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82"/>
  </p:notesMasterIdLst>
  <p:sldIdLst>
    <p:sldId id="373" r:id="rId3"/>
    <p:sldId id="362" r:id="rId4"/>
    <p:sldId id="433" r:id="rId5"/>
    <p:sldId id="434" r:id="rId6"/>
    <p:sldId id="437" r:id="rId7"/>
    <p:sldId id="451" r:id="rId8"/>
    <p:sldId id="450" r:id="rId9"/>
    <p:sldId id="444" r:id="rId10"/>
    <p:sldId id="448" r:id="rId11"/>
    <p:sldId id="449" r:id="rId12"/>
    <p:sldId id="445" r:id="rId13"/>
    <p:sldId id="446" r:id="rId14"/>
    <p:sldId id="447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499" r:id="rId62"/>
    <p:sldId id="500" r:id="rId63"/>
    <p:sldId id="502" r:id="rId64"/>
    <p:sldId id="503" r:id="rId65"/>
    <p:sldId id="504" r:id="rId66"/>
    <p:sldId id="505" r:id="rId67"/>
    <p:sldId id="506" r:id="rId68"/>
    <p:sldId id="507" r:id="rId69"/>
    <p:sldId id="508" r:id="rId70"/>
    <p:sldId id="509" r:id="rId71"/>
    <p:sldId id="510" r:id="rId72"/>
    <p:sldId id="511" r:id="rId73"/>
    <p:sldId id="512" r:id="rId74"/>
    <p:sldId id="513" r:id="rId75"/>
    <p:sldId id="514" r:id="rId76"/>
    <p:sldId id="515" r:id="rId77"/>
    <p:sldId id="516" r:id="rId78"/>
    <p:sldId id="517" r:id="rId79"/>
    <p:sldId id="518" r:id="rId80"/>
    <p:sldId id="519" r:id="rId8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594A"/>
    <a:srgbClr val="F05B2F"/>
    <a:srgbClr val="746850"/>
    <a:srgbClr val="D39248"/>
    <a:srgbClr val="7F7533"/>
    <a:srgbClr val="FA6380"/>
    <a:srgbClr val="FF8B8B"/>
    <a:srgbClr val="FF911E"/>
    <a:srgbClr val="336A85"/>
    <a:srgbClr val="F7B5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90" autoAdjust="0"/>
    <p:restoredTop sz="94660"/>
  </p:normalViewPr>
  <p:slideViewPr>
    <p:cSldViewPr snapToGrid="0">
      <p:cViewPr>
        <p:scale>
          <a:sx n="87" d="100"/>
          <a:sy n="87" d="100"/>
        </p:scale>
        <p:origin x="-390" y="-786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28F23-2581-403A-B944-F44BB6261FF0}" type="doc">
      <dgm:prSet loTypeId="urn:microsoft.com/office/officeart/2005/8/layout/radial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741349FA-C826-4AC2-949D-CBA478F7BFED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일본의 대학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44889877-78DE-4129-8643-A3AEC12AD130}" type="parTrans" cxnId="{32D309F8-3FCB-4267-B481-C0B522D4AEA7}">
      <dgm:prSet/>
      <dgm:spPr/>
      <dgm:t>
        <a:bodyPr/>
        <a:lstStyle/>
        <a:p>
          <a:pPr latinLnBrk="1"/>
          <a:endParaRPr lang="ko-KR" altLang="en-US"/>
        </a:p>
      </dgm:t>
    </dgm:pt>
    <dgm:pt modelId="{B4EF0540-9DD1-4325-A42E-DC9A82084AAB}" type="sibTrans" cxnId="{32D309F8-3FCB-4267-B481-C0B522D4AEA7}">
      <dgm:prSet/>
      <dgm:spPr/>
      <dgm:t>
        <a:bodyPr/>
        <a:lstStyle/>
        <a:p>
          <a:pPr latinLnBrk="1"/>
          <a:endParaRPr lang="ko-KR" altLang="en-US"/>
        </a:p>
      </dgm:t>
    </dgm:pt>
    <dgm:pt modelId="{7D843AB2-6380-4215-BDA5-7C17C16A82F0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국립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C3B77669-C74D-4775-9162-730D0BB30D02}" type="parTrans" cxnId="{230FDBD3-BAFC-4431-8549-9F4817816ED9}">
      <dgm:prSet/>
      <dgm:spPr/>
      <dgm:t>
        <a:bodyPr/>
        <a:lstStyle/>
        <a:p>
          <a:pPr latinLnBrk="1"/>
          <a:endParaRPr lang="ko-KR" altLang="en-US"/>
        </a:p>
      </dgm:t>
    </dgm:pt>
    <dgm:pt modelId="{7F71D11B-4069-4830-AC20-9932991E5C90}" type="sibTrans" cxnId="{230FDBD3-BAFC-4431-8549-9F4817816ED9}">
      <dgm:prSet/>
      <dgm:spPr/>
      <dgm:t>
        <a:bodyPr/>
        <a:lstStyle/>
        <a:p>
          <a:pPr latinLnBrk="1"/>
          <a:endParaRPr lang="ko-KR" altLang="en-US"/>
        </a:p>
      </dgm:t>
    </dgm:pt>
    <dgm:pt modelId="{209CAA77-7727-4566-BD4D-3C5D705574F6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사립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53073431-5CD9-471D-A67F-8920617767FF}" type="parTrans" cxnId="{319829C3-86D9-4886-AD55-4813F693B7C3}">
      <dgm:prSet/>
      <dgm:spPr/>
      <dgm:t>
        <a:bodyPr/>
        <a:lstStyle/>
        <a:p>
          <a:pPr latinLnBrk="1"/>
          <a:endParaRPr lang="ko-KR" altLang="en-US"/>
        </a:p>
      </dgm:t>
    </dgm:pt>
    <dgm:pt modelId="{0CD151C9-DC4F-4E93-96EB-927BE4124127}" type="sibTrans" cxnId="{319829C3-86D9-4886-AD55-4813F693B7C3}">
      <dgm:prSet/>
      <dgm:spPr/>
      <dgm:t>
        <a:bodyPr/>
        <a:lstStyle/>
        <a:p>
          <a:pPr latinLnBrk="1"/>
          <a:endParaRPr lang="ko-KR" altLang="en-US"/>
        </a:p>
      </dgm:t>
    </dgm:pt>
    <dgm:pt modelId="{5D67A50C-2054-49DC-A5E6-590947CD46B7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단기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917B6722-50BB-496F-BEED-94CE5C09F9B5}" type="parTrans" cxnId="{0DA896D9-823A-4D36-B409-9600F0B3A209}">
      <dgm:prSet/>
      <dgm:spPr/>
      <dgm:t>
        <a:bodyPr/>
        <a:lstStyle/>
        <a:p>
          <a:pPr latinLnBrk="1"/>
          <a:endParaRPr lang="ko-KR" altLang="en-US"/>
        </a:p>
      </dgm:t>
    </dgm:pt>
    <dgm:pt modelId="{236C8335-0C05-4AE6-9E7C-799701F83876}" type="sibTrans" cxnId="{0DA896D9-823A-4D36-B409-9600F0B3A209}">
      <dgm:prSet/>
      <dgm:spPr/>
      <dgm:t>
        <a:bodyPr/>
        <a:lstStyle/>
        <a:p>
          <a:pPr latinLnBrk="1"/>
          <a:endParaRPr lang="ko-KR" altLang="en-US"/>
        </a:p>
      </dgm:t>
    </dgm:pt>
    <dgm:pt modelId="{66F12093-0509-4079-8BF1-0436EF82D1D4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공립</a:t>
          </a:r>
          <a:endParaRPr lang="ko-KR" altLang="en-US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gm:t>
    </dgm:pt>
    <dgm:pt modelId="{A96CB73B-BA5F-4E86-B99B-3397F349820E}" type="parTrans" cxnId="{81E43641-9333-42DE-A096-54325A3E0407}">
      <dgm:prSet/>
      <dgm:spPr/>
      <dgm:t>
        <a:bodyPr/>
        <a:lstStyle/>
        <a:p>
          <a:pPr latinLnBrk="1"/>
          <a:endParaRPr lang="ko-KR" altLang="en-US"/>
        </a:p>
      </dgm:t>
    </dgm:pt>
    <dgm:pt modelId="{3ACC1BB4-818D-419C-B206-3EF1D3883C2F}" type="sibTrans" cxnId="{81E43641-9333-42DE-A096-54325A3E0407}">
      <dgm:prSet/>
      <dgm:spPr/>
      <dgm:t>
        <a:bodyPr/>
        <a:lstStyle/>
        <a:p>
          <a:pPr latinLnBrk="1"/>
          <a:endParaRPr lang="ko-KR" altLang="en-US"/>
        </a:p>
      </dgm:t>
    </dgm:pt>
    <dgm:pt modelId="{B160AAB7-96BF-433F-8726-A5F03F2E42A6}" type="pres">
      <dgm:prSet presAssocID="{94528F23-2581-403A-B944-F44BB6261F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38E745-F2EA-4BBF-A60C-FF0129FF2693}" type="pres">
      <dgm:prSet presAssocID="{94528F23-2581-403A-B944-F44BB6261FF0}" presName="radial" presStyleCnt="0">
        <dgm:presLayoutVars>
          <dgm:animLvl val="ctr"/>
        </dgm:presLayoutVars>
      </dgm:prSet>
      <dgm:spPr/>
    </dgm:pt>
    <dgm:pt modelId="{95E3F28A-DD67-4574-A054-05B0681770C9}" type="pres">
      <dgm:prSet presAssocID="{741349FA-C826-4AC2-949D-CBA478F7BFED}" presName="centerShape" presStyleLbl="vennNode1" presStyleIdx="0" presStyleCnt="5" custScaleX="67063" custScaleY="67933"/>
      <dgm:spPr/>
      <dgm:t>
        <a:bodyPr/>
        <a:lstStyle/>
        <a:p>
          <a:pPr latinLnBrk="1"/>
          <a:endParaRPr lang="ko-KR" altLang="en-US"/>
        </a:p>
      </dgm:t>
    </dgm:pt>
    <dgm:pt modelId="{FDBDC0F0-E909-4C38-A128-16374D96904F}" type="pres">
      <dgm:prSet presAssocID="{7D843AB2-6380-4215-BDA5-7C17C16A82F0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D6E661-8AC9-4F15-A79F-7280D30E9F85}" type="pres">
      <dgm:prSet presAssocID="{209CAA77-7727-4566-BD4D-3C5D705574F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24AE00-0B8C-447F-9D4F-6EDE07F413B6}" type="pres">
      <dgm:prSet presAssocID="{5D67A50C-2054-49DC-A5E6-590947CD46B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3D97AE-9554-4220-A236-FCF2B208084A}" type="pres">
      <dgm:prSet presAssocID="{66F12093-0509-4079-8BF1-0436EF82D1D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DA896D9-823A-4D36-B409-9600F0B3A209}" srcId="{741349FA-C826-4AC2-949D-CBA478F7BFED}" destId="{5D67A50C-2054-49DC-A5E6-590947CD46B7}" srcOrd="2" destOrd="0" parTransId="{917B6722-50BB-496F-BEED-94CE5C09F9B5}" sibTransId="{236C8335-0C05-4AE6-9E7C-799701F83876}"/>
    <dgm:cxn modelId="{642B60ED-4F41-44C8-8044-4518D466E4F3}" type="presOf" srcId="{94528F23-2581-403A-B944-F44BB6261FF0}" destId="{B160AAB7-96BF-433F-8726-A5F03F2E42A6}" srcOrd="0" destOrd="0" presId="urn:microsoft.com/office/officeart/2005/8/layout/radial3"/>
    <dgm:cxn modelId="{DAFF0EF3-C336-49BB-811D-0542C61B7A9B}" type="presOf" srcId="{5D67A50C-2054-49DC-A5E6-590947CD46B7}" destId="{6E24AE00-0B8C-447F-9D4F-6EDE07F413B6}" srcOrd="0" destOrd="0" presId="urn:microsoft.com/office/officeart/2005/8/layout/radial3"/>
    <dgm:cxn modelId="{EA499D4F-02A9-472C-B4A6-12438A82F9E3}" type="presOf" srcId="{209CAA77-7727-4566-BD4D-3C5D705574F6}" destId="{76D6E661-8AC9-4F15-A79F-7280D30E9F85}" srcOrd="0" destOrd="0" presId="urn:microsoft.com/office/officeart/2005/8/layout/radial3"/>
    <dgm:cxn modelId="{32D309F8-3FCB-4267-B481-C0B522D4AEA7}" srcId="{94528F23-2581-403A-B944-F44BB6261FF0}" destId="{741349FA-C826-4AC2-949D-CBA478F7BFED}" srcOrd="0" destOrd="0" parTransId="{44889877-78DE-4129-8643-A3AEC12AD130}" sibTransId="{B4EF0540-9DD1-4325-A42E-DC9A82084AAB}"/>
    <dgm:cxn modelId="{A2228F06-7353-4C9C-9C95-7B5C26F30E12}" type="presOf" srcId="{741349FA-C826-4AC2-949D-CBA478F7BFED}" destId="{95E3F28A-DD67-4574-A054-05B0681770C9}" srcOrd="0" destOrd="0" presId="urn:microsoft.com/office/officeart/2005/8/layout/radial3"/>
    <dgm:cxn modelId="{63F2003A-3548-40EE-9ECC-B36439F62A27}" type="presOf" srcId="{7D843AB2-6380-4215-BDA5-7C17C16A82F0}" destId="{FDBDC0F0-E909-4C38-A128-16374D96904F}" srcOrd="0" destOrd="0" presId="urn:microsoft.com/office/officeart/2005/8/layout/radial3"/>
    <dgm:cxn modelId="{81E43641-9333-42DE-A096-54325A3E0407}" srcId="{741349FA-C826-4AC2-949D-CBA478F7BFED}" destId="{66F12093-0509-4079-8BF1-0436EF82D1D4}" srcOrd="3" destOrd="0" parTransId="{A96CB73B-BA5F-4E86-B99B-3397F349820E}" sibTransId="{3ACC1BB4-818D-419C-B206-3EF1D3883C2F}"/>
    <dgm:cxn modelId="{230FDBD3-BAFC-4431-8549-9F4817816ED9}" srcId="{741349FA-C826-4AC2-949D-CBA478F7BFED}" destId="{7D843AB2-6380-4215-BDA5-7C17C16A82F0}" srcOrd="0" destOrd="0" parTransId="{C3B77669-C74D-4775-9162-730D0BB30D02}" sibTransId="{7F71D11B-4069-4830-AC20-9932991E5C90}"/>
    <dgm:cxn modelId="{319829C3-86D9-4886-AD55-4813F693B7C3}" srcId="{741349FA-C826-4AC2-949D-CBA478F7BFED}" destId="{209CAA77-7727-4566-BD4D-3C5D705574F6}" srcOrd="1" destOrd="0" parTransId="{53073431-5CD9-471D-A67F-8920617767FF}" sibTransId="{0CD151C9-DC4F-4E93-96EB-927BE4124127}"/>
    <dgm:cxn modelId="{2523F28F-86F9-4533-A286-7179C8721D00}" type="presOf" srcId="{66F12093-0509-4079-8BF1-0436EF82D1D4}" destId="{333D97AE-9554-4220-A236-FCF2B208084A}" srcOrd="0" destOrd="0" presId="urn:microsoft.com/office/officeart/2005/8/layout/radial3"/>
    <dgm:cxn modelId="{FFD38544-20B9-4F4F-8A8A-A4FF272DE28B}" type="presParOf" srcId="{B160AAB7-96BF-433F-8726-A5F03F2E42A6}" destId="{9E38E745-F2EA-4BBF-A60C-FF0129FF2693}" srcOrd="0" destOrd="0" presId="urn:microsoft.com/office/officeart/2005/8/layout/radial3"/>
    <dgm:cxn modelId="{7BDD1AD2-81E2-4985-A485-6AC768E191E4}" type="presParOf" srcId="{9E38E745-F2EA-4BBF-A60C-FF0129FF2693}" destId="{95E3F28A-DD67-4574-A054-05B0681770C9}" srcOrd="0" destOrd="0" presId="urn:microsoft.com/office/officeart/2005/8/layout/radial3"/>
    <dgm:cxn modelId="{055BB481-B958-4AB9-AF59-9D8AA3BF9BF8}" type="presParOf" srcId="{9E38E745-F2EA-4BBF-A60C-FF0129FF2693}" destId="{FDBDC0F0-E909-4C38-A128-16374D96904F}" srcOrd="1" destOrd="0" presId="urn:microsoft.com/office/officeart/2005/8/layout/radial3"/>
    <dgm:cxn modelId="{443F50DC-5693-4355-A527-8BCAD1FBA116}" type="presParOf" srcId="{9E38E745-F2EA-4BBF-A60C-FF0129FF2693}" destId="{76D6E661-8AC9-4F15-A79F-7280D30E9F85}" srcOrd="2" destOrd="0" presId="urn:microsoft.com/office/officeart/2005/8/layout/radial3"/>
    <dgm:cxn modelId="{E93D98B7-34B0-4BCB-AA4E-B8E2BBE64A12}" type="presParOf" srcId="{9E38E745-F2EA-4BBF-A60C-FF0129FF2693}" destId="{6E24AE00-0B8C-447F-9D4F-6EDE07F413B6}" srcOrd="3" destOrd="0" presId="urn:microsoft.com/office/officeart/2005/8/layout/radial3"/>
    <dgm:cxn modelId="{B0FA4C93-1A33-4119-86A8-24820E1E33F6}" type="presParOf" srcId="{9E38E745-F2EA-4BBF-A60C-FF0129FF2693}" destId="{333D97AE-9554-4220-A236-FCF2B208084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96B90-3EC0-43DE-9364-7DCC6A86B4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D0E20B5-64CD-445B-A6E8-1ACE020A3AC4}">
      <dgm:prSet phldrT="[텍스트]"/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서류 심사</a:t>
          </a:r>
          <a:endParaRPr lang="ko-KR" altLang="en-US" dirty="0"/>
        </a:p>
      </dgm:t>
    </dgm:pt>
    <dgm:pt modelId="{2A157B34-6939-48EE-830A-075F15AB5EBD}" type="parTrans" cxnId="{7856B781-481D-4597-971C-F9BE0AF05007}">
      <dgm:prSet/>
      <dgm:spPr/>
      <dgm:t>
        <a:bodyPr/>
        <a:lstStyle/>
        <a:p>
          <a:pPr latinLnBrk="1"/>
          <a:endParaRPr lang="ko-KR" altLang="en-US"/>
        </a:p>
      </dgm:t>
    </dgm:pt>
    <dgm:pt modelId="{E0DAAF64-6A25-4975-ABA9-B78D629C54DC}" type="sibTrans" cxnId="{7856B781-481D-4597-971C-F9BE0AF05007}">
      <dgm:prSet/>
      <dgm:spPr/>
      <dgm:t>
        <a:bodyPr/>
        <a:lstStyle/>
        <a:p>
          <a:pPr latinLnBrk="1"/>
          <a:endParaRPr lang="ko-KR" altLang="en-US"/>
        </a:p>
      </dgm:t>
    </dgm:pt>
    <dgm:pt modelId="{B8E949D5-BD16-439E-AA3B-50CD60670173}">
      <dgm:prSet phldrT="[텍스트]"/>
      <dgm:spPr/>
      <dgm:t>
        <a:bodyPr/>
        <a:lstStyle/>
        <a:p>
          <a:pPr latinLnBrk="1"/>
          <a:r>
            <a:rPr lang="en-US" altLang="ko-KR" dirty="0" smtClean="0"/>
            <a:t>4. </a:t>
          </a:r>
          <a:r>
            <a:rPr lang="ko-KR" altLang="en-US" dirty="0" smtClean="0"/>
            <a:t>소 논문 </a:t>
          </a:r>
          <a:r>
            <a:rPr lang="en-US" altLang="ko-KR" dirty="0" smtClean="0"/>
            <a:t>&amp; </a:t>
          </a:r>
          <a:r>
            <a:rPr lang="ko-KR" altLang="en-US" dirty="0" smtClean="0"/>
            <a:t>작문</a:t>
          </a:r>
          <a:endParaRPr lang="ko-KR" altLang="en-US" dirty="0"/>
        </a:p>
      </dgm:t>
    </dgm:pt>
    <dgm:pt modelId="{8FA6FEE1-FA3D-47F2-9AEC-4AB8A34C2444}" type="parTrans" cxnId="{0F98F19C-5EBB-43B9-B06C-8F16D10A4FB3}">
      <dgm:prSet/>
      <dgm:spPr/>
      <dgm:t>
        <a:bodyPr/>
        <a:lstStyle/>
        <a:p>
          <a:pPr latinLnBrk="1"/>
          <a:endParaRPr lang="ko-KR" altLang="en-US"/>
        </a:p>
      </dgm:t>
    </dgm:pt>
    <dgm:pt modelId="{2605F4D4-A4E0-4DAA-B317-EC3077E03AD4}" type="sibTrans" cxnId="{0F98F19C-5EBB-43B9-B06C-8F16D10A4FB3}">
      <dgm:prSet/>
      <dgm:spPr/>
      <dgm:t>
        <a:bodyPr/>
        <a:lstStyle/>
        <a:p>
          <a:pPr latinLnBrk="1"/>
          <a:endParaRPr lang="ko-KR" altLang="en-US"/>
        </a:p>
      </dgm:t>
    </dgm:pt>
    <dgm:pt modelId="{23DD61E7-D33C-4B20-9F48-E70BE4086CD3}">
      <dgm:prSet phldrT="[텍스트]"/>
      <dgm:spPr/>
      <dgm:t>
        <a:bodyPr/>
        <a:lstStyle/>
        <a:p>
          <a:pPr latinLnBrk="1"/>
          <a:r>
            <a:rPr lang="en-US" altLang="ko-KR" dirty="0" smtClean="0"/>
            <a:t>5. </a:t>
          </a:r>
          <a:r>
            <a:rPr lang="ko-KR" altLang="en-US" dirty="0" smtClean="0"/>
            <a:t>전공과목에 관한 구술 시험</a:t>
          </a:r>
          <a:endParaRPr lang="ko-KR" altLang="en-US" dirty="0"/>
        </a:p>
      </dgm:t>
    </dgm:pt>
    <dgm:pt modelId="{2D804747-140E-48BF-9F46-82771A0B084D}" type="parTrans" cxnId="{FCDB6A32-4585-498F-9A0B-562D6145AC47}">
      <dgm:prSet/>
      <dgm:spPr/>
      <dgm:t>
        <a:bodyPr/>
        <a:lstStyle/>
        <a:p>
          <a:pPr latinLnBrk="1"/>
          <a:endParaRPr lang="ko-KR" altLang="en-US"/>
        </a:p>
      </dgm:t>
    </dgm:pt>
    <dgm:pt modelId="{73BC07A9-7A5B-468F-A081-DBD7A883C50C}" type="sibTrans" cxnId="{FCDB6A32-4585-498F-9A0B-562D6145AC47}">
      <dgm:prSet/>
      <dgm:spPr/>
      <dgm:t>
        <a:bodyPr/>
        <a:lstStyle/>
        <a:p>
          <a:pPr latinLnBrk="1"/>
          <a:endParaRPr lang="ko-KR" altLang="en-US"/>
        </a:p>
      </dgm:t>
    </dgm:pt>
    <dgm:pt modelId="{E6F7BCBE-41DB-42DE-BADC-CF94FB333AEA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학력 검사 </a:t>
          </a:r>
          <a:r>
            <a:rPr lang="en-US" altLang="ko-KR" dirty="0" smtClean="0"/>
            <a:t>(</a:t>
          </a:r>
          <a:r>
            <a:rPr lang="ko-KR" altLang="en-US" dirty="0" smtClean="0"/>
            <a:t>대학 실시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4545E5B9-FA51-41AD-8155-E07A616296F6}" type="parTrans" cxnId="{949DEC46-3EC8-418E-8A42-015F5DFC211C}">
      <dgm:prSet/>
      <dgm:spPr/>
      <dgm:t>
        <a:bodyPr/>
        <a:lstStyle/>
        <a:p>
          <a:pPr latinLnBrk="1"/>
          <a:endParaRPr lang="ko-KR" altLang="en-US"/>
        </a:p>
      </dgm:t>
    </dgm:pt>
    <dgm:pt modelId="{F6B45786-00E1-4564-896C-B87149BA3848}" type="sibTrans" cxnId="{949DEC46-3EC8-418E-8A42-015F5DFC211C}">
      <dgm:prSet/>
      <dgm:spPr/>
      <dgm:t>
        <a:bodyPr/>
        <a:lstStyle/>
        <a:p>
          <a:pPr latinLnBrk="1"/>
          <a:endParaRPr lang="ko-KR" altLang="en-US"/>
        </a:p>
      </dgm:t>
    </dgm:pt>
    <dgm:pt modelId="{2A51A82C-2ACF-4297-B67A-AC04B62C97F4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면접</a:t>
          </a:r>
          <a:endParaRPr lang="ko-KR" altLang="en-US" dirty="0"/>
        </a:p>
      </dgm:t>
    </dgm:pt>
    <dgm:pt modelId="{56127B58-A2BD-42EF-ACB0-A5656D77131E}" type="parTrans" cxnId="{8F78C4E6-4FD9-4A7C-AF7B-99C87A46FBAF}">
      <dgm:prSet/>
      <dgm:spPr/>
      <dgm:t>
        <a:bodyPr/>
        <a:lstStyle/>
        <a:p>
          <a:pPr latinLnBrk="1"/>
          <a:endParaRPr lang="ko-KR" altLang="en-US"/>
        </a:p>
      </dgm:t>
    </dgm:pt>
    <dgm:pt modelId="{2CB0C579-61FC-4A77-9FB1-E4DBA5A0A68A}" type="sibTrans" cxnId="{8F78C4E6-4FD9-4A7C-AF7B-99C87A46FBAF}">
      <dgm:prSet/>
      <dgm:spPr/>
      <dgm:t>
        <a:bodyPr/>
        <a:lstStyle/>
        <a:p>
          <a:pPr latinLnBrk="1"/>
          <a:endParaRPr lang="ko-KR" altLang="en-US"/>
        </a:p>
      </dgm:t>
    </dgm:pt>
    <dgm:pt modelId="{1D672099-AED6-4989-9EF8-C8539828A6D7}" type="pres">
      <dgm:prSet presAssocID="{C5D96B90-3EC0-43DE-9364-7DCC6A86B4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807CC8-DFD6-40CE-B8E9-9D8C8DB885F3}" type="pres">
      <dgm:prSet presAssocID="{1D0E20B5-64CD-445B-A6E8-1ACE020A3AC4}" presName="parentLin" presStyleCnt="0"/>
      <dgm:spPr/>
    </dgm:pt>
    <dgm:pt modelId="{122B6B9F-2992-4CFE-99AA-F44588D3DFAB}" type="pres">
      <dgm:prSet presAssocID="{1D0E20B5-64CD-445B-A6E8-1ACE020A3AC4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48EAA3A5-1CFE-4411-9A2D-9C4577713CAA}" type="pres">
      <dgm:prSet presAssocID="{1D0E20B5-64CD-445B-A6E8-1ACE020A3AC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72DCED-1EDF-4793-B046-527E0C1048D0}" type="pres">
      <dgm:prSet presAssocID="{1D0E20B5-64CD-445B-A6E8-1ACE020A3AC4}" presName="negativeSpace" presStyleCnt="0"/>
      <dgm:spPr/>
    </dgm:pt>
    <dgm:pt modelId="{13C09A18-5FFD-423E-8EC4-75FE76EE0B01}" type="pres">
      <dgm:prSet presAssocID="{1D0E20B5-64CD-445B-A6E8-1ACE020A3AC4}" presName="childText" presStyleLbl="conFgAcc1" presStyleIdx="0" presStyleCnt="5">
        <dgm:presLayoutVars>
          <dgm:bulletEnabled val="1"/>
        </dgm:presLayoutVars>
      </dgm:prSet>
      <dgm:spPr/>
    </dgm:pt>
    <dgm:pt modelId="{AAFFBC7F-7618-4AE4-BE51-63E4A6B93FA3}" type="pres">
      <dgm:prSet presAssocID="{E0DAAF64-6A25-4975-ABA9-B78D629C54DC}" presName="spaceBetweenRectangles" presStyleCnt="0"/>
      <dgm:spPr/>
    </dgm:pt>
    <dgm:pt modelId="{A980CF70-E760-43A1-B5FA-26C3217C435F}" type="pres">
      <dgm:prSet presAssocID="{E6F7BCBE-41DB-42DE-BADC-CF94FB333AEA}" presName="parentLin" presStyleCnt="0"/>
      <dgm:spPr/>
    </dgm:pt>
    <dgm:pt modelId="{565ABC45-0437-44CB-8E98-FC3315C3CFE2}" type="pres">
      <dgm:prSet presAssocID="{E6F7BCBE-41DB-42DE-BADC-CF94FB333AEA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971E272C-7740-425F-9C4C-0C34F73CD805}" type="pres">
      <dgm:prSet presAssocID="{E6F7BCBE-41DB-42DE-BADC-CF94FB333A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D517F-AA5E-43B5-8846-17E1441612F6}" type="pres">
      <dgm:prSet presAssocID="{E6F7BCBE-41DB-42DE-BADC-CF94FB333AEA}" presName="negativeSpace" presStyleCnt="0"/>
      <dgm:spPr/>
    </dgm:pt>
    <dgm:pt modelId="{64094B98-830A-4FAE-8B72-8F7937619F3A}" type="pres">
      <dgm:prSet presAssocID="{E6F7BCBE-41DB-42DE-BADC-CF94FB333AEA}" presName="childText" presStyleLbl="conFgAcc1" presStyleIdx="1" presStyleCnt="5">
        <dgm:presLayoutVars>
          <dgm:bulletEnabled val="1"/>
        </dgm:presLayoutVars>
      </dgm:prSet>
      <dgm:spPr/>
    </dgm:pt>
    <dgm:pt modelId="{B44A12B3-A7A5-4470-9D39-9884FB754114}" type="pres">
      <dgm:prSet presAssocID="{F6B45786-00E1-4564-896C-B87149BA3848}" presName="spaceBetweenRectangles" presStyleCnt="0"/>
      <dgm:spPr/>
    </dgm:pt>
    <dgm:pt modelId="{441D1C92-CF1F-4411-9A1E-F0C9CF586C9C}" type="pres">
      <dgm:prSet presAssocID="{2A51A82C-2ACF-4297-B67A-AC04B62C97F4}" presName="parentLin" presStyleCnt="0"/>
      <dgm:spPr/>
    </dgm:pt>
    <dgm:pt modelId="{F84D2DD0-FBAA-49CE-9742-330FC0EDCE02}" type="pres">
      <dgm:prSet presAssocID="{2A51A82C-2ACF-4297-B67A-AC04B62C97F4}" presName="parentLeftMargin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A525B2B5-8969-4FB8-AE58-28BE9E25F881}" type="pres">
      <dgm:prSet presAssocID="{2A51A82C-2ACF-4297-B67A-AC04B62C97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873103-4E9B-49F1-A909-ACB8C0F9EE75}" type="pres">
      <dgm:prSet presAssocID="{2A51A82C-2ACF-4297-B67A-AC04B62C97F4}" presName="negativeSpace" presStyleCnt="0"/>
      <dgm:spPr/>
    </dgm:pt>
    <dgm:pt modelId="{A830ABD4-9BF7-41AA-9541-71CD655D4230}" type="pres">
      <dgm:prSet presAssocID="{2A51A82C-2ACF-4297-B67A-AC04B62C97F4}" presName="childText" presStyleLbl="conFgAcc1" presStyleIdx="2" presStyleCnt="5">
        <dgm:presLayoutVars>
          <dgm:bulletEnabled val="1"/>
        </dgm:presLayoutVars>
      </dgm:prSet>
      <dgm:spPr/>
    </dgm:pt>
    <dgm:pt modelId="{19F304DC-A252-48F3-BDDD-6F11547DBC24}" type="pres">
      <dgm:prSet presAssocID="{2CB0C579-61FC-4A77-9FB1-E4DBA5A0A68A}" presName="spaceBetweenRectangles" presStyleCnt="0"/>
      <dgm:spPr/>
    </dgm:pt>
    <dgm:pt modelId="{52988925-94A5-48C6-9762-0C8B18C6A1DA}" type="pres">
      <dgm:prSet presAssocID="{B8E949D5-BD16-439E-AA3B-50CD60670173}" presName="parentLin" presStyleCnt="0"/>
      <dgm:spPr/>
    </dgm:pt>
    <dgm:pt modelId="{2FEAC67C-2104-478D-9905-961426AF15C1}" type="pres">
      <dgm:prSet presAssocID="{B8E949D5-BD16-439E-AA3B-50CD60670173}" presName="parentLeftMargin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774F14A7-BCF0-4B98-9E95-E868DEC4CE1C}" type="pres">
      <dgm:prSet presAssocID="{B8E949D5-BD16-439E-AA3B-50CD606701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8B5129-1561-4E1D-A0A9-933FA3E2F6AF}" type="pres">
      <dgm:prSet presAssocID="{B8E949D5-BD16-439E-AA3B-50CD60670173}" presName="negativeSpace" presStyleCnt="0"/>
      <dgm:spPr/>
    </dgm:pt>
    <dgm:pt modelId="{A8BA7335-53B7-4712-B546-57397A58C235}" type="pres">
      <dgm:prSet presAssocID="{B8E949D5-BD16-439E-AA3B-50CD60670173}" presName="childText" presStyleLbl="conFgAcc1" presStyleIdx="3" presStyleCnt="5">
        <dgm:presLayoutVars>
          <dgm:bulletEnabled val="1"/>
        </dgm:presLayoutVars>
      </dgm:prSet>
      <dgm:spPr/>
    </dgm:pt>
    <dgm:pt modelId="{938FEC29-C928-4BE3-962E-66B5DD6F49B4}" type="pres">
      <dgm:prSet presAssocID="{2605F4D4-A4E0-4DAA-B317-EC3077E03AD4}" presName="spaceBetweenRectangles" presStyleCnt="0"/>
      <dgm:spPr/>
    </dgm:pt>
    <dgm:pt modelId="{F3B7752A-62BB-4362-BC24-C45B28CAD6EA}" type="pres">
      <dgm:prSet presAssocID="{23DD61E7-D33C-4B20-9F48-E70BE4086CD3}" presName="parentLin" presStyleCnt="0"/>
      <dgm:spPr/>
    </dgm:pt>
    <dgm:pt modelId="{A988B04B-9B06-4D37-9D28-88D09D71C957}" type="pres">
      <dgm:prSet presAssocID="{23DD61E7-D33C-4B20-9F48-E70BE4086CD3}" presName="parentLeftMargin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A052F97D-655F-4C7A-BA10-6E2669205158}" type="pres">
      <dgm:prSet presAssocID="{23DD61E7-D33C-4B20-9F48-E70BE4086C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3EE21C-F6F0-4C42-A8D7-F7C2496EE145}" type="pres">
      <dgm:prSet presAssocID="{23DD61E7-D33C-4B20-9F48-E70BE4086CD3}" presName="negativeSpace" presStyleCnt="0"/>
      <dgm:spPr/>
    </dgm:pt>
    <dgm:pt modelId="{9847EB8E-4712-4694-B61B-5E6BBC42449D}" type="pres">
      <dgm:prSet presAssocID="{23DD61E7-D33C-4B20-9F48-E70BE4086CD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B8A6E47-5B44-4049-9C9E-2CD9FC86818A}" type="presOf" srcId="{2A51A82C-2ACF-4297-B67A-AC04B62C97F4}" destId="{A525B2B5-8969-4FB8-AE58-28BE9E25F881}" srcOrd="1" destOrd="0" presId="urn:microsoft.com/office/officeart/2005/8/layout/list1"/>
    <dgm:cxn modelId="{FCDB6A32-4585-498F-9A0B-562D6145AC47}" srcId="{C5D96B90-3EC0-43DE-9364-7DCC6A86B424}" destId="{23DD61E7-D33C-4B20-9F48-E70BE4086CD3}" srcOrd="4" destOrd="0" parTransId="{2D804747-140E-48BF-9F46-82771A0B084D}" sibTransId="{73BC07A9-7A5B-468F-A081-DBD7A883C50C}"/>
    <dgm:cxn modelId="{06DF343D-A02C-437D-B312-4EAE23FE7926}" type="presOf" srcId="{2A51A82C-2ACF-4297-B67A-AC04B62C97F4}" destId="{F84D2DD0-FBAA-49CE-9742-330FC0EDCE02}" srcOrd="0" destOrd="0" presId="urn:microsoft.com/office/officeart/2005/8/layout/list1"/>
    <dgm:cxn modelId="{54E8179F-43B8-4B5F-B069-54332008BBD6}" type="presOf" srcId="{B8E949D5-BD16-439E-AA3B-50CD60670173}" destId="{774F14A7-BCF0-4B98-9E95-E868DEC4CE1C}" srcOrd="1" destOrd="0" presId="urn:microsoft.com/office/officeart/2005/8/layout/list1"/>
    <dgm:cxn modelId="{949DEC46-3EC8-418E-8A42-015F5DFC211C}" srcId="{C5D96B90-3EC0-43DE-9364-7DCC6A86B424}" destId="{E6F7BCBE-41DB-42DE-BADC-CF94FB333AEA}" srcOrd="1" destOrd="0" parTransId="{4545E5B9-FA51-41AD-8155-E07A616296F6}" sibTransId="{F6B45786-00E1-4564-896C-B87149BA3848}"/>
    <dgm:cxn modelId="{9E1FD588-EF6C-4786-AE20-A8203563D388}" type="presOf" srcId="{C5D96B90-3EC0-43DE-9364-7DCC6A86B424}" destId="{1D672099-AED6-4989-9EF8-C8539828A6D7}" srcOrd="0" destOrd="0" presId="urn:microsoft.com/office/officeart/2005/8/layout/list1"/>
    <dgm:cxn modelId="{7856B781-481D-4597-971C-F9BE0AF05007}" srcId="{C5D96B90-3EC0-43DE-9364-7DCC6A86B424}" destId="{1D0E20B5-64CD-445B-A6E8-1ACE020A3AC4}" srcOrd="0" destOrd="0" parTransId="{2A157B34-6939-48EE-830A-075F15AB5EBD}" sibTransId="{E0DAAF64-6A25-4975-ABA9-B78D629C54DC}"/>
    <dgm:cxn modelId="{F434AD95-8786-4C0B-B6A4-BF0964D8505D}" type="presOf" srcId="{E6F7BCBE-41DB-42DE-BADC-CF94FB333AEA}" destId="{565ABC45-0437-44CB-8E98-FC3315C3CFE2}" srcOrd="0" destOrd="0" presId="urn:microsoft.com/office/officeart/2005/8/layout/list1"/>
    <dgm:cxn modelId="{220CF5E8-BA33-4DA4-9F32-98903A3F2869}" type="presOf" srcId="{1D0E20B5-64CD-445B-A6E8-1ACE020A3AC4}" destId="{48EAA3A5-1CFE-4411-9A2D-9C4577713CAA}" srcOrd="1" destOrd="0" presId="urn:microsoft.com/office/officeart/2005/8/layout/list1"/>
    <dgm:cxn modelId="{218CA5EA-373F-4841-9806-B486D0DE1FBD}" type="presOf" srcId="{E6F7BCBE-41DB-42DE-BADC-CF94FB333AEA}" destId="{971E272C-7740-425F-9C4C-0C34F73CD805}" srcOrd="1" destOrd="0" presId="urn:microsoft.com/office/officeart/2005/8/layout/list1"/>
    <dgm:cxn modelId="{F9E295BE-0B9B-49BF-95C6-C7F9D21D8371}" type="presOf" srcId="{23DD61E7-D33C-4B20-9F48-E70BE4086CD3}" destId="{A052F97D-655F-4C7A-BA10-6E2669205158}" srcOrd="1" destOrd="0" presId="urn:microsoft.com/office/officeart/2005/8/layout/list1"/>
    <dgm:cxn modelId="{166C89B0-A6CC-4628-A525-7849B2FF843B}" type="presOf" srcId="{B8E949D5-BD16-439E-AA3B-50CD60670173}" destId="{2FEAC67C-2104-478D-9905-961426AF15C1}" srcOrd="0" destOrd="0" presId="urn:microsoft.com/office/officeart/2005/8/layout/list1"/>
    <dgm:cxn modelId="{4C66A196-D34D-47A4-8A4E-6BB7A7CE013E}" type="presOf" srcId="{23DD61E7-D33C-4B20-9F48-E70BE4086CD3}" destId="{A988B04B-9B06-4D37-9D28-88D09D71C957}" srcOrd="0" destOrd="0" presId="urn:microsoft.com/office/officeart/2005/8/layout/list1"/>
    <dgm:cxn modelId="{8F78C4E6-4FD9-4A7C-AF7B-99C87A46FBAF}" srcId="{C5D96B90-3EC0-43DE-9364-7DCC6A86B424}" destId="{2A51A82C-2ACF-4297-B67A-AC04B62C97F4}" srcOrd="2" destOrd="0" parTransId="{56127B58-A2BD-42EF-ACB0-A5656D77131E}" sibTransId="{2CB0C579-61FC-4A77-9FB1-E4DBA5A0A68A}"/>
    <dgm:cxn modelId="{0F98F19C-5EBB-43B9-B06C-8F16D10A4FB3}" srcId="{C5D96B90-3EC0-43DE-9364-7DCC6A86B424}" destId="{B8E949D5-BD16-439E-AA3B-50CD60670173}" srcOrd="3" destOrd="0" parTransId="{8FA6FEE1-FA3D-47F2-9AEC-4AB8A34C2444}" sibTransId="{2605F4D4-A4E0-4DAA-B317-EC3077E03AD4}"/>
    <dgm:cxn modelId="{7E664497-0272-4B28-9D19-1B4D5C63BBBF}" type="presOf" srcId="{1D0E20B5-64CD-445B-A6E8-1ACE020A3AC4}" destId="{122B6B9F-2992-4CFE-99AA-F44588D3DFAB}" srcOrd="0" destOrd="0" presId="urn:microsoft.com/office/officeart/2005/8/layout/list1"/>
    <dgm:cxn modelId="{45B2BBEB-C65A-4A3C-8EF7-F86BD958C51B}" type="presParOf" srcId="{1D672099-AED6-4989-9EF8-C8539828A6D7}" destId="{16807CC8-DFD6-40CE-B8E9-9D8C8DB885F3}" srcOrd="0" destOrd="0" presId="urn:microsoft.com/office/officeart/2005/8/layout/list1"/>
    <dgm:cxn modelId="{05108814-1AAC-4928-BF7F-32E38ADBE86A}" type="presParOf" srcId="{16807CC8-DFD6-40CE-B8E9-9D8C8DB885F3}" destId="{122B6B9F-2992-4CFE-99AA-F44588D3DFAB}" srcOrd="0" destOrd="0" presId="urn:microsoft.com/office/officeart/2005/8/layout/list1"/>
    <dgm:cxn modelId="{5294A627-A167-4829-AC67-07AFFE9BC65B}" type="presParOf" srcId="{16807CC8-DFD6-40CE-B8E9-9D8C8DB885F3}" destId="{48EAA3A5-1CFE-4411-9A2D-9C4577713CAA}" srcOrd="1" destOrd="0" presId="urn:microsoft.com/office/officeart/2005/8/layout/list1"/>
    <dgm:cxn modelId="{3D3320DC-BAEF-46EE-BFDD-D608EBCB8FF1}" type="presParOf" srcId="{1D672099-AED6-4989-9EF8-C8539828A6D7}" destId="{0B72DCED-1EDF-4793-B046-527E0C1048D0}" srcOrd="1" destOrd="0" presId="urn:microsoft.com/office/officeart/2005/8/layout/list1"/>
    <dgm:cxn modelId="{984E40BD-E8C4-4316-A0CD-734E8873F8CE}" type="presParOf" srcId="{1D672099-AED6-4989-9EF8-C8539828A6D7}" destId="{13C09A18-5FFD-423E-8EC4-75FE76EE0B01}" srcOrd="2" destOrd="0" presId="urn:microsoft.com/office/officeart/2005/8/layout/list1"/>
    <dgm:cxn modelId="{0B2DCE17-D1BA-4344-8A2E-A31A1774728B}" type="presParOf" srcId="{1D672099-AED6-4989-9EF8-C8539828A6D7}" destId="{AAFFBC7F-7618-4AE4-BE51-63E4A6B93FA3}" srcOrd="3" destOrd="0" presId="urn:microsoft.com/office/officeart/2005/8/layout/list1"/>
    <dgm:cxn modelId="{2298A8AB-7324-487C-B9B8-E174FC6E19B6}" type="presParOf" srcId="{1D672099-AED6-4989-9EF8-C8539828A6D7}" destId="{A980CF70-E760-43A1-B5FA-26C3217C435F}" srcOrd="4" destOrd="0" presId="urn:microsoft.com/office/officeart/2005/8/layout/list1"/>
    <dgm:cxn modelId="{657465E6-0A9D-467B-AA7F-D13432132EE9}" type="presParOf" srcId="{A980CF70-E760-43A1-B5FA-26C3217C435F}" destId="{565ABC45-0437-44CB-8E98-FC3315C3CFE2}" srcOrd="0" destOrd="0" presId="urn:microsoft.com/office/officeart/2005/8/layout/list1"/>
    <dgm:cxn modelId="{086E4CB5-276C-4EC0-8AA4-4E7C62DA0A9E}" type="presParOf" srcId="{A980CF70-E760-43A1-B5FA-26C3217C435F}" destId="{971E272C-7740-425F-9C4C-0C34F73CD805}" srcOrd="1" destOrd="0" presId="urn:microsoft.com/office/officeart/2005/8/layout/list1"/>
    <dgm:cxn modelId="{A6B8C6D4-908B-4E77-8D38-B9F67AA96C86}" type="presParOf" srcId="{1D672099-AED6-4989-9EF8-C8539828A6D7}" destId="{578D517F-AA5E-43B5-8846-17E1441612F6}" srcOrd="5" destOrd="0" presId="urn:microsoft.com/office/officeart/2005/8/layout/list1"/>
    <dgm:cxn modelId="{3FF3BA36-322A-4C0B-8427-8AFB0B60D04C}" type="presParOf" srcId="{1D672099-AED6-4989-9EF8-C8539828A6D7}" destId="{64094B98-830A-4FAE-8B72-8F7937619F3A}" srcOrd="6" destOrd="0" presId="urn:microsoft.com/office/officeart/2005/8/layout/list1"/>
    <dgm:cxn modelId="{6509112E-CF91-47EF-9AFD-0A93FC2CAA16}" type="presParOf" srcId="{1D672099-AED6-4989-9EF8-C8539828A6D7}" destId="{B44A12B3-A7A5-4470-9D39-9884FB754114}" srcOrd="7" destOrd="0" presId="urn:microsoft.com/office/officeart/2005/8/layout/list1"/>
    <dgm:cxn modelId="{785ACD0F-AC06-4484-8C8C-E52494C547E0}" type="presParOf" srcId="{1D672099-AED6-4989-9EF8-C8539828A6D7}" destId="{441D1C92-CF1F-4411-9A1E-F0C9CF586C9C}" srcOrd="8" destOrd="0" presId="urn:microsoft.com/office/officeart/2005/8/layout/list1"/>
    <dgm:cxn modelId="{709D9F5F-8441-4C9D-8CA4-3BEC7633F554}" type="presParOf" srcId="{441D1C92-CF1F-4411-9A1E-F0C9CF586C9C}" destId="{F84D2DD0-FBAA-49CE-9742-330FC0EDCE02}" srcOrd="0" destOrd="0" presId="urn:microsoft.com/office/officeart/2005/8/layout/list1"/>
    <dgm:cxn modelId="{D0874D7E-D6A2-4AE1-9941-B1EC77692FFB}" type="presParOf" srcId="{441D1C92-CF1F-4411-9A1E-F0C9CF586C9C}" destId="{A525B2B5-8969-4FB8-AE58-28BE9E25F881}" srcOrd="1" destOrd="0" presId="urn:microsoft.com/office/officeart/2005/8/layout/list1"/>
    <dgm:cxn modelId="{A21A47CA-4DEE-4E9B-807D-743E0786158E}" type="presParOf" srcId="{1D672099-AED6-4989-9EF8-C8539828A6D7}" destId="{C1873103-4E9B-49F1-A909-ACB8C0F9EE75}" srcOrd="9" destOrd="0" presId="urn:microsoft.com/office/officeart/2005/8/layout/list1"/>
    <dgm:cxn modelId="{966A3188-EDF8-4A7A-AE3E-CA73B0E72B06}" type="presParOf" srcId="{1D672099-AED6-4989-9EF8-C8539828A6D7}" destId="{A830ABD4-9BF7-41AA-9541-71CD655D4230}" srcOrd="10" destOrd="0" presId="urn:microsoft.com/office/officeart/2005/8/layout/list1"/>
    <dgm:cxn modelId="{6129E6E3-83D7-45E6-AE6E-193A27D88CF7}" type="presParOf" srcId="{1D672099-AED6-4989-9EF8-C8539828A6D7}" destId="{19F304DC-A252-48F3-BDDD-6F11547DBC24}" srcOrd="11" destOrd="0" presId="urn:microsoft.com/office/officeart/2005/8/layout/list1"/>
    <dgm:cxn modelId="{A63AFA59-615C-4B3A-927F-E7AE5DEC922F}" type="presParOf" srcId="{1D672099-AED6-4989-9EF8-C8539828A6D7}" destId="{52988925-94A5-48C6-9762-0C8B18C6A1DA}" srcOrd="12" destOrd="0" presId="urn:microsoft.com/office/officeart/2005/8/layout/list1"/>
    <dgm:cxn modelId="{82F9351E-0A00-4A71-B5B1-0E96F8C5C89C}" type="presParOf" srcId="{52988925-94A5-48C6-9762-0C8B18C6A1DA}" destId="{2FEAC67C-2104-478D-9905-961426AF15C1}" srcOrd="0" destOrd="0" presId="urn:microsoft.com/office/officeart/2005/8/layout/list1"/>
    <dgm:cxn modelId="{51F6FBD0-D0A0-436C-9F32-88A214EDE908}" type="presParOf" srcId="{52988925-94A5-48C6-9762-0C8B18C6A1DA}" destId="{774F14A7-BCF0-4B98-9E95-E868DEC4CE1C}" srcOrd="1" destOrd="0" presId="urn:microsoft.com/office/officeart/2005/8/layout/list1"/>
    <dgm:cxn modelId="{E8FFEC4B-8679-4D56-B158-9E78EB0BC727}" type="presParOf" srcId="{1D672099-AED6-4989-9EF8-C8539828A6D7}" destId="{9C8B5129-1561-4E1D-A0A9-933FA3E2F6AF}" srcOrd="13" destOrd="0" presId="urn:microsoft.com/office/officeart/2005/8/layout/list1"/>
    <dgm:cxn modelId="{B500B477-4C0A-431A-8F75-01CFC5D81362}" type="presParOf" srcId="{1D672099-AED6-4989-9EF8-C8539828A6D7}" destId="{A8BA7335-53B7-4712-B546-57397A58C235}" srcOrd="14" destOrd="0" presId="urn:microsoft.com/office/officeart/2005/8/layout/list1"/>
    <dgm:cxn modelId="{E68FF3F8-427C-4105-ABD2-2A228EBC8E68}" type="presParOf" srcId="{1D672099-AED6-4989-9EF8-C8539828A6D7}" destId="{938FEC29-C928-4BE3-962E-66B5DD6F49B4}" srcOrd="15" destOrd="0" presId="urn:microsoft.com/office/officeart/2005/8/layout/list1"/>
    <dgm:cxn modelId="{4160928C-5DB1-4DCE-AA3B-E13D05055A4B}" type="presParOf" srcId="{1D672099-AED6-4989-9EF8-C8539828A6D7}" destId="{F3B7752A-62BB-4362-BC24-C45B28CAD6EA}" srcOrd="16" destOrd="0" presId="urn:microsoft.com/office/officeart/2005/8/layout/list1"/>
    <dgm:cxn modelId="{F4A7EF3E-4708-4AE2-BCB8-3E6DA4B2140E}" type="presParOf" srcId="{F3B7752A-62BB-4362-BC24-C45B28CAD6EA}" destId="{A988B04B-9B06-4D37-9D28-88D09D71C957}" srcOrd="0" destOrd="0" presId="urn:microsoft.com/office/officeart/2005/8/layout/list1"/>
    <dgm:cxn modelId="{EECB4AFA-B358-4F39-866E-FFF8F4517982}" type="presParOf" srcId="{F3B7752A-62BB-4362-BC24-C45B28CAD6EA}" destId="{A052F97D-655F-4C7A-BA10-6E2669205158}" srcOrd="1" destOrd="0" presId="urn:microsoft.com/office/officeart/2005/8/layout/list1"/>
    <dgm:cxn modelId="{FC535DAB-4677-44CB-B4BE-DC352156FAD9}" type="presParOf" srcId="{1D672099-AED6-4989-9EF8-C8539828A6D7}" destId="{F93EE21C-F6F0-4C42-A8D7-F7C2496EE145}" srcOrd="17" destOrd="0" presId="urn:microsoft.com/office/officeart/2005/8/layout/list1"/>
    <dgm:cxn modelId="{38CA1401-AE4B-43B0-BB7C-5AC58D57C79E}" type="presParOf" srcId="{1D672099-AED6-4989-9EF8-C8539828A6D7}" destId="{9847EB8E-4712-4694-B61B-5E6BBC42449D}" srcOrd="18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FC0DA-E3C1-461C-BCFC-F2E6281C43A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106B0BB-C567-4D91-BC1B-8BB2B79A00E0}">
      <dgm:prSet phldrT="[텍스트]"/>
      <dgm:spPr/>
      <dgm:t>
        <a:bodyPr/>
        <a:lstStyle/>
        <a:p>
          <a:pPr latinLnBrk="1"/>
          <a:r>
            <a:rPr lang="ko-KR" altLang="en-US" dirty="0" smtClean="0"/>
            <a:t>사용금지</a:t>
          </a:r>
          <a:endParaRPr lang="ko-KR" altLang="en-US" dirty="0"/>
        </a:p>
      </dgm:t>
    </dgm:pt>
    <dgm:pt modelId="{E75ECAC0-AB58-452A-BDA3-30B025EC786A}" type="parTrans" cxnId="{934151BB-BC75-4C81-8737-96D24B62C5A4}">
      <dgm:prSet/>
      <dgm:spPr/>
      <dgm:t>
        <a:bodyPr/>
        <a:lstStyle/>
        <a:p>
          <a:pPr latinLnBrk="1"/>
          <a:endParaRPr lang="ko-KR" altLang="en-US"/>
        </a:p>
      </dgm:t>
    </dgm:pt>
    <dgm:pt modelId="{44D587BB-212E-48D5-9034-2837F6D162F1}" type="sibTrans" cxnId="{934151BB-BC75-4C81-8737-96D24B62C5A4}">
      <dgm:prSet/>
      <dgm:spPr/>
      <dgm:t>
        <a:bodyPr/>
        <a:lstStyle/>
        <a:p>
          <a:pPr latinLnBrk="1"/>
          <a:endParaRPr lang="ko-KR" altLang="en-US"/>
        </a:p>
      </dgm:t>
    </dgm:pt>
    <dgm:pt modelId="{BA18DD39-4083-4706-8B43-ADC0AB8795E2}">
      <dgm:prSet phldrT="[텍스트]"/>
      <dgm:spPr/>
      <dgm:t>
        <a:bodyPr/>
        <a:lstStyle/>
        <a:p>
          <a:pPr latinLnBrk="1"/>
          <a:r>
            <a:rPr lang="ko-KR" altLang="en-US" dirty="0" smtClean="0"/>
            <a:t>당연한 일</a:t>
          </a:r>
          <a:endParaRPr lang="ko-KR" altLang="en-US" dirty="0"/>
        </a:p>
      </dgm:t>
    </dgm:pt>
    <dgm:pt modelId="{20005739-BA4B-4991-9C6B-5C83C73D4AA5}" type="parTrans" cxnId="{661B5687-BCCF-4994-9137-FCF0326B919C}">
      <dgm:prSet/>
      <dgm:spPr/>
      <dgm:t>
        <a:bodyPr/>
        <a:lstStyle/>
        <a:p>
          <a:pPr latinLnBrk="1"/>
          <a:endParaRPr lang="ko-KR" altLang="en-US"/>
        </a:p>
      </dgm:t>
    </dgm:pt>
    <dgm:pt modelId="{DEE56299-70E1-4124-89CB-BF2AFFCDDF55}" type="sibTrans" cxnId="{661B5687-BCCF-4994-9137-FCF0326B919C}">
      <dgm:prSet/>
      <dgm:spPr/>
      <dgm:t>
        <a:bodyPr/>
        <a:lstStyle/>
        <a:p>
          <a:pPr latinLnBrk="1"/>
          <a:endParaRPr lang="ko-KR" altLang="en-US"/>
        </a:p>
      </dgm:t>
    </dgm:pt>
    <dgm:pt modelId="{A77BFAD9-5E75-48D2-B401-FF6A429E27FE}" type="pres">
      <dgm:prSet presAssocID="{23EFC0DA-E3C1-461C-BCFC-F2E6281C43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228365-0268-4DFC-BB9B-4B4D8CEBA6F0}" type="pres">
      <dgm:prSet presAssocID="{3106B0BB-C567-4D91-BC1B-8BB2B79A00E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6F304F-6136-4A66-976B-BA1E0B1AE1E8}" type="pres">
      <dgm:prSet presAssocID="{BA18DD39-4083-4706-8B43-ADC0AB8795E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056B6DB-592D-4C31-A45E-9F9AE8EF80FD}" type="presOf" srcId="{BA18DD39-4083-4706-8B43-ADC0AB8795E2}" destId="{D56F304F-6136-4A66-976B-BA1E0B1AE1E8}" srcOrd="0" destOrd="0" presId="urn:microsoft.com/office/officeart/2005/8/layout/arrow5"/>
    <dgm:cxn modelId="{934151BB-BC75-4C81-8737-96D24B62C5A4}" srcId="{23EFC0DA-E3C1-461C-BCFC-F2E6281C43AA}" destId="{3106B0BB-C567-4D91-BC1B-8BB2B79A00E0}" srcOrd="0" destOrd="0" parTransId="{E75ECAC0-AB58-452A-BDA3-30B025EC786A}" sibTransId="{44D587BB-212E-48D5-9034-2837F6D162F1}"/>
    <dgm:cxn modelId="{661B5687-BCCF-4994-9137-FCF0326B919C}" srcId="{23EFC0DA-E3C1-461C-BCFC-F2E6281C43AA}" destId="{BA18DD39-4083-4706-8B43-ADC0AB8795E2}" srcOrd="1" destOrd="0" parTransId="{20005739-BA4B-4991-9C6B-5C83C73D4AA5}" sibTransId="{DEE56299-70E1-4124-89CB-BF2AFFCDDF55}"/>
    <dgm:cxn modelId="{F8DE5AE3-F650-409C-AE96-249C5FE5F325}" type="presOf" srcId="{3106B0BB-C567-4D91-BC1B-8BB2B79A00E0}" destId="{43228365-0268-4DFC-BB9B-4B4D8CEBA6F0}" srcOrd="0" destOrd="0" presId="urn:microsoft.com/office/officeart/2005/8/layout/arrow5"/>
    <dgm:cxn modelId="{8DBF885E-3808-4265-8AD2-055949AD8D44}" type="presOf" srcId="{23EFC0DA-E3C1-461C-BCFC-F2E6281C43AA}" destId="{A77BFAD9-5E75-48D2-B401-FF6A429E27FE}" srcOrd="0" destOrd="0" presId="urn:microsoft.com/office/officeart/2005/8/layout/arrow5"/>
    <dgm:cxn modelId="{08305D96-60A1-43EC-8F04-1122AF8EFECB}" type="presParOf" srcId="{A77BFAD9-5E75-48D2-B401-FF6A429E27FE}" destId="{43228365-0268-4DFC-BB9B-4B4D8CEBA6F0}" srcOrd="0" destOrd="0" presId="urn:microsoft.com/office/officeart/2005/8/layout/arrow5"/>
    <dgm:cxn modelId="{1D58FE8A-7188-41B4-8829-7B98D308B6B6}" type="presParOf" srcId="{A77BFAD9-5E75-48D2-B401-FF6A429E27FE}" destId="{D56F304F-6136-4A66-976B-BA1E0B1AE1E8}" srcOrd="1" destOrd="0" presId="urn:microsoft.com/office/officeart/2005/8/layout/arrow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3F28A-DD67-4574-A054-05B0681770C9}">
      <dsp:nvSpPr>
        <dsp:cNvPr id="0" name=""/>
        <dsp:cNvSpPr/>
      </dsp:nvSpPr>
      <dsp:spPr>
        <a:xfrm>
          <a:off x="1966760" y="1012940"/>
          <a:ext cx="1209285" cy="122497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일본의 대학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2143856" y="1192333"/>
        <a:ext cx="855093" cy="866187"/>
      </dsp:txXfrm>
    </dsp:sp>
    <dsp:sp modelId="{FDBDC0F0-E909-4C38-A128-16374D96904F}">
      <dsp:nvSpPr>
        <dsp:cNvPr id="0" name=""/>
        <dsp:cNvSpPr/>
      </dsp:nvSpPr>
      <dsp:spPr>
        <a:xfrm>
          <a:off x="2120601" y="321"/>
          <a:ext cx="901604" cy="9016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국립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2252638" y="132358"/>
        <a:ext cx="637530" cy="637530"/>
      </dsp:txXfrm>
    </dsp:sp>
    <dsp:sp modelId="{76D6E661-8AC9-4F15-A79F-7280D30E9F85}">
      <dsp:nvSpPr>
        <dsp:cNvPr id="0" name=""/>
        <dsp:cNvSpPr/>
      </dsp:nvSpPr>
      <dsp:spPr>
        <a:xfrm>
          <a:off x="3294904" y="1174624"/>
          <a:ext cx="901604" cy="9016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사립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3426941" y="1306661"/>
        <a:ext cx="637530" cy="637530"/>
      </dsp:txXfrm>
    </dsp:sp>
    <dsp:sp modelId="{6E24AE00-0B8C-447F-9D4F-6EDE07F413B6}">
      <dsp:nvSpPr>
        <dsp:cNvPr id="0" name=""/>
        <dsp:cNvSpPr/>
      </dsp:nvSpPr>
      <dsp:spPr>
        <a:xfrm>
          <a:off x="2120601" y="2348928"/>
          <a:ext cx="901604" cy="9016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단기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2252638" y="2480965"/>
        <a:ext cx="637530" cy="637530"/>
      </dsp:txXfrm>
    </dsp:sp>
    <dsp:sp modelId="{333D97AE-9554-4220-A236-FCF2B208084A}">
      <dsp:nvSpPr>
        <dsp:cNvPr id="0" name=""/>
        <dsp:cNvSpPr/>
      </dsp:nvSpPr>
      <dsp:spPr>
        <a:xfrm>
          <a:off x="946298" y="1174624"/>
          <a:ext cx="901604" cy="9016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chemeClr val="bg2">
                  <a:lumMod val="25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rPr>
            <a:t>공립</a:t>
          </a:r>
          <a:endParaRPr lang="ko-KR" altLang="en-US" sz="2200" kern="1200" dirty="0">
            <a:solidFill>
              <a:schemeClr val="bg2">
                <a:lumMod val="25000"/>
              </a:schemeClr>
            </a:solidFill>
            <a:latin typeface="MD개성체" panose="02020603020101020101" pitchFamily="18" charset="-127"/>
            <a:ea typeface="MD개성체" panose="02020603020101020101" pitchFamily="18" charset="-127"/>
          </a:endParaRPr>
        </a:p>
      </dsp:txBody>
      <dsp:txXfrm>
        <a:off x="1078335" y="1306661"/>
        <a:ext cx="637530" cy="637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894B7-AD4B-4579-84B1-397683E32E84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DD31-B75A-48CB-B642-102417F509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4243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045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0934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3702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39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09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6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60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13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150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590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2397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661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6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0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297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0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283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1292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682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0665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5834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D398-9948-4750-872D-CDAA8CBBCD27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1AE8-0F62-4AD6-9FE2-EB1768EFD8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863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D398-9948-4750-872D-CDAA8CBBCD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1AE8-0F62-4AD6-9FE2-EB1768EFD8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93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area-baito.weban.jp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baitoru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xt.rikunabi.com/" TargetMode="External"/><Relationship Id="rId11" Type="http://schemas.openxmlformats.org/officeDocument/2006/relationships/hyperlink" Target="http://tenshoku.mynavi.jp/" TargetMode="External"/><Relationship Id="rId5" Type="http://schemas.openxmlformats.org/officeDocument/2006/relationships/image" Target="../media/image46.gif"/><Relationship Id="rId10" Type="http://schemas.openxmlformats.org/officeDocument/2006/relationships/hyperlink" Target="http://www.find-job.net/" TargetMode="External"/><Relationship Id="rId4" Type="http://schemas.openxmlformats.org/officeDocument/2006/relationships/hyperlink" Target="https://www.youtube.com/watch?v=IEyY0oCMEsM" TargetMode="External"/><Relationship Id="rId9" Type="http://schemas.openxmlformats.org/officeDocument/2006/relationships/hyperlink" Target="https://www.hellowork.go.jp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fukuoka-young.jsite.mhlw.go.jp/gakusei_mishushoku/ryugakusei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aka-foreigner.jsite.mhlw.go.jp/home.html" TargetMode="External"/><Relationship Id="rId5" Type="http://schemas.openxmlformats.org/officeDocument/2006/relationships/hyperlink" Target="http://aichi-foreigner.jsite.mhlw.go.jp/" TargetMode="External"/><Relationship Id="rId4" Type="http://schemas.openxmlformats.org/officeDocument/2006/relationships/hyperlink" Target="http://tokyo-foreigner.jsite.mhlw.go.jp/home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.rikunabi.com/2017/" TargetMode="External"/><Relationship Id="rId5" Type="http://schemas.openxmlformats.org/officeDocument/2006/relationships/image" Target="../media/image56.png"/><Relationship Id="rId4" Type="http://schemas.openxmlformats.org/officeDocument/2006/relationships/hyperlink" Target="https://job.mynavi.jp/2017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p1YgPm4NQI" TargetMode="External"/><Relationship Id="rId4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944" y="1140079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9337" y="2868581"/>
            <a:ext cx="6474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대학의 역사와 현대 대학들</a:t>
            </a:r>
            <a:endParaRPr lang="ko-KR" altLang="en-US" sz="3600" spc="-15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6536" y="392934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문헌정보학과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박지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37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053" y="374185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단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11" y="1410199"/>
            <a:ext cx="587043" cy="275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4302" y="1302409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야마구치 단기대학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177" y="1792000"/>
            <a:ext cx="390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야마구치 현 호후시에 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1967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학교법인산양전파학원에 따라 야마구치 공업다기대학으로 설립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학부는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현재 아동교육학과와 정보미디어학과가 존재한다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280" y="1401462"/>
            <a:ext cx="587043" cy="275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27580" y="1308563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야마노 미용예술단기대학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7953" y="1870009"/>
            <a:ext cx="3274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도쿄도 하치오지시에 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1992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유일의 미용 계 고등교육기관으로써 개교함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050" name="Picture 2" descr="C:\Users\user\Downloads\yamaguchi_kosya_arosis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9589"/>
            <a:ext cx="969282" cy="11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Yamano_college_of_aesthetics_in_Yarimizu,Hachioj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463" y="2867185"/>
            <a:ext cx="1232109" cy="11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760" y="1953255"/>
            <a:ext cx="1157648" cy="8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0_201408221518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05659"/>
            <a:ext cx="969282" cy="9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56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949" y="2238333"/>
            <a:ext cx="27174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 관련정보</a:t>
            </a:r>
            <a:endParaRPr lang="ko-KR" altLang="en-US" sz="32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01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8" y="179461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895" y="331401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 관련정보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57" y="1287693"/>
            <a:ext cx="587043" cy="275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8954" y="435740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일본대학의 이수체계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57" y="2025421"/>
            <a:ext cx="587043" cy="2758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1811" y="1932521"/>
            <a:ext cx="726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정규과정 이외 청강생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과목 이수생 등의 제도 존재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99" y="2828724"/>
            <a:ext cx="587043" cy="275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8013" y="2735824"/>
            <a:ext cx="729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우리나라의 단기대학과 달리 일본은 현장실습교육에 중점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4401497" y="435740"/>
            <a:ext cx="431760" cy="4616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20251" y="1200343"/>
            <a:ext cx="68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정규대학 수학 기간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4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의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치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수의대의 경우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6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5" name="그림 3" descr="C:/Users/ì ì/AppData/Roaming/PolarisOffice/ETemp/8316_8781720/fImage118731979358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548722" y="3566821"/>
            <a:ext cx="1595278" cy="1597926"/>
          </a:xfrm>
          <a:prstGeom prst="rect">
            <a:avLst/>
          </a:prstGeom>
          <a:noFill/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99" y="3721353"/>
            <a:ext cx="587043" cy="275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6705" y="3566821"/>
            <a:ext cx="7326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단기대학 중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44%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가 여자단기대학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인문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가정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교육계열 및 사회계열학과가 과반수 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85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895" y="331401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 관련정보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0" y="1647830"/>
            <a:ext cx="647260" cy="304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3548" y="1536494"/>
            <a:ext cx="356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국공립대학 주로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2~3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월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0" y="2432210"/>
            <a:ext cx="647260" cy="304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5278" y="2296479"/>
            <a:ext cx="393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사립대학 주로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10~2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월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5" y="3078012"/>
            <a:ext cx="677411" cy="3183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6556" y="2950030"/>
            <a:ext cx="277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지원방법이 각기 다르므로 주의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901" y="435740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일본대학의 지원시기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401497" y="435740"/>
            <a:ext cx="431760" cy="4616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user\Desktop\%C1%A6%B8%F1_%BE%F8%C0%B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497" y="1062993"/>
            <a:ext cx="4742503" cy="30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3027" y="4160008"/>
            <a:ext cx="3939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【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모집요강 예시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】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85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44" y="1140079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1220" y="2868581"/>
            <a:ext cx="29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smtClean="0">
                <a:solidFill>
                  <a:srgbClr val="F05B2F"/>
                </a:solidFill>
                <a:latin typeface="+mj-ea"/>
                <a:ea typeface="+mj-ea"/>
              </a:rPr>
              <a:t>일본의 대학원</a:t>
            </a:r>
            <a:endParaRPr lang="ko-KR" altLang="en-US" sz="3600" spc="-15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8394" y="3774586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일본어일본학과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정석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371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7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A594A"/>
                </a:solidFill>
                <a:latin typeface="+mj-ea"/>
                <a:ea typeface="+mj-ea"/>
              </a:rPr>
              <a:t>목차</a:t>
            </a:r>
          </a:p>
        </p:txBody>
      </p:sp>
      <p:grpSp>
        <p:nvGrpSpPr>
          <p:cNvPr id="8" name="그룹 14"/>
          <p:cNvGrpSpPr/>
          <p:nvPr/>
        </p:nvGrpSpPr>
        <p:grpSpPr>
          <a:xfrm>
            <a:off x="1041829" y="1062681"/>
            <a:ext cx="1741182" cy="1335108"/>
            <a:chOff x="1629711" y="2082589"/>
            <a:chExt cx="1741182" cy="133510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568" y="2082589"/>
              <a:ext cx="810770" cy="3810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29711" y="2463590"/>
              <a:ext cx="17411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+mj-ea"/>
                  <a:ea typeface="+mj-ea"/>
                </a:rPr>
                <a:t>01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입학 조건</a:t>
              </a:r>
              <a:endParaRPr lang="ko-KR" altLang="en-US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781948" y="1071473"/>
            <a:ext cx="1620957" cy="1335108"/>
            <a:chOff x="3648418" y="2082589"/>
            <a:chExt cx="1620957" cy="133510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496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48418" y="2463590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+mj-ea"/>
                  <a:ea typeface="+mj-ea"/>
                </a:rPr>
                <a:t>02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필요서류</a:t>
              </a:r>
              <a:endParaRPr lang="en-US" altLang="ko-KR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4840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6320693" y="1089058"/>
            <a:ext cx="1620957" cy="1335108"/>
            <a:chOff x="5716578" y="2082589"/>
            <a:chExt cx="1620957" cy="1335108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512" y="2082589"/>
              <a:ext cx="810770" cy="381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16578" y="2463590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+mj-ea"/>
                  <a:ea typeface="+mj-ea"/>
                </a:rPr>
                <a:t>03</a:t>
              </a:r>
              <a:endParaRPr lang="en-US" altLang="ko-KR" sz="2800" dirty="0">
                <a:solidFill>
                  <a:srgbClr val="F05B2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입학시험</a:t>
              </a:r>
              <a:endParaRPr lang="ko-KR" altLang="en-US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그룹 15"/>
          <p:cNvGrpSpPr/>
          <p:nvPr/>
        </p:nvGrpSpPr>
        <p:grpSpPr>
          <a:xfrm>
            <a:off x="2296747" y="2744943"/>
            <a:ext cx="1741181" cy="1335108"/>
            <a:chOff x="5874839" y="2082589"/>
            <a:chExt cx="1741181" cy="1335108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112" y="2082589"/>
              <a:ext cx="810770" cy="3810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74839" y="2463590"/>
              <a:ext cx="174118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+mj-ea"/>
                  <a:ea typeface="+mj-ea"/>
                </a:rPr>
                <a:t>04</a:t>
              </a:r>
              <a:endParaRPr lang="en-US" altLang="ko-KR" sz="2800" dirty="0">
                <a:solidFill>
                  <a:srgbClr val="F05B2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연구 분야</a:t>
              </a:r>
              <a:endParaRPr lang="ko-KR" altLang="en-US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그룹 18"/>
          <p:cNvGrpSpPr/>
          <p:nvPr/>
        </p:nvGrpSpPr>
        <p:grpSpPr>
          <a:xfrm>
            <a:off x="4823071" y="2730290"/>
            <a:ext cx="2100255" cy="1335108"/>
            <a:chOff x="5716578" y="2082589"/>
            <a:chExt cx="2100255" cy="1335108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112" y="2082589"/>
              <a:ext cx="810770" cy="38100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716578" y="2463590"/>
              <a:ext cx="21002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+mj-ea"/>
                  <a:ea typeface="+mj-ea"/>
                </a:rPr>
                <a:t>05</a:t>
              </a:r>
              <a:endParaRPr lang="en-US" altLang="ko-KR" sz="2800" dirty="0">
                <a:solidFill>
                  <a:srgbClr val="F05B2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+mj-ea"/>
                  <a:ea typeface="+mj-ea"/>
                </a:rPr>
                <a:t>대학원 생활</a:t>
              </a:r>
              <a:endParaRPr lang="ko-KR" altLang="en-US" sz="2800" dirty="0">
                <a:solidFill>
                  <a:srgbClr val="7A594A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749" y="2238333"/>
            <a:ext cx="18261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01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입학조건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5855" y="276971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입학과정</a:t>
            </a:r>
            <a:endParaRPr lang="ko-KR" altLang="en-US" sz="2800" dirty="0">
              <a:solidFill>
                <a:srgbClr val="7A594A"/>
              </a:solidFill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0" y="1974079"/>
            <a:ext cx="587043" cy="275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96" y="1881179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+mn-ea"/>
              </a:rPr>
              <a:t>석사 과정</a:t>
            </a:r>
            <a:endParaRPr lang="ko-KR" altLang="en-US" sz="2400" dirty="0">
              <a:solidFill>
                <a:srgbClr val="7A594A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0" y="3385416"/>
            <a:ext cx="587043" cy="2758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4024" y="329251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+mn-ea"/>
              </a:rPr>
              <a:t>박사 과정</a:t>
            </a:r>
            <a:endParaRPr lang="ko-KR" altLang="en-US" sz="2400" dirty="0">
              <a:solidFill>
                <a:srgbClr val="7A594A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78" y="267106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석사 과정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" name="Picture 2" descr="C:\Users\kj\Desktop\석사과정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26409"/>
            <a:ext cx="8618538" cy="18215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5300" y="3200400"/>
            <a:ext cx="416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5E5E5E"/>
                </a:solidFill>
              </a:rPr>
              <a:t>지정된 전수학교 전문과정을 수료한 자</a:t>
            </a:r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" y="3800475"/>
            <a:ext cx="780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5E5E5E"/>
                </a:solidFill>
              </a:rPr>
              <a:t>일본에서 외국의 대학 과정을 설치한 것으로</a:t>
            </a:r>
            <a:endParaRPr lang="en-US" altLang="ko-KR" dirty="0" smtClean="0">
              <a:solidFill>
                <a:srgbClr val="5E5E5E"/>
              </a:solidFill>
            </a:endParaRPr>
          </a:p>
          <a:p>
            <a:r>
              <a:rPr lang="ko-KR" altLang="en-US" dirty="0" smtClean="0">
                <a:solidFill>
                  <a:srgbClr val="5E5E5E"/>
                </a:solidFill>
              </a:rPr>
              <a:t>지정된 교육시설의 </a:t>
            </a:r>
            <a:r>
              <a:rPr lang="en-US" altLang="ko-KR" dirty="0" smtClean="0">
                <a:solidFill>
                  <a:srgbClr val="5E5E5E"/>
                </a:solidFill>
              </a:rPr>
              <a:t>16</a:t>
            </a:r>
            <a:r>
              <a:rPr lang="ko-KR" altLang="en-US" dirty="0" smtClean="0">
                <a:solidFill>
                  <a:srgbClr val="5E5E5E"/>
                </a:solidFill>
              </a:rPr>
              <a:t>년 과정을 수료한 자</a:t>
            </a:r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064" y="267105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박사 과정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050" name="Picture 2" descr="C:\Users\kj\Desktop\박사과정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1255827"/>
            <a:ext cx="8058150" cy="14601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" y="2830288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5E5E5E"/>
                </a:solidFill>
              </a:rPr>
              <a:t>대학을 졸업하고 대학</a:t>
            </a:r>
            <a:r>
              <a:rPr lang="en-US" altLang="ko-KR" dirty="0" smtClean="0">
                <a:solidFill>
                  <a:srgbClr val="5E5E5E"/>
                </a:solidFill>
              </a:rPr>
              <a:t>, </a:t>
            </a:r>
            <a:r>
              <a:rPr lang="ko-KR" altLang="en-US" dirty="0" smtClean="0">
                <a:solidFill>
                  <a:srgbClr val="5E5E5E"/>
                </a:solidFill>
              </a:rPr>
              <a:t>연구소 등에서 </a:t>
            </a:r>
            <a:r>
              <a:rPr lang="en-US" altLang="ko-KR" dirty="0" smtClean="0">
                <a:solidFill>
                  <a:srgbClr val="5E5E5E"/>
                </a:solidFill>
              </a:rPr>
              <a:t>2</a:t>
            </a:r>
            <a:r>
              <a:rPr lang="ko-KR" altLang="en-US" dirty="0" smtClean="0">
                <a:solidFill>
                  <a:srgbClr val="5E5E5E"/>
                </a:solidFill>
              </a:rPr>
              <a:t>년 이상 연구에 종사한 자 </a:t>
            </a:r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7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목차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865079" y="2082589"/>
            <a:ext cx="2061782" cy="1335108"/>
            <a:chOff x="1229761" y="2082589"/>
            <a:chExt cx="2061782" cy="133510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4007" y="2082589"/>
              <a:ext cx="810770" cy="3810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29761" y="2463590"/>
              <a:ext cx="20617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01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대학의 역사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433057" y="2082589"/>
            <a:ext cx="2061783" cy="1335108"/>
            <a:chOff x="3485864" y="2082589"/>
            <a:chExt cx="2061783" cy="133510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69496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85864" y="2463590"/>
              <a:ext cx="20617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02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주요 대학들</a:t>
              </a:r>
              <a:endParaRPr lang="en-US" altLang="ko-KR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94840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5956413" y="2082589"/>
            <a:ext cx="2403222" cy="1335108"/>
            <a:chOff x="5559148" y="2082589"/>
            <a:chExt cx="2403222" cy="1335108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24112" y="2082589"/>
              <a:ext cx="810770" cy="381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59148" y="2463590"/>
              <a:ext cx="24032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03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대학 관련정보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749" y="2238333"/>
            <a:ext cx="19623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02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필요 서류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722" y="288877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필요 서류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8" name="순서도: 대체 처리 7"/>
          <p:cNvSpPr/>
          <p:nvPr/>
        </p:nvSpPr>
        <p:spPr>
          <a:xfrm>
            <a:off x="523875" y="146685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입학 원서</a:t>
            </a:r>
            <a:endParaRPr lang="ko-KR" altLang="en-US" dirty="0"/>
          </a:p>
        </p:txBody>
      </p:sp>
      <p:sp>
        <p:nvSpPr>
          <p:cNvPr id="9" name="순서도: 대체 처리 8"/>
          <p:cNvSpPr/>
          <p:nvPr/>
        </p:nvSpPr>
        <p:spPr>
          <a:xfrm>
            <a:off x="2647950" y="146685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이력서</a:t>
            </a:r>
            <a:endParaRPr lang="ko-KR" altLang="en-US" dirty="0"/>
          </a:p>
        </p:txBody>
      </p:sp>
      <p:sp>
        <p:nvSpPr>
          <p:cNvPr id="16" name="순서도: 대체 처리 15"/>
          <p:cNvSpPr/>
          <p:nvPr/>
        </p:nvSpPr>
        <p:spPr>
          <a:xfrm>
            <a:off x="4810125" y="1457325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대학 학부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졸업 증명서</a:t>
            </a:r>
            <a:endParaRPr lang="ko-KR" altLang="en-US" dirty="0"/>
          </a:p>
        </p:txBody>
      </p:sp>
      <p:sp>
        <p:nvSpPr>
          <p:cNvPr id="17" name="순서도: 대체 처리 16"/>
          <p:cNvSpPr/>
          <p:nvPr/>
        </p:nvSpPr>
        <p:spPr>
          <a:xfrm>
            <a:off x="6858000" y="1457325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석사학위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취득 증명서</a:t>
            </a:r>
            <a:endParaRPr lang="ko-KR" altLang="en-US" dirty="0"/>
          </a:p>
        </p:txBody>
      </p:sp>
      <p:sp>
        <p:nvSpPr>
          <p:cNvPr id="18" name="순서도: 대체 처리 17"/>
          <p:cNvSpPr/>
          <p:nvPr/>
        </p:nvSpPr>
        <p:spPr>
          <a:xfrm>
            <a:off x="523875" y="302895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최종학교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성적 증명서</a:t>
            </a:r>
            <a:endParaRPr lang="ko-KR" altLang="en-US" dirty="0"/>
          </a:p>
        </p:txBody>
      </p:sp>
      <p:sp>
        <p:nvSpPr>
          <p:cNvPr id="19" name="순서도: 대체 처리 18"/>
          <p:cNvSpPr/>
          <p:nvPr/>
        </p:nvSpPr>
        <p:spPr>
          <a:xfrm>
            <a:off x="2647950" y="302895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출신대학 학장</a:t>
            </a:r>
            <a:r>
              <a:rPr lang="en-US" altLang="ko-KR" sz="1600" b="1" dirty="0" smtClean="0"/>
              <a:t>, </a:t>
            </a:r>
          </a:p>
          <a:p>
            <a:pPr algn="ctr"/>
            <a:r>
              <a:rPr lang="ko-KR" altLang="en-US" sz="1600" b="1" dirty="0" err="1" smtClean="0"/>
              <a:t>학부장</a:t>
            </a:r>
            <a:r>
              <a:rPr lang="ko-KR" altLang="en-US" sz="1600" b="1" dirty="0" smtClean="0"/>
              <a:t> 등 추천서</a:t>
            </a:r>
            <a:endParaRPr lang="ko-KR" altLang="en-US" sz="1600" b="1" dirty="0"/>
          </a:p>
        </p:txBody>
      </p:sp>
      <p:sp>
        <p:nvSpPr>
          <p:cNvPr id="20" name="순서도: 대체 처리 19"/>
          <p:cNvSpPr/>
          <p:nvPr/>
        </p:nvSpPr>
        <p:spPr>
          <a:xfrm>
            <a:off x="4810125" y="3019425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출신대학 졸업논문과 그 요지</a:t>
            </a:r>
            <a:endParaRPr lang="ko-KR" altLang="en-US" dirty="0"/>
          </a:p>
        </p:txBody>
      </p:sp>
      <p:sp>
        <p:nvSpPr>
          <p:cNvPr id="21" name="순서도: 대체 처리 20"/>
          <p:cNvSpPr/>
          <p:nvPr/>
        </p:nvSpPr>
        <p:spPr>
          <a:xfrm>
            <a:off x="6858000" y="3019425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연구 계획서</a:t>
            </a:r>
            <a:endParaRPr lang="ko-KR" altLang="en-US" dirty="0"/>
          </a:p>
        </p:txBody>
      </p:sp>
      <p:pic>
        <p:nvPicPr>
          <p:cNvPr id="3074" name="Picture 2" descr="C:\Users\kj\Desktop\일본대학원 원서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8156"/>
            <a:ext cx="3943350" cy="2995344"/>
          </a:xfrm>
          <a:prstGeom prst="rect">
            <a:avLst/>
          </a:prstGeom>
          <a:noFill/>
        </p:spPr>
      </p:pic>
      <p:pic>
        <p:nvPicPr>
          <p:cNvPr id="3076" name="Picture 4" descr="C:\Users\kj\Desktop\대구대졸업증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6975" y="933449"/>
            <a:ext cx="2614100" cy="3490913"/>
          </a:xfrm>
          <a:prstGeom prst="rect">
            <a:avLst/>
          </a:prstGeom>
          <a:noFill/>
        </p:spPr>
      </p:pic>
      <p:pic>
        <p:nvPicPr>
          <p:cNvPr id="3077" name="Picture 5" descr="C:\Users\kj\Desktop\일본 대학원 연구계획서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063" y="966787"/>
            <a:ext cx="7059612" cy="233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749" y="2238333"/>
            <a:ext cx="19623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03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입학 시험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78" y="288877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입학 시험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25" y="1307645"/>
            <a:ext cx="783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~ 10</a:t>
            </a:r>
            <a:r>
              <a:rPr lang="ko-KR" altLang="en-US" dirty="0" smtClean="0"/>
              <a:t>월이 많으며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~ 3</a:t>
            </a:r>
            <a:r>
              <a:rPr lang="ko-KR" altLang="en-US" dirty="0" smtClean="0"/>
              <a:t>월에 실시하는 경우도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771525" y="1752600"/>
          <a:ext cx="7362825" cy="285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749" y="2238333"/>
            <a:ext cx="19623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04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연구 분야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78" y="277991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연구 분야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350" y="15621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인문학과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24384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사회학과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95525" y="367665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법학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34671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이학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2025" y="1533525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공학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95675" y="1952625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외국어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29225" y="413385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정치학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19575" y="33147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생활과학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211455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의학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38900" y="123825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치학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24600" y="33528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약학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738" y="2227447"/>
            <a:ext cx="23727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+mj-ea"/>
                <a:ea typeface="+mj-ea"/>
              </a:rPr>
              <a:t>05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+mj-ea"/>
                <a:ea typeface="+mj-ea"/>
              </a:rPr>
              <a:t>대학원 생활</a:t>
            </a:r>
            <a:endParaRPr lang="en-US" altLang="ko-KR" sz="32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9626" y="3609975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알림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모든 대학원이 이렇지는 않음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064" y="299763"/>
            <a:ext cx="3894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대학원 생활 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시간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4425" y="1371600"/>
            <a:ext cx="690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월요일 </a:t>
            </a:r>
            <a:r>
              <a:rPr lang="en-US" altLang="ko-KR" dirty="0" smtClean="0"/>
              <a:t>~ </a:t>
            </a:r>
            <a:r>
              <a:rPr lang="ko-KR" altLang="en-US" dirty="0" smtClean="0"/>
              <a:t>토요일 오전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 출근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 퇴근</a:t>
            </a:r>
            <a:endParaRPr lang="ko-KR" altLang="en-US" dirty="0"/>
          </a:p>
        </p:txBody>
      </p:sp>
      <p:sp>
        <p:nvSpPr>
          <p:cNvPr id="13" name="곱셈 기호 12"/>
          <p:cNvSpPr/>
          <p:nvPr/>
        </p:nvSpPr>
        <p:spPr>
          <a:xfrm>
            <a:off x="676275" y="1381125"/>
            <a:ext cx="5686425" cy="361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14425" y="2143125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교수가 </a:t>
            </a:r>
            <a:r>
              <a:rPr lang="en-US" altLang="ko-KR" dirty="0" smtClean="0"/>
              <a:t>8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~  9</a:t>
            </a:r>
            <a:r>
              <a:rPr lang="ko-KR" altLang="en-US" dirty="0" smtClean="0"/>
              <a:t>시에 퇴근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4425" y="2686050"/>
            <a:ext cx="661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별일이 없다면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 퇴근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연구가 길어지면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~ 2</a:t>
            </a:r>
            <a:r>
              <a:rPr lang="ko-KR" altLang="en-US" dirty="0" smtClean="0"/>
              <a:t>시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09775" y="1733550"/>
            <a:ext cx="67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교수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대학원생 모두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시간 이상 연구실에서 보냄</a:t>
            </a:r>
            <a:endParaRPr lang="ko-KR" altLang="en-US" dirty="0"/>
          </a:p>
        </p:txBody>
      </p:sp>
      <p:sp>
        <p:nvSpPr>
          <p:cNvPr id="17" name="오른쪽 화살표 16"/>
          <p:cNvSpPr/>
          <p:nvPr/>
        </p:nvSpPr>
        <p:spPr>
          <a:xfrm>
            <a:off x="1619250" y="1819275"/>
            <a:ext cx="342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8175" y="3505200"/>
            <a:ext cx="850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요일을 정해 검도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육상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테니스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가라테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플롯 등 운동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취미생활을 즐김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/>
      <p:bldP spid="16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836" y="288877"/>
            <a:ext cx="3894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대학원 생활 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수업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순서도: 대체 처리 11"/>
          <p:cNvSpPr/>
          <p:nvPr/>
        </p:nvSpPr>
        <p:spPr>
          <a:xfrm>
            <a:off x="1038225" y="1323975"/>
            <a:ext cx="2057400" cy="876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/>
              <a:t>수업</a:t>
            </a:r>
            <a:endParaRPr lang="ko-KR" altLang="en-US" dirty="0"/>
          </a:p>
        </p:txBody>
      </p:sp>
      <p:sp>
        <p:nvSpPr>
          <p:cNvPr id="19" name="곱셈 기호 18"/>
          <p:cNvSpPr/>
          <p:nvPr/>
        </p:nvSpPr>
        <p:spPr>
          <a:xfrm>
            <a:off x="733425" y="752475"/>
            <a:ext cx="2609850" cy="20478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대체 처리 19"/>
          <p:cNvSpPr/>
          <p:nvPr/>
        </p:nvSpPr>
        <p:spPr>
          <a:xfrm>
            <a:off x="3429000" y="1352550"/>
            <a:ext cx="2057400" cy="876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세미나</a:t>
            </a:r>
            <a:endParaRPr lang="ko-KR" altLang="en-US" dirty="0"/>
          </a:p>
        </p:txBody>
      </p:sp>
      <p:sp>
        <p:nvSpPr>
          <p:cNvPr id="21" name="곱셈 기호 20"/>
          <p:cNvSpPr/>
          <p:nvPr/>
        </p:nvSpPr>
        <p:spPr>
          <a:xfrm>
            <a:off x="3171825" y="809625"/>
            <a:ext cx="2609850" cy="20478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085850" y="2781300"/>
            <a:ext cx="607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매달 </a:t>
            </a:r>
            <a:r>
              <a:rPr lang="en-US" altLang="ko-KR" dirty="0" smtClean="0"/>
              <a:t>1 ~ 2</a:t>
            </a:r>
            <a:r>
              <a:rPr lang="ko-KR" altLang="en-US" dirty="0" smtClean="0"/>
              <a:t>회</a:t>
            </a:r>
            <a:r>
              <a:rPr lang="en-US" altLang="ko-KR" dirty="0" smtClean="0"/>
              <a:t>, 30</a:t>
            </a:r>
            <a:r>
              <a:rPr lang="ko-KR" altLang="en-US" dirty="0" smtClean="0"/>
              <a:t>분 정도 진행되는 학과 주최 강연 참석</a:t>
            </a:r>
            <a:endParaRPr lang="ko-KR" altLang="en-US" dirty="0"/>
          </a:p>
        </p:txBody>
      </p:sp>
      <p:sp>
        <p:nvSpPr>
          <p:cNvPr id="23" name="순서도: 대체 처리 22"/>
          <p:cNvSpPr/>
          <p:nvPr/>
        </p:nvSpPr>
        <p:spPr>
          <a:xfrm>
            <a:off x="5857875" y="1362075"/>
            <a:ext cx="2057400" cy="876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연구실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세미나</a:t>
            </a:r>
            <a:endParaRPr lang="ko-KR" altLang="en-US" sz="2000" dirty="0"/>
          </a:p>
        </p:txBody>
      </p:sp>
      <p:sp>
        <p:nvSpPr>
          <p:cNvPr id="37" name="굽은 화살표 36"/>
          <p:cNvSpPr/>
          <p:nvPr/>
        </p:nvSpPr>
        <p:spPr>
          <a:xfrm rot="10800000">
            <a:off x="7067550" y="2171700"/>
            <a:ext cx="762000" cy="16192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4899" y="3381375"/>
            <a:ext cx="589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세미나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자신의 연구 진행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연구 발표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토론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/>
      <p:bldP spid="23" grpId="0" animBg="1"/>
      <p:bldP spid="37" grpId="0" animBg="1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77991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대학원 생활 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기자제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098" name="Picture 2" descr="현미경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1123950"/>
            <a:ext cx="3279776" cy="3279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43815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현미경</a:t>
            </a:r>
            <a:endParaRPr lang="ko-KR" altLang="en-US" dirty="0"/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3114674" y="1019175"/>
          <a:ext cx="5048251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3467100" y="1143000"/>
            <a:ext cx="9715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한국</a:t>
            </a: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772275" y="1152525"/>
            <a:ext cx="9715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14" name="순서도: 대체 처리 13"/>
          <p:cNvSpPr/>
          <p:nvPr/>
        </p:nvSpPr>
        <p:spPr>
          <a:xfrm>
            <a:off x="4972050" y="1104900"/>
            <a:ext cx="1285875" cy="485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교수 반응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3712" y="2238333"/>
            <a:ext cx="23278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</a:p>
          <a:p>
            <a:pPr algn="ctr"/>
            <a:r>
              <a:rPr lang="ko-KR" altLang="en-US" sz="32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대학의 역사</a:t>
            </a:r>
            <a:endParaRPr lang="en-US" altLang="ko-KR" sz="32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946" y="1140080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156" y="2868582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유학준비 및 활동</a:t>
            </a:r>
            <a:endParaRPr lang="ko-KR" altLang="en-US" sz="3600" spc="-15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0552" y="392935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일본어일본학과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윤동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37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목차</a:t>
            </a:r>
          </a:p>
        </p:txBody>
      </p:sp>
      <p:grpSp>
        <p:nvGrpSpPr>
          <p:cNvPr id="8" name="그룹 14"/>
          <p:cNvGrpSpPr/>
          <p:nvPr/>
        </p:nvGrpSpPr>
        <p:grpSpPr>
          <a:xfrm>
            <a:off x="1084154" y="1239768"/>
            <a:ext cx="1620958" cy="1765996"/>
            <a:chOff x="1385253" y="2082589"/>
            <a:chExt cx="1620958" cy="176599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76313" y="2082589"/>
              <a:ext cx="810770" cy="3810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85253" y="2463590"/>
              <a:ext cx="162095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01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일본생활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주의사</a:t>
              </a:r>
              <a:r>
                <a:rPr lang="ko-KR" altLang="en-US" sz="2800" dirty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항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692582" y="1239768"/>
            <a:ext cx="1620958" cy="1765996"/>
            <a:chOff x="3818778" y="2082589"/>
            <a:chExt cx="1620958" cy="176599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9081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18778" y="2463590"/>
              <a:ext cx="162095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02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재류카드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발급안</a:t>
              </a:r>
              <a:r>
                <a:rPr lang="ko-KR" altLang="en-US" sz="2800" dirty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내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94842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6039234" y="1239768"/>
            <a:ext cx="2100255" cy="1765996"/>
            <a:chOff x="5578385" y="2082589"/>
            <a:chExt cx="2100255" cy="1765996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1485" y="2082589"/>
              <a:ext cx="810770" cy="381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8385" y="2463590"/>
              <a:ext cx="21002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03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국제전화</a:t>
              </a:r>
              <a:endParaRPr lang="en-US" altLang="ko-KR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일본 휴대폰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4" name="그룹 16"/>
          <p:cNvGrpSpPr/>
          <p:nvPr/>
        </p:nvGrpSpPr>
        <p:grpSpPr>
          <a:xfrm>
            <a:off x="4902806" y="2904976"/>
            <a:ext cx="2220480" cy="1765996"/>
            <a:chOff x="5313889" y="2082589"/>
            <a:chExt cx="2220480" cy="1765996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34262" y="2082589"/>
              <a:ext cx="810770" cy="38100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13889" y="2463590"/>
              <a:ext cx="222048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05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아르바이트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준비 및 종류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5" name="그룹 22"/>
          <p:cNvGrpSpPr/>
          <p:nvPr/>
        </p:nvGrpSpPr>
        <p:grpSpPr>
          <a:xfrm>
            <a:off x="1890454" y="2900701"/>
            <a:ext cx="2100255" cy="1765996"/>
            <a:chOff x="5757921" y="2082589"/>
            <a:chExt cx="2100255" cy="1765996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91894" y="2082589"/>
              <a:ext cx="810770" cy="38100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757921" y="2463590"/>
              <a:ext cx="21002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04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짐 꾸리기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체크 리스트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8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5327" y="2238334"/>
            <a:ext cx="1962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생활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주의사</a:t>
            </a:r>
            <a:r>
              <a:rPr lang="ko-KR" altLang="en-US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항</a:t>
            </a:r>
            <a:endParaRPr lang="ko-KR" altLang="en-US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369" y="288877"/>
            <a:ext cx="390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생활 주의사항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9" name="Picture 2" descr="일본에 가면 흔히 보이는 주의문 | 인스티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02" y="1138121"/>
            <a:ext cx="2163522" cy="16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자전거 방범 등록＆TS상해보험 세트 TS보험 TS마크 자전거 보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993" y="1110540"/>
            <a:ext cx="2173305" cy="16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좌측 통행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819" y="3066625"/>
            <a:ext cx="264835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사용자 삽입 이미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178" y="3003799"/>
            <a:ext cx="2775167" cy="14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93" y="1924984"/>
            <a:ext cx="125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전철에서</a:t>
            </a:r>
            <a:endParaRPr lang="en-US" altLang="ko-KR" dirty="0" smtClean="0"/>
          </a:p>
          <a:p>
            <a:r>
              <a:rPr lang="ko-KR" altLang="en-US" dirty="0" smtClean="0"/>
              <a:t>통화 금지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47041" y="1924984"/>
            <a:ext cx="125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자전거</a:t>
            </a:r>
            <a:endParaRPr lang="en-US" altLang="ko-KR" dirty="0" smtClean="0"/>
          </a:p>
          <a:p>
            <a:r>
              <a:rPr lang="ko-KR" altLang="en-US" dirty="0" smtClean="0"/>
              <a:t>방범 등록</a:t>
            </a:r>
            <a:endParaRPr lang="en-US" altLang="ko-KR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282062" y="3515867"/>
            <a:ext cx="157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자전거 승차규칙과 매너</a:t>
            </a:r>
            <a:endParaRPr lang="en-US" altLang="ko-KR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49071" y="349315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자동차</a:t>
            </a:r>
            <a:endParaRPr lang="en-US" altLang="ko-KR" dirty="0" smtClean="0"/>
          </a:p>
          <a:p>
            <a:r>
              <a:rPr lang="ko-KR" altLang="en-US" dirty="0" smtClean="0"/>
              <a:t>보</a:t>
            </a:r>
            <a:r>
              <a:rPr lang="ko-KR" altLang="en-US" dirty="0"/>
              <a:t>험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369" y="277991"/>
            <a:ext cx="390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생활 주의사항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8" name="Picture 4" descr="http://cfile7.uf.tistory.com/image/19037C364E12BB85052A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02" y="1221600"/>
            <a:ext cx="1721358" cy="17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4005" y="2087002"/>
            <a:ext cx="153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국제 면허증</a:t>
            </a:r>
            <a:endParaRPr lang="ko-KR" altLang="en-US" dirty="0"/>
          </a:p>
        </p:txBody>
      </p:sp>
      <p:pic>
        <p:nvPicPr>
          <p:cNvPr id="1030" name="Picture 6" descr="http://www.ichibanguhak.com/public_html/main/data/geditor/1405/1995323307_0e17c6b3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66" y="1332155"/>
            <a:ext cx="3092954" cy="15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71880" y="36904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렌탈 비디오</a:t>
            </a:r>
            <a:endParaRPr lang="ko-KR" altLang="en-US" dirty="0"/>
          </a:p>
        </p:txBody>
      </p:sp>
      <p:pic>
        <p:nvPicPr>
          <p:cNvPr id="1032" name="Picture 8" descr="국민건강보험증 피보험자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81" y="3435846"/>
            <a:ext cx="22502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18315" y="3911015"/>
            <a:ext cx="153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국민보험</a:t>
            </a:r>
            <a:endParaRPr lang="ko-KR" altLang="en-US" dirty="0"/>
          </a:p>
        </p:txBody>
      </p:sp>
      <p:pic>
        <p:nvPicPr>
          <p:cNvPr id="1034" name="Picture 10" descr="http://postfiles10.naver.net/20130510_201/iamryo_13681592732220Ik3n_JPEG/DSC_9879.jpg?type=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66" y="3057804"/>
            <a:ext cx="3053738" cy="15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47848" y="208700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전출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전입신고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5361" y="2238334"/>
            <a:ext cx="18261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재류카드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발급안</a:t>
            </a:r>
            <a:r>
              <a:rPr lang="ko-KR" altLang="en-US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내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4088" y="277991"/>
            <a:ext cx="407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재류카드 발급안내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076" name="Picture 4" descr="http://www.ichibanguhak.com/public_html/main/img/content1/img_1_5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49580"/>
            <a:ext cx="5544616" cy="248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472422"/>
            <a:ext cx="174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재류카드 샘플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247098" y="1012371"/>
            <a:ext cx="6540886" cy="899933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재류에 관한 허가에 따라 교부됨</a:t>
            </a: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위 변조방지에 위한 </a:t>
            </a:r>
            <a:r>
              <a:rPr lang="en-US" altLang="ko-KR" sz="2000" dirty="0" smtClean="0"/>
              <a:t>IC</a:t>
            </a:r>
            <a:r>
              <a:rPr lang="ko-KR" altLang="en-US" sz="2000" dirty="0" smtClean="0"/>
              <a:t>팁이 탑재됨</a:t>
            </a: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카드 면에 기재된 사항의 전부 또는 일부 기록됨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420" y="267105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재류카드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발급안내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098" name="Picture 2" descr="http://www.ichibanguhak.com/public_html/main/img/content1/img_1_5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40" y="2665852"/>
            <a:ext cx="4618377" cy="16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chibanguhak.com/public_html/main/img/content1/img_1_5_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9612"/>
            <a:ext cx="3350665" cy="29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1488" y="4285139"/>
            <a:ext cx="171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입국카드 예신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1" y="4292125"/>
            <a:ext cx="327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자격 외 활동허가 신청서 샘플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51520" y="1221599"/>
            <a:ext cx="4752528" cy="13909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출국 시 반드시 재류카드 제시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간소화된 재 입국 허가는 유효기간 연장 안됨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출국 후 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년 이내에 재입국하지 않으면 재류자격 상실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056" y="2238334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국제전화</a:t>
            </a:r>
            <a:endParaRPr lang="en-US" altLang="ko-KR" sz="36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휴대폰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420" y="332420"/>
            <a:ext cx="4083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국제전화 일본휴대폰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1372265"/>
              </p:ext>
            </p:extLst>
          </p:nvPr>
        </p:nvGraphicFramePr>
        <p:xfrm>
          <a:off x="107502" y="1113588"/>
          <a:ext cx="4248474" cy="163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79"/>
                <a:gridCol w="708079"/>
                <a:gridCol w="708079"/>
                <a:gridCol w="708079"/>
                <a:gridCol w="708079"/>
                <a:gridCol w="708079"/>
              </a:tblGrid>
              <a:tr h="1800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약정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무약정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6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9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r>
                        <a:rPr lang="ko-KR" altLang="en-US" sz="700" dirty="0" smtClean="0"/>
                        <a:t>년</a:t>
                      </a:r>
                      <a:endParaRPr lang="ko-KR" altLang="en-US" sz="7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</a:tr>
              <a:tr h="189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기본료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6,500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6,000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5,600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5,300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5,000</a:t>
                      </a:r>
                      <a:endParaRPr lang="ko-KR" altLang="en-US" sz="700" dirty="0"/>
                    </a:p>
                  </a:txBody>
                  <a:tcPr marT="34290" marB="34290"/>
                </a:tc>
              </a:tr>
              <a:tr h="180074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r>
                        <a:rPr lang="ko-KR" altLang="en-US" sz="700" dirty="0" smtClean="0"/>
                        <a:t>통화요금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통화료 ￥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22/ 30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800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SNS : SB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간 무료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타사 ￥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3.24/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886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데이터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7GB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까지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속도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이후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128kbps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속도로 무제한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71450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r>
                        <a:rPr lang="ko-KR" altLang="en-US" sz="700" dirty="0" smtClean="0"/>
                        <a:t>옵션</a:t>
                      </a:r>
                      <a:endParaRPr lang="en-US" altLang="ko-KR" sz="700" dirty="0" smtClean="0"/>
                    </a:p>
                    <a:p>
                      <a:pPr algn="ctr" latinLnBrk="1"/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일본 내 모든 통화 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 무료 옵션 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ko-KR" altLang="en-US" sz="700" b="0" i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4,400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→ ￥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2,000/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endParaRPr lang="ko-KR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2065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일본 내 모든 통화 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 무료 옵션 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ko-KR" altLang="en-US" sz="700" b="0" i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ko-KR" sz="700" b="0" i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22,000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→ ￥</a:t>
                      </a:r>
                      <a:r>
                        <a:rPr lang="en-US" altLang="ko-KR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3,500/</a:t>
                      </a:r>
                      <a:r>
                        <a:rPr lang="ko-KR" altLang="en-US" sz="7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endParaRPr lang="ko-KR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379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005356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국제전화 정액옵션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할인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700" dirty="0" smtClean="0"/>
                        <a:t/>
                      </a:r>
                      <a:br>
                        <a:rPr lang="ko-KR" altLang="en-US" sz="700" dirty="0" smtClean="0"/>
                      </a:b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24,900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120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 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48,900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원</a:t>
                      </a:r>
                      <a:r>
                        <a:rPr lang="en-US" altLang="ko-KR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endParaRPr lang="en-US" altLang="ko-KR" sz="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2725951"/>
            <a:ext cx="261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LTE </a:t>
            </a:r>
            <a:r>
              <a:rPr lang="ko-KR" altLang="en-US" dirty="0" smtClean="0"/>
              <a:t>스마트 폰 요금 표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4904691"/>
              </p:ext>
            </p:extLst>
          </p:nvPr>
        </p:nvGraphicFramePr>
        <p:xfrm>
          <a:off x="4644009" y="1005576"/>
          <a:ext cx="3888429" cy="21756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7569"/>
                <a:gridCol w="622172"/>
                <a:gridCol w="622172"/>
                <a:gridCol w="622172"/>
                <a:gridCol w="622172"/>
                <a:gridCol w="622172"/>
              </a:tblGrid>
              <a:tr h="1715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약정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무약정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6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9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r>
                        <a:rPr lang="ko-KR" altLang="en-US" sz="700" dirty="0" smtClean="0"/>
                        <a:t>년</a:t>
                      </a:r>
                      <a:endParaRPr lang="ko-KR" altLang="en-US" sz="700" dirty="0"/>
                    </a:p>
                  </a:txBody>
                  <a:tcPr marT="34290" marB="34290"/>
                </a:tc>
              </a:tr>
              <a:tr h="2744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와이파이 기본료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7,500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6,500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5,500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5,000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4,500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</a:tr>
              <a:tr h="186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SIM </a:t>
                      </a:r>
                      <a:r>
                        <a:rPr lang="ko-KR" altLang="en-US" sz="700" kern="1200" dirty="0" smtClean="0">
                          <a:effectLst/>
                        </a:rPr>
                        <a:t>기본료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1,008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임대료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310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endParaRPr lang="en-US" altLang="ko-KR" sz="700" dirty="0" smtClean="0"/>
                    </a:p>
                    <a:p>
                      <a:pPr algn="ctr" latinLnBrk="1"/>
                      <a:r>
                        <a:rPr lang="ko-KR" altLang="en-US" sz="700" dirty="0" smtClean="0"/>
                        <a:t>통화요금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Softbank </a:t>
                      </a:r>
                      <a:r>
                        <a:rPr lang="ko-KR" altLang="en-US" sz="700" kern="1200" dirty="0" smtClean="0">
                          <a:effectLst/>
                        </a:rPr>
                        <a:t>간 </a:t>
                      </a:r>
                      <a:r>
                        <a:rPr lang="en-US" altLang="ko-KR" sz="700" kern="1200" dirty="0" smtClean="0">
                          <a:effectLst/>
                        </a:rPr>
                        <a:t>01:00~21:00 </a:t>
                      </a:r>
                      <a:r>
                        <a:rPr lang="ko-KR" altLang="en-US" sz="700" kern="1200" dirty="0" smtClean="0">
                          <a:effectLst/>
                        </a:rPr>
                        <a:t>무료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21:00~01:00, </a:t>
                      </a:r>
                      <a:r>
                        <a:rPr lang="ko-KR" altLang="en-US" sz="700" kern="1200" dirty="0" smtClean="0">
                          <a:effectLst/>
                        </a:rPr>
                        <a:t>타사</a:t>
                      </a:r>
                      <a:r>
                        <a:rPr lang="en-US" altLang="ko-KR" sz="700" kern="1200" dirty="0" smtClean="0">
                          <a:effectLst/>
                        </a:rPr>
                        <a:t>:22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r>
                        <a:rPr lang="en-US" altLang="ko-KR" sz="700" kern="1200" dirty="0" smtClean="0">
                          <a:effectLst/>
                        </a:rPr>
                        <a:t>/30</a:t>
                      </a:r>
                      <a:r>
                        <a:rPr lang="ko-KR" altLang="en-US" sz="700" kern="1200" dirty="0" smtClean="0">
                          <a:effectLst/>
                        </a:rPr>
                        <a:t>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SMS: Softbank</a:t>
                      </a:r>
                      <a:r>
                        <a:rPr lang="ko-KR" altLang="en-US" sz="700" kern="1200" dirty="0" smtClean="0">
                          <a:effectLst/>
                        </a:rPr>
                        <a:t>간 무료</a:t>
                      </a:r>
                      <a:r>
                        <a:rPr lang="en-US" altLang="ko-KR" sz="700" kern="1200" dirty="0" smtClean="0">
                          <a:effectLst/>
                        </a:rPr>
                        <a:t>, </a:t>
                      </a:r>
                      <a:r>
                        <a:rPr lang="ko-KR" altLang="en-US" sz="700" kern="1200" dirty="0" smtClean="0">
                          <a:effectLst/>
                        </a:rPr>
                        <a:t>타사 </a:t>
                      </a:r>
                      <a:r>
                        <a:rPr lang="en-US" altLang="ko-KR" sz="700" kern="1200" dirty="0" smtClean="0">
                          <a:effectLst/>
                        </a:rPr>
                        <a:t>3.24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r>
                        <a:rPr lang="en-US" altLang="ko-KR" sz="700" kern="1200" dirty="0" smtClean="0">
                          <a:effectLst/>
                        </a:rPr>
                        <a:t>/</a:t>
                      </a:r>
                      <a:r>
                        <a:rPr lang="ko-KR" altLang="en-US" sz="700" kern="1200" dirty="0" smtClean="0">
                          <a:effectLst/>
                        </a:rPr>
                        <a:t>건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700" kern="1200" dirty="0" smtClean="0">
                        <a:effectLst/>
                      </a:endParaRPr>
                    </a:p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국제통화요금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005356 : 298</a:t>
                      </a:r>
                      <a:r>
                        <a:rPr lang="ko-KR" altLang="en-US" sz="700" kern="1200" dirty="0" smtClean="0">
                          <a:effectLst/>
                        </a:rPr>
                        <a:t>원</a:t>
                      </a:r>
                      <a:r>
                        <a:rPr lang="en-US" altLang="ko-KR" sz="700" kern="1200" dirty="0" smtClean="0">
                          <a:effectLst/>
                        </a:rPr>
                        <a:t>/30</a:t>
                      </a:r>
                      <a:r>
                        <a:rPr lang="ko-KR" altLang="en-US" sz="700" kern="1200" dirty="0" smtClean="0">
                          <a:effectLst/>
                        </a:rPr>
                        <a:t>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직접발신</a:t>
                      </a:r>
                      <a:r>
                        <a:rPr lang="en-US" altLang="ko-KR" sz="700" kern="1200" dirty="0" smtClean="0">
                          <a:effectLst/>
                        </a:rPr>
                        <a:t>: 108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r>
                        <a:rPr lang="en-US" altLang="ko-KR" sz="700" kern="1200" dirty="0" smtClean="0">
                          <a:effectLst/>
                        </a:rPr>
                        <a:t>/30</a:t>
                      </a:r>
                      <a:r>
                        <a:rPr lang="ko-KR" altLang="en-US" sz="700" kern="1200" dirty="0" smtClean="0">
                          <a:effectLst/>
                        </a:rPr>
                        <a:t>초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700" kern="1200" dirty="0" smtClean="0">
                        <a:effectLst/>
                      </a:endParaRPr>
                    </a:p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옵션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005356 </a:t>
                      </a:r>
                      <a:r>
                        <a:rPr lang="ko-KR" altLang="en-US" sz="700" kern="1200" dirty="0" smtClean="0">
                          <a:effectLst/>
                        </a:rPr>
                        <a:t>국제전화 정액옵션 </a:t>
                      </a:r>
                      <a:r>
                        <a:rPr lang="en-US" altLang="ko-KR" sz="700" kern="1200" dirty="0" smtClean="0">
                          <a:effectLst/>
                        </a:rPr>
                        <a:t>(</a:t>
                      </a:r>
                      <a:r>
                        <a:rPr lang="ko-KR" altLang="en-US" sz="700" kern="1200" dirty="0" smtClean="0">
                          <a:effectLst/>
                        </a:rPr>
                        <a:t>약 </a:t>
                      </a:r>
                      <a:r>
                        <a:rPr lang="en-US" altLang="ko-KR" sz="700" kern="1200" dirty="0" smtClean="0">
                          <a:effectLst/>
                        </a:rPr>
                        <a:t>30% </a:t>
                      </a:r>
                      <a:r>
                        <a:rPr lang="ko-KR" altLang="en-US" sz="700" kern="1200" dirty="0" smtClean="0">
                          <a:effectLst/>
                        </a:rPr>
                        <a:t>할인</a:t>
                      </a:r>
                      <a:r>
                        <a:rPr lang="en-US" altLang="ko-KR" sz="700" kern="1200" dirty="0" smtClean="0">
                          <a:effectLst/>
                        </a:rPr>
                        <a:t>)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915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-60</a:t>
                      </a:r>
                      <a:r>
                        <a:rPr lang="ko-KR" altLang="en-US" sz="700" kern="1200" dirty="0" smtClean="0">
                          <a:effectLst/>
                        </a:rPr>
                        <a:t>분 </a:t>
                      </a:r>
                      <a:r>
                        <a:rPr lang="en-US" altLang="ko-KR" sz="700" kern="1200" dirty="0" smtClean="0">
                          <a:effectLst/>
                        </a:rPr>
                        <a:t>24,900</a:t>
                      </a:r>
                      <a:r>
                        <a:rPr lang="ko-KR" altLang="en-US" sz="700" kern="1200" dirty="0" smtClean="0">
                          <a:effectLst/>
                        </a:rPr>
                        <a:t>원</a:t>
                      </a:r>
                      <a:r>
                        <a:rPr lang="en-US" altLang="ko-KR" sz="700" kern="1200" dirty="0" smtClean="0">
                          <a:effectLst/>
                        </a:rPr>
                        <a:t>/</a:t>
                      </a:r>
                      <a:r>
                        <a:rPr lang="ko-KR" altLang="en-US" sz="700" kern="1200" dirty="0" smtClean="0">
                          <a:effectLst/>
                        </a:rPr>
                        <a:t>월</a:t>
                      </a:r>
                      <a:r>
                        <a:rPr lang="en-US" altLang="ko-KR" sz="700" kern="1200" dirty="0" smtClean="0">
                          <a:effectLst/>
                        </a:rPr>
                        <a:t>, 120</a:t>
                      </a:r>
                      <a:r>
                        <a:rPr lang="ko-KR" altLang="en-US" sz="700" kern="1200" dirty="0" smtClean="0">
                          <a:effectLst/>
                        </a:rPr>
                        <a:t>분 </a:t>
                      </a:r>
                      <a:r>
                        <a:rPr lang="en-US" altLang="ko-KR" sz="700" kern="1200" dirty="0" smtClean="0">
                          <a:effectLst/>
                        </a:rPr>
                        <a:t>: 48,900</a:t>
                      </a:r>
                      <a:r>
                        <a:rPr lang="ko-KR" altLang="en-US" sz="700" kern="1200" dirty="0" smtClean="0">
                          <a:effectLst/>
                        </a:rPr>
                        <a:t>원</a:t>
                      </a:r>
                      <a:r>
                        <a:rPr lang="en-US" altLang="ko-KR" sz="700" kern="1200" dirty="0" smtClean="0">
                          <a:effectLst/>
                        </a:rPr>
                        <a:t>/</a:t>
                      </a:r>
                      <a:r>
                        <a:rPr lang="ko-KR" altLang="en-US" sz="700" kern="1200" dirty="0" smtClean="0">
                          <a:effectLst/>
                        </a:rPr>
                        <a:t>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84911" y="3165816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포켓플러스</a:t>
            </a:r>
            <a:r>
              <a:rPr lang="en-US" altLang="ko-KR" dirty="0" smtClean="0"/>
              <a:t>(</a:t>
            </a:r>
            <a:r>
              <a:rPr lang="ko-KR" altLang="en-US" dirty="0" smtClean="0"/>
              <a:t>와이파이</a:t>
            </a:r>
            <a:r>
              <a:rPr lang="en-US" altLang="ko-KR" dirty="0" smtClean="0"/>
              <a:t>, SOFTBANK </a:t>
            </a:r>
            <a:r>
              <a:rPr lang="ko-KR" altLang="en-US" dirty="0" smtClean="0"/>
              <a:t>유심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9541186"/>
              </p:ext>
            </p:extLst>
          </p:nvPr>
        </p:nvGraphicFramePr>
        <p:xfrm>
          <a:off x="251522" y="3543858"/>
          <a:ext cx="4608510" cy="6595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8085"/>
                <a:gridCol w="768085"/>
                <a:gridCol w="768085"/>
                <a:gridCol w="768085"/>
                <a:gridCol w="768085"/>
                <a:gridCol w="768085"/>
              </a:tblGrid>
              <a:tr h="2023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/>
                        <a:t>약정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/>
                        <a:t>무약정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3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6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9</a:t>
                      </a:r>
                      <a:r>
                        <a:rPr lang="ko-KR" altLang="en-US" sz="700" dirty="0" smtClean="0"/>
                        <a:t>개월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/>
                        <a:t>1</a:t>
                      </a:r>
                      <a:r>
                        <a:rPr lang="ko-KR" altLang="en-US" sz="700" dirty="0" smtClean="0"/>
                        <a:t>년</a:t>
                      </a:r>
                      <a:endParaRPr lang="ko-KR" altLang="en-US" sz="7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AU </a:t>
                      </a:r>
                      <a:r>
                        <a:rPr lang="ko-KR" altLang="en-US" sz="700" kern="1200" dirty="0" smtClean="0">
                          <a:effectLst/>
                        </a:rPr>
                        <a:t>기본료</a:t>
                      </a:r>
                      <a:r>
                        <a:rPr lang="ko-KR" altLang="en-US" sz="700" dirty="0" smtClean="0"/>
                        <a:t/>
                      </a:r>
                      <a:br>
                        <a:rPr lang="ko-KR" altLang="en-US" sz="700" dirty="0" smtClean="0"/>
                      </a:br>
                      <a:r>
                        <a:rPr lang="en-US" altLang="ko-KR" sz="700" kern="1200" dirty="0" smtClean="0">
                          <a:effectLst/>
                        </a:rPr>
                        <a:t>(</a:t>
                      </a:r>
                      <a:r>
                        <a:rPr lang="ko-KR" altLang="en-US" sz="700" kern="1200" dirty="0" err="1" smtClean="0">
                          <a:effectLst/>
                        </a:rPr>
                        <a:t>월정액</a:t>
                      </a:r>
                      <a:r>
                        <a:rPr lang="en-US" altLang="ko-KR" sz="700" kern="1200" dirty="0" smtClean="0">
                          <a:effectLst/>
                        </a:rPr>
                        <a:t>)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8,000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7,000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6,000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5,500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5,000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endParaRPr lang="ko-KR" altLang="en-US" sz="700" dirty="0"/>
                    </a:p>
                  </a:txBody>
                  <a:tcPr marT="34290" marB="3429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kern="1200" dirty="0" smtClean="0">
                          <a:effectLst/>
                        </a:rPr>
                        <a:t>임대료</a:t>
                      </a:r>
                      <a:endParaRPr lang="ko-KR" altLang="en-US" sz="700" dirty="0"/>
                    </a:p>
                  </a:txBody>
                  <a:tcPr marT="34290" marB="34290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700" kern="1200" dirty="0" smtClean="0">
                          <a:effectLst/>
                        </a:rPr>
                        <a:t>310</a:t>
                      </a:r>
                      <a:r>
                        <a:rPr lang="ko-KR" altLang="en-US" sz="700" kern="1200" dirty="0" smtClean="0">
                          <a:effectLst/>
                        </a:rPr>
                        <a:t>円</a:t>
                      </a:r>
                      <a:r>
                        <a:rPr lang="en-US" altLang="ko-KR" sz="700" kern="1200" dirty="0" smtClean="0">
                          <a:effectLst/>
                        </a:rPr>
                        <a:t>/</a:t>
                      </a:r>
                      <a:r>
                        <a:rPr lang="ko-KR" altLang="en-US" sz="700" kern="1200" dirty="0" smtClean="0">
                          <a:effectLst/>
                        </a:rPr>
                        <a:t>월</a:t>
                      </a:r>
                      <a:endParaRPr lang="ko-KR" altLang="en-US" sz="7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07704" y="41919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포켓단품</a:t>
            </a:r>
            <a:endParaRPr lang="ko-KR" altLang="en-US" dirty="0"/>
          </a:p>
        </p:txBody>
      </p:sp>
      <p:pic>
        <p:nvPicPr>
          <p:cNvPr id="5126" name="Picture 6" descr="http://www.ichibanguhak.com/public_html/main/img/content7/img_7_3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870" y="3543859"/>
            <a:ext cx="3353546" cy="120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77" y="331401"/>
            <a:ext cx="242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대학의 역사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18" y="1352761"/>
            <a:ext cx="587043" cy="275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705" y="1216590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1868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유신 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62" y="1932796"/>
            <a:ext cx="587043" cy="2758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108" y="1835486"/>
            <a:ext cx="6447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1877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최초의 관립 종합대인 도쿄대학 설립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62" y="2532394"/>
            <a:ext cx="587043" cy="275866"/>
          </a:xfrm>
          <a:prstGeom prst="rect">
            <a:avLst/>
          </a:prstGeom>
        </p:spPr>
      </p:pic>
      <p:sp>
        <p:nvSpPr>
          <p:cNvPr id="2" name="오른쪽 화살표 1"/>
          <p:cNvSpPr/>
          <p:nvPr/>
        </p:nvSpPr>
        <p:spPr>
          <a:xfrm>
            <a:off x="3717612" y="1336824"/>
            <a:ext cx="461680" cy="2758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38588" y="1243924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근대국가의 확립을 추구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05" y="2439494"/>
            <a:ext cx="796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이토 히로부미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모리 아리노리 국가주의적 교육체제 지향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62" y="3099151"/>
            <a:ext cx="587043" cy="2758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5705" y="3011813"/>
            <a:ext cx="364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1886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 대학령 발포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4417675" y="3104712"/>
            <a:ext cx="461680" cy="2758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08306" y="3011812"/>
            <a:ext cx="38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도쿄대학이 제국대학으로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..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62" y="3668815"/>
            <a:ext cx="587043" cy="2758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5705" y="3575915"/>
            <a:ext cx="83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1897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교토 제국대학 신설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제국대학은 도쿄제국대학으로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..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62" y="4214369"/>
            <a:ext cx="587043" cy="2758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5705" y="4128045"/>
            <a:ext cx="831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이후 도호쿠 제국대학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규슈 제국대학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외에 이과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의과 등 관립대학 연이어 설립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4746" y="2238334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짐 꾸리기</a:t>
            </a:r>
            <a:endParaRPr lang="en-US" altLang="ko-KR" sz="36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체크 리스트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07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534" y="324422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짐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꾸리기 체크리스트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9738144"/>
              </p:ext>
            </p:extLst>
          </p:nvPr>
        </p:nvGraphicFramePr>
        <p:xfrm>
          <a:off x="611560" y="1070045"/>
          <a:ext cx="8016552" cy="21616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0080"/>
                <a:gridCol w="7296472"/>
              </a:tblGrid>
              <a:tr h="2813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ysClr val="windowText" lastClr="000000"/>
                          </a:solidFill>
                        </a:rPr>
                        <a:t>품목</a:t>
                      </a:r>
                      <a:endParaRPr lang="ko-KR" alt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ysClr val="windowText" lastClr="000000"/>
                          </a:solidFill>
                        </a:rPr>
                        <a:t>비고</a:t>
                      </a:r>
                      <a:endParaRPr lang="ko-KR" alt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/>
                        <a:t>여권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비자를 확인하고 복사본을 준비해야 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항공권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출국일자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영문이름이 정확한지 체크해야 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비자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성명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생년월일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기간 확인을 확인하고 복사본을 준비해야 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의류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청바지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티셔츠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속옷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양말 등을 중심으로 준비함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신발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운동화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구두 등 편한 신발과 기숙사내에서 신기 편한 슬리퍼를 준비함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위생용품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수건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칫솔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치약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샴푸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비누 등을 준비함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6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비상약</a:t>
                      </a:r>
                      <a:endParaRPr lang="ko-KR" alt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dirty="0" smtClean="0">
                          <a:effectLst/>
                        </a:rPr>
                        <a:t>대일밴드나 </a:t>
                      </a:r>
                      <a:r>
                        <a:rPr lang="en-US" altLang="ko-KR" sz="800" kern="1200" dirty="0" smtClean="0">
                          <a:effectLst/>
                        </a:rPr>
                        <a:t>1</a:t>
                      </a:r>
                      <a:r>
                        <a:rPr lang="ko-KR" altLang="en-US" sz="800" kern="1200" dirty="0" smtClean="0">
                          <a:effectLst/>
                        </a:rPr>
                        <a:t>회용 붕대</a:t>
                      </a:r>
                      <a:r>
                        <a:rPr lang="en-US" altLang="ko-KR" sz="800" kern="1200" dirty="0" smtClean="0">
                          <a:effectLst/>
                        </a:rPr>
                        <a:t>, </a:t>
                      </a:r>
                      <a:r>
                        <a:rPr lang="ko-KR" altLang="en-US" sz="800" kern="1200" dirty="0" smtClean="0">
                          <a:effectLst/>
                        </a:rPr>
                        <a:t>감기약 등을 준비함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1259632" y="3320143"/>
            <a:ext cx="6552728" cy="14022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dirty="0" smtClean="0">
                <a:solidFill>
                  <a:schemeClr val="tx1"/>
                </a:solidFill>
              </a:rPr>
              <a:t>비자 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유학비자로서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일본어 학교에서 </a:t>
            </a:r>
            <a:r>
              <a:rPr lang="en-US" altLang="ko-KR" dirty="0" smtClean="0">
                <a:solidFill>
                  <a:schemeClr val="tx1"/>
                </a:solidFill>
              </a:rPr>
              <a:t>6</a:t>
            </a:r>
            <a:r>
              <a:rPr lang="ko-KR" altLang="en-US" dirty="0" smtClean="0">
                <a:solidFill>
                  <a:schemeClr val="tx1"/>
                </a:solidFill>
              </a:rPr>
              <a:t>개월 이상의 연수를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just"/>
            <a:r>
              <a:rPr lang="ko-KR" altLang="en-US" dirty="0" smtClean="0">
                <a:solidFill>
                  <a:schemeClr val="tx1"/>
                </a:solidFill>
              </a:rPr>
              <a:t>희망할 경우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취득해야 하는 비자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학교에 따라 </a:t>
            </a:r>
            <a:r>
              <a:rPr lang="en-US" altLang="ko-KR" dirty="0">
                <a:solidFill>
                  <a:schemeClr val="tx1"/>
                </a:solidFill>
              </a:rPr>
              <a:t>6</a:t>
            </a:r>
            <a:r>
              <a:rPr lang="ko-KR" altLang="en-US" dirty="0">
                <a:solidFill>
                  <a:schemeClr val="tx1"/>
                </a:solidFill>
              </a:rPr>
              <a:t>개월</a:t>
            </a:r>
            <a:r>
              <a:rPr lang="en-US" altLang="ko-KR" dirty="0">
                <a:solidFill>
                  <a:schemeClr val="tx1"/>
                </a:solidFill>
              </a:rPr>
              <a:t>~1</a:t>
            </a:r>
            <a:r>
              <a:rPr lang="ko-KR" altLang="en-US" dirty="0">
                <a:solidFill>
                  <a:schemeClr val="tx1"/>
                </a:solidFill>
              </a:rPr>
              <a:t>년 비자가 있음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현지에서 현장 가능함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최대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년까지 어학연수가 가능함</a:t>
            </a:r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4940" y="223833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아르바이트</a:t>
            </a:r>
            <a:endParaRPr lang="en-US" altLang="ko-KR" sz="36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준비 및 종류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192" y="287853"/>
            <a:ext cx="468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이력서 준비 및 주의사항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79513" y="1167594"/>
            <a:ext cx="4464495" cy="3332693"/>
            <a:chOff x="179513" y="1167594"/>
            <a:chExt cx="4464495" cy="3332693"/>
          </a:xfrm>
        </p:grpSpPr>
        <p:pic>
          <p:nvPicPr>
            <p:cNvPr id="6146" name="Picture 2" descr="http://www.ichibanguhak.com/public_html/main/img/content7/img_7_4_1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167594"/>
              <a:ext cx="4464495" cy="2970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07705" y="4130955"/>
              <a:ext cx="1560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이력서 샘플</a:t>
              </a:r>
              <a:endParaRPr lang="ko-KR" altLang="en-US" dirty="0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4860032" y="3712027"/>
            <a:ext cx="4104456" cy="100949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 smtClean="0"/>
              <a:t>구</a:t>
            </a:r>
            <a:r>
              <a:rPr lang="ko-KR" altLang="en-US" sz="1500" dirty="0"/>
              <a:t>직</a:t>
            </a:r>
            <a:r>
              <a:rPr lang="ko-KR" altLang="en-US" sz="1500" dirty="0" smtClean="0"/>
              <a:t> 시 주의 사항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학업에 지장이 없는지 확인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일당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주당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월급을 확인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일의 내용이 안전한지 확인</a:t>
            </a:r>
            <a:endParaRPr lang="en-US" altLang="ko-KR" sz="1500" dirty="0" smtClean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860032" y="2355297"/>
            <a:ext cx="4104456" cy="121521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 smtClean="0"/>
              <a:t>면접 시 주의 사항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사전에 전화를 하고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면접시간을 약속함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약속시간 </a:t>
            </a:r>
            <a:r>
              <a:rPr lang="en-US" altLang="ko-KR" sz="1500" dirty="0" smtClean="0"/>
              <a:t>5</a:t>
            </a:r>
            <a:r>
              <a:rPr lang="ko-KR" altLang="en-US" sz="1500" dirty="0" smtClean="0"/>
              <a:t>분전에 도착함</a:t>
            </a:r>
            <a:endParaRPr lang="en-US" altLang="ko-KR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500" dirty="0" smtClean="0"/>
              <a:t>전단지에 표시되어 있지 않았던 내용에 대해 정중히 물어봄</a:t>
            </a:r>
            <a:endParaRPr lang="en-US" altLang="ko-KR" sz="1500" dirty="0" smtClean="0"/>
          </a:p>
        </p:txBody>
      </p:sp>
      <p:grpSp>
        <p:nvGrpSpPr>
          <p:cNvPr id="14" name="그룹 13"/>
          <p:cNvGrpSpPr/>
          <p:nvPr/>
        </p:nvGrpSpPr>
        <p:grpSpPr>
          <a:xfrm>
            <a:off x="4849146" y="979716"/>
            <a:ext cx="4104456" cy="1240970"/>
            <a:chOff x="4849146" y="979716"/>
            <a:chExt cx="4104456" cy="124097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849146" y="979716"/>
              <a:ext cx="4104456" cy="1240970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000" dirty="0" smtClean="0"/>
                <a:t>*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구인 및 구직 사이트 참고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pPr font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43053" y="1338934"/>
              <a:ext cx="123783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latin typeface="+mj-lt"/>
                  <a:hlinkClick r:id="rId6"/>
                </a:rPr>
                <a:t>리쿠나비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+mj-lt"/>
                </a:rPr>
                <a:t> </a:t>
              </a:r>
            </a:p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latin typeface="+mj-lt"/>
                  <a:hlinkClick r:id="rId7"/>
                </a:rPr>
                <a:t>바이토루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+mj-lt"/>
                </a:rPr>
                <a:t> </a:t>
              </a:r>
            </a:p>
            <a:p>
              <a:pPr fontAlgn="ctr">
                <a:buFont typeface="Wingdings" pitchFamily="2" charset="2"/>
                <a:buChar char="Ø"/>
              </a:pPr>
              <a:r>
                <a:rPr lang="en-US" altLang="ko-KR" sz="1600" dirty="0" smtClean="0">
                  <a:solidFill>
                    <a:schemeClr val="bg1"/>
                  </a:solidFill>
                  <a:latin typeface="+mj-lt"/>
                  <a:hlinkClick r:id="rId8"/>
                </a:rPr>
                <a:t>An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+mj-lt"/>
                </a:rPr>
                <a:t> 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1338934"/>
              <a:ext cx="14430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hlinkClick r:id="rId9"/>
                </a:rPr>
                <a:t>헬로우워크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 </a:t>
              </a:r>
            </a:p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hlinkClick r:id="rId10"/>
                </a:rPr>
                <a:t>파인드잡</a:t>
              </a:r>
              <a:endParaRPr lang="en-US" altLang="ko-KR" sz="1600" dirty="0" smtClean="0">
                <a:solidFill>
                  <a:schemeClr val="bg1"/>
                </a:solidFill>
              </a:endParaRPr>
            </a:p>
            <a:p>
              <a:pPr fontAlgn="ctr">
                <a:buFont typeface="Wingdings" pitchFamily="2" charset="2"/>
                <a:buChar char="Ø"/>
              </a:pPr>
              <a:r>
                <a:rPr lang="ko-KR" altLang="en-US" sz="1600" dirty="0" smtClean="0">
                  <a:solidFill>
                    <a:schemeClr val="bg1"/>
                  </a:solidFill>
                  <a:hlinkClick r:id="rId11"/>
                </a:rPr>
                <a:t>마이나비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420" y="309625"/>
            <a:ext cx="461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아르바이트 종류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(TOP5)</a:t>
            </a:r>
          </a:p>
        </p:txBody>
      </p:sp>
      <p:pic>
        <p:nvPicPr>
          <p:cNvPr id="7170" name="Picture 2" descr="https://kr.savorjapan.com/gg/image/0006050983/0006050983F10_740x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13588"/>
            <a:ext cx="2592288" cy="16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804" y="43317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호텔청</a:t>
            </a:r>
            <a:r>
              <a:rPr lang="ko-KR" altLang="en-US" dirty="0"/>
              <a:t>소</a:t>
            </a:r>
            <a:r>
              <a:rPr lang="ko-KR" altLang="en-US" dirty="0" smtClean="0"/>
              <a:t> 아르바이트</a:t>
            </a:r>
            <a:endParaRPr lang="ko-KR" altLang="en-US" dirty="0"/>
          </a:p>
        </p:txBody>
      </p:sp>
      <p:pic>
        <p:nvPicPr>
          <p:cNvPr id="7172" name="Picture 4" descr="곤란해하지도 당황하지도 말자! '이 사람, 일본 제대로 알고있네!'라는 말을 듣게 되는 이자카야 공략법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86" y="1275607"/>
            <a:ext cx="3358043" cy="14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20072" y="263579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이자카야 아르바이트</a:t>
            </a:r>
            <a:endParaRPr lang="ko-KR" altLang="en-US" dirty="0"/>
          </a:p>
        </p:txBody>
      </p:sp>
      <p:pic>
        <p:nvPicPr>
          <p:cNvPr id="7174" name="Picture 6" descr="일본 호텔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033" y="3165816"/>
            <a:ext cx="2570539" cy="12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77650" y="27538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야키니꾸야 아르바이트</a:t>
            </a:r>
            <a:endParaRPr lang="ko-KR" altLang="en-US" dirty="0"/>
          </a:p>
        </p:txBody>
      </p:sp>
      <p:sp>
        <p:nvSpPr>
          <p:cNvPr id="3" name="AutoShape 8" descr="http://iyf.or.kr/new/files/2016/05/18/fb5c81ed3a220004b71069645f112867123534.png"/>
          <p:cNvSpPr>
            <a:spLocks noChangeAspect="1" noChangeArrowheads="1"/>
          </p:cNvSpPr>
          <p:nvPr/>
        </p:nvSpPr>
        <p:spPr bwMode="auto">
          <a:xfrm>
            <a:off x="1682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8" name="Picture 10" descr="http://iyf.or.kr/new/files/2016/05/18/fb5c81ed3a220004b71069645f1128671235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336" y="3086278"/>
            <a:ext cx="2619374" cy="12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45405" y="4266436"/>
            <a:ext cx="235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건</a:t>
            </a:r>
            <a:r>
              <a:rPr lang="ko-KR" altLang="en-US" dirty="0"/>
              <a:t>물</a:t>
            </a:r>
            <a:r>
              <a:rPr lang="ko-KR" altLang="en-US" dirty="0" smtClean="0"/>
              <a:t>청소 아르바이트</a:t>
            </a:r>
            <a:endParaRPr lang="ko-KR" altLang="en-US" dirty="0"/>
          </a:p>
        </p:txBody>
      </p:sp>
      <p:pic>
        <p:nvPicPr>
          <p:cNvPr id="7180" name="Picture 12" descr="http://cfile5.uf.tistory.com/image/154106034CAC06CB1CBF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648" y="3031337"/>
            <a:ext cx="2312785" cy="12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80445" y="4266012"/>
            <a:ext cx="240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개인과</a:t>
            </a:r>
            <a:r>
              <a:rPr lang="ko-KR" altLang="en-US" dirty="0"/>
              <a:t>외</a:t>
            </a:r>
            <a:r>
              <a:rPr lang="ko-KR" altLang="en-US" dirty="0" smtClean="0"/>
              <a:t> 아르바이트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5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46" y="1140080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2868582"/>
            <a:ext cx="44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유학생들의 취업</a:t>
            </a:r>
            <a:endParaRPr lang="ko-KR" altLang="en-US" sz="3600" spc="-15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0554" y="392935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일본어일본학과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전경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371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목차</a:t>
            </a:r>
          </a:p>
        </p:txBody>
      </p:sp>
      <p:grpSp>
        <p:nvGrpSpPr>
          <p:cNvPr id="8" name="그룹 14"/>
          <p:cNvGrpSpPr/>
          <p:nvPr/>
        </p:nvGrpSpPr>
        <p:grpSpPr>
          <a:xfrm>
            <a:off x="1037520" y="1272430"/>
            <a:ext cx="1861407" cy="1765996"/>
            <a:chOff x="1229761" y="2082589"/>
            <a:chExt cx="1861407" cy="176599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13" y="2082589"/>
              <a:ext cx="810770" cy="3810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29761" y="2463590"/>
              <a:ext cx="186140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01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취직 지원 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프로그램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466412" y="1272430"/>
            <a:ext cx="2220480" cy="1765996"/>
            <a:chOff x="3483750" y="2082589"/>
            <a:chExt cx="2220480" cy="176599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81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83750" y="2463590"/>
              <a:ext cx="222048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02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외국인 고용 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서비스센터</a:t>
              </a:r>
              <a:endParaRPr lang="en-US" altLang="ko-KR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4842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6128854" y="1272430"/>
            <a:ext cx="2100255" cy="1765996"/>
            <a:chOff x="5559148" y="2082589"/>
            <a:chExt cx="2100255" cy="1765996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485" y="2082589"/>
              <a:ext cx="810770" cy="381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59148" y="2463590"/>
              <a:ext cx="21002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03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취업 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중요 포인트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4" name="그룹 16"/>
          <p:cNvGrpSpPr/>
          <p:nvPr/>
        </p:nvGrpSpPr>
        <p:grpSpPr>
          <a:xfrm>
            <a:off x="3654055" y="2933363"/>
            <a:ext cx="1741181" cy="1765996"/>
            <a:chOff x="5559148" y="2082589"/>
            <a:chExt cx="1741181" cy="1765996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262" y="2082589"/>
              <a:ext cx="810770" cy="38100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59148" y="2463590"/>
              <a:ext cx="174118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05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취업 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어려운 점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5" name="그룹 19"/>
          <p:cNvGrpSpPr/>
          <p:nvPr/>
        </p:nvGrpSpPr>
        <p:grpSpPr>
          <a:xfrm>
            <a:off x="6322003" y="2933363"/>
            <a:ext cx="1645001" cy="1335108"/>
            <a:chOff x="5559148" y="2082589"/>
            <a:chExt cx="1645001" cy="1335108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776" y="2082589"/>
              <a:ext cx="810770" cy="38100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59148" y="2463590"/>
              <a:ext cx="16450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06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각종 </a:t>
              </a:r>
              <a:r>
                <a:rPr lang="en-US" altLang="ko-KR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TIP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grpSp>
        <p:nvGrpSpPr>
          <p:cNvPr id="16" name="그룹 22"/>
          <p:cNvGrpSpPr/>
          <p:nvPr/>
        </p:nvGrpSpPr>
        <p:grpSpPr>
          <a:xfrm>
            <a:off x="751767" y="2933363"/>
            <a:ext cx="2459327" cy="1765996"/>
            <a:chOff x="5559148" y="2082589"/>
            <a:chExt cx="2459327" cy="1765996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452" y="2082589"/>
              <a:ext cx="810770" cy="38100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559148" y="2463590"/>
              <a:ext cx="24593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05B2F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04</a:t>
              </a: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취업 시</a:t>
              </a:r>
              <a:endParaRPr lang="en-US" altLang="ko-KR" sz="28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7A594A"/>
                  </a:solidFill>
                  <a:latin typeface="MD개성체" panose="02020603020101020101" pitchFamily="18" charset="-127"/>
                  <a:ea typeface="MD개성체" panose="02020603020101020101" pitchFamily="18" charset="-127"/>
                </a:rPr>
                <a:t>요구되는 능력</a:t>
              </a:r>
              <a:endParaRPr lang="ko-KR" altLang="en-US" sz="28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2238334"/>
            <a:ext cx="19623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취직 지원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프로그램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390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취직 지원 프로그램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357158" y="1446601"/>
            <a:ext cx="3923946" cy="2719939"/>
            <a:chOff x="357158" y="1928802"/>
            <a:chExt cx="3923946" cy="3626585"/>
          </a:xfrm>
        </p:grpSpPr>
        <p:pic>
          <p:nvPicPr>
            <p:cNvPr id="1026" name="Picture 2" descr="C:\Users\my\Desktop\%B5%BF%B0%E6%C0Ϻ%BB%C0%AF%C7%D0%C0%CE%C5%CD%C4%C3Ʈ%C0Ϻ%BB%BE%EE%C7б%B3%B5%BF%B0%E6%C0Ϻ%BB%BE%EE%C7б%B3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928802"/>
              <a:ext cx="3923946" cy="2941639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500034" y="4857760"/>
              <a:ext cx="365677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MD개성체" panose="02020603020101020101" pitchFamily="18" charset="-127"/>
                  <a:ea typeface="MD개성체" panose="02020603020101020101" pitchFamily="18" charset="-127"/>
                </a:rPr>
                <a:t>인터컬트 일본어 학교</a:t>
              </a:r>
              <a:endPara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86248" y="1553759"/>
            <a:ext cx="564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일본어능력을 키우는 것을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학습의 기본으로 설정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취직능력 향상에 특화한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   목적 별 수업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면접준비를 위한 전문 주식회사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   류카츠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·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네트가 서포트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064" y="288877"/>
            <a:ext cx="390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01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취직 지원 프로그램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4744" y="1043820"/>
            <a:ext cx="5647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일본이나 자국에서 일본 계열의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기업에 취직하는 것을 목표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모국과 일본을 연결하는 다리가 되는     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인재 양성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원활한 업무가 가능하도록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일어 능력과 비즈니스 매너 교육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취직 지원실에서 구인 정보 제공과 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채용 시험 준비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  </a:t>
            </a:r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928662" y="1208316"/>
            <a:ext cx="2714644" cy="3466609"/>
            <a:chOff x="928662" y="1785926"/>
            <a:chExt cx="2714644" cy="4348284"/>
          </a:xfrm>
        </p:grpSpPr>
        <p:sp>
          <p:nvSpPr>
            <p:cNvPr id="26" name="TextBox 25"/>
            <p:cNvSpPr txBox="1"/>
            <p:nvPr/>
          </p:nvSpPr>
          <p:spPr>
            <a:xfrm>
              <a:off x="1071538" y="5436584"/>
              <a:ext cx="2459327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MD개성체" panose="02020603020101020101" pitchFamily="18" charset="-127"/>
                  <a:ea typeface="MD개성체" panose="02020603020101020101" pitchFamily="18" charset="-127"/>
                </a:rPr>
                <a:t>아크 아카데미</a:t>
              </a:r>
              <a:endPara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endParaRPr>
            </a:p>
          </p:txBody>
        </p:sp>
        <p:pic>
          <p:nvPicPr>
            <p:cNvPr id="2050" name="Picture 2" descr="C:\Users\my\Desktop\%BE%C6ũ%BE%C6ī%B5%A5%B9%CC%C0%CC%C4ɺ%CE%C4%ED%B7α%B3_030_1-caopua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1785926"/>
              <a:ext cx="2714644" cy="3714776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4092348" y="4061062"/>
            <a:ext cx="3945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시부야</a:t>
            </a:r>
            <a:r>
              <a:rPr lang="en-US" altLang="ko-KR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신주쿠</a:t>
            </a:r>
            <a:r>
              <a:rPr lang="en-US" altLang="ko-KR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오사카</a:t>
            </a:r>
            <a:r>
              <a:rPr lang="en-US" altLang="ko-KR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쿄토에</a:t>
            </a:r>
            <a:endParaRPr lang="en-US" altLang="ko-KR" sz="20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20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캠퍼스 설립</a:t>
            </a:r>
            <a:endParaRPr lang="en-US" altLang="ko-KR" sz="20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3713" y="2238333"/>
            <a:ext cx="23278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</a:p>
          <a:p>
            <a:pPr algn="ctr"/>
            <a:r>
              <a:rPr lang="ko-KR" altLang="en-US" sz="32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</a:t>
            </a:r>
            <a:endParaRPr lang="ko-KR" altLang="en-US" sz="32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50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8498" y="2238334"/>
            <a:ext cx="22365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외국인고용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서비스센터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99763"/>
            <a:ext cx="4746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외국인 고용 서비스 센터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295049"/>
            <a:ext cx="872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도쿄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나고야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오사카 외국인 고용서비스 센터와 후쿠오카 학생직업센터를 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거점으로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외국인 유학생에게 취업을 위한 각종 정보를 제공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904" y="2205883"/>
            <a:ext cx="3643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주요 지원 내용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유학생을 위한 취직 가이던스</a:t>
            </a: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대학과의 협력</a:t>
            </a: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유학생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인턴십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4.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유학생 대상 취업 면접회</a:t>
            </a:r>
          </a:p>
          <a:p>
            <a:r>
              <a:rPr lang="en-US" altLang="ko-KR" dirty="0">
                <a:latin typeface="굴림" pitchFamily="50" charset="-127"/>
                <a:ea typeface="굴림" pitchFamily="50" charset="-127"/>
              </a:rPr>
              <a:t>5.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직업상담</a:t>
            </a:r>
            <a:r>
              <a:rPr lang="en-US" altLang="ko-KR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직업소개</a:t>
            </a:r>
          </a:p>
          <a:p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6132" y="2163191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  <a:hlinkClick r:id="rId4"/>
              </a:rPr>
              <a:t>도쿄 외국인 고용센터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  <a:hlinkClick r:id="rId5"/>
              </a:rPr>
              <a:t>나고야 외국인 고용센터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  <a:hlinkClick r:id="rId6"/>
              </a:rPr>
              <a:t>오사카 외국인 고용센터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  <a:hlinkClick r:id="rId7"/>
              </a:rPr>
              <a:t>후쿠오카 졸업자 응원 헬로우 워크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2129474"/>
            <a:ext cx="27831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03~04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중요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POINT</a:t>
            </a:r>
          </a:p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&amp;</a:t>
            </a: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요구되는 능력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03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중요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POINT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57158" y="1285866"/>
            <a:ext cx="1428760" cy="535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학력</a:t>
            </a:r>
            <a:endParaRPr lang="ko-KR" altLang="en-US" sz="2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7158" y="2035965"/>
            <a:ext cx="2214578" cy="535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업무내용</a:t>
            </a:r>
            <a:endParaRPr lang="ko-KR" altLang="en-US" sz="2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57158" y="2786064"/>
            <a:ext cx="1428760" cy="535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굴림" pitchFamily="50" charset="-127"/>
                <a:ea typeface="굴림" pitchFamily="50" charset="-127"/>
              </a:rPr>
              <a:t>3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보</a:t>
            </a:r>
            <a:r>
              <a:rPr lang="ko-KR" altLang="en-US" sz="2800" dirty="0">
                <a:latin typeface="굴림" pitchFamily="50" charset="-127"/>
                <a:ea typeface="굴림" pitchFamily="50" charset="-127"/>
              </a:rPr>
              <a:t>수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7158" y="3536163"/>
            <a:ext cx="2643206" cy="535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굴림" pitchFamily="50" charset="-127"/>
                <a:ea typeface="굴림" pitchFamily="50" charset="-127"/>
              </a:rPr>
              <a:t>4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기업의 실태</a:t>
            </a:r>
            <a:endParaRPr lang="ko-KR" altLang="en-US" sz="2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71802" y="1285866"/>
            <a:ext cx="5715040" cy="535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대학</a:t>
            </a:r>
            <a:r>
              <a:rPr lang="en-US" altLang="ko-KR" dirty="0"/>
              <a:t>,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단기대학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전문학교 졸업자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1997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월부터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전문학교 졸업자도 인정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071802" y="2035965"/>
            <a:ext cx="5715040" cy="535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업무내용이 자신의 전공과 관련 있는지가 중요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071802" y="2786064"/>
            <a:ext cx="5715040" cy="535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대학 졸업자의 경우 일본인과 동등한 액수 이상</a:t>
            </a: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071802" y="3536163"/>
            <a:ext cx="5715040" cy="535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기준은 없으나 경영기반 및 업적 등이 인정되고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어느 수준 이상에 있어야 할 것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요구되는 능력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28596" y="1393023"/>
            <a:ext cx="221457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채용하는 목적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786182" y="1274128"/>
            <a:ext cx="5214974" cy="8812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국적 불문채용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“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국적 관계없이 우수한 인재를 채용하겠다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.”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는 방침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786182" y="2303005"/>
            <a:ext cx="5214974" cy="88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브리지 요원으로서의 채용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해외와의 징검다리가 되는 인재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786182" y="3342768"/>
            <a:ext cx="5214974" cy="88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다양성 요원으로서의 채용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문화적 배경이 다른 인재를 채용함으로써 조직의 활성화를 도모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0" name="꺾인 연결선 29"/>
          <p:cNvCxnSpPr>
            <a:stCxn id="20" idx="3"/>
            <a:endCxn id="22" idx="1"/>
          </p:cNvCxnSpPr>
          <p:nvPr/>
        </p:nvCxnSpPr>
        <p:spPr>
          <a:xfrm>
            <a:off x="2643174" y="1714494"/>
            <a:ext cx="1143008" cy="10295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20" idx="3"/>
            <a:endCxn id="23" idx="1"/>
          </p:cNvCxnSpPr>
          <p:nvPr/>
        </p:nvCxnSpPr>
        <p:spPr>
          <a:xfrm>
            <a:off x="2643174" y="1714494"/>
            <a:ext cx="1143008" cy="20692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20" idx="3"/>
            <a:endCxn id="21" idx="1"/>
          </p:cNvCxnSpPr>
          <p:nvPr/>
        </p:nvCxnSpPr>
        <p:spPr>
          <a:xfrm>
            <a:off x="2643174" y="1714494"/>
            <a:ext cx="1143008" cy="2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요구되는 능력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57158" y="1198778"/>
            <a:ext cx="221457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일본어 능력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786182" y="1077687"/>
            <a:ext cx="5214974" cy="9482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가장 주목하는 능력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기업은 면접을 중요시 하기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때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문에 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  듣기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말하기 능력이 뛰어나야 함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074" name="Picture 2" descr="C:\Users\my\Desktop\2017-03-25 11-14-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89543"/>
            <a:ext cx="7358114" cy="2585445"/>
          </a:xfrm>
          <a:prstGeom prst="rect">
            <a:avLst/>
          </a:prstGeom>
          <a:noFill/>
        </p:spPr>
      </p:pic>
      <p:sp>
        <p:nvSpPr>
          <p:cNvPr id="16" name="모서리가 둥근 직사각형 15"/>
          <p:cNvSpPr/>
          <p:nvPr/>
        </p:nvSpPr>
        <p:spPr>
          <a:xfrm>
            <a:off x="3786182" y="4179105"/>
            <a:ext cx="4929222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J1</a:t>
            </a:r>
            <a:r>
              <a:rPr lang="ko-KR" altLang="en-US" sz="2000" dirty="0" smtClean="0"/>
              <a:t>이란</a:t>
            </a:r>
            <a:r>
              <a:rPr lang="en-US" altLang="ko-KR" sz="2000" dirty="0" smtClean="0"/>
              <a:t>?</a:t>
            </a:r>
          </a:p>
          <a:p>
            <a:pPr algn="ctr"/>
            <a:r>
              <a:rPr lang="ko-KR" altLang="en-US" sz="2000" dirty="0" smtClean="0"/>
              <a:t> </a:t>
            </a:r>
            <a:r>
              <a:rPr lang="en-US" altLang="ko-KR" sz="2000" dirty="0" smtClean="0"/>
              <a:t>BJPT</a:t>
            </a:r>
            <a:r>
              <a:rPr lang="ko-KR" altLang="en-US" sz="2000" dirty="0" smtClean="0"/>
              <a:t>로 비즈니스 일본어 급수라고 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04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요구되는 능력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57158" y="1242322"/>
            <a:ext cx="221457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중시하는 능력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098" name="Picture 2" descr="C:\Users\my\Desktop\2017-03-25 11-14-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232288"/>
            <a:ext cx="5857916" cy="3107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736" y="2238334"/>
            <a:ext cx="19623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어려운 점</a:t>
            </a:r>
            <a:endParaRPr lang="en-US" altLang="ko-KR" sz="32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4092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취업 시 어려운 점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1285866"/>
            <a:ext cx="2214578" cy="57559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이해부족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57158" y="3396347"/>
            <a:ext cx="2214578" cy="80623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3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정보부족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71802" y="1285866"/>
            <a:ext cx="5715040" cy="608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다른 나라에 비해 독특한 채용방식과 문화가 있기에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준비 시간이 걸림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071802" y="2111829"/>
            <a:ext cx="5715040" cy="5905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일상에 사용하는 일본어가 아닌 비즈니스 현장에서 사용하는 고도의 능력이 필요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071802" y="3536163"/>
            <a:ext cx="5715040" cy="5895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유학생을 적극적으로 채용한다는 홍보가 적기 때문에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채용기업을 찾기가 난관</a:t>
            </a:r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071802" y="2829608"/>
            <a:ext cx="5715040" cy="588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필기시험에 제출하는 자료도 전부 일본어이기에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힘든 경우가 많음</a:t>
            </a:r>
            <a:endParaRPr lang="ko-KR" altLang="en-US" dirty="0"/>
          </a:p>
        </p:txBody>
      </p:sp>
      <p:grpSp>
        <p:nvGrpSpPr>
          <p:cNvPr id="2" name="그룹 14"/>
          <p:cNvGrpSpPr/>
          <p:nvPr/>
        </p:nvGrpSpPr>
        <p:grpSpPr>
          <a:xfrm>
            <a:off x="357158" y="1981538"/>
            <a:ext cx="2714644" cy="1142323"/>
            <a:chOff x="357158" y="2714619"/>
            <a:chExt cx="2714644" cy="1523095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357158" y="2714619"/>
              <a:ext cx="2214578" cy="11461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굴림" pitchFamily="50" charset="-127"/>
                  <a:ea typeface="굴림" pitchFamily="50" charset="-127"/>
                </a:rPr>
                <a:t>2</a:t>
              </a:r>
              <a:r>
                <a:rPr lang="en-US" altLang="ko-KR" sz="2400" dirty="0" smtClean="0">
                  <a:latin typeface="굴림" pitchFamily="50" charset="-127"/>
                  <a:ea typeface="굴림" pitchFamily="50" charset="-127"/>
                </a:rPr>
                <a:t>. </a:t>
              </a:r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일본어 </a:t>
              </a:r>
              <a:endParaRPr lang="en-US" altLang="ko-KR" sz="2400" dirty="0" smtClean="0"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sz="2400" dirty="0" smtClean="0">
                  <a:latin typeface="굴림" pitchFamily="50" charset="-127"/>
                  <a:ea typeface="굴림" pitchFamily="50" charset="-127"/>
                </a:rPr>
                <a:t>능력 부족</a:t>
              </a:r>
              <a:endParaRPr lang="ko-KR" altLang="en-US" sz="2400" dirty="0">
                <a:latin typeface="굴림" pitchFamily="50" charset="-127"/>
                <a:ea typeface="굴림" pitchFamily="50" charset="-127"/>
              </a:endParaRPr>
            </a:p>
          </p:txBody>
        </p:sp>
        <p:cxnSp>
          <p:nvCxnSpPr>
            <p:cNvPr id="22" name="직선 화살표 연결선 21"/>
            <p:cNvCxnSpPr>
              <a:stCxn id="13" idx="3"/>
              <a:endCxn id="17" idx="1"/>
            </p:cNvCxnSpPr>
            <p:nvPr/>
          </p:nvCxnSpPr>
          <p:spPr>
            <a:xfrm flipV="1">
              <a:off x="2571736" y="3282042"/>
              <a:ext cx="500066" cy="56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꺾인 연결선 23"/>
            <p:cNvCxnSpPr>
              <a:stCxn id="13" idx="3"/>
              <a:endCxn id="20" idx="1"/>
            </p:cNvCxnSpPr>
            <p:nvPr/>
          </p:nvCxnSpPr>
          <p:spPr>
            <a:xfrm>
              <a:off x="2571736" y="3287705"/>
              <a:ext cx="500066" cy="95000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7302" y="2238334"/>
            <a:ext cx="18533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06</a:t>
            </a:r>
            <a:endParaRPr lang="en-US" altLang="ko-KR" sz="36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각종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TIP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336659"/>
            <a:ext cx="1356363" cy="60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11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1047" y="374185"/>
            <a:ext cx="654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국립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공립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사립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단기대학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xmlns="" val="255297029"/>
              </p:ext>
            </p:extLst>
          </p:nvPr>
        </p:nvGraphicFramePr>
        <p:xfrm>
          <a:off x="-337298" y="1153684"/>
          <a:ext cx="5142807" cy="325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438" y="1304132"/>
            <a:ext cx="587043" cy="27586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439" y="2074061"/>
            <a:ext cx="587043" cy="27586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441" y="2852022"/>
            <a:ext cx="587043" cy="2758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440" y="3624637"/>
            <a:ext cx="587043" cy="275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68484" y="1211231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국립대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97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4477" y="1981161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공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립대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46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8484" y="2759120"/>
            <a:ext cx="231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립대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390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8484" y="3531736"/>
            <a:ext cx="231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단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– 405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1438" y="418314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약 </a:t>
            </a:r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1000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의 대학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3" name="오른쪽으로 구부러진 화살표 22"/>
          <p:cNvSpPr/>
          <p:nvPr/>
        </p:nvSpPr>
        <p:spPr>
          <a:xfrm>
            <a:off x="3986855" y="2989955"/>
            <a:ext cx="814647" cy="1561958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39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288877"/>
            <a:ext cx="248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06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각종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TIP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7157" y="1153886"/>
            <a:ext cx="2494900" cy="7749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구직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구인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사이</a:t>
            </a:r>
            <a:r>
              <a:rPr lang="ko-KR" altLang="en-US" sz="2400" dirty="0">
                <a:latin typeface="굴림" pitchFamily="50" charset="-127"/>
                <a:ea typeface="굴림" pitchFamily="50" charset="-127"/>
              </a:rPr>
              <a:t>트</a:t>
            </a:r>
          </a:p>
        </p:txBody>
      </p:sp>
      <p:grpSp>
        <p:nvGrpSpPr>
          <p:cNvPr id="2" name="그룹 22"/>
          <p:cNvGrpSpPr/>
          <p:nvPr/>
        </p:nvGrpSpPr>
        <p:grpSpPr>
          <a:xfrm>
            <a:off x="928663" y="2035965"/>
            <a:ext cx="3486161" cy="2505625"/>
            <a:chOff x="928662" y="2714620"/>
            <a:chExt cx="3486161" cy="3340833"/>
          </a:xfrm>
        </p:grpSpPr>
        <p:pic>
          <p:nvPicPr>
            <p:cNvPr id="5122" name="Picture 2" descr="C:\Users\my\Desktop\d640b2c0783f2d0a60f6e49583c89c95_dat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2" y="2714620"/>
              <a:ext cx="3486161" cy="260786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857356" y="5357826"/>
              <a:ext cx="162095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마이나비</a:t>
              </a:r>
              <a:endParaRPr lang="ko-KR" altLang="en-US" sz="2800" dirty="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" name="그룹 24"/>
          <p:cNvGrpSpPr/>
          <p:nvPr/>
        </p:nvGrpSpPr>
        <p:grpSpPr>
          <a:xfrm>
            <a:off x="4786314" y="2035965"/>
            <a:ext cx="3500462" cy="2505625"/>
            <a:chOff x="4786314" y="2714620"/>
            <a:chExt cx="3500462" cy="3340833"/>
          </a:xfrm>
        </p:grpSpPr>
        <p:pic>
          <p:nvPicPr>
            <p:cNvPr id="5123" name="Picture 3" descr="C:\Users\my\Desktop\ed5979e180fbf60943fac79d1e737449_dat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6314" y="2714620"/>
              <a:ext cx="3500462" cy="264320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5786446" y="5357826"/>
              <a:ext cx="162095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굴림" pitchFamily="50" charset="-127"/>
                  <a:ea typeface="굴림" pitchFamily="50" charset="-127"/>
                </a:rPr>
                <a:t>리쿠나비</a:t>
              </a:r>
              <a:endParaRPr lang="ko-KR" altLang="en-US" sz="2800" dirty="0"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35" y="832496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179464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950" y="332421"/>
            <a:ext cx="248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06 </a:t>
            </a:r>
            <a:r>
              <a:rPr lang="ko-KR" altLang="en-US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각종 </a:t>
            </a:r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TIP</a:t>
            </a:r>
            <a:endParaRPr lang="en-US" altLang="ko-KR" sz="2800" dirty="0" smtClean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428596" y="1121598"/>
            <a:ext cx="8286840" cy="3593292"/>
            <a:chOff x="428596" y="1495464"/>
            <a:chExt cx="8286840" cy="4791056"/>
          </a:xfrm>
        </p:grpSpPr>
        <p:pic>
          <p:nvPicPr>
            <p:cNvPr id="6146" name="Picture 2" descr="C:\Users\my\Desktop\2017-03-25 11-16-5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495464"/>
              <a:ext cx="8286808" cy="4791056"/>
            </a:xfrm>
            <a:prstGeom prst="rect">
              <a:avLst/>
            </a:prstGeom>
            <a:noFill/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428596" y="1500174"/>
              <a:ext cx="3500462" cy="42862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2. </a:t>
              </a:r>
              <a:r>
                <a:rPr lang="ko-KR" altLang="en-US" sz="24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호감을 주는</a:t>
              </a:r>
              <a:r>
                <a:rPr lang="en-US" altLang="ko-KR" sz="240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스타일</a:t>
              </a:r>
              <a:endParaRPr lang="ko-KR" altLang="en-US" sz="24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4286248" y="1500174"/>
              <a:ext cx="4429188" cy="64294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1200" dirty="0"/>
                <a:t>기업은 겉모습이 눈에 띄는 개성적인 학생을 채용하는 게 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아니라 </a:t>
              </a:r>
              <a:r>
                <a:rPr lang="ko-KR" altLang="en-US" sz="1200" dirty="0"/>
                <a:t>용모단정</a:t>
              </a:r>
              <a:r>
                <a:rPr lang="en-US" altLang="ko-KR" sz="1200" dirty="0"/>
                <a:t>, </a:t>
              </a:r>
              <a:r>
                <a:rPr lang="ko-KR" altLang="en-US" sz="1200" dirty="0"/>
                <a:t>사회적 상식이 주는 </a:t>
              </a:r>
              <a:r>
                <a:rPr lang="ko-KR" altLang="en-US" sz="1200" dirty="0" smtClean="0"/>
                <a:t>첫인상이 </a:t>
              </a:r>
              <a:r>
                <a:rPr lang="ko-KR" altLang="en-US" sz="1200" dirty="0"/>
                <a:t>중요</a:t>
              </a: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8596" y="1660916"/>
            <a:ext cx="8286808" cy="940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표정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 :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외모의 인상 중 가장 강한 이미지 부여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자연스러운 웃음으로 릴렉스의 여부가 큰 포인트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시선을 어디다 두는가에 따라 표정도 달라짐 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>
            <a:hlinkClick r:id="rId5"/>
          </p:cNvPr>
          <p:cNvSpPr/>
          <p:nvPr/>
        </p:nvSpPr>
        <p:spPr>
          <a:xfrm>
            <a:off x="428596" y="3053957"/>
            <a:ext cx="8286808" cy="7500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말투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 :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목소리가 작으면 면접관에게 자신 없는 인상을 줌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 algn="ctr"/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말을 할 때는 천천히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뚜렷한 발음으로 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50944" y="1140079"/>
            <a:ext cx="4642113" cy="158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8910" y="2868581"/>
            <a:ext cx="3830954" cy="634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600" spc="-149">
                <a:solidFill>
                  <a:srgbClr val="F05B2F"/>
                </a:solidFill>
                <a:latin typeface="+mj-ea"/>
                <a:ea typeface="+mj-ea"/>
              </a:rPr>
              <a:t>일본인의 한국유학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949" y="3790406"/>
            <a:ext cx="5088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400" dirty="0" smtClean="0">
                <a:solidFill>
                  <a:srgbClr val="7A594A"/>
                </a:solidFill>
                <a:latin typeface="+mn-ea"/>
              </a:rPr>
              <a:t>일본어일본 </a:t>
            </a:r>
            <a:r>
              <a:rPr lang="ko-KR" altLang="en-US" sz="2400" dirty="0">
                <a:solidFill>
                  <a:srgbClr val="7A594A"/>
                </a:solidFill>
                <a:latin typeface="+mn-ea"/>
              </a:rPr>
              <a:t>학과 </a:t>
            </a:r>
          </a:p>
          <a:p>
            <a:pPr algn="r">
              <a:defRPr lang="ko-KR" altLang="en-US"/>
            </a:pPr>
            <a:r>
              <a:rPr lang="ko-KR" altLang="en-US" sz="2400" dirty="0" smtClean="0">
                <a:solidFill>
                  <a:srgbClr val="7A594A"/>
                </a:solidFill>
                <a:latin typeface="+mn-ea"/>
              </a:rPr>
              <a:t>이건</a:t>
            </a:r>
            <a:endParaRPr lang="ko-KR" altLang="en-US" sz="2400" dirty="0">
              <a:solidFill>
                <a:srgbClr val="7A594A"/>
              </a:solidFill>
              <a:latin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512" y="435137"/>
            <a:ext cx="10727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3600">
                <a:solidFill>
                  <a:srgbClr val="7A594A"/>
                </a:solidFill>
                <a:latin typeface="+mj-ea"/>
                <a:ea typeface="+mj-ea"/>
              </a:rPr>
              <a:t>목차</a:t>
            </a:r>
          </a:p>
        </p:txBody>
      </p:sp>
      <p:grpSp>
        <p:nvGrpSpPr>
          <p:cNvPr id="8" name="그룹 14"/>
          <p:cNvGrpSpPr/>
          <p:nvPr/>
        </p:nvGrpSpPr>
        <p:grpSpPr>
          <a:xfrm>
            <a:off x="0" y="1165366"/>
            <a:ext cx="3354705" cy="1556879"/>
            <a:chOff x="572642" y="2082588"/>
            <a:chExt cx="3354705" cy="155687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824007" y="2082588"/>
              <a:ext cx="831600" cy="3907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72642" y="2463589"/>
              <a:ext cx="3354705" cy="1175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01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일본인(혹은 타 외국인)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의 한국유학 </a:t>
              </a: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664937" y="1173226"/>
            <a:ext cx="1770028" cy="1534048"/>
            <a:chOff x="3643645" y="2082589"/>
            <a:chExt cx="1725930" cy="153404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4069496" y="2082589"/>
              <a:ext cx="810770" cy="3810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43645" y="2441817"/>
              <a:ext cx="1725930" cy="1174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02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유학방법에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대해서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9869" y="637608"/>
            <a:ext cx="3096774" cy="1798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flipH="1">
            <a:off x="5494840" y="633978"/>
            <a:ext cx="3159291" cy="18346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6233159" y="1141530"/>
            <a:ext cx="2430780" cy="1561659"/>
            <a:chOff x="5541121" y="2082591"/>
            <a:chExt cx="2430780" cy="1009075"/>
          </a:xfrm>
        </p:grpSpPr>
        <p:pic>
          <p:nvPicPr>
            <p:cNvPr id="11" name="그림 10"/>
            <p:cNvPicPr>
              <a:picLocks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324112" y="2082591"/>
              <a:ext cx="831600" cy="2465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41121" y="2336978"/>
              <a:ext cx="2430780" cy="754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03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대학에 들어가기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위한 절차</a:t>
              </a:r>
            </a:p>
          </p:txBody>
        </p:sp>
      </p:grpSp>
      <p:grpSp>
        <p:nvGrpSpPr>
          <p:cNvPr id="14" name="그룹 22"/>
          <p:cNvGrpSpPr/>
          <p:nvPr/>
        </p:nvGrpSpPr>
        <p:grpSpPr>
          <a:xfrm>
            <a:off x="2139440" y="3104340"/>
            <a:ext cx="2211705" cy="1599100"/>
            <a:chOff x="5722162" y="2082589"/>
            <a:chExt cx="2211705" cy="924549"/>
          </a:xfrm>
        </p:grpSpPr>
        <p:pic>
          <p:nvPicPr>
            <p:cNvPr id="17" name="그림 23"/>
            <p:cNvPicPr>
              <a:picLocks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391452" y="2082589"/>
              <a:ext cx="831600" cy="220629"/>
            </a:xfrm>
            <a:prstGeom prst="rect">
              <a:avLst/>
            </a:prstGeom>
          </p:spPr>
        </p:pic>
        <p:sp>
          <p:nvSpPr>
            <p:cNvPr id="18" name="TextBox 24"/>
            <p:cNvSpPr txBox="1"/>
            <p:nvPr/>
          </p:nvSpPr>
          <p:spPr>
            <a:xfrm>
              <a:off x="5722162" y="2302504"/>
              <a:ext cx="2211705" cy="704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04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절차에 필요한 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각종 서류</a:t>
              </a:r>
              <a:r>
                <a:rPr lang="ko-KR" altLang="en-US" sz="2800" dirty="0">
                  <a:solidFill>
                    <a:srgbClr val="7A594A"/>
                  </a:solidFill>
                  <a:latin typeface="+mj-ea"/>
                  <a:ea typeface="+mj-ea"/>
                </a:rPr>
                <a:t> </a:t>
              </a:r>
            </a:p>
          </p:txBody>
        </p:sp>
      </p:grpSp>
      <p:grpSp>
        <p:nvGrpSpPr>
          <p:cNvPr id="15" name="그룹 16"/>
          <p:cNvGrpSpPr/>
          <p:nvPr/>
        </p:nvGrpSpPr>
        <p:grpSpPr>
          <a:xfrm>
            <a:off x="5144574" y="3118803"/>
            <a:ext cx="1936718" cy="1557422"/>
            <a:chOff x="5570873" y="2082589"/>
            <a:chExt cx="1668780" cy="561503"/>
          </a:xfrm>
        </p:grpSpPr>
        <p:pic>
          <p:nvPicPr>
            <p:cNvPr id="20" name="그림 17"/>
            <p:cNvPicPr>
              <a:picLocks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034262" y="2082589"/>
              <a:ext cx="716551" cy="133686"/>
            </a:xfrm>
            <a:prstGeom prst="rect">
              <a:avLst/>
            </a:prstGeom>
          </p:spPr>
        </p:pic>
        <p:sp>
          <p:nvSpPr>
            <p:cNvPr id="21" name="TextBox 18"/>
            <p:cNvSpPr txBox="1"/>
            <p:nvPr/>
          </p:nvSpPr>
          <p:spPr>
            <a:xfrm>
              <a:off x="5570873" y="2220293"/>
              <a:ext cx="1668780" cy="423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100" dirty="0">
                  <a:solidFill>
                    <a:srgbClr val="F05B2F"/>
                  </a:solidFill>
                  <a:latin typeface="+mj-ea"/>
                  <a:ea typeface="+mj-ea"/>
                </a:rPr>
                <a:t>05</a:t>
              </a:r>
            </a:p>
            <a:p>
              <a:pPr algn="ctr">
                <a:defRPr lang="ko-KR" altLang="en-US"/>
              </a:pPr>
              <a:r>
                <a:rPr lang="ko-KR" altLang="en-US" sz="2500" dirty="0">
                  <a:solidFill>
                    <a:srgbClr val="7A594A"/>
                  </a:solidFill>
                  <a:latin typeface="+mj-ea"/>
                  <a:ea typeface="+mj-ea"/>
                </a:rPr>
                <a:t>알아두면 좋을 점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9835" y="2238333"/>
            <a:ext cx="4231005" cy="160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solidFill>
                  <a:srgbClr val="F05B2F"/>
                </a:solidFill>
                <a:latin typeface="+mj-ea"/>
                <a:ea typeface="+mj-ea"/>
              </a:rPr>
              <a:t>01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일본인(혹은 타 외국인)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의 한국유학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93818" y="1336658"/>
            <a:ext cx="1356363" cy="6065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638" y="1023937"/>
            <a:ext cx="7514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/>
              <a:t>● 가장 기본적인 의미로는 타국의 2/4년제 대학에서 </a:t>
            </a:r>
            <a:r>
              <a:rPr lang="ko-KR" altLang="en-US" sz="2200" dirty="0" smtClean="0"/>
              <a:t>공부    </a:t>
            </a:r>
            <a:endParaRPr lang="en-US" altLang="ko-KR" sz="2200" dirty="0" smtClean="0"/>
          </a:p>
          <a:p>
            <a:pPr>
              <a:defRPr lang="ko-KR" altLang="en-US"/>
            </a:pPr>
            <a:r>
              <a:rPr lang="en-US" altLang="ko-KR" sz="2200" dirty="0" smtClean="0"/>
              <a:t>    </a:t>
            </a:r>
            <a:r>
              <a:rPr lang="ko-KR" altLang="en-US" sz="2200" dirty="0" smtClean="0"/>
              <a:t>해서 </a:t>
            </a:r>
            <a:r>
              <a:rPr lang="ko-KR" altLang="en-US" sz="2200" dirty="0"/>
              <a:t>학위취득을 </a:t>
            </a:r>
            <a:r>
              <a:rPr lang="ko-KR" altLang="en-US" sz="2200" dirty="0" smtClean="0"/>
              <a:t>하기 위해서</a:t>
            </a:r>
            <a:endParaRPr lang="ko-KR" alt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964847" y="3122965"/>
            <a:ext cx="7461250" cy="9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73647" y="2823104"/>
            <a:ext cx="7373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/>
              <a:t>●그 외에도 그 나라(한국)에 대해 관심이 있거나 </a:t>
            </a:r>
            <a:r>
              <a:rPr lang="ko-KR" altLang="en-US" sz="2200" dirty="0" smtClean="0"/>
              <a:t>관련직</a:t>
            </a:r>
            <a:endParaRPr lang="en-US" altLang="ko-KR" sz="2200" dirty="0" smtClean="0"/>
          </a:p>
          <a:p>
            <a:pPr>
              <a:defRPr lang="ko-KR" altLang="en-US"/>
            </a:pPr>
            <a:r>
              <a:rPr lang="en-US" altLang="ko-KR" sz="2200" dirty="0" smtClean="0"/>
              <a:t>   </a:t>
            </a:r>
            <a:r>
              <a:rPr lang="ko-KR" altLang="en-US" sz="2200" dirty="0" smtClean="0"/>
              <a:t>업에 종사하기 위한 목적도 있음</a:t>
            </a:r>
            <a:endParaRPr lang="ko-KR" altLang="en-US" sz="2200" dirty="0"/>
          </a:p>
          <a:p>
            <a:pPr>
              <a:defRPr lang="ko-KR" altLang="en-US"/>
            </a:pPr>
            <a:r>
              <a:rPr lang="ko-KR" altLang="en-US" sz="2200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6804" y="1292560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715" y="2232200"/>
            <a:ext cx="4612570" cy="112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solidFill>
                  <a:srgbClr val="F05B2F"/>
                </a:solidFill>
                <a:latin typeface="+mj-ea"/>
                <a:ea typeface="+mj-ea"/>
              </a:rPr>
              <a:t>0</a:t>
            </a:r>
            <a:r>
              <a:rPr lang="ko-KR" altLang="en-US" sz="3600">
                <a:solidFill>
                  <a:srgbClr val="F05B2F"/>
                </a:solidFill>
                <a:latin typeface="+mj-ea"/>
                <a:ea typeface="+mj-ea"/>
              </a:rPr>
              <a:t>2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유학방법에 대해서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3410" y="2238333"/>
            <a:ext cx="316230" cy="63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en-US" altLang="ko-KR" sz="3600">
              <a:solidFill>
                <a:srgbClr val="F05B2F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985" y="1138590"/>
            <a:ext cx="7893404" cy="36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6097" y="3078868"/>
            <a:ext cx="7346597" cy="367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91166" y="3325812"/>
            <a:ext cx="257599" cy="358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91433" y="2858382"/>
            <a:ext cx="1905001" cy="359163"/>
          </a:xfrm>
          <a:prstGeom prst="rect">
            <a:avLst/>
          </a:prstGeom>
          <a:effectLst>
            <a:outerShdw blurRad="76200" dist="76200" dir="54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9639" y="2814284"/>
            <a:ext cx="2566459" cy="36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59916" y="1182687"/>
            <a:ext cx="2169583" cy="132887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47069" y="944562"/>
            <a:ext cx="2037291" cy="19570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8666" y="653520"/>
            <a:ext cx="2795764" cy="392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 sz="2000" b="1" i="1"/>
          </a:p>
        </p:txBody>
      </p:sp>
      <p:sp>
        <p:nvSpPr>
          <p:cNvPr id="13" name="순서도: 대체 처리 20"/>
          <p:cNvSpPr/>
          <p:nvPr/>
        </p:nvSpPr>
        <p:spPr>
          <a:xfrm>
            <a:off x="710847" y="2913590"/>
            <a:ext cx="1885950" cy="704850"/>
          </a:xfrm>
          <a:prstGeom prst="flowChartAlternateProcess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>
                <a:solidFill>
                  <a:schemeClr val="bg2"/>
                </a:solidFill>
              </a:rPr>
              <a:t>대학교 (4년제)</a:t>
            </a:r>
          </a:p>
        </p:txBody>
      </p:sp>
      <p:sp>
        <p:nvSpPr>
          <p:cNvPr id="14" name="순서도: 대체 처리 20"/>
          <p:cNvSpPr/>
          <p:nvPr/>
        </p:nvSpPr>
        <p:spPr>
          <a:xfrm>
            <a:off x="6249459" y="2843036"/>
            <a:ext cx="1885950" cy="704850"/>
          </a:xfrm>
          <a:prstGeom prst="flowChartAlternateProcess">
            <a:avLst/>
          </a:prstGeom>
        </p:spPr>
        <p:style>
          <a:lnRef idx="2">
            <a:schemeClr val="accent6">
              <a:shade val="2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/>
              <a:t>어 학 당</a:t>
            </a:r>
          </a:p>
        </p:txBody>
      </p:sp>
      <p:sp>
        <p:nvSpPr>
          <p:cNvPr id="15" name="정오각형 14"/>
          <p:cNvSpPr/>
          <p:nvPr/>
        </p:nvSpPr>
        <p:spPr>
          <a:xfrm>
            <a:off x="2883076" y="433034"/>
            <a:ext cx="2751666" cy="811388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/>
              <a:t>한 국 유 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6860" y="307562"/>
            <a:ext cx="1373505" cy="57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200" dirty="0">
                <a:solidFill>
                  <a:srgbClr val="F05B2F"/>
                </a:solidFill>
                <a:latin typeface="+mj-ea"/>
                <a:ea typeface="+mj-ea"/>
              </a:rPr>
              <a:t>공통점</a:t>
            </a:r>
          </a:p>
        </p:txBody>
      </p:sp>
      <p:pic>
        <p:nvPicPr>
          <p:cNvPr id="8" name="그림 7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9819" y="1974079"/>
            <a:ext cx="576000" cy="3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1000" y="3530054"/>
            <a:ext cx="576000" cy="3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5747" y="3419514"/>
            <a:ext cx="7466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i="1" dirty="0">
                <a:solidFill>
                  <a:schemeClr val="tx1"/>
                </a:solidFill>
                <a:latin typeface="+mn-ea"/>
              </a:rPr>
              <a:t>대학/어학당 각각의 수업*커리큘럼을 따라오지 못하면 </a:t>
            </a:r>
            <a:r>
              <a:rPr lang="ko-KR" altLang="en-US" i="1" dirty="0" smtClean="0">
                <a:solidFill>
                  <a:schemeClr val="tx1"/>
                </a:solidFill>
                <a:latin typeface="+mn-ea"/>
              </a:rPr>
              <a:t>비자 </a:t>
            </a:r>
            <a:r>
              <a:rPr lang="ko-KR" altLang="en-US" i="1" dirty="0" err="1" smtClean="0">
                <a:solidFill>
                  <a:schemeClr val="tx1"/>
                </a:solidFill>
                <a:latin typeface="+mn-ea"/>
              </a:rPr>
              <a:t>짤릴</a:t>
            </a:r>
            <a:r>
              <a:rPr lang="ko-KR" altLang="en-US" i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i="1" dirty="0">
                <a:solidFill>
                  <a:schemeClr val="tx1"/>
                </a:solidFill>
                <a:latin typeface="+mn-ea"/>
              </a:rPr>
              <a:t>수 도 </a:t>
            </a:r>
            <a:r>
              <a:rPr lang="ko-KR" altLang="en-US" sz="2400" dirty="0">
                <a:solidFill>
                  <a:srgbClr val="7A594A"/>
                </a:solidFill>
                <a:latin typeface="+mn-ea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i="1" dirty="0"/>
              <a:t>일단 둘 다 한국어를 가르친다.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4" grpId="0" bldLvl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6860" y="296676"/>
            <a:ext cx="1373505" cy="57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200" dirty="0">
                <a:solidFill>
                  <a:srgbClr val="F05B2F"/>
                </a:solidFill>
                <a:latin typeface="+mj-ea"/>
                <a:ea typeface="+mj-ea"/>
              </a:rPr>
              <a:t>차이점</a:t>
            </a:r>
          </a:p>
        </p:txBody>
      </p:sp>
      <p:pic>
        <p:nvPicPr>
          <p:cNvPr id="8" name="그림 7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1000" y="1938801"/>
            <a:ext cx="576000" cy="3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8307" y="3750540"/>
            <a:ext cx="576000" cy="3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2205" y="2707759"/>
            <a:ext cx="7155183" cy="45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i="1" dirty="0">
                <a:solidFill>
                  <a:schemeClr val="tx1"/>
                </a:solidFill>
                <a:latin typeface="+mn-ea"/>
              </a:rPr>
              <a:t>어학당은 기본적으로 언어만 / 대학은 언어와 동시에 전공까지 </a:t>
            </a:r>
            <a:r>
              <a:rPr lang="ko-KR" altLang="en-US" sz="2400" dirty="0">
                <a:solidFill>
                  <a:srgbClr val="7A594A"/>
                </a:solidFill>
                <a:latin typeface="+mn-ea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871157"/>
            <a:ext cx="6852709" cy="636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i="1"/>
              <a:t>대학은 유학비자(</a:t>
            </a:r>
            <a:r>
              <a:rPr lang="en-US" altLang="ko-KR" i="1"/>
              <a:t>D-2</a:t>
            </a:r>
            <a:r>
              <a:rPr lang="ko-KR" altLang="en-US" i="1"/>
              <a:t>)로 1~2년, 어학당은 일반연수비자(</a:t>
            </a:r>
            <a:r>
              <a:rPr lang="en-US" altLang="ko-KR" i="1"/>
              <a:t>D-4</a:t>
            </a:r>
            <a:r>
              <a:rPr lang="ko-KR" altLang="en-US" i="1"/>
              <a:t>)로 반년~1년 </a:t>
            </a:r>
          </a:p>
        </p:txBody>
      </p:sp>
      <p:pic>
        <p:nvPicPr>
          <p:cNvPr id="15" name="그림 9"/>
          <p:cNvPicPr>
            <a:picLocks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6867" y="2842137"/>
            <a:ext cx="576000" cy="36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5194" y="3669771"/>
            <a:ext cx="6799792" cy="366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i="1" dirty="0"/>
              <a:t>대학은 어학당에 비해 제출할 서류가 많으며 복잡하다.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2" y="160025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053" y="354749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 smtClean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국립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999" y="1246909"/>
            <a:ext cx="587043" cy="275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330" y="1154009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 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591" y="1246909"/>
            <a:ext cx="587043" cy="275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77217" y="1154009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교토 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6" name="Picture 2" descr="C:\Users\Administrator\Desktop\국립대\C1A43I_UsAAx8p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915" y="1615674"/>
            <a:ext cx="1429873" cy="1429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90265" y="1628710"/>
            <a:ext cx="3886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1877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4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월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12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일에 설립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1886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제국대학으로 이름을 바꿈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근대 대학의 전형확립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도쿄대학으로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..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2010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기준으로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개의 학부와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15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개의 대학원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7" name="Picture 3" descr="C:\Users\Administrator\Desktop\국립대\WONGWT~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0" y="3044285"/>
            <a:ext cx="1143000" cy="9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13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034" y="1628708"/>
            <a:ext cx="1200956" cy="11913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2228_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920" y="3045547"/>
            <a:ext cx="1193309" cy="9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5327" y="1628708"/>
            <a:ext cx="3293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1897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설립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교토 제국대학 전신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</a:p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이공계 대학에서 종합대학으로 승격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교명을 교토 대학 으로 변경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1997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개교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100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주년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6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6804" y="1292560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715" y="2232200"/>
            <a:ext cx="4612570" cy="16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solidFill>
                  <a:srgbClr val="F05B2F"/>
                </a:solidFill>
                <a:latin typeface="+mj-ea"/>
                <a:ea typeface="+mj-ea"/>
              </a:rPr>
              <a:t>0</a:t>
            </a:r>
            <a:r>
              <a:rPr lang="ko-KR" altLang="en-US" sz="3600">
                <a:solidFill>
                  <a:srgbClr val="F05B2F"/>
                </a:solidFill>
                <a:latin typeface="+mj-ea"/>
                <a:ea typeface="+mj-ea"/>
              </a:rPr>
              <a:t>3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대학에 들어가기 위한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절차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194" y="679979"/>
            <a:ext cx="6464652" cy="365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대각선 방향의 모서리가 잘린 사각형 2"/>
          <p:cNvSpPr/>
          <p:nvPr/>
        </p:nvSpPr>
        <p:spPr>
          <a:xfrm>
            <a:off x="1041224" y="530048"/>
            <a:ext cx="7061552" cy="499883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/>
              <a:t>외국인특별절차(</a:t>
            </a:r>
            <a:r>
              <a:rPr lang="ko-KR" altLang="ko-KR" sz="2000" b="1">
                <a:latin typeface="함초롬바탕"/>
                <a:ea typeface="함초롬바탕"/>
              </a:rPr>
              <a:t>外国人特別枠</a:t>
            </a:r>
            <a:r>
              <a:rPr lang="ko-KR" altLang="en-US" sz="2000"/>
              <a:t>)란?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563562" y="1676576"/>
            <a:ext cx="7946319" cy="64381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한국(본국)학생과는 달리 외국인은 별도의 정원으로 넣는것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07659" y="2946576"/>
            <a:ext cx="7928680" cy="74965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어느정도의 학력과 어학능력을 갖춰둠과 동시에 별도의 서류심사 혹은</a:t>
            </a:r>
          </a:p>
          <a:p>
            <a:pPr algn="ctr">
              <a:defRPr lang="ko-KR" altLang="en-US"/>
            </a:pPr>
            <a:r>
              <a:rPr lang="ko-KR" altLang="en-US"/>
              <a:t>어학시험을 치뤄 통과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6804" y="1292560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715" y="2232200"/>
            <a:ext cx="4612570" cy="16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solidFill>
                  <a:srgbClr val="F05B2F"/>
                </a:solidFill>
                <a:latin typeface="+mj-ea"/>
                <a:ea typeface="+mj-ea"/>
              </a:rPr>
              <a:t>0</a:t>
            </a:r>
            <a:r>
              <a:rPr lang="ko-KR" altLang="en-US" sz="3600">
                <a:solidFill>
                  <a:srgbClr val="F05B2F"/>
                </a:solidFill>
                <a:latin typeface="+mj-ea"/>
                <a:ea typeface="+mj-ea"/>
              </a:rPr>
              <a:t>4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절차에 필요한 각종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서류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864" y="313760"/>
            <a:ext cx="516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 err="1">
                <a:solidFill>
                  <a:srgbClr val="F05B2F"/>
                </a:solidFill>
                <a:latin typeface="+mj-ea"/>
                <a:ea typeface="+mj-ea"/>
              </a:rPr>
              <a:t>준비해야할</a:t>
            </a:r>
            <a:r>
              <a:rPr lang="ko-KR" altLang="en-US" sz="2800" dirty="0">
                <a:solidFill>
                  <a:srgbClr val="F05B2F"/>
                </a:solidFill>
                <a:latin typeface="+mj-ea"/>
                <a:ea typeface="+mj-ea"/>
              </a:rPr>
              <a:t> 각종 서류들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747" y="3419514"/>
            <a:ext cx="7155182" cy="45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>
                <a:solidFill>
                  <a:srgbClr val="7A594A"/>
                </a:solidFill>
                <a:latin typeface="+mn-ea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i="1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95854" y="1473729"/>
            <a:ext cx="4224513" cy="330729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초등학교성적 증명서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중학교성적 증명서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고등학교성적 증명서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고등학교졸업 증명서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호적등본의 복사본 등</a:t>
            </a:r>
          </a:p>
          <a:p>
            <a:pPr algn="ctr">
              <a:defRPr lang="ko-KR" altLang="en-US"/>
            </a:pPr>
            <a:r>
              <a:rPr lang="ko-KR" altLang="ko-KR" sz="3000" b="1">
                <a:latin typeface="함초롬바탕"/>
                <a:ea typeface="함초롬바탕"/>
              </a:rPr>
              <a:t>여권의 복사본 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6688" y="1738312"/>
            <a:ext cx="3510138" cy="146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이런 종류의 서류들은 취득에 시간이 많이 걸리기 때문에 조금씩 차근차근 준비해가는 것이 중요하다.</a:t>
            </a:r>
          </a:p>
          <a:p>
            <a:pPr>
              <a:defRPr lang="ko-KR" altLang="en-US"/>
            </a:pPr>
            <a:endParaRPr lang="ko-KR" altLang="en-US"/>
          </a:p>
        </p:txBody>
      </p:sp>
      <p:pic>
        <p:nvPicPr>
          <p:cNvPr id="17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19472" y="1356718"/>
            <a:ext cx="587043" cy="27586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172193" y="0"/>
            <a:ext cx="3928758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704" y="317894"/>
            <a:ext cx="47339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F05B2F"/>
                </a:solidFill>
                <a:latin typeface="+mj-ea"/>
                <a:ea typeface="+mj-ea"/>
              </a:rPr>
              <a:t>제출서류와 </a:t>
            </a:r>
            <a:r>
              <a:rPr lang="ko-KR" altLang="en-US" sz="2800" dirty="0" smtClean="0">
                <a:solidFill>
                  <a:srgbClr val="F05B2F"/>
                </a:solidFill>
                <a:latin typeface="+mj-ea"/>
                <a:ea typeface="+mj-ea"/>
              </a:rPr>
              <a:t>아포스티유 증명</a:t>
            </a:r>
            <a:endParaRPr lang="ko-KR" altLang="en-US" sz="28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747" y="3419514"/>
            <a:ext cx="7155182" cy="3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 i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i="1"/>
          </a:p>
        </p:txBody>
      </p:sp>
      <p:sp>
        <p:nvSpPr>
          <p:cNvPr id="15" name="TextBox 14"/>
          <p:cNvSpPr txBox="1"/>
          <p:nvPr/>
        </p:nvSpPr>
        <p:spPr>
          <a:xfrm>
            <a:off x="1674812" y="1844146"/>
            <a:ext cx="6852708" cy="36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6" name="대각선 방향의 모서리가 잘린 사각형 15"/>
          <p:cNvSpPr/>
          <p:nvPr/>
        </p:nvSpPr>
        <p:spPr>
          <a:xfrm>
            <a:off x="431969" y="1332617"/>
            <a:ext cx="8298368" cy="3069166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/>
              <a:t>▲타국의 </a:t>
            </a:r>
            <a:r>
              <a:rPr lang="ko-KR" altLang="en-US" sz="2400" dirty="0" smtClean="0"/>
              <a:t>공적 기관과 </a:t>
            </a:r>
            <a:r>
              <a:rPr lang="ko-KR" altLang="en-US" sz="2400" dirty="0"/>
              <a:t>서류를 </a:t>
            </a:r>
            <a:r>
              <a:rPr lang="ko-KR" altLang="en-US" sz="2400" dirty="0" smtClean="0"/>
              <a:t>주고 받을 때에 필요로 함▲"</a:t>
            </a:r>
            <a:r>
              <a:rPr lang="ko-KR" altLang="en-US" sz="2400" dirty="0" err="1"/>
              <a:t>허그</a:t>
            </a:r>
            <a:r>
              <a:rPr lang="ko-KR" altLang="en-US" sz="2400" dirty="0"/>
              <a:t> 조약"에 가입한 국가에 해당, 가맹국이라는 증거를 보여주면 그 서류를 진짜라고 신용해주는 조약 </a:t>
            </a:r>
          </a:p>
          <a:p>
            <a:pPr algn="ctr">
              <a:defRPr lang="ko-KR" altLang="en-US"/>
            </a:pPr>
            <a:r>
              <a:rPr lang="ko-KR" altLang="en-US" sz="2400" dirty="0"/>
              <a:t>이것에 대한 증명을 "아포스티유"라고 칭함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2570" y="318448"/>
            <a:ext cx="28248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F05B2F"/>
                </a:solidFill>
                <a:latin typeface="+mj-ea"/>
                <a:ea typeface="+mj-ea"/>
              </a:rPr>
              <a:t>공문서와 사문서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747" y="3419514"/>
            <a:ext cx="7155182" cy="3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 i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i="1"/>
          </a:p>
        </p:txBody>
      </p:sp>
      <p:sp>
        <p:nvSpPr>
          <p:cNvPr id="16" name="포인트가 6개인 별 15"/>
          <p:cNvSpPr/>
          <p:nvPr/>
        </p:nvSpPr>
        <p:spPr>
          <a:xfrm>
            <a:off x="978076" y="1200326"/>
            <a:ext cx="7267222" cy="3615972"/>
          </a:xfrm>
          <a:prstGeom prst="star6">
            <a:avLst>
              <a:gd name="adj" fmla="val 28868"/>
              <a:gd name="hf" fmla="val 115470"/>
            </a:avLst>
          </a:prstGeom>
        </p:spPr>
        <p:style>
          <a:lnRef idx="2">
            <a:schemeClr val="accent6">
              <a:shade val="2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100" dirty="0"/>
              <a:t>아포스티유는 위에서 설명했듯이, 일본의 외무성이 "이 서류는 진짜다"라는 것을 </a:t>
            </a:r>
            <a:r>
              <a:rPr lang="ko-KR" altLang="en-US" sz="2100" dirty="0" err="1"/>
              <a:t>증명해주는것</a:t>
            </a:r>
            <a:r>
              <a:rPr lang="ko-KR" altLang="en-US" sz="2100" dirty="0"/>
              <a:t>!!</a:t>
            </a:r>
          </a:p>
        </p:txBody>
      </p:sp>
      <p:sp>
        <p:nvSpPr>
          <p:cNvPr id="17" name="대각선 방향의 모서리가 잘린 사각형 16"/>
          <p:cNvSpPr/>
          <p:nvPr/>
        </p:nvSpPr>
        <p:spPr>
          <a:xfrm>
            <a:off x="660576" y="1367895"/>
            <a:ext cx="5379861" cy="1737430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/>
              <a:t>외무성은 국가기관이기 때문에 "공문서"에만</a:t>
            </a:r>
          </a:p>
          <a:p>
            <a:pPr algn="ctr">
              <a:defRPr lang="ko-KR" altLang="en-US"/>
            </a:pPr>
            <a:r>
              <a:rPr lang="ko-KR" altLang="en-US" dirty="0"/>
              <a:t>아포스티유를 발행</a:t>
            </a:r>
          </a:p>
        </p:txBody>
      </p:sp>
      <p:sp>
        <p:nvSpPr>
          <p:cNvPr id="18" name="대각선 방향의 모서리가 둥근 사각형 17"/>
          <p:cNvSpPr/>
          <p:nvPr/>
        </p:nvSpPr>
        <p:spPr>
          <a:xfrm>
            <a:off x="3447520" y="2611437"/>
            <a:ext cx="5529791" cy="2028471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lt1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공문서란 시청 등의 </a:t>
            </a:r>
            <a:r>
              <a:rPr lang="ko-KR" altLang="en-US" dirty="0" smtClean="0">
                <a:solidFill>
                  <a:schemeClr val="tx1"/>
                </a:solidFill>
              </a:rPr>
              <a:t>공적 기관에서 </a:t>
            </a:r>
            <a:r>
              <a:rPr lang="ko-KR" altLang="en-US" dirty="0">
                <a:solidFill>
                  <a:schemeClr val="tx1"/>
                </a:solidFill>
              </a:rPr>
              <a:t>받는 서류로써</a:t>
            </a:r>
          </a:p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학교로 치면 국공립학교의 서류에 해당함.</a:t>
            </a:r>
          </a:p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그러므로 국가에서는 누가 </a:t>
            </a:r>
            <a:r>
              <a:rPr lang="ko-KR" altLang="en-US" dirty="0" smtClean="0">
                <a:solidFill>
                  <a:schemeClr val="tx1"/>
                </a:solidFill>
              </a:rPr>
              <a:t>발행해주었는지 </a:t>
            </a:r>
            <a:r>
              <a:rPr lang="ko-KR" altLang="en-US" dirty="0">
                <a:solidFill>
                  <a:schemeClr val="tx1"/>
                </a:solidFill>
              </a:rPr>
              <a:t>모르는</a:t>
            </a:r>
          </a:p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사문서에는 아포스티유를 발행하지 않는다.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6804" y="1292560"/>
            <a:ext cx="1356363" cy="60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715" y="2232200"/>
            <a:ext cx="4612570" cy="112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>
                <a:solidFill>
                  <a:srgbClr val="F05B2F"/>
                </a:solidFill>
                <a:latin typeface="+mj-ea"/>
                <a:ea typeface="+mj-ea"/>
              </a:rPr>
              <a:t>05</a:t>
            </a:r>
          </a:p>
          <a:p>
            <a:pPr algn="ctr">
              <a:defRPr lang="ko-KR" altLang="en-US"/>
            </a:pPr>
            <a:r>
              <a:rPr lang="ko-KR" altLang="en-US" sz="3200">
                <a:solidFill>
                  <a:srgbClr val="7A594A"/>
                </a:solidFill>
                <a:latin typeface="+mj-ea"/>
                <a:ea typeface="+mj-ea"/>
              </a:rPr>
              <a:t>알아두면 좋은점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9643" y="309628"/>
            <a:ext cx="4503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F05B2F"/>
                </a:solidFill>
                <a:latin typeface="+mj-ea"/>
                <a:ea typeface="+mj-ea"/>
              </a:rPr>
              <a:t>사문서와 공증사무소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5285" y="1881179"/>
            <a:ext cx="278130" cy="450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747" y="3419514"/>
            <a:ext cx="7155182" cy="3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altLang="en-US" i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9060" y="3429069"/>
            <a:ext cx="278130" cy="4457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ko-KR" altLang="en-US" sz="2400">
              <a:solidFill>
                <a:srgbClr val="7A594A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555" y="1914701"/>
            <a:ext cx="6852709" cy="35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i="1"/>
          </a:p>
        </p:txBody>
      </p:sp>
      <p:sp>
        <p:nvSpPr>
          <p:cNvPr id="17" name="톱니 모양의 오른쪽 화살표 16"/>
          <p:cNvSpPr/>
          <p:nvPr/>
        </p:nvSpPr>
        <p:spPr>
          <a:xfrm>
            <a:off x="1242659" y="1103312"/>
            <a:ext cx="7672916" cy="1578680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/>
              <a:t> 공증사무소??</a:t>
            </a:r>
          </a:p>
        </p:txBody>
      </p:sp>
      <p:sp>
        <p:nvSpPr>
          <p:cNvPr id="18" name="아래쪽 화살표 17"/>
          <p:cNvSpPr/>
          <p:nvPr/>
        </p:nvSpPr>
        <p:spPr>
          <a:xfrm>
            <a:off x="3897312" y="2399770"/>
            <a:ext cx="2266597" cy="74965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왼쪽 화살표 19"/>
          <p:cNvSpPr/>
          <p:nvPr/>
        </p:nvSpPr>
        <p:spPr>
          <a:xfrm>
            <a:off x="739951" y="2990673"/>
            <a:ext cx="6958542" cy="1879423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/>
              <a:t>사문서를 공문서로 바꿀 수 있는 곳</a:t>
            </a:r>
          </a:p>
          <a:p>
            <a:pPr algn="ctr">
              <a:defRPr lang="ko-KR" altLang="en-US"/>
            </a:pPr>
            <a:r>
              <a:rPr lang="ko-KR" altLang="en-US"/>
              <a:t>즉, 사립학교의 서류도 공립학교의 것과 동일하게 취급가능!!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0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414639" y="574145"/>
            <a:ext cx="6314722" cy="89076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500" b="1"/>
              <a:t>원톱서비스를 사용해보자!!!</a:t>
            </a:r>
          </a:p>
        </p:txBody>
      </p:sp>
      <p:sp>
        <p:nvSpPr>
          <p:cNvPr id="3" name="대각선 방향의 모서리가 둥근 사각형 2"/>
          <p:cNvSpPr/>
          <p:nvPr/>
        </p:nvSpPr>
        <p:spPr>
          <a:xfrm>
            <a:off x="475367" y="1852965"/>
            <a:ext cx="6985000" cy="84666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/>
              <a:t>원톱 서비스란 </a:t>
            </a:r>
            <a:r>
              <a:rPr lang="ko-KR" altLang="en-US" dirty="0"/>
              <a:t>사문서를 공문서로 </a:t>
            </a:r>
            <a:r>
              <a:rPr lang="ko-KR" altLang="en-US" dirty="0" smtClean="0"/>
              <a:t>바꿀 시 </a:t>
            </a:r>
            <a:r>
              <a:rPr lang="ko-KR" altLang="en-US" dirty="0"/>
              <a:t>공증사무소에서 외무성에 갈 </a:t>
            </a:r>
            <a:r>
              <a:rPr lang="ko-KR" altLang="en-US" dirty="0" smtClean="0"/>
              <a:t>필요 없이 </a:t>
            </a:r>
            <a:r>
              <a:rPr lang="ko-KR" altLang="en-US" dirty="0"/>
              <a:t>바로 아포스티유를 신청할 수 있다.</a:t>
            </a:r>
          </a:p>
        </p:txBody>
      </p:sp>
      <p:sp>
        <p:nvSpPr>
          <p:cNvPr id="4" name="포인트가 7개인 별 3"/>
          <p:cNvSpPr/>
          <p:nvPr/>
        </p:nvSpPr>
        <p:spPr>
          <a:xfrm>
            <a:off x="836531" y="2841171"/>
            <a:ext cx="7607854" cy="1842835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3000" dirty="0">
                <a:solidFill>
                  <a:schemeClr val="tx1"/>
                </a:solidFill>
              </a:rPr>
              <a:t>단!</a:t>
            </a:r>
            <a:r>
              <a:rPr lang="ko-KR" altLang="en-US" sz="1800" dirty="0" smtClean="0"/>
              <a:t>원톱 서비스를 </a:t>
            </a:r>
            <a:r>
              <a:rPr lang="ko-KR" altLang="en-US" sz="1800" dirty="0"/>
              <a:t>운영하고 있는 공증사무소는 도쿄,가나가와,오오사카 등 일부밖에 없으니 이 점 </a:t>
            </a:r>
            <a:r>
              <a:rPr lang="ko-KR" altLang="en-US" sz="1800" dirty="0" smtClean="0"/>
              <a:t>유의할 것</a:t>
            </a:r>
            <a:r>
              <a:rPr lang="ko-KR" altLang="en-US" sz="18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418" y="1401178"/>
            <a:ext cx="3037598" cy="2366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340" y="1963866"/>
            <a:ext cx="1713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F05B2F"/>
                </a:solidFill>
                <a:latin typeface="+mj-ea"/>
                <a:ea typeface="+mj-ea"/>
              </a:rPr>
              <a:t>Thank</a:t>
            </a:r>
            <a:endParaRPr lang="ko-KR" altLang="en-US" sz="48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1911" y="2418553"/>
            <a:ext cx="1098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F05B2F"/>
                </a:solidFill>
                <a:latin typeface="+mj-ea"/>
                <a:ea typeface="+mj-ea"/>
              </a:rPr>
              <a:t>you</a:t>
            </a:r>
            <a:endParaRPr lang="ko-KR" altLang="en-US" sz="4800" dirty="0">
              <a:solidFill>
                <a:srgbClr val="F05B2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38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053" y="374185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공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립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11" y="1410199"/>
            <a:ext cx="587043" cy="275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0813" y="1317299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나고</a:t>
            </a:r>
            <a:r>
              <a:rPr lang="ko-KR" altLang="en-US" sz="2400" b="1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야</a:t>
            </a:r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시립대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266" y="1792000"/>
            <a:ext cx="3645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아이치현 나고야시 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미즈호 구에 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1950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나고야 여자 의과대학과 나고야 약과대학의 통합으로 설치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학부는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의학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약학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경제학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인문사회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예술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간호학부로 조직되어있다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739" y="1488208"/>
            <a:ext cx="587043" cy="2758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19641" y="1395308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오사카 시립대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9093" y="1870009"/>
            <a:ext cx="3274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오사카 스미요시구에  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1880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기원은 상인들이 설립한 오사카 상업강습소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1949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오사카 시립대학으로 설립</a:t>
            </a:r>
          </a:p>
        </p:txBody>
      </p:sp>
      <p:pic>
        <p:nvPicPr>
          <p:cNvPr id="2050" name="Picture 2" descr="C:\Users\user\Desktop\%B3%AA%BD%C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3" y="1856973"/>
            <a:ext cx="1103119" cy="11380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Nagoya_City_University_hospit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3" y="3208837"/>
            <a:ext cx="1103119" cy="9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go2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142" y="1927833"/>
            <a:ext cx="1109717" cy="12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300px-Osaka_shiritsu_daigaku_1-go_k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142" y="3208837"/>
            <a:ext cx="1051155" cy="9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95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1433" y="832495"/>
            <a:ext cx="5449211" cy="1844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9463"/>
            <a:ext cx="1614424" cy="9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053" y="374185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02</a:t>
            </a:r>
            <a:r>
              <a:rPr lang="en-US" altLang="ko-KR" sz="28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주요 대학들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-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사립</a:t>
            </a:r>
            <a:endParaRPr lang="ko-KR" altLang="en-US" sz="28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11" y="1410199"/>
            <a:ext cx="587043" cy="275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4283" y="1317299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와세다 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0266" y="1792000"/>
            <a:ext cx="3645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도쿄도 신주쿠 구 니시 와세다에 위치 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1882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오쿠마 시게노부가</a:t>
            </a:r>
            <a:r>
              <a:rPr lang="ko-KR" altLang="en-US" sz="2400" dirty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정변으로 재무장관 하야 후 설립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학부는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현재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개의 학술원아래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13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 학부와 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  연구과를 두고 있다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739" y="1488208"/>
            <a:ext cx="587043" cy="275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63111" y="1395308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대학</a:t>
            </a:r>
            <a:endParaRPr lang="ko-KR" altLang="en-US" sz="2400" b="1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3111" y="1778964"/>
            <a:ext cx="3274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도쿄도 지요다 구 에 위치</a:t>
            </a:r>
            <a:endParaRPr lang="en-US" altLang="ko-KR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1881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청년들이 설립한 메이지 법률학교가 전신</a:t>
            </a:r>
            <a:endParaRPr lang="en-US" altLang="ko-KR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1949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년과 </a:t>
            </a:r>
            <a:r>
              <a:rPr lang="en-US" altLang="ko-KR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1953</a:t>
            </a:r>
            <a:r>
              <a:rPr lang="ko-KR" altLang="en-US" sz="2400" dirty="0" smtClean="0">
                <a:solidFill>
                  <a:srgbClr val="FF00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</a:t>
            </a:r>
            <a:endParaRPr lang="en-US" altLang="ko-KR" sz="2400" dirty="0" smtClean="0">
              <a:solidFill>
                <a:srgbClr val="FF000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사립대 최초 상학부</a:t>
            </a:r>
            <a:r>
              <a:rPr lang="en-US" altLang="ko-KR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7A594A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경영학부 설립</a:t>
            </a:r>
            <a:endParaRPr lang="ko-KR" altLang="en-US" sz="2400" dirty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endParaRPr lang="ko-KR" altLang="en-US" sz="2400" dirty="0" smtClean="0">
              <a:solidFill>
                <a:srgbClr val="7A594A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6" name="Picture 2" descr="C:\Users\user\Downloads\MEIJI_larg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277" y="2014953"/>
            <a:ext cx="966041" cy="9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Meiji_University_(Liberty_Tower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194" y="3240729"/>
            <a:ext cx="1007006" cy="13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waseda-univers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14953"/>
            <a:ext cx="1090266" cy="12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e62f748d5c78bd834b39114994c1dd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01" y="3245874"/>
            <a:ext cx="1090266" cy="11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56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유럽여행">
      <a:majorFont>
        <a:latin typeface="210 유럽여행 B"/>
        <a:ea typeface="210 유럽여행 B"/>
        <a:cs typeface=""/>
      </a:majorFont>
      <a:minorFont>
        <a:latin typeface="210 유럽여행 R"/>
        <a:ea typeface="210 유럽여행 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유럽여행">
      <a:majorFont>
        <a:latin typeface="210 유럽여행 B"/>
        <a:ea typeface="210 유럽여행 B"/>
        <a:cs typeface=""/>
      </a:majorFont>
      <a:minorFont>
        <a:latin typeface="210 유럽여행 R"/>
        <a:ea typeface="210 유럽여행 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1777</TotalTime>
  <Words>2041</Words>
  <Application>Microsoft Office PowerPoint</Application>
  <PresentationFormat>화면 슬라이드 쇼(16:9)</PresentationFormat>
  <Paragraphs>561</Paragraphs>
  <Slides>79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79</vt:i4>
      </vt:variant>
    </vt:vector>
  </HeadingPairs>
  <TitlesOfParts>
    <vt:vector size="81" baseType="lpstr">
      <vt:lpstr>Office 테마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Aram</dc:creator>
  <cp:lastModifiedBy>kj</cp:lastModifiedBy>
  <cp:revision>136</cp:revision>
  <dcterms:created xsi:type="dcterms:W3CDTF">2015-04-11T14:54:10Z</dcterms:created>
  <dcterms:modified xsi:type="dcterms:W3CDTF">2017-04-03T15:38:00Z</dcterms:modified>
</cp:coreProperties>
</file>