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5" r:id="rId2"/>
    <p:sldMasterId id="2147483698" r:id="rId3"/>
    <p:sldMasterId id="2147483710" r:id="rId4"/>
  </p:sldMasterIdLst>
  <p:notesMasterIdLst>
    <p:notesMasterId r:id="rId63"/>
  </p:notesMasterIdLst>
  <p:sldIdLst>
    <p:sldId id="270" r:id="rId5"/>
    <p:sldId id="263" r:id="rId6"/>
    <p:sldId id="272" r:id="rId7"/>
    <p:sldId id="264" r:id="rId8"/>
    <p:sldId id="273" r:id="rId9"/>
    <p:sldId id="274" r:id="rId10"/>
    <p:sldId id="275" r:id="rId11"/>
    <p:sldId id="276" r:id="rId12"/>
    <p:sldId id="277" r:id="rId13"/>
    <p:sldId id="27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279" r:id="rId22"/>
    <p:sldId id="280" r:id="rId23"/>
    <p:sldId id="281" r:id="rId24"/>
    <p:sldId id="282" r:id="rId25"/>
    <p:sldId id="288" r:id="rId26"/>
    <p:sldId id="283" r:id="rId27"/>
    <p:sldId id="284" r:id="rId28"/>
    <p:sldId id="287" r:id="rId29"/>
    <p:sldId id="286" r:id="rId30"/>
    <p:sldId id="285" r:id="rId31"/>
    <p:sldId id="291" r:id="rId32"/>
    <p:sldId id="289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4" r:id="rId44"/>
    <p:sldId id="309" r:id="rId45"/>
    <p:sldId id="307" r:id="rId46"/>
    <p:sldId id="310" r:id="rId47"/>
    <p:sldId id="308" r:id="rId48"/>
    <p:sldId id="306" r:id="rId49"/>
    <p:sldId id="311" r:id="rId50"/>
    <p:sldId id="312" r:id="rId51"/>
    <p:sldId id="305" r:id="rId52"/>
    <p:sldId id="313" r:id="rId53"/>
    <p:sldId id="303" r:id="rId54"/>
    <p:sldId id="314" r:id="rId55"/>
    <p:sldId id="302" r:id="rId56"/>
    <p:sldId id="315" r:id="rId57"/>
    <p:sldId id="316" r:id="rId58"/>
    <p:sldId id="317" r:id="rId59"/>
    <p:sldId id="318" r:id="rId60"/>
    <p:sldId id="269" r:id="rId61"/>
    <p:sldId id="290" r:id="rId62"/>
  </p:sldIdLst>
  <p:sldSz cx="9144000" cy="6858000" type="screen4x3"/>
  <p:notesSz cx="6805613" cy="9939338"/>
  <p:embeddedFontLst>
    <p:embeddedFont>
      <p:font typeface="함초롬돋움" pitchFamily="50" charset="-127"/>
      <p:regular r:id="rId64"/>
      <p:bold r:id="rId65"/>
    </p:embeddedFont>
    <p:embeddedFont>
      <p:font typeface="나눔고딕" charset="-127"/>
      <p:regular r:id="rId66"/>
      <p:bold r:id="rId67"/>
    </p:embeddedFont>
    <p:embeddedFont>
      <p:font typeface="gulim" pitchFamily="50" charset="-127"/>
      <p:regular r:id="rId68"/>
    </p:embeddedFont>
    <p:embeddedFont>
      <p:font typeface="맑은 고딕" pitchFamily="50" charset="-127"/>
      <p:regular r:id="rId69"/>
      <p:bold r:id="rId70"/>
    </p:embeddedFont>
  </p:embeddedFontLst>
  <p:defaultTextStyle>
    <a:defPPr>
      <a:defRPr lang="ko-KR"/>
    </a:defPPr>
    <a:lvl1pPr marL="0" algn="l" defTabSz="91430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91430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5" algn="l" defTabSz="91430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3" algn="l" defTabSz="914309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059"/>
    <a:srgbClr val="D1AD9F"/>
    <a:srgbClr val="5C608A"/>
    <a:srgbClr val="4F9DB9"/>
    <a:srgbClr val="346880"/>
    <a:srgbClr val="377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22" autoAdjust="0"/>
    <p:restoredTop sz="94479" autoAdjust="0"/>
  </p:normalViewPr>
  <p:slideViewPr>
    <p:cSldViewPr>
      <p:cViewPr>
        <p:scale>
          <a:sx n="100" d="100"/>
          <a:sy n="100" d="100"/>
        </p:scale>
        <p:origin x="-1378" y="37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3.fntdata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4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font" Target="fonts/font2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D496F-2441-4F4B-A4F5-738BC5D8DCB2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B4A87-BBE4-47D6-89DD-CBA0339C1A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78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91430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5" algn="l" defTabSz="91430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3" algn="l" defTabSz="914309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B4A87-BBE4-47D6-89DD-CBA0339C1AD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63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B4A87-BBE4-47D6-89DD-CBA0339C1AD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631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B4A87-BBE4-47D6-89DD-CBA0339C1AD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63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B4A87-BBE4-47D6-89DD-CBA0339C1ADC}" type="slidenum">
              <a:rPr lang="ko-KR" altLang="en-US" smtClean="0">
                <a:solidFill>
                  <a:prstClr val="black"/>
                </a:solidFill>
              </a:rPr>
              <a:pPr/>
              <a:t>28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31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B4A87-BBE4-47D6-89DD-CBA0339C1ADC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98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B4A87-BBE4-47D6-89DD-CBA0339C1ADC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326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B4A87-BBE4-47D6-89DD-CBA0339C1ADC}" type="slidenum">
              <a:rPr lang="ko-KR" altLang="en-US" smtClean="0">
                <a:solidFill>
                  <a:prstClr val="black"/>
                </a:solidFill>
              </a:rPr>
              <a:pPr/>
              <a:t>38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31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B4A87-BBE4-47D6-89DD-CBA0339C1ADC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631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B4A87-BBE4-47D6-89DD-CBA0339C1ADC}" type="slidenum">
              <a:rPr lang="ko-KR" altLang="en-US" smtClean="0">
                <a:solidFill>
                  <a:prstClr val="black"/>
                </a:solidFill>
              </a:rPr>
              <a:pPr/>
              <a:t>58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3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d16_패브릭_표지01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-1" y="0"/>
            <a:ext cx="7452322" cy="68616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628801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0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19256" cy="706090"/>
          </a:xfrm>
        </p:spPr>
        <p:txBody>
          <a:bodyPr>
            <a:normAutofit/>
          </a:bodyPr>
          <a:lstStyle>
            <a:lvl1pPr algn="l">
              <a:defRPr sz="2400" b="1" spc="-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부제목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323771" y="1628800"/>
            <a:ext cx="3312368" cy="36004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ko-KR" altLang="en-US" sz="14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 제목</a:t>
            </a:r>
            <a:endParaRPr lang="en-US" altLang="ko-KR" sz="14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1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12</a:t>
            </a:r>
            <a:endParaRPr lang="ko-KR" alt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1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12</a:t>
            </a:r>
            <a:endParaRPr lang="ko-KR" altLang="en-US" dirty="0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19256" cy="706090"/>
          </a:xfrm>
        </p:spPr>
        <p:txBody>
          <a:bodyPr>
            <a:normAutofit/>
          </a:bodyPr>
          <a:lstStyle>
            <a:lvl1pPr algn="l">
              <a:defRPr sz="2400" b="1" spc="-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부제목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323771" y="1628800"/>
            <a:ext cx="3312368" cy="36004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ko-KR" altLang="en-US" sz="1400" b="1" spc="-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내용 제목</a:t>
            </a:r>
            <a:endParaRPr lang="en-US" altLang="ko-KR" sz="1400" b="1" spc="-20" dirty="0" smtClean="0">
              <a:solidFill>
                <a:schemeClr val="tx1">
                  <a:lumMod val="75000"/>
                  <a:lumOff val="2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9156-D337-4AD4-B377-5FFD52A11C9C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D8404-51C6-4B08-BD89-F174425806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6159" y="2129824"/>
            <a:ext cx="7771685" cy="1470706"/>
          </a:xfrm>
          <a:prstGeom prst="rect">
            <a:avLst/>
          </a:prstGeom>
        </p:spPr>
        <p:txBody>
          <a:bodyPr lIns="91468" tIns="45733" rIns="91468" bIns="4573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2316" y="3886412"/>
            <a:ext cx="6399371" cy="1751823"/>
          </a:xfrm>
          <a:prstGeom prst="rect">
            <a:avLst/>
          </a:prstGeom>
        </p:spPr>
        <p:txBody>
          <a:bodyPr lIns="91468" tIns="45733" rIns="91468" bIns="45733"/>
          <a:lstStyle>
            <a:lvl1pPr marL="0" indent="0" algn="ctr">
              <a:buNone/>
              <a:defRPr/>
            </a:lvl1pPr>
            <a:lvl2pPr marL="457337" indent="0" algn="ctr">
              <a:buNone/>
              <a:defRPr/>
            </a:lvl2pPr>
            <a:lvl3pPr marL="914675" indent="0" algn="ctr">
              <a:buNone/>
              <a:defRPr/>
            </a:lvl3pPr>
            <a:lvl4pPr marL="1372012" indent="0" algn="ctr">
              <a:buNone/>
              <a:defRPr/>
            </a:lvl4pPr>
            <a:lvl5pPr marL="1829348" indent="0" algn="ctr">
              <a:buNone/>
              <a:defRPr/>
            </a:lvl5pPr>
            <a:lvl6pPr marL="2286685" indent="0" algn="ctr">
              <a:buNone/>
              <a:defRPr/>
            </a:lvl6pPr>
            <a:lvl7pPr marL="2744022" indent="0" algn="ctr">
              <a:buNone/>
              <a:defRPr/>
            </a:lvl7pPr>
            <a:lvl8pPr marL="3201359" indent="0" algn="ctr">
              <a:buNone/>
              <a:defRPr/>
            </a:lvl8pPr>
            <a:lvl9pPr marL="3658696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848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38" y="274765"/>
            <a:ext cx="8229124" cy="1143529"/>
          </a:xfrm>
          <a:prstGeom prst="rect">
            <a:avLst/>
          </a:prstGeom>
        </p:spPr>
        <p:txBody>
          <a:bodyPr lIns="91468" tIns="45733" rIns="91468" bIns="4573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438" y="1600941"/>
            <a:ext cx="8229124" cy="4524883"/>
          </a:xfrm>
          <a:prstGeom prst="rect">
            <a:avLst/>
          </a:prstGeom>
        </p:spPr>
        <p:txBody>
          <a:bodyPr lIns="91468" tIns="45733" rIns="91468" bIns="4573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337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690" y="4407355"/>
            <a:ext cx="7771684" cy="1361117"/>
          </a:xfrm>
          <a:prstGeom prst="rect">
            <a:avLst/>
          </a:prstGeom>
        </p:spPr>
        <p:txBody>
          <a:bodyPr lIns="91468" tIns="45733" rIns="91468" bIns="45733"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690" y="2906472"/>
            <a:ext cx="7771684" cy="1500883"/>
          </a:xfrm>
          <a:prstGeom prst="rect">
            <a:avLst/>
          </a:prstGeom>
        </p:spPr>
        <p:txBody>
          <a:bodyPr lIns="91468" tIns="45733" rIns="91468" bIns="45733" anchor="b"/>
          <a:lstStyle>
            <a:lvl1pPr marL="0" indent="0">
              <a:buNone/>
              <a:defRPr sz="2000"/>
            </a:lvl1pPr>
            <a:lvl2pPr marL="457337" indent="0">
              <a:buNone/>
              <a:defRPr sz="1800"/>
            </a:lvl2pPr>
            <a:lvl3pPr marL="914675" indent="0">
              <a:buNone/>
              <a:defRPr sz="1600"/>
            </a:lvl3pPr>
            <a:lvl4pPr marL="1372012" indent="0">
              <a:buNone/>
              <a:defRPr sz="1400"/>
            </a:lvl4pPr>
            <a:lvl5pPr marL="1829348" indent="0">
              <a:buNone/>
              <a:defRPr sz="1400"/>
            </a:lvl5pPr>
            <a:lvl6pPr marL="2286685" indent="0">
              <a:buNone/>
              <a:defRPr sz="1400"/>
            </a:lvl6pPr>
            <a:lvl7pPr marL="2744022" indent="0">
              <a:buNone/>
              <a:defRPr sz="1400"/>
            </a:lvl7pPr>
            <a:lvl8pPr marL="3201359" indent="0">
              <a:buNone/>
              <a:defRPr sz="1400"/>
            </a:lvl8pPr>
            <a:lvl9pPr marL="3658696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819045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38" y="274765"/>
            <a:ext cx="8229124" cy="1143529"/>
          </a:xfrm>
          <a:prstGeom prst="rect">
            <a:avLst/>
          </a:prstGeom>
        </p:spPr>
        <p:txBody>
          <a:bodyPr lIns="91468" tIns="45733" rIns="91468" bIns="4573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440" y="1600941"/>
            <a:ext cx="4037528" cy="4524883"/>
          </a:xfrm>
          <a:prstGeom prst="rect">
            <a:avLst/>
          </a:prstGeom>
        </p:spPr>
        <p:txBody>
          <a:bodyPr lIns="91468" tIns="45733" rIns="91468" bIns="4573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7446" y="1600941"/>
            <a:ext cx="4039116" cy="4524883"/>
          </a:xfrm>
          <a:prstGeom prst="rect">
            <a:avLst/>
          </a:prstGeom>
        </p:spPr>
        <p:txBody>
          <a:bodyPr lIns="91468" tIns="45733" rIns="91468" bIns="45733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76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38" y="274765"/>
            <a:ext cx="8229124" cy="1143529"/>
          </a:xfrm>
          <a:prstGeom prst="rect">
            <a:avLst/>
          </a:prstGeom>
        </p:spPr>
        <p:txBody>
          <a:bodyPr lIns="91468" tIns="45733" rIns="91468" bIns="45733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38" y="1535825"/>
            <a:ext cx="4040704" cy="638471"/>
          </a:xfrm>
          <a:prstGeom prst="rect">
            <a:avLst/>
          </a:prstGeom>
        </p:spPr>
        <p:txBody>
          <a:bodyPr lIns="91468" tIns="45733" rIns="91468" bIns="45733" anchor="b"/>
          <a:lstStyle>
            <a:lvl1pPr marL="0" indent="0">
              <a:buNone/>
              <a:defRPr sz="2400" b="1"/>
            </a:lvl1pPr>
            <a:lvl2pPr marL="457337" indent="0">
              <a:buNone/>
              <a:defRPr sz="2000" b="1"/>
            </a:lvl2pPr>
            <a:lvl3pPr marL="914675" indent="0">
              <a:buNone/>
              <a:defRPr sz="1800" b="1"/>
            </a:lvl3pPr>
            <a:lvl4pPr marL="1372012" indent="0">
              <a:buNone/>
              <a:defRPr sz="1600" b="1"/>
            </a:lvl4pPr>
            <a:lvl5pPr marL="1829348" indent="0">
              <a:buNone/>
              <a:defRPr sz="1600" b="1"/>
            </a:lvl5pPr>
            <a:lvl6pPr marL="2286685" indent="0">
              <a:buNone/>
              <a:defRPr sz="1600" b="1"/>
            </a:lvl6pPr>
            <a:lvl7pPr marL="2744022" indent="0">
              <a:buNone/>
              <a:defRPr sz="1600" b="1"/>
            </a:lvl7pPr>
            <a:lvl8pPr marL="3201359" indent="0">
              <a:buNone/>
              <a:defRPr sz="1600" b="1"/>
            </a:lvl8pPr>
            <a:lvl9pPr marL="365869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438" y="2174296"/>
            <a:ext cx="4040704" cy="3951529"/>
          </a:xfrm>
          <a:prstGeom prst="rect">
            <a:avLst/>
          </a:prstGeom>
        </p:spPr>
        <p:txBody>
          <a:bodyPr lIns="91468" tIns="45733" rIns="91468" bIns="4573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4270" y="1535825"/>
            <a:ext cx="4042293" cy="638471"/>
          </a:xfrm>
          <a:prstGeom prst="rect">
            <a:avLst/>
          </a:prstGeom>
        </p:spPr>
        <p:txBody>
          <a:bodyPr lIns="91468" tIns="45733" rIns="91468" bIns="45733" anchor="b"/>
          <a:lstStyle>
            <a:lvl1pPr marL="0" indent="0">
              <a:buNone/>
              <a:defRPr sz="2400" b="1"/>
            </a:lvl1pPr>
            <a:lvl2pPr marL="457337" indent="0">
              <a:buNone/>
              <a:defRPr sz="2000" b="1"/>
            </a:lvl2pPr>
            <a:lvl3pPr marL="914675" indent="0">
              <a:buNone/>
              <a:defRPr sz="1800" b="1"/>
            </a:lvl3pPr>
            <a:lvl4pPr marL="1372012" indent="0">
              <a:buNone/>
              <a:defRPr sz="1600" b="1"/>
            </a:lvl4pPr>
            <a:lvl5pPr marL="1829348" indent="0">
              <a:buNone/>
              <a:defRPr sz="1600" b="1"/>
            </a:lvl5pPr>
            <a:lvl6pPr marL="2286685" indent="0">
              <a:buNone/>
              <a:defRPr sz="1600" b="1"/>
            </a:lvl6pPr>
            <a:lvl7pPr marL="2744022" indent="0">
              <a:buNone/>
              <a:defRPr sz="1600" b="1"/>
            </a:lvl7pPr>
            <a:lvl8pPr marL="3201359" indent="0">
              <a:buNone/>
              <a:defRPr sz="1600" b="1"/>
            </a:lvl8pPr>
            <a:lvl9pPr marL="3658696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4270" y="2174296"/>
            <a:ext cx="4042293" cy="3951529"/>
          </a:xfrm>
          <a:prstGeom prst="rect">
            <a:avLst/>
          </a:prstGeom>
        </p:spPr>
        <p:txBody>
          <a:bodyPr lIns="91468" tIns="45733" rIns="91468" bIns="45733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0695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38" y="274765"/>
            <a:ext cx="8229124" cy="1143529"/>
          </a:xfrm>
          <a:prstGeom prst="rect">
            <a:avLst/>
          </a:prstGeom>
        </p:spPr>
        <p:txBody>
          <a:bodyPr lIns="91468" tIns="45733" rIns="91468" bIns="4573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43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d16_패브릭_표지0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78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40" y="273177"/>
            <a:ext cx="3008292" cy="1162588"/>
          </a:xfrm>
          <a:prstGeom prst="rect">
            <a:avLst/>
          </a:prstGeom>
        </p:spPr>
        <p:txBody>
          <a:bodyPr lIns="91468" tIns="45733" rIns="91468" bIns="45733"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326" y="273176"/>
            <a:ext cx="5111237" cy="5852648"/>
          </a:xfrm>
          <a:prstGeom prst="rect">
            <a:avLst/>
          </a:prstGeom>
        </p:spPr>
        <p:txBody>
          <a:bodyPr lIns="91468" tIns="45733" rIns="91468" bIns="45733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440" y="1435766"/>
            <a:ext cx="3008292" cy="4690059"/>
          </a:xfrm>
          <a:prstGeom prst="rect">
            <a:avLst/>
          </a:prstGeom>
        </p:spPr>
        <p:txBody>
          <a:bodyPr lIns="91468" tIns="45733" rIns="91468" bIns="45733"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5" indent="0">
              <a:buNone/>
              <a:defRPr sz="1000"/>
            </a:lvl3pPr>
            <a:lvl4pPr marL="1372012" indent="0">
              <a:buNone/>
              <a:defRPr sz="900"/>
            </a:lvl4pPr>
            <a:lvl5pPr marL="1829348" indent="0">
              <a:buNone/>
              <a:defRPr sz="900"/>
            </a:lvl5pPr>
            <a:lvl6pPr marL="2286685" indent="0">
              <a:buNone/>
              <a:defRPr sz="900"/>
            </a:lvl6pPr>
            <a:lvl7pPr marL="2744022" indent="0">
              <a:buNone/>
              <a:defRPr sz="900"/>
            </a:lvl7pPr>
            <a:lvl8pPr marL="3201359" indent="0">
              <a:buNone/>
              <a:defRPr sz="900"/>
            </a:lvl8pPr>
            <a:lvl9pPr marL="3658696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854510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1634" y="4801236"/>
            <a:ext cx="5487671" cy="565412"/>
          </a:xfrm>
          <a:prstGeom prst="rect">
            <a:avLst/>
          </a:prstGeom>
        </p:spPr>
        <p:txBody>
          <a:bodyPr lIns="91468" tIns="45733" rIns="91468" bIns="45733"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1634" y="613059"/>
            <a:ext cx="5487671" cy="4115118"/>
          </a:xfrm>
          <a:prstGeom prst="rect">
            <a:avLst/>
          </a:prstGeom>
        </p:spPr>
        <p:txBody>
          <a:bodyPr lIns="91468" tIns="45733" rIns="91468" bIns="45733"/>
          <a:lstStyle>
            <a:lvl1pPr marL="0" indent="0">
              <a:buNone/>
              <a:defRPr sz="3200"/>
            </a:lvl1pPr>
            <a:lvl2pPr marL="457337" indent="0">
              <a:buNone/>
              <a:defRPr sz="2800"/>
            </a:lvl2pPr>
            <a:lvl3pPr marL="914675" indent="0">
              <a:buNone/>
              <a:defRPr sz="2400"/>
            </a:lvl3pPr>
            <a:lvl4pPr marL="1372012" indent="0">
              <a:buNone/>
              <a:defRPr sz="2000"/>
            </a:lvl4pPr>
            <a:lvl5pPr marL="1829348" indent="0">
              <a:buNone/>
              <a:defRPr sz="2000"/>
            </a:lvl5pPr>
            <a:lvl6pPr marL="2286685" indent="0">
              <a:buNone/>
              <a:defRPr sz="2000"/>
            </a:lvl6pPr>
            <a:lvl7pPr marL="2744022" indent="0">
              <a:buNone/>
              <a:defRPr sz="2000"/>
            </a:lvl7pPr>
            <a:lvl8pPr marL="3201359" indent="0">
              <a:buNone/>
              <a:defRPr sz="2000"/>
            </a:lvl8pPr>
            <a:lvl9pPr marL="3658696" indent="0">
              <a:buNone/>
              <a:defRPr sz="2000"/>
            </a:lvl9pPr>
          </a:lstStyle>
          <a:p>
            <a:pPr lvl="0"/>
            <a:endParaRPr lang="ko-KR" altLang="en-US" noProof="0" smtClean="0">
              <a:sym typeface="함초롬돋움" pitchFamily="50" charset="-127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1634" y="5366647"/>
            <a:ext cx="5487671" cy="805235"/>
          </a:xfrm>
          <a:prstGeom prst="rect">
            <a:avLst/>
          </a:prstGeom>
        </p:spPr>
        <p:txBody>
          <a:bodyPr lIns="91468" tIns="45733" rIns="91468" bIns="45733"/>
          <a:lstStyle>
            <a:lvl1pPr marL="0" indent="0">
              <a:buNone/>
              <a:defRPr sz="1400"/>
            </a:lvl1pPr>
            <a:lvl2pPr marL="457337" indent="0">
              <a:buNone/>
              <a:defRPr sz="1200"/>
            </a:lvl2pPr>
            <a:lvl3pPr marL="914675" indent="0">
              <a:buNone/>
              <a:defRPr sz="1000"/>
            </a:lvl3pPr>
            <a:lvl4pPr marL="1372012" indent="0">
              <a:buNone/>
              <a:defRPr sz="900"/>
            </a:lvl4pPr>
            <a:lvl5pPr marL="1829348" indent="0">
              <a:buNone/>
              <a:defRPr sz="900"/>
            </a:lvl5pPr>
            <a:lvl6pPr marL="2286685" indent="0">
              <a:buNone/>
              <a:defRPr sz="900"/>
            </a:lvl6pPr>
            <a:lvl7pPr marL="2744022" indent="0">
              <a:buNone/>
              <a:defRPr sz="900"/>
            </a:lvl7pPr>
            <a:lvl8pPr marL="3201359" indent="0">
              <a:buNone/>
              <a:defRPr sz="900"/>
            </a:lvl8pPr>
            <a:lvl9pPr marL="3658696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091597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38" y="274765"/>
            <a:ext cx="8229124" cy="1143529"/>
          </a:xfrm>
          <a:prstGeom prst="rect">
            <a:avLst/>
          </a:prstGeom>
        </p:spPr>
        <p:txBody>
          <a:bodyPr lIns="91468" tIns="45733" rIns="91468" bIns="4573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438" y="1600941"/>
            <a:ext cx="8229124" cy="4524883"/>
          </a:xfrm>
          <a:prstGeom prst="rect">
            <a:avLst/>
          </a:prstGeom>
        </p:spPr>
        <p:txBody>
          <a:bodyPr vert="eaVert" lIns="91468" tIns="45733" rIns="91468" bIns="4573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178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678" y="274765"/>
            <a:ext cx="2056884" cy="5851059"/>
          </a:xfrm>
          <a:prstGeom prst="rect">
            <a:avLst/>
          </a:prstGeom>
        </p:spPr>
        <p:txBody>
          <a:bodyPr vert="eaVert" lIns="91468" tIns="45733" rIns="91468" bIns="4573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440" y="274765"/>
            <a:ext cx="6019760" cy="5851059"/>
          </a:xfrm>
          <a:prstGeom prst="rect">
            <a:avLst/>
          </a:prstGeom>
        </p:spPr>
        <p:txBody>
          <a:bodyPr vert="eaVert" lIns="91468" tIns="45733" rIns="91468" bIns="45733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710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38" y="274765"/>
            <a:ext cx="8229124" cy="1143529"/>
          </a:xfrm>
          <a:prstGeom prst="rect">
            <a:avLst/>
          </a:prstGeom>
        </p:spPr>
        <p:txBody>
          <a:bodyPr lIns="91468" tIns="45733" rIns="91468" bIns="45733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322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6160" y="2129824"/>
            <a:ext cx="7771685" cy="1470706"/>
          </a:xfrm>
          <a:prstGeom prst="rect">
            <a:avLst/>
          </a:prstGeom>
        </p:spPr>
        <p:txBody>
          <a:bodyPr lIns="91459" tIns="45728" rIns="91459" bIns="4572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2317" y="3886412"/>
            <a:ext cx="6399371" cy="1751823"/>
          </a:xfrm>
          <a:prstGeom prst="rect">
            <a:avLst/>
          </a:prstGeom>
        </p:spPr>
        <p:txBody>
          <a:bodyPr lIns="91459" tIns="45728" rIns="91459" bIns="45728"/>
          <a:lstStyle>
            <a:lvl1pPr marL="0" indent="0" algn="ctr">
              <a:buNone/>
              <a:defRPr/>
            </a:lvl1pPr>
            <a:lvl2pPr marL="457291" indent="0" algn="ctr">
              <a:buNone/>
              <a:defRPr/>
            </a:lvl2pPr>
            <a:lvl3pPr marL="914584" indent="0" algn="ctr">
              <a:buNone/>
              <a:defRPr/>
            </a:lvl3pPr>
            <a:lvl4pPr marL="1371875" indent="0" algn="ctr">
              <a:buNone/>
              <a:defRPr/>
            </a:lvl4pPr>
            <a:lvl5pPr marL="1829164" indent="0" algn="ctr">
              <a:buNone/>
              <a:defRPr/>
            </a:lvl5pPr>
            <a:lvl6pPr marL="2286456" indent="0" algn="ctr">
              <a:buNone/>
              <a:defRPr/>
            </a:lvl6pPr>
            <a:lvl7pPr marL="2743747" indent="0" algn="ctr">
              <a:buNone/>
              <a:defRPr/>
            </a:lvl7pPr>
            <a:lvl8pPr marL="3201038" indent="0" algn="ctr">
              <a:buNone/>
              <a:defRPr/>
            </a:lvl8pPr>
            <a:lvl9pPr marL="365833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281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38" y="274765"/>
            <a:ext cx="8229124" cy="1143529"/>
          </a:xfrm>
          <a:prstGeom prst="rect">
            <a:avLst/>
          </a:prstGeom>
        </p:spPr>
        <p:txBody>
          <a:bodyPr lIns="91459" tIns="45728" rIns="91459" bIns="4572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438" y="1600941"/>
            <a:ext cx="8229124" cy="4524883"/>
          </a:xfrm>
          <a:prstGeom prst="rect">
            <a:avLst/>
          </a:prstGeom>
        </p:spPr>
        <p:txBody>
          <a:bodyPr lIns="91459" tIns="45728" rIns="91459" bIns="45728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770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690" y="4407356"/>
            <a:ext cx="7771684" cy="1361117"/>
          </a:xfrm>
          <a:prstGeom prst="rect">
            <a:avLst/>
          </a:prstGeom>
        </p:spPr>
        <p:txBody>
          <a:bodyPr lIns="91459" tIns="45728" rIns="91459" bIns="45728"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690" y="2906473"/>
            <a:ext cx="7771684" cy="1500883"/>
          </a:xfrm>
          <a:prstGeom prst="rect">
            <a:avLst/>
          </a:prstGeom>
        </p:spPr>
        <p:txBody>
          <a:bodyPr lIns="91459" tIns="45728" rIns="91459" bIns="45728" anchor="b"/>
          <a:lstStyle>
            <a:lvl1pPr marL="0" indent="0">
              <a:buNone/>
              <a:defRPr sz="2000"/>
            </a:lvl1pPr>
            <a:lvl2pPr marL="457291" indent="0">
              <a:buNone/>
              <a:defRPr sz="1800"/>
            </a:lvl2pPr>
            <a:lvl3pPr marL="914584" indent="0">
              <a:buNone/>
              <a:defRPr sz="1600"/>
            </a:lvl3pPr>
            <a:lvl4pPr marL="1371875" indent="0">
              <a:buNone/>
              <a:defRPr sz="1400"/>
            </a:lvl4pPr>
            <a:lvl5pPr marL="1829164" indent="0">
              <a:buNone/>
              <a:defRPr sz="1400"/>
            </a:lvl5pPr>
            <a:lvl6pPr marL="2286456" indent="0">
              <a:buNone/>
              <a:defRPr sz="1400"/>
            </a:lvl6pPr>
            <a:lvl7pPr marL="2743747" indent="0">
              <a:buNone/>
              <a:defRPr sz="1400"/>
            </a:lvl7pPr>
            <a:lvl8pPr marL="3201038" indent="0">
              <a:buNone/>
              <a:defRPr sz="1400"/>
            </a:lvl8pPr>
            <a:lvl9pPr marL="365833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849947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38" y="274765"/>
            <a:ext cx="8229124" cy="1143529"/>
          </a:xfrm>
          <a:prstGeom prst="rect">
            <a:avLst/>
          </a:prstGeom>
        </p:spPr>
        <p:txBody>
          <a:bodyPr lIns="91459" tIns="45728" rIns="91459" bIns="4572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441" y="1600941"/>
            <a:ext cx="4037528" cy="4524883"/>
          </a:xfrm>
          <a:prstGeom prst="rect">
            <a:avLst/>
          </a:prstGeom>
        </p:spPr>
        <p:txBody>
          <a:bodyPr lIns="91459" tIns="45728" rIns="91459" bIns="4572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7446" y="1600941"/>
            <a:ext cx="4039116" cy="4524883"/>
          </a:xfrm>
          <a:prstGeom prst="rect">
            <a:avLst/>
          </a:prstGeom>
        </p:spPr>
        <p:txBody>
          <a:bodyPr lIns="91459" tIns="45728" rIns="91459" bIns="4572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63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1" y="0"/>
            <a:ext cx="7452322" cy="68616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38" y="274765"/>
            <a:ext cx="8229124" cy="1143529"/>
          </a:xfrm>
          <a:prstGeom prst="rect">
            <a:avLst/>
          </a:prstGeom>
        </p:spPr>
        <p:txBody>
          <a:bodyPr lIns="91459" tIns="45728" rIns="91459" bIns="45728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38" y="1535826"/>
            <a:ext cx="4040704" cy="638471"/>
          </a:xfrm>
          <a:prstGeom prst="rect">
            <a:avLst/>
          </a:prstGeom>
        </p:spPr>
        <p:txBody>
          <a:bodyPr lIns="91459" tIns="45728" rIns="91459" bIns="45728"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4" indent="0">
              <a:buNone/>
              <a:defRPr sz="1800" b="1"/>
            </a:lvl3pPr>
            <a:lvl4pPr marL="1371875" indent="0">
              <a:buNone/>
              <a:defRPr sz="1600" b="1"/>
            </a:lvl4pPr>
            <a:lvl5pPr marL="1829164" indent="0">
              <a:buNone/>
              <a:defRPr sz="1600" b="1"/>
            </a:lvl5pPr>
            <a:lvl6pPr marL="2286456" indent="0">
              <a:buNone/>
              <a:defRPr sz="1600" b="1"/>
            </a:lvl6pPr>
            <a:lvl7pPr marL="2743747" indent="0">
              <a:buNone/>
              <a:defRPr sz="1600" b="1"/>
            </a:lvl7pPr>
            <a:lvl8pPr marL="3201038" indent="0">
              <a:buNone/>
              <a:defRPr sz="1600" b="1"/>
            </a:lvl8pPr>
            <a:lvl9pPr marL="365833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438" y="2174297"/>
            <a:ext cx="4040704" cy="3951529"/>
          </a:xfrm>
          <a:prstGeom prst="rect">
            <a:avLst/>
          </a:prstGeom>
        </p:spPr>
        <p:txBody>
          <a:bodyPr lIns="91459" tIns="45728" rIns="91459" bIns="4572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4271" y="1535826"/>
            <a:ext cx="4042293" cy="638471"/>
          </a:xfrm>
          <a:prstGeom prst="rect">
            <a:avLst/>
          </a:prstGeom>
        </p:spPr>
        <p:txBody>
          <a:bodyPr lIns="91459" tIns="45728" rIns="91459" bIns="45728"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4" indent="0">
              <a:buNone/>
              <a:defRPr sz="1800" b="1"/>
            </a:lvl3pPr>
            <a:lvl4pPr marL="1371875" indent="0">
              <a:buNone/>
              <a:defRPr sz="1600" b="1"/>
            </a:lvl4pPr>
            <a:lvl5pPr marL="1829164" indent="0">
              <a:buNone/>
              <a:defRPr sz="1600" b="1"/>
            </a:lvl5pPr>
            <a:lvl6pPr marL="2286456" indent="0">
              <a:buNone/>
              <a:defRPr sz="1600" b="1"/>
            </a:lvl6pPr>
            <a:lvl7pPr marL="2743747" indent="0">
              <a:buNone/>
              <a:defRPr sz="1600" b="1"/>
            </a:lvl7pPr>
            <a:lvl8pPr marL="3201038" indent="0">
              <a:buNone/>
              <a:defRPr sz="1600" b="1"/>
            </a:lvl8pPr>
            <a:lvl9pPr marL="365833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4271" y="2174297"/>
            <a:ext cx="4042293" cy="3951529"/>
          </a:xfrm>
          <a:prstGeom prst="rect">
            <a:avLst/>
          </a:prstGeom>
        </p:spPr>
        <p:txBody>
          <a:bodyPr lIns="91459" tIns="45728" rIns="91459" bIns="4572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6426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38" y="274765"/>
            <a:ext cx="8229124" cy="1143529"/>
          </a:xfrm>
          <a:prstGeom prst="rect">
            <a:avLst/>
          </a:prstGeom>
        </p:spPr>
        <p:txBody>
          <a:bodyPr lIns="91459" tIns="45728" rIns="91459" bIns="4572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4678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653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41" y="273177"/>
            <a:ext cx="3008292" cy="1162588"/>
          </a:xfrm>
          <a:prstGeom prst="rect">
            <a:avLst/>
          </a:prstGeom>
        </p:spPr>
        <p:txBody>
          <a:bodyPr lIns="91459" tIns="45728" rIns="91459" bIns="45728"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327" y="273176"/>
            <a:ext cx="5111237" cy="5852648"/>
          </a:xfrm>
          <a:prstGeom prst="rect">
            <a:avLst/>
          </a:prstGeom>
        </p:spPr>
        <p:txBody>
          <a:bodyPr lIns="91459" tIns="45728" rIns="91459" bIns="4572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441" y="1435767"/>
            <a:ext cx="3008292" cy="4690059"/>
          </a:xfrm>
          <a:prstGeom prst="rect">
            <a:avLst/>
          </a:prstGeom>
        </p:spPr>
        <p:txBody>
          <a:bodyPr lIns="91459" tIns="45728" rIns="91459" bIns="45728"/>
          <a:lstStyle>
            <a:lvl1pPr marL="0" indent="0">
              <a:buNone/>
              <a:defRPr sz="1400"/>
            </a:lvl1pPr>
            <a:lvl2pPr marL="457291" indent="0">
              <a:buNone/>
              <a:defRPr sz="1200"/>
            </a:lvl2pPr>
            <a:lvl3pPr marL="914584" indent="0">
              <a:buNone/>
              <a:defRPr sz="1000"/>
            </a:lvl3pPr>
            <a:lvl4pPr marL="1371875" indent="0">
              <a:buNone/>
              <a:defRPr sz="900"/>
            </a:lvl4pPr>
            <a:lvl5pPr marL="1829164" indent="0">
              <a:buNone/>
              <a:defRPr sz="900"/>
            </a:lvl5pPr>
            <a:lvl6pPr marL="2286456" indent="0">
              <a:buNone/>
              <a:defRPr sz="900"/>
            </a:lvl6pPr>
            <a:lvl7pPr marL="2743747" indent="0">
              <a:buNone/>
              <a:defRPr sz="900"/>
            </a:lvl7pPr>
            <a:lvl8pPr marL="3201038" indent="0">
              <a:buNone/>
              <a:defRPr sz="900"/>
            </a:lvl8pPr>
            <a:lvl9pPr marL="365833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40361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1635" y="4801236"/>
            <a:ext cx="5487671" cy="565412"/>
          </a:xfrm>
          <a:prstGeom prst="rect">
            <a:avLst/>
          </a:prstGeom>
        </p:spPr>
        <p:txBody>
          <a:bodyPr lIns="91459" tIns="45728" rIns="91459" bIns="45728"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1635" y="613059"/>
            <a:ext cx="5487671" cy="4115118"/>
          </a:xfrm>
          <a:prstGeom prst="rect">
            <a:avLst/>
          </a:prstGeom>
        </p:spPr>
        <p:txBody>
          <a:bodyPr lIns="91459" tIns="45728" rIns="91459" bIns="45728"/>
          <a:lstStyle>
            <a:lvl1pPr marL="0" indent="0">
              <a:buNone/>
              <a:defRPr sz="3200"/>
            </a:lvl1pPr>
            <a:lvl2pPr marL="457291" indent="0">
              <a:buNone/>
              <a:defRPr sz="2800"/>
            </a:lvl2pPr>
            <a:lvl3pPr marL="914584" indent="0">
              <a:buNone/>
              <a:defRPr sz="2400"/>
            </a:lvl3pPr>
            <a:lvl4pPr marL="1371875" indent="0">
              <a:buNone/>
              <a:defRPr sz="2000"/>
            </a:lvl4pPr>
            <a:lvl5pPr marL="1829164" indent="0">
              <a:buNone/>
              <a:defRPr sz="2000"/>
            </a:lvl5pPr>
            <a:lvl6pPr marL="2286456" indent="0">
              <a:buNone/>
              <a:defRPr sz="2000"/>
            </a:lvl6pPr>
            <a:lvl7pPr marL="2743747" indent="0">
              <a:buNone/>
              <a:defRPr sz="2000"/>
            </a:lvl7pPr>
            <a:lvl8pPr marL="3201038" indent="0">
              <a:buNone/>
              <a:defRPr sz="2000"/>
            </a:lvl8pPr>
            <a:lvl9pPr marL="3658330" indent="0">
              <a:buNone/>
              <a:defRPr sz="2000"/>
            </a:lvl9pPr>
          </a:lstStyle>
          <a:p>
            <a:pPr lvl="0"/>
            <a:endParaRPr lang="ko-KR" altLang="en-US" noProof="0" smtClean="0">
              <a:sym typeface="함초롬돋움" pitchFamily="50" charset="-127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1635" y="5366647"/>
            <a:ext cx="5487671" cy="805235"/>
          </a:xfrm>
          <a:prstGeom prst="rect">
            <a:avLst/>
          </a:prstGeom>
        </p:spPr>
        <p:txBody>
          <a:bodyPr lIns="91459" tIns="45728" rIns="91459" bIns="45728"/>
          <a:lstStyle>
            <a:lvl1pPr marL="0" indent="0">
              <a:buNone/>
              <a:defRPr sz="1400"/>
            </a:lvl1pPr>
            <a:lvl2pPr marL="457291" indent="0">
              <a:buNone/>
              <a:defRPr sz="1200"/>
            </a:lvl2pPr>
            <a:lvl3pPr marL="914584" indent="0">
              <a:buNone/>
              <a:defRPr sz="1000"/>
            </a:lvl3pPr>
            <a:lvl4pPr marL="1371875" indent="0">
              <a:buNone/>
              <a:defRPr sz="900"/>
            </a:lvl4pPr>
            <a:lvl5pPr marL="1829164" indent="0">
              <a:buNone/>
              <a:defRPr sz="900"/>
            </a:lvl5pPr>
            <a:lvl6pPr marL="2286456" indent="0">
              <a:buNone/>
              <a:defRPr sz="900"/>
            </a:lvl6pPr>
            <a:lvl7pPr marL="2743747" indent="0">
              <a:buNone/>
              <a:defRPr sz="900"/>
            </a:lvl7pPr>
            <a:lvl8pPr marL="3201038" indent="0">
              <a:buNone/>
              <a:defRPr sz="900"/>
            </a:lvl8pPr>
            <a:lvl9pPr marL="365833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450973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38" y="274765"/>
            <a:ext cx="8229124" cy="1143529"/>
          </a:xfrm>
          <a:prstGeom prst="rect">
            <a:avLst/>
          </a:prstGeom>
        </p:spPr>
        <p:txBody>
          <a:bodyPr lIns="91459" tIns="45728" rIns="91459" bIns="4572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438" y="1600941"/>
            <a:ext cx="8229124" cy="4524883"/>
          </a:xfrm>
          <a:prstGeom prst="rect">
            <a:avLst/>
          </a:prstGeom>
        </p:spPr>
        <p:txBody>
          <a:bodyPr vert="eaVert" lIns="91459" tIns="45728" rIns="91459" bIns="45728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045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678" y="274765"/>
            <a:ext cx="2056884" cy="5851059"/>
          </a:xfrm>
          <a:prstGeom prst="rect">
            <a:avLst/>
          </a:prstGeom>
        </p:spPr>
        <p:txBody>
          <a:bodyPr vert="eaVert" lIns="91459" tIns="45728" rIns="91459" bIns="4572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441" y="274765"/>
            <a:ext cx="6019760" cy="5851059"/>
          </a:xfrm>
          <a:prstGeom prst="rect">
            <a:avLst/>
          </a:prstGeom>
        </p:spPr>
        <p:txBody>
          <a:bodyPr vert="eaVert" lIns="91459" tIns="45728" rIns="91459" bIns="45728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0346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6160" y="2129824"/>
            <a:ext cx="7771685" cy="1470706"/>
          </a:xfrm>
          <a:prstGeom prst="rect">
            <a:avLst/>
          </a:prstGeom>
        </p:spPr>
        <p:txBody>
          <a:bodyPr lIns="91459" tIns="45728" rIns="91459" bIns="4572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2317" y="3886412"/>
            <a:ext cx="6399371" cy="1751823"/>
          </a:xfrm>
          <a:prstGeom prst="rect">
            <a:avLst/>
          </a:prstGeom>
        </p:spPr>
        <p:txBody>
          <a:bodyPr lIns="91459" tIns="45728" rIns="91459" bIns="45728"/>
          <a:lstStyle>
            <a:lvl1pPr marL="0" indent="0" algn="ctr">
              <a:buNone/>
              <a:defRPr/>
            </a:lvl1pPr>
            <a:lvl2pPr marL="457291" indent="0" algn="ctr">
              <a:buNone/>
              <a:defRPr/>
            </a:lvl2pPr>
            <a:lvl3pPr marL="914584" indent="0" algn="ctr">
              <a:buNone/>
              <a:defRPr/>
            </a:lvl3pPr>
            <a:lvl4pPr marL="1371875" indent="0" algn="ctr">
              <a:buNone/>
              <a:defRPr/>
            </a:lvl4pPr>
            <a:lvl5pPr marL="1829164" indent="0" algn="ctr">
              <a:buNone/>
              <a:defRPr/>
            </a:lvl5pPr>
            <a:lvl6pPr marL="2286456" indent="0" algn="ctr">
              <a:buNone/>
              <a:defRPr/>
            </a:lvl6pPr>
            <a:lvl7pPr marL="2743747" indent="0" algn="ctr">
              <a:buNone/>
              <a:defRPr/>
            </a:lvl7pPr>
            <a:lvl8pPr marL="3201038" indent="0" algn="ctr">
              <a:buNone/>
              <a:defRPr/>
            </a:lvl8pPr>
            <a:lvl9pPr marL="365833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612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38" y="274765"/>
            <a:ext cx="8229124" cy="1143529"/>
          </a:xfrm>
          <a:prstGeom prst="rect">
            <a:avLst/>
          </a:prstGeom>
        </p:spPr>
        <p:txBody>
          <a:bodyPr lIns="91459" tIns="45728" rIns="91459" bIns="4572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438" y="1600941"/>
            <a:ext cx="8229124" cy="4524883"/>
          </a:xfrm>
          <a:prstGeom prst="rect">
            <a:avLst/>
          </a:prstGeom>
        </p:spPr>
        <p:txBody>
          <a:bodyPr lIns="91459" tIns="45728" rIns="91459" bIns="45728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543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690" y="4407356"/>
            <a:ext cx="7771684" cy="1361117"/>
          </a:xfrm>
          <a:prstGeom prst="rect">
            <a:avLst/>
          </a:prstGeom>
        </p:spPr>
        <p:txBody>
          <a:bodyPr lIns="91459" tIns="45728" rIns="91459" bIns="45728"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690" y="2906473"/>
            <a:ext cx="7771684" cy="1500883"/>
          </a:xfrm>
          <a:prstGeom prst="rect">
            <a:avLst/>
          </a:prstGeom>
        </p:spPr>
        <p:txBody>
          <a:bodyPr lIns="91459" tIns="45728" rIns="91459" bIns="45728" anchor="b"/>
          <a:lstStyle>
            <a:lvl1pPr marL="0" indent="0">
              <a:buNone/>
              <a:defRPr sz="2000"/>
            </a:lvl1pPr>
            <a:lvl2pPr marL="457291" indent="0">
              <a:buNone/>
              <a:defRPr sz="1800"/>
            </a:lvl2pPr>
            <a:lvl3pPr marL="914584" indent="0">
              <a:buNone/>
              <a:defRPr sz="1600"/>
            </a:lvl3pPr>
            <a:lvl4pPr marL="1371875" indent="0">
              <a:buNone/>
              <a:defRPr sz="1400"/>
            </a:lvl4pPr>
            <a:lvl5pPr marL="1829164" indent="0">
              <a:buNone/>
              <a:defRPr sz="1400"/>
            </a:lvl5pPr>
            <a:lvl6pPr marL="2286456" indent="0">
              <a:buNone/>
              <a:defRPr sz="1400"/>
            </a:lvl6pPr>
            <a:lvl7pPr marL="2743747" indent="0">
              <a:buNone/>
              <a:defRPr sz="1400"/>
            </a:lvl7pPr>
            <a:lvl8pPr marL="3201038" indent="0">
              <a:buNone/>
              <a:defRPr sz="1400"/>
            </a:lvl8pPr>
            <a:lvl9pPr marL="365833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36639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-1" y="0"/>
            <a:ext cx="7452322" cy="68616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38" y="274765"/>
            <a:ext cx="8229124" cy="1143529"/>
          </a:xfrm>
          <a:prstGeom prst="rect">
            <a:avLst/>
          </a:prstGeom>
        </p:spPr>
        <p:txBody>
          <a:bodyPr lIns="91459" tIns="45728" rIns="91459" bIns="4572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441" y="1600941"/>
            <a:ext cx="4037528" cy="4524883"/>
          </a:xfrm>
          <a:prstGeom prst="rect">
            <a:avLst/>
          </a:prstGeom>
        </p:spPr>
        <p:txBody>
          <a:bodyPr lIns="91459" tIns="45728" rIns="91459" bIns="4572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7446" y="1600941"/>
            <a:ext cx="4039116" cy="4524883"/>
          </a:xfrm>
          <a:prstGeom prst="rect">
            <a:avLst/>
          </a:prstGeom>
        </p:spPr>
        <p:txBody>
          <a:bodyPr lIns="91459" tIns="45728" rIns="91459" bIns="4572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42766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38" y="274765"/>
            <a:ext cx="8229124" cy="1143529"/>
          </a:xfrm>
          <a:prstGeom prst="rect">
            <a:avLst/>
          </a:prstGeom>
        </p:spPr>
        <p:txBody>
          <a:bodyPr lIns="91459" tIns="45728" rIns="91459" bIns="45728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438" y="1535826"/>
            <a:ext cx="4040704" cy="638471"/>
          </a:xfrm>
          <a:prstGeom prst="rect">
            <a:avLst/>
          </a:prstGeom>
        </p:spPr>
        <p:txBody>
          <a:bodyPr lIns="91459" tIns="45728" rIns="91459" bIns="45728"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4" indent="0">
              <a:buNone/>
              <a:defRPr sz="1800" b="1"/>
            </a:lvl3pPr>
            <a:lvl4pPr marL="1371875" indent="0">
              <a:buNone/>
              <a:defRPr sz="1600" b="1"/>
            </a:lvl4pPr>
            <a:lvl5pPr marL="1829164" indent="0">
              <a:buNone/>
              <a:defRPr sz="1600" b="1"/>
            </a:lvl5pPr>
            <a:lvl6pPr marL="2286456" indent="0">
              <a:buNone/>
              <a:defRPr sz="1600" b="1"/>
            </a:lvl6pPr>
            <a:lvl7pPr marL="2743747" indent="0">
              <a:buNone/>
              <a:defRPr sz="1600" b="1"/>
            </a:lvl7pPr>
            <a:lvl8pPr marL="3201038" indent="0">
              <a:buNone/>
              <a:defRPr sz="1600" b="1"/>
            </a:lvl8pPr>
            <a:lvl9pPr marL="365833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438" y="2174297"/>
            <a:ext cx="4040704" cy="3951529"/>
          </a:xfrm>
          <a:prstGeom prst="rect">
            <a:avLst/>
          </a:prstGeom>
        </p:spPr>
        <p:txBody>
          <a:bodyPr lIns="91459" tIns="45728" rIns="91459" bIns="4572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4271" y="1535826"/>
            <a:ext cx="4042293" cy="638471"/>
          </a:xfrm>
          <a:prstGeom prst="rect">
            <a:avLst/>
          </a:prstGeom>
        </p:spPr>
        <p:txBody>
          <a:bodyPr lIns="91459" tIns="45728" rIns="91459" bIns="45728"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4" indent="0">
              <a:buNone/>
              <a:defRPr sz="1800" b="1"/>
            </a:lvl3pPr>
            <a:lvl4pPr marL="1371875" indent="0">
              <a:buNone/>
              <a:defRPr sz="1600" b="1"/>
            </a:lvl4pPr>
            <a:lvl5pPr marL="1829164" indent="0">
              <a:buNone/>
              <a:defRPr sz="1600" b="1"/>
            </a:lvl5pPr>
            <a:lvl6pPr marL="2286456" indent="0">
              <a:buNone/>
              <a:defRPr sz="1600" b="1"/>
            </a:lvl6pPr>
            <a:lvl7pPr marL="2743747" indent="0">
              <a:buNone/>
              <a:defRPr sz="1600" b="1"/>
            </a:lvl7pPr>
            <a:lvl8pPr marL="3201038" indent="0">
              <a:buNone/>
              <a:defRPr sz="1600" b="1"/>
            </a:lvl8pPr>
            <a:lvl9pPr marL="365833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4271" y="2174297"/>
            <a:ext cx="4042293" cy="3951529"/>
          </a:xfrm>
          <a:prstGeom prst="rect">
            <a:avLst/>
          </a:prstGeom>
        </p:spPr>
        <p:txBody>
          <a:bodyPr lIns="91459" tIns="45728" rIns="91459" bIns="4572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523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38" y="274765"/>
            <a:ext cx="8229124" cy="1143529"/>
          </a:xfrm>
          <a:prstGeom prst="rect">
            <a:avLst/>
          </a:prstGeom>
        </p:spPr>
        <p:txBody>
          <a:bodyPr lIns="91459" tIns="45728" rIns="91459" bIns="4572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48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455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41" y="273177"/>
            <a:ext cx="3008292" cy="1162588"/>
          </a:xfrm>
          <a:prstGeom prst="rect">
            <a:avLst/>
          </a:prstGeom>
        </p:spPr>
        <p:txBody>
          <a:bodyPr lIns="91459" tIns="45728" rIns="91459" bIns="45728"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327" y="273176"/>
            <a:ext cx="5111237" cy="5852648"/>
          </a:xfrm>
          <a:prstGeom prst="rect">
            <a:avLst/>
          </a:prstGeom>
        </p:spPr>
        <p:txBody>
          <a:bodyPr lIns="91459" tIns="45728" rIns="91459" bIns="4572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441" y="1435767"/>
            <a:ext cx="3008292" cy="4690059"/>
          </a:xfrm>
          <a:prstGeom prst="rect">
            <a:avLst/>
          </a:prstGeom>
        </p:spPr>
        <p:txBody>
          <a:bodyPr lIns="91459" tIns="45728" rIns="91459" bIns="45728"/>
          <a:lstStyle>
            <a:lvl1pPr marL="0" indent="0">
              <a:buNone/>
              <a:defRPr sz="1400"/>
            </a:lvl1pPr>
            <a:lvl2pPr marL="457291" indent="0">
              <a:buNone/>
              <a:defRPr sz="1200"/>
            </a:lvl2pPr>
            <a:lvl3pPr marL="914584" indent="0">
              <a:buNone/>
              <a:defRPr sz="1000"/>
            </a:lvl3pPr>
            <a:lvl4pPr marL="1371875" indent="0">
              <a:buNone/>
              <a:defRPr sz="900"/>
            </a:lvl4pPr>
            <a:lvl5pPr marL="1829164" indent="0">
              <a:buNone/>
              <a:defRPr sz="900"/>
            </a:lvl5pPr>
            <a:lvl6pPr marL="2286456" indent="0">
              <a:buNone/>
              <a:defRPr sz="900"/>
            </a:lvl6pPr>
            <a:lvl7pPr marL="2743747" indent="0">
              <a:buNone/>
              <a:defRPr sz="900"/>
            </a:lvl7pPr>
            <a:lvl8pPr marL="3201038" indent="0">
              <a:buNone/>
              <a:defRPr sz="900"/>
            </a:lvl8pPr>
            <a:lvl9pPr marL="365833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567631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1635" y="4801236"/>
            <a:ext cx="5487671" cy="565412"/>
          </a:xfrm>
          <a:prstGeom prst="rect">
            <a:avLst/>
          </a:prstGeom>
        </p:spPr>
        <p:txBody>
          <a:bodyPr lIns="91459" tIns="45728" rIns="91459" bIns="45728"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1635" y="613059"/>
            <a:ext cx="5487671" cy="4115118"/>
          </a:xfrm>
          <a:prstGeom prst="rect">
            <a:avLst/>
          </a:prstGeom>
        </p:spPr>
        <p:txBody>
          <a:bodyPr lIns="91459" tIns="45728" rIns="91459" bIns="45728"/>
          <a:lstStyle>
            <a:lvl1pPr marL="0" indent="0">
              <a:buNone/>
              <a:defRPr sz="3200"/>
            </a:lvl1pPr>
            <a:lvl2pPr marL="457291" indent="0">
              <a:buNone/>
              <a:defRPr sz="2800"/>
            </a:lvl2pPr>
            <a:lvl3pPr marL="914584" indent="0">
              <a:buNone/>
              <a:defRPr sz="2400"/>
            </a:lvl3pPr>
            <a:lvl4pPr marL="1371875" indent="0">
              <a:buNone/>
              <a:defRPr sz="2000"/>
            </a:lvl4pPr>
            <a:lvl5pPr marL="1829164" indent="0">
              <a:buNone/>
              <a:defRPr sz="2000"/>
            </a:lvl5pPr>
            <a:lvl6pPr marL="2286456" indent="0">
              <a:buNone/>
              <a:defRPr sz="2000"/>
            </a:lvl6pPr>
            <a:lvl7pPr marL="2743747" indent="0">
              <a:buNone/>
              <a:defRPr sz="2000"/>
            </a:lvl7pPr>
            <a:lvl8pPr marL="3201038" indent="0">
              <a:buNone/>
              <a:defRPr sz="2000"/>
            </a:lvl8pPr>
            <a:lvl9pPr marL="3658330" indent="0">
              <a:buNone/>
              <a:defRPr sz="2000"/>
            </a:lvl9pPr>
          </a:lstStyle>
          <a:p>
            <a:pPr lvl="0"/>
            <a:endParaRPr lang="ko-KR" altLang="en-US" noProof="0" smtClean="0">
              <a:sym typeface="함초롬돋움" pitchFamily="50" charset="-127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1635" y="5366647"/>
            <a:ext cx="5487671" cy="805235"/>
          </a:xfrm>
          <a:prstGeom prst="rect">
            <a:avLst/>
          </a:prstGeom>
        </p:spPr>
        <p:txBody>
          <a:bodyPr lIns="91459" tIns="45728" rIns="91459" bIns="45728"/>
          <a:lstStyle>
            <a:lvl1pPr marL="0" indent="0">
              <a:buNone/>
              <a:defRPr sz="1400"/>
            </a:lvl1pPr>
            <a:lvl2pPr marL="457291" indent="0">
              <a:buNone/>
              <a:defRPr sz="1200"/>
            </a:lvl2pPr>
            <a:lvl3pPr marL="914584" indent="0">
              <a:buNone/>
              <a:defRPr sz="1000"/>
            </a:lvl3pPr>
            <a:lvl4pPr marL="1371875" indent="0">
              <a:buNone/>
              <a:defRPr sz="900"/>
            </a:lvl4pPr>
            <a:lvl5pPr marL="1829164" indent="0">
              <a:buNone/>
              <a:defRPr sz="900"/>
            </a:lvl5pPr>
            <a:lvl6pPr marL="2286456" indent="0">
              <a:buNone/>
              <a:defRPr sz="900"/>
            </a:lvl6pPr>
            <a:lvl7pPr marL="2743747" indent="0">
              <a:buNone/>
              <a:defRPr sz="900"/>
            </a:lvl7pPr>
            <a:lvl8pPr marL="3201038" indent="0">
              <a:buNone/>
              <a:defRPr sz="900"/>
            </a:lvl8pPr>
            <a:lvl9pPr marL="365833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4438552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438" y="274765"/>
            <a:ext cx="8229124" cy="1143529"/>
          </a:xfrm>
          <a:prstGeom prst="rect">
            <a:avLst/>
          </a:prstGeom>
        </p:spPr>
        <p:txBody>
          <a:bodyPr lIns="91459" tIns="45728" rIns="91459" bIns="4572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438" y="1600941"/>
            <a:ext cx="8229124" cy="4524883"/>
          </a:xfrm>
          <a:prstGeom prst="rect">
            <a:avLst/>
          </a:prstGeom>
        </p:spPr>
        <p:txBody>
          <a:bodyPr vert="eaVert" lIns="91459" tIns="45728" rIns="91459" bIns="45728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3685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678" y="274765"/>
            <a:ext cx="2056884" cy="5851059"/>
          </a:xfrm>
          <a:prstGeom prst="rect">
            <a:avLst/>
          </a:prstGeom>
        </p:spPr>
        <p:txBody>
          <a:bodyPr vert="eaVert" lIns="91459" tIns="45728" rIns="91459" bIns="45728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441" y="274765"/>
            <a:ext cx="6019760" cy="5851059"/>
          </a:xfrm>
          <a:prstGeom prst="rect">
            <a:avLst/>
          </a:prstGeom>
        </p:spPr>
        <p:txBody>
          <a:bodyPr vert="eaVert" lIns="91459" tIns="45728" rIns="91459" bIns="45728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26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1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12</a:t>
            </a:r>
            <a:endParaRPr lang="ko-KR" alt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758880" y="6356351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/ 12</a:t>
            </a:r>
            <a:endParaRPr lang="ko-KR" alt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d16_패브릭_표지01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5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부제목 2"/>
          <p:cNvSpPr txBox="1">
            <a:spLocks/>
          </p:cNvSpPr>
          <p:nvPr userDrawn="1"/>
        </p:nvSpPr>
        <p:spPr>
          <a:xfrm>
            <a:off x="251520" y="6452092"/>
            <a:ext cx="3024336" cy="289276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d16_패브릭_표지0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부제목 2"/>
          <p:cNvSpPr txBox="1">
            <a:spLocks/>
          </p:cNvSpPr>
          <p:nvPr userDrawn="1"/>
        </p:nvSpPr>
        <p:spPr>
          <a:xfrm>
            <a:off x="251520" y="6452092"/>
            <a:ext cx="3024336" cy="289276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dirty="0" smtClean="0">
              <a:solidFill>
                <a:schemeClr val="tx1">
                  <a:lumMod val="50000"/>
                  <a:lumOff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5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1" y="0"/>
            <a:ext cx="7452322" cy="68616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323528" y="1628801"/>
            <a:ext cx="8229600" cy="1143000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40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1" tIns="45715" rIns="91431" bIns="45715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28C9156-D337-4AD4-B377-5FFD52A11C9C}" type="datetimeFigureOut">
              <a:rPr lang="ko-KR" altLang="en-US" smtClean="0"/>
              <a:pPr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698D8404-51C6-4B08-BD89-F174425806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2" r:id="rId2"/>
    <p:sldLayoutId id="2147483673" r:id="rId3"/>
    <p:sldLayoutId id="2147483683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4" r:id="rId10"/>
    <p:sldLayoutId id="2147483681" r:id="rId11"/>
    <p:sldLayoutId id="2147483682" r:id="rId12"/>
    <p:sldLayoutId id="2147483649" r:id="rId13"/>
  </p:sldLayoutIdLst>
  <p:txStyles>
    <p:titleStyle>
      <a:lvl1pPr algn="ctr" defTabSz="914309" rtl="0" eaLnBrk="1" latinLnBrk="1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866" indent="-342866" algn="l" defTabSz="914309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1pPr>
      <a:lvl2pPr marL="742876" indent="-285721" algn="l" defTabSz="914309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2pPr>
      <a:lvl3pPr marL="1142886" indent="-228577" algn="l" defTabSz="914309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040" indent="-228577" algn="l" defTabSz="914309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194" indent="-228577" algn="l" defTabSz="914309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348" indent="-228577" algn="l" defTabSz="914309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2" indent="-228577" algn="l" defTabSz="914309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5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3" algn="l" defTabSz="914309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04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함초롬돋움" pitchFamily="50" charset="-127"/>
        </a:defRPr>
      </a:lvl1pPr>
      <a:lvl2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2pPr>
      <a:lvl3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3pPr>
      <a:lvl4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4pPr>
      <a:lvl5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5pPr>
      <a:lvl6pPr marL="457337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6pPr>
      <a:lvl7pPr marL="914675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7pPr>
      <a:lvl8pPr marL="1372012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8pPr>
      <a:lvl9pPr marL="1829348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9pPr>
    </p:titleStyle>
    <p:bodyStyle>
      <a:lvl1pPr marL="343002" indent="-343002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1pPr>
      <a:lvl2pPr marL="743172" indent="-285835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2pPr>
      <a:lvl3pPr marL="1143342" indent="-228668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함초롬돋움" pitchFamily="50" charset="-127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3pPr>
      <a:lvl4pPr marL="1600680" indent="-228668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4pPr>
      <a:lvl5pPr marL="2058017" indent="-228668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5pPr>
      <a:lvl6pPr marL="2515354" indent="-228668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6pPr>
      <a:lvl7pPr marL="2972692" indent="-228668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7pPr>
      <a:lvl8pPr marL="3430028" indent="-228668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8pPr>
      <a:lvl9pPr marL="3887364" indent="-228668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9pPr>
    </p:bodyStyle>
    <p:otherStyle>
      <a:defPPr>
        <a:defRPr lang="ko-KR"/>
      </a:defPPr>
      <a:lvl1pPr marL="0" algn="l" defTabSz="91467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675" algn="l" defTabSz="91467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2" algn="l" defTabSz="91467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8" algn="l" defTabSz="91467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5" algn="l" defTabSz="91467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2" algn="l" defTabSz="91467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359" algn="l" defTabSz="91467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6" algn="l" defTabSz="914675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2"/>
            <a:ext cx="9144000" cy="2742883"/>
            <a:chOff x="0" y="0"/>
            <a:chExt cx="5757" cy="1727"/>
          </a:xfrm>
        </p:grpSpPr>
        <p:pic>
          <p:nvPicPr>
            <p:cNvPr id="1027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57" cy="1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6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7" cy="1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903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함초롬돋움" pitchFamily="50" charset="-127"/>
        </a:defRPr>
      </a:lvl1pPr>
      <a:lvl2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2pPr>
      <a:lvl3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3pPr>
      <a:lvl4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4pPr>
      <a:lvl5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5pPr>
      <a:lvl6pPr marL="457291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6pPr>
      <a:lvl7pPr marL="914584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7pPr>
      <a:lvl8pPr marL="1371875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8pPr>
      <a:lvl9pPr marL="1829164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9pPr>
    </p:titleStyle>
    <p:bodyStyle>
      <a:lvl1pPr marL="342967" indent="-342967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1pPr>
      <a:lvl2pPr marL="743097" indent="-285806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2pPr>
      <a:lvl3pPr marL="1143227" indent="-228645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함초롬돋움" pitchFamily="50" charset="-127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3pPr>
      <a:lvl4pPr marL="1600520" indent="-228645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4pPr>
      <a:lvl5pPr marL="2057811" indent="-228645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5pPr>
      <a:lvl6pPr marL="2515102" indent="-228645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6pPr>
      <a:lvl7pPr marL="2972394" indent="-228645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7pPr>
      <a:lvl8pPr marL="3429684" indent="-228645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8pPr>
      <a:lvl9pPr marL="3886974" indent="-228645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9pPr>
    </p:bodyStyle>
    <p:otherStyle>
      <a:defPPr>
        <a:defRPr lang="ko-KR"/>
      </a:defPPr>
      <a:lvl1pPr marL="0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4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5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4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6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7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8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0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03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함초롬돋움" pitchFamily="50" charset="-127"/>
        </a:defRPr>
      </a:lvl1pPr>
      <a:lvl2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2pPr>
      <a:lvl3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3pPr>
      <a:lvl4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4pPr>
      <a:lvl5pPr algn="ctr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5pPr>
      <a:lvl6pPr marL="457291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6pPr>
      <a:lvl7pPr marL="914584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7pPr>
      <a:lvl8pPr marL="1371875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8pPr>
      <a:lvl9pPr marL="1829164" algn="ctr" rtl="0" fontAlgn="base" latinLnBrk="1">
        <a:lnSpc>
          <a:spcPct val="11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함초롬돋움" pitchFamily="50" charset="-127"/>
          <a:ea typeface="함초롬돋움" pitchFamily="50" charset="-127"/>
          <a:cs typeface="함초롬돋움" pitchFamily="50" charset="-127"/>
          <a:sym typeface="함초롬돋움" pitchFamily="50" charset="-127"/>
        </a:defRPr>
      </a:lvl9pPr>
    </p:titleStyle>
    <p:bodyStyle>
      <a:lvl1pPr marL="342967" indent="-342967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1pPr>
      <a:lvl2pPr marL="743097" indent="-285806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2pPr>
      <a:lvl3pPr marL="1143227" indent="-228645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함초롬돋움" pitchFamily="50" charset="-127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3pPr>
      <a:lvl4pPr marL="1600520" indent="-228645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4pPr>
      <a:lvl5pPr marL="2057811" indent="-228645" algn="l" rtl="0" eaLnBrk="0" fontAlgn="base" latinLnBrk="1" hangingPunct="0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5pPr>
      <a:lvl6pPr marL="2515102" indent="-228645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6pPr>
      <a:lvl7pPr marL="2972394" indent="-228645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7pPr>
      <a:lvl8pPr marL="3429684" indent="-228645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8pPr>
      <a:lvl9pPr marL="3886974" indent="-228645" algn="l" rtl="0" fontAlgn="base" latinLnBrk="1">
        <a:lnSpc>
          <a:spcPct val="110000"/>
        </a:lnSpc>
        <a:spcBef>
          <a:spcPct val="0"/>
        </a:spcBef>
        <a:spcAft>
          <a:spcPct val="0"/>
        </a:spcAft>
        <a:buFont typeface="함초롬돋움" pitchFamily="50" charset="-127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함초롬돋움" pitchFamily="50" charset="-127"/>
        </a:defRPr>
      </a:lvl9pPr>
    </p:bodyStyle>
    <p:otherStyle>
      <a:defPPr>
        <a:defRPr lang="ko-KR"/>
      </a:defPPr>
      <a:lvl1pPr marL="0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4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5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4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6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7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8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0" algn="l" defTabSz="91458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d16_패브릭_표지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6512" y="1"/>
            <a:ext cx="9144000" cy="6858000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716016" y="3429000"/>
            <a:ext cx="3960440" cy="259228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b="1" spc="-20" dirty="0">
                <a:solidFill>
                  <a:schemeClr val="bg1"/>
                </a:solidFill>
                <a:latin typeface="+mj-ea"/>
                <a:ea typeface="+mj-ea"/>
              </a:rPr>
              <a:t>&lt;</a:t>
            </a:r>
            <a:r>
              <a:rPr lang="ko-KR" altLang="en-US" b="1" spc="-20" dirty="0">
                <a:solidFill>
                  <a:schemeClr val="bg1"/>
                </a:solidFill>
                <a:latin typeface="+mj-ea"/>
                <a:ea typeface="+mj-ea"/>
              </a:rPr>
              <a:t>독도 </a:t>
            </a:r>
            <a:r>
              <a:rPr lang="ko-KR" altLang="en-US" b="1" spc="-20" dirty="0" err="1">
                <a:solidFill>
                  <a:schemeClr val="bg1"/>
                </a:solidFill>
                <a:latin typeface="+mj-ea"/>
                <a:ea typeface="+mj-ea"/>
              </a:rPr>
              <a:t>영토학</a:t>
            </a:r>
            <a:r>
              <a:rPr lang="en-US" altLang="ko-KR" b="1" spc="-20" dirty="0">
                <a:solidFill>
                  <a:schemeClr val="bg1"/>
                </a:solidFill>
                <a:latin typeface="+mj-ea"/>
                <a:ea typeface="+mj-ea"/>
              </a:rPr>
              <a:t>&gt;</a:t>
            </a:r>
          </a:p>
          <a:p>
            <a:pPr algn="l">
              <a:lnSpc>
                <a:spcPct val="150000"/>
              </a:lnSpc>
            </a:pPr>
            <a:r>
              <a:rPr lang="en-US" altLang="ko-KR" sz="2800" b="1" spc="-20" dirty="0">
                <a:solidFill>
                  <a:schemeClr val="bg1"/>
                </a:solidFill>
                <a:latin typeface="+mj-ea"/>
                <a:ea typeface="+mj-ea"/>
              </a:rPr>
              <a:t>6</a:t>
            </a:r>
            <a:r>
              <a:rPr lang="ko-KR" altLang="en-US" sz="2800" b="1" spc="-20" dirty="0">
                <a:solidFill>
                  <a:schemeClr val="bg1"/>
                </a:solidFill>
                <a:latin typeface="+mj-ea"/>
                <a:ea typeface="+mj-ea"/>
              </a:rPr>
              <a:t>조</a:t>
            </a:r>
            <a:endParaRPr lang="en-US" altLang="ko-KR" sz="2800" b="1" spc="-2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b="1" spc="-20" dirty="0">
                <a:solidFill>
                  <a:schemeClr val="bg1"/>
                </a:solidFill>
                <a:latin typeface="+mj-ea"/>
                <a:ea typeface="+mj-ea"/>
              </a:rPr>
              <a:t>조장 </a:t>
            </a:r>
            <a:r>
              <a:rPr lang="en-US" altLang="ko-KR" sz="2000" b="1" spc="-20" dirty="0">
                <a:solidFill>
                  <a:schemeClr val="bg1"/>
                </a:solidFill>
                <a:latin typeface="+mj-ea"/>
                <a:ea typeface="+mj-ea"/>
              </a:rPr>
              <a:t>:</a:t>
            </a:r>
            <a:r>
              <a:rPr lang="ko-KR" altLang="en-US" sz="2000" b="1" spc="-2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000" b="1" spc="-20" dirty="0" err="1">
                <a:solidFill>
                  <a:schemeClr val="bg1"/>
                </a:solidFill>
                <a:latin typeface="+mj-ea"/>
                <a:ea typeface="+mj-ea"/>
              </a:rPr>
              <a:t>심혜</a:t>
            </a:r>
            <a:r>
              <a:rPr lang="en-US" altLang="ko-KR" sz="2000" b="1" spc="-20" dirty="0">
                <a:solidFill>
                  <a:schemeClr val="bg1"/>
                </a:solidFill>
                <a:latin typeface="+mj-ea"/>
                <a:ea typeface="+mj-ea"/>
              </a:rPr>
              <a:t>*</a:t>
            </a:r>
          </a:p>
          <a:p>
            <a:pPr algn="l">
              <a:lnSpc>
                <a:spcPct val="150000"/>
              </a:lnSpc>
            </a:pPr>
            <a:r>
              <a:rPr lang="ko-KR" altLang="en-US" sz="2000" b="1" spc="-20" dirty="0" err="1">
                <a:solidFill>
                  <a:schemeClr val="bg1"/>
                </a:solidFill>
                <a:latin typeface="+mj-ea"/>
                <a:ea typeface="+mj-ea"/>
              </a:rPr>
              <a:t>부조장</a:t>
            </a:r>
            <a:r>
              <a:rPr lang="ko-KR" altLang="en-US" sz="2000" b="1" spc="-2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20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2000" b="1" spc="-20" dirty="0">
                <a:solidFill>
                  <a:schemeClr val="bg1"/>
                </a:solidFill>
                <a:latin typeface="+mj-ea"/>
                <a:ea typeface="+mj-ea"/>
              </a:rPr>
              <a:t>이유</a:t>
            </a:r>
            <a:r>
              <a:rPr lang="en-US" altLang="ko-KR" sz="2000" b="1" spc="-20" dirty="0">
                <a:solidFill>
                  <a:schemeClr val="bg1"/>
                </a:solidFill>
                <a:latin typeface="+mj-ea"/>
                <a:ea typeface="+mj-ea"/>
              </a:rPr>
              <a:t>*</a:t>
            </a:r>
          </a:p>
          <a:p>
            <a:pPr algn="l">
              <a:lnSpc>
                <a:spcPct val="150000"/>
              </a:lnSpc>
            </a:pPr>
            <a:r>
              <a:rPr lang="ko-KR" altLang="en-US" sz="2000" b="1" spc="-20" dirty="0">
                <a:solidFill>
                  <a:schemeClr val="bg1"/>
                </a:solidFill>
                <a:latin typeface="+mj-ea"/>
                <a:ea typeface="+mj-ea"/>
              </a:rPr>
              <a:t>조원 </a:t>
            </a:r>
            <a:r>
              <a:rPr lang="en-US" altLang="ko-KR" sz="2000" b="1" spc="-20" dirty="0">
                <a:solidFill>
                  <a:schemeClr val="bg1"/>
                </a:solidFill>
                <a:latin typeface="+mj-ea"/>
                <a:ea typeface="+mj-ea"/>
              </a:rPr>
              <a:t>: </a:t>
            </a:r>
            <a:r>
              <a:rPr lang="ko-KR" altLang="en-US" sz="2000" b="1" spc="-20" dirty="0" err="1">
                <a:solidFill>
                  <a:schemeClr val="bg1"/>
                </a:solidFill>
                <a:latin typeface="+mj-ea"/>
                <a:ea typeface="+mj-ea"/>
              </a:rPr>
              <a:t>홍득</a:t>
            </a:r>
            <a:r>
              <a:rPr lang="en-US" altLang="ko-KR" sz="2000" b="1" spc="-20" dirty="0">
                <a:solidFill>
                  <a:schemeClr val="bg1"/>
                </a:solidFill>
                <a:latin typeface="+mj-ea"/>
                <a:ea typeface="+mj-ea"/>
              </a:rPr>
              <a:t>*, </a:t>
            </a:r>
            <a:r>
              <a:rPr lang="ko-KR" altLang="en-US" sz="2000" b="1" spc="-20" dirty="0" err="1">
                <a:solidFill>
                  <a:schemeClr val="bg1"/>
                </a:solidFill>
                <a:latin typeface="+mj-ea"/>
                <a:ea typeface="+mj-ea"/>
              </a:rPr>
              <a:t>안종</a:t>
            </a:r>
            <a:r>
              <a:rPr lang="en-US" altLang="ko-KR" sz="2000" b="1" spc="-20" dirty="0">
                <a:solidFill>
                  <a:schemeClr val="bg1"/>
                </a:solidFill>
                <a:latin typeface="+mj-ea"/>
                <a:ea typeface="+mj-ea"/>
              </a:rPr>
              <a:t>* ,</a:t>
            </a:r>
            <a:r>
              <a:rPr lang="ko-KR" altLang="en-US" sz="2000" b="1" spc="-20" dirty="0" err="1">
                <a:solidFill>
                  <a:schemeClr val="bg1"/>
                </a:solidFill>
                <a:latin typeface="+mj-ea"/>
                <a:ea typeface="+mj-ea"/>
              </a:rPr>
              <a:t>박경</a:t>
            </a:r>
            <a:r>
              <a:rPr lang="en-US" altLang="ko-KR" sz="2000" b="1" spc="-20" dirty="0">
                <a:solidFill>
                  <a:schemeClr val="bg1"/>
                </a:solidFill>
                <a:latin typeface="+mj-ea"/>
                <a:ea typeface="+mj-ea"/>
              </a:rPr>
              <a:t>*,</a:t>
            </a:r>
            <a:r>
              <a:rPr lang="ko-KR" altLang="en-US" sz="2000" b="1" spc="-20" dirty="0" err="1">
                <a:solidFill>
                  <a:schemeClr val="bg1"/>
                </a:solidFill>
                <a:latin typeface="+mj-ea"/>
                <a:ea typeface="+mj-ea"/>
              </a:rPr>
              <a:t>임성</a:t>
            </a:r>
            <a:r>
              <a:rPr lang="en-US" altLang="ko-KR" sz="2000" b="1" spc="-20" dirty="0">
                <a:solidFill>
                  <a:schemeClr val="bg1"/>
                </a:solidFill>
                <a:latin typeface="+mj-ea"/>
                <a:ea typeface="+mj-ea"/>
              </a:rPr>
              <a:t>*</a:t>
            </a:r>
            <a:endParaRPr lang="en-US" altLang="ko-KR" sz="2000" b="1" spc="-2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l">
              <a:lnSpc>
                <a:spcPct val="150000"/>
              </a:lnSpc>
            </a:pPr>
            <a:endParaRPr lang="en-US" altLang="ko-KR" sz="2000" b="1" spc="-2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251520" y="692696"/>
            <a:ext cx="8424936" cy="1800200"/>
          </a:xfrm>
          <a:prstGeom prst="rect">
            <a:avLst/>
          </a:prstGeom>
          <a:effectLst>
            <a:outerShdw blurRad="63500" dir="2700000" algn="tl" rotWithShape="0">
              <a:prstClr val="black">
                <a:alpha val="37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lnSpc>
                <a:spcPts val="5599"/>
              </a:lnSpc>
              <a:spcBef>
                <a:spcPct val="0"/>
              </a:spcBef>
              <a:defRPr/>
            </a:pPr>
            <a:r>
              <a:rPr lang="ko-KR" altLang="en-US" sz="5400" b="1" spc="-150" dirty="0">
                <a:solidFill>
                  <a:schemeClr val="bg1"/>
                </a:solidFill>
                <a:latin typeface="+mj-ea"/>
              </a:rPr>
              <a:t>중국이 주장하는 </a:t>
            </a:r>
            <a:r>
              <a:rPr lang="en-US" altLang="ko-KR" sz="5400" b="1" spc="-150" dirty="0">
                <a:solidFill>
                  <a:schemeClr val="bg1"/>
                </a:solidFill>
                <a:latin typeface="+mj-ea"/>
              </a:rPr>
              <a:t/>
            </a:r>
            <a:br>
              <a:rPr lang="en-US" altLang="ko-KR" sz="5400" b="1" spc="-150" dirty="0">
                <a:solidFill>
                  <a:schemeClr val="bg1"/>
                </a:solidFill>
                <a:latin typeface="+mj-ea"/>
              </a:rPr>
            </a:br>
            <a:r>
              <a:rPr lang="en-US" altLang="ko-KR" sz="5400" b="1" spc="-150" dirty="0">
                <a:solidFill>
                  <a:schemeClr val="bg1"/>
                </a:solidFill>
                <a:latin typeface="+mj-ea"/>
              </a:rPr>
              <a:t>            </a:t>
            </a:r>
            <a:r>
              <a:rPr lang="en-US" altLang="ko-KR" sz="5400" b="1" spc="-150" dirty="0">
                <a:solidFill>
                  <a:schemeClr val="bg1"/>
                </a:solidFill>
                <a:latin typeface="+mj-ea"/>
              </a:rPr>
              <a:t>  </a:t>
            </a:r>
            <a:r>
              <a:rPr lang="ko-KR" altLang="en-US" sz="5400" b="1" spc="-150" dirty="0">
                <a:solidFill>
                  <a:schemeClr val="bg1"/>
                </a:solidFill>
                <a:latin typeface="+mj-ea"/>
              </a:rPr>
              <a:t>간도 영유권 논리 </a:t>
            </a:r>
            <a:endParaRPr lang="ko-KR" altLang="en-US" sz="54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76673"/>
            <a:ext cx="7488832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④</a:t>
            </a:r>
            <a:r>
              <a:rPr lang="en-US" altLang="ko-KR" sz="3600" b="1" dirty="0">
                <a:solidFill>
                  <a:schemeClr val="bg1"/>
                </a:solidFill>
              </a:rPr>
              <a:t> </a:t>
            </a:r>
            <a:r>
              <a:rPr lang="ko-KR" altLang="en-US" sz="3600" b="1" dirty="0">
                <a:solidFill>
                  <a:schemeClr val="bg1"/>
                </a:solidFill>
              </a:rPr>
              <a:t>간도 분쟁원인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35896" y="5229200"/>
            <a:ext cx="1800200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/>
            <a:r>
              <a:rPr lang="ko-KR" altLang="en-US" b="1" dirty="0" err="1" smtClean="0"/>
              <a:t>목극등</a:t>
            </a:r>
            <a:endParaRPr lang="ko-KR" altLang="en-US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792" y="1881139"/>
            <a:ext cx="4985840" cy="309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4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2"/>
            <a:ext cx="9144000" cy="5228471"/>
          </a:xfrm>
          <a:prstGeom prst="rect">
            <a:avLst/>
          </a:prstGeom>
          <a:solidFill>
            <a:srgbClr val="DDD9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59" tIns="45728" rIns="91459" bIns="45728"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kumimoji="1" lang="ko-KR" altLang="en-US" sz="1200">
              <a:solidFill>
                <a:srgbClr val="000000"/>
              </a:solidFill>
            </a:endParaRPr>
          </a:p>
        </p:txBody>
      </p:sp>
      <p:sp>
        <p:nvSpPr>
          <p:cNvPr id="15365" name="Rectangle 5" descr="㩃啜敳獲䱜䩙䅜灰慄慴䱜捯污呜浥屰㘰攳楜慭敧⸴灪来"/>
          <p:cNvSpPr>
            <a:spLocks noChangeArrowheads="1"/>
          </p:cNvSpPr>
          <p:nvPr/>
        </p:nvSpPr>
        <p:spPr bwMode="auto">
          <a:xfrm>
            <a:off x="0" y="0"/>
            <a:ext cx="7452431" cy="6861176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mpd="sng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9" tIns="45728" rIns="91459" bIns="45728"/>
          <a:lstStyle/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endParaRPr kumimoji="1" lang="ko-KR" altLang="en-US" sz="1200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776398" y="2491942"/>
            <a:ext cx="4170947" cy="3240000"/>
          </a:xfrm>
          <a:prstGeom prst="rect">
            <a:avLst/>
          </a:prstGeom>
          <a:effectLst>
            <a:outerShdw blurRad="76200" dist="127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9" tIns="45728" rIns="91459" bIns="45728" anchor="ctr"/>
          <a:lstStyle/>
          <a:p>
            <a:pPr algn="r" defTabSz="898704" eaLnBrk="1" hangingPunct="1">
              <a:lnSpc>
                <a:spcPts val="5600"/>
              </a:lnSpc>
              <a:defRPr/>
            </a:pPr>
            <a:r>
              <a:rPr lang="ko-KR" altLang="en-US" sz="2800" b="1">
                <a:solidFill>
                  <a:srgbClr val="FFFFFF"/>
                </a:solidFill>
                <a:ea typeface="맑은 고딕" pitchFamily="50" charset="-127"/>
              </a:rPr>
              <a:t>목차</a:t>
            </a:r>
            <a:br>
              <a:rPr lang="ko-KR" altLang="en-US" sz="2800" b="1">
                <a:solidFill>
                  <a:srgbClr val="FFFFFF"/>
                </a:solidFill>
                <a:ea typeface="맑은 고딕" pitchFamily="50" charset="-127"/>
              </a:rPr>
            </a:br>
            <a:r>
              <a:rPr lang="ko-KR" altLang="en-US" sz="2800" b="1">
                <a:solidFill>
                  <a:srgbClr val="FFFFFF"/>
                </a:solidFill>
                <a:ea typeface="맑은 고딕" pitchFamily="50" charset="-127"/>
              </a:rPr>
              <a:t>간도문제</a:t>
            </a:r>
            <a:br>
              <a:rPr lang="ko-KR" altLang="en-US" sz="2800" b="1">
                <a:solidFill>
                  <a:srgbClr val="FFFFFF"/>
                </a:solidFill>
                <a:ea typeface="맑은 고딕" pitchFamily="50" charset="-127"/>
              </a:rPr>
            </a:br>
            <a:r>
              <a:rPr lang="ko-KR" altLang="en-US" sz="2800" b="1">
                <a:solidFill>
                  <a:srgbClr val="FFFFFF"/>
                </a:solidFill>
                <a:ea typeface="맑은 고딕" pitchFamily="50" charset="-127"/>
              </a:rPr>
              <a:t>간도의 역사</a:t>
            </a:r>
            <a:br>
              <a:rPr lang="ko-KR" altLang="en-US" sz="2800" b="1">
                <a:solidFill>
                  <a:srgbClr val="FFFFFF"/>
                </a:solidFill>
                <a:ea typeface="맑은 고딕" pitchFamily="50" charset="-127"/>
              </a:rPr>
            </a:br>
            <a:r>
              <a:rPr lang="ko-KR" altLang="en-US" sz="2800" b="1">
                <a:solidFill>
                  <a:srgbClr val="FFFFFF"/>
                </a:solidFill>
                <a:ea typeface="맑은 고딕" pitchFamily="50" charset="-127"/>
              </a:rPr>
              <a:t>백두산 정계비</a:t>
            </a:r>
            <a:br>
              <a:rPr lang="ko-KR" altLang="en-US" sz="2800" b="1">
                <a:solidFill>
                  <a:srgbClr val="FFFFFF"/>
                </a:solidFill>
                <a:ea typeface="맑은 고딕" pitchFamily="50" charset="-127"/>
              </a:rPr>
            </a:br>
            <a:r>
              <a:rPr lang="ko-KR" altLang="en-US" sz="2800" b="1">
                <a:solidFill>
                  <a:srgbClr val="FFFFFF"/>
                </a:solidFill>
                <a:ea typeface="맑은 고딕" pitchFamily="50" charset="-127"/>
              </a:rPr>
              <a:t>간도의 귀속문제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682981" y="427238"/>
            <a:ext cx="6192888" cy="64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9" tIns="45728" rIns="91459" bIns="45728">
            <a:spAutoFit/>
          </a:bodyPr>
          <a:lstStyle/>
          <a:p>
            <a:pPr algn="ctr" defTabSz="898704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6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kumimoji="1" lang="ko-KR" altLang="en-US" sz="36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백두산 정계비</a:t>
            </a: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682981" y="4726588"/>
            <a:ext cx="2592150" cy="70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9" tIns="45728" rIns="91459" bIns="45728">
            <a:spAutoFit/>
          </a:bodyPr>
          <a:lstStyle/>
          <a:p>
            <a:pPr algn="ctr" defTabSz="898704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체육학과</a:t>
            </a:r>
          </a:p>
          <a:p>
            <a:pPr algn="ctr" defTabSz="898704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임성*</a:t>
            </a:r>
          </a:p>
        </p:txBody>
      </p:sp>
    </p:spTree>
    <p:extLst>
      <p:ext uri="{BB962C8B-B14F-4D97-AF65-F5344CB8AC3E}">
        <p14:creationId xmlns:p14="http://schemas.microsoft.com/office/powerpoint/2010/main" val="1265504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" y="3"/>
            <a:ext cx="898993" cy="6858000"/>
          </a:xfrm>
          <a:prstGeom prst="rect">
            <a:avLst/>
          </a:prstGeom>
          <a:solidFill>
            <a:srgbClr val="DDD9C3">
              <a:alpha val="6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59" tIns="45728" rIns="91459" bIns="45728"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kumimoji="1" lang="ko-KR" altLang="en-US" sz="1200">
              <a:solidFill>
                <a:srgbClr val="000000"/>
              </a:solidFill>
            </a:endParaRPr>
          </a:p>
        </p:txBody>
      </p:sp>
      <p:sp>
        <p:nvSpPr>
          <p:cNvPr id="16389" name="Rectangle 5" descr="㩃啜敳獲䱜䩙䅜灰慄慴䱜捯污呜浥屰㘰攳楜慭敧⸶灪来ἆἆἆἆἆἆἆἆἆἆἆἆ"/>
          <p:cNvSpPr>
            <a:spLocks noChangeArrowheads="1"/>
          </p:cNvSpPr>
          <p:nvPr/>
        </p:nvSpPr>
        <p:spPr bwMode="auto">
          <a:xfrm>
            <a:off x="0" y="0"/>
            <a:ext cx="9144000" cy="126741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mpd="sng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9" tIns="45728" rIns="91459" bIns="45728"/>
          <a:lstStyle/>
          <a:p>
            <a:pPr fontAlgn="base">
              <a:spcBef>
                <a:spcPct val="30000"/>
              </a:spcBef>
              <a:spcAft>
                <a:spcPct val="0"/>
              </a:spcAft>
              <a:defRPr/>
            </a:pPr>
            <a:endParaRPr kumimoji="1" lang="ko-KR" altLang="en-US" sz="1200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842462" y="295412"/>
            <a:ext cx="5033409" cy="576530"/>
          </a:xfrm>
          <a:prstGeom prst="rect">
            <a:avLst/>
          </a:prstGeom>
          <a:noFill/>
          <a:ln>
            <a:noFill/>
          </a:ln>
          <a:effectLst>
            <a:outerShdw blurRad="76200" dist="127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9" tIns="45728" rIns="91459" bIns="45728" anchor="ctr"/>
          <a:lstStyle/>
          <a:p>
            <a:pPr algn="ctr" defTabSz="89870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500" b="1">
                <a:solidFill>
                  <a:srgbClr val="FFFFFF"/>
                </a:solidFill>
                <a:latin typeface="나눔고딕" charset="0"/>
              </a:rPr>
              <a:t>간도문제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1618506" y="2059942"/>
            <a:ext cx="6516906" cy="354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9" tIns="45728" rIns="91459" bIns="45728">
            <a:spAutoFit/>
          </a:bodyPr>
          <a:lstStyle/>
          <a:p>
            <a:pPr marL="358847" indent="-358847" defTabSz="89870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u"/>
            </a:pPr>
            <a:r>
              <a:rPr kumimoji="1" lang="ko-KR" altLang="en-US" sz="2200" b="1">
                <a:solidFill>
                  <a:srgbClr val="000000"/>
                </a:solidFill>
                <a:latin typeface="굴림" pitchFamily="50" charset="-127"/>
                <a:ea typeface="돋움" pitchFamily="50" charset="-127"/>
                <a:sym typeface="Wingdings" pitchFamily="2" charset="2"/>
              </a:rPr>
              <a:t>백두산 북쪽의 옛 만주 일대 간도라는 지명은 이 지역이 청나라의 발상지에 가까워 청나라 왕조가 봉금의 땅</a:t>
            </a:r>
            <a:r>
              <a:rPr kumimoji="1" lang="en-US" altLang="ko-KR" sz="2200" b="1">
                <a:solidFill>
                  <a:srgbClr val="000000"/>
                </a:solidFill>
                <a:latin typeface="굴림" pitchFamily="50" charset="-127"/>
                <a:ea typeface="돋움" pitchFamily="50" charset="-127"/>
                <a:sym typeface="Wingdings" pitchFamily="2" charset="2"/>
              </a:rPr>
              <a:t>, </a:t>
            </a:r>
            <a:r>
              <a:rPr kumimoji="1" lang="ko-KR" altLang="en-US" sz="2200" b="1">
                <a:solidFill>
                  <a:srgbClr val="000000"/>
                </a:solidFill>
                <a:latin typeface="굴림" pitchFamily="50" charset="-127"/>
                <a:ea typeface="돋움" pitchFamily="50" charset="-127"/>
                <a:sym typeface="Wingdings" pitchFamily="2" charset="2"/>
              </a:rPr>
              <a:t>즉 이주를 금하는 무인지대로 삼았으므로</a:t>
            </a:r>
            <a:r>
              <a:rPr kumimoji="1" lang="en-US" altLang="ko-KR" sz="2200" b="1">
                <a:solidFill>
                  <a:srgbClr val="000000"/>
                </a:solidFill>
                <a:latin typeface="굴림" pitchFamily="50" charset="-127"/>
                <a:ea typeface="돋움" pitchFamily="50" charset="-127"/>
                <a:sym typeface="Wingdings" pitchFamily="2" charset="2"/>
              </a:rPr>
              <a:t>, </a:t>
            </a:r>
            <a:r>
              <a:rPr kumimoji="1" lang="ko-KR" altLang="en-US" sz="2200" b="1">
                <a:solidFill>
                  <a:srgbClr val="000000"/>
                </a:solidFill>
                <a:latin typeface="굴림" pitchFamily="50" charset="-127"/>
                <a:ea typeface="돋움" pitchFamily="50" charset="-127"/>
                <a:sym typeface="Wingdings" pitchFamily="2" charset="2"/>
              </a:rPr>
              <a:t>조선과 청나라 사이에 있는 섬과 같은 땅이라 해서 붙인 것으로 알려지고 있다</a:t>
            </a:r>
            <a:r>
              <a:rPr kumimoji="1" lang="en-US" altLang="ko-KR" sz="2200" b="1">
                <a:solidFill>
                  <a:srgbClr val="000000"/>
                </a:solidFill>
                <a:latin typeface="굴림" pitchFamily="50" charset="-127"/>
                <a:ea typeface="돋움" pitchFamily="50" charset="-127"/>
                <a:sym typeface="Wingdings" pitchFamily="2" charset="2"/>
              </a:rPr>
              <a:t>.</a:t>
            </a:r>
          </a:p>
          <a:p>
            <a:pPr marL="358847" indent="-358847" defTabSz="89870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2200" b="1">
                <a:solidFill>
                  <a:srgbClr val="000000"/>
                </a:solidFill>
                <a:latin typeface="굴림" pitchFamily="50" charset="-127"/>
                <a:ea typeface="돋움" pitchFamily="50" charset="-127"/>
                <a:sym typeface="Wingdings" pitchFamily="2" charset="2"/>
              </a:rPr>
              <a:t> </a:t>
            </a:r>
          </a:p>
          <a:p>
            <a:pPr marL="358847" indent="-358847" defTabSz="89870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u"/>
            </a:pPr>
            <a:r>
              <a:rPr kumimoji="1" lang="ko-KR" altLang="en-US" sz="2200" b="1">
                <a:solidFill>
                  <a:srgbClr val="000000"/>
                </a:solidFill>
                <a:latin typeface="gulim" charset="-127"/>
                <a:ea typeface="굴림" pitchFamily="50" charset="-127"/>
                <a:sym typeface="Wingdings" pitchFamily="2" charset="2"/>
              </a:rPr>
              <a:t>간도라고 하면 넓게는 만주 지역 전체를 일컫기도 하지만</a:t>
            </a:r>
            <a:r>
              <a:rPr kumimoji="1" lang="en-US" altLang="ko-KR" sz="22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  <a:sym typeface="Wingdings" pitchFamily="2" charset="2"/>
              </a:rPr>
              <a:t>,</a:t>
            </a:r>
            <a:r>
              <a:rPr kumimoji="1" lang="en-US" altLang="ko-KR" sz="2200" b="1">
                <a:solidFill>
                  <a:srgbClr val="000000"/>
                </a:solidFill>
                <a:latin typeface="gulim" charset="-127"/>
                <a:ea typeface="굴림" pitchFamily="50" charset="-127"/>
                <a:sym typeface="Wingdings" pitchFamily="2" charset="2"/>
              </a:rPr>
              <a:t> </a:t>
            </a:r>
            <a:r>
              <a:rPr kumimoji="1" lang="ko-KR" altLang="en-US" sz="2200" b="1">
                <a:solidFill>
                  <a:srgbClr val="000000"/>
                </a:solidFill>
                <a:latin typeface="gulim" charset="-127"/>
                <a:ea typeface="굴림" pitchFamily="50" charset="-127"/>
                <a:sym typeface="Wingdings" pitchFamily="2" charset="2"/>
              </a:rPr>
              <a:t>일반적으로 백두산 북쪽의 만주 지역 일대</a:t>
            </a:r>
            <a:r>
              <a:rPr kumimoji="1" lang="en-US" altLang="ko-KR" sz="22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  <a:sym typeface="Wingdings" pitchFamily="2" charset="2"/>
              </a:rPr>
              <a:t>,</a:t>
            </a:r>
            <a:r>
              <a:rPr kumimoji="1" lang="en-US" altLang="ko-KR" sz="2200" b="1">
                <a:solidFill>
                  <a:srgbClr val="000000"/>
                </a:solidFill>
                <a:latin typeface="gulim" charset="-127"/>
                <a:ea typeface="굴림" pitchFamily="50" charset="-127"/>
                <a:sym typeface="Wingdings" pitchFamily="2" charset="2"/>
              </a:rPr>
              <a:t> </a:t>
            </a:r>
            <a:r>
              <a:rPr kumimoji="1" lang="ko-KR" altLang="en-US" sz="2200" b="1">
                <a:solidFill>
                  <a:srgbClr val="000000"/>
                </a:solidFill>
                <a:latin typeface="gulim" charset="-127"/>
                <a:ea typeface="굴림" pitchFamily="50" charset="-127"/>
                <a:sym typeface="Wingdings" pitchFamily="2" charset="2"/>
              </a:rPr>
              <a:t>우리가 흔히 </a:t>
            </a:r>
            <a:r>
              <a:rPr kumimoji="1" lang="en-US" altLang="ko-KR" sz="22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  <a:sym typeface="Wingdings" pitchFamily="2" charset="2"/>
              </a:rPr>
              <a:t>'</a:t>
            </a:r>
            <a:r>
              <a:rPr kumimoji="1" lang="ko-KR" altLang="en-US" sz="2200" b="1">
                <a:solidFill>
                  <a:srgbClr val="000000"/>
                </a:solidFill>
                <a:latin typeface="gulim" charset="-127"/>
                <a:ea typeface="굴림" pitchFamily="50" charset="-127"/>
                <a:sym typeface="Wingdings" pitchFamily="2" charset="2"/>
              </a:rPr>
              <a:t>연변</a:t>
            </a:r>
            <a:r>
              <a:rPr kumimoji="1" lang="en-US" altLang="ko-KR" sz="22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  <a:sym typeface="Wingdings" pitchFamily="2" charset="2"/>
              </a:rPr>
              <a:t>'</a:t>
            </a:r>
            <a:r>
              <a:rPr kumimoji="1" lang="ko-KR" altLang="en-US" sz="2200" b="1">
                <a:solidFill>
                  <a:srgbClr val="000000"/>
                </a:solidFill>
                <a:latin typeface="gulim" charset="-127"/>
                <a:ea typeface="굴림" pitchFamily="50" charset="-127"/>
                <a:sym typeface="Wingdings" pitchFamily="2" charset="2"/>
              </a:rPr>
              <a:t>이라고 부르는 중국 길림성 동쪽의 연변조선족자치주에 해당하는 지역인 북간도</a:t>
            </a:r>
            <a:r>
              <a:rPr kumimoji="1" lang="en-US" altLang="ko-KR" sz="22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  <a:sym typeface="Wingdings" pitchFamily="2" charset="2"/>
              </a:rPr>
              <a:t>(</a:t>
            </a:r>
            <a:r>
              <a:rPr kumimoji="1" lang="ko-KR" altLang="en-US" sz="2200" b="1">
                <a:solidFill>
                  <a:srgbClr val="000000"/>
                </a:solidFill>
                <a:latin typeface="gulim" charset="-127"/>
                <a:ea typeface="굴림" pitchFamily="50" charset="-127"/>
                <a:sym typeface="Wingdings" pitchFamily="2" charset="2"/>
              </a:rPr>
              <a:t>동간도</a:t>
            </a:r>
            <a:r>
              <a:rPr kumimoji="1" lang="en-US" altLang="ko-KR" sz="22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  <a:sym typeface="Wingdings" pitchFamily="2" charset="2"/>
              </a:rPr>
              <a:t>)</a:t>
            </a:r>
            <a:r>
              <a:rPr kumimoji="1" lang="ko-KR" altLang="en-US" sz="2200" b="1">
                <a:solidFill>
                  <a:srgbClr val="000000"/>
                </a:solidFill>
                <a:latin typeface="gulim" charset="-127"/>
                <a:ea typeface="굴림" pitchFamily="50" charset="-127"/>
                <a:sym typeface="Wingdings" pitchFamily="2" charset="2"/>
              </a:rPr>
              <a:t>를 가리킨다</a:t>
            </a:r>
            <a:r>
              <a:rPr kumimoji="1" lang="en-US" altLang="ko-KR" sz="2200" b="1">
                <a:solidFill>
                  <a:srgbClr val="000000"/>
                </a:solidFill>
                <a:latin typeface="굴림" pitchFamily="50" charset="-127"/>
                <a:ea typeface="굴림" pitchFamily="50" charset="-127"/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3095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352317" y="1373824"/>
            <a:ext cx="914399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0" tIns="45723" rIns="91450" bIns="45723"/>
          <a:lstStyle/>
          <a:p>
            <a:pPr fontAlgn="base">
              <a:spcBef>
                <a:spcPct val="30000"/>
              </a:spcBef>
              <a:spcAft>
                <a:spcPct val="0"/>
              </a:spcAft>
            </a:pPr>
            <a:endParaRPr kumimoji="1" lang="ko-KR" altLang="en-US" sz="1200">
              <a:solidFill>
                <a:srgbClr val="333333"/>
              </a:solidFill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7853"/>
            <a:ext cx="6992284" cy="54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6" y="143759"/>
            <a:ext cx="7409316" cy="57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40152" y="226022"/>
            <a:ext cx="1872208" cy="394665"/>
          </a:xfrm>
          <a:prstGeom prst="rect">
            <a:avLst/>
          </a:prstGeom>
          <a:noFill/>
          <a:ln w="19050" cmpd="sng">
            <a:solidFill>
              <a:srgbClr val="3333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0" tIns="45723" rIns="91450" bIns="45723" anchor="ctr"/>
          <a:lstStyle/>
          <a:p>
            <a:pPr algn="ctr" defTabSz="8986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&lt;</a:t>
            </a:r>
            <a:r>
              <a:rPr kumimoji="1" lang="ko-KR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조선숙종</a:t>
            </a:r>
            <a:r>
              <a:rPr kumimoji="1"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&gt;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641773" y="5316536"/>
            <a:ext cx="2565086" cy="532927"/>
          </a:xfrm>
          <a:prstGeom prst="rect">
            <a:avLst/>
          </a:prstGeom>
          <a:solidFill>
            <a:srgbClr val="FFFFFF"/>
          </a:solidFill>
          <a:ln w="9491" cmpd="sng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50" tIns="45723" rIns="91450" bIns="45723" anchor="ctr"/>
          <a:lstStyle/>
          <a:p>
            <a:pPr algn="ctr" defTabSz="8986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많은 조선사람들이 </a:t>
            </a:r>
            <a:endParaRPr kumimoji="1" lang="ko-KR" altLang="en-US" dirty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algn="ctr" defTabSz="8986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간도로 이주하여 정착</a:t>
            </a:r>
          </a:p>
        </p:txBody>
      </p:sp>
    </p:spTree>
    <p:extLst>
      <p:ext uri="{BB962C8B-B14F-4D97-AF65-F5344CB8AC3E}">
        <p14:creationId xmlns:p14="http://schemas.microsoft.com/office/powerpoint/2010/main" val="1964971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2352317" y="1373824"/>
            <a:ext cx="914399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0" tIns="45723" rIns="91450" bIns="45723"/>
          <a:lstStyle/>
          <a:p>
            <a:pPr defTabSz="914766" fontAlgn="base">
              <a:spcBef>
                <a:spcPct val="30000"/>
              </a:spcBef>
              <a:spcAft>
                <a:spcPct val="0"/>
              </a:spcAft>
            </a:pPr>
            <a:endParaRPr kumimoji="1" lang="ko-KR" altLang="en-US" sz="1200">
              <a:solidFill>
                <a:srgbClr val="000000"/>
              </a:solidFill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6" y="513004"/>
            <a:ext cx="7959696" cy="58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AutoShape 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15214" y="305982"/>
            <a:ext cx="3489822" cy="13479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491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50" tIns="45723" rIns="91450" bIns="45723" anchor="ctr"/>
          <a:lstStyle/>
          <a:p>
            <a:pPr algn="ctr" defTabSz="8986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청</a:t>
            </a:r>
            <a:r>
              <a:rPr kumimoji="1" lang="en-US" altLang="ko-KR" dirty="0">
                <a:solidFill>
                  <a:srgbClr val="000000"/>
                </a:solidFill>
                <a:sym typeface="Wingdings" pitchFamily="2" charset="2"/>
              </a:rPr>
              <a:t>:</a:t>
            </a:r>
            <a:r>
              <a:rPr kumimoji="1" lang="ko-KR" altLang="en-US" sz="2000" dirty="0">
                <a:solidFill>
                  <a:srgbClr val="000000"/>
                </a:solidFill>
                <a:sym typeface="Wingdings" pitchFamily="2" charset="2"/>
              </a:rPr>
              <a:t>조선사람들의 철수를 강요</a:t>
            </a:r>
          </a:p>
          <a:p>
            <a:pPr algn="ctr" defTabSz="8986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2000" dirty="0">
                <a:solidFill>
                  <a:srgbClr val="000000"/>
                </a:solidFill>
                <a:sym typeface="Wingdings" pitchFamily="2" charset="2"/>
              </a:rPr>
              <a:t>간도가 청의 영토라고 주장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5694078" y="4878512"/>
            <a:ext cx="3083102" cy="134792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491" cmpd="sng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50" tIns="45723" rIns="91450" bIns="45723" anchor="ctr"/>
          <a:lstStyle/>
          <a:p>
            <a:pPr algn="ctr" defTabSz="8986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조선</a:t>
            </a:r>
            <a:r>
              <a:rPr kumimoji="1" lang="en-US" altLang="ko-KR" dirty="0">
                <a:solidFill>
                  <a:srgbClr val="000000"/>
                </a:solidFill>
                <a:sym typeface="Wingdings" pitchFamily="2" charset="2"/>
              </a:rPr>
              <a:t>:</a:t>
            </a:r>
            <a:r>
              <a:rPr kumimoji="1" lang="ko-KR" altLang="en-US" sz="2000" dirty="0">
                <a:solidFill>
                  <a:srgbClr val="000000"/>
                </a:solidFill>
                <a:sym typeface="Wingdings" pitchFamily="2" charset="2"/>
              </a:rPr>
              <a:t>간도관리사를 파견</a:t>
            </a:r>
          </a:p>
          <a:p>
            <a:pPr algn="ctr" defTabSz="8986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2000" dirty="0">
                <a:solidFill>
                  <a:srgbClr val="000000"/>
                </a:solidFill>
                <a:sym typeface="Wingdings" pitchFamily="2" charset="2"/>
              </a:rPr>
              <a:t>조선사람들을 보호</a:t>
            </a:r>
          </a:p>
        </p:txBody>
      </p:sp>
    </p:spTree>
    <p:extLst>
      <p:ext uri="{BB962C8B-B14F-4D97-AF65-F5344CB8AC3E}">
        <p14:creationId xmlns:p14="http://schemas.microsoft.com/office/powerpoint/2010/main" val="1281938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" y="4"/>
            <a:ext cx="898993" cy="6858000"/>
          </a:xfrm>
          <a:prstGeom prst="rect">
            <a:avLst/>
          </a:prstGeom>
          <a:solidFill>
            <a:srgbClr val="DDD9C3">
              <a:alpha val="6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50" tIns="45723" rIns="91450" bIns="45723"/>
          <a:lstStyle/>
          <a:p>
            <a:pPr defTabSz="914766" fontAlgn="base">
              <a:spcBef>
                <a:spcPct val="30000"/>
              </a:spcBef>
              <a:spcAft>
                <a:spcPct val="0"/>
              </a:spcAft>
            </a:pPr>
            <a:endParaRPr kumimoji="1" lang="ko-KR" altLang="en-US" sz="1200">
              <a:solidFill>
                <a:srgbClr val="000000"/>
              </a:solidFill>
            </a:endParaRPr>
          </a:p>
        </p:txBody>
      </p:sp>
      <p:sp>
        <p:nvSpPr>
          <p:cNvPr id="19461" name="Rectangle 5" descr="㩃啜敳獲䱜䩙䅜灰慄慴䱜捯污呜浥屰㘰攳楜慭敧⸶灪来ἆἆἆἆἆἆἆἆἆἆἆἆ"/>
          <p:cNvSpPr>
            <a:spLocks noChangeArrowheads="1"/>
          </p:cNvSpPr>
          <p:nvPr/>
        </p:nvSpPr>
        <p:spPr bwMode="auto">
          <a:xfrm>
            <a:off x="0" y="0"/>
            <a:ext cx="9144000" cy="126741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mpd="sng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0" tIns="45723" rIns="91450" bIns="45723"/>
          <a:lstStyle/>
          <a:p>
            <a:pPr defTabSz="914766" fontAlgn="base">
              <a:spcBef>
                <a:spcPct val="30000"/>
              </a:spcBef>
              <a:spcAft>
                <a:spcPct val="0"/>
              </a:spcAft>
              <a:defRPr/>
            </a:pPr>
            <a:endParaRPr kumimoji="1" lang="ko-KR" altLang="en-US" sz="1200">
              <a:solidFill>
                <a:srgbClr val="000000"/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331018" y="331945"/>
            <a:ext cx="5033409" cy="576529"/>
          </a:xfrm>
          <a:prstGeom prst="rect">
            <a:avLst/>
          </a:prstGeom>
          <a:noFill/>
          <a:ln>
            <a:noFill/>
          </a:ln>
          <a:effectLst>
            <a:outerShdw blurRad="76200" dist="127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0" tIns="45723" rIns="91450" bIns="45723" anchor="ctr"/>
          <a:lstStyle/>
          <a:p>
            <a:pPr algn="ctr" defTabSz="8986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500" b="1">
                <a:solidFill>
                  <a:srgbClr val="FFFFFF"/>
                </a:solidFill>
                <a:latin typeface="나눔고딕" charset="0"/>
              </a:rPr>
              <a:t>19</a:t>
            </a:r>
            <a:r>
              <a:rPr kumimoji="1" lang="ko-KR" altLang="en-US" sz="3500" b="1">
                <a:solidFill>
                  <a:srgbClr val="FFFFFF"/>
                </a:solidFill>
                <a:latin typeface="나눔고딕" charset="0"/>
              </a:rPr>
              <a:t>세기 말 이후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503500" y="2204474"/>
            <a:ext cx="4248775" cy="4121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0" tIns="45723" rIns="91450" bIns="45723">
            <a:spAutoFit/>
          </a:bodyPr>
          <a:lstStyle/>
          <a:p>
            <a:pPr marL="358811" indent="-358811" defTabSz="89861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  <a:buSzPct val="70000"/>
              <a:buFont typeface="Wingdings" pitchFamily="2" charset="2"/>
              <a:buChar char="u"/>
            </a:pPr>
            <a:r>
              <a:rPr kumimoji="1" lang="ko-KR" altLang="en-US" sz="2200" b="1">
                <a:solidFill>
                  <a:srgbClr val="444444"/>
                </a:solidFill>
                <a:sym typeface="Wingdings" pitchFamily="2" charset="2"/>
              </a:rPr>
              <a:t>조선의 상황</a:t>
            </a:r>
          </a:p>
          <a:p>
            <a:pPr marL="358811" indent="-358811" defTabSz="89861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2200" b="1">
                <a:solidFill>
                  <a:srgbClr val="444444"/>
                </a:solidFill>
                <a:sym typeface="Wingdings" pitchFamily="2" charset="2"/>
              </a:rPr>
              <a:t> </a:t>
            </a:r>
            <a:r>
              <a:rPr kumimoji="1" lang="en-US" altLang="ko-KR" sz="2200" b="1">
                <a:solidFill>
                  <a:srgbClr val="444444"/>
                </a:solidFill>
                <a:sym typeface="Wingdings" pitchFamily="2" charset="2"/>
              </a:rPr>
              <a:t>-</a:t>
            </a:r>
            <a:r>
              <a:rPr kumimoji="1" lang="ko-KR" altLang="en-US" sz="2200" b="1">
                <a:solidFill>
                  <a:srgbClr val="444444"/>
                </a:solidFill>
                <a:sym typeface="Wingdings" pitchFamily="2" charset="2"/>
              </a:rPr>
              <a:t>일본의 침략이 심해짐</a:t>
            </a:r>
          </a:p>
          <a:p>
            <a:pPr marL="358811" indent="-358811" defTabSz="89861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kumimoji="1" lang="ko-KR" altLang="en-US" sz="2200" b="1">
              <a:solidFill>
                <a:srgbClr val="444444"/>
              </a:solidFill>
              <a:sym typeface="Wingdings" pitchFamily="2" charset="2"/>
            </a:endParaRPr>
          </a:p>
          <a:p>
            <a:pPr marL="358811" indent="-358811" defTabSz="89861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2200" b="1">
                <a:solidFill>
                  <a:srgbClr val="444444"/>
                </a:solidFill>
                <a:sym typeface="Wingdings" pitchFamily="2" charset="2"/>
              </a:rPr>
              <a:t> </a:t>
            </a:r>
            <a:r>
              <a:rPr kumimoji="1" lang="en-US" altLang="ko-KR" sz="2200" b="1">
                <a:solidFill>
                  <a:srgbClr val="444444"/>
                </a:solidFill>
                <a:sym typeface="Wingdings" pitchFamily="2" charset="2"/>
              </a:rPr>
              <a:t>-</a:t>
            </a:r>
            <a:r>
              <a:rPr kumimoji="1" lang="ko-KR" altLang="en-US" sz="2200" b="1">
                <a:solidFill>
                  <a:srgbClr val="444444"/>
                </a:solidFill>
                <a:sym typeface="Wingdings" pitchFamily="2" charset="2"/>
              </a:rPr>
              <a:t>간도로 가서 삶의 터전을 마련 </a:t>
            </a:r>
          </a:p>
          <a:p>
            <a:pPr marL="358811" indent="-358811" defTabSz="89861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2200" b="1">
                <a:solidFill>
                  <a:srgbClr val="444444"/>
                </a:solidFill>
                <a:sym typeface="Wingdings" pitchFamily="2" charset="2"/>
              </a:rPr>
              <a:t>   ⇒우리나라 농민의 수↑</a:t>
            </a:r>
          </a:p>
          <a:p>
            <a:pPr marL="358811" indent="-358811" defTabSz="89861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kumimoji="1" lang="ko-KR" altLang="en-US" sz="2200" b="1">
              <a:solidFill>
                <a:srgbClr val="444444"/>
              </a:solidFill>
              <a:sym typeface="Wingdings" pitchFamily="2" charset="2"/>
            </a:endParaRPr>
          </a:p>
          <a:p>
            <a:pPr marL="358811" indent="-358811" defTabSz="89861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2200" b="1">
                <a:solidFill>
                  <a:srgbClr val="444444"/>
                </a:solidFill>
                <a:sym typeface="Wingdings" pitchFamily="2" charset="2"/>
              </a:rPr>
              <a:t> </a:t>
            </a:r>
            <a:r>
              <a:rPr kumimoji="1" lang="en-US" altLang="ko-KR" sz="2200" b="1">
                <a:solidFill>
                  <a:srgbClr val="444444"/>
                </a:solidFill>
                <a:sym typeface="Wingdings" pitchFamily="2" charset="2"/>
              </a:rPr>
              <a:t>-</a:t>
            </a:r>
            <a:r>
              <a:rPr kumimoji="1" lang="ko-KR" altLang="en-US" sz="2200" b="1">
                <a:solidFill>
                  <a:srgbClr val="444444"/>
                </a:solidFill>
                <a:sym typeface="Wingdings" pitchFamily="2" charset="2"/>
              </a:rPr>
              <a:t>학교를세워 민족교육을 실시 </a:t>
            </a:r>
          </a:p>
          <a:p>
            <a:pPr marL="358811" indent="-358811" defTabSz="89861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2200" b="1">
                <a:solidFill>
                  <a:srgbClr val="444444"/>
                </a:solidFill>
                <a:sym typeface="Wingdings" pitchFamily="2" charset="2"/>
              </a:rPr>
              <a:t>   ⇒독립운동의 터전</a:t>
            </a:r>
          </a:p>
          <a:p>
            <a:pPr marL="358811" indent="-358811" defTabSz="89861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kumimoji="1" lang="ko-KR" altLang="en-US" sz="2200" b="1">
              <a:solidFill>
                <a:srgbClr val="444444"/>
              </a:solidFill>
              <a:sym typeface="Wingdings" pitchFamily="2" charset="2"/>
            </a:endParaRPr>
          </a:p>
          <a:p>
            <a:pPr marL="358811" indent="-358811" defTabSz="89861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kumimoji="1" lang="ko-KR" altLang="en-US" sz="2200" b="1">
              <a:solidFill>
                <a:srgbClr val="444444"/>
              </a:solidFill>
              <a:sym typeface="Wingdings" pitchFamily="2" charset="2"/>
            </a:endParaRPr>
          </a:p>
          <a:p>
            <a:pPr marL="358811" indent="-358811" defTabSz="898614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kumimoji="1" lang="en-US" altLang="ko-KR" sz="2200" b="1">
              <a:solidFill>
                <a:srgbClr val="444444"/>
              </a:solidFill>
              <a:sym typeface="Wingdings" pitchFamily="2" charset="2"/>
            </a:endParaRPr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228" y="1807415"/>
            <a:ext cx="4045470" cy="428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011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4" y="4"/>
            <a:ext cx="898993" cy="6858000"/>
          </a:xfrm>
          <a:prstGeom prst="rect">
            <a:avLst/>
          </a:prstGeom>
          <a:solidFill>
            <a:srgbClr val="DDD9C3">
              <a:alpha val="6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50" tIns="45723" rIns="91450" bIns="45723"/>
          <a:lstStyle/>
          <a:p>
            <a:pPr defTabSz="914766" fontAlgn="base">
              <a:spcBef>
                <a:spcPct val="30000"/>
              </a:spcBef>
              <a:spcAft>
                <a:spcPct val="0"/>
              </a:spcAft>
            </a:pPr>
            <a:endParaRPr kumimoji="1" lang="ko-KR" altLang="en-US" sz="1200">
              <a:solidFill>
                <a:srgbClr val="000000"/>
              </a:solidFill>
            </a:endParaRPr>
          </a:p>
        </p:txBody>
      </p:sp>
      <p:sp>
        <p:nvSpPr>
          <p:cNvPr id="20485" name="Rectangle 5" descr="㩃啜敳獲䱜䩙䅜灰慄慴䱜捯污呜浥屰㘰攳楜慭敧⸶灪来ἆἆἆἆἆἆἆἆἆἆἆἆ"/>
          <p:cNvSpPr>
            <a:spLocks noChangeArrowheads="1"/>
          </p:cNvSpPr>
          <p:nvPr/>
        </p:nvSpPr>
        <p:spPr bwMode="auto">
          <a:xfrm>
            <a:off x="0" y="0"/>
            <a:ext cx="9144000" cy="126741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mpd="sng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0" tIns="45723" rIns="91450" bIns="45723"/>
          <a:lstStyle/>
          <a:p>
            <a:pPr defTabSz="914766" fontAlgn="base">
              <a:spcBef>
                <a:spcPct val="30000"/>
              </a:spcBef>
              <a:spcAft>
                <a:spcPct val="0"/>
              </a:spcAft>
              <a:defRPr/>
            </a:pPr>
            <a:endParaRPr kumimoji="1" lang="ko-KR" altLang="en-US" sz="1200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055299" y="331945"/>
            <a:ext cx="5033409" cy="576529"/>
          </a:xfrm>
          <a:prstGeom prst="rect">
            <a:avLst/>
          </a:prstGeom>
          <a:noFill/>
          <a:ln>
            <a:noFill/>
          </a:ln>
          <a:effectLst>
            <a:outerShdw blurRad="76200" dist="127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0" tIns="45723" rIns="91450" bIns="45723" anchor="ctr"/>
          <a:lstStyle/>
          <a:p>
            <a:pPr algn="ctr" defTabSz="8986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500" b="1">
                <a:solidFill>
                  <a:srgbClr val="FFFFFF"/>
                </a:solidFill>
                <a:latin typeface="나눔고딕" charset="0"/>
              </a:rPr>
              <a:t>백두산정계비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618509" y="2059942"/>
            <a:ext cx="5328837" cy="370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50" tIns="45723" rIns="91450" bIns="45723"/>
          <a:lstStyle/>
          <a:p>
            <a:pPr defTabSz="914766" fontAlgn="base">
              <a:spcBef>
                <a:spcPct val="30000"/>
              </a:spcBef>
              <a:spcAft>
                <a:spcPct val="0"/>
              </a:spcAft>
            </a:pPr>
            <a:endParaRPr kumimoji="1" lang="ko-KR" altLang="en-US" sz="1200">
              <a:solidFill>
                <a:srgbClr val="000000"/>
              </a:solidFill>
            </a:endParaRPr>
          </a:p>
        </p:txBody>
      </p:sp>
      <p:grpSp>
        <p:nvGrpSpPr>
          <p:cNvPr id="17414" name="Group 8"/>
          <p:cNvGrpSpPr>
            <a:grpSpLocks/>
          </p:cNvGrpSpPr>
          <p:nvPr/>
        </p:nvGrpSpPr>
        <p:grpSpPr bwMode="auto">
          <a:xfrm>
            <a:off x="1142011" y="1370651"/>
            <a:ext cx="7015641" cy="4651941"/>
            <a:chOff x="719" y="863"/>
            <a:chExt cx="4417" cy="2929"/>
          </a:xfrm>
        </p:grpSpPr>
        <p:grpSp>
          <p:nvGrpSpPr>
            <p:cNvPr id="17415" name="Group 9"/>
            <p:cNvGrpSpPr>
              <a:grpSpLocks/>
            </p:cNvGrpSpPr>
            <p:nvPr/>
          </p:nvGrpSpPr>
          <p:grpSpPr bwMode="auto">
            <a:xfrm>
              <a:off x="730" y="1209"/>
              <a:ext cx="902" cy="1902"/>
              <a:chOff x="730" y="1209"/>
              <a:chExt cx="902" cy="1902"/>
            </a:xfrm>
          </p:grpSpPr>
          <p:sp>
            <p:nvSpPr>
              <p:cNvPr id="17424" name="Rectangle 10"/>
              <p:cNvSpPr>
                <a:spLocks noChangeArrowheads="1"/>
              </p:cNvSpPr>
              <p:nvPr/>
            </p:nvSpPr>
            <p:spPr bwMode="auto">
              <a:xfrm>
                <a:off x="730" y="1209"/>
                <a:ext cx="902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766" fontAlgn="base">
                  <a:spcBef>
                    <a:spcPct val="3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425" name="Group 11"/>
              <p:cNvGrpSpPr>
                <a:grpSpLocks/>
              </p:cNvGrpSpPr>
              <p:nvPr/>
            </p:nvGrpSpPr>
            <p:grpSpPr bwMode="auto">
              <a:xfrm>
                <a:off x="730" y="1209"/>
                <a:ext cx="652" cy="1902"/>
                <a:chOff x="730" y="1209"/>
                <a:chExt cx="652" cy="1902"/>
              </a:xfrm>
            </p:grpSpPr>
            <p:sp>
              <p:nvSpPr>
                <p:cNvPr id="17426" name="Rectangle 12"/>
                <p:cNvSpPr>
                  <a:spLocks noChangeArrowheads="1"/>
                </p:cNvSpPr>
                <p:nvPr/>
              </p:nvSpPr>
              <p:spPr bwMode="auto">
                <a:xfrm>
                  <a:off x="730" y="1209"/>
                  <a:ext cx="652" cy="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766" fontAlgn="base">
                    <a:spcBef>
                      <a:spcPct val="30000"/>
                    </a:spcBef>
                    <a:spcAft>
                      <a:spcPct val="0"/>
                    </a:spcAft>
                  </a:pPr>
                  <a:endParaRPr kumimoji="1" lang="ko-KR" alt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27" name="Rectangle 13"/>
                <p:cNvSpPr>
                  <a:spLocks noChangeArrowheads="1"/>
                </p:cNvSpPr>
                <p:nvPr/>
              </p:nvSpPr>
              <p:spPr bwMode="auto">
                <a:xfrm>
                  <a:off x="730" y="1209"/>
                  <a:ext cx="652" cy="19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98614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altLang="ko-KR" sz="900">
                      <a:solidFill>
                        <a:srgbClr val="000000"/>
                      </a:solidFill>
                      <a:latin typeface="굴림" pitchFamily="50" charset="-127"/>
                      <a:ea typeface="gulim" charset="-127"/>
                      <a:sym typeface="Wingdings" pitchFamily="2" charset="2"/>
                    </a:rPr>
                    <a:t>  </a:t>
                  </a:r>
                  <a:r>
                    <a:rPr kumimoji="1" lang="en-US" altLang="ko-KR" sz="18300">
                      <a:solidFill>
                        <a:srgbClr val="000000"/>
                      </a:solidFill>
                      <a:latin typeface="굴림" pitchFamily="50" charset="-127"/>
                      <a:ea typeface="gulim" charset="-127"/>
                      <a:sym typeface="Wingdings" pitchFamily="2" charset="2"/>
                    </a:rPr>
                    <a:t> </a:t>
                  </a:r>
                  <a:r>
                    <a:rPr kumimoji="1" lang="en-US" altLang="ko-KR" sz="900">
                      <a:solidFill>
                        <a:srgbClr val="000000"/>
                      </a:solidFill>
                      <a:latin typeface="굴림" pitchFamily="50" charset="-127"/>
                      <a:ea typeface="gulim" charset="-127"/>
                      <a:sym typeface="Wingdings" pitchFamily="2" charset="2"/>
                    </a:rPr>
                    <a:t>                                               </a:t>
                  </a:r>
                </a:p>
                <a:p>
                  <a:pPr defTabSz="89861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altLang="ko-KR" sz="900">
                    <a:solidFill>
                      <a:srgbClr val="000000"/>
                    </a:solidFill>
                    <a:latin typeface="굴림" pitchFamily="50" charset="-127"/>
                    <a:ea typeface="gulim" charset="-127"/>
                    <a:sym typeface="Wingdings" pitchFamily="2" charset="2"/>
                  </a:endParaRPr>
                </a:p>
              </p:txBody>
            </p:sp>
          </p:grpSp>
        </p:grpSp>
        <p:pic>
          <p:nvPicPr>
            <p:cNvPr id="1741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" y="863"/>
              <a:ext cx="1200" cy="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417" name="Group 15"/>
            <p:cNvGrpSpPr>
              <a:grpSpLocks/>
            </p:cNvGrpSpPr>
            <p:nvPr/>
          </p:nvGrpSpPr>
          <p:grpSpPr bwMode="auto">
            <a:xfrm>
              <a:off x="827" y="1306"/>
              <a:ext cx="901" cy="1901"/>
              <a:chOff x="827" y="1306"/>
              <a:chExt cx="901" cy="1901"/>
            </a:xfrm>
          </p:grpSpPr>
          <p:sp>
            <p:nvSpPr>
              <p:cNvPr id="17420" name="Rectangle 16"/>
              <p:cNvSpPr>
                <a:spLocks noChangeArrowheads="1"/>
              </p:cNvSpPr>
              <p:nvPr/>
            </p:nvSpPr>
            <p:spPr bwMode="auto">
              <a:xfrm>
                <a:off x="827" y="1306"/>
                <a:ext cx="901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766" fontAlgn="base">
                  <a:spcBef>
                    <a:spcPct val="3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7421" name="Group 20"/>
              <p:cNvGrpSpPr>
                <a:grpSpLocks/>
              </p:cNvGrpSpPr>
              <p:nvPr/>
            </p:nvGrpSpPr>
            <p:grpSpPr bwMode="auto">
              <a:xfrm>
                <a:off x="827" y="1306"/>
                <a:ext cx="652" cy="1901"/>
                <a:chOff x="827" y="1306"/>
                <a:chExt cx="652" cy="1901"/>
              </a:xfrm>
            </p:grpSpPr>
            <p:sp>
              <p:nvSpPr>
                <p:cNvPr id="17422" name="Rectangle 21"/>
                <p:cNvSpPr>
                  <a:spLocks noChangeArrowheads="1"/>
                </p:cNvSpPr>
                <p:nvPr/>
              </p:nvSpPr>
              <p:spPr bwMode="auto">
                <a:xfrm>
                  <a:off x="827" y="1306"/>
                  <a:ext cx="652" cy="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914766" fontAlgn="base">
                    <a:spcBef>
                      <a:spcPct val="30000"/>
                    </a:spcBef>
                    <a:spcAft>
                      <a:spcPct val="0"/>
                    </a:spcAft>
                  </a:pPr>
                  <a:endParaRPr kumimoji="1" lang="ko-KR" altLang="en-US" sz="12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423" name="Rectangle 22"/>
                <p:cNvSpPr>
                  <a:spLocks noChangeArrowheads="1"/>
                </p:cNvSpPr>
                <p:nvPr/>
              </p:nvSpPr>
              <p:spPr bwMode="auto">
                <a:xfrm>
                  <a:off x="827" y="1306"/>
                  <a:ext cx="652" cy="19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898614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en-US" altLang="ko-KR" sz="900">
                      <a:solidFill>
                        <a:srgbClr val="000000"/>
                      </a:solidFill>
                      <a:latin typeface="굴림" pitchFamily="50" charset="-127"/>
                      <a:ea typeface="굴림" pitchFamily="50" charset="-127"/>
                      <a:sym typeface="Wingdings" pitchFamily="2" charset="2"/>
                    </a:rPr>
                    <a:t>  </a:t>
                  </a:r>
                  <a:r>
                    <a:rPr kumimoji="1" lang="en-US" altLang="ko-KR" sz="18300">
                      <a:solidFill>
                        <a:srgbClr val="000000"/>
                      </a:solidFill>
                      <a:latin typeface="굴림" pitchFamily="50" charset="-127"/>
                      <a:ea typeface="굴림" pitchFamily="50" charset="-127"/>
                      <a:sym typeface="Wingdings" pitchFamily="2" charset="2"/>
                    </a:rPr>
                    <a:t> </a:t>
                  </a:r>
                  <a:r>
                    <a:rPr kumimoji="1" lang="en-US" altLang="ko-KR" sz="900">
                      <a:solidFill>
                        <a:srgbClr val="000000"/>
                      </a:solidFill>
                      <a:latin typeface="굴림" pitchFamily="50" charset="-127"/>
                      <a:ea typeface="굴림" pitchFamily="50" charset="-127"/>
                      <a:sym typeface="Wingdings" pitchFamily="2" charset="2"/>
                    </a:rPr>
                    <a:t>                                               </a:t>
                  </a:r>
                </a:p>
                <a:p>
                  <a:pPr defTabSz="898614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altLang="ko-KR" sz="900">
                    <a:solidFill>
                      <a:srgbClr val="000000"/>
                    </a:solidFill>
                    <a:latin typeface="굴림" pitchFamily="50" charset="-127"/>
                    <a:ea typeface="굴림" pitchFamily="50" charset="-127"/>
                    <a:sym typeface="Wingdings" pitchFamily="2" charset="2"/>
                  </a:endParaRPr>
                </a:p>
              </p:txBody>
            </p:sp>
          </p:grpSp>
        </p:grpSp>
        <p:pic>
          <p:nvPicPr>
            <p:cNvPr id="17418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863"/>
              <a:ext cx="1151" cy="2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9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" y="863"/>
              <a:ext cx="1153" cy="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1340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" y="4"/>
            <a:ext cx="898993" cy="6858000"/>
          </a:xfrm>
          <a:prstGeom prst="rect">
            <a:avLst/>
          </a:prstGeom>
          <a:solidFill>
            <a:srgbClr val="DDD9C3">
              <a:alpha val="6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50" tIns="45723" rIns="91450" bIns="45723"/>
          <a:lstStyle/>
          <a:p>
            <a:pPr defTabSz="914766" fontAlgn="base">
              <a:spcBef>
                <a:spcPct val="30000"/>
              </a:spcBef>
              <a:spcAft>
                <a:spcPct val="0"/>
              </a:spcAft>
            </a:pPr>
            <a:endParaRPr kumimoji="1" lang="ko-KR" altLang="en-US" sz="1200">
              <a:solidFill>
                <a:srgbClr val="000000"/>
              </a:solidFill>
            </a:endParaRPr>
          </a:p>
        </p:txBody>
      </p:sp>
      <p:sp>
        <p:nvSpPr>
          <p:cNvPr id="21509" name="Rectangle 5" descr="㩃啜敳獲䱜䩙䅜灰慄慴䱜捯污呜浥屰㘰攳楜慭敧⸶灪来ἆἆἆἆἆἆἆἆἆἆἆἆ"/>
          <p:cNvSpPr>
            <a:spLocks noChangeArrowheads="1"/>
          </p:cNvSpPr>
          <p:nvPr/>
        </p:nvSpPr>
        <p:spPr bwMode="auto">
          <a:xfrm>
            <a:off x="0" y="0"/>
            <a:ext cx="9144000" cy="126741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mpd="sng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0" tIns="45723" rIns="91450" bIns="45723"/>
          <a:lstStyle/>
          <a:p>
            <a:pPr defTabSz="914766" fontAlgn="base">
              <a:spcBef>
                <a:spcPct val="30000"/>
              </a:spcBef>
              <a:spcAft>
                <a:spcPct val="0"/>
              </a:spcAft>
              <a:defRPr/>
            </a:pPr>
            <a:endParaRPr kumimoji="1" lang="ko-KR" altLang="en-US" sz="1200">
              <a:solidFill>
                <a:srgbClr val="000000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055299" y="331945"/>
            <a:ext cx="5033409" cy="576529"/>
          </a:xfrm>
          <a:prstGeom prst="rect">
            <a:avLst/>
          </a:prstGeom>
          <a:noFill/>
          <a:ln>
            <a:noFill/>
          </a:ln>
          <a:effectLst>
            <a:outerShdw blurRad="76200" dist="12700" dir="27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0" tIns="45723" rIns="91450" bIns="45723" anchor="ctr"/>
          <a:lstStyle/>
          <a:p>
            <a:pPr algn="ctr" defTabSz="89861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500" b="1">
                <a:solidFill>
                  <a:srgbClr val="FFFFFF"/>
                </a:solidFill>
                <a:latin typeface="나눔고딕" charset="0"/>
              </a:rPr>
              <a:t>간도의 귀속문제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250956" y="2031353"/>
            <a:ext cx="4320250" cy="359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50" tIns="45723" rIns="91450" bIns="45723">
            <a:spAutoFit/>
          </a:bodyPr>
          <a:lstStyle/>
          <a:p>
            <a:pPr defTabSz="898614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800">
                <a:solidFill>
                  <a:srgbClr val="000000"/>
                </a:solidFill>
                <a:sym typeface="Wingdings" pitchFamily="2" charset="2"/>
              </a:rPr>
              <a:t>◈ </a:t>
            </a:r>
            <a:r>
              <a:rPr kumimoji="1" lang="ko-KR" altLang="en-US" sz="2800">
                <a:solidFill>
                  <a:srgbClr val="000000"/>
                </a:solidFill>
                <a:sym typeface="Wingdings" pitchFamily="2" charset="2"/>
              </a:rPr>
              <a:t>백두산 정계비</a:t>
            </a:r>
          </a:p>
          <a:p>
            <a:pPr defTabSz="898614" fontAlgn="base"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2800">
                <a:solidFill>
                  <a:srgbClr val="000000"/>
                </a:solidFill>
                <a:sym typeface="Wingdings" pitchFamily="2" charset="2"/>
              </a:rPr>
              <a:t>   </a:t>
            </a:r>
            <a:r>
              <a:rPr kumimoji="1" lang="ko-KR" altLang="en-US" sz="280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“</a:t>
            </a:r>
            <a:r>
              <a:rPr kumimoji="1" lang="ko-KR" altLang="en-US" sz="2800">
                <a:solidFill>
                  <a:srgbClr val="000000"/>
                </a:solidFill>
                <a:sym typeface="Wingdings" pitchFamily="2" charset="2"/>
              </a:rPr>
              <a:t>西爲鴨綠 東爲</a:t>
            </a:r>
            <a:r>
              <a:rPr kumimoji="1" lang="ko-KR" altLang="en-US" sz="2800" b="1">
                <a:solidFill>
                  <a:srgbClr val="1F497D"/>
                </a:solidFill>
                <a:sym typeface="Wingdings" pitchFamily="2" charset="2"/>
              </a:rPr>
              <a:t>土門</a:t>
            </a:r>
          </a:p>
          <a:p>
            <a:pPr defTabSz="898614" fontAlgn="base"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2800">
                <a:solidFill>
                  <a:srgbClr val="000000"/>
                </a:solidFill>
                <a:sym typeface="Wingdings" pitchFamily="2" charset="2"/>
              </a:rPr>
              <a:t>     故於分水嶺上 </a:t>
            </a:r>
            <a:r>
              <a:rPr kumimoji="1" lang="en-US" altLang="ko-KR" sz="2800">
                <a:solidFill>
                  <a:srgbClr val="000000"/>
                </a:solidFill>
                <a:sym typeface="Wingdings" pitchFamily="2" charset="2"/>
              </a:rPr>
              <a:t>~ </a:t>
            </a:r>
            <a:r>
              <a:rPr kumimoji="1" lang="en-US" altLang="ko-KR" sz="280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”</a:t>
            </a:r>
            <a:endParaRPr kumimoji="1" lang="en-US" altLang="ko-KR" sz="2800">
              <a:solidFill>
                <a:srgbClr val="000000"/>
              </a:solidFill>
              <a:sym typeface="Wingdings" pitchFamily="2" charset="2"/>
            </a:endParaRPr>
          </a:p>
          <a:p>
            <a:pPr defTabSz="898614" fontAlgn="base">
              <a:spcBef>
                <a:spcPct val="20000"/>
              </a:spcBef>
              <a:spcAft>
                <a:spcPct val="0"/>
              </a:spcAft>
            </a:pPr>
            <a:endParaRPr kumimoji="1" lang="en-US" altLang="ko-KR" sz="2800">
              <a:solidFill>
                <a:srgbClr val="000000"/>
              </a:solidFill>
              <a:sym typeface="Wingdings" pitchFamily="2" charset="2"/>
            </a:endParaRPr>
          </a:p>
          <a:p>
            <a:pPr defTabSz="898614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2800">
                <a:solidFill>
                  <a:srgbClr val="000000"/>
                </a:solidFill>
                <a:sym typeface="Wingdings" pitchFamily="2" charset="2"/>
              </a:rPr>
              <a:t>  * </a:t>
            </a:r>
            <a:r>
              <a:rPr kumimoji="1" lang="ko-KR" altLang="en-US" sz="2800">
                <a:solidFill>
                  <a:srgbClr val="000000"/>
                </a:solidFill>
                <a:sym typeface="Wingdings" pitchFamily="2" charset="2"/>
              </a:rPr>
              <a:t>토문에 대한 해석 차이</a:t>
            </a:r>
          </a:p>
          <a:p>
            <a:pPr defTabSz="898614" fontAlgn="base"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2800">
                <a:solidFill>
                  <a:srgbClr val="000000"/>
                </a:solidFill>
                <a:sym typeface="Wingdings" pitchFamily="2" charset="2"/>
              </a:rPr>
              <a:t>    </a:t>
            </a:r>
            <a:r>
              <a:rPr kumimoji="1" lang="en-US" altLang="ko-KR" sz="2800">
                <a:solidFill>
                  <a:srgbClr val="000000"/>
                </a:solidFill>
                <a:sym typeface="Wingdings" pitchFamily="2" charset="2"/>
              </a:rPr>
              <a:t>- </a:t>
            </a:r>
            <a:r>
              <a:rPr kumimoji="1" lang="ko-KR" altLang="en-US" sz="2800">
                <a:solidFill>
                  <a:srgbClr val="000000"/>
                </a:solidFill>
                <a:sym typeface="Wingdings" pitchFamily="2" charset="2"/>
              </a:rPr>
              <a:t>중국 </a:t>
            </a:r>
            <a:r>
              <a:rPr kumimoji="1" lang="en-US" altLang="ko-KR" sz="280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kumimoji="1" lang="ko-KR" altLang="en-US" sz="2800">
                <a:solidFill>
                  <a:srgbClr val="000000"/>
                </a:solidFill>
                <a:sym typeface="Wingdings" pitchFamily="2" charset="2"/>
              </a:rPr>
              <a:t>두만강 </a:t>
            </a:r>
          </a:p>
          <a:p>
            <a:pPr defTabSz="898614" fontAlgn="base">
              <a:spcBef>
                <a:spcPct val="20000"/>
              </a:spcBef>
              <a:spcAft>
                <a:spcPct val="0"/>
              </a:spcAft>
            </a:pPr>
            <a:r>
              <a:rPr kumimoji="1" lang="ko-KR" altLang="en-US" sz="2800">
                <a:solidFill>
                  <a:srgbClr val="000000"/>
                </a:solidFill>
                <a:sym typeface="Wingdings" pitchFamily="2" charset="2"/>
              </a:rPr>
              <a:t>    </a:t>
            </a:r>
            <a:r>
              <a:rPr kumimoji="1" lang="en-US" altLang="ko-KR" sz="2800">
                <a:solidFill>
                  <a:srgbClr val="000000"/>
                </a:solidFill>
                <a:sym typeface="Wingdings" pitchFamily="2" charset="2"/>
              </a:rPr>
              <a:t>- </a:t>
            </a:r>
            <a:r>
              <a:rPr kumimoji="1" lang="ko-KR" altLang="en-US" sz="2800">
                <a:solidFill>
                  <a:srgbClr val="000000"/>
                </a:solidFill>
                <a:sym typeface="Wingdings" pitchFamily="2" charset="2"/>
              </a:rPr>
              <a:t>한국 </a:t>
            </a:r>
            <a:r>
              <a:rPr kumimoji="1" lang="en-US" altLang="ko-KR" sz="2800">
                <a:solidFill>
                  <a:srgbClr val="000000"/>
                </a:solidFill>
                <a:sym typeface="Wingdings" pitchFamily="2" charset="2"/>
              </a:rPr>
              <a:t>: </a:t>
            </a:r>
            <a:r>
              <a:rPr kumimoji="1" lang="ko-KR" altLang="en-US" sz="2800">
                <a:solidFill>
                  <a:srgbClr val="000000"/>
                </a:solidFill>
                <a:sym typeface="Wingdings" pitchFamily="2" charset="2"/>
              </a:rPr>
              <a:t>토문강 </a:t>
            </a:r>
          </a:p>
        </p:txBody>
      </p:sp>
      <p:grpSp>
        <p:nvGrpSpPr>
          <p:cNvPr id="18438" name="Group 8"/>
          <p:cNvGrpSpPr>
            <a:grpSpLocks/>
          </p:cNvGrpSpPr>
          <p:nvPr/>
        </p:nvGrpSpPr>
        <p:grpSpPr bwMode="auto">
          <a:xfrm>
            <a:off x="4860281" y="1519942"/>
            <a:ext cx="4035940" cy="4752000"/>
            <a:chOff x="3060" y="957"/>
            <a:chExt cx="2541" cy="2992"/>
          </a:xfrm>
        </p:grpSpPr>
        <p:pic>
          <p:nvPicPr>
            <p:cNvPr id="1843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" y="957"/>
              <a:ext cx="2541" cy="2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440" name="Group 10"/>
            <p:cNvGrpSpPr>
              <a:grpSpLocks/>
            </p:cNvGrpSpPr>
            <p:nvPr/>
          </p:nvGrpSpPr>
          <p:grpSpPr bwMode="auto">
            <a:xfrm>
              <a:off x="4669" y="2606"/>
              <a:ext cx="379" cy="211"/>
              <a:chOff x="4669" y="2606"/>
              <a:chExt cx="379" cy="211"/>
            </a:xfrm>
          </p:grpSpPr>
          <p:sp>
            <p:nvSpPr>
              <p:cNvPr id="18447" name="Freeform 11"/>
              <p:cNvSpPr>
                <a:spLocks noChangeArrowheads="1"/>
              </p:cNvSpPr>
              <p:nvPr/>
            </p:nvSpPr>
            <p:spPr bwMode="auto">
              <a:xfrm>
                <a:off x="4669" y="2606"/>
                <a:ext cx="176" cy="160"/>
              </a:xfrm>
              <a:custGeom>
                <a:avLst/>
                <a:gdLst>
                  <a:gd name="T0" fmla="*/ 0 w 176"/>
                  <a:gd name="T1" fmla="*/ 151 h 160"/>
                  <a:gd name="T2" fmla="*/ 42 w 176"/>
                  <a:gd name="T3" fmla="*/ 145 h 160"/>
                  <a:gd name="T4" fmla="*/ 55 w 176"/>
                  <a:gd name="T5" fmla="*/ 140 h 160"/>
                  <a:gd name="T6" fmla="*/ 111 w 176"/>
                  <a:gd name="T7" fmla="*/ 79 h 160"/>
                  <a:gd name="T8" fmla="*/ 144 w 176"/>
                  <a:gd name="T9" fmla="*/ 8 h 160"/>
                  <a:gd name="T10" fmla="*/ 167 w 176"/>
                  <a:gd name="T11" fmla="*/ 23 h 160"/>
                  <a:gd name="T12" fmla="*/ 176 w 176"/>
                  <a:gd name="T13" fmla="*/ 34 h 1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6" h="160">
                    <a:moveTo>
                      <a:pt x="0" y="151"/>
                    </a:moveTo>
                    <a:cubicBezTo>
                      <a:pt x="23" y="160"/>
                      <a:pt x="9" y="158"/>
                      <a:pt x="42" y="145"/>
                    </a:cubicBezTo>
                    <a:cubicBezTo>
                      <a:pt x="46" y="144"/>
                      <a:pt x="55" y="140"/>
                      <a:pt x="55" y="140"/>
                    </a:cubicBezTo>
                    <a:cubicBezTo>
                      <a:pt x="68" y="100"/>
                      <a:pt x="72" y="86"/>
                      <a:pt x="111" y="79"/>
                    </a:cubicBezTo>
                    <a:cubicBezTo>
                      <a:pt x="116" y="23"/>
                      <a:pt x="102" y="0"/>
                      <a:pt x="144" y="8"/>
                    </a:cubicBezTo>
                    <a:cubicBezTo>
                      <a:pt x="166" y="34"/>
                      <a:pt x="138" y="4"/>
                      <a:pt x="167" y="23"/>
                    </a:cubicBezTo>
                    <a:cubicBezTo>
                      <a:pt x="171" y="26"/>
                      <a:pt x="176" y="34"/>
                      <a:pt x="176" y="34"/>
                    </a:cubicBezTo>
                  </a:path>
                </a:pathLst>
              </a:custGeom>
              <a:noFill/>
              <a:ln w="31714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766" fontAlgn="base">
                  <a:spcBef>
                    <a:spcPct val="3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8" name="Rectangle 12"/>
              <p:cNvSpPr>
                <a:spLocks noChangeArrowheads="1"/>
              </p:cNvSpPr>
              <p:nvPr/>
            </p:nvSpPr>
            <p:spPr bwMode="auto">
              <a:xfrm>
                <a:off x="4791" y="2696"/>
                <a:ext cx="257" cy="121"/>
              </a:xfrm>
              <a:prstGeom prst="rect">
                <a:avLst/>
              </a:prstGeom>
              <a:solidFill>
                <a:srgbClr val="FFC583"/>
              </a:solidFill>
              <a:ln w="9491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884328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b="1">
                    <a:solidFill>
                      <a:srgbClr val="5F5F5F"/>
                    </a:solidFill>
                    <a:latin typeface="굴림" pitchFamily="50" charset="-127"/>
                    <a:ea typeface="굴림" pitchFamily="50" charset="-127"/>
                    <a:sym typeface="Wingdings" pitchFamily="2" charset="2"/>
                  </a:rPr>
                  <a:t>두만강</a:t>
                </a:r>
              </a:p>
            </p:txBody>
          </p:sp>
        </p:grpSp>
        <p:grpSp>
          <p:nvGrpSpPr>
            <p:cNvPr id="18441" name="Group 13"/>
            <p:cNvGrpSpPr>
              <a:grpSpLocks/>
            </p:cNvGrpSpPr>
            <p:nvPr/>
          </p:nvGrpSpPr>
          <p:grpSpPr bwMode="auto">
            <a:xfrm>
              <a:off x="4091" y="2828"/>
              <a:ext cx="555" cy="264"/>
              <a:chOff x="4091" y="2828"/>
              <a:chExt cx="555" cy="264"/>
            </a:xfrm>
          </p:grpSpPr>
          <p:sp>
            <p:nvSpPr>
              <p:cNvPr id="18445" name="Freeform 14"/>
              <p:cNvSpPr>
                <a:spLocks noChangeArrowheads="1"/>
              </p:cNvSpPr>
              <p:nvPr/>
            </p:nvSpPr>
            <p:spPr bwMode="auto">
              <a:xfrm>
                <a:off x="4243" y="2828"/>
                <a:ext cx="403" cy="264"/>
              </a:xfrm>
              <a:custGeom>
                <a:avLst/>
                <a:gdLst>
                  <a:gd name="T0" fmla="*/ 0 w 403"/>
                  <a:gd name="T1" fmla="*/ 264 h 264"/>
                  <a:gd name="T2" fmla="*/ 10 w 403"/>
                  <a:gd name="T3" fmla="*/ 254 h 264"/>
                  <a:gd name="T4" fmla="*/ 37 w 403"/>
                  <a:gd name="T5" fmla="*/ 249 h 264"/>
                  <a:gd name="T6" fmla="*/ 42 w 403"/>
                  <a:gd name="T7" fmla="*/ 234 h 264"/>
                  <a:gd name="T8" fmla="*/ 56 w 403"/>
                  <a:gd name="T9" fmla="*/ 224 h 264"/>
                  <a:gd name="T10" fmla="*/ 97 w 403"/>
                  <a:gd name="T11" fmla="*/ 193 h 264"/>
                  <a:gd name="T12" fmla="*/ 144 w 403"/>
                  <a:gd name="T13" fmla="*/ 158 h 264"/>
                  <a:gd name="T14" fmla="*/ 171 w 403"/>
                  <a:gd name="T15" fmla="*/ 122 h 264"/>
                  <a:gd name="T16" fmla="*/ 181 w 403"/>
                  <a:gd name="T17" fmla="*/ 91 h 264"/>
                  <a:gd name="T18" fmla="*/ 217 w 403"/>
                  <a:gd name="T19" fmla="*/ 30 h 264"/>
                  <a:gd name="T20" fmla="*/ 273 w 403"/>
                  <a:gd name="T21" fmla="*/ 51 h 264"/>
                  <a:gd name="T22" fmla="*/ 389 w 403"/>
                  <a:gd name="T23" fmla="*/ 36 h 264"/>
                  <a:gd name="T24" fmla="*/ 385 w 403"/>
                  <a:gd name="T25" fmla="*/ 0 h 2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3" h="264">
                    <a:moveTo>
                      <a:pt x="0" y="264"/>
                    </a:moveTo>
                    <a:cubicBezTo>
                      <a:pt x="3" y="260"/>
                      <a:pt x="5" y="256"/>
                      <a:pt x="10" y="254"/>
                    </a:cubicBezTo>
                    <a:cubicBezTo>
                      <a:pt x="19" y="250"/>
                      <a:pt x="29" y="254"/>
                      <a:pt x="37" y="249"/>
                    </a:cubicBezTo>
                    <a:cubicBezTo>
                      <a:pt x="41" y="246"/>
                      <a:pt x="39" y="238"/>
                      <a:pt x="42" y="234"/>
                    </a:cubicBezTo>
                    <a:cubicBezTo>
                      <a:pt x="45" y="229"/>
                      <a:pt x="51" y="227"/>
                      <a:pt x="56" y="224"/>
                    </a:cubicBezTo>
                    <a:cubicBezTo>
                      <a:pt x="63" y="196"/>
                      <a:pt x="70" y="198"/>
                      <a:pt x="97" y="193"/>
                    </a:cubicBezTo>
                    <a:cubicBezTo>
                      <a:pt x="119" y="170"/>
                      <a:pt x="112" y="168"/>
                      <a:pt x="144" y="158"/>
                    </a:cubicBezTo>
                    <a:cubicBezTo>
                      <a:pt x="157" y="143"/>
                      <a:pt x="165" y="142"/>
                      <a:pt x="171" y="122"/>
                    </a:cubicBezTo>
                    <a:cubicBezTo>
                      <a:pt x="174" y="111"/>
                      <a:pt x="181" y="91"/>
                      <a:pt x="181" y="91"/>
                    </a:cubicBezTo>
                    <a:cubicBezTo>
                      <a:pt x="185" y="61"/>
                      <a:pt x="191" y="38"/>
                      <a:pt x="217" y="30"/>
                    </a:cubicBezTo>
                    <a:cubicBezTo>
                      <a:pt x="256" y="37"/>
                      <a:pt x="244" y="39"/>
                      <a:pt x="273" y="51"/>
                    </a:cubicBezTo>
                    <a:cubicBezTo>
                      <a:pt x="380" y="39"/>
                      <a:pt x="343" y="51"/>
                      <a:pt x="389" y="36"/>
                    </a:cubicBezTo>
                    <a:cubicBezTo>
                      <a:pt x="399" y="20"/>
                      <a:pt x="403" y="9"/>
                      <a:pt x="385" y="0"/>
                    </a:cubicBezTo>
                  </a:path>
                </a:pathLst>
              </a:custGeom>
              <a:noFill/>
              <a:ln w="31714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766" fontAlgn="base">
                  <a:spcBef>
                    <a:spcPct val="3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6" name="Rectangle 15"/>
              <p:cNvSpPr>
                <a:spLocks noChangeArrowheads="1"/>
              </p:cNvSpPr>
              <p:nvPr/>
            </p:nvSpPr>
            <p:spPr bwMode="auto">
              <a:xfrm>
                <a:off x="4091" y="2898"/>
                <a:ext cx="257" cy="122"/>
              </a:xfrm>
              <a:prstGeom prst="rect">
                <a:avLst/>
              </a:prstGeom>
              <a:solidFill>
                <a:srgbClr val="FFC583"/>
              </a:solidFill>
              <a:ln w="9491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884328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b="1">
                    <a:solidFill>
                      <a:srgbClr val="5F5F5F"/>
                    </a:solidFill>
                    <a:latin typeface="굴림" pitchFamily="50" charset="-127"/>
                    <a:ea typeface="굴림" pitchFamily="50" charset="-127"/>
                    <a:sym typeface="Wingdings" pitchFamily="2" charset="2"/>
                  </a:rPr>
                  <a:t>압록강</a:t>
                </a:r>
              </a:p>
            </p:txBody>
          </p:sp>
        </p:grpSp>
        <p:grpSp>
          <p:nvGrpSpPr>
            <p:cNvPr id="18442" name="Group 16"/>
            <p:cNvGrpSpPr>
              <a:grpSpLocks/>
            </p:cNvGrpSpPr>
            <p:nvPr/>
          </p:nvGrpSpPr>
          <p:grpSpPr bwMode="auto">
            <a:xfrm>
              <a:off x="4313" y="2446"/>
              <a:ext cx="311" cy="295"/>
              <a:chOff x="4313" y="2446"/>
              <a:chExt cx="311" cy="295"/>
            </a:xfrm>
          </p:grpSpPr>
          <p:sp>
            <p:nvSpPr>
              <p:cNvPr id="18443" name="Freeform 20"/>
              <p:cNvSpPr>
                <a:spLocks noChangeArrowheads="1"/>
              </p:cNvSpPr>
              <p:nvPr/>
            </p:nvSpPr>
            <p:spPr bwMode="auto">
              <a:xfrm>
                <a:off x="4585" y="2446"/>
                <a:ext cx="39" cy="296"/>
              </a:xfrm>
              <a:custGeom>
                <a:avLst/>
                <a:gdLst>
                  <a:gd name="T0" fmla="*/ 19 w 39"/>
                  <a:gd name="T1" fmla="*/ 296 h 296"/>
                  <a:gd name="T2" fmla="*/ 10 w 39"/>
                  <a:gd name="T3" fmla="*/ 168 h 296"/>
                  <a:gd name="T4" fmla="*/ 19 w 39"/>
                  <a:gd name="T5" fmla="*/ 143 h 296"/>
                  <a:gd name="T6" fmla="*/ 24 w 39"/>
                  <a:gd name="T7" fmla="*/ 123 h 296"/>
                  <a:gd name="T8" fmla="*/ 5 w 39"/>
                  <a:gd name="T9" fmla="*/ 66 h 296"/>
                  <a:gd name="T10" fmla="*/ 1 w 39"/>
                  <a:gd name="T11" fmla="*/ 51 h 296"/>
                  <a:gd name="T12" fmla="*/ 33 w 39"/>
                  <a:gd name="T13" fmla="*/ 0 h 2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296">
                    <a:moveTo>
                      <a:pt x="19" y="296"/>
                    </a:moveTo>
                    <a:cubicBezTo>
                      <a:pt x="32" y="254"/>
                      <a:pt x="39" y="202"/>
                      <a:pt x="10" y="168"/>
                    </a:cubicBezTo>
                    <a:cubicBezTo>
                      <a:pt x="1" y="138"/>
                      <a:pt x="5" y="166"/>
                      <a:pt x="19" y="143"/>
                    </a:cubicBezTo>
                    <a:cubicBezTo>
                      <a:pt x="22" y="137"/>
                      <a:pt x="22" y="130"/>
                      <a:pt x="24" y="123"/>
                    </a:cubicBezTo>
                    <a:cubicBezTo>
                      <a:pt x="20" y="98"/>
                      <a:pt x="20" y="84"/>
                      <a:pt x="5" y="66"/>
                    </a:cubicBezTo>
                    <a:cubicBezTo>
                      <a:pt x="4" y="61"/>
                      <a:pt x="0" y="57"/>
                      <a:pt x="1" y="51"/>
                    </a:cubicBezTo>
                    <a:cubicBezTo>
                      <a:pt x="2" y="38"/>
                      <a:pt x="15" y="0"/>
                      <a:pt x="33" y="0"/>
                    </a:cubicBezTo>
                  </a:path>
                </a:pathLst>
              </a:custGeom>
              <a:noFill/>
              <a:ln w="31714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766" fontAlgn="base">
                  <a:spcBef>
                    <a:spcPct val="30000"/>
                  </a:spcBef>
                  <a:spcAft>
                    <a:spcPct val="0"/>
                  </a:spcAft>
                </a:pPr>
                <a:endParaRPr kumimoji="1" lang="ko-KR" alt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44" name="Rectangle 21"/>
              <p:cNvSpPr>
                <a:spLocks noChangeArrowheads="1"/>
              </p:cNvSpPr>
              <p:nvPr/>
            </p:nvSpPr>
            <p:spPr bwMode="auto">
              <a:xfrm>
                <a:off x="4313" y="2494"/>
                <a:ext cx="257" cy="121"/>
              </a:xfrm>
              <a:prstGeom prst="rect">
                <a:avLst/>
              </a:prstGeom>
              <a:solidFill>
                <a:srgbClr val="FFC583"/>
              </a:solidFill>
              <a:ln w="9491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884328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b="1">
                    <a:solidFill>
                      <a:srgbClr val="5F5F5F"/>
                    </a:solidFill>
                    <a:latin typeface="굴림" pitchFamily="50" charset="-127"/>
                    <a:ea typeface="굴림" pitchFamily="50" charset="-127"/>
                    <a:sym typeface="Wingdings" pitchFamily="2" charset="2"/>
                  </a:rPr>
                  <a:t>토문강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09380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-1" y="0"/>
            <a:ext cx="7452322" cy="68616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7056784" cy="4320480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ko-KR" altLang="en-US" sz="2800" b="1" spc="-10" dirty="0">
                <a:solidFill>
                  <a:schemeClr val="bg1"/>
                </a:solidFill>
                <a:latin typeface="+mn-ea"/>
                <a:ea typeface="+mn-ea"/>
              </a:rPr>
              <a:t>목차</a:t>
            </a:r>
            <a:r>
              <a:rPr lang="en-US" altLang="ko-KR" sz="12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12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12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12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12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12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①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을사조약이란 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>?      </a:t>
            </a: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⑥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을사조약과 간도의 관계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②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을사조약의 배경    </a:t>
            </a: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⑦ 간도협약 </a:t>
            </a: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전문 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>7</a:t>
            </a: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조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③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을사조약의 전개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④ 을사조약의 </a:t>
            </a: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내용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⑤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을사조약의 결과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428471"/>
            <a:ext cx="6192688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3. </a:t>
            </a:r>
            <a:r>
              <a:rPr lang="ko-KR" altLang="en-US" sz="3600" b="1" dirty="0">
                <a:solidFill>
                  <a:schemeClr val="bg1"/>
                </a:solidFill>
              </a:rPr>
              <a:t>을사조약과 간도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4996" y="4653136"/>
            <a:ext cx="2592288" cy="70788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무역학과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2000" b="1" dirty="0" err="1">
                <a:solidFill>
                  <a:schemeClr val="bg1"/>
                </a:solidFill>
              </a:rPr>
              <a:t>박경</a:t>
            </a:r>
            <a:r>
              <a:rPr lang="en-US" altLang="ko-KR" sz="2000" b="1" dirty="0">
                <a:solidFill>
                  <a:schemeClr val="bg1"/>
                </a:solidFill>
              </a:rPr>
              <a:t>*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1" y="476673"/>
            <a:ext cx="4752528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①</a:t>
            </a:r>
            <a:r>
              <a:rPr lang="en-US" altLang="ko-KR" sz="3600" b="1" dirty="0">
                <a:solidFill>
                  <a:schemeClr val="bg1"/>
                </a:solidFill>
              </a:rPr>
              <a:t> </a:t>
            </a:r>
            <a:r>
              <a:rPr lang="ko-KR" altLang="en-US" sz="3600" b="1" dirty="0">
                <a:solidFill>
                  <a:schemeClr val="bg1"/>
                </a:solidFill>
              </a:rPr>
              <a:t>을사조약이란</a:t>
            </a:r>
            <a:r>
              <a:rPr lang="en-US" altLang="ko-KR" sz="3600" b="1" dirty="0">
                <a:solidFill>
                  <a:schemeClr val="bg1"/>
                </a:solidFill>
              </a:rPr>
              <a:t>?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078846"/>
            <a:ext cx="7056784" cy="286232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dirty="0" smtClean="0"/>
              <a:t>▶을사조약의 </a:t>
            </a:r>
            <a:r>
              <a:rPr lang="ko-KR" altLang="en-US" dirty="0"/>
              <a:t>정의 </a:t>
            </a:r>
            <a:r>
              <a:rPr lang="en-US" altLang="ko-KR" dirty="0"/>
              <a:t>: 1905</a:t>
            </a:r>
            <a:r>
              <a:rPr lang="ko-KR" altLang="en-US" dirty="0"/>
              <a:t>년 일본이 한국의 외교권을 박탈하기 위해 강제로 체결한 조약</a:t>
            </a:r>
          </a:p>
          <a:p>
            <a:endParaRPr lang="en-US" altLang="ko-KR" dirty="0"/>
          </a:p>
          <a:p>
            <a:r>
              <a:rPr lang="ko-KR" altLang="en-US" dirty="0"/>
              <a:t>▶ </a:t>
            </a:r>
            <a:r>
              <a:rPr lang="ko-KR" altLang="en-US" dirty="0" smtClean="0"/>
              <a:t>을사조약의 </a:t>
            </a:r>
            <a:r>
              <a:rPr lang="ko-KR" altLang="en-US" dirty="0"/>
              <a:t>다른 명칭</a:t>
            </a:r>
            <a:r>
              <a:rPr lang="en-US" altLang="ko-KR" dirty="0"/>
              <a:t>: </a:t>
            </a:r>
            <a:r>
              <a:rPr lang="ko-KR" altLang="en-US" dirty="0"/>
              <a:t>한일협상조약</a:t>
            </a:r>
            <a:r>
              <a:rPr lang="en-US" altLang="ko-KR" dirty="0"/>
              <a:t>, </a:t>
            </a: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 smtClean="0"/>
              <a:t>차 한일협약</a:t>
            </a:r>
            <a:r>
              <a:rPr lang="en-US" altLang="ko-KR" dirty="0"/>
              <a:t>, </a:t>
            </a:r>
            <a:r>
              <a:rPr lang="ko-KR" altLang="en-US" dirty="0"/>
              <a:t>을사</a:t>
            </a:r>
            <a:r>
              <a:rPr lang="en-US" altLang="ko-KR" dirty="0"/>
              <a:t>5</a:t>
            </a:r>
            <a:r>
              <a:rPr lang="ko-KR" altLang="en-US" dirty="0"/>
              <a:t>조약</a:t>
            </a:r>
            <a:r>
              <a:rPr lang="en-US" altLang="ko-KR" dirty="0"/>
              <a:t>, </a:t>
            </a:r>
            <a:r>
              <a:rPr lang="ko-KR" altLang="en-US" dirty="0" err="1"/>
              <a:t>을사늑약</a:t>
            </a:r>
            <a:endParaRPr lang="ko-KR" altLang="en-US" dirty="0"/>
          </a:p>
          <a:p>
            <a:endParaRPr lang="en-US" altLang="ko-KR" dirty="0"/>
          </a:p>
          <a:p>
            <a:r>
              <a:rPr lang="ko-KR" altLang="en-US" dirty="0"/>
              <a:t>▶ </a:t>
            </a:r>
            <a:r>
              <a:rPr lang="ko-KR" altLang="en-US" dirty="0" smtClean="0"/>
              <a:t>을사조약과 </a:t>
            </a:r>
            <a:r>
              <a:rPr lang="ko-KR" altLang="en-US" dirty="0" err="1"/>
              <a:t>을사늑약</a:t>
            </a:r>
            <a:r>
              <a:rPr lang="en-US" altLang="ko-KR" dirty="0"/>
              <a:t>: </a:t>
            </a:r>
            <a:r>
              <a:rPr lang="ko-KR" altLang="en-US" dirty="0"/>
              <a:t>을사조약이라고 하는 것은 양 국가의 합의하의 이루어진 체결이고</a:t>
            </a:r>
            <a:r>
              <a:rPr lang="en-US" altLang="ko-KR" dirty="0"/>
              <a:t>, </a:t>
            </a:r>
            <a:r>
              <a:rPr lang="ko-KR" altLang="en-US" dirty="0" err="1"/>
              <a:t>을사늑약은</a:t>
            </a:r>
            <a:r>
              <a:rPr lang="ko-KR" altLang="en-US" dirty="0"/>
              <a:t> 불법적으로 조약을 일본이 강제적으로 맺은 것을 </a:t>
            </a:r>
            <a:r>
              <a:rPr lang="ko-KR" altLang="en-US" dirty="0" smtClean="0"/>
              <a:t>의미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02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-1" y="0"/>
            <a:ext cx="7452322" cy="68616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1988841"/>
            <a:ext cx="7772400" cy="2838177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ts val="5599"/>
              </a:lnSpc>
            </a:pPr>
            <a:r>
              <a:rPr lang="ko-KR" altLang="en-US" sz="2200" b="1" spc="-1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en-US" altLang="ko-KR" sz="2200" b="1" spc="-1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200" b="1" spc="-10" dirty="0">
                <a:solidFill>
                  <a:schemeClr val="bg1"/>
                </a:solidFill>
                <a:latin typeface="+mj-ea"/>
                <a:ea typeface="+mj-ea"/>
              </a:rPr>
              <a:t>. </a:t>
            </a:r>
            <a:r>
              <a:rPr lang="ko-KR" altLang="en-US" sz="2200" b="1" spc="-10" dirty="0">
                <a:solidFill>
                  <a:schemeClr val="bg1"/>
                </a:solidFill>
                <a:latin typeface="+mj-ea"/>
                <a:ea typeface="+mj-ea"/>
              </a:rPr>
              <a:t>간도에 대한 설명 및 분쟁 원인</a:t>
            </a:r>
            <a:r>
              <a:rPr lang="en-US" altLang="ko-KR" sz="2200" b="1" spc="-10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200" b="1" spc="-10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en-US" altLang="ko-KR" sz="2200" b="1" spc="-10" dirty="0">
                <a:solidFill>
                  <a:schemeClr val="bg1"/>
                </a:solidFill>
                <a:latin typeface="+mj-ea"/>
                <a:ea typeface="+mj-ea"/>
              </a:rPr>
              <a:t>2 . </a:t>
            </a:r>
            <a:r>
              <a:rPr lang="ko-KR" altLang="en-US" sz="2200" b="1" spc="-10" dirty="0">
                <a:solidFill>
                  <a:schemeClr val="bg1"/>
                </a:solidFill>
                <a:latin typeface="+mj-ea"/>
                <a:ea typeface="+mj-ea"/>
              </a:rPr>
              <a:t>백두산 </a:t>
            </a:r>
            <a:r>
              <a:rPr lang="ko-KR" altLang="en-US" sz="2200" b="1" spc="-10" dirty="0">
                <a:solidFill>
                  <a:schemeClr val="bg1"/>
                </a:solidFill>
                <a:latin typeface="+mj-ea"/>
                <a:ea typeface="+mj-ea"/>
              </a:rPr>
              <a:t>정계비와 간도의 관계</a:t>
            </a:r>
            <a:r>
              <a:rPr lang="en-US" altLang="ko-KR" sz="2200" b="1" spc="-10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200" b="1" spc="-10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en-US" altLang="ko-KR" sz="2200" b="1" spc="-10" dirty="0">
                <a:solidFill>
                  <a:schemeClr val="bg1"/>
                </a:solidFill>
                <a:latin typeface="+mj-ea"/>
                <a:ea typeface="+mj-ea"/>
              </a:rPr>
              <a:t>3 . </a:t>
            </a:r>
            <a:r>
              <a:rPr lang="ko-KR" altLang="en-US" sz="2200" b="1" spc="-10" dirty="0">
                <a:solidFill>
                  <a:schemeClr val="bg1"/>
                </a:solidFill>
                <a:latin typeface="+mj-ea"/>
                <a:ea typeface="+mj-ea"/>
              </a:rPr>
              <a:t>을사조약과 </a:t>
            </a:r>
            <a:r>
              <a:rPr lang="ko-KR" altLang="en-US" sz="2200" b="1" spc="-10" dirty="0">
                <a:solidFill>
                  <a:schemeClr val="bg1"/>
                </a:solidFill>
                <a:latin typeface="+mj-ea"/>
                <a:ea typeface="+mj-ea"/>
              </a:rPr>
              <a:t>간도</a:t>
            </a:r>
            <a:r>
              <a:rPr lang="en-US" altLang="ko-KR" sz="2200" b="1" spc="-10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200" b="1" spc="-10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en-US" altLang="ko-KR" sz="2200" b="1" spc="-10" dirty="0">
                <a:solidFill>
                  <a:schemeClr val="bg1"/>
                </a:solidFill>
                <a:latin typeface="+mj-ea"/>
                <a:ea typeface="+mj-ea"/>
              </a:rPr>
              <a:t>4 . </a:t>
            </a:r>
            <a:r>
              <a:rPr lang="ko-KR" altLang="en-US" sz="2200" b="1" spc="-10" dirty="0">
                <a:solidFill>
                  <a:schemeClr val="bg1"/>
                </a:solidFill>
                <a:latin typeface="+mj-ea"/>
                <a:ea typeface="+mj-ea"/>
              </a:rPr>
              <a:t>간도협약</a:t>
            </a:r>
            <a:r>
              <a:rPr lang="en-US" altLang="ko-KR" sz="2200" b="1" spc="-10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200" b="1" spc="-10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en-US" altLang="ko-KR" sz="2200" b="1" spc="-10" dirty="0">
                <a:solidFill>
                  <a:schemeClr val="bg1"/>
                </a:solidFill>
                <a:latin typeface="+mj-ea"/>
                <a:ea typeface="+mj-ea"/>
              </a:rPr>
              <a:t>5 . </a:t>
            </a:r>
            <a:r>
              <a:rPr lang="ko-KR" altLang="en-US" sz="2200" b="1" spc="-10" dirty="0" err="1">
                <a:solidFill>
                  <a:schemeClr val="bg1"/>
                </a:solidFill>
                <a:latin typeface="+mj-ea"/>
                <a:ea typeface="+mj-ea"/>
              </a:rPr>
              <a:t>조중</a:t>
            </a:r>
            <a:r>
              <a:rPr lang="ko-KR" altLang="en-US" sz="2200" b="1" spc="-1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spc="-10" dirty="0">
                <a:solidFill>
                  <a:schemeClr val="bg1"/>
                </a:solidFill>
                <a:latin typeface="+mj-ea"/>
                <a:ea typeface="+mj-ea"/>
              </a:rPr>
              <a:t>변계 조약</a:t>
            </a:r>
            <a:r>
              <a:rPr lang="en-US" altLang="ko-KR" sz="2200" b="1" spc="-10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200" b="1" spc="-10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en-US" altLang="ko-KR" sz="2200" b="1" spc="-10" dirty="0">
                <a:solidFill>
                  <a:schemeClr val="bg1"/>
                </a:solidFill>
                <a:latin typeface="+mj-ea"/>
                <a:ea typeface="+mj-ea"/>
              </a:rPr>
              <a:t>6 . </a:t>
            </a:r>
            <a:r>
              <a:rPr lang="ko-KR" altLang="en-US" sz="2200" b="1" spc="-10" dirty="0">
                <a:solidFill>
                  <a:schemeClr val="bg1"/>
                </a:solidFill>
                <a:latin typeface="+mj-ea"/>
                <a:ea typeface="+mj-ea"/>
              </a:rPr>
              <a:t>동북공정과 </a:t>
            </a:r>
            <a:r>
              <a:rPr lang="ko-KR" altLang="en-US" sz="2200" b="1" spc="-10">
                <a:solidFill>
                  <a:schemeClr val="bg1"/>
                </a:solidFill>
                <a:latin typeface="+mj-ea"/>
                <a:ea typeface="+mj-ea"/>
              </a:rPr>
              <a:t>간도와의 </a:t>
            </a:r>
            <a:r>
              <a:rPr lang="ko-KR" altLang="en-US" sz="2200" b="1" spc="-10">
                <a:solidFill>
                  <a:schemeClr val="bg1"/>
                </a:solidFill>
                <a:latin typeface="+mj-ea"/>
                <a:ea typeface="+mj-ea"/>
              </a:rPr>
              <a:t>관계</a:t>
            </a:r>
            <a:endParaRPr lang="ko-KR" altLang="en-US" sz="2200" b="1" spc="-1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260648"/>
            <a:ext cx="2160240" cy="70788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ko-KR" altLang="en-US" sz="4000" b="1" dirty="0">
                <a:solidFill>
                  <a:schemeClr val="bg1"/>
                </a:solidFill>
              </a:rPr>
              <a:t>목차</a:t>
            </a:r>
            <a:endParaRPr lang="ko-KR" alt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04" y="-13692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1" y="332657"/>
            <a:ext cx="5328592" cy="120032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②</a:t>
            </a:r>
            <a:r>
              <a:rPr lang="en-US" altLang="ko-KR" sz="3600" b="1" dirty="0">
                <a:solidFill>
                  <a:schemeClr val="bg1"/>
                </a:solidFill>
              </a:rPr>
              <a:t> </a:t>
            </a:r>
            <a:r>
              <a:rPr lang="ko-KR" altLang="en-US" sz="3600" b="1" dirty="0">
                <a:solidFill>
                  <a:schemeClr val="bg1"/>
                </a:solidFill>
              </a:rPr>
              <a:t>을사조약의 배경</a:t>
            </a:r>
            <a:br>
              <a:rPr lang="ko-KR" altLang="en-US" sz="3600" b="1" dirty="0">
                <a:solidFill>
                  <a:schemeClr val="bg1"/>
                </a:solidFill>
              </a:rPr>
            </a:b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내용 개체 틀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988841"/>
            <a:ext cx="7467126" cy="339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476673"/>
            <a:ext cx="5040560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③ 을사조약의 전개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99868"/>
            <a:ext cx="2553329" cy="252933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80" y="1945729"/>
            <a:ext cx="4071408" cy="4003551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r="15435"/>
          <a:stretch/>
        </p:blipFill>
        <p:spPr>
          <a:xfrm>
            <a:off x="7124932" y="2709424"/>
            <a:ext cx="1870369" cy="28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332656"/>
            <a:ext cx="5616624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④ 을사조약의 내용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내용 개체 틀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50" y="1671170"/>
            <a:ext cx="6426367" cy="75901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71389"/>
            <a:ext cx="6423492" cy="101290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50" y="4735817"/>
            <a:ext cx="6426366" cy="41324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51" y="5451804"/>
            <a:ext cx="6403365" cy="58978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50" y="2703357"/>
            <a:ext cx="6426366" cy="53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332656"/>
            <a:ext cx="5472608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⑤ 을사조약의 결과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2985061" cy="226864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806762"/>
            <a:ext cx="2553231" cy="3295264"/>
          </a:xfrm>
          <a:prstGeom prst="rect">
            <a:avLst/>
          </a:prstGeom>
        </p:spPr>
      </p:pic>
      <p:pic>
        <p:nvPicPr>
          <p:cNvPr id="20" name="내용 개체 틀 3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144" y="2636912"/>
            <a:ext cx="3240343" cy="2104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5" y="4869161"/>
            <a:ext cx="136815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b="1" dirty="0" err="1" smtClean="0"/>
              <a:t>통감부</a:t>
            </a:r>
            <a:endParaRPr lang="ko-KR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63890" y="5238493"/>
            <a:ext cx="1872208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b="1" dirty="0" err="1" smtClean="0"/>
              <a:t>이토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히로부미</a:t>
            </a:r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21243" y="4869161"/>
            <a:ext cx="245614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b="1" dirty="0" smtClean="0"/>
              <a:t>부산에 새워진 </a:t>
            </a:r>
            <a:r>
              <a:rPr lang="ko-KR" altLang="en-US" b="1" dirty="0" err="1" smtClean="0"/>
              <a:t>이사청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031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332656"/>
            <a:ext cx="5832648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⑥ 을사조약과 간도의 관계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88" y="1484784"/>
            <a:ext cx="6505830" cy="43454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33" y="2976212"/>
            <a:ext cx="8834463" cy="740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2956" y="5877272"/>
            <a:ext cx="3168352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b="1" dirty="0"/>
              <a:t>남만주철도주식회사 본사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9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1680" y="332656"/>
            <a:ext cx="5184576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⑦ 간도협약 전문 </a:t>
            </a:r>
            <a:r>
              <a:rPr lang="en-US" altLang="ko-KR" sz="3600" b="1" dirty="0">
                <a:solidFill>
                  <a:schemeClr val="bg1"/>
                </a:solidFill>
              </a:rPr>
              <a:t>7</a:t>
            </a:r>
            <a:r>
              <a:rPr lang="ko-KR" altLang="en-US" sz="3600" b="1" dirty="0">
                <a:solidFill>
                  <a:schemeClr val="bg1"/>
                </a:solidFill>
              </a:rPr>
              <a:t>조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1" y="2183954"/>
            <a:ext cx="6336704" cy="369331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b="1" dirty="0" smtClean="0"/>
              <a:t>▶</a:t>
            </a:r>
            <a:r>
              <a:rPr lang="en-US" altLang="ko-KR" b="1" dirty="0" smtClean="0"/>
              <a:t>1</a:t>
            </a:r>
            <a:r>
              <a:rPr lang="ko-KR" altLang="en-US" b="1" dirty="0"/>
              <a:t>조</a:t>
            </a:r>
            <a:r>
              <a:rPr lang="en-US" altLang="ko-KR" b="1" dirty="0"/>
              <a:t>:</a:t>
            </a:r>
            <a:r>
              <a:rPr lang="ko-KR" altLang="en-US" b="1" dirty="0"/>
              <a:t>청</a:t>
            </a:r>
            <a:r>
              <a:rPr lang="en-US" altLang="ko-KR" b="1" dirty="0"/>
              <a:t>.</a:t>
            </a:r>
            <a:r>
              <a:rPr lang="ko-KR" altLang="en-US" b="1" dirty="0"/>
              <a:t>일 양국 정부는 </a:t>
            </a:r>
            <a:r>
              <a:rPr lang="ko-KR" altLang="en-US" b="1" dirty="0" err="1"/>
              <a:t>도문강을</a:t>
            </a:r>
            <a:r>
              <a:rPr lang="ko-KR" altLang="en-US" b="1" dirty="0"/>
              <a:t> 청</a:t>
            </a:r>
            <a:r>
              <a:rPr lang="en-US" altLang="ko-KR" b="1" dirty="0"/>
              <a:t>.</a:t>
            </a:r>
            <a:r>
              <a:rPr lang="ko-KR" altLang="en-US" b="1" dirty="0"/>
              <a:t>한 양국의 국경으로 하고 강원</a:t>
            </a:r>
            <a:r>
              <a:rPr lang="en-US" altLang="ko-KR" b="1" dirty="0"/>
              <a:t> </a:t>
            </a:r>
            <a:r>
              <a:rPr lang="ko-KR" altLang="en-US" b="1" dirty="0"/>
              <a:t>지방에 있어서는 정계비를 기점으로 하여 </a:t>
            </a:r>
            <a:r>
              <a:rPr lang="ko-KR" altLang="en-US" b="1" dirty="0" err="1"/>
              <a:t>석을수로써</a:t>
            </a:r>
            <a:r>
              <a:rPr lang="ko-KR" altLang="en-US" b="1" dirty="0"/>
              <a:t> 양국의 경계로 할 것을 성명한다</a:t>
            </a:r>
            <a:r>
              <a:rPr lang="en-US" altLang="ko-KR" b="1" dirty="0" smtClean="0"/>
              <a:t>.</a:t>
            </a:r>
          </a:p>
          <a:p>
            <a:endParaRPr lang="en-US" altLang="ko-KR" b="1" dirty="0"/>
          </a:p>
          <a:p>
            <a:r>
              <a:rPr lang="ko-KR" altLang="en-US" b="1" dirty="0" smtClean="0"/>
              <a:t>▶</a:t>
            </a:r>
            <a:r>
              <a:rPr lang="en-US" altLang="ko-KR" b="1" dirty="0" smtClean="0"/>
              <a:t>2</a:t>
            </a:r>
            <a:r>
              <a:rPr lang="ko-KR" altLang="en-US" b="1" dirty="0"/>
              <a:t>조</a:t>
            </a:r>
            <a:r>
              <a:rPr lang="en-US" altLang="ko-KR" b="1" dirty="0"/>
              <a:t>:</a:t>
            </a:r>
            <a:r>
              <a:rPr lang="ko-KR" altLang="en-US" b="1" dirty="0"/>
              <a:t>청국 정부는 본 협약 조인</a:t>
            </a:r>
            <a:r>
              <a:rPr lang="en-US" altLang="ko-KR" b="1" dirty="0"/>
              <a:t> </a:t>
            </a:r>
            <a:r>
              <a:rPr lang="ko-KR" altLang="en-US" b="1" dirty="0"/>
              <a:t>후 </a:t>
            </a:r>
            <a:r>
              <a:rPr lang="ko-KR" altLang="en-US" b="1" dirty="0" smtClean="0"/>
              <a:t>가능한 한 </a:t>
            </a:r>
            <a:r>
              <a:rPr lang="ko-KR" altLang="en-US" b="1" dirty="0"/>
              <a:t>속히 좌기의 각 지를 외국인의 거주와 무역을 위하여 개방하도록 하고 </a:t>
            </a:r>
            <a:r>
              <a:rPr lang="ko-KR" altLang="en-US" b="1" dirty="0" err="1"/>
              <a:t>일본국</a:t>
            </a:r>
            <a:r>
              <a:rPr lang="ko-KR" altLang="en-US" b="1" dirty="0"/>
              <a:t> 정부는 차등의 지에 영사관 또는 영사관 분관을 배설할 </a:t>
            </a:r>
            <a:r>
              <a:rPr lang="ko-KR" altLang="en-US" b="1" dirty="0" smtClean="0"/>
              <a:t>것이다</a:t>
            </a:r>
            <a:r>
              <a:rPr lang="en-US" altLang="ko-KR" b="1" dirty="0" smtClean="0"/>
              <a:t>. </a:t>
            </a:r>
            <a:r>
              <a:rPr lang="ko-KR" altLang="en-US" b="1" dirty="0"/>
              <a:t>개방의 기일은 따로 이를 정한다</a:t>
            </a:r>
            <a:r>
              <a:rPr lang="en-US" altLang="ko-KR" b="1" dirty="0" smtClean="0"/>
              <a:t>.</a:t>
            </a:r>
          </a:p>
          <a:p>
            <a:endParaRPr lang="ko-KR" altLang="en-US" b="1" dirty="0"/>
          </a:p>
          <a:p>
            <a:r>
              <a:rPr lang="ko-KR" altLang="en-US" b="1" dirty="0" smtClean="0"/>
              <a:t>▶</a:t>
            </a:r>
            <a:r>
              <a:rPr lang="en-US" altLang="ko-KR" b="1" dirty="0" smtClean="0"/>
              <a:t>3</a:t>
            </a:r>
            <a:r>
              <a:rPr lang="ko-KR" altLang="en-US" b="1" dirty="0"/>
              <a:t>조</a:t>
            </a:r>
            <a:r>
              <a:rPr lang="en-US" altLang="ko-KR" b="1" dirty="0"/>
              <a:t>:</a:t>
            </a:r>
            <a:r>
              <a:rPr lang="ko-KR" altLang="en-US" b="1" dirty="0"/>
              <a:t>청국 정부는 종래와 같이 </a:t>
            </a:r>
            <a:r>
              <a:rPr lang="ko-KR" altLang="en-US" b="1" dirty="0" err="1"/>
              <a:t>도문강</a:t>
            </a:r>
            <a:r>
              <a:rPr lang="en-US" altLang="ko-KR" b="1" dirty="0"/>
              <a:t> </a:t>
            </a:r>
            <a:r>
              <a:rPr lang="ko-KR" altLang="en-US" b="1" dirty="0"/>
              <a:t>이북의 간지에 있어서 한국민 거주를 </a:t>
            </a:r>
            <a:r>
              <a:rPr lang="ko-KR" altLang="en-US" b="1" dirty="0" err="1" smtClean="0"/>
              <a:t>승준</a:t>
            </a:r>
            <a:r>
              <a:rPr lang="ko-KR" altLang="en-US" b="1" dirty="0" err="1"/>
              <a:t>한다</a:t>
            </a:r>
            <a:r>
              <a:rPr lang="en-US" altLang="ko-KR" b="1" dirty="0" smtClean="0"/>
              <a:t>. </a:t>
            </a:r>
            <a:r>
              <a:rPr lang="ko-KR" altLang="en-US" b="1" dirty="0"/>
              <a:t>그 지역의 경계는 별도로써 이를 </a:t>
            </a:r>
            <a:r>
              <a:rPr lang="ko-KR" altLang="en-US" b="1" dirty="0" smtClean="0"/>
              <a:t>표시한다</a:t>
            </a:r>
            <a:r>
              <a:rPr lang="en-US" altLang="ko-KR" b="1" dirty="0" smtClean="0"/>
              <a:t>.</a:t>
            </a:r>
            <a:endParaRPr lang="en-US" altLang="ko-KR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095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184576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⑦ 간도협약 전문 </a:t>
            </a:r>
            <a:r>
              <a:rPr lang="en-US" altLang="ko-KR" sz="3600" b="1" dirty="0">
                <a:solidFill>
                  <a:schemeClr val="bg1"/>
                </a:solidFill>
              </a:rPr>
              <a:t>7</a:t>
            </a:r>
            <a:r>
              <a:rPr lang="ko-KR" altLang="en-US" sz="3600" b="1" dirty="0">
                <a:solidFill>
                  <a:schemeClr val="bg1"/>
                </a:solidFill>
              </a:rPr>
              <a:t>조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1700808"/>
            <a:ext cx="7272808" cy="4524315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b="1" dirty="0" smtClean="0"/>
              <a:t>▶</a:t>
            </a:r>
            <a:r>
              <a:rPr lang="en-US" altLang="ko-KR" b="1" dirty="0" smtClean="0"/>
              <a:t>4</a:t>
            </a:r>
            <a:r>
              <a:rPr lang="ko-KR" altLang="en-US" b="1" dirty="0"/>
              <a:t>조</a:t>
            </a:r>
            <a:r>
              <a:rPr lang="en-US" altLang="ko-KR" b="1" dirty="0"/>
              <a:t>:</a:t>
            </a:r>
            <a:r>
              <a:rPr lang="ko-KR" altLang="en-US" b="1" dirty="0"/>
              <a:t>장래 지린</a:t>
            </a:r>
            <a:r>
              <a:rPr lang="en-US" altLang="ko-KR" b="1" dirty="0"/>
              <a:t>·</a:t>
            </a:r>
            <a:r>
              <a:rPr lang="ko-KR" altLang="en-US" b="1" dirty="0" err="1"/>
              <a:t>창춘철도를</a:t>
            </a:r>
            <a:r>
              <a:rPr lang="ko-KR" altLang="en-US" b="1" dirty="0"/>
              <a:t> 옌지 남쪽까지 연장하여 한국의 </a:t>
            </a:r>
            <a:r>
              <a:rPr lang="ko-KR" altLang="en-US" b="1" dirty="0" err="1"/>
              <a:t>회령</a:t>
            </a:r>
            <a:r>
              <a:rPr lang="ko-KR" altLang="en-US" b="1" dirty="0"/>
              <a:t> 철도와 연결한다</a:t>
            </a:r>
            <a:r>
              <a:rPr lang="en-US" altLang="ko-KR" b="1" dirty="0" smtClean="0"/>
              <a:t>.</a:t>
            </a:r>
          </a:p>
          <a:p>
            <a:endParaRPr lang="en-US" altLang="ko-KR" b="1" dirty="0"/>
          </a:p>
          <a:p>
            <a:r>
              <a:rPr lang="ko-KR" altLang="en-US" b="1" dirty="0" smtClean="0"/>
              <a:t>▶</a:t>
            </a:r>
            <a:r>
              <a:rPr lang="en-US" altLang="ko-KR" b="1" dirty="0" smtClean="0"/>
              <a:t>5</a:t>
            </a:r>
            <a:r>
              <a:rPr lang="ko-KR" altLang="en-US" b="1" dirty="0"/>
              <a:t>조</a:t>
            </a:r>
            <a:r>
              <a:rPr lang="en-US" altLang="ko-KR" b="1" dirty="0"/>
              <a:t>:</a:t>
            </a:r>
            <a:r>
              <a:rPr lang="ko-KR" altLang="en-US" b="1" dirty="0" err="1"/>
              <a:t>도문강북</a:t>
            </a:r>
            <a:r>
              <a:rPr lang="ko-KR" altLang="en-US" b="1" dirty="0"/>
              <a:t> </a:t>
            </a:r>
            <a:r>
              <a:rPr lang="ko-KR" altLang="en-US" b="1" dirty="0" smtClean="0"/>
              <a:t>잡거구역 내에 </a:t>
            </a:r>
            <a:r>
              <a:rPr lang="ko-KR" altLang="en-US" b="1" dirty="0"/>
              <a:t>있어서의 한국민 소유의 도지</a:t>
            </a:r>
            <a:r>
              <a:rPr lang="en-US" altLang="ko-KR" b="1" dirty="0"/>
              <a:t>, </a:t>
            </a:r>
            <a:r>
              <a:rPr lang="ko-KR" altLang="en-US" b="1" dirty="0"/>
              <a:t>가옥은 청국 정부가 청국 인민의 재산과 마찬가지로 보호하여야 한다</a:t>
            </a:r>
            <a:r>
              <a:rPr lang="en-US" altLang="ko-KR" b="1" dirty="0"/>
              <a:t>. </a:t>
            </a:r>
            <a:r>
              <a:rPr lang="ko-KR" altLang="en-US" b="1" dirty="0"/>
              <a:t>또</a:t>
            </a:r>
            <a:r>
              <a:rPr lang="en-US" altLang="ko-KR" b="1" dirty="0"/>
              <a:t>, </a:t>
            </a:r>
            <a:r>
              <a:rPr lang="ko-KR" altLang="en-US" b="1" dirty="0" err="1"/>
              <a:t>해강의</a:t>
            </a:r>
            <a:r>
              <a:rPr lang="ko-KR" altLang="en-US" b="1" dirty="0"/>
              <a:t> 연안에는 장소를 선택하여 도선을 설치하고 쌍방 인민의 왕래를 자유롭게 한다</a:t>
            </a:r>
            <a:r>
              <a:rPr lang="en-US" altLang="ko-KR" b="1" dirty="0"/>
              <a:t>. </a:t>
            </a:r>
            <a:r>
              <a:rPr lang="ko-KR" altLang="en-US" b="1" dirty="0"/>
              <a:t>단</a:t>
            </a:r>
            <a:r>
              <a:rPr lang="en-US" altLang="ko-KR" b="1" dirty="0"/>
              <a:t>, </a:t>
            </a:r>
            <a:r>
              <a:rPr lang="ko-KR" altLang="en-US" b="1" dirty="0"/>
              <a:t>병기를 휴대한 자는 공문</a:t>
            </a:r>
            <a:r>
              <a:rPr lang="en-US" altLang="ko-KR" b="1" dirty="0"/>
              <a:t> </a:t>
            </a:r>
            <a:r>
              <a:rPr lang="ko-KR" altLang="en-US" b="1" dirty="0"/>
              <a:t>또는 호조</a:t>
            </a:r>
            <a:r>
              <a:rPr lang="en-US" altLang="ko-KR" b="1" dirty="0"/>
              <a:t> </a:t>
            </a:r>
            <a:r>
              <a:rPr lang="ko-KR" altLang="en-US" b="1" dirty="0"/>
              <a:t>없이 월경할 수 없다</a:t>
            </a:r>
            <a:r>
              <a:rPr lang="en-US" altLang="ko-KR" b="1" dirty="0"/>
              <a:t>. </a:t>
            </a:r>
            <a:r>
              <a:rPr lang="ko-KR" altLang="en-US" b="1" dirty="0" err="1" smtClean="0"/>
              <a:t>잡거구역내</a:t>
            </a:r>
            <a:r>
              <a:rPr lang="ko-KR" altLang="en-US" b="1" dirty="0" smtClean="0"/>
              <a:t> 산출의 </a:t>
            </a:r>
            <a:r>
              <a:rPr lang="ko-KR" altLang="en-US" b="1" dirty="0"/>
              <a:t>미곡은 한국민의 </a:t>
            </a:r>
            <a:r>
              <a:rPr lang="ko-KR" altLang="en-US" b="1" dirty="0" err="1"/>
              <a:t>판운을</a:t>
            </a:r>
            <a:r>
              <a:rPr lang="ko-KR" altLang="en-US" b="1" dirty="0"/>
              <a:t> 허가한다</a:t>
            </a:r>
            <a:r>
              <a:rPr lang="en-US" altLang="ko-KR" b="1" dirty="0"/>
              <a:t>. </a:t>
            </a:r>
            <a:r>
              <a:rPr lang="ko-KR" altLang="en-US" b="1" dirty="0"/>
              <a:t>그러나</a:t>
            </a:r>
            <a:r>
              <a:rPr lang="en-US" altLang="ko-KR" b="1" dirty="0"/>
              <a:t>, </a:t>
            </a:r>
            <a:r>
              <a:rPr lang="ko-KR" altLang="en-US" b="1" dirty="0"/>
              <a:t>흉년에 제하여서는 금지할 수 있으며 </a:t>
            </a:r>
            <a:r>
              <a:rPr lang="ko-KR" altLang="en-US" b="1" dirty="0" err="1"/>
              <a:t>시초인은</a:t>
            </a:r>
            <a:r>
              <a:rPr lang="ko-KR" altLang="en-US" b="1" dirty="0"/>
              <a:t> 구에 따라 </a:t>
            </a:r>
            <a:r>
              <a:rPr lang="ko-KR" altLang="en-US" b="1" dirty="0" err="1" smtClean="0"/>
              <a:t>희변</a:t>
            </a:r>
            <a:r>
              <a:rPr lang="ko-KR" altLang="en-US" b="1" dirty="0" smtClean="0"/>
              <a:t> 할 </a:t>
            </a:r>
            <a:r>
              <a:rPr lang="ko-KR" altLang="en-US" b="1" dirty="0"/>
              <a:t>수 있다</a:t>
            </a:r>
            <a:r>
              <a:rPr lang="en-US" altLang="ko-KR" b="1" dirty="0" smtClean="0"/>
              <a:t>.</a:t>
            </a:r>
          </a:p>
          <a:p>
            <a:endParaRPr lang="en-US" altLang="ko-KR" b="1" dirty="0"/>
          </a:p>
          <a:p>
            <a:r>
              <a:rPr lang="ko-KR" altLang="en-US" b="1" dirty="0" smtClean="0"/>
              <a:t>▶</a:t>
            </a:r>
            <a:r>
              <a:rPr lang="en-US" altLang="ko-KR" b="1" dirty="0" smtClean="0"/>
              <a:t>6</a:t>
            </a:r>
            <a:r>
              <a:rPr lang="ko-KR" altLang="en-US" b="1" dirty="0"/>
              <a:t>조</a:t>
            </a:r>
            <a:r>
              <a:rPr lang="en-US" altLang="ko-KR" b="1" dirty="0"/>
              <a:t>:</a:t>
            </a:r>
            <a:r>
              <a:rPr lang="ko-KR" altLang="en-US" b="1" dirty="0"/>
              <a:t>청국 정부는 장래 </a:t>
            </a:r>
            <a:r>
              <a:rPr lang="ko-KR" altLang="en-US" b="1" dirty="0" err="1"/>
              <a:t>길장</a:t>
            </a:r>
            <a:r>
              <a:rPr lang="en-US" altLang="ko-KR" b="1" dirty="0"/>
              <a:t> </a:t>
            </a:r>
            <a:r>
              <a:rPr lang="ko-KR" altLang="en-US" b="1" dirty="0"/>
              <a:t>철도를 연길 남경에 연장하여 한국 </a:t>
            </a:r>
            <a:r>
              <a:rPr lang="ko-KR" altLang="en-US" b="1" dirty="0" err="1"/>
              <a:t>회령에서</a:t>
            </a:r>
            <a:r>
              <a:rPr lang="ko-KR" altLang="en-US" b="1" dirty="0"/>
              <a:t> 한국 철도와 연락하도록 하며</a:t>
            </a:r>
            <a:r>
              <a:rPr lang="en-US" altLang="ko-KR" b="1" dirty="0"/>
              <a:t>, </a:t>
            </a:r>
            <a:r>
              <a:rPr lang="ko-KR" altLang="en-US" b="1" dirty="0"/>
              <a:t>그의 일체 변법은 </a:t>
            </a:r>
            <a:r>
              <a:rPr lang="ko-KR" altLang="en-US" b="1" dirty="0" err="1"/>
              <a:t>길장</a:t>
            </a:r>
            <a:r>
              <a:rPr lang="ko-KR" altLang="en-US" b="1" dirty="0"/>
              <a:t> 철도와 일률로 하여야 한다</a:t>
            </a:r>
            <a:r>
              <a:rPr lang="en-US" altLang="ko-KR" b="1" dirty="0"/>
              <a:t>. </a:t>
            </a:r>
            <a:r>
              <a:rPr lang="ko-KR" altLang="en-US" b="1" dirty="0"/>
              <a:t>개변의 시기는 청국 정부에서 정형을 작량하여 </a:t>
            </a:r>
            <a:r>
              <a:rPr lang="ko-KR" altLang="en-US" b="1" dirty="0" err="1"/>
              <a:t>일본국</a:t>
            </a:r>
            <a:r>
              <a:rPr lang="ko-KR" altLang="en-US" b="1" dirty="0"/>
              <a:t> 정부와 상의한 뒤에 이를 정한다</a:t>
            </a:r>
            <a:r>
              <a:rPr lang="en-US" altLang="ko-KR" b="1" dirty="0"/>
              <a:t>.</a:t>
            </a:r>
            <a:endParaRPr lang="ko-KR" altLang="en-US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8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184576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⑦ 간도협약 전문 </a:t>
            </a:r>
            <a:r>
              <a:rPr lang="en-US" altLang="ko-KR" sz="3600" b="1" dirty="0">
                <a:solidFill>
                  <a:schemeClr val="bg1"/>
                </a:solidFill>
              </a:rPr>
              <a:t>7</a:t>
            </a:r>
            <a:r>
              <a:rPr lang="ko-KR" altLang="en-US" sz="3600" b="1" dirty="0">
                <a:solidFill>
                  <a:schemeClr val="bg1"/>
                </a:solidFill>
              </a:rPr>
              <a:t>조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2132856"/>
            <a:ext cx="6624736" cy="1477328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b="1" dirty="0" smtClean="0"/>
              <a:t>▶</a:t>
            </a:r>
            <a:r>
              <a:rPr lang="en-US" altLang="ko-KR" b="1" dirty="0" smtClean="0"/>
              <a:t>7</a:t>
            </a:r>
            <a:r>
              <a:rPr lang="ko-KR" altLang="en-US" b="1" dirty="0"/>
              <a:t>조</a:t>
            </a:r>
            <a:r>
              <a:rPr lang="en-US" altLang="ko-KR" b="1" dirty="0"/>
              <a:t>: </a:t>
            </a:r>
            <a:r>
              <a:rPr lang="ko-KR" altLang="en-US" b="1" dirty="0"/>
              <a:t>본 조약은 조인</a:t>
            </a:r>
            <a:r>
              <a:rPr lang="en-US" altLang="ko-KR" b="1" dirty="0"/>
              <a:t> </a:t>
            </a:r>
            <a:r>
              <a:rPr lang="ko-KR" altLang="en-US" b="1" dirty="0"/>
              <a:t>후 즉시 효력을 발생하며 </a:t>
            </a:r>
            <a:r>
              <a:rPr lang="ko-KR" altLang="en-US" b="1" dirty="0" err="1"/>
              <a:t>통감부</a:t>
            </a:r>
            <a:r>
              <a:rPr lang="ko-KR" altLang="en-US" b="1" dirty="0"/>
              <a:t> 파출소 및 문무의 각원은 </a:t>
            </a:r>
            <a:r>
              <a:rPr lang="ko-KR" altLang="en-US" b="1" dirty="0" smtClean="0"/>
              <a:t>가능한 한 </a:t>
            </a:r>
            <a:r>
              <a:rPr lang="ko-KR" altLang="en-US" b="1" dirty="0"/>
              <a:t>속히 철퇴를 개시하며 </a:t>
            </a:r>
            <a:r>
              <a:rPr lang="en-US" altLang="ko-KR" b="1" dirty="0"/>
              <a:t>2</a:t>
            </a:r>
            <a:r>
              <a:rPr lang="ko-KR" altLang="en-US" b="1" dirty="0"/>
              <a:t>개월 이내에 완료한다</a:t>
            </a:r>
            <a:r>
              <a:rPr lang="en-US" altLang="ko-KR" b="1" dirty="0"/>
              <a:t>. </a:t>
            </a:r>
            <a:r>
              <a:rPr lang="ko-KR" altLang="en-US" b="1" dirty="0" err="1"/>
              <a:t>일본국</a:t>
            </a:r>
            <a:r>
              <a:rPr lang="ko-KR" altLang="en-US" b="1" dirty="0"/>
              <a:t> 정부는 </a:t>
            </a:r>
            <a:r>
              <a:rPr lang="en-US" altLang="ko-KR" b="1" dirty="0"/>
              <a:t>2</a:t>
            </a:r>
            <a:r>
              <a:rPr lang="ko-KR" altLang="en-US" b="1" dirty="0"/>
              <a:t>개월 이내에 제 </a:t>
            </a:r>
            <a:r>
              <a:rPr lang="en-US" altLang="ko-KR" b="1" dirty="0"/>
              <a:t>2</a:t>
            </a:r>
            <a:r>
              <a:rPr lang="ko-KR" altLang="en-US" b="1" dirty="0"/>
              <a:t>조 신약의 </a:t>
            </a:r>
            <a:r>
              <a:rPr lang="ko-KR" altLang="en-US" b="1" dirty="0" err="1"/>
              <a:t>통상지에</a:t>
            </a:r>
            <a:r>
              <a:rPr lang="ko-KR" altLang="en-US" b="1" dirty="0"/>
              <a:t> 영사관을 개설한다</a:t>
            </a:r>
            <a:r>
              <a:rPr lang="en-US" altLang="ko-KR" b="1" dirty="0"/>
              <a:t>.</a:t>
            </a:r>
          </a:p>
          <a:p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402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1" y="0"/>
            <a:ext cx="7452322" cy="68616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67745" y="1700808"/>
            <a:ext cx="5040560" cy="4320480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/>
            <a:r>
              <a:rPr lang="ko-KR" altLang="en-US" sz="2800" b="1" spc="-10" dirty="0">
                <a:solidFill>
                  <a:schemeClr val="bg1"/>
                </a:solidFill>
                <a:latin typeface="+mn-ea"/>
                <a:ea typeface="+mn-ea"/>
              </a:rPr>
              <a:t>목차</a:t>
            </a:r>
            <a:r>
              <a:rPr lang="en-US" altLang="ko-KR" sz="12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12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12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12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12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12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①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간도협약의 역사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②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간도협약의 내용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③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관련된 법안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④ 중국측 주장</a:t>
            </a:r>
            <a: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2400" b="1" spc="-10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ko-KR" altLang="en-US" sz="2400" b="1" spc="-10" dirty="0">
                <a:solidFill>
                  <a:schemeClr val="bg1"/>
                </a:solidFill>
                <a:latin typeface="+mn-ea"/>
                <a:ea typeface="+mn-ea"/>
              </a:rPr>
              <a:t>  </a:t>
            </a:r>
            <a:endParaRPr lang="ko-KR" altLang="en-US" sz="2400" b="1" spc="-1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28471"/>
            <a:ext cx="6192688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prstClr val="white"/>
                </a:solidFill>
              </a:rPr>
              <a:t>4</a:t>
            </a:r>
            <a:r>
              <a:rPr lang="en-US" altLang="ko-KR" sz="3600" b="1" dirty="0">
                <a:solidFill>
                  <a:prstClr val="white"/>
                </a:solidFill>
              </a:rPr>
              <a:t>. </a:t>
            </a:r>
            <a:r>
              <a:rPr lang="ko-KR" altLang="en-US" sz="3600" b="1" dirty="0">
                <a:solidFill>
                  <a:prstClr val="white"/>
                </a:solidFill>
              </a:rPr>
              <a:t>간도협약</a:t>
            </a:r>
            <a:endParaRPr lang="ko-KR" altLang="en-US" sz="36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120" y="3601958"/>
            <a:ext cx="2592288" cy="70788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</a:rPr>
              <a:t>행정학과</a:t>
            </a:r>
            <a:endParaRPr lang="en-US" altLang="ko-KR" sz="2000" b="1" dirty="0">
              <a:solidFill>
                <a:prstClr val="white"/>
              </a:solidFill>
            </a:endParaRPr>
          </a:p>
          <a:p>
            <a:pPr algn="ctr"/>
            <a:r>
              <a:rPr lang="ko-KR" altLang="en-US" sz="2000" b="1" dirty="0">
                <a:solidFill>
                  <a:prstClr val="white"/>
                </a:solidFill>
              </a:rPr>
              <a:t>이유</a:t>
            </a:r>
            <a:r>
              <a:rPr lang="en-US" altLang="ko-KR" sz="2000" b="1" dirty="0">
                <a:solidFill>
                  <a:prstClr val="white"/>
                </a:solidFill>
              </a:rPr>
              <a:t>*</a:t>
            </a:r>
            <a:endParaRPr lang="ko-KR" alt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184576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① 간도협약의 역사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1916832"/>
            <a:ext cx="8208912" cy="430271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marL="358739" indent="-358739" defTabSz="898435">
              <a:spcBef>
                <a:spcPct val="20000"/>
              </a:spcBef>
            </a:pPr>
            <a:r>
              <a:rPr kumimoji="1" lang="ko-KR" altLang="en-US" b="1" dirty="0" smtClean="0">
                <a:solidFill>
                  <a:srgbClr val="000000"/>
                </a:solidFill>
                <a:latin typeface="+mn-ea"/>
              </a:rPr>
              <a:t>▶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</a:rPr>
              <a:t>1627</a:t>
            </a:r>
            <a:r>
              <a:rPr kumimoji="1" lang="ko-KR" altLang="en-US" b="1" dirty="0">
                <a:solidFill>
                  <a:srgbClr val="000000"/>
                </a:solidFill>
                <a:latin typeface="+mn-ea"/>
              </a:rPr>
              <a:t>년 </a:t>
            </a:r>
            <a:r>
              <a:rPr kumimoji="1" lang="ko-KR" altLang="en-US" b="1" dirty="0" err="1">
                <a:solidFill>
                  <a:srgbClr val="000000"/>
                </a:solidFill>
                <a:latin typeface="+mn-ea"/>
              </a:rPr>
              <a:t>봉금</a:t>
            </a:r>
            <a:r>
              <a:rPr kumimoji="1" lang="en-US" altLang="ko-KR" b="1" dirty="0">
                <a:solidFill>
                  <a:srgbClr val="000000"/>
                </a:solidFill>
                <a:latin typeface="+mn-ea"/>
              </a:rPr>
              <a:t>, 1883</a:t>
            </a:r>
            <a:r>
              <a:rPr kumimoji="1" lang="ko-KR" altLang="en-US" b="1" dirty="0">
                <a:solidFill>
                  <a:srgbClr val="000000"/>
                </a:solidFill>
                <a:latin typeface="+mn-ea"/>
              </a:rPr>
              <a:t>년 해체 후 충돌</a:t>
            </a:r>
          </a:p>
          <a:p>
            <a:pPr marL="358739" indent="-358739" defTabSz="898435">
              <a:spcBef>
                <a:spcPct val="20000"/>
              </a:spcBef>
            </a:pPr>
            <a:endParaRPr kumimoji="1" lang="ko-KR" altLang="en-US" b="1" dirty="0">
              <a:solidFill>
                <a:srgbClr val="000000"/>
              </a:solidFill>
              <a:latin typeface="+mn-ea"/>
            </a:endParaRPr>
          </a:p>
          <a:p>
            <a:pPr marL="358739" indent="-358739" defTabSz="898435">
              <a:spcBef>
                <a:spcPct val="20000"/>
              </a:spcBef>
            </a:pPr>
            <a:r>
              <a:rPr kumimoji="1" lang="ko-KR" altLang="en-US" b="1" dirty="0" smtClean="0">
                <a:solidFill>
                  <a:srgbClr val="000000"/>
                </a:solidFill>
                <a:latin typeface="+mn-ea"/>
              </a:rPr>
              <a:t>▶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</a:rPr>
              <a:t>1885</a:t>
            </a:r>
            <a:r>
              <a:rPr kumimoji="1" lang="ko-KR" altLang="en-US" b="1" dirty="0">
                <a:solidFill>
                  <a:srgbClr val="000000"/>
                </a:solidFill>
                <a:latin typeface="+mn-ea"/>
              </a:rPr>
              <a:t>년 </a:t>
            </a:r>
            <a:r>
              <a:rPr kumimoji="1" lang="ko-KR" altLang="en-US" b="1" dirty="0" err="1">
                <a:solidFill>
                  <a:srgbClr val="000000"/>
                </a:solidFill>
                <a:latin typeface="+mn-ea"/>
              </a:rPr>
              <a:t>을유국경회담</a:t>
            </a:r>
            <a:endParaRPr kumimoji="1" lang="ko-KR" altLang="en-US" b="1" dirty="0">
              <a:solidFill>
                <a:srgbClr val="000000"/>
              </a:solidFill>
              <a:latin typeface="+mn-ea"/>
            </a:endParaRPr>
          </a:p>
          <a:p>
            <a:pPr marL="358739" indent="-358739" defTabSz="898435">
              <a:spcBef>
                <a:spcPct val="20000"/>
              </a:spcBef>
            </a:pPr>
            <a:endParaRPr kumimoji="1" lang="ko-KR" altLang="en-US" b="1" dirty="0">
              <a:solidFill>
                <a:srgbClr val="000000"/>
              </a:solidFill>
              <a:latin typeface="+mn-ea"/>
            </a:endParaRPr>
          </a:p>
          <a:p>
            <a:pPr marL="358739" indent="-358739" defTabSz="898435">
              <a:spcBef>
                <a:spcPct val="20000"/>
              </a:spcBef>
            </a:pPr>
            <a:r>
              <a:rPr kumimoji="1" lang="ko-KR" altLang="en-US" b="1" dirty="0" smtClean="0">
                <a:solidFill>
                  <a:srgbClr val="000000"/>
                </a:solidFill>
                <a:latin typeface="+mn-ea"/>
              </a:rPr>
              <a:t>▶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</a:rPr>
              <a:t>1887</a:t>
            </a:r>
            <a:r>
              <a:rPr kumimoji="1" lang="ko-KR" altLang="en-US" b="1" dirty="0">
                <a:solidFill>
                  <a:srgbClr val="000000"/>
                </a:solidFill>
                <a:latin typeface="+mn-ea"/>
              </a:rPr>
              <a:t>년 정혜국경회담 결렬</a:t>
            </a:r>
          </a:p>
          <a:p>
            <a:pPr marL="358739" indent="-358739" defTabSz="898435">
              <a:spcBef>
                <a:spcPct val="20000"/>
              </a:spcBef>
            </a:pPr>
            <a:endParaRPr kumimoji="1" lang="ko-KR" altLang="en-US" b="1" dirty="0">
              <a:solidFill>
                <a:srgbClr val="000000"/>
              </a:solidFill>
              <a:latin typeface="+mn-ea"/>
            </a:endParaRPr>
          </a:p>
          <a:p>
            <a:pPr marL="358739" indent="-358739" defTabSz="898435">
              <a:spcBef>
                <a:spcPct val="20000"/>
              </a:spcBef>
            </a:pPr>
            <a:r>
              <a:rPr kumimoji="1" lang="ko-KR" altLang="en-US" b="1" dirty="0" smtClean="0">
                <a:solidFill>
                  <a:srgbClr val="000000"/>
                </a:solidFill>
                <a:latin typeface="+mn-ea"/>
              </a:rPr>
              <a:t>▶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</a:rPr>
              <a:t>1904</a:t>
            </a:r>
            <a:r>
              <a:rPr kumimoji="1" lang="ko-KR" altLang="en-US" b="1" dirty="0">
                <a:solidFill>
                  <a:srgbClr val="000000"/>
                </a:solidFill>
                <a:latin typeface="+mn-ea"/>
              </a:rPr>
              <a:t>년 </a:t>
            </a:r>
            <a:r>
              <a:rPr kumimoji="1" lang="en-US" altLang="ko-KR" b="1" dirty="0">
                <a:solidFill>
                  <a:srgbClr val="000000"/>
                </a:solidFill>
                <a:latin typeface="+mn-ea"/>
              </a:rPr>
              <a:t>'</a:t>
            </a:r>
            <a:r>
              <a:rPr kumimoji="1" lang="ko-KR" altLang="en-US" b="1" dirty="0" err="1">
                <a:solidFill>
                  <a:srgbClr val="000000"/>
                </a:solidFill>
                <a:latin typeface="+mn-ea"/>
              </a:rPr>
              <a:t>한청변계선후장정</a:t>
            </a:r>
            <a:r>
              <a:rPr kumimoji="1" lang="en-US" altLang="ko-KR" b="1" dirty="0">
                <a:solidFill>
                  <a:srgbClr val="000000"/>
                </a:solidFill>
                <a:latin typeface="+mn-ea"/>
              </a:rPr>
              <a:t>' </a:t>
            </a:r>
            <a:r>
              <a:rPr kumimoji="1" lang="ko-KR" altLang="en-US" b="1" dirty="0">
                <a:solidFill>
                  <a:srgbClr val="000000"/>
                </a:solidFill>
                <a:latin typeface="+mn-ea"/>
              </a:rPr>
              <a:t>체결</a:t>
            </a:r>
          </a:p>
          <a:p>
            <a:pPr marL="358739" indent="-358739" defTabSz="898435">
              <a:spcBef>
                <a:spcPct val="20000"/>
              </a:spcBef>
            </a:pPr>
            <a:endParaRPr kumimoji="1" lang="ko-KR" altLang="en-US" b="1" dirty="0">
              <a:solidFill>
                <a:srgbClr val="000000"/>
              </a:solidFill>
              <a:latin typeface="+mn-ea"/>
            </a:endParaRPr>
          </a:p>
          <a:p>
            <a:pPr marL="358739" indent="-358739" defTabSz="898435">
              <a:spcBef>
                <a:spcPct val="20000"/>
              </a:spcBef>
            </a:pPr>
            <a:r>
              <a:rPr kumimoji="1" lang="ko-KR" altLang="en-US" b="1" dirty="0" smtClean="0">
                <a:solidFill>
                  <a:srgbClr val="000000"/>
                </a:solidFill>
                <a:latin typeface="+mn-ea"/>
              </a:rPr>
              <a:t>▶</a:t>
            </a:r>
            <a:r>
              <a:rPr kumimoji="1" lang="en-US" altLang="ko-KR" b="1" dirty="0" smtClean="0">
                <a:solidFill>
                  <a:srgbClr val="000000"/>
                </a:solidFill>
                <a:latin typeface="+mn-ea"/>
              </a:rPr>
              <a:t>1905</a:t>
            </a:r>
            <a:r>
              <a:rPr kumimoji="1" lang="ko-KR" altLang="en-US" b="1" dirty="0">
                <a:solidFill>
                  <a:srgbClr val="000000"/>
                </a:solidFill>
                <a:latin typeface="+mn-ea"/>
              </a:rPr>
              <a:t>년 </a:t>
            </a:r>
            <a:r>
              <a:rPr kumimoji="1" lang="ko-KR" altLang="en-US" b="1" dirty="0" err="1">
                <a:solidFill>
                  <a:srgbClr val="000000"/>
                </a:solidFill>
                <a:latin typeface="+mn-ea"/>
              </a:rPr>
              <a:t>을사늑약</a:t>
            </a:r>
            <a:r>
              <a:rPr kumimoji="1" lang="en-US" altLang="ko-KR" b="1" dirty="0">
                <a:solidFill>
                  <a:srgbClr val="000000"/>
                </a:solidFill>
                <a:latin typeface="+mn-ea"/>
              </a:rPr>
              <a:t>, </a:t>
            </a:r>
            <a:r>
              <a:rPr kumimoji="1" lang="ko-KR" altLang="en-US" b="1" dirty="0">
                <a:solidFill>
                  <a:srgbClr val="000000"/>
                </a:solidFill>
                <a:latin typeface="+mn-ea"/>
              </a:rPr>
              <a:t>외교권 박탈</a:t>
            </a:r>
          </a:p>
          <a:p>
            <a:pPr marL="358739" indent="-358739" defTabSz="898435">
              <a:spcBef>
                <a:spcPct val="20000"/>
              </a:spcBef>
            </a:pPr>
            <a:endParaRPr kumimoji="1" lang="ko-KR" altLang="en-US" b="1" dirty="0">
              <a:solidFill>
                <a:srgbClr val="000000"/>
              </a:solidFill>
              <a:latin typeface="+mn-ea"/>
            </a:endParaRPr>
          </a:p>
          <a:p>
            <a:pPr marL="358739" indent="-358739" defTabSz="898435">
              <a:spcBef>
                <a:spcPct val="20000"/>
              </a:spcBef>
            </a:pPr>
            <a:r>
              <a:rPr kumimoji="1" lang="ko-KR" altLang="en-US" b="1" dirty="0" smtClean="0">
                <a:solidFill>
                  <a:srgbClr val="000000"/>
                </a:solidFill>
                <a:latin typeface="+mn-ea"/>
              </a:rPr>
              <a:t>▶</a:t>
            </a:r>
            <a:r>
              <a:rPr kumimoji="1" lang="en-US" altLang="ko-KR" b="1" u="sng" dirty="0" smtClean="0">
                <a:solidFill>
                  <a:srgbClr val="000000"/>
                </a:solidFill>
                <a:latin typeface="+mn-ea"/>
              </a:rPr>
              <a:t>1907</a:t>
            </a:r>
            <a:r>
              <a:rPr kumimoji="1" lang="ko-KR" altLang="en-US" b="1" u="sng" dirty="0">
                <a:solidFill>
                  <a:srgbClr val="000000"/>
                </a:solidFill>
                <a:latin typeface="+mn-ea"/>
              </a:rPr>
              <a:t>년</a:t>
            </a:r>
            <a:r>
              <a:rPr kumimoji="1" lang="en-US" altLang="ko-KR" b="1" u="sng" dirty="0">
                <a:solidFill>
                  <a:srgbClr val="000000"/>
                </a:solidFill>
                <a:latin typeface="+mn-ea"/>
              </a:rPr>
              <a:t>-1909</a:t>
            </a:r>
            <a:r>
              <a:rPr kumimoji="1" lang="ko-KR" altLang="en-US" b="1" u="sng" dirty="0">
                <a:solidFill>
                  <a:srgbClr val="000000"/>
                </a:solidFill>
                <a:latin typeface="+mn-ea"/>
              </a:rPr>
              <a:t>년까지 일본이 국경회담</a:t>
            </a:r>
            <a:r>
              <a:rPr kumimoji="1" lang="en-US" altLang="ko-KR" b="1" u="sng" dirty="0">
                <a:solidFill>
                  <a:srgbClr val="000000"/>
                </a:solidFill>
                <a:latin typeface="+mn-ea"/>
              </a:rPr>
              <a:t>, </a:t>
            </a:r>
          </a:p>
          <a:p>
            <a:pPr marL="358739" indent="-358739" defTabSz="898435">
              <a:spcBef>
                <a:spcPct val="20000"/>
              </a:spcBef>
            </a:pPr>
            <a:r>
              <a:rPr kumimoji="1" lang="en-US" altLang="ko-KR" b="1" u="sng" dirty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en-US" b="1" u="sng" dirty="0">
                <a:solidFill>
                  <a:srgbClr val="000000"/>
                </a:solidFill>
                <a:latin typeface="+mn-ea"/>
              </a:rPr>
              <a:t>일본이 중국과 간도협약을 체결하여 간도를 중국에 넘겨 줌</a:t>
            </a:r>
          </a:p>
          <a:p>
            <a:endParaRPr lang="ko-KR" altLang="en-US" b="1" u="sng" dirty="0">
              <a:latin typeface="+mn-ea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97512"/>
            <a:ext cx="3017936" cy="426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0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-1" y="0"/>
            <a:ext cx="7452322" cy="68616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776264" y="2492896"/>
            <a:ext cx="4172000" cy="3240360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lnSpc>
                <a:spcPts val="5599"/>
              </a:lnSpc>
            </a:pPr>
            <a:r>
              <a:rPr lang="ko-KR" altLang="en-US" sz="2800" b="1" dirty="0">
                <a:solidFill>
                  <a:schemeClr val="bg1"/>
                </a:solidFill>
                <a:latin typeface="+mj-ea"/>
                <a:ea typeface="+mj-ea"/>
              </a:rPr>
              <a:t>목차</a:t>
            </a:r>
            <a:r>
              <a:rPr lang="en-US" altLang="ko-KR" sz="28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8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ko-KR" altLang="en-US" sz="2400" b="1" dirty="0">
                <a:solidFill>
                  <a:schemeClr val="bg1"/>
                </a:solidFill>
                <a:latin typeface="+mj-ea"/>
                <a:ea typeface="+mj-ea"/>
              </a:rPr>
              <a:t>① 간도 유래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ko-KR" altLang="en-US" sz="2400" b="1" dirty="0">
                <a:solidFill>
                  <a:schemeClr val="bg1"/>
                </a:solidFill>
                <a:latin typeface="+mj-ea"/>
                <a:ea typeface="+mj-ea"/>
              </a:rPr>
              <a:t>② 간도 위치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ko-KR" altLang="en-US" sz="2400" b="1" dirty="0">
                <a:solidFill>
                  <a:schemeClr val="bg1"/>
                </a:solidFill>
                <a:latin typeface="+mj-ea"/>
                <a:ea typeface="+mj-ea"/>
              </a:rPr>
              <a:t>③ 간도 역사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ko-KR" altLang="en-US" sz="2400" b="1" dirty="0">
                <a:solidFill>
                  <a:schemeClr val="bg1"/>
                </a:solidFill>
                <a:latin typeface="+mj-ea"/>
                <a:ea typeface="+mj-ea"/>
              </a:rPr>
              <a:t>④ 간도 분쟁원인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28472"/>
            <a:ext cx="6192688" cy="120032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1. </a:t>
            </a:r>
            <a:r>
              <a:rPr lang="ko-KR" altLang="en-US" sz="3600" b="1" dirty="0">
                <a:solidFill>
                  <a:schemeClr val="bg1"/>
                </a:solidFill>
              </a:rPr>
              <a:t>간도에 </a:t>
            </a:r>
            <a:r>
              <a:rPr lang="ko-KR" altLang="en-US" sz="3600" b="1" dirty="0">
                <a:solidFill>
                  <a:schemeClr val="bg1"/>
                </a:solidFill>
              </a:rPr>
              <a:t>대한 설명 및 </a:t>
            </a:r>
            <a:r>
              <a:rPr lang="en-US" altLang="ko-KR" sz="3600" b="1" dirty="0">
                <a:solidFill>
                  <a:schemeClr val="bg1"/>
                </a:solidFill>
              </a:rPr>
              <a:t/>
            </a:r>
            <a:br>
              <a:rPr lang="en-US" altLang="ko-KR" sz="3600" b="1" dirty="0">
                <a:solidFill>
                  <a:schemeClr val="bg1"/>
                </a:solidFill>
              </a:rPr>
            </a:br>
            <a:r>
              <a:rPr lang="ko-KR" altLang="en-US" sz="3600" b="1" dirty="0">
                <a:solidFill>
                  <a:schemeClr val="bg1"/>
                </a:solidFill>
              </a:rPr>
              <a:t>분쟁 원인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4726885"/>
            <a:ext cx="2592288" cy="70788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전자제어공학과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2000" b="1" dirty="0" err="1">
                <a:solidFill>
                  <a:schemeClr val="bg1"/>
                </a:solidFill>
              </a:rPr>
              <a:t>홍득</a:t>
            </a:r>
            <a:r>
              <a:rPr lang="en-US" altLang="ko-KR" sz="2000" b="1" dirty="0">
                <a:solidFill>
                  <a:schemeClr val="bg1"/>
                </a:solidFill>
              </a:rPr>
              <a:t>*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184576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②</a:t>
            </a:r>
            <a:r>
              <a:rPr lang="ko-KR" altLang="en-US" sz="3600" b="1" dirty="0">
                <a:solidFill>
                  <a:schemeClr val="bg1"/>
                </a:solidFill>
              </a:rPr>
              <a:t> 간도협약의 내용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671289"/>
              </p:ext>
            </p:extLst>
          </p:nvPr>
        </p:nvGraphicFramePr>
        <p:xfrm>
          <a:off x="107504" y="1584890"/>
          <a:ext cx="8856984" cy="4803651"/>
        </p:xfrm>
        <a:graphic>
          <a:graphicData uri="http://schemas.openxmlformats.org/drawingml/2006/table">
            <a:tbl>
              <a:tblPr/>
              <a:tblGrid>
                <a:gridCol w="641916"/>
                <a:gridCol w="8215068"/>
              </a:tblGrid>
              <a:tr h="437145"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조항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내용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</a:tr>
              <a:tr h="731817"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제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1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일 청 양국 정부는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639E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두만강을 양국의 국경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으로 하고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639E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상류는 정계비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를 기점으로 하여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C639E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석으수로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639E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 국경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을 삼는다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  <a:tr h="1368696"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제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2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청국 정부는 본 협약이 조인된 뒤에 되도록 빨리 다음의 각지를 외국인의 거주 및 무역을 위하여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개방해야함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.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일본국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 정부는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639E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영사관 혹은 영사관 분관을 설치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할 수 있으나 개방하는 날짜는 별도로 정함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.. </a:t>
                      </a:r>
                    </a:p>
                    <a:p>
                      <a:pPr marL="0" marR="0" lvl="0" indent="0" algn="ctr" defTabSz="898525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(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용정촌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국자가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두도구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면초구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897297"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제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3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청국 정부는 이전과 같이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도문강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 이북의 개간지에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639E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한인민족이 거주하는 것을 승인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한다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.</a:t>
                      </a:r>
                    </a:p>
                    <a:p>
                      <a:pPr marL="0" marR="0" lvl="0" indent="0" algn="ctr" defTabSz="898525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그 지역의 경계는 별도로 이를 표시한다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368696"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제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4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도문강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 이북 지방의 잡거 구역 안에 있는 개간지에 거주하고 있는 한국 국민은 청국의 법적 권한에 복종하고 청국 지방관의 관할 재판에 귀속한다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.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청국의 관헌은 이상의 한민족을 청국 국민과 똑같이 대우하여야 하며 납세 그 밖의 일체 행정상의 처분도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639E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청국 국민들과 똑같이 하여야 한다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639E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5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3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184576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②</a:t>
            </a:r>
            <a:r>
              <a:rPr lang="ko-KR" altLang="en-US" sz="3600" b="1" dirty="0">
                <a:solidFill>
                  <a:schemeClr val="bg1"/>
                </a:solidFill>
              </a:rPr>
              <a:t> 간도협약의 내용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023660"/>
            <a:ext cx="4190621" cy="35696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346476" y="1743139"/>
            <a:ext cx="3401988" cy="3743325"/>
            <a:chOff x="5289" y="1248"/>
            <a:chExt cx="2018" cy="2358"/>
          </a:xfrm>
        </p:grpSpPr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5289" y="1492"/>
              <a:ext cx="2018" cy="2114"/>
            </a:xfrm>
            <a:prstGeom prst="rect">
              <a:avLst/>
            </a:prstGeom>
            <a:noFill/>
            <a:ln w="19050" cmpd="sng">
              <a:solidFill>
                <a:srgbClr val="315F9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98435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ko-KR" dirty="0">
                  <a:solidFill>
                    <a:srgbClr val="000000"/>
                  </a:solidFill>
                  <a:latin typeface="한컴 백제 M" charset="-128"/>
                  <a:ea typeface="한컴 백제 M" charset="-128"/>
                </a:rPr>
                <a:t>1</a:t>
              </a:r>
              <a:r>
                <a:rPr lang="ko-KR" altLang="en-US" dirty="0">
                  <a:solidFill>
                    <a:srgbClr val="000000"/>
                  </a:solidFill>
                  <a:latin typeface="한컴 백제 M" charset="-128"/>
                  <a:ea typeface="한컴 백제 M" charset="-128"/>
                </a:rPr>
                <a:t>조항에서 말한 </a:t>
              </a:r>
              <a:r>
                <a:rPr lang="en-US" altLang="ko-KR" dirty="0">
                  <a:solidFill>
                    <a:srgbClr val="000000"/>
                  </a:solidFill>
                  <a:latin typeface="한컴 백제 M" charset="-128"/>
                  <a:ea typeface="한컴 백제 M" charset="-128"/>
                </a:rPr>
                <a:t>'</a:t>
              </a:r>
              <a:r>
                <a:rPr lang="ko-KR" altLang="en-US" dirty="0">
                  <a:solidFill>
                    <a:srgbClr val="000000"/>
                  </a:solidFill>
                  <a:latin typeface="한컴 백제 M" charset="-128"/>
                  <a:ea typeface="한컴 백제 M" charset="-128"/>
                </a:rPr>
                <a:t>두만강을 양국의 국경으로 하고 상류는 </a:t>
              </a:r>
            </a:p>
            <a:p>
              <a:pPr algn="ctr" defTabSz="898435">
                <a:lnSpc>
                  <a:spcPct val="150000"/>
                </a:lnSpc>
                <a:spcBef>
                  <a:spcPct val="0"/>
                </a:spcBef>
              </a:pPr>
              <a:r>
                <a:rPr lang="ko-KR" altLang="en-US" dirty="0">
                  <a:solidFill>
                    <a:srgbClr val="000000"/>
                  </a:solidFill>
                  <a:latin typeface="한컴 백제 M" charset="-128"/>
                  <a:ea typeface="한컴 백제 M" charset="-128"/>
                </a:rPr>
                <a:t>정계비를 기점으로 하여 </a:t>
              </a:r>
              <a:r>
                <a:rPr lang="ko-KR" altLang="en-US" dirty="0" err="1">
                  <a:solidFill>
                    <a:srgbClr val="000000"/>
                  </a:solidFill>
                  <a:latin typeface="한컴 백제 M" charset="-128"/>
                  <a:ea typeface="한컴 백제 M" charset="-128"/>
                </a:rPr>
                <a:t>석으수로</a:t>
              </a:r>
              <a:r>
                <a:rPr lang="ko-KR" altLang="en-US" dirty="0">
                  <a:solidFill>
                    <a:srgbClr val="000000"/>
                  </a:solidFill>
                  <a:latin typeface="한컴 백제 M" charset="-128"/>
                  <a:ea typeface="한컴 백제 M" charset="-128"/>
                </a:rPr>
                <a:t> 국경을 삼는다</a:t>
              </a:r>
              <a:r>
                <a:rPr lang="en-US" altLang="ko-KR" dirty="0">
                  <a:solidFill>
                    <a:srgbClr val="000000"/>
                  </a:solidFill>
                  <a:latin typeface="한컴 백제 M" charset="-128"/>
                  <a:ea typeface="한컴 백제 M" charset="-128"/>
                </a:rPr>
                <a:t>.'</a:t>
              </a:r>
              <a:r>
                <a:rPr lang="ko-KR" altLang="en-US" dirty="0" smtClean="0">
                  <a:solidFill>
                    <a:srgbClr val="000000"/>
                  </a:solidFill>
                  <a:latin typeface="한컴 백제 M" charset="-128"/>
                  <a:ea typeface="한컴 백제 M" charset="-128"/>
                </a:rPr>
                <a:t>라는 것을 </a:t>
              </a:r>
              <a:endParaRPr lang="ko-KR" altLang="en-US" dirty="0">
                <a:solidFill>
                  <a:srgbClr val="000000"/>
                </a:solidFill>
                <a:latin typeface="한컴 백제 M" charset="-128"/>
                <a:ea typeface="한컴 백제 M" charset="-128"/>
              </a:endParaRPr>
            </a:p>
            <a:p>
              <a:pPr algn="ctr" defTabSz="898435">
                <a:lnSpc>
                  <a:spcPct val="150000"/>
                </a:lnSpc>
                <a:spcBef>
                  <a:spcPct val="0"/>
                </a:spcBef>
              </a:pPr>
              <a:r>
                <a:rPr lang="ko-KR" altLang="en-US" dirty="0">
                  <a:solidFill>
                    <a:srgbClr val="000000"/>
                  </a:solidFill>
                  <a:latin typeface="한컴 백제 M" charset="-128"/>
                  <a:ea typeface="한컴 백제 M" charset="-128"/>
                </a:rPr>
                <a:t>이 지도에서 </a:t>
              </a:r>
              <a:r>
                <a:rPr lang="ko-KR" altLang="en-US" dirty="0" smtClean="0">
                  <a:solidFill>
                    <a:srgbClr val="000000"/>
                  </a:solidFill>
                  <a:latin typeface="한컴 백제 M" charset="-128"/>
                  <a:ea typeface="한컴 백제 M" charset="-128"/>
                </a:rPr>
                <a:t>확인 할 수 </a:t>
              </a:r>
              <a:r>
                <a:rPr lang="ko-KR" altLang="en-US" dirty="0">
                  <a:solidFill>
                    <a:srgbClr val="000000"/>
                  </a:solidFill>
                  <a:latin typeface="한컴 백제 M" charset="-128"/>
                  <a:ea typeface="한컴 백제 M" charset="-128"/>
                </a:rPr>
                <a:t>있다</a:t>
              </a:r>
              <a:r>
                <a:rPr lang="en-US" altLang="ko-KR" dirty="0">
                  <a:solidFill>
                    <a:srgbClr val="000000"/>
                  </a:solidFill>
                  <a:latin typeface="한컴 백제 M" charset="-128"/>
                  <a:ea typeface="한컴 백제 M" charset="-128"/>
                </a:rPr>
                <a:t>.</a:t>
              </a:r>
            </a:p>
          </p:txBody>
        </p:sp>
        <p:sp>
          <p:nvSpPr>
            <p:cNvPr id="18" name="AutoShape 11"/>
            <p:cNvSpPr>
              <a:spLocks noChangeArrowheads="1"/>
            </p:cNvSpPr>
            <p:nvPr/>
          </p:nvSpPr>
          <p:spPr bwMode="auto">
            <a:xfrm>
              <a:off x="5606" y="1248"/>
              <a:ext cx="1383" cy="37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mpd="sng">
              <a:solidFill>
                <a:srgbClr val="2C639E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98435">
                <a:spcBef>
                  <a:spcPct val="0"/>
                </a:spcBef>
              </a:pPr>
              <a:r>
                <a:rPr lang="ko-KR" altLang="en-US" sz="2000" b="1">
                  <a:solidFill>
                    <a:srgbClr val="000000"/>
                  </a:solidFill>
                  <a:latin typeface="한컴 백제 M" charset="-128"/>
                  <a:ea typeface="한컴 백제 M" charset="-128"/>
                </a:rPr>
                <a:t>제</a:t>
              </a:r>
              <a:r>
                <a:rPr lang="en-US" altLang="ko-KR" sz="2000" b="1">
                  <a:solidFill>
                    <a:srgbClr val="000000"/>
                  </a:solidFill>
                  <a:latin typeface="한컴 백제 M" charset="-128"/>
                  <a:ea typeface="한컴 백제 M" charset="-128"/>
                </a:rPr>
                <a:t>1</a:t>
              </a:r>
              <a:r>
                <a:rPr lang="ko-KR" altLang="en-US" sz="2000" b="1">
                  <a:solidFill>
                    <a:srgbClr val="000000"/>
                  </a:solidFill>
                  <a:latin typeface="한컴 백제 M" charset="-128"/>
                  <a:ea typeface="한컴 백제 M" charset="-128"/>
                </a:rPr>
                <a:t>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43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184576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②</a:t>
            </a:r>
            <a:r>
              <a:rPr lang="ko-KR" altLang="en-US" sz="3600" b="1" dirty="0">
                <a:solidFill>
                  <a:schemeClr val="bg1"/>
                </a:solidFill>
              </a:rPr>
              <a:t> 간도협약의 내용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870465"/>
              </p:ext>
            </p:extLst>
          </p:nvPr>
        </p:nvGraphicFramePr>
        <p:xfrm>
          <a:off x="479140" y="1628800"/>
          <a:ext cx="8269324" cy="4811137"/>
        </p:xfrm>
        <a:graphic>
          <a:graphicData uri="http://schemas.openxmlformats.org/drawingml/2006/table">
            <a:tbl>
              <a:tblPr/>
              <a:tblGrid>
                <a:gridCol w="547630"/>
                <a:gridCol w="7721694"/>
              </a:tblGrid>
              <a:tr h="371264"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조항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내용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99"/>
                    </a:solidFill>
                  </a:tcPr>
                </a:tc>
              </a:tr>
              <a:tr h="2012570"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제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5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도문강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 이북의 잡거 구역 안에 있는 한국 국민 소유의 토지와 가옥은 청국 정부로부터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639E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청국 국민들의 재산과 똑같이 완전히 보호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하여야 한다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.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또한 당해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도문강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 연안에는 장소를 선택하여 나룻배를 놓고 두 나라 국민들이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639E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자유롭게 오갈 수 있게 하여야 한다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.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단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,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병기를 휴대한 사람은 공문이나 또는 여권이 없이는 국경을 넘을 수 없다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.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잡거 구역 안에서 나는 곡식을 한국 국민이 가져다 파는 것을 허락하되 심한 흉년이 들었을 때에는 금지할 수 있으며 땔나무는 이전대로 장만할 수 있다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1214066"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제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6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청국 정부는 앞으로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길장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639E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 철도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를 연길 이남으로 연장하여 한국의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회령에서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 한국의 철도와 연결할 수 있다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.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그 일체의 처리법은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길장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 철도와 똑같이 하며 공사를 시작하는 시기는 청국 정부에서 형편을 참작하여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일본국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 정부와 상의한 뒤 정한다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.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함초롬돋움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213237"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제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7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조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8525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본 협약은 조인한 뒤 즉시 효력을 지닌다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.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통감부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 파출소와 문무 각 관리들은 되도록 빨리 철거하기 시작하여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2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개월 동안에 끝내야 하며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일본국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 정부는 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2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개월 이내로 제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2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조에 열거한 </a:t>
                      </a:r>
                      <a:r>
                        <a:rPr kumimoji="1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통상지에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 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639E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영사관을 개설</a:t>
                      </a:r>
                      <a:r>
                        <a:rPr kumimoji="1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하여야 한다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함초롬돋움" pitchFamily="50" charset="-127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184576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③</a:t>
            </a:r>
            <a:r>
              <a:rPr lang="ko-KR" altLang="en-US" sz="3600" b="1" dirty="0">
                <a:solidFill>
                  <a:schemeClr val="bg1"/>
                </a:solidFill>
              </a:rPr>
              <a:t> 관련 된 법안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3" y="1844824"/>
            <a:ext cx="7344816" cy="365638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marL="358739" indent="-358739" algn="ctr" defTabSz="898435">
              <a:spcBef>
                <a:spcPct val="20000"/>
              </a:spcBef>
            </a:pPr>
            <a:r>
              <a:rPr kumimoji="1" lang="en-US" altLang="ko-KR" sz="2400" dirty="0">
                <a:solidFill>
                  <a:srgbClr val="000000"/>
                </a:solidFill>
                <a:latin typeface="+mn-ea"/>
              </a:rPr>
              <a:t>&lt;</a:t>
            </a:r>
            <a:r>
              <a:rPr kumimoji="1" lang="ko-KR" altLang="en-US" sz="2400" dirty="0">
                <a:solidFill>
                  <a:srgbClr val="000000"/>
                </a:solidFill>
                <a:latin typeface="+mn-ea"/>
              </a:rPr>
              <a:t>국제법상 영토조항</a:t>
            </a:r>
            <a:r>
              <a:rPr kumimoji="1" lang="en-US" altLang="ko-KR" sz="2400" dirty="0">
                <a:solidFill>
                  <a:srgbClr val="000000"/>
                </a:solidFill>
                <a:latin typeface="+mn-ea"/>
              </a:rPr>
              <a:t>&gt;</a:t>
            </a:r>
          </a:p>
          <a:p>
            <a:pPr marL="358739" indent="-358739" defTabSz="898435">
              <a:spcBef>
                <a:spcPct val="20000"/>
              </a:spcBef>
            </a:pPr>
            <a:endParaRPr kumimoji="1" lang="en-US" altLang="ko-KR" sz="800" dirty="0">
              <a:solidFill>
                <a:srgbClr val="000000"/>
              </a:solidFill>
              <a:latin typeface="+mn-ea"/>
            </a:endParaRPr>
          </a:p>
          <a:p>
            <a:pPr marL="358739" indent="-358739" defTabSz="898435">
              <a:spcBef>
                <a:spcPct val="20000"/>
              </a:spcBef>
            </a:pPr>
            <a:r>
              <a:rPr kumimoji="1" lang="en-US" altLang="ko-KR" dirty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en-US" altLang="ko-KR" dirty="0" smtClean="0">
                <a:solidFill>
                  <a:srgbClr val="000000"/>
                </a:solidFill>
                <a:latin typeface="+mn-ea"/>
              </a:rPr>
              <a:t>▷</a:t>
            </a:r>
            <a:r>
              <a:rPr kumimoji="1" lang="ko-KR" altLang="en-US" dirty="0" smtClean="0">
                <a:solidFill>
                  <a:srgbClr val="000000"/>
                </a:solidFill>
                <a:latin typeface="+mn-ea"/>
              </a:rPr>
              <a:t>영토에 </a:t>
            </a:r>
            <a:r>
              <a:rPr kumimoji="1" lang="ko-KR" altLang="en-US" dirty="0">
                <a:solidFill>
                  <a:srgbClr val="000000"/>
                </a:solidFill>
                <a:latin typeface="+mn-ea"/>
              </a:rPr>
              <a:t>대한 취득 시효</a:t>
            </a:r>
            <a:r>
              <a:rPr kumimoji="1"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kumimoji="1" lang="ko-KR" altLang="en-US" dirty="0">
                <a:solidFill>
                  <a:srgbClr val="000000"/>
                </a:solidFill>
                <a:latin typeface="+mn-ea"/>
              </a:rPr>
              <a:t>영토를 잃게 되는 국가 입장에서는 </a:t>
            </a:r>
            <a:r>
              <a:rPr kumimoji="1" lang="ko-KR" altLang="en-US" dirty="0" smtClean="0">
                <a:solidFill>
                  <a:srgbClr val="000000"/>
                </a:solidFill>
                <a:latin typeface="+mn-ea"/>
              </a:rPr>
              <a:t>소멸시효를 </a:t>
            </a:r>
            <a:r>
              <a:rPr kumimoji="1" lang="ko-KR" altLang="en-US" dirty="0">
                <a:solidFill>
                  <a:srgbClr val="000000"/>
                </a:solidFill>
                <a:latin typeface="+mn-ea"/>
              </a:rPr>
              <a:t>일반적으로 인정함</a:t>
            </a:r>
            <a:r>
              <a:rPr kumimoji="1" lang="en-US" altLang="ko-KR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358739" indent="-358739" defTabSz="898435">
              <a:spcBef>
                <a:spcPct val="20000"/>
              </a:spcBef>
            </a:pPr>
            <a:r>
              <a:rPr kumimoji="1" lang="en-US" altLang="ko-KR" dirty="0">
                <a:solidFill>
                  <a:srgbClr val="000000"/>
                </a:solidFill>
                <a:latin typeface="+mn-ea"/>
              </a:rPr>
              <a:t>   </a:t>
            </a:r>
            <a:r>
              <a:rPr kumimoji="1" lang="en-US" altLang="ko-KR" dirty="0" smtClean="0">
                <a:solidFill>
                  <a:srgbClr val="000000"/>
                </a:solidFill>
                <a:latin typeface="+mn-ea"/>
              </a:rPr>
              <a:t> </a:t>
            </a:r>
            <a:r>
              <a:rPr kumimoji="1" lang="ko-KR" altLang="en-US" dirty="0" smtClean="0">
                <a:solidFill>
                  <a:srgbClr val="000000"/>
                </a:solidFill>
                <a:latin typeface="+mn-ea"/>
              </a:rPr>
              <a:t>다른 </a:t>
            </a:r>
            <a:r>
              <a:rPr kumimoji="1" lang="ko-KR" altLang="en-US" dirty="0">
                <a:solidFill>
                  <a:srgbClr val="000000"/>
                </a:solidFill>
                <a:latin typeface="+mn-ea"/>
              </a:rPr>
              <a:t>국가의 영토를 평화적으로 실질적이고 계속적으로 국가의 주권을 행사</a:t>
            </a:r>
            <a:r>
              <a:rPr kumimoji="1" lang="en-US" altLang="ko-KR" dirty="0" smtClean="0">
                <a:solidFill>
                  <a:srgbClr val="000000"/>
                </a:solidFill>
                <a:latin typeface="+mn-ea"/>
              </a:rPr>
              <a:t>, </a:t>
            </a:r>
            <a:r>
              <a:rPr kumimoji="1" lang="ko-KR" altLang="en-US" dirty="0" smtClean="0">
                <a:solidFill>
                  <a:srgbClr val="000000"/>
                </a:solidFill>
                <a:latin typeface="+mn-ea"/>
              </a:rPr>
              <a:t>표시 </a:t>
            </a:r>
            <a:r>
              <a:rPr kumimoji="1" lang="ko-KR" altLang="en-US" dirty="0">
                <a:solidFill>
                  <a:srgbClr val="000000"/>
                </a:solidFill>
                <a:latin typeface="+mn-ea"/>
              </a:rPr>
              <a:t>하고 있고</a:t>
            </a:r>
            <a:r>
              <a:rPr kumimoji="1"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kumimoji="1" lang="ko-KR" altLang="en-US" dirty="0">
                <a:solidFill>
                  <a:srgbClr val="000000"/>
                </a:solidFill>
                <a:latin typeface="+mn-ea"/>
              </a:rPr>
              <a:t>당해 영토의 국가가 오랫동안 항의하지 않은 경우 </a:t>
            </a:r>
            <a:r>
              <a:rPr kumimoji="1" lang="ko-KR" altLang="en-US" dirty="0" smtClean="0">
                <a:solidFill>
                  <a:srgbClr val="000000"/>
                </a:solidFill>
                <a:latin typeface="+mn-ea"/>
              </a:rPr>
              <a:t>그 </a:t>
            </a:r>
            <a:r>
              <a:rPr kumimoji="1" lang="ko-KR" altLang="en-US" dirty="0">
                <a:solidFill>
                  <a:srgbClr val="000000"/>
                </a:solidFill>
                <a:latin typeface="+mn-ea"/>
              </a:rPr>
              <a:t>영유권을 </a:t>
            </a:r>
            <a:r>
              <a:rPr kumimoji="1" lang="ko-KR" altLang="en-US" dirty="0">
                <a:solidFill>
                  <a:srgbClr val="FF0000"/>
                </a:solidFill>
                <a:latin typeface="+mn-ea"/>
              </a:rPr>
              <a:t>포기한 것으로 </a:t>
            </a:r>
            <a:r>
              <a:rPr kumimoji="1" lang="ko-KR" altLang="en-US" dirty="0" smtClean="0">
                <a:solidFill>
                  <a:srgbClr val="FF0000"/>
                </a:solidFill>
                <a:latin typeface="+mn-ea"/>
              </a:rPr>
              <a:t>간주</a:t>
            </a:r>
            <a:r>
              <a:rPr kumimoji="1" lang="ko-KR" altLang="en-US" dirty="0" smtClean="0">
                <a:solidFill>
                  <a:srgbClr val="000000"/>
                </a:solidFill>
                <a:latin typeface="+mn-ea"/>
              </a:rPr>
              <a:t>된다</a:t>
            </a:r>
            <a:r>
              <a:rPr kumimoji="1" lang="en-US" altLang="ko-KR" dirty="0" smtClean="0">
                <a:solidFill>
                  <a:srgbClr val="000000"/>
                </a:solidFill>
                <a:latin typeface="+mn-ea"/>
              </a:rPr>
              <a:t>.</a:t>
            </a:r>
            <a:endParaRPr kumimoji="1" lang="ko-KR" altLang="en-US" dirty="0">
              <a:solidFill>
                <a:srgbClr val="000000"/>
              </a:solidFill>
              <a:latin typeface="+mn-ea"/>
            </a:endParaRPr>
          </a:p>
          <a:p>
            <a:pPr marL="358739" indent="-358739" algn="ctr" defTabSz="898435">
              <a:spcBef>
                <a:spcPct val="20000"/>
              </a:spcBef>
            </a:pPr>
            <a:endParaRPr kumimoji="1" lang="ko-KR" altLang="en-US" dirty="0">
              <a:solidFill>
                <a:srgbClr val="000000"/>
              </a:solidFill>
              <a:latin typeface="+mn-ea"/>
            </a:endParaRPr>
          </a:p>
          <a:p>
            <a:pPr marL="358739" indent="-358739" algn="ctr" defTabSz="898435">
              <a:spcBef>
                <a:spcPct val="20000"/>
              </a:spcBef>
            </a:pPr>
            <a:r>
              <a:rPr kumimoji="1" lang="ko-KR" altLang="en-US" dirty="0">
                <a:solidFill>
                  <a:srgbClr val="000000"/>
                </a:solidFill>
                <a:latin typeface="+mn-ea"/>
              </a:rPr>
              <a:t>  </a:t>
            </a:r>
            <a:r>
              <a:rPr kumimoji="1" lang="ko-KR" altLang="en-US" b="1" dirty="0">
                <a:solidFill>
                  <a:srgbClr val="000000"/>
                </a:solidFill>
                <a:latin typeface="+mn-ea"/>
              </a:rPr>
              <a:t>⇨중국이 간도지역을 </a:t>
            </a:r>
            <a:r>
              <a:rPr kumimoji="1" lang="en-US" altLang="ko-KR" b="1" dirty="0">
                <a:solidFill>
                  <a:srgbClr val="000000"/>
                </a:solidFill>
                <a:latin typeface="+mn-ea"/>
              </a:rPr>
              <a:t>100</a:t>
            </a:r>
            <a:r>
              <a:rPr kumimoji="1" lang="ko-KR" altLang="en-US" b="1" dirty="0" err="1">
                <a:solidFill>
                  <a:srgbClr val="000000"/>
                </a:solidFill>
                <a:latin typeface="+mn-ea"/>
              </a:rPr>
              <a:t>년이상</a:t>
            </a:r>
            <a:r>
              <a:rPr kumimoji="1" lang="ko-KR" altLang="en-US" b="1" dirty="0">
                <a:solidFill>
                  <a:srgbClr val="000000"/>
                </a:solidFill>
                <a:latin typeface="+mn-ea"/>
              </a:rPr>
              <a:t> 실질점유하고 있으며 행정권이 실시되고 있다</a:t>
            </a:r>
            <a:r>
              <a:rPr kumimoji="1" lang="en-US" altLang="ko-KR" b="1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358739" indent="-358739" defTabSz="898435">
              <a:spcBef>
                <a:spcPct val="20000"/>
              </a:spcBef>
            </a:pPr>
            <a:r>
              <a:rPr kumimoji="1" lang="en-US" altLang="ko-KR" b="1" dirty="0">
                <a:solidFill>
                  <a:srgbClr val="000000"/>
                </a:solidFill>
                <a:latin typeface="+mn-ea"/>
              </a:rPr>
              <a:t>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3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184576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③ 관련 된 법안</a:t>
            </a:r>
          </a:p>
        </p:txBody>
      </p:sp>
      <p:grpSp>
        <p:nvGrpSpPr>
          <p:cNvPr id="36" name="그룹 35"/>
          <p:cNvGrpSpPr/>
          <p:nvPr/>
        </p:nvGrpSpPr>
        <p:grpSpPr>
          <a:xfrm>
            <a:off x="1043608" y="1913742"/>
            <a:ext cx="7924427" cy="4611602"/>
            <a:chOff x="608013" y="1598613"/>
            <a:chExt cx="10968037" cy="4524375"/>
          </a:xfrm>
        </p:grpSpPr>
        <p:sp>
          <p:nvSpPr>
            <p:cNvPr id="37" name="Rectangle 7"/>
            <p:cNvSpPr>
              <a:spLocks noGrp="1" noChangeArrowheads="1"/>
            </p:cNvSpPr>
            <p:nvPr>
              <p:ph type="body" idx="4294967295"/>
            </p:nvPr>
          </p:nvSpPr>
          <p:spPr bwMode="auto">
            <a:xfrm>
              <a:off x="608013" y="1598613"/>
              <a:ext cx="10968037" cy="4524375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58739" indent="-358739" algn="ctr" defTabSz="898435">
                <a:buNone/>
              </a:pPr>
              <a:r>
                <a:rPr kumimoji="1" lang="en-US" altLang="ko-KR" sz="2200" b="1" dirty="0">
                  <a:solidFill>
                    <a:srgbClr val="000000"/>
                  </a:solidFill>
                  <a:latin typeface="+mj-ea"/>
                  <a:ea typeface="+mj-ea"/>
                </a:rPr>
                <a:t>&lt;</a:t>
              </a:r>
              <a:r>
                <a:rPr kumimoji="1" lang="ko-KR" altLang="en-US" sz="2200" b="1" dirty="0">
                  <a:solidFill>
                    <a:srgbClr val="000000"/>
                  </a:solidFill>
                  <a:latin typeface="+mj-ea"/>
                  <a:ea typeface="+mj-ea"/>
                </a:rPr>
                <a:t>우리나라 헌법상 영토 조항</a:t>
              </a:r>
              <a:r>
                <a:rPr kumimoji="1" lang="en-US" altLang="ko-KR" sz="2200" b="1" dirty="0">
                  <a:solidFill>
                    <a:srgbClr val="000000"/>
                  </a:solidFill>
                  <a:latin typeface="+mj-ea"/>
                  <a:ea typeface="+mj-ea"/>
                </a:rPr>
                <a:t>&gt;</a:t>
              </a:r>
            </a:p>
            <a:p>
              <a:pPr marL="358739" indent="-358739" defTabSz="898435">
                <a:buNone/>
              </a:pPr>
              <a:r>
                <a:rPr kumimoji="1" lang="en-US" altLang="ko-KR" sz="2000" dirty="0">
                  <a:solidFill>
                    <a:srgbClr val="000000"/>
                  </a:solidFill>
                  <a:latin typeface="+mj-ea"/>
                  <a:ea typeface="+mj-ea"/>
                </a:rPr>
                <a:t>   </a:t>
              </a:r>
              <a:r>
                <a:rPr kumimoji="1" lang="ko-KR" altLang="en-US" sz="2000" dirty="0">
                  <a:solidFill>
                    <a:srgbClr val="000000"/>
                  </a:solidFill>
                  <a:latin typeface="+mj-ea"/>
                  <a:ea typeface="+mj-ea"/>
                </a:rPr>
                <a:t>대한민국의 영토는 한반도와 그 부속도서로 한다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+mj-ea"/>
                  <a:ea typeface="+mj-ea"/>
                </a:rPr>
                <a:t>(</a:t>
              </a:r>
              <a:r>
                <a:rPr kumimoji="1" lang="ko-KR" altLang="en-US" sz="2000" dirty="0">
                  <a:solidFill>
                    <a:srgbClr val="000000"/>
                  </a:solidFill>
                  <a:latin typeface="+mj-ea"/>
                  <a:ea typeface="+mj-ea"/>
                </a:rPr>
                <a:t>헌법 제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+mj-ea"/>
                  <a:ea typeface="+mj-ea"/>
                </a:rPr>
                <a:t>3</a:t>
              </a:r>
              <a:r>
                <a:rPr kumimoji="1" lang="ko-KR" altLang="en-US" sz="2000" dirty="0">
                  <a:solidFill>
                    <a:srgbClr val="000000"/>
                  </a:solidFill>
                  <a:latin typeface="+mj-ea"/>
                  <a:ea typeface="+mj-ea"/>
                </a:rPr>
                <a:t>조</a:t>
              </a:r>
              <a:r>
                <a:rPr kumimoji="1" lang="en-US" altLang="ko-KR" sz="2000" dirty="0">
                  <a:solidFill>
                    <a:srgbClr val="000000"/>
                  </a:solidFill>
                  <a:latin typeface="+mj-ea"/>
                  <a:ea typeface="+mj-ea"/>
                </a:rPr>
                <a:t>)</a:t>
              </a:r>
            </a:p>
            <a:p>
              <a:pPr marL="358739" indent="-358739" defTabSz="898435">
                <a:buNone/>
              </a:pPr>
              <a:r>
                <a:rPr kumimoji="1" lang="en-US" altLang="ko-KR" sz="2000" dirty="0">
                  <a:solidFill>
                    <a:srgbClr val="000000"/>
                  </a:solidFill>
                  <a:latin typeface="+mj-ea"/>
                  <a:ea typeface="+mj-ea"/>
                </a:rPr>
                <a:t>   -</a:t>
              </a:r>
              <a:r>
                <a:rPr kumimoji="1" lang="ko-KR" altLang="en-US" sz="2000" dirty="0">
                  <a:solidFill>
                    <a:srgbClr val="000000"/>
                  </a:solidFill>
                  <a:latin typeface="+mj-ea"/>
                  <a:ea typeface="+mj-ea"/>
                </a:rPr>
                <a:t>한반도와 부속도서에 대한 논란 </a:t>
              </a:r>
              <a:r>
                <a:rPr kumimoji="1" lang="ko-KR" altLang="en-US" sz="2000" dirty="0">
                  <a:solidFill>
                    <a:srgbClr val="000000"/>
                  </a:solidFill>
                  <a:latin typeface="+mj-ea"/>
                  <a:ea typeface="+mj-ea"/>
                </a:rPr>
                <a:t>소지</a:t>
              </a:r>
            </a:p>
            <a:p>
              <a:pPr marL="358739" indent="-358739" defTabSz="898435">
                <a:buNone/>
              </a:pPr>
              <a:endParaRPr kumimoji="1" lang="ko-KR" altLang="en-US" sz="2200" dirty="0"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marL="358739" indent="-358739" defTabSz="898435">
                <a:buNone/>
              </a:pPr>
              <a:endParaRPr kumimoji="1" lang="ko-KR" altLang="en-US" sz="2200" dirty="0"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marL="358739" indent="-358739" defTabSz="898435">
                <a:buNone/>
              </a:pPr>
              <a:endParaRPr kumimoji="1" lang="ko-KR" altLang="en-US" sz="2200" dirty="0"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marL="358739" indent="-358739" defTabSz="898435">
                <a:buNone/>
              </a:pPr>
              <a:endParaRPr kumimoji="1" lang="ko-KR" altLang="en-US" sz="2200" dirty="0"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marL="358739" indent="-358739" defTabSz="898435">
                <a:buNone/>
              </a:pPr>
              <a:r>
                <a:rPr kumimoji="1" lang="ko-KR" altLang="en-US" sz="2200" dirty="0">
                  <a:solidFill>
                    <a:srgbClr val="000000"/>
                  </a:solidFill>
                  <a:latin typeface="+mj-ea"/>
                  <a:ea typeface="+mj-ea"/>
                </a:rPr>
                <a:t>    </a:t>
              </a:r>
            </a:p>
            <a:p>
              <a:pPr marL="358739" indent="-358739" defTabSz="898435">
                <a:buNone/>
              </a:pPr>
              <a:endParaRPr kumimoji="1" lang="ko-KR" altLang="en-US" sz="2200" dirty="0"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marL="358739" indent="-358739" algn="ctr" defTabSz="898435">
                <a:buNone/>
              </a:pPr>
              <a:endParaRPr kumimoji="1" lang="en-US" altLang="ko-KR" sz="2300" dirty="0">
                <a:solidFill>
                  <a:srgbClr val="000000"/>
                </a:solidFill>
                <a:latin typeface="+mj-ea"/>
                <a:ea typeface="+mj-ea"/>
              </a:endParaRPr>
            </a:p>
            <a:p>
              <a:pPr marL="358739" indent="-358739" algn="ctr" defTabSz="898435">
                <a:buNone/>
              </a:pPr>
              <a:r>
                <a:rPr kumimoji="1" lang="ko-KR" altLang="en-US" sz="2300" dirty="0">
                  <a:solidFill>
                    <a:srgbClr val="000000"/>
                  </a:solidFill>
                  <a:latin typeface="+mj-ea"/>
                  <a:ea typeface="+mj-ea"/>
                </a:rPr>
                <a:t>⇨</a:t>
              </a:r>
              <a:r>
                <a:rPr kumimoji="1" lang="ko-KR" altLang="en-US" sz="2300" dirty="0">
                  <a:solidFill>
                    <a:srgbClr val="000000"/>
                  </a:solidFill>
                  <a:latin typeface="+mj-ea"/>
                  <a:ea typeface="+mj-ea"/>
                </a:rPr>
                <a:t>현재 헌법으로는 간도</a:t>
              </a:r>
              <a:r>
                <a:rPr kumimoji="1" lang="en-US" altLang="ko-KR" sz="2300" dirty="0">
                  <a:solidFill>
                    <a:srgbClr val="000000"/>
                  </a:solidFill>
                  <a:latin typeface="+mj-ea"/>
                  <a:ea typeface="+mj-ea"/>
                </a:rPr>
                <a:t>, </a:t>
              </a:r>
              <a:r>
                <a:rPr kumimoji="1" lang="ko-KR" altLang="en-US" sz="2300" dirty="0">
                  <a:solidFill>
                    <a:srgbClr val="000000"/>
                  </a:solidFill>
                  <a:latin typeface="+mj-ea"/>
                  <a:ea typeface="+mj-ea"/>
                </a:rPr>
                <a:t>대마도 영토취득 수용 못함</a:t>
              </a:r>
            </a:p>
          </p:txBody>
        </p:sp>
        <p:grpSp>
          <p:nvGrpSpPr>
            <p:cNvPr id="38" name="Group 8"/>
            <p:cNvGrpSpPr>
              <a:grpSpLocks/>
            </p:cNvGrpSpPr>
            <p:nvPr/>
          </p:nvGrpSpPr>
          <p:grpSpPr bwMode="auto">
            <a:xfrm>
              <a:off x="1701800" y="3175001"/>
              <a:ext cx="7870825" cy="2222501"/>
              <a:chOff x="1072" y="2000"/>
              <a:chExt cx="4958" cy="1400"/>
            </a:xfrm>
          </p:grpSpPr>
          <p:sp>
            <p:nvSpPr>
              <p:cNvPr id="39" name="Rectangle 9"/>
              <p:cNvSpPr>
                <a:spLocks noChangeArrowheads="1"/>
              </p:cNvSpPr>
              <p:nvPr/>
            </p:nvSpPr>
            <p:spPr bwMode="auto">
              <a:xfrm>
                <a:off x="1072" y="2195"/>
                <a:ext cx="2409" cy="1205"/>
              </a:xfrm>
              <a:prstGeom prst="rect">
                <a:avLst/>
              </a:prstGeom>
              <a:solidFill>
                <a:srgbClr val="FFFFFF"/>
              </a:solidFill>
              <a:ln w="38100" cmpd="sng">
                <a:solidFill>
                  <a:srgbClr val="2C639E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defTabSz="898435">
                  <a:spcBef>
                    <a:spcPct val="0"/>
                  </a:spcBef>
                </a:pPr>
                <a:endParaRPr lang="en-US" altLang="ko-KR" sz="2000" b="1" dirty="0">
                  <a:solidFill>
                    <a:srgbClr val="000000"/>
                  </a:solidFill>
                  <a:latin typeface="+mj-ea"/>
                  <a:ea typeface="+mj-ea"/>
                </a:endParaRPr>
              </a:p>
              <a:p>
                <a:pPr defTabSz="898435">
                  <a:spcBef>
                    <a:spcPct val="0"/>
                  </a:spcBef>
                </a:pPr>
                <a:r>
                  <a:rPr lang="ko-KR" altLang="en-US" sz="2000" b="1" dirty="0">
                    <a:solidFill>
                      <a:srgbClr val="000000"/>
                    </a:solidFill>
                    <a:latin typeface="+mj-ea"/>
                    <a:ea typeface="+mj-ea"/>
                  </a:rPr>
                  <a:t>북한지역 </a:t>
                </a:r>
                <a:r>
                  <a:rPr lang="ko-KR" altLang="en-US" sz="2000" b="1" dirty="0">
                    <a:solidFill>
                      <a:srgbClr val="000000"/>
                    </a:solidFill>
                    <a:latin typeface="+mj-ea"/>
                    <a:ea typeface="+mj-ea"/>
                  </a:rPr>
                  <a:t>포함</a:t>
                </a:r>
                <a:r>
                  <a:rPr lang="en-US" altLang="ko-KR" sz="2000" b="1" dirty="0">
                    <a:solidFill>
                      <a:srgbClr val="000000"/>
                    </a:solidFill>
                    <a:latin typeface="+mj-ea"/>
                    <a:ea typeface="+mj-ea"/>
                  </a:rPr>
                  <a:t>?</a:t>
                </a:r>
              </a:p>
              <a:p>
                <a:pPr defTabSz="898435">
                  <a:spcBef>
                    <a:spcPct val="0"/>
                  </a:spcBef>
                </a:pPr>
                <a:r>
                  <a:rPr lang="ko-KR" altLang="en-US" sz="2000" b="1" dirty="0" err="1">
                    <a:solidFill>
                      <a:srgbClr val="000000"/>
                    </a:solidFill>
                    <a:latin typeface="+mj-ea"/>
                    <a:ea typeface="+mj-ea"/>
                  </a:rPr>
                  <a:t>압록상</a:t>
                </a:r>
                <a:r>
                  <a:rPr lang="en-US" altLang="ko-KR" sz="2000" b="1" dirty="0">
                    <a:solidFill>
                      <a:srgbClr val="000000"/>
                    </a:solidFill>
                    <a:latin typeface="+mj-ea"/>
                    <a:ea typeface="+mj-ea"/>
                  </a:rPr>
                  <a:t>, </a:t>
                </a:r>
                <a:r>
                  <a:rPr lang="ko-KR" altLang="en-US" sz="2000" b="1" dirty="0">
                    <a:solidFill>
                      <a:srgbClr val="000000"/>
                    </a:solidFill>
                    <a:latin typeface="+mj-ea"/>
                    <a:ea typeface="+mj-ea"/>
                  </a:rPr>
                  <a:t>두만강 이북지역</a:t>
                </a:r>
                <a:r>
                  <a:rPr lang="en-US" altLang="ko-KR" sz="2000" b="1" dirty="0">
                    <a:solidFill>
                      <a:srgbClr val="000000"/>
                    </a:solidFill>
                    <a:latin typeface="+mj-ea"/>
                    <a:ea typeface="+mj-ea"/>
                  </a:rPr>
                  <a:t>?</a:t>
                </a:r>
              </a:p>
            </p:txBody>
          </p:sp>
          <p:sp>
            <p:nvSpPr>
              <p:cNvPr id="40" name="AutoShape 10"/>
              <p:cNvSpPr>
                <a:spLocks noChangeArrowheads="1"/>
              </p:cNvSpPr>
              <p:nvPr/>
            </p:nvSpPr>
            <p:spPr bwMode="auto">
              <a:xfrm>
                <a:off x="1177" y="2000"/>
                <a:ext cx="2172" cy="363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38100" cmpd="sng">
                <a:solidFill>
                  <a:srgbClr val="2C639E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898435">
                  <a:spcBef>
                    <a:spcPct val="0"/>
                  </a:spcBef>
                </a:pPr>
                <a:r>
                  <a:rPr lang="ko-KR" altLang="en-US" sz="2000" b="1">
                    <a:solidFill>
                      <a:srgbClr val="000000"/>
                    </a:solidFill>
                    <a:latin typeface="+mj-ea"/>
                    <a:ea typeface="+mj-ea"/>
                  </a:rPr>
                  <a:t>한반도</a:t>
                </a:r>
              </a:p>
            </p:txBody>
          </p:sp>
          <p:sp>
            <p:nvSpPr>
              <p:cNvPr id="41" name="Rectangle 11"/>
              <p:cNvSpPr>
                <a:spLocks noChangeArrowheads="1"/>
              </p:cNvSpPr>
              <p:nvPr/>
            </p:nvSpPr>
            <p:spPr bwMode="auto">
              <a:xfrm>
                <a:off x="3639" y="2196"/>
                <a:ext cx="2391" cy="1204"/>
              </a:xfrm>
              <a:prstGeom prst="rect">
                <a:avLst/>
              </a:prstGeom>
              <a:solidFill>
                <a:srgbClr val="FFFFFF"/>
              </a:solidFill>
              <a:ln w="38100" cmpd="sng">
                <a:solidFill>
                  <a:srgbClr val="2C639E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defTabSz="898435">
                  <a:spcBef>
                    <a:spcPct val="0"/>
                  </a:spcBef>
                </a:pPr>
                <a:endParaRPr lang="en-US" altLang="ko-KR" sz="2000" b="1" dirty="0">
                  <a:solidFill>
                    <a:srgbClr val="000000"/>
                  </a:solidFill>
                  <a:latin typeface="+mj-ea"/>
                  <a:ea typeface="+mj-ea"/>
                </a:endParaRPr>
              </a:p>
              <a:p>
                <a:pPr defTabSz="898435">
                  <a:spcBef>
                    <a:spcPct val="0"/>
                  </a:spcBef>
                </a:pPr>
                <a:r>
                  <a:rPr lang="ko-KR" altLang="en-US" sz="2000" b="1" dirty="0">
                    <a:solidFill>
                      <a:srgbClr val="000000"/>
                    </a:solidFill>
                    <a:latin typeface="+mj-ea"/>
                    <a:ea typeface="+mj-ea"/>
                  </a:rPr>
                  <a:t>독도 </a:t>
                </a:r>
                <a:r>
                  <a:rPr lang="ko-KR" altLang="en-US" sz="2000" b="1" dirty="0">
                    <a:solidFill>
                      <a:srgbClr val="000000"/>
                    </a:solidFill>
                    <a:latin typeface="+mj-ea"/>
                    <a:ea typeface="+mj-ea"/>
                  </a:rPr>
                  <a:t>및 이어도</a:t>
                </a:r>
                <a:r>
                  <a:rPr lang="en-US" altLang="ko-KR" sz="2000" b="1" dirty="0">
                    <a:solidFill>
                      <a:srgbClr val="000000"/>
                    </a:solidFill>
                    <a:latin typeface="+mj-ea"/>
                    <a:ea typeface="+mj-ea"/>
                  </a:rPr>
                  <a:t>, </a:t>
                </a:r>
                <a:r>
                  <a:rPr lang="ko-KR" altLang="en-US" sz="2000" b="1" dirty="0">
                    <a:solidFill>
                      <a:srgbClr val="000000"/>
                    </a:solidFill>
                    <a:latin typeface="+mj-ea"/>
                    <a:ea typeface="+mj-ea"/>
                  </a:rPr>
                  <a:t>대마도</a:t>
                </a:r>
              </a:p>
              <a:p>
                <a:pPr defTabSz="898435">
                  <a:spcBef>
                    <a:spcPct val="0"/>
                  </a:spcBef>
                </a:pPr>
                <a:r>
                  <a:rPr lang="ko-KR" altLang="en-US" sz="2000" b="1" dirty="0">
                    <a:solidFill>
                      <a:srgbClr val="000000"/>
                    </a:solidFill>
                    <a:latin typeface="+mj-ea"/>
                    <a:ea typeface="+mj-ea"/>
                  </a:rPr>
                  <a:t>압록강두만강 하류도서는</a:t>
                </a:r>
                <a:r>
                  <a:rPr lang="en-US" altLang="ko-KR" sz="2000" b="1" dirty="0">
                    <a:solidFill>
                      <a:srgbClr val="000000"/>
                    </a:solidFill>
                    <a:latin typeface="+mj-ea"/>
                    <a:ea typeface="+mj-ea"/>
                  </a:rPr>
                  <a:t>?</a:t>
                </a:r>
              </a:p>
            </p:txBody>
          </p:sp>
          <p:sp>
            <p:nvSpPr>
              <p:cNvPr id="42" name="AutoShape 12"/>
              <p:cNvSpPr>
                <a:spLocks noChangeArrowheads="1"/>
              </p:cNvSpPr>
              <p:nvPr/>
            </p:nvSpPr>
            <p:spPr bwMode="auto">
              <a:xfrm>
                <a:off x="3757" y="2001"/>
                <a:ext cx="2143" cy="362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38100" cmpd="sng">
                <a:solidFill>
                  <a:srgbClr val="2C639E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defTabSz="898435">
                  <a:spcBef>
                    <a:spcPct val="0"/>
                  </a:spcBef>
                </a:pPr>
                <a:r>
                  <a:rPr lang="ko-KR" altLang="en-US" sz="2000" b="1">
                    <a:solidFill>
                      <a:srgbClr val="000000"/>
                    </a:solidFill>
                    <a:latin typeface="+mj-ea"/>
                    <a:ea typeface="+mj-ea"/>
                  </a:rPr>
                  <a:t>부속도서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28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184576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④ 중국측 주장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127388" y="1628800"/>
            <a:ext cx="9001000" cy="3744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31" tIns="45715" rIns="91431" bIns="45715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39" indent="-358739" algn="ctr" defTabSz="898435">
              <a:buNone/>
            </a:pPr>
            <a:r>
              <a:rPr kumimoji="1" lang="en-US" altLang="ko-KR" sz="1800" b="1" dirty="0">
                <a:solidFill>
                  <a:srgbClr val="000000"/>
                </a:solidFill>
                <a:latin typeface="+mn-ea"/>
                <a:ea typeface="+mn-ea"/>
              </a:rPr>
              <a:t>&lt;</a:t>
            </a:r>
            <a:r>
              <a:rPr kumimoji="1" lang="ko-KR" altLang="en-US" sz="1800" b="1" dirty="0">
                <a:solidFill>
                  <a:srgbClr val="000000"/>
                </a:solidFill>
                <a:latin typeface="+mn-ea"/>
                <a:ea typeface="+mn-ea"/>
              </a:rPr>
              <a:t>통감부의 훈령</a:t>
            </a:r>
            <a:r>
              <a:rPr kumimoji="1" lang="en-US" altLang="ko-KR" sz="1800" b="1" dirty="0">
                <a:solidFill>
                  <a:srgbClr val="000000"/>
                </a:solidFill>
                <a:latin typeface="+mn-ea"/>
                <a:ea typeface="+mn-ea"/>
              </a:rPr>
              <a:t>&gt;-</a:t>
            </a:r>
            <a:r>
              <a:rPr kumimoji="1" lang="ko-KR" altLang="en-US" sz="1800" b="1" dirty="0">
                <a:solidFill>
                  <a:srgbClr val="000000"/>
                </a:solidFill>
                <a:latin typeface="+mn-ea"/>
                <a:ea typeface="+mn-ea"/>
              </a:rPr>
              <a:t>간도통치를 위한 일본의 기본방침</a:t>
            </a:r>
          </a:p>
          <a:p>
            <a:pPr marL="358739" indent="-358739" defTabSz="898435">
              <a:buNone/>
            </a:pPr>
            <a:endParaRPr kumimoji="1" lang="ko-KR" altLang="en-US" sz="18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8739" indent="-358739" defTabSz="898435">
              <a:buNone/>
            </a:pP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1. </a:t>
            </a:r>
            <a:r>
              <a:rPr kumimoji="1" lang="ko-KR" altLang="en-US" sz="1800" dirty="0" err="1">
                <a:solidFill>
                  <a:srgbClr val="000000"/>
                </a:solidFill>
                <a:latin typeface="+mn-ea"/>
                <a:ea typeface="+mn-ea"/>
              </a:rPr>
              <a:t>통감부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 파출소는 앞으로 간도를 한국영토로 간주하고 활동할 것</a:t>
            </a:r>
          </a:p>
          <a:p>
            <a:pPr marL="358739" indent="-358739" defTabSz="898435">
              <a:buNone/>
            </a:pPr>
            <a:endParaRPr kumimoji="1" lang="ko-KR" altLang="en-US" sz="180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8739" indent="-358739" defTabSz="898435">
              <a:buNone/>
            </a:pP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2. 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한국인은 청국의 재판에 복종치 말 것</a:t>
            </a:r>
          </a:p>
          <a:p>
            <a:pPr marL="358739" indent="-358739" defTabSz="898435">
              <a:buNone/>
            </a:pPr>
            <a:endParaRPr kumimoji="1" lang="ko-KR" altLang="en-US" sz="180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8739" indent="-358739" defTabSz="898435">
              <a:buNone/>
            </a:pP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3. </a:t>
            </a:r>
            <a:r>
              <a:rPr kumimoji="1" lang="ko-KR" altLang="en-US" sz="1800" dirty="0">
                <a:solidFill>
                  <a:srgbClr val="FF0000"/>
                </a:solidFill>
                <a:latin typeface="+mn-ea"/>
                <a:ea typeface="+mn-ea"/>
              </a:rPr>
              <a:t>청국 관헌이 징수하는 일체의 조세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는 </a:t>
            </a:r>
            <a:r>
              <a:rPr kumimoji="1" lang="ko-KR" altLang="en-US" sz="1800" dirty="0" err="1">
                <a:solidFill>
                  <a:srgbClr val="000000"/>
                </a:solidFill>
                <a:latin typeface="+mn-ea"/>
                <a:ea typeface="+mn-ea"/>
              </a:rPr>
              <a:t>통감부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 파출소에서는 승인하지 않으며 청국 관헌의 압박에 의하여 한국인이 부득이 납입한 것으로 인정할 것</a:t>
            </a:r>
          </a:p>
          <a:p>
            <a:pPr marL="358739" indent="-358739" defTabSz="898435">
              <a:buNone/>
            </a:pPr>
            <a:endParaRPr kumimoji="1" lang="ko-KR" altLang="en-US" sz="180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8739" indent="-358739" defTabSz="898435">
              <a:buNone/>
            </a:pP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4. </a:t>
            </a:r>
            <a:r>
              <a:rPr kumimoji="1" lang="ko-KR" altLang="en-US" sz="1800" dirty="0">
                <a:solidFill>
                  <a:srgbClr val="FF0000"/>
                </a:solidFill>
                <a:latin typeface="+mn-ea"/>
                <a:ea typeface="+mn-ea"/>
              </a:rPr>
              <a:t>청국 관헌에서 발포하는 일체의 법령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을 </a:t>
            </a:r>
            <a:r>
              <a:rPr kumimoji="1" lang="ko-KR" altLang="en-US" sz="1800" dirty="0" err="1">
                <a:solidFill>
                  <a:srgbClr val="000000"/>
                </a:solidFill>
                <a:latin typeface="+mn-ea"/>
                <a:ea typeface="+mn-ea"/>
              </a:rPr>
              <a:t>통감부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 파출소는 승인하지 말 것</a:t>
            </a:r>
          </a:p>
          <a:p>
            <a:pPr marL="358739" indent="-358739" defTabSz="898435">
              <a:buNone/>
            </a:pPr>
            <a:endParaRPr kumimoji="1" lang="ko-KR" altLang="en-US" sz="180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8739" indent="-358739" defTabSz="898435">
              <a:buNone/>
            </a:pP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  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5. 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청국 관헌이 명한 </a:t>
            </a:r>
            <a:r>
              <a:rPr kumimoji="1" lang="ko-KR" altLang="en-US" sz="1800" dirty="0" err="1">
                <a:solidFill>
                  <a:srgbClr val="000000"/>
                </a:solidFill>
                <a:latin typeface="+mn-ea"/>
                <a:ea typeface="+mn-ea"/>
              </a:rPr>
              <a:t>도향약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kumimoji="1" lang="ko-KR" altLang="en-US" sz="1800" dirty="0" err="1">
                <a:solidFill>
                  <a:srgbClr val="000000"/>
                </a:solidFill>
                <a:latin typeface="+mn-ea"/>
                <a:ea typeface="+mn-ea"/>
              </a:rPr>
              <a:t>향약등에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 대해서는 일반 한국인과 동일하게 취급 할 것</a:t>
            </a:r>
          </a:p>
          <a:p>
            <a:pPr marL="358739" indent="-358739" algn="ctr" defTabSz="898435">
              <a:buNone/>
            </a:pPr>
            <a:endParaRPr kumimoji="1" lang="en-US" altLang="ko-KR" sz="180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8739" indent="-358739" algn="ctr" defTabSz="898435">
              <a:buNone/>
            </a:pP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⇨통감부가 설치되던 그때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간도의 실질적 행정권은 청나라가 행사하고 있었다</a:t>
            </a:r>
            <a:endParaRPr kumimoji="1" lang="ko-KR" altLang="en-US" sz="1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284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3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184576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④ 중국측 주장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107506" y="1886646"/>
            <a:ext cx="8928991" cy="48547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5" rIns="91431" bIns="45715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39" indent="-358739" algn="ctr" defTabSz="898435">
              <a:buNone/>
            </a:pPr>
            <a:r>
              <a:rPr kumimoji="1" lang="en-US" altLang="ko-KR" sz="1800" b="1" dirty="0">
                <a:solidFill>
                  <a:srgbClr val="000000"/>
                </a:solidFill>
                <a:latin typeface="+mn-ea"/>
                <a:ea typeface="+mn-ea"/>
              </a:rPr>
              <a:t>&lt;</a:t>
            </a:r>
            <a:r>
              <a:rPr kumimoji="1" lang="ko-KR" altLang="en-US" sz="1800" b="1" dirty="0" err="1">
                <a:solidFill>
                  <a:srgbClr val="000000"/>
                </a:solidFill>
                <a:latin typeface="+mn-ea"/>
                <a:ea typeface="+mn-ea"/>
              </a:rPr>
              <a:t>자기땅이면</a:t>
            </a:r>
            <a:r>
              <a:rPr kumimoji="1" lang="ko-KR" altLang="en-US" sz="1800" b="1" dirty="0">
                <a:solidFill>
                  <a:srgbClr val="000000"/>
                </a:solidFill>
                <a:latin typeface="+mn-ea"/>
                <a:ea typeface="+mn-ea"/>
              </a:rPr>
              <a:t> 중국이 왜 철도까지 주면서 일본에게 달라고 하나</a:t>
            </a:r>
            <a:r>
              <a:rPr kumimoji="1" lang="en-US" altLang="ko-KR" sz="1800" b="1" dirty="0">
                <a:solidFill>
                  <a:srgbClr val="000000"/>
                </a:solidFill>
                <a:latin typeface="+mn-ea"/>
                <a:ea typeface="+mn-ea"/>
              </a:rPr>
              <a:t>?&gt; </a:t>
            </a:r>
          </a:p>
          <a:p>
            <a:pPr marL="358739" indent="-358739" defTabSz="898435">
              <a:buNone/>
            </a:pPr>
            <a:endParaRPr kumimoji="1" lang="en-US" altLang="ko-KR" sz="180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358739" indent="-358739" defTabSz="898435">
              <a:buNone/>
            </a:pP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 1. 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일본이 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"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개축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"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하려고 하는 안봉선은 본래 일본이 건설한 철도노선이다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. </a:t>
            </a:r>
          </a:p>
          <a:p>
            <a:pPr marL="358739" indent="-358739" defTabSz="898435">
              <a:buNone/>
            </a:pP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   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개축해서 유지하는데 중국의 동의가 필요했을 뿐이다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</a:p>
          <a:p>
            <a:pPr marL="358739" indent="-358739" defTabSz="898435">
              <a:buNone/>
            </a:pP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 2. 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포츠머스 조약에 의해 일본에 넘겨지는 탄광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철도노선들은 대부분 러시아가 건설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유지해온 것이었다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</a:p>
          <a:p>
            <a:pPr marL="358739" indent="-358739" defTabSz="898435">
              <a:buNone/>
            </a:pP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 3. 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일본의 남만주철도에 대한 중국의 병행선 건설은 실행에 옮겨지지 않은 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"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위협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"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에 불과했다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</a:p>
          <a:p>
            <a:pPr marL="358739" indent="-358739" defTabSz="898435">
              <a:buNone/>
            </a:pP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    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중국이 건설에 필요한 자본을 제대로 조달할 수 있었을지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무사히 공사를 마무리할 수 있었을지는 모르는 일이다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.</a:t>
            </a:r>
          </a:p>
          <a:p>
            <a:pPr marL="358739" indent="-358739" defTabSz="898435">
              <a:buNone/>
            </a:pP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 4. </a:t>
            </a:r>
            <a:r>
              <a:rPr kumimoji="1" lang="ko-KR" altLang="en-US" sz="1800" dirty="0" err="1">
                <a:solidFill>
                  <a:srgbClr val="000000"/>
                </a:solidFill>
                <a:latin typeface="+mn-ea"/>
                <a:ea typeface="+mn-ea"/>
              </a:rPr>
              <a:t>신경쓰지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 않은 진짜 본질적인 문제는 일본이 건설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kumimoji="1" lang="ko-KR" altLang="en-US" sz="1800" dirty="0">
                <a:solidFill>
                  <a:srgbClr val="000000"/>
                </a:solidFill>
                <a:latin typeface="+mn-ea"/>
                <a:ea typeface="+mn-ea"/>
              </a:rPr>
              <a:t>또는 러시아로부터 빼앗아 경영할 철도는 조차 기한이 끝나면 의무적으로 중국 정부에 매각하게 되어 있었기 때문이다</a:t>
            </a:r>
            <a:r>
              <a:rPr kumimoji="1" lang="en-US" altLang="ko-KR" sz="1800" dirty="0">
                <a:solidFill>
                  <a:srgbClr val="000000"/>
                </a:solidFill>
                <a:latin typeface="+mn-ea"/>
                <a:ea typeface="+mn-ea"/>
              </a:rPr>
              <a:t>. </a:t>
            </a:r>
            <a:endParaRPr kumimoji="1" lang="en-US" altLang="ko-KR" sz="18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88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184576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④ 중국측 주장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16832"/>
            <a:ext cx="4593143" cy="3485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611814" y="2628900"/>
            <a:ext cx="2994025" cy="2773362"/>
            <a:chOff x="5421" y="1643"/>
            <a:chExt cx="1886" cy="1747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421" y="1825"/>
              <a:ext cx="1886" cy="1565"/>
            </a:xfrm>
            <a:prstGeom prst="rect">
              <a:avLst/>
            </a:prstGeom>
            <a:noFill/>
            <a:ln w="19050" cmpd="sng">
              <a:solidFill>
                <a:srgbClr val="315F9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98435">
                <a:spcBef>
                  <a:spcPct val="0"/>
                </a:spcBef>
              </a:pPr>
              <a:r>
                <a:rPr lang="ko-KR" altLang="en-US" dirty="0">
                  <a:solidFill>
                    <a:srgbClr val="000000"/>
                  </a:solidFill>
                  <a:latin typeface="+mn-ea"/>
                </a:rPr>
                <a:t>대동여지도를 보면 제주도와 대마도가 조선영토로 되어있다</a:t>
              </a:r>
              <a:r>
                <a:rPr lang="en-US" altLang="ko-KR" dirty="0">
                  <a:solidFill>
                    <a:srgbClr val="000000"/>
                  </a:solidFill>
                  <a:latin typeface="+mn-ea"/>
                </a:rPr>
                <a:t>. </a:t>
              </a:r>
              <a:r>
                <a:rPr lang="ko-KR" altLang="en-US" dirty="0">
                  <a:solidFill>
                    <a:srgbClr val="000000"/>
                  </a:solidFill>
                  <a:latin typeface="+mn-ea"/>
                </a:rPr>
                <a:t>하지만 압록강과 두만강 이북의 </a:t>
              </a:r>
              <a:r>
                <a:rPr lang="ko-KR" altLang="en-US" dirty="0" err="1">
                  <a:solidFill>
                    <a:srgbClr val="000000"/>
                  </a:solidFill>
                  <a:latin typeface="+mn-ea"/>
                </a:rPr>
                <a:t>만주고토는</a:t>
              </a:r>
              <a:r>
                <a:rPr lang="ko-KR" altLang="en-US" dirty="0">
                  <a:solidFill>
                    <a:srgbClr val="000000"/>
                  </a:solidFill>
                  <a:latin typeface="+mn-ea"/>
                </a:rPr>
                <a:t> 지명도 산맥도 보이지 않는다</a:t>
              </a:r>
              <a:r>
                <a:rPr lang="en-US" altLang="ko-KR" dirty="0">
                  <a:solidFill>
                    <a:srgbClr val="000000"/>
                  </a:solidFill>
                  <a:latin typeface="+mn-ea"/>
                </a:rPr>
                <a:t>.</a:t>
              </a: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5718" y="1643"/>
              <a:ext cx="1292" cy="363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5400" cmpd="sng">
              <a:solidFill>
                <a:srgbClr val="2C639E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defTabSz="898435">
                <a:spcBef>
                  <a:spcPct val="0"/>
                </a:spcBef>
              </a:pPr>
              <a:r>
                <a:rPr lang="ko-KR" altLang="en-US" b="1" dirty="0">
                  <a:solidFill>
                    <a:srgbClr val="000000"/>
                  </a:solidFill>
                  <a:latin typeface="+mn-ea"/>
                </a:rPr>
                <a:t>대동여지도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1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1" y="0"/>
            <a:ext cx="7452322" cy="68616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3" y="2132856"/>
            <a:ext cx="5040560" cy="3240360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ts val="5599"/>
              </a:lnSpc>
            </a:pPr>
            <a:r>
              <a:rPr lang="ko-KR" altLang="en-US" sz="2800" b="1" dirty="0">
                <a:solidFill>
                  <a:schemeClr val="bg1"/>
                </a:solidFill>
                <a:latin typeface="+mj-ea"/>
                <a:ea typeface="+mj-ea"/>
              </a:rPr>
              <a:t>목차</a:t>
            </a:r>
            <a:r>
              <a:rPr lang="en-US" altLang="ko-KR" sz="28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8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ko-KR" altLang="en-US" sz="2400" b="1" dirty="0">
                <a:solidFill>
                  <a:schemeClr val="bg1"/>
                </a:solidFill>
                <a:latin typeface="+mj-ea"/>
                <a:ea typeface="+mj-ea"/>
              </a:rPr>
              <a:t>① </a:t>
            </a:r>
            <a:r>
              <a:rPr lang="ko-KR" altLang="en-US" sz="2400" b="1" dirty="0" err="1">
                <a:solidFill>
                  <a:schemeClr val="bg1"/>
                </a:solidFill>
                <a:latin typeface="+mj-ea"/>
                <a:ea typeface="+mj-ea"/>
              </a:rPr>
              <a:t>조중</a:t>
            </a:r>
            <a:r>
              <a:rPr lang="ko-KR" altLang="en-US" sz="2400" b="1" dirty="0">
                <a:solidFill>
                  <a:schemeClr val="bg1"/>
                </a:solidFill>
                <a:latin typeface="+mj-ea"/>
                <a:ea typeface="+mj-ea"/>
              </a:rPr>
              <a:t> 변계 조약이란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b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ko-KR" altLang="en-US" sz="2400" b="1" dirty="0">
                <a:solidFill>
                  <a:schemeClr val="bg1"/>
                </a:solidFill>
                <a:latin typeface="+mj-ea"/>
                <a:ea typeface="+mj-ea"/>
              </a:rPr>
              <a:t>② 역사적 배경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ko-KR" altLang="en-US" sz="2400" b="1" dirty="0">
                <a:solidFill>
                  <a:schemeClr val="bg1"/>
                </a:solidFill>
                <a:latin typeface="+mj-ea"/>
                <a:ea typeface="+mj-ea"/>
              </a:rPr>
              <a:t>③ </a:t>
            </a:r>
            <a:r>
              <a:rPr lang="ko-KR" altLang="en-US" sz="2400" b="1" dirty="0" err="1">
                <a:solidFill>
                  <a:schemeClr val="bg1"/>
                </a:solidFill>
                <a:latin typeface="+mj-ea"/>
                <a:ea typeface="+mj-ea"/>
              </a:rPr>
              <a:t>조중</a:t>
            </a:r>
            <a:r>
              <a:rPr lang="ko-KR" altLang="en-US" sz="2400" b="1" dirty="0">
                <a:solidFill>
                  <a:schemeClr val="bg1"/>
                </a:solidFill>
                <a:latin typeface="+mj-ea"/>
                <a:ea typeface="+mj-ea"/>
              </a:rPr>
              <a:t> 변계 조약의 의의와 한계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ko-KR" altLang="en-US" sz="2400" b="1" dirty="0">
                <a:solidFill>
                  <a:schemeClr val="bg1"/>
                </a:solidFill>
                <a:latin typeface="+mj-ea"/>
                <a:ea typeface="+mj-ea"/>
              </a:rPr>
              <a:t>④ 간도가 중국 땅이라는 주장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28471"/>
            <a:ext cx="6192688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prstClr val="white"/>
                </a:solidFill>
              </a:rPr>
              <a:t>5. </a:t>
            </a:r>
            <a:r>
              <a:rPr lang="ko-KR" altLang="en-US" sz="3600" b="1" dirty="0" err="1">
                <a:solidFill>
                  <a:prstClr val="white"/>
                </a:solidFill>
              </a:rPr>
              <a:t>조중</a:t>
            </a:r>
            <a:r>
              <a:rPr lang="ko-KR" altLang="en-US" sz="3600" b="1" dirty="0">
                <a:solidFill>
                  <a:prstClr val="white"/>
                </a:solidFill>
              </a:rPr>
              <a:t> 변계 조약</a:t>
            </a:r>
            <a:endParaRPr lang="ko-KR" altLang="en-US" sz="36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1804" y="3356992"/>
            <a:ext cx="2592288" cy="70788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prstClr val="white"/>
                </a:solidFill>
              </a:rPr>
              <a:t>전자제어공학과</a:t>
            </a:r>
            <a:endParaRPr lang="en-US" altLang="ko-KR" sz="2000" b="1" dirty="0">
              <a:solidFill>
                <a:prstClr val="white"/>
              </a:solidFill>
            </a:endParaRPr>
          </a:p>
          <a:p>
            <a:pPr algn="ctr"/>
            <a:r>
              <a:rPr lang="ko-KR" altLang="en-US" sz="2000" b="1" dirty="0" err="1">
                <a:solidFill>
                  <a:prstClr val="white"/>
                </a:solidFill>
              </a:rPr>
              <a:t>안종</a:t>
            </a:r>
            <a:r>
              <a:rPr lang="en-US" altLang="ko-KR" sz="2000" b="1" dirty="0">
                <a:solidFill>
                  <a:prstClr val="white"/>
                </a:solidFill>
              </a:rPr>
              <a:t>*</a:t>
            </a:r>
            <a:endParaRPr lang="ko-KR" alt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1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7"/>
            <a:ext cx="5544616" cy="120032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+mj-ea"/>
              </a:rPr>
              <a:t>① </a:t>
            </a:r>
            <a:r>
              <a:rPr lang="ko-KR" altLang="en-US" sz="3600" b="1" dirty="0" err="1">
                <a:solidFill>
                  <a:schemeClr val="bg1"/>
                </a:solidFill>
                <a:latin typeface="+mj-ea"/>
              </a:rPr>
              <a:t>조중</a:t>
            </a:r>
            <a:r>
              <a:rPr lang="ko-KR" altLang="en-US" sz="3600" b="1" dirty="0">
                <a:solidFill>
                  <a:schemeClr val="bg1"/>
                </a:solidFill>
                <a:latin typeface="+mj-ea"/>
              </a:rPr>
              <a:t> 변계 조약이란</a:t>
            </a:r>
            <a:r>
              <a:rPr lang="en-US" altLang="ko-KR" sz="3600" b="1" dirty="0">
                <a:solidFill>
                  <a:schemeClr val="bg1"/>
                </a:solidFill>
                <a:latin typeface="+mj-ea"/>
              </a:rPr>
              <a:t>?</a:t>
            </a:r>
            <a:br>
              <a:rPr lang="en-US" altLang="ko-KR" sz="3600" b="1" dirty="0">
                <a:solidFill>
                  <a:schemeClr val="bg1"/>
                </a:solidFill>
                <a:latin typeface="+mj-ea"/>
              </a:rPr>
            </a:br>
            <a:endParaRPr lang="ko-KR" altLang="en-US" sz="3600" b="1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1" y="1652588"/>
            <a:ext cx="684076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8312" y="5373217"/>
            <a:ext cx="4464496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ko-KR" b="1" dirty="0"/>
              <a:t>1962</a:t>
            </a:r>
            <a:r>
              <a:rPr lang="ko-KR" altLang="en-US" b="1" dirty="0"/>
              <a:t>년 </a:t>
            </a:r>
            <a:r>
              <a:rPr lang="en-US" altLang="ko-KR" b="1" dirty="0"/>
              <a:t>10</a:t>
            </a:r>
            <a:r>
              <a:rPr lang="ko-KR" altLang="en-US" b="1" dirty="0"/>
              <a:t>월 </a:t>
            </a:r>
            <a:r>
              <a:rPr lang="en-US" altLang="ko-KR" b="1" dirty="0"/>
              <a:t>12</a:t>
            </a:r>
            <a:r>
              <a:rPr lang="ko-KR" altLang="en-US" b="1" dirty="0"/>
              <a:t>일 조정 변계 조약 체결</a:t>
            </a:r>
            <a:endParaRPr lang="en-US" altLang="ko-KR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8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76673"/>
            <a:ext cx="7488832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①</a:t>
            </a:r>
            <a:r>
              <a:rPr lang="en-US" altLang="ko-KR" sz="3600" b="1" dirty="0">
                <a:solidFill>
                  <a:schemeClr val="bg1"/>
                </a:solidFill>
              </a:rPr>
              <a:t> </a:t>
            </a:r>
            <a:r>
              <a:rPr lang="ko-KR" altLang="en-US" sz="3600" b="1" dirty="0">
                <a:solidFill>
                  <a:schemeClr val="bg1"/>
                </a:solidFill>
              </a:rPr>
              <a:t>간도 유래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/>
          </a:p>
        </p:txBody>
      </p:sp>
      <p:pic>
        <p:nvPicPr>
          <p:cNvPr id="18" name="Picture 2" descr="C:\Users\Owner\Desktop\봉금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12464"/>
            <a:ext cx="7259064" cy="40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7"/>
            <a:ext cx="5184576" cy="120032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+mj-ea"/>
              </a:rPr>
              <a:t>② 역사적 배경</a:t>
            </a:r>
            <a:r>
              <a:rPr lang="en-US" altLang="ko-KR" sz="3600" b="1" dirty="0">
                <a:solidFill>
                  <a:schemeClr val="bg1"/>
                </a:solidFill>
                <a:latin typeface="+mj-ea"/>
              </a:rPr>
              <a:t/>
            </a:r>
            <a:br>
              <a:rPr lang="en-US" altLang="ko-KR" sz="3600" b="1" dirty="0">
                <a:solidFill>
                  <a:schemeClr val="bg1"/>
                </a:solidFill>
                <a:latin typeface="+mj-ea"/>
              </a:rPr>
            </a:br>
            <a:endParaRPr lang="ko-KR" altLang="en-US" sz="3600" b="1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1138"/>
            <a:ext cx="6048672" cy="33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9" y="5440362"/>
            <a:ext cx="1656184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ko-KR" altLang="en-US" b="1" dirty="0" err="1" smtClean="0"/>
              <a:t>목극등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17127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7"/>
            <a:ext cx="5184576" cy="120032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+mj-ea"/>
              </a:rPr>
              <a:t>② 역사적 배경</a:t>
            </a:r>
            <a:r>
              <a:rPr lang="en-US" altLang="ko-KR" sz="3600" b="1" dirty="0">
                <a:solidFill>
                  <a:schemeClr val="bg1"/>
                </a:solidFill>
                <a:latin typeface="+mj-ea"/>
              </a:rPr>
              <a:t/>
            </a:r>
            <a:br>
              <a:rPr lang="en-US" altLang="ko-KR" sz="3600" b="1" dirty="0">
                <a:solidFill>
                  <a:schemeClr val="bg1"/>
                </a:solidFill>
                <a:latin typeface="+mj-ea"/>
              </a:rPr>
            </a:br>
            <a:endParaRPr lang="ko-KR" altLang="en-US" sz="3600" b="1" dirty="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45" y="1736813"/>
            <a:ext cx="626469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5229200"/>
            <a:ext cx="2872450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b="1" dirty="0"/>
              <a:t>백두산정계비</a:t>
            </a:r>
            <a:r>
              <a:rPr lang="en-US" altLang="ko-KR" b="1" dirty="0"/>
              <a:t>(1712</a:t>
            </a:r>
            <a:r>
              <a:rPr lang="ko-KR" altLang="en-US" b="1" dirty="0"/>
              <a:t>년</a:t>
            </a:r>
            <a:r>
              <a:rPr lang="en-US" altLang="ko-KR" b="1" dirty="0"/>
              <a:t>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5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184576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+mj-ea"/>
              </a:rPr>
              <a:t>② 역사적 배경</a:t>
            </a:r>
            <a:endParaRPr lang="ko-KR" altLang="en-US" sz="3600" b="1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92797"/>
            <a:ext cx="6048672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5445224"/>
            <a:ext cx="3096344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b="1" dirty="0" smtClean="0"/>
              <a:t>백두산 천지를 가르는 국경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3350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184576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+mj-ea"/>
              </a:rPr>
              <a:t>② 역사적 배경</a:t>
            </a:r>
            <a:endParaRPr lang="ko-KR" altLang="en-US" sz="36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1718" y="5301209"/>
            <a:ext cx="3232490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b="1" dirty="0" err="1"/>
              <a:t>저우언라이</a:t>
            </a:r>
            <a:r>
              <a:rPr lang="ko-KR" altLang="en-US" b="1" dirty="0"/>
              <a:t> </a:t>
            </a:r>
            <a:r>
              <a:rPr lang="en-US" altLang="ko-KR" b="1" dirty="0"/>
              <a:t>(</a:t>
            </a:r>
            <a:r>
              <a:rPr lang="ko-KR" altLang="en-US" b="1" dirty="0" err="1"/>
              <a:t>조중</a:t>
            </a:r>
            <a:r>
              <a:rPr lang="ko-KR" altLang="en-US" b="1" dirty="0"/>
              <a:t> 변계 조약</a:t>
            </a:r>
            <a:r>
              <a:rPr lang="en-US" altLang="ko-KR" b="1" dirty="0"/>
              <a:t>)</a:t>
            </a:r>
            <a:r>
              <a:rPr lang="ko-KR" altLang="en-US" b="1" dirty="0"/>
              <a:t>               </a:t>
            </a:r>
            <a:endParaRPr lang="en-US" altLang="ko-KR" b="1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38313"/>
            <a:ext cx="4968552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1" y="332657"/>
            <a:ext cx="7128792" cy="120032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+mj-ea"/>
              </a:rPr>
              <a:t>③ </a:t>
            </a:r>
            <a:r>
              <a:rPr lang="ko-KR" altLang="en-US" sz="3600" b="1" dirty="0" err="1">
                <a:solidFill>
                  <a:schemeClr val="bg1"/>
                </a:solidFill>
                <a:latin typeface="+mj-ea"/>
              </a:rPr>
              <a:t>조중</a:t>
            </a:r>
            <a:r>
              <a:rPr lang="ko-KR" altLang="en-US" sz="3600" b="1" dirty="0">
                <a:solidFill>
                  <a:schemeClr val="bg1"/>
                </a:solidFill>
                <a:latin typeface="+mj-ea"/>
              </a:rPr>
              <a:t> 변계 조약의 의의와 한계</a:t>
            </a:r>
            <a:r>
              <a:rPr lang="en-US" altLang="ko-KR" sz="3600" b="1" dirty="0">
                <a:solidFill>
                  <a:schemeClr val="bg1"/>
                </a:solidFill>
                <a:latin typeface="+mj-ea"/>
              </a:rPr>
              <a:t/>
            </a:r>
            <a:br>
              <a:rPr lang="en-US" altLang="ko-KR" sz="3600" b="1" dirty="0">
                <a:solidFill>
                  <a:schemeClr val="bg1"/>
                </a:solidFill>
                <a:latin typeface="+mj-ea"/>
              </a:rPr>
            </a:br>
            <a:endParaRPr lang="ko-KR" altLang="en-US" sz="3600" b="1" dirty="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2348880"/>
            <a:ext cx="712879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4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332656"/>
            <a:ext cx="6768752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+mj-ea"/>
              </a:rPr>
              <a:t>④ 간도가 중국 땅이라는 주장</a:t>
            </a:r>
            <a:endParaRPr lang="ko-KR" altLang="en-US" sz="3600" dirty="0">
              <a:solidFill>
                <a:prstClr val="white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6229"/>
            <a:ext cx="6912768" cy="344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9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332656"/>
            <a:ext cx="6768752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  <a:latin typeface="+mj-ea"/>
              </a:rPr>
              <a:t>④ 간도가 중국 땅이라는 주장</a:t>
            </a:r>
            <a:endParaRPr lang="ko-KR" altLang="en-US" sz="3600" dirty="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655272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4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-1" y="-3599"/>
            <a:ext cx="7452322" cy="68616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920280" y="2132856"/>
            <a:ext cx="4172000" cy="3240360"/>
          </a:xfr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>
              <a:lnSpc>
                <a:spcPts val="5599"/>
              </a:lnSpc>
            </a:pPr>
            <a:r>
              <a:rPr lang="ko-KR" altLang="en-US" sz="2800" b="1" dirty="0">
                <a:solidFill>
                  <a:schemeClr val="bg1"/>
                </a:solidFill>
                <a:latin typeface="+mj-ea"/>
                <a:ea typeface="+mj-ea"/>
              </a:rPr>
              <a:t>목차</a:t>
            </a:r>
            <a:r>
              <a:rPr lang="en-US" altLang="ko-KR" sz="28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8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ko-KR" altLang="en-US" sz="2400" b="1" dirty="0">
                <a:solidFill>
                  <a:schemeClr val="bg1"/>
                </a:solidFill>
                <a:latin typeface="+mj-ea"/>
                <a:ea typeface="+mj-ea"/>
              </a:rPr>
              <a:t>① 동북공정이란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ko-KR" altLang="en-US" sz="2400" b="1" dirty="0">
                <a:solidFill>
                  <a:schemeClr val="bg1"/>
                </a:solidFill>
                <a:latin typeface="+mj-ea"/>
                <a:ea typeface="+mj-ea"/>
              </a:rPr>
              <a:t>② 동북공정의 추진배경 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ko-KR" altLang="en-US" sz="2400" b="1" dirty="0">
                <a:solidFill>
                  <a:schemeClr val="bg1"/>
                </a:solidFill>
                <a:latin typeface="+mj-ea"/>
                <a:ea typeface="+mj-ea"/>
              </a:rPr>
              <a:t>③ 동북공정의 내용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ko-KR" altLang="en-US" sz="2400" b="1" dirty="0">
                <a:solidFill>
                  <a:schemeClr val="bg1"/>
                </a:solidFill>
                <a:latin typeface="+mj-ea"/>
                <a:ea typeface="+mj-ea"/>
              </a:rPr>
              <a:t>④ 동북공정 중국의 주장 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ko-KR" altLang="en-US" sz="2400" b="1" dirty="0">
                <a:solidFill>
                  <a:schemeClr val="bg1"/>
                </a:solidFill>
                <a:latin typeface="+mn-ea"/>
                <a:ea typeface="+mn-ea"/>
              </a:rPr>
              <a:t>⑤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  <a:ea typeface="+mn-ea"/>
              </a:rPr>
              <a:t>동북공정 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  <a:ea typeface="+mn-ea"/>
              </a:rPr>
              <a:t>주장에 대한 반론</a:t>
            </a:r>
            <a:r>
              <a:rPr lang="en-US" altLang="ko-KR" sz="2400" b="1" dirty="0">
                <a:solidFill>
                  <a:schemeClr val="bg1"/>
                </a:solidFill>
                <a:latin typeface="+mn-ea"/>
                <a:ea typeface="+mn-ea"/>
              </a:rPr>
              <a:t/>
            </a:r>
            <a:br>
              <a:rPr lang="en-US" altLang="ko-KR" sz="2400" b="1" dirty="0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ko-KR" altLang="en-US" sz="2400" b="1" dirty="0">
                <a:solidFill>
                  <a:schemeClr val="bg1"/>
                </a:solidFill>
                <a:latin typeface="+mn-ea"/>
                <a:ea typeface="+mn-ea"/>
              </a:rPr>
              <a:t>⑥ 간도공정</a:t>
            </a:r>
            <a:endParaRPr lang="ko-KR" altLang="en-US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28471"/>
            <a:ext cx="6192688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</a:rPr>
              <a:t>6. </a:t>
            </a:r>
            <a:r>
              <a:rPr lang="ko-KR" altLang="en-US" sz="3600" b="1" dirty="0">
                <a:solidFill>
                  <a:schemeClr val="bg1"/>
                </a:solidFill>
              </a:rPr>
              <a:t>동북공정과 간도의 관계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717032"/>
            <a:ext cx="2592288" cy="70788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</a:rPr>
              <a:t>일본어 일본학과</a:t>
            </a:r>
            <a:endParaRPr lang="en-US" altLang="ko-KR" sz="2000" b="1" dirty="0">
              <a:solidFill>
                <a:schemeClr val="bg1"/>
              </a:solidFill>
            </a:endParaRPr>
          </a:p>
          <a:p>
            <a:pPr algn="ctr"/>
            <a:r>
              <a:rPr lang="ko-KR" altLang="en-US" sz="2000" b="1" dirty="0" err="1">
                <a:solidFill>
                  <a:schemeClr val="bg1"/>
                </a:solidFill>
              </a:rPr>
              <a:t>심</a:t>
            </a:r>
            <a:r>
              <a:rPr lang="ko-KR" altLang="en-US" sz="2000" b="1" dirty="0" err="1">
                <a:solidFill>
                  <a:schemeClr val="bg1"/>
                </a:solidFill>
              </a:rPr>
              <a:t>혜</a:t>
            </a:r>
            <a:r>
              <a:rPr lang="en-US" altLang="ko-KR" sz="2000" b="1" dirty="0">
                <a:solidFill>
                  <a:schemeClr val="bg1"/>
                </a:solidFill>
              </a:rPr>
              <a:t>*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184576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prstClr val="white"/>
                </a:solidFill>
              </a:rPr>
              <a:t>① 동북공정이란</a:t>
            </a:r>
            <a:r>
              <a:rPr lang="en-US" altLang="ko-KR" sz="3600" b="1" dirty="0">
                <a:solidFill>
                  <a:prstClr val="white"/>
                </a:solidFill>
              </a:rPr>
              <a:t>?</a:t>
            </a:r>
            <a:endParaRPr lang="ko-KR" altLang="en-US" sz="3600" b="1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1700808"/>
            <a:ext cx="2376264" cy="40011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ko-KR" sz="2000" b="1" dirty="0">
                <a:latin typeface="+mn-ea"/>
              </a:rPr>
              <a:t>&lt;</a:t>
            </a:r>
            <a:r>
              <a:rPr lang="ko-KR" altLang="en-US" sz="2000" b="1" dirty="0">
                <a:latin typeface="+mn-ea"/>
              </a:rPr>
              <a:t>동북공정이란</a:t>
            </a:r>
            <a:r>
              <a:rPr lang="en-US" altLang="ko-KR" sz="2000" b="1" dirty="0">
                <a:latin typeface="+mn-ea"/>
              </a:rPr>
              <a:t>?&gt;</a:t>
            </a:r>
            <a:endParaRPr lang="ko-KR" altLang="en-US" sz="2000" b="1" dirty="0">
              <a:latin typeface="+mn-ea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9"/>
            <a:ext cx="4777740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184576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prstClr val="white"/>
                </a:solidFill>
              </a:rPr>
              <a:t>① 동북공정이란</a:t>
            </a:r>
            <a:r>
              <a:rPr lang="en-US" altLang="ko-KR" sz="3600" b="1" dirty="0">
                <a:solidFill>
                  <a:prstClr val="white"/>
                </a:solidFill>
              </a:rPr>
              <a:t>?</a:t>
            </a:r>
            <a:endParaRPr lang="ko-KR" altLang="en-US" sz="36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141530"/>
            <a:ext cx="54006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altLang="ko-KR" sz="2000" b="1" dirty="0"/>
              <a:t>2002</a:t>
            </a:r>
            <a:r>
              <a:rPr lang="ko-KR" altLang="en-US" sz="2000" b="1" dirty="0"/>
              <a:t>년부터 중국이 추진한 </a:t>
            </a:r>
          </a:p>
          <a:p>
            <a:pPr algn="ctr"/>
            <a:r>
              <a:rPr lang="ko-KR" altLang="en-US" sz="2000" b="1" dirty="0"/>
              <a:t>동북 </a:t>
            </a:r>
            <a:r>
              <a:rPr lang="en-US" altLang="ko-KR" sz="2000" b="1" dirty="0"/>
              <a:t>3</a:t>
            </a:r>
            <a:r>
              <a:rPr lang="ko-KR" altLang="en-US" sz="2000" b="1" dirty="0"/>
              <a:t>성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헤이룽장성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지린성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랴오닝성</a:t>
            </a:r>
            <a:r>
              <a:rPr lang="en-US" altLang="ko-KR" sz="2000" b="1" dirty="0"/>
              <a:t>)</a:t>
            </a:r>
          </a:p>
          <a:p>
            <a:pPr algn="ctr"/>
            <a:r>
              <a:rPr lang="ko-KR" altLang="en-US" sz="2000" b="1" dirty="0"/>
              <a:t>역사∙문화에 관한 연구 프로젝트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8" y="5694347"/>
            <a:ext cx="612068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FF0000"/>
                </a:solidFill>
              </a:rPr>
              <a:t>고구려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발해 등 중국 국경 안에서 </a:t>
            </a:r>
            <a:r>
              <a:rPr lang="ko-KR" altLang="en-US" sz="2400" b="1" dirty="0">
                <a:solidFill>
                  <a:srgbClr val="FF0000"/>
                </a:solidFill>
              </a:rPr>
              <a:t>전개 된</a:t>
            </a:r>
            <a:endParaRPr lang="ko-KR" altLang="en-US" sz="24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2400" b="1" dirty="0">
                <a:solidFill>
                  <a:srgbClr val="FF0000"/>
                </a:solidFill>
              </a:rPr>
              <a:t>모든 역사를 중국 역사로 만들기 위한 시도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7306" r="5683" b="6854"/>
          <a:stretch/>
        </p:blipFill>
        <p:spPr bwMode="auto">
          <a:xfrm>
            <a:off x="3074386" y="1340768"/>
            <a:ext cx="2995228" cy="27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62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76673"/>
            <a:ext cx="7488832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② 간도 위치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/>
          </a:p>
        </p:txBody>
      </p:sp>
      <p:pic>
        <p:nvPicPr>
          <p:cNvPr id="9" name="_x186863736" descr="EMB000011f84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93" y="1916833"/>
            <a:ext cx="763284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688632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prstClr val="white"/>
                </a:solidFill>
              </a:rPr>
              <a:t>② 동북공정의 추진 배경</a:t>
            </a:r>
            <a:endParaRPr lang="ko-KR" altLang="en-US" sz="36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1" y="1844825"/>
            <a:ext cx="7416824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ko-KR" b="1" dirty="0"/>
              <a:t>1. </a:t>
            </a:r>
            <a:r>
              <a:rPr lang="ko-KR" altLang="en-US" b="1" dirty="0"/>
              <a:t>소수민족들의 분리</a:t>
            </a:r>
            <a:r>
              <a:rPr lang="en-US" altLang="ko-KR" b="1" dirty="0"/>
              <a:t>, </a:t>
            </a:r>
            <a:r>
              <a:rPr lang="ko-KR" altLang="en-US" b="1" dirty="0"/>
              <a:t>독립 가능성 사전에 차단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1" y="3059668"/>
            <a:ext cx="7416824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ko-KR" b="1" dirty="0"/>
              <a:t>2. </a:t>
            </a:r>
            <a:r>
              <a:rPr lang="ko-KR" altLang="en-US" b="1" dirty="0"/>
              <a:t>남북통일 후 동북지방의 지정학적 중요성과 한</a:t>
            </a:r>
            <a:r>
              <a:rPr lang="en-US" altLang="ko-KR" b="1" dirty="0"/>
              <a:t>,</a:t>
            </a:r>
            <a:r>
              <a:rPr lang="ko-KR" altLang="en-US" b="1" dirty="0"/>
              <a:t>중 간 변경 문제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641" y="4283805"/>
            <a:ext cx="7416824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ko-KR" b="1" dirty="0"/>
              <a:t>3. </a:t>
            </a:r>
            <a:r>
              <a:rPr lang="ko-KR" altLang="en-US" b="1" dirty="0"/>
              <a:t>유네스코 세계문화유산 등재를 통한 관광수입 확대와 적극적 홍보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1" y="5507940"/>
            <a:ext cx="7416824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ko-KR" b="1" dirty="0"/>
              <a:t>4. </a:t>
            </a:r>
            <a:r>
              <a:rPr lang="ko-KR" altLang="en-US" b="1" dirty="0"/>
              <a:t>북한 정권 붕괴 시 대북 진출의 야욕과 한</a:t>
            </a:r>
            <a:r>
              <a:rPr lang="en-US" altLang="ko-KR" b="1" dirty="0"/>
              <a:t>,</a:t>
            </a:r>
            <a:r>
              <a:rPr lang="ko-KR" altLang="en-US" b="1" dirty="0"/>
              <a:t>미의 차단</a:t>
            </a:r>
          </a:p>
        </p:txBody>
      </p:sp>
    </p:spTree>
    <p:extLst>
      <p:ext uri="{BB962C8B-B14F-4D97-AF65-F5344CB8AC3E}">
        <p14:creationId xmlns:p14="http://schemas.microsoft.com/office/powerpoint/2010/main" val="26371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688632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prstClr val="white"/>
                </a:solidFill>
              </a:rPr>
              <a:t>③ 동북공정의 내용</a:t>
            </a:r>
            <a:endParaRPr lang="ko-KR" altLang="en-US" sz="36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9" y="2062004"/>
            <a:ext cx="6480720" cy="4391333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fontAlgn="base"/>
            <a:r>
              <a:rPr lang="ko-KR" altLang="en-US" b="1" dirty="0" smtClean="0"/>
              <a:t>▶ 핵심내용은 </a:t>
            </a:r>
            <a:r>
              <a:rPr lang="ko-KR" altLang="en-US" b="1" dirty="0"/>
              <a:t>잘못된 역사의 재정립이라는 명분하에 </a:t>
            </a:r>
            <a:r>
              <a:rPr lang="ko-KR" altLang="en-US" b="1" dirty="0" smtClean="0"/>
              <a:t>중국의 </a:t>
            </a:r>
            <a:r>
              <a:rPr lang="ko-KR" altLang="en-US" b="1" dirty="0"/>
              <a:t>동북지방에 존재했던 한민족 최초의 국가인 </a:t>
            </a:r>
            <a:r>
              <a:rPr lang="ko-KR" altLang="en-US" b="1" u="sng" dirty="0">
                <a:solidFill>
                  <a:srgbClr val="FF0000"/>
                </a:solidFill>
              </a:rPr>
              <a:t>고조선과 그 정통성을 이어받은 부여</a:t>
            </a:r>
            <a:r>
              <a:rPr lang="en-US" altLang="ko-KR" b="1" u="sng" dirty="0">
                <a:solidFill>
                  <a:srgbClr val="FF0000"/>
                </a:solidFill>
              </a:rPr>
              <a:t>, </a:t>
            </a:r>
            <a:r>
              <a:rPr lang="ko-KR" altLang="en-US" b="1" u="sng" dirty="0">
                <a:solidFill>
                  <a:srgbClr val="FF0000"/>
                </a:solidFill>
              </a:rPr>
              <a:t>고구려</a:t>
            </a:r>
            <a:r>
              <a:rPr lang="en-US" altLang="ko-KR" b="1" u="sng" dirty="0">
                <a:solidFill>
                  <a:srgbClr val="FF0000"/>
                </a:solidFill>
              </a:rPr>
              <a:t>, </a:t>
            </a:r>
            <a:r>
              <a:rPr lang="ko-KR" altLang="en-US" b="1" u="sng" dirty="0">
                <a:solidFill>
                  <a:srgbClr val="FF0000"/>
                </a:solidFill>
              </a:rPr>
              <a:t>발해의 역사를 </a:t>
            </a:r>
            <a:r>
              <a:rPr lang="ko-KR" altLang="en-US" b="1" u="sng" dirty="0" err="1">
                <a:solidFill>
                  <a:srgbClr val="FF0000"/>
                </a:solidFill>
              </a:rPr>
              <a:t>중국사로</a:t>
            </a:r>
            <a:r>
              <a:rPr lang="ko-KR" altLang="en-US" b="1" u="sng" dirty="0">
                <a:solidFill>
                  <a:srgbClr val="FF0000"/>
                </a:solidFill>
              </a:rPr>
              <a:t> 편입시키려는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것</a:t>
            </a:r>
            <a:r>
              <a:rPr lang="en-US" altLang="ko-KR" b="1" u="sng" dirty="0" smtClean="0">
                <a:solidFill>
                  <a:srgbClr val="FF0000"/>
                </a:solidFill>
              </a:rPr>
              <a:t>.</a:t>
            </a:r>
          </a:p>
          <a:p>
            <a:pPr fontAlgn="base"/>
            <a:endParaRPr lang="en-US" altLang="ko-KR" b="1" u="sng" dirty="0" smtClean="0"/>
          </a:p>
          <a:p>
            <a:pPr fontAlgn="base"/>
            <a:r>
              <a:rPr lang="ko-KR" altLang="en-US" b="1" dirty="0" smtClean="0"/>
              <a:t>▶ 중국의 </a:t>
            </a:r>
            <a:r>
              <a:rPr lang="ko-KR" altLang="en-US" b="1" dirty="0"/>
              <a:t>역사는 한족을 중심으로 </a:t>
            </a:r>
            <a:r>
              <a:rPr lang="en-US" altLang="ko-KR" b="1" dirty="0"/>
              <a:t>55</a:t>
            </a:r>
            <a:r>
              <a:rPr lang="ko-KR" altLang="en-US" b="1" dirty="0"/>
              <a:t>개의 소수민족이 형성한 </a:t>
            </a:r>
            <a:r>
              <a:rPr lang="ko-KR" altLang="en-US" b="1" dirty="0" smtClean="0"/>
              <a:t>국가이며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 </a:t>
            </a:r>
            <a:r>
              <a:rPr lang="ko-KR" altLang="en-US" b="1" dirty="0"/>
              <a:t>현재의 중국의 국경 안에서 이루어진 역사는 모두가 중국사의 일부이다 라는 것이므로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r>
              <a:rPr lang="ko-KR" altLang="en-US" b="1" u="sng" dirty="0">
                <a:solidFill>
                  <a:srgbClr val="FF0000"/>
                </a:solidFill>
              </a:rPr>
              <a:t>고구려와 발해의 역사는 현재의 중국의 동북 </a:t>
            </a:r>
            <a:r>
              <a:rPr lang="en-US" altLang="ko-KR" b="1" u="sng" dirty="0">
                <a:solidFill>
                  <a:srgbClr val="FF0000"/>
                </a:solidFill>
              </a:rPr>
              <a:t>3</a:t>
            </a:r>
            <a:r>
              <a:rPr lang="ko-KR" altLang="en-US" b="1" u="sng" dirty="0" smtClean="0">
                <a:solidFill>
                  <a:srgbClr val="FF0000"/>
                </a:solidFill>
              </a:rPr>
              <a:t>성 지방 </a:t>
            </a:r>
            <a:r>
              <a:rPr lang="ko-KR" altLang="en-US" b="1" u="sng" dirty="0">
                <a:solidFill>
                  <a:srgbClr val="FF0000"/>
                </a:solidFill>
              </a:rPr>
              <a:t>위주로 전개되었으니 중국사의 일부이다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라는 것</a:t>
            </a:r>
            <a:r>
              <a:rPr lang="en-US" altLang="ko-KR" b="1" u="sng" dirty="0" smtClean="0">
                <a:solidFill>
                  <a:srgbClr val="FF0000"/>
                </a:solidFill>
              </a:rPr>
              <a:t>.</a:t>
            </a:r>
          </a:p>
          <a:p>
            <a:pPr fontAlgn="base"/>
            <a:endParaRPr lang="ko-KR" altLang="en-US" b="1" dirty="0"/>
          </a:p>
          <a:p>
            <a:pPr fontAlgn="base"/>
            <a:r>
              <a:rPr lang="ko-KR" altLang="en-US" b="1" dirty="0" smtClean="0"/>
              <a:t>▶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고구려는 </a:t>
            </a:r>
            <a:r>
              <a:rPr lang="ko-KR" altLang="en-US" b="1" u="sng" dirty="0">
                <a:solidFill>
                  <a:srgbClr val="FF0000"/>
                </a:solidFill>
              </a:rPr>
              <a:t>현재의 한반도 북부에도 존재했으므로 일단은 중국 쪽 수도 고구려와 평양수도 고구려로 나누어서 역사를 해석하는 </a:t>
            </a:r>
            <a:r>
              <a:rPr lang="ko-KR" altLang="en-US" b="1" u="sng" dirty="0" smtClean="0">
                <a:solidFill>
                  <a:srgbClr val="FF0000"/>
                </a:solidFill>
              </a:rPr>
              <a:t>것</a:t>
            </a:r>
            <a:r>
              <a:rPr lang="en-US" altLang="ko-KR" b="1" u="sng" dirty="0" smtClean="0">
                <a:solidFill>
                  <a:srgbClr val="FF0000"/>
                </a:solidFill>
              </a:rPr>
              <a:t>.</a:t>
            </a:r>
            <a:endParaRPr lang="ko-KR" altLang="en-US" b="1" u="sng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48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688632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prstClr val="white"/>
                </a:solidFill>
              </a:rPr>
              <a:t>④</a:t>
            </a:r>
            <a:r>
              <a:rPr lang="ko-KR" altLang="en-US" sz="3600" b="1" dirty="0">
                <a:solidFill>
                  <a:prstClr val="white"/>
                </a:solidFill>
              </a:rPr>
              <a:t> 동북공정 중국의 주장</a:t>
            </a:r>
            <a:endParaRPr lang="ko-KR" altLang="en-US" sz="3600" b="1" dirty="0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318" r="-5362" b="16884"/>
          <a:stretch/>
        </p:blipFill>
        <p:spPr>
          <a:xfrm>
            <a:off x="1619672" y="1988840"/>
            <a:ext cx="6498150" cy="40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797" y="332656"/>
            <a:ext cx="8082644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fontAlgn="base"/>
            <a:r>
              <a:rPr lang="ko-KR" altLang="en-US" sz="3600" b="1" dirty="0">
                <a:solidFill>
                  <a:schemeClr val="bg1"/>
                </a:solidFill>
              </a:rPr>
              <a:t>⑤ 동북공정 주장에 대한 반론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494247"/>
              </p:ext>
            </p:extLst>
          </p:nvPr>
        </p:nvGraphicFramePr>
        <p:xfrm>
          <a:off x="35496" y="1412777"/>
          <a:ext cx="9001000" cy="48802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52128"/>
                <a:gridCol w="3240360"/>
                <a:gridCol w="4608512"/>
              </a:tblGrid>
              <a:tr h="2160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effectLst/>
                        </a:rPr>
                        <a:t>항목</a:t>
                      </a: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effectLst/>
                        </a:rPr>
                        <a:t>중국측 주장</a:t>
                      </a: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2060"/>
                          </a:solidFill>
                          <a:effectLst/>
                        </a:rPr>
                        <a:t>우리측 반론</a:t>
                      </a: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0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</a:rPr>
                        <a:t>종족문제</a:t>
                      </a:r>
                      <a:endParaRPr lang="en-US" altLang="ko-KR" sz="1200" b="1" dirty="0" smtClean="0">
                        <a:effectLst/>
                      </a:endParaRP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고구려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</a:rPr>
                        <a:t>종족은 중국 소수 민족의 하나</a:t>
                      </a: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우리민족은 황화문화권과는 구별되는 해동 </a:t>
                      </a:r>
                      <a:r>
                        <a:rPr lang="ko-KR" alt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문화권을 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이룩한 별개의 민족임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중국 정사에서도 고구려 건국 주체 세력을 </a:t>
                      </a:r>
                      <a:r>
                        <a:rPr lang="ko-KR" alt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예맥족으로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 기술하여 황화문명을 기반으로 하는 </a:t>
                      </a:r>
                      <a:r>
                        <a:rPr lang="ko-KR" alt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화하족과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 그 원류를 다르게 봄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예맥족은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 삼한과 함께 한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韓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민족구성의 주축 종족</a:t>
                      </a: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</a:rPr>
                        <a:t>건국과 </a:t>
                      </a:r>
                      <a:r>
                        <a:rPr lang="ko-KR" altLang="en-US" sz="1200" b="1" dirty="0">
                          <a:effectLst/>
                        </a:rPr>
                        <a:t>영역</a:t>
                      </a: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</a:rPr>
                        <a:t>고구려는 중국 영토 내에서 건국됐고 시종일관 중국 영역 에서 존재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</a:rPr>
                        <a:t>또한 고구려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건국지는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  <a:effectLst/>
                        </a:rPr>
                        <a:t>한군현에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</a:rPr>
                        <a:t> 속함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</a:rPr>
                        <a:t>.</a:t>
                      </a: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한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군은 고조선의 영역으로서 고구려는 </a:t>
                      </a:r>
                      <a:r>
                        <a:rPr lang="ko-KR" alt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한군현과의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 전쟁을 통해 성장했고 결국 </a:t>
                      </a:r>
                      <a:r>
                        <a:rPr lang="ko-KR" alt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한군현을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 퇴출 시키고 고조선의 영역을 되찾았음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ko-KR" altLang="en-US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7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</a:rPr>
                        <a:t>조공문제</a:t>
                      </a:r>
                      <a:endParaRPr lang="ko-KR" altLang="en-US" sz="1200" b="1" dirty="0">
                        <a:effectLst/>
                      </a:endParaRP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고구려는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</a:rPr>
                        <a:t>중국에 조공을 바치던 속국</a:t>
                      </a: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조공이란 중국은 명분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주변국은 평화를 위해 양측이 타협해 이루어진 일종의 외교 형식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ko-KR" altLang="en-US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광개토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대왕비에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 나타나는 고구려 중심 </a:t>
                      </a:r>
                      <a:r>
                        <a:rPr lang="ko-KR" alt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천하관은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 고구려의 독자성을 보여 주는 증거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백제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신라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왜도 조공 관계였음에도 고구려만 조공관계 였다는 이유로 중국 지방정권이라고 주장 하는 것은 논리적 모순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ko-KR" altLang="en-US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8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</a:rPr>
                        <a:t>수</a:t>
                      </a:r>
                      <a:r>
                        <a:rPr lang="en-US" altLang="ko-KR" sz="1200" b="1" dirty="0">
                          <a:effectLst/>
                        </a:rPr>
                        <a:t>,</a:t>
                      </a:r>
                      <a:r>
                        <a:rPr lang="ko-KR" altLang="en-US" sz="1200" b="1" dirty="0">
                          <a:effectLst/>
                        </a:rPr>
                        <a:t>당과의 전쟁</a:t>
                      </a: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수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effectLst/>
                        </a:rPr>
                        <a:t>,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</a:rPr>
                        <a:t>당과의 전쟁은 중국 국내의 통일 전쟁</a:t>
                      </a: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고구려의 대 수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당전쟁은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 동북아시아 패권을 다툰 국제전쟁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만약 이 전쟁이 통일전쟁이었다면 </a:t>
                      </a:r>
                      <a:r>
                        <a:rPr lang="ko-KR" alt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중국사에서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 후한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수 황조는 중국을 통일한 적이 없을 뿐만 아니라 </a:t>
                      </a:r>
                      <a:r>
                        <a:rPr lang="ko-KR" alt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중국사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 전체의 기술에서도 이 시대를 남북조로 표현해야 할 것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77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effectLst/>
                        </a:rPr>
                        <a:t>계승문제</a:t>
                      </a:r>
                      <a:endParaRPr lang="ko-KR" altLang="en-US" sz="1200" b="1" dirty="0">
                        <a:effectLst/>
                      </a:endParaRP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2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고구려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effectLst/>
                        </a:rPr>
                        <a:t>유민은 중국에 귀속됐음</a:t>
                      </a: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고구려의 유민은 발해건국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신라귀순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당의 포로라는 세 부분으로 갈라졌고 당의 포로들은 자의가 아니었다는 점을 주목 해야 함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ko-KR" altLang="en-US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그러므로 자의로 </a:t>
                      </a:r>
                      <a:r>
                        <a:rPr lang="ko-KR" altLang="en-US" sz="1200" b="1" dirty="0" err="1">
                          <a:solidFill>
                            <a:srgbClr val="002060"/>
                          </a:solidFill>
                          <a:effectLst/>
                        </a:rPr>
                        <a:t>신라귀순한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 고구려 유민과 발해의 대일본 국서에 표현된 고구려 계승 의식이 자의적인 고구려 유민의 계승의식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ko-KR" altLang="en-US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또한 신라의 삼한일통의식과 고려의 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'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삼국사기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', '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삼국유사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'</a:t>
                      </a:r>
                      <a:r>
                        <a:rPr lang="ko-KR" altLang="en-US" sz="1200" b="1" dirty="0">
                          <a:solidFill>
                            <a:srgbClr val="002060"/>
                          </a:solidFill>
                          <a:effectLst/>
                        </a:rPr>
                        <a:t>를 통한 고구려에 대한 역사계승 의식이 고구려의 정통성 계승문제에 있어 가장 중요한 판단 기준이라 할 것임</a:t>
                      </a:r>
                      <a:r>
                        <a:rPr lang="en-US" altLang="ko-KR" sz="1200" b="1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</a:p>
                  </a:txBody>
                  <a:tcPr marL="17144" marR="17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7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688632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prstClr val="white"/>
                </a:solidFill>
              </a:rPr>
              <a:t>⑥ 간도공정</a:t>
            </a:r>
            <a:endParaRPr lang="ko-KR" altLang="en-US" sz="3600" b="1" dirty="0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38" y="1628800"/>
            <a:ext cx="4861148" cy="486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7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688632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prstClr val="white"/>
                </a:solidFill>
              </a:rPr>
              <a:t>⑥ 간도공정</a:t>
            </a:r>
            <a:endParaRPr lang="ko-KR" altLang="en-US" sz="36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715324"/>
            <a:ext cx="6696744" cy="18466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ko-KR" sz="2400" b="1" dirty="0"/>
              <a:t>(1)</a:t>
            </a:r>
            <a:r>
              <a:rPr lang="ko-KR" altLang="en-US" sz="2400" b="1" dirty="0"/>
              <a:t>중국 ‘동북공정’의 핵심 간도</a:t>
            </a:r>
          </a:p>
          <a:p>
            <a:endParaRPr lang="ko-KR" altLang="en-US" dirty="0"/>
          </a:p>
          <a:p>
            <a:r>
              <a:rPr lang="ko-KR" altLang="en-US" dirty="0"/>
              <a:t>▶ </a:t>
            </a:r>
            <a:r>
              <a:rPr lang="ko-KR" altLang="en-US" dirty="0" smtClean="0"/>
              <a:t>동북공정의 </a:t>
            </a:r>
            <a:r>
              <a:rPr lang="ko-KR" altLang="en-US" dirty="0"/>
              <a:t>궁극적 목적은 만주지역</a:t>
            </a:r>
            <a:r>
              <a:rPr lang="en-US" altLang="ko-KR" dirty="0"/>
              <a:t>, </a:t>
            </a:r>
            <a:r>
              <a:rPr lang="ko-KR" altLang="en-US" dirty="0"/>
              <a:t>특히 ‘간도’의 영토적 </a:t>
            </a:r>
            <a:r>
              <a:rPr lang="ko-KR" altLang="en-US" dirty="0" smtClean="0"/>
              <a:t>소유를 </a:t>
            </a:r>
            <a:r>
              <a:rPr lang="ko-KR" altLang="en-US" dirty="0"/>
              <a:t>분명히 하려는 것으로 파악 됨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▶</a:t>
            </a:r>
            <a:r>
              <a:rPr lang="ko-KR" altLang="en-US" dirty="0" smtClean="0"/>
              <a:t> 때문에 </a:t>
            </a:r>
            <a:r>
              <a:rPr lang="ko-KR" altLang="en-US" dirty="0"/>
              <a:t>동북공정은 곧 ‘간도공정’이라고 평가 됨</a:t>
            </a:r>
            <a:r>
              <a:rPr lang="en-US" altLang="ko-KR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3969638"/>
            <a:ext cx="6696744" cy="240065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ko-KR" sz="2400" b="1" dirty="0"/>
              <a:t>(2)</a:t>
            </a:r>
            <a:r>
              <a:rPr lang="ko-KR" altLang="en-US" sz="2400" b="1" dirty="0"/>
              <a:t>간도에 대한 중국의 입장</a:t>
            </a:r>
          </a:p>
          <a:p>
            <a:endParaRPr lang="ko-KR" altLang="en-US" dirty="0"/>
          </a:p>
          <a:p>
            <a:r>
              <a:rPr lang="ko-KR" altLang="en-US" dirty="0"/>
              <a:t>▶</a:t>
            </a:r>
            <a:r>
              <a:rPr lang="ko-KR" altLang="en-US" dirty="0" smtClean="0"/>
              <a:t> 간도</a:t>
            </a:r>
            <a:r>
              <a:rPr lang="ko-KR" altLang="en-US" dirty="0"/>
              <a:t>’라는 용어와 지리적 범위 등에 대해서 심한 거부감을 갖고 </a:t>
            </a:r>
            <a:r>
              <a:rPr lang="ko-KR" altLang="en-US" dirty="0" smtClean="0"/>
              <a:t>있으며</a:t>
            </a:r>
            <a:r>
              <a:rPr lang="en-US" altLang="ko-KR" dirty="0" smtClean="0"/>
              <a:t>, </a:t>
            </a:r>
            <a:r>
              <a:rPr lang="ko-KR" altLang="en-US" dirty="0"/>
              <a:t>이 문제 자체의 공론화를 극력 </a:t>
            </a:r>
            <a:r>
              <a:rPr lang="ko-KR" altLang="en-US" dirty="0" smtClean="0"/>
              <a:t>부정함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/>
              <a:t>▶</a:t>
            </a:r>
            <a:r>
              <a:rPr lang="ko-KR" altLang="en-US" dirty="0" smtClean="0"/>
              <a:t> 동북공정에 </a:t>
            </a:r>
            <a:r>
              <a:rPr lang="ko-KR" altLang="en-US" dirty="0"/>
              <a:t>앞장서고 있는 </a:t>
            </a:r>
            <a:r>
              <a:rPr lang="ko-KR" altLang="en-US" dirty="0" err="1"/>
              <a:t>길림성</a:t>
            </a:r>
            <a:r>
              <a:rPr lang="ko-KR" altLang="en-US" dirty="0"/>
              <a:t> 사회과학원은 일반에 공개하지 않는 내부 </a:t>
            </a:r>
            <a:r>
              <a:rPr lang="ko-KR" altLang="en-US" dirty="0" err="1"/>
              <a:t>발간문</a:t>
            </a:r>
            <a:r>
              <a:rPr lang="ko-KR" altLang="en-US" dirty="0"/>
              <a:t> </a:t>
            </a:r>
            <a:r>
              <a:rPr lang="en-US" altLang="ko-KR" dirty="0"/>
              <a:t>｢</a:t>
            </a:r>
            <a:r>
              <a:rPr lang="ko-KR" altLang="en-US" dirty="0" err="1"/>
              <a:t>중조변계연구론집</a:t>
            </a:r>
            <a:r>
              <a:rPr lang="en-US" altLang="ko-KR" dirty="0"/>
              <a:t>｣</a:t>
            </a:r>
            <a:r>
              <a:rPr lang="ko-KR" altLang="en-US" dirty="0"/>
              <a:t>을 간행하여 그들의 입장을 지속적으로 강화하고 있는 </a:t>
            </a:r>
            <a:r>
              <a:rPr lang="ko-KR" altLang="en-US" dirty="0" smtClean="0"/>
              <a:t>실정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623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32656"/>
            <a:ext cx="5688632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prstClr val="white"/>
                </a:solidFill>
              </a:rPr>
              <a:t>⑥ 간도공정</a:t>
            </a:r>
            <a:endParaRPr lang="ko-KR" altLang="en-US" sz="3600" b="1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1" y="2376170"/>
            <a:ext cx="6840760" cy="249299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31" tIns="45715" rIns="91431" bIns="45715" rtlCol="0">
            <a:spAutoFit/>
          </a:bodyPr>
          <a:lstStyle/>
          <a:p>
            <a:r>
              <a:rPr lang="en-US" altLang="ko-KR" sz="2400" b="1" dirty="0"/>
              <a:t>(3)</a:t>
            </a:r>
            <a:r>
              <a:rPr lang="ko-KR" altLang="en-US" sz="2400" b="1" dirty="0"/>
              <a:t>간도문제에 </a:t>
            </a:r>
            <a:r>
              <a:rPr lang="ko-KR" altLang="en-US" sz="2400" b="1" dirty="0"/>
              <a:t>대한 체계적 전략 수립의 </a:t>
            </a:r>
            <a:r>
              <a:rPr lang="ko-KR" altLang="en-US" sz="2400" b="1" dirty="0"/>
              <a:t>필요성</a:t>
            </a:r>
            <a:endParaRPr lang="en-US" altLang="ko-KR" sz="2400" b="1" dirty="0"/>
          </a:p>
          <a:p>
            <a:endParaRPr lang="en-US" altLang="ko-KR" sz="2400" b="1" dirty="0"/>
          </a:p>
          <a:p>
            <a:r>
              <a:rPr lang="ko-KR" altLang="en-US" dirty="0" smtClean="0"/>
              <a:t>▶영토분쟁에서 </a:t>
            </a:r>
            <a:r>
              <a:rPr lang="ko-KR" altLang="en-US" dirty="0"/>
              <a:t>중요한 문제는 어느 쪽이 더 정확하고 실증적인 자료와 연구성과를 더 많이 축적하고 </a:t>
            </a:r>
            <a:r>
              <a:rPr lang="ko-KR" altLang="en-US" dirty="0" smtClean="0"/>
              <a:t>있느냐가 중요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▶ </a:t>
            </a:r>
            <a:r>
              <a:rPr lang="ko-KR" altLang="en-US" dirty="0" smtClean="0"/>
              <a:t>한국에서도 </a:t>
            </a:r>
            <a:r>
              <a:rPr lang="ko-KR" altLang="en-US" dirty="0"/>
              <a:t>간도관련 연구를 전담하는 연구기관을 활성화 시키고</a:t>
            </a:r>
            <a:r>
              <a:rPr lang="en-US" altLang="ko-KR" dirty="0"/>
              <a:t>, </a:t>
            </a:r>
            <a:r>
              <a:rPr lang="ko-KR" altLang="en-US" dirty="0"/>
              <a:t>학회 및 연구자</a:t>
            </a:r>
            <a:r>
              <a:rPr lang="en-US" altLang="ko-KR" dirty="0"/>
              <a:t>, </a:t>
            </a:r>
            <a:r>
              <a:rPr lang="ko-KR" altLang="en-US" dirty="0"/>
              <a:t>시민단체 지원 등 다양한 사업을 추진하여 중국에 대응해야 </a:t>
            </a:r>
            <a:r>
              <a:rPr lang="ko-KR" altLang="en-US" dirty="0" smtClean="0"/>
              <a:t>할 필요가 있음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43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d16_패브릭_표지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1470025"/>
          </a:xfrm>
          <a:effectLst>
            <a:outerShdw blurRad="63500" dir="2700000" algn="tl" rotWithShape="0">
              <a:prstClr val="black">
                <a:alpha val="37000"/>
              </a:prstClr>
            </a:outerShdw>
          </a:effectLst>
        </p:spPr>
        <p:txBody>
          <a:bodyPr>
            <a:noAutofit/>
          </a:bodyPr>
          <a:lstStyle/>
          <a:p>
            <a:pPr algn="l">
              <a:lnSpc>
                <a:spcPts val="5599"/>
              </a:lnSpc>
            </a:pPr>
            <a:r>
              <a:rPr lang="ko-KR" altLang="en-US" sz="4500" dirty="0">
                <a:solidFill>
                  <a:schemeClr val="bg1"/>
                </a:solidFill>
              </a:rPr>
              <a:t>이상 </a:t>
            </a:r>
            <a:r>
              <a:rPr lang="en-US" altLang="ko-KR" sz="4500" dirty="0">
                <a:solidFill>
                  <a:schemeClr val="bg1"/>
                </a:solidFill>
              </a:rPr>
              <a:t>6</a:t>
            </a:r>
            <a:r>
              <a:rPr lang="ko-KR" altLang="en-US" sz="4500" dirty="0">
                <a:solidFill>
                  <a:schemeClr val="bg1"/>
                </a:solidFill>
              </a:rPr>
              <a:t>조 발표였습니다</a:t>
            </a:r>
            <a:r>
              <a:rPr lang="en-US" altLang="ko-KR" sz="4500" dirty="0">
                <a:solidFill>
                  <a:schemeClr val="bg1"/>
                </a:solidFill>
              </a:rPr>
              <a:t>.</a:t>
            </a:r>
            <a:br>
              <a:rPr lang="en-US" altLang="ko-KR" sz="4500" dirty="0">
                <a:solidFill>
                  <a:schemeClr val="bg1"/>
                </a:solidFill>
              </a:rPr>
            </a:br>
            <a:r>
              <a:rPr lang="ko-KR" altLang="en-US" sz="4500" dirty="0">
                <a:solidFill>
                  <a:schemeClr val="bg1"/>
                </a:solidFill>
              </a:rPr>
              <a:t>감사합니다</a:t>
            </a:r>
            <a:r>
              <a:rPr lang="en-US" altLang="ko-KR" sz="4500" dirty="0">
                <a:solidFill>
                  <a:schemeClr val="bg1"/>
                </a:solidFill>
              </a:rPr>
              <a:t>:D</a:t>
            </a:r>
            <a:endParaRPr lang="ko-KR" altLang="en-US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-1" y="0"/>
            <a:ext cx="7452322" cy="68616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76673"/>
            <a:ext cx="7488832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③</a:t>
            </a:r>
            <a:r>
              <a:rPr lang="en-US" altLang="ko-KR" sz="3600" b="1" dirty="0">
                <a:solidFill>
                  <a:schemeClr val="bg1"/>
                </a:solidFill>
              </a:rPr>
              <a:t> </a:t>
            </a:r>
            <a:r>
              <a:rPr lang="ko-KR" altLang="en-US" sz="3600" b="1" dirty="0">
                <a:solidFill>
                  <a:schemeClr val="bg1"/>
                </a:solidFill>
              </a:rPr>
              <a:t>간도의 역사 </a:t>
            </a:r>
            <a:r>
              <a:rPr lang="en-US" altLang="ko-KR" sz="3600" b="1" dirty="0">
                <a:solidFill>
                  <a:schemeClr val="bg1"/>
                </a:solidFill>
              </a:rPr>
              <a:t>- </a:t>
            </a:r>
            <a:r>
              <a:rPr lang="ko-KR" altLang="en-US" sz="3600" b="1" dirty="0">
                <a:solidFill>
                  <a:schemeClr val="bg1"/>
                </a:solidFill>
              </a:rPr>
              <a:t>고구려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42" y="1772817"/>
            <a:ext cx="7488831" cy="448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9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76673"/>
            <a:ext cx="7488832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③</a:t>
            </a:r>
            <a:r>
              <a:rPr lang="en-US" altLang="ko-KR" sz="3600" b="1" dirty="0">
                <a:solidFill>
                  <a:schemeClr val="bg1"/>
                </a:solidFill>
              </a:rPr>
              <a:t> </a:t>
            </a:r>
            <a:r>
              <a:rPr lang="ko-KR" altLang="en-US" sz="3600" b="1" dirty="0">
                <a:solidFill>
                  <a:schemeClr val="bg1"/>
                </a:solidFill>
              </a:rPr>
              <a:t>간도의 역사 </a:t>
            </a:r>
            <a:r>
              <a:rPr lang="en-US" altLang="ko-KR" sz="3600" b="1" dirty="0">
                <a:solidFill>
                  <a:schemeClr val="bg1"/>
                </a:solidFill>
              </a:rPr>
              <a:t>- </a:t>
            </a:r>
            <a:r>
              <a:rPr lang="ko-KR" altLang="en-US" sz="3600" b="1" dirty="0">
                <a:solidFill>
                  <a:schemeClr val="bg1"/>
                </a:solidFill>
              </a:rPr>
              <a:t>발해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1"/>
            <a:ext cx="784887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1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76673"/>
            <a:ext cx="7488832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③</a:t>
            </a:r>
            <a:r>
              <a:rPr lang="en-US" altLang="ko-KR" sz="3600" b="1" dirty="0">
                <a:solidFill>
                  <a:schemeClr val="bg1"/>
                </a:solidFill>
              </a:rPr>
              <a:t> </a:t>
            </a:r>
            <a:r>
              <a:rPr lang="ko-KR" altLang="en-US" sz="3600" b="1" dirty="0">
                <a:solidFill>
                  <a:schemeClr val="bg1"/>
                </a:solidFill>
              </a:rPr>
              <a:t>간도의 역사 </a:t>
            </a:r>
            <a:r>
              <a:rPr lang="en-US" altLang="ko-KR" sz="3600" b="1" dirty="0">
                <a:solidFill>
                  <a:schemeClr val="bg1"/>
                </a:solidFill>
              </a:rPr>
              <a:t>- </a:t>
            </a:r>
            <a:r>
              <a:rPr lang="ko-KR" altLang="en-US" sz="3600" b="1" dirty="0">
                <a:solidFill>
                  <a:schemeClr val="bg1"/>
                </a:solidFill>
              </a:rPr>
              <a:t>일제시대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49" y="1700809"/>
            <a:ext cx="5401663" cy="37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5723964"/>
            <a:ext cx="1800200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/>
            <a:r>
              <a:rPr lang="ko-KR" altLang="en-US" b="1" dirty="0" smtClean="0"/>
              <a:t>을사조약문서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5907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"/>
            <a:ext cx="899592" cy="6858000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0" y="1"/>
            <a:ext cx="9144000" cy="1268760"/>
          </a:xfrm>
          <a:prstGeom prst="rect">
            <a:avLst/>
          </a:prstGeom>
          <a:blipFill dpi="0" rotWithShape="1">
            <a:blip r:embed="rId2" cstate="email">
              <a:alphaModFix amt="90000"/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331641" y="332656"/>
            <a:ext cx="5032690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31" tIns="45715" rIns="91431" bIns="4571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ko-KR" altLang="en-US" sz="24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76673"/>
            <a:ext cx="7488832" cy="6463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3600" b="1" dirty="0">
                <a:solidFill>
                  <a:schemeClr val="bg1"/>
                </a:solidFill>
              </a:rPr>
              <a:t>④</a:t>
            </a:r>
            <a:r>
              <a:rPr lang="en-US" altLang="ko-KR" sz="3600" b="1" dirty="0">
                <a:solidFill>
                  <a:schemeClr val="bg1"/>
                </a:solidFill>
              </a:rPr>
              <a:t> </a:t>
            </a:r>
            <a:r>
              <a:rPr lang="ko-KR" altLang="en-US" sz="3600" b="1" dirty="0">
                <a:solidFill>
                  <a:schemeClr val="bg1"/>
                </a:solidFill>
              </a:rPr>
              <a:t>간도 분쟁원인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3" y="2060849"/>
            <a:ext cx="5328592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35896" y="5445224"/>
            <a:ext cx="1800200" cy="369332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r"/>
            <a:r>
              <a:rPr lang="ko-KR" altLang="en-US" b="1" dirty="0" smtClean="0"/>
              <a:t>백두산 정계비</a:t>
            </a:r>
            <a:endParaRPr lang="ko-KR" altLang="en-US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408659"/>
            <a:ext cx="54197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6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ACC6"/>
      </a:hlink>
      <a:folHlink>
        <a:srgbClr val="7F7F7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제목 슬라이드">
  <a:themeElements>
    <a:clrScheme name="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4BACC6"/>
      </a:hlink>
      <a:folHlink>
        <a:srgbClr val="7F7F7F"/>
      </a:folHlink>
    </a:clrScheme>
    <a:fontScheme name="제목 슬라이드">
      <a:majorFont>
        <a:latin typeface="함초롬돋움"/>
        <a:ea typeface="함초롬돋움"/>
        <a:cs typeface="함초롬돋움"/>
      </a:majorFont>
      <a:minorFont>
        <a:latin typeface="함초롬돋움"/>
        <a:ea typeface="함초롬돋움"/>
        <a:cs typeface="함초롬돋움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함초롬돋움" pitchFamily="50" charset="-127"/>
            <a:ea typeface="함초롬돋움" pitchFamily="50" charset="-127"/>
            <a:cs typeface="함초롬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함초롬돋움" pitchFamily="50" charset="-127"/>
            <a:ea typeface="함초롬돋움" pitchFamily="50" charset="-127"/>
            <a:cs typeface="함초롬돋움" pitchFamily="50" charset="-127"/>
          </a:defRPr>
        </a:defPPr>
      </a:lstStyle>
    </a:lnDef>
  </a:objectDefaults>
  <a:extraClrSchemeLst>
    <a:extraClrScheme>
      <a:clrScheme name="제목 슬라이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슬라이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슬라이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슬라이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슬라이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슬라이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슬라이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슬라이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슬라이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슬라이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슬라이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슬라이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제목 및 내용 4개">
  <a:themeElements>
    <a:clrScheme name="">
      <a:dk1>
        <a:srgbClr val="333333"/>
      </a:dk1>
      <a:lt1>
        <a:srgbClr val="FFFFFF"/>
      </a:lt1>
      <a:dk2>
        <a:srgbClr val="333333"/>
      </a:dk2>
      <a:lt2>
        <a:srgbClr val="336600"/>
      </a:lt2>
      <a:accent1>
        <a:srgbClr val="EFA001"/>
      </a:accent1>
      <a:accent2>
        <a:srgbClr val="006699"/>
      </a:accent2>
      <a:accent3>
        <a:srgbClr val="FFFFFF"/>
      </a:accent3>
      <a:accent4>
        <a:srgbClr val="2A2A2A"/>
      </a:accent4>
      <a:accent5>
        <a:srgbClr val="F6CDAA"/>
      </a:accent5>
      <a:accent6>
        <a:srgbClr val="005C8A"/>
      </a:accent6>
      <a:hlink>
        <a:srgbClr val="FF0000"/>
      </a:hlink>
      <a:folHlink>
        <a:srgbClr val="969696"/>
      </a:folHlink>
    </a:clrScheme>
    <a:fontScheme name="제목 및 내용 4개">
      <a:majorFont>
        <a:latin typeface="함초롬돋움"/>
        <a:ea typeface="함초롬돋움"/>
        <a:cs typeface="함초롬돋움"/>
      </a:majorFont>
      <a:minorFont>
        <a:latin typeface="함초롬돋움"/>
        <a:ea typeface="함초롬돋움"/>
        <a:cs typeface="함초롬돋움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함초롬돋움" pitchFamily="50" charset="-127"/>
            <a:ea typeface="함초롬돋움" pitchFamily="50" charset="-127"/>
            <a:cs typeface="함초롬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함초롬돋움" pitchFamily="50" charset="-127"/>
            <a:ea typeface="함초롬돋움" pitchFamily="50" charset="-127"/>
            <a:cs typeface="함초롬돋움" pitchFamily="50" charset="-127"/>
          </a:defRPr>
        </a:defPPr>
      </a:lstStyle>
    </a:lnDef>
  </a:objectDefaults>
  <a:extraClrSchemeLst>
    <a:extraClrScheme>
      <a:clrScheme name="제목 및 내용 4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및 내용 4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및 내용 4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및 내용 4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및 내용 4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및 내용 4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4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4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4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4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4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4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제목 및 내용 4개">
  <a:themeElements>
    <a:clrScheme name="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4BACC6"/>
      </a:hlink>
      <a:folHlink>
        <a:srgbClr val="7F7F7F"/>
      </a:folHlink>
    </a:clrScheme>
    <a:fontScheme name="제목 및 내용 4개">
      <a:majorFont>
        <a:latin typeface="함초롬돋움"/>
        <a:ea typeface="함초롬돋움"/>
        <a:cs typeface="함초롬돋움"/>
      </a:majorFont>
      <a:minorFont>
        <a:latin typeface="함초롬돋움"/>
        <a:ea typeface="함초롬돋움"/>
        <a:cs typeface="함초롬돋움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함초롬돋움" pitchFamily="50" charset="-127"/>
            <a:ea typeface="함초롬돋움" pitchFamily="50" charset="-127"/>
            <a:cs typeface="함초롬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함초롬돋움" pitchFamily="50" charset="-127"/>
            <a:ea typeface="함초롬돋움" pitchFamily="50" charset="-127"/>
            <a:cs typeface="함초롬돋움" pitchFamily="50" charset="-127"/>
          </a:defRPr>
        </a:defPPr>
      </a:lstStyle>
    </a:lnDef>
  </a:objectDefaults>
  <a:extraClrSchemeLst>
    <a:extraClrScheme>
      <a:clrScheme name="제목 및 내용 4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및 내용 4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및 내용 4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및 내용 4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및 내용 4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제목 및 내용 4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4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4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4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4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4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제목 및 내용 4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1886</Words>
  <Application>Microsoft Office PowerPoint</Application>
  <PresentationFormat>화면 슬라이드 쇼(4:3)</PresentationFormat>
  <Paragraphs>305</Paragraphs>
  <Slides>58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58</vt:i4>
      </vt:variant>
    </vt:vector>
  </HeadingPairs>
  <TitlesOfParts>
    <vt:vector size="71" baseType="lpstr">
      <vt:lpstr>굴림</vt:lpstr>
      <vt:lpstr>Arial</vt:lpstr>
      <vt:lpstr>함초롬돋움</vt:lpstr>
      <vt:lpstr>Wingdings</vt:lpstr>
      <vt:lpstr>한컴 백제 M</vt:lpstr>
      <vt:lpstr>나눔고딕</vt:lpstr>
      <vt:lpstr>gulim</vt:lpstr>
      <vt:lpstr>맑은 고딕</vt:lpstr>
      <vt:lpstr>돋움</vt:lpstr>
      <vt:lpstr>Office 테마</vt:lpstr>
      <vt:lpstr>제목 슬라이드</vt:lpstr>
      <vt:lpstr>제목 및 내용 4개</vt:lpstr>
      <vt:lpstr>1_제목 및 내용 4개</vt:lpstr>
      <vt:lpstr>PowerPoint 프레젠테이션</vt:lpstr>
      <vt:lpstr>1 . 간도에 대한 설명 및 분쟁 원인 2 . 백두산 정계비와 간도의 관계 3 . 을사조약과 간도 4 . 간도협약 5 . 조중 변계 조약 6 . 동북공정과 간도와의 관계</vt:lpstr>
      <vt:lpstr>목차 ① 간도 유래 ② 간도 위치 ③ 간도 역사 ④ 간도 분쟁원인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목차 간도문제 간도의 역사 백두산 정계비 간도의 귀속문제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목차   ① 을사조약이란 ?      ⑥ 을사조약과 간도의 관계  ② 을사조약의 배경    ⑦ 간도협약 전문 7조   ③ 을사조약의 전개  ④ 을사조약의 내용  ⑤ 을사조약의 결과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목차   ① 간도협약의 역사  ② 간도협약의 내용  ③ 관련된 법안  ④ 중국측 주장 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목차 ① 조중 변계 조약이란? ② 역사적 배경 ③ 조중 변계 조약의 의의와 한계 ④ 간도가 중국 땅이라는 주장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목차 ① 동북공정이란? ② 동북공정의 추진배경  ③ 동북공정의 내용 ④ 동북공정 중국의 주장  ⑤동북공정 주장에 대한 반론 ⑥ 간도공정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이상 6조 발표였습니다. 감사합니다:D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네이버 한글캠페인</dc:creator>
  <cp:lastModifiedBy>Microsoft</cp:lastModifiedBy>
  <cp:revision>34</cp:revision>
  <dcterms:created xsi:type="dcterms:W3CDTF">2011-08-25T02:21:48Z</dcterms:created>
  <dcterms:modified xsi:type="dcterms:W3CDTF">2017-03-31T14:47:41Z</dcterms:modified>
</cp:coreProperties>
</file>