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56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257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320" r:id="rId24"/>
    <p:sldId id="321" r:id="rId25"/>
    <p:sldId id="322" r:id="rId26"/>
    <p:sldId id="323" r:id="rId27"/>
    <p:sldId id="289" r:id="rId28"/>
  </p:sldIdLst>
  <p:sldSz cx="12192000" cy="6858000"/>
  <p:notesSz cx="6858000" cy="9144000"/>
  <p:embeddedFontLst>
    <p:embeddedFont>
      <p:font typeface="맑은 고딕" panose="020B0503020000020004" pitchFamily="50" charset="-127"/>
      <p:regular r:id="rId29"/>
      <p:bold r:id="rId30"/>
    </p:embeddedFont>
    <p:embeddedFont>
      <p:font typeface="a옛날목욕탕L" panose="02020600000000000000" pitchFamily="18" charset="-127"/>
      <p:regular r:id="rId31"/>
    </p:embeddedFont>
    <p:embeddedFont>
      <p:font typeface="a옛날사진관3" panose="02020600000000000000" pitchFamily="18" charset="-127"/>
      <p:regular r:id="rId3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2" descr="관련 이미지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11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61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44C5-31CD-49AD-A7E6-F8703F817019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6F6B-ACDE-4CBF-B2A9-FAB8ED42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693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44C5-31CD-49AD-A7E6-F8703F817019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6F6B-ACDE-4CBF-B2A9-FAB8ED42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53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8" descr="일본축구에 대한 이미지 검색결과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12192000" cy="116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74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4" descr="유도에 대한 이미지 검색결과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12192000" cy="11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7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 descr="스모에 대한 이미지 검색결과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493"/>
            <a:ext cx="12192000" cy="11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6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Picture 8" descr="피겨에 대한 이미지 검색결과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0493"/>
            <a:ext cx="7303287" cy="11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피겨에 대한 이미지 검색결과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03287" y="-20493"/>
            <a:ext cx="4888713" cy="11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5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44C5-31CD-49AD-A7E6-F8703F817019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6F6B-ACDE-4CBF-B2A9-FAB8ED42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083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44C5-31CD-49AD-A7E6-F8703F817019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6F6B-ACDE-4CBF-B2A9-FAB8ED42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456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44C5-31CD-49AD-A7E6-F8703F817019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6F6B-ACDE-4CBF-B2A9-FAB8ED42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614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844C5-31CD-49AD-A7E6-F8703F817019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66F6B-ACDE-4CBF-B2A9-FAB8ED42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299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844C5-31CD-49AD-A7E6-F8703F817019}" type="datetimeFigureOut">
              <a:rPr lang="ko-KR" altLang="en-US" smtClean="0"/>
              <a:t>2017-03-31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66F6B-ACDE-4CBF-B2A9-FAB8ED42A97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5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eer.go.kr/cnet/front/web/movie/catMapp/catMappView.do?ARCL_SER=1012961&amp;SUP_CAT_ID=MCAT0002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microsoft.com/office/2007/relationships/hdphoto" Target="../media/hdphoto12.wdp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5KtJdY3-M" TargetMode="External"/><Relationship Id="rId2" Type="http://schemas.openxmlformats.org/officeDocument/2006/relationships/hyperlink" Target="http://m.post.naver.com/viewer/postView.nhn?volumeNo=6123657&amp;memberNo=30808385&amp;vType=VERTICA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VVMvLQ1D9A" TargetMode="External"/><Relationship Id="rId2" Type="http://schemas.openxmlformats.org/officeDocument/2006/relationships/hyperlink" Target="http://terms.naver.com/entry.nhn?docId=1025751&amp;cid=42117&amp;categoryId=4211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FSQEAoSjtI" TargetMode="External"/><Relationship Id="rId2" Type="http://schemas.openxmlformats.org/officeDocument/2006/relationships/hyperlink" Target="http://terms.naver.com/entry.nhn?docId=1026207&amp;cid=42117&amp;categoryId=4211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CfQr7W2uA" TargetMode="External"/><Relationship Id="rId2" Type="http://schemas.openxmlformats.org/officeDocument/2006/relationships/hyperlink" Target="http://terms.naver.com/entry.nhn?docId=2849569&amp;ref=y&amp;cid=55622&amp;categoryId=5562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f4p3s4cv08" TargetMode="External"/><Relationship Id="rId2" Type="http://schemas.openxmlformats.org/officeDocument/2006/relationships/hyperlink" Target="http://navercast.naver.com/contents.nhn?rid=222&amp;contents_id=5138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qhTTHvXmSk" TargetMode="External"/><Relationship Id="rId2" Type="http://schemas.openxmlformats.org/officeDocument/2006/relationships/hyperlink" Target="http://www.sportsworldi.com/content/html/2017/03/22/20170322000470.html?OutUrl=naver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올림픽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97373" y="374148"/>
            <a:ext cx="4383313" cy="3488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4000" spc="-150">
                <a:solidFill>
                  <a:schemeClr val="bg1"/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rPr>
              <a:t>일본의 스포츠 산업</a:t>
            </a:r>
            <a:endParaRPr lang="ko-KR" altLang="en-US" sz="4000" spc="-150" dirty="0">
              <a:solidFill>
                <a:schemeClr val="bg1"/>
              </a:solidFill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1829" y="777324"/>
            <a:ext cx="3497942" cy="348813"/>
          </a:xfrm>
          <a:prstGeom prst="rect">
            <a:avLst/>
          </a:prstGeom>
          <a:solidFill>
            <a:srgbClr val="002060">
              <a:alpha val="75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일본지역연구 </a:t>
            </a: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3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조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803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1878012" cy="400050"/>
            <a:chOff x="50801" y="1300161"/>
            <a:chExt cx="1878012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3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고용분야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야구의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875" y="1793276"/>
            <a:ext cx="9961563" cy="452431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2-3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고용분야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연봉</a:t>
            </a: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프런트 </a:t>
            </a: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경영지원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홍보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마케팅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에이전트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: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소속 기업의 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지원하에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구단 운영과 관리 유지를 형성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(3000-8000)</a:t>
            </a:r>
            <a:endParaRPr lang="ko-KR" altLang="en-US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선수</a:t>
            </a: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스카우트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통역 및 재활 트레이너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: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용병 선수의 무난한 의사 소통 담당  소속팀 적응에 도움을 준다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. </a:t>
            </a:r>
            <a:endParaRPr lang="ko-KR" altLang="en-US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선수의 각종 몸 상태를 관리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체크하며 선수 부상 방지 목표 </a:t>
            </a:r>
            <a:endParaRPr lang="en-US" altLang="ko-KR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(2000-3000) </a:t>
            </a:r>
            <a:endParaRPr lang="ko-KR" altLang="en-US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이벤트</a:t>
            </a: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진행자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및 응원단장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치어리더로 구성되어있으며 응원문화를 주도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관중들의 즐거움을 선사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(1200-2000)</a:t>
            </a:r>
            <a:endParaRPr lang="ko-KR" altLang="en-US" sz="2400" dirty="0">
              <a:latin typeface="a옛날사진관3" pitchFamily="18" charset="-127"/>
              <a:ea typeface="a옛날사진관3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764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1878012" cy="400050"/>
            <a:chOff x="50801" y="1300161"/>
            <a:chExt cx="1878012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3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고용분야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야구의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107" y="3463580"/>
            <a:ext cx="9961563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동영상</a:t>
            </a:r>
            <a:r>
              <a:rPr lang="en-US" altLang="ko-KR" sz="2400" spc="-150" dirty="0">
                <a:latin typeface="a옛날사진관3" panose="02020600000000000000" pitchFamily="18" charset="-127"/>
                <a:ea typeface="a옛날사진관3" panose="02020600000000000000" pitchFamily="18" charset="-127"/>
              </a:rPr>
              <a:t>:</a:t>
            </a:r>
            <a:endParaRPr lang="ko-KR" altLang="en-US" sz="2400" spc="-150" dirty="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950720" y="325994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hlinkClick r:id="rId2"/>
              </a:rPr>
              <a:t>http://www.career.go.kr/cnet/front/web/movie/catMapp/catMappView.do?ARCL_SER=1012961&amp;SUP_CAT_ID=MCAT0002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6105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3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결론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664"/>
            <a:ext cx="12192000" cy="573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60171" y="2146844"/>
            <a:ext cx="9961563" cy="2308324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미국에서 </a:t>
            </a:r>
            <a:r>
              <a:rPr lang="ko-KR" altLang="en-US" sz="2400" spc="-150" dirty="0" err="1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부터</a:t>
            </a:r>
            <a:r>
              <a:rPr lang="ko-KR" altLang="en-US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시작된 야구의 산업화는 몇 십 년 동안 많은 변화를 이루어 냈고</a:t>
            </a:r>
            <a:r>
              <a:rPr lang="en-US" altLang="ko-KR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</a:p>
          <a:p>
            <a:r>
              <a:rPr lang="ko-KR" altLang="en-US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각종</a:t>
            </a:r>
            <a:r>
              <a:rPr lang="en-US" altLang="ko-KR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  <a:r>
              <a:rPr lang="ko-KR" altLang="en-US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여러 올림픽과</a:t>
            </a:r>
            <a:r>
              <a:rPr lang="en-US" altLang="ko-KR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r>
              <a:rPr lang="ko-KR" altLang="en-US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국제대회를 통해</a:t>
            </a:r>
            <a:r>
              <a:rPr lang="en-US" altLang="ko-KR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r>
              <a:rPr lang="ko-KR" altLang="en-US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일본과 한국의 대표적인 스포츠로 자리매김했다</a:t>
            </a:r>
            <a:r>
              <a:rPr lang="en-US" altLang="ko-KR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</a:p>
          <a:p>
            <a:r>
              <a:rPr lang="ko-KR" altLang="en-US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앞으로도 더 나은 서비스 전략 정신을 통해</a:t>
            </a:r>
            <a:r>
              <a:rPr lang="en-US" altLang="ko-KR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 </a:t>
            </a:r>
            <a:r>
              <a:rPr lang="ko-KR" altLang="en-US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야구의 산업화는 더욱 향상 될 것이다</a:t>
            </a:r>
            <a:r>
              <a:rPr lang="en-US" altLang="ko-KR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</a:p>
          <a:p>
            <a:r>
              <a:rPr lang="ko-KR" altLang="en-US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이처럼 야구 뿐만이 아닌</a:t>
            </a:r>
            <a:r>
              <a:rPr lang="en-US" altLang="ko-KR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,</a:t>
            </a:r>
            <a:r>
              <a:rPr lang="ko-KR" altLang="en-US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다른 스포츠 역시</a:t>
            </a:r>
            <a:r>
              <a:rPr lang="en-US" altLang="ko-KR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r>
              <a:rPr lang="ko-KR" altLang="en-US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스포츠 산업이 더욱 발전하여 취업</a:t>
            </a:r>
            <a:r>
              <a:rPr lang="en-US" altLang="ko-KR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, </a:t>
            </a:r>
          </a:p>
          <a:p>
            <a:r>
              <a:rPr lang="ko-KR" altLang="en-US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고용분야의 폭을 넓혔으면 한다</a:t>
            </a:r>
            <a:r>
              <a:rPr lang="en-US" altLang="ko-KR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.</a:t>
            </a:r>
            <a:r>
              <a:rPr lang="ko-KR" altLang="en-US" sz="2400" spc="-150" dirty="0">
                <a:solidFill>
                  <a:schemeClr val="bg1">
                    <a:lumMod val="9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761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0" y="1390356"/>
            <a:ext cx="12192000" cy="3769606"/>
            <a:chOff x="0" y="1390356"/>
            <a:chExt cx="12192000" cy="3769606"/>
          </a:xfrm>
        </p:grpSpPr>
        <p:sp>
          <p:nvSpPr>
            <p:cNvPr id="5" name="직사각형 4"/>
            <p:cNvSpPr/>
            <p:nvPr/>
          </p:nvSpPr>
          <p:spPr>
            <a:xfrm>
              <a:off x="7280150" y="1494689"/>
              <a:ext cx="2510965" cy="3203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26425" y="3261203"/>
              <a:ext cx="2363131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500" spc="-150">
                  <a:solidFill>
                    <a:schemeClr val="bg2">
                      <a:lumMod val="2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축        구</a:t>
              </a:r>
              <a:endParaRPr lang="ko-KR" altLang="en-US" sz="2500" spc="-15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472902" y="2856118"/>
              <a:ext cx="2118304" cy="377026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z="3000" spc="-150">
                  <a:solidFill>
                    <a:schemeClr val="bg2">
                      <a:lumMod val="2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PART 2</a:t>
              </a:r>
              <a:endParaRPr lang="ko-KR" altLang="en-US" sz="3000" spc="-15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0" y="4811149"/>
              <a:ext cx="121920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0" y="1390356"/>
              <a:ext cx="121920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791115" y="4811149"/>
              <a:ext cx="2393286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50"/>
                </a:lnSpc>
              </a:pPr>
              <a:r>
                <a:rPr lang="ko-KR" altLang="en-US" sz="1500" spc="-150">
                  <a:solidFill>
                    <a:schemeClr val="bg2">
                      <a:lumMod val="25000"/>
                    </a:schemeClr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발표자 경영학과 이석</a:t>
              </a:r>
              <a:r>
                <a:rPr lang="en-US" altLang="ko-KR" sz="1500" spc="-150">
                  <a:solidFill>
                    <a:schemeClr val="bg2">
                      <a:lumMod val="25000"/>
                    </a:schemeClr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*</a:t>
              </a:r>
              <a:endParaRPr lang="ko-KR" altLang="en-US" sz="1500" spc="-150" dirty="0">
                <a:solidFill>
                  <a:schemeClr val="bg2">
                    <a:lumMod val="2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endParaRPr>
            </a:p>
          </p:txBody>
        </p:sp>
        <p:pic>
          <p:nvPicPr>
            <p:cNvPr id="15" name="Picture 8" descr="일본축구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" t="15683" r="758" b="3274"/>
            <a:stretch/>
          </p:blipFill>
          <p:spPr bwMode="auto">
            <a:xfrm>
              <a:off x="0" y="1502900"/>
              <a:ext cx="7280150" cy="3195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축구 한일전에 대한 이미지 검색결과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808362" y="1502900"/>
              <a:ext cx="2383638" cy="3195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6671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개요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50801" y="1300161"/>
            <a:ext cx="2263774" cy="400050"/>
            <a:chOff x="50801" y="1300161"/>
            <a:chExt cx="2263774" cy="400050"/>
          </a:xfrm>
        </p:grpSpPr>
        <p:sp>
          <p:nvSpPr>
            <p:cNvPr id="10" name="직사각형 9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42950" y="1300161"/>
              <a:ext cx="1571625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축구의 도입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129226" y="5510531"/>
            <a:ext cx="2816785" cy="369332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altLang="ko-KR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1873</a:t>
            </a:r>
            <a:r>
              <a:rPr lang="ko-KR" altLang="en-US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7353047" y="2608963"/>
            <a:ext cx="2816785" cy="3270900"/>
            <a:chOff x="6431393" y="2380363"/>
            <a:chExt cx="2816785" cy="3270900"/>
          </a:xfrm>
        </p:grpSpPr>
        <p:pic>
          <p:nvPicPr>
            <p:cNvPr id="1032" name="Picture 8" descr="일본 축구 협회 로고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7164">
                          <a14:foregroundMark x1="17391" y1="15500" x2="78828" y2="70167"/>
                          <a14:foregroundMark x1="83932" y1="18667" x2="19471" y2="69167"/>
                          <a14:foregroundMark x1="22495" y1="34667" x2="29868" y2="48667"/>
                          <a14:foregroundMark x1="76181" y1="45500" x2="75803" y2="56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368" y="2380363"/>
              <a:ext cx="2566833" cy="291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431393" y="5281931"/>
              <a:ext cx="2816785" cy="369332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1921</a:t>
              </a:r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년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95830" y="5959676"/>
            <a:ext cx="397634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영국인 선원들에 의해 전래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74298" y="5959676"/>
            <a:ext cx="3976342" cy="46166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대일본축구협회 창설</a:t>
            </a:r>
          </a:p>
        </p:txBody>
      </p:sp>
      <p:sp>
        <p:nvSpPr>
          <p:cNvPr id="6" name="오른쪽 화살표 5"/>
          <p:cNvSpPr/>
          <p:nvPr/>
        </p:nvSpPr>
        <p:spPr>
          <a:xfrm>
            <a:off x="5801266" y="3910388"/>
            <a:ext cx="958744" cy="655568"/>
          </a:xfrm>
          <a:prstGeom prst="rightArrow">
            <a:avLst>
              <a:gd name="adj1" fmla="val 67435"/>
              <a:gd name="adj2" fmla="val 5217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1169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2263774" cy="400050"/>
            <a:chOff x="50801" y="1300161"/>
            <a:chExt cx="2263774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0" y="1300161"/>
              <a:ext cx="1571625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축구의 발전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개요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585787" y="2486033"/>
            <a:ext cx="2671763" cy="3308090"/>
            <a:chOff x="585787" y="2428885"/>
            <a:chExt cx="2671763" cy="3308090"/>
          </a:xfrm>
        </p:grpSpPr>
        <p:sp>
          <p:nvSpPr>
            <p:cNvPr id="7" name="직사각형 6"/>
            <p:cNvSpPr/>
            <p:nvPr/>
          </p:nvSpPr>
          <p:spPr>
            <a:xfrm>
              <a:off x="585787" y="2428885"/>
              <a:ext cx="2671763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0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1929. 5. 17</a:t>
              </a:r>
              <a:endParaRPr lang="ko-KR" altLang="en-US" spc="-15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19" name="직사각형 6"/>
            <p:cNvSpPr/>
            <p:nvPr/>
          </p:nvSpPr>
          <p:spPr>
            <a:xfrm flipV="1">
              <a:off x="585787" y="2855968"/>
              <a:ext cx="2671763" cy="2444704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0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3" name="Picture 4" descr="http://postfiles16.naver.net/20110711_111/jeong7216_13103731397847JNch_PNG/%C7%C7%C6%C4%B7%CE%B0%ED.png?type=w2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612" y="3046050"/>
              <a:ext cx="2272960" cy="1983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85787" y="5306088"/>
              <a:ext cx="2443785" cy="430887"/>
            </a:xfrm>
            <a:prstGeom prst="rect">
              <a:avLst/>
            </a:prstGeom>
            <a:solidFill>
              <a:schemeClr val="tx1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국제축구연맹 가입</a:t>
              </a:r>
            </a:p>
          </p:txBody>
        </p:sp>
      </p:grpSp>
      <p:grpSp>
        <p:nvGrpSpPr>
          <p:cNvPr id="38" name="그룹 37"/>
          <p:cNvGrpSpPr/>
          <p:nvPr/>
        </p:nvGrpSpPr>
        <p:grpSpPr>
          <a:xfrm>
            <a:off x="3114674" y="2486033"/>
            <a:ext cx="2971801" cy="3308090"/>
            <a:chOff x="3114674" y="2428885"/>
            <a:chExt cx="2971801" cy="3308090"/>
          </a:xfrm>
        </p:grpSpPr>
        <p:sp>
          <p:nvSpPr>
            <p:cNvPr id="8" name="직사각형 6"/>
            <p:cNvSpPr/>
            <p:nvPr/>
          </p:nvSpPr>
          <p:spPr>
            <a:xfrm>
              <a:off x="3114674" y="2428885"/>
              <a:ext cx="2971801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1945. 11. 13</a:t>
              </a:r>
              <a:endParaRPr lang="ko-KR" altLang="en-US" spc="-15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20" name="직사각형 6"/>
            <p:cNvSpPr/>
            <p:nvPr/>
          </p:nvSpPr>
          <p:spPr>
            <a:xfrm flipV="1">
              <a:off x="3114674" y="2855968"/>
              <a:ext cx="2971801" cy="2444704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14675" y="5306088"/>
              <a:ext cx="2714626" cy="430887"/>
            </a:xfrm>
            <a:prstGeom prst="rect">
              <a:avLst/>
            </a:prstGeom>
            <a:solidFill>
              <a:schemeClr val="tx1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자격정지 처분</a:t>
              </a: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3691941" y="3148402"/>
              <a:ext cx="1852230" cy="1852230"/>
              <a:chOff x="3691941" y="2876930"/>
              <a:chExt cx="1852230" cy="1852230"/>
            </a:xfrm>
          </p:grpSpPr>
          <p:pic>
            <p:nvPicPr>
              <p:cNvPr id="3076" name="Picture 4" descr="축구공.png에 대한 이미지 검색결과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7650" y="3203573"/>
                <a:ext cx="1163190" cy="11968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2" descr="금지.png에 대한 이미지 검색결과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1941" y="2876930"/>
                <a:ext cx="1852230" cy="1852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9" name="그룹 38"/>
          <p:cNvGrpSpPr/>
          <p:nvPr/>
        </p:nvGrpSpPr>
        <p:grpSpPr>
          <a:xfrm>
            <a:off x="5929312" y="2486033"/>
            <a:ext cx="2971801" cy="3308090"/>
            <a:chOff x="5929312" y="2428885"/>
            <a:chExt cx="2971801" cy="3308090"/>
          </a:xfrm>
        </p:grpSpPr>
        <p:sp>
          <p:nvSpPr>
            <p:cNvPr id="15" name="직사각형 6"/>
            <p:cNvSpPr/>
            <p:nvPr/>
          </p:nvSpPr>
          <p:spPr>
            <a:xfrm>
              <a:off x="5929312" y="2428885"/>
              <a:ext cx="2971801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1950. 9. 23</a:t>
              </a:r>
              <a:endParaRPr lang="ko-KR" altLang="en-US" spc="-15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21" name="직사각형 6"/>
            <p:cNvSpPr/>
            <p:nvPr/>
          </p:nvSpPr>
          <p:spPr>
            <a:xfrm flipV="1">
              <a:off x="5929312" y="2855968"/>
              <a:ext cx="2971801" cy="2444704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44220" y="5306088"/>
              <a:ext cx="2714626" cy="430887"/>
            </a:xfrm>
            <a:prstGeom prst="rect">
              <a:avLst/>
            </a:prstGeom>
            <a:solidFill>
              <a:schemeClr val="tx1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국제축구연맹 재가입</a:t>
              </a:r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6506578" y="3124359"/>
              <a:ext cx="1852231" cy="1826539"/>
              <a:chOff x="6427375" y="2774578"/>
              <a:chExt cx="1852231" cy="1826539"/>
            </a:xfrm>
          </p:grpSpPr>
          <p:sp>
            <p:nvSpPr>
              <p:cNvPr id="35" name="도넛 34"/>
              <p:cNvSpPr/>
              <p:nvPr/>
            </p:nvSpPr>
            <p:spPr>
              <a:xfrm>
                <a:off x="6427375" y="2774578"/>
                <a:ext cx="1852231" cy="1826539"/>
              </a:xfrm>
              <a:prstGeom prst="donut">
                <a:avLst>
                  <a:gd name="adj" fmla="val 10900"/>
                </a:avLst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8" name="Picture 6" descr="축구공.png에 대한 이미지 검색결과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6107" y="3086111"/>
                <a:ext cx="1169623" cy="12034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" name="그룹 39"/>
          <p:cNvGrpSpPr/>
          <p:nvPr/>
        </p:nvGrpSpPr>
        <p:grpSpPr>
          <a:xfrm>
            <a:off x="8758237" y="2486033"/>
            <a:ext cx="2971801" cy="3308090"/>
            <a:chOff x="8758237" y="2428885"/>
            <a:chExt cx="2971801" cy="3308090"/>
          </a:xfrm>
        </p:grpSpPr>
        <p:sp>
          <p:nvSpPr>
            <p:cNvPr id="17" name="직사각형 6"/>
            <p:cNvSpPr/>
            <p:nvPr/>
          </p:nvSpPr>
          <p:spPr>
            <a:xfrm>
              <a:off x="8758237" y="2428885"/>
              <a:ext cx="2971801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1954. 5. 8</a:t>
              </a:r>
              <a:endParaRPr lang="ko-KR" altLang="en-US" spc="-15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22" name="직사각형 6"/>
            <p:cNvSpPr/>
            <p:nvPr/>
          </p:nvSpPr>
          <p:spPr>
            <a:xfrm flipV="1">
              <a:off x="8758237" y="2855968"/>
              <a:ext cx="2971801" cy="2444704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773145" y="5306088"/>
              <a:ext cx="2714626" cy="430887"/>
            </a:xfrm>
            <a:prstGeom prst="rect">
              <a:avLst/>
            </a:prstGeom>
            <a:solidFill>
              <a:schemeClr val="tx1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아시아축구연맹 창립 </a:t>
              </a:r>
            </a:p>
          </p:txBody>
        </p:sp>
        <p:pic>
          <p:nvPicPr>
            <p:cNvPr id="3080" name="Picture 8" descr="AFC.png에 대한 이미지 검색결과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7066" y="3641617"/>
              <a:ext cx="2274142" cy="997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604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2263774" cy="400050"/>
            <a:chOff x="50801" y="1300161"/>
            <a:chExt cx="2263774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0" y="1300161"/>
              <a:ext cx="1571625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축구의 발전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개요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585787" y="2486025"/>
            <a:ext cx="2671763" cy="3308090"/>
            <a:chOff x="585787" y="2157413"/>
            <a:chExt cx="2671763" cy="3308090"/>
          </a:xfrm>
        </p:grpSpPr>
        <p:sp>
          <p:nvSpPr>
            <p:cNvPr id="7" name="직사각형 6"/>
            <p:cNvSpPr/>
            <p:nvPr/>
          </p:nvSpPr>
          <p:spPr>
            <a:xfrm>
              <a:off x="585787" y="2157413"/>
              <a:ext cx="2671763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0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1965</a:t>
              </a:r>
              <a:endParaRPr lang="ko-KR" altLang="en-US" spc="-15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9" name="직사각형 6"/>
            <p:cNvSpPr/>
            <p:nvPr/>
          </p:nvSpPr>
          <p:spPr>
            <a:xfrm flipV="1">
              <a:off x="585787" y="2584496"/>
              <a:ext cx="2671763" cy="2444704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0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5787" y="5034616"/>
              <a:ext cx="2443785" cy="430887"/>
            </a:xfrm>
            <a:prstGeom prst="rect">
              <a:avLst/>
            </a:prstGeom>
            <a:solidFill>
              <a:schemeClr val="tx1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JFL </a:t>
              </a:r>
              <a:r>
                <a:rPr lang="ko-KR" altLang="en-US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출범</a:t>
              </a:r>
            </a:p>
          </p:txBody>
        </p:sp>
        <p:pic>
          <p:nvPicPr>
            <p:cNvPr id="2054" name="Picture 6" descr="JFL.png에 대한 이미지 검색결과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480" y="3292884"/>
              <a:ext cx="2306701" cy="105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그룹 23"/>
          <p:cNvGrpSpPr/>
          <p:nvPr/>
        </p:nvGrpSpPr>
        <p:grpSpPr>
          <a:xfrm>
            <a:off x="3114674" y="2486025"/>
            <a:ext cx="2971801" cy="3308090"/>
            <a:chOff x="3114674" y="2157413"/>
            <a:chExt cx="2971801" cy="3308090"/>
          </a:xfrm>
        </p:grpSpPr>
        <p:sp>
          <p:nvSpPr>
            <p:cNvPr id="8" name="직사각형 6"/>
            <p:cNvSpPr/>
            <p:nvPr/>
          </p:nvSpPr>
          <p:spPr>
            <a:xfrm>
              <a:off x="3114674" y="2157413"/>
              <a:ext cx="2971801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1993. 5. 15</a:t>
              </a:r>
              <a:endParaRPr lang="ko-KR" altLang="en-US" spc="-15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10" name="직사각형 6"/>
            <p:cNvSpPr/>
            <p:nvPr/>
          </p:nvSpPr>
          <p:spPr>
            <a:xfrm flipV="1">
              <a:off x="3114674" y="2584496"/>
              <a:ext cx="2971801" cy="2444704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14675" y="5034616"/>
              <a:ext cx="2714626" cy="430887"/>
            </a:xfrm>
            <a:prstGeom prst="rect">
              <a:avLst/>
            </a:prstGeom>
            <a:solidFill>
              <a:schemeClr val="tx1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J</a:t>
              </a:r>
              <a:r>
                <a:rPr lang="ko-KR" altLang="en-US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리그 출범</a:t>
              </a:r>
            </a:p>
          </p:txBody>
        </p:sp>
        <p:pic>
          <p:nvPicPr>
            <p:cNvPr id="2056" name="Picture 8" descr="J리그.png에 대한 이미지 검색결과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9442" y="2813300"/>
              <a:ext cx="1581220" cy="205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그룹 25"/>
          <p:cNvGrpSpPr/>
          <p:nvPr/>
        </p:nvGrpSpPr>
        <p:grpSpPr>
          <a:xfrm>
            <a:off x="5929312" y="2486025"/>
            <a:ext cx="2971801" cy="3308090"/>
            <a:chOff x="5929312" y="2157413"/>
            <a:chExt cx="2971801" cy="3308090"/>
          </a:xfrm>
        </p:grpSpPr>
        <p:sp>
          <p:nvSpPr>
            <p:cNvPr id="11" name="직사각형 6"/>
            <p:cNvSpPr/>
            <p:nvPr/>
          </p:nvSpPr>
          <p:spPr>
            <a:xfrm>
              <a:off x="5929312" y="2157413"/>
              <a:ext cx="2971801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2002. 5. 31</a:t>
              </a:r>
              <a:endParaRPr lang="ko-KR" altLang="en-US" spc="-15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12" name="직사각형 6"/>
            <p:cNvSpPr/>
            <p:nvPr/>
          </p:nvSpPr>
          <p:spPr>
            <a:xfrm flipV="1">
              <a:off x="5929312" y="2584496"/>
              <a:ext cx="2971801" cy="2444704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44220" y="5034616"/>
              <a:ext cx="2714626" cy="430887"/>
            </a:xfrm>
            <a:prstGeom prst="rect">
              <a:avLst/>
            </a:prstGeom>
            <a:solidFill>
              <a:schemeClr val="tx1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한일월드컵 공동 개최</a:t>
              </a:r>
            </a:p>
          </p:txBody>
        </p:sp>
        <p:pic>
          <p:nvPicPr>
            <p:cNvPr id="2060" name="Picture 12" descr="파일:attachment/Korea_Japan_2002_World_Cup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1240" y="2630528"/>
              <a:ext cx="1617127" cy="2301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그룹 26"/>
          <p:cNvGrpSpPr/>
          <p:nvPr/>
        </p:nvGrpSpPr>
        <p:grpSpPr>
          <a:xfrm>
            <a:off x="8758237" y="2486025"/>
            <a:ext cx="2971801" cy="3308090"/>
            <a:chOff x="8758237" y="2157413"/>
            <a:chExt cx="2971801" cy="3308090"/>
          </a:xfrm>
        </p:grpSpPr>
        <p:sp>
          <p:nvSpPr>
            <p:cNvPr id="13" name="직사각형 6"/>
            <p:cNvSpPr/>
            <p:nvPr/>
          </p:nvSpPr>
          <p:spPr>
            <a:xfrm>
              <a:off x="8758237" y="2157413"/>
              <a:ext cx="2971801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2011</a:t>
              </a:r>
              <a:endParaRPr lang="ko-KR" altLang="en-US" spc="-150"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14" name="직사각형 6"/>
            <p:cNvSpPr/>
            <p:nvPr/>
          </p:nvSpPr>
          <p:spPr>
            <a:xfrm flipV="1">
              <a:off x="8758237" y="2584496"/>
              <a:ext cx="2971801" cy="2444704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773145" y="5034616"/>
              <a:ext cx="2714626" cy="430887"/>
            </a:xfrm>
            <a:prstGeom prst="rect">
              <a:avLst/>
            </a:prstGeom>
            <a:solidFill>
              <a:schemeClr val="tx1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J</a:t>
              </a:r>
              <a:r>
                <a:rPr lang="ko-KR" altLang="en-US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리그 확대 </a:t>
              </a:r>
              <a:r>
                <a:rPr lang="en-US" altLang="ko-KR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(20</a:t>
              </a:r>
              <a:r>
                <a:rPr lang="ko-KR" altLang="en-US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개 팀</a:t>
              </a:r>
              <a:r>
                <a:rPr lang="en-US" altLang="ko-KR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)</a:t>
              </a:r>
              <a:endPara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endParaRPr>
            </a:p>
          </p:txBody>
        </p:sp>
        <p:pic>
          <p:nvPicPr>
            <p:cNvPr id="25" name="Picture 8" descr="J리그.png에 대한 이미지 검색결과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8424" y="2813300"/>
              <a:ext cx="1581220" cy="2055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덧셈 기호 21"/>
            <p:cNvSpPr/>
            <p:nvPr/>
          </p:nvSpPr>
          <p:spPr>
            <a:xfrm>
              <a:off x="10241984" y="3840665"/>
              <a:ext cx="1117819" cy="1117819"/>
            </a:xfrm>
            <a:prstGeom prst="mathPlus">
              <a:avLst>
                <a:gd name="adj1" fmla="val 24208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82335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축구의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0801" y="1300161"/>
            <a:ext cx="2792412" cy="400050"/>
            <a:chOff x="50801" y="1300161"/>
            <a:chExt cx="2792412" cy="400050"/>
          </a:xfrm>
        </p:grpSpPr>
        <p:sp>
          <p:nvSpPr>
            <p:cNvPr id="8" name="직사각형 7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42950" y="1300161"/>
              <a:ext cx="2100263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축구산업의 변화</a:t>
              </a: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519527" y="1976956"/>
            <a:ext cx="3734835" cy="3226475"/>
            <a:chOff x="519527" y="1976956"/>
            <a:chExt cx="3734835" cy="3226475"/>
          </a:xfrm>
        </p:grpSpPr>
        <p:sp>
          <p:nvSpPr>
            <p:cNvPr id="38" name="TextBox 37"/>
            <p:cNvSpPr txBox="1"/>
            <p:nvPr/>
          </p:nvSpPr>
          <p:spPr>
            <a:xfrm>
              <a:off x="541163" y="4801120"/>
              <a:ext cx="3707402" cy="400110"/>
            </a:xfrm>
            <a:prstGeom prst="rect">
              <a:avLst/>
            </a:prstGeom>
            <a:solidFill>
              <a:srgbClr val="7030A0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산업화의 시작 단계</a:t>
              </a:r>
            </a:p>
          </p:txBody>
        </p:sp>
        <p:sp>
          <p:nvSpPr>
            <p:cNvPr id="11" name="직사각형 6"/>
            <p:cNvSpPr/>
            <p:nvPr/>
          </p:nvSpPr>
          <p:spPr>
            <a:xfrm>
              <a:off x="519527" y="2486033"/>
              <a:ext cx="3734835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0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제 </a:t>
              </a:r>
              <a:r>
                <a:rPr lang="en-US" altLang="ko-KR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</a:t>
              </a:r>
              <a:r>
                <a:rPr lang="ko-KR" altLang="en-US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차 세계대전 이전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9528" y="1976956"/>
              <a:ext cx="726176" cy="430887"/>
            </a:xfrm>
            <a:prstGeom prst="rect">
              <a:avLst/>
            </a:prstGeom>
            <a:solidFill>
              <a:schemeClr val="tx1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과거</a:t>
              </a:r>
            </a:p>
          </p:txBody>
        </p:sp>
        <p:cxnSp>
          <p:nvCxnSpPr>
            <p:cNvPr id="3" name="직선 연결선 2"/>
            <p:cNvCxnSpPr/>
            <p:nvPr/>
          </p:nvCxnSpPr>
          <p:spPr>
            <a:xfrm>
              <a:off x="4240074" y="2843213"/>
              <a:ext cx="0" cy="236021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>
              <a:off x="533815" y="2843213"/>
              <a:ext cx="0" cy="2360218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4"/>
            <p:cNvGrpSpPr/>
            <p:nvPr/>
          </p:nvGrpSpPr>
          <p:grpSpPr>
            <a:xfrm>
              <a:off x="718518" y="3049385"/>
              <a:ext cx="1999760" cy="400110"/>
              <a:chOff x="718518" y="2962832"/>
              <a:chExt cx="1999760" cy="40011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817080" y="2962832"/>
                <a:ext cx="1901198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150"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생활체육 위주</a:t>
                </a:r>
              </a:p>
            </p:txBody>
          </p:sp>
          <p:sp>
            <p:nvSpPr>
              <p:cNvPr id="4" name="타원 3"/>
              <p:cNvSpPr/>
              <p:nvPr/>
            </p:nvSpPr>
            <p:spPr>
              <a:xfrm>
                <a:off x="718518" y="3135687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2" name="그룹 21"/>
            <p:cNvGrpSpPr/>
            <p:nvPr/>
          </p:nvGrpSpPr>
          <p:grpSpPr>
            <a:xfrm>
              <a:off x="718518" y="3608573"/>
              <a:ext cx="3415748" cy="400110"/>
              <a:chOff x="718518" y="2962832"/>
              <a:chExt cx="3415748" cy="40011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817079" y="2962832"/>
                <a:ext cx="3317187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150"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천황배 전일본축구대회</a:t>
                </a:r>
                <a:r>
                  <a:rPr lang="en-US" altLang="ko-KR" sz="2000" spc="-150"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(1921~)</a:t>
                </a:r>
                <a:endParaRPr lang="ko-KR" altLang="en-US" sz="2000" spc="-150">
                  <a:latin typeface="a옛날사진관3" panose="02020600000000000000" pitchFamily="18" charset="-127"/>
                  <a:ea typeface="a옛날사진관3" panose="02020600000000000000" pitchFamily="18" charset="-127"/>
                </a:endParaRPr>
              </a:p>
            </p:txBody>
          </p:sp>
          <p:sp>
            <p:nvSpPr>
              <p:cNvPr id="24" name="타원 23"/>
              <p:cNvSpPr/>
              <p:nvPr/>
            </p:nvSpPr>
            <p:spPr>
              <a:xfrm>
                <a:off x="718518" y="3135687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1085851" y="4044436"/>
              <a:ext cx="2782750" cy="369332"/>
              <a:chOff x="1085851" y="3987284"/>
              <a:chExt cx="2782750" cy="369332"/>
            </a:xfrm>
          </p:grpSpPr>
          <p:cxnSp>
            <p:nvCxnSpPr>
              <p:cNvPr id="28" name="직선 연결선 27"/>
              <p:cNvCxnSpPr/>
              <p:nvPr/>
            </p:nvCxnSpPr>
            <p:spPr>
              <a:xfrm>
                <a:off x="1085851" y="4013086"/>
                <a:ext cx="0" cy="158864"/>
              </a:xfrm>
              <a:prstGeom prst="line">
                <a:avLst/>
              </a:prstGeom>
              <a:ln w="19050">
                <a:solidFill>
                  <a:srgbClr val="00206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직선 연결선 31"/>
              <p:cNvCxnSpPr/>
              <p:nvPr/>
            </p:nvCxnSpPr>
            <p:spPr>
              <a:xfrm>
                <a:off x="1085851" y="4171950"/>
                <a:ext cx="371474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457324" y="3987284"/>
                <a:ext cx="2411277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pc="-150">
                    <a:solidFill>
                      <a:schemeClr val="bg1"/>
                    </a:solidFill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일본 식민지 국가도 참가</a:t>
                </a:r>
              </a:p>
            </p:txBody>
          </p:sp>
        </p:grpSp>
      </p:grpSp>
      <p:grpSp>
        <p:nvGrpSpPr>
          <p:cNvPr id="86" name="그룹 85"/>
          <p:cNvGrpSpPr/>
          <p:nvPr/>
        </p:nvGrpSpPr>
        <p:grpSpPr>
          <a:xfrm>
            <a:off x="2371829" y="2486025"/>
            <a:ext cx="5632278" cy="3115315"/>
            <a:chOff x="2371829" y="2486025"/>
            <a:chExt cx="5632278" cy="3115315"/>
          </a:xfrm>
        </p:grpSpPr>
        <p:sp>
          <p:nvSpPr>
            <p:cNvPr id="12" name="직사각형 6"/>
            <p:cNvSpPr/>
            <p:nvPr/>
          </p:nvSpPr>
          <p:spPr>
            <a:xfrm>
              <a:off x="4055372" y="2486025"/>
              <a:ext cx="3948735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1960</a:t>
              </a:r>
              <a:r>
                <a:rPr lang="ko-KR" altLang="en-US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년대</a:t>
              </a:r>
              <a:r>
                <a:rPr lang="en-US" altLang="ko-KR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~1970</a:t>
              </a:r>
              <a:r>
                <a:rPr lang="ko-KR" altLang="en-US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년대</a:t>
              </a:r>
            </a:p>
          </p:txBody>
        </p:sp>
        <p:grpSp>
          <p:nvGrpSpPr>
            <p:cNvPr id="85" name="그룹 84"/>
            <p:cNvGrpSpPr/>
            <p:nvPr/>
          </p:nvGrpSpPr>
          <p:grpSpPr>
            <a:xfrm>
              <a:off x="2371829" y="2843213"/>
              <a:ext cx="5614675" cy="2758127"/>
              <a:chOff x="2371829" y="2843213"/>
              <a:chExt cx="5614675" cy="2758127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340808" y="5201230"/>
                <a:ext cx="3645696" cy="400110"/>
              </a:xfrm>
              <a:prstGeom prst="rect">
                <a:avLst/>
              </a:prstGeom>
              <a:solidFill>
                <a:srgbClr val="7030A0"/>
              </a:solidFill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000" spc="-150">
                    <a:solidFill>
                      <a:schemeClr val="bg1"/>
                    </a:solidFill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산업화의 진척 단계</a:t>
                </a:r>
              </a:p>
            </p:txBody>
          </p:sp>
          <p:cxnSp>
            <p:nvCxnSpPr>
              <p:cNvPr id="17" name="직선 연결선 16"/>
              <p:cNvCxnSpPr/>
              <p:nvPr/>
            </p:nvCxnSpPr>
            <p:spPr>
              <a:xfrm>
                <a:off x="4340085" y="2843213"/>
                <a:ext cx="0" cy="275812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>
                <a:off x="7986504" y="2843213"/>
                <a:ext cx="0" cy="2758127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그룹 40"/>
              <p:cNvGrpSpPr/>
              <p:nvPr/>
            </p:nvGrpSpPr>
            <p:grpSpPr>
              <a:xfrm>
                <a:off x="4507809" y="3049385"/>
                <a:ext cx="1999760" cy="400110"/>
                <a:chOff x="718518" y="2962832"/>
                <a:chExt cx="1999760" cy="400110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817080" y="2962832"/>
                  <a:ext cx="1901198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000" spc="-150"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스포츠 경기화</a:t>
                  </a:r>
                </a:p>
              </p:txBody>
            </p:sp>
            <p:sp>
              <p:nvSpPr>
                <p:cNvPr id="43" name="타원 42"/>
                <p:cNvSpPr/>
                <p:nvPr/>
              </p:nvSpPr>
              <p:spPr>
                <a:xfrm>
                  <a:off x="718518" y="3135687"/>
                  <a:ext cx="114300" cy="1143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44" name="그룹 43"/>
              <p:cNvGrpSpPr/>
              <p:nvPr/>
            </p:nvGrpSpPr>
            <p:grpSpPr>
              <a:xfrm>
                <a:off x="5520668" y="3471001"/>
                <a:ext cx="1615556" cy="369332"/>
                <a:chOff x="1085851" y="3987284"/>
                <a:chExt cx="1615556" cy="369332"/>
              </a:xfrm>
            </p:grpSpPr>
            <p:cxnSp>
              <p:nvCxnSpPr>
                <p:cNvPr id="45" name="직선 연결선 44"/>
                <p:cNvCxnSpPr/>
                <p:nvPr/>
              </p:nvCxnSpPr>
              <p:spPr>
                <a:xfrm>
                  <a:off x="1085851" y="4013086"/>
                  <a:ext cx="0" cy="158864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직선 연결선 45"/>
                <p:cNvCxnSpPr/>
                <p:nvPr/>
              </p:nvCxnSpPr>
              <p:spPr>
                <a:xfrm>
                  <a:off x="1085851" y="4171950"/>
                  <a:ext cx="371474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1457324" y="3987284"/>
                  <a:ext cx="1244083" cy="3693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pc="-150">
                      <a:solidFill>
                        <a:schemeClr val="bg1"/>
                      </a:solidFill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관중이 생김</a:t>
                  </a:r>
                </a:p>
              </p:txBody>
            </p:sp>
          </p:grpSp>
          <p:grpSp>
            <p:nvGrpSpPr>
              <p:cNvPr id="48" name="그룹 47"/>
              <p:cNvGrpSpPr/>
              <p:nvPr/>
            </p:nvGrpSpPr>
            <p:grpSpPr>
              <a:xfrm>
                <a:off x="4507809" y="3994875"/>
                <a:ext cx="2990852" cy="400110"/>
                <a:chOff x="718518" y="2962832"/>
                <a:chExt cx="2990852" cy="400110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817079" y="2962832"/>
                  <a:ext cx="2892291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2000" spc="-150"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JFL(</a:t>
                  </a:r>
                  <a:r>
                    <a:rPr lang="ko-KR" altLang="en-US" sz="2000" spc="-150"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아마추어 리그</a:t>
                  </a:r>
                  <a:r>
                    <a:rPr lang="en-US" altLang="ko-KR" sz="2000" spc="-150"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) </a:t>
                  </a:r>
                  <a:r>
                    <a:rPr lang="ko-KR" altLang="en-US" sz="2000" spc="-150"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출범</a:t>
                  </a:r>
                </a:p>
              </p:txBody>
            </p:sp>
            <p:sp>
              <p:nvSpPr>
                <p:cNvPr id="50" name="타원 49"/>
                <p:cNvSpPr/>
                <p:nvPr/>
              </p:nvSpPr>
              <p:spPr>
                <a:xfrm>
                  <a:off x="718518" y="3135687"/>
                  <a:ext cx="114300" cy="114300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grpSp>
            <p:nvGrpSpPr>
              <p:cNvPr id="51" name="그룹 50"/>
              <p:cNvGrpSpPr/>
              <p:nvPr/>
            </p:nvGrpSpPr>
            <p:grpSpPr>
              <a:xfrm>
                <a:off x="5520668" y="4479198"/>
                <a:ext cx="1478936" cy="369332"/>
                <a:chOff x="1085851" y="3987284"/>
                <a:chExt cx="1478936" cy="369332"/>
              </a:xfrm>
            </p:grpSpPr>
            <p:cxnSp>
              <p:nvCxnSpPr>
                <p:cNvPr id="52" name="직선 연결선 51"/>
                <p:cNvCxnSpPr/>
                <p:nvPr/>
              </p:nvCxnSpPr>
              <p:spPr>
                <a:xfrm>
                  <a:off x="1085851" y="4013086"/>
                  <a:ext cx="0" cy="158864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직선 연결선 52"/>
                <p:cNvCxnSpPr/>
                <p:nvPr/>
              </p:nvCxnSpPr>
              <p:spPr>
                <a:xfrm>
                  <a:off x="1085851" y="4171950"/>
                  <a:ext cx="371474" cy="0"/>
                </a:xfrm>
                <a:prstGeom prst="line">
                  <a:avLst/>
                </a:prstGeom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/>
                <p:cNvSpPr txBox="1"/>
                <p:nvPr/>
              </p:nvSpPr>
              <p:spPr>
                <a:xfrm>
                  <a:off x="1457324" y="3987284"/>
                  <a:ext cx="1107463" cy="369332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o-KR" altLang="en-US" spc="-150">
                      <a:solidFill>
                        <a:schemeClr val="bg1"/>
                      </a:solidFill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흥행 실패</a:t>
                  </a:r>
                </a:p>
              </p:txBody>
            </p:sp>
          </p:grpSp>
          <p:grpSp>
            <p:nvGrpSpPr>
              <p:cNvPr id="73" name="그룹 72"/>
              <p:cNvGrpSpPr/>
              <p:nvPr/>
            </p:nvGrpSpPr>
            <p:grpSpPr>
              <a:xfrm>
                <a:off x="2371829" y="5201230"/>
                <a:ext cx="1968256" cy="200055"/>
                <a:chOff x="2371829" y="5201230"/>
                <a:chExt cx="1968256" cy="200055"/>
              </a:xfrm>
            </p:grpSpPr>
            <p:cxnSp>
              <p:nvCxnSpPr>
                <p:cNvPr id="66" name="직선 연결선 65"/>
                <p:cNvCxnSpPr/>
                <p:nvPr/>
              </p:nvCxnSpPr>
              <p:spPr>
                <a:xfrm>
                  <a:off x="2386117" y="5201230"/>
                  <a:ext cx="0" cy="200055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  <a:head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직선 연결선 66"/>
                <p:cNvCxnSpPr/>
                <p:nvPr/>
              </p:nvCxnSpPr>
              <p:spPr>
                <a:xfrm>
                  <a:off x="2371829" y="5401285"/>
                  <a:ext cx="1968256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7" name="그룹 86"/>
          <p:cNvGrpSpPr/>
          <p:nvPr/>
        </p:nvGrpSpPr>
        <p:grpSpPr>
          <a:xfrm>
            <a:off x="6123697" y="2486025"/>
            <a:ext cx="5615245" cy="3527963"/>
            <a:chOff x="6123697" y="2486025"/>
            <a:chExt cx="5615245" cy="3527963"/>
          </a:xfrm>
        </p:grpSpPr>
        <p:sp>
          <p:nvSpPr>
            <p:cNvPr id="65" name="TextBox 64"/>
            <p:cNvSpPr txBox="1"/>
            <p:nvPr/>
          </p:nvSpPr>
          <p:spPr>
            <a:xfrm>
              <a:off x="8093035" y="5613878"/>
              <a:ext cx="3645696" cy="400110"/>
            </a:xfrm>
            <a:prstGeom prst="rect">
              <a:avLst/>
            </a:prstGeom>
            <a:solidFill>
              <a:srgbClr val="7030A0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산업화의 성장 단계</a:t>
              </a:r>
            </a:p>
          </p:txBody>
        </p:sp>
        <p:sp>
          <p:nvSpPr>
            <p:cNvPr id="14" name="직사각형 6"/>
            <p:cNvSpPr/>
            <p:nvPr/>
          </p:nvSpPr>
          <p:spPr>
            <a:xfrm>
              <a:off x="7790207" y="2486025"/>
              <a:ext cx="3948735" cy="357188"/>
            </a:xfrm>
            <a:custGeom>
              <a:avLst/>
              <a:gdLst>
                <a:gd name="connsiteX0" fmla="*/ 0 w 2500313"/>
                <a:gd name="connsiteY0" fmla="*/ 0 h 357188"/>
                <a:gd name="connsiteX1" fmla="*/ 2500313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0 w 2500313"/>
                <a:gd name="connsiteY3" fmla="*/ 357188 h 357188"/>
                <a:gd name="connsiteX4" fmla="*/ 0 w 2500313"/>
                <a:gd name="connsiteY4" fmla="*/ 0 h 357188"/>
                <a:gd name="connsiteX0" fmla="*/ 0 w 2500313"/>
                <a:gd name="connsiteY0" fmla="*/ 0 h 357188"/>
                <a:gd name="connsiteX1" fmla="*/ 2300288 w 2500313"/>
                <a:gd name="connsiteY1" fmla="*/ 0 h 357188"/>
                <a:gd name="connsiteX2" fmla="*/ 2500313 w 2500313"/>
                <a:gd name="connsiteY2" fmla="*/ 357188 h 357188"/>
                <a:gd name="connsiteX3" fmla="*/ 189213 w 2500313"/>
                <a:gd name="connsiteY3" fmla="*/ 357188 h 357188"/>
                <a:gd name="connsiteX4" fmla="*/ 0 w 2500313"/>
                <a:gd name="connsiteY4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0313" h="357188">
                  <a:moveTo>
                    <a:pt x="0" y="0"/>
                  </a:moveTo>
                  <a:lnTo>
                    <a:pt x="2300288" y="0"/>
                  </a:lnTo>
                  <a:lnTo>
                    <a:pt x="2500313" y="357188"/>
                  </a:lnTo>
                  <a:lnTo>
                    <a:pt x="189213" y="35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1980</a:t>
              </a:r>
              <a:r>
                <a:rPr lang="ko-KR" altLang="en-US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년대</a:t>
              </a:r>
              <a:r>
                <a:rPr lang="en-US" altLang="ko-KR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~2000</a:t>
              </a:r>
              <a:r>
                <a:rPr lang="ko-KR" altLang="en-US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년대 초</a:t>
              </a:r>
            </a:p>
          </p:txBody>
        </p:sp>
        <p:cxnSp>
          <p:nvCxnSpPr>
            <p:cNvPr id="19" name="직선 연결선 18"/>
            <p:cNvCxnSpPr/>
            <p:nvPr/>
          </p:nvCxnSpPr>
          <p:spPr>
            <a:xfrm>
              <a:off x="8092313" y="2843213"/>
              <a:ext cx="0" cy="316002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>
              <a:off x="11738732" y="2843213"/>
              <a:ext cx="0" cy="3160022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그룹 57"/>
            <p:cNvGrpSpPr/>
            <p:nvPr/>
          </p:nvGrpSpPr>
          <p:grpSpPr>
            <a:xfrm>
              <a:off x="8232390" y="3049385"/>
              <a:ext cx="2628414" cy="400110"/>
              <a:chOff x="718518" y="2962832"/>
              <a:chExt cx="2628414" cy="400110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817079" y="2962832"/>
                <a:ext cx="2529853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000" spc="-150"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J</a:t>
                </a:r>
                <a:r>
                  <a:rPr lang="ko-KR" altLang="en-US" sz="2000" spc="-150"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리그</a:t>
                </a:r>
                <a:r>
                  <a:rPr lang="en-US" altLang="ko-KR" sz="2000" spc="-150"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(</a:t>
                </a:r>
                <a:r>
                  <a:rPr lang="ko-KR" altLang="en-US" sz="2000" spc="-150"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프로 리그</a:t>
                </a:r>
                <a:r>
                  <a:rPr lang="en-US" altLang="ko-KR" sz="2000" spc="-150"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)</a:t>
                </a:r>
                <a:r>
                  <a:rPr lang="ko-KR" altLang="en-US" sz="2000" spc="-150"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 출범</a:t>
                </a:r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718518" y="3135687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>
              <a:off x="9245249" y="3471001"/>
              <a:ext cx="2270476" cy="369332"/>
              <a:chOff x="1085851" y="3987284"/>
              <a:chExt cx="2270476" cy="369332"/>
            </a:xfrm>
          </p:grpSpPr>
          <p:cxnSp>
            <p:nvCxnSpPr>
              <p:cNvPr id="62" name="직선 연결선 61"/>
              <p:cNvCxnSpPr/>
              <p:nvPr/>
            </p:nvCxnSpPr>
            <p:spPr>
              <a:xfrm>
                <a:off x="1085851" y="4013086"/>
                <a:ext cx="0" cy="158864"/>
              </a:xfrm>
              <a:prstGeom prst="line">
                <a:avLst/>
              </a:prstGeom>
              <a:ln w="19050">
                <a:solidFill>
                  <a:srgbClr val="00206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직선 연결선 62"/>
              <p:cNvCxnSpPr/>
              <p:nvPr/>
            </p:nvCxnSpPr>
            <p:spPr>
              <a:xfrm>
                <a:off x="1085851" y="4171950"/>
                <a:ext cx="371474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1457324" y="3987284"/>
                <a:ext cx="1899003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pc="-150">
                    <a:solidFill>
                      <a:schemeClr val="bg1"/>
                    </a:solidFill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거대 자본의 유입</a:t>
                </a:r>
              </a:p>
            </p:txBody>
          </p:sp>
        </p:grpSp>
        <p:grpSp>
          <p:nvGrpSpPr>
            <p:cNvPr id="74" name="그룹 73"/>
            <p:cNvGrpSpPr/>
            <p:nvPr/>
          </p:nvGrpSpPr>
          <p:grpSpPr>
            <a:xfrm>
              <a:off x="6123697" y="5601340"/>
              <a:ext cx="1968256" cy="200055"/>
              <a:chOff x="2371829" y="5201230"/>
              <a:chExt cx="1968256" cy="200055"/>
            </a:xfrm>
          </p:grpSpPr>
          <p:cxnSp>
            <p:nvCxnSpPr>
              <p:cNvPr id="75" name="직선 연결선 74"/>
              <p:cNvCxnSpPr/>
              <p:nvPr/>
            </p:nvCxnSpPr>
            <p:spPr>
              <a:xfrm>
                <a:off x="2386117" y="5201230"/>
                <a:ext cx="0" cy="200055"/>
              </a:xfrm>
              <a:prstGeom prst="line">
                <a:avLst/>
              </a:prstGeom>
              <a:ln w="38100">
                <a:solidFill>
                  <a:srgbClr val="002060"/>
                </a:solidFill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직선 연결선 75"/>
              <p:cNvCxnSpPr/>
              <p:nvPr/>
            </p:nvCxnSpPr>
            <p:spPr>
              <a:xfrm>
                <a:off x="2371829" y="5401285"/>
                <a:ext cx="1968256" cy="0"/>
              </a:xfrm>
              <a:prstGeom prst="line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그룹 76"/>
            <p:cNvGrpSpPr/>
            <p:nvPr/>
          </p:nvGrpSpPr>
          <p:grpSpPr>
            <a:xfrm>
              <a:off x="8232390" y="4027916"/>
              <a:ext cx="2628414" cy="400110"/>
              <a:chOff x="718518" y="2962832"/>
              <a:chExt cx="2628414" cy="400110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817079" y="2962832"/>
                <a:ext cx="2529853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000" spc="-150"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국제대회 개최</a:t>
                </a:r>
              </a:p>
            </p:txBody>
          </p:sp>
          <p:sp>
            <p:nvSpPr>
              <p:cNvPr id="79" name="타원 78"/>
              <p:cNvSpPr/>
              <p:nvPr/>
            </p:nvSpPr>
            <p:spPr>
              <a:xfrm>
                <a:off x="718518" y="3135687"/>
                <a:ext cx="114300" cy="1143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80" name="그룹 79"/>
            <p:cNvGrpSpPr/>
            <p:nvPr/>
          </p:nvGrpSpPr>
          <p:grpSpPr>
            <a:xfrm>
              <a:off x="8959501" y="4449532"/>
              <a:ext cx="2498457" cy="369332"/>
              <a:chOff x="1085851" y="3987284"/>
              <a:chExt cx="2498457" cy="369332"/>
            </a:xfrm>
          </p:grpSpPr>
          <p:cxnSp>
            <p:nvCxnSpPr>
              <p:cNvPr id="81" name="직선 연결선 80"/>
              <p:cNvCxnSpPr/>
              <p:nvPr/>
            </p:nvCxnSpPr>
            <p:spPr>
              <a:xfrm>
                <a:off x="1085851" y="4013086"/>
                <a:ext cx="0" cy="158864"/>
              </a:xfrm>
              <a:prstGeom prst="line">
                <a:avLst/>
              </a:prstGeom>
              <a:ln w="19050">
                <a:solidFill>
                  <a:srgbClr val="002060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연결선 81"/>
              <p:cNvCxnSpPr/>
              <p:nvPr/>
            </p:nvCxnSpPr>
            <p:spPr>
              <a:xfrm>
                <a:off x="1085851" y="4171950"/>
                <a:ext cx="371474" cy="0"/>
              </a:xfrm>
              <a:prstGeom prst="line">
                <a:avLst/>
              </a:prstGeom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1452352" y="3987284"/>
                <a:ext cx="2131956" cy="369332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pc="-150">
                    <a:solidFill>
                      <a:schemeClr val="bg1"/>
                    </a:solidFill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대규모 경제 효과 발생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5773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축구의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0801" y="1300161"/>
            <a:ext cx="2792412" cy="400050"/>
            <a:chOff x="50801" y="1300161"/>
            <a:chExt cx="2792412" cy="400050"/>
          </a:xfrm>
        </p:grpSpPr>
        <p:sp>
          <p:nvSpPr>
            <p:cNvPr id="4" name="직사각형 3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742950" y="1300161"/>
              <a:ext cx="2100263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축구산업의 변화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9528" y="1976956"/>
            <a:ext cx="726176" cy="430887"/>
          </a:xfrm>
          <a:prstGeom prst="rect">
            <a:avLst/>
          </a:prstGeom>
          <a:solidFill>
            <a:schemeClr val="tx1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현재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3157" y="1976956"/>
            <a:ext cx="726176" cy="430887"/>
          </a:xfrm>
          <a:prstGeom prst="rect">
            <a:avLst/>
          </a:prstGeom>
          <a:solidFill>
            <a:schemeClr val="tx1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미래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6453192" y="2192399"/>
            <a:ext cx="0" cy="397867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/>
          <p:cNvGrpSpPr/>
          <p:nvPr/>
        </p:nvGrpSpPr>
        <p:grpSpPr>
          <a:xfrm>
            <a:off x="396875" y="2527425"/>
            <a:ext cx="1928813" cy="3541158"/>
            <a:chOff x="396875" y="2527425"/>
            <a:chExt cx="1928813" cy="3541158"/>
          </a:xfrm>
        </p:grpSpPr>
        <p:pic>
          <p:nvPicPr>
            <p:cNvPr id="1026" name="Picture 2" descr="관련 이미지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6875" y="2527425"/>
              <a:ext cx="1928813" cy="317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19528" y="5699251"/>
              <a:ext cx="1806160" cy="369332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선수시장</a:t>
              </a: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2510034" y="2702751"/>
            <a:ext cx="1807128" cy="1643549"/>
            <a:chOff x="2567762" y="2100457"/>
            <a:chExt cx="1807128" cy="1643549"/>
          </a:xfrm>
        </p:grpSpPr>
        <p:pic>
          <p:nvPicPr>
            <p:cNvPr id="1028" name="Picture 4" descr="할릴호지치.png에 대한 이미지 검색결과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10000" r="90000">
                          <a14:backgroundMark x1="26719" y1="40000" x2="35938" y2="57500"/>
                          <a14:backgroundMark x1="71094" y1="47222" x2="92344" y2="5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6" r="9623"/>
            <a:stretch/>
          </p:blipFill>
          <p:spPr bwMode="auto">
            <a:xfrm>
              <a:off x="2567762" y="2100457"/>
              <a:ext cx="1807128" cy="1271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567762" y="3374674"/>
              <a:ext cx="1806160" cy="369332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육성</a:t>
              </a:r>
              <a:r>
                <a:rPr lang="en-US" altLang="ko-KR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/</a:t>
              </a:r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지도 체계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2475049" y="4636898"/>
            <a:ext cx="1806160" cy="1431685"/>
            <a:chOff x="2517913" y="4636898"/>
            <a:chExt cx="1806160" cy="1431685"/>
          </a:xfrm>
        </p:grpSpPr>
        <p:grpSp>
          <p:nvGrpSpPr>
            <p:cNvPr id="17" name="그룹 16"/>
            <p:cNvGrpSpPr/>
            <p:nvPr/>
          </p:nvGrpSpPr>
          <p:grpSpPr>
            <a:xfrm>
              <a:off x="2687028" y="4636898"/>
              <a:ext cx="1467931" cy="1062353"/>
              <a:chOff x="2764595" y="4481197"/>
              <a:chExt cx="1467931" cy="1062353"/>
            </a:xfrm>
          </p:grpSpPr>
          <p:pic>
            <p:nvPicPr>
              <p:cNvPr id="1032" name="Picture 8" descr="축구중계에 대한 이미지 검색결과"/>
              <p:cNvPicPr>
                <a:picLocks noChangeAspect="1" noChangeArrowheads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778882" y="4512137"/>
                <a:ext cx="1424567" cy="817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tv.png에 대한 이미지 검색결과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4595" y="4481197"/>
                <a:ext cx="1467931" cy="10623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2517913" y="5699251"/>
              <a:ext cx="1806160" cy="369332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방송</a:t>
              </a:r>
              <a:r>
                <a:rPr lang="en-US" altLang="ko-KR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/</a:t>
              </a:r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중계권 시장</a:t>
              </a:r>
            </a:p>
          </p:txBody>
        </p:sp>
      </p:grpSp>
      <p:pic>
        <p:nvPicPr>
          <p:cNvPr id="1034" name="Picture 10" descr="우라와레즈 유니폼.png에 대한 이미지 검색결과"/>
          <p:cNvPicPr>
            <a:picLocks noChangeAspect="1" noChangeArrowheads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8642" y="4516508"/>
            <a:ext cx="915297" cy="112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409813" y="5699251"/>
            <a:ext cx="1806160" cy="369332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상품 시장</a:t>
            </a:r>
          </a:p>
        </p:txBody>
      </p:sp>
      <p:grpSp>
        <p:nvGrpSpPr>
          <p:cNvPr id="21" name="그룹 20"/>
          <p:cNvGrpSpPr/>
          <p:nvPr/>
        </p:nvGrpSpPr>
        <p:grpSpPr>
          <a:xfrm>
            <a:off x="4409813" y="2408527"/>
            <a:ext cx="1806160" cy="1937773"/>
            <a:chOff x="4409813" y="2408527"/>
            <a:chExt cx="1806160" cy="1937773"/>
          </a:xfrm>
        </p:grpSpPr>
        <p:pic>
          <p:nvPicPr>
            <p:cNvPr id="1036" name="Picture 12" descr="박지성.png에 대한 이미지 검색결과"/>
            <p:cNvPicPr>
              <a:picLocks noChangeAspect="1" noChangeArrowheads="1"/>
            </p:cNvPicPr>
            <p:nvPr/>
          </p:nvPicPr>
          <p:blipFill rotWithShape="1">
            <a:blip r:embed="rId8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52868" y="2408527"/>
              <a:ext cx="1183496" cy="15661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4409813" y="3976968"/>
              <a:ext cx="1806160" cy="369332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행정</a:t>
              </a:r>
              <a:r>
                <a:rPr lang="en-US" altLang="ko-KR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/</a:t>
              </a:r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마케팅</a:t>
              </a: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109709" y="3138259"/>
            <a:ext cx="3470988" cy="400110"/>
            <a:chOff x="7109709" y="2527425"/>
            <a:chExt cx="3470988" cy="400110"/>
          </a:xfrm>
        </p:grpSpPr>
        <p:sp>
          <p:nvSpPr>
            <p:cNvPr id="33" name="TextBox 32"/>
            <p:cNvSpPr txBox="1"/>
            <p:nvPr/>
          </p:nvSpPr>
          <p:spPr>
            <a:xfrm>
              <a:off x="7208271" y="2527425"/>
              <a:ext cx="3372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프로팀의 독립채산제 운영</a:t>
              </a:r>
            </a:p>
          </p:txBody>
        </p:sp>
        <p:sp>
          <p:nvSpPr>
            <p:cNvPr id="34" name="타원 33"/>
            <p:cNvSpPr/>
            <p:nvPr/>
          </p:nvSpPr>
          <p:spPr>
            <a:xfrm>
              <a:off x="7109709" y="2700280"/>
              <a:ext cx="114300" cy="1143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7109709" y="3774198"/>
            <a:ext cx="3470988" cy="400110"/>
            <a:chOff x="7109709" y="2527425"/>
            <a:chExt cx="3470988" cy="400110"/>
          </a:xfrm>
        </p:grpSpPr>
        <p:sp>
          <p:nvSpPr>
            <p:cNvPr id="37" name="TextBox 36"/>
            <p:cNvSpPr txBox="1"/>
            <p:nvPr/>
          </p:nvSpPr>
          <p:spPr>
            <a:xfrm>
              <a:off x="7208271" y="2527425"/>
              <a:ext cx="3372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스포츠 관광 확대</a:t>
              </a:r>
            </a:p>
          </p:txBody>
        </p:sp>
        <p:sp>
          <p:nvSpPr>
            <p:cNvPr id="38" name="타원 37"/>
            <p:cNvSpPr/>
            <p:nvPr/>
          </p:nvSpPr>
          <p:spPr>
            <a:xfrm>
              <a:off x="7109709" y="2700280"/>
              <a:ext cx="114300" cy="1143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7109709" y="4434480"/>
            <a:ext cx="3470988" cy="400110"/>
            <a:chOff x="7109709" y="2527425"/>
            <a:chExt cx="3470988" cy="400110"/>
          </a:xfrm>
        </p:grpSpPr>
        <p:sp>
          <p:nvSpPr>
            <p:cNvPr id="40" name="TextBox 39"/>
            <p:cNvSpPr txBox="1"/>
            <p:nvPr/>
          </p:nvSpPr>
          <p:spPr>
            <a:xfrm>
              <a:off x="7208271" y="2527425"/>
              <a:ext cx="3372426" cy="400110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r>
                <a:rPr lang="ko-KR" altLang="en-US" sz="2000" spc="-150"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산학 협력 증대</a:t>
              </a:r>
            </a:p>
          </p:txBody>
        </p:sp>
        <p:sp>
          <p:nvSpPr>
            <p:cNvPr id="41" name="타원 40"/>
            <p:cNvSpPr/>
            <p:nvPr/>
          </p:nvSpPr>
          <p:spPr>
            <a:xfrm>
              <a:off x="7109709" y="2700280"/>
              <a:ext cx="114300" cy="1143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7905165" y="4944832"/>
            <a:ext cx="3792555" cy="369332"/>
            <a:chOff x="7868126" y="4516508"/>
            <a:chExt cx="3792555" cy="369332"/>
          </a:xfrm>
        </p:grpSpPr>
        <p:cxnSp>
          <p:nvCxnSpPr>
            <p:cNvPr id="42" name="직선 연결선 41"/>
            <p:cNvCxnSpPr/>
            <p:nvPr/>
          </p:nvCxnSpPr>
          <p:spPr>
            <a:xfrm>
              <a:off x="7868126" y="4542310"/>
              <a:ext cx="0" cy="158864"/>
            </a:xfrm>
            <a:prstGeom prst="line">
              <a:avLst/>
            </a:prstGeom>
            <a:ln w="19050">
              <a:solidFill>
                <a:srgbClr val="00206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/>
            <p:cNvCxnSpPr/>
            <p:nvPr/>
          </p:nvCxnSpPr>
          <p:spPr>
            <a:xfrm>
              <a:off x="7868126" y="4701174"/>
              <a:ext cx="371474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8239599" y="4516508"/>
              <a:ext cx="3421082" cy="36933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전문가</a:t>
              </a:r>
              <a:r>
                <a:rPr lang="en-US" altLang="ko-KR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(</a:t>
              </a:r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마케팅</a:t>
              </a:r>
              <a:r>
                <a:rPr lang="en-US" altLang="ko-KR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/</a:t>
              </a:r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경영관리</a:t>
              </a:r>
              <a:r>
                <a:rPr lang="en-US" altLang="ko-KR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)</a:t>
              </a:r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 수요 증대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2028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2792412" cy="400050"/>
            <a:chOff x="50801" y="1300161"/>
            <a:chExt cx="2792412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0" y="1300161"/>
              <a:ext cx="2100263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축구산업의 규모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축구의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508378" y="1992737"/>
            <a:ext cx="3272568" cy="2157735"/>
            <a:chOff x="614362" y="2118527"/>
            <a:chExt cx="3272568" cy="2157735"/>
          </a:xfrm>
        </p:grpSpPr>
        <p:pic>
          <p:nvPicPr>
            <p:cNvPr id="2050" name="Picture 2" descr="관중.png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42950" y="2118527"/>
              <a:ext cx="3086100" cy="17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742950" y="3906930"/>
              <a:ext cx="3086100" cy="369332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J</a:t>
              </a:r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리그 관중</a:t>
              </a:r>
            </a:p>
          </p:txBody>
        </p:sp>
        <p:grpSp>
          <p:nvGrpSpPr>
            <p:cNvPr id="18" name="그룹 17"/>
            <p:cNvGrpSpPr/>
            <p:nvPr/>
          </p:nvGrpSpPr>
          <p:grpSpPr>
            <a:xfrm>
              <a:off x="614362" y="2900025"/>
              <a:ext cx="3272568" cy="1069331"/>
              <a:chOff x="614362" y="2900025"/>
              <a:chExt cx="3272568" cy="1069331"/>
            </a:xfrm>
          </p:grpSpPr>
          <p:sp>
            <p:nvSpPr>
              <p:cNvPr id="7" name="직각 삼각형 6"/>
              <p:cNvSpPr/>
              <p:nvPr/>
            </p:nvSpPr>
            <p:spPr>
              <a:xfrm flipH="1">
                <a:off x="614362" y="2900025"/>
                <a:ext cx="3244717" cy="1069331"/>
              </a:xfrm>
              <a:prstGeom prst="rtTriangle">
                <a:avLst/>
              </a:prstGeom>
              <a:solidFill>
                <a:srgbClr val="002060">
                  <a:alpha val="70000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508513" y="3491431"/>
                <a:ext cx="1378417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spc="-150">
                    <a:solidFill>
                      <a:schemeClr val="bg1"/>
                    </a:solidFill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1001</a:t>
                </a:r>
                <a:r>
                  <a:rPr lang="ko-KR" altLang="en-US" sz="2000" spc="-150">
                    <a:solidFill>
                      <a:schemeClr val="bg1"/>
                    </a:solidFill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만 명</a:t>
                </a:r>
              </a:p>
            </p:txBody>
          </p:sp>
        </p:grpSp>
      </p:grpSp>
      <p:grpSp>
        <p:nvGrpSpPr>
          <p:cNvPr id="27" name="그룹 26"/>
          <p:cNvGrpSpPr/>
          <p:nvPr/>
        </p:nvGrpSpPr>
        <p:grpSpPr>
          <a:xfrm>
            <a:off x="4416852" y="1996480"/>
            <a:ext cx="3272568" cy="2157735"/>
            <a:chOff x="4032527" y="2118527"/>
            <a:chExt cx="3272568" cy="2157735"/>
          </a:xfrm>
        </p:grpSpPr>
        <p:grpSp>
          <p:nvGrpSpPr>
            <p:cNvPr id="11" name="그룹 10"/>
            <p:cNvGrpSpPr/>
            <p:nvPr/>
          </p:nvGrpSpPr>
          <p:grpSpPr>
            <a:xfrm>
              <a:off x="4158315" y="2118527"/>
              <a:ext cx="3086100" cy="1850829"/>
              <a:chOff x="2764595" y="4481198"/>
              <a:chExt cx="1467931" cy="914425"/>
            </a:xfrm>
          </p:grpSpPr>
          <p:pic>
            <p:nvPicPr>
              <p:cNvPr id="13" name="Picture 8" descr="축구중계에 대한 이미지 검색결과"/>
              <p:cNvPicPr>
                <a:picLocks noChangeAspect="1" noChangeArrowheads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778882" y="4512137"/>
                <a:ext cx="1424567" cy="8177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6" descr="tv.png에 대한 이미지 검색결과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97333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764595" y="4481198"/>
                <a:ext cx="1467931" cy="9144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그룹 19"/>
            <p:cNvGrpSpPr/>
            <p:nvPr/>
          </p:nvGrpSpPr>
          <p:grpSpPr>
            <a:xfrm>
              <a:off x="4032527" y="2900025"/>
              <a:ext cx="3272568" cy="1069331"/>
              <a:chOff x="614362" y="2900025"/>
              <a:chExt cx="3272568" cy="1069331"/>
            </a:xfrm>
          </p:grpSpPr>
          <p:sp>
            <p:nvSpPr>
              <p:cNvPr id="21" name="직각 삼각형 20"/>
              <p:cNvSpPr/>
              <p:nvPr/>
            </p:nvSpPr>
            <p:spPr>
              <a:xfrm flipH="1">
                <a:off x="614362" y="2900025"/>
                <a:ext cx="3244717" cy="1069331"/>
              </a:xfrm>
              <a:prstGeom prst="rtTriangle">
                <a:avLst/>
              </a:prstGeom>
              <a:solidFill>
                <a:srgbClr val="002060">
                  <a:alpha val="70000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508513" y="3491431"/>
                <a:ext cx="1378417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spc="-150">
                    <a:solidFill>
                      <a:schemeClr val="bg1"/>
                    </a:solidFill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2300</a:t>
                </a:r>
                <a:r>
                  <a:rPr lang="ko-KR" altLang="en-US" sz="2000" spc="-150">
                    <a:solidFill>
                      <a:schemeClr val="bg1"/>
                    </a:solidFill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억 원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158315" y="3906930"/>
              <a:ext cx="3086100" cy="369332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방송 중계권료</a:t>
              </a: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8297475" y="1992737"/>
            <a:ext cx="3272568" cy="2157736"/>
            <a:chOff x="7515800" y="2118526"/>
            <a:chExt cx="3272568" cy="2157736"/>
          </a:xfrm>
        </p:grpSpPr>
        <p:pic>
          <p:nvPicPr>
            <p:cNvPr id="2052" name="Picture 4" descr="우라와레즈에 대한 이미지 검색결과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628064" y="2118526"/>
              <a:ext cx="3099623" cy="1788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3" name="그룹 22"/>
            <p:cNvGrpSpPr/>
            <p:nvPr/>
          </p:nvGrpSpPr>
          <p:grpSpPr>
            <a:xfrm>
              <a:off x="7515800" y="2900025"/>
              <a:ext cx="3272568" cy="1069331"/>
              <a:chOff x="614362" y="2900025"/>
              <a:chExt cx="3272568" cy="1069331"/>
            </a:xfrm>
          </p:grpSpPr>
          <p:sp>
            <p:nvSpPr>
              <p:cNvPr id="24" name="직각 삼각형 23"/>
              <p:cNvSpPr/>
              <p:nvPr/>
            </p:nvSpPr>
            <p:spPr>
              <a:xfrm flipH="1">
                <a:off x="614362" y="2900025"/>
                <a:ext cx="3244717" cy="1069331"/>
              </a:xfrm>
              <a:prstGeom prst="rtTriangle">
                <a:avLst/>
              </a:prstGeom>
              <a:solidFill>
                <a:srgbClr val="002060">
                  <a:alpha val="70000"/>
                </a:srgbClr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08513" y="3491431"/>
                <a:ext cx="1378417" cy="400110"/>
              </a:xfrm>
              <a:prstGeom prst="rect">
                <a:avLst/>
              </a:prstGeom>
              <a:noFill/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2000" spc="-150">
                    <a:solidFill>
                      <a:schemeClr val="bg1"/>
                    </a:solidFill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688</a:t>
                </a:r>
                <a:r>
                  <a:rPr lang="ko-KR" altLang="en-US" sz="2000" spc="-150">
                    <a:solidFill>
                      <a:schemeClr val="bg1"/>
                    </a:solidFill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억 원</a:t>
                </a:r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7641588" y="3906930"/>
              <a:ext cx="3086100" cy="369332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우라와레즈 한 해 영업이익</a:t>
              </a: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2593546" y="4413418"/>
            <a:ext cx="3272568" cy="2157737"/>
            <a:chOff x="5431970" y="4268558"/>
            <a:chExt cx="3272568" cy="2157737"/>
          </a:xfrm>
        </p:grpSpPr>
        <p:pic>
          <p:nvPicPr>
            <p:cNvPr id="2054" name="Picture 6" descr="포돌스키에 대한 이미지 검색결과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40751" y="4268558"/>
              <a:ext cx="3086100" cy="1858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1" name="그룹 30"/>
            <p:cNvGrpSpPr/>
            <p:nvPr/>
          </p:nvGrpSpPr>
          <p:grpSpPr>
            <a:xfrm>
              <a:off x="5431970" y="5078634"/>
              <a:ext cx="3272568" cy="1347661"/>
              <a:chOff x="7515800" y="2928601"/>
              <a:chExt cx="3272568" cy="1347661"/>
            </a:xfrm>
          </p:grpSpPr>
          <p:grpSp>
            <p:nvGrpSpPr>
              <p:cNvPr id="33" name="그룹 32"/>
              <p:cNvGrpSpPr/>
              <p:nvPr/>
            </p:nvGrpSpPr>
            <p:grpSpPr>
              <a:xfrm>
                <a:off x="7515800" y="2928601"/>
                <a:ext cx="3272568" cy="1069331"/>
                <a:chOff x="614362" y="2928601"/>
                <a:chExt cx="3272568" cy="1069331"/>
              </a:xfrm>
            </p:grpSpPr>
            <p:sp>
              <p:nvSpPr>
                <p:cNvPr id="35" name="직각 삼각형 34"/>
                <p:cNvSpPr/>
                <p:nvPr/>
              </p:nvSpPr>
              <p:spPr>
                <a:xfrm flipH="1">
                  <a:off x="614362" y="2928601"/>
                  <a:ext cx="3244717" cy="1069331"/>
                </a:xfrm>
                <a:prstGeom prst="rtTriangle">
                  <a:avLst/>
                </a:prstGeom>
                <a:solidFill>
                  <a:srgbClr val="002060">
                    <a:alpha val="70000"/>
                  </a:srgbClr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1968955" y="3491431"/>
                  <a:ext cx="1917975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2000" spc="-150">
                      <a:solidFill>
                        <a:schemeClr val="bg1"/>
                      </a:solidFill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2</a:t>
                  </a:r>
                  <a:r>
                    <a:rPr lang="ko-KR" altLang="en-US" sz="2000" spc="-150">
                      <a:solidFill>
                        <a:schemeClr val="bg1"/>
                      </a:solidFill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억 </a:t>
                  </a:r>
                  <a:r>
                    <a:rPr lang="en-US" altLang="ko-KR" sz="2000" spc="-150">
                      <a:solidFill>
                        <a:schemeClr val="bg1"/>
                      </a:solidFill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1100</a:t>
                  </a:r>
                  <a:r>
                    <a:rPr lang="ko-KR" altLang="en-US" sz="2000" spc="-150">
                      <a:solidFill>
                        <a:schemeClr val="bg1"/>
                      </a:solidFill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만 원</a:t>
                  </a: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7627300" y="3906930"/>
                <a:ext cx="3086100" cy="369332"/>
              </a:xfrm>
              <a:prstGeom prst="rect">
                <a:avLst/>
              </a:prstGeom>
              <a:solidFill>
                <a:srgbClr val="002060"/>
              </a:solidFill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pc="-150">
                    <a:solidFill>
                      <a:schemeClr val="bg1"/>
                    </a:solidFill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선수 평균 연봉</a:t>
                </a:r>
              </a:p>
            </p:txBody>
          </p:sp>
        </p:grpSp>
      </p:grpSp>
      <p:grpSp>
        <p:nvGrpSpPr>
          <p:cNvPr id="30" name="그룹 29"/>
          <p:cNvGrpSpPr/>
          <p:nvPr/>
        </p:nvGrpSpPr>
        <p:grpSpPr>
          <a:xfrm>
            <a:off x="6322576" y="4413418"/>
            <a:ext cx="3272568" cy="2157737"/>
            <a:chOff x="6365440" y="4484858"/>
            <a:chExt cx="3272568" cy="2157737"/>
          </a:xfrm>
        </p:grpSpPr>
        <p:pic>
          <p:nvPicPr>
            <p:cNvPr id="2056" name="Picture 8" descr="축구에 대한 이미지 검색결과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4221" y="4484858"/>
              <a:ext cx="3088819" cy="1840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그룹 46"/>
            <p:cNvGrpSpPr/>
            <p:nvPr/>
          </p:nvGrpSpPr>
          <p:grpSpPr>
            <a:xfrm>
              <a:off x="6365440" y="5294934"/>
              <a:ext cx="3272568" cy="1347661"/>
              <a:chOff x="7515800" y="2928601"/>
              <a:chExt cx="3272568" cy="1347661"/>
            </a:xfrm>
          </p:grpSpPr>
          <p:grpSp>
            <p:nvGrpSpPr>
              <p:cNvPr id="48" name="그룹 47"/>
              <p:cNvGrpSpPr/>
              <p:nvPr/>
            </p:nvGrpSpPr>
            <p:grpSpPr>
              <a:xfrm>
                <a:off x="7515800" y="2928601"/>
                <a:ext cx="3272568" cy="1069331"/>
                <a:chOff x="614362" y="2928601"/>
                <a:chExt cx="3272568" cy="1069331"/>
              </a:xfrm>
            </p:grpSpPr>
            <p:sp>
              <p:nvSpPr>
                <p:cNvPr id="50" name="직각 삼각형 49"/>
                <p:cNvSpPr/>
                <p:nvPr/>
              </p:nvSpPr>
              <p:spPr>
                <a:xfrm flipH="1">
                  <a:off x="614362" y="2928601"/>
                  <a:ext cx="3244717" cy="1069331"/>
                </a:xfrm>
                <a:prstGeom prst="rtTriangle">
                  <a:avLst/>
                </a:prstGeom>
                <a:solidFill>
                  <a:srgbClr val="002060">
                    <a:alpha val="70000"/>
                  </a:srgbClr>
                </a:solidFill>
                <a:ln>
                  <a:noFill/>
                </a:ln>
                <a:effectLst>
                  <a:softEdge rad="63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1968955" y="3491431"/>
                  <a:ext cx="1917975" cy="400110"/>
                </a:xfrm>
                <a:prstGeom prst="rect">
                  <a:avLst/>
                </a:prstGeom>
                <a:noFill/>
                <a:scene3d>
                  <a:camera prst="obliqueTopLeft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2000" spc="-150">
                      <a:solidFill>
                        <a:schemeClr val="bg1"/>
                      </a:solidFill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1</a:t>
                  </a:r>
                  <a:r>
                    <a:rPr lang="ko-KR" altLang="en-US" sz="2000" spc="-150">
                      <a:solidFill>
                        <a:schemeClr val="bg1"/>
                      </a:solidFill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조 </a:t>
                  </a:r>
                  <a:r>
                    <a:rPr lang="en-US" altLang="ko-KR" sz="2000" spc="-150">
                      <a:solidFill>
                        <a:schemeClr val="bg1"/>
                      </a:solidFill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300</a:t>
                  </a:r>
                  <a:r>
                    <a:rPr lang="ko-KR" altLang="en-US" sz="2000" spc="-150">
                      <a:solidFill>
                        <a:schemeClr val="bg1"/>
                      </a:solidFill>
                      <a:latin typeface="a옛날사진관3" panose="02020600000000000000" pitchFamily="18" charset="-127"/>
                      <a:ea typeface="a옛날사진관3" panose="02020600000000000000" pitchFamily="18" charset="-127"/>
                    </a:rPr>
                    <a:t>억 원</a:t>
                  </a:r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7627300" y="3906930"/>
                <a:ext cx="3086100" cy="369332"/>
              </a:xfrm>
              <a:prstGeom prst="rect">
                <a:avLst/>
              </a:prstGeom>
              <a:solidFill>
                <a:srgbClr val="002060"/>
              </a:solidFill>
              <a:scene3d>
                <a:camera prst="obliqueTopLef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pc="-150">
                    <a:solidFill>
                      <a:schemeClr val="bg1"/>
                    </a:solidFill>
                    <a:latin typeface="a옛날사진관3" panose="02020600000000000000" pitchFamily="18" charset="-127"/>
                    <a:ea typeface="a옛날사진관3" panose="02020600000000000000" pitchFamily="18" charset="-127"/>
                  </a:rPr>
                  <a:t>전체 시장 규모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765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/>
          <p:cNvGrpSpPr/>
          <p:nvPr/>
        </p:nvGrpSpPr>
        <p:grpSpPr>
          <a:xfrm>
            <a:off x="0" y="1390356"/>
            <a:ext cx="12192000" cy="3769606"/>
            <a:chOff x="0" y="1390356"/>
            <a:chExt cx="12192000" cy="3769606"/>
          </a:xfrm>
        </p:grpSpPr>
        <p:pic>
          <p:nvPicPr>
            <p:cNvPr id="13" name="Picture 2" descr="관련 이미지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aintBrush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1502900"/>
              <a:ext cx="12192000" cy="3195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직사각형 4"/>
            <p:cNvSpPr/>
            <p:nvPr/>
          </p:nvSpPr>
          <p:spPr>
            <a:xfrm>
              <a:off x="7280150" y="1494689"/>
              <a:ext cx="2510965" cy="3203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0" y="4811149"/>
              <a:ext cx="121920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0" y="1390356"/>
              <a:ext cx="12192000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9791115" y="4811149"/>
              <a:ext cx="2393286" cy="348813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r">
                <a:lnSpc>
                  <a:spcPts val="1950"/>
                </a:lnSpc>
              </a:pPr>
              <a:r>
                <a:rPr lang="ko-KR" altLang="en-US" sz="1500" spc="-150">
                  <a:solidFill>
                    <a:schemeClr val="bg2">
                      <a:lumMod val="25000"/>
                    </a:schemeClr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발표자 일본어일본학과 이지</a:t>
              </a:r>
              <a:r>
                <a:rPr lang="en-US" altLang="ko-KR" sz="1500" spc="-150">
                  <a:solidFill>
                    <a:schemeClr val="bg2">
                      <a:lumMod val="25000"/>
                    </a:schemeClr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*</a:t>
              </a:r>
              <a:endParaRPr lang="ko-KR" altLang="en-US" sz="1500" spc="-150" dirty="0">
                <a:solidFill>
                  <a:schemeClr val="bg2">
                    <a:lumMod val="25000"/>
                  </a:schemeClr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26425" y="3261203"/>
              <a:ext cx="2363131" cy="362279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ko-KR" altLang="en-US" sz="2500" spc="-150">
                  <a:solidFill>
                    <a:schemeClr val="bg2">
                      <a:lumMod val="2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야        구</a:t>
              </a:r>
              <a:endParaRPr lang="ko-KR" altLang="en-US" sz="2500" spc="-15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72902" y="2856118"/>
              <a:ext cx="2118304" cy="377026"/>
            </a:xfrm>
            <a:prstGeom prst="rect">
              <a:avLst/>
            </a:prstGeom>
            <a:noFill/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950"/>
                </a:lnSpc>
              </a:pPr>
              <a:r>
                <a:rPr lang="en-US" altLang="ko-KR" sz="3000" spc="-150">
                  <a:solidFill>
                    <a:schemeClr val="bg2">
                      <a:lumMod val="25000"/>
                    </a:schemeClr>
                  </a:solidFill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PART 1</a:t>
              </a:r>
              <a:endParaRPr lang="ko-KR" altLang="en-US" sz="3000" spc="-150" dirty="0">
                <a:solidFill>
                  <a:schemeClr val="bg2">
                    <a:lumMod val="25000"/>
                  </a:schemeClr>
                </a:solidFill>
                <a:latin typeface="a옛날목욕탕L" panose="02020600000000000000" pitchFamily="18" charset="-127"/>
                <a:ea typeface="a옛날목욕탕L" panose="02020600000000000000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1619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축구의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0801" y="1300161"/>
            <a:ext cx="1878012" cy="400050"/>
            <a:chOff x="50801" y="1300161"/>
            <a:chExt cx="1878012" cy="400050"/>
          </a:xfrm>
        </p:grpSpPr>
        <p:sp>
          <p:nvSpPr>
            <p:cNvPr id="8" name="직사각형 7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3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고용분야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65603" y="1948383"/>
            <a:ext cx="726176" cy="430887"/>
          </a:xfrm>
          <a:prstGeom prst="rect">
            <a:avLst/>
          </a:prstGeom>
          <a:solidFill>
            <a:schemeClr val="tx1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과거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742950" y="2684593"/>
            <a:ext cx="1928813" cy="3541158"/>
            <a:chOff x="396875" y="2527425"/>
            <a:chExt cx="1928813" cy="3541158"/>
          </a:xfrm>
        </p:grpSpPr>
        <p:pic>
          <p:nvPicPr>
            <p:cNvPr id="12" name="Picture 2" descr="관련 이미지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96875" y="2527425"/>
              <a:ext cx="1928813" cy="3171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19528" y="5699251"/>
              <a:ext cx="1806160" cy="369332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선수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42126" y="5848371"/>
            <a:ext cx="1806160" cy="369332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지도자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6218649" y="2693835"/>
            <a:ext cx="1806160" cy="3533110"/>
            <a:chOff x="4807155" y="2527425"/>
            <a:chExt cx="1806160" cy="3533110"/>
          </a:xfrm>
        </p:grpSpPr>
        <p:pic>
          <p:nvPicPr>
            <p:cNvPr id="3078" name="Picture 6" descr="안정환 해설에 대한 이미지 검색결과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271" l="0" r="89950">
                          <a14:foregroundMark x1="36181" y1="1458" x2="61809" y2="1895"/>
                          <a14:foregroundMark x1="33166" y1="3790" x2="33166" y2="68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47789" y="2527425"/>
              <a:ext cx="889066" cy="3058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807155" y="5691203"/>
              <a:ext cx="1806160" cy="369332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해설자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9134679" y="5856419"/>
            <a:ext cx="1806160" cy="369332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경기장 관리 용역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91780" y="1948383"/>
            <a:ext cx="937108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단순함</a:t>
            </a:r>
          </a:p>
        </p:txBody>
      </p:sp>
    </p:spTree>
    <p:extLst>
      <p:ext uri="{BB962C8B-B14F-4D97-AF65-F5344CB8AC3E}">
        <p14:creationId xmlns:p14="http://schemas.microsoft.com/office/powerpoint/2010/main" val="904532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1878012" cy="400050"/>
            <a:chOff x="50801" y="1300161"/>
            <a:chExt cx="1878012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3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고용분야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축구의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603" y="1948383"/>
            <a:ext cx="726176" cy="430887"/>
          </a:xfrm>
          <a:prstGeom prst="rect">
            <a:avLst/>
          </a:prstGeom>
          <a:solidFill>
            <a:schemeClr val="tx1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현재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91779" y="1948383"/>
            <a:ext cx="2480159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세분화되고 전문화됨</a:t>
            </a:r>
          </a:p>
        </p:txBody>
      </p:sp>
      <p:sp>
        <p:nvSpPr>
          <p:cNvPr id="10" name="TextBox 9">
            <a:hlinkClick r:id="rId2"/>
          </p:cNvPr>
          <p:cNvSpPr txBox="1"/>
          <p:nvPr/>
        </p:nvSpPr>
        <p:spPr>
          <a:xfrm>
            <a:off x="3435166" y="2884617"/>
            <a:ext cx="2094096" cy="430887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스포츠 통역사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79954" y="3502912"/>
            <a:ext cx="628962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직무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9953" y="4018990"/>
            <a:ext cx="628963" cy="707886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자격요건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79953" y="4842844"/>
            <a:ext cx="628963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특징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08915" y="3457847"/>
            <a:ext cx="5157787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비일본인 선수</a:t>
            </a:r>
            <a:r>
              <a:rPr lang="en-US" altLang="ko-KR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/</a:t>
            </a:r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지도자 전담 통역 및 매니저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08915" y="3978661"/>
            <a:ext cx="4606509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통번역대학원 진학 후 통번역 실무경력</a:t>
            </a:r>
            <a:endParaRPr lang="en-US" altLang="ko-KR" sz="2200" spc="-15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전문용어 이해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08916" y="4809780"/>
            <a:ext cx="4135022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선수와 경기 외적으로도 교감 필요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79953" y="5356635"/>
            <a:ext cx="628963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대우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08916" y="5325858"/>
            <a:ext cx="4135022" cy="110799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주로 </a:t>
            </a:r>
            <a:r>
              <a:rPr lang="en-US" altLang="ko-KR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1</a:t>
            </a:r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년 단위 계약직</a:t>
            </a:r>
            <a:endParaRPr lang="en-US" altLang="ko-KR" sz="2200" spc="-15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실력 입증 후 정규직 전환 추세</a:t>
            </a:r>
            <a:endParaRPr lang="en-US" altLang="ko-KR" sz="2200" spc="-15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연봉은 높은 편</a:t>
            </a:r>
            <a:endParaRPr lang="en-US" altLang="ko-KR" sz="2200" spc="-15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0" name="실행 단추: 앞으로 또는 다음 19">
            <a:hlinkClick r:id="rId3" highlightClick="1"/>
          </p:cNvPr>
          <p:cNvSpPr/>
          <p:nvPr/>
        </p:nvSpPr>
        <p:spPr>
          <a:xfrm>
            <a:off x="5572635" y="2880090"/>
            <a:ext cx="433388" cy="435414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6983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1878012" cy="400050"/>
            <a:chOff x="50801" y="1300161"/>
            <a:chExt cx="1878012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3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고용분야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축구의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3692341" y="3084642"/>
            <a:ext cx="2094096" cy="430887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장내 아나운서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7129" y="3702937"/>
            <a:ext cx="628962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직무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7128" y="4219015"/>
            <a:ext cx="628963" cy="707886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자격요건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37128" y="5042869"/>
            <a:ext cx="628963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특징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6090" y="3657872"/>
            <a:ext cx="5157787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경기상황 안내방송 및 행사 사회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6090" y="4178686"/>
            <a:ext cx="4606509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신문방송학과 복수전공</a:t>
            </a:r>
            <a:endParaRPr lang="en-US" altLang="ko-KR" sz="2200" spc="-15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결혼식 등 행사 사회 경력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6091" y="5009805"/>
            <a:ext cx="4135022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경기 상황에 대한 이해 필요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7128" y="5556660"/>
            <a:ext cx="628963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대우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66091" y="5525883"/>
            <a:ext cx="4135022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경기가 자주 있을수록 수입이 높음</a:t>
            </a:r>
            <a:endParaRPr lang="en-US" altLang="ko-KR" sz="2200" spc="-15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5603" y="1948383"/>
            <a:ext cx="726176" cy="430887"/>
          </a:xfrm>
          <a:prstGeom prst="rect">
            <a:avLst/>
          </a:prstGeom>
          <a:solidFill>
            <a:schemeClr val="tx1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현재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91779" y="1948383"/>
            <a:ext cx="2480159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세분화되고 전문화됨</a:t>
            </a:r>
          </a:p>
        </p:txBody>
      </p:sp>
      <p:sp>
        <p:nvSpPr>
          <p:cNvPr id="20" name="실행 단추: 앞으로 또는 다음 19">
            <a:hlinkClick r:id="rId3" highlightClick="1"/>
          </p:cNvPr>
          <p:cNvSpPr/>
          <p:nvPr/>
        </p:nvSpPr>
        <p:spPr>
          <a:xfrm>
            <a:off x="5829810" y="3080115"/>
            <a:ext cx="433388" cy="435414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410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/>
          </p:cNvPr>
          <p:cNvSpPr txBox="1"/>
          <p:nvPr/>
        </p:nvSpPr>
        <p:spPr>
          <a:xfrm>
            <a:off x="2998188" y="2841755"/>
            <a:ext cx="2094096" cy="430887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경기 기록원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42976" y="3460050"/>
            <a:ext cx="628962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직무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2975" y="3976128"/>
            <a:ext cx="628963" cy="707886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자격요건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2975" y="4799982"/>
            <a:ext cx="628963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특징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1937" y="3414985"/>
            <a:ext cx="5157787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경기상황 기록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1937" y="3935799"/>
            <a:ext cx="4606509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통계학과 복수전공</a:t>
            </a:r>
            <a:endParaRPr lang="en-US" altLang="ko-KR" sz="2200" spc="-15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전문용어 이해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1938" y="4766918"/>
            <a:ext cx="4135022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경기 상황에 대한 이해 필수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2975" y="5313773"/>
            <a:ext cx="628963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대우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71937" y="5282996"/>
            <a:ext cx="5618943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협회 공식 기록원이나 구단 기록원의 경우 높은 편</a:t>
            </a:r>
            <a:endParaRPr lang="en-US" altLang="ko-KR" sz="2200" spc="-15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서비스 회사의 기록원은 시간제 아르바이트 수준</a:t>
            </a:r>
            <a:endParaRPr lang="en-US" altLang="ko-KR" sz="2200" spc="-15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0801" y="1300161"/>
            <a:ext cx="1878012" cy="400050"/>
            <a:chOff x="50801" y="1300161"/>
            <a:chExt cx="1878012" cy="400050"/>
          </a:xfrm>
        </p:grpSpPr>
        <p:sp>
          <p:nvSpPr>
            <p:cNvPr id="13" name="직사각형 1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3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고용분야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65603" y="1948383"/>
            <a:ext cx="726176" cy="430887"/>
          </a:xfrm>
          <a:prstGeom prst="rect">
            <a:avLst/>
          </a:prstGeom>
          <a:solidFill>
            <a:schemeClr val="tx1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현재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91779" y="1948383"/>
            <a:ext cx="2480159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세분화되고 전문화됨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축구의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8" name="실행 단추: 앞으로 또는 다음 17">
            <a:hlinkClick r:id="rId3" highlightClick="1"/>
          </p:cNvPr>
          <p:cNvSpPr/>
          <p:nvPr/>
        </p:nvSpPr>
        <p:spPr>
          <a:xfrm>
            <a:off x="5135657" y="2837228"/>
            <a:ext cx="433388" cy="435414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7419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3192277" y="2756030"/>
            <a:ext cx="2936619" cy="430887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스포츠기록 분석연구원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37066" y="3374325"/>
            <a:ext cx="628962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직무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37065" y="3890403"/>
            <a:ext cx="628963" cy="707886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자격요건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7065" y="4714257"/>
            <a:ext cx="628963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특징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6027" y="3329260"/>
            <a:ext cx="5157787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경기내용</a:t>
            </a:r>
            <a:r>
              <a:rPr lang="en-US" altLang="ko-KR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 </a:t>
            </a:r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분석 및 훈련 프로그램 고안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6027" y="3850074"/>
            <a:ext cx="4606509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스포츠분석학과 진학</a:t>
            </a:r>
            <a:endParaRPr lang="en-US" altLang="ko-KR" sz="2200" spc="-15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스포츠팀 근무 경력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66028" y="4681193"/>
            <a:ext cx="4135022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스포츠 전문지식 필요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7065" y="5228048"/>
            <a:ext cx="628963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대우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6028" y="5197271"/>
            <a:ext cx="5157786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국가대표팀이나 프로팀 소속으로 전문직 대우</a:t>
            </a:r>
            <a:endParaRPr lang="en-US" altLang="ko-KR" sz="2200" spc="-15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0801" y="1300161"/>
            <a:ext cx="1878012" cy="400050"/>
            <a:chOff x="50801" y="1300161"/>
            <a:chExt cx="1878012" cy="400050"/>
          </a:xfrm>
        </p:grpSpPr>
        <p:sp>
          <p:nvSpPr>
            <p:cNvPr id="13" name="직사각형 1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3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고용분야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축구의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1" name="실행 단추: 앞으로 또는 다음 10">
            <a:hlinkClick r:id="rId3" highlightClick="1"/>
          </p:cNvPr>
          <p:cNvSpPr/>
          <p:nvPr/>
        </p:nvSpPr>
        <p:spPr>
          <a:xfrm>
            <a:off x="6159743" y="2751503"/>
            <a:ext cx="433388" cy="435414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3784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/>
          </p:cNvPr>
          <p:cNvSpPr txBox="1"/>
          <p:nvPr/>
        </p:nvSpPr>
        <p:spPr>
          <a:xfrm>
            <a:off x="3312669" y="2998917"/>
            <a:ext cx="2094096" cy="430887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스포츠 마케터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57457" y="3617212"/>
            <a:ext cx="628962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직무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57456" y="4133290"/>
            <a:ext cx="628963" cy="707886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자격요건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7456" y="4957144"/>
            <a:ext cx="628963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특징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6418" y="3572147"/>
            <a:ext cx="5157787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용품판매</a:t>
            </a:r>
            <a:r>
              <a:rPr lang="en-US" altLang="ko-KR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/</a:t>
            </a:r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광고대행</a:t>
            </a:r>
            <a:r>
              <a:rPr lang="en-US" altLang="ko-KR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/</a:t>
            </a:r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이벤트기획</a:t>
            </a:r>
            <a:r>
              <a:rPr lang="en-US" altLang="ko-KR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/</a:t>
            </a:r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선수관리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6418" y="4092961"/>
            <a:ext cx="4606509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경영학과 복수전공</a:t>
            </a:r>
            <a:endParaRPr lang="en-US" altLang="ko-KR" sz="2200" spc="-15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외국어능력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86419" y="4924080"/>
            <a:ext cx="4135022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비정형적인 업무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7456" y="5470935"/>
            <a:ext cx="628963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대우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86418" y="5440158"/>
            <a:ext cx="5351658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주로 광고대행사 또는 기획사 소속으로 연봉은 천차만별</a:t>
            </a:r>
            <a:endParaRPr lang="en-US" altLang="ko-KR" sz="2200" spc="-15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0801" y="1300161"/>
            <a:ext cx="1878012" cy="400050"/>
            <a:chOff x="50801" y="1300161"/>
            <a:chExt cx="1878012" cy="400050"/>
          </a:xfrm>
        </p:grpSpPr>
        <p:sp>
          <p:nvSpPr>
            <p:cNvPr id="13" name="직사각형 1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3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고용분야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65603" y="1948383"/>
            <a:ext cx="726176" cy="430887"/>
          </a:xfrm>
          <a:prstGeom prst="rect">
            <a:avLst/>
          </a:prstGeom>
          <a:solidFill>
            <a:schemeClr val="tx1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현재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91779" y="1948383"/>
            <a:ext cx="2480159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세분화되고 전문화됨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축구의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18" name="실행 단추: 앞으로 또는 다음 17">
            <a:hlinkClick r:id="rId3" highlightClick="1"/>
          </p:cNvPr>
          <p:cNvSpPr/>
          <p:nvPr/>
        </p:nvSpPr>
        <p:spPr>
          <a:xfrm>
            <a:off x="5448969" y="2994390"/>
            <a:ext cx="433388" cy="435414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839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</p:cNvPr>
          <p:cNvSpPr txBox="1"/>
          <p:nvPr/>
        </p:nvSpPr>
        <p:spPr>
          <a:xfrm>
            <a:off x="3363728" y="3000587"/>
            <a:ext cx="2094096" cy="430887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스포츠 행정가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8516" y="3618882"/>
            <a:ext cx="628962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직무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8515" y="4134960"/>
            <a:ext cx="628963" cy="707886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자격요건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8515" y="4958814"/>
            <a:ext cx="628963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특징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7477" y="3573817"/>
            <a:ext cx="5157787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협회사무</a:t>
            </a:r>
            <a:r>
              <a:rPr lang="en-US" altLang="ko-KR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/</a:t>
            </a:r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구단운영</a:t>
            </a:r>
            <a:r>
              <a:rPr lang="en-US" altLang="ko-KR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/</a:t>
            </a:r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구단마케팅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7477" y="4094631"/>
            <a:ext cx="5013364" cy="76944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행정학과 복수전공</a:t>
            </a:r>
            <a:r>
              <a:rPr lang="en-US" altLang="ko-KR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/</a:t>
            </a:r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축구산업 아카데미 수료외국어능력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8515" y="5472605"/>
            <a:ext cx="628963" cy="400110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대우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37477" y="5441828"/>
            <a:ext cx="5351658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협회나 구단 소속으로 연봉은 천차만별</a:t>
            </a:r>
            <a:endParaRPr lang="en-US" altLang="ko-KR" sz="2200" spc="-150"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50801" y="1300161"/>
            <a:ext cx="1878012" cy="400050"/>
            <a:chOff x="50801" y="1300161"/>
            <a:chExt cx="1878012" cy="400050"/>
          </a:xfrm>
        </p:grpSpPr>
        <p:sp>
          <p:nvSpPr>
            <p:cNvPr id="14" name="직사각형 13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3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42951" y="1300161"/>
              <a:ext cx="1185862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고용분야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65603" y="1948383"/>
            <a:ext cx="726176" cy="430887"/>
          </a:xfrm>
          <a:prstGeom prst="rect">
            <a:avLst/>
          </a:prstGeom>
          <a:solidFill>
            <a:schemeClr val="tx1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현재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91779" y="1948383"/>
            <a:ext cx="2480159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세분화되고 전문화됨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축구의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37477" y="4925750"/>
            <a:ext cx="4331191" cy="430887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200" spc="-150">
                <a:latin typeface="a옛날사진관3" panose="02020600000000000000" pitchFamily="18" charset="-127"/>
                <a:ea typeface="a옛날사진관3" panose="02020600000000000000" pitchFamily="18" charset="-127"/>
              </a:rPr>
              <a:t>사무업무 및 스포츠 외교</a:t>
            </a:r>
          </a:p>
        </p:txBody>
      </p:sp>
      <p:sp>
        <p:nvSpPr>
          <p:cNvPr id="19" name="실행 단추: 앞으로 또는 다음 18">
            <a:hlinkClick r:id="rId3" highlightClick="1"/>
          </p:cNvPr>
          <p:cNvSpPr/>
          <p:nvPr/>
        </p:nvSpPr>
        <p:spPr>
          <a:xfrm>
            <a:off x="5501197" y="2996060"/>
            <a:ext cx="433388" cy="435414"/>
          </a:xfrm>
          <a:prstGeom prst="actionButtonForwardNex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9342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첨단기술.png에 대한 이미지 검색결과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9536" y="4129277"/>
            <a:ext cx="2936619" cy="18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3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결론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pic>
        <p:nvPicPr>
          <p:cNvPr id="6150" name="Picture 6" descr="알파고.png에 대한 이미지 검색결과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434" y="1939109"/>
            <a:ext cx="3161263" cy="9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99536" y="2844799"/>
            <a:ext cx="2936619" cy="430887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인공지능의 발전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9537" y="5979884"/>
            <a:ext cx="2936619" cy="430887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첨단기술의 발전</a:t>
            </a:r>
          </a:p>
        </p:txBody>
      </p:sp>
      <p:sp>
        <p:nvSpPr>
          <p:cNvPr id="26" name="덧셈 기호 25"/>
          <p:cNvSpPr/>
          <p:nvPr/>
        </p:nvSpPr>
        <p:spPr>
          <a:xfrm>
            <a:off x="1749835" y="3293257"/>
            <a:ext cx="836020" cy="836020"/>
          </a:xfrm>
          <a:prstGeom prst="mathPlus">
            <a:avLst>
              <a:gd name="adj1" fmla="val 2420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오른쪽 중괄호 3"/>
          <p:cNvSpPr/>
          <p:nvPr/>
        </p:nvSpPr>
        <p:spPr>
          <a:xfrm>
            <a:off x="3934673" y="2133600"/>
            <a:ext cx="624114" cy="4277171"/>
          </a:xfrm>
          <a:prstGeom prst="rightBrace">
            <a:avLst>
              <a:gd name="adj1" fmla="val 44565"/>
              <a:gd name="adj2" fmla="val 5000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86454" y="3887464"/>
            <a:ext cx="1569203" cy="769441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인간 고유의 </a:t>
            </a:r>
            <a:endParaRPr lang="en-US" altLang="ko-KR" sz="2200" spc="-15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일자리 감소</a:t>
            </a:r>
          </a:p>
        </p:txBody>
      </p:sp>
      <p:sp>
        <p:nvSpPr>
          <p:cNvPr id="29" name="오른쪽 중괄호 28"/>
          <p:cNvSpPr/>
          <p:nvPr/>
        </p:nvSpPr>
        <p:spPr>
          <a:xfrm flipH="1">
            <a:off x="6255657" y="2133600"/>
            <a:ext cx="624114" cy="4277171"/>
          </a:xfrm>
          <a:prstGeom prst="rightBrace">
            <a:avLst>
              <a:gd name="adj1" fmla="val 44565"/>
              <a:gd name="adj2" fmla="val 5000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6981369" y="1741713"/>
            <a:ext cx="2936619" cy="1817152"/>
            <a:chOff x="7707085" y="2240032"/>
            <a:chExt cx="2936619" cy="1817152"/>
          </a:xfrm>
        </p:grpSpPr>
        <p:pic>
          <p:nvPicPr>
            <p:cNvPr id="31" name="Picture 8" descr="일본축구에 대한 이미지 검색결과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707085" y="2240032"/>
              <a:ext cx="2936619" cy="140788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7707085" y="3626297"/>
              <a:ext cx="2936619" cy="430887"/>
            </a:xfrm>
            <a:prstGeom prst="rect">
              <a:avLst/>
            </a:prstGeom>
            <a:solidFill>
              <a:srgbClr val="002060"/>
            </a:solidFill>
            <a:scene3d>
              <a:camera prst="obliqueTopLeft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spc="-150">
                  <a:solidFill>
                    <a:schemeClr val="bg1"/>
                  </a:solidFill>
                  <a:latin typeface="a옛날사진관3" panose="02020600000000000000" pitchFamily="18" charset="-127"/>
                  <a:ea typeface="a옛날사진관3" panose="02020600000000000000" pitchFamily="18" charset="-127"/>
                </a:rPr>
                <a:t>일본 최고의 인기 스포츠</a:t>
              </a:r>
            </a:p>
          </p:txBody>
        </p:sp>
      </p:grpSp>
      <p:sp>
        <p:nvSpPr>
          <p:cNvPr id="33" name="덧셈 기호 32"/>
          <p:cNvSpPr/>
          <p:nvPr/>
        </p:nvSpPr>
        <p:spPr>
          <a:xfrm>
            <a:off x="8042518" y="3689070"/>
            <a:ext cx="836020" cy="836020"/>
          </a:xfrm>
          <a:prstGeom prst="mathPlus">
            <a:avLst>
              <a:gd name="adj1" fmla="val 24208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58" name="Picture 14" descr="생각.png에 대한 이미지 검색결과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63" y="4622391"/>
            <a:ext cx="1398581" cy="156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992219" y="6108238"/>
            <a:ext cx="2936619" cy="430887"/>
          </a:xfrm>
          <a:prstGeom prst="rect">
            <a:avLst/>
          </a:prstGeom>
          <a:solidFill>
            <a:srgbClr val="00206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감수성</a:t>
            </a:r>
            <a:r>
              <a:rPr lang="en-US" altLang="ko-KR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/</a:t>
            </a:r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창의력</a:t>
            </a:r>
            <a:r>
              <a:rPr lang="en-US" altLang="ko-KR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/</a:t>
            </a:r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전문성</a:t>
            </a:r>
          </a:p>
        </p:txBody>
      </p:sp>
      <p:sp>
        <p:nvSpPr>
          <p:cNvPr id="36" name="오른쪽 중괄호 35"/>
          <p:cNvSpPr/>
          <p:nvPr/>
        </p:nvSpPr>
        <p:spPr>
          <a:xfrm>
            <a:off x="10003318" y="2133600"/>
            <a:ext cx="624114" cy="4277171"/>
          </a:xfrm>
          <a:prstGeom prst="rightBrace">
            <a:avLst>
              <a:gd name="adj1" fmla="val 44565"/>
              <a:gd name="adj2" fmla="val 50000"/>
            </a:avLst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0753426" y="3897292"/>
            <a:ext cx="748052" cy="769441"/>
          </a:xfrm>
          <a:prstGeom prst="rect">
            <a:avLst/>
          </a:prstGeom>
          <a:solidFill>
            <a:srgbClr val="7030A0"/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일본</a:t>
            </a:r>
            <a:endParaRPr lang="en-US" altLang="ko-KR" sz="2200" spc="-15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  <a:p>
            <a:pPr algn="ctr"/>
            <a:r>
              <a:rPr lang="ko-KR" altLang="en-US" sz="2200" spc="-15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취업</a:t>
            </a:r>
          </a:p>
        </p:txBody>
      </p:sp>
    </p:spTree>
    <p:extLst>
      <p:ext uri="{BB962C8B-B14F-4D97-AF65-F5344CB8AC3E}">
        <p14:creationId xmlns:p14="http://schemas.microsoft.com/office/powerpoint/2010/main" val="415877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개요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0800" y="1204687"/>
            <a:ext cx="12090400" cy="5609771"/>
          </a:xfrm>
          <a:prstGeom prst="rect">
            <a:avLst/>
          </a:prstGeom>
          <a:noFill/>
          <a:ln w="25400"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50801" y="1300161"/>
            <a:ext cx="2263774" cy="400050"/>
            <a:chOff x="50801" y="1300161"/>
            <a:chExt cx="2263774" cy="400050"/>
          </a:xfrm>
        </p:grpSpPr>
        <p:sp>
          <p:nvSpPr>
            <p:cNvPr id="10" name="직사각형 9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42950" y="1300161"/>
              <a:ext cx="1571625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 dirty="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야구의 도입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33451" y="1695740"/>
            <a:ext cx="9961563" cy="459818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1.</a:t>
            </a:r>
            <a:r>
              <a:rPr lang="ko-KR" altLang="en-US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개요</a:t>
            </a:r>
          </a:p>
          <a:p>
            <a:pPr fontAlgn="base" latinLnBrk="0">
              <a:lnSpc>
                <a:spcPct val="160000"/>
              </a:lnSpc>
            </a:pPr>
            <a:r>
              <a:rPr lang="en-US" altLang="ko-KR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1-1. </a:t>
            </a:r>
            <a:r>
              <a:rPr lang="ko-KR" altLang="en-US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야구의 도입</a:t>
            </a:r>
          </a:p>
          <a:p>
            <a:pPr fontAlgn="base" latinLnBrk="0">
              <a:lnSpc>
                <a:spcPct val="160000"/>
              </a:lnSpc>
            </a:pPr>
            <a:r>
              <a:rPr lang="ko-KR" altLang="en-US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아시아에서 가장 오래된 역사를 자랑하며 </a:t>
            </a:r>
            <a:r>
              <a:rPr lang="en-US" altLang="ko-KR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1936</a:t>
            </a:r>
            <a:r>
              <a:rPr lang="ko-KR" altLang="en-US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년에 공식적으로 출범하였다</a:t>
            </a:r>
            <a:r>
              <a:rPr lang="en-US" altLang="ko-KR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. </a:t>
            </a:r>
            <a:endParaRPr lang="ko-KR" altLang="en-US" sz="2400" kern="0" dirty="0">
              <a:solidFill>
                <a:srgbClr val="000000"/>
              </a:solidFill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>
              <a:lnSpc>
                <a:spcPct val="160000"/>
              </a:lnSpc>
            </a:pPr>
            <a:r>
              <a:rPr lang="ko-KR" altLang="en-US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제</a:t>
            </a:r>
            <a:r>
              <a:rPr lang="en-US" altLang="ko-KR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2</a:t>
            </a:r>
            <a:r>
              <a:rPr lang="ko-KR" altLang="en-US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차 세계대전으로 </a:t>
            </a:r>
            <a:r>
              <a:rPr lang="en-US" altLang="ko-KR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1944</a:t>
            </a:r>
            <a:r>
              <a:rPr lang="ko-KR" altLang="en-US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년부터 </a:t>
            </a:r>
            <a:r>
              <a:rPr lang="en-US" altLang="ko-KR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1945</a:t>
            </a:r>
            <a:r>
              <a:rPr lang="ko-KR" altLang="en-US" sz="2400" kern="0" dirty="0" err="1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년동안</a:t>
            </a:r>
            <a:r>
              <a:rPr lang="ko-KR" altLang="en-US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 약 </a:t>
            </a:r>
            <a:r>
              <a:rPr lang="en-US" altLang="ko-KR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1</a:t>
            </a:r>
            <a:r>
              <a:rPr lang="ko-KR" altLang="en-US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년 간 일본프로야구연맹의 활동이 중지 다시 재개</a:t>
            </a:r>
            <a:r>
              <a:rPr lang="en-US" altLang="ko-KR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, 1946</a:t>
            </a:r>
            <a:r>
              <a:rPr lang="ko-KR" altLang="en-US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년 </a:t>
            </a:r>
            <a:r>
              <a:rPr lang="en-US" altLang="ko-KR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3</a:t>
            </a:r>
            <a:r>
              <a:rPr lang="ko-KR" altLang="en-US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월부터 페넌트레이스 형식으로 본격적인 도입이 시작되었다</a:t>
            </a:r>
            <a:r>
              <a:rPr lang="en-US" altLang="ko-KR" sz="2400" kern="0" dirty="0">
                <a:solidFill>
                  <a:srgbClr val="000000"/>
                </a:solidFill>
                <a:latin typeface="a옛날사진관3" pitchFamily="18" charset="-127"/>
                <a:ea typeface="a옛날사진관3" pitchFamily="18" charset="-127"/>
              </a:rPr>
              <a:t>. </a:t>
            </a:r>
            <a:endParaRPr lang="ko-KR" altLang="en-US" sz="2400" kern="0" dirty="0">
              <a:solidFill>
                <a:srgbClr val="000000"/>
              </a:solidFill>
              <a:latin typeface="a옛날사진관3" pitchFamily="18" charset="-127"/>
              <a:ea typeface="a옛날사진관3" pitchFamily="18" charset="-127"/>
            </a:endParaRPr>
          </a:p>
          <a:p>
            <a:pPr fontAlgn="base"/>
            <a:endParaRPr lang="en-US" altLang="ko-KR" sz="2400" dirty="0">
              <a:latin typeface="a옛날사진관3" pitchFamily="18" charset="-127"/>
              <a:ea typeface="a옛날사진관3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452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2263774" cy="400050"/>
            <a:chOff x="50801" y="1300161"/>
            <a:chExt cx="2263774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0" y="1300161"/>
              <a:ext cx="1571625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야구의 발전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개요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0416" y="1609345"/>
            <a:ext cx="9961563" cy="5078313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 latinLnBrk="0">
              <a:lnSpc>
                <a:spcPct val="150000"/>
              </a:lnSpc>
            </a:pP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1-2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야구의 발전</a:t>
            </a:r>
          </a:p>
          <a:p>
            <a:pPr fontAlgn="base" latinLnBrk="0"/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시즌제</a:t>
            </a:r>
            <a:endParaRPr lang="en-US" altLang="ko-KR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endParaRPr lang="en-US" altLang="ko-KR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1950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년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-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현재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: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센트럴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 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퍼시픽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양대 체제로 발전하여 양 리그 우승팀의 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챔피언팀을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정하는 일본시리즈가 시행 </a:t>
            </a:r>
          </a:p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1951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년은 올스타전이 개최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 </a:t>
            </a:r>
          </a:p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2004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년 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퍼시픽리그에서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리그 상위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3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개 팀이 일본시리즈 진출권을 놓고 겨루도록 했던 ‘포스트시즌 게임’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(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가칭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)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을 실시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. </a:t>
            </a:r>
          </a:p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(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센트럴리그에서는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3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년 뒤 실시하여‘클라이맥스 시리즈’라고 명칭을 정함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)</a:t>
            </a:r>
          </a:p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2005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년 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양대리그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서로간의 교류전이 시작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.</a:t>
            </a:r>
            <a:endParaRPr lang="ko-KR" altLang="en-US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endParaRPr lang="en-US" altLang="ko-KR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현재의 일본야구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: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평균 총 관중 수 약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2500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만명의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높은 인기를 자랑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 </a:t>
            </a:r>
          </a:p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06, 09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년 </a:t>
            </a:r>
            <a:r>
              <a:rPr lang="en-US" altLang="ko-KR" sz="2400" dirty="0" err="1">
                <a:latin typeface="a옛날사진관3" pitchFamily="18" charset="-127"/>
                <a:ea typeface="a옛날사진관3" pitchFamily="18" charset="-127"/>
              </a:rPr>
              <a:t>wbc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 2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회 우승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일본의 대표적인 스포츠로 자리매김함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.</a:t>
            </a:r>
            <a:endParaRPr lang="ko-KR" altLang="en-US" sz="2400" dirty="0">
              <a:latin typeface="a옛날사진관3" pitchFamily="18" charset="-127"/>
              <a:ea typeface="a옛날사진관3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44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2263774" cy="400050"/>
            <a:chOff x="50801" y="1300161"/>
            <a:chExt cx="2263774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0" y="1300161"/>
              <a:ext cx="1571625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야구의 발전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1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개요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95740"/>
            <a:ext cx="8381365" cy="4524315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선수 육성 체계</a:t>
            </a:r>
          </a:p>
          <a:p>
            <a:pPr fontAlgn="base" latinLnBrk="0"/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드래프트제도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: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초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중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야구부를 거친 고등부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 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대학부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 </a:t>
            </a: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아마추어선수들을 프로팀에서 지명 </a:t>
            </a:r>
          </a:p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(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최대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10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명까지 지명이 가능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.)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</a:t>
            </a:r>
          </a:p>
          <a:p>
            <a:pPr fontAlgn="base" latinLnBrk="0"/>
            <a:endParaRPr lang="en-US" altLang="ko-KR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일반선수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: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프로정식선수로 바로 등록이 가능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.</a:t>
            </a: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보통은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2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군에서 시작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.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(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경우에 따라서는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1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군 진입 가능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) </a:t>
            </a:r>
          </a:p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(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노모 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히데오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 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스즈키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이치로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) </a:t>
            </a:r>
            <a:endParaRPr lang="ko-KR" altLang="en-US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endParaRPr lang="en-US" altLang="ko-KR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육성선수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: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연봉 보장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x (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최저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2000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만원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) </a:t>
            </a: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정식선수 등록되기까지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1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년의 시간이 필요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. </a:t>
            </a:r>
          </a:p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(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니우라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 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히사오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(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김일융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),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노무라 </a:t>
            </a:r>
            <a:r>
              <a:rPr lang="ko-KR" altLang="en-US" sz="2400" dirty="0" err="1">
                <a:latin typeface="a옛날사진관3" pitchFamily="18" charset="-127"/>
                <a:ea typeface="a옛날사진관3" pitchFamily="18" charset="-127"/>
              </a:rPr>
              <a:t>카츠야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)</a:t>
            </a:r>
            <a:endParaRPr lang="ko-KR" altLang="en-US" sz="2400" dirty="0">
              <a:latin typeface="a옛날사진관3" pitchFamily="18" charset="-127"/>
              <a:ea typeface="a옛날사진관3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182" y="1146048"/>
            <a:ext cx="2353818" cy="281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24" y="3965258"/>
            <a:ext cx="2609088" cy="2892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78" y="3962400"/>
            <a:ext cx="230962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624" y="1133856"/>
            <a:ext cx="2574036" cy="28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77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야구의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0801" y="1300161"/>
            <a:ext cx="2792412" cy="400050"/>
            <a:chOff x="50801" y="1300161"/>
            <a:chExt cx="2792412" cy="400050"/>
          </a:xfrm>
        </p:grpSpPr>
        <p:sp>
          <p:nvSpPr>
            <p:cNvPr id="8" name="직사각형 7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42950" y="1300161"/>
              <a:ext cx="2100263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야구산업의 변화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6993" y="1700844"/>
            <a:ext cx="8717280" cy="1200329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2.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산업화</a:t>
            </a:r>
          </a:p>
          <a:p>
            <a:pPr fontAlgn="base" latinLnBrk="0"/>
            <a:endParaRPr lang="en-US" altLang="ko-KR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2-1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산업의 변화</a:t>
            </a:r>
          </a:p>
        </p:txBody>
      </p:sp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330709" y="3048000"/>
          <a:ext cx="6423660" cy="332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2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7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FFFF00"/>
                          </a:solidFill>
                          <a:latin typeface="a옛날사진관3" pitchFamily="18" charset="-127"/>
                          <a:ea typeface="a옛날사진관3" pitchFamily="18" charset="-127"/>
                        </a:rPr>
                        <a:t>비교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FFFF00"/>
                          </a:solidFill>
                          <a:latin typeface="a옛날사진관3" pitchFamily="18" charset="-127"/>
                          <a:ea typeface="a옛날사진관3" pitchFamily="18" charset="-127"/>
                        </a:rPr>
                        <a:t>과거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FFFF00"/>
                          </a:solidFill>
                          <a:latin typeface="a옛날사진관3" pitchFamily="18" charset="-127"/>
                          <a:ea typeface="a옛날사진관3" pitchFamily="18" charset="-127"/>
                        </a:rPr>
                        <a:t>현재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55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관중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남성 위주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남녀노소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(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여성 관객↑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)</a:t>
                      </a:r>
                      <a:endParaRPr lang="ko-KR" altLang="en-US" dirty="0">
                        <a:latin typeface="a옛날사진관3" pitchFamily="18" charset="-127"/>
                        <a:ea typeface="a옛날사진관3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49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먹거리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활성화 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x</a:t>
                      </a:r>
                      <a:endParaRPr lang="ko-KR" altLang="en-US" dirty="0">
                        <a:latin typeface="a옛날사진관3" pitchFamily="18" charset="-127"/>
                        <a:ea typeface="a옛날사진관3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a옛날사진관3" pitchFamily="18" charset="-127"/>
                          <a:ea typeface="a옛날사진관3" pitchFamily="18" charset="-127"/>
                        </a:rPr>
                        <a:t>스시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, 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치킨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,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피자 다양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49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야구 용품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 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활성화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x</a:t>
                      </a:r>
                      <a:endParaRPr lang="ko-KR" altLang="en-US" dirty="0">
                        <a:latin typeface="a옛날사진관3" pitchFamily="18" charset="-127"/>
                        <a:ea typeface="a옛날사진관3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유니폼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,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 모자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,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 인형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,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 </a:t>
                      </a:r>
                      <a:endParaRPr lang="en-US" altLang="ko-KR" dirty="0">
                        <a:latin typeface="a옛날사진관3" pitchFamily="18" charset="-127"/>
                        <a:ea typeface="a옛날사진관3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err="1">
                          <a:latin typeface="a옛날사진관3" pitchFamily="18" charset="-127"/>
                          <a:ea typeface="a옛날사진관3" pitchFamily="18" charset="-127"/>
                        </a:rPr>
                        <a:t>악세서리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 </a:t>
                      </a:r>
                      <a:r>
                        <a:rPr lang="ko-KR" altLang="en-US" baseline="0" dirty="0">
                          <a:latin typeface="a옛날사진관3" pitchFamily="18" charset="-127"/>
                          <a:ea typeface="a옛날사진관3" pitchFamily="18" charset="-127"/>
                        </a:rPr>
                        <a:t>등</a:t>
                      </a:r>
                      <a:endParaRPr lang="ko-KR" altLang="en-US" dirty="0">
                        <a:latin typeface="a옛날사진관3" pitchFamily="18" charset="-127"/>
                        <a:ea typeface="a옛날사진관3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04" y="2279904"/>
            <a:ext cx="4828032" cy="4035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482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야구의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50801" y="1300161"/>
            <a:ext cx="2792412" cy="400050"/>
            <a:chOff x="50801" y="1300161"/>
            <a:chExt cx="2792412" cy="400050"/>
          </a:xfrm>
        </p:grpSpPr>
        <p:sp>
          <p:nvSpPr>
            <p:cNvPr id="4" name="직사각형 3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1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742950" y="1300161"/>
              <a:ext cx="2100263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야구산업의 변화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152" y="2234946"/>
            <a:ext cx="2706624" cy="2922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536" y="2243328"/>
            <a:ext cx="2816352" cy="284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" y="2255521"/>
            <a:ext cx="2755392" cy="2816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616" y="2218944"/>
            <a:ext cx="2877312" cy="290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0819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2792412" cy="400050"/>
            <a:chOff x="50801" y="1300161"/>
            <a:chExt cx="2792412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0" y="1300161"/>
              <a:ext cx="2100263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야구산업의 규모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야구의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401824" y="3316224"/>
          <a:ext cx="7534656" cy="30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3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FFFF00"/>
                          </a:solidFill>
                          <a:latin typeface="a옛날사진관3" pitchFamily="18" charset="-127"/>
                          <a:ea typeface="a옛날사진관3" pitchFamily="18" charset="-127"/>
                        </a:rPr>
                        <a:t>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FFFF00"/>
                          </a:solidFill>
                          <a:latin typeface="a옛날사진관3" pitchFamily="18" charset="-127"/>
                          <a:ea typeface="a옛날사진관3" pitchFamily="18" charset="-127"/>
                        </a:rPr>
                        <a:t>매출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solidFill>
                            <a:srgbClr val="FFFF00"/>
                          </a:solidFill>
                          <a:latin typeface="a옛날사진관3" pitchFamily="18" charset="-127"/>
                          <a:ea typeface="a옛날사진관3" pitchFamily="18" charset="-127"/>
                        </a:rPr>
                        <a:t>손익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0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a옛날사진관3" pitchFamily="18" charset="-127"/>
                          <a:ea typeface="a옛날사진관3" pitchFamily="18" charset="-127"/>
                        </a:rPr>
                        <a:t>요미우리</a:t>
                      </a:r>
                      <a:endParaRPr lang="ko-KR" altLang="en-US" dirty="0">
                        <a:latin typeface="a옛날사진관3" pitchFamily="18" charset="-127"/>
                        <a:ea typeface="a옛날사진관3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0000"/>
                          </a:solidFill>
                          <a:latin typeface="a옛날사진관3" pitchFamily="18" charset="-127"/>
                          <a:ea typeface="a옛날사진관3" pitchFamily="18" charset="-127"/>
                        </a:rPr>
                        <a:t>240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억엔 </a:t>
                      </a:r>
                      <a:endParaRPr lang="en-US" altLang="ko-KR" dirty="0">
                        <a:latin typeface="a옛날사진관3" pitchFamily="18" charset="-127"/>
                        <a:ea typeface="a옛날사진관3" pitchFamily="18" charset="-127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(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약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: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 </a:t>
                      </a:r>
                      <a:r>
                        <a:rPr lang="en-US" altLang="ko-KR" dirty="0">
                          <a:solidFill>
                            <a:srgbClr val="FF0000"/>
                          </a:solidFill>
                          <a:latin typeface="a옛날사진관3" pitchFamily="18" charset="-127"/>
                          <a:ea typeface="a옛날사진관3" pitchFamily="18" charset="-127"/>
                        </a:rPr>
                        <a:t>2423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억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)</a:t>
                      </a:r>
                      <a:endParaRPr lang="ko-KR" altLang="en-US" dirty="0">
                        <a:latin typeface="a옛날사진관3" pitchFamily="18" charset="-127"/>
                        <a:ea typeface="a옛날사진관3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19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억엔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91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한신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179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억엔</a:t>
                      </a:r>
                      <a:endParaRPr lang="en-US" altLang="ko-KR" dirty="0">
                        <a:latin typeface="a옛날사진관3" pitchFamily="18" charset="-127"/>
                        <a:ea typeface="a옛날사진관3" pitchFamily="18" charset="-127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(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약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:1807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억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)</a:t>
                      </a:r>
                      <a:endParaRPr lang="ko-KR" altLang="en-US" dirty="0">
                        <a:latin typeface="a옛날사진관3" pitchFamily="18" charset="-127"/>
                        <a:ea typeface="a옛날사진관3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13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억엔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91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a옛날사진관3" pitchFamily="18" charset="-127"/>
                          <a:ea typeface="a옛날사진관3" pitchFamily="18" charset="-127"/>
                        </a:rPr>
                        <a:t>주니치</a:t>
                      </a:r>
                      <a:endParaRPr lang="ko-KR" altLang="en-US" dirty="0">
                        <a:latin typeface="a옛날사진관3" pitchFamily="18" charset="-127"/>
                        <a:ea typeface="a옛날사진관3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103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억엔</a:t>
                      </a:r>
                      <a:endParaRPr lang="en-US" altLang="ko-KR" dirty="0">
                        <a:latin typeface="a옛날사진관3" pitchFamily="18" charset="-127"/>
                        <a:ea typeface="a옛날사진관3" pitchFamily="18" charset="-127"/>
                      </a:endParaRPr>
                    </a:p>
                    <a:p>
                      <a:pPr algn="ctr" latinLnBrk="1"/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(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약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:1040</a:t>
                      </a:r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억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)</a:t>
                      </a:r>
                      <a:endParaRPr lang="ko-KR" altLang="en-US" dirty="0">
                        <a:latin typeface="a옛날사진관3" pitchFamily="18" charset="-127"/>
                        <a:ea typeface="a옛날사진관3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a옛날사진관3" pitchFamily="18" charset="-127"/>
                          <a:ea typeface="a옛날사진관3" pitchFamily="18" charset="-127"/>
                        </a:rPr>
                        <a:t>공개</a:t>
                      </a:r>
                      <a:r>
                        <a:rPr lang="en-US" altLang="ko-KR" dirty="0">
                          <a:latin typeface="a옛날사진관3" pitchFamily="18" charset="-127"/>
                          <a:ea typeface="a옛날사진관3" pitchFamily="18" charset="-127"/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694039"/>
            <a:ext cx="11045951" cy="1938992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2-2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산업의 규모 </a:t>
            </a:r>
          </a:p>
          <a:p>
            <a:pPr fontAlgn="base" latinLnBrk="0"/>
            <a:endParaRPr lang="en-US" altLang="ko-KR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지원 기업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: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신문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철도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유통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통신사 등 대개 소비재 기업으로 구성</a:t>
            </a:r>
          </a:p>
          <a:p>
            <a:pPr fontAlgn="base" latinLnBrk="0"/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(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미국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: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개인투자가 한국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: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대기업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)</a:t>
            </a:r>
            <a:endParaRPr lang="ko-KR" altLang="en-US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endParaRPr lang="en-US" altLang="ko-KR" sz="2400" dirty="0">
              <a:latin typeface="a옛날사진관3" pitchFamily="18" charset="-127"/>
              <a:ea typeface="a옛날사진관3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47" y="3213164"/>
            <a:ext cx="120967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22" y="4377690"/>
            <a:ext cx="1304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0" y="5443728"/>
            <a:ext cx="1381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923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0801" y="1300161"/>
            <a:ext cx="2792412" cy="400050"/>
            <a:chOff x="50801" y="1300161"/>
            <a:chExt cx="2792412" cy="400050"/>
          </a:xfrm>
        </p:grpSpPr>
        <p:sp>
          <p:nvSpPr>
            <p:cNvPr id="3" name="직사각형 2"/>
            <p:cNvSpPr/>
            <p:nvPr/>
          </p:nvSpPr>
          <p:spPr>
            <a:xfrm>
              <a:off x="50801" y="1300161"/>
              <a:ext cx="692149" cy="40005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2</a:t>
              </a:r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절 </a:t>
              </a:r>
            </a:p>
          </p:txBody>
        </p:sp>
        <p:sp>
          <p:nvSpPr>
            <p:cNvPr id="4" name="직사각형 3"/>
            <p:cNvSpPr/>
            <p:nvPr/>
          </p:nvSpPr>
          <p:spPr>
            <a:xfrm>
              <a:off x="742950" y="1300161"/>
              <a:ext cx="2100263" cy="40005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scene3d>
              <a:camera prst="obliqueTop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500" spc="-150">
                  <a:latin typeface="a옛날목욕탕L" panose="02020600000000000000" pitchFamily="18" charset="-127"/>
                  <a:ea typeface="a옛날목욕탕L" panose="02020600000000000000" pitchFamily="18" charset="-127"/>
                </a:rPr>
                <a:t>야구산업의 규모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0" y="762809"/>
            <a:ext cx="12192000" cy="348813"/>
          </a:xfrm>
          <a:prstGeom prst="rect">
            <a:avLst/>
          </a:prstGeom>
          <a:solidFill>
            <a:srgbClr val="002060">
              <a:alpha val="80000"/>
            </a:srgbClr>
          </a:solidFill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>
              <a:lnSpc>
                <a:spcPts val="1950"/>
              </a:lnSpc>
            </a:pPr>
            <a:r>
              <a:rPr lang="en-US" altLang="ko-KR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2</a:t>
            </a:r>
            <a:r>
              <a:rPr lang="ko-KR" altLang="en-US" sz="2000">
                <a:solidFill>
                  <a:schemeClr val="bg1"/>
                </a:solidFill>
                <a:latin typeface="a옛날사진관3" panose="02020600000000000000" pitchFamily="18" charset="-127"/>
                <a:ea typeface="a옛날사진관3" panose="02020600000000000000" pitchFamily="18" charset="-127"/>
              </a:rPr>
              <a:t>장 야구의 산업화</a:t>
            </a:r>
            <a:endParaRPr lang="ko-KR" altLang="en-US" sz="2000" dirty="0">
              <a:solidFill>
                <a:schemeClr val="bg1"/>
              </a:solidFill>
              <a:latin typeface="a옛날사진관3" panose="02020600000000000000" pitchFamily="18" charset="-127"/>
              <a:ea typeface="a옛날사진관3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491" y="2231905"/>
            <a:ext cx="9961563" cy="341632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인력규모</a:t>
            </a:r>
          </a:p>
          <a:p>
            <a:pPr fontAlgn="base" latinLnBrk="0"/>
            <a:endParaRPr lang="en-US" altLang="ko-KR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야구감독 및 코치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: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약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20~30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명</a:t>
            </a:r>
          </a:p>
          <a:p>
            <a:pPr fontAlgn="base" latinLnBrk="0"/>
            <a:endParaRPr lang="en-US" altLang="ko-KR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야구선수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: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약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80~100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명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(1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군 엔트리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: 35~40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명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)</a:t>
            </a:r>
            <a:endParaRPr lang="ko-KR" altLang="en-US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endParaRPr lang="en-US" altLang="ko-KR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프런트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: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약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65~70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명</a:t>
            </a:r>
          </a:p>
          <a:p>
            <a:pPr fontAlgn="base" latinLnBrk="0"/>
            <a:endParaRPr lang="en-US" altLang="ko-KR" sz="2400" dirty="0">
              <a:latin typeface="a옛날사진관3" pitchFamily="18" charset="-127"/>
              <a:ea typeface="a옛날사진관3" pitchFamily="18" charset="-127"/>
            </a:endParaRPr>
          </a:p>
          <a:p>
            <a:pPr fontAlgn="base" latinLnBrk="0"/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기타 야구장 관계자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(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방송사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경호원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,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상점원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) 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약 </a:t>
            </a:r>
            <a:r>
              <a:rPr lang="en-US" altLang="ko-KR" sz="2400" dirty="0">
                <a:latin typeface="a옛날사진관3" pitchFamily="18" charset="-127"/>
                <a:ea typeface="a옛날사진관3" pitchFamily="18" charset="-127"/>
              </a:rPr>
              <a:t>100</a:t>
            </a:r>
            <a:r>
              <a:rPr lang="ko-KR" altLang="en-US" sz="2400" dirty="0">
                <a:latin typeface="a옛날사진관3" pitchFamily="18" charset="-127"/>
                <a:ea typeface="a옛날사진관3" pitchFamily="18" charset="-127"/>
              </a:rPr>
              <a:t>여명 </a:t>
            </a:r>
          </a:p>
        </p:txBody>
      </p:sp>
    </p:spTree>
    <p:extLst>
      <p:ext uri="{BB962C8B-B14F-4D97-AF65-F5344CB8AC3E}">
        <p14:creationId xmlns:p14="http://schemas.microsoft.com/office/powerpoint/2010/main" val="324249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1106</Words>
  <Application>Microsoft Office PowerPoint</Application>
  <PresentationFormat>와이드스크린</PresentationFormat>
  <Paragraphs>308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32" baseType="lpstr">
      <vt:lpstr>맑은 고딕</vt:lpstr>
      <vt:lpstr>a옛날목욕탕L</vt:lpstr>
      <vt:lpstr>Arial</vt:lpstr>
      <vt:lpstr>a옛날사진관3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이석현</dc:creator>
  <cp:lastModifiedBy>이석현</cp:lastModifiedBy>
  <cp:revision>68</cp:revision>
  <dcterms:created xsi:type="dcterms:W3CDTF">2017-03-19T13:03:10Z</dcterms:created>
  <dcterms:modified xsi:type="dcterms:W3CDTF">2017-03-31T10:06:41Z</dcterms:modified>
</cp:coreProperties>
</file>