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68" r:id="rId5"/>
    <p:sldMasterId id="2147483780" r:id="rId6"/>
    <p:sldMasterId id="2147483792" r:id="rId7"/>
    <p:sldMasterId id="2147483804" r:id="rId8"/>
    <p:sldMasterId id="2147483816" r:id="rId9"/>
    <p:sldMasterId id="2147483828" r:id="rId10"/>
    <p:sldMasterId id="2147483840" r:id="rId11"/>
    <p:sldMasterId id="2147483852" r:id="rId12"/>
    <p:sldMasterId id="2147483864" r:id="rId13"/>
    <p:sldMasterId id="2147483876" r:id="rId14"/>
  </p:sldMasterIdLst>
  <p:notesMasterIdLst>
    <p:notesMasterId r:id="rId34"/>
  </p:notesMasterIdLst>
  <p:sldIdLst>
    <p:sldId id="256" r:id="rId15"/>
    <p:sldId id="271" r:id="rId16"/>
    <p:sldId id="272" r:id="rId17"/>
    <p:sldId id="280" r:id="rId18"/>
    <p:sldId id="279" r:id="rId19"/>
    <p:sldId id="278" r:id="rId20"/>
    <p:sldId id="277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0" autoAdjust="0"/>
  </p:normalViewPr>
  <p:slideViewPr>
    <p:cSldViewPr>
      <p:cViewPr>
        <p:scale>
          <a:sx n="117" d="100"/>
          <a:sy n="117" d="100"/>
        </p:scale>
        <p:origin x="-14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6C352-6154-437C-AB60-931CD82222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F184F54-55FC-422B-9A8C-9738ACABF2AE}">
      <dgm:prSet custT="1"/>
      <dgm:spPr>
        <a:noFill/>
        <a:ln>
          <a:noFill/>
        </a:ln>
      </dgm:spPr>
      <dgm:t>
        <a:bodyPr/>
        <a:lstStyle/>
        <a:p>
          <a:pPr rtl="0" latinLnBrk="1"/>
          <a:r>
            <a:rPr lang="ko-KR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rPr>
            <a:t>칙령</a:t>
          </a:r>
          <a:r>
            <a:rPr lang="en-US" altLang="ko-KR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rPr>
            <a:t> </a:t>
          </a:r>
        </a:p>
        <a:p>
          <a:pPr rtl="0" latinLnBrk="1"/>
          <a:r>
            <a:rPr lang="ko-KR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rPr>
            <a:t>제</a:t>
          </a:r>
          <a:endParaRPr lang="en-US" altLang="ko-KR" sz="1500" dirty="0" smtClean="0">
            <a:solidFill>
              <a:schemeClr val="tx1">
                <a:lumMod val="85000"/>
                <a:lumOff val="15000"/>
              </a:schemeClr>
            </a:solidFill>
            <a:latin typeface="HY나무B" panose="02030600000101010101" pitchFamily="18" charset="-127"/>
            <a:ea typeface="HY나무B" panose="02030600000101010101" pitchFamily="18" charset="-127"/>
          </a:endParaRPr>
        </a:p>
        <a:p>
          <a:pPr rtl="0" latinLnBrk="1"/>
          <a:r>
            <a:rPr lang="en-US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rPr>
            <a:t>41</a:t>
          </a:r>
          <a:r>
            <a:rPr lang="ko-KR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rPr>
            <a:t>호가 </a:t>
          </a:r>
          <a:endParaRPr lang="en-US" altLang="ko-KR" sz="1500" dirty="0" smtClean="0">
            <a:solidFill>
              <a:schemeClr val="tx1">
                <a:lumMod val="85000"/>
                <a:lumOff val="15000"/>
              </a:schemeClr>
            </a:solidFill>
            <a:latin typeface="HY나무B" panose="02030600000101010101" pitchFamily="18" charset="-127"/>
            <a:ea typeface="HY나무B" panose="02030600000101010101" pitchFamily="18" charset="-127"/>
          </a:endParaRPr>
        </a:p>
        <a:p>
          <a:pPr rtl="0" latinLnBrk="1"/>
          <a:r>
            <a:rPr lang="ko-KR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rPr>
            <a:t>실린 관보</a:t>
          </a:r>
          <a:endParaRPr lang="ko-KR" sz="1500" dirty="0">
            <a:solidFill>
              <a:schemeClr val="tx1">
                <a:lumMod val="85000"/>
                <a:lumOff val="15000"/>
              </a:schemeClr>
            </a:solidFill>
            <a:latin typeface="HY나무B" panose="02030600000101010101" pitchFamily="18" charset="-127"/>
            <a:ea typeface="HY나무B" panose="02030600000101010101" pitchFamily="18" charset="-127"/>
          </a:endParaRPr>
        </a:p>
      </dgm:t>
    </dgm:pt>
    <dgm:pt modelId="{EBC85E67-FA57-430F-ACF4-CD5CA0E11739}" type="parTrans" cxnId="{7A3AD71F-3F02-4031-9973-1E43D833AD97}">
      <dgm:prSet/>
      <dgm:spPr/>
      <dgm:t>
        <a:bodyPr/>
        <a:lstStyle/>
        <a:p>
          <a:pPr latinLnBrk="1"/>
          <a:endParaRPr lang="ko-KR" altLang="en-US" sz="1500">
            <a:solidFill>
              <a:schemeClr val="tx1">
                <a:lumMod val="85000"/>
                <a:lumOff val="15000"/>
              </a:schemeClr>
            </a:solidFill>
            <a:latin typeface="HY나무B" panose="02030600000101010101" pitchFamily="18" charset="-127"/>
            <a:ea typeface="HY나무B" panose="02030600000101010101" pitchFamily="18" charset="-127"/>
          </a:endParaRPr>
        </a:p>
      </dgm:t>
    </dgm:pt>
    <dgm:pt modelId="{B3A4D54A-2681-424F-8B51-EC75D2F7625B}" type="sibTrans" cxnId="{7A3AD71F-3F02-4031-9973-1E43D833AD97}">
      <dgm:prSet/>
      <dgm:spPr/>
      <dgm:t>
        <a:bodyPr/>
        <a:lstStyle/>
        <a:p>
          <a:pPr latinLnBrk="1"/>
          <a:endParaRPr lang="ko-KR" altLang="en-US" sz="1500">
            <a:solidFill>
              <a:schemeClr val="tx1">
                <a:lumMod val="85000"/>
                <a:lumOff val="15000"/>
              </a:schemeClr>
            </a:solidFill>
            <a:latin typeface="HY나무B" panose="02030600000101010101" pitchFamily="18" charset="-127"/>
            <a:ea typeface="HY나무B" panose="02030600000101010101" pitchFamily="18" charset="-127"/>
          </a:endParaRPr>
        </a:p>
      </dgm:t>
    </dgm:pt>
    <dgm:pt modelId="{55E6D444-AD44-4EA6-96D0-87028D27E6D3}" type="pres">
      <dgm:prSet presAssocID="{1906C352-6154-437C-AB60-931CD82222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F64F6F-78E8-46B2-906C-54C398D1F74E}" type="pres">
      <dgm:prSet presAssocID="{5F184F54-55FC-422B-9A8C-9738ACABF2AE}" presName="linNode" presStyleCnt="0"/>
      <dgm:spPr/>
    </dgm:pt>
    <dgm:pt modelId="{AE363967-AE3B-4AE8-A827-DB13E5888B65}" type="pres">
      <dgm:prSet presAssocID="{5F184F54-55FC-422B-9A8C-9738ACABF2AE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88EEFDB-F12D-4404-84B3-384EA6F6AE9C}" type="presOf" srcId="{1906C352-6154-437C-AB60-931CD82222C1}" destId="{55E6D444-AD44-4EA6-96D0-87028D27E6D3}" srcOrd="0" destOrd="0" presId="urn:microsoft.com/office/officeart/2005/8/layout/vList5"/>
    <dgm:cxn modelId="{7A3AD71F-3F02-4031-9973-1E43D833AD97}" srcId="{1906C352-6154-437C-AB60-931CD82222C1}" destId="{5F184F54-55FC-422B-9A8C-9738ACABF2AE}" srcOrd="0" destOrd="0" parTransId="{EBC85E67-FA57-430F-ACF4-CD5CA0E11739}" sibTransId="{B3A4D54A-2681-424F-8B51-EC75D2F7625B}"/>
    <dgm:cxn modelId="{7D7859BB-BB5A-475D-9526-FE1BCED489CA}" type="presOf" srcId="{5F184F54-55FC-422B-9A8C-9738ACABF2AE}" destId="{AE363967-AE3B-4AE8-A827-DB13E5888B65}" srcOrd="0" destOrd="0" presId="urn:microsoft.com/office/officeart/2005/8/layout/vList5"/>
    <dgm:cxn modelId="{13FF6B08-9551-473A-A014-95640D7BEC9D}" type="presParOf" srcId="{55E6D444-AD44-4EA6-96D0-87028D27E6D3}" destId="{46F64F6F-78E8-46B2-906C-54C398D1F74E}" srcOrd="0" destOrd="0" presId="urn:microsoft.com/office/officeart/2005/8/layout/vList5"/>
    <dgm:cxn modelId="{EBEFC1CF-5B52-4A9E-A562-0DB6B9838AD5}" type="presParOf" srcId="{46F64F6F-78E8-46B2-906C-54C398D1F74E}" destId="{AE363967-AE3B-4AE8-A827-DB13E5888B6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63967-AE3B-4AE8-A827-DB13E5888B65}">
      <dsp:nvSpPr>
        <dsp:cNvPr id="0" name=""/>
        <dsp:cNvSpPr/>
      </dsp:nvSpPr>
      <dsp:spPr>
        <a:xfrm>
          <a:off x="225" y="0"/>
          <a:ext cx="461214" cy="3312368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5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rPr>
            <a:t>칙령</a:t>
          </a:r>
          <a:r>
            <a:rPr lang="en-US" altLang="ko-KR" sz="15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rPr>
            <a:t> </a:t>
          </a:r>
        </a:p>
        <a:p>
          <a:pPr lvl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5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rPr>
            <a:t>제</a:t>
          </a:r>
          <a:endParaRPr lang="en-US" altLang="ko-KR" sz="1500" kern="1200" dirty="0" smtClean="0">
            <a:solidFill>
              <a:schemeClr val="tx1">
                <a:lumMod val="85000"/>
                <a:lumOff val="15000"/>
              </a:schemeClr>
            </a:solidFill>
            <a:latin typeface="HY나무B" panose="02030600000101010101" pitchFamily="18" charset="-127"/>
            <a:ea typeface="HY나무B" panose="02030600000101010101" pitchFamily="18" charset="-127"/>
          </a:endParaRPr>
        </a:p>
        <a:p>
          <a:pPr lvl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rPr>
            <a:t>41</a:t>
          </a:r>
          <a:r>
            <a:rPr lang="ko-KR" sz="15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rPr>
            <a:t>호가 </a:t>
          </a:r>
          <a:endParaRPr lang="en-US" altLang="ko-KR" sz="1500" kern="1200" dirty="0" smtClean="0">
            <a:solidFill>
              <a:schemeClr val="tx1">
                <a:lumMod val="85000"/>
                <a:lumOff val="15000"/>
              </a:schemeClr>
            </a:solidFill>
            <a:latin typeface="HY나무B" panose="02030600000101010101" pitchFamily="18" charset="-127"/>
            <a:ea typeface="HY나무B" panose="02030600000101010101" pitchFamily="18" charset="-127"/>
          </a:endParaRPr>
        </a:p>
        <a:p>
          <a:pPr lvl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5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rPr>
            <a:t>실린 관보</a:t>
          </a:r>
          <a:endParaRPr lang="ko-KR" sz="1500" kern="1200" dirty="0">
            <a:solidFill>
              <a:schemeClr val="tx1">
                <a:lumMod val="85000"/>
                <a:lumOff val="15000"/>
              </a:schemeClr>
            </a:solidFill>
            <a:latin typeface="HY나무B" panose="02030600000101010101" pitchFamily="18" charset="-127"/>
            <a:ea typeface="HY나무B" panose="02030600000101010101" pitchFamily="18" charset="-127"/>
          </a:endParaRPr>
        </a:p>
      </dsp:txBody>
      <dsp:txXfrm>
        <a:off x="22740" y="22515"/>
        <a:ext cx="416184" cy="3267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C63EC-AA2A-45D7-BF76-5483B03D2C88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3B931-575D-46D6-A5D5-A0D3C36BD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18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3B931-575D-46D6-A5D5-A0D3C36BDD5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04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19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3328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602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128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519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810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336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978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900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451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799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9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172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19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54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440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62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362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55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25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477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204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72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933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591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939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556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357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921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202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381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445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978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7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219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647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5997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700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80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067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121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493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145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221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17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0872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0207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810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889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6969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689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198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7338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2084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686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28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149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966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9720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09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28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41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49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82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24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4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223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11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35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39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62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26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34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28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56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72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7518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80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70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01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67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6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56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706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87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5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8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777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0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18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34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26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36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567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6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197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67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0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631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657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31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37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09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732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378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816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442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18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8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5735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006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035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632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973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015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251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979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200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3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7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44372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49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852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900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603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34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065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413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426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482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7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0305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910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529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655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329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173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473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581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083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188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5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7537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724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338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44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855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525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856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379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381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295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9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5E23A-A614-40F9-A43F-332F1062D4C0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E8F5F-4ED3-4CBA-9FBA-B6B2B53C4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48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8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7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8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919BD-F741-4273-B0CB-28AEC6E0102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648FC-7F54-44E8-B870-CF50A21BA51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0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6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2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5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6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5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52C2D-91E1-441A-8DA9-C5268475D0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53DF-10F5-4E56-AF60-ED0C1BD2963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9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0.png"/><Relationship Id="rId7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microsoft.com/office/2007/relationships/diagramDrawing" Target="../diagrams/drawing1.xml"/><Relationship Id="rId5" Type="http://schemas.openxmlformats.org/officeDocument/2006/relationships/image" Target="../media/image2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1.png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38098" y="836712"/>
            <a:ext cx="7826390" cy="2232248"/>
          </a:xfrm>
        </p:spPr>
        <p:txBody>
          <a:bodyPr>
            <a:noAutofit/>
          </a:bodyPr>
          <a:lstStyle/>
          <a:p>
            <a:r>
              <a:rPr lang="ko-KR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일본이 아무리 </a:t>
            </a:r>
            <a:r>
              <a:rPr lang="en-US" altLang="ko-K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자기네 땅이라고 우겨도</a:t>
            </a:r>
            <a:r>
              <a:rPr lang="en-US" altLang="ko-K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4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독도는 우리 땅 </a:t>
            </a:r>
            <a:r>
              <a:rPr lang="en-US" altLang="ko-KR" sz="4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ko-KR" altLang="en-US" sz="4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1520" y="5323274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영어영문학과</a:t>
            </a:r>
          </a:p>
          <a:p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21502450 </a:t>
            </a:r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조보배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61048"/>
            <a:ext cx="5040560" cy="446449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214">
            <a:off x="-433673" y="-20852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6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"/>
    </mc:Choice>
    <mc:Fallback xmlns="">
      <p:transition spd="slow" advTm="1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34242" y="1556792"/>
            <a:ext cx="5810166" cy="2232248"/>
          </a:xfrm>
        </p:spPr>
        <p:txBody>
          <a:bodyPr>
            <a:noAutofit/>
          </a:bodyPr>
          <a:lstStyle/>
          <a:p>
            <a:pPr algn="l"/>
            <a:r>
              <a:rPr lang="ko-KR" alt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출처</a:t>
            </a:r>
            <a:r>
              <a:rPr lang="en-US" altLang="ko-KR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altLang="ko-KR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독도 </a:t>
            </a:r>
            <a:r>
              <a:rPr lang="ko-KR" altLang="en-U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연구소 </a:t>
            </a:r>
            <a:r>
              <a:rPr lang="en-US" altLang="ko-KR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www.dokdohistory.com </a:t>
            </a:r>
            <a:r>
              <a:rPr lang="en-US" altLang="ko-KR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ko-KR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2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나무위키</a:t>
            </a:r>
            <a:r>
              <a:rPr lang="en-US" altLang="ko-KR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ko-KR" alt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독도</a:t>
            </a:r>
            <a:r>
              <a:rPr lang="ko-KR" altLang="en-U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ko-KR" altLang="en-U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동북아 </a:t>
            </a:r>
            <a:r>
              <a:rPr lang="ko-KR" altLang="en-U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역사재단 </a:t>
            </a:r>
            <a:r>
              <a:rPr lang="en-US" altLang="ko-KR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http://www.nahf.or.kr</a:t>
            </a:r>
            <a:endParaRPr lang="ko-KR" alt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61048"/>
            <a:ext cx="5040560" cy="446449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214">
            <a:off x="-433673" y="-208520"/>
            <a:ext cx="34290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6256" y="591734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감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5483" y="5661248"/>
            <a:ext cx="338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사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554917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합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6376" y="566124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니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8424" y="5831075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다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6456" y="5877272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.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683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"/>
    </mc:Choice>
    <mc:Fallback xmlns="">
      <p:transition spd="slow" advTm="1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-12074" y="0"/>
            <a:ext cx="3936002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>
              <a:solidFill>
                <a:prstClr val="white"/>
              </a:solidFill>
            </a:endParaRPr>
          </a:p>
          <a:p>
            <a:endParaRPr lang="en-US" altLang="ko-KR" dirty="0" smtClean="0">
              <a:solidFill>
                <a:prstClr val="white"/>
              </a:solidFill>
            </a:endParaRPr>
          </a:p>
          <a:p>
            <a:endParaRPr lang="en-US" altLang="ko-KR" dirty="0">
              <a:solidFill>
                <a:prstClr val="white"/>
              </a:solidFill>
            </a:endParaRPr>
          </a:p>
          <a:p>
            <a:endParaRPr lang="en-US" altLang="ko-KR" dirty="0" smtClean="0">
              <a:solidFill>
                <a:prstClr val="white"/>
              </a:solidFill>
            </a:endParaRPr>
          </a:p>
          <a:p>
            <a:endParaRPr lang="en-US" altLang="ko-KR" dirty="0" smtClean="0">
              <a:solidFill>
                <a:prstClr val="white"/>
              </a:solidFill>
            </a:endParaRPr>
          </a:p>
          <a:p>
            <a:endParaRPr lang="en-US" altLang="ko-KR" dirty="0">
              <a:solidFill>
                <a:prstClr val="white"/>
              </a:solidFill>
            </a:endParaRPr>
          </a:p>
          <a:p>
            <a:endParaRPr lang="en-US" altLang="ko-KR" dirty="0" smtClean="0">
              <a:solidFill>
                <a:prstClr val="white"/>
              </a:solidFill>
            </a:endParaRPr>
          </a:p>
          <a:p>
            <a:endParaRPr lang="en-US" altLang="ko-KR" dirty="0">
              <a:solidFill>
                <a:prstClr val="white"/>
              </a:solidFill>
            </a:endParaRPr>
          </a:p>
          <a:p>
            <a:endParaRPr lang="en-US" altLang="ko-KR" dirty="0" smtClean="0">
              <a:solidFill>
                <a:prstClr val="white"/>
              </a:solidFill>
            </a:endParaRPr>
          </a:p>
          <a:p>
            <a:endParaRPr lang="en-US" altLang="ko-KR" dirty="0">
              <a:solidFill>
                <a:prstClr val="white"/>
              </a:solidFill>
            </a:endParaRPr>
          </a:p>
          <a:p>
            <a:endParaRPr lang="en-US" altLang="ko-KR" dirty="0" smtClean="0">
              <a:solidFill>
                <a:prstClr val="white"/>
              </a:solidFill>
            </a:endParaRPr>
          </a:p>
          <a:p>
            <a:endParaRPr lang="en-US" altLang="ko-KR" dirty="0">
              <a:solidFill>
                <a:prstClr val="white"/>
              </a:solidFill>
            </a:endParaRPr>
          </a:p>
          <a:p>
            <a:endParaRPr lang="en-US" altLang="ko-KR" dirty="0" smtClean="0">
              <a:solidFill>
                <a:prstClr val="white"/>
              </a:solidFill>
            </a:endParaRPr>
          </a:p>
          <a:p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727" y="980728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79646"/>
                </a:solidFill>
              </a:rPr>
              <a:t>일본</a:t>
            </a:r>
            <a:r>
              <a:rPr lang="ko-KR" altLang="en-US" sz="4800" dirty="0" smtClean="0">
                <a:solidFill>
                  <a:prstClr val="white"/>
                </a:solidFill>
              </a:rPr>
              <a:t>의</a:t>
            </a:r>
            <a:r>
              <a:rPr lang="ko-KR" altLang="en-US" sz="4800" dirty="0" smtClean="0">
                <a:solidFill>
                  <a:prstClr val="black"/>
                </a:solidFill>
              </a:rPr>
              <a:t> </a:t>
            </a:r>
            <a:endParaRPr lang="en-US" altLang="ko-KR" sz="4800" dirty="0" smtClean="0">
              <a:solidFill>
                <a:prstClr val="black"/>
              </a:solidFill>
            </a:endParaRPr>
          </a:p>
          <a:p>
            <a:r>
              <a:rPr lang="ko-KR" altLang="en-US" sz="4800" dirty="0" smtClean="0">
                <a:solidFill>
                  <a:srgbClr val="F79646"/>
                </a:solidFill>
              </a:rPr>
              <a:t>영토분쟁</a:t>
            </a:r>
            <a:r>
              <a:rPr lang="ko-KR" altLang="en-US" sz="4800" dirty="0" smtClean="0">
                <a:solidFill>
                  <a:prstClr val="black"/>
                </a:solidFill>
              </a:rPr>
              <a:t> </a:t>
            </a:r>
            <a:endParaRPr lang="en-US" altLang="ko-KR" sz="4800" dirty="0" smtClean="0">
              <a:solidFill>
                <a:prstClr val="black"/>
              </a:solidFill>
            </a:endParaRPr>
          </a:p>
          <a:p>
            <a:r>
              <a:rPr lang="ko-KR" altLang="en-US" sz="4800" dirty="0" smtClean="0">
                <a:solidFill>
                  <a:prstClr val="white"/>
                </a:solidFill>
              </a:rPr>
              <a:t>제기</a:t>
            </a:r>
            <a:r>
              <a:rPr lang="ko-KR" altLang="en-US" sz="4800" dirty="0" smtClean="0">
                <a:solidFill>
                  <a:prstClr val="black"/>
                </a:solidFill>
              </a:rPr>
              <a:t> </a:t>
            </a:r>
            <a:r>
              <a:rPr lang="ko-KR" altLang="en-US" sz="4800" dirty="0" smtClean="0">
                <a:solidFill>
                  <a:srgbClr val="F79646"/>
                </a:solidFill>
              </a:rPr>
              <a:t>의도</a:t>
            </a:r>
            <a:endParaRPr lang="en-US" altLang="ko-KR" sz="4800" dirty="0" smtClean="0">
              <a:solidFill>
                <a:srgbClr val="F79646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727" y="544522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white"/>
                </a:solidFill>
              </a:rPr>
              <a:t>일본어 일본학과</a:t>
            </a:r>
            <a:endParaRPr lang="en-US" altLang="ko-KR" dirty="0" smtClean="0">
              <a:solidFill>
                <a:prstClr val="white"/>
              </a:solidFill>
            </a:endParaRPr>
          </a:p>
          <a:p>
            <a:r>
              <a:rPr lang="en-US" altLang="ko-KR" dirty="0" smtClean="0">
                <a:solidFill>
                  <a:prstClr val="white"/>
                </a:solidFill>
              </a:rPr>
              <a:t>21247252</a:t>
            </a:r>
          </a:p>
          <a:p>
            <a:r>
              <a:rPr lang="ko-KR" altLang="en-US" dirty="0" smtClean="0">
                <a:solidFill>
                  <a:prstClr val="white"/>
                </a:solidFill>
              </a:rPr>
              <a:t>한상</a:t>
            </a:r>
            <a:r>
              <a:rPr lang="ko-KR" altLang="en-US" dirty="0">
                <a:solidFill>
                  <a:prstClr val="white"/>
                </a:solidFill>
              </a:rPr>
              <a:t>열</a:t>
            </a:r>
          </a:p>
        </p:txBody>
      </p:sp>
    </p:spTree>
    <p:extLst>
      <p:ext uri="{BB962C8B-B14F-4D97-AF65-F5344CB8AC3E}">
        <p14:creationId xmlns:p14="http://schemas.microsoft.com/office/powerpoint/2010/main" val="196069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" y="0"/>
            <a:ext cx="91341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059832" y="1952836"/>
            <a:ext cx="2952328" cy="2952328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rgbClr val="F79646"/>
                </a:solidFill>
              </a:rPr>
              <a:t>일본</a:t>
            </a:r>
            <a:r>
              <a:rPr lang="ko-KR" altLang="en-US" sz="2400" dirty="0" smtClean="0">
                <a:solidFill>
                  <a:prstClr val="white"/>
                </a:solidFill>
              </a:rPr>
              <a:t>이 그린 </a:t>
            </a:r>
            <a:r>
              <a:rPr lang="ko-KR" altLang="en-US" sz="2400" dirty="0" smtClean="0">
                <a:solidFill>
                  <a:srgbClr val="F79646"/>
                </a:solidFill>
              </a:rPr>
              <a:t>큰 그림</a:t>
            </a:r>
            <a:endParaRPr lang="en-US" altLang="ko-KR" sz="2400" dirty="0" smtClean="0">
              <a:solidFill>
                <a:srgbClr val="F79646"/>
              </a:solidFill>
            </a:endParaRPr>
          </a:p>
          <a:p>
            <a:pPr algn="ctr"/>
            <a:r>
              <a:rPr lang="ko-KR" altLang="en-US" sz="2400" dirty="0" smtClean="0">
                <a:solidFill>
                  <a:srgbClr val="F79646"/>
                </a:solidFill>
              </a:rPr>
              <a:t>신 한일 어업협정</a:t>
            </a:r>
            <a:endParaRPr lang="en-US" altLang="ko-KR" sz="2400" dirty="0" smtClean="0">
              <a:solidFill>
                <a:srgbClr val="F79646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65726" y="332656"/>
            <a:ext cx="2736304" cy="14624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FFFF00"/>
                </a:solidFill>
              </a:rPr>
              <a:t>IMF</a:t>
            </a:r>
            <a:r>
              <a:rPr lang="ko-KR" altLang="en-US" dirty="0" smtClean="0">
                <a:solidFill>
                  <a:srgbClr val="FFFF00"/>
                </a:solidFill>
              </a:rPr>
              <a:t> 후</a:t>
            </a:r>
            <a:r>
              <a:rPr lang="ko-KR" altLang="en-US" dirty="0" smtClean="0">
                <a:solidFill>
                  <a:prstClr val="white"/>
                </a:solidFill>
              </a:rPr>
              <a:t> </a:t>
            </a:r>
            <a:r>
              <a:rPr lang="ko-KR" altLang="en-US" dirty="0" smtClean="0">
                <a:solidFill>
                  <a:srgbClr val="F79646"/>
                </a:solidFill>
              </a:rPr>
              <a:t>일본</a:t>
            </a:r>
            <a:r>
              <a:rPr lang="ko-KR" altLang="en-US" dirty="0" smtClean="0">
                <a:solidFill>
                  <a:prstClr val="white"/>
                </a:solidFill>
              </a:rPr>
              <a:t>과의 </a:t>
            </a:r>
            <a:r>
              <a:rPr lang="ko-KR" altLang="en-US" dirty="0" smtClean="0">
                <a:solidFill>
                  <a:prstClr val="black"/>
                </a:solidFill>
              </a:rPr>
              <a:t>우호적인 관계</a:t>
            </a:r>
            <a:r>
              <a:rPr lang="ko-KR" altLang="en-US" dirty="0" smtClean="0">
                <a:solidFill>
                  <a:prstClr val="white"/>
                </a:solidFill>
              </a:rPr>
              <a:t> 필요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964877" y="739856"/>
            <a:ext cx="1224136" cy="6480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796136" y="332656"/>
            <a:ext cx="2736304" cy="14624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FFFF00"/>
                </a:solidFill>
              </a:rPr>
              <a:t>1998</a:t>
            </a:r>
            <a:r>
              <a:rPr lang="ko-KR" altLang="en-US" dirty="0" smtClean="0">
                <a:solidFill>
                  <a:srgbClr val="FFFF00"/>
                </a:solidFill>
              </a:rPr>
              <a:t>년 </a:t>
            </a:r>
            <a:r>
              <a:rPr lang="ko-KR" altLang="en-US" dirty="0" smtClean="0">
                <a:solidFill>
                  <a:srgbClr val="F79646"/>
                </a:solidFill>
              </a:rPr>
              <a:t>신 한일 어업협정</a:t>
            </a:r>
            <a:r>
              <a:rPr lang="ko-KR" altLang="en-US" dirty="0" smtClean="0">
                <a:solidFill>
                  <a:prstClr val="white"/>
                </a:solidFill>
              </a:rPr>
              <a:t>으로</a:t>
            </a:r>
            <a:r>
              <a:rPr lang="ko-KR" altLang="en-US" dirty="0" smtClean="0">
                <a:solidFill>
                  <a:srgbClr val="FFFF00"/>
                </a:solidFill>
              </a:rPr>
              <a:t> </a:t>
            </a:r>
            <a:r>
              <a:rPr lang="ko-KR" altLang="en-US" dirty="0" smtClean="0">
                <a:solidFill>
                  <a:prstClr val="white"/>
                </a:solidFill>
              </a:rPr>
              <a:t>울릉도와 독도가 </a:t>
            </a:r>
            <a:r>
              <a:rPr lang="ko-KR" altLang="en-US" dirty="0" smtClean="0">
                <a:solidFill>
                  <a:prstClr val="black"/>
                </a:solidFill>
              </a:rPr>
              <a:t>분리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오른쪽 화살표 8"/>
          <p:cNvSpPr/>
          <p:nvPr/>
        </p:nvSpPr>
        <p:spPr>
          <a:xfrm rot="5400000">
            <a:off x="6804248" y="3104964"/>
            <a:ext cx="1224136" cy="648072"/>
          </a:xfrm>
          <a:prstGeom prst="rightArrow">
            <a:avLst>
              <a:gd name="adj1" fmla="val 47338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796136" y="5085184"/>
            <a:ext cx="2736304" cy="14624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 smtClean="0">
                <a:solidFill>
                  <a:srgbClr val="FFFF00"/>
                </a:solidFill>
              </a:rPr>
              <a:t>독도</a:t>
            </a:r>
            <a:r>
              <a:rPr lang="ko-KR" altLang="en-US" dirty="0" smtClean="0">
                <a:solidFill>
                  <a:prstClr val="white"/>
                </a:solidFill>
              </a:rPr>
              <a:t>가 </a:t>
            </a:r>
            <a:r>
              <a:rPr lang="en-US" altLang="ko-KR" dirty="0" smtClean="0">
                <a:solidFill>
                  <a:srgbClr val="F79646"/>
                </a:solidFill>
              </a:rPr>
              <a:t>“</a:t>
            </a:r>
            <a:r>
              <a:rPr lang="ko-KR" altLang="en-US" dirty="0" smtClean="0">
                <a:solidFill>
                  <a:srgbClr val="F79646"/>
                </a:solidFill>
              </a:rPr>
              <a:t>영토</a:t>
            </a:r>
            <a:r>
              <a:rPr lang="en-US" altLang="ko-KR" dirty="0" smtClean="0">
                <a:solidFill>
                  <a:srgbClr val="F79646"/>
                </a:solidFill>
              </a:rPr>
              <a:t>”</a:t>
            </a:r>
            <a:r>
              <a:rPr lang="ko-KR" altLang="en-US" dirty="0" smtClean="0">
                <a:solidFill>
                  <a:prstClr val="white"/>
                </a:solidFill>
              </a:rPr>
              <a:t>로 고려되지 않을 </a:t>
            </a:r>
            <a:r>
              <a:rPr lang="ko-KR" altLang="en-US" dirty="0" smtClean="0">
                <a:solidFill>
                  <a:prstClr val="black"/>
                </a:solidFill>
              </a:rPr>
              <a:t>가능성</a:t>
            </a:r>
            <a:r>
              <a:rPr lang="ko-KR" altLang="en-US" dirty="0" smtClean="0">
                <a:solidFill>
                  <a:prstClr val="white"/>
                </a:solidFill>
              </a:rPr>
              <a:t>이 발생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1" name="오른쪽 화살표 10"/>
          <p:cNvSpPr/>
          <p:nvPr/>
        </p:nvSpPr>
        <p:spPr>
          <a:xfrm rot="10800000">
            <a:off x="3964877" y="5492384"/>
            <a:ext cx="1224136" cy="6480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65726" y="5085184"/>
            <a:ext cx="2736304" cy="14624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 smtClean="0">
                <a:solidFill>
                  <a:srgbClr val="FFFF00"/>
                </a:solidFill>
              </a:rPr>
              <a:t>일본</a:t>
            </a:r>
            <a:r>
              <a:rPr lang="ko-KR" altLang="en-US" dirty="0" smtClean="0">
                <a:solidFill>
                  <a:prstClr val="white"/>
                </a:solidFill>
              </a:rPr>
              <a:t>이 독도에 대한 </a:t>
            </a:r>
            <a:r>
              <a:rPr lang="ko-KR" altLang="en-US" dirty="0" smtClean="0">
                <a:solidFill>
                  <a:srgbClr val="F79646"/>
                </a:solidFill>
              </a:rPr>
              <a:t>권리를 주장</a:t>
            </a:r>
            <a:r>
              <a:rPr lang="ko-KR" altLang="en-US" dirty="0" smtClean="0">
                <a:solidFill>
                  <a:prstClr val="white"/>
                </a:solidFill>
              </a:rPr>
              <a:t>할 수 있는 </a:t>
            </a:r>
            <a:r>
              <a:rPr lang="ko-KR" altLang="en-US" dirty="0" smtClean="0">
                <a:solidFill>
                  <a:prstClr val="black"/>
                </a:solidFill>
              </a:rPr>
              <a:t>빌미 제공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smtClean="0">
                <a:solidFill>
                  <a:srgbClr val="F79646"/>
                </a:solidFill>
              </a:rPr>
              <a:t>일본</a:t>
            </a:r>
            <a:r>
              <a:rPr lang="ko-KR" altLang="en-US" sz="3200" dirty="0" smtClean="0">
                <a:solidFill>
                  <a:prstClr val="white"/>
                </a:solidFill>
              </a:rPr>
              <a:t>의</a:t>
            </a:r>
            <a:r>
              <a:rPr lang="en-US" altLang="ko-KR" sz="3200" dirty="0" smtClean="0">
                <a:solidFill>
                  <a:prstClr val="white"/>
                </a:solidFill>
              </a:rPr>
              <a:t> </a:t>
            </a:r>
          </a:p>
          <a:p>
            <a:r>
              <a:rPr lang="ko-KR" altLang="en-US" sz="3200" dirty="0" smtClean="0">
                <a:solidFill>
                  <a:prstClr val="white"/>
                </a:solidFill>
              </a:rPr>
              <a:t>  </a:t>
            </a:r>
            <a:r>
              <a:rPr lang="en-US" altLang="ko-KR" sz="3200" dirty="0" smtClean="0">
                <a:solidFill>
                  <a:srgbClr val="F79646"/>
                </a:solidFill>
              </a:rPr>
              <a:t>6</a:t>
            </a:r>
            <a:r>
              <a:rPr lang="ko-KR" altLang="en-US" sz="3200" dirty="0" smtClean="0">
                <a:solidFill>
                  <a:srgbClr val="F79646"/>
                </a:solidFill>
              </a:rPr>
              <a:t>단</a:t>
            </a:r>
            <a:r>
              <a:rPr lang="ko-KR" altLang="en-US" sz="3200" dirty="0">
                <a:solidFill>
                  <a:srgbClr val="F79646"/>
                </a:solidFill>
              </a:rPr>
              <a:t>계</a:t>
            </a:r>
            <a:endParaRPr lang="en-US" altLang="ko-KR" sz="3200" dirty="0" smtClean="0">
              <a:solidFill>
                <a:srgbClr val="F79646"/>
              </a:solidFill>
            </a:endParaRPr>
          </a:p>
          <a:p>
            <a:r>
              <a:rPr lang="ko-KR" altLang="en-US" sz="3200" dirty="0" smtClean="0">
                <a:solidFill>
                  <a:prstClr val="white"/>
                </a:solidFill>
              </a:rPr>
              <a:t>   침탈 </a:t>
            </a:r>
            <a:r>
              <a:rPr lang="ko-KR" altLang="en-US" sz="3200" dirty="0" smtClean="0">
                <a:solidFill>
                  <a:srgbClr val="F79646"/>
                </a:solidFill>
              </a:rPr>
              <a:t>전략</a:t>
            </a:r>
            <a:endParaRPr lang="ko-KR" altLang="en-US" sz="3200" dirty="0">
              <a:solidFill>
                <a:srgbClr val="F79646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115616" y="1700808"/>
            <a:ext cx="6912768" cy="5152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제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1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단계 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: 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일본의 명분축적용 독도영유 주장 계속</a:t>
            </a:r>
            <a:r>
              <a:rPr lang="ko-KR" altLang="en-US" dirty="0" smtClean="0">
                <a:solidFill>
                  <a:prstClr val="white"/>
                </a:solidFill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115616" y="2420888"/>
            <a:ext cx="6912768" cy="5152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제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2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단계 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: 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일본의 독도문제 본격화 추진여건 조성</a:t>
            </a:r>
            <a:r>
              <a:rPr lang="ko-KR" altLang="en-US" dirty="0" smtClean="0">
                <a:solidFill>
                  <a:prstClr val="white"/>
                </a:solidFill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115616" y="3100235"/>
            <a:ext cx="6912768" cy="5152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제</a:t>
            </a:r>
            <a:r>
              <a:rPr lang="en-US" altLang="ko-KR" dirty="0">
                <a:solidFill>
                  <a:srgbClr val="F79646">
                    <a:lumMod val="75000"/>
                  </a:srgbClr>
                </a:solidFill>
              </a:rPr>
              <a:t>3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단계 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: 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일본의 독도문제 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UN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총회 상정 추진</a:t>
            </a:r>
            <a:r>
              <a:rPr lang="ko-KR" altLang="en-US" dirty="0" smtClean="0">
                <a:solidFill>
                  <a:prstClr val="white"/>
                </a:solidFill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115616" y="3789040"/>
            <a:ext cx="6912768" cy="5152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제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4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단계 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: 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군사위기 야기 후 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UN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안보리 개입 유도</a:t>
            </a:r>
            <a:r>
              <a:rPr lang="ko-KR" altLang="en-US" dirty="0" smtClean="0">
                <a:solidFill>
                  <a:prstClr val="white"/>
                </a:solidFill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115616" y="4486739"/>
            <a:ext cx="6912768" cy="5152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제</a:t>
            </a:r>
            <a:r>
              <a:rPr lang="en-US" altLang="ko-KR" dirty="0">
                <a:solidFill>
                  <a:srgbClr val="F79646">
                    <a:lumMod val="75000"/>
                  </a:srgbClr>
                </a:solidFill>
              </a:rPr>
              <a:t>5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단계 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: 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독도문제의 국제 사법 재판소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(ICJ) 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회부</a:t>
            </a:r>
            <a:r>
              <a:rPr lang="ko-KR" altLang="en-US" dirty="0" smtClean="0">
                <a:solidFill>
                  <a:prstClr val="white"/>
                </a:solidFill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115616" y="2397867"/>
            <a:ext cx="6912768" cy="5152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제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2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단계 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: 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일본의 독도문제 본격화 추진여건 조성</a:t>
            </a:r>
            <a:r>
              <a:rPr lang="ko-KR" altLang="en-US" dirty="0" smtClean="0">
                <a:solidFill>
                  <a:prstClr val="white"/>
                </a:solidFill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115616" y="5157192"/>
            <a:ext cx="6912768" cy="5152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제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6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단계 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: </a:t>
            </a:r>
            <a:r>
              <a:rPr lang="ko-KR" altLang="en-US" dirty="0" err="1" smtClean="0">
                <a:solidFill>
                  <a:srgbClr val="F79646">
                    <a:lumMod val="75000"/>
                  </a:srgbClr>
                </a:solidFill>
              </a:rPr>
              <a:t>패소국의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altLang="ko-KR" dirty="0" smtClean="0">
                <a:solidFill>
                  <a:srgbClr val="F79646">
                    <a:lumMod val="75000"/>
                  </a:srgbClr>
                </a:solidFill>
              </a:rPr>
              <a:t>ICU </a:t>
            </a:r>
            <a:r>
              <a:rPr lang="ko-KR" altLang="en-US" dirty="0" smtClean="0">
                <a:solidFill>
                  <a:srgbClr val="F79646">
                    <a:lumMod val="75000"/>
                  </a:srgbClr>
                </a:solidFill>
              </a:rPr>
              <a:t>판결 불복 가능성</a:t>
            </a:r>
            <a:r>
              <a:rPr lang="ko-KR" altLang="en-US" dirty="0" smtClean="0">
                <a:solidFill>
                  <a:prstClr val="white"/>
                </a:solidFill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04" y="-21930"/>
            <a:ext cx="9173603" cy="687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187624" y="2007439"/>
            <a:ext cx="2520280" cy="2821191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smtClean="0">
                <a:solidFill>
                  <a:prstClr val="white"/>
                </a:solidFill>
              </a:rPr>
              <a:t>일본의</a:t>
            </a:r>
            <a:r>
              <a:rPr lang="en-US" altLang="ko-KR" sz="3200" dirty="0" smtClean="0">
                <a:solidFill>
                  <a:prstClr val="white"/>
                </a:solidFill>
              </a:rPr>
              <a:t> </a:t>
            </a:r>
          </a:p>
          <a:p>
            <a:r>
              <a:rPr lang="ko-KR" altLang="en-US" sz="3200" dirty="0" smtClean="0">
                <a:solidFill>
                  <a:srgbClr val="F79646"/>
                </a:solidFill>
              </a:rPr>
              <a:t>독도 영유권 </a:t>
            </a:r>
            <a:endParaRPr lang="en-US" altLang="ko-KR" sz="3200" dirty="0" smtClean="0">
              <a:solidFill>
                <a:srgbClr val="F79646"/>
              </a:solidFill>
            </a:endParaRPr>
          </a:p>
          <a:p>
            <a:r>
              <a:rPr lang="ko-KR" altLang="en-US" sz="3200" dirty="0" smtClean="0">
                <a:solidFill>
                  <a:prstClr val="white"/>
                </a:solidFill>
              </a:rPr>
              <a:t>주장의 </a:t>
            </a:r>
            <a:endParaRPr lang="en-US" altLang="ko-KR" sz="3200" dirty="0" smtClean="0">
              <a:solidFill>
                <a:prstClr val="white"/>
              </a:solidFill>
            </a:endParaRPr>
          </a:p>
          <a:p>
            <a:r>
              <a:rPr lang="ko-KR" altLang="en-US" sz="3200" dirty="0" smtClean="0">
                <a:solidFill>
                  <a:srgbClr val="F79646"/>
                </a:solidFill>
              </a:rPr>
              <a:t>자가당착</a:t>
            </a:r>
            <a:endParaRPr lang="en-US" altLang="ko-KR" sz="3200" dirty="0" smtClean="0">
              <a:solidFill>
                <a:srgbClr val="F79646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150256" y="1039592"/>
            <a:ext cx="1868222" cy="8750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prstClr val="white"/>
                </a:solidFill>
              </a:rPr>
              <a:t>[</a:t>
            </a:r>
            <a:r>
              <a:rPr lang="ko-KR" altLang="en-US" dirty="0" smtClean="0">
                <a:solidFill>
                  <a:prstClr val="white"/>
                </a:solidFill>
              </a:rPr>
              <a:t>무주지 </a:t>
            </a:r>
            <a:r>
              <a:rPr lang="ko-KR" altLang="en-US" dirty="0" err="1" smtClean="0">
                <a:solidFill>
                  <a:prstClr val="white"/>
                </a:solidFill>
              </a:rPr>
              <a:t>선점론</a:t>
            </a:r>
            <a:r>
              <a:rPr lang="en-US" altLang="ko-KR" dirty="0" smtClean="0">
                <a:solidFill>
                  <a:prstClr val="white"/>
                </a:solidFill>
              </a:rPr>
              <a:t>]</a:t>
            </a:r>
            <a:r>
              <a:rPr lang="ko-KR" altLang="en-US" dirty="0" smtClean="0">
                <a:solidFill>
                  <a:prstClr val="white"/>
                </a:solidFill>
              </a:rPr>
              <a:t> 주장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331774" y="2852936"/>
            <a:ext cx="1784377" cy="8750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prstClr val="white"/>
                </a:solidFill>
              </a:rPr>
              <a:t>[</a:t>
            </a:r>
            <a:r>
              <a:rPr lang="ko-KR" altLang="en-US" dirty="0" smtClean="0">
                <a:solidFill>
                  <a:prstClr val="white"/>
                </a:solidFill>
              </a:rPr>
              <a:t>고유 영토론</a:t>
            </a:r>
            <a:r>
              <a:rPr lang="en-US" altLang="ko-KR" dirty="0" smtClean="0">
                <a:solidFill>
                  <a:prstClr val="white"/>
                </a:solidFill>
              </a:rPr>
              <a:t>]</a:t>
            </a:r>
            <a:r>
              <a:rPr lang="ko-KR" altLang="en-US" dirty="0" smtClean="0">
                <a:solidFill>
                  <a:prstClr val="white"/>
                </a:solidFill>
              </a:rPr>
              <a:t> 주장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원형 화살표 9"/>
          <p:cNvSpPr/>
          <p:nvPr/>
        </p:nvSpPr>
        <p:spPr>
          <a:xfrm>
            <a:off x="5436095" y="-171400"/>
            <a:ext cx="3296545" cy="3297046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도형 10"/>
          <p:cNvSpPr/>
          <p:nvPr/>
        </p:nvSpPr>
        <p:spPr>
          <a:xfrm>
            <a:off x="4427984" y="1737500"/>
            <a:ext cx="3296545" cy="3297046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막힌 원호 11"/>
          <p:cNvSpPr/>
          <p:nvPr/>
        </p:nvSpPr>
        <p:spPr>
          <a:xfrm>
            <a:off x="5668245" y="3875726"/>
            <a:ext cx="2832243" cy="2833378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65515" y="4653136"/>
            <a:ext cx="1784377" cy="115212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 smtClean="0">
                <a:solidFill>
                  <a:prstClr val="white"/>
                </a:solidFill>
              </a:rPr>
              <a:t>이렇듯 </a:t>
            </a:r>
            <a:endParaRPr lang="en-US" altLang="ko-KR" dirty="0" smtClean="0">
              <a:solidFill>
                <a:prstClr val="white"/>
              </a:solidFill>
            </a:endParaRPr>
          </a:p>
          <a:p>
            <a:pPr algn="ctr"/>
            <a:r>
              <a:rPr lang="en-US" altLang="ko-KR" dirty="0" smtClean="0">
                <a:solidFill>
                  <a:prstClr val="white"/>
                </a:solidFill>
              </a:rPr>
              <a:t>[</a:t>
            </a:r>
            <a:r>
              <a:rPr lang="ko-KR" altLang="en-US" dirty="0" smtClean="0">
                <a:solidFill>
                  <a:prstClr val="white"/>
                </a:solidFill>
              </a:rPr>
              <a:t>명확한 입장</a:t>
            </a:r>
            <a:r>
              <a:rPr lang="en-US" altLang="ko-KR" dirty="0" smtClean="0">
                <a:solidFill>
                  <a:prstClr val="white"/>
                </a:solidFill>
              </a:rPr>
              <a:t>]</a:t>
            </a:r>
            <a:r>
              <a:rPr lang="ko-KR" altLang="en-US" dirty="0" smtClean="0">
                <a:solidFill>
                  <a:prstClr val="white"/>
                </a:solidFill>
              </a:rPr>
              <a:t>이 없는 일본</a:t>
            </a:r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prstClr val="white"/>
                </a:solidFill>
              </a:rPr>
              <a:t>일본의</a:t>
            </a:r>
            <a:r>
              <a:rPr lang="en-US" altLang="ko-KR" sz="3200" dirty="0" smtClean="0">
                <a:solidFill>
                  <a:prstClr val="white"/>
                </a:solidFill>
              </a:rPr>
              <a:t> </a:t>
            </a:r>
            <a:r>
              <a:rPr lang="ko-KR" altLang="en-US" sz="3200" dirty="0" smtClean="0">
                <a:solidFill>
                  <a:srgbClr val="F79646"/>
                </a:solidFill>
              </a:rPr>
              <a:t>독도 영유권</a:t>
            </a:r>
            <a:r>
              <a:rPr lang="ko-KR" altLang="en-US" sz="3200" dirty="0" smtClean="0">
                <a:solidFill>
                  <a:prstClr val="white"/>
                </a:solidFill>
              </a:rPr>
              <a:t> 주장의 </a:t>
            </a:r>
            <a:r>
              <a:rPr lang="ko-KR" altLang="en-US" sz="3200" dirty="0" smtClean="0">
                <a:solidFill>
                  <a:srgbClr val="F79646"/>
                </a:solidFill>
              </a:rPr>
              <a:t>추이</a:t>
            </a:r>
            <a:endParaRPr lang="en-US" altLang="ko-KR" sz="3200" dirty="0" smtClean="0">
              <a:solidFill>
                <a:srgbClr val="F79646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87624" y="1772816"/>
            <a:ext cx="6912768" cy="468052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prstClr val="white"/>
                </a:solidFill>
              </a:rPr>
              <a:t>독도를 둘러싼 </a:t>
            </a:r>
            <a:r>
              <a:rPr lang="ko-KR" altLang="en-US" dirty="0" err="1">
                <a:solidFill>
                  <a:prstClr val="white"/>
                </a:solidFill>
              </a:rPr>
              <a:t>한ㆍ일</a:t>
            </a:r>
            <a:r>
              <a:rPr lang="ko-KR" altLang="en-US" dirty="0">
                <a:solidFill>
                  <a:prstClr val="white"/>
                </a:solidFill>
              </a:rPr>
              <a:t> 간의 분쟁은 </a:t>
            </a:r>
            <a:r>
              <a:rPr lang="en-US" altLang="ko-KR" dirty="0">
                <a:solidFill>
                  <a:prstClr val="white"/>
                </a:solidFill>
              </a:rPr>
              <a:t>1952</a:t>
            </a:r>
            <a:r>
              <a:rPr lang="ko-KR" altLang="en-US" dirty="0">
                <a:solidFill>
                  <a:prstClr val="white"/>
                </a:solidFill>
              </a:rPr>
              <a:t>년 일본이 독도의 영유권을 주장하면서 본격적으로 시작되었다</a:t>
            </a:r>
            <a:r>
              <a:rPr lang="en-US" altLang="ko-KR" dirty="0">
                <a:solidFill>
                  <a:prstClr val="white"/>
                </a:solidFill>
              </a:rPr>
              <a:t>.</a:t>
            </a:r>
            <a:endParaRPr lang="ko-KR" altLang="en-US" dirty="0">
              <a:solidFill>
                <a:prstClr val="white"/>
              </a:solidFill>
            </a:endParaRPr>
          </a:p>
          <a:p>
            <a:endParaRPr lang="en-US" altLang="ko-KR" dirty="0" smtClean="0">
              <a:solidFill>
                <a:prstClr val="white"/>
              </a:solidFill>
            </a:endParaRPr>
          </a:p>
          <a:p>
            <a:r>
              <a:rPr lang="ko-KR" altLang="en-US" dirty="0" smtClean="0">
                <a:solidFill>
                  <a:prstClr val="white"/>
                </a:solidFill>
              </a:rPr>
              <a:t>일본은 </a:t>
            </a:r>
            <a:r>
              <a:rPr lang="en-US" altLang="ko-KR" dirty="0">
                <a:solidFill>
                  <a:prstClr val="white"/>
                </a:solidFill>
              </a:rPr>
              <a:t>1965</a:t>
            </a:r>
            <a:r>
              <a:rPr lang="ko-KR" altLang="en-US" dirty="0">
                <a:solidFill>
                  <a:prstClr val="white"/>
                </a:solidFill>
              </a:rPr>
              <a:t>년 맺은 </a:t>
            </a:r>
            <a:r>
              <a:rPr lang="ko-KR" altLang="en-US" dirty="0" err="1">
                <a:solidFill>
                  <a:prstClr val="white"/>
                </a:solidFill>
              </a:rPr>
              <a:t>한ㆍ일</a:t>
            </a:r>
            <a:r>
              <a:rPr lang="ko-KR" altLang="en-US" dirty="0">
                <a:solidFill>
                  <a:prstClr val="white"/>
                </a:solidFill>
              </a:rPr>
              <a:t> 어업 협정을 일방적으로 파기하였다</a:t>
            </a:r>
            <a:r>
              <a:rPr lang="en-US" altLang="ko-KR" dirty="0">
                <a:solidFill>
                  <a:prstClr val="white"/>
                </a:solidFill>
              </a:rPr>
              <a:t>. </a:t>
            </a:r>
            <a:r>
              <a:rPr lang="ko-KR" altLang="en-US" dirty="0">
                <a:solidFill>
                  <a:prstClr val="white"/>
                </a:solidFill>
              </a:rPr>
              <a:t>그 후 일본은 우리 정부와 새로운 협상 끝에 </a:t>
            </a:r>
            <a:r>
              <a:rPr lang="en-US" altLang="ko-KR" dirty="0">
                <a:solidFill>
                  <a:prstClr val="white"/>
                </a:solidFill>
              </a:rPr>
              <a:t>1998</a:t>
            </a:r>
            <a:r>
              <a:rPr lang="ko-KR" altLang="en-US" dirty="0">
                <a:solidFill>
                  <a:prstClr val="white"/>
                </a:solidFill>
              </a:rPr>
              <a:t>년 </a:t>
            </a:r>
            <a:r>
              <a:rPr lang="en-US" altLang="ko-KR" dirty="0">
                <a:solidFill>
                  <a:prstClr val="white"/>
                </a:solidFill>
              </a:rPr>
              <a:t>11</a:t>
            </a:r>
            <a:r>
              <a:rPr lang="ko-KR" altLang="en-US" dirty="0">
                <a:solidFill>
                  <a:prstClr val="white"/>
                </a:solidFill>
              </a:rPr>
              <a:t>월 </a:t>
            </a:r>
            <a:r>
              <a:rPr lang="en-US" altLang="ko-KR" dirty="0">
                <a:solidFill>
                  <a:prstClr val="white"/>
                </a:solidFill>
              </a:rPr>
              <a:t>28</a:t>
            </a:r>
            <a:r>
              <a:rPr lang="ko-KR" altLang="en-US" dirty="0">
                <a:solidFill>
                  <a:prstClr val="white"/>
                </a:solidFill>
              </a:rPr>
              <a:t>일 신 </a:t>
            </a:r>
            <a:r>
              <a:rPr lang="ko-KR" altLang="en-US" dirty="0" err="1">
                <a:solidFill>
                  <a:prstClr val="white"/>
                </a:solidFill>
              </a:rPr>
              <a:t>한ㆍ일</a:t>
            </a:r>
            <a:r>
              <a:rPr lang="ko-KR" altLang="en-US" dirty="0">
                <a:solidFill>
                  <a:prstClr val="white"/>
                </a:solidFill>
              </a:rPr>
              <a:t> 어업 협정을 체결하였다</a:t>
            </a:r>
            <a:r>
              <a:rPr lang="en-US" altLang="ko-KR" dirty="0">
                <a:solidFill>
                  <a:prstClr val="white"/>
                </a:solidFill>
              </a:rPr>
              <a:t>. </a:t>
            </a:r>
            <a:endParaRPr lang="en-US" altLang="ko-KR" dirty="0" smtClean="0">
              <a:solidFill>
                <a:prstClr val="white"/>
              </a:solidFill>
            </a:endParaRPr>
          </a:p>
          <a:p>
            <a:r>
              <a:rPr lang="ko-KR" altLang="en-US" dirty="0" smtClean="0">
                <a:solidFill>
                  <a:prstClr val="white"/>
                </a:solidFill>
              </a:rPr>
              <a:t>이 </a:t>
            </a:r>
            <a:r>
              <a:rPr lang="ko-KR" altLang="en-US" dirty="0">
                <a:solidFill>
                  <a:prstClr val="white"/>
                </a:solidFill>
              </a:rPr>
              <a:t>협상 과정에서 독도를 중간 수역에 포함시켜 사실상 일본과의 공동 관리가 이루어지게 되었다</a:t>
            </a:r>
            <a:r>
              <a:rPr lang="en-US" altLang="ko-KR" dirty="0">
                <a:solidFill>
                  <a:prstClr val="white"/>
                </a:solidFill>
              </a:rPr>
              <a:t>. </a:t>
            </a:r>
            <a:endParaRPr lang="en-US" altLang="ko-KR" dirty="0" smtClean="0">
              <a:solidFill>
                <a:prstClr val="white"/>
              </a:solidFill>
            </a:endParaRPr>
          </a:p>
          <a:p>
            <a:endParaRPr lang="en-US" altLang="ko-KR" dirty="0">
              <a:solidFill>
                <a:prstClr val="white"/>
              </a:solidFill>
            </a:endParaRPr>
          </a:p>
          <a:p>
            <a:r>
              <a:rPr lang="ko-KR" altLang="en-US" dirty="0" smtClean="0">
                <a:solidFill>
                  <a:prstClr val="white"/>
                </a:solidFill>
              </a:rPr>
              <a:t>이것이 </a:t>
            </a:r>
            <a:r>
              <a:rPr lang="ko-KR" altLang="en-US" dirty="0">
                <a:solidFill>
                  <a:prstClr val="white"/>
                </a:solidFill>
              </a:rPr>
              <a:t>어업 협정일 뿐 영유권 협상이 아니지만</a:t>
            </a:r>
            <a:r>
              <a:rPr lang="en-US" altLang="ko-KR" dirty="0">
                <a:solidFill>
                  <a:prstClr val="white"/>
                </a:solidFill>
              </a:rPr>
              <a:t>, </a:t>
            </a:r>
            <a:r>
              <a:rPr lang="ko-KR" altLang="en-US" dirty="0">
                <a:solidFill>
                  <a:prstClr val="white"/>
                </a:solidFill>
              </a:rPr>
              <a:t>일본인이 독도 근해에서 고기를 잡는다 하더라도 이를 막을 수 있는 명백한 근거가 </a:t>
            </a:r>
            <a:r>
              <a:rPr lang="ko-KR" altLang="en-US" dirty="0" smtClean="0">
                <a:solidFill>
                  <a:prstClr val="white"/>
                </a:solidFill>
              </a:rPr>
              <a:t>사라지고 </a:t>
            </a:r>
            <a:r>
              <a:rPr lang="ko-KR" altLang="en-US" dirty="0">
                <a:solidFill>
                  <a:prstClr val="white"/>
                </a:solidFill>
              </a:rPr>
              <a:t>우리 어민들이 큰 피해를 입게 되었다</a:t>
            </a:r>
            <a:r>
              <a:rPr lang="en-US" altLang="ko-KR" dirty="0">
                <a:solidFill>
                  <a:prstClr val="white"/>
                </a:solidFill>
              </a:rPr>
              <a:t>.</a:t>
            </a:r>
            <a:endParaRPr lang="ko-KR" altLang="en-US" dirty="0">
              <a:solidFill>
                <a:prstClr val="white"/>
              </a:solidFill>
            </a:endParaRPr>
          </a:p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prstClr val="white"/>
                </a:solidFill>
              </a:rPr>
              <a:t>일본의</a:t>
            </a:r>
            <a:r>
              <a:rPr lang="en-US" altLang="ko-KR" sz="3200" dirty="0" smtClean="0">
                <a:solidFill>
                  <a:prstClr val="white"/>
                </a:solidFill>
              </a:rPr>
              <a:t> </a:t>
            </a:r>
            <a:r>
              <a:rPr lang="ko-KR" altLang="en-US" sz="3200" dirty="0" smtClean="0">
                <a:solidFill>
                  <a:srgbClr val="F79646"/>
                </a:solidFill>
              </a:rPr>
              <a:t>독도 영유권</a:t>
            </a:r>
            <a:r>
              <a:rPr lang="ko-KR" altLang="en-US" sz="3200" dirty="0" smtClean="0">
                <a:solidFill>
                  <a:prstClr val="white"/>
                </a:solidFill>
              </a:rPr>
              <a:t> 주장의 </a:t>
            </a:r>
            <a:r>
              <a:rPr lang="ko-KR" altLang="en-US" sz="3200" dirty="0" smtClean="0">
                <a:solidFill>
                  <a:srgbClr val="F79646"/>
                </a:solidFill>
              </a:rPr>
              <a:t>추이</a:t>
            </a:r>
            <a:endParaRPr lang="en-US" altLang="ko-KR" sz="3200" dirty="0" smtClean="0">
              <a:solidFill>
                <a:srgbClr val="F79646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331640" y="2276872"/>
            <a:ext cx="6624736" cy="38884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dirty="0" smtClean="0">
                <a:solidFill>
                  <a:prstClr val="white"/>
                </a:solidFill>
              </a:rPr>
              <a:t>일본에 </a:t>
            </a:r>
            <a:r>
              <a:rPr lang="ko-KR" altLang="en-US" dirty="0">
                <a:solidFill>
                  <a:prstClr val="white"/>
                </a:solidFill>
              </a:rPr>
              <a:t>우익화 바람이 강하게 불면서 일본 </a:t>
            </a:r>
            <a:r>
              <a:rPr lang="ko-KR" altLang="en-US" dirty="0" err="1">
                <a:solidFill>
                  <a:prstClr val="white"/>
                </a:solidFill>
              </a:rPr>
              <a:t>시마네현</a:t>
            </a:r>
            <a:r>
              <a:rPr lang="ko-KR" altLang="en-US" dirty="0">
                <a:solidFill>
                  <a:prstClr val="white"/>
                </a:solidFill>
              </a:rPr>
              <a:t> 의회는 </a:t>
            </a:r>
            <a:endParaRPr lang="en-US" altLang="ko-KR" dirty="0" smtClean="0">
              <a:solidFill>
                <a:prstClr val="white"/>
              </a:solidFill>
            </a:endParaRPr>
          </a:p>
          <a:p>
            <a:pPr algn="just"/>
            <a:r>
              <a:rPr lang="ko-KR" altLang="en-US" dirty="0" smtClean="0">
                <a:solidFill>
                  <a:prstClr val="white"/>
                </a:solidFill>
              </a:rPr>
              <a:t>우리나라의 </a:t>
            </a:r>
            <a:r>
              <a:rPr lang="ko-KR" altLang="en-US" dirty="0">
                <a:solidFill>
                  <a:prstClr val="white"/>
                </a:solidFill>
              </a:rPr>
              <a:t>강한 반대에도 불구하고 </a:t>
            </a:r>
            <a:r>
              <a:rPr lang="en-US" altLang="ko-KR" dirty="0">
                <a:solidFill>
                  <a:prstClr val="white"/>
                </a:solidFill>
              </a:rPr>
              <a:t>2005</a:t>
            </a:r>
            <a:r>
              <a:rPr lang="ko-KR" altLang="en-US" dirty="0">
                <a:solidFill>
                  <a:prstClr val="white"/>
                </a:solidFill>
              </a:rPr>
              <a:t>년 </a:t>
            </a:r>
            <a:r>
              <a:rPr lang="en-US" altLang="ko-KR" dirty="0">
                <a:solidFill>
                  <a:prstClr val="white"/>
                </a:solidFill>
              </a:rPr>
              <a:t>3</a:t>
            </a:r>
            <a:r>
              <a:rPr lang="ko-KR" altLang="en-US" dirty="0">
                <a:solidFill>
                  <a:prstClr val="white"/>
                </a:solidFill>
              </a:rPr>
              <a:t>월 </a:t>
            </a:r>
            <a:r>
              <a:rPr lang="en-US" altLang="ko-KR" dirty="0">
                <a:solidFill>
                  <a:prstClr val="white"/>
                </a:solidFill>
              </a:rPr>
              <a:t>16</a:t>
            </a:r>
            <a:r>
              <a:rPr lang="ko-KR" altLang="en-US" dirty="0">
                <a:solidFill>
                  <a:prstClr val="white"/>
                </a:solidFill>
              </a:rPr>
              <a:t>일 매년 </a:t>
            </a:r>
            <a:r>
              <a:rPr lang="en-US" altLang="ko-KR" dirty="0">
                <a:solidFill>
                  <a:prstClr val="white"/>
                </a:solidFill>
              </a:rPr>
              <a:t>2</a:t>
            </a:r>
            <a:r>
              <a:rPr lang="ko-KR" altLang="en-US" dirty="0">
                <a:solidFill>
                  <a:prstClr val="white"/>
                </a:solidFill>
              </a:rPr>
              <a:t>월 </a:t>
            </a:r>
            <a:r>
              <a:rPr lang="en-US" altLang="ko-KR" dirty="0">
                <a:solidFill>
                  <a:prstClr val="white"/>
                </a:solidFill>
              </a:rPr>
              <a:t>22</a:t>
            </a:r>
            <a:r>
              <a:rPr lang="ko-KR" altLang="en-US" dirty="0">
                <a:solidFill>
                  <a:prstClr val="white"/>
                </a:solidFill>
              </a:rPr>
              <a:t>일을 </a:t>
            </a:r>
            <a:r>
              <a:rPr lang="ko-KR" altLang="en-US" dirty="0" err="1">
                <a:solidFill>
                  <a:prstClr val="white"/>
                </a:solidFill>
              </a:rPr>
              <a:t>다케시마의</a:t>
            </a:r>
            <a:r>
              <a:rPr lang="ko-KR" altLang="en-US" dirty="0">
                <a:solidFill>
                  <a:prstClr val="white"/>
                </a:solidFill>
              </a:rPr>
              <a:t> 날로 정하는 </a:t>
            </a:r>
            <a:r>
              <a:rPr lang="ko-KR" altLang="en-US" dirty="0" err="1">
                <a:solidFill>
                  <a:prstClr val="white"/>
                </a:solidFill>
              </a:rPr>
              <a:t>조례안</a:t>
            </a:r>
            <a:r>
              <a:rPr lang="ko-KR" altLang="en-US" dirty="0">
                <a:solidFill>
                  <a:prstClr val="white"/>
                </a:solidFill>
              </a:rPr>
              <a:t> 가결을 강행하였다</a:t>
            </a:r>
            <a:r>
              <a:rPr lang="en-US" altLang="ko-KR" dirty="0" smtClean="0">
                <a:solidFill>
                  <a:prstClr val="white"/>
                </a:solidFill>
              </a:rPr>
              <a:t>.</a:t>
            </a:r>
          </a:p>
          <a:p>
            <a:pPr algn="just"/>
            <a:endParaRPr lang="en-US" altLang="ko-KR" dirty="0">
              <a:solidFill>
                <a:prstClr val="white"/>
              </a:solidFill>
            </a:endParaRPr>
          </a:p>
          <a:p>
            <a:pPr algn="just"/>
            <a:r>
              <a:rPr lang="ko-KR" altLang="en-US" dirty="0" smtClean="0">
                <a:solidFill>
                  <a:prstClr val="white"/>
                </a:solidFill>
              </a:rPr>
              <a:t>우리 </a:t>
            </a:r>
            <a:r>
              <a:rPr lang="ko-KR" altLang="en-US" dirty="0">
                <a:solidFill>
                  <a:prstClr val="white"/>
                </a:solidFill>
              </a:rPr>
              <a:t>정부는 </a:t>
            </a:r>
            <a:r>
              <a:rPr lang="en-US" altLang="ko-KR" dirty="0">
                <a:solidFill>
                  <a:prstClr val="white"/>
                </a:solidFill>
              </a:rPr>
              <a:t>2005</a:t>
            </a:r>
            <a:r>
              <a:rPr lang="ko-KR" altLang="en-US" dirty="0">
                <a:solidFill>
                  <a:prstClr val="white"/>
                </a:solidFill>
              </a:rPr>
              <a:t>년 </a:t>
            </a:r>
            <a:r>
              <a:rPr lang="en-US" altLang="ko-KR" dirty="0">
                <a:solidFill>
                  <a:prstClr val="white"/>
                </a:solidFill>
              </a:rPr>
              <a:t>3</a:t>
            </a:r>
            <a:r>
              <a:rPr lang="ko-KR" altLang="en-US" dirty="0">
                <a:solidFill>
                  <a:prstClr val="white"/>
                </a:solidFill>
              </a:rPr>
              <a:t>월 </a:t>
            </a:r>
            <a:r>
              <a:rPr lang="en-US" altLang="ko-KR" dirty="0">
                <a:solidFill>
                  <a:prstClr val="white"/>
                </a:solidFill>
              </a:rPr>
              <a:t>17</a:t>
            </a:r>
            <a:r>
              <a:rPr lang="ko-KR" altLang="en-US" dirty="0">
                <a:solidFill>
                  <a:prstClr val="white"/>
                </a:solidFill>
              </a:rPr>
              <a:t>일 일반인에게 독도 방문을 전면 허용하고 일본의 독도 영유권 주장은 제</a:t>
            </a:r>
            <a:r>
              <a:rPr lang="en-US" altLang="ko-KR" dirty="0">
                <a:solidFill>
                  <a:prstClr val="white"/>
                </a:solidFill>
              </a:rPr>
              <a:t>2</a:t>
            </a:r>
            <a:r>
              <a:rPr lang="ko-KR" altLang="en-US" dirty="0">
                <a:solidFill>
                  <a:prstClr val="white"/>
                </a:solidFill>
              </a:rPr>
              <a:t>의 한반도 침탈과 같으며 이에 강력 대응한다는 내용의 대일</a:t>
            </a:r>
            <a:r>
              <a:rPr lang="en-US" altLang="ko-KR" dirty="0">
                <a:solidFill>
                  <a:prstClr val="white"/>
                </a:solidFill>
              </a:rPr>
              <a:t>(</a:t>
            </a:r>
            <a:r>
              <a:rPr lang="ko-KR" altLang="en-US" dirty="0">
                <a:solidFill>
                  <a:prstClr val="white"/>
                </a:solidFill>
              </a:rPr>
              <a:t>對日</a:t>
            </a:r>
            <a:r>
              <a:rPr lang="en-US" altLang="ko-KR" dirty="0">
                <a:solidFill>
                  <a:prstClr val="white"/>
                </a:solidFill>
              </a:rPr>
              <a:t>) </a:t>
            </a:r>
            <a:r>
              <a:rPr lang="ko-KR" altLang="en-US" dirty="0">
                <a:solidFill>
                  <a:prstClr val="white"/>
                </a:solidFill>
              </a:rPr>
              <a:t>신 독트린을 발표하였다</a:t>
            </a:r>
            <a:r>
              <a:rPr lang="en-US" altLang="ko-KR" dirty="0">
                <a:solidFill>
                  <a:prstClr val="white"/>
                </a:solidFill>
              </a:rPr>
              <a:t>.</a:t>
            </a:r>
            <a:endParaRPr lang="ko-KR" altLang="en-US" dirty="0">
              <a:solidFill>
                <a:prstClr val="white"/>
              </a:solidFill>
            </a:endParaRPr>
          </a:p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prstClr val="white"/>
                </a:solidFill>
              </a:rPr>
              <a:t>일본의</a:t>
            </a:r>
            <a:r>
              <a:rPr lang="en-US" altLang="ko-KR" sz="3200" dirty="0" smtClean="0">
                <a:solidFill>
                  <a:prstClr val="white"/>
                </a:solidFill>
              </a:rPr>
              <a:t> </a:t>
            </a:r>
            <a:r>
              <a:rPr lang="ko-KR" altLang="en-US" sz="3200" dirty="0" smtClean="0">
                <a:solidFill>
                  <a:srgbClr val="F79646"/>
                </a:solidFill>
              </a:rPr>
              <a:t>전략적 의도</a:t>
            </a:r>
            <a:endParaRPr lang="en-US" altLang="ko-KR" sz="3200" dirty="0" smtClean="0">
              <a:solidFill>
                <a:srgbClr val="F79646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331640" y="2276872"/>
            <a:ext cx="6624736" cy="38884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prstClr val="white"/>
              </a:solidFill>
            </a:endParaRPr>
          </a:p>
          <a:p>
            <a:endParaRPr lang="en-US" altLang="ko-KR" sz="1400" dirty="0">
              <a:solidFill>
                <a:prstClr val="white"/>
              </a:solidFill>
            </a:endParaRPr>
          </a:p>
          <a:p>
            <a:r>
              <a:rPr lang="ko-KR" altLang="en-US" sz="1400" dirty="0" smtClean="0">
                <a:solidFill>
                  <a:prstClr val="white"/>
                </a:solidFill>
              </a:rPr>
              <a:t>현재 일본은 독도</a:t>
            </a:r>
            <a:r>
              <a:rPr lang="en-US" altLang="ko-KR" sz="1400" dirty="0" smtClean="0">
                <a:solidFill>
                  <a:prstClr val="white"/>
                </a:solidFill>
              </a:rPr>
              <a:t>, </a:t>
            </a:r>
            <a:r>
              <a:rPr lang="ko-KR" altLang="en-US" sz="1400" dirty="0" err="1" smtClean="0">
                <a:solidFill>
                  <a:prstClr val="white"/>
                </a:solidFill>
              </a:rPr>
              <a:t>센카쿠</a:t>
            </a:r>
            <a:r>
              <a:rPr lang="ko-KR" altLang="en-US" sz="1400" dirty="0" smtClean="0">
                <a:solidFill>
                  <a:prstClr val="white"/>
                </a:solidFill>
              </a:rPr>
              <a:t> 제도</a:t>
            </a:r>
            <a:r>
              <a:rPr lang="en-US" altLang="ko-KR" sz="1400" dirty="0" smtClean="0">
                <a:solidFill>
                  <a:prstClr val="white"/>
                </a:solidFill>
              </a:rPr>
              <a:t>, </a:t>
            </a:r>
            <a:r>
              <a:rPr lang="ko-KR" altLang="en-US" sz="1400" dirty="0" err="1" smtClean="0">
                <a:solidFill>
                  <a:prstClr val="white"/>
                </a:solidFill>
              </a:rPr>
              <a:t>남쿠릴</a:t>
            </a:r>
            <a:r>
              <a:rPr lang="ko-KR" altLang="en-US" sz="1400" dirty="0" smtClean="0">
                <a:solidFill>
                  <a:prstClr val="white"/>
                </a:solidFill>
              </a:rPr>
              <a:t> 열도 문제를 일본의 </a:t>
            </a:r>
            <a:r>
              <a:rPr lang="en-US" altLang="ko-KR" sz="1400" dirty="0" smtClean="0">
                <a:solidFill>
                  <a:prstClr val="white"/>
                </a:solidFill>
              </a:rPr>
              <a:t>3</a:t>
            </a:r>
            <a:r>
              <a:rPr lang="ko-KR" altLang="en-US" sz="1400" dirty="0" smtClean="0">
                <a:solidFill>
                  <a:prstClr val="white"/>
                </a:solidFill>
              </a:rPr>
              <a:t>대 영토문제라고 주장하고 있다</a:t>
            </a:r>
            <a:r>
              <a:rPr lang="en-US" altLang="ko-KR" sz="1400" dirty="0" smtClean="0">
                <a:solidFill>
                  <a:prstClr val="white"/>
                </a:solidFill>
              </a:rPr>
              <a:t>. </a:t>
            </a:r>
            <a:r>
              <a:rPr lang="ko-KR" altLang="en-US" sz="1400" dirty="0" smtClean="0">
                <a:solidFill>
                  <a:prstClr val="white"/>
                </a:solidFill>
              </a:rPr>
              <a:t>그러나 일본이 말하는 세 가지의 영토문제는 서로 성격이 다르다</a:t>
            </a:r>
            <a:r>
              <a:rPr lang="en-US" altLang="ko-KR" sz="1400" dirty="0" smtClean="0">
                <a:solidFill>
                  <a:prstClr val="white"/>
                </a:solidFill>
              </a:rPr>
              <a:t>.</a:t>
            </a:r>
          </a:p>
          <a:p>
            <a:endParaRPr lang="en-US" altLang="ko-KR" sz="1400" dirty="0">
              <a:solidFill>
                <a:prstClr val="white"/>
              </a:solidFill>
            </a:endParaRPr>
          </a:p>
          <a:p>
            <a:r>
              <a:rPr lang="ko-KR" altLang="en-US" sz="1400" dirty="0" smtClean="0">
                <a:solidFill>
                  <a:prstClr val="white"/>
                </a:solidFill>
              </a:rPr>
              <a:t>먼저 </a:t>
            </a:r>
            <a:r>
              <a:rPr lang="ko-KR" altLang="en-US" sz="1400" dirty="0" err="1" smtClean="0">
                <a:solidFill>
                  <a:prstClr val="white"/>
                </a:solidFill>
              </a:rPr>
              <a:t>센카쿠</a:t>
            </a:r>
            <a:r>
              <a:rPr lang="ko-KR" altLang="en-US" sz="1400" dirty="0" smtClean="0">
                <a:solidFill>
                  <a:prstClr val="white"/>
                </a:solidFill>
              </a:rPr>
              <a:t> 제도를 살펴보면</a:t>
            </a:r>
            <a:r>
              <a:rPr lang="en-US" altLang="ko-KR" sz="1400" dirty="0" smtClean="0">
                <a:solidFill>
                  <a:prstClr val="white"/>
                </a:solidFill>
              </a:rPr>
              <a:t>, </a:t>
            </a:r>
            <a:r>
              <a:rPr lang="ko-KR" altLang="en-US" sz="1400" dirty="0" smtClean="0">
                <a:solidFill>
                  <a:prstClr val="white"/>
                </a:solidFill>
              </a:rPr>
              <a:t>일본은 이 지역에선 영토문제 자체가 성립하지 않는다고 주장한다</a:t>
            </a:r>
            <a:r>
              <a:rPr lang="en-US" altLang="ko-KR" sz="1400" dirty="0" smtClean="0">
                <a:solidFill>
                  <a:prstClr val="white"/>
                </a:solidFill>
              </a:rPr>
              <a:t>. </a:t>
            </a:r>
            <a:r>
              <a:rPr lang="ko-KR" altLang="en-US" sz="1400" dirty="0" smtClean="0">
                <a:solidFill>
                  <a:prstClr val="white"/>
                </a:solidFill>
              </a:rPr>
              <a:t>이에 중국은 이 섬들에 관한 영토문제를 공개적으로 제기하기 시작했는데</a:t>
            </a:r>
            <a:r>
              <a:rPr lang="en-US" altLang="ko-KR" sz="1400" dirty="0" smtClean="0">
                <a:solidFill>
                  <a:prstClr val="white"/>
                </a:solidFill>
              </a:rPr>
              <a:t>, </a:t>
            </a:r>
            <a:r>
              <a:rPr lang="ko-KR" altLang="en-US" sz="1400" dirty="0" smtClean="0">
                <a:solidFill>
                  <a:prstClr val="white"/>
                </a:solidFill>
              </a:rPr>
              <a:t>특히 </a:t>
            </a:r>
            <a:r>
              <a:rPr lang="en-US" altLang="ko-KR" sz="1400" dirty="0" smtClean="0">
                <a:solidFill>
                  <a:prstClr val="white"/>
                </a:solidFill>
              </a:rPr>
              <a:t>2012</a:t>
            </a:r>
            <a:r>
              <a:rPr lang="ko-KR" altLang="en-US" sz="1400" dirty="0" smtClean="0">
                <a:solidFill>
                  <a:prstClr val="white"/>
                </a:solidFill>
              </a:rPr>
              <a:t>년 일본 정부의 </a:t>
            </a:r>
            <a:r>
              <a:rPr lang="ko-KR" altLang="en-US" sz="1400" dirty="0" err="1" smtClean="0">
                <a:solidFill>
                  <a:prstClr val="white"/>
                </a:solidFill>
              </a:rPr>
              <a:t>센카쿠</a:t>
            </a:r>
            <a:r>
              <a:rPr lang="ko-KR" altLang="en-US" sz="1400" dirty="0" smtClean="0">
                <a:solidFill>
                  <a:prstClr val="white"/>
                </a:solidFill>
              </a:rPr>
              <a:t> 제도 국유화 조처에 대해 중국이 강하게 반발한 뒤로 양국 간의 가장 큰 잠재적 분쟁요인이 되고 있다</a:t>
            </a:r>
            <a:r>
              <a:rPr lang="en-US" altLang="ko-KR" sz="1400" dirty="0" smtClean="0">
                <a:solidFill>
                  <a:prstClr val="white"/>
                </a:solidFill>
              </a:rPr>
              <a:t>.</a:t>
            </a:r>
          </a:p>
          <a:p>
            <a:endParaRPr lang="en-US" altLang="ko-KR" sz="1400" dirty="0">
              <a:solidFill>
                <a:prstClr val="white"/>
              </a:solidFill>
            </a:endParaRPr>
          </a:p>
          <a:p>
            <a:r>
              <a:rPr lang="ko-KR" altLang="en-US" sz="1400" dirty="0" smtClean="0">
                <a:solidFill>
                  <a:prstClr val="white"/>
                </a:solidFill>
              </a:rPr>
              <a:t>한편 </a:t>
            </a:r>
            <a:r>
              <a:rPr lang="ko-KR" altLang="en-US" sz="1400" dirty="0" err="1" smtClean="0">
                <a:solidFill>
                  <a:prstClr val="white"/>
                </a:solidFill>
              </a:rPr>
              <a:t>남쿠릴</a:t>
            </a:r>
            <a:r>
              <a:rPr lang="ko-KR" altLang="en-US" sz="1400" dirty="0" smtClean="0">
                <a:solidFill>
                  <a:prstClr val="white"/>
                </a:solidFill>
              </a:rPr>
              <a:t> 열도는 제</a:t>
            </a:r>
            <a:r>
              <a:rPr lang="en-US" altLang="ko-KR" sz="1400" dirty="0" smtClean="0">
                <a:solidFill>
                  <a:prstClr val="white"/>
                </a:solidFill>
              </a:rPr>
              <a:t>2</a:t>
            </a:r>
            <a:r>
              <a:rPr lang="ko-KR" altLang="en-US" sz="1400" dirty="0" smtClean="0">
                <a:solidFill>
                  <a:prstClr val="white"/>
                </a:solidFill>
              </a:rPr>
              <a:t>차 세계대전 당시 소련이 점령한 지역으로서 일본이 이른바 자국의 고유영토라고 주장한다는 점에서 </a:t>
            </a:r>
            <a:r>
              <a:rPr lang="ko-KR" altLang="en-US" sz="1400" dirty="0" err="1" smtClean="0">
                <a:solidFill>
                  <a:prstClr val="white"/>
                </a:solidFill>
              </a:rPr>
              <a:t>센카쿠</a:t>
            </a:r>
            <a:r>
              <a:rPr lang="ko-KR" altLang="en-US" sz="1400" dirty="0" smtClean="0">
                <a:solidFill>
                  <a:prstClr val="white"/>
                </a:solidFill>
              </a:rPr>
              <a:t> 제도와는 정반대의 상황에 있다</a:t>
            </a:r>
            <a:r>
              <a:rPr lang="en-US" altLang="ko-KR" sz="1400" dirty="0" smtClean="0">
                <a:solidFill>
                  <a:prstClr val="white"/>
                </a:solidFill>
              </a:rPr>
              <a:t>.</a:t>
            </a:r>
          </a:p>
          <a:p>
            <a:endParaRPr lang="en-US" altLang="ko-KR" sz="1400" dirty="0">
              <a:solidFill>
                <a:prstClr val="white"/>
              </a:solidFill>
            </a:endParaRPr>
          </a:p>
          <a:p>
            <a:r>
              <a:rPr lang="ko-KR" altLang="en-US" sz="1400" dirty="0" smtClean="0">
                <a:solidFill>
                  <a:prstClr val="white"/>
                </a:solidFill>
              </a:rPr>
              <a:t>말하자면 일본은 자국의 실효적 지배가 이뤄지고 있는 </a:t>
            </a:r>
            <a:r>
              <a:rPr lang="ko-KR" altLang="en-US" sz="1400" dirty="0" err="1" smtClean="0">
                <a:solidFill>
                  <a:prstClr val="white"/>
                </a:solidFill>
              </a:rPr>
              <a:t>센카쿠</a:t>
            </a:r>
            <a:r>
              <a:rPr lang="ko-KR" altLang="en-US" sz="1400" dirty="0" smtClean="0">
                <a:solidFill>
                  <a:prstClr val="white"/>
                </a:solidFill>
              </a:rPr>
              <a:t> 제도에서는 영토문제의 존재 자체를 부정하는 반면</a:t>
            </a:r>
            <a:r>
              <a:rPr lang="en-US" altLang="ko-KR" sz="1400" dirty="0" smtClean="0">
                <a:solidFill>
                  <a:prstClr val="white"/>
                </a:solidFill>
              </a:rPr>
              <a:t>, </a:t>
            </a:r>
            <a:r>
              <a:rPr lang="ko-KR" altLang="en-US" sz="1400" dirty="0" err="1" smtClean="0">
                <a:solidFill>
                  <a:prstClr val="white"/>
                </a:solidFill>
              </a:rPr>
              <a:t>남쿠릴</a:t>
            </a:r>
            <a:r>
              <a:rPr lang="ko-KR" altLang="en-US" sz="1400" dirty="0" smtClean="0">
                <a:solidFill>
                  <a:prstClr val="white"/>
                </a:solidFill>
              </a:rPr>
              <a:t> 열도와 관련해서는 역사적으로 자국의 고유영토임을 강조하면서 외교협상으로 영유권을 되찾아오려는 모순된 행태를 보이고 있다</a:t>
            </a:r>
            <a:r>
              <a:rPr lang="en-US" altLang="ko-KR" sz="1400" dirty="0" smtClean="0">
                <a:solidFill>
                  <a:prstClr val="white"/>
                </a:solidFill>
              </a:rPr>
              <a:t>.</a:t>
            </a:r>
          </a:p>
          <a:p>
            <a:endParaRPr lang="en-US" altLang="ko-KR" sz="1600" dirty="0">
              <a:solidFill>
                <a:prstClr val="white"/>
              </a:solidFill>
            </a:endParaRPr>
          </a:p>
          <a:p>
            <a:endParaRPr lang="ko-KR" alt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prstClr val="white"/>
                </a:solidFill>
              </a:rPr>
              <a:t>일본의</a:t>
            </a:r>
            <a:r>
              <a:rPr lang="en-US" altLang="ko-KR" sz="3200" dirty="0" smtClean="0">
                <a:solidFill>
                  <a:prstClr val="white"/>
                </a:solidFill>
              </a:rPr>
              <a:t> </a:t>
            </a:r>
            <a:r>
              <a:rPr lang="ko-KR" altLang="en-US" sz="3200" dirty="0" smtClean="0">
                <a:solidFill>
                  <a:srgbClr val="F79646"/>
                </a:solidFill>
              </a:rPr>
              <a:t>전략적 의도</a:t>
            </a:r>
            <a:endParaRPr lang="en-US" altLang="ko-KR" sz="3200" dirty="0" smtClean="0">
              <a:solidFill>
                <a:srgbClr val="F79646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331640" y="2276872"/>
            <a:ext cx="6624736" cy="38884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ko-KR" dirty="0" smtClean="0">
              <a:solidFill>
                <a:prstClr val="white"/>
              </a:solidFill>
            </a:endParaRPr>
          </a:p>
          <a:p>
            <a:pPr algn="just"/>
            <a:r>
              <a:rPr lang="ko-KR" altLang="en-US" dirty="0" smtClean="0">
                <a:solidFill>
                  <a:prstClr val="white"/>
                </a:solidFill>
              </a:rPr>
              <a:t>근대 이후 일본은 정권의 취약한 정통성을 보완하고 국내의 불만여론을 무마하기 위해 의도적으로 이웃나라들과의 갈등을 조장하는 행태를 보여 왔다</a:t>
            </a:r>
            <a:r>
              <a:rPr lang="en-US" altLang="ko-KR" dirty="0" smtClean="0">
                <a:solidFill>
                  <a:prstClr val="white"/>
                </a:solidFill>
              </a:rPr>
              <a:t>. </a:t>
            </a:r>
          </a:p>
          <a:p>
            <a:pPr algn="just"/>
            <a:endParaRPr lang="en-US" altLang="ko-KR" dirty="0">
              <a:solidFill>
                <a:prstClr val="white"/>
              </a:solidFill>
            </a:endParaRPr>
          </a:p>
          <a:p>
            <a:pPr algn="just"/>
            <a:r>
              <a:rPr lang="ko-KR" altLang="en-US" dirty="0" smtClean="0">
                <a:solidFill>
                  <a:prstClr val="white"/>
                </a:solidFill>
              </a:rPr>
              <a:t>따라서 국내정치적으로 볼 때</a:t>
            </a:r>
            <a:r>
              <a:rPr lang="en-US" altLang="ko-KR" dirty="0" smtClean="0">
                <a:solidFill>
                  <a:prstClr val="white"/>
                </a:solidFill>
              </a:rPr>
              <a:t>, </a:t>
            </a:r>
            <a:r>
              <a:rPr lang="ko-KR" altLang="en-US" dirty="0" smtClean="0">
                <a:solidFill>
                  <a:prstClr val="white"/>
                </a:solidFill>
              </a:rPr>
              <a:t>오늘날 일본이 영토문제를 빌미로 주변 국가들과의 갈등을 일으키는 것은 외부적 갈등을 통해 국민 통합을 유도하려는 고전적 </a:t>
            </a:r>
            <a:r>
              <a:rPr lang="ko-KR" altLang="en-US" dirty="0" err="1" smtClean="0">
                <a:solidFill>
                  <a:prstClr val="white"/>
                </a:solidFill>
              </a:rPr>
              <a:t>통치술을</a:t>
            </a:r>
            <a:r>
              <a:rPr lang="ko-KR" altLang="en-US" dirty="0" smtClean="0">
                <a:solidFill>
                  <a:prstClr val="white"/>
                </a:solidFill>
              </a:rPr>
              <a:t> 답습한 것이라고 할 수 있다</a:t>
            </a:r>
            <a:r>
              <a:rPr lang="en-US" altLang="ko-KR" dirty="0" smtClean="0">
                <a:solidFill>
                  <a:prstClr val="white"/>
                </a:solidFill>
              </a:rPr>
              <a:t>.</a:t>
            </a:r>
          </a:p>
          <a:p>
            <a:pPr algn="just"/>
            <a:endParaRPr lang="en-US" altLang="ko-KR" dirty="0">
              <a:solidFill>
                <a:prstClr val="white"/>
              </a:solidFill>
            </a:endParaRPr>
          </a:p>
          <a:p>
            <a:pPr algn="just"/>
            <a:r>
              <a:rPr lang="ko-KR" altLang="en-US" dirty="0" smtClean="0">
                <a:solidFill>
                  <a:prstClr val="white"/>
                </a:solidFill>
              </a:rPr>
              <a:t>또한 동아시아의 지정학적 관점에서 본다면</a:t>
            </a:r>
            <a:r>
              <a:rPr lang="en-US" altLang="ko-KR" dirty="0" smtClean="0">
                <a:solidFill>
                  <a:prstClr val="white"/>
                </a:solidFill>
              </a:rPr>
              <a:t>, </a:t>
            </a:r>
            <a:r>
              <a:rPr lang="ko-KR" altLang="en-US" dirty="0" smtClean="0">
                <a:solidFill>
                  <a:prstClr val="white"/>
                </a:solidFill>
              </a:rPr>
              <a:t>역내의 군사적 긴장과 정치적 대립을 심화시킴으로써 자국의 전략적 가치를 높이려는 외교적 책략의 의미가 있다</a:t>
            </a:r>
            <a:r>
              <a:rPr lang="en-US" altLang="ko-KR" dirty="0" smtClean="0">
                <a:solidFill>
                  <a:prstClr val="white"/>
                </a:solidFill>
              </a:rPr>
              <a:t>.</a:t>
            </a:r>
            <a:endParaRPr lang="ko-KR" altLang="en-US" dirty="0">
              <a:solidFill>
                <a:prstClr val="white"/>
              </a:solidFill>
            </a:endParaRPr>
          </a:p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 smtClean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980728"/>
            <a:ext cx="5472608" cy="22159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79646"/>
                </a:solidFill>
                <a:latin typeface="HY견명조" pitchFamily="18" charset="-127"/>
                <a:ea typeface="HY견명조" pitchFamily="18" charset="-127"/>
              </a:rPr>
              <a:t>참고 자료</a:t>
            </a:r>
            <a:endParaRPr lang="en-US" altLang="ko-KR" sz="4800" dirty="0" smtClean="0">
              <a:solidFill>
                <a:srgbClr val="F79646"/>
              </a:solidFill>
              <a:latin typeface="HY견명조" pitchFamily="18" charset="-127"/>
              <a:ea typeface="HY견명조" pitchFamily="18" charset="-127"/>
            </a:endParaRPr>
          </a:p>
          <a:p>
            <a:endParaRPr lang="en-US" altLang="ko-KR" dirty="0" smtClean="0">
              <a:solidFill>
                <a:prstClr val="white"/>
              </a:solidFill>
            </a:endParaRPr>
          </a:p>
          <a:p>
            <a:endParaRPr lang="en-US" altLang="ko-KR" dirty="0">
              <a:solidFill>
                <a:prstClr val="white"/>
              </a:solidFill>
            </a:endParaRPr>
          </a:p>
          <a:p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7964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독도 연구소 </a:t>
            </a: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www.dokdohistory.com </a:t>
            </a:r>
            <a:b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나무위키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독도</a:t>
            </a:r>
            <a:b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동북아 역사재단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www.nahf.or.kr</a:t>
            </a:r>
            <a:endParaRPr lang="en-US" altLang="ko-KR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62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61048"/>
            <a:ext cx="5040560" cy="446449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475656" y="647690"/>
            <a:ext cx="729806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500" b="1" dirty="0" smtClean="0">
                <a:solidFill>
                  <a:schemeClr val="bg1"/>
                </a:solidFill>
                <a:cs typeface="+mj-cs"/>
              </a:rPr>
              <a:t>일본</a:t>
            </a:r>
            <a:r>
              <a:rPr lang="en-US" altLang="ko-KR" sz="2500" b="1" dirty="0">
                <a:solidFill>
                  <a:schemeClr val="bg1"/>
                </a:solidFill>
                <a:cs typeface="+mj-cs"/>
              </a:rPr>
              <a:t>, </a:t>
            </a:r>
            <a:r>
              <a:rPr lang="ko-KR" altLang="en-US" sz="2500" b="1" dirty="0">
                <a:solidFill>
                  <a:schemeClr val="bg1"/>
                </a:solidFill>
                <a:cs typeface="+mj-cs"/>
              </a:rPr>
              <a:t>옛날부터 독도를 한국의 영토로 인식했다</a:t>
            </a:r>
            <a:r>
              <a:rPr lang="en-US" altLang="ko-KR" sz="2500" b="1" dirty="0">
                <a:solidFill>
                  <a:schemeClr val="bg1"/>
                </a:solidFill>
                <a:cs typeface="+mj-cs"/>
              </a:rPr>
              <a:t>?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082"/>
            <a:ext cx="1354460" cy="122413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8861">
            <a:off x="7250500" y="565017"/>
            <a:ext cx="2331832" cy="162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2625"/>
            <a:ext cx="3240360" cy="273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33675"/>
            <a:ext cx="1486396" cy="163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1187624" y="2276872"/>
            <a:ext cx="360909" cy="336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18" name="꺾인 연결선 17"/>
          <p:cNvCxnSpPr>
            <a:stCxn id="17" idx="3"/>
            <a:endCxn id="1030" idx="0"/>
          </p:cNvCxnSpPr>
          <p:nvPr/>
        </p:nvCxnSpPr>
        <p:spPr>
          <a:xfrm>
            <a:off x="1548533" y="2445318"/>
            <a:ext cx="3046585" cy="288357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/>
          <p:cNvSpPr/>
          <p:nvPr/>
        </p:nvSpPr>
        <p:spPr>
          <a:xfrm rot="19257467">
            <a:off x="4484098" y="2459160"/>
            <a:ext cx="328741" cy="18668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55576" y="5013176"/>
            <a:ext cx="297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「개정 일본여지노정전도」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14136"/>
            <a:ext cx="3049594" cy="241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4932040" y="4798893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     「</a:t>
            </a:r>
            <a:r>
              <a:rPr lang="ko-KR" alt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조선국교제시말내탐서</a:t>
            </a:r>
            <a:r>
              <a:rPr lang="en-US" altLang="ko-KR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(1870</a:t>
            </a:r>
            <a:r>
              <a:rPr lang="ko-KR" alt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년</a:t>
            </a:r>
            <a:r>
              <a:rPr lang="en-US" altLang="ko-KR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)</a:t>
            </a:r>
            <a:r>
              <a:rPr lang="ko-KR" altLang="en-US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」</a:t>
            </a:r>
            <a:endParaRPr lang="en-US" altLang="ko-KR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pPr fontAlgn="base" latinLnBrk="0"/>
            <a:r>
              <a:rPr lang="ko-KR" altLang="en-US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‘</a:t>
            </a:r>
            <a:r>
              <a:rPr lang="ko-KR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죽도와 송도가 조선의 부속이 된 경위</a:t>
            </a:r>
            <a:r>
              <a:rPr lang="ko-KR" altLang="en-US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’</a:t>
            </a:r>
            <a:endParaRPr lang="en-US" altLang="ko-KR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05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87"/>
    </mc:Choice>
    <mc:Fallback xmlns="">
      <p:transition advTm="1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22" grpId="0" animBg="1"/>
      <p:bldP spid="12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61048"/>
            <a:ext cx="5040560" cy="446449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475656" y="791706"/>
            <a:ext cx="81369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500" b="1" dirty="0">
                <a:solidFill>
                  <a:prstClr val="white"/>
                </a:solidFill>
              </a:rPr>
              <a:t>한국의 명백한 독도 인식</a:t>
            </a:r>
            <a:r>
              <a:rPr lang="en-US" altLang="ko-KR" sz="2500" b="1" dirty="0">
                <a:solidFill>
                  <a:prstClr val="white"/>
                </a:solidFill>
              </a:rPr>
              <a:t>, </a:t>
            </a:r>
            <a:r>
              <a:rPr lang="ko-KR" altLang="en-US" sz="2500" b="1" dirty="0">
                <a:solidFill>
                  <a:prstClr val="white"/>
                </a:solidFill>
              </a:rPr>
              <a:t>고문헌과 고지도가 증명 </a:t>
            </a:r>
            <a:r>
              <a:rPr lang="en-US" altLang="ko-KR" sz="2500" b="1" dirty="0">
                <a:solidFill>
                  <a:prstClr val="white"/>
                </a:solidFill>
              </a:rPr>
              <a:t>!!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149"/>
            <a:ext cx="1426468" cy="12241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7" y="1916832"/>
            <a:ext cx="40354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4079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53" y="1956464"/>
            <a:ext cx="2694210" cy="291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724" y="2964575"/>
            <a:ext cx="1440160" cy="161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타원 20"/>
          <p:cNvSpPr/>
          <p:nvPr/>
        </p:nvSpPr>
        <p:spPr>
          <a:xfrm>
            <a:off x="6876256" y="3068961"/>
            <a:ext cx="432048" cy="576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꺾인 연결선 22"/>
          <p:cNvCxnSpPr>
            <a:stCxn id="21" idx="0"/>
            <a:endCxn id="20" idx="0"/>
          </p:cNvCxnSpPr>
          <p:nvPr/>
        </p:nvCxnSpPr>
        <p:spPr>
          <a:xfrm rot="5400000" flipH="1" flipV="1">
            <a:off x="7621349" y="2435506"/>
            <a:ext cx="104386" cy="1162524"/>
          </a:xfrm>
          <a:prstGeom prst="bentConnector3">
            <a:avLst>
              <a:gd name="adj1" fmla="val 31899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5192486" y="4941168"/>
            <a:ext cx="3483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『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신증동국여지승람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』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에 첨부된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/>
            </a:r>
            <a:b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</a:b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           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「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팔도총도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」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87"/>
    </mc:Choice>
    <mc:Fallback xmlns="">
      <p:transition advTm="1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61048"/>
            <a:ext cx="5040560" cy="446449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691680" y="476672"/>
            <a:ext cx="74168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500" b="1" dirty="0" smtClean="0">
                <a:solidFill>
                  <a:prstClr val="white"/>
                </a:solidFill>
              </a:rPr>
              <a:t>에도 막부와 </a:t>
            </a:r>
            <a:r>
              <a:rPr lang="ko-KR" altLang="en-US" sz="2500" b="1" dirty="0" err="1">
                <a:solidFill>
                  <a:prstClr val="white"/>
                </a:solidFill>
              </a:rPr>
              <a:t>돗토리</a:t>
            </a:r>
            <a:r>
              <a:rPr lang="ko-KR" altLang="en-US" sz="2500" b="1" dirty="0">
                <a:solidFill>
                  <a:prstClr val="white"/>
                </a:solidFill>
              </a:rPr>
              <a:t> 번</a:t>
            </a:r>
            <a:r>
              <a:rPr lang="en-US" altLang="ko-KR" sz="2500" b="1" dirty="0" smtClean="0">
                <a:solidFill>
                  <a:prstClr val="white"/>
                </a:solidFill>
              </a:rPr>
              <a:t>,</a:t>
            </a:r>
          </a:p>
          <a:p>
            <a:r>
              <a:rPr lang="ko-KR" altLang="en-US" sz="2500" b="1" dirty="0" smtClean="0">
                <a:solidFill>
                  <a:prstClr val="white"/>
                </a:solidFill>
              </a:rPr>
              <a:t>울릉도와 </a:t>
            </a:r>
            <a:r>
              <a:rPr lang="ko-KR" altLang="en-US" sz="2500" b="1" dirty="0">
                <a:solidFill>
                  <a:prstClr val="white"/>
                </a:solidFill>
              </a:rPr>
              <a:t>독도를 한국 땅으로 인식</a:t>
            </a:r>
            <a:r>
              <a:rPr lang="en-US" altLang="ko-KR" sz="2500" b="1" dirty="0" smtClean="0">
                <a:solidFill>
                  <a:prstClr val="white"/>
                </a:solidFill>
              </a:rPr>
              <a:t>?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148"/>
            <a:ext cx="1440160" cy="122413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483768" y="514790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에도 막부의 질문에 대한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돗토리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번 답변서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(1695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년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)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19" name="가로로 말린 두루마리 모양 18"/>
          <p:cNvSpPr/>
          <p:nvPr/>
        </p:nvSpPr>
        <p:spPr>
          <a:xfrm>
            <a:off x="1763688" y="1772817"/>
            <a:ext cx="5400600" cy="3704614"/>
          </a:xfrm>
          <a:prstGeom prst="horizontalScroll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0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"/>
    </mc:Choice>
    <mc:Fallback xmlns="">
      <p:transition spd="slow" advTm="1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61048"/>
            <a:ext cx="5040560" cy="446449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426468" cy="1224136"/>
          </a:xfrm>
          <a:prstGeom prst="rect">
            <a:avLst/>
          </a:prstGeom>
        </p:spPr>
      </p:pic>
      <p:pic>
        <p:nvPicPr>
          <p:cNvPr id="15" name="Picture 4" descr="C:\Users\USER\AppData\Local\Microsoft\Windows\Temporary Internet Files\Content.IE5\CXQBO1C7\http%3A%2F%2Fupload.wikimedia.org%2Fwikipedia%2Fcommons%2Fthumb%2F9%2F9e%2FFlag_of_Japan.svg%2F300px-Flag_of_Japan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94247"/>
            <a:ext cx="992291" cy="634953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타원형 설명선 15"/>
          <p:cNvSpPr/>
          <p:nvPr/>
        </p:nvSpPr>
        <p:spPr>
          <a:xfrm>
            <a:off x="971600" y="2722039"/>
            <a:ext cx="3456384" cy="1687542"/>
          </a:xfrm>
          <a:prstGeom prst="wedgeEllipseCallout">
            <a:avLst>
              <a:gd name="adj1" fmla="val -39993"/>
              <a:gd name="adj2" fmla="val 5711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제목 1"/>
          <p:cNvSpPr>
            <a:spLocks noGrp="1"/>
          </p:cNvSpPr>
          <p:nvPr>
            <p:ph type="ctrTitle"/>
          </p:nvPr>
        </p:nvSpPr>
        <p:spPr>
          <a:xfrm>
            <a:off x="-252536" y="2939658"/>
            <a:ext cx="5976664" cy="115212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ko-KR" alt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울릉도 </a:t>
            </a:r>
            <a:r>
              <a:rPr lang="ko-KR" alt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도해를 금지했지만</a:t>
            </a:r>
            <a:r>
              <a:rPr lang="en-US" altLang="ko-KR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br>
              <a:rPr lang="en-US" altLang="ko-KR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ko-KR" alt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일본이 </a:t>
            </a:r>
            <a:r>
              <a:rPr lang="ko-KR" alt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독도를 자국의 영토라고 </a:t>
            </a:r>
            <a:r>
              <a:rPr lang="en-US" altLang="ko-KR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ko-KR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ko-KR" alt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생각했기 때문에 </a:t>
            </a:r>
            <a:r>
              <a:rPr lang="en-US" altLang="ko-KR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ko-KR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ko-KR" alt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독도 도해는 금지 하지 않았다</a:t>
            </a:r>
            <a:r>
              <a:rPr lang="en-US" altLang="ko-KR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ko-KR" alt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04417" y="423420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일본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74396"/>
            <a:ext cx="1192048" cy="844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8214061" y="399577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한국</a:t>
            </a:r>
          </a:p>
        </p:txBody>
      </p:sp>
      <p:sp>
        <p:nvSpPr>
          <p:cNvPr id="24" name="타원형 설명선 23"/>
          <p:cNvSpPr/>
          <p:nvPr/>
        </p:nvSpPr>
        <p:spPr>
          <a:xfrm>
            <a:off x="4427984" y="1700808"/>
            <a:ext cx="3749202" cy="2173359"/>
          </a:xfrm>
          <a:prstGeom prst="wedgeEllipseCallout">
            <a:avLst>
              <a:gd name="adj1" fmla="val 38383"/>
              <a:gd name="adj2" fmla="val 55564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572000" y="2566645"/>
            <a:ext cx="3917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독도는 울릉도의 부속도서로서 </a:t>
            </a:r>
            <a:endParaRPr lang="en-US" altLang="ko-KR" dirty="0" smtClean="0">
              <a:solidFill>
                <a:schemeClr val="bg1"/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별도의 </a:t>
            </a:r>
            <a:r>
              <a:rPr lang="ko-KR" altLang="en-US" dirty="0">
                <a:solidFill>
                  <a:schemeClr val="bg1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도해 금지 조치는 </a:t>
            </a:r>
            <a:r>
              <a:rPr lang="ko-KR" altLang="en-US" dirty="0" smtClean="0">
                <a:solidFill>
                  <a:schemeClr val="bg1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불필요</a:t>
            </a:r>
            <a:endParaRPr lang="ko-KR" altLang="en-US" dirty="0">
              <a:solidFill>
                <a:schemeClr val="bg1"/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26" name="곱셈 기호 25"/>
          <p:cNvSpPr/>
          <p:nvPr/>
        </p:nvSpPr>
        <p:spPr>
          <a:xfrm rot="256229">
            <a:off x="1278117" y="2308241"/>
            <a:ext cx="2871120" cy="2537516"/>
          </a:xfrm>
          <a:prstGeom prst="mathMultiply">
            <a:avLst>
              <a:gd name="adj1" fmla="val 3514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  <a:lumMod val="80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0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"/>
    </mc:Choice>
    <mc:Fallback xmlns="">
      <p:transition spd="slow" advTm="1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/>
      <p:bldP spid="23" grpId="0"/>
      <p:bldP spid="23" grpId="1"/>
      <p:bldP spid="24" grpId="0" animBg="1"/>
      <p:bldP spid="24" grpId="1" animBg="1"/>
      <p:bldP spid="25" grpId="0"/>
      <p:bldP spid="25" grpId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61048"/>
            <a:ext cx="5040560" cy="446449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763688" y="647690"/>
            <a:ext cx="619268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b="1" dirty="0" smtClean="0">
                <a:solidFill>
                  <a:schemeClr val="bg1"/>
                </a:solidFill>
              </a:rPr>
              <a:t>안용복 진술</a:t>
            </a:r>
            <a:r>
              <a:rPr lang="en-US" altLang="ko-KR" sz="25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500" b="1" dirty="0" smtClean="0">
                <a:solidFill>
                  <a:schemeClr val="bg1"/>
                </a:solidFill>
              </a:rPr>
              <a:t>한국과 일본 문헌이 입증</a:t>
            </a:r>
            <a:endParaRPr lang="ko-KR" altLang="en-US" sz="2500" b="1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2082"/>
            <a:ext cx="1296144" cy="1224136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52401"/>
            <a:ext cx="4504947" cy="308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빗면 6"/>
          <p:cNvSpPr/>
          <p:nvPr/>
        </p:nvSpPr>
        <p:spPr>
          <a:xfrm>
            <a:off x="2051720" y="1556792"/>
            <a:ext cx="5040560" cy="3672408"/>
          </a:xfrm>
          <a:prstGeom prst="bevel">
            <a:avLst>
              <a:gd name="adj" fmla="val 761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976619" y="4824735"/>
            <a:ext cx="41075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ko-KR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 </a:t>
            </a:r>
            <a:r>
              <a:rPr lang="en-US" altLang="ko-KR" sz="15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『</a:t>
            </a:r>
            <a:r>
              <a:rPr lang="ko-KR" altLang="en-US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itchFamily="18" charset="-127"/>
                <a:ea typeface="HY나무B" pitchFamily="18" charset="-127"/>
              </a:rPr>
              <a:t>원록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itchFamily="18" charset="-127"/>
                <a:ea typeface="HY나무B" pitchFamily="18" charset="-127"/>
              </a:rPr>
              <a:t>9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itchFamily="18" charset="-127"/>
                <a:ea typeface="HY나무B" pitchFamily="18" charset="-127"/>
              </a:rPr>
              <a:t>병자년 </a:t>
            </a:r>
            <a:r>
              <a:rPr lang="ko-KR" alt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Y나무B" pitchFamily="18" charset="-127"/>
                <a:ea typeface="HY나무B" pitchFamily="18" charset="-127"/>
              </a:rPr>
              <a:t>조선주착안일권지각서</a:t>
            </a:r>
            <a:r>
              <a:rPr lang="en-US" altLang="ko-KR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itchFamily="18" charset="-127"/>
                <a:ea typeface="HY나무B" pitchFamily="18" charset="-127"/>
              </a:rPr>
              <a:t>』</a:t>
            </a:r>
            <a:r>
              <a:rPr lang="ko-KR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itchFamily="18" charset="-127"/>
                <a:ea typeface="HY나무B" pitchFamily="18" charset="-127"/>
              </a:rPr>
              <a:t>중</a:t>
            </a:r>
            <a:endParaRPr lang="en-US" altLang="ko-KR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HY나무B" pitchFamily="18" charset="-127"/>
              <a:ea typeface="HY나무B" pitchFamily="18" charset="-127"/>
            </a:endParaRPr>
          </a:p>
          <a:p>
            <a:r>
              <a:rPr lang="en-US" altLang="ko-KR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itchFamily="18" charset="-127"/>
                <a:ea typeface="HY나무B" pitchFamily="18" charset="-127"/>
              </a:rPr>
              <a:t>   구술조서 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itchFamily="18" charset="-127"/>
                <a:ea typeface="HY나무B" pitchFamily="18" charset="-127"/>
              </a:rPr>
              <a:t>일부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itchFamily="18" charset="-127"/>
                <a:ea typeface="HY나무B" pitchFamily="18" charset="-127"/>
              </a:rPr>
              <a:t>(1696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itchFamily="18" charset="-127"/>
                <a:ea typeface="HY나무B" pitchFamily="18" charset="-127"/>
              </a:rPr>
              <a:t>년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itchFamily="18" charset="-127"/>
                <a:ea typeface="HY나무B" pitchFamily="18" charset="-127"/>
              </a:rPr>
              <a:t>)</a:t>
            </a:r>
            <a:endParaRPr lang="ko-KR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00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"/>
    </mc:Choice>
    <mc:Fallback xmlns="">
      <p:transition spd="slow" advTm="1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66" y="3861048"/>
            <a:ext cx="5040560" cy="446449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65" y="404664"/>
            <a:ext cx="1035764" cy="93610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3"/>
            <a:ext cx="991169" cy="93610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25715"/>
            <a:ext cx="3528391" cy="248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247" y="2015036"/>
            <a:ext cx="183869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순서도: 대체 처리 1"/>
          <p:cNvSpPr/>
          <p:nvPr/>
        </p:nvSpPr>
        <p:spPr>
          <a:xfrm>
            <a:off x="7164288" y="2204864"/>
            <a:ext cx="432048" cy="2160240"/>
          </a:xfrm>
          <a:prstGeom prst="flowChartAlternateProcess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644008" y="4581128"/>
            <a:ext cx="39604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“</a:t>
            </a:r>
            <a:r>
              <a:rPr lang="ko-KR" altLang="en-US" sz="1500" dirty="0" smtClean="0">
                <a:solidFill>
                  <a:srgbClr val="FF000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제</a:t>
            </a:r>
            <a:r>
              <a:rPr lang="en-US" altLang="ko-KR" sz="1500" dirty="0">
                <a:solidFill>
                  <a:srgbClr val="FF000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2</a:t>
            </a:r>
            <a:r>
              <a:rPr lang="ko-KR" altLang="en-US" sz="1500" dirty="0">
                <a:solidFill>
                  <a:srgbClr val="FF000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조 군청 </a:t>
            </a:r>
            <a:r>
              <a:rPr lang="ko-KR" altLang="en-US" sz="1500" dirty="0" smtClean="0">
                <a:solidFill>
                  <a:srgbClr val="FF000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위치는 </a:t>
            </a:r>
            <a:r>
              <a:rPr lang="ko-KR" altLang="en-US" sz="1500" dirty="0" err="1" smtClean="0">
                <a:solidFill>
                  <a:srgbClr val="FF000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태하동으로</a:t>
            </a:r>
            <a:r>
              <a:rPr lang="ko-KR" altLang="en-US" sz="1500" dirty="0" smtClean="0">
                <a:solidFill>
                  <a:srgbClr val="FF000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</a:t>
            </a:r>
            <a:r>
              <a:rPr lang="ko-KR" altLang="en-US" sz="1500" dirty="0">
                <a:solidFill>
                  <a:srgbClr val="FF000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정하고</a:t>
            </a:r>
          </a:p>
          <a:p>
            <a:r>
              <a:rPr lang="ko-KR" altLang="en-US" sz="1500" dirty="0">
                <a:solidFill>
                  <a:srgbClr val="FF000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구역은 </a:t>
            </a:r>
            <a:r>
              <a:rPr lang="ko-KR" altLang="en-US" sz="1500" dirty="0" smtClean="0">
                <a:solidFill>
                  <a:srgbClr val="FF000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울릉전도와 죽도</a:t>
            </a:r>
            <a:r>
              <a:rPr lang="en-US" altLang="ko-KR" sz="1500" dirty="0">
                <a:solidFill>
                  <a:srgbClr val="FF000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, </a:t>
            </a:r>
            <a:r>
              <a:rPr lang="ko-KR" altLang="en-US" sz="1500" dirty="0" err="1" smtClean="0">
                <a:solidFill>
                  <a:srgbClr val="FF000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석도를</a:t>
            </a:r>
            <a:r>
              <a:rPr lang="ko-KR" altLang="en-US" sz="1500" dirty="0" smtClean="0">
                <a:solidFill>
                  <a:srgbClr val="FF000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 관할할 것</a:t>
            </a:r>
            <a:r>
              <a:rPr lang="en-US" altLang="ko-KR" sz="1500" dirty="0" smtClean="0">
                <a:solidFill>
                  <a:srgbClr val="FF0000"/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”</a:t>
            </a:r>
            <a:endParaRPr lang="ko-KR" altLang="en-US" sz="1500" dirty="0">
              <a:solidFill>
                <a:srgbClr val="FF0000"/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7291164" y="4365104"/>
            <a:ext cx="89148" cy="2276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2195736" y="692696"/>
            <a:ext cx="56380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b="1" dirty="0">
                <a:solidFill>
                  <a:schemeClr val="bg1"/>
                </a:solidFill>
                <a:ea typeface="HYsupM"/>
              </a:rPr>
              <a:t>일본</a:t>
            </a:r>
            <a:r>
              <a:rPr lang="en-US" altLang="ko-KR" sz="2500" b="1" dirty="0">
                <a:solidFill>
                  <a:schemeClr val="bg1"/>
                </a:solidFill>
                <a:ea typeface="HYsupM"/>
              </a:rPr>
              <a:t>, </a:t>
            </a:r>
            <a:r>
              <a:rPr lang="ko-KR" altLang="en-US" sz="2500" b="1" dirty="0">
                <a:solidFill>
                  <a:schemeClr val="bg1"/>
                </a:solidFill>
                <a:ea typeface="HYsupM"/>
              </a:rPr>
              <a:t>러일전쟁 중 불법으로 독도 침탈</a:t>
            </a:r>
            <a:endParaRPr lang="ko-KR" altLang="en-US" sz="2500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910995" y="1665675"/>
            <a:ext cx="2232248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대한제국 </a:t>
            </a:r>
            <a:r>
              <a:rPr lang="ko-KR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칙령 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제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41</a:t>
            </a:r>
            <a:r>
              <a:rPr lang="ko-KR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호</a:t>
            </a:r>
            <a:endParaRPr lang="ko-KR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graphicFrame>
        <p:nvGraphicFramePr>
          <p:cNvPr id="15" name="다이어그램 14"/>
          <p:cNvGraphicFramePr/>
          <p:nvPr>
            <p:extLst>
              <p:ext uri="{D42A27DB-BD31-4B8C-83A1-F6EECF244321}">
                <p14:modId xmlns:p14="http://schemas.microsoft.com/office/powerpoint/2010/main" val="1839927088"/>
              </p:ext>
            </p:extLst>
          </p:nvPr>
        </p:nvGraphicFramePr>
        <p:xfrm>
          <a:off x="1158007" y="1628800"/>
          <a:ext cx="461665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000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"/>
    </mc:Choice>
    <mc:Fallback xmlns="">
      <p:transition spd="slow" advTm="1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0" grpId="0"/>
      <p:bldGraphic spid="1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66" y="3861048"/>
            <a:ext cx="5040560" cy="446449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3"/>
            <a:ext cx="991169" cy="936105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195736" y="692696"/>
            <a:ext cx="56380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0" b="1" dirty="0">
                <a:solidFill>
                  <a:prstClr val="white"/>
                </a:solidFill>
                <a:ea typeface="HYsupM"/>
              </a:rPr>
              <a:t>일본</a:t>
            </a:r>
            <a:r>
              <a:rPr lang="en-US" altLang="ko-KR" sz="2500" b="1" dirty="0">
                <a:solidFill>
                  <a:prstClr val="white"/>
                </a:solidFill>
                <a:ea typeface="HYsupM"/>
              </a:rPr>
              <a:t>, </a:t>
            </a:r>
            <a:r>
              <a:rPr lang="ko-KR" altLang="en-US" sz="2500" b="1" dirty="0">
                <a:solidFill>
                  <a:prstClr val="white"/>
                </a:solidFill>
                <a:ea typeface="HYsupM"/>
              </a:rPr>
              <a:t>러일전쟁 중 불법으로 독도 침탈</a:t>
            </a:r>
            <a:endParaRPr lang="ko-KR" altLang="en-US" sz="2500" b="1" dirty="0">
              <a:solidFill>
                <a:prstClr val="white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1152128" cy="93610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22025"/>
            <a:ext cx="298300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9"/>
            <a:ext cx="2977328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348880"/>
            <a:ext cx="136815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092280" y="3789040"/>
            <a:ext cx="19159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SCAPIN 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제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677</a:t>
            </a:r>
            <a:r>
              <a:rPr lang="ko-KR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호</a:t>
            </a:r>
            <a:endParaRPr lang="en-US" altLang="ko-KR" sz="1500" dirty="0" smtClean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  <a:p>
            <a:r>
              <a:rPr lang="ko-KR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관련 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지도상의 </a:t>
            </a:r>
            <a:r>
              <a:rPr lang="ko-KR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독도</a:t>
            </a:r>
            <a:endParaRPr lang="ko-KR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sp>
        <p:nvSpPr>
          <p:cNvPr id="5" name="순서도: 처리 4"/>
          <p:cNvSpPr/>
          <p:nvPr/>
        </p:nvSpPr>
        <p:spPr>
          <a:xfrm>
            <a:off x="5580112" y="2780928"/>
            <a:ext cx="1008112" cy="936104"/>
          </a:xfrm>
          <a:prstGeom prst="flowChartProcess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처리 10"/>
          <p:cNvSpPr/>
          <p:nvPr/>
        </p:nvSpPr>
        <p:spPr>
          <a:xfrm>
            <a:off x="7308304" y="2348880"/>
            <a:ext cx="1368152" cy="1440160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구부러진 연결선 19"/>
          <p:cNvCxnSpPr>
            <a:stCxn id="5" idx="0"/>
            <a:endCxn id="4100" idx="0"/>
          </p:cNvCxnSpPr>
          <p:nvPr/>
        </p:nvCxnSpPr>
        <p:spPr>
          <a:xfrm rot="5400000" flipH="1" flipV="1">
            <a:off x="6822250" y="1610798"/>
            <a:ext cx="432048" cy="1908212"/>
          </a:xfrm>
          <a:prstGeom prst="curvedConnector3">
            <a:avLst>
              <a:gd name="adj1" fmla="val 152911"/>
            </a:avLst>
          </a:prstGeom>
          <a:ln w="2222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792088" y="166567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SCAPIN </a:t>
            </a:r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제</a:t>
            </a: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677</a:t>
            </a:r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호</a:t>
            </a: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(1946</a:t>
            </a:r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년 </a:t>
            </a: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1</a:t>
            </a:r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월 </a:t>
            </a: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29</a:t>
            </a:r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일</a:t>
            </a: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)</a:t>
            </a:r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와 관련 지도</a:t>
            </a:r>
          </a:p>
        </p:txBody>
      </p:sp>
    </p:spTree>
    <p:extLst>
      <p:ext uri="{BB962C8B-B14F-4D97-AF65-F5344CB8AC3E}">
        <p14:creationId xmlns:p14="http://schemas.microsoft.com/office/powerpoint/2010/main" val="193907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"/>
    </mc:Choice>
    <mc:Fallback xmlns="">
      <p:transition spd="slow" advTm="1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 animBg="1"/>
      <p:bldP spid="11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66" y="3861048"/>
            <a:ext cx="5040560" cy="446449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991169" cy="93610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753798" y="5373377"/>
            <a:ext cx="1533213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독도 주민숙소</a:t>
            </a:r>
            <a:endParaRPr lang="ko-KR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HY나무B" panose="02030600000101010101" pitchFamily="18" charset="-127"/>
              <a:ea typeface="HY나무B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75" y="404664"/>
            <a:ext cx="999253" cy="936104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2123728" y="634189"/>
            <a:ext cx="5851282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sz="2500" b="1" dirty="0">
                <a:solidFill>
                  <a:schemeClr val="bg1"/>
                </a:solidFill>
                <a:ea typeface="HYsupM"/>
              </a:rPr>
              <a:t>독도</a:t>
            </a:r>
            <a:r>
              <a:rPr lang="en-US" altLang="ko-KR" sz="2500" b="1" dirty="0">
                <a:solidFill>
                  <a:schemeClr val="bg1"/>
                </a:solidFill>
                <a:ea typeface="HYsupM"/>
              </a:rPr>
              <a:t>, </a:t>
            </a:r>
            <a:r>
              <a:rPr lang="ko-KR" altLang="en-US" sz="2500" b="1" dirty="0">
                <a:solidFill>
                  <a:schemeClr val="bg1"/>
                </a:solidFill>
                <a:ea typeface="HYsupM"/>
              </a:rPr>
              <a:t>대한민국이 정당한 영토주권 행사</a:t>
            </a:r>
            <a:endParaRPr lang="ko-KR" altLang="en-US" sz="25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04" y="2674492"/>
            <a:ext cx="1413591" cy="26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74492"/>
            <a:ext cx="2160240" cy="26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801" y="2691358"/>
            <a:ext cx="2839591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순서도: 추출 12"/>
          <p:cNvSpPr/>
          <p:nvPr/>
        </p:nvSpPr>
        <p:spPr>
          <a:xfrm>
            <a:off x="750552" y="1871984"/>
            <a:ext cx="3586154" cy="755213"/>
          </a:xfrm>
          <a:prstGeom prst="flowChartExtra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076056" y="2313747"/>
            <a:ext cx="33265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Y나무B" panose="02030600000101010101" pitchFamily="18" charset="-127"/>
                <a:ea typeface="HY나무B" panose="02030600000101010101" pitchFamily="18" charset="-127"/>
              </a:rPr>
              <a:t>독도에 설치된 등대와 방사능 감지기</a:t>
            </a:r>
          </a:p>
        </p:txBody>
      </p:sp>
    </p:spTree>
    <p:extLst>
      <p:ext uri="{BB962C8B-B14F-4D97-AF65-F5344CB8AC3E}">
        <p14:creationId xmlns:p14="http://schemas.microsoft.com/office/powerpoint/2010/main" val="24057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"/>
    </mc:Choice>
    <mc:Fallback xmlns="">
      <p:transition spd="slow" advTm="1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579</Words>
  <Application>Microsoft Office PowerPoint</Application>
  <PresentationFormat>화면 슬라이드 쇼(4:3)</PresentationFormat>
  <Paragraphs>118</Paragraphs>
  <Slides>19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14</vt:i4>
      </vt:variant>
      <vt:variant>
        <vt:lpstr>슬라이드 제목</vt:lpstr>
      </vt:variant>
      <vt:variant>
        <vt:i4>19</vt:i4>
      </vt:variant>
    </vt:vector>
  </HeadingPairs>
  <TitlesOfParts>
    <vt:vector size="33" baseType="lpstr">
      <vt:lpstr>Office 테마</vt:lpstr>
      <vt:lpstr>1_Office 테마</vt:lpstr>
      <vt:lpstr>2_Office 테마</vt:lpstr>
      <vt:lpstr>3_Office 테마</vt:lpstr>
      <vt:lpstr>4_Office 테마</vt:lpstr>
      <vt:lpstr>5_Office 테마</vt:lpstr>
      <vt:lpstr>6_Office 테마</vt:lpstr>
      <vt:lpstr>7_Office 테마</vt:lpstr>
      <vt:lpstr>8_Office 테마</vt:lpstr>
      <vt:lpstr>9_Office 테마</vt:lpstr>
      <vt:lpstr>10_Office 테마</vt:lpstr>
      <vt:lpstr>11_Office 테마</vt:lpstr>
      <vt:lpstr>12_Office 테마</vt:lpstr>
      <vt:lpstr>13_Office 테마</vt:lpstr>
      <vt:lpstr>일본이 아무리  자기네 땅이라고 우겨도  독도는 우리 땅 !</vt:lpstr>
      <vt:lpstr>PowerPoint 프레젠테이션</vt:lpstr>
      <vt:lpstr>PowerPoint 프레젠테이션</vt:lpstr>
      <vt:lpstr>PowerPoint 프레젠테이션</vt:lpstr>
      <vt:lpstr>울릉도 도해를 금지했지만,  일본이 독도를 자국의 영토라고  생각했기 때문에  독도 도해는 금지 하지 않았다?</vt:lpstr>
      <vt:lpstr>PowerPoint 프레젠테이션</vt:lpstr>
      <vt:lpstr>PowerPoint 프레젠테이션</vt:lpstr>
      <vt:lpstr>PowerPoint 프레젠테이션</vt:lpstr>
      <vt:lpstr>PowerPoint 프레젠테이션</vt:lpstr>
      <vt:lpstr>출처  독도 연구소 www.dokdohistory.com  나무위키- 독도 동북아 역사재단 http://www.nahf.or.kr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한국이 주장하는 독도 영유권</dc:title>
  <dc:creator>USER</dc:creator>
  <cp:lastModifiedBy>SEC</cp:lastModifiedBy>
  <cp:revision>136</cp:revision>
  <dcterms:created xsi:type="dcterms:W3CDTF">2017-03-27T01:42:41Z</dcterms:created>
  <dcterms:modified xsi:type="dcterms:W3CDTF">2017-03-31T13:56:02Z</dcterms:modified>
</cp:coreProperties>
</file>