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media/image5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sldIdLst>
    <p:sldId id="271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73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21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1714D"/>
    <a:srgbClr val="AF7F4F"/>
    <a:srgbClr val="9C7146"/>
    <a:srgbClr val="8D764D"/>
    <a:srgbClr val="AA9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D192-43A8-42EA-AE71-39F5619C8E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BF4C-4181-41F1-ACFA-D6CCFE1E58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53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D192-43A8-42EA-AE71-39F5619C8E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BF4C-4181-41F1-ACFA-D6CCFE1E58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1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D192-43A8-42EA-AE71-39F5619C8E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BF4C-4181-41F1-ACFA-D6CCFE1E58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72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D192-43A8-42EA-AE71-39F5619C8E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BF4C-4181-41F1-ACFA-D6CCFE1E58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35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D192-43A8-42EA-AE71-39F5619C8E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BF4C-4181-41F1-ACFA-D6CCFE1E58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9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D192-43A8-42EA-AE71-39F5619C8E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BF4C-4181-41F1-ACFA-D6CCFE1E58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4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D192-43A8-42EA-AE71-39F5619C8E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BF4C-4181-41F1-ACFA-D6CCFE1E58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31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D192-43A8-42EA-AE71-39F5619C8E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BF4C-4181-41F1-ACFA-D6CCFE1E58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D192-43A8-42EA-AE71-39F5619C8E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BF4C-4181-41F1-ACFA-D6CCFE1E58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83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D192-43A8-42EA-AE71-39F5619C8E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BF4C-4181-41F1-ACFA-D6CCFE1E58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11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D192-43A8-42EA-AE71-39F5619C8E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BF4C-4181-41F1-ACFA-D6CCFE1E58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54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CD192-43A8-42EA-AE71-39F5619C8E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1BF4C-4181-41F1-ACFA-D6CCFE1E58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3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1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30EDBD-1C2D-4C1E-B459-B60219FAB484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c2OE_dwY1A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gigglehd.com/zbxe/infoboard/12344385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youtu.be/SKerJW3qXlQ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hyperlink" Target="https://youtu.be/vSjWGRnN_oc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GtEGZv1_Os" TargetMode="Externa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jp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5"/>
            <a:ext cx="9144000" cy="684645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403648" y="731966"/>
            <a:ext cx="6336704" cy="2670067"/>
          </a:xfrm>
          <a:prstGeom prst="rect">
            <a:avLst/>
          </a:prstGeom>
          <a:solidFill>
            <a:srgbClr val="B171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rgbClr val="FFFF00"/>
                </a:solidFill>
                <a:latin typeface="궁서" pitchFamily="18" charset="-127"/>
                <a:ea typeface="궁서" pitchFamily="18" charset="-127"/>
              </a:rPr>
              <a:t>일본의 기업 </a:t>
            </a:r>
            <a:r>
              <a:rPr lang="en-US" altLang="ko-KR" sz="2800" dirty="0" smtClean="0">
                <a:solidFill>
                  <a:srgbClr val="FFFF00"/>
                </a:solidFill>
                <a:latin typeface="궁서" pitchFamily="18" charset="-127"/>
                <a:ea typeface="궁서" pitchFamily="18" charset="-127"/>
              </a:rPr>
              <a:t>– </a:t>
            </a:r>
            <a:r>
              <a:rPr lang="ko-KR" altLang="en-US" sz="2800" dirty="0" smtClean="0">
                <a:solidFill>
                  <a:srgbClr val="FFFF00"/>
                </a:solidFill>
                <a:latin typeface="궁서" pitchFamily="18" charset="-127"/>
                <a:ea typeface="궁서" pitchFamily="18" charset="-127"/>
              </a:rPr>
              <a:t>게임기업</a:t>
            </a:r>
            <a:endParaRPr lang="en-US" altLang="ko-KR" sz="2800" dirty="0" smtClean="0">
              <a:solidFill>
                <a:srgbClr val="FFFF00"/>
              </a:solidFill>
              <a:latin typeface="궁서" pitchFamily="18" charset="-127"/>
              <a:ea typeface="궁서" pitchFamily="18" charset="-127"/>
            </a:endParaRPr>
          </a:p>
          <a:p>
            <a:pPr algn="ctr"/>
            <a:endParaRPr lang="en-US" altLang="ko-KR" sz="2800" dirty="0">
              <a:solidFill>
                <a:srgbClr val="FFFF00"/>
              </a:solidFill>
              <a:latin typeface="궁서" pitchFamily="18" charset="-127"/>
              <a:ea typeface="궁서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rgbClr val="FFFF00"/>
                </a:solidFill>
                <a:latin typeface="궁서" pitchFamily="18" charset="-127"/>
                <a:ea typeface="궁서" pitchFamily="18" charset="-127"/>
              </a:rPr>
              <a:t>자국 게임에 대한 자부심</a:t>
            </a:r>
            <a:endParaRPr lang="en-US" altLang="ko-KR" sz="2800" dirty="0" smtClean="0">
              <a:solidFill>
                <a:srgbClr val="FFFF00"/>
              </a:solidFill>
              <a:latin typeface="궁서" pitchFamily="18" charset="-127"/>
              <a:ea typeface="궁서" pitchFamily="18" charset="-127"/>
            </a:endParaRPr>
          </a:p>
          <a:p>
            <a:pPr algn="ctr"/>
            <a:endParaRPr lang="en-US" altLang="ko-KR" sz="2800" dirty="0">
              <a:solidFill>
                <a:srgbClr val="FFFF00"/>
              </a:solidFill>
              <a:latin typeface="궁서" pitchFamily="18" charset="-127"/>
              <a:ea typeface="궁서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FFFF00"/>
                </a:solidFill>
                <a:latin typeface="궁서" pitchFamily="18" charset="-127"/>
                <a:ea typeface="궁서" pitchFamily="18" charset="-127"/>
              </a:rPr>
              <a:t>경제학과 권경민</a:t>
            </a:r>
            <a:endParaRPr lang="ko-KR" altLang="en-US" sz="2000" dirty="0">
              <a:solidFill>
                <a:srgbClr val="FFFF00"/>
              </a:solidFill>
              <a:latin typeface="궁서" pitchFamily="18" charset="-127"/>
              <a:ea typeface="궁서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91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rio di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wer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5536" y="1360516"/>
            <a:ext cx="8676456" cy="4372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ko-KR" altLang="en-US" sz="28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양산보단 양질의 게임</a:t>
            </a:r>
            <a:endParaRPr lang="en-US" altLang="ko-KR" sz="2800" dirty="0" smtClean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  <a:p>
            <a:pPr marL="342900" indent="-342900" algn="ctr">
              <a:buAutoNum type="arabicPeriod"/>
            </a:pPr>
            <a:endParaRPr lang="en-US" altLang="ko-KR" sz="28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2. </a:t>
            </a:r>
            <a:r>
              <a:rPr lang="ko-KR" altLang="en-US" sz="28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기업의 이미지를 나타낼 수 있는 캐릭터의 고안</a:t>
            </a:r>
            <a:endParaRPr lang="en-US" altLang="ko-KR" sz="2800" dirty="0" smtClean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  <a:p>
            <a:pPr algn="ctr"/>
            <a:endParaRPr lang="en-US" altLang="ko-KR" sz="28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3. </a:t>
            </a:r>
            <a:r>
              <a:rPr lang="ko-KR" altLang="en-US" sz="28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대중적으로 다가갈 수 있는 게임 </a:t>
            </a:r>
            <a:endParaRPr lang="en-US" altLang="ko-KR" sz="2800" dirty="0" smtClean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55731"/>
            <a:ext cx="7937524" cy="4477525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395536" y="836712"/>
            <a:ext cx="8416692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67544" y="6280517"/>
            <a:ext cx="8424936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5180916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056054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9592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일본의 기업 </a:t>
            </a:r>
            <a:r>
              <a:rPr lang="en-US" altLang="ko-KR" sz="2400" dirty="0" smtClean="0">
                <a:latin typeface="궁서" pitchFamily="18" charset="-127"/>
                <a:ea typeface="궁서" pitchFamily="18" charset="-127"/>
              </a:rPr>
              <a:t>- 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일본 자국의 게임에 대한 자부심</a:t>
            </a:r>
            <a:endParaRPr lang="ko-KR" altLang="en-US" sz="2400" dirty="0"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7" y="44624"/>
            <a:ext cx="792088" cy="79208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21905"/>
            <a:ext cx="711836" cy="68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95536" y="836712"/>
            <a:ext cx="8416692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67544" y="6280517"/>
            <a:ext cx="8424936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5180916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056054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9592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일본의 기업 </a:t>
            </a:r>
            <a:r>
              <a:rPr lang="en-US" altLang="ko-KR" sz="2400" dirty="0" smtClean="0">
                <a:latin typeface="궁서" pitchFamily="18" charset="-127"/>
                <a:ea typeface="궁서" pitchFamily="18" charset="-127"/>
              </a:rPr>
              <a:t>- 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일본 자국의 게임에 대한 자부심</a:t>
            </a:r>
            <a:endParaRPr lang="ko-KR" altLang="en-US" sz="2400" dirty="0"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7" y="44624"/>
            <a:ext cx="792088" cy="79208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21905"/>
            <a:ext cx="711836" cy="6854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7748" y="2492896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 smtClean="0">
                <a:latin typeface="궁서" pitchFamily="18" charset="-127"/>
                <a:ea typeface="궁서" pitchFamily="18" charset="-127"/>
              </a:rPr>
              <a:t>Q &amp; A</a:t>
            </a:r>
            <a:endParaRPr lang="ko-KR" altLang="en-US" sz="9600" dirty="0">
              <a:latin typeface="궁서" pitchFamily="18" charset="-127"/>
              <a:ea typeface="궁서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43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thank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928926" y="2876132"/>
            <a:ext cx="3500462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7317432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궁서" pitchFamily="18" charset="-127"/>
                <a:ea typeface="궁서" pitchFamily="18" charset="-127"/>
              </a:rPr>
              <a:t>Thank You</a:t>
            </a:r>
            <a:endParaRPr lang="ko-KR" altLang="en-US" sz="66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궁서" pitchFamily="18" charset="-127"/>
              <a:ea typeface="궁서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528131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00382 -0.6372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Autofit/>
          </a:bodyPr>
          <a:lstStyle/>
          <a:p>
            <a:r>
              <a:rPr lang="ko-KR" altLang="en-US" sz="9600" dirty="0" err="1" smtClean="0"/>
              <a:t>일본의기</a:t>
            </a:r>
            <a:r>
              <a:rPr lang="ko-KR" altLang="en-US" sz="9600" dirty="0" err="1"/>
              <a:t>업</a:t>
            </a:r>
            <a:endParaRPr lang="ko-KR" altLang="en-US" sz="9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9076170" cy="23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508518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이상</a:t>
            </a:r>
            <a:r>
              <a:rPr lang="en-US" altLang="ko-KR" dirty="0" smtClean="0"/>
              <a:t>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80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>
            <a:noAutofit/>
          </a:bodyPr>
          <a:lstStyle/>
          <a:p>
            <a:pPr algn="ctr"/>
            <a:r>
              <a:rPr lang="ko-KR" altLang="en-US" sz="5400" dirty="0" smtClean="0">
                <a:solidFill>
                  <a:srgbClr val="3B3FEF"/>
                </a:solidFill>
              </a:rPr>
              <a:t>목      차</a:t>
            </a:r>
            <a:endParaRPr lang="en-US" altLang="ko-KR" sz="5400" dirty="0" smtClean="0">
              <a:solidFill>
                <a:srgbClr val="3B3FEF"/>
              </a:solidFill>
            </a:endParaRPr>
          </a:p>
          <a:p>
            <a:pPr algn="ctr"/>
            <a:r>
              <a:rPr lang="en-US" altLang="ko-KR" sz="5400" dirty="0" smtClean="0">
                <a:solidFill>
                  <a:srgbClr val="3B3FEF"/>
                </a:solidFill>
              </a:rPr>
              <a:t>1. </a:t>
            </a:r>
            <a:r>
              <a:rPr lang="ko-KR" altLang="en-US" sz="5400" dirty="0" smtClean="0">
                <a:solidFill>
                  <a:srgbClr val="3B3FEF"/>
                </a:solidFill>
              </a:rPr>
              <a:t>설립</a:t>
            </a:r>
            <a:endParaRPr lang="en-US" altLang="ko-KR" sz="5400" dirty="0" smtClean="0">
              <a:solidFill>
                <a:srgbClr val="3B3FEF"/>
              </a:solidFill>
            </a:endParaRPr>
          </a:p>
          <a:p>
            <a:pPr algn="ctr"/>
            <a:r>
              <a:rPr lang="en-US" altLang="ko-KR" sz="5400" dirty="0" smtClean="0">
                <a:solidFill>
                  <a:srgbClr val="3B3FEF"/>
                </a:solidFill>
              </a:rPr>
              <a:t>2.TV </a:t>
            </a:r>
          </a:p>
          <a:p>
            <a:pPr algn="ctr"/>
            <a:r>
              <a:rPr lang="en-US" altLang="ko-KR" sz="5400" dirty="0" smtClean="0">
                <a:solidFill>
                  <a:srgbClr val="3B3FEF"/>
                </a:solidFill>
              </a:rPr>
              <a:t>3</a:t>
            </a:r>
            <a:r>
              <a:rPr lang="ko-KR" altLang="en-US" sz="5400" dirty="0" smtClean="0">
                <a:solidFill>
                  <a:srgbClr val="3B3FEF"/>
                </a:solidFill>
              </a:rPr>
              <a:t>워크맨</a:t>
            </a:r>
            <a:endParaRPr lang="en-US" altLang="ko-KR" sz="5400" dirty="0" smtClean="0">
              <a:solidFill>
                <a:srgbClr val="3B3FEF"/>
              </a:solidFill>
            </a:endParaRPr>
          </a:p>
          <a:p>
            <a:pPr algn="ctr"/>
            <a:r>
              <a:rPr lang="en-US" altLang="ko-KR" sz="5400" dirty="0" smtClean="0">
                <a:solidFill>
                  <a:srgbClr val="3B3FEF"/>
                </a:solidFill>
              </a:rPr>
              <a:t>4.</a:t>
            </a:r>
            <a:r>
              <a:rPr lang="ko-KR" altLang="en-US" sz="5400" dirty="0" err="1" smtClean="0">
                <a:solidFill>
                  <a:srgbClr val="3B3FEF"/>
                </a:solidFill>
              </a:rPr>
              <a:t>소니의</a:t>
            </a:r>
            <a:r>
              <a:rPr lang="ko-KR" altLang="en-US" sz="5400" dirty="0" smtClean="0">
                <a:solidFill>
                  <a:srgbClr val="3B3FEF"/>
                </a:solidFill>
              </a:rPr>
              <a:t> 몰락</a:t>
            </a:r>
            <a:endParaRPr lang="en-US" altLang="ko-KR" sz="5400" dirty="0">
              <a:solidFill>
                <a:srgbClr val="3B3FEF"/>
              </a:solidFill>
            </a:endParaRPr>
          </a:p>
          <a:p>
            <a:pPr algn="ctr"/>
            <a:r>
              <a:rPr lang="en-US" altLang="ko-KR" sz="5400" dirty="0" smtClean="0">
                <a:solidFill>
                  <a:srgbClr val="3B3FEF"/>
                </a:solidFill>
              </a:rPr>
              <a:t>5.</a:t>
            </a:r>
            <a:r>
              <a:rPr lang="ko-KR" altLang="en-US" sz="5400" dirty="0" smtClean="0">
                <a:solidFill>
                  <a:srgbClr val="3B3FEF"/>
                </a:solidFill>
              </a:rPr>
              <a:t>동영상</a:t>
            </a:r>
            <a:endParaRPr lang="en-US" altLang="ko-KR" sz="5400" dirty="0" smtClean="0">
              <a:solidFill>
                <a:srgbClr val="3B3F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76170" cy="23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342900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 smtClean="0">
                <a:solidFill>
                  <a:srgbClr val="3B3FEF"/>
                </a:solidFill>
              </a:rPr>
              <a:t>설  </a:t>
            </a:r>
            <a:r>
              <a:rPr lang="ko-KR" altLang="en-US" sz="9600" dirty="0" err="1" smtClean="0">
                <a:solidFill>
                  <a:srgbClr val="3B3FEF"/>
                </a:solidFill>
              </a:rPr>
              <a:t>립</a:t>
            </a:r>
            <a:endParaRPr lang="en-US" altLang="ko-KR" sz="9600" dirty="0" smtClean="0">
              <a:solidFill>
                <a:srgbClr val="3B3F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모리타 아키오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5778701" cy="4365104"/>
          </a:xfrm>
          <a:prstGeom prst="rect">
            <a:avLst/>
          </a:prstGeom>
        </p:spPr>
      </p:pic>
      <p:pic>
        <p:nvPicPr>
          <p:cNvPr id="13314" name="Picture 2" descr="http://www2.dokidoki.ne.jp/bellrose/resouces/museum/part53/ibuk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498" y="1"/>
            <a:ext cx="4454502" cy="5229200"/>
          </a:xfrm>
          <a:prstGeom prst="rect">
            <a:avLst/>
          </a:prstGeom>
          <a:noFill/>
        </p:spPr>
      </p:pic>
      <p:grpSp>
        <p:nvGrpSpPr>
          <p:cNvPr id="13" name="그룹 12"/>
          <p:cNvGrpSpPr/>
          <p:nvPr/>
        </p:nvGrpSpPr>
        <p:grpSpPr>
          <a:xfrm>
            <a:off x="107504" y="620688"/>
            <a:ext cx="4067944" cy="646331"/>
            <a:chOff x="107504" y="1700808"/>
            <a:chExt cx="4067944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107504" y="1700808"/>
              <a:ext cx="4067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 err="1" smtClean="0">
                  <a:solidFill>
                    <a:srgbClr val="3B3FEF"/>
                  </a:solidFill>
                </a:rPr>
                <a:t>이부카</a:t>
              </a:r>
              <a:r>
                <a:rPr lang="ko-KR" altLang="en-US" sz="3600" dirty="0" smtClean="0">
                  <a:solidFill>
                    <a:srgbClr val="3B3FEF"/>
                  </a:solidFill>
                </a:rPr>
                <a:t> </a:t>
              </a:r>
              <a:r>
                <a:rPr lang="ko-KR" altLang="en-US" sz="3600" dirty="0" err="1" smtClean="0">
                  <a:solidFill>
                    <a:srgbClr val="3B3FEF"/>
                  </a:solidFill>
                </a:rPr>
                <a:t>마사루</a:t>
              </a:r>
              <a:endParaRPr lang="ko-KR" altLang="en-US" sz="3600" dirty="0">
                <a:solidFill>
                  <a:srgbClr val="3B3FEF"/>
                </a:solidFill>
              </a:endParaRPr>
            </a:p>
          </p:txBody>
        </p:sp>
        <p:sp>
          <p:nvSpPr>
            <p:cNvPr id="7" name="오른쪽 화살표 6"/>
            <p:cNvSpPr/>
            <p:nvPr/>
          </p:nvSpPr>
          <p:spPr>
            <a:xfrm>
              <a:off x="3419872" y="1772816"/>
              <a:ext cx="576064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3B3FEF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831632" y="5733256"/>
            <a:ext cx="3312368" cy="1124744"/>
            <a:chOff x="5831632" y="5733256"/>
            <a:chExt cx="3312368" cy="1124744"/>
          </a:xfrm>
        </p:grpSpPr>
        <p:sp>
          <p:nvSpPr>
            <p:cNvPr id="6" name="TextBox 5"/>
            <p:cNvSpPr txBox="1"/>
            <p:nvPr/>
          </p:nvSpPr>
          <p:spPr>
            <a:xfrm>
              <a:off x="5831632" y="6211669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 err="1" smtClean="0">
                  <a:solidFill>
                    <a:srgbClr val="3B3FEF"/>
                  </a:solidFill>
                </a:rPr>
                <a:t>모리타</a:t>
              </a:r>
              <a:r>
                <a:rPr lang="ko-KR" altLang="en-US" sz="3600" b="1" dirty="0" smtClean="0">
                  <a:solidFill>
                    <a:srgbClr val="3B3FEF"/>
                  </a:solidFill>
                </a:rPr>
                <a:t> </a:t>
              </a:r>
              <a:r>
                <a:rPr lang="ko-KR" altLang="en-US" sz="3600" b="1" dirty="0" err="1" smtClean="0">
                  <a:solidFill>
                    <a:srgbClr val="3B3FEF"/>
                  </a:solidFill>
                </a:rPr>
                <a:t>아키오</a:t>
              </a:r>
              <a:endParaRPr lang="ko-KR" altLang="en-US" sz="3600" b="1" dirty="0">
                <a:solidFill>
                  <a:srgbClr val="3B3FEF"/>
                </a:solidFill>
              </a:endParaRPr>
            </a:p>
          </p:txBody>
        </p:sp>
        <p:sp>
          <p:nvSpPr>
            <p:cNvPr id="11" name="왼쪽 화살표 10"/>
            <p:cNvSpPr/>
            <p:nvPr/>
          </p:nvSpPr>
          <p:spPr>
            <a:xfrm>
              <a:off x="6156176" y="5733256"/>
              <a:ext cx="576064" cy="43204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5157192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solidFill>
                  <a:srgbClr val="3B3FEF"/>
                </a:solidFill>
              </a:rPr>
              <a:t>이부카</a:t>
            </a:r>
            <a:r>
              <a:rPr lang="ko-KR" altLang="en-US" sz="4400" dirty="0" smtClean="0">
                <a:solidFill>
                  <a:srgbClr val="3B3FEF"/>
                </a:solidFill>
              </a:rPr>
              <a:t> </a:t>
            </a:r>
            <a:r>
              <a:rPr lang="ko-KR" altLang="en-US" sz="4400" dirty="0" err="1" smtClean="0">
                <a:solidFill>
                  <a:srgbClr val="3B3FEF"/>
                </a:solidFill>
              </a:rPr>
              <a:t>마사루</a:t>
            </a:r>
            <a:r>
              <a:rPr lang="en-US" altLang="ko-KR" sz="4400" dirty="0" smtClean="0">
                <a:solidFill>
                  <a:srgbClr val="3B3FEF"/>
                </a:solidFill>
              </a:rPr>
              <a:t>, </a:t>
            </a:r>
            <a:r>
              <a:rPr lang="ko-KR" altLang="en-US" sz="4400" dirty="0" err="1" smtClean="0">
                <a:solidFill>
                  <a:srgbClr val="3B3FEF"/>
                </a:solidFill>
              </a:rPr>
              <a:t>모리타</a:t>
            </a:r>
            <a:r>
              <a:rPr lang="ko-KR" altLang="en-US" sz="4400" dirty="0" smtClean="0">
                <a:solidFill>
                  <a:srgbClr val="3B3FEF"/>
                </a:solidFill>
              </a:rPr>
              <a:t> </a:t>
            </a:r>
            <a:r>
              <a:rPr lang="ko-KR" altLang="en-US" sz="4400" dirty="0" err="1" smtClean="0">
                <a:solidFill>
                  <a:srgbClr val="3B3FEF"/>
                </a:solidFill>
              </a:rPr>
              <a:t>아키오</a:t>
            </a:r>
            <a:r>
              <a:rPr lang="ko-KR" altLang="en-US" sz="4400" dirty="0" smtClean="0">
                <a:solidFill>
                  <a:srgbClr val="3B3FEF"/>
                </a:solidFill>
              </a:rPr>
              <a:t> </a:t>
            </a:r>
            <a:endParaRPr lang="en-US" altLang="ko-KR" sz="4400" dirty="0" smtClean="0">
              <a:solidFill>
                <a:srgbClr val="3B3FEF"/>
              </a:solidFill>
            </a:endParaRPr>
          </a:p>
          <a:p>
            <a:pPr algn="ctr"/>
            <a:r>
              <a:rPr lang="ko-KR" altLang="en-US" sz="4400" dirty="0" smtClean="0">
                <a:solidFill>
                  <a:srgbClr val="3B3FEF"/>
                </a:solidFill>
              </a:rPr>
              <a:t>공동설립</a:t>
            </a:r>
            <a:endParaRPr lang="ko-KR" altLang="en-US" sz="4400" dirty="0">
              <a:solidFill>
                <a:srgbClr val="3B3F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3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g02.hamazo.tv/usr/youyou88/SONY-TV8-301W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860539" cy="3888432"/>
          </a:xfrm>
          <a:prstGeom prst="rect">
            <a:avLst/>
          </a:prstGeom>
          <a:noFill/>
        </p:spPr>
      </p:pic>
      <p:pic>
        <p:nvPicPr>
          <p:cNvPr id="4102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82780"/>
            <a:ext cx="5436096" cy="3827013"/>
          </a:xfrm>
          <a:prstGeom prst="rect">
            <a:avLst/>
          </a:prstGeom>
          <a:noFill/>
        </p:spPr>
      </p:pic>
      <p:grpSp>
        <p:nvGrpSpPr>
          <p:cNvPr id="11" name="그룹 10"/>
          <p:cNvGrpSpPr/>
          <p:nvPr/>
        </p:nvGrpSpPr>
        <p:grpSpPr>
          <a:xfrm>
            <a:off x="0" y="764704"/>
            <a:ext cx="9144000" cy="3873916"/>
            <a:chOff x="0" y="404664"/>
            <a:chExt cx="9144000" cy="38739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4664"/>
              <a:ext cx="9144000" cy="231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411760" y="2708920"/>
              <a:ext cx="48245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600" dirty="0" smtClean="0">
                  <a:solidFill>
                    <a:srgbClr val="3B3FEF"/>
                  </a:solidFill>
                </a:rPr>
                <a:t>TV </a:t>
              </a:r>
              <a:r>
                <a:rPr lang="ko-KR" altLang="en-US" sz="9600" dirty="0" smtClean="0">
                  <a:solidFill>
                    <a:srgbClr val="3B3FEF"/>
                  </a:solidFill>
                </a:rPr>
                <a:t>역사</a:t>
              </a:r>
              <a:endParaRPr lang="ko-KR" altLang="en-US" sz="9600" dirty="0">
                <a:solidFill>
                  <a:srgbClr val="3B3FEF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5004048" y="980728"/>
            <a:ext cx="4139952" cy="792088"/>
            <a:chOff x="5004048" y="980728"/>
            <a:chExt cx="4139952" cy="792088"/>
          </a:xfrm>
        </p:grpSpPr>
        <p:sp>
          <p:nvSpPr>
            <p:cNvPr id="9" name="TextBox 8"/>
            <p:cNvSpPr txBox="1"/>
            <p:nvPr/>
          </p:nvSpPr>
          <p:spPr>
            <a:xfrm>
              <a:off x="6047656" y="980728"/>
              <a:ext cx="30963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dirty="0" smtClean="0">
                  <a:solidFill>
                    <a:srgbClr val="3B3FEF"/>
                  </a:solidFill>
                </a:rPr>
                <a:t>세계 최초 휴대 트랜지스터 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TV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 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TV8-301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을 발표 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(1960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년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)</a:t>
              </a:r>
              <a:endParaRPr lang="ko-KR" altLang="en-US" sz="1500" dirty="0">
                <a:solidFill>
                  <a:srgbClr val="3B3FEF"/>
                </a:solidFill>
              </a:endParaRPr>
            </a:p>
          </p:txBody>
        </p:sp>
        <p:sp>
          <p:nvSpPr>
            <p:cNvPr id="12" name="왼쪽 화살표 11"/>
            <p:cNvSpPr/>
            <p:nvPr/>
          </p:nvSpPr>
          <p:spPr>
            <a:xfrm>
              <a:off x="5004048" y="1196752"/>
              <a:ext cx="936104" cy="57606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>
                <a:solidFill>
                  <a:srgbClr val="3B3FEF"/>
                </a:solidFill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251520" y="5085184"/>
            <a:ext cx="3240360" cy="936104"/>
            <a:chOff x="251520" y="5085184"/>
            <a:chExt cx="3240360" cy="936104"/>
          </a:xfrm>
        </p:grpSpPr>
        <p:sp>
          <p:nvSpPr>
            <p:cNvPr id="10" name="TextBox 9"/>
            <p:cNvSpPr txBox="1"/>
            <p:nvPr/>
          </p:nvSpPr>
          <p:spPr>
            <a:xfrm>
              <a:off x="251520" y="5085184"/>
              <a:ext cx="324036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dirty="0" smtClean="0">
                  <a:solidFill>
                    <a:srgbClr val="3B3FEF"/>
                  </a:solidFill>
                </a:rPr>
                <a:t> 세계 최초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 </a:t>
              </a:r>
              <a:r>
                <a:rPr lang="ko-KR" altLang="en-US" sz="1500" dirty="0" err="1" smtClean="0">
                  <a:solidFill>
                    <a:srgbClr val="3B3FEF"/>
                  </a:solidFill>
                </a:rPr>
                <a:t>최경량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  </a:t>
              </a:r>
              <a:endParaRPr lang="en-US" altLang="ko-KR" sz="1500" dirty="0" smtClean="0">
                <a:solidFill>
                  <a:srgbClr val="3B3FEF"/>
                </a:solidFill>
              </a:endParaRPr>
            </a:p>
            <a:p>
              <a:r>
                <a:rPr lang="ko-KR" altLang="en-US" sz="1500" dirty="0" smtClean="0">
                  <a:solidFill>
                    <a:srgbClr val="3B3FEF"/>
                  </a:solidFill>
                </a:rPr>
                <a:t>마이크로 흑백 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5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인치  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TV</a:t>
              </a:r>
            </a:p>
            <a:p>
              <a:r>
                <a:rPr lang="en-US" altLang="ko-KR" sz="1500" b="1" dirty="0" smtClean="0">
                  <a:solidFill>
                    <a:srgbClr val="3B3FEF"/>
                  </a:solidFill>
                </a:rPr>
                <a:t>  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(1962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년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) TV8-303</a:t>
              </a:r>
              <a:endParaRPr lang="ko-KR" altLang="en-US" sz="1500" dirty="0">
                <a:solidFill>
                  <a:srgbClr val="3B3FEF"/>
                </a:solidFill>
              </a:endParaRPr>
            </a:p>
          </p:txBody>
        </p:sp>
        <p:sp>
          <p:nvSpPr>
            <p:cNvPr id="14" name="오른쪽 화살표 13"/>
            <p:cNvSpPr/>
            <p:nvPr/>
          </p:nvSpPr>
          <p:spPr>
            <a:xfrm>
              <a:off x="2555776" y="5517232"/>
              <a:ext cx="720080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>
                <a:solidFill>
                  <a:srgbClr val="3B3FEF"/>
                </a:solidFill>
              </a:endParaRPr>
            </a:p>
          </p:txBody>
        </p:sp>
      </p:grpSp>
      <p:pic>
        <p:nvPicPr>
          <p:cNvPr id="18" name="Picture 2" descr="소니, CRT TV ‘트리니트론’ 3월 말 생산 종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32656"/>
            <a:ext cx="5868144" cy="4401108"/>
          </a:xfrm>
          <a:prstGeom prst="rect">
            <a:avLst/>
          </a:prstGeom>
          <a:noFill/>
        </p:spPr>
      </p:pic>
      <p:grpSp>
        <p:nvGrpSpPr>
          <p:cNvPr id="22" name="그룹 21"/>
          <p:cNvGrpSpPr/>
          <p:nvPr/>
        </p:nvGrpSpPr>
        <p:grpSpPr>
          <a:xfrm>
            <a:off x="395536" y="4941168"/>
            <a:ext cx="6552728" cy="1377444"/>
            <a:chOff x="1331640" y="4941168"/>
            <a:chExt cx="6552728" cy="1377444"/>
          </a:xfrm>
        </p:grpSpPr>
        <p:sp>
          <p:nvSpPr>
            <p:cNvPr id="20" name="TextBox 19"/>
            <p:cNvSpPr txBox="1"/>
            <p:nvPr/>
          </p:nvSpPr>
          <p:spPr>
            <a:xfrm>
              <a:off x="1331640" y="5949280"/>
              <a:ext cx="6552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rgbClr val="3B3FEF"/>
                  </a:solidFill>
                </a:rPr>
                <a:t>수출량 증가와 세계적으로  브랜드가치 인지도 확립</a:t>
              </a:r>
              <a:r>
                <a:rPr lang="en-US" altLang="ko-KR" dirty="0" smtClean="0">
                  <a:solidFill>
                    <a:srgbClr val="3B3FEF"/>
                  </a:solidFill>
                </a:rPr>
                <a:t>.</a:t>
              </a:r>
              <a:endParaRPr lang="ko-KR" altLang="en-US" dirty="0">
                <a:solidFill>
                  <a:srgbClr val="3B3FEF"/>
                </a:solidFill>
              </a:endParaRPr>
            </a:p>
          </p:txBody>
        </p:sp>
        <p:sp>
          <p:nvSpPr>
            <p:cNvPr id="21" name="아래쪽 화살표 20"/>
            <p:cNvSpPr/>
            <p:nvPr/>
          </p:nvSpPr>
          <p:spPr>
            <a:xfrm>
              <a:off x="3851920" y="4941168"/>
              <a:ext cx="1440160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6695728" y="2492896"/>
            <a:ext cx="24482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dirty="0" smtClean="0">
                <a:solidFill>
                  <a:srgbClr val="3B3FEF"/>
                </a:solidFill>
              </a:rPr>
              <a:t>소니 독자기술 </a:t>
            </a:r>
            <a:r>
              <a:rPr lang="ko-KR" altLang="en-US" sz="1500" dirty="0" err="1" smtClean="0">
                <a:solidFill>
                  <a:srgbClr val="3B3FEF"/>
                </a:solidFill>
              </a:rPr>
              <a:t>트리니트론</a:t>
            </a:r>
            <a:r>
              <a:rPr lang="ko-KR" altLang="en-US" sz="1500" dirty="0" smtClean="0">
                <a:solidFill>
                  <a:srgbClr val="3B3FEF"/>
                </a:solidFill>
              </a:rPr>
              <a:t>  컬러 </a:t>
            </a:r>
            <a:r>
              <a:rPr lang="en-US" altLang="ko-KR" sz="1500" dirty="0" smtClean="0">
                <a:solidFill>
                  <a:srgbClr val="3B3FEF"/>
                </a:solidFill>
              </a:rPr>
              <a:t>TV </a:t>
            </a:r>
          </a:p>
          <a:p>
            <a:r>
              <a:rPr lang="en-US" altLang="ko-KR" sz="1500" b="1" dirty="0" smtClean="0">
                <a:solidFill>
                  <a:srgbClr val="3B3FEF"/>
                </a:solidFill>
              </a:rPr>
              <a:t>(1968</a:t>
            </a:r>
            <a:r>
              <a:rPr lang="ko-KR" altLang="en-US" sz="1500" b="1" dirty="0" smtClean="0">
                <a:solidFill>
                  <a:srgbClr val="3B3FEF"/>
                </a:solidFill>
              </a:rPr>
              <a:t>년</a:t>
            </a:r>
            <a:r>
              <a:rPr lang="en-US" altLang="ko-KR" sz="1500" b="1" dirty="0" smtClean="0">
                <a:solidFill>
                  <a:srgbClr val="3B3FEF"/>
                </a:solidFill>
              </a:rPr>
              <a:t>) KV-1310</a:t>
            </a:r>
            <a:endParaRPr lang="ko-KR" altLang="en-US" sz="1500" dirty="0">
              <a:solidFill>
                <a:srgbClr val="3B3FEF"/>
              </a:solidFill>
            </a:endParaRPr>
          </a:p>
        </p:txBody>
      </p:sp>
      <p:pic>
        <p:nvPicPr>
          <p:cNvPr id="24" name="Picture 2" descr="http://postfiles8.naver.net/data18/2007/4/22/183/1166072198111-oshojin.jpg?type=w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4664"/>
            <a:ext cx="9305949" cy="6192688"/>
          </a:xfrm>
          <a:prstGeom prst="rect">
            <a:avLst/>
          </a:prstGeom>
          <a:noFill/>
        </p:spPr>
      </p:pic>
      <p:pic>
        <p:nvPicPr>
          <p:cNvPr id="7170" name="Picture 2" descr="http://danmee.chosun.com/site/data/img_dir/2012/10/25/2012102501743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6632"/>
            <a:ext cx="8507898" cy="659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8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워크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62049"/>
            <a:ext cx="9283574" cy="7920049"/>
          </a:xfrm>
          <a:prstGeom prst="rect">
            <a:avLst/>
          </a:prstGeom>
        </p:spPr>
      </p:pic>
      <p:pic>
        <p:nvPicPr>
          <p:cNvPr id="6" name="Picture 2" descr="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5143500" cy="3429000"/>
          </a:xfrm>
          <a:prstGeom prst="rect">
            <a:avLst/>
          </a:prstGeom>
          <a:noFill/>
        </p:spPr>
      </p:pic>
      <p:grpSp>
        <p:nvGrpSpPr>
          <p:cNvPr id="7" name="그룹 6"/>
          <p:cNvGrpSpPr/>
          <p:nvPr/>
        </p:nvGrpSpPr>
        <p:grpSpPr>
          <a:xfrm>
            <a:off x="5292080" y="620688"/>
            <a:ext cx="3851920" cy="1621344"/>
            <a:chOff x="5292080" y="692696"/>
            <a:chExt cx="3168352" cy="1621344"/>
          </a:xfrm>
        </p:grpSpPr>
        <p:sp>
          <p:nvSpPr>
            <p:cNvPr id="8" name="TextBox 7"/>
            <p:cNvSpPr txBox="1"/>
            <p:nvPr/>
          </p:nvSpPr>
          <p:spPr>
            <a:xfrm>
              <a:off x="6084168" y="836712"/>
              <a:ext cx="237626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dirty="0" smtClean="0">
                  <a:solidFill>
                    <a:srgbClr val="3B3FEF"/>
                  </a:solidFill>
                </a:rPr>
                <a:t>세계 최초의 휴대용 카세트 플레이어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. 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소니 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TPS-L2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 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(1979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년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)</a:t>
              </a:r>
              <a:endParaRPr lang="en-US" altLang="ko-KR" sz="1500" i="1" dirty="0" smtClean="0">
                <a:solidFill>
                  <a:srgbClr val="3B3FEF"/>
                </a:solidFill>
              </a:endParaRPr>
            </a:p>
            <a:p>
              <a:pPr algn="ctr"/>
              <a:r>
                <a:rPr lang="en-US" altLang="ko-KR" sz="1500" dirty="0" smtClean="0">
                  <a:solidFill>
                    <a:srgbClr val="3B3FEF"/>
                  </a:solidFill>
                </a:rPr>
                <a:t>1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세대</a:t>
              </a:r>
            </a:p>
            <a:p>
              <a:r>
                <a:rPr lang="ko-KR" altLang="en-US" sz="1500" dirty="0" smtClean="0">
                  <a:solidFill>
                    <a:srgbClr val="3B3FEF"/>
                  </a:solidFill>
                </a:rPr>
                <a:t/>
              </a:r>
              <a:br>
                <a:rPr lang="ko-KR" altLang="en-US" sz="1500" dirty="0" smtClean="0">
                  <a:solidFill>
                    <a:srgbClr val="3B3FEF"/>
                  </a:solidFill>
                </a:rPr>
              </a:br>
              <a:endParaRPr lang="ko-KR" altLang="en-US" sz="1500" dirty="0" smtClean="0">
                <a:solidFill>
                  <a:srgbClr val="3B3FEF"/>
                </a:solidFill>
              </a:endParaRPr>
            </a:p>
            <a:p>
              <a:endParaRPr lang="ko-KR" altLang="en-US" sz="1500" dirty="0">
                <a:solidFill>
                  <a:srgbClr val="3B3FEF"/>
                </a:solidFill>
              </a:endParaRPr>
            </a:p>
          </p:txBody>
        </p:sp>
        <p:sp>
          <p:nvSpPr>
            <p:cNvPr id="9" name="왼쪽 화살표 8"/>
            <p:cNvSpPr/>
            <p:nvPr/>
          </p:nvSpPr>
          <p:spPr>
            <a:xfrm>
              <a:off x="5292080" y="692696"/>
              <a:ext cx="648072" cy="79208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/>
            </a:p>
          </p:txBody>
        </p:sp>
      </p:grpSp>
      <p:pic>
        <p:nvPicPr>
          <p:cNvPr id="10" name="Picture 4" descr="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8392" y="2780928"/>
            <a:ext cx="6115608" cy="4077072"/>
          </a:xfrm>
          <a:prstGeom prst="rect">
            <a:avLst/>
          </a:prstGeom>
          <a:noFill/>
        </p:spPr>
      </p:pic>
      <p:grpSp>
        <p:nvGrpSpPr>
          <p:cNvPr id="11" name="그룹 10"/>
          <p:cNvGrpSpPr/>
          <p:nvPr/>
        </p:nvGrpSpPr>
        <p:grpSpPr>
          <a:xfrm>
            <a:off x="0" y="4365104"/>
            <a:ext cx="2699792" cy="1318503"/>
            <a:chOff x="0" y="4365104"/>
            <a:chExt cx="2699792" cy="1318503"/>
          </a:xfrm>
        </p:grpSpPr>
        <p:sp>
          <p:nvSpPr>
            <p:cNvPr id="12" name="TextBox 11"/>
            <p:cNvSpPr txBox="1"/>
            <p:nvPr/>
          </p:nvSpPr>
          <p:spPr>
            <a:xfrm>
              <a:off x="0" y="4437112"/>
              <a:ext cx="194421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dirty="0" smtClean="0">
                  <a:solidFill>
                    <a:srgbClr val="3B3FEF"/>
                  </a:solidFill>
                </a:rPr>
                <a:t>최초의 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CD 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워크맨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, 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소니 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D-50(1984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년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)</a:t>
              </a:r>
            </a:p>
            <a:p>
              <a:pPr algn="ctr"/>
              <a:r>
                <a:rPr lang="en-US" altLang="ko-KR" sz="1500" dirty="0" smtClean="0">
                  <a:solidFill>
                    <a:srgbClr val="3B3FEF"/>
                  </a:solidFill>
                </a:rPr>
                <a:t>2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세대</a:t>
              </a:r>
            </a:p>
            <a:p>
              <a:r>
                <a:rPr lang="ko-KR" altLang="en-US" sz="1500" dirty="0" smtClean="0">
                  <a:solidFill>
                    <a:srgbClr val="3B3FEF"/>
                  </a:solidFill>
                </a:rPr>
                <a:t/>
              </a:r>
              <a:br>
                <a:rPr lang="ko-KR" altLang="en-US" sz="1500" dirty="0" smtClean="0">
                  <a:solidFill>
                    <a:srgbClr val="3B3FEF"/>
                  </a:solidFill>
                </a:rPr>
              </a:br>
              <a:endParaRPr lang="ko-KR" altLang="en-US" sz="1500" dirty="0">
                <a:solidFill>
                  <a:srgbClr val="3B3FEF"/>
                </a:solidFill>
              </a:endParaRPr>
            </a:p>
          </p:txBody>
        </p:sp>
        <p:sp>
          <p:nvSpPr>
            <p:cNvPr id="13" name="오른쪽 화살표 12"/>
            <p:cNvSpPr/>
            <p:nvPr/>
          </p:nvSpPr>
          <p:spPr>
            <a:xfrm>
              <a:off x="1979712" y="4365104"/>
              <a:ext cx="720080" cy="792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6" name="Picture 4" descr="http://cfile7.uf.tistory.com/image/127A56464EB8F64B2536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229225" cy="4238626"/>
          </a:xfrm>
          <a:prstGeom prst="rect">
            <a:avLst/>
          </a:prstGeom>
          <a:noFill/>
        </p:spPr>
      </p:pic>
      <p:grpSp>
        <p:nvGrpSpPr>
          <p:cNvPr id="23" name="그룹 22"/>
          <p:cNvGrpSpPr/>
          <p:nvPr/>
        </p:nvGrpSpPr>
        <p:grpSpPr>
          <a:xfrm>
            <a:off x="5364088" y="548680"/>
            <a:ext cx="3779912" cy="2169825"/>
            <a:chOff x="5364088" y="692696"/>
            <a:chExt cx="3779912" cy="2169825"/>
          </a:xfrm>
        </p:grpSpPr>
        <p:sp>
          <p:nvSpPr>
            <p:cNvPr id="24" name="직사각형 23"/>
            <p:cNvSpPr/>
            <p:nvPr/>
          </p:nvSpPr>
          <p:spPr>
            <a:xfrm>
              <a:off x="6228184" y="692696"/>
              <a:ext cx="2915816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dirty="0" smtClean="0">
                  <a:solidFill>
                    <a:srgbClr val="3B3FEF"/>
                  </a:solidFill>
                </a:rPr>
                <a:t>세계 최초의 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MD 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기기 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MZ-1</a:t>
              </a:r>
            </a:p>
            <a:p>
              <a:r>
                <a:rPr lang="ko-KR" altLang="en-US" sz="1500" dirty="0" smtClean="0">
                  <a:solidFill>
                    <a:srgbClr val="3B3FEF"/>
                  </a:solidFill>
                </a:rPr>
                <a:t>미니 디스크 사용</a:t>
              </a:r>
              <a:endParaRPr lang="en-US" altLang="ko-KR" sz="1500" dirty="0" smtClean="0">
                <a:solidFill>
                  <a:srgbClr val="3B3FEF"/>
                </a:solidFill>
              </a:endParaRPr>
            </a:p>
            <a:p>
              <a:r>
                <a:rPr lang="ko-KR" altLang="en-US" sz="1500" dirty="0" smtClean="0">
                  <a:solidFill>
                    <a:srgbClr val="3B3FEF"/>
                  </a:solidFill>
                </a:rPr>
                <a:t>손바닥  사이즈</a:t>
              </a:r>
              <a:endParaRPr lang="en-US" altLang="ko-KR" sz="1500" dirty="0" smtClean="0">
                <a:solidFill>
                  <a:srgbClr val="3B3FEF"/>
                </a:solidFill>
              </a:endParaRPr>
            </a:p>
            <a:p>
              <a:r>
                <a:rPr lang="en-US" altLang="ko-KR" sz="1500" dirty="0" smtClean="0">
                  <a:solidFill>
                    <a:srgbClr val="3B3FEF"/>
                  </a:solidFill>
                </a:rPr>
                <a:t>(1992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년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)</a:t>
              </a:r>
            </a:p>
            <a:p>
              <a:pPr algn="ctr"/>
              <a:r>
                <a:rPr lang="en-US" altLang="ko-KR" sz="1500" dirty="0" smtClean="0">
                  <a:solidFill>
                    <a:srgbClr val="3B3FEF"/>
                  </a:solidFill>
                </a:rPr>
                <a:t>3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세대</a:t>
              </a:r>
              <a:endParaRPr lang="en-US" altLang="ko-KR" sz="1500" dirty="0" smtClean="0">
                <a:solidFill>
                  <a:srgbClr val="3B3FEF"/>
                </a:solidFill>
              </a:endParaRPr>
            </a:p>
            <a:p>
              <a:r>
                <a:rPr lang="ko-KR" altLang="en-US" sz="1500" dirty="0" smtClean="0">
                  <a:solidFill>
                    <a:srgbClr val="3B3FEF"/>
                  </a:solidFill>
                </a:rPr>
                <a:t/>
              </a:r>
              <a:br>
                <a:rPr lang="ko-KR" altLang="en-US" sz="1500" dirty="0" smtClean="0">
                  <a:solidFill>
                    <a:srgbClr val="3B3FEF"/>
                  </a:solidFill>
                </a:rPr>
              </a:br>
              <a:endParaRPr lang="ko-KR" altLang="en-US" sz="1500" dirty="0" smtClean="0">
                <a:solidFill>
                  <a:srgbClr val="3B3FEF"/>
                </a:solidFill>
              </a:endParaRPr>
            </a:p>
            <a:p>
              <a:r>
                <a:rPr lang="ko-KR" altLang="en-US" sz="1500" dirty="0" smtClean="0">
                  <a:solidFill>
                    <a:srgbClr val="3B3FEF"/>
                  </a:solidFill>
                </a:rPr>
                <a:t/>
              </a:r>
              <a:br>
                <a:rPr lang="ko-KR" altLang="en-US" sz="1500" dirty="0" smtClean="0">
                  <a:solidFill>
                    <a:srgbClr val="3B3FEF"/>
                  </a:solidFill>
                </a:rPr>
              </a:br>
              <a:endParaRPr lang="ko-KR" altLang="en-US" sz="1500" dirty="0">
                <a:solidFill>
                  <a:srgbClr val="3B3FEF"/>
                </a:solidFill>
              </a:endParaRPr>
            </a:p>
          </p:txBody>
        </p:sp>
        <p:sp>
          <p:nvSpPr>
            <p:cNvPr id="25" name="왼쪽 화살표 24"/>
            <p:cNvSpPr/>
            <p:nvPr/>
          </p:nvSpPr>
          <p:spPr>
            <a:xfrm>
              <a:off x="5364088" y="1196752"/>
              <a:ext cx="648072" cy="86409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>
                <a:solidFill>
                  <a:srgbClr val="3B3FEF"/>
                </a:solidFill>
              </a:endParaRPr>
            </a:p>
          </p:txBody>
        </p:sp>
      </p:grpSp>
      <p:pic>
        <p:nvPicPr>
          <p:cNvPr id="38" name="Picture 2" descr="http://cfile10.uf.tistory.com/image/17083B374EC3851035776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041576"/>
            <a:ext cx="4664518" cy="3816424"/>
          </a:xfrm>
          <a:prstGeom prst="rect">
            <a:avLst/>
          </a:prstGeom>
          <a:noFill/>
        </p:spPr>
      </p:pic>
      <p:grpSp>
        <p:nvGrpSpPr>
          <p:cNvPr id="41" name="그룹 40"/>
          <p:cNvGrpSpPr/>
          <p:nvPr/>
        </p:nvGrpSpPr>
        <p:grpSpPr>
          <a:xfrm>
            <a:off x="0" y="5589240"/>
            <a:ext cx="4572000" cy="792088"/>
            <a:chOff x="0" y="5589240"/>
            <a:chExt cx="4572000" cy="792088"/>
          </a:xfrm>
        </p:grpSpPr>
        <p:sp>
          <p:nvSpPr>
            <p:cNvPr id="39" name="직사각형 38"/>
            <p:cNvSpPr/>
            <p:nvPr/>
          </p:nvSpPr>
          <p:spPr>
            <a:xfrm>
              <a:off x="0" y="5589240"/>
              <a:ext cx="4572000" cy="7848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500" dirty="0" smtClean="0">
                  <a:solidFill>
                    <a:srgbClr val="3B3FEF"/>
                  </a:solidFill>
                </a:rPr>
                <a:t>메모리를 사용하는 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WALKMAN </a:t>
              </a:r>
            </a:p>
            <a:p>
              <a:r>
                <a:rPr lang="en-US" altLang="ko-KR" sz="1500" dirty="0" smtClean="0">
                  <a:solidFill>
                    <a:srgbClr val="3B3FEF"/>
                  </a:solidFill>
                </a:rPr>
                <a:t>NW-MS7 (1999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년</a:t>
              </a:r>
              <a:r>
                <a:rPr lang="en-US" altLang="ko-KR" sz="1500" dirty="0" smtClean="0">
                  <a:solidFill>
                    <a:srgbClr val="3B3FEF"/>
                  </a:solidFill>
                </a:rPr>
                <a:t>)</a:t>
              </a:r>
            </a:p>
            <a:p>
              <a:pPr algn="ctr"/>
              <a:r>
                <a:rPr lang="en-US" altLang="ko-KR" sz="1500" dirty="0" smtClean="0">
                  <a:solidFill>
                    <a:srgbClr val="3B3FEF"/>
                  </a:solidFill>
                </a:rPr>
                <a:t>4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세대</a:t>
              </a:r>
              <a:endParaRPr lang="ko-KR" altLang="en-US" sz="1500" dirty="0">
                <a:solidFill>
                  <a:srgbClr val="3B3FEF"/>
                </a:solidFill>
              </a:endParaRPr>
            </a:p>
          </p:txBody>
        </p:sp>
        <p:sp>
          <p:nvSpPr>
            <p:cNvPr id="40" name="오른쪽 화살표 39"/>
            <p:cNvSpPr/>
            <p:nvPr/>
          </p:nvSpPr>
          <p:spPr>
            <a:xfrm>
              <a:off x="3419872" y="5661248"/>
              <a:ext cx="792088" cy="720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619672" y="-675456"/>
            <a:ext cx="6135893" cy="7139186"/>
            <a:chOff x="1763688" y="0"/>
            <a:chExt cx="6135893" cy="7139186"/>
          </a:xfrm>
        </p:grpSpPr>
        <p:pic>
          <p:nvPicPr>
            <p:cNvPr id="42" name="Picture 4" descr="http://cfile2.uf.tistory.com/image/1824F6374EC385102272F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63688" y="0"/>
              <a:ext cx="6135893" cy="3168352"/>
            </a:xfrm>
            <a:prstGeom prst="rect">
              <a:avLst/>
            </a:prstGeom>
            <a:noFill/>
          </p:spPr>
        </p:pic>
        <p:pic>
          <p:nvPicPr>
            <p:cNvPr id="43" name="Picture 6" descr="http://cfile2.uf.tistory.com/image/1943E0374EC385120C55B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51720" y="2852936"/>
              <a:ext cx="5238750" cy="4286250"/>
            </a:xfrm>
            <a:prstGeom prst="rect">
              <a:avLst/>
            </a:prstGeom>
            <a:noFill/>
          </p:spPr>
        </p:pic>
      </p:grpSp>
      <p:grpSp>
        <p:nvGrpSpPr>
          <p:cNvPr id="55" name="그룹 54"/>
          <p:cNvGrpSpPr/>
          <p:nvPr/>
        </p:nvGrpSpPr>
        <p:grpSpPr>
          <a:xfrm>
            <a:off x="0" y="-531440"/>
            <a:ext cx="9504548" cy="6624736"/>
            <a:chOff x="0" y="-459432"/>
            <a:chExt cx="9504548" cy="6624736"/>
          </a:xfrm>
        </p:grpSpPr>
        <p:pic>
          <p:nvPicPr>
            <p:cNvPr id="56" name="Picture 4" descr="http://cfile9.uf.tistory.com/image/130EE5484ECB69231F0DE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08104" y="476672"/>
              <a:ext cx="3996444" cy="2664296"/>
            </a:xfrm>
            <a:prstGeom prst="rect">
              <a:avLst/>
            </a:prstGeom>
            <a:noFill/>
          </p:spPr>
        </p:pic>
        <p:pic>
          <p:nvPicPr>
            <p:cNvPr id="57" name="Picture 2" descr="http://cfile29.uf.tistory.com/image/111840484ECB6927100BF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-459432"/>
              <a:ext cx="5715000" cy="3924301"/>
            </a:xfrm>
            <a:prstGeom prst="rect">
              <a:avLst/>
            </a:prstGeom>
            <a:noFill/>
          </p:spPr>
        </p:pic>
        <p:pic>
          <p:nvPicPr>
            <p:cNvPr id="58" name="Picture 6" descr="http://cfile9.uf.tistory.com/image/170F04484ECB69281F855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31640" y="2852936"/>
              <a:ext cx="4788965" cy="3312368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/>
            <p:nvPr/>
          </p:nvSpPr>
          <p:spPr>
            <a:xfrm>
              <a:off x="6444208" y="3573016"/>
              <a:ext cx="25202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dirty="0" err="1" smtClean="0">
                  <a:solidFill>
                    <a:srgbClr val="3B3FEF"/>
                  </a:solidFill>
                </a:rPr>
                <a:t>스마트폰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 보급 정착</a:t>
              </a:r>
              <a:endParaRPr lang="en-US" altLang="ko-KR" sz="1500" dirty="0" smtClean="0">
                <a:solidFill>
                  <a:srgbClr val="3B3FEF"/>
                </a:solidFill>
              </a:endParaRPr>
            </a:p>
            <a:p>
              <a:r>
                <a:rPr lang="en-US" altLang="ko-KR" sz="1500" dirty="0" smtClean="0">
                  <a:solidFill>
                    <a:srgbClr val="3B3FEF"/>
                  </a:solidFill>
                </a:rPr>
                <a:t>2013</a:t>
              </a:r>
              <a:r>
                <a:rPr lang="ko-KR" altLang="en-US" sz="1500" dirty="0" smtClean="0">
                  <a:solidFill>
                    <a:srgbClr val="3B3FEF"/>
                  </a:solidFill>
                </a:rPr>
                <a:t>년 단종 및  사업철수</a:t>
              </a:r>
              <a:endParaRPr lang="ko-KR" altLang="en-US" sz="1500" dirty="0">
                <a:solidFill>
                  <a:srgbClr val="3B3FE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5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tandosh.uz/wp-content/uploads/2012/05/The-World-of-S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3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1916832"/>
            <a:ext cx="5040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solidFill>
                  <a:srgbClr val="009600"/>
                </a:solidFill>
              </a:rPr>
              <a:t>소니</a:t>
            </a:r>
            <a:endParaRPr lang="en-US" altLang="ko-KR" sz="6600" dirty="0" smtClean="0">
              <a:solidFill>
                <a:srgbClr val="009600"/>
              </a:solidFill>
            </a:endParaRPr>
          </a:p>
          <a:p>
            <a:pPr algn="ctr"/>
            <a:r>
              <a:rPr lang="ko-KR" altLang="en-US" sz="6600" dirty="0" smtClean="0">
                <a:solidFill>
                  <a:srgbClr val="009600"/>
                </a:solidFill>
              </a:rPr>
              <a:t>사업</a:t>
            </a:r>
            <a:endParaRPr lang="en-US" altLang="ko-KR" sz="6600" dirty="0" smtClean="0">
              <a:solidFill>
                <a:srgbClr val="009600"/>
              </a:solidFill>
            </a:endParaRPr>
          </a:p>
          <a:p>
            <a:pPr algn="ctr"/>
            <a:r>
              <a:rPr lang="en-US" altLang="ko-KR" sz="6600" dirty="0" smtClean="0">
                <a:solidFill>
                  <a:srgbClr val="009600"/>
                </a:solidFill>
              </a:rPr>
              <a:t>2005</a:t>
            </a:r>
            <a:r>
              <a:rPr lang="ko-KR" altLang="en-US" sz="6600" dirty="0" smtClean="0">
                <a:solidFill>
                  <a:srgbClr val="009600"/>
                </a:solidFill>
              </a:rPr>
              <a:t>년 </a:t>
            </a:r>
            <a:endParaRPr lang="en-US" altLang="ko-KR" sz="6600" dirty="0" smtClean="0">
              <a:solidFill>
                <a:srgbClr val="009600"/>
              </a:solidFill>
            </a:endParaRPr>
          </a:p>
          <a:p>
            <a:pPr algn="ctr"/>
            <a:endParaRPr lang="ko-KR" altLang="en-US" sz="6600" dirty="0">
              <a:solidFill>
                <a:srgbClr val="009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95536" y="836712"/>
            <a:ext cx="8416692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67544" y="6280517"/>
            <a:ext cx="8424936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5180916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056054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9592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일본의 기업 </a:t>
            </a:r>
            <a:r>
              <a:rPr lang="en-US" altLang="ko-KR" sz="2400" dirty="0" smtClean="0">
                <a:latin typeface="궁서" pitchFamily="18" charset="-127"/>
                <a:ea typeface="궁서" pitchFamily="18" charset="-127"/>
              </a:rPr>
              <a:t>- 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일본 자국의 게임에 대한 자부심</a:t>
            </a:r>
            <a:endParaRPr lang="ko-KR" altLang="en-US" sz="2400" dirty="0"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7" y="44624"/>
            <a:ext cx="792088" cy="79208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21905"/>
            <a:ext cx="711836" cy="68547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84784"/>
            <a:ext cx="5715000" cy="3209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8784" y="4871201"/>
            <a:ext cx="537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굴림" pitchFamily="50" charset="-127"/>
                <a:ea typeface="굴림" pitchFamily="50" charset="-127"/>
              </a:rPr>
              <a:t>2016</a:t>
            </a:r>
            <a:r>
              <a:rPr lang="ko-KR" altLang="en-US" sz="3200" dirty="0" smtClean="0">
                <a:latin typeface="굴림" pitchFamily="50" charset="-127"/>
                <a:ea typeface="굴림" pitchFamily="50" charset="-127"/>
              </a:rPr>
              <a:t>년 브라질 </a:t>
            </a:r>
            <a:r>
              <a:rPr lang="ko-KR" altLang="en-US" sz="3200" dirty="0" err="1" smtClean="0">
                <a:latin typeface="굴림" pitchFamily="50" charset="-127"/>
                <a:ea typeface="굴림" pitchFamily="50" charset="-127"/>
              </a:rPr>
              <a:t>리우</a:t>
            </a:r>
            <a:r>
              <a:rPr lang="ko-KR" altLang="en-US" sz="3200" dirty="0" smtClean="0">
                <a:latin typeface="굴림" pitchFamily="50" charset="-127"/>
                <a:ea typeface="굴림" pitchFamily="50" charset="-127"/>
              </a:rPr>
              <a:t> 올림픽</a:t>
            </a:r>
            <a:endParaRPr lang="ko-KR" altLang="en-US" sz="32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92248"/>
            <a:ext cx="6060207" cy="43980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4592" y="5579937"/>
            <a:ext cx="479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궁서" pitchFamily="18" charset="-127"/>
                <a:ea typeface="궁서" pitchFamily="18" charset="-127"/>
              </a:rPr>
              <a:t>일본의 게임은 일본을 나타낼 수 있는 힘이다</a:t>
            </a:r>
            <a:endParaRPr lang="ko-KR" altLang="en-US" dirty="0">
              <a:latin typeface="궁서" pitchFamily="18" charset="-127"/>
              <a:ea typeface="궁서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874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rgbClr val="0B2DD7"/>
                </a:solidFill>
              </a:rPr>
              <a:t>소니의</a:t>
            </a:r>
            <a:r>
              <a:rPr lang="ko-KR" altLang="en-US" dirty="0" smtClean="0">
                <a:solidFill>
                  <a:srgbClr val="0B2DD7"/>
                </a:solidFill>
              </a:rPr>
              <a:t> 몰락</a:t>
            </a:r>
            <a:endParaRPr lang="ko-KR" altLang="en-US" dirty="0">
              <a:solidFill>
                <a:srgbClr val="0B2DD7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556792"/>
            <a:ext cx="4392488" cy="4525963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0B2DD7"/>
                </a:solidFill>
              </a:rPr>
              <a:t>1. </a:t>
            </a:r>
            <a:r>
              <a:rPr lang="ko-KR" altLang="en-US" dirty="0" smtClean="0">
                <a:solidFill>
                  <a:srgbClr val="0B2DD7"/>
                </a:solidFill>
              </a:rPr>
              <a:t>자만심</a:t>
            </a:r>
            <a:endParaRPr lang="en-US" altLang="ko-KR" dirty="0" smtClean="0">
              <a:solidFill>
                <a:srgbClr val="0B2DD7"/>
              </a:solidFill>
            </a:endParaRPr>
          </a:p>
          <a:p>
            <a:endParaRPr lang="en-US" altLang="ko-KR" dirty="0" smtClean="0">
              <a:solidFill>
                <a:srgbClr val="0B2DD7"/>
              </a:solidFill>
            </a:endParaRPr>
          </a:p>
          <a:p>
            <a:r>
              <a:rPr lang="en-US" altLang="ko-KR" dirty="0" smtClean="0">
                <a:solidFill>
                  <a:srgbClr val="0B2DD7"/>
                </a:solidFill>
              </a:rPr>
              <a:t>2.</a:t>
            </a:r>
            <a:r>
              <a:rPr lang="ko-KR" altLang="en-US" dirty="0" smtClean="0">
                <a:solidFill>
                  <a:srgbClr val="0B2DD7"/>
                </a:solidFill>
              </a:rPr>
              <a:t>독립채산제</a:t>
            </a:r>
            <a:endParaRPr lang="en-US" altLang="ko-KR" dirty="0" smtClean="0">
              <a:solidFill>
                <a:srgbClr val="0B2DD7"/>
              </a:solidFill>
            </a:endParaRPr>
          </a:p>
          <a:p>
            <a:endParaRPr lang="en-US" altLang="ko-KR" dirty="0" smtClean="0">
              <a:solidFill>
                <a:srgbClr val="0B2DD7"/>
              </a:solidFill>
            </a:endParaRPr>
          </a:p>
          <a:p>
            <a:r>
              <a:rPr lang="en-US" altLang="ko-KR" dirty="0" smtClean="0">
                <a:solidFill>
                  <a:srgbClr val="0B2DD7"/>
                </a:solidFill>
              </a:rPr>
              <a:t>3.</a:t>
            </a:r>
            <a:r>
              <a:rPr lang="ko-KR" altLang="en-US" dirty="0" smtClean="0">
                <a:solidFill>
                  <a:srgbClr val="0B2DD7"/>
                </a:solidFill>
              </a:rPr>
              <a:t>엔지니어  대량해고</a:t>
            </a:r>
            <a:endParaRPr lang="en-US" altLang="ko-KR" dirty="0" smtClean="0">
              <a:solidFill>
                <a:srgbClr val="0B2DD7"/>
              </a:solidFill>
            </a:endParaRPr>
          </a:p>
          <a:p>
            <a:endParaRPr lang="en-US" altLang="ko-KR" dirty="0" smtClean="0">
              <a:solidFill>
                <a:srgbClr val="0B2DD7"/>
              </a:solidFill>
            </a:endParaRPr>
          </a:p>
          <a:p>
            <a:r>
              <a:rPr lang="en-US" altLang="ko-KR" dirty="0" smtClean="0">
                <a:solidFill>
                  <a:srgbClr val="0B2DD7"/>
                </a:solidFill>
              </a:rPr>
              <a:t>4.</a:t>
            </a:r>
            <a:r>
              <a:rPr lang="ko-KR" altLang="en-US" dirty="0" smtClean="0">
                <a:solidFill>
                  <a:srgbClr val="0B2DD7"/>
                </a:solidFill>
              </a:rPr>
              <a:t>무리한  인수</a:t>
            </a:r>
            <a:endParaRPr lang="ko-KR" altLang="en-US" dirty="0">
              <a:solidFill>
                <a:srgbClr val="0B2D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195736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hlinkClick r:id="rId2"/>
              </a:rPr>
              <a:t>https://www.youtube.com/watch?v=Nc2OE_dwY1A  </a:t>
            </a:r>
            <a:r>
              <a:rPr lang="ko-KR" altLang="en-US" dirty="0" smtClean="0"/>
              <a:t>동영상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41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i="1" dirty="0" smtClean="0"/>
              <a:t>출처 </a:t>
            </a:r>
            <a:r>
              <a:rPr lang="en-US" altLang="ko-KR" i="1" dirty="0" smtClean="0"/>
              <a:t>: </a:t>
            </a:r>
            <a:r>
              <a:rPr lang="ko-KR" altLang="en-US" i="1" dirty="0" err="1" smtClean="0">
                <a:hlinkClick r:id="rId2"/>
              </a:rPr>
              <a:t>기글</a:t>
            </a:r>
            <a:r>
              <a:rPr lang="ko-KR" altLang="en-US" i="1" dirty="0" smtClean="0">
                <a:hlinkClick r:id="rId2"/>
              </a:rPr>
              <a:t> 하드웨어 정보 게시판 </a:t>
            </a:r>
            <a:r>
              <a:rPr lang="en-US" altLang="ko-KR" i="1" dirty="0" smtClean="0">
                <a:hlinkClick r:id="rId2"/>
              </a:rPr>
              <a:t>- </a:t>
            </a:r>
            <a:r>
              <a:rPr lang="ko-KR" altLang="en-US" i="1" dirty="0" smtClean="0">
                <a:hlinkClick r:id="rId2"/>
              </a:rPr>
              <a:t>워크맨 </a:t>
            </a:r>
            <a:r>
              <a:rPr lang="en-US" altLang="ko-KR" i="1" dirty="0" smtClean="0">
                <a:hlinkClick r:id="rId2"/>
              </a:rPr>
              <a:t>35</a:t>
            </a:r>
            <a:r>
              <a:rPr lang="ko-KR" altLang="en-US" i="1" dirty="0" smtClean="0">
                <a:hlinkClick r:id="rId2"/>
              </a:rPr>
              <a:t>년의 간단한 역사 </a:t>
            </a:r>
            <a:r>
              <a:rPr lang="en-US" altLang="ko-KR" i="1" dirty="0" smtClean="0">
                <a:hlinkClick r:id="rId2"/>
              </a:rPr>
              <a:t>- http://gigglehd.com/zbxe/infoboard/12344385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en-US" altLang="ko-KR" i="1" dirty="0" smtClean="0"/>
              <a:t>by </a:t>
            </a:r>
            <a:r>
              <a:rPr lang="ko-KR" altLang="en-US" i="1" dirty="0" smtClean="0"/>
              <a:t>낄낄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555776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https://www.seeko.co.kr/zboard4/zboard.php?id=sponsor&amp;no=111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36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인스턴트 라면과 함께한 기업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식문화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파급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일본지역연구 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2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 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기업</a:t>
            </a:r>
            <a:endParaRPr lang="en-US" altLang="ko-KR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ko-KR" altLang="en-US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배재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endParaRPr lang="ko-KR" altLang="en-US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7280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인스턴트 라면과 함께한 기업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식문화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파급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서론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6900" indent="0">
              <a:buNone/>
            </a:pP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 간략소개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6900" indent="0">
              <a:buNone/>
            </a:pP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2-1. 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日清食品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닛신식품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36900" indent="0">
              <a:buNone/>
            </a:pP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2-2. 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東洋水産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동양수산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36900" indent="0">
              <a:buNone/>
            </a:pP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日清食品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닛신식품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최초의 컵라면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6900" indent="0">
              <a:buNone/>
            </a:pP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東洋水産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동양수산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브랜드의 동사화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3078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서론 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라면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문화 </a:t>
            </a:r>
            <a:r>
              <a:rPr lang="ko-KR" altLang="en-US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파급력</a:t>
            </a:r>
            <a:endParaRPr lang="ko-KR" altLang="en-US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73" y="1731964"/>
            <a:ext cx="5404310" cy="4059237"/>
          </a:xfrm>
          <a:effectLst>
            <a:outerShdw blurRad="25400" dir="17880000">
              <a:srgbClr val="000000">
                <a:alpha val="46000"/>
              </a:srgbClr>
            </a:outerShdw>
            <a:softEdge rad="25400"/>
          </a:effectLst>
        </p:spPr>
      </p:pic>
      <p:sp>
        <p:nvSpPr>
          <p:cNvPr id="6" name="TextBox 5"/>
          <p:cNvSpPr txBox="1"/>
          <p:nvPr/>
        </p:nvSpPr>
        <p:spPr>
          <a:xfrm>
            <a:off x="1866273" y="5791200"/>
            <a:ext cx="3170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출처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The Instant Ramen Museum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87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日清食品</a:t>
            </a:r>
            <a:r>
              <a:rPr lang="en-US" altLang="ko-KR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(</a:t>
            </a:r>
            <a:r>
              <a:rPr lang="ko-KR" altLang="en-US" b="1" dirty="0" err="1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닛신식품</a:t>
            </a:r>
            <a:r>
              <a:rPr lang="en-US" altLang="ko-KR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)</a:t>
            </a:r>
            <a:r>
              <a:rPr lang="ko-KR" altLang="en-US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간략소개</a:t>
            </a:r>
            <a:endParaRPr lang="ko-KR" altLang="en-US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76" y="1784158"/>
            <a:ext cx="2095500" cy="4013200"/>
          </a:xfrm>
          <a:effectLst>
            <a:outerShdw blurRad="25400" dir="17880000">
              <a:srgbClr val="000000">
                <a:alpha val="46000"/>
              </a:srgbClr>
            </a:outerShdw>
            <a:softEdge rad="25400"/>
          </a:effectLst>
        </p:spPr>
      </p:pic>
      <p:sp>
        <p:nvSpPr>
          <p:cNvPr id="4" name="TextBox 3"/>
          <p:cNvSpPr txBox="1"/>
          <p:nvPr/>
        </p:nvSpPr>
        <p:spPr>
          <a:xfrm>
            <a:off x="1118854" y="5797358"/>
            <a:ext cx="296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창업자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安藤百福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안도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모모후쿠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화살표: 오각형 9"/>
          <p:cNvSpPr/>
          <p:nvPr/>
        </p:nvSpPr>
        <p:spPr>
          <a:xfrm>
            <a:off x="3237777" y="1803615"/>
            <a:ext cx="4090306" cy="1095231"/>
          </a:xfrm>
          <a:prstGeom prst="homePlate">
            <a:avLst>
              <a:gd name="adj" fmla="val 45244"/>
            </a:avLst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1958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최초의 인스턴트 라면 개발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787940" y="1580050"/>
            <a:ext cx="7565688" cy="4733204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화살표: 오각형 13"/>
          <p:cNvSpPr/>
          <p:nvPr/>
        </p:nvSpPr>
        <p:spPr>
          <a:xfrm>
            <a:off x="3237776" y="4679639"/>
            <a:ext cx="4090306" cy="1095231"/>
          </a:xfrm>
          <a:prstGeom prst="homePlate">
            <a:avLst>
              <a:gd name="adj" fmla="val 45244"/>
            </a:avLst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100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만개의 컵라면을 상시 창고에 보관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b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재난 발생 시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구호물자로 이용됨</a:t>
            </a:r>
            <a:endParaRPr lang="ko-KR" altLang="en-US" dirty="0"/>
          </a:p>
        </p:txBody>
      </p:sp>
      <p:sp>
        <p:nvSpPr>
          <p:cNvPr id="15" name="화살표: 오각형 14"/>
          <p:cNvSpPr/>
          <p:nvPr/>
        </p:nvSpPr>
        <p:spPr>
          <a:xfrm flipH="1">
            <a:off x="4263323" y="3243143"/>
            <a:ext cx="4090306" cy="1095231"/>
          </a:xfrm>
          <a:prstGeom prst="homePlate">
            <a:avLst>
              <a:gd name="adj" fmla="val 45244"/>
            </a:avLst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1971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최초의 용기면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이하 컵라면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개발</a:t>
            </a:r>
          </a:p>
        </p:txBody>
      </p:sp>
    </p:spTree>
    <p:extLst>
      <p:ext uri="{BB962C8B-B14F-4D97-AF65-F5344CB8AC3E}">
        <p14:creationId xmlns:p14="http://schemas.microsoft.com/office/powerpoint/2010/main" val="2528675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東洋水産</a:t>
            </a:r>
            <a:r>
              <a:rPr lang="en-US" altLang="ko-KR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(</a:t>
            </a:r>
            <a:r>
              <a:rPr lang="ko-KR" altLang="en-US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동양수산</a:t>
            </a:r>
            <a:r>
              <a:rPr lang="en-US" altLang="ko-KR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)</a:t>
            </a:r>
            <a:r>
              <a:rPr lang="ko-KR" altLang="en-US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간략소개</a:t>
            </a:r>
            <a:endParaRPr lang="ko-KR" altLang="en-US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33" y="1803615"/>
            <a:ext cx="2745687" cy="3971255"/>
          </a:xfrm>
          <a:effectLst>
            <a:outerShdw blurRad="25400" dir="17880000">
              <a:srgbClr val="000000">
                <a:alpha val="46000"/>
              </a:srgbClr>
            </a:outerShdw>
            <a:softEdge rad="25400"/>
          </a:effectLst>
        </p:spPr>
      </p:pic>
      <p:sp>
        <p:nvSpPr>
          <p:cNvPr id="6" name="TextBox 5"/>
          <p:cNvSpPr txBox="1"/>
          <p:nvPr/>
        </p:nvSpPr>
        <p:spPr>
          <a:xfrm>
            <a:off x="952033" y="5774869"/>
            <a:ext cx="2968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브랜드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マルちゃん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로고</a:t>
            </a:r>
          </a:p>
        </p:txBody>
      </p:sp>
      <p:sp>
        <p:nvSpPr>
          <p:cNvPr id="9" name="화살표: 오각형 8"/>
          <p:cNvSpPr/>
          <p:nvPr/>
        </p:nvSpPr>
        <p:spPr>
          <a:xfrm>
            <a:off x="3697720" y="1830269"/>
            <a:ext cx="3630362" cy="1095231"/>
          </a:xfrm>
          <a:prstGeom prst="homePlate">
            <a:avLst>
              <a:gd name="adj" fmla="val 45244"/>
            </a:avLst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브랜드 ‘</a:t>
            </a:r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マルちゃん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마루짱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)’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87940" y="1580050"/>
            <a:ext cx="7565688" cy="4733204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각형 10"/>
          <p:cNvSpPr/>
          <p:nvPr/>
        </p:nvSpPr>
        <p:spPr>
          <a:xfrm>
            <a:off x="3697720" y="4679639"/>
            <a:ext cx="3630362" cy="1095231"/>
          </a:xfrm>
          <a:prstGeom prst="homePlate">
            <a:avLst>
              <a:gd name="adj" fmla="val 45244"/>
            </a:avLst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 빠른 글로벌 시장 진출</a:t>
            </a:r>
          </a:p>
        </p:txBody>
      </p:sp>
      <p:sp>
        <p:nvSpPr>
          <p:cNvPr id="12" name="화살표: 오각형 11"/>
          <p:cNvSpPr/>
          <p:nvPr/>
        </p:nvSpPr>
        <p:spPr>
          <a:xfrm flipH="1">
            <a:off x="4263323" y="3243143"/>
            <a:ext cx="4090306" cy="1095231"/>
          </a:xfrm>
          <a:prstGeom prst="homePlate">
            <a:avLst>
              <a:gd name="adj" fmla="val 45244"/>
            </a:avLst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인스턴트 라면 업계의  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6454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>
            <a:normAutofit fontScale="90000"/>
          </a:bodyPr>
          <a:lstStyle/>
          <a:p>
            <a:r>
              <a:rPr lang="ko-KR" altLang="en-US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日清食品</a:t>
            </a:r>
            <a:r>
              <a:rPr lang="en-US" altLang="ko-KR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 err="1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닛신식품</a:t>
            </a:r>
            <a:r>
              <a:rPr lang="en-US" altLang="ko-KR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최초의 컵라면</a:t>
            </a:r>
            <a:endParaRPr lang="ko-KR" altLang="en-US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10" y="1773008"/>
            <a:ext cx="2587763" cy="4059237"/>
          </a:xfrm>
          <a:effectLst>
            <a:outerShdw blurRad="25400" dir="17880000">
              <a:srgbClr val="000000">
                <a:alpha val="46000"/>
              </a:srgbClr>
            </a:outerShdw>
            <a:softEdge rad="0"/>
          </a:effectLst>
        </p:spPr>
      </p:pic>
      <p:sp>
        <p:nvSpPr>
          <p:cNvPr id="6" name="TextBox 5"/>
          <p:cNvSpPr txBox="1"/>
          <p:nvPr/>
        </p:nvSpPr>
        <p:spPr>
          <a:xfrm>
            <a:off x="967544" y="5832245"/>
            <a:ext cx="296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최초의 컵라면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‘CUP NOODLE’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화살표: 오각형 8"/>
          <p:cNvSpPr/>
          <p:nvPr/>
        </p:nvSpPr>
        <p:spPr>
          <a:xfrm>
            <a:off x="3697720" y="1830269"/>
            <a:ext cx="3630362" cy="1095231"/>
          </a:xfrm>
          <a:prstGeom prst="homePlate">
            <a:avLst>
              <a:gd name="adj" fmla="val 45244"/>
            </a:avLst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해외 진출의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열쇠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컵라면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87940" y="1580050"/>
            <a:ext cx="7565688" cy="4733204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각형 10"/>
          <p:cNvSpPr/>
          <p:nvPr/>
        </p:nvSpPr>
        <p:spPr>
          <a:xfrm>
            <a:off x="3697720" y="4679639"/>
            <a:ext cx="3630362" cy="1095231"/>
          </a:xfrm>
          <a:prstGeom prst="homePlate">
            <a:avLst>
              <a:gd name="adj" fmla="val 45244"/>
            </a:avLst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기업의 성공사례를 넘어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식문화의 새로운 파장</a:t>
            </a:r>
          </a:p>
        </p:txBody>
      </p:sp>
      <p:sp>
        <p:nvSpPr>
          <p:cNvPr id="12" name="화살표: 오각형 11"/>
          <p:cNvSpPr/>
          <p:nvPr/>
        </p:nvSpPr>
        <p:spPr>
          <a:xfrm flipH="1">
            <a:off x="4263323" y="3243143"/>
            <a:ext cx="4090306" cy="1095231"/>
          </a:xfrm>
          <a:prstGeom prst="homePlate">
            <a:avLst>
              <a:gd name="adj" fmla="val 45244"/>
            </a:avLst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1971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최초의 컵라면 탄생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1805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東洋水産</a:t>
            </a:r>
            <a:r>
              <a:rPr lang="en-US" altLang="ko-KR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동양수산</a:t>
            </a:r>
            <a:r>
              <a:rPr lang="en-US" altLang="ko-KR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브랜드의 동사화</a:t>
            </a:r>
            <a:endParaRPr lang="ko-KR" altLang="en-US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8" y="1819303"/>
            <a:ext cx="2729432" cy="3955566"/>
          </a:xfrm>
          <a:effectLst>
            <a:outerShdw blurRad="25400" dir="17880000">
              <a:srgbClr val="000000">
                <a:alpha val="46000"/>
              </a:srgbClr>
            </a:outerShdw>
            <a:softEdge rad="25400"/>
          </a:effectLst>
        </p:spPr>
      </p:pic>
      <p:sp>
        <p:nvSpPr>
          <p:cNvPr id="8" name="TextBox 7"/>
          <p:cNvSpPr txBox="1"/>
          <p:nvPr/>
        </p:nvSpPr>
        <p:spPr>
          <a:xfrm>
            <a:off x="967544" y="5832245"/>
            <a:ext cx="309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멕시코에 판매되는 </a:t>
            </a:r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Maruchan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브랜드</a:t>
            </a:r>
          </a:p>
        </p:txBody>
      </p:sp>
      <p:sp>
        <p:nvSpPr>
          <p:cNvPr id="9" name="화살표: 오각형 8"/>
          <p:cNvSpPr/>
          <p:nvPr/>
        </p:nvSpPr>
        <p:spPr>
          <a:xfrm>
            <a:off x="3697720" y="1830269"/>
            <a:ext cx="4495402" cy="1095231"/>
          </a:xfrm>
          <a:prstGeom prst="homePlate">
            <a:avLst>
              <a:gd name="adj" fmla="val 45244"/>
            </a:avLst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1980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년대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日清食品과 함께 멕시코 진출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87940" y="1580050"/>
            <a:ext cx="7565688" cy="4733204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각형 10"/>
          <p:cNvSpPr/>
          <p:nvPr/>
        </p:nvSpPr>
        <p:spPr>
          <a:xfrm>
            <a:off x="3697720" y="4679639"/>
            <a:ext cx="4655909" cy="1095231"/>
          </a:xfrm>
          <a:prstGeom prst="homePlate">
            <a:avLst>
              <a:gd name="adj" fmla="val 45244"/>
            </a:avLst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en-US" altLang="ko-KR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Maruchan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마루짱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)’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쉽게 할 수 있다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], [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빠르게 할 수 있다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뜻의 동사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속어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쓰이게 됨</a:t>
            </a:r>
          </a:p>
        </p:txBody>
      </p:sp>
      <p:sp>
        <p:nvSpPr>
          <p:cNvPr id="12" name="화살표: 오각형 11"/>
          <p:cNvSpPr/>
          <p:nvPr/>
        </p:nvSpPr>
        <p:spPr>
          <a:xfrm flipH="1">
            <a:off x="4063729" y="3243143"/>
            <a:ext cx="4289897" cy="1095231"/>
          </a:xfrm>
          <a:prstGeom prst="homePlate">
            <a:avLst>
              <a:gd name="adj" fmla="val 45244"/>
            </a:avLst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멕시코 경제위기에도 철수하지 않은 東洋水産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08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95536" y="836712"/>
            <a:ext cx="8416692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67544" y="6280517"/>
            <a:ext cx="8424936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5180916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056054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9592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일본의 기업 </a:t>
            </a:r>
            <a:r>
              <a:rPr lang="en-US" altLang="ko-KR" sz="2400" dirty="0" smtClean="0">
                <a:latin typeface="궁서" pitchFamily="18" charset="-127"/>
                <a:ea typeface="궁서" pitchFamily="18" charset="-127"/>
              </a:rPr>
              <a:t>- 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일본 자국의 게임에 대한 자부심</a:t>
            </a:r>
            <a:endParaRPr lang="ko-KR" altLang="en-US" sz="2400" dirty="0"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7" y="44624"/>
            <a:ext cx="792088" cy="79208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21905"/>
            <a:ext cx="711836" cy="6854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51036" y="1534950"/>
            <a:ext cx="4536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latin typeface="궁서" pitchFamily="18" charset="-127"/>
                <a:ea typeface="궁서" pitchFamily="18" charset="-127"/>
              </a:rPr>
              <a:t>특징</a:t>
            </a:r>
            <a:endParaRPr lang="en-US" altLang="ko-KR" sz="3200" b="1" dirty="0" smtClean="0">
              <a:latin typeface="궁서" pitchFamily="18" charset="-127"/>
              <a:ea typeface="궁서" pitchFamily="18" charset="-127"/>
            </a:endParaRPr>
          </a:p>
          <a:p>
            <a:pPr algn="ctr"/>
            <a:endParaRPr lang="en-US" altLang="ko-KR" sz="3200" b="1" dirty="0" smtClean="0">
              <a:latin typeface="궁서" pitchFamily="18" charset="-127"/>
              <a:ea typeface="궁서" pitchFamily="18" charset="-127"/>
            </a:endParaRPr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6" y="1844824"/>
            <a:ext cx="3705967" cy="4029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9992" y="2420888"/>
            <a:ext cx="431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sz="2400" dirty="0">
                <a:latin typeface="굴림" pitchFamily="50" charset="-127"/>
                <a:ea typeface="굴림" pitchFamily="50" charset="-127"/>
              </a:rPr>
              <a:t>비디오 게임 산업의 부흥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1548" y="3424687"/>
            <a:ext cx="436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2. </a:t>
            </a:r>
            <a:r>
              <a:rPr lang="ko-KR" altLang="en-US" sz="2400" dirty="0">
                <a:latin typeface="굴림" pitchFamily="50" charset="-127"/>
                <a:ea typeface="굴림" pitchFamily="50" charset="-127"/>
              </a:rPr>
              <a:t>게임에 대한 인지적 시선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6" y="2392514"/>
            <a:ext cx="3672408" cy="29180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34343" y="4365104"/>
            <a:ext cx="40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3. </a:t>
            </a:r>
            <a:r>
              <a:rPr lang="ko-KR" altLang="en-US" sz="2400" dirty="0" err="1" smtClean="0">
                <a:latin typeface="굴림" pitchFamily="50" charset="-127"/>
                <a:ea typeface="굴림" pitchFamily="50" charset="-127"/>
              </a:rPr>
              <a:t>서브컬쳐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400" dirty="0">
                <a:latin typeface="굴림" pitchFamily="50" charset="-127"/>
                <a:ea typeface="굴림" pitchFamily="50" charset="-127"/>
              </a:rPr>
              <a:t>문화로의 확대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8" y="1903266"/>
            <a:ext cx="3964588" cy="384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200800" cy="1152128"/>
          </a:xfrm>
        </p:spPr>
        <p:txBody>
          <a:bodyPr/>
          <a:lstStyle/>
          <a:p>
            <a:r>
              <a:rPr lang="ko-KR" altLang="en-US" dirty="0" smtClean="0"/>
              <a:t>일본의 애니메이션 기업</a:t>
            </a: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851920" y="2780928"/>
            <a:ext cx="65841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500" dirty="0" smtClean="0"/>
              <a:t>발표자 김주영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0148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" y="1484784"/>
            <a:ext cx="9109061" cy="537321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일본 애니메이션과 일본 애니메이션 업계에 대한 간략한 설명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7728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766" y="1957482"/>
            <a:ext cx="10225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 smtClean="0"/>
              <a:t>애니메이션 회사란 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/>
          </a:p>
          <a:p>
            <a:pPr fontAlgn="base"/>
            <a:r>
              <a:rPr lang="ko-KR" altLang="en-US" dirty="0" smtClean="0"/>
              <a:t>애니메이션을 </a:t>
            </a:r>
            <a:r>
              <a:rPr lang="ko-KR" altLang="en-US" dirty="0"/>
              <a:t>기획하거나 제작하는 회사를 말한다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애니메이션 감독</a:t>
            </a:r>
            <a:r>
              <a:rPr lang="en-US" altLang="ko-KR" dirty="0"/>
              <a:t>, </a:t>
            </a:r>
            <a:r>
              <a:rPr lang="ko-KR" altLang="en-US" dirty="0" err="1"/>
              <a:t>작화자</a:t>
            </a:r>
            <a:r>
              <a:rPr lang="en-US" altLang="ko-KR" dirty="0"/>
              <a:t>, </a:t>
            </a:r>
            <a:r>
              <a:rPr lang="ko-KR" altLang="en-US" dirty="0"/>
              <a:t>배경연출자</a:t>
            </a:r>
            <a:r>
              <a:rPr lang="en-US" altLang="ko-KR" dirty="0"/>
              <a:t>, </a:t>
            </a:r>
            <a:r>
              <a:rPr lang="ko-KR" altLang="en-US" dirty="0"/>
              <a:t>음악가 등 </a:t>
            </a:r>
          </a:p>
          <a:p>
            <a:pPr fontAlgn="base"/>
            <a:r>
              <a:rPr lang="ko-KR" altLang="en-US" dirty="0"/>
              <a:t>여러 </a:t>
            </a:r>
            <a:r>
              <a:rPr lang="ko-KR" altLang="en-US" dirty="0" err="1"/>
              <a:t>애니메이터들을</a:t>
            </a:r>
            <a:r>
              <a:rPr lang="ko-KR" altLang="en-US" dirty="0"/>
              <a:t> 중심으로 </a:t>
            </a:r>
            <a:r>
              <a:rPr lang="ko-KR" altLang="en-US" dirty="0" err="1"/>
              <a:t>여러가지</a:t>
            </a:r>
            <a:r>
              <a:rPr lang="ko-KR" altLang="en-US" dirty="0"/>
              <a:t> 애니메이션을 제작하여 </a:t>
            </a:r>
          </a:p>
          <a:p>
            <a:pPr fontAlgn="base"/>
            <a:r>
              <a:rPr lang="ko-KR" altLang="en-US" dirty="0"/>
              <a:t>방송사 및 영화관 등에 배급하는 역할을 하고 있으며 성우 프로덕션을 </a:t>
            </a:r>
          </a:p>
          <a:p>
            <a:pPr fontAlgn="base"/>
            <a:r>
              <a:rPr lang="ko-KR" altLang="en-US" dirty="0"/>
              <a:t>통해서 애니메이션 캐릭터 목소리 역할로 출연할 성우 배역을 배정하는 역할도 맡는다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782" y="4365104"/>
            <a:ext cx="787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/>
              <a:t>회사에 따라 차이는 있지만 대체로 일본은 제작만 담당하고 </a:t>
            </a:r>
            <a:endParaRPr lang="en-US" altLang="ko-KR" dirty="0" smtClean="0"/>
          </a:p>
          <a:p>
            <a:pPr fontAlgn="base"/>
            <a:r>
              <a:rPr lang="ko-KR" altLang="en-US" dirty="0" err="1" smtClean="0"/>
              <a:t>그에따른</a:t>
            </a:r>
            <a:r>
              <a:rPr lang="ko-KR" altLang="en-US" dirty="0" smtClean="0"/>
              <a:t> </a:t>
            </a:r>
            <a:r>
              <a:rPr lang="ko-KR" altLang="en-US" dirty="0"/>
              <a:t>수당만 챙기는 </a:t>
            </a:r>
            <a:r>
              <a:rPr lang="ko-KR" altLang="en-US" dirty="0" err="1" smtClean="0"/>
              <a:t>로우</a:t>
            </a:r>
            <a:r>
              <a:rPr lang="ko-KR" altLang="en-US" dirty="0" smtClean="0"/>
              <a:t> </a:t>
            </a:r>
            <a:r>
              <a:rPr lang="ko-KR" altLang="en-US" dirty="0" err="1"/>
              <a:t>리스크</a:t>
            </a:r>
            <a:r>
              <a:rPr lang="ko-KR" altLang="en-US" dirty="0"/>
              <a:t> </a:t>
            </a:r>
            <a:r>
              <a:rPr lang="ko-KR" altLang="en-US" dirty="0" err="1"/>
              <a:t>로우</a:t>
            </a:r>
            <a:r>
              <a:rPr lang="ko-KR" altLang="en-US" dirty="0"/>
              <a:t> </a:t>
            </a:r>
            <a:r>
              <a:rPr lang="ko-KR" altLang="en-US" dirty="0" err="1" smtClean="0"/>
              <a:t>리턴형이</a:t>
            </a:r>
            <a:r>
              <a:rPr lang="ko-KR" altLang="en-US" dirty="0" smtClean="0"/>
              <a:t> 대부분</a:t>
            </a:r>
            <a:r>
              <a:rPr lang="en-US" altLang="ko-KR" dirty="0" smtClean="0"/>
              <a:t>.</a:t>
            </a:r>
          </a:p>
          <a:p>
            <a:pPr fontAlgn="base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144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애니메이션 기업의 역사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" y="1340768"/>
            <a:ext cx="9110329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43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ko-KR" altLang="en-US" dirty="0" err="1"/>
              <a:t>연</a:t>
            </a:r>
            <a:r>
              <a:rPr lang="ko-KR" altLang="en-US" smtClean="0"/>
              <a:t>도별 </a:t>
            </a:r>
            <a:r>
              <a:rPr lang="ko-KR" altLang="en-US" dirty="0" smtClean="0"/>
              <a:t>애니메이션 기업의 역사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3742" y="1372308"/>
            <a:ext cx="8352420" cy="575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/>
              <a:t>1956</a:t>
            </a:r>
            <a:r>
              <a:rPr lang="ko-KR" altLang="en-US" sz="1600" dirty="0" smtClean="0"/>
              <a:t>년 </a:t>
            </a:r>
            <a:r>
              <a:rPr lang="ko-KR" altLang="en-US" sz="1600" dirty="0" err="1" smtClean="0"/>
              <a:t>토에이동화</a:t>
            </a:r>
            <a:r>
              <a:rPr lang="ko-KR" altLang="en-US" sz="1600" dirty="0" smtClean="0"/>
              <a:t> 설립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58</a:t>
            </a:r>
            <a:r>
              <a:rPr lang="ko-KR" altLang="en-US" sz="1600" dirty="0" smtClean="0"/>
              <a:t>년에 </a:t>
            </a:r>
            <a:r>
              <a:rPr lang="ko-KR" altLang="en-US" sz="1600" dirty="0"/>
              <a:t>일본 최초의 </a:t>
            </a:r>
            <a:r>
              <a:rPr lang="ko-KR" altLang="en-US" sz="1600" dirty="0" smtClean="0"/>
              <a:t>장편애니메이션인 </a:t>
            </a:r>
            <a:r>
              <a:rPr lang="en-US" altLang="ko-KR" sz="1600" dirty="0"/>
              <a:t>"</a:t>
            </a:r>
            <a:r>
              <a:rPr lang="ko-KR" altLang="en-US" sz="1600" dirty="0" err="1"/>
              <a:t>백사전</a:t>
            </a:r>
            <a:r>
              <a:rPr lang="en-US" altLang="ko-KR" sz="1600" dirty="0"/>
              <a:t>"</a:t>
            </a:r>
            <a:r>
              <a:rPr lang="ko-KR" altLang="en-US" sz="1600" dirty="0"/>
              <a:t>을 </a:t>
            </a:r>
            <a:r>
              <a:rPr lang="ko-KR" altLang="en-US" sz="1600" dirty="0" smtClean="0"/>
              <a:t>완성</a:t>
            </a:r>
            <a:endParaRPr lang="en-US" altLang="ko-KR" sz="1600" dirty="0" smtClean="0"/>
          </a:p>
          <a:p>
            <a:endParaRPr lang="en-US" altLang="ko-K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90927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1961</a:t>
            </a:r>
            <a:r>
              <a:rPr lang="ko-KR" altLang="en-US" sz="1600" dirty="0" smtClean="0"/>
              <a:t>년에 무시프로덕션 설립</a:t>
            </a:r>
            <a:r>
              <a:rPr lang="en-US" altLang="ko-KR" sz="1600" dirty="0" smtClean="0"/>
              <a:t>, 1963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철완 아톰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을 만들어 방영</a:t>
            </a:r>
            <a:endParaRPr lang="en-US" altLang="ko-KR" sz="1600" dirty="0" smtClean="0"/>
          </a:p>
          <a:p>
            <a:endParaRPr lang="ko-KR" altLang="en-US" sz="1600" dirty="0"/>
          </a:p>
        </p:txBody>
      </p:sp>
      <p:sp>
        <p:nvSpPr>
          <p:cNvPr id="6" name="직사각형 5"/>
          <p:cNvSpPr/>
          <p:nvPr/>
        </p:nvSpPr>
        <p:spPr>
          <a:xfrm>
            <a:off x="323528" y="2424900"/>
            <a:ext cx="9721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 1972</a:t>
            </a:r>
            <a:r>
              <a:rPr lang="ko-KR" altLang="en-US" sz="1600" dirty="0" smtClean="0"/>
              <a:t>년 </a:t>
            </a:r>
            <a:r>
              <a:rPr lang="ko-KR" altLang="en-US" sz="1600" dirty="0" err="1" smtClean="0"/>
              <a:t>토에이사의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[</a:t>
            </a:r>
            <a:r>
              <a:rPr lang="ko-KR" altLang="en-US" sz="1600" dirty="0" err="1" smtClean="0"/>
              <a:t>마징가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Z]</a:t>
            </a:r>
            <a:r>
              <a:rPr lang="ko-KR" altLang="en-US" sz="1600" dirty="0" smtClean="0"/>
              <a:t>는 대히트</a:t>
            </a:r>
            <a:r>
              <a:rPr lang="en-US" altLang="ko-KR" sz="1600" dirty="0" smtClean="0"/>
              <a:t>, 60</a:t>
            </a:r>
            <a:r>
              <a:rPr lang="ko-KR" altLang="en-US" sz="1600" dirty="0" smtClean="0"/>
              <a:t>년대 로봇애니메이션처럼 </a:t>
            </a:r>
            <a:endParaRPr lang="en-US" altLang="ko-KR" sz="1600" dirty="0" smtClean="0"/>
          </a:p>
          <a:p>
            <a:r>
              <a:rPr lang="ko-KR" altLang="en-US" sz="1600" dirty="0" smtClean="0"/>
              <a:t>자아가 있고 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몸집도 인간과 동일한 수준이 아닌 </a:t>
            </a:r>
            <a:r>
              <a:rPr lang="ko-KR" altLang="en-US" sz="1600" dirty="0" err="1" smtClean="0"/>
              <a:t>조종가능한</a:t>
            </a:r>
            <a:r>
              <a:rPr lang="ko-KR" altLang="en-US" sz="1600" dirty="0" smtClean="0"/>
              <a:t> 로봇 애니메이션 탄생</a:t>
            </a:r>
            <a:endParaRPr lang="en-US" altLang="ko-KR" sz="16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323528" y="3284984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80</a:t>
            </a:r>
            <a:r>
              <a:rPr lang="ko-KR" altLang="en-US" sz="1600" dirty="0" smtClean="0"/>
              <a:t>년대 일본 애니메이션이 내용과 기술면에서 급성장할 수 있는 촉진제 역할을 담당 하였고</a:t>
            </a:r>
            <a:r>
              <a:rPr lang="en-US" altLang="ko-KR" sz="1600" dirty="0" smtClean="0"/>
              <a:t>, </a:t>
            </a:r>
          </a:p>
          <a:p>
            <a:r>
              <a:rPr lang="en-US" altLang="ko-KR" sz="1600" dirty="0" smtClean="0"/>
              <a:t>84</a:t>
            </a:r>
            <a:r>
              <a:rPr lang="ko-KR" altLang="en-US" sz="1600" dirty="0" smtClean="0"/>
              <a:t>년에는 해외진출과 경영난의 탈출구로 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고품질 애니메이션</a:t>
            </a:r>
            <a:r>
              <a:rPr lang="en-US" altLang="ko-KR" sz="1600" dirty="0" smtClean="0"/>
              <a:t>” </a:t>
            </a:r>
            <a:r>
              <a:rPr lang="ko-KR" altLang="en-US" sz="1600" dirty="0" smtClean="0"/>
              <a:t>제작에 집중하게 된 계기 마련</a:t>
            </a:r>
            <a:r>
              <a:rPr lang="en-US" altLang="ko-KR" sz="1600" dirty="0" smtClean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23528" y="4149080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97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년만의 히트작 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신세기 </a:t>
            </a:r>
            <a:r>
              <a:rPr lang="ko-KR" altLang="en-US" sz="1600" dirty="0" err="1" smtClean="0"/>
              <a:t>에반게리온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과 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원령공주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로 세계를 향한 도약대에 서 있는 일본 애니메이션은 디즈니 배급망을 타고 수출될 예정으로 확실히 세계시장에서 </a:t>
            </a:r>
            <a:r>
              <a:rPr lang="ko-KR" altLang="en-US" sz="1600" dirty="0" err="1" smtClean="0"/>
              <a:t>메이저급으로</a:t>
            </a:r>
            <a:r>
              <a:rPr lang="ko-KR" altLang="en-US" sz="1600" dirty="0" smtClean="0"/>
              <a:t> 성장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2556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" y="1556792"/>
            <a:ext cx="9052821" cy="5229200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ko-KR" altLang="en-US" dirty="0" smtClean="0"/>
              <a:t>  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7290" y="116632"/>
            <a:ext cx="8686800" cy="86409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일본 애니메이션 기업의 경제적 효과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195736" y="764704"/>
            <a:ext cx="8686800" cy="86409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ko-KR" sz="2000" dirty="0" smtClean="0">
                <a:latin typeface="Ebrima" pitchFamily="2" charset="0"/>
                <a:cs typeface="Ebrima" pitchFamily="2" charset="0"/>
              </a:rPr>
              <a:t>1</a:t>
            </a:r>
            <a:r>
              <a:rPr lang="ko-KR" altLang="en-US" sz="2000" dirty="0" smtClean="0">
                <a:latin typeface="Ebrima" pitchFamily="2" charset="0"/>
                <a:cs typeface="Ebrima" pitchFamily="2" charset="0"/>
              </a:rPr>
              <a:t>을 기준으로 </a:t>
            </a:r>
            <a:r>
              <a:rPr lang="ko-KR" altLang="en-US" sz="2000" dirty="0" err="1" smtClean="0">
                <a:latin typeface="Ebrima" pitchFamily="2" charset="0"/>
                <a:cs typeface="Ebrima" pitchFamily="2" charset="0"/>
              </a:rPr>
              <a:t>했을때</a:t>
            </a:r>
            <a:r>
              <a:rPr lang="ko-KR" altLang="en-US" sz="2000" dirty="0" smtClean="0">
                <a:latin typeface="Ebrima" pitchFamily="2" charset="0"/>
                <a:cs typeface="Ebrima" pitchFamily="2" charset="0"/>
              </a:rPr>
              <a:t> 각 분야별 수입</a:t>
            </a:r>
            <a:endParaRPr lang="ko-KR" altLang="en-US" sz="2000" dirty="0">
              <a:latin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ko-KR" altLang="en-US" dirty="0" smtClean="0"/>
              <a:t>일본 애니메이션 시장 규모</a:t>
            </a:r>
            <a:r>
              <a:rPr lang="en-US" altLang="ko-KR" dirty="0" smtClean="0"/>
              <a:t>[2] (</a:t>
            </a:r>
            <a:r>
              <a:rPr lang="ko-KR" altLang="en-US" dirty="0" smtClean="0"/>
              <a:t>단위</a:t>
            </a:r>
            <a:r>
              <a:rPr lang="en-US" altLang="ko-KR" dirty="0" smtClean="0"/>
              <a:t>: </a:t>
            </a:r>
            <a:r>
              <a:rPr lang="ko-KR" altLang="en-US" dirty="0" smtClean="0"/>
              <a:t>억 엔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fontAlgn="base"/>
            <a:r>
              <a:rPr lang="ko-KR" altLang="en-US" dirty="0" smtClean="0"/>
              <a:t>연도 시장 규모</a:t>
            </a:r>
          </a:p>
          <a:p>
            <a:pPr fontAlgn="base"/>
            <a:r>
              <a:rPr lang="en-US" altLang="ko-KR" dirty="0" smtClean="0"/>
              <a:t>1999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1,519</a:t>
            </a:r>
            <a:endParaRPr lang="ko-KR" altLang="en-US" dirty="0" smtClean="0"/>
          </a:p>
          <a:p>
            <a:pPr fontAlgn="base"/>
            <a:r>
              <a:rPr lang="en-US" altLang="ko-KR" dirty="0" smtClean="0"/>
              <a:t>2000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1,593</a:t>
            </a:r>
            <a:endParaRPr lang="ko-KR" altLang="en-US" dirty="0" smtClean="0"/>
          </a:p>
          <a:p>
            <a:pPr fontAlgn="base"/>
            <a:r>
              <a:rPr lang="en-US" altLang="ko-KR" dirty="0" smtClean="0"/>
              <a:t>2001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1,860</a:t>
            </a:r>
            <a:endParaRPr lang="ko-KR" altLang="en-US" dirty="0" smtClean="0"/>
          </a:p>
          <a:p>
            <a:pPr fontAlgn="base"/>
            <a:r>
              <a:rPr lang="en-US" altLang="ko-KR" dirty="0" smtClean="0"/>
              <a:t>2002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2,135</a:t>
            </a:r>
            <a:endParaRPr lang="ko-KR" altLang="en-US" dirty="0" smtClean="0"/>
          </a:p>
          <a:p>
            <a:pPr fontAlgn="base"/>
            <a:r>
              <a:rPr lang="en-US" altLang="ko-KR" dirty="0" smtClean="0"/>
              <a:t>2003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1,903</a:t>
            </a:r>
            <a:endParaRPr lang="ko-KR" altLang="en-US" dirty="0" smtClean="0"/>
          </a:p>
          <a:p>
            <a:pPr fontAlgn="base"/>
            <a:r>
              <a:rPr lang="en-US" altLang="ko-KR" dirty="0" smtClean="0"/>
              <a:t>2004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2,257</a:t>
            </a:r>
            <a:endParaRPr lang="ko-KR" altLang="en-US" dirty="0" smtClean="0"/>
          </a:p>
          <a:p>
            <a:pPr fontAlgn="base"/>
            <a:r>
              <a:rPr lang="en-US" altLang="ko-KR" dirty="0" smtClean="0"/>
              <a:t>2005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2,339</a:t>
            </a:r>
            <a:endParaRPr lang="ko-KR" altLang="en-US" dirty="0" smtClean="0"/>
          </a:p>
          <a:p>
            <a:pPr fontAlgn="base"/>
            <a:r>
              <a:rPr lang="en-US" altLang="ko-KR" dirty="0" smtClean="0"/>
              <a:t>2006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2,415</a:t>
            </a:r>
            <a:endParaRPr lang="ko-KR" altLang="en-US" dirty="0" smtClean="0"/>
          </a:p>
          <a:p>
            <a:pPr fontAlgn="base"/>
            <a:r>
              <a:rPr lang="en-US" altLang="ko-KR" dirty="0" smtClean="0"/>
              <a:t>2007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2,302</a:t>
            </a:r>
            <a:endParaRPr lang="ko-KR" altLang="en-US" dirty="0" smtClean="0"/>
          </a:p>
          <a:p>
            <a:pPr fontAlgn="base"/>
            <a:r>
              <a:rPr lang="en-US" altLang="ko-KR" dirty="0" smtClean="0"/>
              <a:t>2008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2,129</a:t>
            </a:r>
            <a:endParaRPr lang="ko-KR" altLang="en-US" dirty="0" smtClean="0"/>
          </a:p>
          <a:p>
            <a:pPr fontAlgn="base"/>
            <a:r>
              <a:rPr lang="en-US" altLang="ko-KR" dirty="0" smtClean="0"/>
              <a:t>2009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2,164</a:t>
            </a:r>
          </a:p>
          <a:p>
            <a:pPr fontAlgn="base"/>
            <a:r>
              <a:rPr lang="ko-KR" altLang="en-US" dirty="0" smtClean="0"/>
              <a:t>출처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닛케이</a:t>
            </a:r>
            <a:r>
              <a:rPr lang="ko-KR" altLang="en-US" dirty="0" smtClean="0"/>
              <a:t> 엔터테인먼트 </a:t>
            </a:r>
            <a:r>
              <a:rPr lang="en-US" altLang="ko-KR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월호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애니메이션의 영향력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71" y="1313384"/>
            <a:ext cx="917767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861"/>
            <a:ext cx="4716016" cy="5256584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500" dirty="0" smtClean="0"/>
              <a:t>일본 애니메이션 기업의 실태</a:t>
            </a:r>
            <a:endParaRPr lang="ko-KR" altLang="en-US" sz="35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419872" y="227687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ko-KR" altLang="en-US" sz="3500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99992" y="2141635"/>
            <a:ext cx="4788024" cy="200744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base"/>
            <a:r>
              <a:rPr lang="en-US" altLang="ko-KR" sz="1600" dirty="0">
                <a:effectLst/>
              </a:rPr>
              <a:t>153</a:t>
            </a:r>
            <a:r>
              <a:rPr lang="ko-KR" altLang="en-US" sz="1600" dirty="0" smtClean="0">
                <a:effectLst/>
              </a:rPr>
              <a:t>개의 애니메이션 기업 </a:t>
            </a:r>
            <a:endParaRPr lang="en-US" altLang="ko-KR" sz="1600" dirty="0" smtClean="0">
              <a:effectLst/>
            </a:endParaRPr>
          </a:p>
          <a:p>
            <a:pPr fontAlgn="base"/>
            <a:r>
              <a:rPr lang="ko-KR" altLang="en-US" sz="1600" dirty="0" smtClean="0">
                <a:effectLst/>
              </a:rPr>
              <a:t>수입 </a:t>
            </a:r>
            <a:r>
              <a:rPr lang="ko-KR" altLang="en-US" sz="1600" dirty="0">
                <a:effectLst/>
              </a:rPr>
              <a:t>규모는 </a:t>
            </a:r>
            <a:r>
              <a:rPr lang="en-US" altLang="ko-KR" sz="1600" dirty="0" smtClean="0">
                <a:effectLst/>
              </a:rPr>
              <a:t>2005~2014</a:t>
            </a:r>
            <a:r>
              <a:rPr lang="ko-KR" altLang="en-US" sz="1600" dirty="0" smtClean="0">
                <a:effectLst/>
              </a:rPr>
              <a:t>년에 비교해보면 </a:t>
            </a:r>
            <a:endParaRPr lang="en-US" altLang="ko-KR" sz="1600" dirty="0" smtClean="0">
              <a:effectLst/>
            </a:endParaRPr>
          </a:p>
          <a:p>
            <a:pPr fontAlgn="base"/>
            <a:r>
              <a:rPr lang="en-US" altLang="ko-KR" sz="1600" dirty="0" smtClean="0">
                <a:effectLst/>
              </a:rPr>
              <a:t>2006</a:t>
            </a:r>
            <a:r>
              <a:rPr lang="ko-KR" altLang="en-US" sz="1600" dirty="0">
                <a:effectLst/>
              </a:rPr>
              <a:t>년도</a:t>
            </a:r>
            <a:r>
              <a:rPr lang="en-US" altLang="ko-KR" sz="1600" dirty="0">
                <a:effectLst/>
              </a:rPr>
              <a:t>(14</a:t>
            </a:r>
            <a:r>
              <a:rPr lang="ko-KR" altLang="en-US" sz="1600" dirty="0">
                <a:effectLst/>
              </a:rPr>
              <a:t>억 </a:t>
            </a:r>
            <a:r>
              <a:rPr lang="en-US" altLang="ko-KR" sz="1600" dirty="0">
                <a:effectLst/>
              </a:rPr>
              <a:t>5300</a:t>
            </a:r>
            <a:r>
              <a:rPr lang="ko-KR" altLang="en-US" sz="1600" dirty="0">
                <a:effectLst/>
              </a:rPr>
              <a:t>만엔</a:t>
            </a:r>
            <a:r>
              <a:rPr lang="en-US" altLang="ko-KR" sz="1600" dirty="0">
                <a:effectLst/>
              </a:rPr>
              <a:t>)</a:t>
            </a:r>
            <a:r>
              <a:rPr lang="ko-KR" altLang="en-US" sz="1600" dirty="0">
                <a:effectLst/>
              </a:rPr>
              <a:t>을 정점으로 감소</a:t>
            </a:r>
            <a:r>
              <a:rPr lang="en-US" altLang="ko-KR" sz="1600" dirty="0">
                <a:effectLst/>
              </a:rPr>
              <a:t>.</a:t>
            </a:r>
            <a:endParaRPr lang="ko-KR" altLang="en-US" sz="1600" dirty="0">
              <a:effectLst/>
            </a:endParaRPr>
          </a:p>
          <a:p>
            <a:pPr fontAlgn="base"/>
            <a:r>
              <a:rPr lang="en-US" altLang="ko-KR" sz="1600" dirty="0">
                <a:effectLst/>
              </a:rPr>
              <a:t>2008</a:t>
            </a:r>
            <a:r>
              <a:rPr lang="ko-KR" altLang="en-US" sz="1600" dirty="0">
                <a:effectLst/>
              </a:rPr>
              <a:t>년도는 </a:t>
            </a:r>
            <a:r>
              <a:rPr lang="en-US" altLang="ko-KR" sz="1600" dirty="0">
                <a:effectLst/>
              </a:rPr>
              <a:t>11</a:t>
            </a:r>
            <a:r>
              <a:rPr lang="ko-KR" altLang="en-US" sz="1600" dirty="0">
                <a:effectLst/>
              </a:rPr>
              <a:t>억 </a:t>
            </a:r>
            <a:r>
              <a:rPr lang="en-US" altLang="ko-KR" sz="1600" dirty="0">
                <a:effectLst/>
              </a:rPr>
              <a:t>8800</a:t>
            </a:r>
            <a:r>
              <a:rPr lang="ko-KR" altLang="en-US" sz="1600" dirty="0" err="1">
                <a:effectLst/>
              </a:rPr>
              <a:t>만엔으로</a:t>
            </a:r>
            <a:r>
              <a:rPr lang="ko-KR" altLang="en-US" sz="1600" dirty="0">
                <a:effectLst/>
              </a:rPr>
              <a:t> </a:t>
            </a:r>
            <a:r>
              <a:rPr lang="ko-KR" altLang="en-US" sz="1600" dirty="0" smtClean="0">
                <a:effectLst/>
              </a:rPr>
              <a:t>전년도대비 </a:t>
            </a:r>
            <a:r>
              <a:rPr lang="en-US" altLang="ko-KR" sz="1600" dirty="0">
                <a:effectLst/>
              </a:rPr>
              <a:t>14.7% </a:t>
            </a:r>
            <a:r>
              <a:rPr lang="ko-KR" altLang="en-US" sz="1600" dirty="0">
                <a:effectLst/>
              </a:rPr>
              <a:t>감소했다</a:t>
            </a:r>
            <a:r>
              <a:rPr lang="en-US" altLang="ko-KR" sz="1600" dirty="0">
                <a:effectLst/>
              </a:rPr>
              <a:t>.</a:t>
            </a:r>
            <a:endParaRPr lang="ko-KR" altLang="en-US" sz="1600" dirty="0">
              <a:effectLst/>
            </a:endParaRPr>
          </a:p>
          <a:p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05137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2813"/>
            <a:ext cx="8229600" cy="2322611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3600" b="1" dirty="0" smtClean="0"/>
              <a:t>애니메이</a:t>
            </a:r>
            <a:r>
              <a:rPr lang="ko-KR" altLang="en-US" sz="3600" b="1" dirty="0"/>
              <a:t>션</a:t>
            </a:r>
            <a:r>
              <a:rPr lang="ko-KR" altLang="en-US" sz="3600" b="1" dirty="0" smtClean="0"/>
              <a:t> </a:t>
            </a:r>
            <a:r>
              <a:rPr lang="ko-KR" altLang="en-US" sz="3600" b="1" dirty="0"/>
              <a:t>시장추이 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sz="3600" b="1" dirty="0" smtClean="0"/>
              <a:t>(</a:t>
            </a:r>
            <a:r>
              <a:rPr lang="ko-KR" altLang="en-US" sz="3600" b="1" dirty="0"/>
              <a:t>모든 상업 </a:t>
            </a:r>
            <a:r>
              <a:rPr lang="ko-KR" altLang="en-US" sz="3600" b="1" dirty="0" smtClean="0"/>
              <a:t>애니메이</a:t>
            </a:r>
            <a:r>
              <a:rPr lang="ko-KR" altLang="en-US" sz="3600" b="1" dirty="0"/>
              <a:t>션</a:t>
            </a:r>
            <a:r>
              <a:rPr lang="ko-KR" altLang="en-US" sz="3600" b="1" dirty="0" smtClean="0"/>
              <a:t> </a:t>
            </a:r>
            <a:r>
              <a:rPr lang="ko-KR" altLang="en-US" sz="3600" b="1" dirty="0"/>
              <a:t>제작기업의 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매상으로부터 </a:t>
            </a:r>
            <a:r>
              <a:rPr lang="ko-KR" altLang="en-US" sz="3600" b="1" dirty="0"/>
              <a:t>추정한 </a:t>
            </a:r>
            <a:r>
              <a:rPr lang="ko-KR" altLang="en-US" sz="3600" b="1" dirty="0" smtClean="0"/>
              <a:t>애니메이션 시장</a:t>
            </a:r>
            <a:r>
              <a:rPr lang="en-US" altLang="ko-KR" sz="3600" b="1" dirty="0" smtClean="0"/>
              <a:t>)</a:t>
            </a:r>
            <a:endParaRPr lang="ko-KR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47741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79520"/>
          </a:xfrm>
        </p:spPr>
        <p:txBody>
          <a:bodyPr/>
          <a:lstStyle/>
          <a:p>
            <a:r>
              <a:rPr lang="ko-KR" altLang="en-US" dirty="0" err="1" smtClean="0"/>
              <a:t>코믹스웨이브</a:t>
            </a:r>
            <a:r>
              <a:rPr lang="en-US" altLang="ko-KR" dirty="0" smtClean="0"/>
              <a:t>-</a:t>
            </a:r>
            <a:r>
              <a:rPr lang="ko-KR" altLang="en-US" dirty="0" err="1" smtClean="0">
                <a:hlinkClick r:id="rId2"/>
              </a:rPr>
              <a:t>너의이름</a:t>
            </a:r>
            <a:r>
              <a:rPr lang="ko-KR" altLang="en-US" dirty="0" err="1">
                <a:hlinkClick r:id="rId2"/>
              </a:rPr>
              <a:t>은</a:t>
            </a:r>
            <a:endParaRPr lang="en-US" altLang="ko-KR" dirty="0" smtClean="0"/>
          </a:p>
          <a:p>
            <a:pPr marL="109728" indent="0">
              <a:buNone/>
            </a:pP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9443392" cy="1143000"/>
          </a:xfrm>
        </p:spPr>
        <p:txBody>
          <a:bodyPr>
            <a:noAutofit/>
          </a:bodyPr>
          <a:lstStyle/>
          <a:p>
            <a:r>
              <a:rPr lang="ko-KR" altLang="en-US" sz="3500" dirty="0" smtClean="0"/>
              <a:t>최근 화제가 일본의 애니메이션 기업 </a:t>
            </a:r>
            <a:endParaRPr lang="ko-KR" altLang="en-US" sz="35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79511" y="2204864"/>
            <a:ext cx="9443392" cy="237626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ko-KR" altLang="en-US" sz="2000" dirty="0" err="1" smtClean="0"/>
              <a:t>코믹스</a:t>
            </a:r>
            <a:r>
              <a:rPr lang="ko-KR" altLang="en-US" sz="2000" dirty="0" smtClean="0"/>
              <a:t> 웨이브는</a:t>
            </a:r>
            <a:endParaRPr lang="en-US" altLang="ko-KR" sz="2000" dirty="0" smtClean="0"/>
          </a:p>
          <a:p>
            <a:r>
              <a:rPr lang="en-US" altLang="ko-KR" sz="2000" dirty="0" smtClean="0"/>
              <a:t>2007</a:t>
            </a:r>
            <a:r>
              <a:rPr lang="ko-KR" altLang="en-US" sz="2000" dirty="0" smtClean="0"/>
              <a:t>년 </a:t>
            </a:r>
            <a:r>
              <a:rPr lang="ko-KR" altLang="en-US" sz="2000" dirty="0" err="1" smtClean="0"/>
              <a:t>까지만해도</a:t>
            </a:r>
            <a:r>
              <a:rPr lang="ko-KR" altLang="en-US" sz="2000" dirty="0" smtClean="0"/>
              <a:t> 중소기업 수준의 </a:t>
            </a:r>
            <a:r>
              <a:rPr lang="ko-KR" altLang="en-US" sz="2000" dirty="0" err="1" smtClean="0"/>
              <a:t>레벨이였으나</a:t>
            </a:r>
            <a:endParaRPr lang="en-US" altLang="ko-KR" sz="2000" dirty="0" smtClean="0"/>
          </a:p>
          <a:p>
            <a:r>
              <a:rPr lang="ko-KR" altLang="en-US" sz="2000" dirty="0" smtClean="0"/>
              <a:t>스튜디오 </a:t>
            </a:r>
            <a:r>
              <a:rPr lang="ko-KR" altLang="en-US" sz="2000" dirty="0" err="1" smtClean="0"/>
              <a:t>지브리의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대박작품들에</a:t>
            </a:r>
            <a:r>
              <a:rPr lang="ko-KR" altLang="en-US" sz="2000" dirty="0" smtClean="0"/>
              <a:t> 버금가는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너의 이름은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의 </a:t>
            </a:r>
            <a:endParaRPr lang="en-US" altLang="ko-KR" sz="2000" dirty="0" smtClean="0"/>
          </a:p>
          <a:p>
            <a:r>
              <a:rPr lang="ko-KR" altLang="en-US" sz="2000" dirty="0" smtClean="0"/>
              <a:t>수입을 통해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중견기업을 넘어서는 기업으로 여겨지게 되었다</a:t>
            </a:r>
            <a:r>
              <a:rPr lang="en-US" altLang="ko-K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0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971600" y="476672"/>
            <a:ext cx="82296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3300" dirty="0" smtClean="0"/>
              <a:t>현재 일본 애니메이션업계의 문제점</a:t>
            </a:r>
            <a:endParaRPr lang="ko-KR" altLang="en-US" sz="3300" dirty="0"/>
          </a:p>
        </p:txBody>
      </p:sp>
      <p:sp>
        <p:nvSpPr>
          <p:cNvPr id="6" name="제목 4"/>
          <p:cNvSpPr txBox="1">
            <a:spLocks/>
          </p:cNvSpPr>
          <p:nvPr/>
        </p:nvSpPr>
        <p:spPr>
          <a:xfrm>
            <a:off x="585666" y="3297032"/>
            <a:ext cx="8229600" cy="60016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300" dirty="0" smtClean="0"/>
              <a:t>문</a:t>
            </a:r>
            <a:r>
              <a:rPr lang="ko-KR" altLang="en-US" sz="3300" dirty="0"/>
              <a:t>제</a:t>
            </a:r>
            <a:r>
              <a:rPr lang="ko-KR" altLang="en-US" sz="3300" dirty="0" smtClean="0"/>
              <a:t>에 대한 해결방안</a:t>
            </a:r>
            <a:endParaRPr lang="ko-KR" altLang="en-US" sz="3300" dirty="0"/>
          </a:p>
        </p:txBody>
      </p:sp>
      <p:sp>
        <p:nvSpPr>
          <p:cNvPr id="7" name="제목 4"/>
          <p:cNvSpPr txBox="1">
            <a:spLocks/>
          </p:cNvSpPr>
          <p:nvPr/>
        </p:nvSpPr>
        <p:spPr>
          <a:xfrm>
            <a:off x="626234" y="1340768"/>
            <a:ext cx="8229600" cy="180049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US" altLang="ko-KR" sz="1600" dirty="0" smtClean="0"/>
          </a:p>
          <a:p>
            <a:pPr fontAlgn="base"/>
            <a:r>
              <a:rPr lang="ko-KR" altLang="en-US" sz="1600" dirty="0" smtClean="0"/>
              <a:t>일본 </a:t>
            </a:r>
            <a:r>
              <a:rPr lang="ko-KR" altLang="en-US" sz="1600" dirty="0"/>
              <a:t>애니메이션이라고 하면 한국에서는 무조건 ‘애니메이션 </a:t>
            </a:r>
            <a:r>
              <a:rPr lang="ko-KR" altLang="en-US" sz="1600" dirty="0" smtClean="0"/>
              <a:t>선진국</a:t>
            </a:r>
            <a:r>
              <a:rPr lang="en-US" altLang="ko-KR" sz="1600" dirty="0" smtClean="0"/>
              <a:t>, </a:t>
            </a:r>
            <a:endParaRPr lang="ko-KR" altLang="en-US" sz="1600" dirty="0"/>
          </a:p>
          <a:p>
            <a:pPr fontAlgn="base"/>
            <a:r>
              <a:rPr lang="ko-KR" altLang="en-US" sz="1600" dirty="0"/>
              <a:t>‘만화의 왕국’이라는 식으로 알려져 있으나</a:t>
            </a:r>
            <a:r>
              <a:rPr lang="en-US" altLang="ko-KR" sz="1600" dirty="0"/>
              <a:t>, </a:t>
            </a:r>
            <a:endParaRPr lang="ko-KR" altLang="en-US" sz="1600" dirty="0"/>
          </a:p>
          <a:p>
            <a:pPr fontAlgn="base"/>
            <a:r>
              <a:rPr lang="ko-KR" altLang="en-US" sz="1600" dirty="0"/>
              <a:t>실제로는 서양</a:t>
            </a:r>
            <a:r>
              <a:rPr lang="en-US" altLang="ko-KR" sz="1600" dirty="0"/>
              <a:t>, </a:t>
            </a:r>
            <a:r>
              <a:rPr lang="ko-KR" altLang="en-US" sz="1600" dirty="0"/>
              <a:t>특히 미국과 비교할 때 상당히 종사자에게 있어서 </a:t>
            </a:r>
            <a:endParaRPr lang="en-US" altLang="ko-KR" sz="1600" dirty="0" smtClean="0"/>
          </a:p>
          <a:p>
            <a:pPr fontAlgn="base"/>
            <a:r>
              <a:rPr lang="ko-KR" altLang="en-US" sz="1600" dirty="0" smtClean="0"/>
              <a:t>불리한 </a:t>
            </a:r>
            <a:r>
              <a:rPr lang="ko-KR" altLang="en-US" sz="1600" dirty="0"/>
              <a:t>업무 환경이라고 </a:t>
            </a:r>
            <a:r>
              <a:rPr lang="ko-KR" altLang="en-US" sz="1600" dirty="0" err="1" smtClean="0"/>
              <a:t>비판받는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경우가 많다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ko-KR" altLang="en-US" sz="1600" dirty="0"/>
              <a:t>급여는 매우 낮은 편인데 업무 시간도 상당히 길고 아주 </a:t>
            </a:r>
            <a:r>
              <a:rPr lang="ko-KR" altLang="en-US" sz="1600" dirty="0" smtClean="0"/>
              <a:t>고생이라고 한다</a:t>
            </a:r>
            <a:r>
              <a:rPr lang="en-US" altLang="ko-KR" sz="1600" dirty="0" smtClean="0"/>
              <a:t>. </a:t>
            </a:r>
            <a:endParaRPr lang="ko-KR" altLang="en-US" sz="1600" dirty="0"/>
          </a:p>
          <a:p>
            <a:endParaRPr lang="ko-KR" altLang="en-US" sz="1500" dirty="0"/>
          </a:p>
        </p:txBody>
      </p:sp>
      <p:sp>
        <p:nvSpPr>
          <p:cNvPr id="8" name="제목 4"/>
          <p:cNvSpPr txBox="1">
            <a:spLocks/>
          </p:cNvSpPr>
          <p:nvPr/>
        </p:nvSpPr>
        <p:spPr>
          <a:xfrm>
            <a:off x="537424" y="4321669"/>
            <a:ext cx="8407219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1600" dirty="0" smtClean="0"/>
              <a:t>스튜디오 </a:t>
            </a:r>
            <a:r>
              <a:rPr lang="ko-KR" altLang="en-US" sz="1600" dirty="0" err="1" smtClean="0"/>
              <a:t>지브리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‘</a:t>
            </a:r>
            <a:r>
              <a:rPr lang="ko-KR" altLang="en-US" sz="1600" dirty="0"/>
              <a:t>모든 </a:t>
            </a:r>
            <a:r>
              <a:rPr lang="ko-KR" altLang="en-US" sz="1600" dirty="0" err="1"/>
              <a:t>애니메이터를</a:t>
            </a:r>
            <a:r>
              <a:rPr lang="ko-KR" altLang="en-US" sz="1600" dirty="0"/>
              <a:t> 사원으로 고용</a:t>
            </a:r>
            <a:r>
              <a:rPr lang="ko-KR" altLang="en-US" sz="1600" dirty="0" smtClean="0"/>
              <a:t>’하는 </a:t>
            </a:r>
            <a:r>
              <a:rPr lang="ko-KR" altLang="en-US" sz="1600" dirty="0"/>
              <a:t>형태를 </a:t>
            </a:r>
            <a:r>
              <a:rPr lang="ko-KR" altLang="en-US" sz="1600" dirty="0" err="1" smtClean="0"/>
              <a:t>추진했었었고</a:t>
            </a:r>
            <a:endParaRPr lang="en-US" altLang="ko-KR" sz="1600" dirty="0" smtClean="0"/>
          </a:p>
          <a:p>
            <a:pPr fontAlgn="base"/>
            <a:r>
              <a:rPr lang="ko-KR" altLang="en-US" sz="1600" dirty="0" err="1"/>
              <a:t>가이낙스에서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독립한 </a:t>
            </a:r>
            <a:r>
              <a:rPr lang="ko-KR" altLang="en-US" sz="1600" dirty="0" err="1"/>
              <a:t>안노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히데아키</a:t>
            </a:r>
            <a:r>
              <a:rPr lang="ko-KR" altLang="en-US" sz="1600" dirty="0"/>
              <a:t> 감독의 스튜디오 </a:t>
            </a:r>
            <a:r>
              <a:rPr lang="ko-KR" altLang="en-US" sz="1600" dirty="0" err="1"/>
              <a:t>카라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에서도</a:t>
            </a:r>
            <a:endParaRPr lang="en-US" altLang="ko-KR" sz="1600" dirty="0" smtClean="0"/>
          </a:p>
          <a:p>
            <a:pPr fontAlgn="base"/>
            <a:r>
              <a:rPr lang="en-US" altLang="ko-KR" sz="1600" dirty="0" smtClean="0"/>
              <a:t>‘</a:t>
            </a:r>
            <a:r>
              <a:rPr lang="ko-KR" altLang="en-US" sz="1600" dirty="0" err="1"/>
              <a:t>애니메이터의</a:t>
            </a:r>
            <a:r>
              <a:rPr lang="ko-KR" altLang="en-US" sz="1600" dirty="0"/>
              <a:t> 노후 보장’ 등을 </a:t>
            </a:r>
            <a:r>
              <a:rPr lang="ko-KR" altLang="en-US" sz="1600" dirty="0" smtClean="0"/>
              <a:t>고민하면서 </a:t>
            </a:r>
            <a:r>
              <a:rPr lang="ko-KR" altLang="en-US" sz="1600" dirty="0"/>
              <a:t>사원 제도를 보다 강화하는 </a:t>
            </a:r>
            <a:r>
              <a:rPr lang="ko-KR" altLang="en-US" sz="1600" dirty="0" smtClean="0"/>
              <a:t>방향을 취하고 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9063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95536" y="836712"/>
            <a:ext cx="8416692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67544" y="6280517"/>
            <a:ext cx="8424936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5180916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056054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9696" y="295926"/>
            <a:ext cx="334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일본게임 기업의 역사 </a:t>
            </a:r>
            <a:endParaRPr lang="ko-KR" altLang="en-US" sz="2400" dirty="0"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7" y="44624"/>
            <a:ext cx="792088" cy="79208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21905"/>
            <a:ext cx="711836" cy="685479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14" y="1196753"/>
            <a:ext cx="5796136" cy="1944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3424687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궁서" pitchFamily="18" charset="-127"/>
                <a:ea typeface="궁서" pitchFamily="18" charset="-127"/>
              </a:rPr>
              <a:t>- 1889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ko-KR" altLang="en-US" sz="2400" dirty="0" err="1" smtClean="0">
                <a:latin typeface="궁서" pitchFamily="18" charset="-127"/>
                <a:ea typeface="궁서" pitchFamily="18" charset="-127"/>
              </a:rPr>
              <a:t>닌텐도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 회사 설립</a:t>
            </a:r>
            <a:endParaRPr lang="en-US" altLang="ko-KR" sz="2400" dirty="0" smtClean="0">
              <a:latin typeface="궁서" pitchFamily="18" charset="-127"/>
              <a:ea typeface="궁서" pitchFamily="18" charset="-127"/>
            </a:endParaRPr>
          </a:p>
          <a:p>
            <a:pPr marL="342900" indent="-342900">
              <a:buAutoNum type="arabicPeriod"/>
            </a:pPr>
            <a:endParaRPr lang="en-US" altLang="ko-KR" sz="2400" dirty="0">
              <a:latin typeface="궁서" pitchFamily="18" charset="-127"/>
              <a:ea typeface="궁서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처음은 </a:t>
            </a:r>
            <a:r>
              <a:rPr lang="ko-KR" altLang="en-US" sz="2400" dirty="0" err="1" smtClean="0">
                <a:latin typeface="궁서" pitchFamily="18" charset="-127"/>
                <a:ea typeface="궁서" pitchFamily="18" charset="-127"/>
              </a:rPr>
              <a:t>화투패를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 만드는 회사로 시작</a:t>
            </a:r>
            <a:endParaRPr lang="en-US" altLang="ko-KR" sz="2400" dirty="0" smtClean="0">
              <a:latin typeface="궁서" pitchFamily="18" charset="-127"/>
              <a:ea typeface="궁서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2400" dirty="0">
              <a:latin typeface="궁서" pitchFamily="18" charset="-127"/>
              <a:ea typeface="궁서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회사 도산 위기에서 전자 분야로 활로를 뚫다</a:t>
            </a:r>
            <a:endParaRPr lang="en-US" altLang="ko-KR" sz="2400" dirty="0" smtClean="0">
              <a:latin typeface="궁서" pitchFamily="18" charset="-127"/>
              <a:ea typeface="궁서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2400" dirty="0">
              <a:latin typeface="궁서" pitchFamily="18" charset="-127"/>
              <a:ea typeface="궁서" pitchFamily="18" charset="-127"/>
            </a:endParaRPr>
          </a:p>
          <a:p>
            <a:r>
              <a:rPr lang="en-US" altLang="ko-KR" sz="2400" dirty="0" smtClean="0">
                <a:latin typeface="궁서" pitchFamily="18" charset="-127"/>
                <a:ea typeface="궁서" pitchFamily="18" charset="-127"/>
              </a:rPr>
              <a:t>-1983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ko-KR" altLang="en-US" sz="2400" dirty="0" err="1" smtClean="0">
                <a:latin typeface="궁서" pitchFamily="18" charset="-127"/>
                <a:ea typeface="궁서" pitchFamily="18" charset="-127"/>
              </a:rPr>
              <a:t>닌텐도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 게임기 출시</a:t>
            </a:r>
            <a:endParaRPr lang="en-US" altLang="ko-KR" sz="2400" dirty="0" smtClean="0">
              <a:latin typeface="궁서" pitchFamily="18" charset="-127"/>
              <a:ea typeface="궁서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692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일본의 주류 기업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                   </a:t>
            </a:r>
            <a:r>
              <a:rPr lang="en-US" altLang="ko-KR" dirty="0" smtClean="0">
                <a:solidFill>
                  <a:schemeClr val="tx1"/>
                </a:solidFill>
              </a:rPr>
              <a:t>21602648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                   </a:t>
            </a:r>
            <a:r>
              <a:rPr lang="ko-KR" altLang="en-US" dirty="0" smtClean="0">
                <a:solidFill>
                  <a:schemeClr val="tx1"/>
                </a:solidFill>
              </a:rPr>
              <a:t>김영욱 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0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347048" cy="1143000"/>
          </a:xfrm>
        </p:spPr>
        <p:txBody>
          <a:bodyPr/>
          <a:lstStyle/>
          <a:p>
            <a:r>
              <a:rPr lang="ko-KR" altLang="en-US" dirty="0" smtClean="0"/>
              <a:t>목  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87624" y="1700808"/>
            <a:ext cx="5698976" cy="4800600"/>
          </a:xfrm>
        </p:spPr>
        <p:txBody>
          <a:bodyPr/>
          <a:lstStyle/>
          <a:p>
            <a:pPr>
              <a:buNone/>
            </a:pPr>
            <a:r>
              <a:rPr lang="en-US" altLang="ko-KR" b="1" dirty="0" smtClean="0"/>
              <a:t> 1 </a:t>
            </a:r>
            <a:r>
              <a:rPr lang="ko-KR" altLang="en-US" b="1" dirty="0" smtClean="0"/>
              <a:t>기린 맥주</a:t>
            </a:r>
            <a:endParaRPr lang="en-US" altLang="ko-KR" b="1" dirty="0" smtClean="0"/>
          </a:p>
          <a:p>
            <a:pPr>
              <a:buNone/>
            </a:pPr>
            <a:r>
              <a:rPr lang="en-US" altLang="ko-KR" sz="2800" dirty="0" smtClean="0"/>
              <a:t>     -</a:t>
            </a:r>
            <a:r>
              <a:rPr lang="ko-KR" altLang="en-US" sz="2800" dirty="0" smtClean="0"/>
              <a:t>기</a:t>
            </a:r>
            <a:r>
              <a:rPr lang="ko-KR" altLang="en-US" sz="2800" dirty="0"/>
              <a:t>린</a:t>
            </a:r>
            <a:r>
              <a:rPr lang="ko-KR" altLang="en-US" sz="2800" dirty="0" smtClean="0"/>
              <a:t>맥주의 역사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     -</a:t>
            </a:r>
            <a:r>
              <a:rPr lang="ko-KR" altLang="en-US" sz="2800" dirty="0" smtClean="0"/>
              <a:t>기린맥주의 발전</a:t>
            </a:r>
            <a:endParaRPr lang="en-US" altLang="ko-KR" sz="2800" dirty="0"/>
          </a:p>
          <a:p>
            <a:pPr>
              <a:buNone/>
            </a:pPr>
            <a:r>
              <a:rPr lang="en-US" altLang="ko-KR" sz="2800" dirty="0" smtClean="0"/>
              <a:t>       </a:t>
            </a:r>
          </a:p>
          <a:p>
            <a:pPr>
              <a:buNone/>
            </a:pPr>
            <a:r>
              <a:rPr lang="en-US" altLang="ko-KR" b="1" dirty="0" smtClean="0"/>
              <a:t> 2</a:t>
            </a:r>
            <a:r>
              <a:rPr lang="ko-KR" altLang="en-US" b="1" dirty="0" smtClean="0"/>
              <a:t>월계</a:t>
            </a:r>
            <a:r>
              <a:rPr lang="ko-KR" altLang="en-US" b="1" dirty="0"/>
              <a:t>관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일본</a:t>
            </a:r>
            <a:r>
              <a:rPr lang="ko-KR" altLang="en-US" b="1" dirty="0" err="1"/>
              <a:t>주</a:t>
            </a:r>
            <a:r>
              <a:rPr lang="en-US" altLang="ko-KR" b="1" dirty="0" smtClean="0"/>
              <a:t>)</a:t>
            </a:r>
          </a:p>
          <a:p>
            <a:pPr>
              <a:buNone/>
            </a:pPr>
            <a:r>
              <a:rPr lang="en-US" altLang="ko-KR" sz="2800" dirty="0" smtClean="0"/>
              <a:t>      -</a:t>
            </a:r>
            <a:r>
              <a:rPr lang="ko-KR" altLang="en-US" sz="2800" dirty="0" smtClean="0"/>
              <a:t>일본주의 역사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      -</a:t>
            </a:r>
            <a:r>
              <a:rPr lang="ko-KR" altLang="en-US" sz="2800" dirty="0" smtClean="0"/>
              <a:t>월계관의 발전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3854145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r>
              <a:rPr lang="en-US" altLang="ko-KR" dirty="0" smtClean="0"/>
              <a:t>           1870</a:t>
            </a:r>
            <a:r>
              <a:rPr lang="ko-KR" altLang="en-US" dirty="0" smtClean="0"/>
              <a:t>년 요코하마 양조장 터</a:t>
            </a:r>
            <a:endParaRPr lang="en-US" altLang="ko-KR" dirty="0" smtClean="0"/>
          </a:p>
        </p:txBody>
      </p:sp>
      <p:pic>
        <p:nvPicPr>
          <p:cNvPr id="1026" name="Picture 2" descr="C:\Users\SJCOM\Desktop\%B1׸%B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380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1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772400" cy="1362075"/>
          </a:xfrm>
        </p:spPr>
        <p:txBody>
          <a:bodyPr/>
          <a:lstStyle/>
          <a:p>
            <a:r>
              <a:rPr lang="en-US" altLang="ko-KR" dirty="0" smtClean="0"/>
              <a:t>      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5576" y="3284984"/>
            <a:ext cx="7772400" cy="2652315"/>
          </a:xfrm>
        </p:spPr>
        <p:txBody>
          <a:bodyPr/>
          <a:lstStyle/>
          <a:p>
            <a:endParaRPr lang="en-US" altLang="ko-KR" dirty="0" smtClean="0"/>
          </a:p>
        </p:txBody>
      </p:sp>
      <p:pic>
        <p:nvPicPr>
          <p:cNvPr id="3074" name="Picture 2" descr="C:\Users\SJCOM\Desktop\20170329_232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704856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8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                         </a:t>
            </a:r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err="1" smtClean="0"/>
              <a:t>미츠비시</a:t>
            </a:r>
            <a:r>
              <a:rPr lang="ko-KR" altLang="en-US" dirty="0" smtClean="0"/>
              <a:t> 산하기업으로 들어갔었다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smtClean="0"/>
              <a:t>현재는 자립한 기업</a:t>
            </a:r>
            <a:endParaRPr lang="ko-KR" alt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 descr="C:\Users\SJCOM\Desktop\hb13_1_10_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84984"/>
            <a:ext cx="2736304" cy="2448272"/>
          </a:xfrm>
          <a:prstGeom prst="rect">
            <a:avLst/>
          </a:prstGeom>
          <a:noFill/>
        </p:spPr>
      </p:pic>
      <p:pic>
        <p:nvPicPr>
          <p:cNvPr id="2052" name="Picture 4" descr="C:\Users\SJCOM\Desktop\Kirin-Beer-Head-Off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80928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98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기린의 유명한 맥주 </a:t>
            </a:r>
            <a:endParaRPr lang="en-US" altLang="ko-KR" sz="3200" dirty="0" smtClean="0"/>
          </a:p>
          <a:p>
            <a:endParaRPr lang="en-US" altLang="ko-KR" sz="3200" dirty="0" smtClean="0"/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기린</a:t>
            </a:r>
            <a:r>
              <a:rPr lang="en-US" altLang="ko-KR" sz="3200" dirty="0" smtClean="0"/>
              <a:t> </a:t>
            </a:r>
            <a:r>
              <a:rPr lang="ko-KR" altLang="en-US" sz="3200" dirty="0" err="1" smtClean="0"/>
              <a:t>이치방</a:t>
            </a:r>
            <a:endParaRPr lang="ko-KR" altLang="en-US" sz="3200" dirty="0"/>
          </a:p>
        </p:txBody>
      </p:sp>
      <p:pic>
        <p:nvPicPr>
          <p:cNvPr id="4098" name="Picture 2" descr="C:\Users\SJCOM\Desktop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456384" cy="5544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32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r>
              <a:rPr lang="ko-KR" altLang="en-US" smtClean="0"/>
              <a:t>월계관의 </a:t>
            </a:r>
            <a:r>
              <a:rPr lang="ko-KR" altLang="en-US" dirty="0" smtClean="0"/>
              <a:t>역사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8195" name="Picture 3" descr="C:\Users\SJCOM\Desktop\20170330_004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25137" cy="5091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0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0" dirty="0" smtClean="0"/>
              <a:t>       </a:t>
            </a:r>
            <a:r>
              <a:rPr lang="ko-KR" altLang="en-US" sz="3200" b="0" dirty="0" err="1" smtClean="0"/>
              <a:t>사케</a:t>
            </a:r>
            <a:r>
              <a:rPr lang="ko-KR" altLang="en-US" sz="3200" b="0" dirty="0" smtClean="0"/>
              <a:t> 월계관의 시작인 </a:t>
            </a:r>
            <a:r>
              <a:rPr lang="ko-KR" altLang="en-US" sz="3200" b="0" dirty="0" err="1" smtClean="0"/>
              <a:t>후시미구</a:t>
            </a:r>
            <a:r>
              <a:rPr lang="en-US" altLang="ko-KR" sz="3200" b="0" dirty="0" smtClean="0"/>
              <a:t/>
            </a:r>
            <a:br>
              <a:rPr lang="en-US" altLang="ko-KR" sz="3200" b="0" dirty="0" smtClean="0"/>
            </a:br>
            <a:r>
              <a:rPr lang="en-US" altLang="ko-KR" sz="3200" b="0" dirty="0"/>
              <a:t> </a:t>
            </a:r>
            <a:r>
              <a:rPr lang="en-US" altLang="ko-KR" sz="3200" b="0" dirty="0" smtClean="0"/>
              <a:t>                             (1637)</a:t>
            </a:r>
            <a:endParaRPr lang="ko-KR" altLang="en-US" sz="3200" b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C:\Users\SJCOM\Desktop\P20150723_161706950_1FE42A84-AC85-46E1-A723-44731ABF5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3988"/>
            <a:ext cx="7632848" cy="406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9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월계관 초기 제품</a:t>
            </a:r>
            <a:endParaRPr lang="ko-KR" altLang="en-US" dirty="0"/>
          </a:p>
        </p:txBody>
      </p:sp>
      <p:pic>
        <p:nvPicPr>
          <p:cNvPr id="6147" name="Picture 3" descr="C:\Users\SJCOM\Desktop\index_p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6408712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2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0" dirty="0" smtClean="0"/>
              <a:t>     </a:t>
            </a:r>
            <a:r>
              <a:rPr lang="ko-KR" altLang="en-US" sz="3600" b="0" dirty="0" err="1" smtClean="0"/>
              <a:t>ㅡ매일</a:t>
            </a:r>
            <a:r>
              <a:rPr lang="ko-KR" altLang="en-US" sz="3600" b="0" dirty="0" smtClean="0"/>
              <a:t> 제조법을 </a:t>
            </a:r>
            <a:r>
              <a:rPr lang="ko-KR" altLang="en-US" sz="3600" b="0" dirty="0" err="1" smtClean="0"/>
              <a:t>혁신하라</a:t>
            </a:r>
            <a:r>
              <a:rPr lang="ko-KR" altLang="en-US" sz="3600" b="0" dirty="0" err="1"/>
              <a:t>ㅡ</a:t>
            </a:r>
            <a:endParaRPr lang="ko-KR" altLang="en-US" sz="3600" b="0" dirty="0"/>
          </a:p>
        </p:txBody>
      </p:sp>
      <p:pic>
        <p:nvPicPr>
          <p:cNvPr id="7170" name="Picture 2" descr="C:\Users\SJCOM\Desktop\topimage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692696"/>
            <a:ext cx="9048750" cy="361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8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95536" y="836712"/>
            <a:ext cx="8416692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67544" y="6280517"/>
            <a:ext cx="8424936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5180916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056054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7" y="44624"/>
            <a:ext cx="792088" cy="79208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21905"/>
            <a:ext cx="711836" cy="685479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05" y="1412776"/>
            <a:ext cx="3781425" cy="1209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2117" y="2924944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궁서" pitchFamily="18" charset="-127"/>
                <a:ea typeface="궁서" pitchFamily="18" charset="-127"/>
              </a:rPr>
              <a:t>- 1940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년 미군 주크박스 수리회사의 일본지부</a:t>
            </a:r>
            <a:endParaRPr lang="en-US" altLang="ko-KR" sz="2400" dirty="0" smtClean="0">
              <a:latin typeface="궁서" pitchFamily="18" charset="-127"/>
              <a:ea typeface="궁서" pitchFamily="18" charset="-127"/>
            </a:endParaRPr>
          </a:p>
          <a:p>
            <a:endParaRPr lang="en-US" altLang="ko-KR" sz="2400" dirty="0">
              <a:latin typeface="궁서" pitchFamily="18" charset="-127"/>
              <a:ea typeface="궁서" pitchFamily="18" charset="-127"/>
            </a:endParaRPr>
          </a:p>
          <a:p>
            <a:r>
              <a:rPr lang="en-US" altLang="ko-KR" sz="2400" dirty="0" smtClean="0">
                <a:latin typeface="궁서" pitchFamily="18" charset="-127"/>
                <a:ea typeface="궁서" pitchFamily="18" charset="-127"/>
              </a:rPr>
              <a:t>- 1971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년 최초의 일본산 </a:t>
            </a:r>
            <a:r>
              <a:rPr lang="ko-KR" altLang="en-US" sz="2400" dirty="0" err="1" smtClean="0">
                <a:latin typeface="궁서" pitchFamily="18" charset="-127"/>
                <a:ea typeface="궁서" pitchFamily="18" charset="-127"/>
              </a:rPr>
              <a:t>핀볼게임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 </a:t>
            </a:r>
            <a:endParaRPr lang="en-US" altLang="ko-KR" sz="2400" dirty="0" smtClean="0">
              <a:latin typeface="궁서" pitchFamily="18" charset="-127"/>
              <a:ea typeface="궁서" pitchFamily="18" charset="-127"/>
            </a:endParaRPr>
          </a:p>
          <a:p>
            <a:r>
              <a:rPr lang="en-US" altLang="ko-KR" sz="24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2400" dirty="0" smtClean="0">
                <a:latin typeface="궁서" pitchFamily="18" charset="-127"/>
                <a:ea typeface="궁서" pitchFamily="18" charset="-127"/>
              </a:rPr>
              <a:t>              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제작으로 이름을 알림</a:t>
            </a:r>
            <a:endParaRPr lang="en-US" altLang="ko-KR" sz="2400" dirty="0" smtClean="0">
              <a:latin typeface="궁서" pitchFamily="18" charset="-127"/>
              <a:ea typeface="궁서" pitchFamily="18" charset="-127"/>
            </a:endParaRPr>
          </a:p>
          <a:p>
            <a:endParaRPr lang="en-US" altLang="ko-KR" sz="2400" dirty="0">
              <a:latin typeface="궁서" pitchFamily="18" charset="-127"/>
              <a:ea typeface="궁서" pitchFamily="18" charset="-127"/>
            </a:endParaRPr>
          </a:p>
          <a:p>
            <a:r>
              <a:rPr lang="en-US" altLang="ko-KR" sz="2400" dirty="0" smtClean="0">
                <a:latin typeface="궁서" pitchFamily="18" charset="-127"/>
                <a:ea typeface="궁서" pitchFamily="18" charset="-127"/>
              </a:rPr>
              <a:t>- 1988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ko-KR" altLang="en-US" sz="2400" dirty="0" err="1" smtClean="0">
                <a:latin typeface="궁서" pitchFamily="18" charset="-127"/>
                <a:ea typeface="궁서" pitchFamily="18" charset="-127"/>
              </a:rPr>
              <a:t>메가드라이브의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 보급</a:t>
            </a:r>
            <a:endParaRPr lang="en-US" altLang="ko-KR" sz="2400" dirty="0" smtClean="0">
              <a:latin typeface="궁서" pitchFamily="18" charset="-127"/>
              <a:ea typeface="궁서" pitchFamily="18" charset="-127"/>
            </a:endParaRPr>
          </a:p>
          <a:p>
            <a:endParaRPr lang="en-US" altLang="ko-KR" sz="2400" dirty="0">
              <a:latin typeface="궁서" pitchFamily="18" charset="-127"/>
              <a:ea typeface="궁서" pitchFamily="18" charset="-127"/>
            </a:endParaRPr>
          </a:p>
          <a:p>
            <a:r>
              <a:rPr lang="en-US" altLang="ko-KR" sz="2400" dirty="0" smtClean="0">
                <a:latin typeface="궁서" pitchFamily="18" charset="-127"/>
                <a:ea typeface="궁서" pitchFamily="18" charset="-127"/>
              </a:rPr>
              <a:t>- 1990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년 대형 아케이드 센터 설립</a:t>
            </a:r>
            <a:endParaRPr lang="ko-KR" altLang="en-US" sz="2400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9696" y="295926"/>
            <a:ext cx="334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일본게임 기업의 역사 </a:t>
            </a:r>
            <a:endParaRPr lang="ko-KR" altLang="en-US" sz="2400" dirty="0">
              <a:latin typeface="궁서" pitchFamily="18" charset="-127"/>
              <a:ea typeface="궁서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52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95536" y="836712"/>
            <a:ext cx="8416692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67544" y="6280517"/>
            <a:ext cx="8424936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5180916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056054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9696" y="295926"/>
            <a:ext cx="334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일본게임 기업의 역사 </a:t>
            </a:r>
            <a:endParaRPr lang="ko-KR" altLang="en-US" sz="2400" dirty="0"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7" y="44624"/>
            <a:ext cx="792088" cy="79208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21905"/>
            <a:ext cx="711836" cy="68547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1" y="2984250"/>
            <a:ext cx="3978056" cy="119231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122" y="2966893"/>
            <a:ext cx="3781425" cy="12096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1" y="1052736"/>
            <a:ext cx="4000500" cy="180975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44" y="1484784"/>
            <a:ext cx="4011352" cy="11430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9" y="4365104"/>
            <a:ext cx="3913741" cy="178816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15" y="4646596"/>
            <a:ext cx="4572000" cy="122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72704" y="1032924"/>
            <a:ext cx="213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궁서" pitchFamily="18" charset="-127"/>
                <a:ea typeface="궁서" pitchFamily="18" charset="-127"/>
              </a:rPr>
              <a:t>아타리쇼크</a:t>
            </a:r>
            <a:endParaRPr lang="ko-KR" altLang="en-US" sz="2800" dirty="0"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62" y="1526852"/>
            <a:ext cx="4464496" cy="334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84340"/>
            <a:ext cx="6300192" cy="315009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37071"/>
            <a:ext cx="6624175" cy="3718931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395536" y="836712"/>
            <a:ext cx="8416692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67544" y="6280517"/>
            <a:ext cx="8424936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5180916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056054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7" y="44624"/>
            <a:ext cx="792088" cy="79208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21905"/>
            <a:ext cx="711836" cy="6854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29696" y="295926"/>
            <a:ext cx="334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일본게임 기업의 역사 </a:t>
            </a:r>
            <a:endParaRPr lang="ko-KR" altLang="en-US" sz="2400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797152"/>
            <a:ext cx="624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궁서" pitchFamily="18" charset="-127"/>
                <a:ea typeface="궁서" pitchFamily="18" charset="-127"/>
              </a:rPr>
              <a:t>북미의 </a:t>
            </a:r>
            <a:r>
              <a:rPr lang="ko-KR" altLang="en-US" dirty="0" err="1" smtClean="0">
                <a:latin typeface="궁서" pitchFamily="18" charset="-127"/>
                <a:ea typeface="궁서" pitchFamily="18" charset="-127"/>
              </a:rPr>
              <a:t>아타리회사에서</a:t>
            </a:r>
            <a:endParaRPr lang="en-US" altLang="ko-KR" dirty="0" smtClean="0">
              <a:latin typeface="궁서" pitchFamily="18" charset="-127"/>
              <a:ea typeface="궁서" pitchFamily="18" charset="-127"/>
            </a:endParaRPr>
          </a:p>
          <a:p>
            <a:pPr algn="ctr"/>
            <a:r>
              <a:rPr lang="ko-KR" altLang="en-US" dirty="0" smtClean="0">
                <a:latin typeface="궁서" pitchFamily="18" charset="-127"/>
                <a:ea typeface="궁서" pitchFamily="18" charset="-127"/>
              </a:rPr>
              <a:t>만들어낸 </a:t>
            </a:r>
            <a:r>
              <a:rPr lang="ko-KR" altLang="en-US" dirty="0" err="1" smtClean="0">
                <a:latin typeface="궁서" pitchFamily="18" charset="-127"/>
                <a:ea typeface="궁서" pitchFamily="18" charset="-127"/>
              </a:rPr>
              <a:t>아타리게임기를</a:t>
            </a:r>
            <a:r>
              <a:rPr lang="ko-KR" altLang="en-US" dirty="0" smtClean="0">
                <a:latin typeface="궁서" pitchFamily="18" charset="-127"/>
                <a:ea typeface="궁서" pitchFamily="18" charset="-127"/>
              </a:rPr>
              <a:t> 이용하여</a:t>
            </a:r>
            <a:endParaRPr lang="en-US" altLang="ko-KR" dirty="0" smtClean="0">
              <a:latin typeface="궁서" pitchFamily="18" charset="-127"/>
              <a:ea typeface="궁서" pitchFamily="18" charset="-127"/>
            </a:endParaRPr>
          </a:p>
          <a:p>
            <a:pPr algn="ctr"/>
            <a:r>
              <a:rPr lang="ko-KR" altLang="en-US" dirty="0" smtClean="0">
                <a:latin typeface="궁서" pitchFamily="18" charset="-127"/>
                <a:ea typeface="궁서" pitchFamily="18" charset="-127"/>
              </a:rPr>
              <a:t>무분별한 양산게임 제작하게 되었고</a:t>
            </a:r>
            <a:endParaRPr lang="en-US" altLang="ko-KR" dirty="0" smtClean="0">
              <a:latin typeface="궁서" pitchFamily="18" charset="-127"/>
              <a:ea typeface="궁서" pitchFamily="18" charset="-127"/>
            </a:endParaRPr>
          </a:p>
          <a:p>
            <a:pPr algn="ctr"/>
            <a:r>
              <a:rPr lang="ko-KR" altLang="en-US" dirty="0" smtClean="0">
                <a:latin typeface="궁서" pitchFamily="18" charset="-127"/>
                <a:ea typeface="궁서" pitchFamily="18" charset="-127"/>
              </a:rPr>
              <a:t>시장 과포화로 인한 비디오게임기의 최대 위기</a:t>
            </a:r>
            <a:endParaRPr lang="ko-KR" altLang="en-US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308" y="5043374"/>
            <a:ext cx="7722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궁서" pitchFamily="18" charset="-127"/>
                <a:ea typeface="궁서" pitchFamily="18" charset="-127"/>
              </a:rPr>
              <a:t>북미 콘솔게임시장의 붕괴는</a:t>
            </a:r>
            <a:endParaRPr lang="en-US" altLang="ko-KR" sz="2800" dirty="0" smtClean="0">
              <a:latin typeface="궁서" pitchFamily="18" charset="-127"/>
              <a:ea typeface="궁서" pitchFamily="18" charset="-127"/>
            </a:endParaRPr>
          </a:p>
          <a:p>
            <a:pPr algn="ctr"/>
            <a:r>
              <a:rPr lang="ko-KR" altLang="en-US" sz="2800" dirty="0" smtClean="0">
                <a:latin typeface="궁서" pitchFamily="18" charset="-127"/>
                <a:ea typeface="궁서" pitchFamily="18" charset="-127"/>
              </a:rPr>
              <a:t>일본 콘솔게임 수출의 황금시대를 열게 되었다</a:t>
            </a:r>
            <a:endParaRPr lang="ko-KR" altLang="en-US" sz="2800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627784" y="1791236"/>
            <a:ext cx="936104" cy="27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17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6" grpId="1"/>
      <p:bldP spid="1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75" y="1154186"/>
            <a:ext cx="6228470" cy="4187652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395536" y="836712"/>
            <a:ext cx="8416692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67544" y="6280517"/>
            <a:ext cx="8424936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5180916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056054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7" y="44624"/>
            <a:ext cx="792088" cy="79208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21905"/>
            <a:ext cx="711836" cy="6854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29696" y="295926"/>
            <a:ext cx="334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일본게임 기업의 역사 </a:t>
            </a:r>
            <a:endParaRPr lang="ko-KR" altLang="en-US" sz="2400" dirty="0"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03" y="993043"/>
            <a:ext cx="6085039" cy="45419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5517232"/>
            <a:ext cx="820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궁서" pitchFamily="18" charset="-127"/>
                <a:ea typeface="궁서" pitchFamily="18" charset="-127"/>
              </a:rPr>
              <a:t>시대의 흐름에 따라 콘솔시장은 점점 작아지고</a:t>
            </a:r>
            <a:endParaRPr lang="en-US" altLang="ko-KR" dirty="0" smtClean="0">
              <a:latin typeface="궁서" pitchFamily="18" charset="-127"/>
              <a:ea typeface="궁서" pitchFamily="18" charset="-127"/>
            </a:endParaRPr>
          </a:p>
          <a:p>
            <a:pPr algn="ctr"/>
            <a:r>
              <a:rPr lang="ko-KR" altLang="en-US" dirty="0" err="1" smtClean="0">
                <a:latin typeface="궁서" pitchFamily="18" charset="-127"/>
                <a:ea typeface="궁서" pitchFamily="18" charset="-127"/>
              </a:rPr>
              <a:t>모바일시장의</a:t>
            </a:r>
            <a:r>
              <a:rPr lang="ko-KR" altLang="en-US" dirty="0" smtClean="0">
                <a:latin typeface="궁서" pitchFamily="18" charset="-127"/>
                <a:ea typeface="궁서" pitchFamily="18" charset="-127"/>
              </a:rPr>
              <a:t> 급부상으로 일본 게임기업은 </a:t>
            </a:r>
            <a:r>
              <a:rPr lang="ko-KR" altLang="en-US" dirty="0" err="1" smtClean="0">
                <a:latin typeface="궁서" pitchFamily="18" charset="-127"/>
                <a:ea typeface="궁서" pitchFamily="18" charset="-127"/>
              </a:rPr>
              <a:t>또다른</a:t>
            </a:r>
            <a:r>
              <a:rPr lang="ko-KR" altLang="en-US" dirty="0" smtClean="0">
                <a:latin typeface="궁서" pitchFamily="18" charset="-127"/>
                <a:ea typeface="궁서" pitchFamily="18" charset="-127"/>
              </a:rPr>
              <a:t> 국면을 맞이하게 되었다</a:t>
            </a:r>
            <a:endParaRPr lang="ko-KR" altLang="en-US" dirty="0">
              <a:latin typeface="궁서" pitchFamily="18" charset="-127"/>
              <a:ea typeface="궁서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79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95536" y="836712"/>
            <a:ext cx="8416692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67544" y="6280517"/>
            <a:ext cx="8424936" cy="0"/>
          </a:xfrm>
          <a:prstGeom prst="line">
            <a:avLst/>
          </a:prstGeom>
          <a:ln w="28575">
            <a:solidFill>
              <a:srgbClr val="FBE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5180916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056054" y="294561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endParaRPr lang="en-US" altLang="ko-KR" sz="1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9592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일본의 기업 </a:t>
            </a:r>
            <a:r>
              <a:rPr lang="en-US" altLang="ko-KR" sz="2400" dirty="0" smtClean="0">
                <a:latin typeface="궁서" pitchFamily="18" charset="-127"/>
                <a:ea typeface="궁서" pitchFamily="18" charset="-127"/>
              </a:rPr>
              <a:t>- 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일본 자국의 게임에 대한 자부심</a:t>
            </a:r>
            <a:endParaRPr lang="ko-KR" altLang="en-US" sz="2400" dirty="0"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7" y="44624"/>
            <a:ext cx="792088" cy="79208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21905"/>
            <a:ext cx="711836" cy="685479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03641"/>
            <a:ext cx="7886700" cy="45434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83568" y="2564904"/>
            <a:ext cx="777274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83568" y="3717032"/>
            <a:ext cx="7772742" cy="288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3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근접">
  <a:themeElements>
    <a:clrScheme name="근접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근접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1057</Words>
  <Application>Microsoft Office PowerPoint</Application>
  <PresentationFormat>화면 슬라이드 쇼(4:3)</PresentationFormat>
  <Paragraphs>253</Paragraphs>
  <Slides>49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49</vt:i4>
      </vt:variant>
    </vt:vector>
  </HeadingPairs>
  <TitlesOfParts>
    <vt:vector size="53" baseType="lpstr">
      <vt:lpstr>Office 테마</vt:lpstr>
      <vt:lpstr>1_Office 테마</vt:lpstr>
      <vt:lpstr>근접</vt:lpstr>
      <vt:lpstr>광장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일본의기업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소니의 몰락</vt:lpstr>
      <vt:lpstr>PowerPoint 프레젠테이션</vt:lpstr>
      <vt:lpstr>PowerPoint 프레젠테이션</vt:lpstr>
      <vt:lpstr>인스턴트 라면과 함께한 기업 식문화 파급</vt:lpstr>
      <vt:lpstr>인스턴트 라면과 함께한 기업, 식문화 파급</vt:lpstr>
      <vt:lpstr>서론 – 라면, 문화 파급력</vt:lpstr>
      <vt:lpstr>日清食品(닛신식품)의 간략소개</vt:lpstr>
      <vt:lpstr>東洋水産(동양수산)의 간략소개</vt:lpstr>
      <vt:lpstr>日清食品(닛신식품), 최초의 컵라면</vt:lpstr>
      <vt:lpstr>東洋水産(동양수산), 브랜드의 동사화</vt:lpstr>
      <vt:lpstr>일본의 애니메이션 기업</vt:lpstr>
      <vt:lpstr>일본 애니메이션과 일본 애니메이션 업계에 대한 간략한 설명</vt:lpstr>
      <vt:lpstr>일본 애니메이션 기업의 역사</vt:lpstr>
      <vt:lpstr>연도별 애니메이션 기업의 역사</vt:lpstr>
      <vt:lpstr>일본 애니메이션 기업의 경제적 효과</vt:lpstr>
      <vt:lpstr>일본 애니메이션의 영향력</vt:lpstr>
      <vt:lpstr>일본 애니메이션 기업의 실태</vt:lpstr>
      <vt:lpstr>애니메이션 시장추이  (모든 상업 애니메이션 제작기업의  매상으로부터 추정한 애니메이션 시장)</vt:lpstr>
      <vt:lpstr>최근 화제가 일본의 애니메이션 기업 </vt:lpstr>
      <vt:lpstr>현재 일본 애니메이션업계의 문제점</vt:lpstr>
      <vt:lpstr>일본의 주류 기업</vt:lpstr>
      <vt:lpstr>목  차</vt:lpstr>
      <vt:lpstr>PowerPoint 프레젠테이션</vt:lpstr>
      <vt:lpstr>       </vt:lpstr>
      <vt:lpstr>PowerPoint 프레젠테이션</vt:lpstr>
      <vt:lpstr>PowerPoint 프레젠테이션</vt:lpstr>
      <vt:lpstr>-월계관의 역사-</vt:lpstr>
      <vt:lpstr>       사케 월계관의 시작인 후시미구                               (1637)</vt:lpstr>
      <vt:lpstr>PowerPoint 프레젠테이션</vt:lpstr>
      <vt:lpstr>     ㅡ매일 제조법을 혁신하라ㅡ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comgujo</cp:lastModifiedBy>
  <cp:revision>41</cp:revision>
  <dcterms:created xsi:type="dcterms:W3CDTF">2006-10-05T04:04:58Z</dcterms:created>
  <dcterms:modified xsi:type="dcterms:W3CDTF">2017-03-31T10:56:15Z</dcterms:modified>
</cp:coreProperties>
</file>