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7F3D-0302-48A4-98AA-6F421B4BFC3F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8E5F-923B-437C-9B3B-1FF66ED562C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AL8yrHAq3jc?list=PL9ED6A2D578A2D59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16834"/>
            <a:ext cx="6858000" cy="1813686"/>
          </a:xfrm>
        </p:spPr>
        <p:txBody>
          <a:bodyPr>
            <a:normAutofit fontScale="90000"/>
          </a:bodyPr>
          <a:lstStyle/>
          <a:p>
            <a:r>
              <a:rPr lang="ko-KR" altLang="en-US" sz="8000" dirty="0" err="1"/>
              <a:t>라쿠고</a:t>
            </a:r>
            <a:r>
              <a:rPr lang="en-US" altLang="ko-KR" sz="8000" dirty="0"/>
              <a:t>(</a:t>
            </a:r>
            <a:r>
              <a:rPr lang="ja-JP" altLang="en-US" sz="8000" dirty="0"/>
              <a:t>落語</a:t>
            </a:r>
            <a:r>
              <a:rPr lang="en-US" altLang="ko-KR" sz="8000" dirty="0"/>
              <a:t>)</a:t>
            </a:r>
            <a:r>
              <a:rPr lang="ko-KR" altLang="en-US" sz="8000" dirty="0"/>
              <a:t>란</a:t>
            </a:r>
            <a:r>
              <a:rPr lang="en-US" altLang="ko-KR" sz="8000" dirty="0"/>
              <a:t>?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748587"/>
            <a:ext cx="6858000" cy="2373918"/>
          </a:xfrm>
        </p:spPr>
        <p:txBody>
          <a:bodyPr>
            <a:normAutofit/>
          </a:bodyPr>
          <a:lstStyle/>
          <a:p>
            <a:endParaRPr lang="en-US" altLang="ko-KR" sz="2600" dirty="0"/>
          </a:p>
          <a:p>
            <a:r>
              <a:rPr lang="ko-KR" altLang="ko-KR" sz="2600" dirty="0" err="1"/>
              <a:t>라쿠고카</a:t>
            </a:r>
            <a:r>
              <a:rPr lang="ko-KR" altLang="ko-KR" sz="2600" dirty="0"/>
              <a:t>(落語家, </a:t>
            </a:r>
            <a:r>
              <a:rPr lang="ko-KR" altLang="ko-KR" sz="2600" dirty="0" err="1"/>
              <a:t>らくごか</a:t>
            </a:r>
            <a:r>
              <a:rPr lang="ko-KR" altLang="ko-KR" sz="2600" dirty="0"/>
              <a:t> : 만담가)</a:t>
            </a:r>
            <a:r>
              <a:rPr lang="ko-KR" altLang="en-US" sz="2600" dirty="0"/>
              <a:t>가</a:t>
            </a:r>
            <a:r>
              <a:rPr lang="ko-KR" altLang="ko-KR" sz="2600" dirty="0"/>
              <a:t> 이야기를</a:t>
            </a:r>
            <a:r>
              <a:rPr lang="en-US" altLang="ko-KR" sz="2600" dirty="0"/>
              <a:t> </a:t>
            </a:r>
          </a:p>
          <a:p>
            <a:r>
              <a:rPr lang="ko-KR" altLang="en-US" sz="2600" dirty="0">
                <a:solidFill>
                  <a:srgbClr val="FF0000"/>
                </a:solidFill>
              </a:rPr>
              <a:t>혼자</a:t>
            </a:r>
            <a:r>
              <a:rPr lang="ko-KR" altLang="en-US" sz="2600" dirty="0"/>
              <a:t> </a:t>
            </a:r>
            <a:r>
              <a:rPr lang="ko-KR" altLang="ko-KR" sz="2600" u="sng" dirty="0"/>
              <a:t>여러 등장인물을</a:t>
            </a:r>
            <a:r>
              <a:rPr lang="en-US" altLang="ko-KR" sz="2600" u="sng" dirty="0"/>
              <a:t> </a:t>
            </a:r>
            <a:r>
              <a:rPr lang="ko-KR" altLang="ko-KR" sz="2600" u="sng" dirty="0"/>
              <a:t>표현</a:t>
            </a:r>
            <a:r>
              <a:rPr lang="ko-KR" altLang="ko-KR" sz="2600" dirty="0"/>
              <a:t>하면서 관객들을</a:t>
            </a:r>
            <a:r>
              <a:rPr lang="en-US" altLang="ko-KR" sz="2600" dirty="0"/>
              <a:t> </a:t>
            </a:r>
            <a:r>
              <a:rPr lang="ko-KR" altLang="ko-KR" sz="2600" dirty="0">
                <a:solidFill>
                  <a:srgbClr val="FF0000"/>
                </a:solidFill>
              </a:rPr>
              <a:t>재미</a:t>
            </a:r>
            <a:r>
              <a:rPr lang="ko-KR" altLang="ko-KR" sz="2600" dirty="0"/>
              <a:t>있게</a:t>
            </a:r>
            <a:r>
              <a:rPr lang="en-US" altLang="ko-KR" sz="2600" dirty="0"/>
              <a:t> </a:t>
            </a:r>
            <a:r>
              <a:rPr lang="ko-KR" altLang="en-US" sz="2600" dirty="0"/>
              <a:t>만드는 일본 전통 예술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122" y="2663688"/>
            <a:ext cx="689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C00000"/>
                </a:solidFill>
              </a:rPr>
              <a:t>해학</a:t>
            </a:r>
            <a:r>
              <a:rPr lang="ko-KR" altLang="en-US" sz="4000" dirty="0"/>
              <a:t>적인 </a:t>
            </a:r>
            <a:r>
              <a:rPr lang="ko-KR" altLang="en-US" sz="4000" dirty="0">
                <a:solidFill>
                  <a:srgbClr val="C00000"/>
                </a:solidFill>
              </a:rPr>
              <a:t>독백</a:t>
            </a:r>
            <a:r>
              <a:rPr lang="ko-KR" altLang="en-US" sz="4000" dirty="0"/>
              <a:t> 형식을 지닌 </a:t>
            </a:r>
            <a:endParaRPr lang="en-US" altLang="ko-KR" sz="4000" dirty="0"/>
          </a:p>
          <a:p>
            <a:pPr algn="ctr"/>
            <a:r>
              <a:rPr lang="ko-KR" altLang="en-US" sz="4000" dirty="0">
                <a:solidFill>
                  <a:srgbClr val="FF0000"/>
                </a:solidFill>
              </a:rPr>
              <a:t>대화</a:t>
            </a:r>
            <a:r>
              <a:rPr lang="ko-KR" altLang="en-US" sz="4000" dirty="0"/>
              <a:t> 형식의 서민 예술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xmlns="" val="33760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추천</a:t>
            </a:r>
            <a:r>
              <a:rPr lang="en-US" altLang="ko-KR" b="1" dirty="0"/>
              <a:t>! </a:t>
            </a:r>
            <a:r>
              <a:rPr lang="ko-KR" altLang="en-US" dirty="0" err="1"/>
              <a:t>라쿠고</a:t>
            </a:r>
            <a:r>
              <a:rPr lang="ko-KR" altLang="en-US" dirty="0"/>
              <a:t> 드라마</a:t>
            </a:r>
            <a:r>
              <a:rPr lang="en-US" altLang="ko-KR" dirty="0"/>
              <a:t>&amp;</a:t>
            </a:r>
            <a:r>
              <a:rPr lang="ko-KR" altLang="en-US" dirty="0"/>
              <a:t>애니</a:t>
            </a: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1425645"/>
            <a:ext cx="4063805" cy="2991387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135" y="1425644"/>
            <a:ext cx="3199215" cy="495958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4417032"/>
            <a:ext cx="4063805" cy="2241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3717032"/>
            <a:ext cx="37227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赤めだか</a:t>
            </a:r>
            <a:r>
              <a:rPr lang="en-US" altLang="ja-JP" sz="2800" b="1" dirty="0"/>
              <a:t> </a:t>
            </a:r>
            <a:r>
              <a:rPr lang="ko-KR" altLang="en-US" sz="2800" dirty="0"/>
              <a:t>붉은 송사리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672" y="1425643"/>
            <a:ext cx="1046440" cy="23633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ko-KR" altLang="en-US" sz="2800" dirty="0" err="1" smtClean="0"/>
              <a:t>쇼와겐로쿠</a:t>
            </a:r>
            <a:endParaRPr lang="ko-KR" altLang="en-US" sz="2800" dirty="0" smtClean="0"/>
          </a:p>
          <a:p>
            <a:r>
              <a:rPr lang="ko-KR" altLang="en-US" sz="2800" b="1" dirty="0" smtClean="0"/>
              <a:t>  </a:t>
            </a:r>
            <a:r>
              <a:rPr lang="ko-KR" altLang="en-US" sz="2800" b="1" dirty="0" err="1" smtClean="0"/>
              <a:t>라쿠고심중</a:t>
            </a:r>
            <a:endParaRPr lang="ko-KR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5229200"/>
            <a:ext cx="144399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/>
                </a:solidFill>
              </a:rPr>
              <a:t>타이거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r>
              <a:rPr lang="en-US" altLang="ko-KR" sz="2800" b="1" dirty="0">
                <a:solidFill>
                  <a:schemeClr val="tx1"/>
                </a:solidFill>
              </a:rPr>
              <a:t>   &amp;</a:t>
            </a:r>
          </a:p>
          <a:p>
            <a:r>
              <a:rPr lang="ko-KR" altLang="en-US" sz="2800" b="1" dirty="0">
                <a:solidFill>
                  <a:schemeClr val="tx1"/>
                </a:solidFill>
              </a:rPr>
              <a:t>드래곤</a:t>
            </a:r>
          </a:p>
        </p:txBody>
      </p:sp>
      <p:sp>
        <p:nvSpPr>
          <p:cNvPr id="15" name="화살표: 오른쪽 14"/>
          <p:cNvSpPr/>
          <p:nvPr/>
        </p:nvSpPr>
        <p:spPr>
          <a:xfrm>
            <a:off x="5562047" y="1433231"/>
            <a:ext cx="516835" cy="5433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왼쪽 15"/>
          <p:cNvSpPr/>
          <p:nvPr/>
        </p:nvSpPr>
        <p:spPr>
          <a:xfrm>
            <a:off x="4067944" y="5085184"/>
            <a:ext cx="546652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50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4800" dirty="0" err="1" smtClean="0"/>
              <a:t>다카라즈</a:t>
            </a:r>
            <a:r>
              <a:rPr lang="ko-KR" altLang="en-US" sz="4800" dirty="0" err="1"/>
              <a:t>카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3600" dirty="0" err="1">
                <a:latin typeface="+mn-ea"/>
              </a:rPr>
              <a:t>宝塚歌劇団</a:t>
            </a:r>
            <a:endParaRPr lang="ko-KR" altLang="en-US" sz="3600" dirty="0">
              <a:latin typeface="+mn-ea"/>
            </a:endParaRPr>
          </a:p>
          <a:p>
            <a:endParaRPr lang="en-US" altLang="ko-KR" sz="3600" dirty="0" smtClean="0"/>
          </a:p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미혼 여성으로 구성된 일본의 가극단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400" b="1" dirty="0" smtClean="0"/>
              <a:t>역사</a:t>
            </a:r>
            <a:endParaRPr lang="ko-KR" altLang="en-US" sz="34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29260"/>
            <a:ext cx="3096344" cy="3765626"/>
          </a:xfrm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다카라즈카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가극단의 아버지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고바야시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이치조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988840"/>
            <a:ext cx="3570208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고바야시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이치조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小林一三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endParaRPr lang="en-US" altLang="ko-KR" dirty="0"/>
          </a:p>
          <a:p>
            <a:r>
              <a:rPr lang="en-US" altLang="ko-KR" dirty="0" smtClean="0"/>
              <a:t>1873~1957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700" dirty="0" smtClean="0"/>
              <a:t>- </a:t>
            </a:r>
            <a:r>
              <a:rPr lang="ko-KR" altLang="en-US" sz="1700" dirty="0" smtClean="0"/>
              <a:t>천재 기업가</a:t>
            </a:r>
            <a:endParaRPr lang="en-US" altLang="ko-KR" sz="1700" dirty="0" smtClean="0"/>
          </a:p>
          <a:p>
            <a:endParaRPr lang="en-US" altLang="ko-KR" sz="1700" dirty="0" smtClean="0"/>
          </a:p>
          <a:p>
            <a:r>
              <a:rPr lang="en-US" altLang="ko-KR" sz="1700" dirty="0" smtClean="0"/>
              <a:t>- </a:t>
            </a:r>
            <a:r>
              <a:rPr lang="ko-KR" altLang="en-US" sz="1700" dirty="0" smtClean="0"/>
              <a:t>일본 최초 철도 회사의 노선 개발</a:t>
            </a:r>
            <a:endParaRPr lang="en-US" altLang="ko-KR" sz="1700" dirty="0" smtClean="0"/>
          </a:p>
          <a:p>
            <a:endParaRPr lang="en-US" altLang="ko-KR" sz="1700" dirty="0" smtClean="0"/>
          </a:p>
          <a:p>
            <a:r>
              <a:rPr lang="en-US" altLang="ko-KR" sz="1700" dirty="0" smtClean="0"/>
              <a:t>- </a:t>
            </a:r>
            <a:r>
              <a:rPr lang="ko-KR" altLang="en-US" sz="1700" dirty="0" smtClean="0"/>
              <a:t>사채 발행</a:t>
            </a:r>
            <a:endParaRPr lang="en-US" altLang="ko-KR" sz="1700" dirty="0" smtClean="0"/>
          </a:p>
          <a:p>
            <a:endParaRPr lang="en-US" altLang="ko-KR" sz="1700" dirty="0" smtClean="0"/>
          </a:p>
          <a:p>
            <a:r>
              <a:rPr lang="en-US" altLang="ko-KR" sz="1700" dirty="0" smtClean="0"/>
              <a:t>- </a:t>
            </a:r>
            <a:r>
              <a:rPr lang="ko-KR" altLang="en-US" sz="1700" dirty="0" smtClean="0"/>
              <a:t>고교야구 전국대회 개최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0182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400" b="1" dirty="0" smtClean="0"/>
              <a:t>역사 </a:t>
            </a:r>
            <a:r>
              <a:rPr lang="en-US" altLang="ko-KR" sz="3400" b="1" dirty="0" smtClean="0"/>
              <a:t>- </a:t>
            </a:r>
            <a:r>
              <a:rPr lang="ko-KR" altLang="en-US" sz="3400" b="1" dirty="0" smtClean="0"/>
              <a:t>연표</a:t>
            </a:r>
            <a:endParaRPr lang="ko-KR" alt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39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년의 역사를 걸어온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다카라즈카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3876565"/>
            <a:ext cx="7632848" cy="4571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순서도: 추출 8"/>
          <p:cNvSpPr/>
          <p:nvPr/>
        </p:nvSpPr>
        <p:spPr>
          <a:xfrm>
            <a:off x="1513280" y="3999189"/>
            <a:ext cx="360040" cy="288032"/>
          </a:xfrm>
          <a:prstGeom prst="flowChartExtract">
            <a:avLst/>
          </a:prstGeom>
          <a:solidFill>
            <a:srgbClr val="F1A43D"/>
          </a:solidFill>
          <a:ln>
            <a:solidFill>
              <a:srgbClr val="F1A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447" y="4437112"/>
            <a:ext cx="1395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1913</a:t>
            </a:r>
            <a:r>
              <a:rPr lang="ko-KR" altLang="en-US" b="1" dirty="0" smtClean="0">
                <a:latin typeface="+mn-ea"/>
              </a:rPr>
              <a:t>년 </a:t>
            </a:r>
            <a:r>
              <a:rPr lang="en-US" altLang="ko-KR" b="1" dirty="0" smtClean="0">
                <a:latin typeface="+mn-ea"/>
              </a:rPr>
              <a:t>1</a:t>
            </a:r>
            <a:r>
              <a:rPr lang="ko-KR" altLang="en-US" b="1" dirty="0" smtClean="0">
                <a:latin typeface="+mn-ea"/>
              </a:rPr>
              <a:t>월</a:t>
            </a:r>
            <a:endParaRPr lang="en-US" altLang="ko-KR" b="1" dirty="0" smtClean="0">
              <a:latin typeface="+mn-ea"/>
            </a:endParaRPr>
          </a:p>
          <a:p>
            <a:endParaRPr lang="en-US" altLang="ko-KR" sz="1200" dirty="0"/>
          </a:p>
          <a:p>
            <a:r>
              <a:rPr lang="ko-KR" altLang="en-US" sz="1600" dirty="0"/>
              <a:t> </a:t>
            </a:r>
            <a:r>
              <a:rPr lang="ko-KR" altLang="en-US" sz="1600" dirty="0" err="1" smtClean="0"/>
              <a:t>창가대</a:t>
            </a:r>
            <a:r>
              <a:rPr lang="ko-KR" altLang="en-US" sz="1600" dirty="0" smtClean="0"/>
              <a:t> 설립 </a:t>
            </a:r>
            <a:endParaRPr lang="ko-KR" alt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589" y="3990365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5836" y="3510452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5977" y="3517477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4110" y="2564677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1919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월</a:t>
            </a:r>
            <a:endParaRPr lang="en-US" altLang="ko-KR" b="1" dirty="0" smtClean="0"/>
          </a:p>
          <a:p>
            <a:pPr algn="ctr"/>
            <a:endParaRPr lang="en-US" altLang="ko-KR" sz="1400" dirty="0"/>
          </a:p>
          <a:p>
            <a:pPr algn="ctr"/>
            <a:r>
              <a:rPr lang="ko-KR" altLang="en-US" sz="1600" dirty="0" smtClean="0"/>
              <a:t>음악학교 설립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2778" y="4464901"/>
            <a:ext cx="16417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1934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월</a:t>
            </a:r>
            <a:endParaRPr lang="en-US" altLang="ko-KR" b="1" dirty="0" smtClean="0"/>
          </a:p>
          <a:p>
            <a:pPr algn="ctr"/>
            <a:endParaRPr lang="en-US" altLang="ko-KR" sz="1050" dirty="0" smtClean="0"/>
          </a:p>
          <a:p>
            <a:pPr algn="ctr"/>
            <a:r>
              <a:rPr lang="en-US" altLang="ko-KR" dirty="0"/>
              <a:t> </a:t>
            </a:r>
            <a:r>
              <a:rPr lang="ko-KR" altLang="en-US" sz="1600" dirty="0" smtClean="0"/>
              <a:t>도쿄 극장 오픈</a:t>
            </a:r>
            <a:endParaRPr lang="ko-KR" altLang="en-US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617" y="3976071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8784" y="2562767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1974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월</a:t>
            </a:r>
            <a:endParaRPr lang="en-US" altLang="ko-KR" b="1" dirty="0" smtClean="0"/>
          </a:p>
          <a:p>
            <a:pPr algn="ctr"/>
            <a:endParaRPr lang="en-US" altLang="ko-KR" sz="1400" dirty="0" smtClean="0"/>
          </a:p>
          <a:p>
            <a:pPr algn="ctr"/>
            <a:r>
              <a:rPr lang="ko-KR" altLang="en-US" sz="1600" dirty="0" err="1" smtClean="0"/>
              <a:t>베르사이유의</a:t>
            </a:r>
            <a:r>
              <a:rPr lang="ko-KR" altLang="en-US" sz="1600" dirty="0" smtClean="0"/>
              <a:t> 장미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9039" y="4464901"/>
            <a:ext cx="13933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2014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월</a:t>
            </a:r>
            <a:endParaRPr lang="en-US" altLang="ko-KR" b="1" dirty="0" smtClean="0"/>
          </a:p>
          <a:p>
            <a:pPr algn="ctr"/>
            <a:endParaRPr lang="en-US" altLang="ko-KR" sz="1400" dirty="0"/>
          </a:p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주년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40" y="1412776"/>
            <a:ext cx="3810000" cy="3495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2776"/>
            <a:ext cx="3744416" cy="23526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47804"/>
            <a:ext cx="3744415" cy="2204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229200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▲ 효고 현 </a:t>
            </a:r>
            <a:r>
              <a:rPr lang="ko-KR" altLang="en-US" sz="1400" dirty="0" err="1" smtClean="0"/>
              <a:t>다카라즈카</a:t>
            </a:r>
            <a:r>
              <a:rPr lang="ko-KR" altLang="en-US" sz="1400" dirty="0" smtClean="0"/>
              <a:t> 시 지도</a:t>
            </a:r>
            <a:endParaRPr lang="en-US" altLang="ko-KR" sz="1400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sz="1400" dirty="0" smtClean="0"/>
              <a:t>                          도쿄 </a:t>
            </a:r>
            <a:r>
              <a:rPr lang="ko-KR" altLang="en-US" sz="1400" dirty="0" err="1" smtClean="0"/>
              <a:t>다카라즈카</a:t>
            </a:r>
            <a:r>
              <a:rPr lang="ko-KR" altLang="en-US" sz="1400" dirty="0" smtClean="0"/>
              <a:t> 극장 ▶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8740" y="516427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본거지와 극장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481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131" y="55091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&lt;</a:t>
            </a:r>
            <a:r>
              <a:rPr lang="ko-KR" altLang="en-US" sz="3200" b="1" dirty="0" err="1" smtClean="0"/>
              <a:t>젠느</a:t>
            </a:r>
            <a:r>
              <a:rPr lang="en-US" altLang="ko-KR" sz="3200" b="1" dirty="0" smtClean="0"/>
              <a:t>&gt;</a:t>
            </a:r>
            <a:endParaRPr lang="ko-KR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9260" y="1471341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⑴ 입단</a:t>
            </a:r>
            <a:endParaRPr lang="ko-KR" altLang="en-US" sz="2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9" r="-4063"/>
          <a:stretch/>
        </p:blipFill>
        <p:spPr>
          <a:xfrm>
            <a:off x="714602" y="2204864"/>
            <a:ext cx="3810663" cy="35127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3335" b="23335"/>
          <a:stretch/>
        </p:blipFill>
        <p:spPr>
          <a:xfrm>
            <a:off x="5217842" y="1135685"/>
            <a:ext cx="3052686" cy="4581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02" y="5938974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생도들이 연습하는 모습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30619" y="593434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공연하</a:t>
            </a:r>
            <a:r>
              <a:rPr lang="ko-KR" altLang="en-US" sz="1600" dirty="0"/>
              <a:t>는</a:t>
            </a:r>
            <a:r>
              <a:rPr lang="ko-KR" altLang="en-US" sz="1600" dirty="0" smtClean="0"/>
              <a:t> 모습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975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911" y="764704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⑵ </a:t>
            </a:r>
            <a:r>
              <a:rPr lang="ko-KR" altLang="en-US" sz="2000" b="1" dirty="0" err="1" smtClean="0"/>
              <a:t>젠느의</a:t>
            </a:r>
            <a:r>
              <a:rPr lang="ko-KR" altLang="en-US" sz="2000" b="1" dirty="0" smtClean="0"/>
              <a:t> 활동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34" y="1700808"/>
            <a:ext cx="3810000" cy="28575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00808"/>
            <a:ext cx="4289090" cy="2857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34" y="4797152"/>
            <a:ext cx="483620" cy="4836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34" y="5555537"/>
            <a:ext cx="485856" cy="485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118" y="4926829"/>
            <a:ext cx="24320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1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남역</a:t>
            </a:r>
            <a:r>
              <a:rPr lang="en-US" altLang="ko-KR" sz="1700" dirty="0" smtClean="0"/>
              <a:t> (</a:t>
            </a:r>
            <a:r>
              <a:rPr lang="ko-KR" altLang="en-US" sz="1700" dirty="0" err="1"/>
              <a:t>男役</a:t>
            </a:r>
            <a:r>
              <a:rPr lang="ko-KR" altLang="en-US" sz="1700" dirty="0"/>
              <a:t> </a:t>
            </a:r>
            <a:r>
              <a:rPr lang="ko-KR" altLang="en-US" sz="1700" dirty="0" err="1"/>
              <a:t>오토코야쿠</a:t>
            </a:r>
            <a:r>
              <a:rPr lang="en-US" altLang="ko-KR" sz="1700" dirty="0"/>
              <a:t>)</a:t>
            </a:r>
            <a:endParaRPr lang="ko-KR" alt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1097103" y="5687449"/>
            <a:ext cx="24320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err="1" smtClean="0"/>
              <a:t>여역</a:t>
            </a:r>
            <a:r>
              <a:rPr lang="en-US" altLang="ko-KR" sz="1700" dirty="0" smtClean="0"/>
              <a:t> (</a:t>
            </a:r>
            <a:r>
              <a:rPr lang="ko-KR" altLang="en-US" sz="1700" dirty="0" err="1"/>
              <a:t>娘役</a:t>
            </a:r>
            <a:r>
              <a:rPr lang="ko-KR" altLang="en-US" sz="1700" dirty="0"/>
              <a:t> </a:t>
            </a:r>
            <a:r>
              <a:rPr lang="ko-KR" altLang="en-US" sz="1700" dirty="0" err="1"/>
              <a:t>무스메야쿠</a:t>
            </a:r>
            <a:r>
              <a:rPr lang="en-US" altLang="ko-KR" sz="1700" dirty="0" smtClean="0"/>
              <a:t>)</a:t>
            </a:r>
            <a:endParaRPr lang="ko-KR" alt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961145"/>
            <a:ext cx="34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『</a:t>
            </a:r>
            <a:r>
              <a:rPr lang="ko-KR" altLang="en-US" sz="1600" dirty="0" smtClean="0"/>
              <a:t>박쥐</a:t>
            </a:r>
            <a:r>
              <a:rPr lang="en-US" altLang="ko-KR" sz="1600" dirty="0" smtClean="0"/>
              <a:t>…</a:t>
            </a:r>
            <a:r>
              <a:rPr lang="ko-KR" altLang="en-US" sz="1600" dirty="0" smtClean="0"/>
              <a:t>박쥐 박사의 유쾌한 복수극</a:t>
            </a:r>
            <a:r>
              <a:rPr lang="en-US" altLang="ko-KR" sz="1600" dirty="0" smtClean="0"/>
              <a:t>』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88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92" y="764704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⑶ </a:t>
            </a:r>
            <a:r>
              <a:rPr lang="ko-KR" altLang="en-US" sz="2000" b="1" dirty="0" err="1" smtClean="0"/>
              <a:t>퇴단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졸업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" r="9509"/>
          <a:stretch/>
        </p:blipFill>
        <p:spPr>
          <a:xfrm>
            <a:off x="323527" y="1628800"/>
            <a:ext cx="3862873" cy="32334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6"/>
          <a:stretch/>
        </p:blipFill>
        <p:spPr>
          <a:xfrm>
            <a:off x="4490053" y="1628800"/>
            <a:ext cx="4390842" cy="322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895" y="5108632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사요나라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쇼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endParaRPr lang="ko-KR" alt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3" y="5589240"/>
            <a:ext cx="3273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50" dirty="0" smtClean="0"/>
              <a:t>퇴단하는 주연배우만을 위한 공연</a:t>
            </a:r>
            <a:endParaRPr lang="ko-KR" altLang="en-US" sz="1550" dirty="0"/>
          </a:p>
        </p:txBody>
      </p:sp>
    </p:spTree>
    <p:extLst>
      <p:ext uri="{BB962C8B-B14F-4D97-AF65-F5344CB8AC3E}">
        <p14:creationId xmlns:p14="http://schemas.microsoft.com/office/powerpoint/2010/main" xmlns="" val="870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77362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⑷ 조 구성</a:t>
            </a:r>
            <a:endParaRPr lang="ko-KR" altLang="en-US" sz="2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16" y="1700808"/>
            <a:ext cx="6902220" cy="94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68" y="2817673"/>
            <a:ext cx="698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專科</a:t>
            </a:r>
            <a:r>
              <a:rPr lang="en-US" altLang="ko-KR" dirty="0">
                <a:latin typeface="+mn-ea"/>
              </a:rPr>
              <a:t>)</a:t>
            </a:r>
            <a:r>
              <a:rPr lang="en-US" altLang="ko-KR" dirty="0" smtClean="0">
                <a:latin typeface="+mn-ea"/>
              </a:rPr>
              <a:t>        (</a:t>
            </a:r>
            <a:r>
              <a:rPr lang="ko-KR" altLang="en-US" dirty="0">
                <a:latin typeface="+mn-ea"/>
              </a:rPr>
              <a:t>花組</a:t>
            </a:r>
            <a:r>
              <a:rPr lang="en-US" altLang="ko-KR" dirty="0" smtClean="0">
                <a:latin typeface="+mn-ea"/>
              </a:rPr>
              <a:t>)       (</a:t>
            </a:r>
            <a:r>
              <a:rPr lang="ko-KR" altLang="en-US" dirty="0" err="1">
                <a:latin typeface="+mn-ea"/>
              </a:rPr>
              <a:t>月組</a:t>
            </a:r>
            <a:r>
              <a:rPr lang="en-US" altLang="ko-KR" dirty="0" smtClean="0">
                <a:latin typeface="+mn-ea"/>
              </a:rPr>
              <a:t>)        (</a:t>
            </a:r>
            <a:r>
              <a:rPr lang="ko-KR" altLang="en-US" dirty="0" err="1">
                <a:latin typeface="+mn-ea"/>
              </a:rPr>
              <a:t>雪組</a:t>
            </a:r>
            <a:r>
              <a:rPr lang="en-US" altLang="ko-KR" dirty="0" smtClean="0">
                <a:latin typeface="+mn-ea"/>
              </a:rPr>
              <a:t>)       (</a:t>
            </a:r>
            <a:r>
              <a:rPr lang="ko-KR" altLang="en-US" dirty="0">
                <a:latin typeface="+mn-ea"/>
              </a:rPr>
              <a:t>星組</a:t>
            </a:r>
            <a:r>
              <a:rPr lang="en-US" altLang="ko-KR" dirty="0" smtClean="0">
                <a:latin typeface="+mn-ea"/>
              </a:rPr>
              <a:t>)        (</a:t>
            </a:r>
            <a:r>
              <a:rPr lang="ko-KR" altLang="en-US" dirty="0">
                <a:latin typeface="+mn-ea"/>
              </a:rPr>
              <a:t>宙組</a:t>
            </a:r>
            <a:r>
              <a:rPr lang="en-US" altLang="ko-KR" dirty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645024"/>
            <a:ext cx="5120640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893" y="3691771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각 그룹의 조장들 ▶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581128"/>
            <a:ext cx="18373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ko-KR" altLang="en-US" sz="1700" b="1" dirty="0" smtClean="0">
                <a:solidFill>
                  <a:schemeClr val="accent6">
                    <a:lumMod val="75000"/>
                  </a:schemeClr>
                </a:solidFill>
              </a:rPr>
              <a:t> 전과</a:t>
            </a:r>
            <a:endParaRPr lang="en-US" altLang="ko-KR" sz="1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ko-KR" dirty="0" smtClean="0"/>
          </a:p>
          <a:p>
            <a:r>
              <a:rPr lang="ko-KR" altLang="en-US" sz="1600" dirty="0" smtClean="0"/>
              <a:t>조에 속하지 않은</a:t>
            </a:r>
            <a:endParaRPr lang="en-US" altLang="ko-KR" sz="1600" dirty="0"/>
          </a:p>
          <a:p>
            <a:r>
              <a:rPr lang="ko-KR" altLang="en-US" sz="1600" dirty="0" smtClean="0"/>
              <a:t>특별 베테랑 그룹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53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⑸ 톱스타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아마미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유키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天海祐希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2880320" cy="45041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704256"/>
            <a:ext cx="2032000" cy="27076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9"/>
            <a:ext cx="2237234" cy="271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5307" y="4725144"/>
            <a:ext cx="368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다카라즈카</a:t>
            </a:r>
            <a:r>
              <a:rPr lang="ko-KR" altLang="en-US" sz="1600" dirty="0" smtClean="0"/>
              <a:t> 가극단 </a:t>
            </a:r>
            <a:r>
              <a:rPr lang="ko-KR" altLang="en-US" sz="1600" b="1" dirty="0" smtClean="0"/>
              <a:t>톱스타 출신</a:t>
            </a:r>
            <a:r>
              <a:rPr lang="ko-KR" altLang="en-US" sz="1600" dirty="0" smtClean="0"/>
              <a:t> 배우 </a:t>
            </a:r>
            <a:endParaRPr lang="en-US" altLang="ko-KR" sz="1600" dirty="0" smtClean="0"/>
          </a:p>
          <a:p>
            <a:endParaRPr lang="en-US" altLang="ko-KR" sz="2400" dirty="0" smtClean="0"/>
          </a:p>
          <a:p>
            <a:r>
              <a:rPr lang="ko-KR" altLang="en-US" sz="1600" dirty="0" smtClean="0"/>
              <a:t>드라마  여왕의 교실 외 </a:t>
            </a:r>
            <a:r>
              <a:rPr lang="en-US" altLang="ko-KR" sz="1600" b="1" dirty="0" smtClean="0"/>
              <a:t>3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편 출연 </a:t>
            </a:r>
            <a:endParaRPr lang="en-US" altLang="ko-KR" sz="1600" dirty="0" smtClean="0"/>
          </a:p>
          <a:p>
            <a:r>
              <a:rPr lang="ko-KR" altLang="en-US" sz="1600" dirty="0" smtClean="0"/>
              <a:t>영화     연탄 외 </a:t>
            </a:r>
            <a:r>
              <a:rPr lang="en-US" altLang="ko-KR" sz="1600" b="1" dirty="0" smtClean="0"/>
              <a:t>14</a:t>
            </a:r>
            <a:r>
              <a:rPr lang="ko-KR" altLang="en-US" sz="1600" dirty="0" smtClean="0"/>
              <a:t>편 출연</a:t>
            </a:r>
            <a:endParaRPr lang="en-US" altLang="ko-KR" sz="1600" dirty="0" smtClean="0"/>
          </a:p>
          <a:p>
            <a:r>
              <a:rPr lang="ko-KR" altLang="en-US" sz="1600" dirty="0" smtClean="0"/>
              <a:t>연극     장미와 사무라이 외 </a:t>
            </a:r>
            <a:r>
              <a:rPr lang="en-US" altLang="ko-KR" sz="1600" b="1" dirty="0"/>
              <a:t>2</a:t>
            </a:r>
            <a:r>
              <a:rPr lang="ko-KR" altLang="en-US" sz="1600" dirty="0" smtClean="0"/>
              <a:t>회 상연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37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역사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1390773"/>
            <a:ext cx="3691031" cy="4479940"/>
          </a:xfr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181889" cy="4786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ko-KR" sz="1800" dirty="0" err="1">
                <a:solidFill>
                  <a:srgbClr val="C00000"/>
                </a:solidFill>
              </a:rPr>
              <a:t>무로마치</a:t>
            </a:r>
            <a:r>
              <a:rPr lang="en-US" altLang="ko-KR" sz="1800" dirty="0">
                <a:solidFill>
                  <a:srgbClr val="C00000"/>
                </a:solidFill>
              </a:rPr>
              <a:t>, </a:t>
            </a:r>
            <a:r>
              <a:rPr lang="ko-KR" altLang="ko-KR" sz="1800" dirty="0">
                <a:solidFill>
                  <a:srgbClr val="C00000"/>
                </a:solidFill>
              </a:rPr>
              <a:t>전국시대</a:t>
            </a:r>
            <a:r>
              <a:rPr lang="en-US" altLang="ko-KR" sz="1800" dirty="0"/>
              <a:t>, </a:t>
            </a:r>
            <a:r>
              <a:rPr lang="ko-KR" altLang="ko-KR" sz="1800" dirty="0" smtClean="0"/>
              <a:t>장군이나</a:t>
            </a:r>
            <a:r>
              <a:rPr lang="en-US" altLang="ko-KR" sz="1800" dirty="0" smtClean="0"/>
              <a:t> </a:t>
            </a:r>
            <a:r>
              <a:rPr lang="ko-KR" altLang="ko-KR" sz="1800" dirty="0"/>
              <a:t>높은</a:t>
            </a:r>
            <a:r>
              <a:rPr lang="en-US" altLang="ko-KR" sz="1800" dirty="0"/>
              <a:t> </a:t>
            </a:r>
            <a:r>
              <a:rPr lang="ko-KR" altLang="ko-KR" sz="1800" dirty="0"/>
              <a:t>사람에게</a:t>
            </a:r>
            <a:r>
              <a:rPr lang="en-US" altLang="ko-KR" sz="1800" dirty="0"/>
              <a:t> </a:t>
            </a:r>
            <a:r>
              <a:rPr lang="ko-KR" altLang="ko-KR" sz="1800" dirty="0"/>
              <a:t>재미있고</a:t>
            </a:r>
            <a:r>
              <a:rPr lang="en-US" altLang="ko-KR" sz="1800" dirty="0"/>
              <a:t> </a:t>
            </a:r>
            <a:r>
              <a:rPr lang="ko-KR" altLang="ko-KR" sz="1800" dirty="0" smtClean="0"/>
              <a:t>익살스럽게</a:t>
            </a:r>
            <a:r>
              <a:rPr lang="en-US" altLang="ko-KR" sz="1800" dirty="0" smtClean="0"/>
              <a:t> </a:t>
            </a:r>
            <a:r>
              <a:rPr lang="ko-KR" altLang="en-US" sz="1800" u="sng" dirty="0"/>
              <a:t>세상 </a:t>
            </a:r>
            <a:r>
              <a:rPr lang="ko-KR" altLang="ko-KR" sz="1800" u="sng" dirty="0"/>
              <a:t>이야기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전달</a:t>
            </a:r>
            <a:endParaRPr lang="en-US" altLang="ko-KR" sz="1800" dirty="0" smtClean="0"/>
          </a:p>
          <a:p>
            <a:pPr>
              <a:lnSpc>
                <a:spcPct val="100000"/>
              </a:lnSpc>
            </a:pPr>
            <a:endParaRPr lang="ko-KR" altLang="ko-KR" sz="1800" dirty="0"/>
          </a:p>
          <a:p>
            <a:pPr>
              <a:lnSpc>
                <a:spcPct val="200000"/>
              </a:lnSpc>
            </a:pPr>
            <a:r>
              <a:rPr lang="ko-KR" altLang="ko-KR" sz="1800" dirty="0">
                <a:solidFill>
                  <a:srgbClr val="C00000"/>
                </a:solidFill>
              </a:rPr>
              <a:t>에도시대</a:t>
            </a:r>
            <a:r>
              <a:rPr lang="en-US" altLang="ko-KR" sz="1800" dirty="0"/>
              <a:t>, </a:t>
            </a:r>
            <a:r>
              <a:rPr lang="ko-KR" altLang="en-US" sz="1800" dirty="0"/>
              <a:t>여러 이름으로 </a:t>
            </a:r>
            <a:r>
              <a:rPr lang="ko-KR" altLang="ko-KR" sz="1800" dirty="0" smtClean="0"/>
              <a:t>불</a:t>
            </a:r>
            <a:r>
              <a:rPr lang="ko-KR" altLang="en-US" sz="1800" dirty="0" smtClean="0"/>
              <a:t>림</a:t>
            </a:r>
            <a:endParaRPr lang="en-US" altLang="ko-KR" sz="1800" dirty="0" smtClean="0"/>
          </a:p>
          <a:p>
            <a:pPr>
              <a:lnSpc>
                <a:spcPct val="200000"/>
              </a:lnSpc>
            </a:pPr>
            <a:endParaRPr lang="en-US" altLang="ko-KR" sz="1800" dirty="0"/>
          </a:p>
          <a:p>
            <a:r>
              <a:rPr lang="ko-KR" altLang="ko-KR" sz="1800" dirty="0">
                <a:solidFill>
                  <a:srgbClr val="C00000"/>
                </a:solidFill>
              </a:rPr>
              <a:t>메이지시대</a:t>
            </a:r>
            <a:r>
              <a:rPr lang="en-US" altLang="ko-KR" sz="1800" dirty="0"/>
              <a:t>,</a:t>
            </a:r>
            <a:r>
              <a:rPr lang="ko-KR" altLang="ko-KR" sz="1800" dirty="0"/>
              <a:t> </a:t>
            </a:r>
            <a:r>
              <a:rPr lang="en-US" altLang="ko-KR" sz="1800" dirty="0"/>
              <a:t>‘</a:t>
            </a:r>
            <a:r>
              <a:rPr lang="ko-KR" altLang="ko-KR" sz="1800" u="sng" dirty="0" err="1"/>
              <a:t>라쿠</a:t>
            </a:r>
            <a:r>
              <a:rPr lang="ko-KR" altLang="en-US" sz="1800" u="sng" dirty="0" err="1"/>
              <a:t>고</a:t>
            </a:r>
            <a:r>
              <a:rPr lang="en-US" altLang="ko-KR" sz="1800" dirty="0"/>
              <a:t>’</a:t>
            </a:r>
            <a:r>
              <a:rPr lang="ko-KR" altLang="ko-KR" sz="1800" dirty="0"/>
              <a:t> 정착</a:t>
            </a:r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ko-KR" sz="1800" dirty="0"/>
          </a:p>
          <a:p>
            <a:pPr marL="0" indent="0">
              <a:buNone/>
            </a:pPr>
            <a:r>
              <a:rPr lang="ko-KR" altLang="en-US" sz="1800" dirty="0"/>
              <a:t>←</a:t>
            </a:r>
            <a:r>
              <a:rPr lang="ko-KR" altLang="ko-KR" sz="1800" dirty="0" err="1">
                <a:solidFill>
                  <a:srgbClr val="C00000"/>
                </a:solidFill>
              </a:rPr>
              <a:t>요세</a:t>
            </a:r>
            <a:r>
              <a:rPr lang="en-US" altLang="ko-KR" sz="1800" dirty="0"/>
              <a:t>(</a:t>
            </a:r>
            <a:r>
              <a:rPr lang="ko-KR" altLang="ko-KR" sz="1800" dirty="0"/>
              <a:t>寄席</a:t>
            </a:r>
            <a:r>
              <a:rPr lang="en-US" altLang="ko-KR" sz="1800" dirty="0"/>
              <a:t> : </a:t>
            </a:r>
            <a:r>
              <a:rPr lang="ko-KR" altLang="ko-KR" sz="1800" dirty="0"/>
              <a:t>사람을</a:t>
            </a:r>
            <a:r>
              <a:rPr lang="en-US" altLang="ko-KR" sz="1800" dirty="0"/>
              <a:t> </a:t>
            </a:r>
            <a:r>
              <a:rPr lang="ko-KR" altLang="ko-KR" sz="1800" dirty="0"/>
              <a:t>모아</a:t>
            </a:r>
            <a:r>
              <a:rPr lang="en-US" altLang="ko-KR" sz="1800" dirty="0"/>
              <a:t> </a:t>
            </a:r>
            <a:r>
              <a:rPr lang="ko-KR" altLang="ko-KR" sz="1800" dirty="0"/>
              <a:t>돈을</a:t>
            </a:r>
            <a:r>
              <a:rPr lang="en-US" altLang="ko-KR" sz="1800" dirty="0"/>
              <a:t> </a:t>
            </a:r>
            <a:r>
              <a:rPr lang="ko-KR" altLang="ko-KR" sz="1800" dirty="0"/>
              <a:t>받고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이야기를</a:t>
            </a:r>
            <a:r>
              <a:rPr lang="en-US" altLang="ko-KR" sz="1800" dirty="0" smtClean="0"/>
              <a:t> </a:t>
            </a:r>
            <a:r>
              <a:rPr lang="ko-KR" altLang="ko-KR" sz="1800" dirty="0"/>
              <a:t>들려주는</a:t>
            </a:r>
            <a:r>
              <a:rPr lang="en-US" altLang="ko-KR" sz="1800" dirty="0"/>
              <a:t> </a:t>
            </a:r>
            <a:r>
              <a:rPr lang="ko-KR" altLang="ko-KR" sz="1800" u="sng" dirty="0"/>
              <a:t>대중적</a:t>
            </a:r>
            <a:r>
              <a:rPr lang="en-US" altLang="ko-KR" sz="1800" u="sng" dirty="0"/>
              <a:t> </a:t>
            </a:r>
            <a:r>
              <a:rPr lang="ko-KR" altLang="ko-KR" sz="1800" u="sng" dirty="0" err="1"/>
              <a:t>연예장</a:t>
            </a:r>
            <a:r>
              <a:rPr lang="en-US" altLang="ko-KR" sz="1800" dirty="0" smtClean="0"/>
              <a:t>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xmlns="" val="3508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공연</a:t>
            </a:r>
            <a:endParaRPr lang="ko-KR" altLang="en-US" sz="3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8" t="19210" r="3397" b="12490"/>
          <a:stretch/>
        </p:blipFill>
        <p:spPr>
          <a:xfrm>
            <a:off x="251520" y="1700808"/>
            <a:ext cx="5728996" cy="432047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31" t="10909" r="-1"/>
          <a:stretch/>
        </p:blipFill>
        <p:spPr>
          <a:xfrm>
            <a:off x="6363884" y="2682173"/>
            <a:ext cx="2148648" cy="329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208514"/>
            <a:ext cx="13516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공연의 구성</a:t>
            </a:r>
            <a:endParaRPr lang="ko-KR" altLang="en-US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5683" y="2204864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50" dirty="0" smtClean="0"/>
              <a:t>▼ </a:t>
            </a:r>
            <a:r>
              <a:rPr lang="ko-KR" altLang="en-US" sz="1550" dirty="0" err="1" smtClean="0"/>
              <a:t>샹샹을</a:t>
            </a:r>
            <a:r>
              <a:rPr lang="ko-KR" altLang="en-US" sz="1550" dirty="0" smtClean="0"/>
              <a:t> 들고 있는 </a:t>
            </a:r>
            <a:r>
              <a:rPr lang="ko-KR" altLang="en-US" sz="1550" dirty="0" err="1" smtClean="0"/>
              <a:t>젠느</a:t>
            </a:r>
            <a:endParaRPr lang="ko-KR" altLang="en-US" sz="1550" dirty="0"/>
          </a:p>
        </p:txBody>
      </p:sp>
    </p:spTree>
    <p:extLst>
      <p:ext uri="{BB962C8B-B14F-4D97-AF65-F5344CB8AC3E}">
        <p14:creationId xmlns:p14="http://schemas.microsoft.com/office/powerpoint/2010/main" xmlns="" val="40847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81" y="53752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대표작</a:t>
            </a:r>
            <a:endParaRPr lang="ko-KR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81" y="1140553"/>
            <a:ext cx="600619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</a:t>
            </a:r>
            <a:r>
              <a:rPr lang="ko-KR" altLang="en-US" sz="15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베르사이유의</a:t>
            </a:r>
            <a:r>
              <a:rPr lang="ko-KR" altLang="en-US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장미 </a:t>
            </a:r>
            <a:r>
              <a:rPr lang="en-US" altLang="ko-KR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(The Rose Of Versailles , </a:t>
            </a:r>
            <a:r>
              <a:rPr lang="ja-JP" altLang="en-US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ベルサイユの バラ</a:t>
            </a:r>
            <a:r>
              <a:rPr lang="en-US" altLang="ja-JP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ja-JP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」</a:t>
            </a:r>
            <a:endParaRPr lang="en-US" altLang="ja-JP" sz="15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「</a:t>
            </a:r>
            <a:r>
              <a:rPr lang="ko-KR" altLang="en-US" sz="15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엘리자벳</a:t>
            </a:r>
            <a:r>
              <a:rPr lang="ko-KR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ko-KR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ko-KR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lisabeth,  </a:t>
            </a:r>
            <a:r>
              <a:rPr lang="ja-JP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エ</a:t>
            </a:r>
            <a:r>
              <a:rPr lang="ja-JP" altLang="en-US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リザベー</a:t>
            </a:r>
            <a:r>
              <a:rPr lang="ja-JP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ト</a:t>
            </a:r>
            <a:r>
              <a:rPr lang="en-US" altLang="ja-JP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ja-JP" altLang="en-US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」</a:t>
            </a:r>
            <a:endParaRPr lang="ja-JP" altLang="en-US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6"/>
          <a:stretch/>
        </p:blipFill>
        <p:spPr>
          <a:xfrm>
            <a:off x="420484" y="1900827"/>
            <a:ext cx="3384376" cy="46507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" b="14468"/>
          <a:stretch/>
        </p:blipFill>
        <p:spPr>
          <a:xfrm>
            <a:off x="4499992" y="1900827"/>
            <a:ext cx="3858126" cy="4650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6582439"/>
            <a:ext cx="116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공연 영상</a:t>
            </a:r>
            <a:endParaRPr lang="ko-KR" altLang="en-US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683568" y="2204864"/>
            <a:ext cx="2381282" cy="2192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419872" y="2132856"/>
            <a:ext cx="2304256" cy="21602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156176" y="2132856"/>
            <a:ext cx="2376264" cy="21602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3498" y="321879"/>
            <a:ext cx="7886700" cy="1325563"/>
          </a:xfrm>
        </p:spPr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구성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780928"/>
            <a:ext cx="1739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/>
              <a:t>마쿠라</a:t>
            </a:r>
            <a:r>
              <a:rPr lang="ko-KR" altLang="en-US" sz="3200" dirty="0" smtClean="0"/>
              <a:t>             </a:t>
            </a:r>
            <a:r>
              <a:rPr lang="en-US" altLang="ko-KR" sz="3200" dirty="0" smtClean="0"/>
              <a:t>(</a:t>
            </a:r>
            <a:r>
              <a:rPr lang="ko-KR" altLang="en-US" sz="3200" dirty="0"/>
              <a:t>枕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본문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2636912"/>
            <a:ext cx="1878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/>
              <a:t>오치</a:t>
            </a:r>
            <a:endParaRPr lang="en-US" altLang="ko-KR" sz="3200" dirty="0" smtClean="0"/>
          </a:p>
          <a:p>
            <a:r>
              <a:rPr lang="en-US" altLang="ko-KR" sz="3200" dirty="0" smtClean="0"/>
              <a:t>(</a:t>
            </a:r>
            <a:r>
              <a:rPr lang="ko-KR" altLang="en-US" sz="3200" dirty="0"/>
              <a:t>落</a:t>
            </a:r>
            <a:r>
              <a:rPr lang="ja-JP" altLang="en-US" sz="3200" dirty="0"/>
              <a:t>ち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047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7542"/>
            <a:ext cx="7886700" cy="1325563"/>
          </a:xfrm>
        </p:spPr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도구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877" y="1693103"/>
            <a:ext cx="5650244" cy="435133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92" l="10000" r="90000">
                        <a14:backgroundMark x1="22188" y1="15962" x2="17344" y2="95540"/>
                        <a14:backgroundMark x1="17344" y1="95540" x2="17344" y2="95540"/>
                        <a14:backgroundMark x1="17344" y1="95070" x2="56094" y2="94601"/>
                        <a14:backgroundMark x1="56094" y1="94601" x2="56094" y2="94601"/>
                        <a14:backgroundMark x1="56094" y1="94601" x2="54844" y2="79343"/>
                        <a14:backgroundMark x1="54844" y1="79343" x2="54844" y2="79343"/>
                        <a14:backgroundMark x1="54844" y1="79343" x2="77656" y2="87793"/>
                        <a14:backgroundMark x1="77656" y1="87793" x2="77656" y2="87793"/>
                        <a14:backgroundMark x1="77656" y1="87793" x2="87969" y2="11033"/>
                        <a14:backgroundMark x1="87969" y1="11033" x2="87969" y2="11033"/>
                        <a14:backgroundMark x1="87969" y1="11033" x2="56406" y2="1174"/>
                        <a14:backgroundMark x1="56406" y1="1174" x2="56406" y2="1174"/>
                        <a14:backgroundMark x1="56250" y1="939" x2="53594" y2="15023"/>
                        <a14:backgroundMark x1="53594" y1="15023" x2="53594" y2="15023"/>
                        <a14:backgroundMark x1="53594" y1="14085" x2="22031" y2="16197"/>
                        <a14:backgroundMark x1="22031" y1="16197" x2="22031" y2="1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734" y="1736620"/>
            <a:ext cx="3100969" cy="27521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148" y="556591"/>
            <a:ext cx="3353861" cy="3475362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3906078" y="2968488"/>
            <a:ext cx="665921" cy="5300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연결선: 꺾임 11"/>
          <p:cNvCxnSpPr/>
          <p:nvPr/>
        </p:nvCxnSpPr>
        <p:spPr>
          <a:xfrm>
            <a:off x="4562060" y="3168132"/>
            <a:ext cx="1282149" cy="370199"/>
          </a:xfrm>
          <a:prstGeom prst="bentConnector3">
            <a:avLst>
              <a:gd name="adj1" fmla="val 47674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44209" y="3125345"/>
            <a:ext cx="20697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센스</a:t>
            </a:r>
            <a:r>
              <a:rPr lang="en-US" altLang="ko-KR" sz="2400" dirty="0"/>
              <a:t>(</a:t>
            </a:r>
            <a:r>
              <a:rPr lang="ko-KR" altLang="en-US" sz="2400" dirty="0"/>
              <a:t>扇子</a:t>
            </a:r>
            <a:r>
              <a:rPr lang="en-US" altLang="ko-KR" sz="2400" dirty="0"/>
              <a:t>, </a:t>
            </a:r>
            <a:r>
              <a:rPr lang="ko-KR" altLang="en-US" sz="2400" dirty="0"/>
              <a:t>쥘부채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15" name="타원 14"/>
          <p:cNvSpPr/>
          <p:nvPr/>
        </p:nvSpPr>
        <p:spPr>
          <a:xfrm>
            <a:off x="3607905" y="4174436"/>
            <a:ext cx="631133" cy="67586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2941982" y="4532244"/>
            <a:ext cx="646044" cy="1325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0044" y="4388632"/>
            <a:ext cx="16771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수건</a:t>
            </a:r>
            <a:r>
              <a:rPr lang="en-US" altLang="ja-JP" sz="2400" dirty="0"/>
              <a:t>(</a:t>
            </a:r>
            <a:r>
              <a:rPr lang="ja-JP" altLang="en-US" sz="2400" dirty="0"/>
              <a:t>手ぬぐい</a:t>
            </a:r>
            <a:r>
              <a:rPr lang="en-US" altLang="ja-JP" sz="2400" dirty="0"/>
              <a:t>)</a:t>
            </a:r>
            <a:endParaRPr lang="ko-KR" alt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83702" y="5526158"/>
            <a:ext cx="183873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코오자</a:t>
            </a:r>
            <a:r>
              <a:rPr lang="en-US" altLang="ko-KR" sz="3200" dirty="0"/>
              <a:t>(</a:t>
            </a:r>
            <a:r>
              <a:rPr lang="ko-KR" altLang="en-US" sz="3200" dirty="0"/>
              <a:t>高座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5203134" y="4903076"/>
            <a:ext cx="357736" cy="55659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22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수련과정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391478"/>
            <a:ext cx="7886700" cy="5261113"/>
          </a:xfrm>
        </p:spPr>
      </p:pic>
      <p:sp>
        <p:nvSpPr>
          <p:cNvPr id="9" name="TextBox 8"/>
          <p:cNvSpPr txBox="1"/>
          <p:nvPr/>
        </p:nvSpPr>
        <p:spPr>
          <a:xfrm>
            <a:off x="588512" y="1789043"/>
            <a:ext cx="677108" cy="208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ko-KR" altLang="en-US" sz="3200" dirty="0" err="1"/>
              <a:t>미나라이</a:t>
            </a:r>
            <a:endParaRPr lang="ko-KR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74816" y="1789043"/>
            <a:ext cx="677108" cy="1219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ko-KR" altLang="en-US" sz="3200" dirty="0" err="1"/>
              <a:t>젠자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3377" y="1789043"/>
            <a:ext cx="677108" cy="18288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ko-KR" altLang="en-US" sz="3200" dirty="0" err="1"/>
              <a:t>후타츠메</a:t>
            </a:r>
            <a:endParaRPr lang="ko-KR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7206" y="1789044"/>
            <a:ext cx="677108" cy="143123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ko-KR" altLang="en-US" sz="3200" dirty="0" err="1"/>
              <a:t>신우치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652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기법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399" y="2512676"/>
            <a:ext cx="2737178" cy="3861234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169" y="2512676"/>
            <a:ext cx="2727277" cy="3861234"/>
          </a:xfrm>
        </p:spPr>
      </p:pic>
      <p:sp>
        <p:nvSpPr>
          <p:cNvPr id="8" name="TextBox 7"/>
          <p:cNvSpPr txBox="1"/>
          <p:nvPr/>
        </p:nvSpPr>
        <p:spPr>
          <a:xfrm>
            <a:off x="1331843" y="1760796"/>
            <a:ext cx="231428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상위자 </a:t>
            </a:r>
            <a:endParaRPr lang="en-US" altLang="ko-KR" sz="2400" dirty="0"/>
          </a:p>
          <a:p>
            <a:pPr algn="ctr"/>
            <a:r>
              <a:rPr lang="ko-KR" altLang="en-US" sz="2000" dirty="0"/>
              <a:t>윗사람이 아랫사람에게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9990" y="1760796"/>
            <a:ext cx="2235637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하위자</a:t>
            </a:r>
            <a:endParaRPr lang="en-US" altLang="ko-KR" sz="2400" dirty="0"/>
          </a:p>
          <a:p>
            <a:pPr algn="ctr"/>
            <a:r>
              <a:rPr lang="ko-KR" altLang="en-US" sz="2000" dirty="0"/>
              <a:t>아랫사람이 윗사람에게</a:t>
            </a:r>
          </a:p>
        </p:txBody>
      </p:sp>
    </p:spTree>
    <p:extLst>
      <p:ext uri="{BB962C8B-B14F-4D97-AF65-F5344CB8AC3E}">
        <p14:creationId xmlns:p14="http://schemas.microsoft.com/office/powerpoint/2010/main" xmlns="" val="37100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1325563"/>
          </a:xfrm>
        </p:spPr>
        <p:txBody>
          <a:bodyPr/>
          <a:lstStyle/>
          <a:p>
            <a:r>
              <a:rPr lang="ko-KR" altLang="en-US" dirty="0" err="1"/>
              <a:t>라쿠고의</a:t>
            </a:r>
            <a:r>
              <a:rPr lang="ko-KR" altLang="en-US" dirty="0"/>
              <a:t> 종류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7719485"/>
              </p:ext>
            </p:extLst>
          </p:nvPr>
        </p:nvGraphicFramePr>
        <p:xfrm>
          <a:off x="611560" y="3356992"/>
          <a:ext cx="7886700" cy="2893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79325899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2671051127"/>
                    </a:ext>
                  </a:extLst>
                </a:gridCol>
              </a:tblGrid>
              <a:tr h="6993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에도 </a:t>
                      </a:r>
                      <a:r>
                        <a:rPr lang="ko-KR" altLang="en-US" sz="2400" dirty="0" err="1"/>
                        <a:t>라쿠고</a:t>
                      </a:r>
                      <a:r>
                        <a:rPr lang="en-US" altLang="ko-KR" sz="2400" dirty="0"/>
                        <a:t>(</a:t>
                      </a:r>
                      <a:r>
                        <a:rPr lang="ko-KR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江戸落語</a:t>
                      </a:r>
                      <a:r>
                        <a:rPr lang="en-US" altLang="ko-KR" sz="2400" dirty="0"/>
                        <a:t>)</a:t>
                      </a:r>
                      <a:endParaRPr lang="ko-KR" alt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/>
                        <a:t>가미가타</a:t>
                      </a:r>
                      <a:r>
                        <a:rPr lang="ko-KR" altLang="en-US" sz="2400" dirty="0"/>
                        <a:t> </a:t>
                      </a:r>
                      <a:r>
                        <a:rPr lang="ko-KR" altLang="en-US" sz="2400" dirty="0" err="1"/>
                        <a:t>라쿠고</a:t>
                      </a:r>
                      <a:r>
                        <a:rPr lang="en-US" altLang="ko-KR" sz="2400" dirty="0"/>
                        <a:t>(</a:t>
                      </a:r>
                      <a:r>
                        <a:rPr lang="ko-KR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上方落語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18812560"/>
                  </a:ext>
                </a:extLst>
              </a:tr>
              <a:tr h="163901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solidFill>
                            <a:srgbClr val="FF0000"/>
                          </a:solidFill>
                        </a:rPr>
                        <a:t>간토</a:t>
                      </a:r>
                      <a:r>
                        <a:rPr lang="en-US" altLang="ko-KR" sz="2000" dirty="0"/>
                        <a:t>(</a:t>
                      </a:r>
                      <a:r>
                        <a:rPr lang="ko-KR" altLang="ko-K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関東</a:t>
                      </a:r>
                      <a:r>
                        <a:rPr lang="en-US" altLang="ko-K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dirty="0"/>
                        <a:t>지방을 </a:t>
                      </a:r>
                      <a:r>
                        <a:rPr lang="ko-KR" altLang="en-US" sz="2000" dirty="0" smtClean="0"/>
                        <a:t>중심</a:t>
                      </a:r>
                      <a:endParaRPr lang="en-US" altLang="ko-KR" sz="20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부채 정도를 소도구로 이용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 </a:t>
                      </a:r>
                      <a:endParaRPr lang="en-US" altLang="ko-KR" sz="20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말</a:t>
                      </a:r>
                      <a:r>
                        <a:rPr lang="ko-KR" altLang="en-US" sz="2000" dirty="0" smtClean="0"/>
                        <a:t> 중심</a:t>
                      </a:r>
                      <a:endParaRPr lang="en-US" altLang="ko-KR" sz="20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ko-KR" altLang="en-US" sz="2000" dirty="0"/>
                        <a:t>단계의 등급</a:t>
                      </a:r>
                      <a:endParaRPr lang="en-US" altLang="ko-K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solidFill>
                            <a:srgbClr val="FF0000"/>
                          </a:solidFill>
                        </a:rPr>
                        <a:t>오사카 및 교토 </a:t>
                      </a:r>
                      <a:r>
                        <a:rPr lang="ko-KR" altLang="en-US" sz="2000" dirty="0"/>
                        <a:t>지방을 </a:t>
                      </a:r>
                      <a:r>
                        <a:rPr lang="ko-KR" altLang="en-US" sz="2000" dirty="0" smtClean="0"/>
                        <a:t>중심</a:t>
                      </a:r>
                      <a:endParaRPr lang="en-US" altLang="ko-KR" sz="20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책상 등의 소도구</a:t>
                      </a:r>
                      <a:r>
                        <a:rPr lang="ko-KR" altLang="en-US" sz="2000" baseline="0" dirty="0"/>
                        <a:t> 등을 </a:t>
                      </a:r>
                      <a:endParaRPr lang="en-US" altLang="ko-KR" sz="2000" baseline="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baseline="0" dirty="0" smtClean="0"/>
                        <a:t>적절히 사용</a:t>
                      </a:r>
                      <a:endParaRPr lang="en-US" altLang="ko-KR" sz="2000" baseline="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baseline="0" dirty="0"/>
                        <a:t>등급제</a:t>
                      </a:r>
                      <a:r>
                        <a:rPr lang="en-US" altLang="ko-KR" sz="20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070069193"/>
                  </a:ext>
                </a:extLst>
              </a:tr>
            </a:tbl>
          </a:graphicData>
        </a:graphic>
      </p:graphicFrame>
      <p:sp>
        <p:nvSpPr>
          <p:cNvPr id="6" name="화살표: 오른쪽 5"/>
          <p:cNvSpPr/>
          <p:nvPr/>
        </p:nvSpPr>
        <p:spPr>
          <a:xfrm>
            <a:off x="667336" y="2648948"/>
            <a:ext cx="7886699" cy="53457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499992" y="1484784"/>
            <a:ext cx="110694" cy="152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2276872"/>
            <a:ext cx="267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고전 </a:t>
            </a:r>
            <a:r>
              <a:rPr lang="ko-KR" altLang="en-US" dirty="0" err="1"/>
              <a:t>라쿠고</a:t>
            </a:r>
            <a:r>
              <a:rPr lang="en-US" altLang="ko-KR" dirty="0"/>
              <a:t>(</a:t>
            </a:r>
            <a:r>
              <a:rPr lang="ko-KR" altLang="en-US" dirty="0"/>
              <a:t>古伝落語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2276872"/>
            <a:ext cx="239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신작 </a:t>
            </a:r>
            <a:r>
              <a:rPr lang="ko-KR" altLang="en-US" dirty="0" err="1"/>
              <a:t>라쿠고</a:t>
            </a:r>
            <a:r>
              <a:rPr lang="en-US" altLang="ko-KR" dirty="0"/>
              <a:t>(</a:t>
            </a:r>
            <a:r>
              <a:rPr lang="ko-KR" altLang="en-US" dirty="0"/>
              <a:t>新作落語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1484784"/>
            <a:ext cx="21031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 2</a:t>
            </a:r>
            <a:r>
              <a:rPr lang="ko-KR" altLang="en-US" sz="2400" dirty="0"/>
              <a:t>차 세계대전</a:t>
            </a:r>
          </a:p>
        </p:txBody>
      </p:sp>
    </p:spTree>
    <p:extLst>
      <p:ext uri="{BB962C8B-B14F-4D97-AF65-F5344CB8AC3E}">
        <p14:creationId xmlns:p14="http://schemas.microsoft.com/office/powerpoint/2010/main" xmlns="" val="38893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라쿠고카</a:t>
            </a:r>
            <a:r>
              <a:rPr lang="ko-KR" altLang="en-US" dirty="0"/>
              <a:t> </a:t>
            </a:r>
            <a:r>
              <a:rPr lang="ko-KR" altLang="en-US" dirty="0" err="1"/>
              <a:t>타테카와</a:t>
            </a:r>
            <a:r>
              <a:rPr lang="ko-KR" altLang="en-US" dirty="0"/>
              <a:t> </a:t>
            </a:r>
            <a:r>
              <a:rPr lang="ko-KR" altLang="en-US" dirty="0" err="1"/>
              <a:t>단슌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3137975" cy="5409028"/>
          </a:xfr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100" dirty="0"/>
              <a:t>1984</a:t>
            </a:r>
            <a:r>
              <a:rPr lang="ko-KR" altLang="en-US" sz="2100" dirty="0"/>
              <a:t>년</a:t>
            </a:r>
            <a:r>
              <a:rPr lang="en-US" altLang="ko-KR" sz="2100" dirty="0"/>
              <a:t>, 17</a:t>
            </a:r>
            <a:r>
              <a:rPr lang="ko-KR" altLang="en-US" sz="2100" dirty="0"/>
              <a:t>살 때</a:t>
            </a:r>
            <a:r>
              <a:rPr lang="en-US" altLang="ko-KR" sz="2100" dirty="0"/>
              <a:t>, </a:t>
            </a:r>
            <a:endParaRPr lang="en-US" altLang="ko-KR" sz="2100" dirty="0" smtClean="0"/>
          </a:p>
          <a:p>
            <a:pPr>
              <a:buNone/>
            </a:pPr>
            <a:r>
              <a:rPr lang="en-US" altLang="ko-KR" sz="2100" dirty="0" smtClean="0"/>
              <a:t> </a:t>
            </a:r>
            <a:r>
              <a:rPr lang="ko-KR" altLang="en-US" sz="2100" dirty="0" err="1" smtClean="0"/>
              <a:t>타테카와</a:t>
            </a:r>
            <a:r>
              <a:rPr lang="ko-KR" altLang="en-US" sz="2100" dirty="0" smtClean="0"/>
              <a:t> </a:t>
            </a:r>
            <a:r>
              <a:rPr lang="ko-KR" altLang="en-US" sz="2100" dirty="0" err="1"/>
              <a:t>단시</a:t>
            </a:r>
            <a:r>
              <a:rPr lang="en-US" altLang="ko-KR" sz="1600" dirty="0"/>
              <a:t>(</a:t>
            </a:r>
            <a:r>
              <a:rPr lang="ja-JP" altLang="en-US" sz="1600" dirty="0"/>
              <a:t>立川談志</a:t>
            </a:r>
            <a:r>
              <a:rPr lang="en-US" altLang="ja-JP" sz="1600" dirty="0"/>
              <a:t>)</a:t>
            </a:r>
            <a:r>
              <a:rPr lang="ko-KR" altLang="en-US" sz="2100" dirty="0" smtClean="0"/>
              <a:t>에</a:t>
            </a:r>
            <a:r>
              <a:rPr lang="en-US" altLang="ko-KR" sz="2100" dirty="0" smtClean="0"/>
              <a:t> </a:t>
            </a:r>
            <a:r>
              <a:rPr lang="ko-KR" altLang="en-US" sz="2100" dirty="0" smtClean="0"/>
              <a:t>입문</a:t>
            </a:r>
            <a:endParaRPr lang="en-US" altLang="ko-KR" sz="2100" dirty="0" smtClean="0"/>
          </a:p>
          <a:p>
            <a:pPr marL="0" indent="0">
              <a:buNone/>
            </a:pPr>
            <a:endParaRPr lang="en-US" altLang="ko-KR" sz="2100" dirty="0"/>
          </a:p>
          <a:p>
            <a:r>
              <a:rPr lang="en-US" altLang="ja-JP" sz="2100" dirty="0"/>
              <a:t>1988</a:t>
            </a:r>
            <a:r>
              <a:rPr lang="ko-KR" altLang="en-US" sz="2100" dirty="0"/>
              <a:t>년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후타츠메</a:t>
            </a:r>
            <a:r>
              <a:rPr lang="ko-KR" altLang="en-US" sz="2100" dirty="0"/>
              <a:t> </a:t>
            </a:r>
            <a:r>
              <a:rPr lang="ko-KR" altLang="en-US" sz="2100" dirty="0" smtClean="0"/>
              <a:t>승진</a:t>
            </a:r>
            <a:endParaRPr lang="en-US" altLang="ko-KR" sz="2100" dirty="0" smtClean="0"/>
          </a:p>
          <a:p>
            <a:endParaRPr lang="ja-JP" altLang="en-US" sz="2100" dirty="0"/>
          </a:p>
          <a:p>
            <a:r>
              <a:rPr lang="en-US" altLang="ja-JP" sz="2100" dirty="0"/>
              <a:t>1997</a:t>
            </a:r>
            <a:r>
              <a:rPr lang="ko-KR" altLang="en-US" sz="2100" dirty="0"/>
              <a:t>년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신우치</a:t>
            </a:r>
            <a:r>
              <a:rPr lang="ko-KR" altLang="en-US" sz="2100" dirty="0"/>
              <a:t> </a:t>
            </a:r>
            <a:r>
              <a:rPr lang="ko-KR" altLang="en-US" sz="2100" dirty="0" smtClean="0"/>
              <a:t>승진</a:t>
            </a:r>
            <a:endParaRPr lang="en-US" altLang="ko-KR" sz="2100" dirty="0" smtClean="0"/>
          </a:p>
          <a:p>
            <a:endParaRPr lang="ja-JP" altLang="en-US" sz="2100" dirty="0"/>
          </a:p>
          <a:p>
            <a:r>
              <a:rPr lang="en-US" altLang="ko-KR" sz="2100" dirty="0"/>
              <a:t>2008</a:t>
            </a:r>
            <a:r>
              <a:rPr lang="ko-KR" altLang="en-US" sz="2100" dirty="0"/>
              <a:t>년</a:t>
            </a:r>
            <a:r>
              <a:rPr lang="en-US" altLang="ko-KR" sz="2100" dirty="0"/>
              <a:t>, </a:t>
            </a:r>
            <a:r>
              <a:rPr lang="ko-KR" altLang="en-US" sz="2100" dirty="0"/>
              <a:t>자신의 </a:t>
            </a:r>
            <a:r>
              <a:rPr lang="ko-KR" altLang="en-US" sz="2100" dirty="0" err="1"/>
              <a:t>젠자</a:t>
            </a:r>
            <a:r>
              <a:rPr lang="ko-KR" altLang="en-US" sz="2100" dirty="0"/>
              <a:t> </a:t>
            </a:r>
            <a:r>
              <a:rPr lang="ko-KR" altLang="en-US" sz="2100" dirty="0" err="1" smtClean="0"/>
              <a:t>생활을담은</a:t>
            </a:r>
            <a:r>
              <a:rPr lang="ko-KR" altLang="en-US" sz="2100" dirty="0" smtClean="0"/>
              <a:t> </a:t>
            </a:r>
            <a:r>
              <a:rPr lang="en-US" altLang="ko-KR" sz="2100" dirty="0"/>
              <a:t>‘</a:t>
            </a:r>
            <a:r>
              <a:rPr lang="ja-JP" altLang="en-US" sz="2100" dirty="0"/>
              <a:t>赤めだか</a:t>
            </a:r>
            <a:r>
              <a:rPr lang="en-US" altLang="ja-JP" sz="2100" dirty="0"/>
              <a:t>’</a:t>
            </a:r>
            <a:r>
              <a:rPr lang="ko-KR" altLang="en-US" sz="2100" dirty="0"/>
              <a:t>를 집필</a:t>
            </a:r>
            <a:endParaRPr lang="en-US" altLang="ko-KR" sz="21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https://www.youtube.com/watch?v=d8gm-zDJI2s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立川談春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80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TV </a:t>
            </a:r>
            <a:r>
              <a:rPr lang="ko-KR" altLang="en-US" dirty="0"/>
              <a:t>방송 </a:t>
            </a:r>
            <a:r>
              <a:rPr lang="ko-KR" altLang="en-US" b="1" dirty="0" err="1"/>
              <a:t>쇼우텐</a:t>
            </a:r>
            <a:r>
              <a:rPr lang="en-US" altLang="ko-KR" b="1" dirty="0"/>
              <a:t>(</a:t>
            </a:r>
            <a:r>
              <a:rPr lang="ja-JP" altLang="en-US" b="1" dirty="0"/>
              <a:t>笑点</a:t>
            </a:r>
            <a:r>
              <a:rPr lang="en-US" altLang="ja-JP" b="1" dirty="0"/>
              <a:t>)</a:t>
            </a:r>
            <a:endParaRPr lang="ko-KR" altLang="en-US" b="1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830639"/>
            <a:ext cx="4000500" cy="2346325"/>
          </a:xfrm>
        </p:spPr>
      </p:pic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886200" cy="4725011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1966</a:t>
            </a:r>
            <a:r>
              <a:rPr lang="ko-KR" altLang="en-US" sz="2000" dirty="0"/>
              <a:t>년부터 현재까지 </a:t>
            </a:r>
            <a:r>
              <a:rPr lang="ko-KR" altLang="en-US" sz="2000" dirty="0" err="1" smtClean="0"/>
              <a:t>방송중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/>
              <a:t>출연진 전원이 </a:t>
            </a:r>
            <a:r>
              <a:rPr lang="ko-KR" altLang="en-US" sz="2000" dirty="0" err="1">
                <a:solidFill>
                  <a:srgbClr val="C00000"/>
                </a:solidFill>
              </a:rPr>
              <a:t>라쿠고카</a:t>
            </a:r>
            <a:endParaRPr lang="en-US" altLang="ko-K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2000" dirty="0"/>
          </a:p>
          <a:p>
            <a:r>
              <a:rPr lang="ko-KR" altLang="en-US" sz="2000" dirty="0"/>
              <a:t>사회자가 </a:t>
            </a:r>
            <a:r>
              <a:rPr lang="ko-KR" altLang="en-US" sz="2000" dirty="0">
                <a:solidFill>
                  <a:srgbClr val="C00000"/>
                </a:solidFill>
              </a:rPr>
              <a:t>질문</a:t>
            </a:r>
            <a:r>
              <a:rPr lang="ko-KR" altLang="en-US" sz="2000" dirty="0"/>
              <a:t>을 </a:t>
            </a:r>
            <a:r>
              <a:rPr lang="ko-KR" altLang="en-US" sz="2000" dirty="0" smtClean="0"/>
              <a:t>던짐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→대답이 </a:t>
            </a:r>
            <a:r>
              <a:rPr lang="ko-KR" altLang="en-US" sz="2000" u="sng" dirty="0"/>
              <a:t>재미있으면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</a:t>
            </a:r>
            <a:r>
              <a:rPr lang="ko-KR" altLang="en-US" sz="2000" dirty="0"/>
              <a:t>방석을 </a:t>
            </a:r>
            <a:r>
              <a:rPr lang="ko-KR" altLang="en-US" sz="2000" dirty="0" smtClean="0">
                <a:solidFill>
                  <a:srgbClr val="FF0000"/>
                </a:solidFill>
              </a:rPr>
              <a:t>얻음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000" dirty="0"/>
              <a:t> →대답이 </a:t>
            </a:r>
            <a:r>
              <a:rPr lang="ko-KR" altLang="en-US" sz="2000" u="sng" dirty="0"/>
              <a:t>재미없으면</a:t>
            </a:r>
            <a:endParaRPr lang="en-US" altLang="ko-KR" sz="2000" u="sng" dirty="0"/>
          </a:p>
          <a:p>
            <a:pPr marL="0" indent="0">
              <a:buNone/>
            </a:pPr>
            <a:r>
              <a:rPr lang="en-US" altLang="ko-KR" sz="2000" dirty="0"/>
              <a:t>     </a:t>
            </a:r>
            <a:r>
              <a:rPr lang="ko-KR" altLang="en-US" sz="2000" dirty="0"/>
              <a:t>방석을 </a:t>
            </a:r>
            <a:r>
              <a:rPr lang="ko-KR" altLang="en-US" sz="2000" dirty="0" smtClean="0">
                <a:solidFill>
                  <a:srgbClr val="FF0000"/>
                </a:solidFill>
              </a:rPr>
              <a:t>빼앗김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방석이 </a:t>
            </a:r>
            <a:r>
              <a:rPr lang="en-US" altLang="ko-KR" sz="2000" dirty="0"/>
              <a:t>10</a:t>
            </a:r>
            <a:r>
              <a:rPr lang="ko-KR" altLang="en-US" sz="2000" dirty="0"/>
              <a:t>장이면 선물 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451952"/>
            <a:ext cx="4000500" cy="23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화면 슬라이드 쇼(4:3)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라쿠고(落語)란?</vt:lpstr>
      <vt:lpstr>라쿠고의 역사</vt:lpstr>
      <vt:lpstr>라쿠고의 구성</vt:lpstr>
      <vt:lpstr>라쿠고의 도구</vt:lpstr>
      <vt:lpstr>라쿠고의 수련과정</vt:lpstr>
      <vt:lpstr>라쿠고의 기법</vt:lpstr>
      <vt:lpstr>라쿠고의 종류</vt:lpstr>
      <vt:lpstr>라쿠고카 타테카와 단슌</vt:lpstr>
      <vt:lpstr>TV 방송 쇼우텐(笑点)</vt:lpstr>
      <vt:lpstr>추천! 라쿠고 드라마&amp;애니</vt:lpstr>
      <vt:lpstr>다카라즈카</vt:lpstr>
      <vt:lpstr>역사</vt:lpstr>
      <vt:lpstr>역사 - 연표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라쿠고(落語)란?</dc:title>
  <dc:creator>User</dc:creator>
  <cp:lastModifiedBy>User</cp:lastModifiedBy>
  <cp:revision>1</cp:revision>
  <dcterms:created xsi:type="dcterms:W3CDTF">2017-03-31T11:28:43Z</dcterms:created>
  <dcterms:modified xsi:type="dcterms:W3CDTF">2017-03-31T11:29:35Z</dcterms:modified>
</cp:coreProperties>
</file>