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unknown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3142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0039"/>
    <p:restoredTop sz="96499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85" y="2130425"/>
            <a:ext cx="1036417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971" y="3886200"/>
            <a:ext cx="8535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3142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57" y="274638"/>
            <a:ext cx="10973827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745" y="2214563"/>
            <a:ext cx="647762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40028" y="274638"/>
            <a:ext cx="2743456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57" y="274638"/>
            <a:ext cx="8027151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174" y="4406900"/>
            <a:ext cx="103641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174" y="2906713"/>
            <a:ext cx="10364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57" y="1600200"/>
            <a:ext cx="53853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8180" y="1600200"/>
            <a:ext cx="53853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94" y="1643063"/>
            <a:ext cx="10973827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57" y="160020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8180" y="160020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94" y="398422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617" y="398422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941" y="4800600"/>
            <a:ext cx="73158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941" y="612775"/>
            <a:ext cx="73158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941" y="5367338"/>
            <a:ext cx="73158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657" y="274638"/>
            <a:ext cx="10973827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57" y="1600200"/>
            <a:ext cx="10973827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57" y="6356350"/>
            <a:ext cx="284506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990" y="6356350"/>
            <a:ext cx="386116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8418" y="6356350"/>
            <a:ext cx="284506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Relationship Id="rId4" Type="http://schemas.openxmlformats.org/officeDocument/2006/relationships/image" Target="../media/image7.png"  /><Relationship Id="rId5" Type="http://schemas.openxmlformats.org/officeDocument/2006/relationships/image" Target="../media/image10.png"  /><Relationship Id="rId6" Type="http://schemas.openxmlformats.org/officeDocument/2006/relationships/image" Target="../media/image1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gif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gif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video" Target="../media/unknown1.mp4"  /><Relationship Id="rId3" Type="http://schemas.microsoft.com/office/2007/relationships/media" Target="../media/unknown1.mp4"  /><Relationship Id="rId4" Type="http://schemas.openxmlformats.org/officeDocument/2006/relationships/image" Target="../media/image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"/>
          <p:cNvCxnSpPr>
            <a:endCxn id="14" idx="0"/>
          </p:cNvCxnSpPr>
          <p:nvPr/>
        </p:nvCxnSpPr>
        <p:spPr>
          <a:xfrm rot="16200000" flipH="1">
            <a:off x="1523992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"/>
          <p:cNvCxnSpPr/>
          <p:nvPr/>
        </p:nvCxnSpPr>
        <p:spPr>
          <a:xfrm rot="16200000" flipH="1">
            <a:off x="5237009" y="2851569"/>
            <a:ext cx="1730933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"/>
          <p:cNvCxnSpPr/>
          <p:nvPr/>
        </p:nvCxnSpPr>
        <p:spPr>
          <a:xfrm rot="16200000" flipH="1">
            <a:off x="8962968" y="2851569"/>
            <a:ext cx="1730933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화살표: 갈매기형 수장 3"/>
          <p:cNvSpPr/>
          <p:nvPr/>
        </p:nvSpPr>
        <p:spPr>
          <a:xfrm>
            <a:off x="0" y="1268730"/>
            <a:ext cx="12204952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1950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　                　　　　　　　　　　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1970</a:t>
            </a:r>
            <a:endParaRPr lang="en-US" altLang="ko-KR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sp>
        <p:nvSpPr>
          <p:cNvPr id="13" name="사각형: 둥근 모서리 12"/>
          <p:cNvSpPr/>
          <p:nvPr/>
        </p:nvSpPr>
        <p:spPr>
          <a:xfrm>
            <a:off x="8459998" y="3618000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3000">
                <a:latin typeface="한컴 윤고딕 230"/>
                <a:ea typeface="한컴 윤고딕 230"/>
              </a:rPr>
              <a:t>1960</a:t>
            </a:r>
            <a:r>
              <a:rPr lang="ko-KR" altLang="en-US" sz="3000">
                <a:latin typeface="한컴 윤고딕 230"/>
                <a:ea typeface="한컴 윤고딕 230"/>
              </a:rPr>
              <a:t>년 후반</a:t>
            </a:r>
            <a:endParaRPr lang="ko-KR" altLang="en-US" sz="30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3000">
                <a:latin typeface="한컴 윤고딕 230"/>
                <a:ea typeface="한컴 윤고딕 230"/>
              </a:rPr>
              <a:t>근성 스포츠</a:t>
            </a:r>
            <a:endParaRPr lang="ko-KR" altLang="en-US" sz="30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3000">
                <a:latin typeface="한컴 윤고딕 230"/>
                <a:ea typeface="한컴 윤고딕 230"/>
              </a:rPr>
              <a:t>만화 붐</a:t>
            </a:r>
            <a:endParaRPr lang="ko-KR" altLang="en-US" sz="30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endParaRPr lang="ko-KR" altLang="en-US" sz="500">
              <a:latin typeface="한컴 윤고딕 230"/>
              <a:ea typeface="한컴 윤고딕 230"/>
            </a:endParaRPr>
          </a:p>
        </p:txBody>
      </p:sp>
      <p:sp>
        <p:nvSpPr>
          <p:cNvPr id="14" name="사각형: 둥근 모서리 13"/>
          <p:cNvSpPr/>
          <p:nvPr/>
        </p:nvSpPr>
        <p:spPr>
          <a:xfrm>
            <a:off x="899939" y="3618000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3200">
                <a:latin typeface="한컴 윤고딕 230"/>
                <a:ea typeface="한컴 윤고딕 230"/>
              </a:rPr>
              <a:t>1958</a:t>
            </a:r>
            <a:r>
              <a:rPr lang="ko-KR" altLang="en-US" sz="3200">
                <a:latin typeface="한컴 윤고딕 230"/>
                <a:ea typeface="한컴 윤고딕 230"/>
              </a:rPr>
              <a:t>년</a:t>
            </a:r>
            <a:endParaRPr lang="ko-KR" altLang="en-US" sz="32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백사전 완성</a:t>
            </a:r>
            <a:endParaRPr lang="ko-KR" altLang="en-US" sz="32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endParaRPr lang="ko-KR" altLang="en-US" sz="500">
              <a:latin typeface="한컴 윤고딕 230"/>
              <a:ea typeface="한컴 윤고딕 230"/>
            </a:endParaRPr>
          </a:p>
        </p:txBody>
      </p:sp>
      <p:sp>
        <p:nvSpPr>
          <p:cNvPr id="15" name="사각형: 둥근 모서리 14"/>
          <p:cNvSpPr/>
          <p:nvPr/>
        </p:nvSpPr>
        <p:spPr>
          <a:xfrm>
            <a:off x="4715998" y="3618000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3200">
                <a:latin typeface="한컴 윤고딕 230"/>
                <a:ea typeface="한컴 윤고딕 230"/>
              </a:rPr>
              <a:t>1963</a:t>
            </a:r>
            <a:r>
              <a:rPr lang="ko-KR" altLang="en-US" sz="3200">
                <a:latin typeface="한컴 윤고딕 230"/>
                <a:ea typeface="한컴 윤고딕 230"/>
              </a:rPr>
              <a:t>년</a:t>
            </a:r>
            <a:endParaRPr lang="ko-KR" altLang="en-US" sz="32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철완 아톰 방영</a:t>
            </a:r>
            <a:endParaRPr lang="ko-KR" altLang="en-US" sz="32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endParaRPr lang="ko-KR" altLang="en-US" sz="500">
              <a:latin typeface="한컴 윤고딕 230"/>
              <a:ea typeface="한컴 윤고딕 230"/>
            </a:endParaRPr>
          </a:p>
        </p:txBody>
      </p:sp>
      <p:sp>
        <p:nvSpPr>
          <p:cNvPr id="19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21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25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0" name=""/>
          <p:cNvCxnSpPr/>
          <p:nvPr/>
        </p:nvCxnSpPr>
        <p:spPr>
          <a:xfrm>
            <a:off x="2208085" y="497776"/>
            <a:ext cx="1524569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"/>
          <p:cNvSpPr txBox="1"/>
          <p:nvPr/>
        </p:nvSpPr>
        <p:spPr>
          <a:xfrm>
            <a:off x="3720272" y="12192"/>
            <a:ext cx="1147669" cy="82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10" name=""/>
          <p:cNvGrpSpPr/>
          <p:nvPr/>
        </p:nvGrpSpPr>
        <p:grpSpPr>
          <a:xfrm rot="0">
            <a:off x="899541" y="4136136"/>
            <a:ext cx="2088259" cy="1310258"/>
            <a:chOff x="695895" y="2635819"/>
            <a:chExt cx="2088260" cy="1897480"/>
          </a:xfrm>
        </p:grpSpPr>
        <p:sp>
          <p:nvSpPr>
            <p:cNvPr id="3511" name=""/>
            <p:cNvSpPr txBox="1"/>
            <p:nvPr/>
          </p:nvSpPr>
          <p:spPr>
            <a:xfrm>
              <a:off x="695889" y="2635819"/>
              <a:ext cx="2088261" cy="189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캐릭터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비즈니스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12" name=""/>
            <p:cNvCxnSpPr/>
            <p:nvPr/>
          </p:nvCxnSpPr>
          <p:spPr>
            <a:xfrm rot="16200000" flipH="1">
              <a:off x="1953431" y="3599543"/>
              <a:ext cx="1517432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7" name=""/>
          <p:cNvSpPr txBox="1"/>
          <p:nvPr/>
        </p:nvSpPr>
        <p:spPr>
          <a:xfrm>
            <a:off x="3029519" y="4503038"/>
            <a:ext cx="1398368" cy="63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반다이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9757980" y="4503038"/>
            <a:ext cx="1801559" cy="63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아오시마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10" name=""/>
          <p:cNvGrpSpPr/>
          <p:nvPr/>
        </p:nvGrpSpPr>
        <p:grpSpPr>
          <a:xfrm rot="0">
            <a:off x="899541" y="4136136"/>
            <a:ext cx="2088259" cy="1310258"/>
            <a:chOff x="695895" y="2635819"/>
            <a:chExt cx="2088260" cy="1897480"/>
          </a:xfrm>
        </p:grpSpPr>
        <p:sp>
          <p:nvSpPr>
            <p:cNvPr id="3511" name=""/>
            <p:cNvSpPr txBox="1"/>
            <p:nvPr/>
          </p:nvSpPr>
          <p:spPr>
            <a:xfrm>
              <a:off x="695889" y="2635819"/>
              <a:ext cx="2088261" cy="189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캐릭터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비즈니스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12" name=""/>
            <p:cNvCxnSpPr/>
            <p:nvPr/>
          </p:nvCxnSpPr>
          <p:spPr>
            <a:xfrm rot="16200000" flipH="1">
              <a:off x="1953431" y="3599543"/>
              <a:ext cx="1517432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7" name=""/>
          <p:cNvSpPr txBox="1"/>
          <p:nvPr/>
        </p:nvSpPr>
        <p:spPr>
          <a:xfrm>
            <a:off x="3029519" y="4503038"/>
            <a:ext cx="1398368" cy="63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반다이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grpSp>
        <p:nvGrpSpPr>
          <p:cNvPr id="3523" name=""/>
          <p:cNvGrpSpPr/>
          <p:nvPr/>
        </p:nvGrpSpPr>
        <p:grpSpPr>
          <a:xfrm rot="0">
            <a:off x="4656390" y="2492883"/>
            <a:ext cx="6900481" cy="2776184"/>
            <a:chOff x="4872418" y="2348865"/>
            <a:chExt cx="6048755" cy="2215719"/>
          </a:xfrm>
        </p:grpSpPr>
        <p:pic>
          <p:nvPicPr>
            <p:cNvPr id="3520" name="그림 10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4872418" y="2348865"/>
              <a:ext cx="6048756" cy="1535976"/>
            </a:xfrm>
            <a:prstGeom prst="rect">
              <a:avLst/>
            </a:prstGeom>
          </p:spPr>
        </p:pic>
        <p:sp>
          <p:nvSpPr>
            <p:cNvPr id="3521" name=""/>
            <p:cNvSpPr txBox="1"/>
            <p:nvPr/>
          </p:nvSpPr>
          <p:spPr>
            <a:xfrm>
              <a:off x="5104722" y="4005070"/>
              <a:ext cx="5600426" cy="556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  <a:defRPr lang="ko-KR" altLang="en-US"/>
              </a:pPr>
              <a:r>
                <a:rPr lang="ko-KR" altLang="en-US" sz="4000">
                  <a:latin typeface="한컴 윤고딕 720"/>
                  <a:ea typeface="한컴 윤고딕 720"/>
                </a:rPr>
                <a:t>   일본 최대의 장난감 메이커</a:t>
              </a:r>
              <a:endParaRPr lang="ko-KR" altLang="en-US" sz="4000">
                <a:latin typeface="한컴 윤고딕 720"/>
                <a:ea typeface="한컴 윤고딕 720"/>
              </a:endParaRPr>
            </a:p>
          </p:txBody>
        </p:sp>
        <p:cxnSp>
          <p:nvCxnSpPr>
            <p:cNvPr id="3522" name=""/>
            <p:cNvCxnSpPr/>
            <p:nvPr/>
          </p:nvCxnSpPr>
          <p:spPr>
            <a:xfrm>
              <a:off x="5016436" y="3986375"/>
              <a:ext cx="5760721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10" name=""/>
          <p:cNvGrpSpPr/>
          <p:nvPr/>
        </p:nvGrpSpPr>
        <p:grpSpPr>
          <a:xfrm rot="0">
            <a:off x="899541" y="4136136"/>
            <a:ext cx="2088259" cy="1310258"/>
            <a:chOff x="695895" y="2635819"/>
            <a:chExt cx="2088260" cy="1897480"/>
          </a:xfrm>
        </p:grpSpPr>
        <p:sp>
          <p:nvSpPr>
            <p:cNvPr id="3511" name=""/>
            <p:cNvSpPr txBox="1"/>
            <p:nvPr/>
          </p:nvSpPr>
          <p:spPr>
            <a:xfrm>
              <a:off x="695889" y="2635819"/>
              <a:ext cx="2088261" cy="189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캐릭터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비즈니스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12" name=""/>
            <p:cNvCxnSpPr/>
            <p:nvPr/>
          </p:nvCxnSpPr>
          <p:spPr>
            <a:xfrm rot="16200000" flipH="1">
              <a:off x="1953431" y="3599543"/>
              <a:ext cx="1517432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8" name=""/>
          <p:cNvSpPr txBox="1"/>
          <p:nvPr/>
        </p:nvSpPr>
        <p:spPr>
          <a:xfrm>
            <a:off x="9757980" y="4503038"/>
            <a:ext cx="1801559" cy="63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아오시마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grpSp>
        <p:nvGrpSpPr>
          <p:cNvPr id="3523" name=""/>
          <p:cNvGrpSpPr/>
          <p:nvPr/>
        </p:nvGrpSpPr>
        <p:grpSpPr>
          <a:xfrm rot="0">
            <a:off x="2987800" y="1988820"/>
            <a:ext cx="6997254" cy="2495550"/>
            <a:chOff x="2972617" y="2763771"/>
            <a:chExt cx="6785362" cy="2440187"/>
          </a:xfrm>
        </p:grpSpPr>
        <p:pic>
          <p:nvPicPr>
            <p:cNvPr id="3520" name="그림 14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972617" y="2763771"/>
              <a:ext cx="6785363" cy="1601345"/>
            </a:xfrm>
            <a:prstGeom prst="rect">
              <a:avLst/>
            </a:prstGeom>
          </p:spPr>
        </p:pic>
        <p:sp>
          <p:nvSpPr>
            <p:cNvPr id="3521" name=""/>
            <p:cNvSpPr txBox="1"/>
            <p:nvPr/>
          </p:nvSpPr>
          <p:spPr>
            <a:xfrm>
              <a:off x="3206296" y="4521173"/>
              <a:ext cx="6389026" cy="682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  <a:defRPr lang="ko-KR" altLang="en-US"/>
              </a:pPr>
              <a:r>
                <a:rPr lang="ko-KR" altLang="en-US" sz="4000">
                  <a:latin typeface="한컴 윤고딕 720"/>
                  <a:ea typeface="한컴 윤고딕 720"/>
                </a:rPr>
                <a:t>        일본 프라모델 회사</a:t>
              </a:r>
              <a:endParaRPr lang="ko-KR" altLang="en-US" sz="4000">
                <a:latin typeface="한컴 윤고딕 720"/>
                <a:ea typeface="한컴 윤고딕 720"/>
              </a:endParaRPr>
            </a:p>
          </p:txBody>
        </p:sp>
        <p:cxnSp>
          <p:nvCxnSpPr>
            <p:cNvPr id="3522" name=""/>
            <p:cNvCxnSpPr/>
            <p:nvPr/>
          </p:nvCxnSpPr>
          <p:spPr>
            <a:xfrm>
              <a:off x="3105587" y="4497745"/>
              <a:ext cx="6571889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전대영웅물의 특징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sp>
        <p:nvSpPr>
          <p:cNvPr id="3536" name="내용 개체 틀 2"/>
          <p:cNvSpPr>
            <a:spLocks noGrp="1"/>
          </p:cNvSpPr>
          <p:nvPr/>
        </p:nvSpPr>
        <p:spPr>
          <a:xfrm>
            <a:off x="2592324" y="2204847"/>
            <a:ext cx="7956422" cy="70637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72065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적은 보스</a:t>
            </a: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, </a:t>
            </a: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간부</a:t>
            </a: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, </a:t>
            </a: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괴물</a:t>
            </a: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, </a:t>
            </a: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전투원이 있음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37" name="내용 개체 틀 2"/>
          <p:cNvSpPr>
            <a:spLocks noGrp="1"/>
          </p:cNvSpPr>
          <p:nvPr/>
        </p:nvSpPr>
        <p:spPr>
          <a:xfrm>
            <a:off x="2592324" y="3372802"/>
            <a:ext cx="7956422" cy="73171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69813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괴물은 매회 다른 디자인으로 등장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38" name="내용 개체 틀 2"/>
          <p:cNvSpPr>
            <a:spLocks noGrp="1"/>
          </p:cNvSpPr>
          <p:nvPr/>
        </p:nvSpPr>
        <p:spPr>
          <a:xfrm>
            <a:off x="2592324" y="4506373"/>
            <a:ext cx="7956422" cy="82229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676318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자기 전용의 전투장비가 있음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grpSp>
        <p:nvGrpSpPr>
          <p:cNvPr id="3542" name=""/>
          <p:cNvGrpSpPr/>
          <p:nvPr/>
        </p:nvGrpSpPr>
        <p:grpSpPr>
          <a:xfrm rot="0">
            <a:off x="1187577" y="2146554"/>
            <a:ext cx="1296733" cy="1093851"/>
            <a:chOff x="1187577" y="2146554"/>
            <a:chExt cx="1296734" cy="1093851"/>
          </a:xfrm>
        </p:grpSpPr>
        <p:pic>
          <p:nvPicPr>
            <p:cNvPr id="3510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503617" y="2146554"/>
              <a:ext cx="980694" cy="980694"/>
            </a:xfrm>
            <a:prstGeom prst="rect">
              <a:avLst/>
            </a:prstGeom>
          </p:spPr>
        </p:pic>
        <p:sp>
          <p:nvSpPr>
            <p:cNvPr id="3539" name=""/>
            <p:cNvSpPr/>
            <p:nvPr/>
          </p:nvSpPr>
          <p:spPr>
            <a:xfrm>
              <a:off x="1187577" y="2887218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43" name=""/>
          <p:cNvGrpSpPr/>
          <p:nvPr/>
        </p:nvGrpSpPr>
        <p:grpSpPr>
          <a:xfrm rot="0">
            <a:off x="1187577" y="3240405"/>
            <a:ext cx="1296733" cy="1124712"/>
            <a:chOff x="1187577" y="3240405"/>
            <a:chExt cx="1296734" cy="1124712"/>
          </a:xfrm>
        </p:grpSpPr>
        <p:pic>
          <p:nvPicPr>
            <p:cNvPr id="3505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503617" y="3240405"/>
              <a:ext cx="980694" cy="980694"/>
            </a:xfrm>
            <a:prstGeom prst="rect">
              <a:avLst/>
            </a:prstGeom>
          </p:spPr>
        </p:pic>
        <p:sp>
          <p:nvSpPr>
            <p:cNvPr id="3540" name=""/>
            <p:cNvSpPr/>
            <p:nvPr/>
          </p:nvSpPr>
          <p:spPr>
            <a:xfrm>
              <a:off x="1187577" y="4011930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44" name=""/>
          <p:cNvGrpSpPr/>
          <p:nvPr/>
        </p:nvGrpSpPr>
        <p:grpSpPr>
          <a:xfrm rot="0">
            <a:off x="1187577" y="4392549"/>
            <a:ext cx="1296733" cy="1112710"/>
            <a:chOff x="1187577" y="4392549"/>
            <a:chExt cx="1296734" cy="1112710"/>
          </a:xfrm>
        </p:grpSpPr>
        <p:pic>
          <p:nvPicPr>
            <p:cNvPr id="3506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503617" y="4392549"/>
              <a:ext cx="980694" cy="980694"/>
            </a:xfrm>
            <a:prstGeom prst="rect">
              <a:avLst/>
            </a:prstGeom>
          </p:spPr>
        </p:pic>
        <p:sp>
          <p:nvSpPr>
            <p:cNvPr id="3541" name=""/>
            <p:cNvSpPr/>
            <p:nvPr/>
          </p:nvSpPr>
          <p:spPr>
            <a:xfrm>
              <a:off x="1187577" y="5152072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6" grpId="0" animBg="1"/>
      <p:bldP spid="3537" grpId="1" animBg="1"/>
      <p:bldP spid="3538" grpId="2" animBg="1"/>
      <p:bldP spid="3542" grpId="3" animBg="1"/>
      <p:bldP spid="3543" grpId="4" animBg="1"/>
      <p:bldP spid="3544" grpId="5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전대영웅물의 특징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pic>
        <p:nvPicPr>
          <p:cNvPr id="350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57515" y="3933063"/>
            <a:ext cx="980693" cy="980694"/>
          </a:xfrm>
          <a:prstGeom prst="rect">
            <a:avLst/>
          </a:prstGeom>
        </p:spPr>
      </p:pic>
      <p:pic>
        <p:nvPicPr>
          <p:cNvPr id="350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47621" y="2996946"/>
            <a:ext cx="980693" cy="980694"/>
          </a:xfrm>
          <a:prstGeom prst="rect">
            <a:avLst/>
          </a:prstGeom>
        </p:spPr>
      </p:pic>
      <p:grpSp>
        <p:nvGrpSpPr>
          <p:cNvPr id="3514" name=""/>
          <p:cNvGrpSpPr/>
          <p:nvPr/>
        </p:nvGrpSpPr>
        <p:grpSpPr>
          <a:xfrm rot="0">
            <a:off x="1641335" y="4941189"/>
            <a:ext cx="813053" cy="811912"/>
            <a:chOff x="962977" y="5188838"/>
            <a:chExt cx="813054" cy="811912"/>
          </a:xfrm>
        </p:grpSpPr>
        <p:pic>
          <p:nvPicPr>
            <p:cNvPr id="3511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62977" y="5188838"/>
              <a:ext cx="598360" cy="598360"/>
            </a:xfrm>
            <a:prstGeom prst="rect">
              <a:avLst/>
            </a:prstGeom>
          </p:spPr>
        </p:pic>
        <p:pic>
          <p:nvPicPr>
            <p:cNvPr id="3513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148524" y="5373243"/>
              <a:ext cx="627507" cy="627507"/>
            </a:xfrm>
            <a:prstGeom prst="rect">
              <a:avLst/>
            </a:prstGeom>
          </p:spPr>
        </p:pic>
      </p:grpSp>
      <p:sp>
        <p:nvSpPr>
          <p:cNvPr id="3529" name="내용 개체 틀 2"/>
          <p:cNvSpPr>
            <a:spLocks noGrp="1"/>
          </p:cNvSpPr>
          <p:nvPr/>
        </p:nvSpPr>
        <p:spPr>
          <a:xfrm>
            <a:off x="2643474" y="3068955"/>
            <a:ext cx="6480809" cy="72009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63471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거대 로봇에 탑승하여 싸움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30" name="내용 개체 틀 2"/>
          <p:cNvSpPr>
            <a:spLocks noGrp="1"/>
          </p:cNvSpPr>
          <p:nvPr/>
        </p:nvSpPr>
        <p:spPr>
          <a:xfrm>
            <a:off x="2643475" y="4005072"/>
            <a:ext cx="6480809" cy="69918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61487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필살기로 적을 타도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31" name="내용 개체 틀 2"/>
          <p:cNvSpPr>
            <a:spLocks noGrp="1"/>
          </p:cNvSpPr>
          <p:nvPr/>
        </p:nvSpPr>
        <p:spPr>
          <a:xfrm>
            <a:off x="2643475" y="4941189"/>
            <a:ext cx="4380926" cy="65736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59566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해피엔딩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indent="0" defTabSz="63471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indent="0" defTabSz="63471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indent="0" defTabSz="69813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pic>
        <p:nvPicPr>
          <p:cNvPr id="3532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557515" y="2088261"/>
            <a:ext cx="980693" cy="980694"/>
          </a:xfrm>
          <a:prstGeom prst="rect">
            <a:avLst/>
          </a:prstGeom>
        </p:spPr>
      </p:pic>
      <p:sp>
        <p:nvSpPr>
          <p:cNvPr id="3533" name="내용 개체 틀 2"/>
          <p:cNvSpPr>
            <a:spLocks noGrp="1"/>
          </p:cNvSpPr>
          <p:nvPr/>
        </p:nvSpPr>
        <p:spPr>
          <a:xfrm>
            <a:off x="2643474" y="2218563"/>
            <a:ext cx="7956422" cy="72009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63471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전투장비는 변형</a:t>
            </a: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, </a:t>
            </a: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합체하여 거대 로봇이 됨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34" name=""/>
          <p:cNvSpPr/>
          <p:nvPr/>
        </p:nvSpPr>
        <p:spPr>
          <a:xfrm>
            <a:off x="1123569" y="2852928"/>
            <a:ext cx="914399" cy="176593"/>
          </a:xfrm>
          <a:prstGeom prst="rect">
            <a:avLst/>
          </a:prstGeom>
          <a:solidFill>
            <a:srgbClr val="ffffff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35" name=""/>
          <p:cNvSpPr/>
          <p:nvPr/>
        </p:nvSpPr>
        <p:spPr>
          <a:xfrm>
            <a:off x="1123569" y="3789045"/>
            <a:ext cx="914399" cy="176593"/>
          </a:xfrm>
          <a:prstGeom prst="rect">
            <a:avLst/>
          </a:prstGeom>
          <a:solidFill>
            <a:srgbClr val="ffffff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36" name=""/>
          <p:cNvSpPr/>
          <p:nvPr/>
        </p:nvSpPr>
        <p:spPr>
          <a:xfrm>
            <a:off x="1123569" y="4764595"/>
            <a:ext cx="914399" cy="176593"/>
          </a:xfrm>
          <a:prstGeom prst="rect">
            <a:avLst/>
          </a:prstGeom>
          <a:solidFill>
            <a:srgbClr val="ffffff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37" name=""/>
          <p:cNvSpPr/>
          <p:nvPr/>
        </p:nvSpPr>
        <p:spPr>
          <a:xfrm>
            <a:off x="1353311" y="5628703"/>
            <a:ext cx="914399" cy="176593"/>
          </a:xfrm>
          <a:prstGeom prst="rect">
            <a:avLst/>
          </a:prstGeom>
          <a:solidFill>
            <a:srgbClr val="ffffff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38" name=""/>
          <p:cNvSpPr/>
          <p:nvPr/>
        </p:nvSpPr>
        <p:spPr>
          <a:xfrm>
            <a:off x="993266" y="5412676"/>
            <a:ext cx="914399" cy="176593"/>
          </a:xfrm>
          <a:prstGeom prst="rect">
            <a:avLst/>
          </a:prstGeom>
          <a:solidFill>
            <a:srgbClr val="ffffff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/>
          <p:cNvSpPr/>
          <p:nvPr/>
        </p:nvSpPr>
        <p:spPr>
          <a:xfrm>
            <a:off x="1115927" y="3603619"/>
            <a:ext cx="2879999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400">
                <a:latin typeface="한컴 윤고딕 230"/>
                <a:ea typeface="한컴 윤고딕 230"/>
              </a:rPr>
              <a:t>2</a:t>
            </a:r>
            <a:r>
              <a:rPr lang="ko-KR" altLang="en-US" sz="2400">
                <a:latin typeface="한컴 윤고딕 230"/>
                <a:ea typeface="한컴 윤고딕 230"/>
              </a:rPr>
              <a:t>월에 전사에게</a:t>
            </a:r>
            <a:endParaRPr lang="ko-KR" altLang="en-US" sz="24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400">
                <a:latin typeface="한컴 윤고딕 230"/>
                <a:ea typeface="한컴 윤고딕 230"/>
              </a:rPr>
              <a:t>‘변신 아이템’</a:t>
            </a:r>
            <a:r>
              <a:rPr lang="en-US" altLang="ko-KR" sz="2400">
                <a:latin typeface="한컴 윤고딕 230"/>
                <a:ea typeface="한컴 윤고딕 230"/>
              </a:rPr>
              <a:t>, ‘</a:t>
            </a:r>
            <a:r>
              <a:rPr lang="ko-KR" altLang="en-US" sz="2400">
                <a:latin typeface="한컴 윤고딕 230"/>
                <a:ea typeface="한컴 윤고딕 230"/>
              </a:rPr>
              <a:t>총’</a:t>
            </a:r>
            <a:r>
              <a:rPr lang="en-US" altLang="ko-KR" sz="2400">
                <a:latin typeface="한컴 윤고딕 230"/>
                <a:ea typeface="한컴 윤고딕 230"/>
              </a:rPr>
              <a:t>,</a:t>
            </a:r>
            <a:endParaRPr lang="en-US" altLang="ko-KR" sz="24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en-US" altLang="ko-KR" sz="2400">
                <a:latin typeface="한컴 윤고딕 230"/>
                <a:ea typeface="한컴 윤고딕 230"/>
              </a:rPr>
              <a:t> ‘</a:t>
            </a:r>
            <a:r>
              <a:rPr lang="ko-KR" altLang="en-US" sz="2400">
                <a:latin typeface="한컴 윤고딕 230"/>
                <a:ea typeface="한컴 윤고딕 230"/>
              </a:rPr>
              <a:t>검’ 등 지급</a:t>
            </a:r>
            <a:endParaRPr lang="en-US" altLang="ko-KR" sz="2400">
              <a:latin typeface="한컴 윤고딕 230"/>
              <a:ea typeface="한컴 윤고딕 230"/>
            </a:endParaRPr>
          </a:p>
        </p:txBody>
      </p:sp>
      <p:sp>
        <p:nvSpPr>
          <p:cNvPr id="6" name="사각형: 둥근 모서리 5"/>
          <p:cNvSpPr/>
          <p:nvPr/>
        </p:nvSpPr>
        <p:spPr>
          <a:xfrm>
            <a:off x="8532854" y="3618000"/>
            <a:ext cx="2879999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3200">
                <a:latin typeface="한컴 윤고딕 230"/>
                <a:ea typeface="한컴 윤고딕 230"/>
              </a:rPr>
              <a:t>5</a:t>
            </a:r>
            <a:r>
              <a:rPr lang="ko-KR" altLang="en-US" sz="3200">
                <a:latin typeface="한컴 윤고딕 230"/>
                <a:ea typeface="한컴 윤고딕 230"/>
              </a:rPr>
              <a:t>월 초순</a:t>
            </a:r>
            <a:endParaRPr lang="ko-KR" altLang="en-US" sz="32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신병기 등장</a:t>
            </a:r>
            <a:endParaRPr lang="en-US" altLang="ko-KR" sz="3200">
              <a:latin typeface="한컴 윤고딕 230"/>
              <a:ea typeface="한컴 윤고딕 230"/>
            </a:endParaRPr>
          </a:p>
        </p:txBody>
      </p:sp>
      <p:sp>
        <p:nvSpPr>
          <p:cNvPr id="7" name="사각형: 둥근 모서리 6"/>
          <p:cNvSpPr/>
          <p:nvPr/>
        </p:nvSpPr>
        <p:spPr>
          <a:xfrm>
            <a:off x="4860395" y="3603619"/>
            <a:ext cx="2879999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900">
                <a:latin typeface="한컴 윤고딕 230"/>
                <a:ea typeface="한컴 윤고딕 230"/>
              </a:rPr>
              <a:t>3</a:t>
            </a:r>
            <a:r>
              <a:rPr lang="ko-KR" altLang="en-US" sz="2900">
                <a:latin typeface="한컴 윤고딕 230"/>
                <a:ea typeface="한컴 윤고딕 230"/>
              </a:rPr>
              <a:t>월 중순</a:t>
            </a:r>
            <a:endParaRPr lang="ko-KR" altLang="en-US" sz="29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en-US" altLang="ko-KR" sz="2900">
                <a:latin typeface="한컴 윤고딕 230"/>
                <a:ea typeface="한컴 윤고딕 230"/>
              </a:rPr>
              <a:t>5</a:t>
            </a:r>
            <a:r>
              <a:rPr lang="ko-KR" altLang="en-US" sz="2900">
                <a:latin typeface="한컴 윤고딕 230"/>
                <a:ea typeface="한컴 윤고딕 230"/>
              </a:rPr>
              <a:t>명의 로봇 합체</a:t>
            </a:r>
            <a:endParaRPr lang="en-US" altLang="ko-KR" sz="2900">
              <a:latin typeface="한컴 윤고딕 230"/>
              <a:ea typeface="한컴 윤고딕 230"/>
            </a:endParaRPr>
          </a:p>
        </p:txBody>
      </p:sp>
      <p:sp>
        <p:nvSpPr>
          <p:cNvPr id="8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10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14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화살표: 갈매기형 수장 3"/>
          <p:cNvSpPr/>
          <p:nvPr/>
        </p:nvSpPr>
        <p:spPr>
          <a:xfrm>
            <a:off x="0" y="1268730"/>
            <a:ext cx="12204953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2월　                　　　　　　　　　　6월</a:t>
            </a:r>
            <a:endParaRPr lang="en-US" altLang="ko-KR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cxnSp>
        <p:nvCxnSpPr>
          <p:cNvPr id="19" name=""/>
          <p:cNvCxnSpPr/>
          <p:nvPr/>
        </p:nvCxnSpPr>
        <p:spPr>
          <a:xfrm rot="16200000" flipH="1">
            <a:off x="1739978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"/>
          <p:cNvCxnSpPr/>
          <p:nvPr/>
        </p:nvCxnSpPr>
        <p:spPr>
          <a:xfrm rot="16200000" flipH="1">
            <a:off x="5484446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"/>
          <p:cNvCxnSpPr/>
          <p:nvPr/>
        </p:nvCxnSpPr>
        <p:spPr>
          <a:xfrm rot="16200000" flipH="1">
            <a:off x="9156905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"/>
          <p:cNvCxnSpPr>
            <a:endCxn id="5" idx="0"/>
          </p:cNvCxnSpPr>
          <p:nvPr/>
        </p:nvCxnSpPr>
        <p:spPr>
          <a:xfrm rot="16200000" flipH="1">
            <a:off x="1567459" y="3017145"/>
            <a:ext cx="2120232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"/>
          <p:cNvCxnSpPr>
            <a:endCxn id="6" idx="0"/>
          </p:cNvCxnSpPr>
          <p:nvPr/>
        </p:nvCxnSpPr>
        <p:spPr>
          <a:xfrm rot="16200000" flipH="1">
            <a:off x="6397467" y="3022187"/>
            <a:ext cx="2110146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"/>
          <p:cNvCxnSpPr>
            <a:stCxn id="8" idx="0"/>
          </p:cNvCxnSpPr>
          <p:nvPr/>
        </p:nvCxnSpPr>
        <p:spPr>
          <a:xfrm rot="16200000" flipV="1">
            <a:off x="9613044" y="2205262"/>
            <a:ext cx="575600" cy="1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"/>
          <p:cNvCxnSpPr/>
          <p:nvPr/>
        </p:nvCxnSpPr>
        <p:spPr>
          <a:xfrm rot="16200000">
            <a:off x="4730475" y="2263229"/>
            <a:ext cx="691533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/>
          <p:cNvSpPr/>
          <p:nvPr/>
        </p:nvSpPr>
        <p:spPr>
          <a:xfrm>
            <a:off x="1187577" y="4077261"/>
            <a:ext cx="2879999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여름방학 전</a:t>
            </a:r>
            <a:endParaRPr lang="ko-KR" altLang="en-US" sz="32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강력한 적 출현</a:t>
            </a:r>
            <a:endParaRPr lang="en-US" altLang="ko-KR" sz="3200">
              <a:latin typeface="한컴 윤고딕 230"/>
              <a:ea typeface="한컴 윤고딕 230"/>
            </a:endParaRPr>
          </a:p>
        </p:txBody>
      </p:sp>
      <p:sp>
        <p:nvSpPr>
          <p:cNvPr id="6" name="사각형: 둥근 모서리 5"/>
          <p:cNvSpPr/>
          <p:nvPr/>
        </p:nvSpPr>
        <p:spPr>
          <a:xfrm>
            <a:off x="6012538" y="4077261"/>
            <a:ext cx="2879999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가을에</a:t>
            </a:r>
            <a:endParaRPr lang="ko-KR" altLang="en-US" sz="32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간부 사이 내분</a:t>
            </a:r>
            <a:endParaRPr lang="en-US" altLang="ko-KR" sz="3200">
              <a:latin typeface="한컴 윤고딕 230"/>
              <a:ea typeface="한컴 윤고딕 230"/>
            </a:endParaRPr>
          </a:p>
        </p:txBody>
      </p:sp>
      <p:sp>
        <p:nvSpPr>
          <p:cNvPr id="7" name="사각형: 둥근 모서리 6"/>
          <p:cNvSpPr/>
          <p:nvPr/>
        </p:nvSpPr>
        <p:spPr>
          <a:xfrm>
            <a:off x="3636242" y="2493063"/>
            <a:ext cx="2879999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500">
                <a:latin typeface="한컴 윤고딕 230"/>
                <a:ea typeface="한컴 윤고딕 230"/>
              </a:rPr>
              <a:t>기존의 로봇 패하고</a:t>
            </a:r>
            <a:endParaRPr lang="ko-KR" altLang="en-US" sz="25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500">
                <a:latin typeface="한컴 윤고딕 230"/>
                <a:ea typeface="한컴 윤고딕 230"/>
              </a:rPr>
              <a:t>신형 로봇 등장</a:t>
            </a:r>
            <a:endParaRPr lang="en-US" altLang="ko-KR" sz="2500">
              <a:latin typeface="한컴 윤고딕 230"/>
              <a:ea typeface="한컴 윤고딕 230"/>
            </a:endParaRPr>
          </a:p>
        </p:txBody>
      </p:sp>
      <p:sp>
        <p:nvSpPr>
          <p:cNvPr id="8" name="사각형: 둥근 모서리 7"/>
          <p:cNvSpPr/>
          <p:nvPr/>
        </p:nvSpPr>
        <p:spPr>
          <a:xfrm>
            <a:off x="8460846" y="2493063"/>
            <a:ext cx="2879999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크리스마스경</a:t>
            </a:r>
            <a:endParaRPr lang="ko-KR" altLang="en-US" sz="32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3200">
                <a:latin typeface="한컴 윤고딕 230"/>
                <a:ea typeface="한컴 윤고딕 230"/>
              </a:rPr>
              <a:t>진짜 적 등장</a:t>
            </a:r>
            <a:endParaRPr lang="en-US" altLang="ko-KR" sz="3200">
              <a:latin typeface="한컴 윤고딕 230"/>
              <a:ea typeface="한컴 윤고딕 230"/>
            </a:endParaRPr>
          </a:p>
        </p:txBody>
      </p:sp>
      <p:sp>
        <p:nvSpPr>
          <p:cNvPr id="9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11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15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화살표: 갈매기형 수장 3"/>
          <p:cNvSpPr/>
          <p:nvPr/>
        </p:nvSpPr>
        <p:spPr>
          <a:xfrm>
            <a:off x="0" y="1268730"/>
            <a:ext cx="12204953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6월　                　　　　　　　　　　1월</a:t>
            </a:r>
            <a:endParaRPr lang="ko-KR" altLang="en-US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전대물의 패턴이 같은 이유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sp>
        <p:nvSpPr>
          <p:cNvPr id="3504" name="내용 개체 틀 2"/>
          <p:cNvSpPr>
            <a:spLocks noGrp="1"/>
          </p:cNvSpPr>
          <p:nvPr/>
        </p:nvSpPr>
        <p:spPr>
          <a:xfrm>
            <a:off x="5676025" y="4711446"/>
            <a:ext cx="6312901" cy="86410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algn="ctr" defTabSz="76789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재고를 모두 일소하기 위함</a:t>
            </a:r>
            <a:endParaRPr xmlns:mc="http://schemas.openxmlformats.org/markup-compatibility/2006" xmlns:hp="http://schemas.haansoft.com/office/presentation/8.0" lang="en-US" altLang="ko-KR" sz="32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pic>
        <p:nvPicPr>
          <p:cNvPr id="350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36116" y="2348865"/>
            <a:ext cx="4571999" cy="2935224"/>
          </a:xfrm>
          <a:prstGeom prst="rect">
            <a:avLst/>
          </a:prstGeom>
        </p:spPr>
      </p:pic>
      <p:sp>
        <p:nvSpPr>
          <p:cNvPr id="3506" name="내용 개체 틀 2"/>
          <p:cNvSpPr>
            <a:spLocks noGrp="1"/>
          </p:cNvSpPr>
          <p:nvPr/>
        </p:nvSpPr>
        <p:spPr>
          <a:xfrm>
            <a:off x="5508116" y="2407158"/>
            <a:ext cx="6312901" cy="93611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algn="ctr" defTabSz="76789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초합금 로봇을 팔기 위함</a:t>
            </a:r>
            <a:endParaRPr xmlns:mc="http://schemas.openxmlformats.org/markup-compatibility/2006" xmlns:hp="http://schemas.haansoft.com/office/presentation/8.0" lang="ko-KR" altLang="en-US" sz="32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07" name="내용 개체 틀 2"/>
          <p:cNvSpPr>
            <a:spLocks noGrp="1"/>
          </p:cNvSpPr>
          <p:nvPr/>
        </p:nvSpPr>
        <p:spPr>
          <a:xfrm>
            <a:off x="6635629" y="3271266"/>
            <a:ext cx="4777224" cy="136817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defTabSz="76789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아이들의 용돈이</a:t>
            </a:r>
            <a:endParaRPr xmlns:mc="http://schemas.openxmlformats.org/markup-compatibility/2006" xmlns:hp="http://schemas.haansoft.com/office/presentation/8.0" lang="ko-KR" altLang="en-US" sz="32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indent="0" defTabSz="76789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풍족한 시기라는 점을 노림</a:t>
            </a:r>
            <a:endParaRPr xmlns:mc="http://schemas.openxmlformats.org/markup-compatibility/2006" xmlns:hp="http://schemas.haansoft.com/office/presentation/8.0" lang="ko-KR" altLang="en-US" sz="32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grpSp>
        <p:nvGrpSpPr>
          <p:cNvPr id="3508" name=""/>
          <p:cNvGrpSpPr/>
          <p:nvPr/>
        </p:nvGrpSpPr>
        <p:grpSpPr>
          <a:xfrm rot="0">
            <a:off x="5292089" y="2276856"/>
            <a:ext cx="1296733" cy="1093851"/>
            <a:chOff x="1187577" y="2146554"/>
            <a:chExt cx="1296734" cy="1093851"/>
          </a:xfrm>
        </p:grpSpPr>
        <p:pic>
          <p:nvPicPr>
            <p:cNvPr id="3509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503617" y="2146554"/>
              <a:ext cx="980694" cy="980694"/>
            </a:xfrm>
            <a:prstGeom prst="rect">
              <a:avLst/>
            </a:prstGeom>
          </p:spPr>
        </p:pic>
        <p:sp>
          <p:nvSpPr>
            <p:cNvPr id="3510" name=""/>
            <p:cNvSpPr/>
            <p:nvPr/>
          </p:nvSpPr>
          <p:spPr>
            <a:xfrm>
              <a:off x="1187577" y="2887218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11" name=""/>
          <p:cNvGrpSpPr/>
          <p:nvPr/>
        </p:nvGrpSpPr>
        <p:grpSpPr>
          <a:xfrm rot="0">
            <a:off x="5292089" y="3199257"/>
            <a:ext cx="1296733" cy="1124712"/>
            <a:chOff x="1187577" y="3240405"/>
            <a:chExt cx="1296734" cy="1124712"/>
          </a:xfrm>
        </p:grpSpPr>
        <p:pic>
          <p:nvPicPr>
            <p:cNvPr id="3512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503617" y="3240405"/>
              <a:ext cx="980694" cy="980694"/>
            </a:xfrm>
            <a:prstGeom prst="rect">
              <a:avLst/>
            </a:prstGeom>
          </p:spPr>
        </p:pic>
        <p:sp>
          <p:nvSpPr>
            <p:cNvPr id="3513" name=""/>
            <p:cNvSpPr/>
            <p:nvPr/>
          </p:nvSpPr>
          <p:spPr>
            <a:xfrm>
              <a:off x="1187577" y="4011930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14" name=""/>
          <p:cNvGrpSpPr/>
          <p:nvPr/>
        </p:nvGrpSpPr>
        <p:grpSpPr>
          <a:xfrm rot="0">
            <a:off x="5292089" y="4606862"/>
            <a:ext cx="1296733" cy="1112710"/>
            <a:chOff x="1187577" y="4392549"/>
            <a:chExt cx="1296734" cy="1112710"/>
          </a:xfrm>
        </p:grpSpPr>
        <p:pic>
          <p:nvPicPr>
            <p:cNvPr id="3515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03617" y="4392549"/>
              <a:ext cx="980694" cy="980694"/>
            </a:xfrm>
            <a:prstGeom prst="rect">
              <a:avLst/>
            </a:prstGeom>
          </p:spPr>
        </p:pic>
        <p:sp>
          <p:nvSpPr>
            <p:cNvPr id="3516" name=""/>
            <p:cNvSpPr/>
            <p:nvPr/>
          </p:nvSpPr>
          <p:spPr>
            <a:xfrm>
              <a:off x="1187577" y="5152072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4" grpId="0" animBg="1"/>
      <p:bldP spid="3506" grpId="1" animBg="1"/>
      <p:bldP spid="3507" grpId="2" animBg="1"/>
      <p:bldP spid="3508" grpId="3" animBg="1"/>
      <p:bldP spid="3511" grpId="4" animBg="1"/>
      <p:bldP spid="3514" grpId="5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일본 애니메이션의 현황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pic>
        <p:nvPicPr>
          <p:cNvPr id="351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71549" y="2232242"/>
            <a:ext cx="2780955" cy="2780955"/>
          </a:xfrm>
          <a:prstGeom prst="rect">
            <a:avLst/>
          </a:prstGeom>
        </p:spPr>
      </p:pic>
      <p:sp>
        <p:nvSpPr>
          <p:cNvPr id="3512" name=""/>
          <p:cNvSpPr/>
          <p:nvPr/>
        </p:nvSpPr>
        <p:spPr>
          <a:xfrm>
            <a:off x="1101883" y="4581216"/>
            <a:ext cx="2412287" cy="576000"/>
          </a:xfrm>
          <a:prstGeom prst="rect">
            <a:avLst/>
          </a:prstGeom>
          <a:solidFill>
            <a:schemeClr val="bg1">
              <a:lumMod val="70000"/>
            </a:schemeClr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200">
                <a:latin typeface="한컴 윤고딕 740"/>
                <a:ea typeface="한컴 윤고딕 740"/>
                <a:cs typeface="굴림"/>
              </a:rPr>
              <a:t>인력 부족</a:t>
            </a:r>
            <a:endParaRPr lang="ko-KR" altLang="en-US" sz="3200">
              <a:latin typeface="한컴 윤고딕 740"/>
              <a:ea typeface="한컴 윤고딕 740"/>
              <a:cs typeface="굴림"/>
            </a:endParaRPr>
          </a:p>
        </p:txBody>
      </p:sp>
      <p:sp>
        <p:nvSpPr>
          <p:cNvPr id="3516" name=""/>
          <p:cNvSpPr/>
          <p:nvPr/>
        </p:nvSpPr>
        <p:spPr>
          <a:xfrm rot="2700000">
            <a:off x="1357199" y="2336400"/>
            <a:ext cx="2181600" cy="2181600"/>
          </a:xfrm>
          <a:prstGeom prst="plus">
            <a:avLst>
              <a:gd name="adj" fmla="val 46484"/>
            </a:avLst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351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31066" y="2204847"/>
            <a:ext cx="2769823" cy="2769824"/>
          </a:xfrm>
          <a:prstGeom prst="rect">
            <a:avLst/>
          </a:prstGeom>
        </p:spPr>
      </p:pic>
      <p:sp>
        <p:nvSpPr>
          <p:cNvPr id="3514" name=""/>
          <p:cNvSpPr/>
          <p:nvPr/>
        </p:nvSpPr>
        <p:spPr>
          <a:xfrm>
            <a:off x="9096943" y="4581216"/>
            <a:ext cx="2243901" cy="576000"/>
          </a:xfrm>
          <a:prstGeom prst="rect">
            <a:avLst/>
          </a:prstGeom>
          <a:solidFill>
            <a:schemeClr val="bg1">
              <a:lumMod val="70000"/>
            </a:schemeClr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200">
                <a:latin typeface="한컴 윤고딕 740"/>
                <a:ea typeface="한컴 윤고딕 740"/>
                <a:cs typeface="굴림"/>
              </a:rPr>
              <a:t>해외 산업</a:t>
            </a:r>
            <a:endParaRPr lang="ko-KR" altLang="en-US" sz="3200">
              <a:latin typeface="한컴 윤고딕 740"/>
              <a:ea typeface="한컴 윤고딕 740"/>
              <a:cs typeface="굴림"/>
            </a:endParaRPr>
          </a:p>
        </p:txBody>
      </p:sp>
      <p:pic>
        <p:nvPicPr>
          <p:cNvPr id="351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85785" y="2204847"/>
            <a:ext cx="2736341" cy="2736342"/>
          </a:xfrm>
          <a:prstGeom prst="rect">
            <a:avLst/>
          </a:prstGeom>
        </p:spPr>
      </p:pic>
      <p:sp>
        <p:nvSpPr>
          <p:cNvPr id="3513" name=""/>
          <p:cNvSpPr/>
          <p:nvPr/>
        </p:nvSpPr>
        <p:spPr>
          <a:xfrm>
            <a:off x="3707891" y="4581216"/>
            <a:ext cx="4020120" cy="576000"/>
          </a:xfrm>
          <a:prstGeom prst="rect">
            <a:avLst/>
          </a:prstGeom>
          <a:solidFill>
            <a:schemeClr val="bg1">
              <a:lumMod val="70000"/>
            </a:schemeClr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200">
                <a:latin typeface="한컴 윤고딕 740"/>
                <a:ea typeface="한컴 윤고딕 740"/>
                <a:cs typeface="굴림"/>
              </a:rPr>
              <a:t>젊은이들의 관심 부족</a:t>
            </a:r>
            <a:endParaRPr lang="ko-KR" altLang="en-US" sz="3200">
              <a:latin typeface="한컴 윤고딕 740"/>
              <a:ea typeface="한컴 윤고딕 740"/>
              <a:cs typeface="굴림"/>
            </a:endParaRPr>
          </a:p>
        </p:txBody>
      </p:sp>
      <p:cxnSp>
        <p:nvCxnSpPr>
          <p:cNvPr id="3520" name=""/>
          <p:cNvCxnSpPr/>
          <p:nvPr/>
        </p:nvCxnSpPr>
        <p:spPr>
          <a:xfrm>
            <a:off x="2267711" y="537400"/>
            <a:ext cx="152457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1" name=""/>
          <p:cNvSpPr txBox="1"/>
          <p:nvPr/>
        </p:nvSpPr>
        <p:spPr>
          <a:xfrm>
            <a:off x="3796756" y="44577"/>
            <a:ext cx="1147670" cy="82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22" name=""/>
          <p:cNvSpPr/>
          <p:nvPr/>
        </p:nvSpPr>
        <p:spPr>
          <a:xfrm>
            <a:off x="7811999" y="3222000"/>
            <a:ext cx="1202398" cy="799200"/>
          </a:xfrm>
          <a:prstGeom prst="rightArrow">
            <a:avLst>
              <a:gd name="adj1" fmla="val 52832"/>
              <a:gd name="adj2" fmla="val 50000"/>
            </a:avLst>
          </a:prstGeom>
          <a:solidFill>
            <a:srgbClr val="ff6600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4" grpId="0" animBg="1"/>
      <p:bldP spid="3522" grpId="1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"/>
          <p:cNvCxnSpPr/>
          <p:nvPr/>
        </p:nvCxnSpPr>
        <p:spPr>
          <a:xfrm rot="16200000" flipH="1">
            <a:off x="1307565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"/>
          <p:cNvCxnSpPr/>
          <p:nvPr/>
        </p:nvCxnSpPr>
        <p:spPr>
          <a:xfrm rot="16200000" flipH="1">
            <a:off x="5288848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"/>
          <p:cNvCxnSpPr>
            <a:stCxn id="13" idx="0"/>
          </p:cNvCxnSpPr>
          <p:nvPr/>
        </p:nvCxnSpPr>
        <p:spPr>
          <a:xfrm rot="16200000" flipV="1">
            <a:off x="9879453" y="2183635"/>
            <a:ext cx="474835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"/>
          <p:cNvCxnSpPr/>
          <p:nvPr/>
        </p:nvCxnSpPr>
        <p:spPr>
          <a:xfrm rot="16200000" flipH="1">
            <a:off x="2959271" y="3122528"/>
            <a:ext cx="2272853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"/>
          <p:cNvCxnSpPr/>
          <p:nvPr/>
        </p:nvCxnSpPr>
        <p:spPr>
          <a:xfrm rot="16200000" flipH="1">
            <a:off x="6761812" y="3278141"/>
            <a:ext cx="2584077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사각형: 둥근 모서리 12"/>
          <p:cNvSpPr/>
          <p:nvPr/>
        </p:nvSpPr>
        <p:spPr>
          <a:xfrm>
            <a:off x="8676871" y="2421054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latin typeface="한컴 윤고딕 230"/>
                <a:ea typeface="한컴 윤고딕 230"/>
              </a:rPr>
              <a:t>1980</a:t>
            </a:r>
            <a:r>
              <a:rPr lang="ko-KR" altLang="en-US" sz="2800">
                <a:latin typeface="한컴 윤고딕 230"/>
                <a:ea typeface="한컴 윤고딕 230"/>
              </a:rPr>
              <a:t>년대 중반 이후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소년점프 황금기</a:t>
            </a:r>
            <a:endParaRPr lang="ko-KR" altLang="en-US" sz="2800">
              <a:latin typeface="한컴 윤고딕 230"/>
              <a:ea typeface="한컴 윤고딕 230"/>
            </a:endParaRPr>
          </a:p>
        </p:txBody>
      </p:sp>
      <p:sp>
        <p:nvSpPr>
          <p:cNvPr id="14" name="사각형: 둥근 모서리 13"/>
          <p:cNvSpPr/>
          <p:nvPr/>
        </p:nvSpPr>
        <p:spPr>
          <a:xfrm>
            <a:off x="683512" y="2421054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latin typeface="한컴 윤고딕 230"/>
                <a:ea typeface="한컴 윤고딕 230"/>
              </a:rPr>
              <a:t>1973</a:t>
            </a:r>
            <a:r>
              <a:rPr lang="ko-KR" altLang="en-US" sz="2800">
                <a:latin typeface="한컴 윤고딕 230"/>
                <a:ea typeface="한컴 윤고딕 230"/>
              </a:rPr>
              <a:t>년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마징가 </a:t>
            </a:r>
            <a:r>
              <a:rPr lang="en-US" altLang="ko-KR" sz="2800">
                <a:latin typeface="한컴 윤고딕 230"/>
                <a:ea typeface="한컴 윤고딕 230"/>
              </a:rPr>
              <a:t>Z </a:t>
            </a:r>
            <a:r>
              <a:rPr lang="ko-KR" altLang="en-US" sz="2800">
                <a:latin typeface="한컴 윤고딕 230"/>
                <a:ea typeface="한컴 윤고딕 230"/>
              </a:rPr>
              <a:t>등장</a:t>
            </a:r>
            <a:endParaRPr lang="ko-KR" altLang="en-US" sz="2800">
              <a:latin typeface="한컴 윤고딕 230"/>
              <a:ea typeface="한컴 윤고딕 230"/>
            </a:endParaRPr>
          </a:p>
        </p:txBody>
      </p:sp>
      <p:sp>
        <p:nvSpPr>
          <p:cNvPr id="15" name="사각형: 둥근 모서리 14"/>
          <p:cNvSpPr/>
          <p:nvPr/>
        </p:nvSpPr>
        <p:spPr>
          <a:xfrm>
            <a:off x="6613853" y="4293108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latin typeface="한컴 윤고딕 230"/>
                <a:ea typeface="한컴 윤고딕 230"/>
              </a:rPr>
              <a:t>1984</a:t>
            </a:r>
            <a:r>
              <a:rPr lang="ko-KR" altLang="en-US" sz="2800">
                <a:latin typeface="한컴 윤고딕 230"/>
                <a:ea typeface="한컴 윤고딕 230"/>
              </a:rPr>
              <a:t>년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바람계곡의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나우시카</a:t>
            </a:r>
            <a:r>
              <a:rPr lang="en-US" altLang="ko-KR" sz="2800">
                <a:latin typeface="한컴 윤고딕 230"/>
                <a:ea typeface="한컴 윤고딕 230"/>
              </a:rPr>
              <a:t> </a:t>
            </a:r>
            <a:r>
              <a:rPr lang="ko-KR" altLang="en-US" sz="2800">
                <a:latin typeface="한컴 윤고딕 230"/>
                <a:ea typeface="한컴 윤고딕 230"/>
              </a:rPr>
              <a:t>등장</a:t>
            </a:r>
            <a:endParaRPr lang="ko-KR" altLang="en-US" sz="2800">
              <a:latin typeface="한컴 윤고딕 230"/>
              <a:ea typeface="한컴 윤고딕 230"/>
            </a:endParaRPr>
          </a:p>
        </p:txBody>
      </p:sp>
      <p:sp>
        <p:nvSpPr>
          <p:cNvPr id="8" name="사각형: 둥근 모서리 7"/>
          <p:cNvSpPr/>
          <p:nvPr/>
        </p:nvSpPr>
        <p:spPr>
          <a:xfrm>
            <a:off x="2655699" y="4293108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latin typeface="한컴 윤고딕 230"/>
                <a:ea typeface="한컴 윤고딕 230"/>
              </a:rPr>
              <a:t>1974</a:t>
            </a:r>
            <a:r>
              <a:rPr lang="ko-KR" altLang="en-US" sz="2800">
                <a:latin typeface="한컴 윤고딕 230"/>
                <a:ea typeface="한컴 윤고딕 230"/>
              </a:rPr>
              <a:t>년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우주전함 야마토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시리즈 방영</a:t>
            </a:r>
            <a:endParaRPr lang="ko-KR" altLang="en-US" sz="2800">
              <a:latin typeface="한컴 윤고딕 230"/>
              <a:ea typeface="한컴 윤고딕 230"/>
            </a:endParaRPr>
          </a:p>
        </p:txBody>
      </p:sp>
      <p:sp>
        <p:nvSpPr>
          <p:cNvPr id="9" name="사각형: 둥근 모서리 8"/>
          <p:cNvSpPr/>
          <p:nvPr/>
        </p:nvSpPr>
        <p:spPr>
          <a:xfrm>
            <a:off x="4664799" y="2421054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latin typeface="한컴 윤고딕 230"/>
                <a:ea typeface="한컴 윤고딕 230"/>
              </a:rPr>
              <a:t>1983</a:t>
            </a:r>
            <a:r>
              <a:rPr lang="ko-KR" altLang="en-US" sz="2800">
                <a:latin typeface="한컴 윤고딕 230"/>
                <a:ea typeface="한컴 윤고딕 230"/>
              </a:rPr>
              <a:t>년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최초의 </a:t>
            </a:r>
            <a:r>
              <a:rPr lang="en-US" altLang="ko-KR" sz="2800">
                <a:latin typeface="한컴 윤고딕 230"/>
                <a:ea typeface="한컴 윤고딕 230"/>
              </a:rPr>
              <a:t>OVA</a:t>
            </a:r>
            <a:endParaRPr lang="en-US" altLang="ko-KR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다로스 발표</a:t>
            </a:r>
            <a:endParaRPr lang="ko-KR" altLang="en-US" sz="2800">
              <a:latin typeface="한컴 윤고딕 230"/>
              <a:ea typeface="한컴 윤고딕 230"/>
            </a:endParaRPr>
          </a:p>
        </p:txBody>
      </p:sp>
      <p:sp>
        <p:nvSpPr>
          <p:cNvPr id="16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1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22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화살표: 갈매기형 수장 3"/>
          <p:cNvSpPr/>
          <p:nvPr/>
        </p:nvSpPr>
        <p:spPr>
          <a:xfrm>
            <a:off x="0" y="1268730"/>
            <a:ext cx="12204952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7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0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　                　　　　　　　　　　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9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0</a:t>
            </a:r>
            <a:endParaRPr lang="en-US" altLang="ko-KR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cxnSp>
        <p:nvCxnSpPr>
          <p:cNvPr id="29" name=""/>
          <p:cNvCxnSpPr/>
          <p:nvPr/>
        </p:nvCxnSpPr>
        <p:spPr>
          <a:xfrm>
            <a:off x="2208085" y="497776"/>
            <a:ext cx="1524569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"/>
          <p:cNvSpPr txBox="1"/>
          <p:nvPr/>
        </p:nvSpPr>
        <p:spPr>
          <a:xfrm>
            <a:off x="3720272" y="12192"/>
            <a:ext cx="1147669" cy="82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/>
          <p:cNvSpPr/>
          <p:nvPr/>
        </p:nvSpPr>
        <p:spPr>
          <a:xfrm>
            <a:off x="8119521" y="3618000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600">
                <a:latin typeface="한컴 윤고딕 230"/>
                <a:ea typeface="한컴 윤고딕 230"/>
              </a:rPr>
              <a:t>1996</a:t>
            </a:r>
            <a:r>
              <a:rPr lang="ko-KR" altLang="en-US" sz="2600">
                <a:latin typeface="한컴 윤고딕 230"/>
                <a:ea typeface="한컴 윤고딕 230"/>
              </a:rPr>
              <a:t>년</a:t>
            </a:r>
            <a:endParaRPr lang="ko-KR" altLang="en-US" sz="26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600">
                <a:latin typeface="한컴 윤고딕 230"/>
                <a:ea typeface="한컴 윤고딕 230"/>
              </a:rPr>
              <a:t>공각기동대 비디오</a:t>
            </a:r>
            <a:endParaRPr lang="ko-KR" altLang="en-US" sz="26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600">
                <a:latin typeface="한컴 윤고딕 230"/>
                <a:ea typeface="한컴 윤고딕 230"/>
              </a:rPr>
              <a:t>판매 전미 </a:t>
            </a:r>
            <a:r>
              <a:rPr lang="en-US" altLang="ko-KR" sz="2600">
                <a:latin typeface="한컴 윤고딕 230"/>
                <a:ea typeface="한컴 윤고딕 230"/>
              </a:rPr>
              <a:t>1</a:t>
            </a:r>
            <a:r>
              <a:rPr lang="ko-KR" altLang="en-US" sz="2600">
                <a:latin typeface="한컴 윤고딕 230"/>
                <a:ea typeface="한컴 윤고딕 230"/>
              </a:rPr>
              <a:t>위</a:t>
            </a:r>
            <a:endParaRPr lang="ko-KR" altLang="en-US" sz="2600">
              <a:latin typeface="한컴 윤고딕 230"/>
              <a:ea typeface="한컴 윤고딕 230"/>
            </a:endParaRPr>
          </a:p>
        </p:txBody>
      </p:sp>
      <p:sp>
        <p:nvSpPr>
          <p:cNvPr id="14" name="사각형: 둥근 모서리 13"/>
          <p:cNvSpPr/>
          <p:nvPr/>
        </p:nvSpPr>
        <p:spPr>
          <a:xfrm>
            <a:off x="899541" y="3618000"/>
            <a:ext cx="2879998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latin typeface="한컴 윤고딕 230"/>
                <a:ea typeface="한컴 윤고딕 230"/>
              </a:rPr>
              <a:t>1992</a:t>
            </a:r>
            <a:r>
              <a:rPr lang="ko-KR" altLang="en-US" sz="2800">
                <a:latin typeface="한컴 윤고딕 230"/>
                <a:ea typeface="한컴 윤고딕 230"/>
              </a:rPr>
              <a:t>년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미소녀전사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세일러문 등장</a:t>
            </a:r>
            <a:endParaRPr lang="ko-KR" altLang="en-US" sz="2800">
              <a:latin typeface="한컴 윤고딕 230"/>
              <a:ea typeface="한컴 윤고딕 230"/>
            </a:endParaRPr>
          </a:p>
        </p:txBody>
      </p:sp>
      <p:sp>
        <p:nvSpPr>
          <p:cNvPr id="15" name="사각형: 둥근 모서리 14"/>
          <p:cNvSpPr/>
          <p:nvPr/>
        </p:nvSpPr>
        <p:spPr>
          <a:xfrm>
            <a:off x="4571998" y="3618000"/>
            <a:ext cx="3024376" cy="1440000"/>
          </a:xfrm>
          <a:prstGeom prst="roundRect">
            <a:avLst>
              <a:gd name="adj" fmla="val 16667"/>
            </a:avLst>
          </a:prstGeom>
          <a:solidFill>
            <a:srgbClr val="a6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latin typeface="한컴 윤고딕 230"/>
                <a:ea typeface="한컴 윤고딕 230"/>
              </a:rPr>
              <a:t>1995</a:t>
            </a:r>
            <a:r>
              <a:rPr lang="ko-KR" altLang="en-US" sz="2800">
                <a:latin typeface="한컴 윤고딕 230"/>
                <a:ea typeface="한컴 윤고딕 230"/>
              </a:rPr>
              <a:t>년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신세기 에반게리온</a:t>
            </a:r>
            <a:endParaRPr lang="ko-KR" altLang="en-US" sz="28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한컴 윤고딕 230"/>
                <a:ea typeface="한컴 윤고딕 230"/>
              </a:rPr>
              <a:t>등장</a:t>
            </a:r>
            <a:endParaRPr lang="en-US" altLang="ko-KR" sz="2800">
              <a:latin typeface="한컴 윤고딕 230"/>
              <a:ea typeface="한컴 윤고딕 230"/>
            </a:endParaRPr>
          </a:p>
        </p:txBody>
      </p:sp>
      <p:sp>
        <p:nvSpPr>
          <p:cNvPr id="17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19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23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화살표: 갈매기형 수장 3"/>
          <p:cNvSpPr/>
          <p:nvPr/>
        </p:nvSpPr>
        <p:spPr>
          <a:xfrm>
            <a:off x="0" y="1268730"/>
            <a:ext cx="12204952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7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0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　                　　　　　　　　　　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9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0</a:t>
            </a:r>
            <a:endParaRPr lang="en-US" altLang="ko-KR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cxnSp>
        <p:nvCxnSpPr>
          <p:cNvPr id="25" name=""/>
          <p:cNvCxnSpPr/>
          <p:nvPr/>
        </p:nvCxnSpPr>
        <p:spPr>
          <a:xfrm rot="16200000" flipH="1">
            <a:off x="1523992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"/>
          <p:cNvCxnSpPr/>
          <p:nvPr/>
        </p:nvCxnSpPr>
        <p:spPr>
          <a:xfrm rot="16200000" flipH="1">
            <a:off x="5286526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"/>
          <p:cNvCxnSpPr/>
          <p:nvPr/>
        </p:nvCxnSpPr>
        <p:spPr>
          <a:xfrm rot="16200000" flipH="1">
            <a:off x="8743572" y="2802050"/>
            <a:ext cx="163189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"/>
          <p:cNvCxnSpPr/>
          <p:nvPr/>
        </p:nvCxnSpPr>
        <p:spPr>
          <a:xfrm>
            <a:off x="2208085" y="497776"/>
            <a:ext cx="1524569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"/>
          <p:cNvSpPr txBox="1"/>
          <p:nvPr/>
        </p:nvSpPr>
        <p:spPr>
          <a:xfrm>
            <a:off x="3720272" y="12192"/>
            <a:ext cx="1147669" cy="82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09" name=""/>
          <p:cNvGrpSpPr/>
          <p:nvPr/>
        </p:nvGrpSpPr>
        <p:grpSpPr>
          <a:xfrm rot="0">
            <a:off x="899541" y="2085117"/>
            <a:ext cx="2088259" cy="1919955"/>
            <a:chOff x="695895" y="2542316"/>
            <a:chExt cx="2088261" cy="1919955"/>
          </a:xfrm>
        </p:grpSpPr>
        <p:sp>
          <p:nvSpPr>
            <p:cNvPr id="3505" name=""/>
            <p:cNvSpPr txBox="1"/>
            <p:nvPr/>
          </p:nvSpPr>
          <p:spPr>
            <a:xfrm>
              <a:off x="695892" y="2542315"/>
              <a:ext cx="2088260" cy="191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적자를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보존하는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구조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0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0" name=""/>
          <p:cNvGrpSpPr/>
          <p:nvPr/>
        </p:nvGrpSpPr>
        <p:grpSpPr>
          <a:xfrm rot="0">
            <a:off x="899541" y="4136136"/>
            <a:ext cx="2088258" cy="1310258"/>
            <a:chOff x="695895" y="2635819"/>
            <a:chExt cx="2088260" cy="1897480"/>
          </a:xfrm>
        </p:grpSpPr>
        <p:sp>
          <p:nvSpPr>
            <p:cNvPr id="3511" name=""/>
            <p:cNvSpPr txBox="1"/>
            <p:nvPr/>
          </p:nvSpPr>
          <p:spPr>
            <a:xfrm>
              <a:off x="695886" y="2635818"/>
              <a:ext cx="2088262" cy="189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캐릭터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비즈니스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12" name=""/>
            <p:cNvCxnSpPr/>
            <p:nvPr/>
          </p:nvCxnSpPr>
          <p:spPr>
            <a:xfrm rot="16200000" flipH="1">
              <a:off x="1953431" y="3599543"/>
              <a:ext cx="1517432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3" name=""/>
          <p:cNvSpPr txBox="1"/>
          <p:nvPr/>
        </p:nvSpPr>
        <p:spPr>
          <a:xfrm>
            <a:off x="3029518" y="2276475"/>
            <a:ext cx="3929444" cy="117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리미티드 애니메이션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4" name=""/>
          <p:cNvSpPr txBox="1"/>
          <p:nvPr/>
        </p:nvSpPr>
        <p:spPr>
          <a:xfrm>
            <a:off x="3029517" y="3284601"/>
            <a:ext cx="2729296" cy="63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풀 애니메이션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5" name=""/>
          <p:cNvSpPr txBox="1"/>
          <p:nvPr/>
        </p:nvSpPr>
        <p:spPr>
          <a:xfrm>
            <a:off x="9197719" y="2276475"/>
            <a:ext cx="2359154" cy="636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뱅크 시스템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6" name=""/>
          <p:cNvSpPr txBox="1"/>
          <p:nvPr/>
        </p:nvSpPr>
        <p:spPr>
          <a:xfrm>
            <a:off x="8976929" y="3288982"/>
            <a:ext cx="2520316" cy="64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타이업 (제휴)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3029518" y="4503038"/>
            <a:ext cx="1398367" cy="63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반다이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9757979" y="4503038"/>
            <a:ext cx="1801559" cy="63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아오시마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9" grpId="0" animBg="1"/>
      <p:bldP spid="3510" grpId="1" animBg="1"/>
      <p:bldP spid="3513" grpId="2" animBg="1"/>
      <p:bldP spid="3514" grpId="3" animBg="1"/>
      <p:bldP spid="3515" grpId="4" animBg="1"/>
      <p:bldP spid="3516" grpId="5" animBg="1"/>
      <p:bldP spid="3517" grpId="6" animBg="1"/>
      <p:bldP spid="3518" grpId="7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09" name=""/>
          <p:cNvGrpSpPr/>
          <p:nvPr/>
        </p:nvGrpSpPr>
        <p:grpSpPr>
          <a:xfrm rot="0">
            <a:off x="899541" y="2085117"/>
            <a:ext cx="2088259" cy="1919955"/>
            <a:chOff x="695895" y="2542316"/>
            <a:chExt cx="2088261" cy="1919955"/>
          </a:xfrm>
        </p:grpSpPr>
        <p:sp>
          <p:nvSpPr>
            <p:cNvPr id="3505" name=""/>
            <p:cNvSpPr txBox="1"/>
            <p:nvPr/>
          </p:nvSpPr>
          <p:spPr>
            <a:xfrm>
              <a:off x="695892" y="2542315"/>
              <a:ext cx="2088260" cy="191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적자를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보존하는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구조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0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3" name=""/>
          <p:cNvSpPr txBox="1"/>
          <p:nvPr/>
        </p:nvSpPr>
        <p:spPr>
          <a:xfrm>
            <a:off x="3029518" y="2276475"/>
            <a:ext cx="3929444" cy="117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리미티드 애니메이션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4" name=""/>
          <p:cNvSpPr txBox="1"/>
          <p:nvPr/>
        </p:nvSpPr>
        <p:spPr>
          <a:xfrm>
            <a:off x="3029517" y="3284601"/>
            <a:ext cx="2729296" cy="63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풀 애니메이션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5" name=""/>
          <p:cNvSpPr txBox="1"/>
          <p:nvPr/>
        </p:nvSpPr>
        <p:spPr>
          <a:xfrm>
            <a:off x="9197719" y="2276475"/>
            <a:ext cx="2359154" cy="636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뱅크 시스템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6" name=""/>
          <p:cNvSpPr txBox="1"/>
          <p:nvPr/>
        </p:nvSpPr>
        <p:spPr>
          <a:xfrm>
            <a:off x="8976929" y="3288982"/>
            <a:ext cx="2520316" cy="64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타이업 (제휴)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09" name=""/>
          <p:cNvGrpSpPr/>
          <p:nvPr/>
        </p:nvGrpSpPr>
        <p:grpSpPr>
          <a:xfrm rot="0">
            <a:off x="899541" y="2085117"/>
            <a:ext cx="2088259" cy="1919955"/>
            <a:chOff x="695895" y="2542316"/>
            <a:chExt cx="2088261" cy="1919955"/>
          </a:xfrm>
        </p:grpSpPr>
        <p:sp>
          <p:nvSpPr>
            <p:cNvPr id="3505" name=""/>
            <p:cNvSpPr txBox="1"/>
            <p:nvPr/>
          </p:nvSpPr>
          <p:spPr>
            <a:xfrm>
              <a:off x="695892" y="2542315"/>
              <a:ext cx="2088260" cy="191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적자를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보존하는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구조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0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3" name=""/>
          <p:cNvSpPr txBox="1"/>
          <p:nvPr/>
        </p:nvSpPr>
        <p:spPr>
          <a:xfrm>
            <a:off x="3029518" y="2276475"/>
            <a:ext cx="3929444" cy="117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리미티드 애니메이션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20" name="내용 개체 틀 7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31328" y="2924937"/>
            <a:ext cx="5076061" cy="285528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09" name=""/>
          <p:cNvGrpSpPr/>
          <p:nvPr/>
        </p:nvGrpSpPr>
        <p:grpSpPr>
          <a:xfrm rot="0">
            <a:off x="899541" y="2085117"/>
            <a:ext cx="2088259" cy="1919955"/>
            <a:chOff x="695895" y="2542316"/>
            <a:chExt cx="2088261" cy="1919955"/>
          </a:xfrm>
        </p:grpSpPr>
        <p:sp>
          <p:nvSpPr>
            <p:cNvPr id="3505" name=""/>
            <p:cNvSpPr txBox="1"/>
            <p:nvPr/>
          </p:nvSpPr>
          <p:spPr>
            <a:xfrm>
              <a:off x="695892" y="2542315"/>
              <a:ext cx="2088260" cy="191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적자를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보존하는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구조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0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4" name=""/>
          <p:cNvSpPr txBox="1"/>
          <p:nvPr/>
        </p:nvSpPr>
        <p:spPr>
          <a:xfrm>
            <a:off x="3029517" y="3284601"/>
            <a:ext cx="2729296" cy="63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풀 애니메이션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20" name="내용 개체 틀 5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08448" y="2085117"/>
            <a:ext cx="5012724" cy="368326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09" name=""/>
          <p:cNvGrpSpPr/>
          <p:nvPr/>
        </p:nvGrpSpPr>
        <p:grpSpPr>
          <a:xfrm rot="0">
            <a:off x="899541" y="2085117"/>
            <a:ext cx="2088259" cy="1919955"/>
            <a:chOff x="695895" y="2542316"/>
            <a:chExt cx="2088261" cy="1919955"/>
          </a:xfrm>
        </p:grpSpPr>
        <p:sp>
          <p:nvSpPr>
            <p:cNvPr id="3505" name=""/>
            <p:cNvSpPr txBox="1"/>
            <p:nvPr/>
          </p:nvSpPr>
          <p:spPr>
            <a:xfrm>
              <a:off x="695892" y="2542315"/>
              <a:ext cx="2088260" cy="191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적자를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보존하는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구조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0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5" name=""/>
          <p:cNvSpPr txBox="1"/>
          <p:nvPr/>
        </p:nvSpPr>
        <p:spPr>
          <a:xfrm>
            <a:off x="9197719" y="2276475"/>
            <a:ext cx="2359154" cy="636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뱅크 시스템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23" name="디지몬 어드벤처 트라이 - 엔젤우몬 진화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/>
          <a:stretch>
            <a:fillRect/>
          </a:stretch>
        </p:blipFill>
        <p:spPr>
          <a:xfrm>
            <a:off x="2987799" y="2137410"/>
            <a:ext cx="6264656" cy="352386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23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23"/>
                </p:tgtEl>
              </p:cMediaNode>
            </p:video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5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0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6" y="764667"/>
            <a:ext cx="216025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2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8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8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구조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09" name=""/>
          <p:cNvGrpSpPr/>
          <p:nvPr/>
        </p:nvGrpSpPr>
        <p:grpSpPr>
          <a:xfrm rot="0">
            <a:off x="899541" y="2085117"/>
            <a:ext cx="2088259" cy="1919955"/>
            <a:chOff x="695895" y="2542316"/>
            <a:chExt cx="2088261" cy="1919955"/>
          </a:xfrm>
        </p:grpSpPr>
        <p:sp>
          <p:nvSpPr>
            <p:cNvPr id="3505" name=""/>
            <p:cNvSpPr txBox="1"/>
            <p:nvPr/>
          </p:nvSpPr>
          <p:spPr>
            <a:xfrm>
              <a:off x="695892" y="2542315"/>
              <a:ext cx="2088260" cy="191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적자를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보존하는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구조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0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6" name=""/>
          <p:cNvSpPr txBox="1"/>
          <p:nvPr/>
        </p:nvSpPr>
        <p:spPr>
          <a:xfrm>
            <a:off x="8976929" y="3288982"/>
            <a:ext cx="2520316" cy="64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타이업 (제휴)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20" name="내용 개체 틀 4"/>
          <p:cNvSpPr>
            <a:spLocks noGrp="1"/>
          </p:cNvSpPr>
          <p:nvPr/>
        </p:nvSpPr>
        <p:spPr>
          <a:xfrm>
            <a:off x="3419854" y="2276856"/>
            <a:ext cx="4222836" cy="360045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algn="ctr" defTabSz="79266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애니메이션을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indent="0" algn="ctr" defTabSz="79266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다른 산업과</a:t>
            </a: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 </a:t>
            </a: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연동시켜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indent="0" algn="ctr" defTabSz="79266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이윤을 남기는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indent="0" algn="ctr" defTabSz="79266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부가산업 분야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indent="0" algn="ctr" defTabSz="792667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Ex)</a:t>
            </a: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 </a:t>
            </a: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OST,</a:t>
            </a: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 완구 등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cxnSp>
        <p:nvCxnSpPr>
          <p:cNvPr id="3521" name=""/>
          <p:cNvCxnSpPr/>
          <p:nvPr/>
        </p:nvCxnSpPr>
        <p:spPr>
          <a:xfrm>
            <a:off x="7752776" y="3610451"/>
            <a:ext cx="1152145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2" name=""/>
          <p:cNvCxnSpPr/>
          <p:nvPr/>
        </p:nvCxnSpPr>
        <p:spPr>
          <a:xfrm rot="5400000" flipH="1" flipV="1">
            <a:off x="7746630" y="3451906"/>
            <a:ext cx="181451" cy="135636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3" name=""/>
          <p:cNvCxnSpPr/>
          <p:nvPr/>
        </p:nvCxnSpPr>
        <p:spPr>
          <a:xfrm rot="16200000" flipH="1">
            <a:off x="7748059" y="3631928"/>
            <a:ext cx="178593" cy="135636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0" grpId="0" animBg="1"/>
      <p:bldP spid="3521" grpId="1" animBg="1"/>
      <p:bldP spid="3522" grpId="2" animBg="1"/>
      <p:bldP spid="3523" grpId="3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488</ep:Words>
  <ep:PresentationFormat>사용자 지정</ep:PresentationFormat>
  <ep:Paragraphs>139</ep:Paragraphs>
  <ep:Slides>18</ep:Slides>
  <ep:Notes>0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2017-03-31T08:04:38.178</dcterms:created>
  <dc:creator>LG</dc:creator>
  <cp:lastModifiedBy>LG</cp:lastModifiedBy>
  <dcterms:modified xsi:type="dcterms:W3CDTF">2017-03-31T08:05:25.389</dcterms:modified>
  <cp:revision>1</cp:revision>
</cp:coreProperties>
</file>