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맑은 고딕" pitchFamily="50" charset="-127"/>
      <p:regular r:id="rId25"/>
      <p:bold r:id="rId26"/>
    </p:embeddedFont>
    <p:embeddedFont>
      <p:font typeface="한컴 윤고딕 250" pitchFamily="18" charset="-127"/>
      <p:regular r:id="rId27"/>
    </p:embeddedFont>
    <p:embeddedFont>
      <p:font typeface="한컴 윤고딕 240" pitchFamily="18" charset="-127"/>
      <p:regular r:id="rId28"/>
    </p:embeddedFont>
    <p:embeddedFont>
      <p:font typeface="Calibri Light" pitchFamily="34" charset="0"/>
      <p:regular r:id="rId29"/>
      <p:italic r:id="rId3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itchFamily="34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41A00"/>
    <a:srgbClr val="FE431E"/>
    <a:srgbClr val="878181"/>
    <a:srgbClr val="F9F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 userDrawn="1"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" name="직각 삼각형 2"/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1464928" y="2163131"/>
            <a:ext cx="3462445" cy="2063770"/>
            <a:chOff x="3268663" y="2240868"/>
            <a:chExt cx="3096345" cy="2124237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각 삼각형 4"/>
            <p:cNvSpPr/>
            <p:nvPr/>
          </p:nvSpPr>
          <p:spPr>
            <a:xfrm rot="16200000" flipH="1">
              <a:off x="5880408" y="3880505"/>
              <a:ext cx="504056" cy="46514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4244" y="3897052"/>
            <a:ext cx="3525518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32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0046" y="4365104"/>
            <a:ext cx="2913652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일본의 </a:t>
            </a:r>
            <a:r>
              <a:rPr lang="ko-KR" altLang="en-US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6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3472" y="152078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유래와 역사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472" y="239873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마츠리의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요소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3472" y="327668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진행절차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472" y="4154638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3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대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132" y="5013176"/>
            <a:ext cx="3600400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&amp;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한국 비교 양상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1" name="그림 20" descr="noun_796181_cc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6001"/>
          <a:stretch>
            <a:fillRect/>
          </a:stretch>
        </p:blipFill>
        <p:spPr>
          <a:xfrm rot="810502">
            <a:off x="2222486" y="2223198"/>
            <a:ext cx="1885950" cy="1584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3532" y="468914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중국어중국학과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21401441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박해연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1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주요 행사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5960" y="83671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신코사이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神幸祭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그림 6" descr="fb40_18_i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556" y="1664804"/>
            <a:ext cx="2844316" cy="3096344"/>
          </a:xfrm>
          <a:prstGeom prst="rect">
            <a:avLst/>
          </a:prstGeom>
        </p:spPr>
      </p:pic>
      <p:pic>
        <p:nvPicPr>
          <p:cNvPr id="8" name="그림 7" descr="fb40_18_i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024" y="2096852"/>
            <a:ext cx="3656510" cy="244827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099556" y="4905164"/>
            <a:ext cx="284565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오오에야마</a:t>
            </a:r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spc="-10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가이진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천황을 구하기 위해 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무사 </a:t>
            </a:r>
            <a:r>
              <a:rPr lang="en-US" altLang="ko-KR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6</a:t>
            </a:r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명이 신의 힘을 빌려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오오에야마</a:t>
            </a:r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 본거지의 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u="sng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일본 </a:t>
            </a:r>
            <a:r>
              <a:rPr lang="en-US" altLang="ko-KR" sz="2000" u="sng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000" u="sng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대 귀신 퇴치</a:t>
            </a:r>
            <a:endParaRPr lang="en-US" altLang="ko-KR" sz="2000" u="sng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88088" y="4905164"/>
            <a:ext cx="25955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메기 인형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메기가 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u="sng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지진을 불러들인다</a:t>
            </a:r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는 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설화에 따라 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무거운 돌로 메기를 누름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1444" y="3212976"/>
            <a:ext cx="2844316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446" y="3346586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시기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1444" y="4515488"/>
            <a:ext cx="313234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446" y="4649097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장소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91444" y="3864232"/>
            <a:ext cx="2916324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446" y="3985744"/>
            <a:ext cx="300633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매년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7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월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1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일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– 31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일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91444" y="5166743"/>
            <a:ext cx="3132348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1444" y="5265204"/>
            <a:ext cx="354639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교토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 기온 지역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야사카진자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31" name="그림 30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373859" y="3489063"/>
            <a:ext cx="4138242" cy="1341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75920" y="636761"/>
            <a:ext cx="6205828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교토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기온 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祇園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1944" y="4473116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869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년 일본 전역에 </a:t>
            </a:r>
            <a:r>
              <a:rPr lang="ko-KR" altLang="en-US" sz="22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역병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이 창궐했을 때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병과 악귀를 퇴치하기 위해 제를 지내고 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기도를 드린 </a:t>
            </a:r>
            <a:r>
              <a:rPr lang="ko-KR" altLang="en-US" sz="2200" u="sng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고료오에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御霊会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원한을 품고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죽은 영혼을 위로하기 위한 제사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에서 비롯됨</a:t>
            </a:r>
            <a:endParaRPr lang="ko-KR" altLang="en-US" sz="2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91444" y="1916832"/>
            <a:ext cx="259228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9446" y="2039962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시작 연도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91444" y="2568088"/>
            <a:ext cx="1800200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446" y="2701697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869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년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 descr="%B1%E2%BF¸%B6%C3%F7%B8%A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56" y="1556792"/>
            <a:ext cx="4175745" cy="276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1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7320136" y="692696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43572" y="2966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야사카진자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八坂神社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1584" y="602128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야마보코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山鉾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200" y="8727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기온 </a:t>
            </a:r>
            <a:r>
              <a:rPr lang="ko-KR" altLang="en-US" sz="40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4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2064" y="2240868"/>
            <a:ext cx="533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야마보코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山鉾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순행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야마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山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와 호코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鉾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 –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교토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시내 행진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2144" y="3861048"/>
            <a:ext cx="444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일본 전통 의상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유카타</a:t>
            </a:r>
            <a:r>
              <a:rPr lang="en-US" altLang="ko-K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浴衣</a:t>
            </a:r>
            <a:r>
              <a:rPr lang="en-US" altLang="ko-K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현지인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+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관광객의 축제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4" name="그림 13" descr="img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908720"/>
            <a:ext cx="3348000" cy="2232000"/>
          </a:xfrm>
          <a:prstGeom prst="rect">
            <a:avLst/>
          </a:prstGeom>
        </p:spPr>
      </p:pic>
      <p:pic>
        <p:nvPicPr>
          <p:cNvPr id="15" name="그림 14" descr="comm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764" y="3465004"/>
            <a:ext cx="3348000" cy="2232000"/>
          </a:xfrm>
          <a:prstGeom prst="rect">
            <a:avLst/>
          </a:prstGeom>
        </p:spPr>
      </p:pic>
      <p:pic>
        <p:nvPicPr>
          <p:cNvPr id="23" name="그림 22" descr="IMG_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372" y="3465004"/>
            <a:ext cx="3353589" cy="22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2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기온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주요 행사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5960" y="83671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요이야마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宵山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912" y="3609020"/>
            <a:ext cx="6228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오랜 전통을 지닌 가옥이나 점포에서 보관해오던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병풍 족자 등 골동품 공개 행사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→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뵤우부마츠리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屛風祭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병풍제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9996" y="2564904"/>
            <a:ext cx="457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effectLst>
                  <a:reflection blurRad="6350" stA="55000" endA="300" endPos="45500" dir="5400000" sy="-100000" algn="bl" rotWithShape="0"/>
                </a:effectLst>
                <a:latin typeface="한컴 윤고딕 250" pitchFamily="18" charset="-127"/>
                <a:ea typeface="한컴 윤고딕 250" pitchFamily="18" charset="-127"/>
              </a:rPr>
              <a:t>야마보코</a:t>
            </a:r>
            <a:r>
              <a:rPr lang="ko-KR" altLang="en-US" sz="3200" dirty="0" smtClean="0">
                <a:effectLst>
                  <a:reflection blurRad="6350" stA="55000" endA="300" endPos="45500" dir="5400000" sy="-100000" algn="bl" rotWithShape="0"/>
                </a:effectLst>
                <a:latin typeface="한컴 윤고딕 250" pitchFamily="18" charset="-127"/>
                <a:ea typeface="한컴 윤고딕 250" pitchFamily="18" charset="-127"/>
              </a:rPr>
              <a:t> 순행의 </a:t>
            </a:r>
            <a:r>
              <a:rPr lang="ko-KR" altLang="en-US" sz="3200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한컴 윤고딕 250" pitchFamily="18" charset="-127"/>
                <a:ea typeface="한컴 윤고딕 250" pitchFamily="18" charset="-127"/>
              </a:rPr>
              <a:t>전야제</a:t>
            </a:r>
            <a:endParaRPr lang="ko-KR" altLang="en-US" sz="3200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그림 6" descr="fb40_23_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2564904"/>
            <a:ext cx="4050000" cy="27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기온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주요 행사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5960" y="83671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츠지마와시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辻回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し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8" name="그림 7" descr="K-001.png"/>
          <p:cNvPicPr>
            <a:picLocks noChangeAspect="1"/>
          </p:cNvPicPr>
          <p:nvPr/>
        </p:nvPicPr>
        <p:blipFill>
          <a:blip r:embed="rId2" cstate="print"/>
          <a:srcRect t="1728"/>
          <a:stretch>
            <a:fillRect/>
          </a:stretch>
        </p:blipFill>
        <p:spPr>
          <a:xfrm>
            <a:off x="767408" y="1520788"/>
            <a:ext cx="3924436" cy="4295080"/>
          </a:xfrm>
          <a:prstGeom prst="rect">
            <a:avLst/>
          </a:prstGeom>
        </p:spPr>
      </p:pic>
      <p:pic>
        <p:nvPicPr>
          <p:cNvPr id="9" name="그림 8" descr="K-002.png"/>
          <p:cNvPicPr>
            <a:picLocks noChangeAspect="1"/>
          </p:cNvPicPr>
          <p:nvPr/>
        </p:nvPicPr>
        <p:blipFill>
          <a:blip r:embed="rId3" cstate="print"/>
          <a:srcRect t="4761"/>
          <a:stretch>
            <a:fillRect/>
          </a:stretch>
        </p:blipFill>
        <p:spPr>
          <a:xfrm>
            <a:off x="5987988" y="1736812"/>
            <a:ext cx="4638424" cy="2376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9936" y="4725144"/>
            <a:ext cx="5508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순행 중 모퉁이에서 거대한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u="sng" dirty="0" smtClean="0">
                <a:latin typeface="한컴 윤고딕 250" pitchFamily="18" charset="-127"/>
                <a:ea typeface="한컴 윤고딕 250" pitchFamily="18" charset="-127"/>
              </a:rPr>
              <a:t>가마의 </a:t>
            </a:r>
            <a:r>
              <a:rPr lang="ko-KR" altLang="en-US" sz="2000" u="sng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방향</a:t>
            </a:r>
            <a:r>
              <a:rPr lang="ko-KR" altLang="en-US" sz="2000" u="sng" dirty="0" smtClean="0">
                <a:latin typeface="한컴 윤고딕 250" pitchFamily="18" charset="-127"/>
                <a:ea typeface="한컴 윤고딕 250" pitchFamily="18" charset="-127"/>
              </a:rPr>
              <a:t>을 바꾸는 것</a:t>
            </a:r>
            <a:endParaRPr lang="en-US" altLang="ko-KR" sz="2000" u="sng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직진으로만 이동할 수 있으며 방향 전환이 어려움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943872" y="2888940"/>
            <a:ext cx="900100" cy="6120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1444" y="3212976"/>
            <a:ext cx="2844316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446" y="3346586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시기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1444" y="4515488"/>
            <a:ext cx="313234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446" y="4649097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장소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91444" y="3864232"/>
            <a:ext cx="2916324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446" y="3985744"/>
            <a:ext cx="300633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매년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7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월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24-25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일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91444" y="5166743"/>
            <a:ext cx="3132348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1444" y="5265204"/>
            <a:ext cx="354639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오사카 </a:t>
            </a:r>
            <a:r>
              <a:rPr lang="ko-KR" altLang="en-US" sz="160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텐만구신사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31" name="그림 30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373859" y="3489063"/>
            <a:ext cx="4138242" cy="1341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47828" y="636761"/>
            <a:ext cx="7033920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오사카 </a:t>
            </a:r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– 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텐진 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44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天神祭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)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마츠리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9936" y="4473116"/>
            <a:ext cx="66720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헤이안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시대 </a:t>
            </a:r>
            <a:r>
              <a:rPr lang="ko-KR" altLang="en-US" sz="2200" u="sng" dirty="0" smtClean="0">
                <a:latin typeface="한컴 윤고딕 250" pitchFamily="18" charset="-127"/>
                <a:ea typeface="한컴 윤고딕 250" pitchFamily="18" charset="-127"/>
              </a:rPr>
              <a:t>학자</a:t>
            </a:r>
            <a:r>
              <a:rPr lang="en-US" altLang="ko-KR" sz="2400" u="sng" dirty="0" smtClean="0"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2200" u="sng" dirty="0" smtClean="0">
                <a:latin typeface="한컴 윤고딕 250" pitchFamily="18" charset="-127"/>
                <a:ea typeface="한컴 윤고딕 250" pitchFamily="18" charset="-127"/>
              </a:rPr>
              <a:t>시인</a:t>
            </a:r>
            <a:r>
              <a:rPr lang="en-US" altLang="ko-KR" sz="2400" u="sng" dirty="0" smtClean="0"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2200" u="sng" dirty="0" smtClean="0">
                <a:latin typeface="한컴 윤고딕 250" pitchFamily="18" charset="-127"/>
                <a:ea typeface="한컴 윤고딕 250" pitchFamily="18" charset="-127"/>
              </a:rPr>
              <a:t>정치가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→ </a:t>
            </a:r>
            <a:r>
              <a:rPr lang="ko-KR" altLang="en-US" sz="20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학문의 신</a:t>
            </a:r>
            <a:r>
              <a:rPr lang="en-US" altLang="ko-KR" sz="20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天神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40" pitchFamily="18" charset="-127"/>
                <a:ea typeface="한컴 윤고딕 240" pitchFamily="18" charset="-127"/>
              </a:rPr>
              <a:t>)</a:t>
            </a:r>
            <a:endParaRPr lang="en-US" altLang="ko-KR" sz="2200" dirty="0" smtClean="0">
              <a:solidFill>
                <a:schemeClr val="accent2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901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년 정적인 </a:t>
            </a:r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후지와라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도키히라의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참소로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좌천된 뒤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903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년 억울한 죽음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텐만구신사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근처 </a:t>
            </a:r>
            <a:r>
              <a:rPr lang="ko-KR" altLang="en-US" sz="2200" dirty="0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오가와 강가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에서 </a:t>
            </a:r>
            <a:r>
              <a:rPr lang="ko-KR" altLang="en-US" sz="2200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가미보코</a:t>
            </a:r>
            <a:r>
              <a:rPr lang="en-US" altLang="ko-KR" sz="22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2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창 무기</a:t>
            </a:r>
            <a:r>
              <a:rPr lang="en-US" altLang="ko-KR" sz="22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를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떠내려보내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그 곳에 제단을 쌓아 의식 시행</a:t>
            </a:r>
            <a:endParaRPr lang="ko-KR" altLang="en-US" sz="2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91444" y="1916832"/>
            <a:ext cx="259228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9446" y="2039962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시작 연도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91444" y="2568088"/>
            <a:ext cx="1800200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446" y="2701697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951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년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19" name="그림 18" descr="commonBMKPXS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4092" y="1628800"/>
            <a:ext cx="3557394" cy="276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08168" y="3897052"/>
            <a:ext cx="2340260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스가와라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미치자네</a:t>
            </a:r>
            <a:endParaRPr lang="ko-KR" altLang="en-US" sz="2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한컴 윤고딕 240" pitchFamily="18" charset="-127"/>
              <a:ea typeface="한컴 윤고딕 24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1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7320136" y="692696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43572" y="2966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호코나가시신지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鉾流神事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)</a:t>
            </a:r>
            <a:endParaRPr lang="ko-KR" altLang="en-US" sz="2000" dirty="0"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357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대제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大祭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) 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와 고호렌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御鳳輦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)</a:t>
            </a:r>
            <a:endParaRPr lang="ko-KR" altLang="en-US" sz="2000" dirty="0"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200" y="8727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텐진 </a:t>
            </a:r>
            <a:r>
              <a:rPr lang="ko-KR" altLang="en-US" sz="40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4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2084" y="216886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텐만구신사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근처 </a:t>
            </a:r>
            <a:r>
              <a:rPr lang="ko-KR" altLang="en-US" sz="2000" dirty="0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오가와 강가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에서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가미보코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창 무기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를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떠내려보내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그 곳에 제단을 쌓아 의식 시행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3" name="그림 12" descr="07-ȣ%C4ڳ%AA%B0%A1%BDý%C5%C1%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584" y="764704"/>
            <a:ext cx="3348000" cy="2511000"/>
          </a:xfrm>
          <a:prstGeom prst="rect">
            <a:avLst/>
          </a:prstGeom>
        </p:spPr>
      </p:pic>
      <p:pic>
        <p:nvPicPr>
          <p:cNvPr id="16" name="그림 15" descr="common7XC06D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3429000"/>
            <a:ext cx="3359160" cy="223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72164" y="3717032"/>
            <a:ext cx="4284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대제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大祭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) 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– 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스가와라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미치자네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endParaRPr lang="en-US" altLang="ko-KR" sz="20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탄생 축하 제례 의식</a:t>
            </a:r>
            <a:endParaRPr lang="en-US" altLang="ko-KR" sz="20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accent2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고호렌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accent2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御鳳輦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) </a:t>
            </a:r>
            <a:r>
              <a:rPr lang="en-US" altLang="ko-KR" sz="2000" dirty="0" smtClean="0">
                <a:latin typeface="한컴 윤고딕 240" pitchFamily="18" charset="-127"/>
                <a:ea typeface="한컴 윤고딕 240" pitchFamily="18" charset="-127"/>
              </a:rPr>
              <a:t>– 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스가와라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미치자네의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endParaRPr lang="en-US" altLang="ko-KR" sz="20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000" dirty="0" err="1" smtClean="0">
                <a:latin typeface="한컴 윤고딕 240" pitchFamily="18" charset="-127"/>
                <a:ea typeface="한컴 윤고딕 240" pitchFamily="18" charset="-127"/>
              </a:rPr>
              <a:t>령을</a:t>
            </a:r>
            <a:r>
              <a:rPr lang="ko-KR" altLang="en-US" sz="2000" dirty="0" smtClean="0">
                <a:latin typeface="한컴 윤고딕 240" pitchFamily="18" charset="-127"/>
                <a:ea typeface="한컴 윤고딕 240" pitchFamily="18" charset="-127"/>
              </a:rPr>
              <a:t> 모신 가마</a:t>
            </a:r>
          </a:p>
          <a:p>
            <a:pPr algn="ctr"/>
            <a:endParaRPr lang="ko-KR" altLang="en-US" sz="2000" dirty="0"/>
          </a:p>
        </p:txBody>
      </p:sp>
      <p:pic>
        <p:nvPicPr>
          <p:cNvPr id="24" name="그림 23" descr="fb40_38_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3429000"/>
            <a:ext cx="3348000" cy="2237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2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텐진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주요 행사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5960" y="836712"/>
            <a:ext cx="5256584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dirty="0" err="1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리쿠토교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陸度御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) &amp; 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후나토교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船渡御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40" pitchFamily="18" charset="-127"/>
                <a:ea typeface="한컴 윤고딕 240" pitchFamily="18" charset="-127"/>
              </a:rPr>
              <a:t>)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pic>
        <p:nvPicPr>
          <p:cNvPr id="9" name="그림 8" descr="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420" y="1412776"/>
            <a:ext cx="3636404" cy="2412803"/>
          </a:xfrm>
          <a:prstGeom prst="rect">
            <a:avLst/>
          </a:prstGeom>
        </p:spPr>
      </p:pic>
      <p:pic>
        <p:nvPicPr>
          <p:cNvPr id="12" name="그림 11" descr="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9496" y="3969060"/>
            <a:ext cx="3924436" cy="25986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3912" y="1808820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리쿠토교</a:t>
            </a:r>
            <a:r>
              <a:rPr lang="en-US" altLang="ko-K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陸度御</a:t>
            </a:r>
            <a:r>
              <a:rPr lang="en-US" altLang="ko-K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) - </a:t>
            </a:r>
            <a:r>
              <a:rPr lang="ko-KR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육로운반</a:t>
            </a:r>
            <a:endParaRPr lang="en-US" altLang="ko-KR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err="1" smtClean="0">
                <a:latin typeface="한컴 윤고딕 240" pitchFamily="18" charset="-127"/>
                <a:ea typeface="한컴 윤고딕 240" pitchFamily="18" charset="-127"/>
              </a:rPr>
              <a:t>텐만구에서</a:t>
            </a:r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 신령을 배에 태우는 </a:t>
            </a:r>
            <a:endParaRPr lang="en-US" altLang="ko-KR" sz="24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err="1" smtClean="0">
                <a:latin typeface="한컴 윤고딕 240" pitchFamily="18" charset="-127"/>
                <a:ea typeface="한컴 윤고딕 240" pitchFamily="18" charset="-127"/>
              </a:rPr>
              <a:t>후나토교</a:t>
            </a:r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2400" dirty="0" err="1" smtClean="0">
                <a:latin typeface="한컴 윤고딕 240" pitchFamily="18" charset="-127"/>
                <a:ea typeface="한컴 윤고딕 240" pitchFamily="18" charset="-127"/>
              </a:rPr>
              <a:t>승선장까지</a:t>
            </a:r>
            <a:endParaRPr lang="en-US" altLang="ko-KR" sz="24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신령을 태운 가마 </a:t>
            </a:r>
            <a:r>
              <a:rPr lang="ko-KR" altLang="en-US" sz="2400" u="sng" dirty="0" err="1" smtClean="0">
                <a:latin typeface="한컴 윤고딕 240" pitchFamily="18" charset="-127"/>
                <a:ea typeface="한컴 윤고딕 240" pitchFamily="18" charset="-127"/>
              </a:rPr>
              <a:t>미코시를</a:t>
            </a:r>
            <a:r>
              <a:rPr lang="ko-KR" altLang="en-US" sz="2400" u="sng" dirty="0" smtClean="0">
                <a:latin typeface="한컴 윤고딕 240" pitchFamily="18" charset="-127"/>
                <a:ea typeface="한컴 윤고딕 240" pitchFamily="18" charset="-127"/>
              </a:rPr>
              <a:t> 운반</a:t>
            </a:r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하는 행렬</a:t>
            </a:r>
            <a:endParaRPr lang="ko-KR" altLang="en-US" sz="2400" dirty="0"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992" y="4509120"/>
            <a:ext cx="50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accent5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후나토교</a:t>
            </a:r>
            <a:r>
              <a:rPr lang="en-US" altLang="ko-KR" sz="2400" dirty="0" smtClean="0">
                <a:solidFill>
                  <a:schemeClr val="accent5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accent5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船渡御</a:t>
            </a:r>
            <a:r>
              <a:rPr lang="en-US" altLang="ko-KR" sz="2400" dirty="0" smtClean="0">
                <a:solidFill>
                  <a:schemeClr val="accent5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) - </a:t>
            </a:r>
            <a:r>
              <a:rPr lang="ko-KR" altLang="en-US" sz="2400" dirty="0" smtClean="0">
                <a:solidFill>
                  <a:schemeClr val="accent5">
                    <a:lumMod val="7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수로운반</a:t>
            </a:r>
            <a:endParaRPr lang="en-US" altLang="ko-KR" sz="2400" dirty="0" smtClean="0">
              <a:solidFill>
                <a:schemeClr val="accent5">
                  <a:lumMod val="7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신령을 태운 가마 </a:t>
            </a:r>
            <a:r>
              <a:rPr lang="ko-KR" altLang="en-US" sz="2400" dirty="0" err="1" smtClean="0">
                <a:latin typeface="한컴 윤고딕 240" pitchFamily="18" charset="-127"/>
                <a:ea typeface="한컴 윤고딕 240" pitchFamily="18" charset="-127"/>
              </a:rPr>
              <a:t>미코시를</a:t>
            </a:r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 배에 태워</a:t>
            </a:r>
            <a:endParaRPr lang="en-US" altLang="ko-KR" sz="24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u="sng" dirty="0" smtClean="0">
                <a:latin typeface="한컴 윤고딕 240" pitchFamily="18" charset="-127"/>
                <a:ea typeface="한컴 윤고딕 240" pitchFamily="18" charset="-127"/>
              </a:rPr>
              <a:t>오가와 강을 거슬러 올라가는</a:t>
            </a:r>
            <a:r>
              <a:rPr lang="ko-KR" altLang="en-US" sz="2400" dirty="0" smtClean="0">
                <a:latin typeface="한컴 윤고딕 240" pitchFamily="18" charset="-127"/>
                <a:ea typeface="한컴 윤고딕 240" pitchFamily="18" charset="-127"/>
              </a:rPr>
              <a:t> 행사</a:t>
            </a:r>
            <a:endParaRPr lang="ko-KR" altLang="en-US" sz="2400" dirty="0">
              <a:latin typeface="한컴 윤고딕 240" pitchFamily="18" charset="-127"/>
              <a:ea typeface="한컴 윤고딕 24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91444" y="2089130"/>
            <a:ext cx="259228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448" y="2168860"/>
            <a:ext cx="2304256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서민 참여도</a:t>
            </a:r>
            <a:endParaRPr lang="ko-KR" altLang="en-US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91444" y="3391642"/>
            <a:ext cx="2916324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448" y="3481852"/>
            <a:ext cx="2304256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축제의 본질적 의미</a:t>
            </a:r>
            <a:endParaRPr lang="ko-KR" altLang="en-US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1444" y="4694154"/>
            <a:ext cx="313234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448" y="4784363"/>
            <a:ext cx="2304256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축제의 다양성</a:t>
            </a:r>
            <a:endParaRPr lang="ko-KR" altLang="en-US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31" name="그림 30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373859" y="3489063"/>
            <a:ext cx="4138242" cy="1341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20036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</a:t>
            </a:r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&amp; 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한국 비교 양상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5951984" y="2024844"/>
          <a:ext cx="5432152" cy="320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76"/>
                <a:gridCol w="2716076"/>
              </a:tblGrid>
              <a:tr h="1068119">
                <a:tc>
                  <a:txBody>
                    <a:bodyPr/>
                    <a:lstStyle/>
                    <a:p>
                      <a:pPr algn="ctr" latinLnBrk="1"/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자발적 서민 축제</a:t>
                      </a:r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행정주도로 개최</a:t>
                      </a:r>
                      <a:endParaRPr lang="en-US" altLang="ko-KR" b="0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강제적</a:t>
                      </a:r>
                      <a:r>
                        <a:rPr lang="en-US" altLang="ko-KR" b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, </a:t>
                      </a:r>
                      <a:r>
                        <a:rPr lang="ko-KR" altLang="en-US" b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의무적 서민 참여</a:t>
                      </a:r>
                      <a:endParaRPr lang="ko-KR" altLang="en-US" b="0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</a:tr>
              <a:tr h="1068119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축제 중심</a:t>
                      </a:r>
                      <a:r>
                        <a:rPr lang="ko-KR" altLang="en-US" baseline="0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의 행사</a:t>
                      </a:r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과도한 관광상품화</a:t>
                      </a:r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축제 본질적 의미 파괴</a:t>
                      </a:r>
                      <a:endParaRPr lang="ko-KR" altLang="en-US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</a:tr>
              <a:tr h="1068119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각 개성</a:t>
                      </a:r>
                      <a:r>
                        <a:rPr lang="en-US" altLang="ko-KR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특징을 가진</a:t>
                      </a:r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여러 축제</a:t>
                      </a:r>
                      <a:endParaRPr lang="ko-KR" altLang="en-US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내용</a:t>
                      </a:r>
                      <a:r>
                        <a:rPr lang="en-US" altLang="ko-KR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성격이 유사한</a:t>
                      </a:r>
                      <a:endParaRPr lang="en-US" altLang="ko-KR" dirty="0" smtClean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한컴 윤고딕 250" pitchFamily="18" charset="-127"/>
                          <a:ea typeface="한컴 윤고딕 250" pitchFamily="18" charset="-127"/>
                        </a:rPr>
                        <a:t>축제 남발 → </a:t>
                      </a:r>
                      <a:r>
                        <a:rPr lang="ko-KR" altLang="en-US" dirty="0" err="1" smtClean="0">
                          <a:latin typeface="한컴 윤고딕 250" pitchFamily="18" charset="-127"/>
                          <a:ea typeface="한컴 윤고딕 250" pitchFamily="18" charset="-127"/>
                        </a:rPr>
                        <a:t>획일화문제</a:t>
                      </a:r>
                      <a:endParaRPr lang="ko-KR" altLang="en-US" dirty="0">
                        <a:latin typeface="한컴 윤고딕 250" pitchFamily="18" charset="-127"/>
                        <a:ea typeface="한컴 윤고딕 250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21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613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6204012" y="2492898"/>
            <a:ext cx="5760640" cy="2107975"/>
            <a:chOff x="5956970" y="2356311"/>
            <a:chExt cx="5760640" cy="2107975"/>
          </a:xfrm>
        </p:grpSpPr>
        <p:sp>
          <p:nvSpPr>
            <p:cNvPr id="11" name="TextBox 10"/>
            <p:cNvSpPr txBox="1"/>
            <p:nvPr/>
          </p:nvSpPr>
          <p:spPr>
            <a:xfrm>
              <a:off x="5956970" y="3652453"/>
              <a:ext cx="5760640" cy="49244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altLang="ko-KR" sz="3200" spc="-3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3</a:t>
              </a:r>
              <a:r>
                <a:rPr lang="ko-KR" altLang="en-US" sz="3200" spc="-3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조 일본의 스모</a:t>
              </a:r>
              <a:r>
                <a:rPr lang="en-US" altLang="ko-KR" sz="3200" dirty="0" smtClean="0"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 · </a:t>
              </a:r>
              <a:r>
                <a:rPr lang="ko-KR" altLang="en-US" sz="3200" spc="-3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연중행사</a:t>
              </a:r>
              <a:r>
                <a:rPr lang="en-US" altLang="ko-KR" sz="3200" dirty="0" smtClean="0"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 · </a:t>
              </a:r>
              <a:r>
                <a:rPr lang="ko-KR" altLang="en-US" sz="3200" spc="-30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2"/>
                  </a:solidFill>
                  <a:latin typeface="한컴 윤고딕 250" pitchFamily="18" charset="-127"/>
                  <a:ea typeface="한컴 윤고딕 250" pitchFamily="18" charset="-127"/>
                </a:rPr>
                <a:t>마츠리</a:t>
              </a:r>
              <a:endParaRPr lang="ko-KR" altLang="en-US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endParaRPr>
            </a:p>
          </p:txBody>
        </p:sp>
        <p:grpSp>
          <p:nvGrpSpPr>
            <p:cNvPr id="6" name="그룹 11"/>
            <p:cNvGrpSpPr/>
            <p:nvPr/>
          </p:nvGrpSpPr>
          <p:grpSpPr>
            <a:xfrm>
              <a:off x="8054167" y="2356311"/>
              <a:ext cx="2511810" cy="1077684"/>
              <a:chOff x="2588775" y="2240868"/>
              <a:chExt cx="3776232" cy="162018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3268663" y="2240868"/>
                <a:ext cx="3096344" cy="1620180"/>
              </a:xfrm>
              <a:prstGeom prst="rect">
                <a:avLst/>
              </a:prstGeom>
              <a:solidFill>
                <a:srgbClr val="FE4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각 삼각형 16"/>
              <p:cNvSpPr/>
              <p:nvPr/>
            </p:nvSpPr>
            <p:spPr>
              <a:xfrm rot="16200000" flipH="1">
                <a:off x="2678785" y="2150859"/>
                <a:ext cx="504055" cy="684076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09098" y="4156509"/>
              <a:ext cx="3525518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ko-KR" altLang="en-US" sz="2000" spc="-3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컴 윤고딕 250" pitchFamily="18" charset="-127"/>
                  <a:ea typeface="한컴 윤고딕 250" pitchFamily="18" charset="-127"/>
                </a:rPr>
                <a:t>감사합니다 </a:t>
              </a:r>
              <a:r>
                <a:rPr lang="en-US" altLang="ko-KR" sz="2000" spc="-3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컴 윤고딕 250" pitchFamily="18" charset="-127"/>
                  <a:ea typeface="한컴 윤고딕 250" pitchFamily="18" charset="-127"/>
                </a:rPr>
                <a:t>THANK YOU</a:t>
              </a:r>
              <a:endPara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675" y="2101344"/>
            <a:ext cx="5121084" cy="23837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014" y="2525728"/>
            <a:ext cx="2048434" cy="101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6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신과 인간의 흥겨운 만남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마츠리의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 유래와 역사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7" name="그림 16" descr="%AA%AA%F0%AE%AA%EA%DF%C2%EF%C1ʶ%E0%A4&amp;#21442;Գ%DF%C2%EF%C1ʶ%F2%C9%FD%E9%F0%DA%F9%EA-%AA%AA%F0%AE%AA%EA%AB׫髶-%AA%AA%F0%AE%AA%EA%E1%C9˿-%AAߪʪȪ%B3%AA%A6%AA%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416" y="2132856"/>
            <a:ext cx="4464496" cy="303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960096" y="1556792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en-US" altLang="ko-KR" sz="2000" b="1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dirty="0" smtClean="0">
                <a:latin typeface="한컴 윤고딕 250" pitchFamily="18" charset="-127"/>
                <a:ea typeface="한컴 윤고딕 250" pitchFamily="18" charset="-127"/>
              </a:rPr>
              <a:t>祭</a:t>
            </a:r>
            <a:r>
              <a:rPr lang="ja-JP" altLang="en-US" sz="2000" b="1" dirty="0" smtClean="0">
                <a:latin typeface="한컴 윤고딕 250" pitchFamily="18" charset="-127"/>
                <a:ea typeface="한컴 윤고딕 250" pitchFamily="18" charset="-127"/>
              </a:rPr>
              <a:t>り</a:t>
            </a:r>
            <a:r>
              <a:rPr lang="en-US" altLang="ja-JP" sz="2000" b="1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en-US" altLang="ja-JP" sz="20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제사를 지내다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종교적 의식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축제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6120" y="2672916"/>
            <a:ext cx="399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rgbClr val="0070C0"/>
                </a:solidFill>
                <a:latin typeface="한컴 윤고딕 250" pitchFamily="18" charset="-127"/>
                <a:ea typeface="한컴 윤고딕 250" pitchFamily="18" charset="-127"/>
              </a:rPr>
              <a:t>마츠루</a:t>
            </a:r>
            <a:r>
              <a:rPr lang="en-US" altLang="ko-KR" sz="2000" dirty="0" smtClean="0">
                <a:solidFill>
                  <a:srgbClr val="0070C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solidFill>
                  <a:srgbClr val="0070C0"/>
                </a:solidFill>
                <a:latin typeface="한컴 윤고딕 250" pitchFamily="18" charset="-127"/>
                <a:ea typeface="한컴 윤고딕 250" pitchFamily="18" charset="-127"/>
              </a:rPr>
              <a:t>奉</a:t>
            </a:r>
            <a:r>
              <a:rPr lang="ja-JP" altLang="en-US" sz="2000" dirty="0" smtClean="0">
                <a:solidFill>
                  <a:srgbClr val="0070C0"/>
                </a:solidFill>
                <a:latin typeface="한컴 윤고딕 250" pitchFamily="18" charset="-127"/>
                <a:ea typeface="한컴 윤고딕 250" pitchFamily="18" charset="-127"/>
              </a:rPr>
              <a:t>る</a:t>
            </a:r>
            <a:r>
              <a:rPr lang="en-US" altLang="ja-JP" sz="2000" dirty="0" smtClean="0">
                <a:solidFill>
                  <a:srgbClr val="0070C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en-US" altLang="ja-JP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좌우의 손을 들어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제물을 바치는 모습을 상형화한 것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4072" y="3897052"/>
            <a:ext cx="457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u="sng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종교적 의식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+</a:t>
            </a: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장례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제사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병을 치료하기 위한 의식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죽은 영혼의 원한을 풀어주는 의례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부정을 씻는 행위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32" name="그림 31" descr="noun_867094_cc.png"/>
          <p:cNvPicPr>
            <a:picLocks noChangeAspect="1"/>
          </p:cNvPicPr>
          <p:nvPr/>
        </p:nvPicPr>
        <p:blipFill>
          <a:blip r:embed="rId3" cstate="print"/>
          <a:srcRect b="18101"/>
          <a:stretch>
            <a:fillRect/>
          </a:stretch>
        </p:blipFill>
        <p:spPr>
          <a:xfrm>
            <a:off x="5843972" y="2420888"/>
            <a:ext cx="1476164" cy="1208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44974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신과 인간의 흥겨운 만남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마츠리의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 유래와 역사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" name="그림 8" descr="%C0Ϻ%BB%BDŻ%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420" y="2276872"/>
            <a:ext cx="3884290" cy="2587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23992" y="1700808"/>
            <a:ext cx="442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sz="3200" dirty="0" smtClean="0">
                <a:solidFill>
                  <a:schemeClr val="accent5"/>
                </a:solidFill>
                <a:latin typeface="한컴 윤고딕 250" pitchFamily="18" charset="-127"/>
                <a:ea typeface="한컴 윤고딕 250" pitchFamily="18" charset="-127"/>
              </a:rPr>
              <a:t>신도</a:t>
            </a:r>
            <a:r>
              <a:rPr lang="en-US" altLang="ko-KR" sz="3200" dirty="0" smtClean="0">
                <a:solidFill>
                  <a:schemeClr val="accent5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solidFill>
                  <a:schemeClr val="accent5"/>
                </a:solidFill>
                <a:latin typeface="한컴 윤고딕 250" pitchFamily="18" charset="-127"/>
                <a:ea typeface="한컴 윤고딕 250" pitchFamily="18" charset="-127"/>
              </a:rPr>
              <a:t>神道</a:t>
            </a:r>
            <a:r>
              <a:rPr lang="en-US" altLang="ko-KR" sz="3200" dirty="0" smtClean="0">
                <a:solidFill>
                  <a:schemeClr val="accent5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 smtClean="0">
              <a:solidFill>
                <a:schemeClr val="accent5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7988" y="267291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일본의 독자적 민족신앙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u="sng" dirty="0" smtClean="0">
                <a:latin typeface="한컴 윤고딕 250" pitchFamily="18" charset="-127"/>
                <a:ea typeface="한컴 윤고딕 250" pitchFamily="18" charset="-127"/>
              </a:rPr>
              <a:t>자연숭배</a:t>
            </a:r>
            <a:r>
              <a:rPr lang="en-US" altLang="ko-KR" sz="2000" u="sng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u="sng" dirty="0" smtClean="0">
                <a:latin typeface="한컴 윤고딕 250" pitchFamily="18" charset="-127"/>
                <a:ea typeface="한컴 윤고딕 250" pitchFamily="18" charset="-127"/>
              </a:rPr>
              <a:t>조상신 숭배</a:t>
            </a:r>
            <a:endParaRPr lang="en-US" altLang="ko-KR" sz="2000" u="sng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제사와 의례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를 중시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개인의 구제보다 </a:t>
            </a:r>
            <a:r>
              <a:rPr lang="ko-KR" altLang="en-US" sz="2000" u="sng" dirty="0" smtClean="0">
                <a:solidFill>
                  <a:schemeClr val="accent6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공동체 이익 우선시</a:t>
            </a:r>
            <a:endParaRPr lang="en-US" altLang="ko-KR" sz="2000" u="sng" dirty="0" smtClean="0">
              <a:solidFill>
                <a:schemeClr val="accent6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012" y="5049180"/>
            <a:ext cx="4572508" cy="6771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마츠리의</a:t>
            </a:r>
            <a:r>
              <a:rPr lang="ko-KR" alt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 기본 구조</a:t>
            </a:r>
            <a:endParaRPr lang="ko-KR" alt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983432" y="2420888"/>
            <a:ext cx="296427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모노이미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物忌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ja-JP" altLang="en-US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ものいみ</a:t>
            </a:r>
            <a:r>
              <a:rPr lang="en-US" altLang="ja-JP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99856" y="2420888"/>
            <a:ext cx="2492990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구모쓰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供物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ja-JP" altLang="en-US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くもつ</a:t>
            </a:r>
            <a:r>
              <a:rPr lang="en-US" altLang="ja-JP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12224" y="2420888"/>
            <a:ext cx="2970685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나오라이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直会</a:t>
            </a:r>
            <a:r>
              <a:rPr lang="en-US" altLang="ko-KR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ja-JP" altLang="en-US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なおらい</a:t>
            </a:r>
            <a:r>
              <a:rPr lang="en-US" altLang="ja-JP" sz="2000" b="1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1537" y="5188345"/>
            <a:ext cx="357020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재계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'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게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'(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ケ：속세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를 떠나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'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하레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'(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ハレ：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마쓰리의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성역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에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들어가기 위한 예비 과정</a:t>
            </a:r>
          </a:p>
          <a:p>
            <a:pPr algn="ctr"/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75920" y="5193196"/>
            <a:ext cx="142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공물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곡식 술 과일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389673" y="5191678"/>
            <a:ext cx="23775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신들과 함께 음식 먹기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더욱 친밀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spc="-10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한컴 윤고딕 250" pitchFamily="18" charset="-127"/>
                <a:ea typeface="한컴 윤고딕 250" pitchFamily="18" charset="-127"/>
              </a:rPr>
              <a:t>신의 수호</a:t>
            </a:r>
            <a:endParaRPr lang="en-US" altLang="ko-KR" sz="2000" spc="-10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485748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신과 인간의 흥겨운 만남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마츠리의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요소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3" name="그림 22" descr="noun_367990_cc.png"/>
          <p:cNvPicPr>
            <a:picLocks noChangeAspect="1"/>
          </p:cNvPicPr>
          <p:nvPr/>
        </p:nvPicPr>
        <p:blipFill>
          <a:blip r:embed="rId2" cstate="print"/>
          <a:srcRect b="15476"/>
          <a:stretch>
            <a:fillRect/>
          </a:stretch>
        </p:blipFill>
        <p:spPr>
          <a:xfrm>
            <a:off x="1379476" y="3140968"/>
            <a:ext cx="2070000" cy="174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 descr="noun_880571_cc.png"/>
          <p:cNvPicPr>
            <a:picLocks noChangeAspect="1"/>
          </p:cNvPicPr>
          <p:nvPr/>
        </p:nvPicPr>
        <p:blipFill>
          <a:blip r:embed="rId3" cstate="print"/>
          <a:srcRect b="14426"/>
          <a:stretch>
            <a:fillRect/>
          </a:stretch>
        </p:blipFill>
        <p:spPr>
          <a:xfrm>
            <a:off x="5015880" y="3140968"/>
            <a:ext cx="2070000" cy="177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그림 24" descr="noun_685394_cc.png"/>
          <p:cNvPicPr>
            <a:picLocks noChangeAspect="1"/>
          </p:cNvPicPr>
          <p:nvPr/>
        </p:nvPicPr>
        <p:blipFill>
          <a:blip r:embed="rId4" cstate="print"/>
          <a:srcRect b="12851"/>
          <a:stretch>
            <a:fillRect/>
          </a:stretch>
        </p:blipFill>
        <p:spPr>
          <a:xfrm>
            <a:off x="8616280" y="3104964"/>
            <a:ext cx="2070000" cy="180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05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신과 인간의 흥겨운 만남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83671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진행절차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1" name="그림 50" descr="10-3.png"/>
          <p:cNvPicPr>
            <a:picLocks noChangeAspect="1"/>
          </p:cNvPicPr>
          <p:nvPr/>
        </p:nvPicPr>
        <p:blipFill>
          <a:blip r:embed="rId2" cstate="print"/>
          <a:srcRect l="21977" r="18687" b="15841"/>
          <a:stretch>
            <a:fillRect/>
          </a:stretch>
        </p:blipFill>
        <p:spPr>
          <a:xfrm>
            <a:off x="3899756" y="2888940"/>
            <a:ext cx="3888432" cy="252028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500156" y="2564904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하라이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祓</a:t>
            </a:r>
            <a:r>
              <a:rPr lang="ja-JP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い</a:t>
            </a:r>
            <a:r>
              <a:rPr lang="en-US" altLang="ja-JP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ctr"/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부정씻기</a:t>
            </a:r>
            <a:endParaRPr lang="ko-KR" altLang="en-US" sz="2400" dirty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5520" y="263691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미소기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褉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ctr"/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목욕재계</a:t>
            </a:r>
            <a:endParaRPr lang="ko-KR" altLang="en-US" sz="2400" dirty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6180" y="382504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3. 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신셍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神饌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공물 대접</a:t>
            </a:r>
            <a:endParaRPr lang="en-US" altLang="ko-KR" sz="2400" dirty="0" smtClean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나오라이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直会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나눠먹기</a:t>
            </a:r>
            <a:endParaRPr lang="ko-KR" altLang="en-US" sz="2400" dirty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5360" y="3681028"/>
            <a:ext cx="356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4.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행렬</a:t>
            </a:r>
            <a:endParaRPr lang="en-US" altLang="ko-KR" sz="2400" dirty="0" smtClean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미코시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神輿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이동용 신전</a:t>
            </a:r>
            <a:endParaRPr lang="en-US" altLang="ko-KR" sz="2400" dirty="0" smtClean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다시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山車</a:t>
            </a:r>
            <a:r>
              <a:rPr lang="en-US" altLang="ko-KR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 </a:t>
            </a:r>
            <a:r>
              <a:rPr lang="ko-KR" altLang="en-US" sz="2400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바퀴수레</a:t>
            </a:r>
            <a:endParaRPr lang="ko-KR" altLang="en-US" sz="2400" dirty="0"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fb40_72_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59896" cy="6858000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그룹 3"/>
          <p:cNvGrpSpPr/>
          <p:nvPr/>
        </p:nvGrpSpPr>
        <p:grpSpPr>
          <a:xfrm>
            <a:off x="5771964" y="2456892"/>
            <a:ext cx="3085656" cy="993481"/>
            <a:chOff x="3270159" y="1802613"/>
            <a:chExt cx="3096345" cy="3018593"/>
          </a:xfrm>
        </p:grpSpPr>
        <p:sp>
          <p:nvSpPr>
            <p:cNvPr id="5" name="직사각형 4"/>
            <p:cNvSpPr/>
            <p:nvPr/>
          </p:nvSpPr>
          <p:spPr>
            <a:xfrm>
              <a:off x="3270160" y="1802613"/>
              <a:ext cx="3096344" cy="2156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직각 삼각형 5"/>
            <p:cNvSpPr/>
            <p:nvPr/>
          </p:nvSpPr>
          <p:spPr>
            <a:xfrm rot="5400000">
              <a:off x="3021486" y="4190913"/>
              <a:ext cx="878966" cy="3816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27948" y="656692"/>
            <a:ext cx="6156684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신과 인간의 흥겨운 만남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1157" y="1325359"/>
            <a:ext cx="4265877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대 </a:t>
            </a:r>
            <a:r>
              <a:rPr lang="ko-KR" altLang="en-US" sz="20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9935" y="2600908"/>
            <a:ext cx="28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도쿄 </a:t>
            </a:r>
            <a:r>
              <a:rPr lang="en-US" altLang="ko-KR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ko-KR" altLang="en-US" sz="24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4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4" name="그룹 16"/>
          <p:cNvGrpSpPr/>
          <p:nvPr/>
        </p:nvGrpSpPr>
        <p:grpSpPr>
          <a:xfrm>
            <a:off x="5843972" y="3897052"/>
            <a:ext cx="3085656" cy="993481"/>
            <a:chOff x="3270159" y="1802613"/>
            <a:chExt cx="3096345" cy="3018593"/>
          </a:xfrm>
        </p:grpSpPr>
        <p:sp>
          <p:nvSpPr>
            <p:cNvPr id="18" name="직사각형 17"/>
            <p:cNvSpPr/>
            <p:nvPr/>
          </p:nvSpPr>
          <p:spPr>
            <a:xfrm>
              <a:off x="3270160" y="1802613"/>
              <a:ext cx="3096344" cy="2156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" name="직각 삼각형 18"/>
            <p:cNvSpPr/>
            <p:nvPr/>
          </p:nvSpPr>
          <p:spPr>
            <a:xfrm rot="5400000">
              <a:off x="3021486" y="4190913"/>
              <a:ext cx="878966" cy="3816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81943" y="4041068"/>
            <a:ext cx="28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교토</a:t>
            </a:r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기온 </a:t>
            </a:r>
            <a:r>
              <a:rPr lang="ko-KR" altLang="en-US" sz="24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4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7" name="그룹 20"/>
          <p:cNvGrpSpPr/>
          <p:nvPr/>
        </p:nvGrpSpPr>
        <p:grpSpPr>
          <a:xfrm>
            <a:off x="5879976" y="5409220"/>
            <a:ext cx="3085656" cy="993481"/>
            <a:chOff x="3270159" y="1802613"/>
            <a:chExt cx="3096345" cy="3018593"/>
          </a:xfrm>
        </p:grpSpPr>
        <p:sp>
          <p:nvSpPr>
            <p:cNvPr id="22" name="직사각형 21"/>
            <p:cNvSpPr/>
            <p:nvPr/>
          </p:nvSpPr>
          <p:spPr>
            <a:xfrm>
              <a:off x="3270160" y="1802613"/>
              <a:ext cx="3096344" cy="2156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직각 삼각형 22"/>
            <p:cNvSpPr/>
            <p:nvPr/>
          </p:nvSpPr>
          <p:spPr>
            <a:xfrm rot="5400000">
              <a:off x="3021486" y="4190913"/>
              <a:ext cx="878966" cy="3816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17947" y="5553236"/>
            <a:ext cx="313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오사카 </a:t>
            </a:r>
            <a:r>
              <a:rPr lang="en-US" altLang="ko-KR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텐진 </a:t>
            </a:r>
            <a:r>
              <a:rPr lang="ko-KR" altLang="en-US" sz="24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24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1444" y="3212976"/>
            <a:ext cx="2844316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446" y="3346586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시기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1444" y="4515488"/>
            <a:ext cx="313234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446" y="4649097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개최 장소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91444" y="3864232"/>
            <a:ext cx="2916324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446" y="3985744"/>
            <a:ext cx="300633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매년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5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월 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15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일에 가까운 토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/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일요일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91444" y="5166743"/>
            <a:ext cx="3132348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1444" y="5265204"/>
            <a:ext cx="3546394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도쿄 간다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지역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간다묘진신사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pic>
        <p:nvPicPr>
          <p:cNvPr id="31" name="그림 30"/>
          <p:cNvPicPr preferRelativeResize="0">
            <a:picLocks/>
          </p:cNvPicPr>
          <p:nvPr/>
        </p:nvPicPr>
        <p:blipFill rotWithShape="1">
          <a:blip r:embed="rId2" cstate="print"/>
          <a:srcRect t="65198"/>
          <a:stretch/>
        </p:blipFill>
        <p:spPr>
          <a:xfrm rot="5400000">
            <a:off x="3373859" y="3489063"/>
            <a:ext cx="4138242" cy="1341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75920" y="636761"/>
            <a:ext cx="6205828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도쿄 </a:t>
            </a:r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神田</a:t>
            </a:r>
            <a:r>
              <a:rPr lang="en-US" altLang="ko-KR" sz="4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3" name="그림 22" descr="%B5%B5%C4%ED%B0%A1%BF%CD%C0̿%A1%BE߽%B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180" y="1592796"/>
            <a:ext cx="2620839" cy="24963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43972" y="4473116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1590 - </a:t>
            </a:r>
            <a:r>
              <a:rPr lang="ko-KR" altLang="en-US" sz="2200" dirty="0" err="1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도요토미</a:t>
            </a:r>
            <a:r>
              <a:rPr lang="ko-KR" altLang="en-US" sz="2200" dirty="0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히데요시</a:t>
            </a:r>
            <a:r>
              <a:rPr lang="ko-KR" altLang="en-US" sz="2200" dirty="0" smtClean="0">
                <a:solidFill>
                  <a:schemeClr val="accent6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실제 정권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1592 -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임진왜란 </a:t>
            </a:r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도요토미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히데요시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사망</a:t>
            </a:r>
            <a:endParaRPr lang="en-US" altLang="ko-KR" sz="22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1603 - </a:t>
            </a:r>
            <a:r>
              <a:rPr lang="ko-KR" altLang="en-US" sz="2200" u="sng" dirty="0" err="1" smtClean="0">
                <a:latin typeface="한컴 윤고딕 250" pitchFamily="18" charset="-127"/>
                <a:ea typeface="한컴 윤고딕 250" pitchFamily="18" charset="-127"/>
              </a:rPr>
              <a:t>도요토미</a:t>
            </a:r>
            <a:r>
              <a:rPr lang="ko-KR" altLang="en-US" sz="2200" u="sng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200" u="sng" dirty="0" err="1" smtClean="0">
                <a:latin typeface="한컴 윤고딕 250" pitchFamily="18" charset="-127"/>
                <a:ea typeface="한컴 윤고딕 250" pitchFamily="18" charset="-127"/>
              </a:rPr>
              <a:t>vs</a:t>
            </a:r>
            <a:r>
              <a:rPr lang="en-US" altLang="ko-KR" sz="2200" u="sng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u="sng" dirty="0" err="1" smtClean="0">
                <a:latin typeface="한컴 윤고딕 250" pitchFamily="18" charset="-127"/>
                <a:ea typeface="한컴 윤고딕 250" pitchFamily="18" charset="-127"/>
              </a:rPr>
              <a:t>도쿠가와</a:t>
            </a:r>
            <a:r>
              <a:rPr lang="ko-KR" altLang="en-US" sz="2200" u="sng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200" u="sng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            </a:t>
            </a:r>
            <a:r>
              <a:rPr lang="ko-KR" altLang="en-US" sz="2200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도쿠가와</a:t>
            </a:r>
            <a:r>
              <a:rPr lang="ko-KR" altLang="en-US" sz="22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이에야스</a:t>
            </a:r>
            <a:r>
              <a:rPr lang="ko-KR" altLang="en-US" sz="2200" dirty="0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200" dirty="0" err="1" smtClean="0">
                <a:latin typeface="한컴 윤고딕 250" pitchFamily="18" charset="-127"/>
                <a:ea typeface="한컴 윤고딕 250" pitchFamily="18" charset="-127"/>
              </a:rPr>
              <a:t>세키가하라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전투 </a:t>
            </a:r>
            <a:r>
              <a:rPr lang="ko-KR" altLang="en-US" sz="22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승리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ko-KR" altLang="en-US" sz="2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91444" y="1916832"/>
            <a:ext cx="2592288" cy="45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9446" y="2039962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시작 연도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91444" y="2568088"/>
            <a:ext cx="1800200" cy="4598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7448" y="2672916"/>
            <a:ext cx="2304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160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에도시대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(1603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년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  <a:cs typeface="Arial" panose="020B0604020202020204" pitchFamily="34" charset="0"/>
              </a:rPr>
              <a:t>)</a:t>
            </a:r>
            <a:endParaRPr lang="ko-KR" altLang="en-US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1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7320136" y="692696"/>
            <a:ext cx="3493483" cy="1077683"/>
            <a:chOff x="982831" y="1910135"/>
            <a:chExt cx="3493483" cy="1077683"/>
          </a:xfrm>
        </p:grpSpPr>
        <p:sp>
          <p:nvSpPr>
            <p:cNvPr id="9" name="직사각형 8"/>
            <p:cNvSpPr/>
            <p:nvPr/>
          </p:nvSpPr>
          <p:spPr>
            <a:xfrm>
              <a:off x="1446161" y="1910135"/>
              <a:ext cx="3030153" cy="1077683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각 삼각형 9"/>
            <p:cNvSpPr/>
            <p:nvPr/>
          </p:nvSpPr>
          <p:spPr>
            <a:xfrm rot="16200000" flipH="1">
              <a:off x="1042702" y="1850264"/>
              <a:ext cx="335279" cy="4550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fb40_18_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56" y="3537012"/>
            <a:ext cx="3351284" cy="2232247"/>
          </a:xfrm>
          <a:prstGeom prst="rect">
            <a:avLst/>
          </a:prstGeom>
        </p:spPr>
      </p:pic>
      <p:pic>
        <p:nvPicPr>
          <p:cNvPr id="18" name="그림 17" descr="fb40_18_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744" y="3537012"/>
            <a:ext cx="3348372" cy="2232248"/>
          </a:xfrm>
          <a:prstGeom prst="rect">
            <a:avLst/>
          </a:prstGeom>
        </p:spPr>
      </p:pic>
      <p:pic>
        <p:nvPicPr>
          <p:cNvPr id="16" name="그림 15" descr="fb40_18_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7568" y="908720"/>
            <a:ext cx="3348372" cy="22322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9556" y="2966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간다묘진신사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神田明神神社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1584" y="602128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미코시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神輿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200" y="8727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ko-KR" altLang="en-US" sz="4000" dirty="0" err="1" smtClean="0">
                <a:solidFill>
                  <a:schemeClr val="bg1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endParaRPr lang="ko-KR" altLang="en-US" sz="400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2084" y="22048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니혼바시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오테마치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마루노우치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&lt;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도쿄 중심부 지역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8168" y="5049180"/>
            <a:ext cx="3636404" cy="3693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자발적인 서민 축제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4152" y="321297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간다바야시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神田囃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し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흥을 돋우기 위해서 피리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북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장구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등으로 반주하는 음악에 맞춰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진행하는 행렬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881792" cy="67710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간다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마츠리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주요 행사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5960" y="836712"/>
            <a:ext cx="4265877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400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신코사이</a:t>
            </a:r>
            <a:r>
              <a:rPr lang="en-US" altLang="ko-KR" sz="2400" b="1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b="1" dirty="0" err="1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神幸祭</a:t>
            </a:r>
            <a:r>
              <a:rPr lang="en-US" altLang="ko-KR" sz="2400" b="1" dirty="0" smtClean="0">
                <a:solidFill>
                  <a:srgbClr val="878181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9" name="그림 8" descr="DSC_79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396" y="2204864"/>
            <a:ext cx="4045406" cy="270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1884" y="3068960"/>
            <a:ext cx="6228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1,200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년의 역사를 지닌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간다묘진신사의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명의 신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오나무치노미코토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‘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결연의 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’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다이코쿠텐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스쿠나히코나노미코토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‘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장사 번창의 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’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에비스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accent5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다이라노</a:t>
            </a:r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accent5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마사카도</a:t>
            </a:r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사무라이의 원조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‘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에도성의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수호신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’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5960" y="2132856"/>
            <a:ext cx="457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32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개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의 가마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799</Words>
  <Application>Microsoft Office PowerPoint</Application>
  <PresentationFormat>사용자 지정</PresentationFormat>
  <Paragraphs>186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굴림</vt:lpstr>
      <vt:lpstr>Arial</vt:lpstr>
      <vt:lpstr>Calibri</vt:lpstr>
      <vt:lpstr>맑은 고딕</vt:lpstr>
      <vt:lpstr>한컴 윤고딕 250</vt:lpstr>
      <vt:lpstr>한컴 윤고딕 240</vt:lpstr>
      <vt:lpstr>Calibri Light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user</cp:lastModifiedBy>
  <cp:revision>30</cp:revision>
  <dcterms:created xsi:type="dcterms:W3CDTF">2014-04-29T00:37:20Z</dcterms:created>
  <dcterms:modified xsi:type="dcterms:W3CDTF">2017-03-31T06:51:23Z</dcterms:modified>
</cp:coreProperties>
</file>