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8"/>
  </p:notesMasterIdLst>
  <p:sldIdLst>
    <p:sldId id="256" r:id="rId2"/>
    <p:sldId id="257" r:id="rId3"/>
    <p:sldId id="374" r:id="rId4"/>
    <p:sldId id="258" r:id="rId5"/>
    <p:sldId id="286" r:id="rId6"/>
    <p:sldId id="259" r:id="rId7"/>
    <p:sldId id="260" r:id="rId8"/>
    <p:sldId id="375" r:id="rId9"/>
    <p:sldId id="377" r:id="rId10"/>
    <p:sldId id="378" r:id="rId11"/>
    <p:sldId id="379" r:id="rId12"/>
    <p:sldId id="380" r:id="rId13"/>
    <p:sldId id="381" r:id="rId14"/>
    <p:sldId id="382" r:id="rId15"/>
    <p:sldId id="383" r:id="rId16"/>
    <p:sldId id="384" r:id="rId17"/>
    <p:sldId id="385" r:id="rId18"/>
    <p:sldId id="386" r:id="rId19"/>
    <p:sldId id="387" r:id="rId20"/>
    <p:sldId id="388" r:id="rId21"/>
    <p:sldId id="389" r:id="rId22"/>
    <p:sldId id="390" r:id="rId23"/>
    <p:sldId id="391" r:id="rId24"/>
    <p:sldId id="392" r:id="rId25"/>
    <p:sldId id="393" r:id="rId26"/>
    <p:sldId id="394" r:id="rId27"/>
    <p:sldId id="395" r:id="rId28"/>
    <p:sldId id="396" r:id="rId29"/>
    <p:sldId id="397" r:id="rId30"/>
    <p:sldId id="398" r:id="rId31"/>
    <p:sldId id="399" r:id="rId32"/>
    <p:sldId id="402" r:id="rId33"/>
    <p:sldId id="400" r:id="rId34"/>
    <p:sldId id="401" r:id="rId35"/>
    <p:sldId id="261" r:id="rId36"/>
    <p:sldId id="262" r:id="rId37"/>
    <p:sldId id="288" r:id="rId38"/>
    <p:sldId id="426" r:id="rId39"/>
    <p:sldId id="427" r:id="rId40"/>
    <p:sldId id="428" r:id="rId41"/>
    <p:sldId id="429" r:id="rId42"/>
    <p:sldId id="430" r:id="rId43"/>
    <p:sldId id="431" r:id="rId44"/>
    <p:sldId id="432" r:id="rId45"/>
    <p:sldId id="309" r:id="rId46"/>
    <p:sldId id="310" r:id="rId47"/>
    <p:sldId id="311" r:id="rId48"/>
    <p:sldId id="434" r:id="rId49"/>
    <p:sldId id="312" r:id="rId50"/>
    <p:sldId id="299" r:id="rId51"/>
    <p:sldId id="435" r:id="rId52"/>
    <p:sldId id="314" r:id="rId53"/>
    <p:sldId id="315" r:id="rId54"/>
    <p:sldId id="317" r:id="rId55"/>
    <p:sldId id="318" r:id="rId56"/>
    <p:sldId id="419" r:id="rId57"/>
    <p:sldId id="420" r:id="rId58"/>
    <p:sldId id="421" r:id="rId59"/>
    <p:sldId id="413" r:id="rId60"/>
    <p:sldId id="414" r:id="rId61"/>
    <p:sldId id="415" r:id="rId62"/>
    <p:sldId id="416" r:id="rId63"/>
    <p:sldId id="417" r:id="rId64"/>
    <p:sldId id="418" r:id="rId65"/>
    <p:sldId id="330" r:id="rId66"/>
    <p:sldId id="331" r:id="rId67"/>
    <p:sldId id="332" r:id="rId68"/>
    <p:sldId id="333" r:id="rId69"/>
    <p:sldId id="334" r:id="rId70"/>
    <p:sldId id="411" r:id="rId71"/>
    <p:sldId id="335" r:id="rId72"/>
    <p:sldId id="336" r:id="rId73"/>
    <p:sldId id="337" r:id="rId74"/>
    <p:sldId id="339" r:id="rId75"/>
    <p:sldId id="403" r:id="rId76"/>
    <p:sldId id="404" r:id="rId77"/>
    <p:sldId id="433" r:id="rId78"/>
    <p:sldId id="410" r:id="rId79"/>
    <p:sldId id="276" r:id="rId80"/>
    <p:sldId id="277" r:id="rId81"/>
    <p:sldId id="436" r:id="rId82"/>
    <p:sldId id="437" r:id="rId83"/>
    <p:sldId id="438" r:id="rId84"/>
    <p:sldId id="439" r:id="rId85"/>
    <p:sldId id="440" r:id="rId86"/>
    <p:sldId id="441" r:id="rId87"/>
    <p:sldId id="442" r:id="rId88"/>
    <p:sldId id="443" r:id="rId89"/>
    <p:sldId id="444" r:id="rId90"/>
    <p:sldId id="445" r:id="rId91"/>
    <p:sldId id="446" r:id="rId92"/>
    <p:sldId id="447" r:id="rId93"/>
    <p:sldId id="448" r:id="rId94"/>
    <p:sldId id="449" r:id="rId95"/>
    <p:sldId id="450" r:id="rId96"/>
    <p:sldId id="451" r:id="rId97"/>
    <p:sldId id="452" r:id="rId98"/>
    <p:sldId id="453" r:id="rId99"/>
    <p:sldId id="454" r:id="rId100"/>
    <p:sldId id="455" r:id="rId101"/>
    <p:sldId id="456" r:id="rId102"/>
    <p:sldId id="457" r:id="rId103"/>
    <p:sldId id="458" r:id="rId104"/>
    <p:sldId id="459" r:id="rId105"/>
    <p:sldId id="460" r:id="rId106"/>
    <p:sldId id="461" r:id="rId107"/>
    <p:sldId id="462" r:id="rId108"/>
    <p:sldId id="463" r:id="rId109"/>
    <p:sldId id="464" r:id="rId110"/>
    <p:sldId id="465" r:id="rId111"/>
    <p:sldId id="466" r:id="rId112"/>
    <p:sldId id="467" r:id="rId113"/>
    <p:sldId id="468" r:id="rId114"/>
    <p:sldId id="469" r:id="rId115"/>
    <p:sldId id="470" r:id="rId116"/>
    <p:sldId id="342" r:id="rId117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31C11"/>
    <a:srgbClr val="FCBAF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7" autoAdjust="0"/>
    <p:restoredTop sz="86436" autoAdjust="0"/>
  </p:normalViewPr>
  <p:slideViewPr>
    <p:cSldViewPr>
      <p:cViewPr>
        <p:scale>
          <a:sx n="77" d="100"/>
          <a:sy n="77" d="100"/>
        </p:scale>
        <p:origin x="-858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404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gif"/><Relationship Id="rId1" Type="http://schemas.openxmlformats.org/officeDocument/2006/relationships/image" Target="../media/image118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374F5C-E9E2-4422-9A95-B065D514B54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96762C67-0828-4B39-BF0F-C5104A3A3F3B}">
      <dgm:prSet phldrT="[텍스트]"/>
      <dgm:spPr>
        <a:solidFill>
          <a:schemeClr val="bg1">
            <a:lumMod val="50000"/>
          </a:schemeClr>
        </a:solidFill>
      </dgm:spPr>
      <dgm:t>
        <a:bodyPr/>
        <a:lstStyle/>
        <a:p>
          <a:pPr latinLnBrk="1"/>
          <a:r>
            <a:rPr lang="ko-KR" altLang="en-US" b="1" dirty="0" smtClean="0">
              <a:solidFill>
                <a:schemeClr val="tx1"/>
              </a:solidFill>
              <a:latin typeface="HY견명조" pitchFamily="18" charset="-127"/>
              <a:ea typeface="HY견명조" pitchFamily="18" charset="-127"/>
            </a:rPr>
            <a:t>선물을 정할 때에는  꼭 상대방에게 명확히 전해준다</a:t>
          </a:r>
          <a:r>
            <a:rPr lang="en-US" altLang="ko-KR" b="1" dirty="0" smtClean="0">
              <a:solidFill>
                <a:schemeClr val="tx1"/>
              </a:solidFill>
              <a:latin typeface="HY견명조" pitchFamily="18" charset="-127"/>
              <a:ea typeface="HY견명조" pitchFamily="18" charset="-127"/>
            </a:rPr>
            <a:t>.</a:t>
          </a:r>
          <a:endParaRPr lang="ko-KR" altLang="en-US" b="1" dirty="0">
            <a:solidFill>
              <a:schemeClr val="tx1"/>
            </a:solidFill>
            <a:latin typeface="HY견명조" pitchFamily="18" charset="-127"/>
            <a:ea typeface="HY견명조" pitchFamily="18" charset="-127"/>
          </a:endParaRPr>
        </a:p>
      </dgm:t>
    </dgm:pt>
    <dgm:pt modelId="{F313A107-C904-4F77-BF8C-90A1892C109E}" type="parTrans" cxnId="{91B18252-6F66-4218-B22F-9FE33784998E}">
      <dgm:prSet/>
      <dgm:spPr/>
      <dgm:t>
        <a:bodyPr/>
        <a:lstStyle/>
        <a:p>
          <a:pPr latinLnBrk="1"/>
          <a:endParaRPr lang="ko-KR" altLang="en-US"/>
        </a:p>
      </dgm:t>
    </dgm:pt>
    <dgm:pt modelId="{BBF7EE56-7048-4CDE-BB1D-29A1A04C1C37}" type="sibTrans" cxnId="{91B18252-6F66-4218-B22F-9FE33784998E}">
      <dgm:prSet/>
      <dgm:spPr/>
      <dgm:t>
        <a:bodyPr/>
        <a:lstStyle/>
        <a:p>
          <a:pPr latinLnBrk="1"/>
          <a:endParaRPr lang="ko-KR" altLang="en-US"/>
        </a:p>
      </dgm:t>
    </dgm:pt>
    <dgm:pt modelId="{DA524EE3-EB06-41C5-B21B-974363F97E74}">
      <dgm:prSet phldrT="[텍스트]"/>
      <dgm:spPr>
        <a:solidFill>
          <a:schemeClr val="bg1">
            <a:lumMod val="50000"/>
          </a:schemeClr>
        </a:solidFill>
      </dgm:spPr>
      <dgm:t>
        <a:bodyPr/>
        <a:lstStyle/>
        <a:p>
          <a:pPr latinLnBrk="1"/>
          <a:r>
            <a:rPr lang="ko-KR" altLang="en-US" b="1" dirty="0" smtClean="0">
              <a:solidFill>
                <a:schemeClr val="tx1"/>
              </a:solidFill>
              <a:latin typeface="HY견명조" pitchFamily="18" charset="-127"/>
              <a:ea typeface="HY견명조" pitchFamily="18" charset="-127"/>
            </a:rPr>
            <a:t>선물의 먹는 방법이나 사용방법을 자세히 알려주는 것이 예의이다</a:t>
          </a:r>
          <a:r>
            <a:rPr lang="en-US" altLang="ko-KR" b="1" dirty="0" smtClean="0">
              <a:solidFill>
                <a:schemeClr val="tx1"/>
              </a:solidFill>
              <a:latin typeface="HY견명조" pitchFamily="18" charset="-127"/>
              <a:ea typeface="HY견명조" pitchFamily="18" charset="-127"/>
            </a:rPr>
            <a:t>.</a:t>
          </a:r>
          <a:endParaRPr lang="ko-KR" altLang="en-US" b="1" dirty="0">
            <a:solidFill>
              <a:schemeClr val="tx1"/>
            </a:solidFill>
            <a:latin typeface="HY견명조" pitchFamily="18" charset="-127"/>
            <a:ea typeface="HY견명조" pitchFamily="18" charset="-127"/>
          </a:endParaRPr>
        </a:p>
      </dgm:t>
    </dgm:pt>
    <dgm:pt modelId="{9C33CB9E-B36F-4C9D-A67B-765FB1CE6550}" type="parTrans" cxnId="{26DF3DAA-DAEA-4DAD-9DAB-E4C66BE3DDC6}">
      <dgm:prSet/>
      <dgm:spPr/>
      <dgm:t>
        <a:bodyPr/>
        <a:lstStyle/>
        <a:p>
          <a:pPr latinLnBrk="1"/>
          <a:endParaRPr lang="ko-KR" altLang="en-US"/>
        </a:p>
      </dgm:t>
    </dgm:pt>
    <dgm:pt modelId="{305CB581-A978-4C0A-8438-1BB5B4EF86A2}" type="sibTrans" cxnId="{26DF3DAA-DAEA-4DAD-9DAB-E4C66BE3DDC6}">
      <dgm:prSet/>
      <dgm:spPr/>
      <dgm:t>
        <a:bodyPr/>
        <a:lstStyle/>
        <a:p>
          <a:pPr latinLnBrk="1"/>
          <a:endParaRPr lang="ko-KR" altLang="en-US"/>
        </a:p>
      </dgm:t>
    </dgm:pt>
    <dgm:pt modelId="{4B44ED08-F58F-4516-8220-5BE4C153E663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pPr latinLnBrk="1"/>
          <a:r>
            <a:rPr lang="ko-KR" altLang="en-US" b="1" dirty="0" smtClean="0">
              <a:solidFill>
                <a:schemeClr val="tx1"/>
              </a:solidFill>
              <a:latin typeface="HY견명조" pitchFamily="18" charset="-127"/>
              <a:ea typeface="HY견명조" pitchFamily="18" charset="-127"/>
            </a:rPr>
            <a:t>손님들이 돌아갈 때까지 선물을 받아놓고 포장지를 뜯어 내용물을 확인하지 않는다</a:t>
          </a:r>
          <a:r>
            <a:rPr lang="en-US" altLang="ko-KR" b="1" dirty="0" smtClean="0">
              <a:solidFill>
                <a:schemeClr val="tx1"/>
              </a:solidFill>
              <a:latin typeface="HY견명조" pitchFamily="18" charset="-127"/>
              <a:ea typeface="HY견명조" pitchFamily="18" charset="-127"/>
            </a:rPr>
            <a:t>.</a:t>
          </a:r>
          <a:endParaRPr lang="ko-KR" altLang="en-US" b="1" dirty="0">
            <a:solidFill>
              <a:schemeClr val="tx1"/>
            </a:solidFill>
            <a:latin typeface="HY견명조" pitchFamily="18" charset="-127"/>
            <a:ea typeface="HY견명조" pitchFamily="18" charset="-127"/>
          </a:endParaRPr>
        </a:p>
      </dgm:t>
    </dgm:pt>
    <dgm:pt modelId="{4B34A52B-A13D-4A23-96C3-0E26DAFB7B30}" type="parTrans" cxnId="{3BE79C29-1C54-4A98-BCE9-DBC85A93FB79}">
      <dgm:prSet/>
      <dgm:spPr/>
      <dgm:t>
        <a:bodyPr/>
        <a:lstStyle/>
        <a:p>
          <a:pPr latinLnBrk="1"/>
          <a:endParaRPr lang="ko-KR" altLang="en-US"/>
        </a:p>
      </dgm:t>
    </dgm:pt>
    <dgm:pt modelId="{79A1A514-00C0-4523-85E3-DBE201CC9CCF}" type="sibTrans" cxnId="{3BE79C29-1C54-4A98-BCE9-DBC85A93FB79}">
      <dgm:prSet/>
      <dgm:spPr/>
      <dgm:t>
        <a:bodyPr/>
        <a:lstStyle/>
        <a:p>
          <a:pPr latinLnBrk="1"/>
          <a:endParaRPr lang="ko-KR" altLang="en-US"/>
        </a:p>
      </dgm:t>
    </dgm:pt>
    <dgm:pt modelId="{B6A5219E-C40C-4248-8777-B54CA45C0555}" type="pres">
      <dgm:prSet presAssocID="{2D374F5C-E9E2-4422-9A95-B065D514B54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DB2A593-390B-4BEC-8BA6-A7F83E308B1D}" type="pres">
      <dgm:prSet presAssocID="{96762C67-0828-4B39-BF0F-C5104A3A3F3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D654600-5A12-4E54-8FDF-43B0ADB2D6C4}" type="pres">
      <dgm:prSet presAssocID="{BBF7EE56-7048-4CDE-BB1D-29A1A04C1C37}" presName="spacer" presStyleCnt="0"/>
      <dgm:spPr/>
    </dgm:pt>
    <dgm:pt modelId="{7266A40C-AD8D-4FB5-9167-83F0AA535E69}" type="pres">
      <dgm:prSet presAssocID="{DA524EE3-EB06-41C5-B21B-974363F97E74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A947411-9E4B-4AC2-87B5-C08604988763}" type="pres">
      <dgm:prSet presAssocID="{305CB581-A978-4C0A-8438-1BB5B4EF86A2}" presName="spacer" presStyleCnt="0"/>
      <dgm:spPr/>
    </dgm:pt>
    <dgm:pt modelId="{BF115688-23B6-4531-AB48-3CB2D135EDB5}" type="pres">
      <dgm:prSet presAssocID="{4B44ED08-F58F-4516-8220-5BE4C153E66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91B18252-6F66-4218-B22F-9FE33784998E}" srcId="{2D374F5C-E9E2-4422-9A95-B065D514B544}" destId="{96762C67-0828-4B39-BF0F-C5104A3A3F3B}" srcOrd="0" destOrd="0" parTransId="{F313A107-C904-4F77-BF8C-90A1892C109E}" sibTransId="{BBF7EE56-7048-4CDE-BB1D-29A1A04C1C37}"/>
    <dgm:cxn modelId="{26DF3DAA-DAEA-4DAD-9DAB-E4C66BE3DDC6}" srcId="{2D374F5C-E9E2-4422-9A95-B065D514B544}" destId="{DA524EE3-EB06-41C5-B21B-974363F97E74}" srcOrd="1" destOrd="0" parTransId="{9C33CB9E-B36F-4C9D-A67B-765FB1CE6550}" sibTransId="{305CB581-A978-4C0A-8438-1BB5B4EF86A2}"/>
    <dgm:cxn modelId="{2FCA6828-5E40-4286-AB2A-55FE34A9C1E4}" type="presOf" srcId="{DA524EE3-EB06-41C5-B21B-974363F97E74}" destId="{7266A40C-AD8D-4FB5-9167-83F0AA535E69}" srcOrd="0" destOrd="0" presId="urn:microsoft.com/office/officeart/2005/8/layout/vList2"/>
    <dgm:cxn modelId="{C444220B-EE61-484A-94AD-133E2E76C5B1}" type="presOf" srcId="{4B44ED08-F58F-4516-8220-5BE4C153E663}" destId="{BF115688-23B6-4531-AB48-3CB2D135EDB5}" srcOrd="0" destOrd="0" presId="urn:microsoft.com/office/officeart/2005/8/layout/vList2"/>
    <dgm:cxn modelId="{BC8113A0-7621-4B98-B6C9-8EB5658F2E9D}" type="presOf" srcId="{2D374F5C-E9E2-4422-9A95-B065D514B544}" destId="{B6A5219E-C40C-4248-8777-B54CA45C0555}" srcOrd="0" destOrd="0" presId="urn:microsoft.com/office/officeart/2005/8/layout/vList2"/>
    <dgm:cxn modelId="{3BE79C29-1C54-4A98-BCE9-DBC85A93FB79}" srcId="{2D374F5C-E9E2-4422-9A95-B065D514B544}" destId="{4B44ED08-F58F-4516-8220-5BE4C153E663}" srcOrd="2" destOrd="0" parTransId="{4B34A52B-A13D-4A23-96C3-0E26DAFB7B30}" sibTransId="{79A1A514-00C0-4523-85E3-DBE201CC9CCF}"/>
    <dgm:cxn modelId="{6CA7C7F9-08FF-406C-B7F3-8D48D6ED05F4}" type="presOf" srcId="{96762C67-0828-4B39-BF0F-C5104A3A3F3B}" destId="{ADB2A593-390B-4BEC-8BA6-A7F83E308B1D}" srcOrd="0" destOrd="0" presId="urn:microsoft.com/office/officeart/2005/8/layout/vList2"/>
    <dgm:cxn modelId="{CE275B63-8628-45EA-8A64-5AA7ECEEFE33}" type="presParOf" srcId="{B6A5219E-C40C-4248-8777-B54CA45C0555}" destId="{ADB2A593-390B-4BEC-8BA6-A7F83E308B1D}" srcOrd="0" destOrd="0" presId="urn:microsoft.com/office/officeart/2005/8/layout/vList2"/>
    <dgm:cxn modelId="{9FB11A81-0E2E-4328-97A4-6A875C2F1F19}" type="presParOf" srcId="{B6A5219E-C40C-4248-8777-B54CA45C0555}" destId="{ED654600-5A12-4E54-8FDF-43B0ADB2D6C4}" srcOrd="1" destOrd="0" presId="urn:microsoft.com/office/officeart/2005/8/layout/vList2"/>
    <dgm:cxn modelId="{52CA79A0-EA86-4D07-9E00-4A5A10C84E73}" type="presParOf" srcId="{B6A5219E-C40C-4248-8777-B54CA45C0555}" destId="{7266A40C-AD8D-4FB5-9167-83F0AA535E69}" srcOrd="2" destOrd="0" presId="urn:microsoft.com/office/officeart/2005/8/layout/vList2"/>
    <dgm:cxn modelId="{80E0347B-4E17-4882-B89F-CF908FBD9B19}" type="presParOf" srcId="{B6A5219E-C40C-4248-8777-B54CA45C0555}" destId="{CA947411-9E4B-4AC2-87B5-C08604988763}" srcOrd="3" destOrd="0" presId="urn:microsoft.com/office/officeart/2005/8/layout/vList2"/>
    <dgm:cxn modelId="{55466FC4-E4EF-418A-B278-9C0DB6755576}" type="presParOf" srcId="{B6A5219E-C40C-4248-8777-B54CA45C0555}" destId="{BF115688-23B6-4531-AB48-3CB2D135EDB5}" srcOrd="4" destOrd="0" presId="urn:microsoft.com/office/officeart/2005/8/layout/vList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F765F1-C6C0-4536-AC5B-3FD2F89F14F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B9390D4F-F3D3-4532-98BB-3B30F62E06E6}">
      <dgm:prSet phldrT="[텍스트]"/>
      <dgm:spPr/>
      <dgm:t>
        <a:bodyPr/>
        <a:lstStyle/>
        <a:p>
          <a:pPr latinLnBrk="1"/>
          <a:r>
            <a:rPr lang="ko-KR" altLang="en-US" dirty="0" err="1" smtClean="0">
              <a:latin typeface="HY태백B" pitchFamily="18" charset="-127"/>
              <a:ea typeface="HY태백B" pitchFamily="18" charset="-127"/>
            </a:rPr>
            <a:t>오미야게</a:t>
          </a:r>
          <a:r>
            <a:rPr lang="en-US" altLang="ko-KR" dirty="0" smtClean="0">
              <a:latin typeface="HY태백B" pitchFamily="18" charset="-127"/>
              <a:ea typeface="HY태백B" pitchFamily="18" charset="-127"/>
            </a:rPr>
            <a:t>(</a:t>
          </a:r>
          <a:r>
            <a:rPr lang="ja-JP" altLang="en-US" dirty="0" smtClean="0">
              <a:latin typeface="HY태백B" pitchFamily="18" charset="-127"/>
            </a:rPr>
            <a:t>お土産）</a:t>
          </a:r>
          <a:endParaRPr lang="ko-KR" altLang="en-US" dirty="0">
            <a:latin typeface="HY태백B" pitchFamily="18" charset="-127"/>
            <a:ea typeface="HY태백B" pitchFamily="18" charset="-127"/>
          </a:endParaRPr>
        </a:p>
      </dgm:t>
    </dgm:pt>
    <dgm:pt modelId="{744A65C1-92FE-46EF-B2F4-0F7A70E9B910}" type="parTrans" cxnId="{B844DFC3-B190-4D24-8E6A-FC651ADA1179}">
      <dgm:prSet/>
      <dgm:spPr/>
      <dgm:t>
        <a:bodyPr/>
        <a:lstStyle/>
        <a:p>
          <a:pPr latinLnBrk="1"/>
          <a:endParaRPr lang="ko-KR" altLang="en-US"/>
        </a:p>
      </dgm:t>
    </dgm:pt>
    <dgm:pt modelId="{7DE8CEAC-8215-43E2-9564-A3A35A64013C}" type="sibTrans" cxnId="{B844DFC3-B190-4D24-8E6A-FC651ADA1179}">
      <dgm:prSet/>
      <dgm:spPr/>
      <dgm:t>
        <a:bodyPr/>
        <a:lstStyle/>
        <a:p>
          <a:pPr latinLnBrk="1"/>
          <a:endParaRPr lang="ko-KR" altLang="en-US"/>
        </a:p>
      </dgm:t>
    </dgm:pt>
    <dgm:pt modelId="{2FDCEF2C-A263-41C6-920B-44D80DE9F058}">
      <dgm:prSet phldrT="[텍스트]"/>
      <dgm:spPr/>
      <dgm:t>
        <a:bodyPr/>
        <a:lstStyle/>
        <a:p>
          <a:pPr latinLnBrk="1"/>
          <a:r>
            <a:rPr lang="ko-KR" altLang="en-US" dirty="0" err="1" smtClean="0">
              <a:latin typeface="HY태백B" pitchFamily="18" charset="-127"/>
              <a:ea typeface="HY태백B" pitchFamily="18" charset="-127"/>
            </a:rPr>
            <a:t>오쿠리모노</a:t>
          </a:r>
          <a:r>
            <a:rPr lang="ja-JP" altLang="en-US" dirty="0" smtClean="0">
              <a:latin typeface="HY태백B" pitchFamily="18" charset="-127"/>
            </a:rPr>
            <a:t>（贈り物）</a:t>
          </a:r>
          <a:endParaRPr lang="ko-KR" altLang="en-US" dirty="0">
            <a:latin typeface="HY태백B" pitchFamily="18" charset="-127"/>
            <a:ea typeface="HY태백B" pitchFamily="18" charset="-127"/>
          </a:endParaRPr>
        </a:p>
      </dgm:t>
    </dgm:pt>
    <dgm:pt modelId="{12190F3A-1D17-41AE-B3AD-3E2EF855731D}" type="parTrans" cxnId="{71D1F4A4-CC45-42E1-B364-53A9A146AAD4}">
      <dgm:prSet/>
      <dgm:spPr/>
      <dgm:t>
        <a:bodyPr/>
        <a:lstStyle/>
        <a:p>
          <a:pPr latinLnBrk="1"/>
          <a:endParaRPr lang="ko-KR" altLang="en-US"/>
        </a:p>
      </dgm:t>
    </dgm:pt>
    <dgm:pt modelId="{13D5FFC7-F99D-4D3D-A25C-A8EC98A4B1D3}" type="sibTrans" cxnId="{71D1F4A4-CC45-42E1-B364-53A9A146AAD4}">
      <dgm:prSet/>
      <dgm:spPr/>
      <dgm:t>
        <a:bodyPr/>
        <a:lstStyle/>
        <a:p>
          <a:pPr latinLnBrk="1"/>
          <a:endParaRPr lang="ko-KR" altLang="en-US"/>
        </a:p>
      </dgm:t>
    </dgm:pt>
    <dgm:pt modelId="{E5F9FD7A-3E98-44F9-8C67-407651B3CE32}">
      <dgm:prSet phldrT="[텍스트]"/>
      <dgm:spPr/>
      <dgm:t>
        <a:bodyPr/>
        <a:lstStyle/>
        <a:p>
          <a:pPr latinLnBrk="1"/>
          <a:r>
            <a:rPr lang="ko-KR" altLang="en-US" dirty="0" smtClean="0">
              <a:latin typeface="HY태백B" pitchFamily="18" charset="-127"/>
              <a:ea typeface="HY태백B" pitchFamily="18" charset="-127"/>
            </a:rPr>
            <a:t>설날이나 오봉과 같은 명절</a:t>
          </a:r>
          <a:r>
            <a:rPr lang="en-US" altLang="ko-KR" dirty="0" smtClean="0">
              <a:latin typeface="HY태백B" pitchFamily="18" charset="-127"/>
              <a:ea typeface="HY태백B" pitchFamily="18" charset="-127"/>
            </a:rPr>
            <a:t>,</a:t>
          </a:r>
          <a:r>
            <a:rPr lang="ko-KR" altLang="en-US" dirty="0" smtClean="0">
              <a:latin typeface="HY태백B" pitchFamily="18" charset="-127"/>
              <a:ea typeface="HY태백B" pitchFamily="18" charset="-127"/>
            </a:rPr>
            <a:t>결혼식</a:t>
          </a:r>
          <a:r>
            <a:rPr lang="en-US" altLang="ko-KR" dirty="0" smtClean="0">
              <a:latin typeface="HY태백B" pitchFamily="18" charset="-127"/>
              <a:ea typeface="HY태백B" pitchFamily="18" charset="-127"/>
            </a:rPr>
            <a:t>,</a:t>
          </a:r>
          <a:r>
            <a:rPr lang="ko-KR" altLang="en-US" dirty="0" smtClean="0">
              <a:latin typeface="HY태백B" pitchFamily="18" charset="-127"/>
              <a:ea typeface="HY태백B" pitchFamily="18" charset="-127"/>
            </a:rPr>
            <a:t>장례식이 끝난 후에 건네는 선물</a:t>
          </a:r>
          <a:r>
            <a:rPr lang="en-US" altLang="ko-KR" dirty="0" smtClean="0">
              <a:latin typeface="HY태백B" pitchFamily="18" charset="-127"/>
              <a:ea typeface="HY태백B" pitchFamily="18" charset="-127"/>
            </a:rPr>
            <a:t>,</a:t>
          </a:r>
          <a:endParaRPr lang="ko-KR" altLang="en-US" dirty="0">
            <a:latin typeface="HY태백B" pitchFamily="18" charset="-127"/>
            <a:ea typeface="HY태백B" pitchFamily="18" charset="-127"/>
          </a:endParaRPr>
        </a:p>
      </dgm:t>
    </dgm:pt>
    <dgm:pt modelId="{B6121C6B-6946-4017-BA3F-9D85EAC68BA8}" type="parTrans" cxnId="{EEAEAF11-7D58-4148-9A03-C58771033D3E}">
      <dgm:prSet/>
      <dgm:spPr/>
      <dgm:t>
        <a:bodyPr/>
        <a:lstStyle/>
        <a:p>
          <a:pPr latinLnBrk="1"/>
          <a:endParaRPr lang="ko-KR" altLang="en-US"/>
        </a:p>
      </dgm:t>
    </dgm:pt>
    <dgm:pt modelId="{BDBE1B65-1A63-4C0B-8DEA-1B21F43EA007}" type="sibTrans" cxnId="{EEAEAF11-7D58-4148-9A03-C58771033D3E}">
      <dgm:prSet/>
      <dgm:spPr/>
      <dgm:t>
        <a:bodyPr/>
        <a:lstStyle/>
        <a:p>
          <a:pPr latinLnBrk="1"/>
          <a:endParaRPr lang="ko-KR" altLang="en-US"/>
        </a:p>
      </dgm:t>
    </dgm:pt>
    <dgm:pt modelId="{A135ED47-7FB7-44BD-8933-EF21C4901193}">
      <dgm:prSet phldrT="[텍스트]"/>
      <dgm:spPr/>
      <dgm:t>
        <a:bodyPr/>
        <a:lstStyle/>
        <a:p>
          <a:pPr latinLnBrk="1"/>
          <a:r>
            <a:rPr lang="ko-KR" altLang="en-US" dirty="0" err="1" smtClean="0">
              <a:latin typeface="HY태백B" pitchFamily="18" charset="-127"/>
              <a:ea typeface="HY태백B" pitchFamily="18" charset="-127"/>
            </a:rPr>
            <a:t>프레젠토</a:t>
          </a:r>
          <a:r>
            <a:rPr lang="ja-JP" altLang="en-US" dirty="0" smtClean="0">
              <a:latin typeface="HY태백B" pitchFamily="18" charset="-127"/>
            </a:rPr>
            <a:t>（プレゼント）</a:t>
          </a:r>
          <a:endParaRPr lang="ko-KR" altLang="en-US" dirty="0">
            <a:latin typeface="HY태백B" pitchFamily="18" charset="-127"/>
            <a:ea typeface="HY태백B" pitchFamily="18" charset="-127"/>
          </a:endParaRPr>
        </a:p>
      </dgm:t>
    </dgm:pt>
    <dgm:pt modelId="{5E36DCE5-4A82-4B89-8722-2E2E2E14D270}" type="parTrans" cxnId="{7B740C7E-A36D-4166-B2CB-D72F3386DC59}">
      <dgm:prSet/>
      <dgm:spPr/>
      <dgm:t>
        <a:bodyPr/>
        <a:lstStyle/>
        <a:p>
          <a:pPr latinLnBrk="1"/>
          <a:endParaRPr lang="ko-KR" altLang="en-US"/>
        </a:p>
      </dgm:t>
    </dgm:pt>
    <dgm:pt modelId="{5579863D-5795-4DE0-BFE0-58A2035BFE83}" type="sibTrans" cxnId="{7B740C7E-A36D-4166-B2CB-D72F3386DC59}">
      <dgm:prSet/>
      <dgm:spPr/>
      <dgm:t>
        <a:bodyPr/>
        <a:lstStyle/>
        <a:p>
          <a:pPr latinLnBrk="1"/>
          <a:endParaRPr lang="ko-KR" altLang="en-US"/>
        </a:p>
      </dgm:t>
    </dgm:pt>
    <dgm:pt modelId="{5F22FC8C-8F26-4ADE-ABE2-2ABD30DAACCE}">
      <dgm:prSet phldrT="[텍스트]"/>
      <dgm:spPr/>
      <dgm:t>
        <a:bodyPr/>
        <a:lstStyle/>
        <a:p>
          <a:pPr latinLnBrk="1"/>
          <a:r>
            <a:rPr lang="ko-KR" altLang="en-US" dirty="0" smtClean="0">
              <a:latin typeface="HY태백B" pitchFamily="18" charset="-127"/>
              <a:ea typeface="HY태백B" pitchFamily="18" charset="-127"/>
            </a:rPr>
            <a:t>생일이나 입학</a:t>
          </a:r>
          <a:r>
            <a:rPr lang="en-US" altLang="ko-KR" dirty="0" smtClean="0">
              <a:latin typeface="HY태백B" pitchFamily="18" charset="-127"/>
              <a:ea typeface="HY태백B" pitchFamily="18" charset="-127"/>
            </a:rPr>
            <a:t>,</a:t>
          </a:r>
          <a:r>
            <a:rPr lang="ko-KR" altLang="en-US" dirty="0" smtClean="0">
              <a:latin typeface="HY태백B" pitchFamily="18" charset="-127"/>
              <a:ea typeface="HY태백B" pitchFamily="18" charset="-127"/>
            </a:rPr>
            <a:t>졸업</a:t>
          </a:r>
          <a:r>
            <a:rPr lang="en-US" altLang="ko-KR" dirty="0" smtClean="0">
              <a:latin typeface="HY태백B" pitchFamily="18" charset="-127"/>
              <a:ea typeface="HY태백B" pitchFamily="18" charset="-127"/>
            </a:rPr>
            <a:t>,</a:t>
          </a:r>
          <a:r>
            <a:rPr lang="ko-KR" altLang="en-US" dirty="0" err="1" smtClean="0">
              <a:latin typeface="HY태백B" pitchFamily="18" charset="-127"/>
              <a:ea typeface="HY태백B" pitchFamily="18" charset="-127"/>
            </a:rPr>
            <a:t>크리스마스같은때에</a:t>
          </a:r>
          <a:r>
            <a:rPr lang="ko-KR" altLang="en-US" dirty="0" smtClean="0">
              <a:latin typeface="HY태백B" pitchFamily="18" charset="-127"/>
              <a:ea typeface="HY태백B" pitchFamily="18" charset="-127"/>
            </a:rPr>
            <a:t> 주고 받는 선물</a:t>
          </a:r>
          <a:endParaRPr lang="ko-KR" altLang="en-US" dirty="0">
            <a:latin typeface="HY태백B" pitchFamily="18" charset="-127"/>
            <a:ea typeface="HY태백B" pitchFamily="18" charset="-127"/>
          </a:endParaRPr>
        </a:p>
      </dgm:t>
    </dgm:pt>
    <dgm:pt modelId="{A11F4F39-DCF9-4916-943B-FC84A30B5722}" type="parTrans" cxnId="{38B486D3-86AD-4B67-AF8B-AC6EDAF1BD7D}">
      <dgm:prSet/>
      <dgm:spPr/>
      <dgm:t>
        <a:bodyPr/>
        <a:lstStyle/>
        <a:p>
          <a:pPr latinLnBrk="1"/>
          <a:endParaRPr lang="ko-KR" altLang="en-US"/>
        </a:p>
      </dgm:t>
    </dgm:pt>
    <dgm:pt modelId="{7F5B3CD0-EF5D-40B0-B602-9454E5104733}" type="sibTrans" cxnId="{38B486D3-86AD-4B67-AF8B-AC6EDAF1BD7D}">
      <dgm:prSet/>
      <dgm:spPr/>
      <dgm:t>
        <a:bodyPr/>
        <a:lstStyle/>
        <a:p>
          <a:pPr latinLnBrk="1"/>
          <a:endParaRPr lang="ko-KR" altLang="en-US"/>
        </a:p>
      </dgm:t>
    </dgm:pt>
    <dgm:pt modelId="{D91D190F-8A99-4DBD-B8EB-D45E02CDDC6B}">
      <dgm:prSet phldrT="[텍스트]"/>
      <dgm:spPr/>
      <dgm:t>
        <a:bodyPr/>
        <a:lstStyle/>
        <a:p>
          <a:pPr latinLnBrk="1"/>
          <a:r>
            <a:rPr lang="ko-KR" altLang="en-US" dirty="0" smtClean="0">
              <a:latin typeface="HY태백B" pitchFamily="18" charset="-127"/>
              <a:ea typeface="HY태백B" pitchFamily="18" charset="-127"/>
            </a:rPr>
            <a:t>여행 기념이나 남에 집에 </a:t>
          </a:r>
          <a:r>
            <a:rPr lang="ko-KR" altLang="en-US" dirty="0" err="1" smtClean="0">
              <a:latin typeface="HY태백B" pitchFamily="18" charset="-127"/>
              <a:ea typeface="HY태백B" pitchFamily="18" charset="-127"/>
            </a:rPr>
            <a:t>방문할때</a:t>
          </a:r>
          <a:r>
            <a:rPr lang="ko-KR" altLang="en-US" dirty="0" smtClean="0">
              <a:latin typeface="HY태백B" pitchFamily="18" charset="-127"/>
              <a:ea typeface="HY태백B" pitchFamily="18" charset="-127"/>
            </a:rPr>
            <a:t> 가지고 가는 선물을 </a:t>
          </a:r>
          <a:r>
            <a:rPr lang="ko-KR" altLang="en-US" dirty="0" err="1" smtClean="0">
              <a:latin typeface="HY태백B" pitchFamily="18" charset="-127"/>
              <a:ea typeface="HY태백B" pitchFamily="18" charset="-127"/>
            </a:rPr>
            <a:t>오미야게라고</a:t>
          </a:r>
          <a:r>
            <a:rPr lang="ko-KR" altLang="en-US" dirty="0" smtClean="0">
              <a:latin typeface="HY태백B" pitchFamily="18" charset="-127"/>
              <a:ea typeface="HY태백B" pitchFamily="18" charset="-127"/>
            </a:rPr>
            <a:t> 말한다</a:t>
          </a:r>
          <a:r>
            <a:rPr lang="en-US" altLang="ko-KR" dirty="0" smtClean="0">
              <a:latin typeface="HY태백B" pitchFamily="18" charset="-127"/>
              <a:ea typeface="HY태백B" pitchFamily="18" charset="-127"/>
            </a:rPr>
            <a:t>. </a:t>
          </a:r>
          <a:r>
            <a:rPr lang="ko-KR" altLang="en-US" dirty="0" smtClean="0">
              <a:latin typeface="HY태백B" pitchFamily="18" charset="-127"/>
              <a:ea typeface="HY태백B" pitchFamily="18" charset="-127"/>
            </a:rPr>
            <a:t>옛날 신사에 가서 참배를 한 후에 </a:t>
          </a:r>
          <a:r>
            <a:rPr lang="ko-KR" altLang="en-US" dirty="0" err="1" smtClean="0">
              <a:latin typeface="HY태백B" pitchFamily="18" charset="-127"/>
              <a:ea typeface="HY태백B" pitchFamily="18" charset="-127"/>
            </a:rPr>
            <a:t>돌아갈때</a:t>
          </a:r>
          <a:r>
            <a:rPr lang="ko-KR" altLang="en-US" dirty="0" smtClean="0">
              <a:latin typeface="HY태백B" pitchFamily="18" charset="-127"/>
              <a:ea typeface="HY태백B" pitchFamily="18" charset="-127"/>
            </a:rPr>
            <a:t> 집에서 기다리고 있는 이들에게 신의 축복을 나누어 준다는 의미에서 신사주변의 물건을 사가지고 </a:t>
          </a:r>
          <a:r>
            <a:rPr lang="ko-KR" altLang="en-US" dirty="0" err="1" smtClean="0">
              <a:latin typeface="HY태백B" pitchFamily="18" charset="-127"/>
              <a:ea typeface="HY태백B" pitchFamily="18" charset="-127"/>
            </a:rPr>
            <a:t>가는것에서</a:t>
          </a:r>
          <a:r>
            <a:rPr lang="ko-KR" altLang="en-US" dirty="0" smtClean="0">
              <a:latin typeface="HY태백B" pitchFamily="18" charset="-127"/>
              <a:ea typeface="HY태백B" pitchFamily="18" charset="-127"/>
            </a:rPr>
            <a:t> </a:t>
          </a:r>
          <a:r>
            <a:rPr lang="ko-KR" altLang="en-US" dirty="0" err="1" smtClean="0">
              <a:latin typeface="HY태백B" pitchFamily="18" charset="-127"/>
              <a:ea typeface="HY태백B" pitchFamily="18" charset="-127"/>
            </a:rPr>
            <a:t>유례한다</a:t>
          </a:r>
          <a:r>
            <a:rPr lang="en-US" altLang="ko-KR" dirty="0" smtClean="0">
              <a:latin typeface="HY태백B" pitchFamily="18" charset="-127"/>
              <a:ea typeface="HY태백B" pitchFamily="18" charset="-127"/>
            </a:rPr>
            <a:t>.</a:t>
          </a:r>
          <a:endParaRPr lang="ko-KR" altLang="en-US" dirty="0">
            <a:latin typeface="HY태백B" pitchFamily="18" charset="-127"/>
            <a:ea typeface="HY태백B" pitchFamily="18" charset="-127"/>
          </a:endParaRPr>
        </a:p>
      </dgm:t>
    </dgm:pt>
    <dgm:pt modelId="{C78CDF9D-F3DF-48F3-A8E3-C01C59029C02}" type="parTrans" cxnId="{D69F98D0-8526-4EF8-9FF4-841EAA74BE2B}">
      <dgm:prSet/>
      <dgm:spPr/>
      <dgm:t>
        <a:bodyPr/>
        <a:lstStyle/>
        <a:p>
          <a:pPr latinLnBrk="1"/>
          <a:endParaRPr lang="ko-KR" altLang="en-US"/>
        </a:p>
      </dgm:t>
    </dgm:pt>
    <dgm:pt modelId="{0EE9DD53-8B78-4E5F-B364-42C9D92EAF0A}" type="sibTrans" cxnId="{D69F98D0-8526-4EF8-9FF4-841EAA74BE2B}">
      <dgm:prSet/>
      <dgm:spPr/>
      <dgm:t>
        <a:bodyPr/>
        <a:lstStyle/>
        <a:p>
          <a:pPr latinLnBrk="1"/>
          <a:endParaRPr lang="ko-KR" altLang="en-US"/>
        </a:p>
      </dgm:t>
    </dgm:pt>
    <dgm:pt modelId="{CF53051A-9606-4727-8FA9-3440BDCBDE60}">
      <dgm:prSet phldrT="[텍스트]"/>
      <dgm:spPr/>
      <dgm:t>
        <a:bodyPr/>
        <a:lstStyle/>
        <a:p>
          <a:pPr latinLnBrk="1"/>
          <a:r>
            <a:rPr lang="ko-KR" altLang="en-US" dirty="0" smtClean="0">
              <a:latin typeface="HY태백B" pitchFamily="18" charset="-127"/>
              <a:ea typeface="HY태백B" pitchFamily="18" charset="-127"/>
            </a:rPr>
            <a:t>관혼상제에의 경우 받은 액수의 </a:t>
          </a:r>
          <a:r>
            <a:rPr lang="en-US" altLang="ko-KR" dirty="0" smtClean="0">
              <a:latin typeface="HY태백B" pitchFamily="18" charset="-127"/>
              <a:ea typeface="HY태백B" pitchFamily="18" charset="-127"/>
            </a:rPr>
            <a:t>30~50%</a:t>
          </a:r>
          <a:r>
            <a:rPr lang="ko-KR" altLang="en-US" dirty="0" smtClean="0">
              <a:latin typeface="HY태백B" pitchFamily="18" charset="-127"/>
              <a:ea typeface="HY태백B" pitchFamily="18" charset="-127"/>
            </a:rPr>
            <a:t>를 돌려주는 것이 상식</a:t>
          </a:r>
          <a:endParaRPr lang="ko-KR" altLang="en-US" dirty="0">
            <a:latin typeface="HY태백B" pitchFamily="18" charset="-127"/>
            <a:ea typeface="HY태백B" pitchFamily="18" charset="-127"/>
          </a:endParaRPr>
        </a:p>
      </dgm:t>
    </dgm:pt>
    <dgm:pt modelId="{96D8C925-A05C-40CB-922A-815ACF3D8B1F}" type="parTrans" cxnId="{9E21ED8F-1D27-43CF-B05F-4E3BE44B5517}">
      <dgm:prSet/>
      <dgm:spPr/>
    </dgm:pt>
    <dgm:pt modelId="{C052A8A9-634A-4B15-8136-DBDEC7305037}" type="sibTrans" cxnId="{9E21ED8F-1D27-43CF-B05F-4E3BE44B5517}">
      <dgm:prSet/>
      <dgm:spPr/>
    </dgm:pt>
    <dgm:pt modelId="{E5DE10B1-E75D-4C11-A627-24B462525BE7}" type="pres">
      <dgm:prSet presAssocID="{0FF765F1-C6C0-4536-AC5B-3FD2F89F14F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22C7098-FC68-4FD1-9B8D-4B55199E928E}" type="pres">
      <dgm:prSet presAssocID="{B9390D4F-F3D3-4532-98BB-3B30F62E06E6}" presName="composite" presStyleCnt="0"/>
      <dgm:spPr/>
    </dgm:pt>
    <dgm:pt modelId="{FD0B42E6-3D9F-46B1-B55E-1F0144A85785}" type="pres">
      <dgm:prSet presAssocID="{B9390D4F-F3D3-4532-98BB-3B30F62E06E6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7917374-140D-443E-BFDB-10261FD8821B}" type="pres">
      <dgm:prSet presAssocID="{B9390D4F-F3D3-4532-98BB-3B30F62E06E6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86C8BF5-7715-447A-A042-5D5EA34AEAF3}" type="pres">
      <dgm:prSet presAssocID="{7DE8CEAC-8215-43E2-9564-A3A35A64013C}" presName="space" presStyleCnt="0"/>
      <dgm:spPr/>
    </dgm:pt>
    <dgm:pt modelId="{234C20D6-D1E0-4E7A-AD5E-F3EE2EBDC3F9}" type="pres">
      <dgm:prSet presAssocID="{2FDCEF2C-A263-41C6-920B-44D80DE9F058}" presName="composite" presStyleCnt="0"/>
      <dgm:spPr/>
    </dgm:pt>
    <dgm:pt modelId="{F9BD60CA-56F8-441B-9C10-E94F6B17DF15}" type="pres">
      <dgm:prSet presAssocID="{2FDCEF2C-A263-41C6-920B-44D80DE9F058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13F395A-B84D-4A7C-819F-D8559C725E9F}" type="pres">
      <dgm:prSet presAssocID="{2FDCEF2C-A263-41C6-920B-44D80DE9F058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AAEF99E-1E4E-4236-9362-EEB991B2E964}" type="pres">
      <dgm:prSet presAssocID="{13D5FFC7-F99D-4D3D-A25C-A8EC98A4B1D3}" presName="space" presStyleCnt="0"/>
      <dgm:spPr/>
    </dgm:pt>
    <dgm:pt modelId="{78132C7B-DA5D-459A-A46B-79D7FA1EE337}" type="pres">
      <dgm:prSet presAssocID="{A135ED47-7FB7-44BD-8933-EF21C4901193}" presName="composite" presStyleCnt="0"/>
      <dgm:spPr/>
    </dgm:pt>
    <dgm:pt modelId="{12B79B51-0414-46E7-BDFB-E410C67490B5}" type="pres">
      <dgm:prSet presAssocID="{A135ED47-7FB7-44BD-8933-EF21C4901193}" presName="parTx" presStyleLbl="alignNode1" presStyleIdx="2" presStyleCnt="3" custScaleX="1038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6EA72D1-7AE4-4D9B-86F1-A936AAF9BC86}" type="pres">
      <dgm:prSet presAssocID="{A135ED47-7FB7-44BD-8933-EF21C4901193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F4293459-59A0-44E2-A54C-5D7944DBB527}" type="presOf" srcId="{A135ED47-7FB7-44BD-8933-EF21C4901193}" destId="{12B79B51-0414-46E7-BDFB-E410C67490B5}" srcOrd="0" destOrd="0" presId="urn:microsoft.com/office/officeart/2005/8/layout/hList1"/>
    <dgm:cxn modelId="{EE670B3A-6FAF-45D8-A57C-F878652198BC}" type="presOf" srcId="{2FDCEF2C-A263-41C6-920B-44D80DE9F058}" destId="{F9BD60CA-56F8-441B-9C10-E94F6B17DF15}" srcOrd="0" destOrd="0" presId="urn:microsoft.com/office/officeart/2005/8/layout/hList1"/>
    <dgm:cxn modelId="{1043BEAD-80D9-4887-B655-172885467687}" type="presOf" srcId="{B9390D4F-F3D3-4532-98BB-3B30F62E06E6}" destId="{FD0B42E6-3D9F-46B1-B55E-1F0144A85785}" srcOrd="0" destOrd="0" presId="urn:microsoft.com/office/officeart/2005/8/layout/hList1"/>
    <dgm:cxn modelId="{862891A6-60BB-4A2E-B832-66BAD4D7E079}" type="presOf" srcId="{5F22FC8C-8F26-4ADE-ABE2-2ABD30DAACCE}" destId="{96EA72D1-7AE4-4D9B-86F1-A936AAF9BC86}" srcOrd="0" destOrd="0" presId="urn:microsoft.com/office/officeart/2005/8/layout/hList1"/>
    <dgm:cxn modelId="{03B0366E-AC51-49EE-B4B5-1E608038DB4E}" type="presOf" srcId="{D91D190F-8A99-4DBD-B8EB-D45E02CDDC6B}" destId="{67917374-140D-443E-BFDB-10261FD8821B}" srcOrd="0" destOrd="0" presId="urn:microsoft.com/office/officeart/2005/8/layout/hList1"/>
    <dgm:cxn modelId="{EEAEAF11-7D58-4148-9A03-C58771033D3E}" srcId="{2FDCEF2C-A263-41C6-920B-44D80DE9F058}" destId="{E5F9FD7A-3E98-44F9-8C67-407651B3CE32}" srcOrd="0" destOrd="0" parTransId="{B6121C6B-6946-4017-BA3F-9D85EAC68BA8}" sibTransId="{BDBE1B65-1A63-4C0B-8DEA-1B21F43EA007}"/>
    <dgm:cxn modelId="{71D1F4A4-CC45-42E1-B364-53A9A146AAD4}" srcId="{0FF765F1-C6C0-4536-AC5B-3FD2F89F14F3}" destId="{2FDCEF2C-A263-41C6-920B-44D80DE9F058}" srcOrd="1" destOrd="0" parTransId="{12190F3A-1D17-41AE-B3AD-3E2EF855731D}" sibTransId="{13D5FFC7-F99D-4D3D-A25C-A8EC98A4B1D3}"/>
    <dgm:cxn modelId="{9E21ED8F-1D27-43CF-B05F-4E3BE44B5517}" srcId="{2FDCEF2C-A263-41C6-920B-44D80DE9F058}" destId="{CF53051A-9606-4727-8FA9-3440BDCBDE60}" srcOrd="1" destOrd="0" parTransId="{96D8C925-A05C-40CB-922A-815ACF3D8B1F}" sibTransId="{C052A8A9-634A-4B15-8136-DBDEC7305037}"/>
    <dgm:cxn modelId="{D69F98D0-8526-4EF8-9FF4-841EAA74BE2B}" srcId="{B9390D4F-F3D3-4532-98BB-3B30F62E06E6}" destId="{D91D190F-8A99-4DBD-B8EB-D45E02CDDC6B}" srcOrd="0" destOrd="0" parTransId="{C78CDF9D-F3DF-48F3-A8E3-C01C59029C02}" sibTransId="{0EE9DD53-8B78-4E5F-B364-42C9D92EAF0A}"/>
    <dgm:cxn modelId="{1D9D315D-6B68-4CD1-A2A9-8386323DEC60}" type="presOf" srcId="{0FF765F1-C6C0-4536-AC5B-3FD2F89F14F3}" destId="{E5DE10B1-E75D-4C11-A627-24B462525BE7}" srcOrd="0" destOrd="0" presId="urn:microsoft.com/office/officeart/2005/8/layout/hList1"/>
    <dgm:cxn modelId="{387CFCEC-54A2-4281-B796-BFAB5190C698}" type="presOf" srcId="{CF53051A-9606-4727-8FA9-3440BDCBDE60}" destId="{013F395A-B84D-4A7C-819F-D8559C725E9F}" srcOrd="0" destOrd="1" presId="urn:microsoft.com/office/officeart/2005/8/layout/hList1"/>
    <dgm:cxn modelId="{38B486D3-86AD-4B67-AF8B-AC6EDAF1BD7D}" srcId="{A135ED47-7FB7-44BD-8933-EF21C4901193}" destId="{5F22FC8C-8F26-4ADE-ABE2-2ABD30DAACCE}" srcOrd="0" destOrd="0" parTransId="{A11F4F39-DCF9-4916-943B-FC84A30B5722}" sibTransId="{7F5B3CD0-EF5D-40B0-B602-9454E5104733}"/>
    <dgm:cxn modelId="{C73AAEFE-A122-4FBB-8138-1BA8347DAE72}" type="presOf" srcId="{E5F9FD7A-3E98-44F9-8C67-407651B3CE32}" destId="{013F395A-B84D-4A7C-819F-D8559C725E9F}" srcOrd="0" destOrd="0" presId="urn:microsoft.com/office/officeart/2005/8/layout/hList1"/>
    <dgm:cxn modelId="{B844DFC3-B190-4D24-8E6A-FC651ADA1179}" srcId="{0FF765F1-C6C0-4536-AC5B-3FD2F89F14F3}" destId="{B9390D4F-F3D3-4532-98BB-3B30F62E06E6}" srcOrd="0" destOrd="0" parTransId="{744A65C1-92FE-46EF-B2F4-0F7A70E9B910}" sibTransId="{7DE8CEAC-8215-43E2-9564-A3A35A64013C}"/>
    <dgm:cxn modelId="{7B740C7E-A36D-4166-B2CB-D72F3386DC59}" srcId="{0FF765F1-C6C0-4536-AC5B-3FD2F89F14F3}" destId="{A135ED47-7FB7-44BD-8933-EF21C4901193}" srcOrd="2" destOrd="0" parTransId="{5E36DCE5-4A82-4B89-8722-2E2E2E14D270}" sibTransId="{5579863D-5795-4DE0-BFE0-58A2035BFE83}"/>
    <dgm:cxn modelId="{64168548-DE2C-4A18-88F4-F289FBEE7E87}" type="presParOf" srcId="{E5DE10B1-E75D-4C11-A627-24B462525BE7}" destId="{522C7098-FC68-4FD1-9B8D-4B55199E928E}" srcOrd="0" destOrd="0" presId="urn:microsoft.com/office/officeart/2005/8/layout/hList1"/>
    <dgm:cxn modelId="{4DC9BA01-8C16-4355-94B6-F2CCCA21B88B}" type="presParOf" srcId="{522C7098-FC68-4FD1-9B8D-4B55199E928E}" destId="{FD0B42E6-3D9F-46B1-B55E-1F0144A85785}" srcOrd="0" destOrd="0" presId="urn:microsoft.com/office/officeart/2005/8/layout/hList1"/>
    <dgm:cxn modelId="{D4230DC4-7EA4-455C-9DEC-B1E935B42338}" type="presParOf" srcId="{522C7098-FC68-4FD1-9B8D-4B55199E928E}" destId="{67917374-140D-443E-BFDB-10261FD8821B}" srcOrd="1" destOrd="0" presId="urn:microsoft.com/office/officeart/2005/8/layout/hList1"/>
    <dgm:cxn modelId="{490E1203-E8CF-48C2-8D59-0CF37622E138}" type="presParOf" srcId="{E5DE10B1-E75D-4C11-A627-24B462525BE7}" destId="{C86C8BF5-7715-447A-A042-5D5EA34AEAF3}" srcOrd="1" destOrd="0" presId="urn:microsoft.com/office/officeart/2005/8/layout/hList1"/>
    <dgm:cxn modelId="{7D38C204-51FA-435B-BD25-6379CAF332D9}" type="presParOf" srcId="{E5DE10B1-E75D-4C11-A627-24B462525BE7}" destId="{234C20D6-D1E0-4E7A-AD5E-F3EE2EBDC3F9}" srcOrd="2" destOrd="0" presId="urn:microsoft.com/office/officeart/2005/8/layout/hList1"/>
    <dgm:cxn modelId="{F9A574D2-F056-4662-828B-AED07B899CDB}" type="presParOf" srcId="{234C20D6-D1E0-4E7A-AD5E-F3EE2EBDC3F9}" destId="{F9BD60CA-56F8-441B-9C10-E94F6B17DF15}" srcOrd="0" destOrd="0" presId="urn:microsoft.com/office/officeart/2005/8/layout/hList1"/>
    <dgm:cxn modelId="{F734236A-80A9-49D8-81FD-7CBB0EEE1405}" type="presParOf" srcId="{234C20D6-D1E0-4E7A-AD5E-F3EE2EBDC3F9}" destId="{013F395A-B84D-4A7C-819F-D8559C725E9F}" srcOrd="1" destOrd="0" presId="urn:microsoft.com/office/officeart/2005/8/layout/hList1"/>
    <dgm:cxn modelId="{6209CE63-6DE2-4E0F-8717-49B6FF1A2BD9}" type="presParOf" srcId="{E5DE10B1-E75D-4C11-A627-24B462525BE7}" destId="{2AAEF99E-1E4E-4236-9362-EEB991B2E964}" srcOrd="3" destOrd="0" presId="urn:microsoft.com/office/officeart/2005/8/layout/hList1"/>
    <dgm:cxn modelId="{077A421A-FE78-41CF-9393-9E2C03A330AA}" type="presParOf" srcId="{E5DE10B1-E75D-4C11-A627-24B462525BE7}" destId="{78132C7B-DA5D-459A-A46B-79D7FA1EE337}" srcOrd="4" destOrd="0" presId="urn:microsoft.com/office/officeart/2005/8/layout/hList1"/>
    <dgm:cxn modelId="{C1C0009C-6626-4937-8F0B-337BB96FC577}" type="presParOf" srcId="{78132C7B-DA5D-459A-A46B-79D7FA1EE337}" destId="{12B79B51-0414-46E7-BDFB-E410C67490B5}" srcOrd="0" destOrd="0" presId="urn:microsoft.com/office/officeart/2005/8/layout/hList1"/>
    <dgm:cxn modelId="{97702A62-B964-4260-8F14-06858AE5783B}" type="presParOf" srcId="{78132C7B-DA5D-459A-A46B-79D7FA1EE337}" destId="{96EA72D1-7AE4-4D9B-86F1-A936AAF9BC86}" srcOrd="1" destOrd="0" presId="urn:microsoft.com/office/officeart/2005/8/layout/hList1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6BA695-E660-45CC-BAF4-18AB27CF853C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7135014D-1F42-4B74-BB82-BA11D23DF589}">
      <dgm:prSet phldrT="[텍스트]"/>
      <dgm:spPr/>
      <dgm:t>
        <a:bodyPr/>
        <a:lstStyle/>
        <a:p>
          <a:pPr latinLnBrk="1"/>
          <a:r>
            <a:rPr lang="ko-KR" altLang="en-US" dirty="0" err="1" smtClean="0">
              <a:latin typeface="HY태백B" pitchFamily="18" charset="-127"/>
              <a:ea typeface="HY태백B" pitchFamily="18" charset="-127"/>
            </a:rPr>
            <a:t>코단샤</a:t>
          </a:r>
          <a:r>
            <a:rPr lang="en-US" altLang="ko-KR" dirty="0" smtClean="0">
              <a:latin typeface="HY태백B" pitchFamily="18" charset="-127"/>
              <a:ea typeface="HY태백B" pitchFamily="18" charset="-127"/>
            </a:rPr>
            <a:t>(	</a:t>
          </a:r>
          <a:r>
            <a:rPr lang="ko-KR" altLang="ko-KR" dirty="0" err="1" smtClean="0">
              <a:latin typeface="HY태백B" pitchFamily="18" charset="-127"/>
              <a:ea typeface="HY태백B" pitchFamily="18" charset="-127"/>
            </a:rPr>
            <a:t>講談社</a:t>
          </a:r>
          <a:r>
            <a:rPr lang="ja-JP" altLang="en-US" dirty="0" smtClean="0">
              <a:latin typeface="HY태백B" pitchFamily="18" charset="-127"/>
            </a:rPr>
            <a:t>）</a:t>
          </a:r>
          <a:endParaRPr lang="ko-KR" altLang="en-US" dirty="0">
            <a:latin typeface="HY태백B" pitchFamily="18" charset="-127"/>
            <a:ea typeface="HY태백B" pitchFamily="18" charset="-127"/>
          </a:endParaRPr>
        </a:p>
      </dgm:t>
    </dgm:pt>
    <dgm:pt modelId="{2F34D86C-302C-4675-A40C-5FDCF136FFF9}" type="parTrans" cxnId="{951EF05B-9368-4C62-ACBB-9342B8652127}">
      <dgm:prSet/>
      <dgm:spPr/>
      <dgm:t>
        <a:bodyPr/>
        <a:lstStyle/>
        <a:p>
          <a:pPr latinLnBrk="1"/>
          <a:endParaRPr lang="ko-KR" altLang="en-US">
            <a:latin typeface="HY태백B" pitchFamily="18" charset="-127"/>
            <a:ea typeface="HY태백B" pitchFamily="18" charset="-127"/>
          </a:endParaRPr>
        </a:p>
      </dgm:t>
    </dgm:pt>
    <dgm:pt modelId="{E1914B49-B1AF-42DF-92CF-F4BF22390F64}" type="sibTrans" cxnId="{951EF05B-9368-4C62-ACBB-9342B8652127}">
      <dgm:prSet/>
      <dgm:spPr/>
      <dgm:t>
        <a:bodyPr/>
        <a:lstStyle/>
        <a:p>
          <a:pPr latinLnBrk="1"/>
          <a:endParaRPr lang="ko-KR" altLang="en-US">
            <a:latin typeface="HY태백B" pitchFamily="18" charset="-127"/>
            <a:ea typeface="HY태백B" pitchFamily="18" charset="-127"/>
          </a:endParaRPr>
        </a:p>
      </dgm:t>
    </dgm:pt>
    <dgm:pt modelId="{9D8B0DDD-5300-4671-879C-F43AA415CEA3}">
      <dgm:prSet phldrT="[텍스트]"/>
      <dgm:spPr/>
      <dgm:t>
        <a:bodyPr/>
        <a:lstStyle/>
        <a:p>
          <a:pPr latinLnBrk="1"/>
          <a:r>
            <a:rPr lang="ko-KR" altLang="en-US" dirty="0" err="1" smtClean="0">
              <a:latin typeface="HY태백B" pitchFamily="18" charset="-127"/>
              <a:ea typeface="HY태백B" pitchFamily="18" charset="-127"/>
            </a:rPr>
            <a:t>쇼가쿠간</a:t>
          </a:r>
          <a:r>
            <a:rPr lang="en-US" altLang="ko-KR" dirty="0" smtClean="0">
              <a:latin typeface="HY태백B" pitchFamily="18" charset="-127"/>
              <a:ea typeface="HY태백B" pitchFamily="18" charset="-127"/>
            </a:rPr>
            <a:t>(</a:t>
          </a:r>
          <a:r>
            <a:rPr lang="ko-KR" altLang="en-US" dirty="0" smtClean="0">
              <a:latin typeface="HY태백B" pitchFamily="18" charset="-127"/>
              <a:ea typeface="HY태백B" pitchFamily="18" charset="-127"/>
            </a:rPr>
            <a:t>小学館</a:t>
          </a:r>
          <a:r>
            <a:rPr lang="en-US" altLang="ko-KR" dirty="0" smtClean="0">
              <a:latin typeface="HY태백B" pitchFamily="18" charset="-127"/>
              <a:ea typeface="HY태백B" pitchFamily="18" charset="-127"/>
            </a:rPr>
            <a:t>)</a:t>
          </a:r>
          <a:endParaRPr lang="ko-KR" altLang="en-US" dirty="0">
            <a:latin typeface="HY태백B" pitchFamily="18" charset="-127"/>
            <a:ea typeface="HY태백B" pitchFamily="18" charset="-127"/>
          </a:endParaRPr>
        </a:p>
      </dgm:t>
    </dgm:pt>
    <dgm:pt modelId="{3EEA4F93-0536-4442-ACDA-6153A605A026}" type="parTrans" cxnId="{F4647FAD-0307-428C-86D2-913CD6777E59}">
      <dgm:prSet/>
      <dgm:spPr/>
      <dgm:t>
        <a:bodyPr/>
        <a:lstStyle/>
        <a:p>
          <a:pPr latinLnBrk="1"/>
          <a:endParaRPr lang="ko-KR" altLang="en-US">
            <a:latin typeface="HY태백B" pitchFamily="18" charset="-127"/>
            <a:ea typeface="HY태백B" pitchFamily="18" charset="-127"/>
          </a:endParaRPr>
        </a:p>
      </dgm:t>
    </dgm:pt>
    <dgm:pt modelId="{B248C636-290F-43E4-A250-48A0B0F8682A}" type="sibTrans" cxnId="{F4647FAD-0307-428C-86D2-913CD6777E59}">
      <dgm:prSet/>
      <dgm:spPr/>
      <dgm:t>
        <a:bodyPr/>
        <a:lstStyle/>
        <a:p>
          <a:pPr latinLnBrk="1"/>
          <a:endParaRPr lang="ko-KR" altLang="en-US">
            <a:latin typeface="HY태백B" pitchFamily="18" charset="-127"/>
            <a:ea typeface="HY태백B" pitchFamily="18" charset="-127"/>
          </a:endParaRPr>
        </a:p>
      </dgm:t>
    </dgm:pt>
    <dgm:pt modelId="{804C679A-3425-4B12-9925-D27A09951919}">
      <dgm:prSet phldrT="[텍스트]"/>
      <dgm:spPr/>
      <dgm:t>
        <a:bodyPr/>
        <a:lstStyle/>
        <a:p>
          <a:pPr latinLnBrk="1"/>
          <a:r>
            <a:rPr lang="ko-KR" altLang="en-US" dirty="0" err="1" smtClean="0">
              <a:latin typeface="HY태백B" pitchFamily="18" charset="-127"/>
              <a:ea typeface="HY태백B" pitchFamily="18" charset="-127"/>
            </a:rPr>
            <a:t>슈에이샤</a:t>
          </a:r>
          <a:r>
            <a:rPr lang="en-US" altLang="ko-KR" dirty="0" smtClean="0">
              <a:latin typeface="HY태백B" pitchFamily="18" charset="-127"/>
              <a:ea typeface="HY태백B" pitchFamily="18" charset="-127"/>
            </a:rPr>
            <a:t>(</a:t>
          </a:r>
          <a:r>
            <a:rPr lang="ko-KR" altLang="en-US" dirty="0" err="1" smtClean="0">
              <a:latin typeface="HY태백B" pitchFamily="18" charset="-127"/>
              <a:ea typeface="HY태백B" pitchFamily="18" charset="-127"/>
            </a:rPr>
            <a:t>集英社</a:t>
          </a:r>
          <a:r>
            <a:rPr lang="en-US" altLang="ko-KR" dirty="0" smtClean="0">
              <a:latin typeface="HY태백B" pitchFamily="18" charset="-127"/>
              <a:ea typeface="HY태백B" pitchFamily="18" charset="-127"/>
            </a:rPr>
            <a:t>)</a:t>
          </a:r>
        </a:p>
      </dgm:t>
    </dgm:pt>
    <dgm:pt modelId="{13753971-F880-42C6-8652-B1D3783C27F7}" type="sibTrans" cxnId="{129C63A1-48F3-47F0-9E27-E25D9D987FE6}">
      <dgm:prSet/>
      <dgm:spPr/>
      <dgm:t>
        <a:bodyPr/>
        <a:lstStyle/>
        <a:p>
          <a:pPr latinLnBrk="1"/>
          <a:endParaRPr lang="ko-KR" altLang="en-US">
            <a:latin typeface="HY태백B" pitchFamily="18" charset="-127"/>
            <a:ea typeface="HY태백B" pitchFamily="18" charset="-127"/>
          </a:endParaRPr>
        </a:p>
      </dgm:t>
    </dgm:pt>
    <dgm:pt modelId="{0CC12B7B-2139-4661-8355-32015356BD3E}" type="parTrans" cxnId="{129C63A1-48F3-47F0-9E27-E25D9D987FE6}">
      <dgm:prSet/>
      <dgm:spPr/>
      <dgm:t>
        <a:bodyPr/>
        <a:lstStyle/>
        <a:p>
          <a:pPr latinLnBrk="1"/>
          <a:endParaRPr lang="ko-KR" altLang="en-US">
            <a:latin typeface="HY태백B" pitchFamily="18" charset="-127"/>
            <a:ea typeface="HY태백B" pitchFamily="18" charset="-127"/>
          </a:endParaRPr>
        </a:p>
      </dgm:t>
    </dgm:pt>
    <dgm:pt modelId="{424E809D-BF43-456C-9764-0D5FBF74C6CB}">
      <dgm:prSet phldrT="[텍스트]"/>
      <dgm:spPr/>
      <dgm:t>
        <a:bodyPr/>
        <a:lstStyle/>
        <a:p>
          <a:pPr latinLnBrk="1"/>
          <a:r>
            <a:rPr lang="ko-KR" altLang="en-US" dirty="0" err="1" smtClean="0">
              <a:latin typeface="HY태백B" pitchFamily="18" charset="-127"/>
              <a:ea typeface="HY태백B" pitchFamily="18" charset="-127"/>
            </a:rPr>
            <a:t>스퀘어에닉스</a:t>
          </a:r>
          <a:endParaRPr lang="en-US" altLang="ko-KR" dirty="0" smtClean="0">
            <a:latin typeface="HY태백B" pitchFamily="18" charset="-127"/>
            <a:ea typeface="HY태백B" pitchFamily="18" charset="-127"/>
          </a:endParaRPr>
        </a:p>
        <a:p>
          <a:pPr latinLnBrk="1"/>
          <a:r>
            <a:rPr lang="en-US" altLang="ko-KR" dirty="0" smtClean="0">
              <a:latin typeface="HY태백B" pitchFamily="18" charset="-127"/>
              <a:ea typeface="HY태백B" pitchFamily="18" charset="-127"/>
            </a:rPr>
            <a:t>(Square </a:t>
          </a:r>
          <a:r>
            <a:rPr lang="en-US" altLang="ko-KR" dirty="0" err="1" smtClean="0">
              <a:latin typeface="HY태백B" pitchFamily="18" charset="-127"/>
              <a:ea typeface="HY태백B" pitchFamily="18" charset="-127"/>
            </a:rPr>
            <a:t>Enix</a:t>
          </a:r>
          <a:r>
            <a:rPr lang="en-US" altLang="ko-KR" dirty="0" smtClean="0">
              <a:latin typeface="HY태백B" pitchFamily="18" charset="-127"/>
              <a:ea typeface="HY태백B" pitchFamily="18" charset="-127"/>
            </a:rPr>
            <a:t>)</a:t>
          </a:r>
        </a:p>
      </dgm:t>
    </dgm:pt>
    <dgm:pt modelId="{C0C5CECD-CBC7-4803-8F45-D926BCC6542E}" type="parTrans" cxnId="{573337D5-9320-4A59-98C6-598BAC7B119D}">
      <dgm:prSet/>
      <dgm:spPr/>
      <dgm:t>
        <a:bodyPr/>
        <a:lstStyle/>
        <a:p>
          <a:pPr latinLnBrk="1"/>
          <a:endParaRPr lang="ko-KR" altLang="en-US">
            <a:latin typeface="HY태백B" pitchFamily="18" charset="-127"/>
            <a:ea typeface="HY태백B" pitchFamily="18" charset="-127"/>
          </a:endParaRPr>
        </a:p>
      </dgm:t>
    </dgm:pt>
    <dgm:pt modelId="{38DD8932-6CDD-4EEB-A900-E3DFD2325F4A}" type="sibTrans" cxnId="{573337D5-9320-4A59-98C6-598BAC7B119D}">
      <dgm:prSet/>
      <dgm:spPr/>
      <dgm:t>
        <a:bodyPr/>
        <a:lstStyle/>
        <a:p>
          <a:pPr latinLnBrk="1"/>
          <a:endParaRPr lang="ko-KR" altLang="en-US">
            <a:latin typeface="HY태백B" pitchFamily="18" charset="-127"/>
            <a:ea typeface="HY태백B" pitchFamily="18" charset="-127"/>
          </a:endParaRPr>
        </a:p>
      </dgm:t>
    </dgm:pt>
    <dgm:pt modelId="{E6ED531E-F039-41A0-BABD-5E8DD979F565}">
      <dgm:prSet phldrT="[텍스트]"/>
      <dgm:spPr/>
      <dgm:t>
        <a:bodyPr/>
        <a:lstStyle/>
        <a:p>
          <a:pPr latinLnBrk="1"/>
          <a:r>
            <a:rPr lang="ko-KR" altLang="en-US" dirty="0" err="1" smtClean="0">
              <a:latin typeface="HY태백B" pitchFamily="18" charset="-127"/>
              <a:ea typeface="HY태백B" pitchFamily="18" charset="-127"/>
            </a:rPr>
            <a:t>카도가와쇼텐</a:t>
          </a:r>
          <a:endParaRPr lang="en-US" altLang="ko-KR" dirty="0" smtClean="0">
            <a:latin typeface="HY태백B" pitchFamily="18" charset="-127"/>
            <a:ea typeface="HY태백B" pitchFamily="18" charset="-127"/>
          </a:endParaRPr>
        </a:p>
        <a:p>
          <a:pPr latinLnBrk="1"/>
          <a:r>
            <a:rPr lang="en-US" altLang="ko-KR" dirty="0" smtClean="0">
              <a:latin typeface="HY태백B" pitchFamily="18" charset="-127"/>
              <a:ea typeface="HY태백B" pitchFamily="18" charset="-127"/>
            </a:rPr>
            <a:t>(</a:t>
          </a:r>
          <a:r>
            <a:rPr lang="ko-KR" altLang="en-US" b="0" i="0" dirty="0" err="1" smtClean="0">
              <a:latin typeface="HY태백B" pitchFamily="18" charset="-127"/>
              <a:ea typeface="HY태백B" pitchFamily="18" charset="-127"/>
            </a:rPr>
            <a:t>角川書店</a:t>
          </a:r>
          <a:r>
            <a:rPr lang="en-US" altLang="ko-KR" b="0" i="0" dirty="0" smtClean="0">
              <a:latin typeface="HY태백B" pitchFamily="18" charset="-127"/>
              <a:ea typeface="HY태백B" pitchFamily="18" charset="-127"/>
            </a:rPr>
            <a:t>)</a:t>
          </a:r>
          <a:endParaRPr lang="en-US" altLang="ko-KR" dirty="0" smtClean="0">
            <a:latin typeface="HY태백B" pitchFamily="18" charset="-127"/>
            <a:ea typeface="HY태백B" pitchFamily="18" charset="-127"/>
          </a:endParaRPr>
        </a:p>
      </dgm:t>
    </dgm:pt>
    <dgm:pt modelId="{A2550674-49D1-4EF1-8056-7BFE12C4F298}" type="parTrans" cxnId="{09C9EAA4-A011-4E6E-8AA1-80F9666B0C32}">
      <dgm:prSet/>
      <dgm:spPr/>
      <dgm:t>
        <a:bodyPr/>
        <a:lstStyle/>
        <a:p>
          <a:pPr latinLnBrk="1"/>
          <a:endParaRPr lang="ko-KR" altLang="en-US">
            <a:latin typeface="HY태백B" pitchFamily="18" charset="-127"/>
            <a:ea typeface="HY태백B" pitchFamily="18" charset="-127"/>
          </a:endParaRPr>
        </a:p>
      </dgm:t>
    </dgm:pt>
    <dgm:pt modelId="{BFAD3BDF-88AA-4E2C-9ACC-DA645E150DB1}" type="sibTrans" cxnId="{09C9EAA4-A011-4E6E-8AA1-80F9666B0C32}">
      <dgm:prSet/>
      <dgm:spPr/>
      <dgm:t>
        <a:bodyPr/>
        <a:lstStyle/>
        <a:p>
          <a:pPr latinLnBrk="1"/>
          <a:endParaRPr lang="ko-KR" altLang="en-US">
            <a:latin typeface="HY태백B" pitchFamily="18" charset="-127"/>
            <a:ea typeface="HY태백B" pitchFamily="18" charset="-127"/>
          </a:endParaRPr>
        </a:p>
      </dgm:t>
    </dgm:pt>
    <dgm:pt modelId="{69B08C97-31A9-4351-ACB0-6F197C3E3743}" type="pres">
      <dgm:prSet presAssocID="{4B6BA695-E660-45CC-BAF4-18AB27CF853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A60C182-5A0B-4D48-90AA-B63102D15FA9}" type="pres">
      <dgm:prSet presAssocID="{7135014D-1F42-4B74-BB82-BA11D23DF589}" presName="compNode" presStyleCnt="0"/>
      <dgm:spPr/>
    </dgm:pt>
    <dgm:pt modelId="{F549B92D-C51B-4C17-99AC-56E670102D95}" type="pres">
      <dgm:prSet presAssocID="{7135014D-1F42-4B74-BB82-BA11D23DF589}" presName="pictRect" presStyleLbl="nod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F01679B-99D3-4D6C-89F3-903865617CBE}" type="pres">
      <dgm:prSet presAssocID="{7135014D-1F42-4B74-BB82-BA11D23DF589}" presName="textRect" presStyleLbl="revTx" presStyleIdx="0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FFC091D-8845-41C0-8E2F-A2F5C78FA942}" type="pres">
      <dgm:prSet presAssocID="{E1914B49-B1AF-42DF-92CF-F4BF22390F64}" presName="sibTrans" presStyleLbl="sibTrans2D1" presStyleIdx="0" presStyleCnt="0"/>
      <dgm:spPr/>
      <dgm:t>
        <a:bodyPr/>
        <a:lstStyle/>
        <a:p>
          <a:pPr latinLnBrk="1"/>
          <a:endParaRPr lang="ko-KR" altLang="en-US"/>
        </a:p>
      </dgm:t>
    </dgm:pt>
    <dgm:pt modelId="{79A1A738-12ED-440C-A632-8FE27FD3A5ED}" type="pres">
      <dgm:prSet presAssocID="{9D8B0DDD-5300-4671-879C-F43AA415CEA3}" presName="compNode" presStyleCnt="0"/>
      <dgm:spPr/>
    </dgm:pt>
    <dgm:pt modelId="{B70D9C11-ED0E-49E8-9DFA-DCA06292006D}" type="pres">
      <dgm:prSet presAssocID="{9D8B0DDD-5300-4671-879C-F43AA415CEA3}" presName="pictRect" presStyleLbl="nod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67BCB85-F9C1-4A7C-8A0D-572E35E3182B}" type="pres">
      <dgm:prSet presAssocID="{9D8B0DDD-5300-4671-879C-F43AA415CEA3}" presName="textRect" presStyleLbl="revTx" presStyleIdx="1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AFB893F-C179-4FB5-AAE4-651A4D02395A}" type="pres">
      <dgm:prSet presAssocID="{B248C636-290F-43E4-A250-48A0B0F8682A}" presName="sibTrans" presStyleLbl="sibTrans2D1" presStyleIdx="0" presStyleCnt="0"/>
      <dgm:spPr/>
      <dgm:t>
        <a:bodyPr/>
        <a:lstStyle/>
        <a:p>
          <a:pPr latinLnBrk="1"/>
          <a:endParaRPr lang="ko-KR" altLang="en-US"/>
        </a:p>
      </dgm:t>
    </dgm:pt>
    <dgm:pt modelId="{87A76BB0-04D8-4090-8877-1CB174464DA5}" type="pres">
      <dgm:prSet presAssocID="{804C679A-3425-4B12-9925-D27A09951919}" presName="compNode" presStyleCnt="0"/>
      <dgm:spPr/>
    </dgm:pt>
    <dgm:pt modelId="{D5A511FD-1719-41F9-AE25-1A9761D6D285}" type="pres">
      <dgm:prSet presAssocID="{804C679A-3425-4B12-9925-D27A09951919}" presName="pictRect" presStyleLbl="nod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42A86153-B804-4FD8-9D30-9422F48F1DC8}" type="pres">
      <dgm:prSet presAssocID="{804C679A-3425-4B12-9925-D27A09951919}" presName="textRect" presStyleLbl="revTx" presStyleIdx="2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9C3C219-C374-4454-B18D-91F4A5FB0141}" type="pres">
      <dgm:prSet presAssocID="{13753971-F880-42C6-8652-B1D3783C27F7}" presName="sibTrans" presStyleLbl="sibTrans2D1" presStyleIdx="0" presStyleCnt="0"/>
      <dgm:spPr/>
      <dgm:t>
        <a:bodyPr/>
        <a:lstStyle/>
        <a:p>
          <a:pPr latinLnBrk="1"/>
          <a:endParaRPr lang="ko-KR" altLang="en-US"/>
        </a:p>
      </dgm:t>
    </dgm:pt>
    <dgm:pt modelId="{1CAEE23E-6E9C-497C-9C60-58F213DF772F}" type="pres">
      <dgm:prSet presAssocID="{424E809D-BF43-456C-9764-0D5FBF74C6CB}" presName="compNode" presStyleCnt="0"/>
      <dgm:spPr/>
    </dgm:pt>
    <dgm:pt modelId="{47759C7D-16BE-43FB-B984-EB74FFF6A367}" type="pres">
      <dgm:prSet presAssocID="{424E809D-BF43-456C-9764-0D5FBF74C6CB}" presName="pictRect" presStyleLbl="nod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8A9A31A2-5F02-4353-B61E-0E1A56DDCC59}" type="pres">
      <dgm:prSet presAssocID="{424E809D-BF43-456C-9764-0D5FBF74C6CB}" presName="textRect" presStyleLbl="revTx" presStyleIdx="3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12EFD3F-761C-468E-B443-BE9470292F48}" type="pres">
      <dgm:prSet presAssocID="{38DD8932-6CDD-4EEB-A900-E3DFD2325F4A}" presName="sibTrans" presStyleLbl="sibTrans2D1" presStyleIdx="0" presStyleCnt="0"/>
      <dgm:spPr/>
      <dgm:t>
        <a:bodyPr/>
        <a:lstStyle/>
        <a:p>
          <a:pPr latinLnBrk="1"/>
          <a:endParaRPr lang="ko-KR" altLang="en-US"/>
        </a:p>
      </dgm:t>
    </dgm:pt>
    <dgm:pt modelId="{C941FAD3-C8D1-43B9-9DA2-6580291ABD4F}" type="pres">
      <dgm:prSet presAssocID="{E6ED531E-F039-41A0-BABD-5E8DD979F565}" presName="compNode" presStyleCnt="0"/>
      <dgm:spPr/>
    </dgm:pt>
    <dgm:pt modelId="{74A2C8E3-966A-4D95-8AFC-D19E3C58E163}" type="pres">
      <dgm:prSet presAssocID="{E6ED531E-F039-41A0-BABD-5E8DD979F565}" presName="pictRect" presStyleLbl="nod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B479F3A4-4EBD-4131-9BA4-19FEAA547E7B}" type="pres">
      <dgm:prSet presAssocID="{E6ED531E-F039-41A0-BABD-5E8DD979F565}" presName="textRect" presStyleLbl="revTx" presStyleIdx="4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951EF05B-9368-4C62-ACBB-9342B8652127}" srcId="{4B6BA695-E660-45CC-BAF4-18AB27CF853C}" destId="{7135014D-1F42-4B74-BB82-BA11D23DF589}" srcOrd="0" destOrd="0" parTransId="{2F34D86C-302C-4675-A40C-5FDCF136FFF9}" sibTransId="{E1914B49-B1AF-42DF-92CF-F4BF22390F64}"/>
    <dgm:cxn modelId="{E11D2C9E-8EA1-416D-A6C9-7B6F2B3ACF0C}" type="presOf" srcId="{38DD8932-6CDD-4EEB-A900-E3DFD2325F4A}" destId="{A12EFD3F-761C-468E-B443-BE9470292F48}" srcOrd="0" destOrd="0" presId="urn:microsoft.com/office/officeart/2005/8/layout/pList1"/>
    <dgm:cxn modelId="{EC94E8E0-A326-4DBA-902D-DB906E7F5F3A}" type="presOf" srcId="{4B6BA695-E660-45CC-BAF4-18AB27CF853C}" destId="{69B08C97-31A9-4351-ACB0-6F197C3E3743}" srcOrd="0" destOrd="0" presId="urn:microsoft.com/office/officeart/2005/8/layout/pList1"/>
    <dgm:cxn modelId="{963D7723-C6E9-4D06-92C4-3A697D164E4F}" type="presOf" srcId="{13753971-F880-42C6-8652-B1D3783C27F7}" destId="{09C3C219-C374-4454-B18D-91F4A5FB0141}" srcOrd="0" destOrd="0" presId="urn:microsoft.com/office/officeart/2005/8/layout/pList1"/>
    <dgm:cxn modelId="{5E63E370-B923-4A3E-A2D6-6DAFE2F0EA56}" type="presOf" srcId="{E1914B49-B1AF-42DF-92CF-F4BF22390F64}" destId="{CFFC091D-8845-41C0-8E2F-A2F5C78FA942}" srcOrd="0" destOrd="0" presId="urn:microsoft.com/office/officeart/2005/8/layout/pList1"/>
    <dgm:cxn modelId="{A0C4C147-7912-478F-8EDB-1F2444455EB0}" type="presOf" srcId="{E6ED531E-F039-41A0-BABD-5E8DD979F565}" destId="{B479F3A4-4EBD-4131-9BA4-19FEAA547E7B}" srcOrd="0" destOrd="0" presId="urn:microsoft.com/office/officeart/2005/8/layout/pList1"/>
    <dgm:cxn modelId="{F4647FAD-0307-428C-86D2-913CD6777E59}" srcId="{4B6BA695-E660-45CC-BAF4-18AB27CF853C}" destId="{9D8B0DDD-5300-4671-879C-F43AA415CEA3}" srcOrd="1" destOrd="0" parTransId="{3EEA4F93-0536-4442-ACDA-6153A605A026}" sibTransId="{B248C636-290F-43E4-A250-48A0B0F8682A}"/>
    <dgm:cxn modelId="{85C2FA61-FFF3-402E-AD35-B626C8B2BECF}" type="presOf" srcId="{424E809D-BF43-456C-9764-0D5FBF74C6CB}" destId="{8A9A31A2-5F02-4353-B61E-0E1A56DDCC59}" srcOrd="0" destOrd="0" presId="urn:microsoft.com/office/officeart/2005/8/layout/pList1"/>
    <dgm:cxn modelId="{9E25468F-4A5C-4158-9C1E-9673D93227D3}" type="presOf" srcId="{9D8B0DDD-5300-4671-879C-F43AA415CEA3}" destId="{767BCB85-F9C1-4A7C-8A0D-572E35E3182B}" srcOrd="0" destOrd="0" presId="urn:microsoft.com/office/officeart/2005/8/layout/pList1"/>
    <dgm:cxn modelId="{0BC03900-50D3-4C1B-A238-16DB18F30375}" type="presOf" srcId="{B248C636-290F-43E4-A250-48A0B0F8682A}" destId="{AAFB893F-C179-4FB5-AAE4-651A4D02395A}" srcOrd="0" destOrd="0" presId="urn:microsoft.com/office/officeart/2005/8/layout/pList1"/>
    <dgm:cxn modelId="{129C63A1-48F3-47F0-9E27-E25D9D987FE6}" srcId="{4B6BA695-E660-45CC-BAF4-18AB27CF853C}" destId="{804C679A-3425-4B12-9925-D27A09951919}" srcOrd="2" destOrd="0" parTransId="{0CC12B7B-2139-4661-8355-32015356BD3E}" sibTransId="{13753971-F880-42C6-8652-B1D3783C27F7}"/>
    <dgm:cxn modelId="{BC161CF0-0252-4C7C-9857-8FE34ED1D3F4}" type="presOf" srcId="{804C679A-3425-4B12-9925-D27A09951919}" destId="{42A86153-B804-4FD8-9D30-9422F48F1DC8}" srcOrd="0" destOrd="0" presId="urn:microsoft.com/office/officeart/2005/8/layout/pList1"/>
    <dgm:cxn modelId="{7B9449A5-C84D-45D7-BAD8-C08E8A3A9E0E}" type="presOf" srcId="{7135014D-1F42-4B74-BB82-BA11D23DF589}" destId="{8F01679B-99D3-4D6C-89F3-903865617CBE}" srcOrd="0" destOrd="0" presId="urn:microsoft.com/office/officeart/2005/8/layout/pList1"/>
    <dgm:cxn modelId="{09C9EAA4-A011-4E6E-8AA1-80F9666B0C32}" srcId="{4B6BA695-E660-45CC-BAF4-18AB27CF853C}" destId="{E6ED531E-F039-41A0-BABD-5E8DD979F565}" srcOrd="4" destOrd="0" parTransId="{A2550674-49D1-4EF1-8056-7BFE12C4F298}" sibTransId="{BFAD3BDF-88AA-4E2C-9ACC-DA645E150DB1}"/>
    <dgm:cxn modelId="{573337D5-9320-4A59-98C6-598BAC7B119D}" srcId="{4B6BA695-E660-45CC-BAF4-18AB27CF853C}" destId="{424E809D-BF43-456C-9764-0D5FBF74C6CB}" srcOrd="3" destOrd="0" parTransId="{C0C5CECD-CBC7-4803-8F45-D926BCC6542E}" sibTransId="{38DD8932-6CDD-4EEB-A900-E3DFD2325F4A}"/>
    <dgm:cxn modelId="{17D370D3-5AF2-40E4-9826-6E9A3E313AA5}" type="presParOf" srcId="{69B08C97-31A9-4351-ACB0-6F197C3E3743}" destId="{3A60C182-5A0B-4D48-90AA-B63102D15FA9}" srcOrd="0" destOrd="0" presId="urn:microsoft.com/office/officeart/2005/8/layout/pList1"/>
    <dgm:cxn modelId="{4333DF36-FDB5-47B1-A92B-2927CFB3E91A}" type="presParOf" srcId="{3A60C182-5A0B-4D48-90AA-B63102D15FA9}" destId="{F549B92D-C51B-4C17-99AC-56E670102D95}" srcOrd="0" destOrd="0" presId="urn:microsoft.com/office/officeart/2005/8/layout/pList1"/>
    <dgm:cxn modelId="{4DA9CE48-0673-412E-B986-BFCFC6417A5F}" type="presParOf" srcId="{3A60C182-5A0B-4D48-90AA-B63102D15FA9}" destId="{8F01679B-99D3-4D6C-89F3-903865617CBE}" srcOrd="1" destOrd="0" presId="urn:microsoft.com/office/officeart/2005/8/layout/pList1"/>
    <dgm:cxn modelId="{3E040198-C64D-40FD-ADD9-EE44F09EDA6E}" type="presParOf" srcId="{69B08C97-31A9-4351-ACB0-6F197C3E3743}" destId="{CFFC091D-8845-41C0-8E2F-A2F5C78FA942}" srcOrd="1" destOrd="0" presId="urn:microsoft.com/office/officeart/2005/8/layout/pList1"/>
    <dgm:cxn modelId="{6BA02585-CE4D-4707-AF1F-81A394911245}" type="presParOf" srcId="{69B08C97-31A9-4351-ACB0-6F197C3E3743}" destId="{79A1A738-12ED-440C-A632-8FE27FD3A5ED}" srcOrd="2" destOrd="0" presId="urn:microsoft.com/office/officeart/2005/8/layout/pList1"/>
    <dgm:cxn modelId="{3817A985-3BC4-43B2-B3A4-06D8B6530A09}" type="presParOf" srcId="{79A1A738-12ED-440C-A632-8FE27FD3A5ED}" destId="{B70D9C11-ED0E-49E8-9DFA-DCA06292006D}" srcOrd="0" destOrd="0" presId="urn:microsoft.com/office/officeart/2005/8/layout/pList1"/>
    <dgm:cxn modelId="{E8ECB37D-C7F6-427C-B9CC-2577ADA16F64}" type="presParOf" srcId="{79A1A738-12ED-440C-A632-8FE27FD3A5ED}" destId="{767BCB85-F9C1-4A7C-8A0D-572E35E3182B}" srcOrd="1" destOrd="0" presId="urn:microsoft.com/office/officeart/2005/8/layout/pList1"/>
    <dgm:cxn modelId="{B8821898-5F8B-4D84-AD08-B68BC48063BC}" type="presParOf" srcId="{69B08C97-31A9-4351-ACB0-6F197C3E3743}" destId="{AAFB893F-C179-4FB5-AAE4-651A4D02395A}" srcOrd="3" destOrd="0" presId="urn:microsoft.com/office/officeart/2005/8/layout/pList1"/>
    <dgm:cxn modelId="{63627498-3A1A-45F0-96BB-87D1177C8DEE}" type="presParOf" srcId="{69B08C97-31A9-4351-ACB0-6F197C3E3743}" destId="{87A76BB0-04D8-4090-8877-1CB174464DA5}" srcOrd="4" destOrd="0" presId="urn:microsoft.com/office/officeart/2005/8/layout/pList1"/>
    <dgm:cxn modelId="{30336CE9-A3D8-4196-AF41-036825FD4A7A}" type="presParOf" srcId="{87A76BB0-04D8-4090-8877-1CB174464DA5}" destId="{D5A511FD-1719-41F9-AE25-1A9761D6D285}" srcOrd="0" destOrd="0" presId="urn:microsoft.com/office/officeart/2005/8/layout/pList1"/>
    <dgm:cxn modelId="{0AF0CFFB-F516-438B-B610-25FED69CCE50}" type="presParOf" srcId="{87A76BB0-04D8-4090-8877-1CB174464DA5}" destId="{42A86153-B804-4FD8-9D30-9422F48F1DC8}" srcOrd="1" destOrd="0" presId="urn:microsoft.com/office/officeart/2005/8/layout/pList1"/>
    <dgm:cxn modelId="{8A1D1560-AB34-4909-90AE-929A7B6AED17}" type="presParOf" srcId="{69B08C97-31A9-4351-ACB0-6F197C3E3743}" destId="{09C3C219-C374-4454-B18D-91F4A5FB0141}" srcOrd="5" destOrd="0" presId="urn:microsoft.com/office/officeart/2005/8/layout/pList1"/>
    <dgm:cxn modelId="{12F7E0FA-1057-4C39-B5DA-081E81F0E4B0}" type="presParOf" srcId="{69B08C97-31A9-4351-ACB0-6F197C3E3743}" destId="{1CAEE23E-6E9C-497C-9C60-58F213DF772F}" srcOrd="6" destOrd="0" presId="urn:microsoft.com/office/officeart/2005/8/layout/pList1"/>
    <dgm:cxn modelId="{4DB6ED9A-632A-4323-B5E8-D88AEE4B0BD8}" type="presParOf" srcId="{1CAEE23E-6E9C-497C-9C60-58F213DF772F}" destId="{47759C7D-16BE-43FB-B984-EB74FFF6A367}" srcOrd="0" destOrd="0" presId="urn:microsoft.com/office/officeart/2005/8/layout/pList1"/>
    <dgm:cxn modelId="{61B053D5-8CF8-4CA4-85FF-D0027D44551A}" type="presParOf" srcId="{1CAEE23E-6E9C-497C-9C60-58F213DF772F}" destId="{8A9A31A2-5F02-4353-B61E-0E1A56DDCC59}" srcOrd="1" destOrd="0" presId="urn:microsoft.com/office/officeart/2005/8/layout/pList1"/>
    <dgm:cxn modelId="{1FF771BB-D50A-496C-905F-D4A777C0B26F}" type="presParOf" srcId="{69B08C97-31A9-4351-ACB0-6F197C3E3743}" destId="{A12EFD3F-761C-468E-B443-BE9470292F48}" srcOrd="7" destOrd="0" presId="urn:microsoft.com/office/officeart/2005/8/layout/pList1"/>
    <dgm:cxn modelId="{08A1B66F-07C7-48D4-B809-254CB46E755C}" type="presParOf" srcId="{69B08C97-31A9-4351-ACB0-6F197C3E3743}" destId="{C941FAD3-C8D1-43B9-9DA2-6580291ABD4F}" srcOrd="8" destOrd="0" presId="urn:microsoft.com/office/officeart/2005/8/layout/pList1"/>
    <dgm:cxn modelId="{717636E4-924F-408E-A561-EE653E45262C}" type="presParOf" srcId="{C941FAD3-C8D1-43B9-9DA2-6580291ABD4F}" destId="{74A2C8E3-966A-4D95-8AFC-D19E3C58E163}" srcOrd="0" destOrd="0" presId="urn:microsoft.com/office/officeart/2005/8/layout/pList1"/>
    <dgm:cxn modelId="{044EC123-A5B2-4BC9-9EB4-1DE883F208F4}" type="presParOf" srcId="{C941FAD3-C8D1-43B9-9DA2-6580291ABD4F}" destId="{B479F3A4-4EBD-4131-9BA4-19FEAA547E7B}" srcOrd="1" destOrd="0" presId="urn:microsoft.com/office/officeart/2005/8/layout/pList1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6E1FDF9-F83F-42AA-A28B-3C1C216481D7}" type="doc">
      <dgm:prSet loTypeId="urn:microsoft.com/office/officeart/2005/8/layout/radial5" loCatId="cycle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pPr latinLnBrk="1"/>
          <a:endParaRPr lang="ko-KR" altLang="en-US"/>
        </a:p>
      </dgm:t>
    </dgm:pt>
    <dgm:pt modelId="{C05BC461-59D6-41F0-9AB8-B9B68FCC3486}">
      <dgm:prSet phldrT="[텍스트]" custT="1"/>
      <dgm:spPr>
        <a:gradFill flip="none" rotWithShape="1">
          <a:gsLst>
            <a:gs pos="75000">
              <a:srgbClr val="FF66FF">
                <a:alpha val="53000"/>
              </a:srgb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2700000" scaled="1"/>
          <a:tileRect/>
        </a:gradFill>
      </dgm:spPr>
      <dgm:t>
        <a:bodyPr/>
        <a:lstStyle/>
        <a:p>
          <a:pPr latinLnBrk="1"/>
          <a:r>
            <a:rPr lang="ko-KR" altLang="en-US" sz="2400" dirty="0" smtClean="0">
              <a:latin typeface="HY태백B" pitchFamily="18" charset="-127"/>
              <a:ea typeface="HY태백B" pitchFamily="18" charset="-127"/>
            </a:rPr>
            <a:t>인쇄만화</a:t>
          </a:r>
          <a:endParaRPr lang="ko-KR" altLang="en-US" sz="2400" dirty="0">
            <a:latin typeface="HY태백B" pitchFamily="18" charset="-127"/>
            <a:ea typeface="HY태백B" pitchFamily="18" charset="-127"/>
          </a:endParaRPr>
        </a:p>
      </dgm:t>
    </dgm:pt>
    <dgm:pt modelId="{F2646094-3F52-4328-A688-A283ACE40BBE}" type="parTrans" cxnId="{F067E0C2-8177-4F98-90E9-61264E3C8425}">
      <dgm:prSet/>
      <dgm:spPr/>
      <dgm:t>
        <a:bodyPr/>
        <a:lstStyle/>
        <a:p>
          <a:pPr latinLnBrk="1"/>
          <a:endParaRPr lang="ko-KR" altLang="en-US"/>
        </a:p>
      </dgm:t>
    </dgm:pt>
    <dgm:pt modelId="{0380AC1F-7C83-4335-8F6E-77122F963247}" type="sibTrans" cxnId="{F067E0C2-8177-4F98-90E9-61264E3C8425}">
      <dgm:prSet/>
      <dgm:spPr/>
      <dgm:t>
        <a:bodyPr/>
        <a:lstStyle/>
        <a:p>
          <a:pPr latinLnBrk="1"/>
          <a:endParaRPr lang="ko-KR" altLang="en-US"/>
        </a:p>
      </dgm:t>
    </dgm:pt>
    <dgm:pt modelId="{78F37927-966E-4811-9102-8E0BE144E4F6}">
      <dgm:prSet phldrT="[텍스트]" custT="1"/>
      <dgm:spPr/>
      <dgm:t>
        <a:bodyPr/>
        <a:lstStyle/>
        <a:p>
          <a:pPr latinLnBrk="1"/>
          <a:r>
            <a:rPr lang="ko-KR" altLang="en-US" sz="1800" dirty="0" smtClean="0">
              <a:latin typeface="HY태백B" pitchFamily="18" charset="-127"/>
              <a:ea typeface="HY태백B" pitchFamily="18" charset="-127"/>
            </a:rPr>
            <a:t>단행본만화</a:t>
          </a:r>
          <a:endParaRPr lang="ko-KR" altLang="en-US" sz="1800" dirty="0">
            <a:latin typeface="HY태백B" pitchFamily="18" charset="-127"/>
            <a:ea typeface="HY태백B" pitchFamily="18" charset="-127"/>
          </a:endParaRPr>
        </a:p>
      </dgm:t>
    </dgm:pt>
    <dgm:pt modelId="{ED339584-03DD-42C7-BFB3-5567991BF32D}" type="parTrans" cxnId="{EAA4AF85-09D8-495C-BB23-4D071ECA2314}">
      <dgm:prSet/>
      <dgm:spPr/>
      <dgm:t>
        <a:bodyPr/>
        <a:lstStyle/>
        <a:p>
          <a:pPr latinLnBrk="1"/>
          <a:endParaRPr lang="ko-KR" altLang="en-US"/>
        </a:p>
      </dgm:t>
    </dgm:pt>
    <dgm:pt modelId="{21B1F7C4-E7FD-45B0-B94B-A0C5BC66E131}" type="sibTrans" cxnId="{EAA4AF85-09D8-495C-BB23-4D071ECA2314}">
      <dgm:prSet/>
      <dgm:spPr/>
      <dgm:t>
        <a:bodyPr/>
        <a:lstStyle/>
        <a:p>
          <a:pPr latinLnBrk="1"/>
          <a:endParaRPr lang="ko-KR" altLang="en-US"/>
        </a:p>
      </dgm:t>
    </dgm:pt>
    <dgm:pt modelId="{3B108AE6-81F2-4E0C-B08B-43B2E1514C43}">
      <dgm:prSet phldrT="[텍스트]" custT="1"/>
      <dgm:spPr/>
      <dgm:t>
        <a:bodyPr/>
        <a:lstStyle/>
        <a:p>
          <a:pPr latinLnBrk="1"/>
          <a:r>
            <a:rPr lang="ko-KR" altLang="en-US" sz="1800" dirty="0" smtClean="0">
              <a:latin typeface="HY태백B" pitchFamily="18" charset="-127"/>
              <a:ea typeface="HY태백B" pitchFamily="18" charset="-127"/>
            </a:rPr>
            <a:t>잡지만화</a:t>
          </a:r>
          <a:endParaRPr lang="ko-KR" altLang="en-US" sz="1800" dirty="0">
            <a:latin typeface="HY태백B" pitchFamily="18" charset="-127"/>
            <a:ea typeface="HY태백B" pitchFamily="18" charset="-127"/>
          </a:endParaRPr>
        </a:p>
      </dgm:t>
    </dgm:pt>
    <dgm:pt modelId="{ADDA1C7B-886C-4CC5-9331-0CCEB1397384}" type="parTrans" cxnId="{1EB271B8-09EF-488F-A1F5-03DDCE48EA97}">
      <dgm:prSet/>
      <dgm:spPr/>
      <dgm:t>
        <a:bodyPr/>
        <a:lstStyle/>
        <a:p>
          <a:pPr latinLnBrk="1"/>
          <a:endParaRPr lang="ko-KR" altLang="en-US"/>
        </a:p>
      </dgm:t>
    </dgm:pt>
    <dgm:pt modelId="{6C633B7D-919C-4B6D-AB7F-037D0807D8A5}" type="sibTrans" cxnId="{1EB271B8-09EF-488F-A1F5-03DDCE48EA97}">
      <dgm:prSet/>
      <dgm:spPr/>
      <dgm:t>
        <a:bodyPr/>
        <a:lstStyle/>
        <a:p>
          <a:pPr latinLnBrk="1"/>
          <a:endParaRPr lang="ko-KR" altLang="en-US"/>
        </a:p>
      </dgm:t>
    </dgm:pt>
    <dgm:pt modelId="{FC30E861-8793-43D6-A3D1-8D8A1D57A7B0}" type="pres">
      <dgm:prSet presAssocID="{66E1FDF9-F83F-42AA-A28B-3C1C216481D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D29825B-4116-45A6-BB6B-6F505C5C92F8}" type="pres">
      <dgm:prSet presAssocID="{C05BC461-59D6-41F0-9AB8-B9B68FCC3486}" presName="centerShape" presStyleLbl="node0" presStyleIdx="0" presStyleCnt="1" custScaleX="183557" custScaleY="139412"/>
      <dgm:spPr/>
      <dgm:t>
        <a:bodyPr/>
        <a:lstStyle/>
        <a:p>
          <a:pPr latinLnBrk="1"/>
          <a:endParaRPr lang="ko-KR" altLang="en-US"/>
        </a:p>
      </dgm:t>
    </dgm:pt>
    <dgm:pt modelId="{3F4F4F13-EFE7-47F3-B9FD-0077A6D707CC}" type="pres">
      <dgm:prSet presAssocID="{ED339584-03DD-42C7-BFB3-5567991BF32D}" presName="parTrans" presStyleLbl="sibTrans2D1" presStyleIdx="0" presStyleCnt="2"/>
      <dgm:spPr/>
      <dgm:t>
        <a:bodyPr/>
        <a:lstStyle/>
        <a:p>
          <a:pPr latinLnBrk="1"/>
          <a:endParaRPr lang="ko-KR" altLang="en-US"/>
        </a:p>
      </dgm:t>
    </dgm:pt>
    <dgm:pt modelId="{DD5CFD3C-3193-40AA-8FF0-02ED4CDE6E25}" type="pres">
      <dgm:prSet presAssocID="{ED339584-03DD-42C7-BFB3-5567991BF32D}" presName="connectorText" presStyleLbl="sibTrans2D1" presStyleIdx="0" presStyleCnt="2"/>
      <dgm:spPr/>
      <dgm:t>
        <a:bodyPr/>
        <a:lstStyle/>
        <a:p>
          <a:pPr latinLnBrk="1"/>
          <a:endParaRPr lang="ko-KR" altLang="en-US"/>
        </a:p>
      </dgm:t>
    </dgm:pt>
    <dgm:pt modelId="{5899A295-BC54-4D42-A59F-0B25908ED5C4}" type="pres">
      <dgm:prSet presAssocID="{78F37927-966E-4811-9102-8E0BE144E4F6}" presName="node" presStyleLbl="node1" presStyleIdx="0" presStyleCnt="2" custScaleX="162303" custRadScaleRad="152294" custRadScaleInc="-16338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AF7180B-5A4B-4370-9F7E-06A8518DF008}" type="pres">
      <dgm:prSet presAssocID="{ADDA1C7B-886C-4CC5-9331-0CCEB1397384}" presName="parTrans" presStyleLbl="sibTrans2D1" presStyleIdx="1" presStyleCnt="2"/>
      <dgm:spPr/>
      <dgm:t>
        <a:bodyPr/>
        <a:lstStyle/>
        <a:p>
          <a:pPr latinLnBrk="1"/>
          <a:endParaRPr lang="ko-KR" altLang="en-US"/>
        </a:p>
      </dgm:t>
    </dgm:pt>
    <dgm:pt modelId="{102DD9E7-5365-4D66-9E39-546147A33B69}" type="pres">
      <dgm:prSet presAssocID="{ADDA1C7B-886C-4CC5-9331-0CCEB1397384}" presName="connectorText" presStyleLbl="sibTrans2D1" presStyleIdx="1" presStyleCnt="2"/>
      <dgm:spPr/>
      <dgm:t>
        <a:bodyPr/>
        <a:lstStyle/>
        <a:p>
          <a:pPr latinLnBrk="1"/>
          <a:endParaRPr lang="ko-KR" altLang="en-US"/>
        </a:p>
      </dgm:t>
    </dgm:pt>
    <dgm:pt modelId="{D5806BC9-493A-42E0-8CD6-4F1861524B1E}" type="pres">
      <dgm:prSet presAssocID="{3B108AE6-81F2-4E0C-B08B-43B2E1514C43}" presName="node" presStyleLbl="node1" presStyleIdx="1" presStyleCnt="2" custAng="0" custScaleX="156681" custRadScaleRad="148936" custRadScaleInc="-3433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BC2BF7C0-0DC5-48BD-964D-CB66DC8B2156}" type="presOf" srcId="{78F37927-966E-4811-9102-8E0BE144E4F6}" destId="{5899A295-BC54-4D42-A59F-0B25908ED5C4}" srcOrd="0" destOrd="0" presId="urn:microsoft.com/office/officeart/2005/8/layout/radial5"/>
    <dgm:cxn modelId="{26E34AFF-F089-424B-94C8-1EAB3ADE367E}" type="presOf" srcId="{ED339584-03DD-42C7-BFB3-5567991BF32D}" destId="{3F4F4F13-EFE7-47F3-B9FD-0077A6D707CC}" srcOrd="0" destOrd="0" presId="urn:microsoft.com/office/officeart/2005/8/layout/radial5"/>
    <dgm:cxn modelId="{3CBF6E87-BBCE-4FAE-8886-BC58B8FECAB1}" type="presOf" srcId="{C05BC461-59D6-41F0-9AB8-B9B68FCC3486}" destId="{AD29825B-4116-45A6-BB6B-6F505C5C92F8}" srcOrd="0" destOrd="0" presId="urn:microsoft.com/office/officeart/2005/8/layout/radial5"/>
    <dgm:cxn modelId="{34E967F7-3DA3-4EB5-B136-E5FBBCAD6E17}" type="presOf" srcId="{ADDA1C7B-886C-4CC5-9331-0CCEB1397384}" destId="{102DD9E7-5365-4D66-9E39-546147A33B69}" srcOrd="1" destOrd="0" presId="urn:microsoft.com/office/officeart/2005/8/layout/radial5"/>
    <dgm:cxn modelId="{EAA4AF85-09D8-495C-BB23-4D071ECA2314}" srcId="{C05BC461-59D6-41F0-9AB8-B9B68FCC3486}" destId="{78F37927-966E-4811-9102-8E0BE144E4F6}" srcOrd="0" destOrd="0" parTransId="{ED339584-03DD-42C7-BFB3-5567991BF32D}" sibTransId="{21B1F7C4-E7FD-45B0-B94B-A0C5BC66E131}"/>
    <dgm:cxn modelId="{044FDEE4-1C55-4D7F-B6DE-86317B120B0A}" type="presOf" srcId="{3B108AE6-81F2-4E0C-B08B-43B2E1514C43}" destId="{D5806BC9-493A-42E0-8CD6-4F1861524B1E}" srcOrd="0" destOrd="0" presId="urn:microsoft.com/office/officeart/2005/8/layout/radial5"/>
    <dgm:cxn modelId="{1EB271B8-09EF-488F-A1F5-03DDCE48EA97}" srcId="{C05BC461-59D6-41F0-9AB8-B9B68FCC3486}" destId="{3B108AE6-81F2-4E0C-B08B-43B2E1514C43}" srcOrd="1" destOrd="0" parTransId="{ADDA1C7B-886C-4CC5-9331-0CCEB1397384}" sibTransId="{6C633B7D-919C-4B6D-AB7F-037D0807D8A5}"/>
    <dgm:cxn modelId="{F067E0C2-8177-4F98-90E9-61264E3C8425}" srcId="{66E1FDF9-F83F-42AA-A28B-3C1C216481D7}" destId="{C05BC461-59D6-41F0-9AB8-B9B68FCC3486}" srcOrd="0" destOrd="0" parTransId="{F2646094-3F52-4328-A688-A283ACE40BBE}" sibTransId="{0380AC1F-7C83-4335-8F6E-77122F963247}"/>
    <dgm:cxn modelId="{A378A90A-47C3-4621-BD33-B95E4D85A68F}" type="presOf" srcId="{ADDA1C7B-886C-4CC5-9331-0CCEB1397384}" destId="{0AF7180B-5A4B-4370-9F7E-06A8518DF008}" srcOrd="0" destOrd="0" presId="urn:microsoft.com/office/officeart/2005/8/layout/radial5"/>
    <dgm:cxn modelId="{903E7043-A7E3-49CD-A53A-EB52350523A8}" type="presOf" srcId="{66E1FDF9-F83F-42AA-A28B-3C1C216481D7}" destId="{FC30E861-8793-43D6-A3D1-8D8A1D57A7B0}" srcOrd="0" destOrd="0" presId="urn:microsoft.com/office/officeart/2005/8/layout/radial5"/>
    <dgm:cxn modelId="{1A69B3E5-C95A-4C0A-A605-241B4EAF435E}" type="presOf" srcId="{ED339584-03DD-42C7-BFB3-5567991BF32D}" destId="{DD5CFD3C-3193-40AA-8FF0-02ED4CDE6E25}" srcOrd="1" destOrd="0" presId="urn:microsoft.com/office/officeart/2005/8/layout/radial5"/>
    <dgm:cxn modelId="{0D29967D-FCED-4B2E-957F-55A8C197AC52}" type="presParOf" srcId="{FC30E861-8793-43D6-A3D1-8D8A1D57A7B0}" destId="{AD29825B-4116-45A6-BB6B-6F505C5C92F8}" srcOrd="0" destOrd="0" presId="urn:microsoft.com/office/officeart/2005/8/layout/radial5"/>
    <dgm:cxn modelId="{846E878C-B654-484D-A961-AFA0581F936C}" type="presParOf" srcId="{FC30E861-8793-43D6-A3D1-8D8A1D57A7B0}" destId="{3F4F4F13-EFE7-47F3-B9FD-0077A6D707CC}" srcOrd="1" destOrd="0" presId="urn:microsoft.com/office/officeart/2005/8/layout/radial5"/>
    <dgm:cxn modelId="{E7910A3C-FA79-4502-90BF-7C8E4775B348}" type="presParOf" srcId="{3F4F4F13-EFE7-47F3-B9FD-0077A6D707CC}" destId="{DD5CFD3C-3193-40AA-8FF0-02ED4CDE6E25}" srcOrd="0" destOrd="0" presId="urn:microsoft.com/office/officeart/2005/8/layout/radial5"/>
    <dgm:cxn modelId="{66AE50F3-A33D-4A51-9730-5B651C7AB9F4}" type="presParOf" srcId="{FC30E861-8793-43D6-A3D1-8D8A1D57A7B0}" destId="{5899A295-BC54-4D42-A59F-0B25908ED5C4}" srcOrd="2" destOrd="0" presId="urn:microsoft.com/office/officeart/2005/8/layout/radial5"/>
    <dgm:cxn modelId="{8F3F654B-495E-4249-81C0-8C3ACAC39B82}" type="presParOf" srcId="{FC30E861-8793-43D6-A3D1-8D8A1D57A7B0}" destId="{0AF7180B-5A4B-4370-9F7E-06A8518DF008}" srcOrd="3" destOrd="0" presId="urn:microsoft.com/office/officeart/2005/8/layout/radial5"/>
    <dgm:cxn modelId="{D45D728C-6CF1-4DE2-920A-E3DAED990621}" type="presParOf" srcId="{0AF7180B-5A4B-4370-9F7E-06A8518DF008}" destId="{102DD9E7-5365-4D66-9E39-546147A33B69}" srcOrd="0" destOrd="0" presId="urn:microsoft.com/office/officeart/2005/8/layout/radial5"/>
    <dgm:cxn modelId="{C5EAA559-1819-4B98-9CEA-17B36119BD58}" type="presParOf" srcId="{FC30E861-8793-43D6-A3D1-8D8A1D57A7B0}" destId="{D5806BC9-493A-42E0-8CD6-4F1861524B1E}" srcOrd="4" destOrd="0" presId="urn:microsoft.com/office/officeart/2005/8/layout/radial5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6E1FDF9-F83F-42AA-A28B-3C1C216481D7}" type="doc">
      <dgm:prSet loTypeId="urn:microsoft.com/office/officeart/2005/8/layout/radial5" loCatId="cycle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pPr latinLnBrk="1"/>
          <a:endParaRPr lang="ko-KR" altLang="en-US"/>
        </a:p>
      </dgm:t>
    </dgm:pt>
    <dgm:pt modelId="{C05BC461-59D6-41F0-9AB8-B9B68FCC3486}">
      <dgm:prSet phldrT="[텍스트]" custT="1"/>
      <dgm:spPr>
        <a:gradFill flip="none" rotWithShape="1">
          <a:gsLst>
            <a:gs pos="84000">
              <a:srgbClr val="FF66FF">
                <a:alpha val="63000"/>
              </a:srgb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pPr latinLnBrk="1"/>
          <a:r>
            <a:rPr lang="ko-KR" altLang="en-US" sz="2400" dirty="0" smtClean="0">
              <a:latin typeface="HY태백B" pitchFamily="18" charset="-127"/>
              <a:ea typeface="HY태백B" pitchFamily="18" charset="-127"/>
            </a:rPr>
            <a:t>디지털만화</a:t>
          </a:r>
          <a:endParaRPr lang="ko-KR" altLang="en-US" sz="2400" dirty="0">
            <a:latin typeface="HY태백B" pitchFamily="18" charset="-127"/>
            <a:ea typeface="HY태백B" pitchFamily="18" charset="-127"/>
          </a:endParaRPr>
        </a:p>
      </dgm:t>
    </dgm:pt>
    <dgm:pt modelId="{F2646094-3F52-4328-A688-A283ACE40BBE}" type="parTrans" cxnId="{F067E0C2-8177-4F98-90E9-61264E3C8425}">
      <dgm:prSet/>
      <dgm:spPr/>
      <dgm:t>
        <a:bodyPr/>
        <a:lstStyle/>
        <a:p>
          <a:pPr latinLnBrk="1"/>
          <a:endParaRPr lang="ko-KR" altLang="en-US"/>
        </a:p>
      </dgm:t>
    </dgm:pt>
    <dgm:pt modelId="{0380AC1F-7C83-4335-8F6E-77122F963247}" type="sibTrans" cxnId="{F067E0C2-8177-4F98-90E9-61264E3C8425}">
      <dgm:prSet/>
      <dgm:spPr/>
      <dgm:t>
        <a:bodyPr/>
        <a:lstStyle/>
        <a:p>
          <a:pPr latinLnBrk="1"/>
          <a:endParaRPr lang="ko-KR" altLang="en-US"/>
        </a:p>
      </dgm:t>
    </dgm:pt>
    <dgm:pt modelId="{78F37927-966E-4811-9102-8E0BE144E4F6}">
      <dgm:prSet phldrT="[텍스트]" custT="1"/>
      <dgm:spPr/>
      <dgm:t>
        <a:bodyPr/>
        <a:lstStyle/>
        <a:p>
          <a:pPr latinLnBrk="1"/>
          <a:r>
            <a:rPr lang="ko-KR" altLang="en-US" sz="1800" dirty="0" smtClean="0">
              <a:latin typeface="HY태백B" pitchFamily="18" charset="-127"/>
              <a:ea typeface="HY태백B" pitchFamily="18" charset="-127"/>
            </a:rPr>
            <a:t>온라인사이트</a:t>
          </a:r>
          <a:endParaRPr lang="ko-KR" altLang="en-US" sz="1800" dirty="0">
            <a:latin typeface="HY태백B" pitchFamily="18" charset="-127"/>
            <a:ea typeface="HY태백B" pitchFamily="18" charset="-127"/>
          </a:endParaRPr>
        </a:p>
      </dgm:t>
    </dgm:pt>
    <dgm:pt modelId="{ED339584-03DD-42C7-BFB3-5567991BF32D}" type="parTrans" cxnId="{EAA4AF85-09D8-495C-BB23-4D071ECA2314}">
      <dgm:prSet/>
      <dgm:spPr/>
      <dgm:t>
        <a:bodyPr/>
        <a:lstStyle/>
        <a:p>
          <a:pPr latinLnBrk="1"/>
          <a:endParaRPr lang="ko-KR" altLang="en-US"/>
        </a:p>
      </dgm:t>
    </dgm:pt>
    <dgm:pt modelId="{21B1F7C4-E7FD-45B0-B94B-A0C5BC66E131}" type="sibTrans" cxnId="{EAA4AF85-09D8-495C-BB23-4D071ECA2314}">
      <dgm:prSet/>
      <dgm:spPr/>
      <dgm:t>
        <a:bodyPr/>
        <a:lstStyle/>
        <a:p>
          <a:pPr latinLnBrk="1"/>
          <a:endParaRPr lang="ko-KR" altLang="en-US"/>
        </a:p>
      </dgm:t>
    </dgm:pt>
    <dgm:pt modelId="{3B108AE6-81F2-4E0C-B08B-43B2E1514C43}">
      <dgm:prSet phldrT="[텍스트]" custT="1"/>
      <dgm:spPr/>
      <dgm:t>
        <a:bodyPr/>
        <a:lstStyle/>
        <a:p>
          <a:pPr latinLnBrk="1"/>
          <a:r>
            <a:rPr lang="ko-KR" altLang="en-US" sz="1800" dirty="0" err="1" smtClean="0">
              <a:latin typeface="HY태백B" pitchFamily="18" charset="-127"/>
              <a:ea typeface="HY태백B" pitchFamily="18" charset="-127"/>
            </a:rPr>
            <a:t>모바일기기</a:t>
          </a:r>
          <a:endParaRPr lang="ko-KR" altLang="en-US" sz="1800" dirty="0">
            <a:latin typeface="HY태백B" pitchFamily="18" charset="-127"/>
            <a:ea typeface="HY태백B" pitchFamily="18" charset="-127"/>
          </a:endParaRPr>
        </a:p>
      </dgm:t>
    </dgm:pt>
    <dgm:pt modelId="{ADDA1C7B-886C-4CC5-9331-0CCEB1397384}" type="parTrans" cxnId="{1EB271B8-09EF-488F-A1F5-03DDCE48EA97}">
      <dgm:prSet/>
      <dgm:spPr/>
      <dgm:t>
        <a:bodyPr/>
        <a:lstStyle/>
        <a:p>
          <a:pPr latinLnBrk="1"/>
          <a:endParaRPr lang="ko-KR" altLang="en-US"/>
        </a:p>
      </dgm:t>
    </dgm:pt>
    <dgm:pt modelId="{6C633B7D-919C-4B6D-AB7F-037D0807D8A5}" type="sibTrans" cxnId="{1EB271B8-09EF-488F-A1F5-03DDCE48EA97}">
      <dgm:prSet/>
      <dgm:spPr/>
      <dgm:t>
        <a:bodyPr/>
        <a:lstStyle/>
        <a:p>
          <a:pPr latinLnBrk="1"/>
          <a:endParaRPr lang="ko-KR" altLang="en-US"/>
        </a:p>
      </dgm:t>
    </dgm:pt>
    <dgm:pt modelId="{FC30E861-8793-43D6-A3D1-8D8A1D57A7B0}" type="pres">
      <dgm:prSet presAssocID="{66E1FDF9-F83F-42AA-A28B-3C1C216481D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D29825B-4116-45A6-BB6B-6F505C5C92F8}" type="pres">
      <dgm:prSet presAssocID="{C05BC461-59D6-41F0-9AB8-B9B68FCC3486}" presName="centerShape" presStyleLbl="node0" presStyleIdx="0" presStyleCnt="1" custScaleX="183557" custScaleY="139412"/>
      <dgm:spPr/>
      <dgm:t>
        <a:bodyPr/>
        <a:lstStyle/>
        <a:p>
          <a:pPr latinLnBrk="1"/>
          <a:endParaRPr lang="ko-KR" altLang="en-US"/>
        </a:p>
      </dgm:t>
    </dgm:pt>
    <dgm:pt modelId="{3F4F4F13-EFE7-47F3-B9FD-0077A6D707CC}" type="pres">
      <dgm:prSet presAssocID="{ED339584-03DD-42C7-BFB3-5567991BF32D}" presName="parTrans" presStyleLbl="sibTrans2D1" presStyleIdx="0" presStyleCnt="2"/>
      <dgm:spPr/>
      <dgm:t>
        <a:bodyPr/>
        <a:lstStyle/>
        <a:p>
          <a:pPr latinLnBrk="1"/>
          <a:endParaRPr lang="ko-KR" altLang="en-US"/>
        </a:p>
      </dgm:t>
    </dgm:pt>
    <dgm:pt modelId="{DD5CFD3C-3193-40AA-8FF0-02ED4CDE6E25}" type="pres">
      <dgm:prSet presAssocID="{ED339584-03DD-42C7-BFB3-5567991BF32D}" presName="connectorText" presStyleLbl="sibTrans2D1" presStyleIdx="0" presStyleCnt="2"/>
      <dgm:spPr/>
      <dgm:t>
        <a:bodyPr/>
        <a:lstStyle/>
        <a:p>
          <a:pPr latinLnBrk="1"/>
          <a:endParaRPr lang="ko-KR" altLang="en-US"/>
        </a:p>
      </dgm:t>
    </dgm:pt>
    <dgm:pt modelId="{5899A295-BC54-4D42-A59F-0B25908ED5C4}" type="pres">
      <dgm:prSet presAssocID="{78F37927-966E-4811-9102-8E0BE144E4F6}" presName="node" presStyleLbl="node1" presStyleIdx="0" presStyleCnt="2" custScaleX="162303" custRadScaleRad="152294" custRadScaleInc="-16338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AF7180B-5A4B-4370-9F7E-06A8518DF008}" type="pres">
      <dgm:prSet presAssocID="{ADDA1C7B-886C-4CC5-9331-0CCEB1397384}" presName="parTrans" presStyleLbl="sibTrans2D1" presStyleIdx="1" presStyleCnt="2"/>
      <dgm:spPr/>
      <dgm:t>
        <a:bodyPr/>
        <a:lstStyle/>
        <a:p>
          <a:pPr latinLnBrk="1"/>
          <a:endParaRPr lang="ko-KR" altLang="en-US"/>
        </a:p>
      </dgm:t>
    </dgm:pt>
    <dgm:pt modelId="{102DD9E7-5365-4D66-9E39-546147A33B69}" type="pres">
      <dgm:prSet presAssocID="{ADDA1C7B-886C-4CC5-9331-0CCEB1397384}" presName="connectorText" presStyleLbl="sibTrans2D1" presStyleIdx="1" presStyleCnt="2"/>
      <dgm:spPr/>
      <dgm:t>
        <a:bodyPr/>
        <a:lstStyle/>
        <a:p>
          <a:pPr latinLnBrk="1"/>
          <a:endParaRPr lang="ko-KR" altLang="en-US"/>
        </a:p>
      </dgm:t>
    </dgm:pt>
    <dgm:pt modelId="{D5806BC9-493A-42E0-8CD6-4F1861524B1E}" type="pres">
      <dgm:prSet presAssocID="{3B108AE6-81F2-4E0C-B08B-43B2E1514C43}" presName="node" presStyleLbl="node1" presStyleIdx="1" presStyleCnt="2" custAng="0" custScaleX="156681" custRadScaleRad="148936" custRadScaleInc="-3433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300FE823-90AC-4908-99AE-F1D84EA45EBB}" type="presOf" srcId="{66E1FDF9-F83F-42AA-A28B-3C1C216481D7}" destId="{FC30E861-8793-43D6-A3D1-8D8A1D57A7B0}" srcOrd="0" destOrd="0" presId="urn:microsoft.com/office/officeart/2005/8/layout/radial5"/>
    <dgm:cxn modelId="{EAA4AF85-09D8-495C-BB23-4D071ECA2314}" srcId="{C05BC461-59D6-41F0-9AB8-B9B68FCC3486}" destId="{78F37927-966E-4811-9102-8E0BE144E4F6}" srcOrd="0" destOrd="0" parTransId="{ED339584-03DD-42C7-BFB3-5567991BF32D}" sibTransId="{21B1F7C4-E7FD-45B0-B94B-A0C5BC66E131}"/>
    <dgm:cxn modelId="{2D0A6483-CA26-4D19-957F-BA6B4F5FF4CF}" type="presOf" srcId="{ED339584-03DD-42C7-BFB3-5567991BF32D}" destId="{DD5CFD3C-3193-40AA-8FF0-02ED4CDE6E25}" srcOrd="1" destOrd="0" presId="urn:microsoft.com/office/officeart/2005/8/layout/radial5"/>
    <dgm:cxn modelId="{1EB271B8-09EF-488F-A1F5-03DDCE48EA97}" srcId="{C05BC461-59D6-41F0-9AB8-B9B68FCC3486}" destId="{3B108AE6-81F2-4E0C-B08B-43B2E1514C43}" srcOrd="1" destOrd="0" parTransId="{ADDA1C7B-886C-4CC5-9331-0CCEB1397384}" sibTransId="{6C633B7D-919C-4B6D-AB7F-037D0807D8A5}"/>
    <dgm:cxn modelId="{D1F3D7BB-C72F-4C19-B7B4-7E9D5CEFF203}" type="presOf" srcId="{C05BC461-59D6-41F0-9AB8-B9B68FCC3486}" destId="{AD29825B-4116-45A6-BB6B-6F505C5C92F8}" srcOrd="0" destOrd="0" presId="urn:microsoft.com/office/officeart/2005/8/layout/radial5"/>
    <dgm:cxn modelId="{194C42E4-0F62-4090-A1E8-8A3EED0168E1}" type="presOf" srcId="{ED339584-03DD-42C7-BFB3-5567991BF32D}" destId="{3F4F4F13-EFE7-47F3-B9FD-0077A6D707CC}" srcOrd="0" destOrd="0" presId="urn:microsoft.com/office/officeart/2005/8/layout/radial5"/>
    <dgm:cxn modelId="{F067E0C2-8177-4F98-90E9-61264E3C8425}" srcId="{66E1FDF9-F83F-42AA-A28B-3C1C216481D7}" destId="{C05BC461-59D6-41F0-9AB8-B9B68FCC3486}" srcOrd="0" destOrd="0" parTransId="{F2646094-3F52-4328-A688-A283ACE40BBE}" sibTransId="{0380AC1F-7C83-4335-8F6E-77122F963247}"/>
    <dgm:cxn modelId="{56F8477D-5F3D-40D9-8CBC-FD66FD9EEF9F}" type="presOf" srcId="{ADDA1C7B-886C-4CC5-9331-0CCEB1397384}" destId="{102DD9E7-5365-4D66-9E39-546147A33B69}" srcOrd="1" destOrd="0" presId="urn:microsoft.com/office/officeart/2005/8/layout/radial5"/>
    <dgm:cxn modelId="{F9AC50F5-C1BF-4C26-A529-9AFC4F2B20C1}" type="presOf" srcId="{78F37927-966E-4811-9102-8E0BE144E4F6}" destId="{5899A295-BC54-4D42-A59F-0B25908ED5C4}" srcOrd="0" destOrd="0" presId="urn:microsoft.com/office/officeart/2005/8/layout/radial5"/>
    <dgm:cxn modelId="{A4A9A7AB-9971-4294-8B2D-5B16443C0C9C}" type="presOf" srcId="{ADDA1C7B-886C-4CC5-9331-0CCEB1397384}" destId="{0AF7180B-5A4B-4370-9F7E-06A8518DF008}" srcOrd="0" destOrd="0" presId="urn:microsoft.com/office/officeart/2005/8/layout/radial5"/>
    <dgm:cxn modelId="{384CB1EF-9F5B-4196-9798-4B2D3A50562B}" type="presOf" srcId="{3B108AE6-81F2-4E0C-B08B-43B2E1514C43}" destId="{D5806BC9-493A-42E0-8CD6-4F1861524B1E}" srcOrd="0" destOrd="0" presId="urn:microsoft.com/office/officeart/2005/8/layout/radial5"/>
    <dgm:cxn modelId="{1443A652-B333-4347-A173-41DAA61A89FE}" type="presParOf" srcId="{FC30E861-8793-43D6-A3D1-8D8A1D57A7B0}" destId="{AD29825B-4116-45A6-BB6B-6F505C5C92F8}" srcOrd="0" destOrd="0" presId="urn:microsoft.com/office/officeart/2005/8/layout/radial5"/>
    <dgm:cxn modelId="{3C047097-4D3A-4A80-B820-A62771E7AC55}" type="presParOf" srcId="{FC30E861-8793-43D6-A3D1-8D8A1D57A7B0}" destId="{3F4F4F13-EFE7-47F3-B9FD-0077A6D707CC}" srcOrd="1" destOrd="0" presId="urn:microsoft.com/office/officeart/2005/8/layout/radial5"/>
    <dgm:cxn modelId="{CB1AC01D-3915-4061-BBAC-F6AAB163E0E0}" type="presParOf" srcId="{3F4F4F13-EFE7-47F3-B9FD-0077A6D707CC}" destId="{DD5CFD3C-3193-40AA-8FF0-02ED4CDE6E25}" srcOrd="0" destOrd="0" presId="urn:microsoft.com/office/officeart/2005/8/layout/radial5"/>
    <dgm:cxn modelId="{FB7ED866-9C43-4B6F-AFDD-691319C85EFF}" type="presParOf" srcId="{FC30E861-8793-43D6-A3D1-8D8A1D57A7B0}" destId="{5899A295-BC54-4D42-A59F-0B25908ED5C4}" srcOrd="2" destOrd="0" presId="urn:microsoft.com/office/officeart/2005/8/layout/radial5"/>
    <dgm:cxn modelId="{93C44B7E-5162-44B7-ADB7-FBD882AA1AF9}" type="presParOf" srcId="{FC30E861-8793-43D6-A3D1-8D8A1D57A7B0}" destId="{0AF7180B-5A4B-4370-9F7E-06A8518DF008}" srcOrd="3" destOrd="0" presId="urn:microsoft.com/office/officeart/2005/8/layout/radial5"/>
    <dgm:cxn modelId="{5F57BCA4-D382-4D2D-B789-C474A6049424}" type="presParOf" srcId="{0AF7180B-5A4B-4370-9F7E-06A8518DF008}" destId="{102DD9E7-5365-4D66-9E39-546147A33B69}" srcOrd="0" destOrd="0" presId="urn:microsoft.com/office/officeart/2005/8/layout/radial5"/>
    <dgm:cxn modelId="{266769C9-5B6C-427C-85BC-DDBCE0D1EFDB}" type="presParOf" srcId="{FC30E861-8793-43D6-A3D1-8D8A1D57A7B0}" destId="{D5806BC9-493A-42E0-8CD6-4F1861524B1E}" srcOrd="4" destOrd="0" presId="urn:microsoft.com/office/officeart/2005/8/layout/radial5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BEB070-4578-479E-B506-84C30D7E8A05}" type="datetimeFigureOut">
              <a:rPr lang="ko-KR" altLang="en-US" smtClean="0"/>
              <a:pPr/>
              <a:t>2013-04-30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8BFE13-573F-465A-AD19-D12B32CBD44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658248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8BFE13-573F-465A-AD19-D12B32CBD44C}" type="slidenum">
              <a:rPr lang="ko-KR" altLang="en-US" smtClean="0"/>
              <a:pPr/>
              <a:t>25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73F6-F298-4AA1-B5FE-A942ED2B11B1}" type="slidenum">
              <a:rPr lang="ko-KR" altLang="en-US" smtClean="0"/>
              <a:pPr/>
              <a:t>90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73F6-F298-4AA1-B5FE-A942ED2B11B1}" type="slidenum">
              <a:rPr lang="ko-KR" altLang="en-US" smtClean="0"/>
              <a:pPr/>
              <a:t>91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73F6-F298-4AA1-B5FE-A942ED2B11B1}" type="slidenum">
              <a:rPr lang="ko-KR" altLang="en-US" smtClean="0"/>
              <a:pPr/>
              <a:t>92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73F6-F298-4AA1-B5FE-A942ED2B11B1}" type="slidenum">
              <a:rPr lang="ko-KR" altLang="en-US" smtClean="0"/>
              <a:pPr/>
              <a:t>93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73F6-F298-4AA1-B5FE-A942ED2B11B1}" type="slidenum">
              <a:rPr lang="ko-KR" altLang="en-US" smtClean="0"/>
              <a:pPr/>
              <a:t>94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73F6-F298-4AA1-B5FE-A942ED2B11B1}" type="slidenum">
              <a:rPr lang="ko-KR" altLang="en-US" smtClean="0"/>
              <a:pPr/>
              <a:t>95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73F6-F298-4AA1-B5FE-A942ED2B11B1}" type="slidenum">
              <a:rPr lang="ko-KR" altLang="en-US" smtClean="0"/>
              <a:pPr/>
              <a:t>96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73F6-F298-4AA1-B5FE-A942ED2B11B1}" type="slidenum">
              <a:rPr lang="ko-KR" altLang="en-US" smtClean="0"/>
              <a:pPr/>
              <a:t>97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73F6-F298-4AA1-B5FE-A942ED2B11B1}" type="slidenum">
              <a:rPr lang="ko-KR" altLang="en-US" smtClean="0"/>
              <a:pPr/>
              <a:t>98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73F6-F298-4AA1-B5FE-A942ED2B11B1}" type="slidenum">
              <a:rPr lang="ko-KR" altLang="en-US" smtClean="0"/>
              <a:pPr/>
              <a:t>99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73F6-F298-4AA1-B5FE-A942ED2B11B1}" type="slidenum">
              <a:rPr lang="ko-KR" altLang="en-US" smtClean="0"/>
              <a:pPr/>
              <a:t>82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73F6-F298-4AA1-B5FE-A942ED2B11B1}" type="slidenum">
              <a:rPr lang="ko-KR" altLang="en-US" smtClean="0"/>
              <a:pPr/>
              <a:t>100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73F6-F298-4AA1-B5FE-A942ED2B11B1}" type="slidenum">
              <a:rPr lang="ko-KR" altLang="en-US" smtClean="0"/>
              <a:pPr/>
              <a:t>101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73F6-F298-4AA1-B5FE-A942ED2B11B1}" type="slidenum">
              <a:rPr lang="ko-KR" altLang="en-US" smtClean="0"/>
              <a:pPr/>
              <a:t>102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73F6-F298-4AA1-B5FE-A942ED2B11B1}" type="slidenum">
              <a:rPr lang="ko-KR" altLang="en-US" smtClean="0"/>
              <a:pPr/>
              <a:t>103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73F6-F298-4AA1-B5FE-A942ED2B11B1}" type="slidenum">
              <a:rPr lang="ko-KR" altLang="en-US" smtClean="0"/>
              <a:pPr/>
              <a:t>104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73F6-F298-4AA1-B5FE-A942ED2B11B1}" type="slidenum">
              <a:rPr lang="ko-KR" altLang="en-US" smtClean="0"/>
              <a:pPr/>
              <a:t>105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73F6-F298-4AA1-B5FE-A942ED2B11B1}" type="slidenum">
              <a:rPr lang="ko-KR" altLang="en-US" smtClean="0"/>
              <a:pPr/>
              <a:t>106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73F6-F298-4AA1-B5FE-A942ED2B11B1}" type="slidenum">
              <a:rPr lang="ko-KR" altLang="en-US" smtClean="0"/>
              <a:pPr/>
              <a:t>107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73F6-F298-4AA1-B5FE-A942ED2B11B1}" type="slidenum">
              <a:rPr lang="ko-KR" altLang="en-US" smtClean="0"/>
              <a:pPr/>
              <a:t>108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73F6-F298-4AA1-B5FE-A942ED2B11B1}" type="slidenum">
              <a:rPr lang="ko-KR" altLang="en-US" smtClean="0"/>
              <a:pPr/>
              <a:t>109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73F6-F298-4AA1-B5FE-A942ED2B11B1}" type="slidenum">
              <a:rPr lang="ko-KR" altLang="en-US" smtClean="0"/>
              <a:pPr/>
              <a:t>83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73F6-F298-4AA1-B5FE-A942ED2B11B1}" type="slidenum">
              <a:rPr lang="ko-KR" altLang="en-US" smtClean="0"/>
              <a:pPr/>
              <a:t>110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73F6-F298-4AA1-B5FE-A942ED2B11B1}" type="slidenum">
              <a:rPr lang="ko-KR" altLang="en-US" smtClean="0"/>
              <a:pPr/>
              <a:t>111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73F6-F298-4AA1-B5FE-A942ED2B11B1}" type="slidenum">
              <a:rPr lang="ko-KR" altLang="en-US" smtClean="0"/>
              <a:pPr/>
              <a:t>112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73F6-F298-4AA1-B5FE-A942ED2B11B1}" type="slidenum">
              <a:rPr lang="ko-KR" altLang="en-US" smtClean="0"/>
              <a:pPr/>
              <a:t>113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73F6-F298-4AA1-B5FE-A942ED2B11B1}" type="slidenum">
              <a:rPr lang="ko-KR" altLang="en-US" smtClean="0"/>
              <a:pPr/>
              <a:t>114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73F6-F298-4AA1-B5FE-A942ED2B11B1}" type="slidenum">
              <a:rPr lang="ko-KR" altLang="en-US" smtClean="0"/>
              <a:pPr/>
              <a:t>84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73F6-F298-4AA1-B5FE-A942ED2B11B1}" type="slidenum">
              <a:rPr lang="ko-KR" altLang="en-US" smtClean="0"/>
              <a:pPr/>
              <a:t>85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73F6-F298-4AA1-B5FE-A942ED2B11B1}" type="slidenum">
              <a:rPr lang="ko-KR" altLang="en-US" smtClean="0"/>
              <a:pPr/>
              <a:t>86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73F6-F298-4AA1-B5FE-A942ED2B11B1}" type="slidenum">
              <a:rPr lang="ko-KR" altLang="en-US" smtClean="0"/>
              <a:pPr/>
              <a:t>87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73F6-F298-4AA1-B5FE-A942ED2B11B1}" type="slidenum">
              <a:rPr lang="ko-KR" altLang="en-US" smtClean="0"/>
              <a:pPr/>
              <a:t>88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73F6-F298-4AA1-B5FE-A942ED2B11B1}" type="slidenum">
              <a:rPr lang="ko-KR" altLang="en-US" smtClean="0"/>
              <a:pPr/>
              <a:t>89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68E1F-C836-45B3-AAFC-168A86D27E8F}" type="datetimeFigureOut">
              <a:rPr lang="ko-KR" altLang="en-US" smtClean="0"/>
              <a:pPr/>
              <a:t>2013-04-30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D6194-52EA-426D-AA29-B5E0768F161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505304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68E1F-C836-45B3-AAFC-168A86D27E8F}" type="datetimeFigureOut">
              <a:rPr lang="ko-KR" altLang="en-US" smtClean="0"/>
              <a:pPr/>
              <a:t>2013-04-30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D6194-52EA-426D-AA29-B5E0768F161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933540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68E1F-C836-45B3-AAFC-168A86D27E8F}" type="datetimeFigureOut">
              <a:rPr lang="ko-KR" altLang="en-US" smtClean="0"/>
              <a:pPr/>
              <a:t>2013-04-30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D6194-52EA-426D-AA29-B5E0768F161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0092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제목 및 내용/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F5A19-9874-4295-9A7A-EEF961C9B5BD}" type="datetimeFigureOut">
              <a:rPr lang="ko-KR" altLang="en-US"/>
              <a:pPr>
                <a:defRPr/>
              </a:pPr>
              <a:t>2013-04-30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33B46-0261-4C52-9F23-D129464BCB7A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68E1F-C836-45B3-AAFC-168A86D27E8F}" type="datetimeFigureOut">
              <a:rPr lang="ko-KR" altLang="en-US" smtClean="0"/>
              <a:pPr/>
              <a:t>2013-04-30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D6194-52EA-426D-AA29-B5E0768F161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617149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68E1F-C836-45B3-AAFC-168A86D27E8F}" type="datetimeFigureOut">
              <a:rPr lang="ko-KR" altLang="en-US" smtClean="0"/>
              <a:pPr/>
              <a:t>2013-04-30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D6194-52EA-426D-AA29-B5E0768F161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928224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68E1F-C836-45B3-AAFC-168A86D27E8F}" type="datetimeFigureOut">
              <a:rPr lang="ko-KR" altLang="en-US" smtClean="0"/>
              <a:pPr/>
              <a:t>2013-04-30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D6194-52EA-426D-AA29-B5E0768F161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706458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68E1F-C836-45B3-AAFC-168A86D27E8F}" type="datetimeFigureOut">
              <a:rPr lang="ko-KR" altLang="en-US" smtClean="0"/>
              <a:pPr/>
              <a:t>2013-04-30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D6194-52EA-426D-AA29-B5E0768F161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130025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68E1F-C836-45B3-AAFC-168A86D27E8F}" type="datetimeFigureOut">
              <a:rPr lang="ko-KR" altLang="en-US" smtClean="0"/>
              <a:pPr/>
              <a:t>2013-04-30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D6194-52EA-426D-AA29-B5E0768F161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860235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68E1F-C836-45B3-AAFC-168A86D27E8F}" type="datetimeFigureOut">
              <a:rPr lang="ko-KR" altLang="en-US" smtClean="0"/>
              <a:pPr/>
              <a:t>2013-04-30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D6194-52EA-426D-AA29-B5E0768F161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167006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68E1F-C836-45B3-AAFC-168A86D27E8F}" type="datetimeFigureOut">
              <a:rPr lang="ko-KR" altLang="en-US" smtClean="0"/>
              <a:pPr/>
              <a:t>2013-04-30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D6194-52EA-426D-AA29-B5E0768F161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848199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68E1F-C836-45B3-AAFC-168A86D27E8F}" type="datetimeFigureOut">
              <a:rPr lang="ko-KR" altLang="en-US" smtClean="0"/>
              <a:pPr/>
              <a:t>2013-04-30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D6194-52EA-426D-AA29-B5E0768F161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060726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68E1F-C836-45B3-AAFC-168A86D27E8F}" type="datetimeFigureOut">
              <a:rPr lang="ko-KR" altLang="en-US" smtClean="0"/>
              <a:pPr/>
              <a:t>2013-04-30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D6194-52EA-426D-AA29-B5E0768F161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157240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Data" Target="../diagrams/data4.xml"/><Relationship Id="rId7" Type="http://schemas.openxmlformats.org/officeDocument/2006/relationships/diagramData" Target="../diagrams/data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diagramColors" Target="../diagrams/colors5.xml"/><Relationship Id="rId4" Type="http://schemas.openxmlformats.org/officeDocument/2006/relationships/diagramLayout" Target="../diagrams/layout4.xml"/><Relationship Id="rId9" Type="http://schemas.openxmlformats.org/officeDocument/2006/relationships/diagramQuickStyle" Target="../diagrams/quickStyle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news.naver.com/main/read.nhn?mode=LPOD&amp;mid=tvh&amp;oid=052&amp;aid=000031274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hyperlink" Target="http://www.youtube.com/watch?v=oEPzV0GIRY8" TargetMode="External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serviceapi.nmv.naver.com/flash/convertIframeTag.nhn?vid=1338082A5E1117C22A0909A50CB4C302D8F9&amp;outKey=V12770c3ef034bc1305cf9c30afbd25e88304c40d5709fc8b4feb9c30afbd25e88304&amp;width=500&amp;height=408" TargetMode="Externa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7" Type="http://schemas.openxmlformats.org/officeDocument/2006/relationships/image" Target="../media/image10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gif"/><Relationship Id="rId5" Type="http://schemas.openxmlformats.org/officeDocument/2006/relationships/image" Target="../media/image100.gif"/><Relationship Id="rId4" Type="http://schemas.openxmlformats.org/officeDocument/2006/relationships/image" Target="../media/image99.gi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feature=player_detailpage&amp;v=AZWYwoKGqmM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500034" y="642918"/>
            <a:ext cx="8215370" cy="285752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714348" y="857232"/>
            <a:ext cx="7715304" cy="242889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26705" y="1188167"/>
            <a:ext cx="7772400" cy="1470025"/>
          </a:xfrm>
        </p:spPr>
        <p:txBody>
          <a:bodyPr>
            <a:normAutofit/>
          </a:bodyPr>
          <a:lstStyle/>
          <a:p>
            <a:r>
              <a:rPr lang="ko-KR" altLang="en-US" sz="5400" dirty="0" smtClean="0">
                <a:solidFill>
                  <a:srgbClr val="431C11"/>
                </a:solidFill>
                <a:latin typeface="궁서체" pitchFamily="17" charset="-127"/>
                <a:ea typeface="궁서체" pitchFamily="17" charset="-127"/>
              </a:rPr>
              <a:t>일본의 문화</a:t>
            </a:r>
            <a:endParaRPr lang="ko-KR" altLang="en-US" sz="5400" dirty="0">
              <a:solidFill>
                <a:srgbClr val="431C11"/>
              </a:solidFill>
              <a:latin typeface="궁서체" pitchFamily="17" charset="-127"/>
              <a:ea typeface="궁서체" pitchFamily="17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4143372" y="4071942"/>
            <a:ext cx="4572032" cy="2357454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4357686" y="4286256"/>
            <a:ext cx="4143404" cy="1928826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722031" y="4363782"/>
            <a:ext cx="3414714" cy="1752600"/>
          </a:xfrm>
        </p:spPr>
        <p:txBody>
          <a:bodyPr>
            <a:normAutofit/>
          </a:bodyPr>
          <a:lstStyle/>
          <a:p>
            <a:r>
              <a:rPr lang="en-US" altLang="ko-KR" b="1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20701236</a:t>
            </a:r>
            <a:r>
              <a:rPr lang="en-US" altLang="ko-KR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 </a:t>
            </a:r>
            <a:r>
              <a:rPr lang="ko-KR" altLang="en-US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김병철</a:t>
            </a:r>
            <a:endParaRPr lang="en-US" altLang="ko-KR" dirty="0" smtClean="0">
              <a:solidFill>
                <a:srgbClr val="431C11"/>
              </a:solidFill>
              <a:latin typeface="궁서" pitchFamily="18" charset="-127"/>
              <a:ea typeface="궁서" pitchFamily="18" charset="-127"/>
            </a:endParaRPr>
          </a:p>
          <a:p>
            <a:r>
              <a:rPr lang="en-US" b="1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21180526</a:t>
            </a:r>
            <a:r>
              <a:rPr lang="en-US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 </a:t>
            </a:r>
            <a:r>
              <a:rPr lang="ko-KR" altLang="en-US" dirty="0" err="1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윤아진</a:t>
            </a:r>
            <a:endParaRPr lang="en-US" altLang="ko-KR" dirty="0" smtClean="0">
              <a:solidFill>
                <a:srgbClr val="431C11"/>
              </a:solidFill>
              <a:latin typeface="궁서" pitchFamily="18" charset="-127"/>
              <a:ea typeface="궁서" pitchFamily="18" charset="-127"/>
            </a:endParaRPr>
          </a:p>
          <a:p>
            <a:r>
              <a:rPr lang="en-US" b="1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21101961</a:t>
            </a:r>
            <a:r>
              <a:rPr lang="en-US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 </a:t>
            </a:r>
            <a:r>
              <a:rPr lang="ko-KR" altLang="en-US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정윤애</a:t>
            </a:r>
            <a:endParaRPr lang="ko-KR" altLang="en-US" dirty="0">
              <a:solidFill>
                <a:srgbClr val="431C11"/>
              </a:solidFill>
              <a:latin typeface="궁서" pitchFamily="18" charset="-127"/>
              <a:ea typeface="궁서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71" y="4221088"/>
            <a:ext cx="416652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altLang="ko-KR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1</a:t>
            </a:r>
            <a:r>
              <a:rPr lang="ko-KR" altLang="en-US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장 일본문화의 발생과</a:t>
            </a:r>
            <a:r>
              <a:rPr lang="en-US" altLang="ko-KR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 </a:t>
            </a:r>
            <a:r>
              <a:rPr lang="ko-KR" altLang="en-US" dirty="0" err="1" smtClean="0">
                <a:solidFill>
                  <a:srgbClr val="431C11"/>
                </a:solidFill>
                <a:latin typeface="HY궁서" pitchFamily="18" charset="-127"/>
                <a:ea typeface="HY궁서" pitchFamily="18" charset="-127"/>
              </a:rPr>
              <a:t>역사속의</a:t>
            </a:r>
            <a:r>
              <a:rPr lang="ko-KR" altLang="en-US" dirty="0" smtClean="0">
                <a:solidFill>
                  <a:srgbClr val="431C11"/>
                </a:solidFill>
                <a:latin typeface="HY궁서" pitchFamily="18" charset="-127"/>
                <a:ea typeface="HY궁서" pitchFamily="18" charset="-127"/>
              </a:rPr>
              <a:t> 문화</a:t>
            </a:r>
            <a:endParaRPr lang="en-US" altLang="ko-KR" dirty="0" smtClean="0">
              <a:solidFill>
                <a:srgbClr val="431C11"/>
              </a:solidFill>
              <a:latin typeface="궁서" pitchFamily="18" charset="-127"/>
              <a:ea typeface="궁서" pitchFamily="18" charset="-127"/>
            </a:endParaRPr>
          </a:p>
          <a:p>
            <a:endParaRPr lang="en-US" altLang="ko-KR" dirty="0" smtClean="0">
              <a:solidFill>
                <a:srgbClr val="431C11"/>
              </a:solidFill>
              <a:latin typeface="궁서" pitchFamily="18" charset="-127"/>
              <a:ea typeface="궁서" pitchFamily="18" charset="-127"/>
            </a:endParaRPr>
          </a:p>
          <a:p>
            <a:r>
              <a:rPr lang="en-US" altLang="ko-KR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2</a:t>
            </a:r>
            <a:r>
              <a:rPr lang="ko-KR" altLang="en-US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장 종교</a:t>
            </a:r>
            <a:r>
              <a:rPr lang="en-US" altLang="ko-KR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 ·</a:t>
            </a:r>
            <a:r>
              <a:rPr lang="ko-KR" altLang="en-US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전통</a:t>
            </a:r>
            <a:r>
              <a:rPr lang="en-US" altLang="ko-KR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 ·</a:t>
            </a:r>
            <a:r>
              <a:rPr lang="ko-KR" altLang="en-US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의식주</a:t>
            </a:r>
            <a:r>
              <a:rPr lang="en-US" altLang="ko-KR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 </a:t>
            </a:r>
            <a:r>
              <a:rPr lang="ko-KR" altLang="en-US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문화</a:t>
            </a:r>
            <a:r>
              <a:rPr lang="en-US" altLang="ko-KR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, </a:t>
            </a:r>
            <a:r>
              <a:rPr lang="ko-KR" altLang="en-US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연중행사</a:t>
            </a:r>
            <a:endParaRPr lang="en-US" altLang="ko-KR" dirty="0" smtClean="0">
              <a:solidFill>
                <a:srgbClr val="431C11"/>
              </a:solidFill>
              <a:latin typeface="궁서" pitchFamily="18" charset="-127"/>
              <a:ea typeface="궁서" pitchFamily="18" charset="-127"/>
            </a:endParaRPr>
          </a:p>
          <a:p>
            <a:endParaRPr lang="en-US" altLang="ko-KR" dirty="0" smtClean="0">
              <a:solidFill>
                <a:srgbClr val="431C11"/>
              </a:solidFill>
              <a:latin typeface="궁서" pitchFamily="18" charset="-127"/>
              <a:ea typeface="궁서" pitchFamily="18" charset="-127"/>
            </a:endParaRPr>
          </a:p>
          <a:p>
            <a:r>
              <a:rPr lang="en-US" altLang="ko-KR" dirty="0" smtClean="0">
                <a:latin typeface="궁서" pitchFamily="18" charset="-127"/>
                <a:ea typeface="궁서" pitchFamily="18" charset="-127"/>
              </a:rPr>
              <a:t>3</a:t>
            </a:r>
            <a:r>
              <a:rPr lang="ko-KR" altLang="en-US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장 일본의 대중문화</a:t>
            </a:r>
          </a:p>
          <a:p>
            <a:endParaRPr lang="en-US" altLang="ko-KR" b="1" dirty="0" smtClean="0">
              <a:solidFill>
                <a:srgbClr val="431C11"/>
              </a:solidFill>
              <a:latin typeface="궁서" pitchFamily="18" charset="-127"/>
              <a:ea typeface="궁서" pitchFamily="18" charset="-127"/>
            </a:endParaRPr>
          </a:p>
          <a:p>
            <a:endParaRPr lang="en-US" altLang="ko-KR" b="1" dirty="0" smtClean="0">
              <a:solidFill>
                <a:srgbClr val="431C11"/>
              </a:solidFill>
              <a:latin typeface="궁서" pitchFamily="18" charset="-127"/>
              <a:ea typeface="궁서" pitchFamily="18" charset="-127"/>
            </a:endParaRPr>
          </a:p>
          <a:p>
            <a:endParaRPr lang="en-US" altLang="ko-KR" dirty="0" smtClean="0">
              <a:solidFill>
                <a:srgbClr val="431C11"/>
              </a:solidFill>
              <a:latin typeface="궁서" pitchFamily="18" charset="-127"/>
              <a:ea typeface="궁서" pitchFamily="18" charset="-127"/>
            </a:endParaRPr>
          </a:p>
        </p:txBody>
      </p:sp>
      <p:grpSp>
        <p:nvGrpSpPr>
          <p:cNvPr id="36" name="그룹 35"/>
          <p:cNvGrpSpPr/>
          <p:nvPr/>
        </p:nvGrpSpPr>
        <p:grpSpPr>
          <a:xfrm>
            <a:off x="4644008" y="0"/>
            <a:ext cx="5256584" cy="7461448"/>
            <a:chOff x="4572000" y="-14068"/>
            <a:chExt cx="5256584" cy="7461448"/>
          </a:xfrm>
        </p:grpSpPr>
        <p:sp>
          <p:nvSpPr>
            <p:cNvPr id="27" name="직사각형 26"/>
            <p:cNvSpPr/>
            <p:nvPr/>
          </p:nvSpPr>
          <p:spPr>
            <a:xfrm>
              <a:off x="4572000" y="-14068"/>
              <a:ext cx="5256584" cy="7461448"/>
            </a:xfrm>
            <a:prstGeom prst="rect">
              <a:avLst/>
            </a:prstGeom>
            <a:blipFill>
              <a:blip r:embed="rId4" cstate="print"/>
              <a:tile tx="0" ty="0" sx="100000" sy="100000" flip="none" algn="tl"/>
            </a:blip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4874017" y="278342"/>
              <a:ext cx="1038892" cy="2358392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6099611" y="278342"/>
              <a:ext cx="1038892" cy="2358392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7301994" y="278342"/>
              <a:ext cx="1038892" cy="2358392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8537826" y="278342"/>
              <a:ext cx="1038892" cy="2358392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직사각형 31"/>
            <p:cNvSpPr/>
            <p:nvPr/>
          </p:nvSpPr>
          <p:spPr>
            <a:xfrm>
              <a:off x="8510402" y="2856558"/>
              <a:ext cx="1038892" cy="2358392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7301994" y="2856558"/>
              <a:ext cx="1038892" cy="2358392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직사각형 33"/>
            <p:cNvSpPr/>
            <p:nvPr/>
          </p:nvSpPr>
          <p:spPr>
            <a:xfrm>
              <a:off x="6098082" y="2865200"/>
              <a:ext cx="1038892" cy="2358392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직사각형 34"/>
            <p:cNvSpPr/>
            <p:nvPr/>
          </p:nvSpPr>
          <p:spPr>
            <a:xfrm>
              <a:off x="4874017" y="2856558"/>
              <a:ext cx="1038892" cy="2358392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/>
          <p:cNvGrpSpPr/>
          <p:nvPr/>
        </p:nvGrpSpPr>
        <p:grpSpPr>
          <a:xfrm>
            <a:off x="-612576" y="0"/>
            <a:ext cx="5256584" cy="7461448"/>
            <a:chOff x="4584122" y="-14068"/>
            <a:chExt cx="5256584" cy="7461448"/>
          </a:xfrm>
        </p:grpSpPr>
        <p:sp>
          <p:nvSpPr>
            <p:cNvPr id="38" name="직사각형 37"/>
            <p:cNvSpPr/>
            <p:nvPr/>
          </p:nvSpPr>
          <p:spPr>
            <a:xfrm>
              <a:off x="4584122" y="-14068"/>
              <a:ext cx="5256584" cy="7461448"/>
            </a:xfrm>
            <a:prstGeom prst="rect">
              <a:avLst/>
            </a:prstGeom>
            <a:blipFill>
              <a:blip r:embed="rId4" cstate="print"/>
              <a:tile tx="0" ty="0" sx="100000" sy="100000" flip="none" algn="tl"/>
            </a:blip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4874017" y="278342"/>
              <a:ext cx="1038892" cy="2358392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직사각형 39"/>
            <p:cNvSpPr/>
            <p:nvPr/>
          </p:nvSpPr>
          <p:spPr>
            <a:xfrm>
              <a:off x="6099611" y="278342"/>
              <a:ext cx="1038892" cy="2358392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7301994" y="278342"/>
              <a:ext cx="1038892" cy="2358392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8537826" y="278342"/>
              <a:ext cx="1038892" cy="2358392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직사각형 42"/>
            <p:cNvSpPr/>
            <p:nvPr/>
          </p:nvSpPr>
          <p:spPr>
            <a:xfrm>
              <a:off x="8510402" y="2856558"/>
              <a:ext cx="1038892" cy="2358392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" name="직사각형 43"/>
            <p:cNvSpPr/>
            <p:nvPr/>
          </p:nvSpPr>
          <p:spPr>
            <a:xfrm>
              <a:off x="7301994" y="2856558"/>
              <a:ext cx="1038892" cy="2358392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" name="직사각형 44"/>
            <p:cNvSpPr/>
            <p:nvPr/>
          </p:nvSpPr>
          <p:spPr>
            <a:xfrm>
              <a:off x="6098082" y="2865200"/>
              <a:ext cx="1038892" cy="2358392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" name="직사각형 45"/>
            <p:cNvSpPr/>
            <p:nvPr/>
          </p:nvSpPr>
          <p:spPr>
            <a:xfrm>
              <a:off x="4874017" y="2856558"/>
              <a:ext cx="1038892" cy="2358392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570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2000"/>
            <a:lum/>
          </a:blip>
          <a:srcRect/>
          <a:stretch>
            <a:fillRect t="-48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각형 3"/>
          <p:cNvSpPr/>
          <p:nvPr/>
        </p:nvSpPr>
        <p:spPr>
          <a:xfrm>
            <a:off x="500034" y="404664"/>
            <a:ext cx="8424936" cy="864096"/>
          </a:xfrm>
          <a:prstGeom prst="homePlate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>
                <a:solidFill>
                  <a:schemeClr val="bg1"/>
                </a:solidFill>
              </a:rPr>
              <a:t>수혈식</a:t>
            </a:r>
            <a:r>
              <a:rPr lang="ko-KR" altLang="en-US" dirty="0">
                <a:solidFill>
                  <a:schemeClr val="bg1"/>
                </a:solidFill>
              </a:rPr>
              <a:t> </a:t>
            </a:r>
            <a:r>
              <a:rPr lang="ko-KR" altLang="en-US" dirty="0" smtClean="0">
                <a:solidFill>
                  <a:schemeClr val="bg1"/>
                </a:solidFill>
              </a:rPr>
              <a:t>주거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>
                <a:solidFill>
                  <a:srgbClr val="431C11"/>
                </a:solidFill>
              </a:rPr>
              <a:t>지면을 파고 들어가 그 위에 몇 개의 기둥을 세우고 지붕을 덮는 구조</a:t>
            </a:r>
          </a:p>
          <a:p>
            <a:r>
              <a:rPr lang="ko-KR" altLang="en-US" dirty="0">
                <a:solidFill>
                  <a:srgbClr val="431C11"/>
                </a:solidFill>
              </a:rPr>
              <a:t>중앙에는 취사</a:t>
            </a:r>
            <a:r>
              <a:rPr lang="en-US" altLang="ko-KR" dirty="0">
                <a:solidFill>
                  <a:srgbClr val="431C11"/>
                </a:solidFill>
              </a:rPr>
              <a:t>·</a:t>
            </a:r>
            <a:r>
              <a:rPr lang="ko-KR" altLang="en-US" dirty="0">
                <a:solidFill>
                  <a:srgbClr val="431C11"/>
                </a:solidFill>
              </a:rPr>
              <a:t>난방용의 화로</a:t>
            </a:r>
          </a:p>
          <a:p>
            <a:r>
              <a:rPr lang="ko-KR" altLang="en-US" dirty="0">
                <a:solidFill>
                  <a:srgbClr val="431C11"/>
                </a:solidFill>
              </a:rPr>
              <a:t>보통 </a:t>
            </a:r>
            <a:r>
              <a:rPr lang="en-US" altLang="ko-KR" dirty="0">
                <a:solidFill>
                  <a:srgbClr val="431C11"/>
                </a:solidFill>
              </a:rPr>
              <a:t>4~6</a:t>
            </a:r>
            <a:r>
              <a:rPr lang="ko-KR" altLang="en-US" dirty="0">
                <a:solidFill>
                  <a:srgbClr val="431C11"/>
                </a:solidFill>
              </a:rPr>
              <a:t>채</a:t>
            </a:r>
            <a:r>
              <a:rPr lang="en-US" altLang="ko-KR" dirty="0">
                <a:solidFill>
                  <a:srgbClr val="431C11"/>
                </a:solidFill>
              </a:rPr>
              <a:t>, </a:t>
            </a:r>
            <a:r>
              <a:rPr lang="ko-KR" altLang="en-US" dirty="0">
                <a:solidFill>
                  <a:srgbClr val="431C11"/>
                </a:solidFill>
              </a:rPr>
              <a:t>즉 </a:t>
            </a:r>
            <a:r>
              <a:rPr lang="en-US" altLang="ko-KR" dirty="0">
                <a:solidFill>
                  <a:srgbClr val="431C11"/>
                </a:solidFill>
              </a:rPr>
              <a:t>20~30</a:t>
            </a:r>
            <a:r>
              <a:rPr lang="ko-KR" altLang="en-US" dirty="0">
                <a:solidFill>
                  <a:srgbClr val="431C11"/>
                </a:solidFill>
              </a:rPr>
              <a:t>명 정도 모일 수 있는 중앙의 광장을 중심으로 하나의 </a:t>
            </a:r>
            <a:r>
              <a:rPr lang="ko-KR" altLang="en-US" dirty="0" err="1">
                <a:solidFill>
                  <a:srgbClr val="431C11"/>
                </a:solidFill>
              </a:rPr>
              <a:t>집락을</a:t>
            </a:r>
            <a:r>
              <a:rPr lang="ko-KR" altLang="en-US" dirty="0">
                <a:solidFill>
                  <a:srgbClr val="431C11"/>
                </a:solidFill>
              </a:rPr>
              <a:t> 이루어 공동 생활을 영위</a:t>
            </a:r>
          </a:p>
          <a:p>
            <a:endParaRPr lang="ko-KR" altLang="en-US" dirty="0">
              <a:solidFill>
                <a:srgbClr val="431C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773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각형 3"/>
          <p:cNvSpPr/>
          <p:nvPr/>
        </p:nvSpPr>
        <p:spPr>
          <a:xfrm>
            <a:off x="467544" y="188640"/>
            <a:ext cx="8424936" cy="864096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b="1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만화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ja-JP" altLang="en-US" b="1" dirty="0" smtClean="0">
                <a:latin typeface="HY견명조" pitchFamily="18" charset="-127"/>
                <a:ea typeface="HY견명조" pitchFamily="18" charset="-127"/>
              </a:rPr>
              <a:t>漫画</a:t>
            </a:r>
            <a:r>
              <a:rPr lang="en-US" altLang="ja-JP" b="1" dirty="0" smtClean="0">
                <a:latin typeface="HY견명조" pitchFamily="18" charset="-127"/>
                <a:ea typeface="HY견명조" pitchFamily="18" charset="-127"/>
              </a:rPr>
              <a:t>)</a:t>
            </a:r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23528" y="1268760"/>
            <a:ext cx="8352928" cy="17281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일본 만화시장은 잡지와 도서를 포함하는 전체 출판시장의 </a:t>
            </a:r>
            <a:r>
              <a:rPr lang="en-US" altLang="ko-KR" b="1" dirty="0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20%</a:t>
            </a:r>
            <a:r>
              <a:rPr lang="ko-KR" altLang="en-US" b="1" dirty="0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를 차지할 정도로 매우 발달되어 있는 산업이며 전 세계 만화시장에서도 가장 큰 점유율을 갖고 있다</a:t>
            </a:r>
            <a:r>
              <a:rPr lang="en-US" altLang="ko-KR" b="1" dirty="0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. 2010</a:t>
            </a:r>
            <a:r>
              <a:rPr lang="ko-KR" altLang="en-US" b="1" dirty="0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년 일본 만화시장은 </a:t>
            </a:r>
            <a:r>
              <a:rPr lang="en-US" altLang="ko-KR" b="1" dirty="0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19</a:t>
            </a:r>
            <a:r>
              <a:rPr lang="ko-KR" altLang="en-US" b="1" dirty="0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억 </a:t>
            </a:r>
            <a:r>
              <a:rPr lang="en-US" altLang="ko-KR" b="1" dirty="0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6</a:t>
            </a:r>
            <a:r>
              <a:rPr lang="ko-KR" altLang="en-US" b="1" dirty="0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천만 달러로 기록하여 세계 시장의 </a:t>
            </a:r>
            <a:r>
              <a:rPr lang="en-US" altLang="ko-KR" b="1" dirty="0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33%</a:t>
            </a:r>
            <a:r>
              <a:rPr lang="ko-KR" altLang="en-US" b="1" dirty="0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를 차지하고 있으며 두 번째로 큰 시장인 </a:t>
            </a:r>
            <a:r>
              <a:rPr lang="ko-KR" altLang="en-US" b="1" dirty="0" err="1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미국보다더</a:t>
            </a:r>
            <a:r>
              <a:rPr lang="ko-KR" altLang="en-US" b="1" dirty="0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 세 배 정도 큰 규모를 </a:t>
            </a:r>
            <a:r>
              <a:rPr lang="ko-KR" altLang="en-US" b="1" dirty="0" err="1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보유하고있다</a:t>
            </a:r>
            <a:r>
              <a:rPr lang="en-US" altLang="ko-KR" b="1" dirty="0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. </a:t>
            </a:r>
            <a:r>
              <a:rPr lang="ko-KR" altLang="en-US" b="1" dirty="0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일본이 전체 시장의 </a:t>
            </a:r>
            <a:r>
              <a:rPr lang="en-US" altLang="ko-KR" b="1" dirty="0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70% </a:t>
            </a:r>
            <a:r>
              <a:rPr lang="ko-KR" altLang="en-US" b="1" dirty="0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이상을 차지하고 있는 아시아 지역 또한 만화 분야에서는 가장 큰 시장을 형성하고 있다</a:t>
            </a:r>
            <a:r>
              <a:rPr lang="en-US" altLang="ko-KR" b="1" dirty="0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. </a:t>
            </a:r>
            <a:endParaRPr lang="ko-KR" altLang="en-US" b="1" dirty="0">
              <a:solidFill>
                <a:schemeClr val="tx1"/>
              </a:solidFill>
              <a:latin typeface="HY견명조" pitchFamily="18" charset="-127"/>
              <a:ea typeface="HY견명조" pitchFamily="18" charset="-127"/>
            </a:endParaRPr>
          </a:p>
        </p:txBody>
      </p:sp>
      <p:graphicFrame>
        <p:nvGraphicFramePr>
          <p:cNvPr id="5" name="다이어그램 4"/>
          <p:cNvGraphicFramePr/>
          <p:nvPr/>
        </p:nvGraphicFramePr>
        <p:xfrm>
          <a:off x="0" y="4797152"/>
          <a:ext cx="8964488" cy="172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모서리가 둥근 직사각형 5"/>
          <p:cNvSpPr/>
          <p:nvPr/>
        </p:nvSpPr>
        <p:spPr>
          <a:xfrm>
            <a:off x="2915816" y="3645024"/>
            <a:ext cx="3528392" cy="79208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일본의 대표적인 만화출판사</a:t>
            </a:r>
            <a:endParaRPr lang="ko-KR" altLang="en-US" b="1" dirty="0">
              <a:solidFill>
                <a:schemeClr val="tx1"/>
              </a:solidFill>
              <a:latin typeface="HY견명조" pitchFamily="18" charset="-127"/>
              <a:ea typeface="HY견명조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Graphic spid="5" grpId="0">
        <p:bldAsOne/>
      </p:bldGraphic>
      <p:bldP spid="6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각형 3"/>
          <p:cNvSpPr/>
          <p:nvPr/>
        </p:nvSpPr>
        <p:spPr>
          <a:xfrm>
            <a:off x="467544" y="188640"/>
            <a:ext cx="8424936" cy="864096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b="1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만화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ja-JP" altLang="en-US" b="1" dirty="0" smtClean="0">
                <a:latin typeface="HY견명조" pitchFamily="18" charset="-127"/>
                <a:ea typeface="HY견명조" pitchFamily="18" charset="-127"/>
              </a:rPr>
              <a:t>漫画</a:t>
            </a:r>
            <a:r>
              <a:rPr lang="en-US" altLang="ja-JP" b="1" dirty="0" smtClean="0">
                <a:latin typeface="HY견명조" pitchFamily="18" charset="-127"/>
                <a:ea typeface="HY견명조" pitchFamily="18" charset="-127"/>
              </a:rPr>
              <a:t>)</a:t>
            </a:r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graphicFrame>
        <p:nvGraphicFramePr>
          <p:cNvPr id="8" name="다이어그램 7"/>
          <p:cNvGraphicFramePr/>
          <p:nvPr/>
        </p:nvGraphicFramePr>
        <p:xfrm>
          <a:off x="467544" y="332656"/>
          <a:ext cx="4032448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다이어그램 8"/>
          <p:cNvGraphicFramePr/>
          <p:nvPr/>
        </p:nvGraphicFramePr>
        <p:xfrm>
          <a:off x="4644008" y="332656"/>
          <a:ext cx="4032448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67544" y="5301208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잡지만화 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: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대표적으로 주간 소년 매거진과 주간 소년점프가 소년 만화잡지 중 가장 높은 발행 부수 차지</a:t>
            </a:r>
            <a:r>
              <a:rPr lang="en-US" altLang="ko" b="1" dirty="0" smtClean="0">
                <a:latin typeface="HY견명조" pitchFamily="18" charset="-127"/>
                <a:ea typeface="HY견명조" pitchFamily="18" charset="-127"/>
              </a:rPr>
              <a:t>.</a:t>
            </a:r>
            <a:endParaRPr lang="ko" altLang="en-US" b="1" dirty="0" smtClean="0">
              <a:latin typeface="HY견명조" pitchFamily="18" charset="-127"/>
              <a:ea typeface="HY견명조" pitchFamily="18" charset="-127"/>
            </a:endParaRPr>
          </a:p>
          <a:p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9" grpId="0">
        <p:bldAsOne/>
      </p:bldGraphic>
      <p:bldP spid="10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각형 3"/>
          <p:cNvSpPr/>
          <p:nvPr/>
        </p:nvSpPr>
        <p:spPr>
          <a:xfrm>
            <a:off x="467544" y="188640"/>
            <a:ext cx="8424936" cy="864096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b="1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만화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ja-JP" altLang="en-US" b="1" dirty="0" smtClean="0">
                <a:latin typeface="HY견명조" pitchFamily="18" charset="-127"/>
                <a:ea typeface="HY견명조" pitchFamily="18" charset="-127"/>
              </a:rPr>
              <a:t>漫画</a:t>
            </a:r>
            <a:r>
              <a:rPr lang="en-US" altLang="ja-JP" b="1" dirty="0" smtClean="0">
                <a:latin typeface="HY견명조" pitchFamily="18" charset="-127"/>
                <a:ea typeface="HY견명조" pitchFamily="18" charset="-127"/>
              </a:rPr>
              <a:t>)</a:t>
            </a:r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pic>
        <p:nvPicPr>
          <p:cNvPr id="7" name="그림 6" descr="f0233625_2372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412776"/>
            <a:ext cx="2664296" cy="3776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그림 10" descr="ジャンプ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11646" y="1412776"/>
            <a:ext cx="2668316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직사각형 11"/>
          <p:cNvSpPr/>
          <p:nvPr/>
        </p:nvSpPr>
        <p:spPr>
          <a:xfrm>
            <a:off x="179512" y="5733256"/>
            <a:ext cx="277180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소년 선데이</a:t>
            </a:r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300192" y="5733256"/>
            <a:ext cx="266429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소년 점프</a:t>
            </a:r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pic>
        <p:nvPicPr>
          <p:cNvPr id="18" name="그림 17" descr="tittl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1840" y="1412776"/>
            <a:ext cx="2831682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직사각형 18"/>
          <p:cNvSpPr/>
          <p:nvPr/>
        </p:nvSpPr>
        <p:spPr>
          <a:xfrm>
            <a:off x="3203848" y="5733256"/>
            <a:ext cx="277180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소년 매거진</a:t>
            </a:r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각형 3"/>
          <p:cNvSpPr/>
          <p:nvPr/>
        </p:nvSpPr>
        <p:spPr>
          <a:xfrm>
            <a:off x="467544" y="188640"/>
            <a:ext cx="8424936" cy="864096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b="1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만화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ja-JP" altLang="en-US" b="1" dirty="0" smtClean="0">
                <a:latin typeface="HY견명조" pitchFamily="18" charset="-127"/>
                <a:ea typeface="HY견명조" pitchFamily="18" charset="-127"/>
              </a:rPr>
              <a:t>漫画</a:t>
            </a:r>
            <a:r>
              <a:rPr lang="en-US" altLang="ja-JP" b="1" dirty="0" smtClean="0">
                <a:latin typeface="HY견명조" pitchFamily="18" charset="-127"/>
                <a:ea typeface="HY견명조" pitchFamily="18" charset="-127"/>
              </a:rPr>
              <a:t>)</a:t>
            </a:r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graphicFrame>
        <p:nvGraphicFramePr>
          <p:cNvPr id="10" name="표 9"/>
          <p:cNvGraphicFramePr>
            <a:graphicFrameLocks noGrp="1"/>
          </p:cNvGraphicFramePr>
          <p:nvPr/>
        </p:nvGraphicFramePr>
        <p:xfrm>
          <a:off x="827584" y="2132856"/>
          <a:ext cx="7368480" cy="39437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6064"/>
                <a:gridCol w="1728192"/>
                <a:gridCol w="1800200"/>
                <a:gridCol w="1944216"/>
                <a:gridCol w="1319808"/>
              </a:tblGrid>
              <a:tr h="34256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태백B" pitchFamily="18" charset="-127"/>
                          <a:ea typeface="HY태백B" pitchFamily="18" charset="-127"/>
                        </a:rPr>
                        <a:t>NO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태백B" pitchFamily="18" charset="-127"/>
                          <a:ea typeface="HY태백B" pitchFamily="18" charset="-127"/>
                        </a:rPr>
                        <a:t>타이틀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태백B" pitchFamily="18" charset="-127"/>
                          <a:ea typeface="HY태백B" pitchFamily="18" charset="-127"/>
                        </a:rPr>
                        <a:t>작가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태백B" pitchFamily="18" charset="-127"/>
                          <a:ea typeface="HY태백B" pitchFamily="18" charset="-127"/>
                        </a:rPr>
                        <a:t>연재잡지</a:t>
                      </a:r>
                      <a:r>
                        <a:rPr lang="en-US" altLang="ko-KR" sz="1400" dirty="0" smtClean="0">
                          <a:latin typeface="HY태백B" pitchFamily="18" charset="-127"/>
                          <a:ea typeface="HY태백B" pitchFamily="18" charset="-127"/>
                        </a:rPr>
                        <a:t>/</a:t>
                      </a:r>
                      <a:r>
                        <a:rPr lang="ko-KR" altLang="en-US" sz="1400" dirty="0" smtClean="0">
                          <a:latin typeface="HY태백B" pitchFamily="18" charset="-127"/>
                          <a:ea typeface="HY태백B" pitchFamily="18" charset="-127"/>
                        </a:rPr>
                        <a:t>출판사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태백B" pitchFamily="18" charset="-127"/>
                          <a:ea typeface="HY태백B" pitchFamily="18" charset="-127"/>
                        </a:rPr>
                        <a:t>발행부수</a:t>
                      </a:r>
                      <a:r>
                        <a:rPr lang="en-US" altLang="ko-KR" sz="1400" dirty="0" smtClean="0">
                          <a:latin typeface="HY태백B" pitchFamily="18" charset="-127"/>
                          <a:ea typeface="HY태백B" pitchFamily="18" charset="-127"/>
                        </a:rPr>
                        <a:t>(</a:t>
                      </a:r>
                      <a:r>
                        <a:rPr lang="ko-KR" altLang="en-US" sz="1400" dirty="0" smtClean="0">
                          <a:latin typeface="HY태백B" pitchFamily="18" charset="-127"/>
                          <a:ea typeface="HY태백B" pitchFamily="18" charset="-127"/>
                        </a:rPr>
                        <a:t>천부</a:t>
                      </a:r>
                      <a:r>
                        <a:rPr lang="en-US" altLang="ko-KR" sz="1400" dirty="0" smtClean="0">
                          <a:latin typeface="HY태백B" pitchFamily="18" charset="-127"/>
                          <a:ea typeface="HY태백B" pitchFamily="18" charset="-127"/>
                        </a:rPr>
                        <a:t>)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4256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태백B" pitchFamily="18" charset="-127"/>
                          <a:ea typeface="HY태백B" pitchFamily="18" charset="-127"/>
                        </a:rPr>
                        <a:t>1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태백B" pitchFamily="18" charset="-127"/>
                          <a:ea typeface="HY태백B" pitchFamily="18" charset="-127"/>
                        </a:rPr>
                        <a:t>원피스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err="1" smtClean="0">
                          <a:latin typeface="HY태백B" pitchFamily="18" charset="-127"/>
                          <a:ea typeface="HY태백B" pitchFamily="18" charset="-127"/>
                        </a:rPr>
                        <a:t>Eichiro</a:t>
                      </a:r>
                      <a:r>
                        <a:rPr lang="en-US" altLang="ko-KR" sz="1400" baseline="0" dirty="0" smtClean="0">
                          <a:latin typeface="HY태백B" pitchFamily="18" charset="-127"/>
                          <a:ea typeface="HY태백B" pitchFamily="18" charset="-127"/>
                        </a:rPr>
                        <a:t> </a:t>
                      </a:r>
                      <a:r>
                        <a:rPr lang="en-US" altLang="ko-KR" sz="1400" baseline="0" dirty="0" err="1" smtClean="0">
                          <a:latin typeface="HY태백B" pitchFamily="18" charset="-127"/>
                          <a:ea typeface="HY태백B" pitchFamily="18" charset="-127"/>
                        </a:rPr>
                        <a:t>oda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태백B" pitchFamily="18" charset="-127"/>
                          <a:ea typeface="HY태백B" pitchFamily="18" charset="-127"/>
                        </a:rPr>
                        <a:t>주간소년점프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태백B" pitchFamily="18" charset="-127"/>
                          <a:ea typeface="HY태백B" pitchFamily="18" charset="-127"/>
                        </a:rPr>
                        <a:t>54,856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/>
                </a:tc>
              </a:tr>
              <a:tr h="39081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태백B" pitchFamily="18" charset="-127"/>
                          <a:ea typeface="HY태백B" pitchFamily="18" charset="-127"/>
                        </a:rPr>
                        <a:t>2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>
                          <a:latin typeface="HY태백B" pitchFamily="18" charset="-127"/>
                          <a:ea typeface="HY태백B" pitchFamily="18" charset="-127"/>
                        </a:rPr>
                        <a:t>나루토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err="1" smtClean="0">
                          <a:latin typeface="HY태백B" pitchFamily="18" charset="-127"/>
                          <a:ea typeface="HY태백B" pitchFamily="18" charset="-127"/>
                        </a:rPr>
                        <a:t>Massahi</a:t>
                      </a:r>
                      <a:r>
                        <a:rPr lang="en-US" altLang="ko-KR" sz="1400" dirty="0" smtClean="0">
                          <a:latin typeface="HY태백B" pitchFamily="18" charset="-127"/>
                          <a:ea typeface="HY태백B" pitchFamily="18" charset="-127"/>
                        </a:rPr>
                        <a:t> </a:t>
                      </a:r>
                      <a:r>
                        <a:rPr lang="en-US" altLang="ko-KR" sz="1400" dirty="0" err="1" smtClean="0">
                          <a:latin typeface="HY태백B" pitchFamily="18" charset="-127"/>
                          <a:ea typeface="HY태백B" pitchFamily="18" charset="-127"/>
                        </a:rPr>
                        <a:t>Kishimoto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태백B" pitchFamily="18" charset="-127"/>
                          <a:ea typeface="HY태백B" pitchFamily="18" charset="-127"/>
                        </a:rPr>
                        <a:t>주간소년점프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태백B" pitchFamily="18" charset="-127"/>
                          <a:ea typeface="HY태백B" pitchFamily="18" charset="-127"/>
                        </a:rPr>
                        <a:t>11,035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/>
                </a:tc>
              </a:tr>
              <a:tr h="34256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태백B" pitchFamily="18" charset="-127"/>
                          <a:ea typeface="HY태백B" pitchFamily="18" charset="-127"/>
                        </a:rPr>
                        <a:t>3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태백B" pitchFamily="18" charset="-127"/>
                          <a:ea typeface="HY태백B" pitchFamily="18" charset="-127"/>
                        </a:rPr>
                        <a:t>너에게 닿기를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err="1" smtClean="0">
                          <a:latin typeface="HY태백B" pitchFamily="18" charset="-127"/>
                          <a:ea typeface="HY태백B" pitchFamily="18" charset="-127"/>
                        </a:rPr>
                        <a:t>Karuho</a:t>
                      </a:r>
                      <a:r>
                        <a:rPr lang="en-US" altLang="ko-KR" sz="1400" baseline="0" dirty="0" smtClean="0">
                          <a:latin typeface="HY태백B" pitchFamily="18" charset="-127"/>
                          <a:ea typeface="HY태백B" pitchFamily="18" charset="-127"/>
                        </a:rPr>
                        <a:t> </a:t>
                      </a:r>
                      <a:r>
                        <a:rPr lang="en-US" altLang="ko-KR" sz="1400" baseline="0" dirty="0" err="1" smtClean="0">
                          <a:latin typeface="HY태백B" pitchFamily="18" charset="-127"/>
                          <a:ea typeface="HY태백B" pitchFamily="18" charset="-127"/>
                        </a:rPr>
                        <a:t>Shiina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태백B" pitchFamily="18" charset="-127"/>
                          <a:ea typeface="HY태백B" pitchFamily="18" charset="-127"/>
                        </a:rPr>
                        <a:t>별책 </a:t>
                      </a:r>
                      <a:r>
                        <a:rPr lang="ko-KR" altLang="en-US" sz="1400" dirty="0" err="1" smtClean="0">
                          <a:latin typeface="HY태백B" pitchFamily="18" charset="-127"/>
                          <a:ea typeface="HY태백B" pitchFamily="18" charset="-127"/>
                        </a:rPr>
                        <a:t>마가렛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태백B" pitchFamily="18" charset="-127"/>
                          <a:ea typeface="HY태백B" pitchFamily="18" charset="-127"/>
                        </a:rPr>
                        <a:t>8,768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/>
                </a:tc>
              </a:tr>
              <a:tr h="34256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태백B" pitchFamily="18" charset="-127"/>
                          <a:ea typeface="HY태백B" pitchFamily="18" charset="-127"/>
                        </a:rPr>
                        <a:t>4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>
                          <a:latin typeface="HY태백B" pitchFamily="18" charset="-127"/>
                          <a:ea typeface="HY태백B" pitchFamily="18" charset="-127"/>
                        </a:rPr>
                        <a:t>페어리</a:t>
                      </a:r>
                      <a:r>
                        <a:rPr lang="ko-KR" altLang="en-US" sz="1400" dirty="0" smtClean="0">
                          <a:latin typeface="HY태백B" pitchFamily="18" charset="-127"/>
                          <a:ea typeface="HY태백B" pitchFamily="18" charset="-127"/>
                        </a:rPr>
                        <a:t> 테일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err="1" smtClean="0">
                          <a:latin typeface="HY태백B" pitchFamily="18" charset="-127"/>
                          <a:ea typeface="HY태백B" pitchFamily="18" charset="-127"/>
                        </a:rPr>
                        <a:t>Hiro</a:t>
                      </a:r>
                      <a:r>
                        <a:rPr lang="en-US" altLang="ko-KR" sz="1400" baseline="0" dirty="0" smtClean="0">
                          <a:latin typeface="HY태백B" pitchFamily="18" charset="-127"/>
                          <a:ea typeface="HY태백B" pitchFamily="18" charset="-127"/>
                        </a:rPr>
                        <a:t> </a:t>
                      </a:r>
                      <a:r>
                        <a:rPr lang="en-US" altLang="ko-KR" sz="1400" baseline="0" dirty="0" err="1" smtClean="0">
                          <a:latin typeface="HY태백B" pitchFamily="18" charset="-127"/>
                          <a:ea typeface="HY태백B" pitchFamily="18" charset="-127"/>
                        </a:rPr>
                        <a:t>Mashima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태백B" pitchFamily="18" charset="-127"/>
                          <a:ea typeface="HY태백B" pitchFamily="18" charset="-127"/>
                        </a:rPr>
                        <a:t>주간 소년 매거진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태백B" pitchFamily="18" charset="-127"/>
                          <a:ea typeface="HY태백B" pitchFamily="18" charset="-127"/>
                        </a:rPr>
                        <a:t>7,743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/>
                </a:tc>
              </a:tr>
              <a:tr h="34256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태백B" pitchFamily="18" charset="-127"/>
                          <a:ea typeface="HY태백B" pitchFamily="18" charset="-127"/>
                        </a:rPr>
                        <a:t>5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>
                          <a:latin typeface="HY태백B" pitchFamily="18" charset="-127"/>
                          <a:ea typeface="HY태백B" pitchFamily="18" charset="-127"/>
                        </a:rPr>
                        <a:t>블리치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태백B" pitchFamily="18" charset="-127"/>
                          <a:ea typeface="HY태백B" pitchFamily="18" charset="-127"/>
                        </a:rPr>
                        <a:t>Taito Kubo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태백B" pitchFamily="18" charset="-127"/>
                          <a:ea typeface="HY태백B" pitchFamily="18" charset="-127"/>
                        </a:rPr>
                        <a:t>주간소년점프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태백B" pitchFamily="18" charset="-127"/>
                          <a:ea typeface="HY태백B" pitchFamily="18" charset="-127"/>
                        </a:rPr>
                        <a:t>6,954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/>
                </a:tc>
              </a:tr>
              <a:tr h="34256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태백B" pitchFamily="18" charset="-127"/>
                          <a:ea typeface="HY태백B" pitchFamily="18" charset="-127"/>
                        </a:rPr>
                        <a:t>6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>
                          <a:latin typeface="HY태백B" pitchFamily="18" charset="-127"/>
                          <a:ea typeface="HY태백B" pitchFamily="18" charset="-127"/>
                        </a:rPr>
                        <a:t>바쿠맨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태백B" pitchFamily="18" charset="-127"/>
                          <a:ea typeface="HY태백B" pitchFamily="18" charset="-127"/>
                        </a:rPr>
                        <a:t>Takeshi </a:t>
                      </a:r>
                      <a:r>
                        <a:rPr lang="en-US" altLang="ko-KR" sz="1400" dirty="0" err="1" smtClean="0">
                          <a:latin typeface="HY태백B" pitchFamily="18" charset="-127"/>
                          <a:ea typeface="HY태백B" pitchFamily="18" charset="-127"/>
                        </a:rPr>
                        <a:t>Obeta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태백B" pitchFamily="18" charset="-127"/>
                          <a:ea typeface="HY태백B" pitchFamily="18" charset="-127"/>
                        </a:rPr>
                        <a:t>주간소년점프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태백B" pitchFamily="18" charset="-127"/>
                          <a:ea typeface="HY태백B" pitchFamily="18" charset="-127"/>
                        </a:rPr>
                        <a:t>6,264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/>
                </a:tc>
              </a:tr>
              <a:tr h="34256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태백B" pitchFamily="18" charset="-127"/>
                          <a:ea typeface="HY태백B" pitchFamily="18" charset="-127"/>
                        </a:rPr>
                        <a:t>7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>
                          <a:latin typeface="HY태백B" pitchFamily="18" charset="-127"/>
                          <a:ea typeface="HY태백B" pitchFamily="18" charset="-127"/>
                        </a:rPr>
                        <a:t>긴타마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err="1" smtClean="0">
                          <a:latin typeface="HY태백B" pitchFamily="18" charset="-127"/>
                          <a:ea typeface="HY태백B" pitchFamily="18" charset="-127"/>
                        </a:rPr>
                        <a:t>Hideake</a:t>
                      </a:r>
                      <a:r>
                        <a:rPr lang="en-US" altLang="ko-KR" sz="1400" dirty="0" smtClean="0">
                          <a:latin typeface="HY태백B" pitchFamily="18" charset="-127"/>
                          <a:ea typeface="HY태백B" pitchFamily="18" charset="-127"/>
                        </a:rPr>
                        <a:t> </a:t>
                      </a:r>
                      <a:r>
                        <a:rPr lang="en-US" altLang="ko-KR" sz="1400" dirty="0" err="1" smtClean="0">
                          <a:latin typeface="HY태백B" pitchFamily="18" charset="-127"/>
                          <a:ea typeface="HY태백B" pitchFamily="18" charset="-127"/>
                        </a:rPr>
                        <a:t>Sorachi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태백B" pitchFamily="18" charset="-127"/>
                          <a:ea typeface="HY태백B" pitchFamily="18" charset="-127"/>
                        </a:rPr>
                        <a:t>소년점프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태백B" pitchFamily="18" charset="-127"/>
                          <a:ea typeface="HY태백B" pitchFamily="18" charset="-127"/>
                        </a:rPr>
                        <a:t>6,277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/>
                </a:tc>
              </a:tr>
              <a:tr h="34256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태백B" pitchFamily="18" charset="-127"/>
                          <a:ea typeface="HY태백B" pitchFamily="18" charset="-127"/>
                        </a:rPr>
                        <a:t>8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태백B" pitchFamily="18" charset="-127"/>
                          <a:ea typeface="HY태백B" pitchFamily="18" charset="-127"/>
                        </a:rPr>
                        <a:t>강철의연금술사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err="1" smtClean="0">
                          <a:latin typeface="HY태백B" pitchFamily="18" charset="-127"/>
                          <a:ea typeface="HY태백B" pitchFamily="18" charset="-127"/>
                        </a:rPr>
                        <a:t>Hiromu</a:t>
                      </a:r>
                      <a:r>
                        <a:rPr lang="en-US" altLang="ko-KR" sz="1400" dirty="0" smtClean="0">
                          <a:latin typeface="HY태백B" pitchFamily="18" charset="-127"/>
                          <a:ea typeface="HY태백B" pitchFamily="18" charset="-127"/>
                        </a:rPr>
                        <a:t> Arakawa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태백B" pitchFamily="18" charset="-127"/>
                          <a:ea typeface="HY태백B" pitchFamily="18" charset="-127"/>
                        </a:rPr>
                        <a:t>월간 소년장강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태백B" pitchFamily="18" charset="-127"/>
                          <a:ea typeface="HY태백B" pitchFamily="18" charset="-127"/>
                        </a:rPr>
                        <a:t>5,883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/>
                </a:tc>
              </a:tr>
              <a:tr h="34256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태백B" pitchFamily="18" charset="-127"/>
                          <a:ea typeface="HY태백B" pitchFamily="18" charset="-127"/>
                        </a:rPr>
                        <a:t>9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>
                          <a:latin typeface="HY태백B" pitchFamily="18" charset="-127"/>
                          <a:ea typeface="HY태백B" pitchFamily="18" charset="-127"/>
                        </a:rPr>
                        <a:t>세인트</a:t>
                      </a:r>
                      <a:r>
                        <a:rPr lang="ko-KR" altLang="en-US" sz="1400" dirty="0" smtClean="0">
                          <a:latin typeface="HY태백B" pitchFamily="18" charset="-127"/>
                          <a:ea typeface="HY태백B" pitchFamily="18" charset="-127"/>
                        </a:rPr>
                        <a:t> 영맨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err="1" smtClean="0">
                          <a:latin typeface="HY태백B" pitchFamily="18" charset="-127"/>
                          <a:ea typeface="HY태백B" pitchFamily="18" charset="-127"/>
                        </a:rPr>
                        <a:t>Hikaru</a:t>
                      </a:r>
                      <a:r>
                        <a:rPr lang="en-US" altLang="ko-KR" sz="1400" baseline="0" dirty="0" smtClean="0">
                          <a:latin typeface="HY태백B" pitchFamily="18" charset="-127"/>
                          <a:ea typeface="HY태백B" pitchFamily="18" charset="-127"/>
                        </a:rPr>
                        <a:t> Nakamura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태백B" pitchFamily="18" charset="-127"/>
                          <a:ea typeface="HY태백B" pitchFamily="18" charset="-127"/>
                        </a:rPr>
                        <a:t>모닝</a:t>
                      </a:r>
                      <a:r>
                        <a:rPr lang="en-US" altLang="ko-KR" sz="1400" dirty="0" smtClean="0">
                          <a:latin typeface="HY태백B" pitchFamily="18" charset="-127"/>
                          <a:ea typeface="HY태백B" pitchFamily="18" charset="-127"/>
                        </a:rPr>
                        <a:t>2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태백B" pitchFamily="18" charset="-127"/>
                          <a:ea typeface="HY태백B" pitchFamily="18" charset="-127"/>
                        </a:rPr>
                        <a:t>5,541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/>
                </a:tc>
              </a:tr>
              <a:tr h="34256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태백B" pitchFamily="18" charset="-127"/>
                          <a:ea typeface="HY태백B" pitchFamily="18" charset="-127"/>
                        </a:rPr>
                        <a:t>10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태백B" pitchFamily="18" charset="-127"/>
                          <a:ea typeface="HY태백B" pitchFamily="18" charset="-127"/>
                        </a:rPr>
                        <a:t>누라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태백B" pitchFamily="18" charset="-127"/>
                          <a:ea typeface="HY태백B" pitchFamily="18" charset="-127"/>
                        </a:rPr>
                        <a:t>Hiroshi</a:t>
                      </a:r>
                      <a:r>
                        <a:rPr lang="en-US" altLang="ko-KR" sz="1400" baseline="0" dirty="0" smtClean="0">
                          <a:latin typeface="HY태백B" pitchFamily="18" charset="-127"/>
                          <a:ea typeface="HY태백B" pitchFamily="18" charset="-127"/>
                        </a:rPr>
                        <a:t> </a:t>
                      </a:r>
                      <a:r>
                        <a:rPr lang="en-US" altLang="ko-KR" sz="1400" baseline="0" dirty="0" err="1" smtClean="0">
                          <a:latin typeface="HY태백B" pitchFamily="18" charset="-127"/>
                          <a:ea typeface="HY태백B" pitchFamily="18" charset="-127"/>
                        </a:rPr>
                        <a:t>Shiibashi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태백B" pitchFamily="18" charset="-127"/>
                          <a:ea typeface="HY태백B" pitchFamily="18" charset="-127"/>
                        </a:rPr>
                        <a:t>주간소년점프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태백B" pitchFamily="18" charset="-127"/>
                          <a:ea typeface="HY태백B" pitchFamily="18" charset="-127"/>
                        </a:rPr>
                        <a:t>4,623</a:t>
                      </a:r>
                      <a:endParaRPr lang="ko-KR" altLang="en-US" sz="1400" dirty="0">
                        <a:latin typeface="HY태백B" pitchFamily="18" charset="-127"/>
                        <a:ea typeface="HY태백B" pitchFamily="18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모서리가 둥근 직사각형 13"/>
          <p:cNvSpPr/>
          <p:nvPr/>
        </p:nvSpPr>
        <p:spPr>
          <a:xfrm>
            <a:off x="3059832" y="1484784"/>
            <a:ext cx="3096344" cy="36004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latin typeface="HY견명조" pitchFamily="18" charset="-127"/>
                <a:ea typeface="HY견명조" pitchFamily="18" charset="-127"/>
              </a:rPr>
              <a:t>2011</a:t>
            </a:r>
            <a:r>
              <a:rPr lang="ja-JP" altLang="en-US" sz="2400" b="1" dirty="0" smtClean="0">
                <a:latin typeface="HY견명조" pitchFamily="18" charset="-127"/>
                <a:ea typeface="HY견명조" pitchFamily="18" charset="-127"/>
              </a:rPr>
              <a:t>年</a:t>
            </a:r>
            <a:r>
              <a:rPr lang="ko-KR" altLang="en-US" sz="2400" b="1" dirty="0" smtClean="0">
                <a:latin typeface="HY견명조" pitchFamily="18" charset="-127"/>
                <a:ea typeface="HY견명조" pitchFamily="18" charset="-127"/>
              </a:rPr>
              <a:t>베스트셀러</a:t>
            </a:r>
            <a:endParaRPr lang="ko-KR" altLang="en-US" sz="2400" b="1" dirty="0">
              <a:latin typeface="HY견명조" pitchFamily="18" charset="-127"/>
              <a:ea typeface="HY견명조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각형 3"/>
          <p:cNvSpPr/>
          <p:nvPr/>
        </p:nvSpPr>
        <p:spPr>
          <a:xfrm>
            <a:off x="467544" y="188640"/>
            <a:ext cx="8424936" cy="864096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b="1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애니메이션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ja-JP" altLang="en-US" b="1" dirty="0" smtClean="0">
                <a:latin typeface="HY견명조" pitchFamily="18" charset="-127"/>
                <a:ea typeface="HY견명조" pitchFamily="18" charset="-127"/>
              </a:rPr>
              <a:t>アニメ</a:t>
            </a:r>
            <a:r>
              <a:rPr lang="en-US" altLang="ja-JP" b="1" dirty="0" smtClean="0">
                <a:latin typeface="HY견명조" pitchFamily="18" charset="-127"/>
                <a:ea typeface="HY견명조" pitchFamily="18" charset="-127"/>
              </a:rPr>
              <a:t>)</a:t>
            </a:r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251520" y="1700808"/>
            <a:ext cx="8676456" cy="28803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주로 기존에 연재되는 동명의 인기만화를 원작으로 제작되며 장면의 대부분은 셀 애니메이션 방식이 사용된다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.</a:t>
            </a:r>
          </a:p>
          <a:p>
            <a:pPr algn="ctr"/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애니메이션의 어원은 라틴어 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Anima(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영혼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) 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에서 유래 함으로 어원적으로는 </a:t>
            </a:r>
            <a:r>
              <a:rPr lang="ko-KR" altLang="en-US" b="1" dirty="0" smtClean="0">
                <a:solidFill>
                  <a:srgbClr val="FF0000"/>
                </a:solidFill>
                <a:latin typeface="HY견명조" pitchFamily="18" charset="-127"/>
                <a:ea typeface="HY견명조" pitchFamily="18" charset="-127"/>
              </a:rPr>
              <a:t>무생물에 영혼을 불어 넣는다</a:t>
            </a:r>
            <a:r>
              <a:rPr lang="ko-KR" altLang="en-US" b="1" dirty="0" smtClean="0">
                <a:solidFill>
                  <a:srgbClr val="FFC000"/>
                </a:solidFill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라는 뜻이다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.</a:t>
            </a:r>
          </a:p>
          <a:p>
            <a:pPr algn="ctr"/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일본 애니메이션 산업이 전세계 애니메이션 중 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60% 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이상을 제작할 정도로</a:t>
            </a:r>
            <a:endParaRPr lang="en-US" altLang="ko-KR" b="1" dirty="0" smtClean="0">
              <a:latin typeface="HY견명조" pitchFamily="18" charset="-127"/>
              <a:ea typeface="HY견명조" pitchFamily="18" charset="-127"/>
            </a:endParaRPr>
          </a:p>
          <a:p>
            <a:pPr algn="ctr"/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거대해진 오늘날의 </a:t>
            </a:r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아니매는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 각국에 사전에 등재될 정도로 널리 쓰여 일본에 애니메이션을 칭하는 단어가 되었다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.</a:t>
            </a:r>
          </a:p>
          <a:p>
            <a:pPr algn="ctr"/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TV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애니메이션은 아동용을 주로 만드는 한국과 달리 특정 연령층에 </a:t>
            </a:r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구애받지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 않고 만들어져 이른 아침부터 새벽까지 다양한 시간대에 방영된다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.</a:t>
            </a:r>
          </a:p>
          <a:p>
            <a:pPr algn="ctr"/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2411760" y="5157192"/>
            <a:ext cx="1800200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극장판</a:t>
            </a:r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4355976" y="5157192"/>
            <a:ext cx="1800200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OVA</a:t>
            </a:r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6300192" y="5157192"/>
            <a:ext cx="1800200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TV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시리즈</a:t>
            </a:r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537321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애니메이션의 종류  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:</a:t>
            </a:r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8" grpId="0" animBg="1"/>
      <p:bldP spid="9" grpId="0" animBg="1"/>
      <p:bldP spid="10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각형 3"/>
          <p:cNvSpPr/>
          <p:nvPr/>
        </p:nvSpPr>
        <p:spPr>
          <a:xfrm>
            <a:off x="467544" y="188640"/>
            <a:ext cx="8424936" cy="864096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b="1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애니메이션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ja-JP" altLang="en-US" b="1" dirty="0" smtClean="0">
                <a:latin typeface="HY견명조" pitchFamily="18" charset="-127"/>
                <a:ea typeface="HY견명조" pitchFamily="18" charset="-127"/>
              </a:rPr>
              <a:t>アニメ</a:t>
            </a:r>
            <a:r>
              <a:rPr lang="en-US" altLang="ja-JP" b="1" dirty="0" smtClean="0">
                <a:latin typeface="HY견명조" pitchFamily="18" charset="-127"/>
                <a:ea typeface="HY견명조" pitchFamily="18" charset="-127"/>
              </a:rPr>
              <a:t>)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의 역사</a:t>
            </a:r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4581128"/>
            <a:ext cx="9144000" cy="2564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>
                <a:latin typeface="HY견명조" pitchFamily="18" charset="-127"/>
                <a:ea typeface="HY견명조" pitchFamily="18" charset="-127"/>
              </a:rPr>
              <a:t>1917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년  일본 최초의 애니메이션 </a:t>
            </a:r>
            <a:r>
              <a:rPr lang="en-US" altLang="ko-KR" sz="2000" b="1" dirty="0" smtClean="0">
                <a:latin typeface="HY견명조" pitchFamily="18" charset="-127"/>
                <a:ea typeface="HY견명조" pitchFamily="18" charset="-127"/>
              </a:rPr>
              <a:t>&lt;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문지기 </a:t>
            </a:r>
            <a:r>
              <a:rPr lang="ko-KR" altLang="en-US" sz="2000" b="1" dirty="0" err="1" smtClean="0">
                <a:latin typeface="HY견명조" pitchFamily="18" charset="-127"/>
                <a:ea typeface="HY견명조" pitchFamily="18" charset="-127"/>
              </a:rPr>
              <a:t>이모카와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2000" b="1" dirty="0" err="1" smtClean="0">
                <a:latin typeface="HY견명조" pitchFamily="18" charset="-127"/>
                <a:ea typeface="HY견명조" pitchFamily="18" charset="-127"/>
              </a:rPr>
              <a:t>무쿠조</a:t>
            </a:r>
            <a:r>
              <a:rPr lang="en-US" altLang="ko-KR" sz="2000" b="1" dirty="0" smtClean="0">
                <a:latin typeface="HY견명조" pitchFamily="18" charset="-127"/>
                <a:ea typeface="HY견명조" pitchFamily="18" charset="-127"/>
              </a:rPr>
              <a:t>&gt;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을 시작으로</a:t>
            </a:r>
            <a:endParaRPr lang="en-US" altLang="ko-KR" sz="2000" b="1" dirty="0" smtClean="0">
              <a:latin typeface="HY견명조" pitchFamily="18" charset="-127"/>
              <a:ea typeface="HY견명조" pitchFamily="18" charset="-127"/>
            </a:endParaRPr>
          </a:p>
          <a:p>
            <a:pPr algn="ctr"/>
            <a:r>
              <a:rPr lang="en-US" altLang="ko-KR" sz="2000" b="1" dirty="0" smtClean="0">
                <a:latin typeface="HY견명조" pitchFamily="18" charset="-127"/>
                <a:ea typeface="HY견명조" pitchFamily="18" charset="-127"/>
              </a:rPr>
              <a:t>1963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년 </a:t>
            </a:r>
            <a:r>
              <a:rPr lang="ko-KR" altLang="en-US" sz="2000" b="1" dirty="0" err="1" smtClean="0">
                <a:latin typeface="HY견명조" pitchFamily="18" charset="-127"/>
                <a:ea typeface="HY견명조" pitchFamily="18" charset="-127"/>
              </a:rPr>
              <a:t>데즈카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2000" b="1" dirty="0" err="1" smtClean="0">
                <a:latin typeface="HY견명조" pitchFamily="18" charset="-127"/>
                <a:ea typeface="HY견명조" pitchFamily="18" charset="-127"/>
              </a:rPr>
              <a:t>오사무의</a:t>
            </a:r>
            <a:r>
              <a:rPr lang="en-US" altLang="ko-KR" sz="2000" b="1" dirty="0" smtClean="0">
                <a:latin typeface="HY견명조" pitchFamily="18" charset="-127"/>
                <a:ea typeface="HY견명조" pitchFamily="18" charset="-127"/>
              </a:rPr>
              <a:t>&lt;</a:t>
            </a:r>
            <a:r>
              <a:rPr lang="ko-KR" altLang="en-US" sz="2000" b="1" dirty="0" err="1" smtClean="0">
                <a:latin typeface="HY견명조" pitchFamily="18" charset="-127"/>
                <a:ea typeface="HY견명조" pitchFamily="18" charset="-127"/>
              </a:rPr>
              <a:t>철안아톰</a:t>
            </a:r>
            <a:r>
              <a:rPr lang="en-US" altLang="ko-KR" sz="2000" b="1" dirty="0" smtClean="0">
                <a:latin typeface="HY견명조" pitchFamily="18" charset="-127"/>
                <a:ea typeface="HY견명조" pitchFamily="18" charset="-127"/>
              </a:rPr>
              <a:t>&gt;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으로 전성기를 맞이하여 큰 규모의 만화시장 형성</a:t>
            </a:r>
            <a:endParaRPr lang="en-US" altLang="ko-KR" sz="2000" b="1" dirty="0" smtClean="0">
              <a:latin typeface="HY견명조" pitchFamily="18" charset="-127"/>
              <a:ea typeface="HY견명조" pitchFamily="18" charset="-127"/>
            </a:endParaRPr>
          </a:p>
          <a:p>
            <a:pPr algn="ctr"/>
            <a:r>
              <a:rPr lang="en-US" altLang="ko-KR" sz="2000" b="1" dirty="0" smtClean="0">
                <a:latin typeface="HY견명조" pitchFamily="18" charset="-127"/>
                <a:ea typeface="HY견명조" pitchFamily="18" charset="-127"/>
              </a:rPr>
              <a:t>1970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년대</a:t>
            </a:r>
            <a:r>
              <a:rPr lang="en-US" altLang="ko-KR" sz="2000" b="1" dirty="0" smtClean="0">
                <a:latin typeface="HY견명조" pitchFamily="18" charset="-127"/>
                <a:ea typeface="HY견명조" pitchFamily="18" charset="-127"/>
              </a:rPr>
              <a:t>&lt;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기동전사 건담</a:t>
            </a:r>
            <a:r>
              <a:rPr lang="en-US" altLang="ko-KR" sz="2000" b="1" dirty="0" smtClean="0">
                <a:latin typeface="HY견명조" pitchFamily="18" charset="-127"/>
                <a:ea typeface="HY견명조" pitchFamily="18" charset="-127"/>
              </a:rPr>
              <a:t>&gt;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과 </a:t>
            </a:r>
            <a:r>
              <a:rPr lang="en-US" altLang="ko-KR" sz="2000" b="1" dirty="0" smtClean="0">
                <a:latin typeface="HY견명조" pitchFamily="18" charset="-127"/>
                <a:ea typeface="HY견명조" pitchFamily="18" charset="-127"/>
              </a:rPr>
              <a:t>&lt;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우주전함 </a:t>
            </a:r>
            <a:r>
              <a:rPr lang="ko-KR" altLang="en-US" sz="2000" b="1" dirty="0" err="1" smtClean="0">
                <a:latin typeface="HY견명조" pitchFamily="18" charset="-127"/>
                <a:ea typeface="HY견명조" pitchFamily="18" charset="-127"/>
              </a:rPr>
              <a:t>야마토</a:t>
            </a:r>
            <a:r>
              <a:rPr lang="en-US" altLang="ko-KR" sz="2000" b="1" dirty="0" smtClean="0">
                <a:latin typeface="HY견명조" pitchFamily="18" charset="-127"/>
                <a:ea typeface="HY견명조" pitchFamily="18" charset="-127"/>
              </a:rPr>
              <a:t>&gt;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등의 작품들이 나오면서 </a:t>
            </a:r>
            <a:r>
              <a:rPr lang="ko-KR" altLang="en-US" sz="2000" b="1" dirty="0" err="1" smtClean="0">
                <a:latin typeface="HY견명조" pitchFamily="18" charset="-127"/>
                <a:ea typeface="HY견명조" pitchFamily="18" charset="-127"/>
              </a:rPr>
              <a:t>성인층까지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 확대</a:t>
            </a:r>
            <a:r>
              <a:rPr lang="en-US" altLang="ko-KR" sz="2000" b="1" dirty="0" smtClean="0">
                <a:latin typeface="HY견명조" pitchFamily="18" charset="-127"/>
                <a:ea typeface="HY견명조" pitchFamily="18" charset="-127"/>
              </a:rPr>
              <a:t>,</a:t>
            </a:r>
            <a:r>
              <a:rPr lang="ko-KR" altLang="en-US" sz="2000" b="1" dirty="0" err="1" smtClean="0">
                <a:latin typeface="HY견명조" pitchFamily="18" charset="-127"/>
                <a:ea typeface="HY견명조" pitchFamily="18" charset="-127"/>
              </a:rPr>
              <a:t>마징가제트</a:t>
            </a:r>
            <a:r>
              <a:rPr lang="en-US" altLang="ko-KR" sz="2000" b="1" dirty="0" smtClean="0">
                <a:latin typeface="HY견명조" pitchFamily="18" charset="-127"/>
                <a:ea typeface="HY견명조" pitchFamily="18" charset="-127"/>
              </a:rPr>
              <a:t>,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은하철도</a:t>
            </a:r>
            <a:r>
              <a:rPr lang="en-US" altLang="ko-KR" sz="2000" b="1" dirty="0" smtClean="0">
                <a:latin typeface="HY견명조" pitchFamily="18" charset="-127"/>
                <a:ea typeface="HY견명조" pitchFamily="18" charset="-127"/>
              </a:rPr>
              <a:t>999 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등의 작품을 </a:t>
            </a:r>
            <a:r>
              <a:rPr lang="ko-KR" altLang="en-US" sz="2000" b="1" dirty="0" err="1" smtClean="0">
                <a:latin typeface="HY견명조" pitchFamily="18" charset="-127"/>
                <a:ea typeface="HY견명조" pitchFamily="18" charset="-127"/>
              </a:rPr>
              <a:t>거치며다양한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 소재를 가지고 장기간 방영됨</a:t>
            </a:r>
            <a:endParaRPr lang="en-US" altLang="ko-KR" sz="2000" b="1" dirty="0" smtClean="0">
              <a:latin typeface="HY견명조" pitchFamily="18" charset="-127"/>
              <a:ea typeface="HY견명조" pitchFamily="18" charset="-127"/>
            </a:endParaRPr>
          </a:p>
          <a:p>
            <a:pPr algn="ctr"/>
            <a:endParaRPr lang="ko-KR" altLang="en-US" b="1" dirty="0" smtClean="0">
              <a:latin typeface="HY견명조" pitchFamily="18" charset="-127"/>
              <a:ea typeface="HY견명조" pitchFamily="18" charset="-127"/>
            </a:endParaRPr>
          </a:p>
          <a:p>
            <a:pPr algn="ctr"/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pic>
        <p:nvPicPr>
          <p:cNvPr id="5" name="그림 4" descr="미래소년 코난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052736"/>
            <a:ext cx="2304256" cy="3312367"/>
          </a:xfrm>
          <a:prstGeom prst="rect">
            <a:avLst/>
          </a:prstGeom>
        </p:spPr>
      </p:pic>
      <p:pic>
        <p:nvPicPr>
          <p:cNvPr id="6" name="그림 5" descr="알프스소녀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052736"/>
            <a:ext cx="2123728" cy="3312368"/>
          </a:xfrm>
          <a:prstGeom prst="rect">
            <a:avLst/>
          </a:prstGeom>
        </p:spPr>
      </p:pic>
      <p:pic>
        <p:nvPicPr>
          <p:cNvPr id="7" name="그림 6" descr="엄마찾아 삼만리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23728" y="1052736"/>
            <a:ext cx="2448272" cy="3312368"/>
          </a:xfrm>
          <a:prstGeom prst="rect">
            <a:avLst/>
          </a:prstGeom>
        </p:spPr>
      </p:pic>
      <p:pic>
        <p:nvPicPr>
          <p:cNvPr id="8" name="그림 7" descr="은하철도 99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76256" y="1052736"/>
            <a:ext cx="2267744" cy="331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각형 3"/>
          <p:cNvSpPr/>
          <p:nvPr/>
        </p:nvSpPr>
        <p:spPr>
          <a:xfrm>
            <a:off x="467544" y="188640"/>
            <a:ext cx="8424936" cy="864096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b="1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애니메이션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ja-JP" altLang="en-US" b="1" dirty="0" smtClean="0">
                <a:latin typeface="HY견명조" pitchFamily="18" charset="-127"/>
                <a:ea typeface="HY견명조" pitchFamily="18" charset="-127"/>
              </a:rPr>
              <a:t>アニメ</a:t>
            </a:r>
            <a:r>
              <a:rPr lang="en-US" altLang="ja-JP" b="1" dirty="0" smtClean="0">
                <a:latin typeface="HY견명조" pitchFamily="18" charset="-127"/>
                <a:ea typeface="HY견명조" pitchFamily="18" charset="-127"/>
              </a:rPr>
              <a:t>)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의 역사</a:t>
            </a:r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4797152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 err="1" smtClean="0">
                <a:latin typeface="HY견명조" pitchFamily="18" charset="-127"/>
                <a:ea typeface="HY견명조" pitchFamily="18" charset="-127"/>
              </a:rPr>
              <a:t>다카하오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2000" b="1" dirty="0" err="1" smtClean="0">
                <a:latin typeface="HY견명조" pitchFamily="18" charset="-127"/>
                <a:ea typeface="HY견명조" pitchFamily="18" charset="-127"/>
              </a:rPr>
              <a:t>이사오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 감독의</a:t>
            </a:r>
            <a:r>
              <a:rPr lang="en-US" altLang="ko-KR" sz="2000" b="1" dirty="0" smtClean="0">
                <a:latin typeface="HY견명조" pitchFamily="18" charset="-127"/>
                <a:ea typeface="HY견명조" pitchFamily="18" charset="-127"/>
              </a:rPr>
              <a:t>&lt;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알프스소녀</a:t>
            </a:r>
            <a:r>
              <a:rPr lang="en-US" altLang="ko-KR" sz="2000" b="1" dirty="0" smtClean="0">
                <a:latin typeface="HY견명조" pitchFamily="18" charset="-127"/>
                <a:ea typeface="HY견명조" pitchFamily="18" charset="-127"/>
              </a:rPr>
              <a:t>&gt;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와</a:t>
            </a:r>
            <a:r>
              <a:rPr lang="en-US" altLang="ko-KR" sz="2000" b="1" dirty="0" smtClean="0">
                <a:latin typeface="HY견명조" pitchFamily="18" charset="-127"/>
                <a:ea typeface="HY견명조" pitchFamily="18" charset="-127"/>
              </a:rPr>
              <a:t>&lt;</a:t>
            </a:r>
            <a:r>
              <a:rPr lang="ko-KR" altLang="en-US" sz="2000" b="1" dirty="0" err="1" smtClean="0">
                <a:latin typeface="HY견명조" pitchFamily="18" charset="-127"/>
                <a:ea typeface="HY견명조" pitchFamily="18" charset="-127"/>
              </a:rPr>
              <a:t>엄마찾아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2000" b="1" dirty="0" err="1" smtClean="0">
                <a:latin typeface="HY견명조" pitchFamily="18" charset="-127"/>
                <a:ea typeface="HY견명조" pitchFamily="18" charset="-127"/>
              </a:rPr>
              <a:t>삼만리</a:t>
            </a:r>
            <a:r>
              <a:rPr lang="en-US" altLang="ko-KR" sz="2000" b="1" dirty="0" smtClean="0">
                <a:latin typeface="HY견명조" pitchFamily="18" charset="-127"/>
                <a:ea typeface="HY견명조" pitchFamily="18" charset="-127"/>
              </a:rPr>
              <a:t>&gt;,</a:t>
            </a:r>
            <a:r>
              <a:rPr lang="ko-KR" altLang="en-US" sz="2000" b="1" dirty="0" err="1" smtClean="0">
                <a:latin typeface="HY견명조" pitchFamily="18" charset="-127"/>
                <a:ea typeface="HY견명조" pitchFamily="18" charset="-127"/>
              </a:rPr>
              <a:t>미야자기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2000" b="1" dirty="0" err="1" smtClean="0">
                <a:latin typeface="HY견명조" pitchFamily="18" charset="-127"/>
                <a:ea typeface="HY견명조" pitchFamily="18" charset="-127"/>
              </a:rPr>
              <a:t>하야오와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2000" b="1" dirty="0" err="1" smtClean="0">
                <a:latin typeface="HY견명조" pitchFamily="18" charset="-127"/>
                <a:ea typeface="HY견명조" pitchFamily="18" charset="-127"/>
              </a:rPr>
              <a:t>다카하시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2000" b="1" dirty="0" err="1" smtClean="0">
                <a:latin typeface="HY견명조" pitchFamily="18" charset="-127"/>
                <a:ea typeface="HY견명조" pitchFamily="18" charset="-127"/>
              </a:rPr>
              <a:t>이사오의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en-US" altLang="ko-KR" sz="2000" b="1" dirty="0" smtClean="0">
                <a:latin typeface="HY견명조" pitchFamily="18" charset="-127"/>
                <a:ea typeface="HY견명조" pitchFamily="18" charset="-127"/>
              </a:rPr>
              <a:t>&lt;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미래소년 </a:t>
            </a:r>
            <a:r>
              <a:rPr lang="ko-KR" altLang="en-US" sz="2000" b="1" dirty="0" err="1" smtClean="0">
                <a:latin typeface="HY견명조" pitchFamily="18" charset="-127"/>
                <a:ea typeface="HY견명조" pitchFamily="18" charset="-127"/>
              </a:rPr>
              <a:t>코난</a:t>
            </a:r>
            <a:r>
              <a:rPr lang="en-US" altLang="ko-KR" sz="2000" b="1" dirty="0" smtClean="0">
                <a:latin typeface="HY견명조" pitchFamily="18" charset="-127"/>
                <a:ea typeface="HY견명조" pitchFamily="18" charset="-127"/>
              </a:rPr>
              <a:t>&gt;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등 새로운 감독들이 </a:t>
            </a:r>
            <a:r>
              <a:rPr lang="en-US" altLang="ko-KR" sz="2000" b="1" dirty="0" err="1" smtClean="0">
                <a:latin typeface="HY견명조" pitchFamily="18" charset="-127"/>
                <a:ea typeface="HY견명조" pitchFamily="18" charset="-127"/>
              </a:rPr>
              <a:t>tv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애니메이션을 통해 이름을 알리기 시작</a:t>
            </a:r>
            <a:endParaRPr lang="en-US" altLang="ko-KR" sz="2000" b="1" dirty="0" smtClean="0">
              <a:latin typeface="HY견명조" pitchFamily="18" charset="-127"/>
              <a:ea typeface="HY견명조" pitchFamily="18" charset="-127"/>
            </a:endParaRPr>
          </a:p>
          <a:p>
            <a:pPr algn="ctr"/>
            <a:endParaRPr lang="ko-KR" altLang="en-US" b="1" dirty="0" smtClean="0">
              <a:latin typeface="HY견명조" pitchFamily="18" charset="-127"/>
              <a:ea typeface="HY견명조" pitchFamily="18" charset="-127"/>
            </a:endParaRPr>
          </a:p>
          <a:p>
            <a:pPr algn="ctr"/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pic>
        <p:nvPicPr>
          <p:cNvPr id="5" name="그림 4" descr="미래소년 코난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1052736"/>
            <a:ext cx="2987824" cy="3312368"/>
          </a:xfrm>
          <a:prstGeom prst="rect">
            <a:avLst/>
          </a:prstGeom>
        </p:spPr>
      </p:pic>
      <p:pic>
        <p:nvPicPr>
          <p:cNvPr id="6" name="그림 5" descr="알프스소녀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052736"/>
            <a:ext cx="3059832" cy="3312368"/>
          </a:xfrm>
          <a:prstGeom prst="rect">
            <a:avLst/>
          </a:prstGeom>
        </p:spPr>
      </p:pic>
      <p:pic>
        <p:nvPicPr>
          <p:cNvPr id="7" name="그림 6" descr="엄마찾아 삼만리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9832" y="1052736"/>
            <a:ext cx="3096344" cy="331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각형 3"/>
          <p:cNvSpPr/>
          <p:nvPr/>
        </p:nvSpPr>
        <p:spPr>
          <a:xfrm>
            <a:off x="467544" y="188640"/>
            <a:ext cx="8424936" cy="864096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b="1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애니메이션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ja-JP" altLang="en-US" b="1" dirty="0" smtClean="0">
                <a:latin typeface="HY견명조" pitchFamily="18" charset="-127"/>
                <a:ea typeface="HY견명조" pitchFamily="18" charset="-127"/>
              </a:rPr>
              <a:t>アニメ</a:t>
            </a:r>
            <a:r>
              <a:rPr lang="en-US" altLang="ja-JP" b="1" dirty="0" smtClean="0">
                <a:latin typeface="HY견명조" pitchFamily="18" charset="-127"/>
                <a:ea typeface="HY견명조" pitchFamily="18" charset="-127"/>
              </a:rPr>
              <a:t>)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의 역사</a:t>
            </a:r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436501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ko-KR" altLang="en-US" b="1" dirty="0" smtClean="0">
              <a:latin typeface="HY견명조" pitchFamily="18" charset="-127"/>
              <a:ea typeface="HY견명조" pitchFamily="18" charset="-127"/>
            </a:endParaRPr>
          </a:p>
          <a:p>
            <a:pPr algn="ctr"/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pic>
        <p:nvPicPr>
          <p:cNvPr id="5" name="그림 4" descr="미래소년 코난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1052736"/>
            <a:ext cx="3024336" cy="3384376"/>
          </a:xfrm>
          <a:prstGeom prst="rect">
            <a:avLst/>
          </a:prstGeom>
        </p:spPr>
      </p:pic>
      <p:pic>
        <p:nvPicPr>
          <p:cNvPr id="6" name="그림 5" descr="알프스소녀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052736"/>
            <a:ext cx="3203848" cy="3384376"/>
          </a:xfrm>
          <a:prstGeom prst="rect">
            <a:avLst/>
          </a:prstGeom>
        </p:spPr>
      </p:pic>
      <p:pic>
        <p:nvPicPr>
          <p:cNvPr id="8" name="그림 7" descr="은하철도 99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1052736"/>
            <a:ext cx="2915816" cy="33843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9512" y="4653136"/>
            <a:ext cx="871296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err="1" smtClean="0">
                <a:latin typeface="HY견명조" pitchFamily="18" charset="-127"/>
                <a:ea typeface="HY견명조" pitchFamily="18" charset="-127"/>
              </a:rPr>
              <a:t>미야자키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2000" b="1" dirty="0" err="1" smtClean="0">
                <a:latin typeface="HY견명조" pitchFamily="18" charset="-127"/>
                <a:ea typeface="HY견명조" pitchFamily="18" charset="-127"/>
              </a:rPr>
              <a:t>하야오는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en-US" altLang="ko-KR" sz="2000" b="1" dirty="0" err="1" smtClean="0">
                <a:latin typeface="HY견명조" pitchFamily="18" charset="-127"/>
                <a:ea typeface="HY견명조" pitchFamily="18" charset="-127"/>
              </a:rPr>
              <a:t>tv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용이 아닌 </a:t>
            </a:r>
            <a:r>
              <a:rPr lang="ko-KR" altLang="en-US" sz="2000" b="1" dirty="0" err="1" smtClean="0">
                <a:latin typeface="HY견명조" pitchFamily="18" charset="-127"/>
                <a:ea typeface="HY견명조" pitchFamily="18" charset="-127"/>
              </a:rPr>
              <a:t>극장판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 애니메이션의 전성 시대를 열었다</a:t>
            </a:r>
            <a:r>
              <a:rPr lang="en-US" altLang="ko-KR" sz="2000" b="1" dirty="0" smtClean="0">
                <a:latin typeface="HY견명조" pitchFamily="18" charset="-127"/>
                <a:ea typeface="HY견명조" pitchFamily="18" charset="-127"/>
              </a:rPr>
              <a:t>. &lt;</a:t>
            </a:r>
            <a:r>
              <a:rPr lang="ko-KR" altLang="en-US" sz="2000" b="1" dirty="0" err="1" smtClean="0">
                <a:latin typeface="HY견명조" pitchFamily="18" charset="-127"/>
                <a:ea typeface="HY견명조" pitchFamily="18" charset="-127"/>
              </a:rPr>
              <a:t>바람의계곡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2000" b="1" dirty="0" err="1" smtClean="0">
                <a:latin typeface="HY견명조" pitchFamily="18" charset="-127"/>
                <a:ea typeface="HY견명조" pitchFamily="18" charset="-127"/>
              </a:rPr>
              <a:t>나우시카</a:t>
            </a:r>
            <a:r>
              <a:rPr lang="en-US" altLang="ko-KR" sz="2000" b="1" dirty="0" smtClean="0">
                <a:latin typeface="HY견명조" pitchFamily="18" charset="-127"/>
                <a:ea typeface="HY견명조" pitchFamily="18" charset="-127"/>
              </a:rPr>
              <a:t>&gt;,&lt;</a:t>
            </a:r>
            <a:r>
              <a:rPr lang="ko-KR" altLang="en-US" sz="2000" b="1" dirty="0" err="1" smtClean="0">
                <a:latin typeface="HY견명조" pitchFamily="18" charset="-127"/>
                <a:ea typeface="HY견명조" pitchFamily="18" charset="-127"/>
              </a:rPr>
              <a:t>천공의섬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2000" b="1" dirty="0" err="1" smtClean="0">
                <a:latin typeface="HY견명조" pitchFamily="18" charset="-127"/>
                <a:ea typeface="HY견명조" pitchFamily="18" charset="-127"/>
              </a:rPr>
              <a:t>라퓨타</a:t>
            </a:r>
            <a:r>
              <a:rPr lang="en-US" altLang="ko-KR" sz="2000" b="1" dirty="0" smtClean="0">
                <a:latin typeface="HY견명조" pitchFamily="18" charset="-127"/>
                <a:ea typeface="HY견명조" pitchFamily="18" charset="-127"/>
              </a:rPr>
              <a:t>&gt;,&lt;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이웃집 </a:t>
            </a:r>
            <a:r>
              <a:rPr lang="ko-KR" altLang="en-US" sz="2000" b="1" dirty="0" err="1" smtClean="0">
                <a:latin typeface="HY견명조" pitchFamily="18" charset="-127"/>
                <a:ea typeface="HY견명조" pitchFamily="18" charset="-127"/>
              </a:rPr>
              <a:t>토토로</a:t>
            </a:r>
            <a:r>
              <a:rPr lang="en-US" altLang="ko-KR" sz="2000" b="1" dirty="0" smtClean="0">
                <a:latin typeface="HY견명조" pitchFamily="18" charset="-127"/>
                <a:ea typeface="HY견명조" pitchFamily="18" charset="-127"/>
              </a:rPr>
              <a:t>&gt;</a:t>
            </a:r>
          </a:p>
          <a:p>
            <a:r>
              <a:rPr lang="en-US" altLang="ko-KR" sz="2000" b="1" dirty="0" smtClean="0">
                <a:latin typeface="HY견명조" pitchFamily="18" charset="-127"/>
                <a:ea typeface="HY견명조" pitchFamily="18" charset="-127"/>
              </a:rPr>
              <a:t>&lt;</a:t>
            </a:r>
            <a:r>
              <a:rPr lang="ko-KR" altLang="en-US" sz="2000" b="1" dirty="0" err="1" smtClean="0">
                <a:latin typeface="HY견명조" pitchFamily="18" charset="-127"/>
                <a:ea typeface="HY견명조" pitchFamily="18" charset="-127"/>
              </a:rPr>
              <a:t>붉은돼지</a:t>
            </a:r>
            <a:r>
              <a:rPr lang="en-US" altLang="ko-KR" sz="2000" b="1" dirty="0" smtClean="0">
                <a:latin typeface="HY견명조" pitchFamily="18" charset="-127"/>
                <a:ea typeface="HY견명조" pitchFamily="18" charset="-127"/>
              </a:rPr>
              <a:t>&gt;,&lt;</a:t>
            </a:r>
            <a:r>
              <a:rPr lang="ko-KR" altLang="en-US" sz="2000" b="1" dirty="0" err="1" smtClean="0">
                <a:latin typeface="HY견명조" pitchFamily="18" charset="-127"/>
                <a:ea typeface="HY견명조" pitchFamily="18" charset="-127"/>
              </a:rPr>
              <a:t>모노노케히메</a:t>
            </a:r>
            <a:r>
              <a:rPr lang="en-US" altLang="ko-KR" sz="2000" b="1" dirty="0" smtClean="0">
                <a:latin typeface="HY견명조" pitchFamily="18" charset="-127"/>
                <a:ea typeface="HY견명조" pitchFamily="18" charset="-127"/>
              </a:rPr>
              <a:t>&gt;,&lt;</a:t>
            </a:r>
            <a:r>
              <a:rPr lang="ko-KR" altLang="en-US" sz="2000" b="1" dirty="0" err="1" smtClean="0">
                <a:latin typeface="HY견명조" pitchFamily="18" charset="-127"/>
                <a:ea typeface="HY견명조" pitchFamily="18" charset="-127"/>
              </a:rPr>
              <a:t>센과치히로의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 행방불명</a:t>
            </a:r>
            <a:r>
              <a:rPr lang="en-US" altLang="ko-KR" sz="2000" b="1" dirty="0" smtClean="0">
                <a:latin typeface="HY견명조" pitchFamily="18" charset="-127"/>
                <a:ea typeface="HY견명조" pitchFamily="18" charset="-127"/>
              </a:rPr>
              <a:t>&gt;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등의 수많은 히트작을 만들어 냈으며 현재도 활발하게 </a:t>
            </a:r>
            <a:r>
              <a:rPr lang="ko-KR" altLang="en-US" sz="2000" b="1" dirty="0" err="1" smtClean="0">
                <a:latin typeface="HY견명조" pitchFamily="18" charset="-127"/>
                <a:ea typeface="HY견명조" pitchFamily="18" charset="-127"/>
              </a:rPr>
              <a:t>활동중이다</a:t>
            </a:r>
            <a:r>
              <a:rPr lang="en-US" altLang="ko-KR" sz="2000" b="1" dirty="0" smtClean="0">
                <a:latin typeface="HY견명조" pitchFamily="18" charset="-127"/>
                <a:ea typeface="HY견명조" pitchFamily="18" charset="-127"/>
              </a:rPr>
              <a:t>.</a:t>
            </a:r>
          </a:p>
          <a:p>
            <a:endParaRPr lang="en-US" altLang="ko-KR" sz="2000" b="1" dirty="0" smtClean="0">
              <a:latin typeface="HY견명조" pitchFamily="18" charset="-127"/>
              <a:ea typeface="HY견명조" pitchFamily="18" charset="-127"/>
            </a:endParaRPr>
          </a:p>
          <a:p>
            <a:endParaRPr lang="en-US" altLang="ko-KR" sz="2000" b="1" dirty="0" smtClean="0">
              <a:latin typeface="HY견명조" pitchFamily="18" charset="-127"/>
              <a:ea typeface="HY견명조" pitchFamily="18" charset="-127"/>
            </a:endParaRPr>
          </a:p>
          <a:p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각형 3"/>
          <p:cNvSpPr/>
          <p:nvPr/>
        </p:nvSpPr>
        <p:spPr>
          <a:xfrm>
            <a:off x="467544" y="188640"/>
            <a:ext cx="8424936" cy="864096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b="1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애니메이션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ja-JP" altLang="en-US" b="1" dirty="0" smtClean="0">
                <a:latin typeface="HY견명조" pitchFamily="18" charset="-127"/>
                <a:ea typeface="HY견명조" pitchFamily="18" charset="-127"/>
              </a:rPr>
              <a:t>アニメ</a:t>
            </a:r>
            <a:r>
              <a:rPr lang="en-US" altLang="ja-JP" b="1" dirty="0" smtClean="0">
                <a:latin typeface="HY견명조" pitchFamily="18" charset="-127"/>
                <a:ea typeface="HY견명조" pitchFamily="18" charset="-127"/>
              </a:rPr>
              <a:t>)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의 역사</a:t>
            </a:r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436501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ko-KR" altLang="en-US" b="1" dirty="0" smtClean="0">
              <a:latin typeface="HY견명조" pitchFamily="18" charset="-127"/>
              <a:ea typeface="HY견명조" pitchFamily="18" charset="-127"/>
            </a:endParaRPr>
          </a:p>
          <a:p>
            <a:pPr algn="ctr"/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pic>
        <p:nvPicPr>
          <p:cNvPr id="5" name="그림 4" descr="미래소년 코난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052736"/>
            <a:ext cx="4427984" cy="3312368"/>
          </a:xfrm>
          <a:prstGeom prst="rect">
            <a:avLst/>
          </a:prstGeom>
        </p:spPr>
      </p:pic>
      <p:pic>
        <p:nvPicPr>
          <p:cNvPr id="6" name="그림 5" descr="알프스소녀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052736"/>
            <a:ext cx="4716016" cy="33123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9512" y="4653136"/>
            <a:ext cx="871296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latin typeface="HY견명조" pitchFamily="18" charset="-127"/>
                <a:ea typeface="HY견명조" pitchFamily="18" charset="-127"/>
              </a:rPr>
              <a:t>1990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년대  접어들어서는 </a:t>
            </a:r>
            <a:r>
              <a:rPr lang="ko-KR" altLang="en-US" sz="2000" b="1" dirty="0" err="1" smtClean="0">
                <a:latin typeface="HY견명조" pitchFamily="18" charset="-127"/>
                <a:ea typeface="HY견명조" pitchFamily="18" charset="-127"/>
              </a:rPr>
              <a:t>오토모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2000" b="1" dirty="0" err="1" smtClean="0">
                <a:latin typeface="HY견명조" pitchFamily="18" charset="-127"/>
                <a:ea typeface="HY견명조" pitchFamily="18" charset="-127"/>
              </a:rPr>
              <a:t>카츠히로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 감독의 </a:t>
            </a:r>
            <a:r>
              <a:rPr lang="ko-KR" altLang="en-US" sz="2000" b="1" dirty="0" err="1" smtClean="0">
                <a:latin typeface="HY견명조" pitchFamily="18" charset="-127"/>
                <a:ea typeface="HY견명조" pitchFamily="18" charset="-127"/>
              </a:rPr>
              <a:t>아키라</a:t>
            </a:r>
            <a:r>
              <a:rPr lang="en-US" altLang="ko-KR" sz="2000" b="1" dirty="0" smtClean="0">
                <a:latin typeface="HY견명조" pitchFamily="18" charset="-127"/>
                <a:ea typeface="HY견명조" pitchFamily="18" charset="-127"/>
              </a:rPr>
              <a:t>,</a:t>
            </a:r>
            <a:r>
              <a:rPr lang="ko-KR" altLang="en-US" sz="2000" b="1" dirty="0" err="1" smtClean="0">
                <a:latin typeface="HY견명조" pitchFamily="18" charset="-127"/>
                <a:ea typeface="HY견명조" pitchFamily="18" charset="-127"/>
              </a:rPr>
              <a:t>오시이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2000" b="1" dirty="0" err="1" smtClean="0">
                <a:latin typeface="HY견명조" pitchFamily="18" charset="-127"/>
                <a:ea typeface="HY견명조" pitchFamily="18" charset="-127"/>
              </a:rPr>
              <a:t>마모루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    감독의 </a:t>
            </a:r>
            <a:r>
              <a:rPr lang="ko-KR" altLang="en-US" sz="2000" b="1" dirty="0" err="1" smtClean="0">
                <a:latin typeface="HY견명조" pitchFamily="18" charset="-127"/>
                <a:ea typeface="HY견명조" pitchFamily="18" charset="-127"/>
              </a:rPr>
              <a:t>공각기동대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en-US" altLang="ko-KR" sz="2000" b="1" dirty="0" smtClean="0">
                <a:latin typeface="HY견명조" pitchFamily="18" charset="-127"/>
                <a:ea typeface="HY견명조" pitchFamily="18" charset="-127"/>
              </a:rPr>
              <a:t>,</a:t>
            </a:r>
            <a:r>
              <a:rPr lang="ko-KR" altLang="en-US" sz="2000" b="1" dirty="0" err="1" smtClean="0">
                <a:latin typeface="HY견명조" pitchFamily="18" charset="-127"/>
                <a:ea typeface="HY견명조" pitchFamily="18" charset="-127"/>
              </a:rPr>
              <a:t>안노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2000" b="1" dirty="0" err="1" smtClean="0">
                <a:latin typeface="HY견명조" pitchFamily="18" charset="-127"/>
                <a:ea typeface="HY견명조" pitchFamily="18" charset="-127"/>
              </a:rPr>
              <a:t>히데야키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 감독의</a:t>
            </a:r>
            <a:r>
              <a:rPr lang="en-US" altLang="ko-KR" sz="2000" b="1" dirty="0" smtClean="0">
                <a:latin typeface="HY견명조" pitchFamily="18" charset="-127"/>
                <a:ea typeface="HY견명조" pitchFamily="18" charset="-127"/>
              </a:rPr>
              <a:t>&lt;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신세계 </a:t>
            </a:r>
            <a:r>
              <a:rPr lang="ko-KR" altLang="en-US" sz="2000" b="1" dirty="0" err="1" smtClean="0">
                <a:latin typeface="HY견명조" pitchFamily="18" charset="-127"/>
                <a:ea typeface="HY견명조" pitchFamily="18" charset="-127"/>
              </a:rPr>
              <a:t>에반게리온</a:t>
            </a:r>
            <a:r>
              <a:rPr lang="en-US" altLang="ko-KR" sz="2000" b="1" dirty="0" smtClean="0">
                <a:latin typeface="HY견명조" pitchFamily="18" charset="-127"/>
                <a:ea typeface="HY견명조" pitchFamily="18" charset="-127"/>
              </a:rPr>
              <a:t>&gt;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등 독특한 비전을 담은 사이버 펑크 애니메이션들이 두터운 </a:t>
            </a:r>
            <a:r>
              <a:rPr lang="ko-KR" altLang="en-US" sz="2000" b="1" dirty="0" err="1" smtClean="0">
                <a:latin typeface="HY견명조" pitchFamily="18" charset="-127"/>
                <a:ea typeface="HY견명조" pitchFamily="18" charset="-127"/>
              </a:rPr>
              <a:t>마니아층을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 형성하고 외국인들 사이에서도 선풍적인 인기를 끌면서 이러한 장르는 일본 </a:t>
            </a:r>
            <a:r>
              <a:rPr lang="ko-KR" altLang="en-US" sz="2000" b="1" dirty="0" err="1" smtClean="0">
                <a:latin typeface="HY견명조" pitchFamily="18" charset="-127"/>
                <a:ea typeface="HY견명조" pitchFamily="18" charset="-127"/>
              </a:rPr>
              <a:t>애니메션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 특유의 </a:t>
            </a:r>
            <a:r>
              <a:rPr lang="en-US" altLang="ko-KR" sz="2000" b="1" dirty="0" smtClean="0">
                <a:latin typeface="HY견명조" pitchFamily="18" charset="-127"/>
                <a:ea typeface="HY견명조" pitchFamily="18" charset="-127"/>
              </a:rPr>
              <a:t>	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기류로 자리잡게 되었다</a:t>
            </a:r>
            <a:r>
              <a:rPr lang="en-US" altLang="ko-KR" sz="2000" b="1" dirty="0" smtClean="0">
                <a:latin typeface="HY견명조" pitchFamily="18" charset="-127"/>
                <a:ea typeface="HY견명조" pitchFamily="18" charset="-127"/>
              </a:rPr>
              <a:t>.</a:t>
            </a:r>
            <a:endParaRPr lang="ko-KR" altLang="en-US" sz="2000" b="1" dirty="0" smtClean="0">
              <a:latin typeface="HY견명조" pitchFamily="18" charset="-127"/>
              <a:ea typeface="HY견명조" pitchFamily="18" charset="-127"/>
            </a:endParaRPr>
          </a:p>
          <a:p>
            <a:endParaRPr lang="en-US" altLang="ko-KR" sz="2000" b="1" dirty="0" smtClean="0">
              <a:latin typeface="HY견명조" pitchFamily="18" charset="-127"/>
              <a:ea typeface="HY견명조" pitchFamily="18" charset="-127"/>
            </a:endParaRPr>
          </a:p>
          <a:p>
            <a:endParaRPr lang="en-US" altLang="ko-KR" sz="2000" b="1" dirty="0" smtClean="0">
              <a:latin typeface="HY견명조" pitchFamily="18" charset="-127"/>
              <a:ea typeface="HY견명조" pitchFamily="18" charset="-127"/>
            </a:endParaRPr>
          </a:p>
          <a:p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각형 3"/>
          <p:cNvSpPr/>
          <p:nvPr/>
        </p:nvSpPr>
        <p:spPr>
          <a:xfrm>
            <a:off x="467544" y="188640"/>
            <a:ext cx="8424936" cy="864096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b="1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애니메이션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ja-JP" altLang="en-US" b="1" dirty="0" smtClean="0">
                <a:latin typeface="HY견명조" pitchFamily="18" charset="-127"/>
                <a:ea typeface="HY견명조" pitchFamily="18" charset="-127"/>
              </a:rPr>
              <a:t>アニメ</a:t>
            </a:r>
            <a:r>
              <a:rPr lang="en-US" altLang="ja-JP" b="1" dirty="0" smtClean="0">
                <a:latin typeface="HY견명조" pitchFamily="18" charset="-127"/>
                <a:ea typeface="HY견명조" pitchFamily="18" charset="-127"/>
              </a:rPr>
              <a:t>)</a:t>
            </a:r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pic>
        <p:nvPicPr>
          <p:cNvPr id="5" name="그림 4" descr="dgg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124744"/>
            <a:ext cx="8496944" cy="52565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24328" y="6457890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i="1" dirty="0" smtClean="0">
                <a:solidFill>
                  <a:srgbClr val="7030A0"/>
                </a:solidFill>
                <a:latin typeface="HY견명조" pitchFamily="18" charset="-127"/>
                <a:ea typeface="HY견명조" pitchFamily="18" charset="-127"/>
                <a:hlinkClick r:id="rId4"/>
              </a:rPr>
              <a:t>인터뷰</a:t>
            </a:r>
            <a:endParaRPr lang="ko-KR" altLang="en-US" sz="2000" b="1" i="1" dirty="0">
              <a:solidFill>
                <a:srgbClr val="7030A0"/>
              </a:solidFill>
              <a:latin typeface="HY견명조" pitchFamily="18" charset="-127"/>
              <a:ea typeface="HY견명조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>
                <a:solidFill>
                  <a:srgbClr val="431C11"/>
                </a:solidFill>
              </a:rPr>
              <a:t>죠몬문화의</a:t>
            </a:r>
            <a:r>
              <a:rPr lang="ko-KR" altLang="en-US" dirty="0" smtClean="0">
                <a:solidFill>
                  <a:srgbClr val="431C11"/>
                </a:solidFill>
              </a:rPr>
              <a:t> 특징</a:t>
            </a:r>
            <a:endParaRPr lang="ko-KR" altLang="en-US" dirty="0">
              <a:solidFill>
                <a:srgbClr val="431C11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>
                <a:solidFill>
                  <a:srgbClr val="431C11"/>
                </a:solidFill>
              </a:rPr>
              <a:t>풍요를 기원하는 의미의 </a:t>
            </a:r>
            <a:r>
              <a:rPr lang="ko-KR" altLang="en-US" dirty="0" smtClean="0">
                <a:solidFill>
                  <a:srgbClr val="431C11"/>
                </a:solidFill>
              </a:rPr>
              <a:t>여성상의 토기 다수 출토</a:t>
            </a:r>
            <a:endParaRPr lang="en-US" altLang="ko-KR" dirty="0" smtClean="0">
              <a:solidFill>
                <a:srgbClr val="431C11"/>
              </a:solidFill>
            </a:endParaRPr>
          </a:p>
          <a:p>
            <a:r>
              <a:rPr lang="ko-KR" altLang="en-US" dirty="0">
                <a:solidFill>
                  <a:srgbClr val="431C11"/>
                </a:solidFill>
              </a:rPr>
              <a:t>완전한 형태보다는 일부러 부수어 놓은 듯한 모양의 것이 </a:t>
            </a:r>
            <a:r>
              <a:rPr lang="ko-KR" altLang="en-US" dirty="0" smtClean="0">
                <a:solidFill>
                  <a:srgbClr val="431C11"/>
                </a:solidFill>
              </a:rPr>
              <a:t>많다</a:t>
            </a:r>
            <a:r>
              <a:rPr lang="en-US" altLang="ko-KR" dirty="0" smtClean="0">
                <a:solidFill>
                  <a:srgbClr val="431C11"/>
                </a:solidFill>
              </a:rPr>
              <a:t>.</a:t>
            </a:r>
          </a:p>
          <a:p>
            <a:pPr marL="0" indent="0">
              <a:buNone/>
            </a:pPr>
            <a:r>
              <a:rPr lang="ko-KR" altLang="en-US" dirty="0" smtClean="0">
                <a:solidFill>
                  <a:srgbClr val="431C11"/>
                </a:solidFill>
              </a:rPr>
              <a:t>              </a:t>
            </a:r>
            <a:r>
              <a:rPr lang="ko-KR" altLang="en-US" dirty="0" smtClean="0">
                <a:solidFill>
                  <a:schemeClr val="accent6">
                    <a:lumMod val="75000"/>
                  </a:schemeClr>
                </a:solidFill>
              </a:rPr>
              <a:t>건강의 기원을 바라는 주술적인 의미</a:t>
            </a:r>
            <a:endParaRPr lang="ko-KR" alt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ko-KR" altLang="en-US" dirty="0">
              <a:solidFill>
                <a:srgbClr val="431C11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85860"/>
            <a:ext cx="9144000" cy="347472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19450" y="298450"/>
            <a:ext cx="2705100" cy="626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502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각형 3"/>
          <p:cNvSpPr/>
          <p:nvPr/>
        </p:nvSpPr>
        <p:spPr>
          <a:xfrm>
            <a:off x="467544" y="188640"/>
            <a:ext cx="8424936" cy="864096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b="1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애니메이션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ja-JP" altLang="en-US" b="1" dirty="0" smtClean="0">
                <a:latin typeface="HY견명조" pitchFamily="18" charset="-127"/>
                <a:ea typeface="HY견명조" pitchFamily="18" charset="-127"/>
              </a:rPr>
              <a:t>アニメ</a:t>
            </a:r>
            <a:r>
              <a:rPr lang="en-US" altLang="ja-JP" b="1" dirty="0" smtClean="0">
                <a:latin typeface="HY견명조" pitchFamily="18" charset="-127"/>
                <a:ea typeface="HY견명조" pitchFamily="18" charset="-127"/>
              </a:rPr>
              <a:t>)</a:t>
            </a:r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3491880" y="1196752"/>
            <a:ext cx="2592288" cy="64807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◆극장상영◆</a:t>
            </a:r>
          </a:p>
        </p:txBody>
      </p:sp>
      <p:sp>
        <p:nvSpPr>
          <p:cNvPr id="8" name="모서리가 둥근 직사각형 7"/>
          <p:cNvSpPr/>
          <p:nvPr/>
        </p:nvSpPr>
        <p:spPr>
          <a:xfrm>
            <a:off x="539552" y="2060848"/>
            <a:ext cx="8208912" cy="12241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미국의 뒤를 이어 전세계에서 가장 큰 애니메이션 시장을 보유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 </a:t>
            </a:r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539552" y="3573016"/>
            <a:ext cx="8208912" cy="12241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일본 전체 영화의 박스오피스 상위 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10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개 타이틀 중 애니메이션 영화가 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3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개를 차지함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(2010</a:t>
            </a:r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539552" y="5013176"/>
            <a:ext cx="8208912" cy="158417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전체 영화 박스오피스 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100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위권 내 포함된 애니메이션 작품 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14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편 중 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64.3%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에 해당하는 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9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편이 일본 제작사의 </a:t>
            </a:r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작품이였다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.(2010</a:t>
            </a:r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각형 3"/>
          <p:cNvSpPr/>
          <p:nvPr/>
        </p:nvSpPr>
        <p:spPr>
          <a:xfrm>
            <a:off x="467544" y="188640"/>
            <a:ext cx="8424936" cy="864096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b="1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애니메이션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ja-JP" altLang="en-US" b="1" dirty="0" smtClean="0">
                <a:latin typeface="HY견명조" pitchFamily="18" charset="-127"/>
                <a:ea typeface="HY견명조" pitchFamily="18" charset="-127"/>
              </a:rPr>
              <a:t>アニメ</a:t>
            </a:r>
            <a:r>
              <a:rPr lang="en-US" altLang="ja-JP" b="1" dirty="0" smtClean="0">
                <a:latin typeface="HY견명조" pitchFamily="18" charset="-127"/>
                <a:ea typeface="HY견명조" pitchFamily="18" charset="-127"/>
              </a:rPr>
              <a:t>)</a:t>
            </a:r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131840" y="1196752"/>
            <a:ext cx="2592288" cy="64807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◆ 방송◆</a:t>
            </a:r>
          </a:p>
        </p:txBody>
      </p:sp>
      <p:sp>
        <p:nvSpPr>
          <p:cNvPr id="6" name="모서리가 둥근 직사각형 5"/>
          <p:cNvSpPr/>
          <p:nvPr/>
        </p:nvSpPr>
        <p:spPr>
          <a:xfrm>
            <a:off x="539552" y="2060848"/>
            <a:ext cx="7776864" cy="12241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지상파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,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케이블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,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위성방송사와 같은 방송채널에 애니메이션 방영권을 판매해 수익을 올림</a:t>
            </a:r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539552" y="5085184"/>
            <a:ext cx="7776864" cy="12241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디지털 배급의 증가와 케이블 </a:t>
            </a:r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티비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,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위성방송 등의 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VOD 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및 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PPV 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서비스 증가에 따라 향후 방송 애니메이션 시장 규모는 지속적인 성장을 할 것으로 예상됨</a:t>
            </a:r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539552" y="3573016"/>
            <a:ext cx="7776864" cy="12241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가장 큰 수익이 발생하는 부분은 애니메이션 캐릭터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머천다이징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 상품판매이다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. 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일본 애니메이션 시장은 </a:t>
            </a:r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홈비디오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 판매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,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대여가 전체의 절반 이상을 차지하는 </a:t>
            </a:r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홈비디오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 중심 마켓의 특징을 보임</a:t>
            </a:r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각형 3"/>
          <p:cNvSpPr/>
          <p:nvPr/>
        </p:nvSpPr>
        <p:spPr>
          <a:xfrm>
            <a:off x="467544" y="188640"/>
            <a:ext cx="8424936" cy="864096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b="1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애니메이션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ja-JP" altLang="en-US" b="1" dirty="0" smtClean="0">
                <a:latin typeface="HY견명조" pitchFamily="18" charset="-127"/>
                <a:ea typeface="HY견명조" pitchFamily="18" charset="-127"/>
              </a:rPr>
              <a:t>アニメ</a:t>
            </a:r>
            <a:r>
              <a:rPr lang="en-US" altLang="ja-JP" b="1" dirty="0" smtClean="0">
                <a:latin typeface="HY견명조" pitchFamily="18" charset="-127"/>
                <a:ea typeface="HY견명조" pitchFamily="18" charset="-127"/>
              </a:rPr>
              <a:t>)</a:t>
            </a:r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203848" y="1268760"/>
            <a:ext cx="2592288" cy="64807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◆ </a:t>
            </a:r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홈비디오시장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 ◆</a:t>
            </a:r>
          </a:p>
        </p:txBody>
      </p:sp>
      <p:sp>
        <p:nvSpPr>
          <p:cNvPr id="6" name="모서리가 둥근 직사각형 5"/>
          <p:cNvSpPr/>
          <p:nvPr/>
        </p:nvSpPr>
        <p:spPr>
          <a:xfrm>
            <a:off x="3203848" y="3861048"/>
            <a:ext cx="2592288" cy="64807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◆디지털시장 ◆</a:t>
            </a:r>
          </a:p>
        </p:txBody>
      </p:sp>
      <p:sp>
        <p:nvSpPr>
          <p:cNvPr id="8" name="모서리가 둥근 직사각형 7"/>
          <p:cNvSpPr/>
          <p:nvPr/>
        </p:nvSpPr>
        <p:spPr>
          <a:xfrm>
            <a:off x="539552" y="2276872"/>
            <a:ext cx="7776864" cy="12241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일본의 </a:t>
            </a:r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홈비디오시장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 또한 궁극적으로는 전통적인 </a:t>
            </a:r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홈비디오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 대여 비즈니스가 축소되고 디지털로 전환되는 과도기적인 현상을 보이며 향후 디지털 배급시장으로 점차 이동할 것으로 전망됨</a:t>
            </a:r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611560" y="4869160"/>
            <a:ext cx="7776864" cy="12241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일본 애니메이션의 디지털 배급시장은 향후 </a:t>
            </a:r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태블릿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PC,</a:t>
            </a:r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스마트폰의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 보급 확대에도 많은 영향을 </a:t>
            </a:r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받을것으로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 예상되며 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2015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년에는 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1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억 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1,300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만 달러의 시장규모를 기록하며 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1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억 달러 선을 넘어설 것으로 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이는 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2006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년 </a:t>
            </a:r>
            <a:endParaRPr lang="en-US" altLang="ko-KR" b="1" dirty="0" smtClean="0">
              <a:latin typeface="HY견명조" pitchFamily="18" charset="-127"/>
              <a:ea typeface="HY견명조" pitchFamily="18" charset="-127"/>
            </a:endParaRPr>
          </a:p>
          <a:p>
            <a:pPr algn="ctr"/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대비 </a:t>
            </a:r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네배가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 넘는 수준이다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.</a:t>
            </a:r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 descr="애니메이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005064"/>
            <a:ext cx="4248472" cy="2664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그림 12" descr="만다라케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1124744"/>
            <a:ext cx="4176464" cy="2592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그림 15" descr="츠타야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4005064"/>
            <a:ext cx="4176464" cy="2664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그림 13" descr="북오프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1124744"/>
            <a:ext cx="4248472" cy="2592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오각형 3"/>
          <p:cNvSpPr/>
          <p:nvPr/>
        </p:nvSpPr>
        <p:spPr>
          <a:xfrm>
            <a:off x="467544" y="188640"/>
            <a:ext cx="8424936" cy="864096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b="1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만화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,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애니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ja-JP" altLang="en-US" b="1" dirty="0" smtClean="0">
                <a:latin typeface="HY견명조" pitchFamily="18" charset="-127"/>
                <a:ea typeface="HY견명조" pitchFamily="18" charset="-127"/>
              </a:rPr>
              <a:t>漫画</a:t>
            </a:r>
            <a:r>
              <a:rPr lang="en-US" altLang="ja-JP" b="1" dirty="0" smtClean="0">
                <a:latin typeface="HY견명조" pitchFamily="18" charset="-127"/>
                <a:ea typeface="HY견명조" pitchFamily="18" charset="-127"/>
              </a:rPr>
              <a:t>,</a:t>
            </a:r>
            <a:r>
              <a:rPr lang="ja-JP" altLang="en-US" b="1" dirty="0" smtClean="0">
                <a:latin typeface="HY견명조" pitchFamily="18" charset="-127"/>
                <a:ea typeface="HY견명조" pitchFamily="18" charset="-127"/>
              </a:rPr>
              <a:t>アニメ</a:t>
            </a:r>
            <a:r>
              <a:rPr lang="en-US" altLang="ja-JP" b="1" dirty="0" smtClean="0">
                <a:latin typeface="HY견명조" pitchFamily="18" charset="-127"/>
                <a:ea typeface="HY견명조" pitchFamily="18" charset="-127"/>
              </a:rPr>
              <a:t>)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유통</a:t>
            </a:r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3419872" y="3429000"/>
            <a:ext cx="100811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dirty="0" smtClean="0">
                <a:latin typeface="HY견명조" pitchFamily="18" charset="-127"/>
                <a:ea typeface="HY견명조" pitchFamily="18" charset="-127"/>
              </a:rPr>
              <a:t>Book off</a:t>
            </a:r>
            <a:endParaRPr lang="ko-KR" altLang="en-US" sz="800" b="1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8100392" y="6381328"/>
            <a:ext cx="864096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800" b="1" dirty="0" err="1" smtClean="0">
                <a:latin typeface="HY견명조" pitchFamily="18" charset="-127"/>
                <a:ea typeface="HY견명조" pitchFamily="18" charset="-127"/>
              </a:rPr>
              <a:t>츠타야</a:t>
            </a:r>
            <a:endParaRPr lang="ko-KR" altLang="en-US" sz="800" b="1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3419872" y="6381328"/>
            <a:ext cx="100811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800" b="1" smtClean="0">
                <a:latin typeface="HY견명조" pitchFamily="18" charset="-127"/>
                <a:ea typeface="HY견명조" pitchFamily="18" charset="-127"/>
              </a:rPr>
              <a:t>애니메이트</a:t>
            </a:r>
            <a:endParaRPr lang="ko-KR" altLang="en-US" sz="800" b="1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8100392" y="3429000"/>
            <a:ext cx="864096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800" b="1" dirty="0" err="1" smtClean="0">
                <a:latin typeface="HY견명조" pitchFamily="18" charset="-127"/>
                <a:ea typeface="HY견명조" pitchFamily="18" charset="-127"/>
              </a:rPr>
              <a:t>만다라케</a:t>
            </a:r>
            <a:endParaRPr lang="ko-KR" altLang="en-US" sz="800" b="1" dirty="0">
              <a:latin typeface="HY견명조" pitchFamily="18" charset="-127"/>
              <a:ea typeface="HY견명조" pitchFamily="18" charset="-127"/>
            </a:endParaRPr>
          </a:p>
        </p:txBody>
      </p:sp>
      <p:cxnSp>
        <p:nvCxnSpPr>
          <p:cNvPr id="20" name="직선 연결선 19"/>
          <p:cNvCxnSpPr/>
          <p:nvPr/>
        </p:nvCxnSpPr>
        <p:spPr>
          <a:xfrm>
            <a:off x="4572000" y="1052736"/>
            <a:ext cx="72008" cy="5805264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0" y="3861048"/>
            <a:ext cx="9144000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7" grpId="0" animBg="1"/>
      <p:bldP spid="18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 descr="219986_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124744"/>
            <a:ext cx="4355976" cy="2592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그림 20" descr="dvd대여점 츠타야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24745"/>
            <a:ext cx="4427984" cy="2592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그림 21" descr="manace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005064"/>
            <a:ext cx="4427984" cy="28529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그림 23" descr="만화책여~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8024" y="4005064"/>
            <a:ext cx="4355976" cy="28529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오각형 3"/>
          <p:cNvSpPr/>
          <p:nvPr/>
        </p:nvSpPr>
        <p:spPr>
          <a:xfrm>
            <a:off x="467544" y="188640"/>
            <a:ext cx="8424936" cy="864096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b="1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만화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,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애니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ja-JP" altLang="en-US" b="1" dirty="0" smtClean="0">
                <a:latin typeface="HY견명조" pitchFamily="18" charset="-127"/>
                <a:ea typeface="HY견명조" pitchFamily="18" charset="-127"/>
              </a:rPr>
              <a:t>漫画</a:t>
            </a:r>
            <a:r>
              <a:rPr lang="en-US" altLang="ja-JP" b="1" dirty="0" smtClean="0">
                <a:latin typeface="HY견명조" pitchFamily="18" charset="-127"/>
                <a:ea typeface="HY견명조" pitchFamily="18" charset="-127"/>
              </a:rPr>
              <a:t>,</a:t>
            </a:r>
            <a:r>
              <a:rPr lang="ja-JP" altLang="en-US" b="1" dirty="0" smtClean="0">
                <a:latin typeface="HY견명조" pitchFamily="18" charset="-127"/>
                <a:ea typeface="HY견명조" pitchFamily="18" charset="-127"/>
              </a:rPr>
              <a:t>アニメ</a:t>
            </a:r>
            <a:r>
              <a:rPr lang="en-US" altLang="ja-JP" b="1" dirty="0" smtClean="0">
                <a:latin typeface="HY견명조" pitchFamily="18" charset="-127"/>
                <a:ea typeface="HY견명조" pitchFamily="18" charset="-127"/>
              </a:rPr>
              <a:t>)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유통</a:t>
            </a:r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cxnSp>
        <p:nvCxnSpPr>
          <p:cNvPr id="20" name="직선 연결선 19"/>
          <p:cNvCxnSpPr/>
          <p:nvPr/>
        </p:nvCxnSpPr>
        <p:spPr>
          <a:xfrm>
            <a:off x="4572000" y="1052736"/>
            <a:ext cx="72008" cy="5805264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0" y="3861048"/>
            <a:ext cx="9144000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5" name="모서리가 둥근 직사각형 24"/>
          <p:cNvSpPr/>
          <p:nvPr/>
        </p:nvSpPr>
        <p:spPr>
          <a:xfrm>
            <a:off x="3203848" y="6569968"/>
            <a:ext cx="1224136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smtClean="0">
                <a:latin typeface="HY견명조" pitchFamily="18" charset="-127"/>
                <a:ea typeface="HY견명조" pitchFamily="18" charset="-127"/>
              </a:rPr>
              <a:t>규모가 엄청남</a:t>
            </a:r>
            <a:endParaRPr lang="ko-KR" altLang="en-US" sz="1200" b="1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26" name="모서리가 둥근 직사각형 25"/>
          <p:cNvSpPr/>
          <p:nvPr/>
        </p:nvSpPr>
        <p:spPr>
          <a:xfrm>
            <a:off x="7308304" y="6569968"/>
            <a:ext cx="1835696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smtClean="0">
                <a:latin typeface="HY견명조" pitchFamily="18" charset="-127"/>
                <a:ea typeface="HY견명조" pitchFamily="18" charset="-127"/>
              </a:rPr>
              <a:t>싸고 방대한 양의 만화</a:t>
            </a:r>
            <a:endParaRPr lang="ko-KR" altLang="en-US" sz="1200" b="1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27" name="모서리가 둥근 직사각형 26"/>
          <p:cNvSpPr/>
          <p:nvPr/>
        </p:nvSpPr>
        <p:spPr>
          <a:xfrm>
            <a:off x="7271792" y="3429000"/>
            <a:ext cx="1872208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smtClean="0">
                <a:latin typeface="HY견명조" pitchFamily="18" charset="-127"/>
                <a:ea typeface="HY견명조" pitchFamily="18" charset="-127"/>
              </a:rPr>
              <a:t>편의점에서 파는 만화책</a:t>
            </a:r>
            <a:endParaRPr lang="ko-KR" altLang="en-US" sz="1200" b="1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28" name="모서리가 둥근 직사각형 27"/>
          <p:cNvSpPr/>
          <p:nvPr/>
        </p:nvSpPr>
        <p:spPr>
          <a:xfrm>
            <a:off x="2915816" y="3429000"/>
            <a:ext cx="1512168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smtClean="0">
                <a:latin typeface="HY견명조" pitchFamily="18" charset="-127"/>
                <a:ea typeface="HY견명조" pitchFamily="18" charset="-127"/>
              </a:rPr>
              <a:t>애니메이션 </a:t>
            </a:r>
            <a:r>
              <a:rPr lang="ko-KR" altLang="en-US" sz="1200" b="1" dirty="0" err="1" smtClean="0">
                <a:latin typeface="HY견명조" pitchFamily="18" charset="-127"/>
                <a:ea typeface="HY견명조" pitchFamily="18" charset="-127"/>
              </a:rPr>
              <a:t>렌탈샵</a:t>
            </a:r>
            <a:endParaRPr lang="ko-KR" altLang="en-US" sz="1200" b="1" dirty="0">
              <a:latin typeface="HY견명조" pitchFamily="18" charset="-127"/>
              <a:ea typeface="HY견명조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solidFill>
                  <a:srgbClr val="431C11"/>
                </a:solidFill>
              </a:rPr>
              <a:t>참고자료</a:t>
            </a:r>
            <a:endParaRPr lang="ko-KR" altLang="en-US" dirty="0">
              <a:solidFill>
                <a:srgbClr val="431C11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ko-KR" altLang="en-US" b="0" dirty="0" smtClean="0">
                <a:solidFill>
                  <a:srgbClr val="431C11"/>
                </a:solidFill>
              </a:rPr>
              <a:t>참고자료</a:t>
            </a:r>
          </a:p>
          <a:p>
            <a:r>
              <a:rPr lang="en-US" altLang="ko-KR" u="sng" dirty="0" smtClean="0">
                <a:solidFill>
                  <a:srgbClr val="431C11"/>
                </a:solidFill>
              </a:rPr>
              <a:t>http://cafe.naver.com/sugarguy/421</a:t>
            </a:r>
            <a:endParaRPr lang="ko-KR" altLang="en-US" dirty="0" smtClean="0">
              <a:solidFill>
                <a:srgbClr val="431C11"/>
              </a:solidFill>
            </a:endParaRPr>
          </a:p>
          <a:p>
            <a:r>
              <a:rPr lang="en-US" altLang="ko-KR" u="sng" dirty="0" smtClean="0">
                <a:solidFill>
                  <a:srgbClr val="431C11"/>
                </a:solidFill>
              </a:rPr>
              <a:t>http://woosra.com/30112842354</a:t>
            </a:r>
            <a:endParaRPr lang="ko-KR" altLang="en-US" dirty="0" smtClean="0">
              <a:solidFill>
                <a:srgbClr val="431C11"/>
              </a:solidFill>
            </a:endParaRPr>
          </a:p>
          <a:p>
            <a:r>
              <a:rPr lang="ko-KR" altLang="en-US" dirty="0" smtClean="0">
                <a:solidFill>
                  <a:srgbClr val="431C11"/>
                </a:solidFill>
              </a:rPr>
              <a:t>이지선의 일본 전통문화 </a:t>
            </a:r>
            <a:r>
              <a:rPr lang="en-US" altLang="ko-KR" u="sng" dirty="0" smtClean="0">
                <a:solidFill>
                  <a:srgbClr val="431C11"/>
                </a:solidFill>
              </a:rPr>
              <a:t>http://www.leejisun.com/</a:t>
            </a:r>
            <a:endParaRPr lang="ko-KR" altLang="en-US" u="sng" dirty="0" smtClean="0">
              <a:solidFill>
                <a:srgbClr val="431C11"/>
              </a:solidFill>
            </a:endParaRPr>
          </a:p>
          <a:p>
            <a:r>
              <a:rPr lang="ko-KR" altLang="en-US" dirty="0" err="1" smtClean="0">
                <a:solidFill>
                  <a:srgbClr val="431C11"/>
                </a:solidFill>
              </a:rPr>
              <a:t>네이버</a:t>
            </a:r>
            <a:r>
              <a:rPr lang="ko-KR" altLang="en-US" dirty="0" smtClean="0">
                <a:solidFill>
                  <a:srgbClr val="431C11"/>
                </a:solidFill>
              </a:rPr>
              <a:t> 지식백과</a:t>
            </a:r>
          </a:p>
          <a:p>
            <a:r>
              <a:rPr lang="ko-KR" altLang="en-US" dirty="0" smtClean="0">
                <a:solidFill>
                  <a:srgbClr val="431C11"/>
                </a:solidFill>
              </a:rPr>
              <a:t>일본 일본인 일본문화 </a:t>
            </a:r>
            <a:r>
              <a:rPr lang="en-US" altLang="ko-KR" dirty="0" smtClean="0">
                <a:solidFill>
                  <a:srgbClr val="431C11"/>
                </a:solidFill>
              </a:rPr>
              <a:t>-</a:t>
            </a:r>
            <a:r>
              <a:rPr lang="ko-KR" altLang="en-US" dirty="0" err="1" smtClean="0">
                <a:solidFill>
                  <a:srgbClr val="431C11"/>
                </a:solidFill>
              </a:rPr>
              <a:t>다락원</a:t>
            </a:r>
            <a:endParaRPr lang="ko-KR" altLang="en-US" dirty="0" smtClean="0">
              <a:solidFill>
                <a:srgbClr val="431C11"/>
              </a:solidFill>
            </a:endParaRPr>
          </a:p>
          <a:p>
            <a:r>
              <a:rPr lang="ko-KR" altLang="en-US" dirty="0" smtClean="0">
                <a:solidFill>
                  <a:srgbClr val="431C11"/>
                </a:solidFill>
              </a:rPr>
              <a:t>일본 문화의 이해 </a:t>
            </a:r>
            <a:r>
              <a:rPr lang="en-US" altLang="ko-KR" dirty="0" smtClean="0">
                <a:solidFill>
                  <a:srgbClr val="431C11"/>
                </a:solidFill>
              </a:rPr>
              <a:t>-</a:t>
            </a:r>
            <a:r>
              <a:rPr lang="ko-KR" altLang="en-US" dirty="0" err="1" smtClean="0">
                <a:solidFill>
                  <a:srgbClr val="431C11"/>
                </a:solidFill>
              </a:rPr>
              <a:t>학문사</a:t>
            </a:r>
            <a:endParaRPr lang="ko-KR" altLang="en-US" dirty="0" smtClean="0">
              <a:solidFill>
                <a:srgbClr val="431C11"/>
              </a:solidFill>
            </a:endParaRPr>
          </a:p>
          <a:p>
            <a:r>
              <a:rPr lang="ko-KR" altLang="en-US" dirty="0" smtClean="0">
                <a:solidFill>
                  <a:srgbClr val="431C11"/>
                </a:solidFill>
              </a:rPr>
              <a:t>일본과 일본 문화 </a:t>
            </a:r>
            <a:r>
              <a:rPr lang="en-US" altLang="ko-KR" dirty="0" smtClean="0">
                <a:solidFill>
                  <a:srgbClr val="431C11"/>
                </a:solidFill>
              </a:rPr>
              <a:t>-</a:t>
            </a:r>
            <a:r>
              <a:rPr lang="ko-KR" altLang="en-US" dirty="0" err="1" smtClean="0">
                <a:solidFill>
                  <a:srgbClr val="431C11"/>
                </a:solidFill>
              </a:rPr>
              <a:t>불이문화</a:t>
            </a:r>
            <a:endParaRPr lang="ko-KR" altLang="en-US" dirty="0" smtClean="0">
              <a:solidFill>
                <a:srgbClr val="431C11"/>
              </a:solidFill>
            </a:endParaRPr>
          </a:p>
          <a:p>
            <a:r>
              <a:rPr lang="ko-KR" altLang="en-US" dirty="0" smtClean="0">
                <a:solidFill>
                  <a:srgbClr val="431C11"/>
                </a:solidFill>
              </a:rPr>
              <a:t>일본문화와 정치</a:t>
            </a:r>
          </a:p>
          <a:p>
            <a:r>
              <a:rPr lang="ko-KR" altLang="en-US" dirty="0" smtClean="0">
                <a:solidFill>
                  <a:srgbClr val="431C11"/>
                </a:solidFill>
              </a:rPr>
              <a:t>동영상 자료</a:t>
            </a:r>
          </a:p>
          <a:p>
            <a:r>
              <a:rPr lang="en-US" altLang="ko-KR" u="sng" dirty="0" smtClean="0">
                <a:solidFill>
                  <a:srgbClr val="431C11"/>
                </a:solidFill>
              </a:rPr>
              <a:t>http://www.youtube.com/watch?v=oEPzV0GIRY8</a:t>
            </a:r>
          </a:p>
          <a:p>
            <a:r>
              <a:rPr lang="ko-KR" altLang="en-US" dirty="0" err="1" smtClean="0">
                <a:solidFill>
                  <a:srgbClr val="431C11"/>
                </a:solidFill>
              </a:rPr>
              <a:t>한국콘텐츠</a:t>
            </a:r>
            <a:r>
              <a:rPr lang="ko-KR" altLang="en-US" dirty="0" smtClean="0">
                <a:solidFill>
                  <a:srgbClr val="431C11"/>
                </a:solidFill>
              </a:rPr>
              <a:t> 진흥원 </a:t>
            </a:r>
            <a:r>
              <a:rPr lang="en-US" altLang="ko-KR" dirty="0" smtClean="0">
                <a:solidFill>
                  <a:srgbClr val="431C11"/>
                </a:solidFill>
              </a:rPr>
              <a:t>2011</a:t>
            </a:r>
            <a:r>
              <a:rPr lang="ko-KR" altLang="en-US" dirty="0" smtClean="0">
                <a:solidFill>
                  <a:srgbClr val="431C11"/>
                </a:solidFill>
              </a:rPr>
              <a:t>년 해외 </a:t>
            </a:r>
            <a:r>
              <a:rPr lang="ko-KR" altLang="en-US" dirty="0" err="1" smtClean="0">
                <a:solidFill>
                  <a:srgbClr val="431C11"/>
                </a:solidFill>
              </a:rPr>
              <a:t>콘텐츠시장</a:t>
            </a:r>
            <a:r>
              <a:rPr lang="ko-KR" altLang="en-US" dirty="0" smtClean="0">
                <a:solidFill>
                  <a:srgbClr val="431C11"/>
                </a:solidFill>
              </a:rPr>
              <a:t> 조사</a:t>
            </a:r>
            <a:endParaRPr lang="en-US" altLang="ko-KR" dirty="0" smtClean="0">
              <a:solidFill>
                <a:srgbClr val="431C11"/>
              </a:solidFill>
            </a:endParaRPr>
          </a:p>
          <a:p>
            <a:r>
              <a:rPr lang="ko-KR" altLang="en-US" dirty="0" err="1" smtClean="0">
                <a:solidFill>
                  <a:srgbClr val="431C11"/>
                </a:solidFill>
              </a:rPr>
              <a:t>위키백과사전</a:t>
            </a:r>
            <a:endParaRPr lang="en-US" altLang="ko-KR" dirty="0" smtClean="0">
              <a:solidFill>
                <a:srgbClr val="431C11"/>
              </a:solidFill>
            </a:endParaRPr>
          </a:p>
          <a:p>
            <a:r>
              <a:rPr lang="en-US" altLang="ko-KR" dirty="0" smtClean="0">
                <a:solidFill>
                  <a:srgbClr val="431C11"/>
                </a:solidFill>
              </a:rPr>
              <a:t>http://cafe.naver.com/molabeditor/1083	</a:t>
            </a:r>
          </a:p>
          <a:p>
            <a:r>
              <a:rPr lang="en-US" altLang="ko-KR" dirty="0" smtClean="0">
                <a:solidFill>
                  <a:srgbClr val="431C11"/>
                </a:solidFill>
              </a:rPr>
              <a:t>http://blog.naver.com/sfpeter/70019026576</a:t>
            </a:r>
            <a:endParaRPr lang="ko-KR" altLang="en-US" dirty="0" smtClean="0">
              <a:solidFill>
                <a:srgbClr val="431C11"/>
              </a:solidFill>
            </a:endParaRPr>
          </a:p>
          <a:p>
            <a:r>
              <a:rPr lang="en-US" altLang="ko-KR" dirty="0" smtClean="0">
                <a:solidFill>
                  <a:srgbClr val="431C11"/>
                </a:solidFill>
              </a:rPr>
              <a:t>http://blog.naver.com/japansisa/110149808592</a:t>
            </a:r>
            <a:endParaRPr lang="ko-KR" altLang="en-US" dirty="0">
              <a:solidFill>
                <a:srgbClr val="431C1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979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solidFill>
                  <a:srgbClr val="431C11"/>
                </a:solidFill>
              </a:rPr>
              <a:t>참고자료</a:t>
            </a:r>
            <a:endParaRPr lang="ko-KR" altLang="en-US" dirty="0">
              <a:solidFill>
                <a:srgbClr val="431C11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ko-KR" altLang="en-US" b="0" dirty="0" smtClean="0">
                <a:solidFill>
                  <a:srgbClr val="431C11"/>
                </a:solidFill>
              </a:rPr>
              <a:t>참고자료</a:t>
            </a:r>
          </a:p>
          <a:p>
            <a:r>
              <a:rPr lang="en-US" altLang="ko-KR" u="sng" dirty="0" smtClean="0">
                <a:solidFill>
                  <a:srgbClr val="431C11"/>
                </a:solidFill>
              </a:rPr>
              <a:t>http://cafe.naver.com/sugarguy/421</a:t>
            </a:r>
            <a:endParaRPr lang="ko-KR" altLang="en-US" dirty="0" smtClean="0">
              <a:solidFill>
                <a:srgbClr val="431C11"/>
              </a:solidFill>
            </a:endParaRPr>
          </a:p>
          <a:p>
            <a:r>
              <a:rPr lang="en-US" altLang="ko-KR" u="sng" dirty="0" smtClean="0">
                <a:solidFill>
                  <a:srgbClr val="431C11"/>
                </a:solidFill>
              </a:rPr>
              <a:t>http://woosra.com/30112842354</a:t>
            </a:r>
            <a:endParaRPr lang="ko-KR" altLang="en-US" dirty="0" smtClean="0">
              <a:solidFill>
                <a:srgbClr val="431C11"/>
              </a:solidFill>
            </a:endParaRPr>
          </a:p>
          <a:p>
            <a:r>
              <a:rPr lang="ko-KR" altLang="en-US" dirty="0" smtClean="0">
                <a:solidFill>
                  <a:srgbClr val="431C11"/>
                </a:solidFill>
              </a:rPr>
              <a:t>이지선의 일본 전통문화 </a:t>
            </a:r>
            <a:r>
              <a:rPr lang="en-US" altLang="ko-KR" u="sng" dirty="0" smtClean="0">
                <a:solidFill>
                  <a:srgbClr val="431C11"/>
                </a:solidFill>
              </a:rPr>
              <a:t>http://www.leejisun.com/</a:t>
            </a:r>
            <a:endParaRPr lang="ko-KR" altLang="en-US" u="sng" dirty="0" smtClean="0">
              <a:solidFill>
                <a:srgbClr val="431C11"/>
              </a:solidFill>
            </a:endParaRPr>
          </a:p>
          <a:p>
            <a:r>
              <a:rPr lang="ko-KR" altLang="en-US" dirty="0" err="1" smtClean="0">
                <a:solidFill>
                  <a:srgbClr val="431C11"/>
                </a:solidFill>
              </a:rPr>
              <a:t>네이버</a:t>
            </a:r>
            <a:r>
              <a:rPr lang="ko-KR" altLang="en-US" dirty="0" smtClean="0">
                <a:solidFill>
                  <a:srgbClr val="431C11"/>
                </a:solidFill>
              </a:rPr>
              <a:t> 지식백과</a:t>
            </a:r>
          </a:p>
          <a:p>
            <a:r>
              <a:rPr lang="ko-KR" altLang="en-US" dirty="0" smtClean="0">
                <a:solidFill>
                  <a:srgbClr val="431C11"/>
                </a:solidFill>
              </a:rPr>
              <a:t>일본 일본인 일본문화 </a:t>
            </a:r>
            <a:r>
              <a:rPr lang="en-US" altLang="ko-KR" dirty="0" smtClean="0">
                <a:solidFill>
                  <a:srgbClr val="431C11"/>
                </a:solidFill>
              </a:rPr>
              <a:t>-</a:t>
            </a:r>
            <a:r>
              <a:rPr lang="ko-KR" altLang="en-US" dirty="0" err="1" smtClean="0">
                <a:solidFill>
                  <a:srgbClr val="431C11"/>
                </a:solidFill>
              </a:rPr>
              <a:t>다락원</a:t>
            </a:r>
            <a:endParaRPr lang="ko-KR" altLang="en-US" dirty="0" smtClean="0">
              <a:solidFill>
                <a:srgbClr val="431C11"/>
              </a:solidFill>
            </a:endParaRPr>
          </a:p>
          <a:p>
            <a:r>
              <a:rPr lang="ko-KR" altLang="en-US" dirty="0" smtClean="0">
                <a:solidFill>
                  <a:srgbClr val="431C11"/>
                </a:solidFill>
              </a:rPr>
              <a:t>일본 문화의 이해 </a:t>
            </a:r>
            <a:r>
              <a:rPr lang="en-US" altLang="ko-KR" dirty="0" smtClean="0">
                <a:solidFill>
                  <a:srgbClr val="431C11"/>
                </a:solidFill>
              </a:rPr>
              <a:t>-</a:t>
            </a:r>
            <a:r>
              <a:rPr lang="ko-KR" altLang="en-US" dirty="0" err="1" smtClean="0">
                <a:solidFill>
                  <a:srgbClr val="431C11"/>
                </a:solidFill>
              </a:rPr>
              <a:t>학문사</a:t>
            </a:r>
            <a:endParaRPr lang="ko-KR" altLang="en-US" dirty="0" smtClean="0">
              <a:solidFill>
                <a:srgbClr val="431C11"/>
              </a:solidFill>
            </a:endParaRPr>
          </a:p>
          <a:p>
            <a:r>
              <a:rPr lang="ko-KR" altLang="en-US" dirty="0" smtClean="0">
                <a:solidFill>
                  <a:srgbClr val="431C11"/>
                </a:solidFill>
              </a:rPr>
              <a:t>일본과 일본 문화 </a:t>
            </a:r>
            <a:r>
              <a:rPr lang="en-US" altLang="ko-KR" dirty="0" smtClean="0">
                <a:solidFill>
                  <a:srgbClr val="431C11"/>
                </a:solidFill>
              </a:rPr>
              <a:t>-</a:t>
            </a:r>
            <a:r>
              <a:rPr lang="ko-KR" altLang="en-US" dirty="0" err="1" smtClean="0">
                <a:solidFill>
                  <a:srgbClr val="431C11"/>
                </a:solidFill>
              </a:rPr>
              <a:t>불이문화</a:t>
            </a:r>
            <a:endParaRPr lang="ko-KR" altLang="en-US" dirty="0" smtClean="0">
              <a:solidFill>
                <a:srgbClr val="431C11"/>
              </a:solidFill>
            </a:endParaRPr>
          </a:p>
          <a:p>
            <a:r>
              <a:rPr lang="ko-KR" altLang="en-US" dirty="0" smtClean="0">
                <a:solidFill>
                  <a:srgbClr val="431C11"/>
                </a:solidFill>
              </a:rPr>
              <a:t>일본문화와 정치</a:t>
            </a:r>
          </a:p>
          <a:p>
            <a:r>
              <a:rPr lang="ko-KR" altLang="en-US" dirty="0" smtClean="0">
                <a:solidFill>
                  <a:srgbClr val="431C11"/>
                </a:solidFill>
              </a:rPr>
              <a:t>동영상 자료</a:t>
            </a:r>
          </a:p>
          <a:p>
            <a:r>
              <a:rPr lang="en-US" altLang="ko-KR" u="sng" dirty="0" smtClean="0">
                <a:solidFill>
                  <a:srgbClr val="431C11"/>
                </a:solidFill>
              </a:rPr>
              <a:t>http://www.youtube.com/watch?v=oEPzV0GIRY8</a:t>
            </a:r>
            <a:endParaRPr lang="ko-KR" altLang="en-US" dirty="0" smtClean="0">
              <a:solidFill>
                <a:srgbClr val="431C11"/>
              </a:solidFill>
            </a:endParaRPr>
          </a:p>
          <a:p>
            <a:endParaRPr lang="ko-KR" altLang="en-US" dirty="0">
              <a:solidFill>
                <a:srgbClr val="431C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979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각형 3"/>
          <p:cNvSpPr/>
          <p:nvPr/>
        </p:nvSpPr>
        <p:spPr>
          <a:xfrm>
            <a:off x="500034" y="404664"/>
            <a:ext cx="8424936" cy="864096"/>
          </a:xfrm>
          <a:prstGeom prst="homePlate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>
                <a:solidFill>
                  <a:schemeClr val="bg1"/>
                </a:solidFill>
              </a:rPr>
              <a:t>야요이</a:t>
            </a:r>
            <a:r>
              <a:rPr lang="ko-KR" altLang="en-US" dirty="0">
                <a:solidFill>
                  <a:schemeClr val="bg1"/>
                </a:solidFill>
              </a:rPr>
              <a:t> </a:t>
            </a:r>
            <a:r>
              <a:rPr lang="ko-KR" altLang="en-US" dirty="0" smtClean="0">
                <a:solidFill>
                  <a:schemeClr val="bg1"/>
                </a:solidFill>
              </a:rPr>
              <a:t>문화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dirty="0">
                <a:solidFill>
                  <a:srgbClr val="431C11"/>
                </a:solidFill>
              </a:rPr>
              <a:t>조몬 시대 이후의 기원전 </a:t>
            </a:r>
            <a:r>
              <a:rPr lang="en-US" altLang="ko-KR" dirty="0">
                <a:solidFill>
                  <a:srgbClr val="431C11"/>
                </a:solidFill>
              </a:rPr>
              <a:t>3</a:t>
            </a:r>
            <a:r>
              <a:rPr lang="ko-KR" altLang="en-US" dirty="0">
                <a:solidFill>
                  <a:srgbClr val="431C11"/>
                </a:solidFill>
              </a:rPr>
              <a:t>세기부터 기원후 </a:t>
            </a:r>
            <a:r>
              <a:rPr lang="en-US" altLang="ko-KR" dirty="0">
                <a:solidFill>
                  <a:srgbClr val="431C11"/>
                </a:solidFill>
              </a:rPr>
              <a:t>3</a:t>
            </a:r>
            <a:r>
              <a:rPr lang="ko-KR" altLang="en-US" dirty="0">
                <a:solidFill>
                  <a:srgbClr val="431C11"/>
                </a:solidFill>
              </a:rPr>
              <a:t>세기에 걸친 시기</a:t>
            </a:r>
          </a:p>
          <a:p>
            <a:r>
              <a:rPr lang="ko-KR" altLang="en-US" dirty="0">
                <a:solidFill>
                  <a:srgbClr val="431C11"/>
                </a:solidFill>
              </a:rPr>
              <a:t>북방계의 신 </a:t>
            </a:r>
            <a:r>
              <a:rPr lang="ko-KR" altLang="en-US" dirty="0" err="1">
                <a:solidFill>
                  <a:srgbClr val="431C11"/>
                </a:solidFill>
              </a:rPr>
              <a:t>몽골로이드인</a:t>
            </a:r>
            <a:r>
              <a:rPr lang="ko-KR" altLang="en-US" dirty="0">
                <a:solidFill>
                  <a:srgbClr val="431C11"/>
                </a:solidFill>
              </a:rPr>
              <a:t> 중국이나 </a:t>
            </a:r>
            <a:r>
              <a:rPr lang="ko-KR" altLang="en-US" dirty="0" err="1">
                <a:solidFill>
                  <a:srgbClr val="431C11"/>
                </a:solidFill>
              </a:rPr>
              <a:t>한반도계의</a:t>
            </a:r>
            <a:r>
              <a:rPr lang="ko-KR" altLang="en-US" dirty="0">
                <a:solidFill>
                  <a:srgbClr val="431C11"/>
                </a:solidFill>
              </a:rPr>
              <a:t> 이주민에 의해 </a:t>
            </a:r>
            <a:r>
              <a:rPr lang="ko-KR" altLang="en-US" dirty="0" err="1">
                <a:solidFill>
                  <a:srgbClr val="431C11"/>
                </a:solidFill>
              </a:rPr>
              <a:t>북규슈</a:t>
            </a:r>
            <a:r>
              <a:rPr lang="ko-KR" altLang="en-US" dirty="0">
                <a:solidFill>
                  <a:srgbClr val="431C11"/>
                </a:solidFill>
              </a:rPr>
              <a:t> 지역에서 시작된 문화</a:t>
            </a:r>
          </a:p>
          <a:p>
            <a:r>
              <a:rPr lang="ko-KR" altLang="en-US" dirty="0" smtClean="0">
                <a:solidFill>
                  <a:srgbClr val="431C11"/>
                </a:solidFill>
              </a:rPr>
              <a:t>벼농사 문화</a:t>
            </a:r>
            <a:endParaRPr lang="ko-KR" altLang="en-US" dirty="0">
              <a:solidFill>
                <a:srgbClr val="431C11"/>
              </a:solidFill>
            </a:endParaRPr>
          </a:p>
          <a:p>
            <a:r>
              <a:rPr lang="ko-KR" altLang="en-US" dirty="0">
                <a:solidFill>
                  <a:srgbClr val="431C11"/>
                </a:solidFill>
              </a:rPr>
              <a:t>철기</a:t>
            </a:r>
            <a:r>
              <a:rPr lang="en-US" altLang="ko-KR" dirty="0">
                <a:solidFill>
                  <a:srgbClr val="431C11"/>
                </a:solidFill>
              </a:rPr>
              <a:t>·</a:t>
            </a:r>
            <a:r>
              <a:rPr lang="ko-KR" altLang="en-US" dirty="0">
                <a:solidFill>
                  <a:srgbClr val="431C11"/>
                </a:solidFill>
              </a:rPr>
              <a:t>청동기 등의 금속기가 사용</a:t>
            </a:r>
          </a:p>
          <a:p>
            <a:r>
              <a:rPr lang="ko-KR" altLang="en-US" dirty="0" err="1" smtClean="0">
                <a:solidFill>
                  <a:srgbClr val="431C11"/>
                </a:solidFill>
              </a:rPr>
              <a:t>기직</a:t>
            </a:r>
            <a:r>
              <a:rPr lang="en-US" altLang="ko-KR" dirty="0">
                <a:solidFill>
                  <a:srgbClr val="431C11"/>
                </a:solidFill>
              </a:rPr>
              <a:t>(</a:t>
            </a:r>
            <a:r>
              <a:rPr lang="ko-KR" altLang="en-US" dirty="0" err="1">
                <a:solidFill>
                  <a:srgbClr val="431C11"/>
                </a:solidFill>
              </a:rPr>
              <a:t>機織</a:t>
            </a:r>
            <a:r>
              <a:rPr lang="en-US" altLang="ko-KR" dirty="0">
                <a:solidFill>
                  <a:srgbClr val="431C11"/>
                </a:solidFill>
              </a:rPr>
              <a:t>) </a:t>
            </a:r>
            <a:r>
              <a:rPr lang="ko-KR" altLang="en-US" dirty="0">
                <a:solidFill>
                  <a:srgbClr val="431C11"/>
                </a:solidFill>
              </a:rPr>
              <a:t>도구를 사용해 </a:t>
            </a:r>
            <a:r>
              <a:rPr lang="ko-KR" altLang="en-US" dirty="0" smtClean="0">
                <a:solidFill>
                  <a:srgbClr val="431C11"/>
                </a:solidFill>
              </a:rPr>
              <a:t>천 제작</a:t>
            </a:r>
          </a:p>
          <a:p>
            <a:endParaRPr lang="ko-KR" altLang="en-US" dirty="0">
              <a:solidFill>
                <a:srgbClr val="431C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229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1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각형 3"/>
          <p:cNvSpPr/>
          <p:nvPr/>
        </p:nvSpPr>
        <p:spPr>
          <a:xfrm>
            <a:off x="500034" y="404664"/>
            <a:ext cx="8424936" cy="864096"/>
          </a:xfrm>
          <a:prstGeom prst="homePlate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>
                <a:solidFill>
                  <a:schemeClr val="bg1"/>
                </a:solidFill>
              </a:rPr>
              <a:t>고분 </a:t>
            </a:r>
            <a:r>
              <a:rPr lang="ko-KR" altLang="en-US" dirty="0" smtClean="0">
                <a:solidFill>
                  <a:schemeClr val="bg1"/>
                </a:solidFill>
              </a:rPr>
              <a:t>문화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431C11"/>
                </a:solidFill>
              </a:rPr>
              <a:t>3</a:t>
            </a:r>
            <a:r>
              <a:rPr lang="ko-KR" altLang="en-US" dirty="0">
                <a:solidFill>
                  <a:srgbClr val="431C11"/>
                </a:solidFill>
              </a:rPr>
              <a:t>세기 후반에서 </a:t>
            </a:r>
            <a:r>
              <a:rPr lang="en-US" altLang="ko-KR" dirty="0">
                <a:solidFill>
                  <a:srgbClr val="431C11"/>
                </a:solidFill>
              </a:rPr>
              <a:t>4</a:t>
            </a:r>
            <a:r>
              <a:rPr lang="ko-KR" altLang="en-US" dirty="0">
                <a:solidFill>
                  <a:srgbClr val="431C11"/>
                </a:solidFill>
              </a:rPr>
              <a:t>세기 </a:t>
            </a:r>
            <a:r>
              <a:rPr lang="ko-KR" altLang="en-US" dirty="0" smtClean="0">
                <a:solidFill>
                  <a:srgbClr val="431C11"/>
                </a:solidFill>
              </a:rPr>
              <a:t>초기 고분이 등장</a:t>
            </a:r>
            <a:endParaRPr lang="ko-KR" altLang="en-US" dirty="0">
              <a:solidFill>
                <a:srgbClr val="431C11"/>
              </a:solidFill>
            </a:endParaRPr>
          </a:p>
          <a:p>
            <a:r>
              <a:rPr lang="ko-KR" altLang="en-US" dirty="0">
                <a:solidFill>
                  <a:srgbClr val="431C11"/>
                </a:solidFill>
              </a:rPr>
              <a:t>고분이 </a:t>
            </a:r>
            <a:r>
              <a:rPr lang="ko-KR" altLang="en-US" dirty="0" err="1">
                <a:solidFill>
                  <a:srgbClr val="431C11"/>
                </a:solidFill>
              </a:rPr>
              <a:t>조영된</a:t>
            </a:r>
            <a:r>
              <a:rPr lang="ko-KR" altLang="en-US" dirty="0">
                <a:solidFill>
                  <a:srgbClr val="431C11"/>
                </a:solidFill>
              </a:rPr>
              <a:t> </a:t>
            </a:r>
            <a:r>
              <a:rPr lang="en-US" altLang="ko-KR" dirty="0">
                <a:solidFill>
                  <a:srgbClr val="431C11"/>
                </a:solidFill>
              </a:rPr>
              <a:t>7</a:t>
            </a:r>
            <a:r>
              <a:rPr lang="ko-KR" altLang="en-US" dirty="0">
                <a:solidFill>
                  <a:srgbClr val="431C11"/>
                </a:solidFill>
              </a:rPr>
              <a:t>세기까지의 시대</a:t>
            </a:r>
          </a:p>
          <a:p>
            <a:r>
              <a:rPr lang="ko-KR" altLang="en-US" dirty="0" err="1">
                <a:solidFill>
                  <a:srgbClr val="431C11"/>
                </a:solidFill>
              </a:rPr>
              <a:t>야마토</a:t>
            </a:r>
            <a:r>
              <a:rPr lang="en-US" altLang="ko-KR" dirty="0">
                <a:solidFill>
                  <a:srgbClr val="431C11"/>
                </a:solidFill>
              </a:rPr>
              <a:t>[</a:t>
            </a:r>
            <a:r>
              <a:rPr lang="ko-KR" altLang="en-US" dirty="0">
                <a:solidFill>
                  <a:srgbClr val="431C11"/>
                </a:solidFill>
              </a:rPr>
              <a:t>大和</a:t>
            </a:r>
            <a:r>
              <a:rPr lang="en-US" altLang="ko-KR" dirty="0">
                <a:solidFill>
                  <a:srgbClr val="431C11"/>
                </a:solidFill>
              </a:rPr>
              <a:t>, </a:t>
            </a:r>
            <a:r>
              <a:rPr lang="ko-KR" altLang="en-US" dirty="0" err="1">
                <a:solidFill>
                  <a:srgbClr val="431C11"/>
                </a:solidFill>
              </a:rPr>
              <a:t>나라현</a:t>
            </a:r>
            <a:r>
              <a:rPr lang="en-US" altLang="ko-KR" dirty="0">
                <a:solidFill>
                  <a:srgbClr val="431C11"/>
                </a:solidFill>
              </a:rPr>
              <a:t>(</a:t>
            </a:r>
            <a:r>
              <a:rPr lang="ko-KR" altLang="en-US" dirty="0" err="1">
                <a:solidFill>
                  <a:srgbClr val="431C11"/>
                </a:solidFill>
              </a:rPr>
              <a:t>奈良縣</a:t>
            </a:r>
            <a:r>
              <a:rPr lang="en-US" altLang="ko-KR" dirty="0">
                <a:solidFill>
                  <a:srgbClr val="431C11"/>
                </a:solidFill>
              </a:rPr>
              <a:t>)] </a:t>
            </a:r>
            <a:r>
              <a:rPr lang="ko-KR" altLang="en-US" dirty="0">
                <a:solidFill>
                  <a:srgbClr val="431C11"/>
                </a:solidFill>
              </a:rPr>
              <a:t>지역에 집중적으로 출현</a:t>
            </a:r>
          </a:p>
          <a:p>
            <a:r>
              <a:rPr lang="ko-KR" altLang="en-US" dirty="0" err="1">
                <a:solidFill>
                  <a:srgbClr val="431C11"/>
                </a:solidFill>
              </a:rPr>
              <a:t>야마토</a:t>
            </a:r>
            <a:r>
              <a:rPr lang="ko-KR" altLang="en-US" dirty="0">
                <a:solidFill>
                  <a:srgbClr val="431C11"/>
                </a:solidFill>
              </a:rPr>
              <a:t> 정권과 대왕</a:t>
            </a:r>
            <a:r>
              <a:rPr lang="en-US" altLang="ko-KR" dirty="0">
                <a:solidFill>
                  <a:srgbClr val="431C11"/>
                </a:solidFill>
              </a:rPr>
              <a:t>(</a:t>
            </a:r>
            <a:r>
              <a:rPr lang="ko-KR" altLang="en-US" dirty="0">
                <a:solidFill>
                  <a:srgbClr val="431C11"/>
                </a:solidFill>
              </a:rPr>
              <a:t>大王</a:t>
            </a:r>
            <a:r>
              <a:rPr lang="en-US" altLang="ko-KR" dirty="0">
                <a:solidFill>
                  <a:srgbClr val="431C11"/>
                </a:solidFill>
              </a:rPr>
              <a:t>)</a:t>
            </a:r>
            <a:r>
              <a:rPr lang="ko-KR" altLang="en-US" dirty="0">
                <a:solidFill>
                  <a:srgbClr val="431C11"/>
                </a:solidFill>
              </a:rPr>
              <a:t>이 탄생하였음을 추측</a:t>
            </a:r>
          </a:p>
          <a:p>
            <a:r>
              <a:rPr lang="ko-KR" altLang="en-US" dirty="0">
                <a:solidFill>
                  <a:srgbClr val="431C11"/>
                </a:solidFill>
              </a:rPr>
              <a:t>복수의 대가족이 모여 무라</a:t>
            </a:r>
            <a:r>
              <a:rPr lang="en-US" altLang="ko-KR" dirty="0">
                <a:solidFill>
                  <a:srgbClr val="431C11"/>
                </a:solidFill>
              </a:rPr>
              <a:t>(</a:t>
            </a:r>
            <a:r>
              <a:rPr lang="ko-KR" altLang="en-US" dirty="0">
                <a:solidFill>
                  <a:srgbClr val="431C11"/>
                </a:solidFill>
              </a:rPr>
              <a:t>村</a:t>
            </a:r>
            <a:r>
              <a:rPr lang="en-US" altLang="ko-KR" dirty="0">
                <a:solidFill>
                  <a:srgbClr val="431C11"/>
                </a:solidFill>
              </a:rPr>
              <a:t>)</a:t>
            </a:r>
            <a:r>
              <a:rPr lang="ko-KR" altLang="en-US" dirty="0">
                <a:solidFill>
                  <a:srgbClr val="431C11"/>
                </a:solidFill>
              </a:rPr>
              <a:t>를 형성</a:t>
            </a:r>
          </a:p>
          <a:p>
            <a:endParaRPr lang="ko-KR" altLang="en-US" dirty="0">
              <a:solidFill>
                <a:srgbClr val="431C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294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각형 3"/>
          <p:cNvSpPr/>
          <p:nvPr/>
        </p:nvSpPr>
        <p:spPr>
          <a:xfrm>
            <a:off x="500034" y="404664"/>
            <a:ext cx="8424936" cy="864096"/>
          </a:xfrm>
          <a:prstGeom prst="homePlate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>
                <a:solidFill>
                  <a:schemeClr val="bg1"/>
                </a:solidFill>
              </a:rPr>
              <a:t>도래인의 </a:t>
            </a:r>
            <a:r>
              <a:rPr lang="ko-KR" altLang="en-US" dirty="0" smtClean="0">
                <a:solidFill>
                  <a:schemeClr val="bg1"/>
                </a:solidFill>
              </a:rPr>
              <a:t>등장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00166" y="1643050"/>
            <a:ext cx="6929486" cy="78581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rgbClr val="431C11"/>
                </a:solidFill>
              </a:rPr>
              <a:t>5</a:t>
            </a:r>
            <a:r>
              <a:rPr lang="ko-KR" altLang="en-US" dirty="0" smtClean="0">
                <a:solidFill>
                  <a:srgbClr val="431C11"/>
                </a:solidFill>
              </a:rPr>
              <a:t>세기에는 </a:t>
            </a:r>
            <a:r>
              <a:rPr lang="ko-KR" altLang="en-US" dirty="0" err="1" smtClean="0">
                <a:solidFill>
                  <a:srgbClr val="431C11"/>
                </a:solidFill>
              </a:rPr>
              <a:t>궁월군</a:t>
            </a:r>
            <a:r>
              <a:rPr lang="en-US" altLang="ko-KR" dirty="0" smtClean="0">
                <a:solidFill>
                  <a:srgbClr val="431C11"/>
                </a:solidFill>
              </a:rPr>
              <a:t>(</a:t>
            </a:r>
            <a:r>
              <a:rPr lang="ko-KR" altLang="en-US" dirty="0" err="1" smtClean="0">
                <a:solidFill>
                  <a:srgbClr val="431C11"/>
                </a:solidFill>
              </a:rPr>
              <a:t>弓月君</a:t>
            </a:r>
            <a:r>
              <a:rPr lang="en-US" altLang="ko-KR" dirty="0" smtClean="0">
                <a:solidFill>
                  <a:srgbClr val="431C11"/>
                </a:solidFill>
              </a:rPr>
              <a:t>)</a:t>
            </a:r>
            <a:r>
              <a:rPr lang="ko-KR" altLang="en-US" dirty="0" smtClean="0">
                <a:solidFill>
                  <a:srgbClr val="431C11"/>
                </a:solidFill>
              </a:rPr>
              <a:t>이 백제로부터 </a:t>
            </a:r>
            <a:r>
              <a:rPr lang="en-US" altLang="ko-KR" dirty="0" smtClean="0">
                <a:solidFill>
                  <a:srgbClr val="431C11"/>
                </a:solidFill>
              </a:rPr>
              <a:t>127</a:t>
            </a:r>
            <a:r>
              <a:rPr lang="ko-KR" altLang="en-US" dirty="0" smtClean="0">
                <a:solidFill>
                  <a:srgbClr val="431C11"/>
                </a:solidFill>
              </a:rPr>
              <a:t>현의 민</a:t>
            </a:r>
            <a:r>
              <a:rPr lang="en-US" altLang="ko-KR" dirty="0" smtClean="0">
                <a:solidFill>
                  <a:srgbClr val="431C11"/>
                </a:solidFill>
              </a:rPr>
              <a:t>(</a:t>
            </a:r>
            <a:r>
              <a:rPr lang="ko-KR" altLang="en-US" dirty="0" smtClean="0">
                <a:solidFill>
                  <a:srgbClr val="431C11"/>
                </a:solidFill>
              </a:rPr>
              <a:t>民</a:t>
            </a:r>
            <a:r>
              <a:rPr lang="en-US" altLang="ko-KR" dirty="0" smtClean="0">
                <a:solidFill>
                  <a:srgbClr val="431C11"/>
                </a:solidFill>
              </a:rPr>
              <a:t>)</a:t>
            </a:r>
            <a:r>
              <a:rPr lang="ko-KR" altLang="en-US" dirty="0" smtClean="0">
                <a:solidFill>
                  <a:srgbClr val="431C11"/>
                </a:solidFill>
              </a:rPr>
              <a:t>을 이끌고 와서 양잠과 기직</a:t>
            </a:r>
            <a:r>
              <a:rPr lang="en-US" altLang="ko-KR" dirty="0" smtClean="0">
                <a:solidFill>
                  <a:srgbClr val="431C11"/>
                </a:solidFill>
              </a:rPr>
              <a:t>(</a:t>
            </a:r>
            <a:r>
              <a:rPr lang="ko-KR" altLang="en-US" dirty="0" err="1" smtClean="0">
                <a:solidFill>
                  <a:srgbClr val="431C11"/>
                </a:solidFill>
              </a:rPr>
              <a:t>機織</a:t>
            </a:r>
            <a:r>
              <a:rPr lang="en-US" altLang="ko-KR" dirty="0" smtClean="0">
                <a:solidFill>
                  <a:srgbClr val="431C11"/>
                </a:solidFill>
              </a:rPr>
              <a:t>)</a:t>
            </a:r>
            <a:r>
              <a:rPr lang="ko-KR" altLang="en-US" dirty="0" smtClean="0">
                <a:solidFill>
                  <a:srgbClr val="431C11"/>
                </a:solidFill>
              </a:rPr>
              <a:t>을 전수</a:t>
            </a:r>
            <a:endParaRPr lang="en-US" altLang="ko-KR" dirty="0" smtClean="0">
              <a:solidFill>
                <a:srgbClr val="431C11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1500166" y="2500306"/>
            <a:ext cx="6929486" cy="78581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 err="1" smtClean="0">
                <a:solidFill>
                  <a:srgbClr val="431C11"/>
                </a:solidFill>
              </a:rPr>
              <a:t>하타우지</a:t>
            </a:r>
            <a:r>
              <a:rPr lang="en-US" altLang="ko-KR" dirty="0" smtClean="0">
                <a:solidFill>
                  <a:srgbClr val="431C11"/>
                </a:solidFill>
              </a:rPr>
              <a:t>(</a:t>
            </a:r>
            <a:r>
              <a:rPr lang="ko-KR" altLang="en-US" dirty="0" err="1" smtClean="0">
                <a:solidFill>
                  <a:srgbClr val="431C11"/>
                </a:solidFill>
              </a:rPr>
              <a:t>秦氏</a:t>
            </a:r>
            <a:r>
              <a:rPr lang="en-US" altLang="ko-KR" dirty="0" smtClean="0">
                <a:solidFill>
                  <a:srgbClr val="431C11"/>
                </a:solidFill>
              </a:rPr>
              <a:t>)</a:t>
            </a:r>
            <a:r>
              <a:rPr lang="ko-KR" altLang="en-US" dirty="0" smtClean="0">
                <a:solidFill>
                  <a:srgbClr val="431C11"/>
                </a:solidFill>
              </a:rPr>
              <a:t>는 미개척지인 교토</a:t>
            </a:r>
            <a:r>
              <a:rPr lang="en-US" altLang="ko-KR" dirty="0" smtClean="0">
                <a:solidFill>
                  <a:srgbClr val="431C11"/>
                </a:solidFill>
              </a:rPr>
              <a:t>(</a:t>
            </a:r>
            <a:r>
              <a:rPr lang="ko-KR" altLang="en-US" dirty="0" smtClean="0">
                <a:solidFill>
                  <a:srgbClr val="431C11"/>
                </a:solidFill>
              </a:rPr>
              <a:t>京都</a:t>
            </a:r>
            <a:r>
              <a:rPr lang="en-US" altLang="ko-KR" dirty="0" smtClean="0">
                <a:solidFill>
                  <a:srgbClr val="431C11"/>
                </a:solidFill>
              </a:rPr>
              <a:t>)</a:t>
            </a:r>
            <a:r>
              <a:rPr lang="ko-KR" altLang="en-US" dirty="0" smtClean="0">
                <a:solidFill>
                  <a:srgbClr val="431C11"/>
                </a:solidFill>
              </a:rPr>
              <a:t>를 개척</a:t>
            </a:r>
            <a:endParaRPr lang="ko-KR" altLang="en-US" dirty="0">
              <a:solidFill>
                <a:srgbClr val="431C11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500166" y="3429000"/>
            <a:ext cx="6929486" cy="78581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 smtClean="0">
                <a:solidFill>
                  <a:srgbClr val="431C11"/>
                </a:solidFill>
              </a:rPr>
              <a:t>백제의 오경박사가 유교를 전하였고</a:t>
            </a:r>
            <a:r>
              <a:rPr lang="en-US" altLang="ko-KR" dirty="0" smtClean="0">
                <a:solidFill>
                  <a:srgbClr val="431C11"/>
                </a:solidFill>
              </a:rPr>
              <a:t>, </a:t>
            </a:r>
            <a:r>
              <a:rPr lang="ko-KR" altLang="en-US" dirty="0" smtClean="0">
                <a:solidFill>
                  <a:srgbClr val="431C11"/>
                </a:solidFill>
              </a:rPr>
              <a:t>의</a:t>
            </a:r>
            <a:r>
              <a:rPr lang="en-US" altLang="ko-KR" dirty="0" smtClean="0">
                <a:solidFill>
                  <a:srgbClr val="431C11"/>
                </a:solidFill>
              </a:rPr>
              <a:t>(</a:t>
            </a:r>
            <a:r>
              <a:rPr lang="ko-KR" altLang="en-US" dirty="0" smtClean="0">
                <a:solidFill>
                  <a:srgbClr val="431C11"/>
                </a:solidFill>
              </a:rPr>
              <a:t>醫</a:t>
            </a:r>
            <a:r>
              <a:rPr lang="en-US" altLang="ko-KR" dirty="0" smtClean="0">
                <a:solidFill>
                  <a:srgbClr val="431C11"/>
                </a:solidFill>
              </a:rPr>
              <a:t>)·</a:t>
            </a:r>
            <a:r>
              <a:rPr lang="ko-KR" altLang="en-US" dirty="0" smtClean="0">
                <a:solidFill>
                  <a:srgbClr val="431C11"/>
                </a:solidFill>
              </a:rPr>
              <a:t>역</a:t>
            </a:r>
            <a:r>
              <a:rPr lang="en-US" altLang="ko-KR" dirty="0" smtClean="0">
                <a:solidFill>
                  <a:srgbClr val="431C11"/>
                </a:solidFill>
              </a:rPr>
              <a:t>(</a:t>
            </a:r>
            <a:r>
              <a:rPr lang="ko-KR" altLang="en-US" dirty="0" smtClean="0">
                <a:solidFill>
                  <a:srgbClr val="431C11"/>
                </a:solidFill>
              </a:rPr>
              <a:t>易</a:t>
            </a:r>
            <a:r>
              <a:rPr lang="en-US" altLang="ko-KR" dirty="0" smtClean="0">
                <a:solidFill>
                  <a:srgbClr val="431C11"/>
                </a:solidFill>
              </a:rPr>
              <a:t>)·</a:t>
            </a:r>
            <a:r>
              <a:rPr lang="ko-KR" altLang="en-US" dirty="0" smtClean="0">
                <a:solidFill>
                  <a:srgbClr val="431C11"/>
                </a:solidFill>
              </a:rPr>
              <a:t>역</a:t>
            </a:r>
            <a:r>
              <a:rPr lang="en-US" altLang="ko-KR" dirty="0" smtClean="0">
                <a:solidFill>
                  <a:srgbClr val="431C11"/>
                </a:solidFill>
              </a:rPr>
              <a:t>(</a:t>
            </a:r>
            <a:r>
              <a:rPr lang="ko-KR" altLang="en-US" dirty="0" smtClean="0">
                <a:solidFill>
                  <a:srgbClr val="431C11"/>
                </a:solidFill>
              </a:rPr>
              <a:t>曆</a:t>
            </a:r>
            <a:r>
              <a:rPr lang="en-US" altLang="ko-KR" dirty="0" smtClean="0">
                <a:solidFill>
                  <a:srgbClr val="431C11"/>
                </a:solidFill>
              </a:rPr>
              <a:t>)</a:t>
            </a:r>
            <a:r>
              <a:rPr lang="ko-KR" altLang="en-US" dirty="0" smtClean="0">
                <a:solidFill>
                  <a:srgbClr val="431C11"/>
                </a:solidFill>
              </a:rPr>
              <a:t>과 불교</a:t>
            </a:r>
            <a:r>
              <a:rPr lang="en-US" altLang="ko-KR" dirty="0" smtClean="0">
                <a:solidFill>
                  <a:srgbClr val="431C11"/>
                </a:solidFill>
              </a:rPr>
              <a:t>2)</a:t>
            </a:r>
            <a:r>
              <a:rPr lang="ko-KR" altLang="en-US" dirty="0" smtClean="0">
                <a:solidFill>
                  <a:srgbClr val="431C11"/>
                </a:solidFill>
              </a:rPr>
              <a:t>도 들어옴</a:t>
            </a:r>
            <a:endParaRPr lang="ko-KR" altLang="en-US" dirty="0">
              <a:solidFill>
                <a:srgbClr val="431C11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500166" y="5286388"/>
            <a:ext cx="6929486" cy="107157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 smtClean="0">
                <a:solidFill>
                  <a:srgbClr val="431C11"/>
                </a:solidFill>
              </a:rPr>
              <a:t>6</a:t>
            </a:r>
            <a:r>
              <a:rPr lang="ko-KR" altLang="en-US" dirty="0" smtClean="0">
                <a:solidFill>
                  <a:srgbClr val="431C11"/>
                </a:solidFill>
              </a:rPr>
              <a:t>세기 중엽 이후에 도래한 </a:t>
            </a:r>
            <a:r>
              <a:rPr lang="ko-KR" altLang="en-US" dirty="0" err="1" smtClean="0">
                <a:solidFill>
                  <a:srgbClr val="431C11"/>
                </a:solidFill>
              </a:rPr>
              <a:t>금래한인</a:t>
            </a:r>
            <a:r>
              <a:rPr lang="en-US" altLang="ko-KR" dirty="0" smtClean="0">
                <a:solidFill>
                  <a:srgbClr val="431C11"/>
                </a:solidFill>
              </a:rPr>
              <a:t>(</a:t>
            </a:r>
            <a:r>
              <a:rPr lang="ko-KR" altLang="en-US" dirty="0" err="1" smtClean="0">
                <a:solidFill>
                  <a:srgbClr val="431C11"/>
                </a:solidFill>
              </a:rPr>
              <a:t>今來漢人</a:t>
            </a:r>
            <a:r>
              <a:rPr lang="en-US" altLang="ko-KR" dirty="0" smtClean="0">
                <a:solidFill>
                  <a:srgbClr val="431C11"/>
                </a:solidFill>
              </a:rPr>
              <a:t>)</a:t>
            </a:r>
            <a:r>
              <a:rPr lang="ko-KR" altLang="en-US" dirty="0" smtClean="0">
                <a:solidFill>
                  <a:srgbClr val="431C11"/>
                </a:solidFill>
              </a:rPr>
              <a:t>들은 옛 </a:t>
            </a:r>
            <a:r>
              <a:rPr lang="ko-KR" altLang="en-US" dirty="0" err="1" smtClean="0">
                <a:solidFill>
                  <a:srgbClr val="431C11"/>
                </a:solidFill>
              </a:rPr>
              <a:t>도래인들을</a:t>
            </a:r>
            <a:r>
              <a:rPr lang="ko-KR" altLang="en-US" dirty="0" smtClean="0">
                <a:solidFill>
                  <a:srgbClr val="431C11"/>
                </a:solidFill>
              </a:rPr>
              <a:t> 압도하면서 </a:t>
            </a:r>
            <a:r>
              <a:rPr lang="en-US" altLang="ko-KR" dirty="0" smtClean="0">
                <a:solidFill>
                  <a:srgbClr val="431C11"/>
                </a:solidFill>
              </a:rPr>
              <a:t>6</a:t>
            </a:r>
            <a:r>
              <a:rPr lang="ko-KR" altLang="en-US" dirty="0" smtClean="0">
                <a:solidFill>
                  <a:srgbClr val="431C11"/>
                </a:solidFill>
              </a:rPr>
              <a:t>세기 후반의 소가</a:t>
            </a:r>
            <a:r>
              <a:rPr lang="en-US" altLang="ko-KR" dirty="0" smtClean="0">
                <a:solidFill>
                  <a:srgbClr val="431C11"/>
                </a:solidFill>
              </a:rPr>
              <a:t>(</a:t>
            </a:r>
            <a:r>
              <a:rPr lang="ko-KR" altLang="en-US" dirty="0" smtClean="0">
                <a:solidFill>
                  <a:srgbClr val="431C11"/>
                </a:solidFill>
              </a:rPr>
              <a:t>蘇我</a:t>
            </a:r>
            <a:r>
              <a:rPr lang="en-US" altLang="ko-KR" dirty="0" smtClean="0">
                <a:solidFill>
                  <a:srgbClr val="431C11"/>
                </a:solidFill>
              </a:rPr>
              <a:t>) </a:t>
            </a:r>
            <a:r>
              <a:rPr lang="ko-KR" altLang="en-US" dirty="0" smtClean="0">
                <a:solidFill>
                  <a:srgbClr val="431C11"/>
                </a:solidFill>
              </a:rPr>
              <a:t>시대부터 </a:t>
            </a:r>
            <a:r>
              <a:rPr lang="ko-KR" altLang="en-US" dirty="0" err="1" smtClean="0">
                <a:solidFill>
                  <a:srgbClr val="431C11"/>
                </a:solidFill>
              </a:rPr>
              <a:t>다이카개신</a:t>
            </a:r>
            <a:r>
              <a:rPr lang="en-US" altLang="ko-KR" dirty="0" smtClean="0">
                <a:solidFill>
                  <a:srgbClr val="431C11"/>
                </a:solidFill>
              </a:rPr>
              <a:t>(</a:t>
            </a:r>
            <a:r>
              <a:rPr lang="ko-KR" altLang="en-US" dirty="0" smtClean="0">
                <a:solidFill>
                  <a:srgbClr val="431C11"/>
                </a:solidFill>
              </a:rPr>
              <a:t>大化改新</a:t>
            </a:r>
            <a:r>
              <a:rPr lang="en-US" altLang="ko-KR" dirty="0" smtClean="0">
                <a:solidFill>
                  <a:srgbClr val="431C11"/>
                </a:solidFill>
              </a:rPr>
              <a:t>, 645</a:t>
            </a:r>
            <a:r>
              <a:rPr lang="ko-KR" altLang="en-US" dirty="0" smtClean="0">
                <a:solidFill>
                  <a:srgbClr val="431C11"/>
                </a:solidFill>
              </a:rPr>
              <a:t>년</a:t>
            </a:r>
            <a:r>
              <a:rPr lang="en-US" altLang="ko-KR" dirty="0" smtClean="0">
                <a:solidFill>
                  <a:srgbClr val="431C11"/>
                </a:solidFill>
              </a:rPr>
              <a:t>) </a:t>
            </a:r>
            <a:r>
              <a:rPr lang="ko-KR" altLang="en-US" dirty="0" smtClean="0">
                <a:solidFill>
                  <a:srgbClr val="431C11"/>
                </a:solidFill>
              </a:rPr>
              <a:t>전후로 활약</a:t>
            </a:r>
            <a:endParaRPr lang="ko-KR" altLang="en-US" dirty="0">
              <a:solidFill>
                <a:srgbClr val="431C11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500166" y="4357694"/>
            <a:ext cx="6929486" cy="78581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 smtClean="0">
                <a:solidFill>
                  <a:srgbClr val="431C11"/>
                </a:solidFill>
              </a:rPr>
              <a:t>백제의 박사 왕인</a:t>
            </a:r>
            <a:r>
              <a:rPr lang="en-US" altLang="ko-KR" dirty="0" smtClean="0">
                <a:solidFill>
                  <a:srgbClr val="431C11"/>
                </a:solidFill>
              </a:rPr>
              <a:t>(</a:t>
            </a:r>
            <a:r>
              <a:rPr lang="ko-KR" altLang="en-US" dirty="0" smtClean="0">
                <a:solidFill>
                  <a:srgbClr val="431C11"/>
                </a:solidFill>
              </a:rPr>
              <a:t>王仁</a:t>
            </a:r>
            <a:r>
              <a:rPr lang="en-US" altLang="ko-KR" dirty="0" smtClean="0">
                <a:solidFill>
                  <a:srgbClr val="431C11"/>
                </a:solidFill>
              </a:rPr>
              <a:t>)</a:t>
            </a:r>
            <a:r>
              <a:rPr lang="ko-KR" altLang="en-US" dirty="0" smtClean="0">
                <a:solidFill>
                  <a:srgbClr val="431C11"/>
                </a:solidFill>
              </a:rPr>
              <a:t>이 논어와 천자문 등의 유교와 한자를 전파</a:t>
            </a:r>
            <a:endParaRPr lang="ko-KR" altLang="en-US" dirty="0">
              <a:solidFill>
                <a:srgbClr val="431C11"/>
              </a:solidFill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500034" y="1785926"/>
            <a:ext cx="571504" cy="571504"/>
          </a:xfrm>
          <a:prstGeom prst="ellipse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/>
          <p:cNvSpPr/>
          <p:nvPr/>
        </p:nvSpPr>
        <p:spPr>
          <a:xfrm>
            <a:off x="500034" y="2643182"/>
            <a:ext cx="571504" cy="571504"/>
          </a:xfrm>
          <a:prstGeom prst="ellipse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/>
          <p:cNvSpPr/>
          <p:nvPr/>
        </p:nvSpPr>
        <p:spPr>
          <a:xfrm>
            <a:off x="500034" y="3500438"/>
            <a:ext cx="571504" cy="571504"/>
          </a:xfrm>
          <a:prstGeom prst="ellipse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타원 13"/>
          <p:cNvSpPr/>
          <p:nvPr/>
        </p:nvSpPr>
        <p:spPr>
          <a:xfrm>
            <a:off x="500034" y="4429132"/>
            <a:ext cx="571504" cy="571504"/>
          </a:xfrm>
          <a:prstGeom prst="ellipse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타원 14"/>
          <p:cNvSpPr/>
          <p:nvPr/>
        </p:nvSpPr>
        <p:spPr>
          <a:xfrm>
            <a:off x="500034" y="5500702"/>
            <a:ext cx="571504" cy="571504"/>
          </a:xfrm>
          <a:prstGeom prst="ellipse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57330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2" animBg="1"/>
      <p:bldP spid="6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7000"/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각형 3"/>
          <p:cNvSpPr/>
          <p:nvPr/>
        </p:nvSpPr>
        <p:spPr>
          <a:xfrm>
            <a:off x="500034" y="404664"/>
            <a:ext cx="8424936" cy="864096"/>
          </a:xfrm>
          <a:prstGeom prst="homePlate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>
                <a:solidFill>
                  <a:schemeClr val="bg1"/>
                </a:solidFill>
              </a:rPr>
              <a:t>아스카</a:t>
            </a:r>
            <a:r>
              <a:rPr lang="en-US" altLang="ko-KR" dirty="0" smtClean="0">
                <a:solidFill>
                  <a:schemeClr val="bg1"/>
                </a:solidFill>
              </a:rPr>
              <a:t>(</a:t>
            </a:r>
            <a:r>
              <a:rPr lang="ko-KR" altLang="en-US" dirty="0" err="1" smtClean="0">
                <a:solidFill>
                  <a:schemeClr val="bg1"/>
                </a:solidFill>
              </a:rPr>
              <a:t>奈良</a:t>
            </a:r>
            <a:r>
              <a:rPr lang="en-US" altLang="ko-KR" dirty="0" smtClean="0">
                <a:solidFill>
                  <a:schemeClr val="bg1"/>
                </a:solidFill>
              </a:rPr>
              <a:t>)</a:t>
            </a:r>
            <a:r>
              <a:rPr lang="ko-KR" altLang="en-US" dirty="0" smtClean="0">
                <a:solidFill>
                  <a:schemeClr val="bg1"/>
                </a:solidFill>
              </a:rPr>
              <a:t> 문화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431C11"/>
                </a:solidFill>
              </a:rPr>
              <a:t>7</a:t>
            </a:r>
            <a:r>
              <a:rPr lang="ko-KR" altLang="en-US" dirty="0">
                <a:solidFill>
                  <a:srgbClr val="431C11"/>
                </a:solidFill>
              </a:rPr>
              <a:t>세기 전반 </a:t>
            </a:r>
            <a:r>
              <a:rPr lang="ko-KR" altLang="en-US" dirty="0" err="1">
                <a:solidFill>
                  <a:srgbClr val="431C11"/>
                </a:solidFill>
              </a:rPr>
              <a:t>스이코조를</a:t>
            </a:r>
            <a:r>
              <a:rPr lang="ko-KR" altLang="en-US" dirty="0">
                <a:solidFill>
                  <a:srgbClr val="431C11"/>
                </a:solidFill>
              </a:rPr>
              <a:t> 중심으로 하여 </a:t>
            </a:r>
            <a:r>
              <a:rPr lang="ko-KR" altLang="en-US" dirty="0" err="1">
                <a:solidFill>
                  <a:srgbClr val="431C11"/>
                </a:solidFill>
              </a:rPr>
              <a:t>아스카</a:t>
            </a:r>
            <a:r>
              <a:rPr lang="en-US" altLang="ko-KR" dirty="0">
                <a:solidFill>
                  <a:srgbClr val="431C11"/>
                </a:solidFill>
              </a:rPr>
              <a:t>(</a:t>
            </a:r>
            <a:r>
              <a:rPr lang="ko-KR" altLang="en-US" dirty="0" err="1">
                <a:solidFill>
                  <a:srgbClr val="431C11"/>
                </a:solidFill>
              </a:rPr>
              <a:t>奈良</a:t>
            </a:r>
            <a:r>
              <a:rPr lang="en-US" altLang="ko-KR" dirty="0">
                <a:solidFill>
                  <a:srgbClr val="431C11"/>
                </a:solidFill>
              </a:rPr>
              <a:t>) </a:t>
            </a:r>
            <a:r>
              <a:rPr lang="ko-KR" altLang="en-US" dirty="0">
                <a:solidFill>
                  <a:srgbClr val="431C11"/>
                </a:solidFill>
              </a:rPr>
              <a:t>지역에 도읍이 있었던 시기</a:t>
            </a:r>
          </a:p>
          <a:p>
            <a:r>
              <a:rPr lang="ko-KR" altLang="en-US" dirty="0" err="1">
                <a:solidFill>
                  <a:srgbClr val="431C11"/>
                </a:solidFill>
              </a:rPr>
              <a:t>아스카</a:t>
            </a:r>
            <a:r>
              <a:rPr lang="ko-KR" altLang="en-US" dirty="0">
                <a:solidFill>
                  <a:srgbClr val="431C11"/>
                </a:solidFill>
              </a:rPr>
              <a:t> 문화는 불교가 국가의 보호를 받아 널리 침투한 최초의 불교 문화</a:t>
            </a:r>
          </a:p>
          <a:p>
            <a:r>
              <a:rPr lang="ko-KR" altLang="en-US" dirty="0">
                <a:solidFill>
                  <a:srgbClr val="431C11"/>
                </a:solidFill>
              </a:rPr>
              <a:t>고구려</a:t>
            </a:r>
            <a:r>
              <a:rPr lang="en-US" altLang="ko-KR" dirty="0">
                <a:solidFill>
                  <a:srgbClr val="431C11"/>
                </a:solidFill>
              </a:rPr>
              <a:t>·</a:t>
            </a:r>
            <a:r>
              <a:rPr lang="ko-KR" altLang="en-US" dirty="0">
                <a:solidFill>
                  <a:srgbClr val="431C11"/>
                </a:solidFill>
              </a:rPr>
              <a:t>백제</a:t>
            </a:r>
            <a:r>
              <a:rPr lang="en-US" altLang="ko-KR" dirty="0">
                <a:solidFill>
                  <a:srgbClr val="431C11"/>
                </a:solidFill>
              </a:rPr>
              <a:t>·</a:t>
            </a:r>
            <a:r>
              <a:rPr lang="ko-KR" altLang="en-US" dirty="0">
                <a:solidFill>
                  <a:srgbClr val="431C11"/>
                </a:solidFill>
              </a:rPr>
              <a:t>신라와 중국 </a:t>
            </a:r>
            <a:r>
              <a:rPr lang="ko-KR" altLang="en-US" dirty="0" err="1">
                <a:solidFill>
                  <a:srgbClr val="431C11"/>
                </a:solidFill>
              </a:rPr>
              <a:t>남북조</a:t>
            </a:r>
            <a:r>
              <a:rPr lang="ko-KR" altLang="en-US" dirty="0">
                <a:solidFill>
                  <a:srgbClr val="431C11"/>
                </a:solidFill>
              </a:rPr>
              <a:t> 등의 영향을 받은</a:t>
            </a:r>
            <a:r>
              <a:rPr lang="en-US" altLang="ko-KR" dirty="0">
                <a:solidFill>
                  <a:srgbClr val="431C11"/>
                </a:solidFill>
              </a:rPr>
              <a:t>, </a:t>
            </a:r>
            <a:r>
              <a:rPr lang="ko-KR" altLang="en-US" dirty="0">
                <a:solidFill>
                  <a:srgbClr val="431C11"/>
                </a:solidFill>
              </a:rPr>
              <a:t>국제성이 높은 문화</a:t>
            </a:r>
          </a:p>
          <a:p>
            <a:endParaRPr lang="ko-KR" altLang="en-US" dirty="0">
              <a:solidFill>
                <a:srgbClr val="431C11"/>
              </a:solidFill>
            </a:endParaRPr>
          </a:p>
        </p:txBody>
      </p:sp>
      <p:pic>
        <p:nvPicPr>
          <p:cNvPr id="5" name="그림 4" descr="스이코여왕(백제녀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24" y="714356"/>
            <a:ext cx="7286676" cy="549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948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각형 3"/>
          <p:cNvSpPr/>
          <p:nvPr/>
        </p:nvSpPr>
        <p:spPr>
          <a:xfrm>
            <a:off x="500034" y="404664"/>
            <a:ext cx="8424936" cy="864096"/>
          </a:xfrm>
          <a:prstGeom prst="homePlate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>
                <a:solidFill>
                  <a:schemeClr val="bg1"/>
                </a:solidFill>
              </a:rPr>
              <a:t>하쿠호</a:t>
            </a:r>
            <a:r>
              <a:rPr lang="ko-KR" altLang="en-US" dirty="0" smtClean="0">
                <a:solidFill>
                  <a:schemeClr val="bg1"/>
                </a:solidFill>
              </a:rPr>
              <a:t> 문화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431C11"/>
                </a:solidFill>
              </a:rPr>
              <a:t>7</a:t>
            </a:r>
            <a:r>
              <a:rPr lang="ko-KR" altLang="en-US" dirty="0">
                <a:solidFill>
                  <a:srgbClr val="431C11"/>
                </a:solidFill>
              </a:rPr>
              <a:t>세기 후반부터 </a:t>
            </a:r>
            <a:r>
              <a:rPr lang="en-US" altLang="ko-KR" dirty="0">
                <a:solidFill>
                  <a:srgbClr val="431C11"/>
                </a:solidFill>
              </a:rPr>
              <a:t>8</a:t>
            </a:r>
            <a:r>
              <a:rPr lang="ko-KR" altLang="en-US" dirty="0">
                <a:solidFill>
                  <a:srgbClr val="431C11"/>
                </a:solidFill>
              </a:rPr>
              <a:t>세기의</a:t>
            </a:r>
            <a:r>
              <a:rPr lang="en-US" altLang="ko-KR" dirty="0">
                <a:solidFill>
                  <a:srgbClr val="431C11"/>
                </a:solidFill>
              </a:rPr>
              <a:t>, </a:t>
            </a:r>
            <a:r>
              <a:rPr lang="ko-KR" altLang="en-US" dirty="0" err="1">
                <a:solidFill>
                  <a:srgbClr val="431C11"/>
                </a:solidFill>
              </a:rPr>
              <a:t>덴무부터</a:t>
            </a:r>
            <a:r>
              <a:rPr lang="ko-KR" altLang="en-US" dirty="0">
                <a:solidFill>
                  <a:srgbClr val="431C11"/>
                </a:solidFill>
              </a:rPr>
              <a:t> </a:t>
            </a:r>
            <a:r>
              <a:rPr lang="ko-KR" altLang="en-US" dirty="0" err="1">
                <a:solidFill>
                  <a:srgbClr val="431C11"/>
                </a:solidFill>
              </a:rPr>
              <a:t>지토까지의</a:t>
            </a:r>
            <a:r>
              <a:rPr lang="ko-KR" altLang="en-US" dirty="0">
                <a:solidFill>
                  <a:srgbClr val="431C11"/>
                </a:solidFill>
              </a:rPr>
              <a:t> 시대를 중심으로 하는 문화</a:t>
            </a:r>
          </a:p>
          <a:p>
            <a:r>
              <a:rPr lang="ko-KR" altLang="en-US" dirty="0">
                <a:solidFill>
                  <a:srgbClr val="431C11"/>
                </a:solidFill>
              </a:rPr>
              <a:t>신라와 초당</a:t>
            </a:r>
            <a:r>
              <a:rPr lang="en-US" altLang="ko-KR" dirty="0">
                <a:solidFill>
                  <a:srgbClr val="431C11"/>
                </a:solidFill>
              </a:rPr>
              <a:t>(</a:t>
            </a:r>
            <a:r>
              <a:rPr lang="ko-KR" altLang="en-US" dirty="0">
                <a:solidFill>
                  <a:srgbClr val="431C11"/>
                </a:solidFill>
              </a:rPr>
              <a:t>初唐</a:t>
            </a:r>
            <a:r>
              <a:rPr lang="en-US" altLang="ko-KR" dirty="0">
                <a:solidFill>
                  <a:srgbClr val="431C11"/>
                </a:solidFill>
              </a:rPr>
              <a:t>)</a:t>
            </a:r>
            <a:r>
              <a:rPr lang="ko-KR" altLang="en-US" dirty="0" smtClean="0">
                <a:solidFill>
                  <a:srgbClr val="431C11"/>
                </a:solidFill>
              </a:rPr>
              <a:t>의</a:t>
            </a:r>
            <a:endParaRPr lang="en-US" altLang="ko-KR" dirty="0" smtClean="0">
              <a:solidFill>
                <a:srgbClr val="431C11"/>
              </a:solidFill>
            </a:endParaRPr>
          </a:p>
          <a:p>
            <a:pPr marL="0" indent="0">
              <a:buNone/>
            </a:pPr>
            <a:r>
              <a:rPr lang="ko-KR" altLang="en-US" dirty="0" smtClean="0">
                <a:solidFill>
                  <a:srgbClr val="431C11"/>
                </a:solidFill>
              </a:rPr>
              <a:t> </a:t>
            </a:r>
            <a:r>
              <a:rPr lang="ko-KR" altLang="en-US" dirty="0">
                <a:solidFill>
                  <a:srgbClr val="431C11"/>
                </a:solidFill>
              </a:rPr>
              <a:t>영향을 많이 </a:t>
            </a:r>
            <a:r>
              <a:rPr lang="ko-KR" altLang="en-US" dirty="0" smtClean="0">
                <a:solidFill>
                  <a:srgbClr val="431C11"/>
                </a:solidFill>
              </a:rPr>
              <a:t>받았다</a:t>
            </a:r>
            <a:r>
              <a:rPr lang="en-US" altLang="ko-KR" dirty="0" smtClean="0">
                <a:solidFill>
                  <a:srgbClr val="431C11"/>
                </a:solidFill>
              </a:rPr>
              <a:t>.</a:t>
            </a:r>
          </a:p>
          <a:p>
            <a:pPr marL="0" indent="0">
              <a:buNone/>
            </a:pPr>
            <a:endParaRPr lang="en-US" altLang="ko-KR" dirty="0" smtClean="0">
              <a:solidFill>
                <a:srgbClr val="431C11"/>
              </a:solidFill>
            </a:endParaRPr>
          </a:p>
          <a:p>
            <a:endParaRPr lang="ko-KR" altLang="en-US" dirty="0">
              <a:solidFill>
                <a:srgbClr val="431C11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7514" y="2718040"/>
            <a:ext cx="4310542" cy="373580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4005064"/>
            <a:ext cx="3744416" cy="93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341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각형 3"/>
          <p:cNvSpPr/>
          <p:nvPr/>
        </p:nvSpPr>
        <p:spPr>
          <a:xfrm>
            <a:off x="500034" y="404664"/>
            <a:ext cx="8424936" cy="864096"/>
          </a:xfrm>
          <a:prstGeom prst="homePlate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>
                <a:solidFill>
                  <a:schemeClr val="bg1"/>
                </a:solidFill>
              </a:rPr>
              <a:t>덴표</a:t>
            </a:r>
            <a:r>
              <a:rPr lang="en-US" altLang="ko-KR" dirty="0">
                <a:solidFill>
                  <a:schemeClr val="bg1"/>
                </a:solidFill>
              </a:rPr>
              <a:t>(</a:t>
            </a:r>
            <a:r>
              <a:rPr lang="ko-KR" altLang="en-US" dirty="0" err="1" smtClean="0">
                <a:solidFill>
                  <a:schemeClr val="bg1"/>
                </a:solidFill>
              </a:rPr>
              <a:t>天平</a:t>
            </a:r>
            <a:r>
              <a:rPr lang="en-US" altLang="ko-KR" dirty="0" smtClean="0">
                <a:solidFill>
                  <a:schemeClr val="bg1"/>
                </a:solidFill>
              </a:rPr>
              <a:t>)</a:t>
            </a:r>
            <a:r>
              <a:rPr lang="ko-KR" altLang="en-US" dirty="0" smtClean="0">
                <a:solidFill>
                  <a:schemeClr val="bg1"/>
                </a:solidFill>
              </a:rPr>
              <a:t> 문화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800" dirty="0">
                <a:solidFill>
                  <a:srgbClr val="431C11"/>
                </a:solidFill>
              </a:rPr>
              <a:t>8</a:t>
            </a:r>
            <a:r>
              <a:rPr lang="ko-KR" altLang="en-US" sz="2800" dirty="0">
                <a:solidFill>
                  <a:srgbClr val="431C11"/>
                </a:solidFill>
              </a:rPr>
              <a:t>세기 나라 시대의 </a:t>
            </a:r>
            <a:r>
              <a:rPr lang="ko-KR" altLang="en-US" sz="2800" dirty="0" err="1" smtClean="0">
                <a:solidFill>
                  <a:srgbClr val="431C11"/>
                </a:solidFill>
              </a:rPr>
              <a:t>헤이조경을</a:t>
            </a:r>
            <a:r>
              <a:rPr lang="ko-KR" altLang="en-US" sz="2800" dirty="0" smtClean="0">
                <a:solidFill>
                  <a:srgbClr val="431C11"/>
                </a:solidFill>
              </a:rPr>
              <a:t> </a:t>
            </a:r>
            <a:r>
              <a:rPr lang="ko-KR" altLang="en-US" sz="2800" dirty="0">
                <a:solidFill>
                  <a:srgbClr val="431C11"/>
                </a:solidFill>
              </a:rPr>
              <a:t>거점으로 발달된 귀족 문화</a:t>
            </a:r>
          </a:p>
          <a:p>
            <a:r>
              <a:rPr lang="ko-KR" altLang="en-US" sz="2800" dirty="0">
                <a:solidFill>
                  <a:srgbClr val="431C11"/>
                </a:solidFill>
              </a:rPr>
              <a:t>성당</a:t>
            </a:r>
            <a:r>
              <a:rPr lang="en-US" altLang="ko-KR" sz="2800" dirty="0">
                <a:solidFill>
                  <a:srgbClr val="431C11"/>
                </a:solidFill>
              </a:rPr>
              <a:t>(</a:t>
            </a:r>
            <a:r>
              <a:rPr lang="ko-KR" altLang="en-US" sz="2800" dirty="0">
                <a:solidFill>
                  <a:srgbClr val="431C11"/>
                </a:solidFill>
              </a:rPr>
              <a:t>盛唐</a:t>
            </a:r>
            <a:r>
              <a:rPr lang="en-US" altLang="ko-KR" sz="2800" dirty="0">
                <a:solidFill>
                  <a:srgbClr val="431C11"/>
                </a:solidFill>
              </a:rPr>
              <a:t>) </a:t>
            </a:r>
            <a:r>
              <a:rPr lang="ko-KR" altLang="en-US" sz="2800" dirty="0">
                <a:solidFill>
                  <a:srgbClr val="431C11"/>
                </a:solidFill>
              </a:rPr>
              <a:t>문화의 영향을 받아 국제성이 풍부</a:t>
            </a:r>
          </a:p>
          <a:p>
            <a:r>
              <a:rPr lang="ko-KR" altLang="en-US" sz="2800" dirty="0">
                <a:solidFill>
                  <a:srgbClr val="431C11"/>
                </a:solidFill>
              </a:rPr>
              <a:t>국가 정책의 영향으로 불교적 색채가 강한 문화</a:t>
            </a:r>
          </a:p>
          <a:p>
            <a:r>
              <a:rPr lang="en-US" altLang="ko-KR" sz="2800" dirty="0">
                <a:solidFill>
                  <a:srgbClr val="431C11"/>
                </a:solidFill>
              </a:rPr>
              <a:t>712</a:t>
            </a:r>
            <a:r>
              <a:rPr lang="ko-KR" altLang="en-US" sz="2800" dirty="0">
                <a:solidFill>
                  <a:srgbClr val="431C11"/>
                </a:solidFill>
              </a:rPr>
              <a:t>년에 </a:t>
            </a:r>
            <a:r>
              <a:rPr lang="en-US" altLang="ko-KR" sz="2800" dirty="0">
                <a:solidFill>
                  <a:srgbClr val="431C11"/>
                </a:solidFill>
              </a:rPr>
              <a:t>『</a:t>
            </a:r>
            <a:r>
              <a:rPr lang="ko-KR" altLang="en-US" sz="2800" dirty="0">
                <a:solidFill>
                  <a:srgbClr val="431C11"/>
                </a:solidFill>
              </a:rPr>
              <a:t>고사기</a:t>
            </a:r>
            <a:r>
              <a:rPr lang="en-US" altLang="ko-KR" sz="2800" dirty="0">
                <a:solidFill>
                  <a:srgbClr val="431C11"/>
                </a:solidFill>
              </a:rPr>
              <a:t>(</a:t>
            </a:r>
            <a:r>
              <a:rPr lang="ko-KR" altLang="en-US" sz="2800" dirty="0">
                <a:solidFill>
                  <a:srgbClr val="431C11"/>
                </a:solidFill>
              </a:rPr>
              <a:t>古事記</a:t>
            </a:r>
            <a:r>
              <a:rPr lang="en-US" altLang="ko-KR" sz="2800" dirty="0">
                <a:solidFill>
                  <a:srgbClr val="431C11"/>
                </a:solidFill>
              </a:rPr>
              <a:t>)』, 720</a:t>
            </a:r>
            <a:r>
              <a:rPr lang="ko-KR" altLang="en-US" sz="2800" dirty="0">
                <a:solidFill>
                  <a:srgbClr val="431C11"/>
                </a:solidFill>
              </a:rPr>
              <a:t>년에 </a:t>
            </a:r>
            <a:r>
              <a:rPr lang="en-US" altLang="ko-KR" sz="2800" dirty="0">
                <a:solidFill>
                  <a:srgbClr val="431C11"/>
                </a:solidFill>
              </a:rPr>
              <a:t>『</a:t>
            </a:r>
            <a:r>
              <a:rPr lang="ko-KR" altLang="en-US" sz="2800" dirty="0">
                <a:solidFill>
                  <a:srgbClr val="431C11"/>
                </a:solidFill>
              </a:rPr>
              <a:t>일본서기</a:t>
            </a:r>
            <a:r>
              <a:rPr lang="en-US" altLang="ko-KR" sz="2800" dirty="0">
                <a:solidFill>
                  <a:srgbClr val="431C11"/>
                </a:solidFill>
              </a:rPr>
              <a:t>(</a:t>
            </a:r>
            <a:r>
              <a:rPr lang="ko-KR" altLang="en-US" sz="2800" dirty="0">
                <a:solidFill>
                  <a:srgbClr val="431C11"/>
                </a:solidFill>
              </a:rPr>
              <a:t>日本書紀</a:t>
            </a:r>
            <a:r>
              <a:rPr lang="en-US" altLang="ko-KR" sz="2800" dirty="0">
                <a:solidFill>
                  <a:srgbClr val="431C11"/>
                </a:solidFill>
              </a:rPr>
              <a:t>)』</a:t>
            </a:r>
            <a:r>
              <a:rPr lang="ko-KR" altLang="en-US" sz="2800" dirty="0">
                <a:solidFill>
                  <a:srgbClr val="431C11"/>
                </a:solidFill>
              </a:rPr>
              <a:t>로 </a:t>
            </a:r>
            <a:r>
              <a:rPr lang="ko-KR" altLang="en-US" sz="2800" dirty="0" smtClean="0">
                <a:solidFill>
                  <a:srgbClr val="431C11"/>
                </a:solidFill>
              </a:rPr>
              <a:t>완성</a:t>
            </a:r>
            <a:endParaRPr lang="ko-KR" altLang="en-US" sz="2800" dirty="0">
              <a:solidFill>
                <a:srgbClr val="431C11"/>
              </a:solidFill>
            </a:endParaRPr>
          </a:p>
        </p:txBody>
      </p:sp>
      <p:pic>
        <p:nvPicPr>
          <p:cNvPr id="5" name="그림 4" descr="鳥毛立女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428604"/>
            <a:ext cx="4893842" cy="6193561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5286380" y="1000108"/>
            <a:ext cx="3571900" cy="321471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400" dirty="0" smtClean="0">
                <a:solidFill>
                  <a:srgbClr val="431C11"/>
                </a:solidFill>
                <a:latin typeface="바탕"/>
                <a:ea typeface="바탕"/>
              </a:rPr>
              <a:t>←</a:t>
            </a:r>
            <a:r>
              <a:rPr lang="ko-KR" altLang="en-US" sz="2400" dirty="0" err="1" smtClean="0">
                <a:solidFill>
                  <a:srgbClr val="431C11"/>
                </a:solidFill>
              </a:rPr>
              <a:t>쇼소인</a:t>
            </a:r>
            <a:r>
              <a:rPr lang="en-US" altLang="ko-KR" sz="2400" dirty="0" smtClean="0">
                <a:solidFill>
                  <a:srgbClr val="431C11"/>
                </a:solidFill>
              </a:rPr>
              <a:t>(</a:t>
            </a:r>
            <a:r>
              <a:rPr lang="ko-KR" altLang="en-US" sz="2400" dirty="0" err="1" smtClean="0">
                <a:solidFill>
                  <a:srgbClr val="431C11"/>
                </a:solidFill>
              </a:rPr>
              <a:t>正倉院</a:t>
            </a:r>
            <a:r>
              <a:rPr lang="en-US" altLang="ko-KR" sz="2400" dirty="0" smtClean="0">
                <a:solidFill>
                  <a:srgbClr val="431C11"/>
                </a:solidFill>
              </a:rPr>
              <a:t>)</a:t>
            </a:r>
            <a:r>
              <a:rPr lang="ko-KR" altLang="en-US" sz="2400" dirty="0" smtClean="0">
                <a:solidFill>
                  <a:srgbClr val="431C11"/>
                </a:solidFill>
              </a:rPr>
              <a:t>의 </a:t>
            </a:r>
            <a:endParaRPr lang="en-US" altLang="ko-KR" sz="2400" dirty="0" smtClean="0">
              <a:solidFill>
                <a:srgbClr val="431C11"/>
              </a:solidFill>
            </a:endParaRPr>
          </a:p>
          <a:p>
            <a:r>
              <a:rPr lang="ko-KR" altLang="en-US" sz="2400" dirty="0" err="1" smtClean="0">
                <a:solidFill>
                  <a:srgbClr val="431C11"/>
                </a:solidFill>
              </a:rPr>
              <a:t>鳥毛立女의</a:t>
            </a:r>
            <a:r>
              <a:rPr lang="ko-KR" altLang="en-US" sz="2400" dirty="0" smtClean="0">
                <a:solidFill>
                  <a:srgbClr val="431C11"/>
                </a:solidFill>
              </a:rPr>
              <a:t> </a:t>
            </a:r>
            <a:r>
              <a:rPr lang="ko-KR" altLang="en-US" sz="2400" dirty="0" smtClean="0">
                <a:solidFill>
                  <a:srgbClr val="431C11"/>
                </a:solidFill>
              </a:rPr>
              <a:t>병풍</a:t>
            </a:r>
            <a:endParaRPr lang="en-US" altLang="ko-KR" sz="2400" dirty="0" smtClean="0">
              <a:solidFill>
                <a:srgbClr val="431C11"/>
              </a:solidFill>
            </a:endParaRPr>
          </a:p>
          <a:p>
            <a:r>
              <a:rPr lang="en-US" altLang="ko-KR" sz="2400" dirty="0" smtClean="0">
                <a:solidFill>
                  <a:srgbClr val="431C11"/>
                </a:solidFill>
              </a:rPr>
              <a:t>(</a:t>
            </a:r>
            <a:r>
              <a:rPr lang="ko-KR" altLang="en-US" sz="2400" dirty="0" err="1" smtClean="0">
                <a:solidFill>
                  <a:srgbClr val="431C11"/>
                </a:solidFill>
              </a:rPr>
              <a:t>도리게다치온나</a:t>
            </a:r>
            <a:r>
              <a:rPr lang="en-US" altLang="ko-KR" sz="2400" dirty="0" smtClean="0">
                <a:solidFill>
                  <a:srgbClr val="431C11"/>
                </a:solidFill>
              </a:rPr>
              <a:t>)</a:t>
            </a:r>
            <a:endParaRPr lang="en-US" altLang="ko-KR" sz="2400" dirty="0" smtClean="0">
              <a:solidFill>
                <a:srgbClr val="431C11"/>
              </a:solidFill>
            </a:endParaRPr>
          </a:p>
          <a:p>
            <a:endParaRPr lang="ko-KR" altLang="en-US" sz="2400" dirty="0">
              <a:solidFill>
                <a:srgbClr val="431C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121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 uiExpand="1" build="p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4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각형 3"/>
          <p:cNvSpPr/>
          <p:nvPr/>
        </p:nvSpPr>
        <p:spPr>
          <a:xfrm>
            <a:off x="398489" y="238884"/>
            <a:ext cx="8824494" cy="1440160"/>
          </a:xfrm>
          <a:prstGeom prst="homePlate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 err="1">
                <a:solidFill>
                  <a:schemeClr val="bg1"/>
                </a:solidFill>
              </a:rPr>
              <a:t>헤이안</a:t>
            </a:r>
            <a:r>
              <a:rPr lang="ko-KR" altLang="en-US" dirty="0">
                <a:solidFill>
                  <a:schemeClr val="bg1"/>
                </a:solidFill>
              </a:rPr>
              <a:t> </a:t>
            </a:r>
            <a:r>
              <a:rPr lang="ko-KR" altLang="en-US" dirty="0" smtClean="0">
                <a:solidFill>
                  <a:schemeClr val="bg1"/>
                </a:solidFill>
              </a:rPr>
              <a:t>시대의 </a:t>
            </a:r>
            <a:r>
              <a:rPr lang="en-US" altLang="ko-KR" dirty="0" smtClean="0">
                <a:solidFill>
                  <a:schemeClr val="bg1"/>
                </a:solidFill>
              </a:rPr>
              <a:t/>
            </a:r>
            <a:br>
              <a:rPr lang="en-US" altLang="ko-KR" dirty="0" smtClean="0">
                <a:solidFill>
                  <a:schemeClr val="bg1"/>
                </a:solidFill>
              </a:rPr>
            </a:br>
            <a:r>
              <a:rPr lang="ko-KR" altLang="en-US" dirty="0" smtClean="0">
                <a:solidFill>
                  <a:schemeClr val="bg1"/>
                </a:solidFill>
              </a:rPr>
              <a:t>고닌</a:t>
            </a:r>
            <a:r>
              <a:rPr lang="en-US" altLang="ko-KR" dirty="0">
                <a:solidFill>
                  <a:schemeClr val="bg1"/>
                </a:solidFill>
              </a:rPr>
              <a:t>(</a:t>
            </a:r>
            <a:r>
              <a:rPr lang="ko-KR" altLang="en-US" dirty="0">
                <a:solidFill>
                  <a:schemeClr val="bg1"/>
                </a:solidFill>
              </a:rPr>
              <a:t>弘仁</a:t>
            </a:r>
            <a:r>
              <a:rPr lang="en-US" altLang="ko-KR" dirty="0">
                <a:solidFill>
                  <a:schemeClr val="bg1"/>
                </a:solidFill>
              </a:rPr>
              <a:t>)·</a:t>
            </a:r>
            <a:r>
              <a:rPr lang="ko-KR" altLang="en-US" dirty="0" err="1">
                <a:solidFill>
                  <a:schemeClr val="bg1"/>
                </a:solidFill>
              </a:rPr>
              <a:t>조관</a:t>
            </a:r>
            <a:r>
              <a:rPr lang="en-US" altLang="ko-KR" dirty="0">
                <a:solidFill>
                  <a:schemeClr val="bg1"/>
                </a:solidFill>
              </a:rPr>
              <a:t>(</a:t>
            </a:r>
            <a:r>
              <a:rPr lang="ko-KR" altLang="en-US" dirty="0">
                <a:solidFill>
                  <a:schemeClr val="bg1"/>
                </a:solidFill>
              </a:rPr>
              <a:t>貞觀</a:t>
            </a:r>
            <a:r>
              <a:rPr lang="en-US" altLang="ko-KR" dirty="0" smtClean="0">
                <a:solidFill>
                  <a:schemeClr val="bg1"/>
                </a:solidFill>
              </a:rPr>
              <a:t>) </a:t>
            </a:r>
            <a:r>
              <a:rPr lang="ko-KR" altLang="en-US" dirty="0" smtClean="0">
                <a:solidFill>
                  <a:srgbClr val="431C11"/>
                </a:solidFill>
              </a:rPr>
              <a:t>문화</a:t>
            </a:r>
            <a:endParaRPr lang="ko-KR" altLang="en-US" dirty="0">
              <a:solidFill>
                <a:srgbClr val="431C11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98489" y="1772816"/>
            <a:ext cx="8229600" cy="4525963"/>
          </a:xfrm>
        </p:spPr>
        <p:txBody>
          <a:bodyPr/>
          <a:lstStyle/>
          <a:p>
            <a:r>
              <a:rPr lang="ko-KR" altLang="en-US" dirty="0" err="1">
                <a:solidFill>
                  <a:srgbClr val="431C11"/>
                </a:solidFill>
              </a:rPr>
              <a:t>헤이안경</a:t>
            </a:r>
            <a:r>
              <a:rPr lang="ko-KR" altLang="en-US" dirty="0">
                <a:solidFill>
                  <a:srgbClr val="431C11"/>
                </a:solidFill>
              </a:rPr>
              <a:t> 천도로부터 </a:t>
            </a:r>
            <a:endParaRPr lang="en-US" altLang="ko-KR" dirty="0" smtClean="0">
              <a:solidFill>
                <a:srgbClr val="431C11"/>
              </a:solidFill>
            </a:endParaRPr>
          </a:p>
          <a:p>
            <a:pPr marL="0" indent="0">
              <a:buNone/>
            </a:pPr>
            <a:r>
              <a:rPr lang="en-US" altLang="ko-KR" dirty="0">
                <a:solidFill>
                  <a:srgbClr val="431C11"/>
                </a:solidFill>
              </a:rPr>
              <a:t> </a:t>
            </a:r>
            <a:r>
              <a:rPr lang="en-US" altLang="ko-KR" dirty="0" smtClean="0">
                <a:solidFill>
                  <a:srgbClr val="431C11"/>
                </a:solidFill>
              </a:rPr>
              <a:t>                          9</a:t>
            </a:r>
            <a:r>
              <a:rPr lang="ko-KR" altLang="en-US" dirty="0">
                <a:solidFill>
                  <a:srgbClr val="431C11"/>
                </a:solidFill>
              </a:rPr>
              <a:t>세기 말경까지의 문화</a:t>
            </a:r>
          </a:p>
          <a:p>
            <a:r>
              <a:rPr lang="ko-KR" altLang="en-US" dirty="0">
                <a:solidFill>
                  <a:srgbClr val="431C11"/>
                </a:solidFill>
              </a:rPr>
              <a:t>한문학과 유교를 중심으로 하는 당풍</a:t>
            </a:r>
            <a:r>
              <a:rPr lang="en-US" altLang="ko-KR" dirty="0">
                <a:solidFill>
                  <a:srgbClr val="431C11"/>
                </a:solidFill>
              </a:rPr>
              <a:t>(</a:t>
            </a:r>
            <a:r>
              <a:rPr lang="ko-KR" altLang="en-US" dirty="0">
                <a:solidFill>
                  <a:srgbClr val="431C11"/>
                </a:solidFill>
              </a:rPr>
              <a:t>唐風</a:t>
            </a:r>
            <a:r>
              <a:rPr lang="en-US" altLang="ko-KR" dirty="0">
                <a:solidFill>
                  <a:srgbClr val="431C11"/>
                </a:solidFill>
              </a:rPr>
              <a:t>) </a:t>
            </a:r>
            <a:r>
              <a:rPr lang="ko-KR" altLang="en-US" dirty="0">
                <a:solidFill>
                  <a:srgbClr val="431C11"/>
                </a:solidFill>
              </a:rPr>
              <a:t>문화가 발달</a:t>
            </a:r>
          </a:p>
          <a:p>
            <a:endParaRPr lang="ko-KR" altLang="en-US" dirty="0">
              <a:solidFill>
                <a:srgbClr val="431C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106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각형 3"/>
          <p:cNvSpPr/>
          <p:nvPr/>
        </p:nvSpPr>
        <p:spPr>
          <a:xfrm>
            <a:off x="500034" y="404664"/>
            <a:ext cx="8424936" cy="864096"/>
          </a:xfrm>
          <a:prstGeom prst="homePlate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>
                <a:solidFill>
                  <a:schemeClr val="bg1"/>
                </a:solidFill>
              </a:rPr>
              <a:t>후지와라</a:t>
            </a:r>
            <a:r>
              <a:rPr lang="ko-KR" altLang="en-US" dirty="0">
                <a:solidFill>
                  <a:schemeClr val="bg1"/>
                </a:solidFill>
              </a:rPr>
              <a:t> </a:t>
            </a:r>
            <a:r>
              <a:rPr lang="ko-KR" altLang="en-US" dirty="0" smtClean="0">
                <a:solidFill>
                  <a:schemeClr val="bg1"/>
                </a:solidFill>
              </a:rPr>
              <a:t>문화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28596" y="2332037"/>
            <a:ext cx="8229600" cy="4525963"/>
          </a:xfrm>
        </p:spPr>
        <p:txBody>
          <a:bodyPr>
            <a:normAutofit/>
          </a:bodyPr>
          <a:lstStyle/>
          <a:p>
            <a:r>
              <a:rPr lang="ko-KR" altLang="en-US" dirty="0" err="1">
                <a:solidFill>
                  <a:srgbClr val="431C11"/>
                </a:solidFill>
              </a:rPr>
              <a:t>섭관</a:t>
            </a:r>
            <a:r>
              <a:rPr lang="ko-KR" altLang="en-US" dirty="0">
                <a:solidFill>
                  <a:srgbClr val="431C11"/>
                </a:solidFill>
              </a:rPr>
              <a:t> 정치기의 </a:t>
            </a:r>
            <a:r>
              <a:rPr lang="en-US" altLang="ko-KR" dirty="0">
                <a:solidFill>
                  <a:srgbClr val="431C11"/>
                </a:solidFill>
              </a:rPr>
              <a:t>10~11</a:t>
            </a:r>
            <a:r>
              <a:rPr lang="ko-KR" altLang="en-US" dirty="0">
                <a:solidFill>
                  <a:srgbClr val="431C11"/>
                </a:solidFill>
              </a:rPr>
              <a:t>세기경의 문화</a:t>
            </a:r>
          </a:p>
          <a:p>
            <a:endParaRPr lang="en-US" altLang="ko-KR" dirty="0" smtClean="0">
              <a:solidFill>
                <a:srgbClr val="431C11"/>
              </a:solidFill>
            </a:endParaRPr>
          </a:p>
          <a:p>
            <a:r>
              <a:rPr lang="ko-KR" altLang="en-US" dirty="0" smtClean="0">
                <a:solidFill>
                  <a:srgbClr val="431C11"/>
                </a:solidFill>
              </a:rPr>
              <a:t>대륙 </a:t>
            </a:r>
            <a:r>
              <a:rPr lang="ko-KR" altLang="en-US" dirty="0">
                <a:solidFill>
                  <a:srgbClr val="431C11"/>
                </a:solidFill>
              </a:rPr>
              <a:t>문화의 흡수 위에 일본의 고유 문화가 융합되어 일본적인 특성이 형성</a:t>
            </a:r>
          </a:p>
          <a:p>
            <a:endParaRPr lang="en-US" altLang="ko-KR" dirty="0" smtClean="0">
              <a:solidFill>
                <a:srgbClr val="431C11"/>
              </a:solidFill>
            </a:endParaRPr>
          </a:p>
          <a:p>
            <a:endParaRPr lang="ko-KR" altLang="en-US" dirty="0">
              <a:solidFill>
                <a:srgbClr val="431C11"/>
              </a:solidFill>
            </a:endParaRPr>
          </a:p>
          <a:p>
            <a:endParaRPr lang="ko-KR" altLang="en-US" dirty="0">
              <a:solidFill>
                <a:srgbClr val="431C1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21" y="1643050"/>
            <a:ext cx="8358246" cy="4031873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431C11"/>
                </a:solidFill>
                <a:latin typeface="바탕"/>
                <a:ea typeface="바탕"/>
              </a:rPr>
              <a:t>⊙</a:t>
            </a:r>
            <a:r>
              <a:rPr lang="ko-KR" altLang="en-US" sz="3200" dirty="0" smtClean="0">
                <a:solidFill>
                  <a:srgbClr val="431C11"/>
                </a:solidFill>
              </a:rPr>
              <a:t> </a:t>
            </a:r>
            <a:r>
              <a:rPr lang="ko-KR" altLang="en-US" sz="3200" dirty="0" err="1" smtClean="0">
                <a:solidFill>
                  <a:srgbClr val="431C11"/>
                </a:solidFill>
              </a:rPr>
              <a:t>만요가나</a:t>
            </a:r>
            <a:r>
              <a:rPr lang="en-US" altLang="ko-KR" sz="3200" dirty="0" smtClean="0">
                <a:solidFill>
                  <a:srgbClr val="431C11"/>
                </a:solidFill>
              </a:rPr>
              <a:t>(</a:t>
            </a:r>
            <a:r>
              <a:rPr lang="ko-KR" altLang="en-US" sz="3200" dirty="0" err="1" smtClean="0">
                <a:solidFill>
                  <a:srgbClr val="431C11"/>
                </a:solidFill>
              </a:rPr>
              <a:t>萬葉假名</a:t>
            </a:r>
            <a:r>
              <a:rPr lang="en-US" altLang="ko-KR" sz="3200" dirty="0" smtClean="0">
                <a:solidFill>
                  <a:srgbClr val="431C11"/>
                </a:solidFill>
              </a:rPr>
              <a:t>)</a:t>
            </a:r>
            <a:r>
              <a:rPr lang="ko-KR" altLang="en-US" sz="3200" dirty="0" smtClean="0">
                <a:solidFill>
                  <a:srgbClr val="431C11"/>
                </a:solidFill>
              </a:rPr>
              <a:t>의 서체가 초서체</a:t>
            </a:r>
            <a:r>
              <a:rPr lang="en-US" altLang="ko-KR" sz="3200" dirty="0" smtClean="0">
                <a:solidFill>
                  <a:srgbClr val="431C11"/>
                </a:solidFill>
              </a:rPr>
              <a:t>(</a:t>
            </a:r>
            <a:r>
              <a:rPr lang="ko-KR" altLang="en-US" sz="3200" dirty="0" err="1" smtClean="0">
                <a:solidFill>
                  <a:srgbClr val="431C11"/>
                </a:solidFill>
              </a:rPr>
              <a:t>草書体</a:t>
            </a:r>
            <a:r>
              <a:rPr lang="en-US" altLang="ko-KR" sz="3200" dirty="0" smtClean="0">
                <a:solidFill>
                  <a:srgbClr val="431C11"/>
                </a:solidFill>
              </a:rPr>
              <a:t>)</a:t>
            </a:r>
            <a:r>
              <a:rPr lang="ko-KR" altLang="en-US" sz="3200" dirty="0" smtClean="0">
                <a:solidFill>
                  <a:srgbClr val="431C11"/>
                </a:solidFill>
              </a:rPr>
              <a:t>로 되면서 한층 </a:t>
            </a:r>
            <a:r>
              <a:rPr lang="ko-KR" altLang="en-US" sz="3200" dirty="0" err="1" smtClean="0">
                <a:solidFill>
                  <a:srgbClr val="431C11"/>
                </a:solidFill>
              </a:rPr>
              <a:t>간략화하여</a:t>
            </a:r>
            <a:r>
              <a:rPr lang="ko-KR" altLang="en-US" sz="3200" dirty="0" smtClean="0">
                <a:solidFill>
                  <a:srgbClr val="431C11"/>
                </a:solidFill>
              </a:rPr>
              <a:t> 히라가나 성립</a:t>
            </a:r>
            <a:r>
              <a:rPr lang="en-US" altLang="ko-KR" sz="3200" dirty="0" smtClean="0">
                <a:solidFill>
                  <a:srgbClr val="431C11"/>
                </a:solidFill>
              </a:rPr>
              <a:t>.</a:t>
            </a:r>
            <a:endParaRPr lang="ko-KR" altLang="en-US" sz="3200" dirty="0" smtClean="0">
              <a:solidFill>
                <a:srgbClr val="431C11"/>
              </a:solidFill>
            </a:endParaRPr>
          </a:p>
          <a:p>
            <a:r>
              <a:rPr lang="en-US" altLang="ko-KR" sz="3200" dirty="0" smtClean="0">
                <a:solidFill>
                  <a:srgbClr val="431C11"/>
                </a:solidFill>
                <a:latin typeface="바탕"/>
                <a:ea typeface="바탕"/>
              </a:rPr>
              <a:t>⊙ </a:t>
            </a:r>
            <a:r>
              <a:rPr lang="ko-KR" altLang="en-US" sz="3200" dirty="0" err="1" smtClean="0">
                <a:solidFill>
                  <a:srgbClr val="431C11"/>
                </a:solidFill>
              </a:rPr>
              <a:t>가타카나도</a:t>
            </a:r>
            <a:r>
              <a:rPr lang="ko-KR" altLang="en-US" sz="3200" dirty="0" smtClean="0">
                <a:solidFill>
                  <a:srgbClr val="431C11"/>
                </a:solidFill>
              </a:rPr>
              <a:t> 고안되어 한문으로 쓰인 불교 경전의 훈독 등에 사용</a:t>
            </a:r>
          </a:p>
          <a:p>
            <a:r>
              <a:rPr lang="en-US" altLang="ko-KR" sz="3200" dirty="0">
                <a:solidFill>
                  <a:srgbClr val="431C11"/>
                </a:solidFill>
                <a:latin typeface="바탕"/>
                <a:ea typeface="바탕"/>
              </a:rPr>
              <a:t>⊙ </a:t>
            </a:r>
            <a:r>
              <a:rPr lang="ko-KR" altLang="en-US" sz="3200" dirty="0" err="1" smtClean="0">
                <a:solidFill>
                  <a:srgbClr val="431C11"/>
                </a:solidFill>
              </a:rPr>
              <a:t>와카를</a:t>
            </a:r>
            <a:r>
              <a:rPr lang="ko-KR" altLang="en-US" sz="3200" dirty="0" smtClean="0">
                <a:solidFill>
                  <a:srgbClr val="431C11"/>
                </a:solidFill>
              </a:rPr>
              <a:t> 비롯한 국문학도 발달</a:t>
            </a:r>
          </a:p>
          <a:p>
            <a:r>
              <a:rPr lang="en-US" altLang="ko-KR" sz="3200" dirty="0" smtClean="0">
                <a:solidFill>
                  <a:srgbClr val="431C11"/>
                </a:solidFill>
                <a:latin typeface="바탕"/>
                <a:ea typeface="바탕"/>
              </a:rPr>
              <a:t>⊙</a:t>
            </a:r>
            <a:r>
              <a:rPr lang="en-US" altLang="ko-KR" sz="3200" dirty="0" smtClean="0">
                <a:solidFill>
                  <a:srgbClr val="431C11"/>
                </a:solidFill>
              </a:rPr>
              <a:t>『</a:t>
            </a:r>
            <a:r>
              <a:rPr lang="ko-KR" altLang="en-US" sz="3200" dirty="0" err="1" smtClean="0">
                <a:solidFill>
                  <a:srgbClr val="431C11"/>
                </a:solidFill>
              </a:rPr>
              <a:t>다케토리모노가타리</a:t>
            </a:r>
            <a:r>
              <a:rPr lang="en-US" altLang="ko-KR" sz="3200" dirty="0" smtClean="0">
                <a:solidFill>
                  <a:srgbClr val="431C11"/>
                </a:solidFill>
              </a:rPr>
              <a:t>(</a:t>
            </a:r>
            <a:r>
              <a:rPr lang="ko-KR" altLang="en-US" sz="3200" dirty="0" err="1" smtClean="0">
                <a:solidFill>
                  <a:srgbClr val="431C11"/>
                </a:solidFill>
              </a:rPr>
              <a:t>竹取物語</a:t>
            </a:r>
            <a:r>
              <a:rPr lang="en-US" altLang="ko-KR" sz="3200" dirty="0" smtClean="0">
                <a:solidFill>
                  <a:srgbClr val="431C11"/>
                </a:solidFill>
              </a:rPr>
              <a:t>)』, 『</a:t>
            </a:r>
            <a:r>
              <a:rPr lang="ko-KR" altLang="en-US" sz="3200" dirty="0" err="1" smtClean="0">
                <a:solidFill>
                  <a:srgbClr val="431C11"/>
                </a:solidFill>
              </a:rPr>
              <a:t>겐지모노가타리</a:t>
            </a:r>
            <a:r>
              <a:rPr lang="en-US" altLang="ko-KR" sz="3200" dirty="0" smtClean="0">
                <a:solidFill>
                  <a:srgbClr val="431C11"/>
                </a:solidFill>
              </a:rPr>
              <a:t>(</a:t>
            </a:r>
            <a:r>
              <a:rPr lang="ko-KR" altLang="en-US" sz="3200" dirty="0" err="1" smtClean="0">
                <a:solidFill>
                  <a:srgbClr val="431C11"/>
                </a:solidFill>
              </a:rPr>
              <a:t>源氏物語</a:t>
            </a:r>
            <a:r>
              <a:rPr lang="en-US" altLang="ko-KR" sz="3200" dirty="0" smtClean="0">
                <a:solidFill>
                  <a:srgbClr val="431C11"/>
                </a:solidFill>
              </a:rPr>
              <a:t>)』, 『</a:t>
            </a:r>
            <a:r>
              <a:rPr lang="ko-KR" altLang="en-US" sz="3200" dirty="0" smtClean="0">
                <a:solidFill>
                  <a:srgbClr val="431C11"/>
                </a:solidFill>
              </a:rPr>
              <a:t>가게로</a:t>
            </a:r>
            <a:r>
              <a:rPr lang="en-US" altLang="ko-KR" sz="3200" dirty="0" smtClean="0">
                <a:solidFill>
                  <a:srgbClr val="431C11"/>
                </a:solidFill>
              </a:rPr>
              <a:t>(</a:t>
            </a:r>
            <a:r>
              <a:rPr lang="ko-KR" altLang="en-US" sz="3200" dirty="0" err="1" smtClean="0">
                <a:solidFill>
                  <a:srgbClr val="431C11"/>
                </a:solidFill>
              </a:rPr>
              <a:t>蜻蛉</a:t>
            </a:r>
            <a:r>
              <a:rPr lang="en-US" altLang="ko-KR" sz="3200" dirty="0" smtClean="0">
                <a:solidFill>
                  <a:srgbClr val="431C11"/>
                </a:solidFill>
              </a:rPr>
              <a:t>) </a:t>
            </a:r>
            <a:r>
              <a:rPr lang="ko-KR" altLang="en-US" sz="3200" dirty="0" smtClean="0">
                <a:solidFill>
                  <a:srgbClr val="431C11"/>
                </a:solidFill>
              </a:rPr>
              <a:t>일기</a:t>
            </a:r>
            <a:r>
              <a:rPr lang="en-US" altLang="ko-KR" sz="3200" dirty="0" smtClean="0">
                <a:solidFill>
                  <a:srgbClr val="431C11"/>
                </a:solidFill>
              </a:rPr>
              <a:t>』</a:t>
            </a:r>
            <a:r>
              <a:rPr lang="ko-KR" altLang="en-US" sz="3200" dirty="0" smtClean="0">
                <a:solidFill>
                  <a:srgbClr val="431C11"/>
                </a:solidFill>
              </a:rPr>
              <a:t> 등등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92207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1403648" y="1957166"/>
            <a:ext cx="6336704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5400" b="1" dirty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제 </a:t>
            </a:r>
            <a:r>
              <a:rPr lang="en-US" altLang="ko-KR" sz="5400" b="1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1</a:t>
            </a:r>
            <a:r>
              <a:rPr lang="ko-KR" altLang="en-US" sz="5400" b="1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장</a:t>
            </a:r>
            <a:endParaRPr lang="en-US" altLang="ko-KR" sz="5400" b="1" dirty="0" smtClean="0">
              <a:solidFill>
                <a:srgbClr val="431C11"/>
              </a:solidFill>
              <a:latin typeface="궁서" pitchFamily="18" charset="-127"/>
              <a:ea typeface="궁서" pitchFamily="18" charset="-127"/>
            </a:endParaRPr>
          </a:p>
          <a:p>
            <a:pPr algn="ctr" fontAlgn="base"/>
            <a:r>
              <a:rPr lang="ko-KR" altLang="en-US" sz="5400" b="1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일본문화의 발생과</a:t>
            </a:r>
            <a:endParaRPr lang="en-US" altLang="ko-KR" sz="5400" b="1" dirty="0" smtClean="0">
              <a:solidFill>
                <a:srgbClr val="431C11"/>
              </a:solidFill>
              <a:latin typeface="궁서" pitchFamily="18" charset="-127"/>
              <a:ea typeface="궁서" pitchFamily="18" charset="-127"/>
            </a:endParaRPr>
          </a:p>
          <a:p>
            <a:pPr algn="ctr" fontAlgn="base"/>
            <a:r>
              <a:rPr lang="ko-KR" altLang="en-US" sz="5400" b="1" dirty="0" err="1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역사속의</a:t>
            </a:r>
            <a:r>
              <a:rPr lang="ko-KR" altLang="en-US" sz="5400" b="1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 </a:t>
            </a:r>
            <a:r>
              <a:rPr lang="ko-KR" altLang="en-US" sz="5400" b="1" dirty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문화</a:t>
            </a:r>
          </a:p>
          <a:p>
            <a:pPr fontAlgn="base"/>
            <a:endParaRPr lang="ko-KR" altLang="en-US" sz="4400" dirty="0">
              <a:solidFill>
                <a:srgbClr val="431C11"/>
              </a:solidFill>
              <a:latin typeface="궁서체" pitchFamily="17" charset="-127"/>
              <a:ea typeface="궁서체" pitchFamily="17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-857288" y="857232"/>
            <a:ext cx="10572792" cy="42862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-857288" y="5072074"/>
            <a:ext cx="10572792" cy="42862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571472" y="-285776"/>
            <a:ext cx="500066" cy="728665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8143900" y="-214338"/>
            <a:ext cx="500066" cy="728665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9402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각형 3"/>
          <p:cNvSpPr/>
          <p:nvPr/>
        </p:nvSpPr>
        <p:spPr>
          <a:xfrm>
            <a:off x="500034" y="404664"/>
            <a:ext cx="8424936" cy="864096"/>
          </a:xfrm>
          <a:prstGeom prst="homePlate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>
                <a:solidFill>
                  <a:schemeClr val="bg1"/>
                </a:solidFill>
              </a:rPr>
              <a:t>원정기의 </a:t>
            </a:r>
            <a:r>
              <a:rPr lang="ko-KR" altLang="en-US" dirty="0" smtClean="0">
                <a:solidFill>
                  <a:schemeClr val="bg1"/>
                </a:solidFill>
              </a:rPr>
              <a:t>문화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>
                <a:solidFill>
                  <a:srgbClr val="431C11"/>
                </a:solidFill>
              </a:rPr>
              <a:t>귀족 세력의 쇠퇴와 더불어 무가 세력의 성장</a:t>
            </a:r>
            <a:r>
              <a:rPr lang="en-US" altLang="ko-KR" dirty="0">
                <a:solidFill>
                  <a:srgbClr val="431C11"/>
                </a:solidFill>
              </a:rPr>
              <a:t>, </a:t>
            </a:r>
            <a:r>
              <a:rPr lang="ko-KR" altLang="en-US" dirty="0">
                <a:solidFill>
                  <a:srgbClr val="431C11"/>
                </a:solidFill>
              </a:rPr>
              <a:t>그리고 서민의 활동과 지방 문화의 흡수 위에 원정기의 문화적 특성이 </a:t>
            </a:r>
            <a:r>
              <a:rPr lang="ko-KR" altLang="en-US" dirty="0" smtClean="0">
                <a:solidFill>
                  <a:srgbClr val="431C11"/>
                </a:solidFill>
              </a:rPr>
              <a:t>형성</a:t>
            </a:r>
            <a:endParaRPr lang="en-US" altLang="ko-KR" dirty="0" smtClean="0">
              <a:solidFill>
                <a:srgbClr val="431C11"/>
              </a:solidFill>
            </a:endParaRPr>
          </a:p>
          <a:p>
            <a:r>
              <a:rPr lang="ko-KR" altLang="en-US" dirty="0">
                <a:solidFill>
                  <a:srgbClr val="431C11"/>
                </a:solidFill>
              </a:rPr>
              <a:t>종교에서는 </a:t>
            </a:r>
            <a:r>
              <a:rPr lang="ko-KR" altLang="en-US" dirty="0" err="1">
                <a:solidFill>
                  <a:srgbClr val="431C11"/>
                </a:solidFill>
              </a:rPr>
              <a:t>대사원이</a:t>
            </a:r>
            <a:r>
              <a:rPr lang="ko-KR" altLang="en-US" dirty="0">
                <a:solidFill>
                  <a:srgbClr val="431C11"/>
                </a:solidFill>
              </a:rPr>
              <a:t> 많은 장원을 집적하여 </a:t>
            </a:r>
            <a:r>
              <a:rPr lang="ko-KR" altLang="en-US" dirty="0" smtClean="0">
                <a:solidFill>
                  <a:srgbClr val="431C11"/>
                </a:solidFill>
              </a:rPr>
              <a:t>세속화   </a:t>
            </a:r>
            <a:endParaRPr lang="en-US" altLang="ko-KR" dirty="0" smtClean="0">
              <a:solidFill>
                <a:srgbClr val="431C11"/>
              </a:solidFill>
            </a:endParaRPr>
          </a:p>
          <a:p>
            <a:pPr marL="0" indent="0">
              <a:buNone/>
            </a:pPr>
            <a:r>
              <a:rPr lang="en-US" altLang="ko-KR" dirty="0">
                <a:solidFill>
                  <a:srgbClr val="431C11"/>
                </a:solidFill>
              </a:rPr>
              <a:t> </a:t>
            </a:r>
            <a:r>
              <a:rPr lang="en-US" altLang="ko-KR" dirty="0" smtClean="0">
                <a:solidFill>
                  <a:srgbClr val="431C11"/>
                </a:solidFill>
              </a:rPr>
              <a:t>   </a:t>
            </a:r>
            <a:r>
              <a:rPr lang="ko-KR" altLang="en-US" dirty="0" smtClean="0">
                <a:solidFill>
                  <a:srgbClr val="431C11"/>
                </a:solidFill>
              </a:rPr>
              <a:t> </a:t>
            </a:r>
            <a:r>
              <a:rPr lang="ko-KR" altLang="en-US" sz="2800" dirty="0">
                <a:solidFill>
                  <a:srgbClr val="C00000"/>
                </a:solidFill>
              </a:rPr>
              <a:t>종교상의 수행을 강조하여 </a:t>
            </a:r>
            <a:r>
              <a:rPr lang="ko-KR" altLang="en-US" sz="2800" dirty="0" err="1">
                <a:solidFill>
                  <a:srgbClr val="C00000"/>
                </a:solidFill>
              </a:rPr>
              <a:t>히지리</a:t>
            </a:r>
            <a:r>
              <a:rPr lang="en-US" altLang="ko-KR" sz="2800" dirty="0">
                <a:solidFill>
                  <a:srgbClr val="C00000"/>
                </a:solidFill>
              </a:rPr>
              <a:t>(</a:t>
            </a:r>
            <a:r>
              <a:rPr lang="ko-KR" altLang="en-US" sz="2800" dirty="0">
                <a:solidFill>
                  <a:srgbClr val="C00000"/>
                </a:solidFill>
              </a:rPr>
              <a:t>聖</a:t>
            </a:r>
            <a:r>
              <a:rPr lang="en-US" altLang="ko-KR" sz="2800" dirty="0">
                <a:solidFill>
                  <a:srgbClr val="C00000"/>
                </a:solidFill>
              </a:rPr>
              <a:t>)</a:t>
            </a:r>
            <a:r>
              <a:rPr lang="ko-KR" altLang="en-US" sz="2800" dirty="0">
                <a:solidFill>
                  <a:srgbClr val="C00000"/>
                </a:solidFill>
              </a:rPr>
              <a:t>로서 산야에 몸을 숨기거나 각국을 유교</a:t>
            </a:r>
            <a:r>
              <a:rPr lang="en-US" altLang="ko-KR" sz="2800" dirty="0">
                <a:solidFill>
                  <a:srgbClr val="C00000"/>
                </a:solidFill>
              </a:rPr>
              <a:t>(</a:t>
            </a:r>
            <a:r>
              <a:rPr lang="ko-KR" altLang="en-US" sz="2800" dirty="0">
                <a:solidFill>
                  <a:srgbClr val="C00000"/>
                </a:solidFill>
              </a:rPr>
              <a:t>遊行</a:t>
            </a:r>
            <a:r>
              <a:rPr lang="en-US" altLang="ko-KR" sz="2800" dirty="0">
                <a:solidFill>
                  <a:srgbClr val="C00000"/>
                </a:solidFill>
              </a:rPr>
              <a:t>)</a:t>
            </a:r>
            <a:r>
              <a:rPr lang="ko-KR" altLang="en-US" sz="2800" dirty="0">
                <a:solidFill>
                  <a:srgbClr val="C00000"/>
                </a:solidFill>
              </a:rPr>
              <a:t>하는 </a:t>
            </a:r>
            <a:r>
              <a:rPr lang="ko-KR" altLang="en-US" sz="2800" dirty="0" smtClean="0">
                <a:solidFill>
                  <a:srgbClr val="C00000"/>
                </a:solidFill>
              </a:rPr>
              <a:t>사람증가</a:t>
            </a:r>
            <a:endParaRPr lang="ko-KR" altLang="en-US" sz="2800" dirty="0">
              <a:solidFill>
                <a:srgbClr val="C00000"/>
              </a:solidFill>
            </a:endParaRPr>
          </a:p>
          <a:p>
            <a:endParaRPr lang="ko-KR" altLang="en-US" dirty="0">
              <a:solidFill>
                <a:srgbClr val="431C11"/>
              </a:solidFill>
            </a:endParaRPr>
          </a:p>
          <a:p>
            <a:endParaRPr lang="ko-KR" altLang="en-US" dirty="0">
              <a:solidFill>
                <a:srgbClr val="431C11"/>
              </a:solidFill>
            </a:endParaRPr>
          </a:p>
          <a:p>
            <a:endParaRPr lang="ko-KR" altLang="en-US" dirty="0">
              <a:solidFill>
                <a:srgbClr val="431C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22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각형 3"/>
          <p:cNvSpPr/>
          <p:nvPr/>
        </p:nvSpPr>
        <p:spPr>
          <a:xfrm>
            <a:off x="500034" y="404664"/>
            <a:ext cx="8424936" cy="864096"/>
          </a:xfrm>
          <a:prstGeom prst="homePlate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>
                <a:solidFill>
                  <a:schemeClr val="bg1"/>
                </a:solidFill>
              </a:rPr>
              <a:t>가마쿠라</a:t>
            </a:r>
            <a:r>
              <a:rPr lang="ko-KR" altLang="en-US" dirty="0">
                <a:solidFill>
                  <a:schemeClr val="bg1"/>
                </a:solidFill>
              </a:rPr>
              <a:t> </a:t>
            </a:r>
            <a:r>
              <a:rPr lang="ko-KR" altLang="en-US" dirty="0" smtClean="0">
                <a:solidFill>
                  <a:schemeClr val="bg1"/>
                </a:solidFill>
              </a:rPr>
              <a:t>문화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>
                <a:solidFill>
                  <a:srgbClr val="431C11"/>
                </a:solidFill>
              </a:rPr>
              <a:t>송에서 건축 양식의 도입으로 건축양식의 커다란 발달 야기</a:t>
            </a:r>
            <a:endParaRPr lang="en-US" altLang="ko-KR" dirty="0" smtClean="0">
              <a:solidFill>
                <a:srgbClr val="431C11"/>
              </a:solidFill>
            </a:endParaRPr>
          </a:p>
          <a:p>
            <a:r>
              <a:rPr lang="ko-KR" altLang="en-US" dirty="0">
                <a:solidFill>
                  <a:srgbClr val="431C11"/>
                </a:solidFill>
              </a:rPr>
              <a:t>무가의 주택에는 실용적이고 검소한 </a:t>
            </a:r>
            <a:r>
              <a:rPr lang="ko-KR" altLang="en-US" dirty="0" err="1">
                <a:solidFill>
                  <a:srgbClr val="431C11"/>
                </a:solidFill>
              </a:rPr>
              <a:t>부케쓰쿠리</a:t>
            </a:r>
            <a:r>
              <a:rPr lang="en-US" altLang="ko-KR" dirty="0">
                <a:solidFill>
                  <a:srgbClr val="431C11"/>
                </a:solidFill>
              </a:rPr>
              <a:t>(</a:t>
            </a:r>
            <a:r>
              <a:rPr lang="ko-KR" altLang="en-US" dirty="0" err="1">
                <a:solidFill>
                  <a:srgbClr val="431C11"/>
                </a:solidFill>
              </a:rPr>
              <a:t>武家造</a:t>
            </a:r>
            <a:r>
              <a:rPr lang="en-US" altLang="ko-KR" dirty="0">
                <a:solidFill>
                  <a:srgbClr val="431C11"/>
                </a:solidFill>
              </a:rPr>
              <a:t>)</a:t>
            </a:r>
            <a:r>
              <a:rPr lang="ko-KR" altLang="en-US" dirty="0">
                <a:solidFill>
                  <a:srgbClr val="431C11"/>
                </a:solidFill>
              </a:rPr>
              <a:t>라는 양식이 생겨났다</a:t>
            </a:r>
          </a:p>
          <a:p>
            <a:r>
              <a:rPr lang="ko-KR" altLang="en-US" dirty="0">
                <a:solidFill>
                  <a:srgbClr val="431C11"/>
                </a:solidFill>
              </a:rPr>
              <a:t>회화에서는 </a:t>
            </a:r>
            <a:r>
              <a:rPr lang="ko-KR" altLang="en-US" dirty="0" err="1">
                <a:solidFill>
                  <a:srgbClr val="431C11"/>
                </a:solidFill>
              </a:rPr>
              <a:t>니세에</a:t>
            </a:r>
            <a:r>
              <a:rPr lang="en-US" altLang="ko-KR" dirty="0">
                <a:solidFill>
                  <a:srgbClr val="431C11"/>
                </a:solidFill>
              </a:rPr>
              <a:t>(</a:t>
            </a:r>
            <a:r>
              <a:rPr lang="ko-KR" altLang="en-US" dirty="0">
                <a:solidFill>
                  <a:srgbClr val="431C11"/>
                </a:solidFill>
              </a:rPr>
              <a:t>似繪</a:t>
            </a:r>
            <a:r>
              <a:rPr lang="en-US" altLang="ko-KR" dirty="0">
                <a:solidFill>
                  <a:srgbClr val="431C11"/>
                </a:solidFill>
              </a:rPr>
              <a:t>)</a:t>
            </a:r>
            <a:r>
              <a:rPr lang="ko-KR" altLang="en-US" dirty="0">
                <a:solidFill>
                  <a:srgbClr val="431C11"/>
                </a:solidFill>
              </a:rPr>
              <a:t>라는 사실적인 </a:t>
            </a:r>
            <a:r>
              <a:rPr lang="ko-KR" altLang="en-US" dirty="0" smtClean="0">
                <a:solidFill>
                  <a:srgbClr val="431C11"/>
                </a:solidFill>
              </a:rPr>
              <a:t>초상화가 발달</a:t>
            </a:r>
            <a:endParaRPr lang="ko-KR" altLang="en-US" dirty="0">
              <a:solidFill>
                <a:srgbClr val="431C11"/>
              </a:solidFill>
            </a:endParaRPr>
          </a:p>
          <a:p>
            <a:endParaRPr lang="ko-KR" altLang="en-US" dirty="0">
              <a:solidFill>
                <a:srgbClr val="431C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51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2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>
                <a:solidFill>
                  <a:srgbClr val="431C11"/>
                </a:solidFill>
              </a:rPr>
              <a:t>기타야마</a:t>
            </a:r>
            <a:r>
              <a:rPr lang="en-US" altLang="ko-KR" dirty="0" smtClean="0">
                <a:solidFill>
                  <a:srgbClr val="431C11"/>
                </a:solidFill>
              </a:rPr>
              <a:t> (</a:t>
            </a:r>
            <a:r>
              <a:rPr lang="ko-KR" altLang="en-US" dirty="0" err="1" smtClean="0">
                <a:solidFill>
                  <a:srgbClr val="431C11"/>
                </a:solidFill>
              </a:rPr>
              <a:t>北山</a:t>
            </a:r>
            <a:r>
              <a:rPr lang="en-US" altLang="ko-KR" dirty="0" smtClean="0">
                <a:solidFill>
                  <a:srgbClr val="431C11"/>
                </a:solidFill>
              </a:rPr>
              <a:t>)</a:t>
            </a:r>
            <a:r>
              <a:rPr lang="ko-KR" altLang="en-US" dirty="0" smtClean="0">
                <a:solidFill>
                  <a:srgbClr val="431C11"/>
                </a:solidFill>
              </a:rPr>
              <a:t> </a:t>
            </a:r>
            <a:r>
              <a:rPr lang="ko-KR" altLang="en-US" dirty="0">
                <a:solidFill>
                  <a:srgbClr val="431C11"/>
                </a:solidFill>
              </a:rPr>
              <a:t>문화 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>
                <a:solidFill>
                  <a:srgbClr val="431C11"/>
                </a:solidFill>
              </a:rPr>
              <a:t>금각</a:t>
            </a:r>
            <a:r>
              <a:rPr lang="en-US" altLang="ko-KR" dirty="0">
                <a:solidFill>
                  <a:srgbClr val="431C11"/>
                </a:solidFill>
              </a:rPr>
              <a:t>(</a:t>
            </a:r>
            <a:r>
              <a:rPr lang="ko-KR" altLang="en-US" dirty="0" err="1">
                <a:solidFill>
                  <a:srgbClr val="431C11"/>
                </a:solidFill>
              </a:rPr>
              <a:t>金閣</a:t>
            </a:r>
            <a:r>
              <a:rPr lang="en-US" altLang="ko-KR" dirty="0">
                <a:solidFill>
                  <a:srgbClr val="431C11"/>
                </a:solidFill>
              </a:rPr>
              <a:t>)</a:t>
            </a:r>
            <a:r>
              <a:rPr lang="ko-KR" altLang="en-US" dirty="0">
                <a:solidFill>
                  <a:srgbClr val="431C11"/>
                </a:solidFill>
              </a:rPr>
              <a:t>을 세운 제</a:t>
            </a:r>
            <a:r>
              <a:rPr lang="en-US" altLang="ko-KR" dirty="0">
                <a:solidFill>
                  <a:srgbClr val="431C11"/>
                </a:solidFill>
              </a:rPr>
              <a:t>3</a:t>
            </a:r>
            <a:r>
              <a:rPr lang="ko-KR" altLang="en-US" dirty="0">
                <a:solidFill>
                  <a:srgbClr val="431C11"/>
                </a:solidFill>
              </a:rPr>
              <a:t>대 쇼군 </a:t>
            </a:r>
            <a:r>
              <a:rPr lang="ko-KR" altLang="en-US" dirty="0" err="1">
                <a:solidFill>
                  <a:srgbClr val="431C11"/>
                </a:solidFill>
              </a:rPr>
              <a:t>아시카가</a:t>
            </a:r>
            <a:r>
              <a:rPr lang="ko-KR" altLang="en-US" dirty="0">
                <a:solidFill>
                  <a:srgbClr val="431C11"/>
                </a:solidFill>
              </a:rPr>
              <a:t> </a:t>
            </a:r>
            <a:r>
              <a:rPr lang="ko-KR" altLang="en-US" dirty="0" err="1">
                <a:solidFill>
                  <a:srgbClr val="431C11"/>
                </a:solidFill>
              </a:rPr>
              <a:t>요시미쓰</a:t>
            </a:r>
            <a:r>
              <a:rPr lang="en-US" altLang="ko-KR" dirty="0">
                <a:solidFill>
                  <a:srgbClr val="431C11"/>
                </a:solidFill>
              </a:rPr>
              <a:t>(</a:t>
            </a:r>
            <a:r>
              <a:rPr lang="ko-KR" altLang="en-US" dirty="0" err="1">
                <a:solidFill>
                  <a:srgbClr val="431C11"/>
                </a:solidFill>
              </a:rPr>
              <a:t>足利義滿</a:t>
            </a:r>
            <a:r>
              <a:rPr lang="en-US" altLang="ko-KR" dirty="0">
                <a:solidFill>
                  <a:srgbClr val="431C11"/>
                </a:solidFill>
              </a:rPr>
              <a:t>) </a:t>
            </a:r>
            <a:r>
              <a:rPr lang="ko-KR" altLang="en-US" dirty="0">
                <a:solidFill>
                  <a:srgbClr val="431C11"/>
                </a:solidFill>
              </a:rPr>
              <a:t>시대의 </a:t>
            </a:r>
            <a:r>
              <a:rPr lang="ko-KR" altLang="en-US" dirty="0" smtClean="0">
                <a:solidFill>
                  <a:srgbClr val="431C11"/>
                </a:solidFill>
              </a:rPr>
              <a:t>문화</a:t>
            </a:r>
            <a:endParaRPr lang="ko-KR" altLang="en-US" dirty="0">
              <a:solidFill>
                <a:srgbClr val="431C11"/>
              </a:solidFill>
            </a:endParaRPr>
          </a:p>
          <a:p>
            <a:r>
              <a:rPr lang="ko-KR" altLang="en-US" dirty="0">
                <a:solidFill>
                  <a:srgbClr val="431C11"/>
                </a:solidFill>
              </a:rPr>
              <a:t>현재 전통 예술로 공연되고 있는 노</a:t>
            </a:r>
            <a:r>
              <a:rPr lang="en-US" altLang="ko-KR" dirty="0">
                <a:solidFill>
                  <a:srgbClr val="431C11"/>
                </a:solidFill>
              </a:rPr>
              <a:t>(</a:t>
            </a:r>
            <a:r>
              <a:rPr lang="ko-KR" altLang="en-US" dirty="0">
                <a:solidFill>
                  <a:srgbClr val="431C11"/>
                </a:solidFill>
              </a:rPr>
              <a:t>能</a:t>
            </a:r>
            <a:r>
              <a:rPr lang="en-US" altLang="ko-KR" dirty="0">
                <a:solidFill>
                  <a:srgbClr val="431C11"/>
                </a:solidFill>
              </a:rPr>
              <a:t>)</a:t>
            </a:r>
            <a:r>
              <a:rPr lang="ko-KR" altLang="en-US" dirty="0">
                <a:solidFill>
                  <a:srgbClr val="431C11"/>
                </a:solidFill>
              </a:rPr>
              <a:t>도 </a:t>
            </a:r>
            <a:r>
              <a:rPr lang="ko-KR" altLang="en-US" dirty="0" err="1">
                <a:solidFill>
                  <a:srgbClr val="431C11"/>
                </a:solidFill>
              </a:rPr>
              <a:t>기타야마</a:t>
            </a:r>
            <a:r>
              <a:rPr lang="ko-KR" altLang="en-US" dirty="0">
                <a:solidFill>
                  <a:srgbClr val="431C11"/>
                </a:solidFill>
              </a:rPr>
              <a:t> 문화를 대표하는 것</a:t>
            </a:r>
          </a:p>
          <a:p>
            <a:r>
              <a:rPr lang="ko-KR" altLang="en-US" dirty="0" err="1" smtClean="0">
                <a:solidFill>
                  <a:srgbClr val="431C11"/>
                </a:solidFill>
              </a:rPr>
              <a:t>덴카쿠</a:t>
            </a:r>
            <a:r>
              <a:rPr lang="en-US" altLang="ko-KR" dirty="0">
                <a:solidFill>
                  <a:srgbClr val="431C11"/>
                </a:solidFill>
              </a:rPr>
              <a:t>(</a:t>
            </a:r>
            <a:r>
              <a:rPr lang="ko-KR" altLang="en-US" dirty="0" err="1">
                <a:solidFill>
                  <a:srgbClr val="431C11"/>
                </a:solidFill>
              </a:rPr>
              <a:t>田樂能</a:t>
            </a:r>
            <a:r>
              <a:rPr lang="en-US" altLang="ko-KR" dirty="0" smtClean="0">
                <a:solidFill>
                  <a:srgbClr val="431C11"/>
                </a:solidFill>
              </a:rPr>
              <a:t>)</a:t>
            </a:r>
            <a:r>
              <a:rPr lang="ko-KR" altLang="en-US" dirty="0" smtClean="0">
                <a:solidFill>
                  <a:srgbClr val="431C11"/>
                </a:solidFill>
              </a:rPr>
              <a:t> 노</a:t>
            </a:r>
            <a:r>
              <a:rPr lang="en-US" altLang="ko-KR" dirty="0" smtClean="0">
                <a:solidFill>
                  <a:srgbClr val="431C11"/>
                </a:solidFill>
              </a:rPr>
              <a:t>, </a:t>
            </a:r>
            <a:r>
              <a:rPr lang="ko-KR" altLang="en-US" dirty="0" err="1">
                <a:solidFill>
                  <a:srgbClr val="431C11"/>
                </a:solidFill>
              </a:rPr>
              <a:t>사루가쿠</a:t>
            </a:r>
            <a:r>
              <a:rPr lang="en-US" altLang="ko-KR" dirty="0">
                <a:solidFill>
                  <a:srgbClr val="431C11"/>
                </a:solidFill>
              </a:rPr>
              <a:t>(</a:t>
            </a:r>
            <a:r>
              <a:rPr lang="ko-KR" altLang="en-US" dirty="0">
                <a:solidFill>
                  <a:srgbClr val="431C11"/>
                </a:solidFill>
              </a:rPr>
              <a:t>猿樂</a:t>
            </a:r>
            <a:r>
              <a:rPr lang="en-US" altLang="ko-KR" dirty="0" smtClean="0">
                <a:solidFill>
                  <a:srgbClr val="431C11"/>
                </a:solidFill>
              </a:rPr>
              <a:t>)</a:t>
            </a:r>
            <a:r>
              <a:rPr lang="ko-KR" altLang="en-US" dirty="0" smtClean="0">
                <a:solidFill>
                  <a:srgbClr val="431C11"/>
                </a:solidFill>
              </a:rPr>
              <a:t> 노</a:t>
            </a:r>
            <a:endParaRPr lang="ko-KR" altLang="en-US" dirty="0">
              <a:solidFill>
                <a:srgbClr val="431C11"/>
              </a:solidFill>
            </a:endParaRPr>
          </a:p>
        </p:txBody>
      </p:sp>
      <p:sp>
        <p:nvSpPr>
          <p:cNvPr id="4" name="오각형 3"/>
          <p:cNvSpPr/>
          <p:nvPr/>
        </p:nvSpPr>
        <p:spPr>
          <a:xfrm>
            <a:off x="500034" y="404664"/>
            <a:ext cx="8424936" cy="864096"/>
          </a:xfrm>
          <a:prstGeom prst="homePlate">
            <a:avLst/>
          </a:prstGeom>
          <a:noFill/>
          <a:ln>
            <a:solidFill>
              <a:srgbClr val="431C1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12337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각형 3"/>
          <p:cNvSpPr/>
          <p:nvPr/>
        </p:nvSpPr>
        <p:spPr>
          <a:xfrm>
            <a:off x="500034" y="404664"/>
            <a:ext cx="8424936" cy="864096"/>
          </a:xfrm>
          <a:prstGeom prst="homePlate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>
                <a:solidFill>
                  <a:schemeClr val="bg1"/>
                </a:solidFill>
              </a:rPr>
              <a:t>히가시야마</a:t>
            </a:r>
            <a:r>
              <a:rPr lang="en-US" altLang="ko-KR" dirty="0" smtClean="0">
                <a:solidFill>
                  <a:schemeClr val="bg1"/>
                </a:solidFill>
              </a:rPr>
              <a:t>(</a:t>
            </a:r>
            <a:r>
              <a:rPr lang="ko-KR" altLang="en-US" dirty="0" smtClean="0">
                <a:solidFill>
                  <a:schemeClr val="bg1"/>
                </a:solidFill>
              </a:rPr>
              <a:t>東山</a:t>
            </a:r>
            <a:r>
              <a:rPr lang="en-US" altLang="ko-KR" dirty="0" smtClean="0">
                <a:solidFill>
                  <a:schemeClr val="bg1"/>
                </a:solidFill>
              </a:rPr>
              <a:t>)</a:t>
            </a:r>
            <a:r>
              <a:rPr lang="ko-KR" altLang="en-US" dirty="0" smtClean="0">
                <a:solidFill>
                  <a:schemeClr val="bg1"/>
                </a:solidFill>
              </a:rPr>
              <a:t> 문화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>
                <a:solidFill>
                  <a:srgbClr val="431C11"/>
                </a:solidFill>
              </a:rPr>
              <a:t>은각</a:t>
            </a:r>
            <a:r>
              <a:rPr lang="en-US" altLang="ko-KR" dirty="0">
                <a:solidFill>
                  <a:srgbClr val="431C11"/>
                </a:solidFill>
              </a:rPr>
              <a:t>(</a:t>
            </a:r>
            <a:r>
              <a:rPr lang="ko-KR" altLang="en-US" dirty="0" err="1">
                <a:solidFill>
                  <a:srgbClr val="431C11"/>
                </a:solidFill>
              </a:rPr>
              <a:t>銀閣</a:t>
            </a:r>
            <a:r>
              <a:rPr lang="en-US" altLang="ko-KR" dirty="0">
                <a:solidFill>
                  <a:srgbClr val="431C11"/>
                </a:solidFill>
              </a:rPr>
              <a:t>)</a:t>
            </a:r>
            <a:r>
              <a:rPr lang="ko-KR" altLang="en-US" dirty="0">
                <a:solidFill>
                  <a:srgbClr val="431C11"/>
                </a:solidFill>
              </a:rPr>
              <a:t>을 세운 제</a:t>
            </a:r>
            <a:r>
              <a:rPr lang="en-US" altLang="ko-KR" dirty="0">
                <a:solidFill>
                  <a:srgbClr val="431C11"/>
                </a:solidFill>
              </a:rPr>
              <a:t>8</a:t>
            </a:r>
            <a:r>
              <a:rPr lang="ko-KR" altLang="en-US" dirty="0">
                <a:solidFill>
                  <a:srgbClr val="431C11"/>
                </a:solidFill>
              </a:rPr>
              <a:t>대 쇼군 </a:t>
            </a:r>
            <a:r>
              <a:rPr lang="ko-KR" altLang="en-US" dirty="0" err="1">
                <a:solidFill>
                  <a:srgbClr val="431C11"/>
                </a:solidFill>
              </a:rPr>
              <a:t>아시카가</a:t>
            </a:r>
            <a:r>
              <a:rPr lang="ko-KR" altLang="en-US" dirty="0">
                <a:solidFill>
                  <a:srgbClr val="431C11"/>
                </a:solidFill>
              </a:rPr>
              <a:t> </a:t>
            </a:r>
            <a:r>
              <a:rPr lang="ko-KR" altLang="en-US" dirty="0" smtClean="0">
                <a:solidFill>
                  <a:srgbClr val="431C11"/>
                </a:solidFill>
              </a:rPr>
              <a:t> </a:t>
            </a:r>
            <a:r>
              <a:rPr lang="ko-KR" altLang="en-US" dirty="0" err="1" smtClean="0">
                <a:solidFill>
                  <a:srgbClr val="431C11"/>
                </a:solidFill>
              </a:rPr>
              <a:t>요시마사</a:t>
            </a:r>
            <a:r>
              <a:rPr lang="en-US" altLang="ko-KR" dirty="0">
                <a:solidFill>
                  <a:srgbClr val="431C11"/>
                </a:solidFill>
              </a:rPr>
              <a:t>(</a:t>
            </a:r>
            <a:r>
              <a:rPr lang="ko-KR" altLang="en-US" dirty="0" err="1">
                <a:solidFill>
                  <a:srgbClr val="431C11"/>
                </a:solidFill>
              </a:rPr>
              <a:t>足利義政</a:t>
            </a:r>
            <a:r>
              <a:rPr lang="en-US" altLang="ko-KR" dirty="0">
                <a:solidFill>
                  <a:srgbClr val="431C11"/>
                </a:solidFill>
              </a:rPr>
              <a:t>) </a:t>
            </a:r>
            <a:r>
              <a:rPr lang="ko-KR" altLang="en-US" dirty="0">
                <a:solidFill>
                  <a:srgbClr val="431C11"/>
                </a:solidFill>
              </a:rPr>
              <a:t>시대의 </a:t>
            </a:r>
            <a:r>
              <a:rPr lang="ko-KR" altLang="en-US" dirty="0" smtClean="0">
                <a:solidFill>
                  <a:srgbClr val="431C11"/>
                </a:solidFill>
              </a:rPr>
              <a:t>문화</a:t>
            </a:r>
            <a:endParaRPr lang="ko-KR" altLang="en-US" dirty="0">
              <a:solidFill>
                <a:srgbClr val="431C11"/>
              </a:solidFill>
            </a:endParaRPr>
          </a:p>
          <a:p>
            <a:r>
              <a:rPr lang="ko-KR" altLang="en-US" dirty="0" smtClean="0">
                <a:solidFill>
                  <a:srgbClr val="431C11"/>
                </a:solidFill>
              </a:rPr>
              <a:t>수묵화</a:t>
            </a:r>
            <a:r>
              <a:rPr lang="en-US" altLang="ko-KR" dirty="0">
                <a:solidFill>
                  <a:srgbClr val="431C11"/>
                </a:solidFill>
              </a:rPr>
              <a:t>, </a:t>
            </a:r>
            <a:r>
              <a:rPr lang="ko-KR" altLang="en-US" dirty="0">
                <a:solidFill>
                  <a:srgbClr val="431C11"/>
                </a:solidFill>
              </a:rPr>
              <a:t>다도</a:t>
            </a:r>
            <a:r>
              <a:rPr lang="en-US" altLang="ko-KR" dirty="0">
                <a:solidFill>
                  <a:srgbClr val="431C11"/>
                </a:solidFill>
              </a:rPr>
              <a:t>(</a:t>
            </a:r>
            <a:r>
              <a:rPr lang="ko-KR" altLang="en-US" dirty="0">
                <a:solidFill>
                  <a:srgbClr val="431C11"/>
                </a:solidFill>
              </a:rPr>
              <a:t>茶道</a:t>
            </a:r>
            <a:r>
              <a:rPr lang="en-US" altLang="ko-KR" dirty="0" smtClean="0">
                <a:solidFill>
                  <a:srgbClr val="431C11"/>
                </a:solidFill>
              </a:rPr>
              <a:t>)</a:t>
            </a:r>
          </a:p>
          <a:p>
            <a:pPr marL="0" indent="0">
              <a:buNone/>
            </a:pPr>
            <a:r>
              <a:rPr lang="ko-KR" altLang="en-US" dirty="0" smtClean="0">
                <a:solidFill>
                  <a:srgbClr val="431C11"/>
                </a:solidFill>
              </a:rPr>
              <a:t>나 화도</a:t>
            </a:r>
            <a:r>
              <a:rPr lang="en-US" altLang="ko-KR" dirty="0">
                <a:solidFill>
                  <a:srgbClr val="431C11"/>
                </a:solidFill>
              </a:rPr>
              <a:t>(</a:t>
            </a:r>
            <a:r>
              <a:rPr lang="ko-KR" altLang="en-US" dirty="0">
                <a:solidFill>
                  <a:srgbClr val="431C11"/>
                </a:solidFill>
              </a:rPr>
              <a:t>華道</a:t>
            </a:r>
            <a:r>
              <a:rPr lang="en-US" altLang="ko-KR" dirty="0">
                <a:solidFill>
                  <a:srgbClr val="431C11"/>
                </a:solidFill>
              </a:rPr>
              <a:t>), </a:t>
            </a:r>
            <a:r>
              <a:rPr lang="ko-KR" altLang="en-US" dirty="0" err="1" smtClean="0">
                <a:solidFill>
                  <a:srgbClr val="431C11"/>
                </a:solidFill>
              </a:rPr>
              <a:t>쇼인즈</a:t>
            </a:r>
            <a:endParaRPr lang="en-US" altLang="ko-KR" dirty="0" smtClean="0">
              <a:solidFill>
                <a:srgbClr val="431C11"/>
              </a:solidFill>
            </a:endParaRPr>
          </a:p>
          <a:p>
            <a:pPr marL="0" indent="0">
              <a:buNone/>
            </a:pPr>
            <a:r>
              <a:rPr lang="ko-KR" altLang="en-US" dirty="0" err="1" smtClean="0">
                <a:solidFill>
                  <a:srgbClr val="431C11"/>
                </a:solidFill>
              </a:rPr>
              <a:t>쿠리</a:t>
            </a:r>
            <a:r>
              <a:rPr lang="en-US" altLang="ko-KR" dirty="0" smtClean="0">
                <a:solidFill>
                  <a:srgbClr val="431C11"/>
                </a:solidFill>
              </a:rPr>
              <a:t>(</a:t>
            </a:r>
            <a:r>
              <a:rPr lang="ko-KR" altLang="en-US" dirty="0">
                <a:solidFill>
                  <a:srgbClr val="431C11"/>
                </a:solidFill>
              </a:rPr>
              <a:t>書院造</a:t>
            </a:r>
            <a:r>
              <a:rPr lang="en-US" altLang="ko-KR" dirty="0">
                <a:solidFill>
                  <a:srgbClr val="431C11"/>
                </a:solidFill>
              </a:rPr>
              <a:t>)</a:t>
            </a:r>
            <a:r>
              <a:rPr lang="ko-KR" altLang="en-US" dirty="0">
                <a:solidFill>
                  <a:srgbClr val="431C11"/>
                </a:solidFill>
              </a:rPr>
              <a:t>로 된 </a:t>
            </a:r>
            <a:endParaRPr lang="en-US" altLang="ko-KR" dirty="0" smtClean="0">
              <a:solidFill>
                <a:srgbClr val="431C11"/>
              </a:solidFill>
            </a:endParaRPr>
          </a:p>
          <a:p>
            <a:pPr marL="0" indent="0">
              <a:buNone/>
            </a:pPr>
            <a:r>
              <a:rPr lang="ko-KR" altLang="en-US" dirty="0" smtClean="0">
                <a:solidFill>
                  <a:srgbClr val="431C11"/>
                </a:solidFill>
              </a:rPr>
              <a:t>건물과 산수</a:t>
            </a:r>
            <a:r>
              <a:rPr lang="en-US" altLang="ko-KR" dirty="0">
                <a:solidFill>
                  <a:srgbClr val="431C11"/>
                </a:solidFill>
              </a:rPr>
              <a:t>(</a:t>
            </a:r>
            <a:r>
              <a:rPr lang="ko-KR" altLang="en-US" dirty="0">
                <a:solidFill>
                  <a:srgbClr val="431C11"/>
                </a:solidFill>
              </a:rPr>
              <a:t>山水</a:t>
            </a:r>
            <a:r>
              <a:rPr lang="en-US" altLang="ko-KR" dirty="0">
                <a:solidFill>
                  <a:srgbClr val="431C11"/>
                </a:solidFill>
              </a:rPr>
              <a:t>)</a:t>
            </a:r>
            <a:r>
              <a:rPr lang="ko-KR" altLang="en-US" dirty="0" smtClean="0">
                <a:solidFill>
                  <a:srgbClr val="431C11"/>
                </a:solidFill>
              </a:rPr>
              <a:t>를</a:t>
            </a:r>
            <a:endParaRPr lang="en-US" altLang="ko-KR" dirty="0" smtClean="0">
              <a:solidFill>
                <a:srgbClr val="431C11"/>
              </a:solidFill>
            </a:endParaRPr>
          </a:p>
          <a:p>
            <a:pPr marL="0" indent="0">
              <a:buNone/>
            </a:pPr>
            <a:r>
              <a:rPr lang="ko-KR" altLang="en-US" dirty="0" smtClean="0">
                <a:solidFill>
                  <a:srgbClr val="431C11"/>
                </a:solidFill>
              </a:rPr>
              <a:t> </a:t>
            </a:r>
            <a:r>
              <a:rPr lang="ko-KR" altLang="en-US" dirty="0">
                <a:solidFill>
                  <a:srgbClr val="431C11"/>
                </a:solidFill>
              </a:rPr>
              <a:t>표현한 </a:t>
            </a:r>
            <a:r>
              <a:rPr lang="ko-KR" altLang="en-US" dirty="0" smtClean="0">
                <a:solidFill>
                  <a:srgbClr val="431C11"/>
                </a:solidFill>
              </a:rPr>
              <a:t>정원</a:t>
            </a:r>
            <a:r>
              <a:rPr lang="en-US" altLang="ko-KR" dirty="0">
                <a:solidFill>
                  <a:srgbClr val="431C11"/>
                </a:solidFill>
              </a:rPr>
              <a:t>(</a:t>
            </a:r>
            <a:r>
              <a:rPr lang="ko-KR" altLang="en-US" dirty="0">
                <a:solidFill>
                  <a:srgbClr val="431C11"/>
                </a:solidFill>
              </a:rPr>
              <a:t>庭園</a:t>
            </a:r>
            <a:r>
              <a:rPr lang="en-US" altLang="ko-KR" dirty="0" smtClean="0">
                <a:solidFill>
                  <a:srgbClr val="431C11"/>
                </a:solidFill>
              </a:rPr>
              <a:t>)</a:t>
            </a:r>
            <a:endParaRPr lang="ko-KR" altLang="en-US" dirty="0">
              <a:solidFill>
                <a:srgbClr val="431C11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4666" y="2780928"/>
            <a:ext cx="4856088" cy="364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774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각형 3"/>
          <p:cNvSpPr/>
          <p:nvPr/>
        </p:nvSpPr>
        <p:spPr>
          <a:xfrm>
            <a:off x="500034" y="404664"/>
            <a:ext cx="8424936" cy="864096"/>
          </a:xfrm>
          <a:prstGeom prst="homePlate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>
                <a:solidFill>
                  <a:schemeClr val="bg1"/>
                </a:solidFill>
              </a:rPr>
              <a:t>모모야마</a:t>
            </a:r>
            <a:r>
              <a:rPr lang="en-US" altLang="ko-KR" dirty="0">
                <a:solidFill>
                  <a:schemeClr val="bg1"/>
                </a:solidFill>
              </a:rPr>
              <a:t>(</a:t>
            </a:r>
            <a:r>
              <a:rPr lang="ko-KR" altLang="en-US" dirty="0">
                <a:solidFill>
                  <a:schemeClr val="bg1"/>
                </a:solidFill>
              </a:rPr>
              <a:t>桃山</a:t>
            </a:r>
            <a:r>
              <a:rPr lang="en-US" altLang="ko-KR" dirty="0" smtClean="0">
                <a:solidFill>
                  <a:schemeClr val="bg1"/>
                </a:solidFill>
              </a:rPr>
              <a:t>)</a:t>
            </a:r>
            <a:r>
              <a:rPr lang="ko-KR" altLang="en-US" dirty="0" smtClean="0">
                <a:solidFill>
                  <a:schemeClr val="bg1"/>
                </a:solidFill>
              </a:rPr>
              <a:t> 문화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57296"/>
          </a:xfrm>
        </p:spPr>
        <p:txBody>
          <a:bodyPr/>
          <a:lstStyle/>
          <a:p>
            <a:r>
              <a:rPr lang="ko-KR" altLang="en-US" dirty="0">
                <a:solidFill>
                  <a:srgbClr val="431C11"/>
                </a:solidFill>
              </a:rPr>
              <a:t>오다</a:t>
            </a:r>
            <a:r>
              <a:rPr lang="en-US" altLang="ko-KR" dirty="0">
                <a:solidFill>
                  <a:srgbClr val="431C11"/>
                </a:solidFill>
              </a:rPr>
              <a:t>(</a:t>
            </a:r>
            <a:r>
              <a:rPr lang="ko-KR" altLang="en-US" dirty="0">
                <a:solidFill>
                  <a:srgbClr val="431C11"/>
                </a:solidFill>
              </a:rPr>
              <a:t>織田</a:t>
            </a:r>
            <a:r>
              <a:rPr lang="en-US" altLang="ko-KR" dirty="0">
                <a:solidFill>
                  <a:srgbClr val="431C11"/>
                </a:solidFill>
              </a:rPr>
              <a:t>)·</a:t>
            </a:r>
            <a:r>
              <a:rPr lang="ko-KR" altLang="en-US" dirty="0" err="1">
                <a:solidFill>
                  <a:srgbClr val="431C11"/>
                </a:solidFill>
              </a:rPr>
              <a:t>도요토미</a:t>
            </a:r>
            <a:r>
              <a:rPr lang="en-US" altLang="ko-KR" dirty="0">
                <a:solidFill>
                  <a:srgbClr val="431C11"/>
                </a:solidFill>
              </a:rPr>
              <a:t>(</a:t>
            </a:r>
            <a:r>
              <a:rPr lang="ko-KR" altLang="en-US" dirty="0" err="1">
                <a:solidFill>
                  <a:srgbClr val="431C11"/>
                </a:solidFill>
              </a:rPr>
              <a:t>豊臣</a:t>
            </a:r>
            <a:r>
              <a:rPr lang="en-US" altLang="ko-KR" dirty="0">
                <a:solidFill>
                  <a:srgbClr val="431C11"/>
                </a:solidFill>
              </a:rPr>
              <a:t>)</a:t>
            </a:r>
            <a:r>
              <a:rPr lang="ko-KR" altLang="en-US" dirty="0">
                <a:solidFill>
                  <a:srgbClr val="431C11"/>
                </a:solidFill>
              </a:rPr>
              <a:t>의 </a:t>
            </a:r>
            <a:r>
              <a:rPr lang="ko-KR" altLang="en-US" dirty="0" smtClean="0">
                <a:solidFill>
                  <a:srgbClr val="431C11"/>
                </a:solidFill>
              </a:rPr>
              <a:t>시대의 문화</a:t>
            </a:r>
            <a:endParaRPr lang="en-US" altLang="ko-KR" dirty="0" smtClean="0">
              <a:solidFill>
                <a:srgbClr val="431C11"/>
              </a:solidFill>
            </a:endParaRPr>
          </a:p>
          <a:p>
            <a:r>
              <a:rPr lang="ko-KR" altLang="en-US" dirty="0">
                <a:solidFill>
                  <a:srgbClr val="431C11"/>
                </a:solidFill>
              </a:rPr>
              <a:t>성곽 건축과 장벽화</a:t>
            </a:r>
            <a:r>
              <a:rPr lang="en-US" altLang="ko-KR" dirty="0">
                <a:solidFill>
                  <a:srgbClr val="431C11"/>
                </a:solidFill>
              </a:rPr>
              <a:t>(</a:t>
            </a:r>
            <a:r>
              <a:rPr lang="ko-KR" altLang="en-US" dirty="0">
                <a:solidFill>
                  <a:srgbClr val="431C11"/>
                </a:solidFill>
              </a:rPr>
              <a:t>障壁畵</a:t>
            </a:r>
            <a:r>
              <a:rPr lang="en-US" altLang="ko-KR" dirty="0">
                <a:solidFill>
                  <a:srgbClr val="431C11"/>
                </a:solidFill>
              </a:rPr>
              <a:t>)</a:t>
            </a:r>
            <a:endParaRPr lang="ko-KR" altLang="en-US" dirty="0">
              <a:solidFill>
                <a:srgbClr val="431C11"/>
              </a:solidFill>
            </a:endParaRPr>
          </a:p>
          <a:p>
            <a:endParaRPr lang="ko-KR" altLang="en-US" dirty="0">
              <a:solidFill>
                <a:srgbClr val="431C11"/>
              </a:solidFill>
            </a:endParaRPr>
          </a:p>
        </p:txBody>
      </p:sp>
      <p:pic>
        <p:nvPicPr>
          <p:cNvPr id="5" name="그림 4" descr="아즈치성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3214686"/>
            <a:ext cx="2643206" cy="3111818"/>
          </a:xfrm>
          <a:prstGeom prst="rect">
            <a:avLst/>
          </a:prstGeom>
        </p:spPr>
      </p:pic>
      <p:pic>
        <p:nvPicPr>
          <p:cNvPr id="6" name="그림 5" descr="Fushimi_momoyaja_jyou_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4678" y="3214686"/>
            <a:ext cx="2714644" cy="3071834"/>
          </a:xfrm>
          <a:prstGeom prst="rect">
            <a:avLst/>
          </a:prstGeom>
        </p:spPr>
      </p:pic>
      <p:pic>
        <p:nvPicPr>
          <p:cNvPr id="7" name="그림 6" descr="123428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512" y="3214686"/>
            <a:ext cx="2857488" cy="307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592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각형 3"/>
          <p:cNvSpPr/>
          <p:nvPr/>
        </p:nvSpPr>
        <p:spPr>
          <a:xfrm>
            <a:off x="500034" y="404664"/>
            <a:ext cx="8424936" cy="864096"/>
          </a:xfrm>
          <a:prstGeom prst="homePlate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>
                <a:solidFill>
                  <a:schemeClr val="bg1"/>
                </a:solidFill>
              </a:rPr>
              <a:t>남만 </a:t>
            </a:r>
            <a:r>
              <a:rPr lang="ko-KR" altLang="en-US" dirty="0" smtClean="0">
                <a:solidFill>
                  <a:schemeClr val="bg1"/>
                </a:solidFill>
              </a:rPr>
              <a:t>문화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fontAlgn="base"/>
            <a:r>
              <a:rPr lang="ko-KR" altLang="en-US" sz="4500" dirty="0" err="1">
                <a:solidFill>
                  <a:srgbClr val="431C11"/>
                </a:solidFill>
              </a:rPr>
              <a:t>아즈치</a:t>
            </a:r>
            <a:r>
              <a:rPr lang="en-US" altLang="ko-KR" sz="4500" dirty="0">
                <a:solidFill>
                  <a:srgbClr val="431C11"/>
                </a:solidFill>
              </a:rPr>
              <a:t>·</a:t>
            </a:r>
            <a:r>
              <a:rPr lang="ko-KR" altLang="en-US" sz="4500" dirty="0" err="1">
                <a:solidFill>
                  <a:srgbClr val="431C11"/>
                </a:solidFill>
              </a:rPr>
              <a:t>모모야마</a:t>
            </a:r>
            <a:r>
              <a:rPr lang="ko-KR" altLang="en-US" sz="4500" dirty="0">
                <a:solidFill>
                  <a:srgbClr val="431C11"/>
                </a:solidFill>
              </a:rPr>
              <a:t> 시대를 전후하여 스페인과 포르투갈 등의 서양 문화가 유입되는데</a:t>
            </a:r>
            <a:r>
              <a:rPr lang="en-US" altLang="ko-KR" sz="4500" dirty="0">
                <a:solidFill>
                  <a:srgbClr val="431C11"/>
                </a:solidFill>
              </a:rPr>
              <a:t>, </a:t>
            </a:r>
            <a:r>
              <a:rPr lang="ko-KR" altLang="en-US" sz="4500" dirty="0">
                <a:solidFill>
                  <a:srgbClr val="431C11"/>
                </a:solidFill>
              </a:rPr>
              <a:t>이를 </a:t>
            </a:r>
            <a:r>
              <a:rPr lang="ko-KR" altLang="en-US" sz="4500" b="1" u="sng" dirty="0">
                <a:solidFill>
                  <a:schemeClr val="accent6">
                    <a:lumMod val="75000"/>
                  </a:schemeClr>
                </a:solidFill>
              </a:rPr>
              <a:t>남만 문화</a:t>
            </a:r>
            <a:r>
              <a:rPr lang="ko-KR" altLang="en-US" sz="4500" dirty="0">
                <a:solidFill>
                  <a:srgbClr val="431C11"/>
                </a:solidFill>
              </a:rPr>
              <a:t>라고 한다</a:t>
            </a:r>
            <a:r>
              <a:rPr lang="en-US" altLang="ko-KR" sz="4500" dirty="0" smtClean="0">
                <a:solidFill>
                  <a:srgbClr val="431C11"/>
                </a:solidFill>
              </a:rPr>
              <a:t>.</a:t>
            </a:r>
          </a:p>
          <a:p>
            <a:pPr fontAlgn="base"/>
            <a:r>
              <a:rPr lang="ko-KR" altLang="en-US" sz="4500" dirty="0">
                <a:solidFill>
                  <a:srgbClr val="431C11"/>
                </a:solidFill>
              </a:rPr>
              <a:t>천문학</a:t>
            </a:r>
            <a:r>
              <a:rPr lang="en-US" altLang="ko-KR" sz="4500" dirty="0">
                <a:solidFill>
                  <a:srgbClr val="431C11"/>
                </a:solidFill>
              </a:rPr>
              <a:t>·</a:t>
            </a:r>
            <a:r>
              <a:rPr lang="ko-KR" altLang="en-US" sz="4500" dirty="0">
                <a:solidFill>
                  <a:srgbClr val="431C11"/>
                </a:solidFill>
              </a:rPr>
              <a:t>의학</a:t>
            </a:r>
            <a:r>
              <a:rPr lang="en-US" altLang="ko-KR" sz="4500" dirty="0">
                <a:solidFill>
                  <a:srgbClr val="431C11"/>
                </a:solidFill>
              </a:rPr>
              <a:t>·</a:t>
            </a:r>
            <a:r>
              <a:rPr lang="ko-KR" altLang="en-US" sz="4500" dirty="0">
                <a:solidFill>
                  <a:srgbClr val="431C11"/>
                </a:solidFill>
              </a:rPr>
              <a:t>항해술</a:t>
            </a:r>
            <a:r>
              <a:rPr lang="en-US" altLang="ko-KR" sz="4500" dirty="0">
                <a:solidFill>
                  <a:srgbClr val="431C11"/>
                </a:solidFill>
              </a:rPr>
              <a:t>·</a:t>
            </a:r>
            <a:r>
              <a:rPr lang="ko-KR" altLang="en-US" sz="4500" dirty="0">
                <a:solidFill>
                  <a:srgbClr val="431C11"/>
                </a:solidFill>
              </a:rPr>
              <a:t>지리학 등 실용적인 지식이 </a:t>
            </a:r>
            <a:r>
              <a:rPr lang="ko-KR" altLang="en-US" sz="4500" dirty="0" smtClean="0">
                <a:solidFill>
                  <a:srgbClr val="431C11"/>
                </a:solidFill>
              </a:rPr>
              <a:t>유입</a:t>
            </a:r>
            <a:endParaRPr lang="en-US" altLang="ko-KR" sz="4500" dirty="0" smtClean="0">
              <a:solidFill>
                <a:srgbClr val="431C11"/>
              </a:solidFill>
            </a:endParaRPr>
          </a:p>
          <a:p>
            <a:pPr fontAlgn="base"/>
            <a:r>
              <a:rPr lang="ko-KR" altLang="en-US" sz="4500" dirty="0" err="1" smtClean="0">
                <a:solidFill>
                  <a:srgbClr val="431C11"/>
                </a:solidFill>
              </a:rPr>
              <a:t>크리스트</a:t>
            </a:r>
            <a:r>
              <a:rPr lang="ko-KR" altLang="en-US" sz="4500" dirty="0" smtClean="0">
                <a:solidFill>
                  <a:srgbClr val="431C11"/>
                </a:solidFill>
              </a:rPr>
              <a:t> </a:t>
            </a:r>
            <a:r>
              <a:rPr lang="ko-KR" altLang="en-US" sz="4500" dirty="0">
                <a:solidFill>
                  <a:srgbClr val="431C11"/>
                </a:solidFill>
              </a:rPr>
              <a:t>유입의 문제점과 그들의 영토적 야심을 </a:t>
            </a:r>
            <a:r>
              <a:rPr lang="ko-KR" altLang="en-US" sz="4500" dirty="0" smtClean="0">
                <a:solidFill>
                  <a:srgbClr val="431C11"/>
                </a:solidFill>
              </a:rPr>
              <a:t>경계</a:t>
            </a:r>
          </a:p>
          <a:p>
            <a:pPr marL="0" indent="0" fontAlgn="base">
              <a:buNone/>
            </a:pPr>
            <a:r>
              <a:rPr lang="ko-KR" altLang="en-US" sz="4500" dirty="0" smtClean="0">
                <a:solidFill>
                  <a:schemeClr val="accent6">
                    <a:lumMod val="75000"/>
                  </a:schemeClr>
                </a:solidFill>
              </a:rPr>
              <a:t>                                     </a:t>
            </a:r>
            <a:r>
              <a:rPr lang="ko-KR" altLang="en-US" sz="4500" dirty="0" smtClean="0">
                <a:solidFill>
                  <a:srgbClr val="C00000"/>
                </a:solidFill>
                <a:latin typeface="바탕"/>
                <a:ea typeface="바탕"/>
              </a:rPr>
              <a:t>⊙</a:t>
            </a:r>
            <a:r>
              <a:rPr lang="ko-KR" altLang="en-US" sz="4500" dirty="0" smtClean="0">
                <a:solidFill>
                  <a:srgbClr val="C00000"/>
                </a:solidFill>
              </a:rPr>
              <a:t> </a:t>
            </a:r>
            <a:r>
              <a:rPr lang="ko-KR" altLang="en-US" sz="4500" dirty="0" err="1" smtClean="0">
                <a:solidFill>
                  <a:srgbClr val="C00000"/>
                </a:solidFill>
              </a:rPr>
              <a:t>금교령을</a:t>
            </a:r>
            <a:r>
              <a:rPr lang="ko-KR" altLang="en-US" sz="4500" dirty="0" smtClean="0">
                <a:solidFill>
                  <a:srgbClr val="C00000"/>
                </a:solidFill>
              </a:rPr>
              <a:t> 실시</a:t>
            </a: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571472" y="1500174"/>
            <a:ext cx="8229600" cy="4525963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ko-KR" alt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1C1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음악</a:t>
            </a:r>
            <a:r>
              <a:rPr kumimoji="0" lang="en-US" altLang="ko-KR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1C1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·</a:t>
            </a:r>
            <a:r>
              <a:rPr kumimoji="0" lang="ko-KR" alt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1C1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회화</a:t>
            </a:r>
            <a:r>
              <a:rPr kumimoji="0" lang="en-US" altLang="ko-KR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1C1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·</a:t>
            </a:r>
            <a:r>
              <a:rPr kumimoji="0" lang="ko-KR" alt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1C1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의식</a:t>
            </a:r>
            <a:r>
              <a:rPr kumimoji="0" lang="en-US" altLang="ko-KR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1C1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·</a:t>
            </a:r>
            <a:r>
              <a:rPr kumimoji="0" lang="ko-KR" alt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1C1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의료 측면에서 남만 문화의 유입</a:t>
            </a:r>
          </a:p>
          <a:p>
            <a:pPr marL="342900" marR="0" lvl="0" indent="-34290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ko-KR" alt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1C1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유화와 동판화</a:t>
            </a:r>
            <a:r>
              <a:rPr kumimoji="0" lang="en-US" altLang="ko-KR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1C1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ko-KR" alt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1C1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모자</a:t>
            </a:r>
            <a:r>
              <a:rPr kumimoji="0" lang="en-US" altLang="ko-KR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1C1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·</a:t>
            </a:r>
            <a:r>
              <a:rPr kumimoji="0" lang="ko-KR" alt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1C1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시계</a:t>
            </a:r>
            <a:r>
              <a:rPr kumimoji="0" lang="en-US" altLang="ko-KR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1C1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·</a:t>
            </a:r>
            <a:r>
              <a:rPr kumimoji="0" lang="ko-KR" alt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1C1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안경 등 이국적 풍속이 유입</a:t>
            </a:r>
          </a:p>
          <a:p>
            <a:pPr marL="342900" marR="0" lvl="0" indent="-34290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ko-KR" alt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1C1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일본에 </a:t>
            </a:r>
            <a:r>
              <a:rPr kumimoji="0" lang="ko-KR" altLang="en-US" sz="4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31C1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철포가</a:t>
            </a:r>
            <a:r>
              <a:rPr kumimoji="0" lang="ko-KR" alt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1C1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들어와 전쟁 방식을 변화</a:t>
            </a:r>
          </a:p>
          <a:p>
            <a:pPr marL="342900" marR="0" lvl="0" indent="-34290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ko-KR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431C1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31C1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521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각형 3"/>
          <p:cNvSpPr/>
          <p:nvPr/>
        </p:nvSpPr>
        <p:spPr>
          <a:xfrm>
            <a:off x="500034" y="404664"/>
            <a:ext cx="8424936" cy="864096"/>
          </a:xfrm>
          <a:prstGeom prst="homePlate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>
                <a:solidFill>
                  <a:schemeClr val="bg1"/>
                </a:solidFill>
              </a:rPr>
              <a:t>무로마치</a:t>
            </a:r>
            <a:r>
              <a:rPr lang="ko-KR" altLang="en-US" dirty="0">
                <a:solidFill>
                  <a:schemeClr val="bg1"/>
                </a:solidFill>
              </a:rPr>
              <a:t> 막부 문화 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>
                <a:solidFill>
                  <a:srgbClr val="431C11"/>
                </a:solidFill>
              </a:rPr>
              <a:t>차도</a:t>
            </a:r>
            <a:r>
              <a:rPr lang="en-US" altLang="ko-KR" dirty="0">
                <a:solidFill>
                  <a:srgbClr val="431C11"/>
                </a:solidFill>
              </a:rPr>
              <a:t>·</a:t>
            </a:r>
            <a:r>
              <a:rPr lang="ko-KR" altLang="en-US" dirty="0" err="1">
                <a:solidFill>
                  <a:srgbClr val="431C11"/>
                </a:solidFill>
              </a:rPr>
              <a:t>꽃꽃이</a:t>
            </a:r>
            <a:r>
              <a:rPr lang="en-US" altLang="ko-KR" dirty="0">
                <a:solidFill>
                  <a:srgbClr val="431C11"/>
                </a:solidFill>
              </a:rPr>
              <a:t>·</a:t>
            </a:r>
            <a:r>
              <a:rPr lang="ko-KR" altLang="en-US" dirty="0">
                <a:solidFill>
                  <a:srgbClr val="431C11"/>
                </a:solidFill>
              </a:rPr>
              <a:t>향도</a:t>
            </a:r>
            <a:r>
              <a:rPr lang="en-US" altLang="ko-KR" dirty="0">
                <a:solidFill>
                  <a:srgbClr val="431C11"/>
                </a:solidFill>
              </a:rPr>
              <a:t>·</a:t>
            </a:r>
            <a:r>
              <a:rPr lang="ko-KR" altLang="en-US" dirty="0" err="1">
                <a:solidFill>
                  <a:srgbClr val="431C11"/>
                </a:solidFill>
              </a:rPr>
              <a:t>능악</a:t>
            </a:r>
            <a:r>
              <a:rPr lang="en-US" altLang="ko-KR" dirty="0">
                <a:solidFill>
                  <a:srgbClr val="431C11"/>
                </a:solidFill>
              </a:rPr>
              <a:t>(</a:t>
            </a:r>
            <a:r>
              <a:rPr lang="ko-KR" altLang="en-US" dirty="0" err="1">
                <a:solidFill>
                  <a:srgbClr val="431C11"/>
                </a:solidFill>
              </a:rPr>
              <a:t>能樂</a:t>
            </a:r>
            <a:r>
              <a:rPr lang="en-US" altLang="ko-KR" dirty="0" smtClean="0">
                <a:solidFill>
                  <a:srgbClr val="431C11"/>
                </a:solidFill>
              </a:rPr>
              <a:t>)</a:t>
            </a:r>
            <a:r>
              <a:rPr lang="ko-KR" altLang="en-US" dirty="0">
                <a:solidFill>
                  <a:srgbClr val="431C11"/>
                </a:solidFill>
              </a:rPr>
              <a:t> 광언</a:t>
            </a:r>
            <a:r>
              <a:rPr lang="en-US" altLang="ko-KR" dirty="0">
                <a:solidFill>
                  <a:srgbClr val="431C11"/>
                </a:solidFill>
              </a:rPr>
              <a:t>(</a:t>
            </a:r>
            <a:r>
              <a:rPr lang="ko-KR" altLang="en-US" dirty="0">
                <a:solidFill>
                  <a:srgbClr val="431C11"/>
                </a:solidFill>
              </a:rPr>
              <a:t>狂言</a:t>
            </a:r>
            <a:r>
              <a:rPr lang="en-US" altLang="ko-KR" dirty="0">
                <a:solidFill>
                  <a:srgbClr val="431C11"/>
                </a:solidFill>
              </a:rPr>
              <a:t>)</a:t>
            </a:r>
            <a:endParaRPr lang="ko-KR" altLang="en-US" dirty="0">
              <a:solidFill>
                <a:srgbClr val="431C11"/>
              </a:solidFill>
            </a:endParaRPr>
          </a:p>
          <a:p>
            <a:r>
              <a:rPr lang="ko-KR" altLang="en-US" dirty="0" err="1">
                <a:solidFill>
                  <a:srgbClr val="431C11"/>
                </a:solidFill>
              </a:rPr>
              <a:t>교토에서</a:t>
            </a:r>
            <a:r>
              <a:rPr lang="ko-KR" altLang="en-US" dirty="0">
                <a:solidFill>
                  <a:srgbClr val="431C11"/>
                </a:solidFill>
              </a:rPr>
              <a:t> 가부키 춤</a:t>
            </a:r>
            <a:r>
              <a:rPr lang="en-US" altLang="ko-KR" dirty="0">
                <a:solidFill>
                  <a:srgbClr val="431C11"/>
                </a:solidFill>
              </a:rPr>
              <a:t>(</a:t>
            </a:r>
            <a:r>
              <a:rPr lang="ko-KR" altLang="en-US" dirty="0">
                <a:solidFill>
                  <a:srgbClr val="431C11"/>
                </a:solidFill>
              </a:rPr>
              <a:t>歌舞伎踊り</a:t>
            </a:r>
            <a:r>
              <a:rPr lang="en-US" altLang="ko-KR" dirty="0">
                <a:solidFill>
                  <a:srgbClr val="431C11"/>
                </a:solidFill>
              </a:rPr>
              <a:t>)</a:t>
            </a:r>
            <a:r>
              <a:rPr lang="ko-KR" altLang="en-US" dirty="0">
                <a:solidFill>
                  <a:srgbClr val="431C11"/>
                </a:solidFill>
              </a:rPr>
              <a:t>을 시작</a:t>
            </a:r>
          </a:p>
          <a:p>
            <a:r>
              <a:rPr lang="ko-KR" altLang="en-US" dirty="0" err="1">
                <a:solidFill>
                  <a:srgbClr val="431C11"/>
                </a:solidFill>
              </a:rPr>
              <a:t>류큐</a:t>
            </a:r>
            <a:r>
              <a:rPr lang="en-US" altLang="ko-KR" dirty="0">
                <a:solidFill>
                  <a:srgbClr val="431C11"/>
                </a:solidFill>
              </a:rPr>
              <a:t>(</a:t>
            </a:r>
            <a:r>
              <a:rPr lang="ko-KR" altLang="en-US" dirty="0">
                <a:solidFill>
                  <a:srgbClr val="431C11"/>
                </a:solidFill>
              </a:rPr>
              <a:t>琉球</a:t>
            </a:r>
            <a:r>
              <a:rPr lang="en-US" altLang="ko-KR" dirty="0">
                <a:solidFill>
                  <a:srgbClr val="431C11"/>
                </a:solidFill>
              </a:rPr>
              <a:t>)</a:t>
            </a:r>
            <a:r>
              <a:rPr lang="ko-KR" altLang="en-US" dirty="0">
                <a:solidFill>
                  <a:srgbClr val="431C11"/>
                </a:solidFill>
              </a:rPr>
              <a:t>에서 유입된 </a:t>
            </a:r>
            <a:r>
              <a:rPr lang="ko-KR" altLang="en-US" dirty="0" err="1">
                <a:solidFill>
                  <a:srgbClr val="431C11"/>
                </a:solidFill>
              </a:rPr>
              <a:t>샤미센</a:t>
            </a:r>
            <a:r>
              <a:rPr lang="en-US" altLang="ko-KR" dirty="0">
                <a:solidFill>
                  <a:srgbClr val="431C11"/>
                </a:solidFill>
              </a:rPr>
              <a:t>(</a:t>
            </a:r>
            <a:r>
              <a:rPr lang="ko-KR" altLang="en-US" dirty="0" err="1">
                <a:solidFill>
                  <a:srgbClr val="431C11"/>
                </a:solidFill>
              </a:rPr>
              <a:t>三味線</a:t>
            </a:r>
            <a:r>
              <a:rPr lang="en-US" altLang="ko-KR" dirty="0">
                <a:solidFill>
                  <a:srgbClr val="431C11"/>
                </a:solidFill>
              </a:rPr>
              <a:t>)</a:t>
            </a:r>
            <a:r>
              <a:rPr lang="ko-KR" altLang="en-US" dirty="0">
                <a:solidFill>
                  <a:srgbClr val="431C11"/>
                </a:solidFill>
              </a:rPr>
              <a:t>이 보급</a:t>
            </a:r>
          </a:p>
          <a:p>
            <a:r>
              <a:rPr lang="ko-KR" altLang="en-US" dirty="0">
                <a:solidFill>
                  <a:srgbClr val="431C11"/>
                </a:solidFill>
              </a:rPr>
              <a:t>인형을 조작하여 연극하는 인형조루리</a:t>
            </a:r>
            <a:r>
              <a:rPr lang="en-US" altLang="ko-KR" dirty="0">
                <a:solidFill>
                  <a:srgbClr val="431C11"/>
                </a:solidFill>
              </a:rPr>
              <a:t>(</a:t>
            </a:r>
            <a:r>
              <a:rPr lang="ko-KR" altLang="en-US" dirty="0">
                <a:solidFill>
                  <a:srgbClr val="431C11"/>
                </a:solidFill>
              </a:rPr>
              <a:t>人形淨瑠璃</a:t>
            </a:r>
            <a:r>
              <a:rPr lang="en-US" altLang="ko-KR" dirty="0" smtClean="0">
                <a:solidFill>
                  <a:srgbClr val="431C11"/>
                </a:solidFill>
              </a:rPr>
              <a:t>) </a:t>
            </a:r>
            <a:r>
              <a:rPr lang="ko-KR" altLang="en-US" dirty="0" smtClean="0">
                <a:solidFill>
                  <a:srgbClr val="431C11"/>
                </a:solidFill>
              </a:rPr>
              <a:t>시작</a:t>
            </a:r>
            <a:endParaRPr lang="en-US" altLang="ko-KR" dirty="0" smtClean="0">
              <a:solidFill>
                <a:srgbClr val="431C11"/>
              </a:solidFill>
            </a:endParaRPr>
          </a:p>
          <a:p>
            <a:r>
              <a:rPr lang="ko-KR" altLang="en-US" dirty="0">
                <a:solidFill>
                  <a:srgbClr val="431C11"/>
                </a:solidFill>
              </a:rPr>
              <a:t>농촌이 초가집이었던 것에 비해 </a:t>
            </a:r>
            <a:r>
              <a:rPr lang="ko-KR" altLang="en-US" dirty="0" err="1">
                <a:solidFill>
                  <a:srgbClr val="431C11"/>
                </a:solidFill>
              </a:rPr>
              <a:t>교토</a:t>
            </a:r>
            <a:r>
              <a:rPr lang="en-US" altLang="ko-KR" dirty="0">
                <a:solidFill>
                  <a:srgbClr val="431C11"/>
                </a:solidFill>
              </a:rPr>
              <a:t>·</a:t>
            </a:r>
            <a:r>
              <a:rPr lang="ko-KR" altLang="en-US" dirty="0">
                <a:solidFill>
                  <a:srgbClr val="431C11"/>
                </a:solidFill>
              </a:rPr>
              <a:t>오사카 등의 도시에서는 </a:t>
            </a:r>
            <a:r>
              <a:rPr lang="en-US" altLang="ko-KR" dirty="0">
                <a:solidFill>
                  <a:srgbClr val="431C11"/>
                </a:solidFill>
              </a:rPr>
              <a:t>2</a:t>
            </a:r>
            <a:r>
              <a:rPr lang="ko-KR" altLang="en-US" dirty="0">
                <a:solidFill>
                  <a:srgbClr val="431C11"/>
                </a:solidFill>
              </a:rPr>
              <a:t>층 건물이 축조</a:t>
            </a:r>
          </a:p>
          <a:p>
            <a:endParaRPr lang="ko-KR" altLang="en-US" dirty="0">
              <a:solidFill>
                <a:srgbClr val="431C11"/>
              </a:solidFill>
            </a:endParaRPr>
          </a:p>
          <a:p>
            <a:endParaRPr lang="ko-KR" altLang="en-US" dirty="0">
              <a:solidFill>
                <a:srgbClr val="431C11"/>
              </a:solidFill>
            </a:endParaRPr>
          </a:p>
          <a:p>
            <a:endParaRPr lang="ko-KR" altLang="en-US" dirty="0">
              <a:solidFill>
                <a:srgbClr val="431C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467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ko-KR" altLang="en-US" dirty="0" err="1">
                <a:solidFill>
                  <a:srgbClr val="431C11"/>
                </a:solidFill>
              </a:rPr>
              <a:t>에도시대</a:t>
            </a:r>
            <a:r>
              <a:rPr lang="ko-KR" altLang="en-US" dirty="0">
                <a:solidFill>
                  <a:srgbClr val="431C11"/>
                </a:solidFill>
              </a:rPr>
              <a:t> 쇄국 정책</a:t>
            </a:r>
            <a:r>
              <a:rPr lang="en-US" altLang="ko-KR" dirty="0">
                <a:solidFill>
                  <a:srgbClr val="431C11"/>
                </a:solidFill>
              </a:rPr>
              <a:t>(</a:t>
            </a:r>
            <a:r>
              <a:rPr lang="ko-KR" altLang="en-US" dirty="0">
                <a:solidFill>
                  <a:srgbClr val="431C11"/>
                </a:solidFill>
              </a:rPr>
              <a:t>鎖國政策</a:t>
            </a:r>
            <a:r>
              <a:rPr lang="en-US" altLang="ko-KR" dirty="0">
                <a:solidFill>
                  <a:srgbClr val="431C11"/>
                </a:solidFill>
              </a:rPr>
              <a:t>=</a:t>
            </a:r>
            <a:r>
              <a:rPr lang="ko-KR" altLang="en-US" dirty="0">
                <a:solidFill>
                  <a:srgbClr val="431C11"/>
                </a:solidFill>
              </a:rPr>
              <a:t>海禁政策</a:t>
            </a:r>
            <a:r>
              <a:rPr lang="en-US" altLang="ko-KR" dirty="0">
                <a:solidFill>
                  <a:srgbClr val="431C11"/>
                </a:solidFill>
              </a:rPr>
              <a:t>)</a:t>
            </a:r>
            <a:r>
              <a:rPr lang="ko-KR" altLang="en-US" dirty="0">
                <a:solidFill>
                  <a:srgbClr val="431C11"/>
                </a:solidFill>
              </a:rPr>
              <a:t>의 실시와 대외 관계 </a:t>
            </a:r>
            <a:r>
              <a:rPr lang="ko-KR" altLang="en-US" dirty="0" smtClean="0">
                <a:solidFill>
                  <a:srgbClr val="431C11"/>
                </a:solidFill>
              </a:rPr>
              <a:t>통제</a:t>
            </a:r>
            <a:endParaRPr lang="ko-KR" altLang="en-US" dirty="0">
              <a:solidFill>
                <a:srgbClr val="431C11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r>
              <a:rPr lang="ko-KR" altLang="en-US" dirty="0">
                <a:solidFill>
                  <a:srgbClr val="431C11"/>
                </a:solidFill>
              </a:rPr>
              <a:t>크리스트교에 대해서는 금지하지만 무역은 장려</a:t>
            </a:r>
          </a:p>
          <a:p>
            <a:r>
              <a:rPr lang="ko-KR" altLang="en-US" dirty="0">
                <a:solidFill>
                  <a:srgbClr val="431C11"/>
                </a:solidFill>
              </a:rPr>
              <a:t>첫 번째 이유는 크리스트교의 금제</a:t>
            </a:r>
          </a:p>
          <a:p>
            <a:r>
              <a:rPr lang="ko-KR" altLang="en-US" dirty="0">
                <a:solidFill>
                  <a:srgbClr val="431C11"/>
                </a:solidFill>
              </a:rPr>
              <a:t>두 번째 이유는 막부에 의한 무역 통제</a:t>
            </a:r>
          </a:p>
          <a:p>
            <a:r>
              <a:rPr lang="ko-KR" altLang="en-US" dirty="0">
                <a:solidFill>
                  <a:srgbClr val="431C11"/>
                </a:solidFill>
              </a:rPr>
              <a:t>무역이 </a:t>
            </a:r>
            <a:r>
              <a:rPr lang="ko-KR" altLang="en-US" dirty="0" smtClean="0">
                <a:solidFill>
                  <a:srgbClr val="431C11"/>
                </a:solidFill>
              </a:rPr>
              <a:t>활발</a:t>
            </a:r>
            <a:r>
              <a:rPr lang="ko-KR" altLang="en-US" dirty="0">
                <a:solidFill>
                  <a:srgbClr val="431C11"/>
                </a:solidFill>
              </a:rPr>
              <a:t> 상공업이 </a:t>
            </a:r>
            <a:r>
              <a:rPr lang="ko-KR" altLang="en-US" dirty="0" smtClean="0">
                <a:solidFill>
                  <a:srgbClr val="431C11"/>
                </a:solidFill>
              </a:rPr>
              <a:t>발전</a:t>
            </a:r>
            <a:r>
              <a:rPr lang="ko-KR" altLang="en-US" dirty="0">
                <a:solidFill>
                  <a:srgbClr val="431C11"/>
                </a:solidFill>
              </a:rPr>
              <a:t> 농업을 기반으로 한 봉건 </a:t>
            </a:r>
            <a:r>
              <a:rPr lang="ko-KR" altLang="en-US" dirty="0" smtClean="0">
                <a:solidFill>
                  <a:srgbClr val="431C11"/>
                </a:solidFill>
              </a:rPr>
              <a:t>제도 붕괴우려</a:t>
            </a:r>
            <a:endParaRPr lang="ko-KR" altLang="en-US" dirty="0">
              <a:solidFill>
                <a:srgbClr val="431C11"/>
              </a:solidFill>
            </a:endParaRPr>
          </a:p>
          <a:p>
            <a:endParaRPr lang="ko-KR" altLang="en-US" dirty="0">
              <a:solidFill>
                <a:srgbClr val="431C11"/>
              </a:solidFill>
            </a:endParaRPr>
          </a:p>
          <a:p>
            <a:endParaRPr lang="ko-KR" altLang="en-US" dirty="0">
              <a:solidFill>
                <a:srgbClr val="431C11"/>
              </a:solidFill>
            </a:endParaRPr>
          </a:p>
          <a:p>
            <a:endParaRPr lang="ko-KR" altLang="en-US" dirty="0">
              <a:solidFill>
                <a:srgbClr val="431C11"/>
              </a:solidFill>
            </a:endParaRPr>
          </a:p>
        </p:txBody>
      </p:sp>
      <p:sp>
        <p:nvSpPr>
          <p:cNvPr id="4" name="오각형 3"/>
          <p:cNvSpPr/>
          <p:nvPr/>
        </p:nvSpPr>
        <p:spPr>
          <a:xfrm>
            <a:off x="611560" y="188640"/>
            <a:ext cx="8424936" cy="1656184"/>
          </a:xfrm>
          <a:prstGeom prst="homePlate">
            <a:avLst/>
          </a:prstGeom>
          <a:noFill/>
          <a:ln>
            <a:solidFill>
              <a:srgbClr val="431C1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77900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오각형 5"/>
          <p:cNvSpPr/>
          <p:nvPr/>
        </p:nvSpPr>
        <p:spPr>
          <a:xfrm>
            <a:off x="500034" y="404664"/>
            <a:ext cx="8424936" cy="864096"/>
          </a:xfrm>
          <a:prstGeom prst="homePlate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95536" y="1916832"/>
            <a:ext cx="8229600" cy="4581128"/>
          </a:xfrm>
        </p:spPr>
        <p:txBody>
          <a:bodyPr>
            <a:normAutofit/>
          </a:bodyPr>
          <a:lstStyle/>
          <a:p>
            <a:r>
              <a:rPr lang="en-US" altLang="ko-KR" dirty="0">
                <a:solidFill>
                  <a:srgbClr val="431C11"/>
                </a:solidFill>
              </a:rPr>
              <a:t>1616</a:t>
            </a:r>
            <a:r>
              <a:rPr lang="ko-KR" altLang="en-US" dirty="0">
                <a:solidFill>
                  <a:srgbClr val="431C11"/>
                </a:solidFill>
              </a:rPr>
              <a:t>년에는 유럽 선박들의 기항지를 </a:t>
            </a:r>
            <a:r>
              <a:rPr lang="ko-KR" altLang="en-US" dirty="0" err="1">
                <a:solidFill>
                  <a:srgbClr val="431C11"/>
                </a:solidFill>
              </a:rPr>
              <a:t>히라토</a:t>
            </a:r>
            <a:r>
              <a:rPr lang="en-US" altLang="ko-KR" dirty="0">
                <a:solidFill>
                  <a:srgbClr val="431C11"/>
                </a:solidFill>
              </a:rPr>
              <a:t>(</a:t>
            </a:r>
            <a:r>
              <a:rPr lang="ko-KR" altLang="en-US" dirty="0">
                <a:solidFill>
                  <a:srgbClr val="431C11"/>
                </a:solidFill>
              </a:rPr>
              <a:t>平戶</a:t>
            </a:r>
            <a:r>
              <a:rPr lang="en-US" altLang="ko-KR" dirty="0">
                <a:solidFill>
                  <a:srgbClr val="431C11"/>
                </a:solidFill>
              </a:rPr>
              <a:t>)</a:t>
            </a:r>
            <a:r>
              <a:rPr lang="ko-KR" altLang="en-US" dirty="0">
                <a:solidFill>
                  <a:srgbClr val="431C11"/>
                </a:solidFill>
              </a:rPr>
              <a:t>와 </a:t>
            </a:r>
            <a:r>
              <a:rPr lang="ko-KR" altLang="en-US" dirty="0" err="1">
                <a:solidFill>
                  <a:srgbClr val="431C11"/>
                </a:solidFill>
              </a:rPr>
              <a:t>나가사키</a:t>
            </a:r>
            <a:r>
              <a:rPr lang="en-US" altLang="ko-KR" dirty="0">
                <a:solidFill>
                  <a:srgbClr val="431C11"/>
                </a:solidFill>
              </a:rPr>
              <a:t>(</a:t>
            </a:r>
            <a:r>
              <a:rPr lang="ko-KR" altLang="en-US" dirty="0">
                <a:solidFill>
                  <a:srgbClr val="431C11"/>
                </a:solidFill>
              </a:rPr>
              <a:t>長崎</a:t>
            </a:r>
            <a:r>
              <a:rPr lang="en-US" altLang="ko-KR" dirty="0">
                <a:solidFill>
                  <a:srgbClr val="431C11"/>
                </a:solidFill>
              </a:rPr>
              <a:t>)</a:t>
            </a:r>
            <a:r>
              <a:rPr lang="ko-KR" altLang="en-US" dirty="0">
                <a:solidFill>
                  <a:srgbClr val="431C11"/>
                </a:solidFill>
              </a:rPr>
              <a:t>로 한정</a:t>
            </a:r>
          </a:p>
          <a:p>
            <a:r>
              <a:rPr lang="en-US" altLang="ko-KR" dirty="0">
                <a:solidFill>
                  <a:srgbClr val="431C11"/>
                </a:solidFill>
              </a:rPr>
              <a:t>1624</a:t>
            </a:r>
            <a:r>
              <a:rPr lang="ko-KR" altLang="en-US" dirty="0">
                <a:solidFill>
                  <a:srgbClr val="431C11"/>
                </a:solidFill>
              </a:rPr>
              <a:t>년에는 선교사의 활동에 가장 깊이 관련해 있던 스페인 선박의 내항을 금지</a:t>
            </a:r>
          </a:p>
          <a:p>
            <a:r>
              <a:rPr lang="en-US" altLang="ko-KR" dirty="0">
                <a:solidFill>
                  <a:srgbClr val="431C11"/>
                </a:solidFill>
              </a:rPr>
              <a:t>1633</a:t>
            </a:r>
            <a:r>
              <a:rPr lang="ko-KR" altLang="en-US" dirty="0">
                <a:solidFill>
                  <a:srgbClr val="431C11"/>
                </a:solidFill>
              </a:rPr>
              <a:t>년에는 봉서선</a:t>
            </a:r>
            <a:r>
              <a:rPr lang="en-US" altLang="ko-KR" dirty="0">
                <a:solidFill>
                  <a:srgbClr val="431C11"/>
                </a:solidFill>
              </a:rPr>
              <a:t>(</a:t>
            </a:r>
            <a:r>
              <a:rPr lang="ko-KR" altLang="en-US" dirty="0">
                <a:solidFill>
                  <a:srgbClr val="431C11"/>
                </a:solidFill>
              </a:rPr>
              <a:t>奉書船</a:t>
            </a:r>
            <a:r>
              <a:rPr lang="en-US" altLang="ko-KR" dirty="0">
                <a:solidFill>
                  <a:srgbClr val="431C11"/>
                </a:solidFill>
              </a:rPr>
              <a:t>)2) </a:t>
            </a:r>
            <a:r>
              <a:rPr lang="ko-KR" altLang="en-US" dirty="0">
                <a:solidFill>
                  <a:srgbClr val="431C11"/>
                </a:solidFill>
              </a:rPr>
              <a:t>이외의 일본 상선에 대한 해외 도항을 금지</a:t>
            </a:r>
          </a:p>
          <a:p>
            <a:r>
              <a:rPr lang="en-US" altLang="ko-KR" dirty="0" smtClean="0">
                <a:solidFill>
                  <a:srgbClr val="431C11"/>
                </a:solidFill>
              </a:rPr>
              <a:t>1635</a:t>
            </a:r>
            <a:r>
              <a:rPr lang="ko-KR" altLang="en-US" dirty="0" smtClean="0">
                <a:solidFill>
                  <a:srgbClr val="431C11"/>
                </a:solidFill>
              </a:rPr>
              <a:t>년에는 일본인의 해외 도항과 재외 일본인의 귀국을 전면적으로 금지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273603" y="1844824"/>
            <a:ext cx="8280920" cy="4801314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ko-KR" altLang="en-US" sz="3200" dirty="0">
                <a:solidFill>
                  <a:srgbClr val="431C11"/>
                </a:solidFill>
              </a:rPr>
              <a:t>데지마</a:t>
            </a:r>
            <a:r>
              <a:rPr lang="en-US" altLang="ko-KR" sz="3200" dirty="0">
                <a:solidFill>
                  <a:srgbClr val="431C11"/>
                </a:solidFill>
              </a:rPr>
              <a:t>(</a:t>
            </a:r>
            <a:r>
              <a:rPr lang="ko-KR" altLang="en-US" sz="3200" dirty="0" err="1">
                <a:solidFill>
                  <a:srgbClr val="431C11"/>
                </a:solidFill>
              </a:rPr>
              <a:t>出島</a:t>
            </a:r>
            <a:r>
              <a:rPr lang="en-US" altLang="ko-KR" sz="3200" dirty="0">
                <a:solidFill>
                  <a:srgbClr val="431C11"/>
                </a:solidFill>
              </a:rPr>
              <a:t>)</a:t>
            </a:r>
            <a:r>
              <a:rPr lang="ko-KR" altLang="en-US" sz="3200" dirty="0">
                <a:solidFill>
                  <a:srgbClr val="431C11"/>
                </a:solidFill>
              </a:rPr>
              <a:t>라는 인공 섬을 만들어 </a:t>
            </a:r>
            <a:r>
              <a:rPr lang="en-US" altLang="ko-KR" sz="3200" dirty="0">
                <a:solidFill>
                  <a:srgbClr val="431C11"/>
                </a:solidFill>
              </a:rPr>
              <a:t>1636</a:t>
            </a:r>
            <a:r>
              <a:rPr lang="ko-KR" altLang="en-US" sz="3200" dirty="0">
                <a:solidFill>
                  <a:srgbClr val="431C11"/>
                </a:solidFill>
              </a:rPr>
              <a:t>년에는 포르투갈인을 이곳으로 옮겨 일본인과의 접촉을 제한</a:t>
            </a:r>
          </a:p>
          <a:p>
            <a:r>
              <a:rPr lang="en-US" altLang="ko-KR" sz="3200" dirty="0">
                <a:solidFill>
                  <a:srgbClr val="431C11"/>
                </a:solidFill>
              </a:rPr>
              <a:t>1637</a:t>
            </a:r>
            <a:r>
              <a:rPr lang="ko-KR" altLang="en-US" sz="3200" dirty="0">
                <a:solidFill>
                  <a:srgbClr val="431C11"/>
                </a:solidFill>
              </a:rPr>
              <a:t>년에 크리스트교 신자를 중심으로 한 </a:t>
            </a:r>
            <a:r>
              <a:rPr lang="ko-KR" altLang="en-US" sz="3200" dirty="0" err="1">
                <a:solidFill>
                  <a:srgbClr val="431C11"/>
                </a:solidFill>
              </a:rPr>
              <a:t>시마바라</a:t>
            </a:r>
            <a:r>
              <a:rPr lang="en-US" altLang="ko-KR" sz="3200" dirty="0">
                <a:solidFill>
                  <a:srgbClr val="431C11"/>
                </a:solidFill>
              </a:rPr>
              <a:t>·</a:t>
            </a:r>
            <a:r>
              <a:rPr lang="ko-KR" altLang="en-US" sz="3200" dirty="0" err="1">
                <a:solidFill>
                  <a:srgbClr val="431C11"/>
                </a:solidFill>
              </a:rPr>
              <a:t>아마쿠사의</a:t>
            </a:r>
            <a:r>
              <a:rPr lang="ko-KR" altLang="en-US" sz="3200" dirty="0">
                <a:solidFill>
                  <a:srgbClr val="431C11"/>
                </a:solidFill>
              </a:rPr>
              <a:t> 난 발발 크리스트교에 대해 더더욱 경계심</a:t>
            </a:r>
          </a:p>
          <a:p>
            <a:r>
              <a:rPr lang="en-US" altLang="ko-KR" sz="3200" dirty="0">
                <a:solidFill>
                  <a:srgbClr val="431C11"/>
                </a:solidFill>
              </a:rPr>
              <a:t>1639</a:t>
            </a:r>
            <a:r>
              <a:rPr lang="ko-KR" altLang="en-US" sz="3200" dirty="0">
                <a:solidFill>
                  <a:srgbClr val="431C11"/>
                </a:solidFill>
              </a:rPr>
              <a:t>년에는 포르투갈 선박의 내항을 전면 금지</a:t>
            </a:r>
          </a:p>
          <a:p>
            <a:endParaRPr lang="ko-KR" altLang="en-US" sz="3200" dirty="0">
              <a:solidFill>
                <a:srgbClr val="431C11"/>
              </a:solidFill>
            </a:endParaRPr>
          </a:p>
          <a:p>
            <a:endParaRPr lang="ko-KR" altLang="en-US" dirty="0">
              <a:solidFill>
                <a:srgbClr val="431C1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92754" y="467459"/>
            <a:ext cx="46426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</a:rPr>
              <a:t>쇄국정책의 진행</a:t>
            </a:r>
            <a:endParaRPr lang="ko-KR" altLang="en-US" sz="4800" dirty="0">
              <a:solidFill>
                <a:schemeClr val="bg1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4546" y="0"/>
            <a:ext cx="4828765" cy="660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326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uiExpand="1" build="p"/>
      <p:bldP spid="4" grpId="0" animBg="1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2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각형 3"/>
          <p:cNvSpPr/>
          <p:nvPr/>
        </p:nvSpPr>
        <p:spPr>
          <a:xfrm>
            <a:off x="500034" y="404664"/>
            <a:ext cx="8424936" cy="864096"/>
          </a:xfrm>
          <a:prstGeom prst="homePlate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>
                <a:solidFill>
                  <a:schemeClr val="bg1"/>
                </a:solidFill>
              </a:rPr>
              <a:t>겐로쿠</a:t>
            </a:r>
            <a:r>
              <a:rPr lang="ko-KR" altLang="en-US" dirty="0">
                <a:solidFill>
                  <a:schemeClr val="bg1"/>
                </a:solidFill>
              </a:rPr>
              <a:t> </a:t>
            </a:r>
            <a:r>
              <a:rPr lang="en-US" altLang="ko-KR" dirty="0">
                <a:solidFill>
                  <a:schemeClr val="bg1"/>
                </a:solidFill>
              </a:rPr>
              <a:t>(</a:t>
            </a:r>
            <a:r>
              <a:rPr lang="ko-KR" altLang="en-US" dirty="0" err="1">
                <a:solidFill>
                  <a:schemeClr val="bg1"/>
                </a:solidFill>
              </a:rPr>
              <a:t>元祿</a:t>
            </a:r>
            <a:r>
              <a:rPr lang="en-US" altLang="ko-KR" dirty="0" smtClean="0">
                <a:solidFill>
                  <a:schemeClr val="bg1"/>
                </a:solidFill>
              </a:rPr>
              <a:t>)</a:t>
            </a:r>
            <a:r>
              <a:rPr lang="ko-KR" altLang="en-US" dirty="0" smtClean="0">
                <a:solidFill>
                  <a:schemeClr val="bg1"/>
                </a:solidFill>
              </a:rPr>
              <a:t> 문화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>
                <a:solidFill>
                  <a:srgbClr val="431C11"/>
                </a:solidFill>
              </a:rPr>
              <a:t>겐로쿠</a:t>
            </a:r>
            <a:r>
              <a:rPr lang="ko-KR" altLang="en-US" dirty="0">
                <a:solidFill>
                  <a:srgbClr val="431C11"/>
                </a:solidFill>
              </a:rPr>
              <a:t> 시대의 정치 안정과 경제 발전을 배경으로 발달</a:t>
            </a:r>
          </a:p>
          <a:p>
            <a:r>
              <a:rPr lang="ko-KR" altLang="en-US" dirty="0">
                <a:solidFill>
                  <a:srgbClr val="431C11"/>
                </a:solidFill>
              </a:rPr>
              <a:t>유교와 도덕에 규제되어 있던 무가 사회 속에서 자유로운 인간성을 추구함과 동시에 실리적이고 현실적인 감각을 가지고 있다</a:t>
            </a:r>
          </a:p>
          <a:p>
            <a:r>
              <a:rPr lang="ko-KR" altLang="en-US" dirty="0">
                <a:solidFill>
                  <a:srgbClr val="431C11"/>
                </a:solidFill>
              </a:rPr>
              <a:t>유학이 장려되었고</a:t>
            </a:r>
            <a:r>
              <a:rPr lang="en-US" altLang="ko-KR" dirty="0">
                <a:solidFill>
                  <a:srgbClr val="431C11"/>
                </a:solidFill>
              </a:rPr>
              <a:t>, </a:t>
            </a:r>
            <a:r>
              <a:rPr lang="ko-KR" altLang="en-US" dirty="0">
                <a:solidFill>
                  <a:srgbClr val="431C11"/>
                </a:solidFill>
              </a:rPr>
              <a:t>실증적인 고전 연구와 자연 과학 분야의 학문이 발전</a:t>
            </a:r>
          </a:p>
          <a:p>
            <a:endParaRPr lang="ko-KR" altLang="en-US" dirty="0">
              <a:solidFill>
                <a:srgbClr val="431C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726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각형 3"/>
          <p:cNvSpPr/>
          <p:nvPr/>
        </p:nvSpPr>
        <p:spPr>
          <a:xfrm>
            <a:off x="539552" y="332656"/>
            <a:ext cx="8424936" cy="864096"/>
          </a:xfrm>
          <a:prstGeom prst="homePlate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4800" dirty="0">
                <a:solidFill>
                  <a:schemeClr val="bg1"/>
                </a:solidFill>
              </a:rPr>
              <a:t>일본 열도의 형성 </a:t>
            </a:r>
          </a:p>
        </p:txBody>
      </p:sp>
      <p:pic>
        <p:nvPicPr>
          <p:cNvPr id="5" name="그림 4" descr="hf16_5_i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76" y="1285860"/>
            <a:ext cx="7000924" cy="542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791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>
              <a:solidFill>
                <a:srgbClr val="431C11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>
                <a:solidFill>
                  <a:srgbClr val="431C11"/>
                </a:solidFill>
              </a:rPr>
              <a:t>염색 기술도 이 시기부터 </a:t>
            </a:r>
            <a:r>
              <a:rPr lang="ko-KR" altLang="en-US" dirty="0" smtClean="0">
                <a:solidFill>
                  <a:srgbClr val="431C11"/>
                </a:solidFill>
              </a:rPr>
              <a:t>발달하여</a:t>
            </a:r>
            <a:r>
              <a:rPr lang="ko-KR" altLang="en-US" dirty="0">
                <a:solidFill>
                  <a:srgbClr val="431C11"/>
                </a:solidFill>
              </a:rPr>
              <a:t> 화려한 의복이 유행하였다</a:t>
            </a:r>
            <a:r>
              <a:rPr lang="en-US" altLang="ko-KR" dirty="0">
                <a:solidFill>
                  <a:srgbClr val="431C11"/>
                </a:solidFill>
              </a:rPr>
              <a:t>.</a:t>
            </a:r>
            <a:endParaRPr lang="ko-KR" altLang="en-US" dirty="0">
              <a:solidFill>
                <a:srgbClr val="431C11"/>
              </a:solidFill>
            </a:endParaRPr>
          </a:p>
          <a:p>
            <a:r>
              <a:rPr lang="ko-KR" altLang="en-US" dirty="0">
                <a:solidFill>
                  <a:srgbClr val="431C11"/>
                </a:solidFill>
              </a:rPr>
              <a:t>현실을 </a:t>
            </a:r>
            <a:r>
              <a:rPr lang="ko-KR" altLang="en-US" dirty="0" err="1">
                <a:solidFill>
                  <a:srgbClr val="431C11"/>
                </a:solidFill>
              </a:rPr>
              <a:t>우키요</a:t>
            </a:r>
            <a:r>
              <a:rPr lang="en-US" altLang="ko-KR" dirty="0">
                <a:solidFill>
                  <a:srgbClr val="431C11"/>
                </a:solidFill>
              </a:rPr>
              <a:t>(</a:t>
            </a:r>
            <a:r>
              <a:rPr lang="ko-KR" altLang="en-US" dirty="0">
                <a:solidFill>
                  <a:srgbClr val="431C11"/>
                </a:solidFill>
              </a:rPr>
              <a:t>浮世</a:t>
            </a:r>
            <a:r>
              <a:rPr lang="en-US" altLang="ko-KR" dirty="0">
                <a:solidFill>
                  <a:srgbClr val="431C11"/>
                </a:solidFill>
              </a:rPr>
              <a:t>)</a:t>
            </a:r>
            <a:r>
              <a:rPr lang="ko-KR" altLang="en-US" dirty="0">
                <a:solidFill>
                  <a:srgbClr val="431C11"/>
                </a:solidFill>
              </a:rPr>
              <a:t>라고 하여 덧없는 세상으로 보고 있던 </a:t>
            </a:r>
            <a:r>
              <a:rPr lang="ko-KR" altLang="en-US" dirty="0" err="1">
                <a:solidFill>
                  <a:srgbClr val="431C11"/>
                </a:solidFill>
              </a:rPr>
              <a:t>초닌</a:t>
            </a:r>
            <a:r>
              <a:rPr lang="ko-KR" altLang="en-US" dirty="0">
                <a:solidFill>
                  <a:srgbClr val="431C11"/>
                </a:solidFill>
              </a:rPr>
              <a:t> 사회 속에서 많은 문학과 미술 및 예능이 탄생</a:t>
            </a:r>
          </a:p>
          <a:p>
            <a:endParaRPr lang="ko-KR" altLang="en-US" dirty="0">
              <a:solidFill>
                <a:srgbClr val="431C11"/>
              </a:solidFill>
            </a:endParaRPr>
          </a:p>
          <a:p>
            <a:endParaRPr lang="ko-KR" altLang="en-US" dirty="0">
              <a:solidFill>
                <a:srgbClr val="431C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310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>
                <a:solidFill>
                  <a:srgbClr val="431C11"/>
                </a:solidFill>
              </a:rPr>
              <a:t>가세이</a:t>
            </a:r>
            <a:r>
              <a:rPr lang="ko-KR" altLang="en-US" dirty="0">
                <a:solidFill>
                  <a:srgbClr val="431C11"/>
                </a:solidFill>
              </a:rPr>
              <a:t> </a:t>
            </a:r>
            <a:r>
              <a:rPr lang="en-US" altLang="ko-KR" dirty="0">
                <a:solidFill>
                  <a:srgbClr val="431C11"/>
                </a:solidFill>
              </a:rPr>
              <a:t>(</a:t>
            </a:r>
            <a:r>
              <a:rPr lang="ko-KR" altLang="en-US" dirty="0">
                <a:solidFill>
                  <a:srgbClr val="431C11"/>
                </a:solidFill>
              </a:rPr>
              <a:t>化政</a:t>
            </a:r>
            <a:r>
              <a:rPr lang="en-US" altLang="ko-KR" dirty="0" smtClean="0">
                <a:solidFill>
                  <a:srgbClr val="431C11"/>
                </a:solidFill>
              </a:rPr>
              <a:t>)</a:t>
            </a:r>
            <a:r>
              <a:rPr lang="ko-KR" altLang="en-US" dirty="0" smtClean="0">
                <a:solidFill>
                  <a:srgbClr val="431C11"/>
                </a:solidFill>
              </a:rPr>
              <a:t> 문화</a:t>
            </a:r>
            <a:endParaRPr lang="ko-KR" altLang="en-US" dirty="0">
              <a:solidFill>
                <a:srgbClr val="431C11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dirty="0">
                <a:solidFill>
                  <a:srgbClr val="431C11"/>
                </a:solidFill>
              </a:rPr>
              <a:t>에도 시대 후기의 </a:t>
            </a:r>
            <a:r>
              <a:rPr lang="ko-KR" altLang="en-US" dirty="0" err="1">
                <a:solidFill>
                  <a:srgbClr val="431C11"/>
                </a:solidFill>
              </a:rPr>
              <a:t>분카</a:t>
            </a:r>
            <a:r>
              <a:rPr lang="en-US" altLang="ko-KR" dirty="0">
                <a:solidFill>
                  <a:srgbClr val="431C11"/>
                </a:solidFill>
              </a:rPr>
              <a:t>(</a:t>
            </a:r>
            <a:r>
              <a:rPr lang="ko-KR" altLang="en-US" dirty="0">
                <a:solidFill>
                  <a:srgbClr val="431C11"/>
                </a:solidFill>
              </a:rPr>
              <a:t>文化</a:t>
            </a:r>
            <a:r>
              <a:rPr lang="en-US" altLang="ko-KR" dirty="0">
                <a:solidFill>
                  <a:srgbClr val="431C11"/>
                </a:solidFill>
              </a:rPr>
              <a:t>)·</a:t>
            </a:r>
            <a:r>
              <a:rPr lang="ko-KR" altLang="en-US" dirty="0" err="1">
                <a:solidFill>
                  <a:srgbClr val="431C11"/>
                </a:solidFill>
              </a:rPr>
              <a:t>분세이</a:t>
            </a:r>
            <a:r>
              <a:rPr lang="en-US" altLang="ko-KR" dirty="0">
                <a:solidFill>
                  <a:srgbClr val="431C11"/>
                </a:solidFill>
              </a:rPr>
              <a:t>(</a:t>
            </a:r>
            <a:r>
              <a:rPr lang="ko-KR" altLang="en-US" dirty="0">
                <a:solidFill>
                  <a:srgbClr val="431C11"/>
                </a:solidFill>
              </a:rPr>
              <a:t>文政</a:t>
            </a:r>
            <a:r>
              <a:rPr lang="en-US" altLang="ko-KR" dirty="0">
                <a:solidFill>
                  <a:srgbClr val="431C11"/>
                </a:solidFill>
              </a:rPr>
              <a:t>) </a:t>
            </a:r>
            <a:r>
              <a:rPr lang="ko-KR" altLang="en-US" dirty="0">
                <a:solidFill>
                  <a:srgbClr val="431C11"/>
                </a:solidFill>
              </a:rPr>
              <a:t>시대를 중심으로 한 문화</a:t>
            </a:r>
          </a:p>
          <a:p>
            <a:r>
              <a:rPr lang="ko-KR" altLang="en-US" dirty="0">
                <a:solidFill>
                  <a:srgbClr val="431C11"/>
                </a:solidFill>
              </a:rPr>
              <a:t>전국적 규모의 유통과 교통의 발전을 동반하여 사람과 물품의 교류가 발생</a:t>
            </a:r>
          </a:p>
          <a:p>
            <a:r>
              <a:rPr lang="ko-KR" altLang="en-US" dirty="0">
                <a:solidFill>
                  <a:srgbClr val="431C11"/>
                </a:solidFill>
              </a:rPr>
              <a:t>학자</a:t>
            </a:r>
            <a:r>
              <a:rPr lang="en-US" altLang="ko-KR" dirty="0">
                <a:solidFill>
                  <a:srgbClr val="431C11"/>
                </a:solidFill>
              </a:rPr>
              <a:t>·</a:t>
            </a:r>
            <a:r>
              <a:rPr lang="ko-KR" altLang="en-US" dirty="0">
                <a:solidFill>
                  <a:srgbClr val="431C11"/>
                </a:solidFill>
              </a:rPr>
              <a:t>문인의 전국적인 교류</a:t>
            </a:r>
            <a:r>
              <a:rPr lang="en-US" altLang="ko-KR" dirty="0">
                <a:solidFill>
                  <a:srgbClr val="431C11"/>
                </a:solidFill>
              </a:rPr>
              <a:t>, </a:t>
            </a:r>
            <a:r>
              <a:rPr lang="ko-KR" altLang="en-US" dirty="0">
                <a:solidFill>
                  <a:srgbClr val="431C11"/>
                </a:solidFill>
              </a:rPr>
              <a:t>교육의 보급에 의한 지식층의 증가</a:t>
            </a:r>
            <a:r>
              <a:rPr lang="en-US" altLang="ko-KR" dirty="0">
                <a:solidFill>
                  <a:srgbClr val="431C11"/>
                </a:solidFill>
              </a:rPr>
              <a:t>, </a:t>
            </a:r>
            <a:r>
              <a:rPr lang="ko-KR" altLang="en-US" dirty="0">
                <a:solidFill>
                  <a:srgbClr val="431C11"/>
                </a:solidFill>
              </a:rPr>
              <a:t>출판의 발전 등에 의해 중앙의 문화는 </a:t>
            </a:r>
            <a:r>
              <a:rPr lang="ko-KR" altLang="en-US" dirty="0" smtClean="0">
                <a:solidFill>
                  <a:srgbClr val="431C11"/>
                </a:solidFill>
              </a:rPr>
              <a:t>지방에 파급</a:t>
            </a:r>
            <a:endParaRPr lang="ko-KR" altLang="en-US" dirty="0">
              <a:solidFill>
                <a:srgbClr val="431C11"/>
              </a:solidFill>
            </a:endParaRPr>
          </a:p>
          <a:p>
            <a:r>
              <a:rPr lang="ko-KR" altLang="en-US" dirty="0">
                <a:solidFill>
                  <a:srgbClr val="431C11"/>
                </a:solidFill>
              </a:rPr>
              <a:t>학문</a:t>
            </a:r>
            <a:r>
              <a:rPr lang="en-US" altLang="ko-KR" dirty="0">
                <a:solidFill>
                  <a:srgbClr val="431C11"/>
                </a:solidFill>
              </a:rPr>
              <a:t>·</a:t>
            </a:r>
            <a:r>
              <a:rPr lang="ko-KR" altLang="en-US" dirty="0">
                <a:solidFill>
                  <a:srgbClr val="431C11"/>
                </a:solidFill>
              </a:rPr>
              <a:t>사상의 분야에서는 과학적이고 실증적인 연구가 발전</a:t>
            </a:r>
          </a:p>
          <a:p>
            <a:endParaRPr lang="ko-KR" altLang="en-US" dirty="0">
              <a:solidFill>
                <a:srgbClr val="431C11"/>
              </a:solidFill>
            </a:endParaRPr>
          </a:p>
        </p:txBody>
      </p:sp>
      <p:sp>
        <p:nvSpPr>
          <p:cNvPr id="4" name="오각형 3"/>
          <p:cNvSpPr/>
          <p:nvPr/>
        </p:nvSpPr>
        <p:spPr>
          <a:xfrm>
            <a:off x="500034" y="404664"/>
            <a:ext cx="8424936" cy="864096"/>
          </a:xfrm>
          <a:prstGeom prst="homePlate">
            <a:avLst/>
          </a:prstGeom>
          <a:noFill/>
          <a:ln>
            <a:solidFill>
              <a:srgbClr val="431C1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48690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가세이</a:t>
            </a:r>
            <a:r>
              <a:rPr lang="ko-KR" altLang="en-US" dirty="0" smtClean="0"/>
              <a:t> 문화의 예술</a:t>
            </a:r>
            <a:endParaRPr lang="ko-KR" altLang="en-US" dirty="0"/>
          </a:p>
        </p:txBody>
      </p:sp>
      <p:pic>
        <p:nvPicPr>
          <p:cNvPr id="4" name="그림 3" descr="동해도오십삼차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8681" y="1492250"/>
            <a:ext cx="7157519" cy="4437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00298" y="6072206"/>
            <a:ext cx="6328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>
                <a:latin typeface="바탕"/>
                <a:ea typeface="바탕"/>
              </a:rPr>
              <a:t>↑</a:t>
            </a:r>
            <a:r>
              <a:rPr lang="ko-KR" altLang="en-US" b="1" dirty="0" err="1" smtClean="0"/>
              <a:t>우타가와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히로시게의</a:t>
            </a:r>
            <a:r>
              <a:rPr lang="ko-KR" altLang="en-US" b="1" dirty="0" smtClean="0"/>
              <a:t> </a:t>
            </a:r>
            <a:r>
              <a:rPr lang="en-US" altLang="ko-KR" b="1" dirty="0" smtClean="0"/>
              <a:t>『</a:t>
            </a:r>
            <a:r>
              <a:rPr lang="ko-KR" altLang="en-US" b="1" dirty="0" err="1" smtClean="0"/>
              <a:t>동해도오십삼차</a:t>
            </a:r>
            <a:r>
              <a:rPr lang="en-US" altLang="ko-KR" b="1" dirty="0" smtClean="0"/>
              <a:t>(</a:t>
            </a:r>
            <a:r>
              <a:rPr lang="ko-KR" altLang="en-US" b="1" dirty="0" err="1" smtClean="0"/>
              <a:t>東海道五十三次</a:t>
            </a:r>
            <a:r>
              <a:rPr lang="en-US" altLang="ko-KR" b="1" dirty="0" smtClean="0"/>
              <a:t>)』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각형 3"/>
          <p:cNvSpPr/>
          <p:nvPr/>
        </p:nvSpPr>
        <p:spPr>
          <a:xfrm>
            <a:off x="500034" y="404664"/>
            <a:ext cx="8424936" cy="864096"/>
          </a:xfrm>
          <a:prstGeom prst="homePlate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>
                <a:solidFill>
                  <a:schemeClr val="bg1"/>
                </a:solidFill>
              </a:rPr>
              <a:t>개항의 </a:t>
            </a:r>
            <a:r>
              <a:rPr lang="ko-KR" altLang="en-US" dirty="0" smtClean="0">
                <a:solidFill>
                  <a:schemeClr val="bg1"/>
                </a:solidFill>
              </a:rPr>
              <a:t>영향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ko-KR" altLang="en-US" dirty="0">
                <a:solidFill>
                  <a:srgbClr val="431C11"/>
                </a:solidFill>
              </a:rPr>
              <a:t>구미 국가와의 무역은 </a:t>
            </a:r>
            <a:r>
              <a:rPr lang="en-US" altLang="ko-KR" dirty="0">
                <a:solidFill>
                  <a:srgbClr val="431C11"/>
                </a:solidFill>
              </a:rPr>
              <a:t>1859</a:t>
            </a:r>
            <a:r>
              <a:rPr lang="ko-KR" altLang="en-US" dirty="0">
                <a:solidFill>
                  <a:srgbClr val="431C11"/>
                </a:solidFill>
              </a:rPr>
              <a:t>년부터 </a:t>
            </a:r>
            <a:r>
              <a:rPr lang="ko-KR" altLang="en-US" dirty="0" err="1">
                <a:solidFill>
                  <a:srgbClr val="431C11"/>
                </a:solidFill>
              </a:rPr>
              <a:t>가나가와</a:t>
            </a:r>
            <a:r>
              <a:rPr lang="en-US" altLang="ko-KR" dirty="0">
                <a:solidFill>
                  <a:srgbClr val="431C11"/>
                </a:solidFill>
              </a:rPr>
              <a:t>[</a:t>
            </a:r>
            <a:r>
              <a:rPr lang="ko-KR" altLang="en-US" dirty="0" err="1">
                <a:solidFill>
                  <a:srgbClr val="431C11"/>
                </a:solidFill>
              </a:rPr>
              <a:t>神奈川</a:t>
            </a:r>
            <a:r>
              <a:rPr lang="en-US" altLang="ko-KR" dirty="0">
                <a:solidFill>
                  <a:srgbClr val="431C11"/>
                </a:solidFill>
              </a:rPr>
              <a:t>, </a:t>
            </a:r>
            <a:r>
              <a:rPr lang="ko-KR" altLang="en-US" dirty="0">
                <a:solidFill>
                  <a:srgbClr val="431C11"/>
                </a:solidFill>
              </a:rPr>
              <a:t>요코하마</a:t>
            </a:r>
            <a:r>
              <a:rPr lang="en-US" altLang="ko-KR" dirty="0">
                <a:solidFill>
                  <a:srgbClr val="431C11"/>
                </a:solidFill>
              </a:rPr>
              <a:t>(</a:t>
            </a:r>
            <a:r>
              <a:rPr lang="ko-KR" altLang="en-US" dirty="0" err="1">
                <a:solidFill>
                  <a:srgbClr val="431C11"/>
                </a:solidFill>
              </a:rPr>
              <a:t>橫濱</a:t>
            </a:r>
            <a:r>
              <a:rPr lang="en-US" altLang="ko-KR" dirty="0">
                <a:solidFill>
                  <a:srgbClr val="431C11"/>
                </a:solidFill>
              </a:rPr>
              <a:t>)]</a:t>
            </a:r>
            <a:r>
              <a:rPr lang="ko-KR" altLang="en-US" dirty="0">
                <a:solidFill>
                  <a:srgbClr val="431C11"/>
                </a:solidFill>
              </a:rPr>
              <a:t>와 </a:t>
            </a:r>
            <a:r>
              <a:rPr lang="ko-KR" altLang="en-US" dirty="0" err="1">
                <a:solidFill>
                  <a:srgbClr val="431C11"/>
                </a:solidFill>
              </a:rPr>
              <a:t>나가사키</a:t>
            </a:r>
            <a:r>
              <a:rPr lang="en-US" altLang="ko-KR" dirty="0">
                <a:solidFill>
                  <a:srgbClr val="431C11"/>
                </a:solidFill>
              </a:rPr>
              <a:t>, </a:t>
            </a:r>
            <a:r>
              <a:rPr lang="ko-KR" altLang="en-US" dirty="0" err="1">
                <a:solidFill>
                  <a:srgbClr val="431C11"/>
                </a:solidFill>
              </a:rPr>
              <a:t>하코다테의</a:t>
            </a:r>
            <a:r>
              <a:rPr lang="ko-KR" altLang="en-US" dirty="0">
                <a:solidFill>
                  <a:srgbClr val="431C11"/>
                </a:solidFill>
              </a:rPr>
              <a:t> 개항장</a:t>
            </a:r>
            <a:r>
              <a:rPr lang="en-US" altLang="ko-KR" dirty="0">
                <a:solidFill>
                  <a:srgbClr val="431C11"/>
                </a:solidFill>
              </a:rPr>
              <a:t>(</a:t>
            </a:r>
            <a:r>
              <a:rPr lang="ko-KR" altLang="en-US" dirty="0">
                <a:solidFill>
                  <a:srgbClr val="431C11"/>
                </a:solidFill>
              </a:rPr>
              <a:t>거류지</a:t>
            </a:r>
            <a:r>
              <a:rPr lang="en-US" altLang="ko-KR" dirty="0">
                <a:solidFill>
                  <a:srgbClr val="431C11"/>
                </a:solidFill>
              </a:rPr>
              <a:t>)</a:t>
            </a:r>
            <a:r>
              <a:rPr lang="ko-KR" altLang="en-US" dirty="0">
                <a:solidFill>
                  <a:srgbClr val="431C11"/>
                </a:solidFill>
              </a:rPr>
              <a:t>에서 시작</a:t>
            </a:r>
          </a:p>
          <a:p>
            <a:r>
              <a:rPr lang="ko-KR" altLang="en-US" dirty="0">
                <a:solidFill>
                  <a:srgbClr val="431C11"/>
                </a:solidFill>
              </a:rPr>
              <a:t>일본의 수출품은 생사</a:t>
            </a:r>
            <a:r>
              <a:rPr lang="en-US" altLang="ko-KR" dirty="0">
                <a:solidFill>
                  <a:srgbClr val="431C11"/>
                </a:solidFill>
              </a:rPr>
              <a:t>, </a:t>
            </a:r>
            <a:r>
              <a:rPr lang="ko-KR" altLang="en-US" dirty="0">
                <a:solidFill>
                  <a:srgbClr val="431C11"/>
                </a:solidFill>
              </a:rPr>
              <a:t>차</a:t>
            </a:r>
            <a:r>
              <a:rPr lang="en-US" altLang="ko-KR" dirty="0">
                <a:solidFill>
                  <a:srgbClr val="431C11"/>
                </a:solidFill>
              </a:rPr>
              <a:t>, </a:t>
            </a:r>
            <a:r>
              <a:rPr lang="ko-KR" altLang="en-US" dirty="0">
                <a:solidFill>
                  <a:srgbClr val="431C11"/>
                </a:solidFill>
              </a:rPr>
              <a:t>해산물 등의 반제품</a:t>
            </a:r>
            <a:r>
              <a:rPr lang="en-US" altLang="ko-KR" dirty="0">
                <a:solidFill>
                  <a:srgbClr val="431C11"/>
                </a:solidFill>
              </a:rPr>
              <a:t>, </a:t>
            </a:r>
            <a:r>
              <a:rPr lang="ko-KR" altLang="en-US" dirty="0">
                <a:solidFill>
                  <a:srgbClr val="431C11"/>
                </a:solidFill>
              </a:rPr>
              <a:t>식료품</a:t>
            </a:r>
          </a:p>
          <a:p>
            <a:r>
              <a:rPr lang="ko-KR" altLang="en-US" dirty="0">
                <a:solidFill>
                  <a:srgbClr val="431C11"/>
                </a:solidFill>
              </a:rPr>
              <a:t>모직물</a:t>
            </a:r>
            <a:r>
              <a:rPr lang="en-US" altLang="ko-KR" dirty="0">
                <a:solidFill>
                  <a:srgbClr val="431C11"/>
                </a:solidFill>
              </a:rPr>
              <a:t>, </a:t>
            </a:r>
            <a:r>
              <a:rPr lang="ko-KR" altLang="en-US" dirty="0">
                <a:solidFill>
                  <a:srgbClr val="431C11"/>
                </a:solidFill>
              </a:rPr>
              <a:t>면직물 등 옷감과 총</a:t>
            </a:r>
            <a:r>
              <a:rPr lang="en-US" altLang="ko-KR" dirty="0">
                <a:solidFill>
                  <a:srgbClr val="431C11"/>
                </a:solidFill>
              </a:rPr>
              <a:t>, </a:t>
            </a:r>
            <a:r>
              <a:rPr lang="ko-KR" altLang="en-US" dirty="0">
                <a:solidFill>
                  <a:srgbClr val="431C11"/>
                </a:solidFill>
              </a:rPr>
              <a:t>선박 등의 군수품이 주로 수입</a:t>
            </a:r>
          </a:p>
          <a:p>
            <a:r>
              <a:rPr lang="ko-KR" altLang="en-US" dirty="0">
                <a:solidFill>
                  <a:srgbClr val="431C11"/>
                </a:solidFill>
              </a:rPr>
              <a:t>도쿄 등 대도시를 중심으로 양복 착용이 군인이나 관리를 중심으로 퍼져 민간에게도 </a:t>
            </a:r>
            <a:r>
              <a:rPr lang="ko-KR" altLang="en-US" dirty="0" smtClean="0">
                <a:solidFill>
                  <a:srgbClr val="431C11"/>
                </a:solidFill>
              </a:rPr>
              <a:t>확대</a:t>
            </a:r>
            <a:endParaRPr lang="ko-KR" altLang="en-US" dirty="0">
              <a:solidFill>
                <a:srgbClr val="431C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213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r>
              <a:rPr lang="ko-KR" altLang="en-US" dirty="0" smtClean="0">
                <a:solidFill>
                  <a:srgbClr val="431C11"/>
                </a:solidFill>
              </a:rPr>
              <a:t>서양식 단발</a:t>
            </a:r>
            <a:r>
              <a:rPr lang="en-US" altLang="ko-KR" dirty="0" smtClean="0">
                <a:solidFill>
                  <a:srgbClr val="431C11"/>
                </a:solidFill>
              </a:rPr>
              <a:t>(</a:t>
            </a:r>
            <a:r>
              <a:rPr lang="ko-KR" altLang="en-US" dirty="0" smtClean="0">
                <a:solidFill>
                  <a:srgbClr val="431C11"/>
                </a:solidFill>
              </a:rPr>
              <a:t>散髮</a:t>
            </a:r>
            <a:r>
              <a:rPr lang="en-US" altLang="ko-KR" dirty="0" smtClean="0">
                <a:solidFill>
                  <a:srgbClr val="431C11"/>
                </a:solidFill>
              </a:rPr>
              <a:t>)</a:t>
            </a:r>
            <a:r>
              <a:rPr lang="ko-KR" altLang="en-US" dirty="0" smtClean="0">
                <a:solidFill>
                  <a:srgbClr val="431C11"/>
                </a:solidFill>
              </a:rPr>
              <a:t>이 새로운 풍조의 대표로 등장</a:t>
            </a:r>
          </a:p>
          <a:p>
            <a:r>
              <a:rPr lang="ko-KR" altLang="en-US" dirty="0" smtClean="0">
                <a:solidFill>
                  <a:srgbClr val="431C11"/>
                </a:solidFill>
              </a:rPr>
              <a:t>도쿄의 </a:t>
            </a:r>
            <a:r>
              <a:rPr lang="ko-KR" altLang="en-US" dirty="0" err="1" smtClean="0">
                <a:solidFill>
                  <a:srgbClr val="431C11"/>
                </a:solidFill>
              </a:rPr>
              <a:t>긴자</a:t>
            </a:r>
            <a:r>
              <a:rPr lang="en-US" altLang="ko-KR" dirty="0" smtClean="0">
                <a:solidFill>
                  <a:srgbClr val="431C11"/>
                </a:solidFill>
              </a:rPr>
              <a:t>(</a:t>
            </a:r>
            <a:r>
              <a:rPr lang="ko-KR" altLang="en-US" dirty="0" err="1" smtClean="0">
                <a:solidFill>
                  <a:srgbClr val="431C11"/>
                </a:solidFill>
              </a:rPr>
              <a:t>銀座</a:t>
            </a:r>
            <a:r>
              <a:rPr lang="en-US" altLang="ko-KR" dirty="0" smtClean="0">
                <a:solidFill>
                  <a:srgbClr val="431C11"/>
                </a:solidFill>
              </a:rPr>
              <a:t>)</a:t>
            </a:r>
            <a:r>
              <a:rPr lang="ko-KR" altLang="en-US" dirty="0" smtClean="0">
                <a:solidFill>
                  <a:srgbClr val="431C11"/>
                </a:solidFill>
              </a:rPr>
              <a:t>에는 벽돌 건물이 세워</a:t>
            </a:r>
          </a:p>
          <a:p>
            <a:r>
              <a:rPr lang="en-US" altLang="ko-KR" dirty="0" smtClean="0">
                <a:solidFill>
                  <a:srgbClr val="431C11"/>
                </a:solidFill>
              </a:rPr>
              <a:t>1872</a:t>
            </a:r>
            <a:r>
              <a:rPr lang="ko-KR" altLang="en-US" dirty="0" smtClean="0">
                <a:solidFill>
                  <a:srgbClr val="431C11"/>
                </a:solidFill>
              </a:rPr>
              <a:t>년에는 음력을 폐지하고 태양력이 도입</a:t>
            </a:r>
          </a:p>
          <a:p>
            <a:r>
              <a:rPr lang="ko-KR" altLang="en-US" dirty="0" smtClean="0">
                <a:solidFill>
                  <a:srgbClr val="431C11"/>
                </a:solidFill>
              </a:rPr>
              <a:t>하루를 </a:t>
            </a:r>
            <a:r>
              <a:rPr lang="en-US" altLang="ko-KR" dirty="0" smtClean="0">
                <a:solidFill>
                  <a:srgbClr val="431C11"/>
                </a:solidFill>
              </a:rPr>
              <a:t>24</a:t>
            </a:r>
            <a:r>
              <a:rPr lang="ko-KR" altLang="en-US" dirty="0" smtClean="0">
                <a:solidFill>
                  <a:srgbClr val="431C11"/>
                </a:solidFill>
              </a:rPr>
              <a:t>시간제로 바꾸고 일요일 휴무제도 실시</a:t>
            </a:r>
          </a:p>
          <a:p>
            <a:endParaRPr lang="ko-KR" altLang="en-US" dirty="0" smtClean="0">
              <a:solidFill>
                <a:srgbClr val="431C11"/>
              </a:solidFill>
            </a:endParaRPr>
          </a:p>
          <a:p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476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01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4800" dirty="0" err="1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생활동공체와</a:t>
            </a:r>
            <a:r>
              <a:rPr lang="ko-KR" altLang="en-US" sz="4800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 집단주의</a:t>
            </a:r>
            <a:endParaRPr lang="ko-KR" altLang="en-US" sz="4800" dirty="0">
              <a:solidFill>
                <a:srgbClr val="431C11"/>
              </a:solidFill>
              <a:latin typeface="궁서" pitchFamily="18" charset="-127"/>
              <a:ea typeface="궁서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>
                <a:solidFill>
                  <a:srgbClr val="431C11"/>
                </a:solidFill>
              </a:rPr>
              <a:t>지리적 여건으로 인하여 부족 간의 교류가 원활하지 못해 각자 고립되고 분산 된 </a:t>
            </a:r>
            <a:r>
              <a:rPr lang="ko-KR" altLang="en-US" dirty="0" smtClean="0">
                <a:solidFill>
                  <a:srgbClr val="431C11"/>
                </a:solidFill>
              </a:rPr>
              <a:t>채 생활</a:t>
            </a:r>
            <a:endParaRPr lang="en-US" altLang="ko-KR" dirty="0" smtClean="0">
              <a:solidFill>
                <a:srgbClr val="431C11"/>
              </a:solidFill>
            </a:endParaRPr>
          </a:p>
          <a:p>
            <a:r>
              <a:rPr lang="ko-KR" altLang="en-US" dirty="0">
                <a:solidFill>
                  <a:srgbClr val="431C11"/>
                </a:solidFill>
              </a:rPr>
              <a:t>이에라 불리는 단체로 이루어진 </a:t>
            </a:r>
            <a:r>
              <a:rPr lang="ko-KR" altLang="en-US" dirty="0" err="1">
                <a:solidFill>
                  <a:srgbClr val="431C11"/>
                </a:solidFill>
              </a:rPr>
              <a:t>무라의</a:t>
            </a:r>
            <a:r>
              <a:rPr lang="ko-KR" altLang="en-US" dirty="0">
                <a:solidFill>
                  <a:srgbClr val="431C11"/>
                </a:solidFill>
              </a:rPr>
              <a:t> 공동체 생활을 중심으로 하는 인간관계를 형성</a:t>
            </a:r>
          </a:p>
          <a:p>
            <a:r>
              <a:rPr lang="ko-KR" altLang="en-US" dirty="0">
                <a:solidFill>
                  <a:srgbClr val="431C11"/>
                </a:solidFill>
              </a:rPr>
              <a:t>개인보다 공동체적인 행동이 중시 되었고 상하관계적인 집단으로 유지</a:t>
            </a:r>
          </a:p>
          <a:p>
            <a:endParaRPr lang="ko-KR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35016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507832"/>
            <a:ext cx="9144000" cy="35016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399260" y="2713348"/>
            <a:ext cx="9144000" cy="35016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96917" y="3073388"/>
            <a:ext cx="9144000" cy="35016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  <a:effectLst/>
        </p:spPr>
      </p:pic>
      <p:sp>
        <p:nvSpPr>
          <p:cNvPr id="8" name="오각형 7"/>
          <p:cNvSpPr/>
          <p:nvPr/>
        </p:nvSpPr>
        <p:spPr>
          <a:xfrm>
            <a:off x="368897" y="479084"/>
            <a:ext cx="8424936" cy="864096"/>
          </a:xfrm>
          <a:prstGeom prst="homePlate">
            <a:avLst/>
          </a:prstGeom>
          <a:noFill/>
          <a:ln>
            <a:solidFill>
              <a:srgbClr val="431C1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37499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 t="-16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4800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무사도</a:t>
            </a:r>
            <a:endParaRPr lang="ko-KR" altLang="en-US" sz="4800" dirty="0">
              <a:solidFill>
                <a:srgbClr val="431C11"/>
              </a:solidFill>
              <a:latin typeface="궁서" pitchFamily="18" charset="-127"/>
              <a:ea typeface="궁서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무사계급이 근 </a:t>
            </a:r>
            <a:r>
              <a:rPr lang="en-US" altLang="ko-KR" dirty="0"/>
              <a:t>700</a:t>
            </a:r>
            <a:r>
              <a:rPr lang="ko-KR" altLang="en-US" dirty="0"/>
              <a:t>년간 국가를 통치하며 집권</a:t>
            </a:r>
          </a:p>
          <a:p>
            <a:r>
              <a:rPr lang="ko-KR" altLang="en-US" dirty="0"/>
              <a:t>불교</a:t>
            </a:r>
            <a:r>
              <a:rPr lang="en-US" altLang="ko-KR" dirty="0"/>
              <a:t>, </a:t>
            </a:r>
            <a:r>
              <a:rPr lang="ko-KR" altLang="en-US" dirty="0"/>
              <a:t>유교 등으로부터 영향을 받아 도덕적 규범이자 권리에 대한 의무</a:t>
            </a:r>
          </a:p>
          <a:p>
            <a:r>
              <a:rPr lang="ko-KR" altLang="en-US" dirty="0"/>
              <a:t>하층계급에게도 영향을 끼치게 되어 무사도가 일본인의 정신적 근간</a:t>
            </a:r>
          </a:p>
          <a:p>
            <a:r>
              <a:rPr lang="ko-KR" altLang="en-US" dirty="0" err="1"/>
              <a:t>하라키리</a:t>
            </a:r>
            <a:r>
              <a:rPr lang="en-US" altLang="ko-KR" dirty="0"/>
              <a:t>(</a:t>
            </a:r>
            <a:r>
              <a:rPr lang="ko-KR" altLang="en-US" dirty="0"/>
              <a:t>할복</a:t>
            </a:r>
            <a:r>
              <a:rPr lang="en-US" altLang="ko-KR" dirty="0"/>
              <a:t>)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0820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1428728" y="1916832"/>
            <a:ext cx="63367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5400" b="1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제 </a:t>
            </a:r>
            <a:r>
              <a:rPr lang="en-US" altLang="ko-KR" sz="5400" b="1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2</a:t>
            </a:r>
            <a:r>
              <a:rPr lang="ko-KR" altLang="en-US" sz="5400" b="1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장</a:t>
            </a:r>
            <a:endParaRPr lang="en-US" altLang="ko-KR" sz="5400" b="1" dirty="0" smtClean="0">
              <a:solidFill>
                <a:srgbClr val="431C11"/>
              </a:solidFill>
              <a:latin typeface="궁서" pitchFamily="18" charset="-127"/>
              <a:ea typeface="궁서" pitchFamily="18" charset="-127"/>
            </a:endParaRPr>
          </a:p>
          <a:p>
            <a:pPr algn="ctr" fontAlgn="base"/>
            <a:r>
              <a:rPr lang="ko-KR" altLang="en-US" sz="5400" b="1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종교</a:t>
            </a:r>
            <a:r>
              <a:rPr lang="en-US" altLang="ko-KR" sz="5400" b="1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 ·</a:t>
            </a:r>
            <a:r>
              <a:rPr lang="ko-KR" altLang="en-US" sz="5400" b="1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전통</a:t>
            </a:r>
            <a:r>
              <a:rPr lang="en-US" altLang="ko-KR" sz="5400" b="1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 ·</a:t>
            </a:r>
            <a:r>
              <a:rPr lang="ko-KR" altLang="en-US" sz="5400" b="1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의식주</a:t>
            </a:r>
            <a:r>
              <a:rPr lang="en-US" altLang="ko-KR" sz="5400" b="1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 </a:t>
            </a:r>
            <a:r>
              <a:rPr lang="ko-KR" altLang="en-US" sz="5400" b="1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문화</a:t>
            </a:r>
            <a:r>
              <a:rPr lang="en-US" altLang="ko-KR" sz="5400" b="1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, </a:t>
            </a:r>
            <a:r>
              <a:rPr lang="ko-KR" altLang="en-US" sz="5400" b="1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연중행사</a:t>
            </a:r>
            <a:endParaRPr lang="en-US" altLang="ko-KR" sz="5400" b="1" dirty="0" smtClean="0">
              <a:solidFill>
                <a:srgbClr val="431C11"/>
              </a:solidFill>
              <a:latin typeface="궁서" pitchFamily="18" charset="-127"/>
              <a:ea typeface="궁서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-857288" y="857232"/>
            <a:ext cx="10572792" cy="42862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-857288" y="5072074"/>
            <a:ext cx="10572792" cy="42862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571472" y="-285776"/>
            <a:ext cx="500066" cy="728665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8143900" y="-214338"/>
            <a:ext cx="500066" cy="728665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9402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HY수평선M" pitchFamily="18" charset="-127"/>
                <a:ea typeface="HY수평선M" pitchFamily="18" charset="-127"/>
              </a:rPr>
              <a:t>1.</a:t>
            </a:r>
            <a:r>
              <a:rPr lang="ko-KR" altLang="en-US" b="1" dirty="0" smtClean="0">
                <a:latin typeface="HY수평선M" pitchFamily="18" charset="-127"/>
                <a:ea typeface="HY수평선M" pitchFamily="18" charset="-127"/>
              </a:rPr>
              <a:t>일본의 종교문화</a:t>
            </a:r>
            <a:endParaRPr lang="ko-KR" altLang="en-US" b="1" dirty="0"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93095"/>
          </a:xfrm>
        </p:spPr>
        <p:txBody>
          <a:bodyPr>
            <a:normAutofit/>
          </a:bodyPr>
          <a:lstStyle/>
          <a:p>
            <a:r>
              <a:rPr lang="ko-KR" altLang="en-US" sz="3300" dirty="0" smtClean="0">
                <a:latin typeface="HY수평선M" pitchFamily="18" charset="-127"/>
                <a:ea typeface="HY수평선M" pitchFamily="18" charset="-127"/>
              </a:rPr>
              <a:t>긴 역사의 발자취와 함께 다채로운 전개를 이루며</a:t>
            </a:r>
            <a:r>
              <a:rPr lang="en-US" altLang="ko-KR" sz="3300" dirty="0" smtClean="0">
                <a:latin typeface="HY수평선M" pitchFamily="18" charset="-127"/>
                <a:ea typeface="HY수평선M" pitchFamily="18" charset="-127"/>
              </a:rPr>
              <a:t>, </a:t>
            </a:r>
            <a:r>
              <a:rPr lang="ko-KR" altLang="en-US" sz="3300" dirty="0" smtClean="0">
                <a:latin typeface="HY수평선M" pitchFamily="18" charset="-127"/>
                <a:ea typeface="HY수평선M" pitchFamily="18" charset="-127"/>
              </a:rPr>
              <a:t>풍요로운 종교문화를 만들어옴</a:t>
            </a:r>
            <a:endParaRPr lang="en-US" altLang="ko-KR" sz="3300" dirty="0" smtClean="0">
              <a:latin typeface="HY수평선M" pitchFamily="18" charset="-127"/>
              <a:ea typeface="HY수평선M" pitchFamily="18" charset="-127"/>
            </a:endParaRPr>
          </a:p>
          <a:p>
            <a:r>
              <a:rPr lang="ko-KR" altLang="en-US" sz="3300" dirty="0" smtClean="0">
                <a:latin typeface="HY수평선M" pitchFamily="18" charset="-127"/>
                <a:ea typeface="HY수평선M" pitchFamily="18" charset="-127"/>
              </a:rPr>
              <a:t>오늘날→불교</a:t>
            </a:r>
            <a:r>
              <a:rPr lang="en-US" altLang="ko-KR" sz="3300" dirty="0" smtClean="0">
                <a:latin typeface="HY수평선M" pitchFamily="18" charset="-127"/>
                <a:ea typeface="HY수평선M" pitchFamily="18" charset="-127"/>
              </a:rPr>
              <a:t>, </a:t>
            </a:r>
            <a:r>
              <a:rPr lang="ko-KR" altLang="en-US" sz="3300" dirty="0" smtClean="0">
                <a:latin typeface="HY수평선M" pitchFamily="18" charset="-127"/>
                <a:ea typeface="HY수평선M" pitchFamily="18" charset="-127"/>
              </a:rPr>
              <a:t>신도</a:t>
            </a:r>
            <a:r>
              <a:rPr lang="en-US" altLang="ko-KR" sz="3300" dirty="0" smtClean="0">
                <a:latin typeface="HY수평선M" pitchFamily="18" charset="-127"/>
                <a:ea typeface="HY수평선M" pitchFamily="18" charset="-127"/>
              </a:rPr>
              <a:t>, </a:t>
            </a:r>
            <a:r>
              <a:rPr lang="ko-KR" altLang="en-US" sz="3300" dirty="0" smtClean="0">
                <a:latin typeface="HY수평선M" pitchFamily="18" charset="-127"/>
                <a:ea typeface="HY수평선M" pitchFamily="18" charset="-127"/>
              </a:rPr>
              <a:t>기독교</a:t>
            </a:r>
            <a:r>
              <a:rPr lang="en-US" altLang="ko-KR" sz="3300" dirty="0" smtClean="0">
                <a:latin typeface="HY수평선M" pitchFamily="18" charset="-127"/>
                <a:ea typeface="HY수평선M" pitchFamily="18" charset="-127"/>
              </a:rPr>
              <a:t>, </a:t>
            </a:r>
            <a:r>
              <a:rPr lang="ko-KR" altLang="en-US" sz="3300" dirty="0" smtClean="0">
                <a:latin typeface="HY수평선M" pitchFamily="18" charset="-127"/>
                <a:ea typeface="HY수평선M" pitchFamily="18" charset="-127"/>
              </a:rPr>
              <a:t>신흥종교</a:t>
            </a:r>
            <a:endParaRPr lang="en-US" altLang="ko-KR" sz="3300" dirty="0" smtClean="0">
              <a:latin typeface="HY수평선M" pitchFamily="18" charset="-127"/>
              <a:ea typeface="HY수평선M" pitchFamily="18" charset="-127"/>
            </a:endParaRPr>
          </a:p>
          <a:p>
            <a:r>
              <a:rPr lang="en-US" altLang="ko-KR" sz="3300" dirty="0" smtClean="0">
                <a:latin typeface="HY수평선M" pitchFamily="18" charset="-127"/>
                <a:ea typeface="HY수평선M" pitchFamily="18" charset="-127"/>
              </a:rPr>
              <a:t>400</a:t>
            </a:r>
            <a:r>
              <a:rPr lang="ko-KR" altLang="en-US" sz="3300" dirty="0" smtClean="0">
                <a:latin typeface="HY수평선M" pitchFamily="18" charset="-127"/>
                <a:ea typeface="HY수평선M" pitchFamily="18" charset="-127"/>
              </a:rPr>
              <a:t>개가 넘는 여러 계통의 종교가 공존</a:t>
            </a:r>
            <a:endParaRPr lang="en-US" altLang="ko-KR" sz="3300" dirty="0" smtClean="0">
              <a:latin typeface="HY수평선M" pitchFamily="18" charset="-127"/>
              <a:ea typeface="HY수평선M" pitchFamily="18" charset="-127"/>
            </a:endParaRPr>
          </a:p>
          <a:p>
            <a:r>
              <a:rPr lang="ko-KR" altLang="en-US" sz="3300" dirty="0" smtClean="0">
                <a:latin typeface="HY수평선M" pitchFamily="18" charset="-127"/>
                <a:ea typeface="HY수평선M" pitchFamily="18" charset="-127"/>
              </a:rPr>
              <a:t>신도</a:t>
            </a:r>
            <a:r>
              <a:rPr lang="en-US" altLang="ko-KR" sz="3300" dirty="0" smtClean="0">
                <a:latin typeface="HY수평선M" pitchFamily="18" charset="-127"/>
                <a:ea typeface="HY수평선M" pitchFamily="18" charset="-127"/>
              </a:rPr>
              <a:t>-</a:t>
            </a:r>
            <a:r>
              <a:rPr lang="ko-KR" altLang="en-US" sz="3300" dirty="0" smtClean="0">
                <a:latin typeface="HY수평선M" pitchFamily="18" charset="-127"/>
                <a:ea typeface="HY수평선M" pitchFamily="18" charset="-127"/>
              </a:rPr>
              <a:t>원시 농경사회에서 시작하여 집단종교의 조직을 계속 유지해 옴</a:t>
            </a:r>
            <a:endParaRPr lang="en-US" altLang="ko-KR" sz="3300" dirty="0" smtClean="0"/>
          </a:p>
          <a:p>
            <a:endParaRPr lang="en-US" altLang="ko-KR" dirty="0" smtClean="0"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4" name="오각형 3"/>
          <p:cNvSpPr/>
          <p:nvPr/>
        </p:nvSpPr>
        <p:spPr>
          <a:xfrm>
            <a:off x="368897" y="404664"/>
            <a:ext cx="8424936" cy="864096"/>
          </a:xfrm>
          <a:prstGeom prst="homePlate">
            <a:avLst/>
          </a:prstGeom>
          <a:noFill/>
          <a:ln>
            <a:solidFill>
              <a:srgbClr val="431C1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b="1" dirty="0" smtClean="0">
                <a:latin typeface="HY수평선M" pitchFamily="18" charset="-127"/>
                <a:ea typeface="HY수평선M" pitchFamily="18" charset="-127"/>
              </a:rPr>
              <a:t>불교</a:t>
            </a:r>
            <a:endParaRPr lang="ko-KR" altLang="en-US" b="1" dirty="0"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ko-KR" altLang="en-US" sz="6800" dirty="0" smtClean="0">
                <a:latin typeface="HY수평선M" pitchFamily="18" charset="-127"/>
                <a:ea typeface="HY수평선M" pitchFamily="18" charset="-127"/>
              </a:rPr>
              <a:t>최초로 유입된 외래종교</a:t>
            </a:r>
            <a:endParaRPr lang="en-US" altLang="ko-KR" sz="6800" dirty="0" smtClean="0">
              <a:latin typeface="HY수평선M" pitchFamily="18" charset="-127"/>
              <a:ea typeface="HY수평선M" pitchFamily="18" charset="-127"/>
            </a:endParaRPr>
          </a:p>
          <a:p>
            <a:r>
              <a:rPr lang="en-US" altLang="ko-KR" sz="6800" dirty="0" smtClean="0">
                <a:latin typeface="HY수평선M" pitchFamily="18" charset="-127"/>
                <a:ea typeface="HY수평선M" pitchFamily="18" charset="-127"/>
              </a:rPr>
              <a:t>6</a:t>
            </a:r>
            <a:r>
              <a:rPr lang="ko-KR" altLang="en-US" sz="6800" dirty="0" smtClean="0">
                <a:latin typeface="HY수평선M" pitchFamily="18" charset="-127"/>
                <a:ea typeface="HY수평선M" pitchFamily="18" charset="-127"/>
              </a:rPr>
              <a:t>세기 중엽 중국과 한반도를 거쳐 일본에 전해짐</a:t>
            </a:r>
            <a:endParaRPr lang="en-US" altLang="ko-KR" sz="6800" dirty="0" smtClean="0">
              <a:latin typeface="HY수평선M" pitchFamily="18" charset="-127"/>
              <a:ea typeface="HY수평선M" pitchFamily="18" charset="-127"/>
            </a:endParaRPr>
          </a:p>
          <a:p>
            <a:r>
              <a:rPr lang="ko-KR" altLang="en-US" sz="6800" dirty="0" err="1" smtClean="0">
                <a:latin typeface="HY수평선M" pitchFamily="18" charset="-127"/>
                <a:ea typeface="HY수평선M" pitchFamily="18" charset="-127"/>
              </a:rPr>
              <a:t>쇼토쿠태자</a:t>
            </a:r>
            <a:r>
              <a:rPr lang="ko-KR" altLang="en-US" sz="6800" dirty="0" smtClean="0">
                <a:latin typeface="HY수평선M" pitchFamily="18" charset="-127"/>
                <a:ea typeface="HY수평선M" pitchFamily="18" charset="-127"/>
              </a:rPr>
              <a:t> </a:t>
            </a:r>
            <a:r>
              <a:rPr lang="en-US" altLang="ko-KR" sz="6800" dirty="0" smtClean="0">
                <a:latin typeface="HY수평선M" pitchFamily="18" charset="-127"/>
                <a:ea typeface="HY수평선M" pitchFamily="18" charset="-127"/>
              </a:rPr>
              <a:t>‘</a:t>
            </a:r>
            <a:r>
              <a:rPr lang="ko-KR" altLang="en-US" sz="6800" dirty="0" err="1" smtClean="0">
                <a:latin typeface="HY수평선M" pitchFamily="18" charset="-127"/>
                <a:ea typeface="HY수평선M" pitchFamily="18" charset="-127"/>
              </a:rPr>
              <a:t>불교장려책</a:t>
            </a:r>
            <a:r>
              <a:rPr lang="en-US" altLang="ko-KR" sz="6800" dirty="0" smtClean="0">
                <a:latin typeface="HY수평선M" pitchFamily="18" charset="-127"/>
                <a:ea typeface="HY수평선M" pitchFamily="18" charset="-127"/>
              </a:rPr>
              <a:t>’</a:t>
            </a:r>
            <a:r>
              <a:rPr lang="ko-KR" altLang="en-US" sz="6800" dirty="0" smtClean="0">
                <a:latin typeface="HY수평선M" pitchFamily="18" charset="-127"/>
                <a:ea typeface="HY수평선M" pitchFamily="18" charset="-127"/>
              </a:rPr>
              <a:t>→일본열도에 뿌리를 내림</a:t>
            </a:r>
            <a:endParaRPr lang="en-US" altLang="ko-KR" sz="6800" dirty="0" smtClean="0">
              <a:latin typeface="HY수평선M" pitchFamily="18" charset="-127"/>
              <a:ea typeface="HY수평선M" pitchFamily="18" charset="-127"/>
            </a:endParaRPr>
          </a:p>
          <a:p>
            <a:r>
              <a:rPr lang="en-US" altLang="ko-KR" sz="6800" dirty="0" smtClean="0">
                <a:latin typeface="HY수평선M" pitchFamily="18" charset="-127"/>
                <a:ea typeface="HY수평선M" pitchFamily="18" charset="-127"/>
              </a:rPr>
              <a:t>9</a:t>
            </a:r>
            <a:r>
              <a:rPr lang="ko-KR" altLang="en-US" sz="6800" dirty="0" smtClean="0">
                <a:latin typeface="HY수평선M" pitchFamily="18" charset="-127"/>
                <a:ea typeface="HY수평선M" pitchFamily="18" charset="-127"/>
              </a:rPr>
              <a:t>세기 </a:t>
            </a:r>
            <a:r>
              <a:rPr lang="ko-KR" altLang="en-US" sz="6800" dirty="0" smtClean="0">
                <a:solidFill>
                  <a:srgbClr val="FF0000"/>
                </a:solidFill>
                <a:latin typeface="HY수평선M" pitchFamily="18" charset="-127"/>
                <a:ea typeface="HY수평선M" pitchFamily="18" charset="-127"/>
              </a:rPr>
              <a:t>밀교 </a:t>
            </a:r>
            <a:r>
              <a:rPr lang="ko-KR" altLang="en-US" sz="6800" dirty="0" smtClean="0">
                <a:latin typeface="HY수평선M" pitchFamily="18" charset="-127"/>
                <a:ea typeface="HY수평선M" pitchFamily="18" charset="-127"/>
              </a:rPr>
              <a:t>출현</a:t>
            </a:r>
            <a:endParaRPr lang="en-US" altLang="ko-KR" sz="6800" dirty="0" smtClean="0">
              <a:latin typeface="HY수평선M" pitchFamily="18" charset="-127"/>
              <a:ea typeface="HY수평선M" pitchFamily="18" charset="-127"/>
            </a:endParaRPr>
          </a:p>
          <a:p>
            <a:r>
              <a:rPr lang="en-US" altLang="ko-KR" sz="6800" dirty="0" smtClean="0">
                <a:latin typeface="HY수평선M" pitchFamily="18" charset="-127"/>
                <a:ea typeface="HY수평선M" pitchFamily="18" charset="-127"/>
              </a:rPr>
              <a:t>12-13</a:t>
            </a:r>
            <a:r>
              <a:rPr lang="ko-KR" altLang="en-US" sz="6800" dirty="0" smtClean="0">
                <a:latin typeface="HY수평선M" pitchFamily="18" charset="-127"/>
                <a:ea typeface="HY수평선M" pitchFamily="18" charset="-127"/>
              </a:rPr>
              <a:t>세기</a:t>
            </a:r>
            <a:r>
              <a:rPr lang="en-US" altLang="ko-KR" sz="6800" dirty="0">
                <a:latin typeface="HY수평선M" pitchFamily="18" charset="-127"/>
                <a:ea typeface="HY수평선M" pitchFamily="18" charset="-127"/>
              </a:rPr>
              <a:t> </a:t>
            </a:r>
            <a:r>
              <a:rPr lang="ko-KR" altLang="en-US" sz="6800" dirty="0" smtClean="0">
                <a:latin typeface="HY수평선M" pitchFamily="18" charset="-127"/>
                <a:ea typeface="HY수평선M" pitchFamily="18" charset="-127"/>
              </a:rPr>
              <a:t>법화경</a:t>
            </a:r>
            <a:r>
              <a:rPr lang="en-US" altLang="ko-KR" sz="6800" dirty="0" smtClean="0">
                <a:latin typeface="HY수평선M" pitchFamily="18" charset="-127"/>
                <a:ea typeface="HY수평선M" pitchFamily="18" charset="-127"/>
              </a:rPr>
              <a:t>(</a:t>
            </a:r>
            <a:r>
              <a:rPr lang="ko-KR" altLang="en-US" sz="6800" dirty="0" smtClean="0">
                <a:latin typeface="HY수평선M" pitchFamily="18" charset="-127"/>
                <a:ea typeface="HY수평선M" pitchFamily="18" charset="-127"/>
              </a:rPr>
              <a:t>法華經</a:t>
            </a:r>
            <a:r>
              <a:rPr lang="en-US" altLang="ko-KR" sz="6800" dirty="0" smtClean="0">
                <a:latin typeface="HY수평선M" pitchFamily="18" charset="-127"/>
                <a:ea typeface="HY수평선M" pitchFamily="18" charset="-127"/>
              </a:rPr>
              <a:t>)</a:t>
            </a:r>
            <a:r>
              <a:rPr lang="ko-KR" altLang="en-US" sz="6800" dirty="0" smtClean="0">
                <a:latin typeface="HY수평선M" pitchFamily="18" charset="-127"/>
                <a:ea typeface="HY수평선M" pitchFamily="18" charset="-127"/>
              </a:rPr>
              <a:t>의 믿음 강조는 정토종</a:t>
            </a:r>
            <a:r>
              <a:rPr lang="en-US" altLang="ko-KR" sz="6800" dirty="0" smtClean="0">
                <a:latin typeface="HY수평선M" pitchFamily="18" charset="-127"/>
                <a:ea typeface="HY수평선M" pitchFamily="18" charset="-127"/>
              </a:rPr>
              <a:t>·</a:t>
            </a:r>
            <a:r>
              <a:rPr lang="ko-KR" altLang="en-US" sz="6800" dirty="0" err="1" smtClean="0">
                <a:latin typeface="HY수평선M" pitchFamily="18" charset="-127"/>
                <a:ea typeface="HY수평선M" pitchFamily="18" charset="-127"/>
              </a:rPr>
              <a:t>진종</a:t>
            </a:r>
            <a:r>
              <a:rPr lang="en-US" altLang="ko-KR" sz="6800" dirty="0" smtClean="0">
                <a:latin typeface="HY수평선M" pitchFamily="18" charset="-127"/>
                <a:ea typeface="HY수평선M" pitchFamily="18" charset="-127"/>
              </a:rPr>
              <a:t>·</a:t>
            </a:r>
            <a:r>
              <a:rPr lang="ko-KR" altLang="en-US" sz="6800" dirty="0" err="1" smtClean="0">
                <a:latin typeface="HY수평선M" pitchFamily="18" charset="-127"/>
                <a:ea typeface="HY수평선M" pitchFamily="18" charset="-127"/>
              </a:rPr>
              <a:t>일연종과</a:t>
            </a:r>
            <a:r>
              <a:rPr lang="ko-KR" altLang="en-US" sz="6800" dirty="0" smtClean="0">
                <a:latin typeface="HY수평선M" pitchFamily="18" charset="-127"/>
                <a:ea typeface="HY수평선M" pitchFamily="18" charset="-127"/>
              </a:rPr>
              <a:t> 같은「</a:t>
            </a:r>
            <a:r>
              <a:rPr lang="ko-KR" altLang="en-US" sz="6800" dirty="0" err="1" smtClean="0">
                <a:solidFill>
                  <a:srgbClr val="FF0000"/>
                </a:solidFill>
                <a:latin typeface="HY수평선M" pitchFamily="18" charset="-127"/>
                <a:ea typeface="HY수평선M" pitchFamily="18" charset="-127"/>
              </a:rPr>
              <a:t>신불교</a:t>
            </a:r>
            <a:r>
              <a:rPr lang="ko-KR" altLang="en-US" sz="6800" dirty="0" smtClean="0">
                <a:latin typeface="HY수평선M" pitchFamily="18" charset="-127"/>
                <a:ea typeface="HY수평선M" pitchFamily="18" charset="-127"/>
              </a:rPr>
              <a:t>」</a:t>
            </a:r>
            <a:r>
              <a:rPr lang="ko-KR" altLang="en-US" sz="6800" dirty="0" err="1" smtClean="0">
                <a:latin typeface="HY수평선M" pitchFamily="18" charset="-127"/>
                <a:ea typeface="HY수평선M" pitchFamily="18" charset="-127"/>
              </a:rPr>
              <a:t>를</a:t>
            </a:r>
            <a:r>
              <a:rPr lang="ko-KR" altLang="en-US" sz="6800" dirty="0" smtClean="0">
                <a:latin typeface="HY수평선M" pitchFamily="18" charset="-127"/>
                <a:ea typeface="HY수평선M" pitchFamily="18" charset="-127"/>
              </a:rPr>
              <a:t> 탄생</a:t>
            </a:r>
            <a:r>
              <a:rPr lang="en-US" altLang="ko-KR" sz="6800" dirty="0" smtClean="0">
                <a:latin typeface="HY수평선M" pitchFamily="18" charset="-127"/>
                <a:ea typeface="HY수평선M" pitchFamily="18" charset="-127"/>
              </a:rPr>
              <a:t>,</a:t>
            </a:r>
            <a:r>
              <a:rPr lang="ko-KR" altLang="en-US" sz="6800" dirty="0" smtClean="0">
                <a:latin typeface="HY수평선M" pitchFamily="18" charset="-127"/>
                <a:ea typeface="HY수평선M" pitchFamily="18" charset="-127"/>
              </a:rPr>
              <a:t> 명상을 통해서 자기 극복을 지향하는 것으로「</a:t>
            </a:r>
            <a:r>
              <a:rPr lang="ko-KR" altLang="en-US" sz="6800" dirty="0" smtClean="0">
                <a:solidFill>
                  <a:srgbClr val="FF0000"/>
                </a:solidFill>
                <a:latin typeface="HY수평선M" pitchFamily="18" charset="-127"/>
                <a:ea typeface="HY수평선M" pitchFamily="18" charset="-127"/>
              </a:rPr>
              <a:t>선종</a:t>
            </a:r>
            <a:r>
              <a:rPr lang="en-US" altLang="ko-KR" sz="6800" dirty="0" smtClean="0">
                <a:latin typeface="HY수평선M" pitchFamily="18" charset="-127"/>
                <a:ea typeface="HY수평선M" pitchFamily="18" charset="-127"/>
              </a:rPr>
              <a:t>(</a:t>
            </a:r>
            <a:r>
              <a:rPr lang="ko-KR" altLang="en-US" sz="6800" dirty="0">
                <a:latin typeface="HY수평선M" pitchFamily="18" charset="-127"/>
                <a:ea typeface="HY수평선M" pitchFamily="18" charset="-127"/>
              </a:rPr>
              <a:t>禪宗</a:t>
            </a:r>
            <a:r>
              <a:rPr lang="en-US" altLang="ko-KR" sz="6800" dirty="0" smtClean="0">
                <a:latin typeface="HY수평선M" pitchFamily="18" charset="-127"/>
                <a:ea typeface="HY수평선M" pitchFamily="18" charset="-127"/>
              </a:rPr>
              <a:t>)</a:t>
            </a:r>
            <a:r>
              <a:rPr lang="ko-KR" altLang="en-US" sz="6800" dirty="0" smtClean="0">
                <a:latin typeface="HY수평선M" pitchFamily="18" charset="-127"/>
                <a:ea typeface="HY수평선M" pitchFamily="18" charset="-127"/>
              </a:rPr>
              <a:t>」등 </a:t>
            </a:r>
            <a:r>
              <a:rPr lang="ko-KR" altLang="en-US" sz="6800" dirty="0">
                <a:latin typeface="HY수평선M" pitchFamily="18" charset="-127"/>
                <a:ea typeface="HY수평선M" pitchFamily="18" charset="-127"/>
              </a:rPr>
              <a:t>이들 </a:t>
            </a:r>
            <a:r>
              <a:rPr lang="en-US" altLang="ko-KR" sz="6800" dirty="0">
                <a:latin typeface="HY수평선M" pitchFamily="18" charset="-127"/>
                <a:ea typeface="HY수평선M" pitchFamily="18" charset="-127"/>
              </a:rPr>
              <a:t>3</a:t>
            </a:r>
            <a:r>
              <a:rPr lang="ko-KR" altLang="en-US" sz="6800" dirty="0">
                <a:latin typeface="HY수평선M" pitchFamily="18" charset="-127"/>
                <a:ea typeface="HY수평선M" pitchFamily="18" charset="-127"/>
              </a:rPr>
              <a:t>종류의 </a:t>
            </a:r>
            <a:r>
              <a:rPr lang="ko-KR" altLang="en-US" sz="6800" dirty="0" smtClean="0">
                <a:latin typeface="HY수평선M" pitchFamily="18" charset="-127"/>
                <a:ea typeface="HY수평선M" pitchFamily="18" charset="-127"/>
              </a:rPr>
              <a:t>불교가 있게 됨</a:t>
            </a:r>
            <a:endParaRPr lang="en-US" altLang="ko-KR" sz="6800" dirty="0" smtClean="0">
              <a:latin typeface="HY수평선M" pitchFamily="18" charset="-127"/>
              <a:ea typeface="HY수평선M" pitchFamily="18" charset="-127"/>
            </a:endParaRPr>
          </a:p>
          <a:p>
            <a:pPr>
              <a:buNone/>
            </a:pPr>
            <a:r>
              <a:rPr lang="ko-KR" altLang="en-US" sz="6800" dirty="0" smtClean="0">
                <a:latin typeface="HY수평선M" pitchFamily="18" charset="-127"/>
                <a:ea typeface="HY수평선M" pitchFamily="18" charset="-127"/>
              </a:rPr>
              <a:t>→고급문화의 </a:t>
            </a:r>
            <a:r>
              <a:rPr lang="ko-KR" altLang="en-US" sz="6800" dirty="0">
                <a:latin typeface="HY수평선M" pitchFamily="18" charset="-127"/>
                <a:ea typeface="HY수평선M" pitchFamily="18" charset="-127"/>
              </a:rPr>
              <a:t>전달자로서 훗날 건축</a:t>
            </a:r>
            <a:r>
              <a:rPr lang="en-US" altLang="ko-KR" sz="6800" dirty="0">
                <a:latin typeface="HY수평선M" pitchFamily="18" charset="-127"/>
                <a:ea typeface="HY수평선M" pitchFamily="18" charset="-127"/>
              </a:rPr>
              <a:t>․</a:t>
            </a:r>
            <a:r>
              <a:rPr lang="ko-KR" altLang="en-US" sz="6800" dirty="0">
                <a:latin typeface="HY수평선M" pitchFamily="18" charset="-127"/>
                <a:ea typeface="HY수평선M" pitchFamily="18" charset="-127"/>
              </a:rPr>
              <a:t>조각</a:t>
            </a:r>
            <a:r>
              <a:rPr lang="en-US" altLang="ko-KR" sz="6800" dirty="0">
                <a:latin typeface="HY수평선M" pitchFamily="18" charset="-127"/>
                <a:ea typeface="HY수평선M" pitchFamily="18" charset="-127"/>
              </a:rPr>
              <a:t>․</a:t>
            </a:r>
            <a:r>
              <a:rPr lang="ko-KR" altLang="en-US" sz="6800" dirty="0">
                <a:latin typeface="HY수평선M" pitchFamily="18" charset="-127"/>
                <a:ea typeface="HY수평선M" pitchFamily="18" charset="-127"/>
              </a:rPr>
              <a:t>회화</a:t>
            </a:r>
            <a:r>
              <a:rPr lang="en-US" altLang="ko-KR" sz="6800" dirty="0">
                <a:latin typeface="HY수평선M" pitchFamily="18" charset="-127"/>
                <a:ea typeface="HY수평선M" pitchFamily="18" charset="-127"/>
              </a:rPr>
              <a:t>․</a:t>
            </a:r>
            <a:r>
              <a:rPr lang="ko-KR" altLang="en-US" sz="6800" dirty="0">
                <a:latin typeface="HY수평선M" pitchFamily="18" charset="-127"/>
                <a:ea typeface="HY수평선M" pitchFamily="18" charset="-127"/>
              </a:rPr>
              <a:t>문학 등 예술적 표현에까지 많은 영향을 </a:t>
            </a:r>
            <a:r>
              <a:rPr lang="ko-KR" altLang="en-US" sz="6800" dirty="0" smtClean="0">
                <a:latin typeface="HY수평선M" pitchFamily="18" charset="-127"/>
                <a:ea typeface="HY수평선M" pitchFamily="18" charset="-127"/>
              </a:rPr>
              <a:t>미침</a:t>
            </a:r>
            <a:endParaRPr lang="en-US" altLang="ko-KR" sz="6800" dirty="0" smtClean="0">
              <a:latin typeface="HY수평선M" pitchFamily="18" charset="-127"/>
              <a:ea typeface="HY수평선M" pitchFamily="18" charset="-127"/>
            </a:endParaRPr>
          </a:p>
          <a:p>
            <a:r>
              <a:rPr lang="en-US" altLang="ko-KR" sz="6800" dirty="0" smtClean="0">
                <a:latin typeface="HY수평선M" pitchFamily="18" charset="-127"/>
                <a:ea typeface="HY수평선M" pitchFamily="18" charset="-127"/>
              </a:rPr>
              <a:t>16</a:t>
            </a:r>
            <a:r>
              <a:rPr lang="ko-KR" altLang="en-US" sz="6800" dirty="0" smtClean="0">
                <a:latin typeface="HY수평선M" pitchFamily="18" charset="-127"/>
                <a:ea typeface="HY수평선M" pitchFamily="18" charset="-127"/>
              </a:rPr>
              <a:t>세기 이후 사회가 </a:t>
            </a:r>
            <a:r>
              <a:rPr lang="ko-KR" altLang="en-US" sz="6800" dirty="0">
                <a:latin typeface="HY수평선M" pitchFamily="18" charset="-127"/>
                <a:ea typeface="HY수평선M" pitchFamily="18" charset="-127"/>
              </a:rPr>
              <a:t>세속화됨에 따라 불교는 일본인들의 행동원리로서 차츰 </a:t>
            </a:r>
            <a:r>
              <a:rPr lang="ko-KR" altLang="en-US" sz="6800" dirty="0" smtClean="0">
                <a:latin typeface="HY수평선M" pitchFamily="18" charset="-127"/>
                <a:ea typeface="HY수평선M" pitchFamily="18" charset="-127"/>
              </a:rPr>
              <a:t>멀어지게 됨</a:t>
            </a:r>
            <a:endParaRPr lang="en-US" altLang="ko-KR" sz="6800" dirty="0" smtClean="0">
              <a:latin typeface="HY수평선M" pitchFamily="18" charset="-127"/>
              <a:ea typeface="HY수평선M" pitchFamily="18" charset="-127"/>
            </a:endParaRPr>
          </a:p>
          <a:p>
            <a:r>
              <a:rPr lang="ko-KR" altLang="en-US" sz="6800" dirty="0" smtClean="0">
                <a:latin typeface="HY수평선M" pitchFamily="18" charset="-127"/>
                <a:ea typeface="HY수평선M" pitchFamily="18" charset="-127"/>
              </a:rPr>
              <a:t>오늘날의 장례식은 </a:t>
            </a:r>
            <a:r>
              <a:rPr lang="ko-KR" altLang="en-US" sz="6800" dirty="0">
                <a:latin typeface="HY수평선M" pitchFamily="18" charset="-127"/>
                <a:ea typeface="HY수평선M" pitchFamily="18" charset="-127"/>
              </a:rPr>
              <a:t>거의 </a:t>
            </a:r>
            <a:r>
              <a:rPr lang="ko-KR" altLang="en-US" sz="6800" dirty="0" smtClean="0">
                <a:latin typeface="HY수평선M" pitchFamily="18" charset="-127"/>
                <a:ea typeface="HY수평선M" pitchFamily="18" charset="-127"/>
              </a:rPr>
              <a:t>대부분 </a:t>
            </a:r>
            <a:r>
              <a:rPr lang="ko-KR" altLang="en-US" sz="6800" dirty="0">
                <a:latin typeface="HY수평선M" pitchFamily="18" charset="-127"/>
                <a:ea typeface="HY수평선M" pitchFamily="18" charset="-127"/>
              </a:rPr>
              <a:t>불교식으로 행해지고 있고</a:t>
            </a:r>
            <a:r>
              <a:rPr lang="en-US" altLang="ko-KR" sz="6800" dirty="0">
                <a:latin typeface="HY수평선M" pitchFamily="18" charset="-127"/>
                <a:ea typeface="HY수평선M" pitchFamily="18" charset="-127"/>
              </a:rPr>
              <a:t>, </a:t>
            </a:r>
            <a:r>
              <a:rPr lang="ko-KR" altLang="en-US" sz="6800" dirty="0">
                <a:latin typeface="HY수평선M" pitchFamily="18" charset="-127"/>
                <a:ea typeface="HY수평선M" pitchFamily="18" charset="-127"/>
              </a:rPr>
              <a:t>사찰에 부속된 묘지는 화장된 유골이 묻히는 장소가 </a:t>
            </a:r>
            <a:r>
              <a:rPr lang="ko-KR" altLang="en-US" sz="6800" dirty="0" smtClean="0">
                <a:latin typeface="HY수평선M" pitchFamily="18" charset="-127"/>
                <a:ea typeface="HY수평선M" pitchFamily="18" charset="-127"/>
              </a:rPr>
              <a:t>됨</a:t>
            </a:r>
            <a:endParaRPr lang="en-US" altLang="ko-KR" sz="6800" dirty="0" smtClean="0">
              <a:latin typeface="HY수평선M" pitchFamily="18" charset="-127"/>
              <a:ea typeface="HY수평선M" pitchFamily="18" charset="-127"/>
            </a:endParaRPr>
          </a:p>
          <a:p>
            <a:pPr>
              <a:buNone/>
            </a:pPr>
            <a:endParaRPr lang="ko-KR" altLang="en-US" dirty="0"/>
          </a:p>
          <a:p>
            <a:endParaRPr lang="ko-KR" altLang="en-US" dirty="0"/>
          </a:p>
          <a:p>
            <a:endParaRPr lang="ko-KR" altLang="en-US" dirty="0"/>
          </a:p>
          <a:p>
            <a:endParaRPr lang="ko-KR" altLang="en-US" dirty="0"/>
          </a:p>
          <a:p>
            <a:endParaRPr lang="en-US" altLang="ko-KR" dirty="0" smtClean="0"/>
          </a:p>
        </p:txBody>
      </p:sp>
      <p:sp>
        <p:nvSpPr>
          <p:cNvPr id="4" name="오각형 3"/>
          <p:cNvSpPr/>
          <p:nvPr/>
        </p:nvSpPr>
        <p:spPr>
          <a:xfrm>
            <a:off x="368897" y="404664"/>
            <a:ext cx="8424936" cy="864096"/>
          </a:xfrm>
          <a:prstGeom prst="homePlate">
            <a:avLst/>
          </a:prstGeom>
          <a:noFill/>
          <a:ln>
            <a:solidFill>
              <a:srgbClr val="431C1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오각형 6"/>
          <p:cNvSpPr/>
          <p:nvPr/>
        </p:nvSpPr>
        <p:spPr>
          <a:xfrm>
            <a:off x="510514" y="476672"/>
            <a:ext cx="8424936" cy="864096"/>
          </a:xfrm>
          <a:prstGeom prst="homePlate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solidFill>
                  <a:schemeClr val="bg1"/>
                </a:solidFill>
                <a:latin typeface="궁서" pitchFamily="18" charset="-127"/>
                <a:ea typeface="궁서" pitchFamily="18" charset="-127"/>
              </a:rPr>
              <a:t>고립성</a:t>
            </a:r>
            <a:endParaRPr lang="ko-KR" altLang="en-US" dirty="0">
              <a:solidFill>
                <a:schemeClr val="bg1"/>
              </a:solidFill>
              <a:latin typeface="궁서" pitchFamily="18" charset="-127"/>
              <a:ea typeface="궁서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>
                <a:solidFill>
                  <a:srgbClr val="431C11"/>
                </a:solidFill>
              </a:rPr>
              <a:t>일본은 대륙의 동단에 </a:t>
            </a:r>
            <a:r>
              <a:rPr lang="ko-KR" altLang="en-US" dirty="0" smtClean="0">
                <a:solidFill>
                  <a:srgbClr val="431C11"/>
                </a:solidFill>
              </a:rPr>
              <a:t>위치한 섬</a:t>
            </a:r>
            <a:endParaRPr lang="ko-KR" altLang="en-US" dirty="0">
              <a:solidFill>
                <a:srgbClr val="431C11"/>
              </a:solidFill>
            </a:endParaRPr>
          </a:p>
          <a:p>
            <a:pPr>
              <a:buNone/>
            </a:pPr>
            <a:r>
              <a:rPr lang="ko-KR" altLang="en-US" dirty="0" smtClean="0">
                <a:solidFill>
                  <a:srgbClr val="431C11"/>
                </a:solidFill>
              </a:rPr>
              <a:t>             </a:t>
            </a:r>
            <a:r>
              <a:rPr lang="en-US" altLang="ko-KR" b="1" dirty="0" smtClean="0">
                <a:solidFill>
                  <a:srgbClr val="431C11"/>
                </a:solidFill>
              </a:rPr>
              <a:t>-</a:t>
            </a:r>
            <a:r>
              <a:rPr lang="ko-KR" altLang="en-US" b="1" dirty="0" smtClean="0">
                <a:solidFill>
                  <a:schemeClr val="accent6">
                    <a:lumMod val="75000"/>
                  </a:schemeClr>
                </a:solidFill>
              </a:rPr>
              <a:t>지리적인 여건으로 인한 고립화</a:t>
            </a:r>
            <a:endParaRPr lang="en-US" altLang="ko-KR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ko-KR" altLang="en-US" dirty="0" smtClean="0">
                <a:solidFill>
                  <a:srgbClr val="431C11"/>
                </a:solidFill>
              </a:rPr>
              <a:t>외국세력의 </a:t>
            </a:r>
            <a:r>
              <a:rPr lang="ko-KR" altLang="en-US" dirty="0">
                <a:solidFill>
                  <a:srgbClr val="431C11"/>
                </a:solidFill>
              </a:rPr>
              <a:t>위협에 대항하여 쇄국정책을 </a:t>
            </a:r>
            <a:r>
              <a:rPr lang="ko-KR" altLang="en-US" dirty="0" smtClean="0">
                <a:solidFill>
                  <a:srgbClr val="431C11"/>
                </a:solidFill>
              </a:rPr>
              <a:t>실시 </a:t>
            </a:r>
            <a:r>
              <a:rPr lang="en-US" altLang="ko-KR" dirty="0" smtClean="0">
                <a:solidFill>
                  <a:srgbClr val="431C11"/>
                </a:solidFill>
              </a:rPr>
              <a:t>(1638</a:t>
            </a:r>
            <a:r>
              <a:rPr lang="ko-KR" altLang="en-US" dirty="0" smtClean="0">
                <a:solidFill>
                  <a:srgbClr val="431C11"/>
                </a:solidFill>
              </a:rPr>
              <a:t>년부터 </a:t>
            </a:r>
            <a:r>
              <a:rPr lang="en-US" altLang="ko-KR" dirty="0" smtClean="0">
                <a:solidFill>
                  <a:srgbClr val="431C11"/>
                </a:solidFill>
              </a:rPr>
              <a:t>1853</a:t>
            </a:r>
            <a:r>
              <a:rPr lang="ko-KR" altLang="en-US" dirty="0" smtClean="0">
                <a:solidFill>
                  <a:srgbClr val="431C11"/>
                </a:solidFill>
              </a:rPr>
              <a:t>년까지</a:t>
            </a:r>
            <a:r>
              <a:rPr lang="en-US" altLang="ko-KR" dirty="0" smtClean="0">
                <a:solidFill>
                  <a:srgbClr val="431C11"/>
                </a:solidFill>
              </a:rPr>
              <a:t>)</a:t>
            </a:r>
          </a:p>
          <a:p>
            <a:pPr>
              <a:buNone/>
            </a:pPr>
            <a:r>
              <a:rPr lang="en-US" altLang="ko-KR" dirty="0" smtClean="0">
                <a:solidFill>
                  <a:srgbClr val="431C11"/>
                </a:solidFill>
              </a:rPr>
              <a:t>             </a:t>
            </a:r>
            <a:r>
              <a:rPr lang="en-US" altLang="ko-KR" b="1" dirty="0" smtClean="0">
                <a:solidFill>
                  <a:srgbClr val="431C11"/>
                </a:solidFill>
              </a:rPr>
              <a:t>-</a:t>
            </a:r>
            <a:r>
              <a:rPr lang="ko-KR" altLang="en-US" b="1" dirty="0" smtClean="0">
                <a:solidFill>
                  <a:schemeClr val="accent6">
                    <a:lumMod val="75000"/>
                  </a:schemeClr>
                </a:solidFill>
              </a:rPr>
              <a:t>고립성의 가속화</a:t>
            </a:r>
          </a:p>
          <a:p>
            <a:r>
              <a:rPr lang="ko-KR" altLang="en-US" dirty="0" smtClean="0">
                <a:solidFill>
                  <a:srgbClr val="431C11"/>
                </a:solidFill>
              </a:rPr>
              <a:t> 한국과 중국에 대하여 </a:t>
            </a:r>
            <a:endParaRPr lang="en-US" altLang="ko-KR" dirty="0" smtClean="0">
              <a:solidFill>
                <a:srgbClr val="431C11"/>
              </a:solidFill>
            </a:endParaRPr>
          </a:p>
          <a:p>
            <a:pPr>
              <a:buNone/>
            </a:pPr>
            <a:r>
              <a:rPr lang="en-US" altLang="ko-KR" dirty="0" smtClean="0">
                <a:solidFill>
                  <a:srgbClr val="431C11"/>
                </a:solidFill>
              </a:rPr>
              <a:t>                 </a:t>
            </a:r>
            <a:r>
              <a:rPr lang="ko-KR" altLang="en-US" dirty="0" smtClean="0">
                <a:solidFill>
                  <a:srgbClr val="431C11"/>
                </a:solidFill>
              </a:rPr>
              <a:t>간접적인 교류만이 지속됨</a:t>
            </a:r>
            <a:endParaRPr lang="ko-KR" altLang="en-US" dirty="0">
              <a:solidFill>
                <a:srgbClr val="431C11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 rot="18690048">
            <a:off x="8026649" y="-1893275"/>
            <a:ext cx="412337" cy="578647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 rot="18690048">
            <a:off x="882848" y="2893070"/>
            <a:ext cx="412337" cy="578647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92588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b="1" dirty="0" smtClean="0">
                <a:latin typeface="HY수평선M" pitchFamily="18" charset="-127"/>
                <a:ea typeface="HY수평선M" pitchFamily="18" charset="-127"/>
              </a:rPr>
              <a:t>신도 </a:t>
            </a:r>
            <a:r>
              <a:rPr lang="en-US" altLang="ko-KR" b="1" dirty="0" smtClean="0">
                <a:latin typeface="HY수평선M" pitchFamily="18" charset="-127"/>
                <a:ea typeface="HY수평선M" pitchFamily="18" charset="-127"/>
              </a:rPr>
              <a:t>(</a:t>
            </a:r>
            <a:r>
              <a:rPr lang="ko-KR" altLang="en-US" b="1" dirty="0" smtClean="0">
                <a:latin typeface="HY수평선M" pitchFamily="18" charset="-127"/>
                <a:ea typeface="HY수평선M" pitchFamily="18" charset="-127"/>
              </a:rPr>
              <a:t>神道</a:t>
            </a:r>
            <a:r>
              <a:rPr lang="en-US" altLang="ko-KR" b="1" dirty="0" smtClean="0">
                <a:latin typeface="HY수평선M" pitchFamily="18" charset="-127"/>
                <a:ea typeface="HY수평선M" pitchFamily="18" charset="-127"/>
              </a:rPr>
              <a:t>)</a:t>
            </a:r>
            <a:endParaRPr lang="ko-KR" altLang="en-US" b="1" dirty="0"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19256" cy="4525963"/>
          </a:xfrm>
        </p:spPr>
        <p:txBody>
          <a:bodyPr>
            <a:normAutofit fontScale="77500" lnSpcReduction="20000"/>
          </a:bodyPr>
          <a:lstStyle/>
          <a:p>
            <a:r>
              <a:rPr lang="ko-KR" altLang="en-US" sz="3400" dirty="0" smtClean="0">
                <a:latin typeface="HY수평선M" pitchFamily="18" charset="-127"/>
                <a:ea typeface="HY수평선M" pitchFamily="18" charset="-127"/>
              </a:rPr>
              <a:t>일본 고유의 자연종교</a:t>
            </a:r>
            <a:endParaRPr lang="en-US" altLang="ko-KR" sz="3400" dirty="0" smtClean="0">
              <a:latin typeface="HY수평선M" pitchFamily="18" charset="-127"/>
              <a:ea typeface="HY수평선M" pitchFamily="18" charset="-127"/>
            </a:endParaRPr>
          </a:p>
          <a:p>
            <a:r>
              <a:rPr lang="ko-KR" altLang="en-US" sz="3400" dirty="0" smtClean="0">
                <a:latin typeface="HY수평선M" pitchFamily="18" charset="-127"/>
                <a:ea typeface="HY수평선M" pitchFamily="18" charset="-127"/>
              </a:rPr>
              <a:t>초기의 신도</a:t>
            </a:r>
            <a:r>
              <a:rPr lang="en-US" altLang="ko-KR" sz="3400" dirty="0" smtClean="0">
                <a:latin typeface="HY수평선M" pitchFamily="18" charset="-127"/>
                <a:ea typeface="HY수평선M" pitchFamily="18" charset="-127"/>
              </a:rPr>
              <a:t>-</a:t>
            </a:r>
            <a:r>
              <a:rPr lang="ko-KR" altLang="en-US" sz="3400" dirty="0" err="1" smtClean="0">
                <a:latin typeface="HY수평선M" pitchFamily="18" charset="-127"/>
                <a:ea typeface="HY수평선M" pitchFamily="18" charset="-127"/>
              </a:rPr>
              <a:t>애미니즘</a:t>
            </a:r>
            <a:r>
              <a:rPr lang="en-US" altLang="ko-KR" sz="3400" dirty="0" smtClean="0">
                <a:latin typeface="HY수평선M" pitchFamily="18" charset="-127"/>
                <a:ea typeface="HY수평선M" pitchFamily="18" charset="-127"/>
              </a:rPr>
              <a:t>. </a:t>
            </a:r>
            <a:r>
              <a:rPr lang="ko-KR" altLang="en-US" sz="3400" dirty="0" smtClean="0">
                <a:latin typeface="HY수평선M" pitchFamily="18" charset="-127"/>
                <a:ea typeface="HY수평선M" pitchFamily="18" charset="-127"/>
              </a:rPr>
              <a:t>인간과 </a:t>
            </a:r>
            <a:r>
              <a:rPr lang="ko-KR" altLang="en-US" sz="3400" dirty="0">
                <a:latin typeface="HY수평선M" pitchFamily="18" charset="-127"/>
                <a:ea typeface="HY수평선M" pitchFamily="18" charset="-127"/>
              </a:rPr>
              <a:t>자연의 구별이 없었고 신에 대한 숭배는 신사에 </a:t>
            </a:r>
            <a:r>
              <a:rPr lang="ko-KR" altLang="en-US" sz="3400" dirty="0" err="1">
                <a:latin typeface="HY수평선M" pitchFamily="18" charset="-127"/>
                <a:ea typeface="HY수평선M" pitchFamily="18" charset="-127"/>
              </a:rPr>
              <a:t>헌물을</a:t>
            </a:r>
            <a:r>
              <a:rPr lang="ko-KR" altLang="en-US" sz="3400" dirty="0">
                <a:latin typeface="HY수평선M" pitchFamily="18" charset="-127"/>
                <a:ea typeface="HY수평선M" pitchFamily="18" charset="-127"/>
              </a:rPr>
              <a:t> 드리며 </a:t>
            </a:r>
            <a:r>
              <a:rPr lang="ko-KR" altLang="en-US" sz="3400" dirty="0" smtClean="0">
                <a:latin typeface="HY수평선M" pitchFamily="18" charset="-127"/>
                <a:ea typeface="HY수평선M" pitchFamily="18" charset="-127"/>
              </a:rPr>
              <a:t>제사를 지냄</a:t>
            </a:r>
            <a:endParaRPr lang="en-US" altLang="ko-KR" sz="3400" dirty="0" smtClean="0">
              <a:latin typeface="HY수평선M" pitchFamily="18" charset="-127"/>
              <a:ea typeface="HY수평선M" pitchFamily="18" charset="-127"/>
            </a:endParaRPr>
          </a:p>
          <a:p>
            <a:r>
              <a:rPr lang="ko-KR" altLang="en-US" sz="3400" dirty="0" smtClean="0">
                <a:latin typeface="HY수평선M" pitchFamily="18" charset="-127"/>
                <a:ea typeface="HY수평선M" pitchFamily="18" charset="-127"/>
              </a:rPr>
              <a:t>근대이전의 </a:t>
            </a:r>
            <a:r>
              <a:rPr lang="ko-KR" altLang="en-US" sz="3400" dirty="0">
                <a:latin typeface="HY수평선M" pitchFamily="18" charset="-127"/>
                <a:ea typeface="HY수평선M" pitchFamily="18" charset="-127"/>
              </a:rPr>
              <a:t>신도는 불교에 </a:t>
            </a:r>
            <a:r>
              <a:rPr lang="ko-KR" altLang="en-US" sz="3400" dirty="0" smtClean="0">
                <a:latin typeface="HY수평선M" pitchFamily="18" charset="-127"/>
                <a:ea typeface="HY수평선M" pitchFamily="18" charset="-127"/>
              </a:rPr>
              <a:t>종속</a:t>
            </a:r>
            <a:endParaRPr lang="en-US" altLang="ko-KR" sz="3400" dirty="0" smtClean="0">
              <a:latin typeface="HY수평선M" pitchFamily="18" charset="-127"/>
              <a:ea typeface="HY수평선M" pitchFamily="18" charset="-127"/>
            </a:endParaRPr>
          </a:p>
          <a:p>
            <a:r>
              <a:rPr lang="ko-KR" altLang="en-US" sz="3400" dirty="0" err="1" smtClean="0">
                <a:latin typeface="HY수평선M" pitchFamily="18" charset="-127"/>
                <a:ea typeface="HY수평선M" pitchFamily="18" charset="-127"/>
              </a:rPr>
              <a:t>메이지정부</a:t>
            </a:r>
            <a:r>
              <a:rPr lang="en-US" altLang="ko-KR" sz="3400" dirty="0" smtClean="0">
                <a:latin typeface="HY수평선M" pitchFamily="18" charset="-127"/>
                <a:ea typeface="HY수평선M" pitchFamily="18" charset="-127"/>
              </a:rPr>
              <a:t>-</a:t>
            </a:r>
            <a:r>
              <a:rPr lang="ko-KR" altLang="en-US" sz="3400" dirty="0" smtClean="0">
                <a:latin typeface="HY수평선M" pitchFamily="18" charset="-127"/>
                <a:ea typeface="HY수평선M" pitchFamily="18" charset="-127"/>
              </a:rPr>
              <a:t>배불</a:t>
            </a:r>
            <a:r>
              <a:rPr lang="en-US" altLang="ko-KR" sz="3400" dirty="0">
                <a:latin typeface="HY수평선M" pitchFamily="18" charset="-127"/>
                <a:ea typeface="HY수평선M" pitchFamily="18" charset="-127"/>
              </a:rPr>
              <a:t>(</a:t>
            </a:r>
            <a:r>
              <a:rPr lang="ko-KR" altLang="en-US" sz="3400" dirty="0">
                <a:latin typeface="HY수평선M" pitchFamily="18" charset="-127"/>
                <a:ea typeface="HY수평선M" pitchFamily="18" charset="-127"/>
              </a:rPr>
              <a:t>排佛</a:t>
            </a:r>
            <a:r>
              <a:rPr lang="en-US" altLang="ko-KR" sz="3400" dirty="0">
                <a:latin typeface="HY수평선M" pitchFamily="18" charset="-127"/>
                <a:ea typeface="HY수평선M" pitchFamily="18" charset="-127"/>
              </a:rPr>
              <a:t>)</a:t>
            </a:r>
            <a:r>
              <a:rPr lang="ko-KR" altLang="en-US" sz="3400" dirty="0" smtClean="0">
                <a:latin typeface="HY수평선M" pitchFamily="18" charset="-127"/>
                <a:ea typeface="HY수평선M" pitchFamily="18" charset="-127"/>
              </a:rPr>
              <a:t>운동</a:t>
            </a:r>
            <a:r>
              <a:rPr lang="en-US" altLang="ko-KR" sz="3400" dirty="0" smtClean="0">
                <a:latin typeface="HY수평선M" pitchFamily="18" charset="-127"/>
                <a:ea typeface="HY수평선M" pitchFamily="18" charset="-127"/>
              </a:rPr>
              <a:t> </a:t>
            </a:r>
            <a:r>
              <a:rPr lang="ko-KR" altLang="en-US" sz="3400" dirty="0" smtClean="0">
                <a:latin typeface="HY수평선M" pitchFamily="18" charset="-127"/>
                <a:ea typeface="HY수평선M" pitchFamily="18" charset="-127"/>
              </a:rPr>
              <a:t>전개</a:t>
            </a:r>
            <a:endParaRPr lang="en-US" altLang="ko-KR" sz="3400" dirty="0" smtClean="0">
              <a:latin typeface="HY수평선M" pitchFamily="18" charset="-127"/>
              <a:ea typeface="HY수평선M" pitchFamily="18" charset="-127"/>
            </a:endParaRPr>
          </a:p>
          <a:p>
            <a:r>
              <a:rPr lang="en-US" altLang="ko-KR" sz="3400" dirty="0" smtClean="0">
                <a:latin typeface="HY수평선M" pitchFamily="18" charset="-127"/>
                <a:ea typeface="HY수평선M" pitchFamily="18" charset="-127"/>
              </a:rPr>
              <a:t>                </a:t>
            </a:r>
            <a:r>
              <a:rPr lang="ko-KR" altLang="en-US" sz="3400" dirty="0" smtClean="0">
                <a:latin typeface="HY수평선M" pitchFamily="18" charset="-127"/>
                <a:ea typeface="HY수평선M" pitchFamily="18" charset="-127"/>
              </a:rPr>
              <a:t>신불</a:t>
            </a:r>
            <a:r>
              <a:rPr lang="en-US" altLang="ko-KR" sz="3400" dirty="0">
                <a:latin typeface="HY수평선M" pitchFamily="18" charset="-127"/>
                <a:ea typeface="HY수평선M" pitchFamily="18" charset="-127"/>
              </a:rPr>
              <a:t>(</a:t>
            </a:r>
            <a:r>
              <a:rPr lang="ko-KR" altLang="en-US" sz="3400" dirty="0">
                <a:latin typeface="HY수평선M" pitchFamily="18" charset="-127"/>
                <a:ea typeface="HY수평선M" pitchFamily="18" charset="-127"/>
              </a:rPr>
              <a:t>神佛</a:t>
            </a:r>
            <a:r>
              <a:rPr lang="en-US" altLang="ko-KR" sz="3400" dirty="0" smtClean="0">
                <a:latin typeface="HY수평선M" pitchFamily="18" charset="-127"/>
                <a:ea typeface="HY수평선M" pitchFamily="18" charset="-127"/>
              </a:rPr>
              <a:t>)</a:t>
            </a:r>
            <a:r>
              <a:rPr lang="ko-KR" altLang="en-US" sz="3400" dirty="0" smtClean="0">
                <a:latin typeface="HY수평선M" pitchFamily="18" charset="-127"/>
                <a:ea typeface="HY수평선M" pitchFamily="18" charset="-127"/>
              </a:rPr>
              <a:t> 분리→ 신도국교화정책 추진</a:t>
            </a:r>
            <a:endParaRPr lang="en-US" altLang="ko-KR" sz="3400" dirty="0" smtClean="0">
              <a:latin typeface="HY수평선M" pitchFamily="18" charset="-127"/>
              <a:ea typeface="HY수평선M" pitchFamily="18" charset="-127"/>
            </a:endParaRPr>
          </a:p>
          <a:p>
            <a:r>
              <a:rPr lang="ko-KR" altLang="en-US" sz="3400" dirty="0" smtClean="0">
                <a:latin typeface="HY수평선M" pitchFamily="18" charset="-127"/>
                <a:ea typeface="HY수평선M" pitchFamily="18" charset="-127"/>
              </a:rPr>
              <a:t>제</a:t>
            </a:r>
            <a:r>
              <a:rPr lang="en-US" altLang="ko-KR" sz="3400" dirty="0">
                <a:latin typeface="HY수평선M" pitchFamily="18" charset="-127"/>
                <a:ea typeface="HY수평선M" pitchFamily="18" charset="-127"/>
              </a:rPr>
              <a:t>2</a:t>
            </a:r>
            <a:r>
              <a:rPr lang="ko-KR" altLang="en-US" sz="3400" dirty="0">
                <a:latin typeface="HY수평선M" pitchFamily="18" charset="-127"/>
                <a:ea typeface="HY수평선M" pitchFamily="18" charset="-127"/>
              </a:rPr>
              <a:t>차 세계대전 이후</a:t>
            </a:r>
            <a:r>
              <a:rPr lang="en-US" altLang="ko-KR" sz="3400" dirty="0">
                <a:latin typeface="HY수평선M" pitchFamily="18" charset="-127"/>
                <a:ea typeface="HY수평선M" pitchFamily="18" charset="-127"/>
              </a:rPr>
              <a:t>, </a:t>
            </a:r>
            <a:r>
              <a:rPr lang="ko-KR" altLang="en-US" sz="3400" dirty="0" smtClean="0">
                <a:latin typeface="HY수평선M" pitchFamily="18" charset="-127"/>
                <a:ea typeface="HY수평선M" pitchFamily="18" charset="-127"/>
              </a:rPr>
              <a:t>국가신도의 폐지</a:t>
            </a:r>
            <a:r>
              <a:rPr lang="en-US" altLang="ko-KR" sz="3400" dirty="0" smtClean="0">
                <a:latin typeface="HY수평선M" pitchFamily="18" charset="-127"/>
                <a:ea typeface="HY수평선M" pitchFamily="18" charset="-127"/>
              </a:rPr>
              <a:t>, </a:t>
            </a:r>
            <a:r>
              <a:rPr lang="ko-KR" altLang="en-US" sz="3400" dirty="0" smtClean="0">
                <a:latin typeface="HY수평선M" pitchFamily="18" charset="-127"/>
                <a:ea typeface="HY수평선M" pitchFamily="18" charset="-127"/>
              </a:rPr>
              <a:t>지역신사 중심의 신사신도</a:t>
            </a:r>
            <a:r>
              <a:rPr lang="en-US" altLang="ko-KR" sz="3400" dirty="0">
                <a:latin typeface="HY수평선M" pitchFamily="18" charset="-127"/>
                <a:ea typeface="HY수평선M" pitchFamily="18" charset="-127"/>
              </a:rPr>
              <a:t>(</a:t>
            </a:r>
            <a:r>
              <a:rPr lang="ko-KR" altLang="en-US" sz="3400" dirty="0">
                <a:latin typeface="HY수평선M" pitchFamily="18" charset="-127"/>
                <a:ea typeface="HY수평선M" pitchFamily="18" charset="-127"/>
              </a:rPr>
              <a:t>神社神道</a:t>
            </a:r>
            <a:r>
              <a:rPr lang="en-US" altLang="ko-KR" sz="3400" dirty="0">
                <a:latin typeface="HY수평선M" pitchFamily="18" charset="-127"/>
                <a:ea typeface="HY수평선M" pitchFamily="18" charset="-127"/>
              </a:rPr>
              <a:t>)</a:t>
            </a:r>
            <a:r>
              <a:rPr lang="ko-KR" altLang="en-US" sz="3400" dirty="0">
                <a:latin typeface="HY수평선M" pitchFamily="18" charset="-127"/>
                <a:ea typeface="HY수평선M" pitchFamily="18" charset="-127"/>
              </a:rPr>
              <a:t>만이 </a:t>
            </a:r>
            <a:r>
              <a:rPr lang="ko-KR" altLang="en-US" sz="3400" dirty="0" smtClean="0">
                <a:latin typeface="HY수평선M" pitchFamily="18" charset="-127"/>
                <a:ea typeface="HY수평선M" pitchFamily="18" charset="-127"/>
              </a:rPr>
              <a:t>존속</a:t>
            </a:r>
            <a:endParaRPr lang="en-US" altLang="ko-KR" sz="3400" dirty="0" smtClean="0">
              <a:latin typeface="HY수평선M" pitchFamily="18" charset="-127"/>
              <a:ea typeface="HY수평선M" pitchFamily="18" charset="-127"/>
            </a:endParaRPr>
          </a:p>
          <a:p>
            <a:pPr fontAlgn="base"/>
            <a:r>
              <a:rPr lang="ko-KR" altLang="en-US" sz="3400" dirty="0" smtClean="0">
                <a:latin typeface="HY수평선M" pitchFamily="18" charset="-127"/>
                <a:ea typeface="HY수평선M" pitchFamily="18" charset="-127"/>
              </a:rPr>
              <a:t>신학 체계와 윤리적인 관념이 존재하지 않음</a:t>
            </a:r>
            <a:endParaRPr lang="en-US" altLang="ko-KR" sz="3400" dirty="0" smtClean="0">
              <a:latin typeface="HY수평선M" pitchFamily="18" charset="-127"/>
              <a:ea typeface="HY수평선M" pitchFamily="18" charset="-127"/>
            </a:endParaRPr>
          </a:p>
          <a:p>
            <a:pPr fontAlgn="base"/>
            <a:r>
              <a:rPr lang="ko-KR" altLang="en-US" sz="3400" dirty="0" smtClean="0">
                <a:latin typeface="HY수평선M" pitchFamily="18" charset="-127"/>
                <a:ea typeface="HY수평선M" pitchFamily="18" charset="-127"/>
              </a:rPr>
              <a:t>특정한 교조</a:t>
            </a:r>
            <a:r>
              <a:rPr lang="en-US" altLang="ko-KR" sz="3400" dirty="0" smtClean="0">
                <a:latin typeface="HY수평선M" pitchFamily="18" charset="-127"/>
                <a:ea typeface="HY수평선M" pitchFamily="18" charset="-127"/>
              </a:rPr>
              <a:t>(</a:t>
            </a:r>
            <a:r>
              <a:rPr lang="ko-KR" altLang="en-US" sz="3400" dirty="0" smtClean="0">
                <a:latin typeface="HY수평선M" pitchFamily="18" charset="-127"/>
                <a:ea typeface="HY수평선M" pitchFamily="18" charset="-127"/>
              </a:rPr>
              <a:t>敎祖</a:t>
            </a:r>
            <a:r>
              <a:rPr lang="en-US" altLang="ko-KR" sz="3400" dirty="0" smtClean="0">
                <a:latin typeface="HY수평선M" pitchFamily="18" charset="-127"/>
                <a:ea typeface="HY수평선M" pitchFamily="18" charset="-127"/>
              </a:rPr>
              <a:t>)</a:t>
            </a:r>
            <a:r>
              <a:rPr lang="ko-KR" altLang="en-US" sz="3400" dirty="0" smtClean="0">
                <a:latin typeface="HY수평선M" pitchFamily="18" charset="-127"/>
                <a:ea typeface="HY수평선M" pitchFamily="18" charset="-127"/>
              </a:rPr>
              <a:t>나 교전</a:t>
            </a:r>
            <a:r>
              <a:rPr lang="en-US" altLang="ko-KR" sz="3400" dirty="0" smtClean="0">
                <a:latin typeface="HY수평선M" pitchFamily="18" charset="-127"/>
                <a:ea typeface="HY수평선M" pitchFamily="18" charset="-127"/>
              </a:rPr>
              <a:t>(</a:t>
            </a:r>
            <a:r>
              <a:rPr lang="ko-KR" altLang="en-US" sz="3400" dirty="0" smtClean="0">
                <a:latin typeface="HY수평선M" pitchFamily="18" charset="-127"/>
                <a:ea typeface="HY수평선M" pitchFamily="18" charset="-127"/>
              </a:rPr>
              <a:t>敎典</a:t>
            </a:r>
            <a:r>
              <a:rPr lang="en-US" altLang="ko-KR" sz="3400" dirty="0" smtClean="0">
                <a:latin typeface="HY수평선M" pitchFamily="18" charset="-127"/>
                <a:ea typeface="HY수평선M" pitchFamily="18" charset="-127"/>
              </a:rPr>
              <a:t>)</a:t>
            </a:r>
            <a:r>
              <a:rPr lang="ko-KR" altLang="en-US" sz="3400" dirty="0" smtClean="0">
                <a:latin typeface="HY수평선M" pitchFamily="18" charset="-127"/>
                <a:ea typeface="HY수평선M" pitchFamily="18" charset="-127"/>
              </a:rPr>
              <a:t>이 없음</a:t>
            </a:r>
            <a:endParaRPr lang="en-US" altLang="ko-KR" sz="3400" dirty="0" smtClean="0">
              <a:latin typeface="HY수평선M" pitchFamily="18" charset="-127"/>
              <a:ea typeface="HY수평선M" pitchFamily="18" charset="-127"/>
            </a:endParaRPr>
          </a:p>
          <a:p>
            <a:pPr fontAlgn="base"/>
            <a:endParaRPr lang="en-US" altLang="ko-KR" dirty="0" smtClean="0"/>
          </a:p>
          <a:p>
            <a:pPr>
              <a:buNone/>
            </a:pPr>
            <a:endParaRPr lang="en-US" altLang="ko-KR" dirty="0" smtClean="0"/>
          </a:p>
          <a:p>
            <a:endParaRPr lang="ko-KR" altLang="en-US" dirty="0"/>
          </a:p>
          <a:p>
            <a:endParaRPr lang="ko-KR" altLang="en-US" dirty="0"/>
          </a:p>
          <a:p>
            <a:endParaRPr lang="ja-JP" altLang="en-US" dirty="0"/>
          </a:p>
          <a:p>
            <a:pPr>
              <a:buNone/>
            </a:pPr>
            <a:endParaRPr lang="en-US" altLang="ko-KR" dirty="0" smtClean="0"/>
          </a:p>
          <a:p>
            <a:endParaRPr lang="ko-KR" altLang="en-US" dirty="0"/>
          </a:p>
          <a:p>
            <a:endParaRPr lang="en-US" altLang="ko-KR" dirty="0" smtClean="0"/>
          </a:p>
          <a:p>
            <a:endParaRPr lang="ko-KR" altLang="en-US" dirty="0"/>
          </a:p>
          <a:p>
            <a:endParaRPr lang="ko-KR" altLang="en-US" dirty="0"/>
          </a:p>
          <a:p>
            <a:endParaRPr lang="ko-KR" altLang="en-US" dirty="0"/>
          </a:p>
          <a:p>
            <a:endParaRPr lang="ko-KR" altLang="en-US" dirty="0"/>
          </a:p>
          <a:p>
            <a:endParaRPr lang="en-US" altLang="ko-KR" dirty="0" smtClean="0"/>
          </a:p>
          <a:p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오각형 3"/>
          <p:cNvSpPr/>
          <p:nvPr/>
        </p:nvSpPr>
        <p:spPr>
          <a:xfrm>
            <a:off x="368897" y="404664"/>
            <a:ext cx="8424936" cy="864096"/>
          </a:xfrm>
          <a:prstGeom prst="homePlate">
            <a:avLst/>
          </a:prstGeom>
          <a:noFill/>
          <a:ln>
            <a:solidFill>
              <a:srgbClr val="431C1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신사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3645024"/>
            <a:ext cx="4392488" cy="3022509"/>
          </a:xfrm>
        </p:spPr>
      </p:pic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23528" y="404665"/>
            <a:ext cx="8568952" cy="1800200"/>
          </a:xfrm>
          <a:ln w="28575">
            <a:solidFill>
              <a:srgbClr val="FF0000"/>
            </a:solidFill>
            <a:prstDash val="dash"/>
          </a:ln>
        </p:spPr>
        <p:txBody>
          <a:bodyPr>
            <a:normAutofit/>
          </a:bodyPr>
          <a:lstStyle/>
          <a:p>
            <a:r>
              <a:rPr lang="ko-KR" altLang="en-US" dirty="0">
                <a:latin typeface="HY수평선M" pitchFamily="18" charset="-127"/>
                <a:ea typeface="HY수평선M" pitchFamily="18" charset="-127"/>
              </a:rPr>
              <a:t>현재 일본 </a:t>
            </a:r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전역의 </a:t>
            </a:r>
            <a:r>
              <a:rPr lang="ko-KR" altLang="en-US" dirty="0">
                <a:latin typeface="HY수평선M" pitchFamily="18" charset="-127"/>
                <a:ea typeface="HY수평선M" pitchFamily="18" charset="-127"/>
              </a:rPr>
              <a:t>신사 수는 </a:t>
            </a:r>
            <a:r>
              <a:rPr lang="en-US" altLang="ko-KR" dirty="0">
                <a:latin typeface="HY수평선M" pitchFamily="18" charset="-127"/>
                <a:ea typeface="HY수평선M" pitchFamily="18" charset="-127"/>
              </a:rPr>
              <a:t>8</a:t>
            </a:r>
            <a:r>
              <a:rPr lang="ko-KR" altLang="en-US" dirty="0">
                <a:latin typeface="HY수평선M" pitchFamily="18" charset="-127"/>
                <a:ea typeface="HY수평선M" pitchFamily="18" charset="-127"/>
              </a:rPr>
              <a:t>만 </a:t>
            </a:r>
            <a:r>
              <a:rPr lang="en-US" altLang="ko-KR" dirty="0">
                <a:latin typeface="HY수평선M" pitchFamily="18" charset="-127"/>
                <a:ea typeface="HY수평선M" pitchFamily="18" charset="-127"/>
              </a:rPr>
              <a:t>5</a:t>
            </a:r>
            <a:r>
              <a:rPr lang="ko-KR" altLang="en-US" dirty="0">
                <a:latin typeface="HY수평선M" pitchFamily="18" charset="-127"/>
                <a:ea typeface="HY수평선M" pitchFamily="18" charset="-127"/>
              </a:rPr>
              <a:t>천 개 이상</a:t>
            </a:r>
          </a:p>
          <a:p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정초</a:t>
            </a:r>
            <a:r>
              <a:rPr lang="en-US" altLang="ko-KR" dirty="0" smtClean="0">
                <a:latin typeface="HY수평선M" pitchFamily="18" charset="-127"/>
                <a:ea typeface="HY수평선M" pitchFamily="18" charset="-127"/>
              </a:rPr>
              <a:t>·</a:t>
            </a:r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삼짇날</a:t>
            </a:r>
            <a:r>
              <a:rPr lang="en-US" altLang="ko-KR" dirty="0" smtClean="0">
                <a:latin typeface="HY수평선M" pitchFamily="18" charset="-127"/>
                <a:ea typeface="HY수평선M" pitchFamily="18" charset="-127"/>
              </a:rPr>
              <a:t>·</a:t>
            </a:r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단오 </a:t>
            </a:r>
            <a:r>
              <a:rPr lang="ko-KR" altLang="en-US" dirty="0">
                <a:latin typeface="HY수평선M" pitchFamily="18" charset="-127"/>
                <a:ea typeface="HY수평선M" pitchFamily="18" charset="-127"/>
              </a:rPr>
              <a:t>등 절기와 </a:t>
            </a:r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연중행사가 열림</a:t>
            </a:r>
            <a:endParaRPr lang="en-US" altLang="ko-KR" dirty="0" smtClean="0">
              <a:latin typeface="HY수평선M" pitchFamily="18" charset="-127"/>
              <a:ea typeface="HY수평선M" pitchFamily="18" charset="-127"/>
            </a:endParaRPr>
          </a:p>
          <a:p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결혼식을 행하기도 함</a:t>
            </a:r>
            <a:endParaRPr lang="ko-KR" altLang="en-US" dirty="0">
              <a:latin typeface="HY수평선M" pitchFamily="18" charset="-127"/>
              <a:ea typeface="HY수평선M" pitchFamily="18" charset="-127"/>
            </a:endParaRPr>
          </a:p>
          <a:p>
            <a:endParaRPr lang="ko-KR" altLang="en-US" dirty="0"/>
          </a:p>
        </p:txBody>
      </p:sp>
      <p:pic>
        <p:nvPicPr>
          <p:cNvPr id="7" name="그림 6" descr="신사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574981"/>
            <a:ext cx="4248472" cy="30943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08104" y="620688"/>
            <a:ext cx="2808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1" dirty="0" err="1">
                <a:latin typeface="HY수평선M" pitchFamily="18" charset="-127"/>
                <a:ea typeface="HY수평선M" pitchFamily="18" charset="-127"/>
              </a:rPr>
              <a:t>鳥居</a:t>
            </a:r>
            <a:r>
              <a:rPr lang="en-US" altLang="ko-KR" sz="4000" dirty="0">
                <a:latin typeface="HY수평선M" pitchFamily="18" charset="-127"/>
                <a:ea typeface="HY수평선M" pitchFamily="18" charset="-127"/>
              </a:rPr>
              <a:t>(</a:t>
            </a:r>
            <a:r>
              <a:rPr lang="ja-JP" altLang="en-US" sz="4000" dirty="0">
                <a:latin typeface="HY수평선M" pitchFamily="18" charset="-127"/>
              </a:rPr>
              <a:t>とりい</a:t>
            </a:r>
            <a:r>
              <a:rPr lang="en-US" altLang="ja-JP" sz="4000" dirty="0">
                <a:latin typeface="HY수평선M" pitchFamily="18" charset="-127"/>
                <a:ea typeface="HY수평선M" pitchFamily="18" charset="-127"/>
              </a:rPr>
              <a:t>)</a:t>
            </a:r>
            <a:endParaRPr lang="ja-JP" altLang="en-US" sz="4000" dirty="0">
              <a:latin typeface="HY수평선M" pitchFamily="18" charset="-127"/>
            </a:endParaRPr>
          </a:p>
          <a:p>
            <a:endParaRPr lang="ja-JP" altLang="en-US" sz="2800" dirty="0"/>
          </a:p>
          <a:p>
            <a:endParaRPr lang="en-US" altLang="ko-KR" sz="2800" dirty="0" smtClean="0"/>
          </a:p>
        </p:txBody>
      </p:sp>
      <p:pic>
        <p:nvPicPr>
          <p:cNvPr id="7" name="내용 개체 틀 6" descr="도리이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9163" y="188640"/>
            <a:ext cx="4968552" cy="3445931"/>
          </a:xfrm>
        </p:spPr>
      </p:pic>
      <p:pic>
        <p:nvPicPr>
          <p:cNvPr id="8" name="그림 7" descr="도리이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3319921"/>
            <a:ext cx="5020376" cy="3296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산사참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3212976"/>
            <a:ext cx="4524937" cy="3410989"/>
          </a:xfrm>
          <a:prstGeom prst="rect">
            <a:avLst/>
          </a:prstGeom>
        </p:spPr>
      </p:pic>
      <p:pic>
        <p:nvPicPr>
          <p:cNvPr id="4" name="내용 개체 틀 3" descr="손씻는...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8591" y="248291"/>
            <a:ext cx="4608512" cy="3334356"/>
          </a:xfrm>
        </p:spPr>
      </p:pic>
      <p:sp>
        <p:nvSpPr>
          <p:cNvPr id="8" name="TextBox 7"/>
          <p:cNvSpPr txBox="1"/>
          <p:nvPr/>
        </p:nvSpPr>
        <p:spPr>
          <a:xfrm>
            <a:off x="5416097" y="1039139"/>
            <a:ext cx="460851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300" dirty="0" smtClean="0"/>
              <a:t>手水舎</a:t>
            </a:r>
            <a:r>
              <a:rPr lang="en-US" altLang="ja-JP" sz="3300" dirty="0" smtClean="0"/>
              <a:t>(</a:t>
            </a:r>
            <a:r>
              <a:rPr lang="ja-JP" altLang="en-US" sz="3300" dirty="0" smtClean="0"/>
              <a:t>てみずや</a:t>
            </a:r>
            <a:r>
              <a:rPr lang="en-US" altLang="ja-JP" sz="3300" dirty="0" smtClean="0"/>
              <a:t>)</a:t>
            </a:r>
            <a:endParaRPr lang="ja-JP" altLang="en-US" sz="3300" dirty="0"/>
          </a:p>
          <a:p>
            <a:endParaRPr lang="ja-JP" altLang="en-US" dirty="0"/>
          </a:p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참배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r="6580"/>
          <a:stretch>
            <a:fillRect/>
          </a:stretch>
        </p:blipFill>
        <p:spPr>
          <a:xfrm>
            <a:off x="179512" y="188640"/>
            <a:ext cx="4176464" cy="3352986"/>
          </a:xfrm>
        </p:spPr>
      </p:pic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251520" y="3816424"/>
            <a:ext cx="8604448" cy="2636912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본전 앞에 있는 배전</a:t>
            </a:r>
            <a:r>
              <a:rPr lang="en-US" altLang="ko-KR" dirty="0" smtClean="0">
                <a:latin typeface="HY수평선M" pitchFamily="18" charset="-127"/>
                <a:ea typeface="HY수평선M" pitchFamily="18" charset="-127"/>
              </a:rPr>
              <a:t> (</a:t>
            </a:r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拝殿</a:t>
            </a:r>
            <a:r>
              <a:rPr lang="en-US" altLang="ko-KR" dirty="0" smtClean="0">
                <a:latin typeface="HY수평선M" pitchFamily="18" charset="-127"/>
                <a:ea typeface="HY수평선M" pitchFamily="18" charset="-127"/>
              </a:rPr>
              <a:t>)</a:t>
            </a:r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에서 신관</a:t>
            </a:r>
            <a:r>
              <a:rPr lang="en-US" altLang="ko-KR" dirty="0" smtClean="0">
                <a:latin typeface="HY수평선M" pitchFamily="18" charset="-127"/>
                <a:ea typeface="HY수평선M" pitchFamily="18" charset="-127"/>
              </a:rPr>
              <a:t>(</a:t>
            </a:r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神官</a:t>
            </a:r>
            <a:r>
              <a:rPr lang="en-US" altLang="ko-KR" dirty="0" smtClean="0">
                <a:latin typeface="HY수평선M" pitchFamily="18" charset="-127"/>
                <a:ea typeface="HY수평선M" pitchFamily="18" charset="-127"/>
              </a:rPr>
              <a:t>)</a:t>
            </a:r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은 의식을 행하고 참배자는 예배를 함</a:t>
            </a:r>
            <a:endParaRPr lang="en-US" altLang="ko-KR" dirty="0" smtClean="0">
              <a:latin typeface="HY수평선M" pitchFamily="18" charset="-127"/>
              <a:ea typeface="HY수평선M" pitchFamily="18" charset="-127"/>
            </a:endParaRPr>
          </a:p>
          <a:p>
            <a:r>
              <a:rPr lang="ko-KR" altLang="en-US" dirty="0" err="1" smtClean="0">
                <a:latin typeface="HY수평선M" pitchFamily="18" charset="-127"/>
                <a:ea typeface="HY수평선M" pitchFamily="18" charset="-127"/>
              </a:rPr>
              <a:t>참배자는</a:t>
            </a:r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 </a:t>
            </a:r>
            <a:r>
              <a:rPr lang="ko-KR" altLang="en-US" dirty="0">
                <a:latin typeface="HY수평선M" pitchFamily="18" charset="-127"/>
                <a:ea typeface="HY수평선M" pitchFamily="18" charset="-127"/>
              </a:rPr>
              <a:t>박수를 치고 배전 기둥에 매달려있는 두꺼운 밧줄을 당겨 종을 울림으로써 본전에 모셔져 있는 신에게 자신의 존재를 </a:t>
            </a:r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알림</a:t>
            </a:r>
            <a:r>
              <a:rPr lang="en-US" altLang="ko-KR" dirty="0" smtClean="0">
                <a:latin typeface="HY수평선M" pitchFamily="18" charset="-127"/>
                <a:ea typeface="HY수평선M" pitchFamily="18" charset="-127"/>
              </a:rPr>
              <a:t> </a:t>
            </a:r>
            <a:endParaRPr lang="ko-KR" altLang="en-US" dirty="0">
              <a:latin typeface="HY수평선M" pitchFamily="18" charset="-127"/>
              <a:ea typeface="HY수평선M" pitchFamily="18" charset="-127"/>
            </a:endParaRPr>
          </a:p>
          <a:p>
            <a:endParaRPr lang="ko-KR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8349" t="10080" r="29366" b="40361"/>
          <a:stretch>
            <a:fillRect/>
          </a:stretch>
        </p:blipFill>
        <p:spPr bwMode="auto">
          <a:xfrm>
            <a:off x="4572000" y="188640"/>
            <a:ext cx="440859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기독</a:t>
            </a:r>
            <a:r>
              <a:rPr lang="ko-KR" altLang="en-US" b="1" dirty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교</a:t>
            </a:r>
          </a:p>
        </p:txBody>
      </p:sp>
      <p:sp>
        <p:nvSpPr>
          <p:cNvPr id="4" name="오각형 3"/>
          <p:cNvSpPr/>
          <p:nvPr/>
        </p:nvSpPr>
        <p:spPr>
          <a:xfrm>
            <a:off x="368897" y="404664"/>
            <a:ext cx="8424936" cy="864096"/>
          </a:xfrm>
          <a:prstGeom prst="homePlate">
            <a:avLst/>
          </a:prstGeom>
          <a:noFill/>
          <a:ln>
            <a:solidFill>
              <a:srgbClr val="431C1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자유형 7"/>
          <p:cNvSpPr/>
          <p:nvPr/>
        </p:nvSpPr>
        <p:spPr>
          <a:xfrm>
            <a:off x="323529" y="1558347"/>
            <a:ext cx="957903" cy="1368434"/>
          </a:xfrm>
          <a:custGeom>
            <a:avLst/>
            <a:gdLst>
              <a:gd name="connsiteX0" fmla="*/ 0 w 1368433"/>
              <a:gd name="connsiteY0" fmla="*/ 0 h 957903"/>
              <a:gd name="connsiteX1" fmla="*/ 889482 w 1368433"/>
              <a:gd name="connsiteY1" fmla="*/ 0 h 957903"/>
              <a:gd name="connsiteX2" fmla="*/ 1368433 w 1368433"/>
              <a:gd name="connsiteY2" fmla="*/ 478952 h 957903"/>
              <a:gd name="connsiteX3" fmla="*/ 889482 w 1368433"/>
              <a:gd name="connsiteY3" fmla="*/ 957903 h 957903"/>
              <a:gd name="connsiteX4" fmla="*/ 0 w 1368433"/>
              <a:gd name="connsiteY4" fmla="*/ 957903 h 957903"/>
              <a:gd name="connsiteX5" fmla="*/ 478952 w 1368433"/>
              <a:gd name="connsiteY5" fmla="*/ 478952 h 957903"/>
              <a:gd name="connsiteX6" fmla="*/ 0 w 1368433"/>
              <a:gd name="connsiteY6" fmla="*/ 0 h 957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433" h="957903">
                <a:moveTo>
                  <a:pt x="1368433" y="0"/>
                </a:moveTo>
                <a:lnTo>
                  <a:pt x="1368433" y="622637"/>
                </a:lnTo>
                <a:lnTo>
                  <a:pt x="684216" y="957903"/>
                </a:lnTo>
                <a:lnTo>
                  <a:pt x="0" y="622637"/>
                </a:lnTo>
                <a:lnTo>
                  <a:pt x="0" y="0"/>
                </a:lnTo>
                <a:lnTo>
                  <a:pt x="684216" y="335266"/>
                </a:lnTo>
                <a:lnTo>
                  <a:pt x="1368433" y="0"/>
                </a:lnTo>
                <a:close/>
              </a:path>
            </a:pathLst>
          </a:cu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1" tIns="491653" rIns="12699" bIns="491651" numCol="1" spcCol="1270" anchor="ctr" anchorCtr="0">
            <a:noAutofit/>
          </a:bodyPr>
          <a:lstStyle/>
          <a:p>
            <a:pPr lvl="0" algn="ctr" defTabSz="8890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ko-KR" sz="2000" kern="1200" dirty="0" smtClean="0">
                <a:latin typeface="HY수평선M" pitchFamily="18" charset="-127"/>
                <a:ea typeface="HY수평선M" pitchFamily="18" charset="-127"/>
              </a:rPr>
              <a:t>1549</a:t>
            </a:r>
            <a:r>
              <a:rPr lang="ko-KR" altLang="en-US" sz="2000" kern="1200" dirty="0" smtClean="0">
                <a:latin typeface="HY수평선M" pitchFamily="18" charset="-127"/>
                <a:ea typeface="HY수평선M" pitchFamily="18" charset="-127"/>
              </a:rPr>
              <a:t>년</a:t>
            </a:r>
            <a:endParaRPr lang="ko-KR" altLang="en-US" sz="2000" kern="1200" dirty="0"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9" name="자유형 8"/>
          <p:cNvSpPr/>
          <p:nvPr/>
        </p:nvSpPr>
        <p:spPr>
          <a:xfrm>
            <a:off x="1281430" y="1558349"/>
            <a:ext cx="7539041" cy="889482"/>
          </a:xfrm>
          <a:custGeom>
            <a:avLst/>
            <a:gdLst>
              <a:gd name="connsiteX0" fmla="*/ 148250 w 889481"/>
              <a:gd name="connsiteY0" fmla="*/ 0 h 7539040"/>
              <a:gd name="connsiteX1" fmla="*/ 741231 w 889481"/>
              <a:gd name="connsiteY1" fmla="*/ 0 h 7539040"/>
              <a:gd name="connsiteX2" fmla="*/ 846060 w 889481"/>
              <a:gd name="connsiteY2" fmla="*/ 43422 h 7539040"/>
              <a:gd name="connsiteX3" fmla="*/ 889481 w 889481"/>
              <a:gd name="connsiteY3" fmla="*/ 148251 h 7539040"/>
              <a:gd name="connsiteX4" fmla="*/ 889481 w 889481"/>
              <a:gd name="connsiteY4" fmla="*/ 7539040 h 7539040"/>
              <a:gd name="connsiteX5" fmla="*/ 889481 w 889481"/>
              <a:gd name="connsiteY5" fmla="*/ 7539040 h 7539040"/>
              <a:gd name="connsiteX6" fmla="*/ 889481 w 889481"/>
              <a:gd name="connsiteY6" fmla="*/ 7539040 h 7539040"/>
              <a:gd name="connsiteX7" fmla="*/ 0 w 889481"/>
              <a:gd name="connsiteY7" fmla="*/ 7539040 h 7539040"/>
              <a:gd name="connsiteX8" fmla="*/ 0 w 889481"/>
              <a:gd name="connsiteY8" fmla="*/ 7539040 h 7539040"/>
              <a:gd name="connsiteX9" fmla="*/ 0 w 889481"/>
              <a:gd name="connsiteY9" fmla="*/ 7539040 h 7539040"/>
              <a:gd name="connsiteX10" fmla="*/ 0 w 889481"/>
              <a:gd name="connsiteY10" fmla="*/ 148250 h 7539040"/>
              <a:gd name="connsiteX11" fmla="*/ 43422 w 889481"/>
              <a:gd name="connsiteY11" fmla="*/ 43421 h 7539040"/>
              <a:gd name="connsiteX12" fmla="*/ 148251 w 889481"/>
              <a:gd name="connsiteY12" fmla="*/ 0 h 7539040"/>
              <a:gd name="connsiteX13" fmla="*/ 148250 w 889481"/>
              <a:gd name="connsiteY13" fmla="*/ 0 h 753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89481" h="7539040">
                <a:moveTo>
                  <a:pt x="889481" y="1256536"/>
                </a:moveTo>
                <a:lnTo>
                  <a:pt x="889481" y="6282504"/>
                </a:lnTo>
                <a:cubicBezTo>
                  <a:pt x="889481" y="6615754"/>
                  <a:pt x="887638" y="6935358"/>
                  <a:pt x="884358" y="7171010"/>
                </a:cubicBezTo>
                <a:cubicBezTo>
                  <a:pt x="881078" y="7406653"/>
                  <a:pt x="876629" y="7539036"/>
                  <a:pt x="871990" y="7539036"/>
                </a:cubicBezTo>
                <a:lnTo>
                  <a:pt x="0" y="7539036"/>
                </a:lnTo>
                <a:lnTo>
                  <a:pt x="0" y="7539036"/>
                </a:lnTo>
                <a:lnTo>
                  <a:pt x="0" y="7539036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871990" y="4"/>
                </a:lnTo>
                <a:cubicBezTo>
                  <a:pt x="876629" y="4"/>
                  <a:pt x="881078" y="132387"/>
                  <a:pt x="884358" y="368039"/>
                </a:cubicBezTo>
                <a:cubicBezTo>
                  <a:pt x="887638" y="603682"/>
                  <a:pt x="889481" y="923286"/>
                  <a:pt x="889481" y="1256545"/>
                </a:cubicBezTo>
                <a:lnTo>
                  <a:pt x="889481" y="1256536"/>
                </a:lnTo>
                <a:close/>
              </a:path>
            </a:pathLst>
          </a:cu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3577" tIns="58026" rIns="58026" bIns="58027" numCol="1" spcCol="1270" anchor="ctr" anchorCtr="0">
            <a:noAutofit/>
          </a:bodyPr>
          <a:lstStyle/>
          <a:p>
            <a:pPr marL="228600" lvl="1" indent="-228600" algn="l" defTabSz="1022350" latinLnBrk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ko-KR" altLang="en-US" sz="2300" kern="12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예수회의 성</a:t>
            </a:r>
            <a:r>
              <a:rPr lang="en-US" altLang="ko-KR" sz="2300" kern="12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(</a:t>
            </a:r>
            <a:r>
              <a:rPr lang="ko-KR" altLang="en-US" sz="2300" kern="12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聖</a:t>
            </a:r>
            <a:r>
              <a:rPr lang="en-US" altLang="ko-KR" sz="2300" kern="12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)</a:t>
            </a:r>
            <a:r>
              <a:rPr lang="ko-KR" altLang="en-US" sz="2300" kern="1200" dirty="0" err="1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프란시스</a:t>
            </a:r>
            <a:r>
              <a:rPr lang="ko-KR" altLang="en-US" sz="2300" kern="12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 자비엘 선교사가 최초 전래</a:t>
            </a:r>
            <a:endParaRPr lang="ko-KR" altLang="en-US" sz="2300" kern="1200" dirty="0"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10" name="자유형 9"/>
          <p:cNvSpPr/>
          <p:nvPr/>
        </p:nvSpPr>
        <p:spPr>
          <a:xfrm>
            <a:off x="323529" y="2781353"/>
            <a:ext cx="957903" cy="1368433"/>
          </a:xfrm>
          <a:custGeom>
            <a:avLst/>
            <a:gdLst>
              <a:gd name="connsiteX0" fmla="*/ 0 w 1368433"/>
              <a:gd name="connsiteY0" fmla="*/ 0 h 957903"/>
              <a:gd name="connsiteX1" fmla="*/ 889482 w 1368433"/>
              <a:gd name="connsiteY1" fmla="*/ 0 h 957903"/>
              <a:gd name="connsiteX2" fmla="*/ 1368433 w 1368433"/>
              <a:gd name="connsiteY2" fmla="*/ 478952 h 957903"/>
              <a:gd name="connsiteX3" fmla="*/ 889482 w 1368433"/>
              <a:gd name="connsiteY3" fmla="*/ 957903 h 957903"/>
              <a:gd name="connsiteX4" fmla="*/ 0 w 1368433"/>
              <a:gd name="connsiteY4" fmla="*/ 957903 h 957903"/>
              <a:gd name="connsiteX5" fmla="*/ 478952 w 1368433"/>
              <a:gd name="connsiteY5" fmla="*/ 478952 h 957903"/>
              <a:gd name="connsiteX6" fmla="*/ 0 w 1368433"/>
              <a:gd name="connsiteY6" fmla="*/ 0 h 957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433" h="957903">
                <a:moveTo>
                  <a:pt x="1368433" y="0"/>
                </a:moveTo>
                <a:lnTo>
                  <a:pt x="1368433" y="622637"/>
                </a:lnTo>
                <a:lnTo>
                  <a:pt x="684216" y="957903"/>
                </a:lnTo>
                <a:lnTo>
                  <a:pt x="0" y="622637"/>
                </a:lnTo>
                <a:lnTo>
                  <a:pt x="0" y="0"/>
                </a:lnTo>
                <a:lnTo>
                  <a:pt x="684216" y="335266"/>
                </a:lnTo>
                <a:lnTo>
                  <a:pt x="1368433" y="0"/>
                </a:lnTo>
                <a:close/>
              </a:path>
            </a:pathLst>
          </a:custGeom>
        </p:spPr>
        <p:style>
          <a:lnRef idx="2">
            <a:schemeClr val="accent5">
              <a:hueOff val="-3311292"/>
              <a:satOff val="13270"/>
              <a:lumOff val="2876"/>
              <a:alphaOff val="0"/>
            </a:schemeClr>
          </a:lnRef>
          <a:fillRef idx="1">
            <a:schemeClr val="accent5">
              <a:hueOff val="-3311292"/>
              <a:satOff val="13270"/>
              <a:lumOff val="2876"/>
              <a:alphaOff val="0"/>
            </a:schemeClr>
          </a:fillRef>
          <a:effectRef idx="0">
            <a:schemeClr val="accent5">
              <a:hueOff val="-3311292"/>
              <a:satOff val="13270"/>
              <a:lumOff val="287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1" tIns="491652" rIns="12699" bIns="491651" numCol="1" spcCol="1270" anchor="ctr" anchorCtr="0">
            <a:noAutofit/>
          </a:bodyPr>
          <a:lstStyle/>
          <a:p>
            <a:pPr lvl="0" algn="ctr" defTabSz="8890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ko-KR" sz="2000" kern="1200" dirty="0" smtClean="0">
                <a:latin typeface="HY수평선M" pitchFamily="18" charset="-127"/>
                <a:ea typeface="HY수평선M" pitchFamily="18" charset="-127"/>
              </a:rPr>
              <a:t>1638</a:t>
            </a:r>
            <a:r>
              <a:rPr lang="ko-KR" altLang="en-US" sz="2000" kern="1200" dirty="0" smtClean="0">
                <a:latin typeface="HY수평선M" pitchFamily="18" charset="-127"/>
                <a:ea typeface="HY수평선M" pitchFamily="18" charset="-127"/>
              </a:rPr>
              <a:t>년</a:t>
            </a:r>
            <a:endParaRPr lang="ko-KR" altLang="en-US" sz="2000" kern="1200" dirty="0"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11" name="자유형 10"/>
          <p:cNvSpPr/>
          <p:nvPr/>
        </p:nvSpPr>
        <p:spPr>
          <a:xfrm>
            <a:off x="1281430" y="2781353"/>
            <a:ext cx="7539041" cy="889482"/>
          </a:xfrm>
          <a:custGeom>
            <a:avLst/>
            <a:gdLst>
              <a:gd name="connsiteX0" fmla="*/ 148250 w 889481"/>
              <a:gd name="connsiteY0" fmla="*/ 0 h 7539040"/>
              <a:gd name="connsiteX1" fmla="*/ 741231 w 889481"/>
              <a:gd name="connsiteY1" fmla="*/ 0 h 7539040"/>
              <a:gd name="connsiteX2" fmla="*/ 846060 w 889481"/>
              <a:gd name="connsiteY2" fmla="*/ 43422 h 7539040"/>
              <a:gd name="connsiteX3" fmla="*/ 889481 w 889481"/>
              <a:gd name="connsiteY3" fmla="*/ 148251 h 7539040"/>
              <a:gd name="connsiteX4" fmla="*/ 889481 w 889481"/>
              <a:gd name="connsiteY4" fmla="*/ 7539040 h 7539040"/>
              <a:gd name="connsiteX5" fmla="*/ 889481 w 889481"/>
              <a:gd name="connsiteY5" fmla="*/ 7539040 h 7539040"/>
              <a:gd name="connsiteX6" fmla="*/ 889481 w 889481"/>
              <a:gd name="connsiteY6" fmla="*/ 7539040 h 7539040"/>
              <a:gd name="connsiteX7" fmla="*/ 0 w 889481"/>
              <a:gd name="connsiteY7" fmla="*/ 7539040 h 7539040"/>
              <a:gd name="connsiteX8" fmla="*/ 0 w 889481"/>
              <a:gd name="connsiteY8" fmla="*/ 7539040 h 7539040"/>
              <a:gd name="connsiteX9" fmla="*/ 0 w 889481"/>
              <a:gd name="connsiteY9" fmla="*/ 7539040 h 7539040"/>
              <a:gd name="connsiteX10" fmla="*/ 0 w 889481"/>
              <a:gd name="connsiteY10" fmla="*/ 148250 h 7539040"/>
              <a:gd name="connsiteX11" fmla="*/ 43422 w 889481"/>
              <a:gd name="connsiteY11" fmla="*/ 43421 h 7539040"/>
              <a:gd name="connsiteX12" fmla="*/ 148251 w 889481"/>
              <a:gd name="connsiteY12" fmla="*/ 0 h 7539040"/>
              <a:gd name="connsiteX13" fmla="*/ 148250 w 889481"/>
              <a:gd name="connsiteY13" fmla="*/ 0 h 753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89481" h="7539040">
                <a:moveTo>
                  <a:pt x="889481" y="1256536"/>
                </a:moveTo>
                <a:lnTo>
                  <a:pt x="889481" y="6282504"/>
                </a:lnTo>
                <a:cubicBezTo>
                  <a:pt x="889481" y="6615754"/>
                  <a:pt x="887638" y="6935358"/>
                  <a:pt x="884358" y="7171010"/>
                </a:cubicBezTo>
                <a:cubicBezTo>
                  <a:pt x="881078" y="7406653"/>
                  <a:pt x="876629" y="7539036"/>
                  <a:pt x="871990" y="7539036"/>
                </a:cubicBezTo>
                <a:lnTo>
                  <a:pt x="0" y="7539036"/>
                </a:lnTo>
                <a:lnTo>
                  <a:pt x="0" y="7539036"/>
                </a:lnTo>
                <a:lnTo>
                  <a:pt x="0" y="7539036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871990" y="4"/>
                </a:lnTo>
                <a:cubicBezTo>
                  <a:pt x="876629" y="4"/>
                  <a:pt x="881078" y="132387"/>
                  <a:pt x="884358" y="368039"/>
                </a:cubicBezTo>
                <a:cubicBezTo>
                  <a:pt x="887638" y="603682"/>
                  <a:pt x="889481" y="923286"/>
                  <a:pt x="889481" y="1256545"/>
                </a:cubicBezTo>
                <a:lnTo>
                  <a:pt x="889481" y="1256536"/>
                </a:lnTo>
                <a:close/>
              </a:path>
            </a:pathLst>
          </a:custGeom>
        </p:spPr>
        <p:style>
          <a:lnRef idx="2">
            <a:schemeClr val="accent5">
              <a:hueOff val="-3311292"/>
              <a:satOff val="13270"/>
              <a:lumOff val="2876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3577" tIns="58026" rIns="58026" bIns="58027" numCol="1" spcCol="1270" anchor="ctr" anchorCtr="0">
            <a:noAutofit/>
          </a:bodyPr>
          <a:lstStyle/>
          <a:p>
            <a:pPr marL="228600" lvl="1" indent="-228600" algn="l" defTabSz="1022350" latinLnBrk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ko-KR" altLang="en-US" sz="2300" kern="1200" dirty="0" smtClean="0">
                <a:latin typeface="HY수평선M" pitchFamily="18" charset="-127"/>
                <a:ea typeface="HY수평선M" pitchFamily="18" charset="-127"/>
              </a:rPr>
              <a:t>신도가 </a:t>
            </a:r>
            <a:r>
              <a:rPr lang="en-US" altLang="ko-KR" sz="2300" kern="1200" dirty="0" smtClean="0">
                <a:latin typeface="HY수평선M" pitchFamily="18" charset="-127"/>
                <a:ea typeface="HY수평선M" pitchFamily="18" charset="-127"/>
              </a:rPr>
              <a:t>50</a:t>
            </a:r>
            <a:r>
              <a:rPr lang="ko-KR" altLang="en-US" sz="2300" kern="1200" dirty="0" smtClean="0">
                <a:latin typeface="HY수평선M" pitchFamily="18" charset="-127"/>
                <a:ea typeface="HY수평선M" pitchFamily="18" charset="-127"/>
              </a:rPr>
              <a:t>만에 달하자</a:t>
            </a:r>
            <a:r>
              <a:rPr lang="en-US" altLang="ko-KR" sz="2300" kern="1200" dirty="0" smtClean="0">
                <a:latin typeface="HY수평선M" pitchFamily="18" charset="-127"/>
                <a:ea typeface="HY수평선M" pitchFamily="18" charset="-127"/>
              </a:rPr>
              <a:t>, </a:t>
            </a:r>
            <a:r>
              <a:rPr lang="ko-KR" altLang="en-US" sz="2300" kern="1200" dirty="0" err="1" smtClean="0">
                <a:latin typeface="HY수평선M" pitchFamily="18" charset="-127"/>
                <a:ea typeface="HY수평선M" pitchFamily="18" charset="-127"/>
              </a:rPr>
              <a:t>히데요시와</a:t>
            </a:r>
            <a:r>
              <a:rPr lang="ko-KR" altLang="en-US" sz="2300" kern="1200" dirty="0" smtClean="0">
                <a:latin typeface="HY수평선M" pitchFamily="18" charset="-127"/>
                <a:ea typeface="HY수평선M" pitchFamily="18" charset="-127"/>
              </a:rPr>
              <a:t> </a:t>
            </a:r>
            <a:r>
              <a:rPr lang="ko-KR" altLang="en-US" sz="2300" kern="1200" dirty="0" err="1" smtClean="0">
                <a:latin typeface="HY수평선M" pitchFamily="18" charset="-127"/>
                <a:ea typeface="HY수평선M" pitchFamily="18" charset="-127"/>
              </a:rPr>
              <a:t>도쿠가와의</a:t>
            </a:r>
            <a:r>
              <a:rPr lang="ko-KR" altLang="en-US" sz="2300" kern="1200" dirty="0" smtClean="0">
                <a:latin typeface="HY수평선M" pitchFamily="18" charset="-127"/>
                <a:ea typeface="HY수평선M" pitchFamily="18" charset="-127"/>
              </a:rPr>
              <a:t> 기독교 탄압으로 기독교 완전 근절</a:t>
            </a:r>
            <a:endParaRPr lang="ko-KR" altLang="en-US" sz="2300" kern="1200" dirty="0"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12" name="자유형 11"/>
          <p:cNvSpPr/>
          <p:nvPr/>
        </p:nvSpPr>
        <p:spPr>
          <a:xfrm>
            <a:off x="323529" y="4004357"/>
            <a:ext cx="957903" cy="1368433"/>
          </a:xfrm>
          <a:custGeom>
            <a:avLst/>
            <a:gdLst>
              <a:gd name="connsiteX0" fmla="*/ 0 w 1368433"/>
              <a:gd name="connsiteY0" fmla="*/ 0 h 957903"/>
              <a:gd name="connsiteX1" fmla="*/ 889482 w 1368433"/>
              <a:gd name="connsiteY1" fmla="*/ 0 h 957903"/>
              <a:gd name="connsiteX2" fmla="*/ 1368433 w 1368433"/>
              <a:gd name="connsiteY2" fmla="*/ 478952 h 957903"/>
              <a:gd name="connsiteX3" fmla="*/ 889482 w 1368433"/>
              <a:gd name="connsiteY3" fmla="*/ 957903 h 957903"/>
              <a:gd name="connsiteX4" fmla="*/ 0 w 1368433"/>
              <a:gd name="connsiteY4" fmla="*/ 957903 h 957903"/>
              <a:gd name="connsiteX5" fmla="*/ 478952 w 1368433"/>
              <a:gd name="connsiteY5" fmla="*/ 478952 h 957903"/>
              <a:gd name="connsiteX6" fmla="*/ 0 w 1368433"/>
              <a:gd name="connsiteY6" fmla="*/ 0 h 957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433" h="957903">
                <a:moveTo>
                  <a:pt x="1368433" y="0"/>
                </a:moveTo>
                <a:lnTo>
                  <a:pt x="1368433" y="622637"/>
                </a:lnTo>
                <a:lnTo>
                  <a:pt x="684216" y="957903"/>
                </a:lnTo>
                <a:lnTo>
                  <a:pt x="0" y="622637"/>
                </a:lnTo>
                <a:lnTo>
                  <a:pt x="0" y="0"/>
                </a:lnTo>
                <a:lnTo>
                  <a:pt x="684216" y="335266"/>
                </a:lnTo>
                <a:lnTo>
                  <a:pt x="1368433" y="0"/>
                </a:lnTo>
                <a:close/>
              </a:path>
            </a:pathLst>
          </a:custGeom>
        </p:spPr>
        <p:style>
          <a:lnRef idx="2">
            <a:schemeClr val="accent5">
              <a:hueOff val="-6622584"/>
              <a:satOff val="26541"/>
              <a:lumOff val="5752"/>
              <a:alphaOff val="0"/>
            </a:schemeClr>
          </a:lnRef>
          <a:fillRef idx="1">
            <a:schemeClr val="accent5">
              <a:hueOff val="-6622584"/>
              <a:satOff val="26541"/>
              <a:lumOff val="5752"/>
              <a:alphaOff val="0"/>
            </a:schemeClr>
          </a:fillRef>
          <a:effectRef idx="0">
            <a:schemeClr val="accent5">
              <a:hueOff val="-6622584"/>
              <a:satOff val="26541"/>
              <a:lumOff val="575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1" tIns="491652" rIns="12699" bIns="491651" numCol="1" spcCol="1270" anchor="ctr" anchorCtr="0">
            <a:noAutofit/>
          </a:bodyPr>
          <a:lstStyle/>
          <a:p>
            <a:pPr lvl="0" algn="ctr" defTabSz="8890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ko-KR" sz="2000" kern="1200" dirty="0" smtClean="0">
                <a:latin typeface="HY수평선M" pitchFamily="18" charset="-127"/>
                <a:ea typeface="HY수평선M" pitchFamily="18" charset="-127"/>
              </a:rPr>
              <a:t>1873</a:t>
            </a:r>
            <a:r>
              <a:rPr lang="ko-KR" altLang="en-US" sz="2000" kern="1200" dirty="0" smtClean="0">
                <a:latin typeface="HY수평선M" pitchFamily="18" charset="-127"/>
                <a:ea typeface="HY수평선M" pitchFamily="18" charset="-127"/>
              </a:rPr>
              <a:t>년</a:t>
            </a:r>
            <a:endParaRPr lang="ko-KR" altLang="en-US" sz="2000" kern="1200" dirty="0"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13" name="자유형 12"/>
          <p:cNvSpPr/>
          <p:nvPr/>
        </p:nvSpPr>
        <p:spPr>
          <a:xfrm>
            <a:off x="1281430" y="4004358"/>
            <a:ext cx="7539041" cy="889482"/>
          </a:xfrm>
          <a:custGeom>
            <a:avLst/>
            <a:gdLst>
              <a:gd name="connsiteX0" fmla="*/ 148250 w 889481"/>
              <a:gd name="connsiteY0" fmla="*/ 0 h 7539040"/>
              <a:gd name="connsiteX1" fmla="*/ 741231 w 889481"/>
              <a:gd name="connsiteY1" fmla="*/ 0 h 7539040"/>
              <a:gd name="connsiteX2" fmla="*/ 846060 w 889481"/>
              <a:gd name="connsiteY2" fmla="*/ 43422 h 7539040"/>
              <a:gd name="connsiteX3" fmla="*/ 889481 w 889481"/>
              <a:gd name="connsiteY3" fmla="*/ 148251 h 7539040"/>
              <a:gd name="connsiteX4" fmla="*/ 889481 w 889481"/>
              <a:gd name="connsiteY4" fmla="*/ 7539040 h 7539040"/>
              <a:gd name="connsiteX5" fmla="*/ 889481 w 889481"/>
              <a:gd name="connsiteY5" fmla="*/ 7539040 h 7539040"/>
              <a:gd name="connsiteX6" fmla="*/ 889481 w 889481"/>
              <a:gd name="connsiteY6" fmla="*/ 7539040 h 7539040"/>
              <a:gd name="connsiteX7" fmla="*/ 0 w 889481"/>
              <a:gd name="connsiteY7" fmla="*/ 7539040 h 7539040"/>
              <a:gd name="connsiteX8" fmla="*/ 0 w 889481"/>
              <a:gd name="connsiteY8" fmla="*/ 7539040 h 7539040"/>
              <a:gd name="connsiteX9" fmla="*/ 0 w 889481"/>
              <a:gd name="connsiteY9" fmla="*/ 7539040 h 7539040"/>
              <a:gd name="connsiteX10" fmla="*/ 0 w 889481"/>
              <a:gd name="connsiteY10" fmla="*/ 148250 h 7539040"/>
              <a:gd name="connsiteX11" fmla="*/ 43422 w 889481"/>
              <a:gd name="connsiteY11" fmla="*/ 43421 h 7539040"/>
              <a:gd name="connsiteX12" fmla="*/ 148251 w 889481"/>
              <a:gd name="connsiteY12" fmla="*/ 0 h 7539040"/>
              <a:gd name="connsiteX13" fmla="*/ 148250 w 889481"/>
              <a:gd name="connsiteY13" fmla="*/ 0 h 753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89481" h="7539040">
                <a:moveTo>
                  <a:pt x="889481" y="1256536"/>
                </a:moveTo>
                <a:lnTo>
                  <a:pt x="889481" y="6282504"/>
                </a:lnTo>
                <a:cubicBezTo>
                  <a:pt x="889481" y="6615754"/>
                  <a:pt x="887638" y="6935358"/>
                  <a:pt x="884358" y="7171010"/>
                </a:cubicBezTo>
                <a:cubicBezTo>
                  <a:pt x="881078" y="7406653"/>
                  <a:pt x="876629" y="7539036"/>
                  <a:pt x="871990" y="7539036"/>
                </a:cubicBezTo>
                <a:lnTo>
                  <a:pt x="0" y="7539036"/>
                </a:lnTo>
                <a:lnTo>
                  <a:pt x="0" y="7539036"/>
                </a:lnTo>
                <a:lnTo>
                  <a:pt x="0" y="7539036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871990" y="4"/>
                </a:lnTo>
                <a:cubicBezTo>
                  <a:pt x="876629" y="4"/>
                  <a:pt x="881078" y="132387"/>
                  <a:pt x="884358" y="368039"/>
                </a:cubicBezTo>
                <a:cubicBezTo>
                  <a:pt x="887638" y="603682"/>
                  <a:pt x="889481" y="923286"/>
                  <a:pt x="889481" y="1256545"/>
                </a:cubicBezTo>
                <a:lnTo>
                  <a:pt x="889481" y="1256536"/>
                </a:lnTo>
                <a:close/>
              </a:path>
            </a:pathLst>
          </a:custGeom>
        </p:spPr>
        <p:style>
          <a:lnRef idx="2">
            <a:schemeClr val="accent5">
              <a:hueOff val="-6622584"/>
              <a:satOff val="26541"/>
              <a:lumOff val="5752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3577" tIns="58026" rIns="58026" bIns="58027" numCol="1" spcCol="1270" anchor="ctr" anchorCtr="0">
            <a:noAutofit/>
          </a:bodyPr>
          <a:lstStyle/>
          <a:p>
            <a:pPr marL="228600" lvl="1" indent="-228600" algn="l" defTabSz="1022350" latinLnBrk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ko-KR" altLang="en-US" sz="2300" kern="1200" dirty="0" err="1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메이지정부</a:t>
            </a:r>
            <a:r>
              <a:rPr lang="en-US" altLang="ko-KR" sz="2300" kern="12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-</a:t>
            </a:r>
            <a:r>
              <a:rPr lang="ko-KR" altLang="en-US" sz="2300" kern="12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기독교금령 해제 </a:t>
            </a:r>
            <a:endParaRPr lang="ko-KR" altLang="en-US" sz="2300" kern="1200" dirty="0"/>
          </a:p>
          <a:p>
            <a:pPr marL="228600" lvl="1" indent="-228600" algn="l" defTabSz="1022350" latinLnBrk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ko-KR" altLang="en-US" sz="2300" kern="12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신앙의 자유를 인정</a:t>
            </a:r>
            <a:endParaRPr lang="en-US" altLang="ko-KR" sz="2300" kern="1200" dirty="0" smtClean="0">
              <a:solidFill>
                <a:srgbClr val="431C11"/>
              </a:solidFill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14" name="자유형 13"/>
          <p:cNvSpPr/>
          <p:nvPr/>
        </p:nvSpPr>
        <p:spPr>
          <a:xfrm>
            <a:off x="323529" y="5227362"/>
            <a:ext cx="957903" cy="1368433"/>
          </a:xfrm>
          <a:custGeom>
            <a:avLst/>
            <a:gdLst>
              <a:gd name="connsiteX0" fmla="*/ 0 w 1368433"/>
              <a:gd name="connsiteY0" fmla="*/ 0 h 957903"/>
              <a:gd name="connsiteX1" fmla="*/ 889482 w 1368433"/>
              <a:gd name="connsiteY1" fmla="*/ 0 h 957903"/>
              <a:gd name="connsiteX2" fmla="*/ 1368433 w 1368433"/>
              <a:gd name="connsiteY2" fmla="*/ 478952 h 957903"/>
              <a:gd name="connsiteX3" fmla="*/ 889482 w 1368433"/>
              <a:gd name="connsiteY3" fmla="*/ 957903 h 957903"/>
              <a:gd name="connsiteX4" fmla="*/ 0 w 1368433"/>
              <a:gd name="connsiteY4" fmla="*/ 957903 h 957903"/>
              <a:gd name="connsiteX5" fmla="*/ 478952 w 1368433"/>
              <a:gd name="connsiteY5" fmla="*/ 478952 h 957903"/>
              <a:gd name="connsiteX6" fmla="*/ 0 w 1368433"/>
              <a:gd name="connsiteY6" fmla="*/ 0 h 957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433" h="957903">
                <a:moveTo>
                  <a:pt x="1368433" y="0"/>
                </a:moveTo>
                <a:lnTo>
                  <a:pt x="1368433" y="622637"/>
                </a:lnTo>
                <a:lnTo>
                  <a:pt x="684216" y="957903"/>
                </a:lnTo>
                <a:lnTo>
                  <a:pt x="0" y="622637"/>
                </a:lnTo>
                <a:lnTo>
                  <a:pt x="0" y="0"/>
                </a:lnTo>
                <a:lnTo>
                  <a:pt x="684216" y="335266"/>
                </a:lnTo>
                <a:lnTo>
                  <a:pt x="1368433" y="0"/>
                </a:lnTo>
                <a:close/>
              </a:path>
            </a:pathLst>
          </a:custGeom>
        </p:spPr>
        <p:style>
          <a:lnRef idx="2">
            <a:schemeClr val="accent5">
              <a:hueOff val="-9933876"/>
              <a:satOff val="39811"/>
              <a:lumOff val="8628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1" tIns="491652" rIns="12699" bIns="491651" numCol="1" spcCol="1270" anchor="ctr" anchorCtr="0">
            <a:noAutofit/>
          </a:bodyPr>
          <a:lstStyle/>
          <a:p>
            <a:pPr lvl="0" algn="ctr" defTabSz="8890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2000" kern="1200" dirty="0" smtClean="0">
                <a:latin typeface="HY수평선M" pitchFamily="18" charset="-127"/>
                <a:ea typeface="HY수평선M" pitchFamily="18" charset="-127"/>
              </a:rPr>
              <a:t>현재</a:t>
            </a:r>
            <a:endParaRPr lang="ko-KR" altLang="en-US" sz="2000" kern="1200" dirty="0"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15" name="자유형 14"/>
          <p:cNvSpPr/>
          <p:nvPr/>
        </p:nvSpPr>
        <p:spPr>
          <a:xfrm>
            <a:off x="1281430" y="5227361"/>
            <a:ext cx="7539041" cy="889482"/>
          </a:xfrm>
          <a:custGeom>
            <a:avLst/>
            <a:gdLst>
              <a:gd name="connsiteX0" fmla="*/ 148250 w 889481"/>
              <a:gd name="connsiteY0" fmla="*/ 0 h 7539040"/>
              <a:gd name="connsiteX1" fmla="*/ 741231 w 889481"/>
              <a:gd name="connsiteY1" fmla="*/ 0 h 7539040"/>
              <a:gd name="connsiteX2" fmla="*/ 846060 w 889481"/>
              <a:gd name="connsiteY2" fmla="*/ 43422 h 7539040"/>
              <a:gd name="connsiteX3" fmla="*/ 889481 w 889481"/>
              <a:gd name="connsiteY3" fmla="*/ 148251 h 7539040"/>
              <a:gd name="connsiteX4" fmla="*/ 889481 w 889481"/>
              <a:gd name="connsiteY4" fmla="*/ 7539040 h 7539040"/>
              <a:gd name="connsiteX5" fmla="*/ 889481 w 889481"/>
              <a:gd name="connsiteY5" fmla="*/ 7539040 h 7539040"/>
              <a:gd name="connsiteX6" fmla="*/ 889481 w 889481"/>
              <a:gd name="connsiteY6" fmla="*/ 7539040 h 7539040"/>
              <a:gd name="connsiteX7" fmla="*/ 0 w 889481"/>
              <a:gd name="connsiteY7" fmla="*/ 7539040 h 7539040"/>
              <a:gd name="connsiteX8" fmla="*/ 0 w 889481"/>
              <a:gd name="connsiteY8" fmla="*/ 7539040 h 7539040"/>
              <a:gd name="connsiteX9" fmla="*/ 0 w 889481"/>
              <a:gd name="connsiteY9" fmla="*/ 7539040 h 7539040"/>
              <a:gd name="connsiteX10" fmla="*/ 0 w 889481"/>
              <a:gd name="connsiteY10" fmla="*/ 148250 h 7539040"/>
              <a:gd name="connsiteX11" fmla="*/ 43422 w 889481"/>
              <a:gd name="connsiteY11" fmla="*/ 43421 h 7539040"/>
              <a:gd name="connsiteX12" fmla="*/ 148251 w 889481"/>
              <a:gd name="connsiteY12" fmla="*/ 0 h 7539040"/>
              <a:gd name="connsiteX13" fmla="*/ 148250 w 889481"/>
              <a:gd name="connsiteY13" fmla="*/ 0 h 753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89481" h="7539040">
                <a:moveTo>
                  <a:pt x="889481" y="1256536"/>
                </a:moveTo>
                <a:lnTo>
                  <a:pt x="889481" y="6282504"/>
                </a:lnTo>
                <a:cubicBezTo>
                  <a:pt x="889481" y="6615754"/>
                  <a:pt x="887638" y="6935358"/>
                  <a:pt x="884358" y="7171010"/>
                </a:cubicBezTo>
                <a:cubicBezTo>
                  <a:pt x="881078" y="7406653"/>
                  <a:pt x="876629" y="7539036"/>
                  <a:pt x="871990" y="7539036"/>
                </a:cubicBezTo>
                <a:lnTo>
                  <a:pt x="0" y="7539036"/>
                </a:lnTo>
                <a:lnTo>
                  <a:pt x="0" y="7539036"/>
                </a:lnTo>
                <a:lnTo>
                  <a:pt x="0" y="7539036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871990" y="4"/>
                </a:lnTo>
                <a:cubicBezTo>
                  <a:pt x="876629" y="4"/>
                  <a:pt x="881078" y="132387"/>
                  <a:pt x="884358" y="368039"/>
                </a:cubicBezTo>
                <a:cubicBezTo>
                  <a:pt x="887638" y="603682"/>
                  <a:pt x="889481" y="923286"/>
                  <a:pt x="889481" y="1256545"/>
                </a:cubicBezTo>
                <a:lnTo>
                  <a:pt x="889481" y="1256536"/>
                </a:lnTo>
                <a:close/>
              </a:path>
            </a:pathLst>
          </a:custGeom>
        </p:spPr>
        <p:style>
          <a:lnRef idx="2">
            <a:schemeClr val="accent5">
              <a:hueOff val="-9933876"/>
              <a:satOff val="39811"/>
              <a:lumOff val="8628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3577" tIns="58027" rIns="58026" bIns="58026" numCol="1" spcCol="1270" anchor="ctr" anchorCtr="0">
            <a:noAutofit/>
          </a:bodyPr>
          <a:lstStyle/>
          <a:p>
            <a:pPr marL="228600" lvl="1" indent="-228600" algn="l" defTabSz="1022350" latinLnBrk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ko-KR" altLang="en-US" sz="2300" kern="12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신교도</a:t>
            </a:r>
            <a:r>
              <a:rPr lang="en-US" altLang="ko-KR" sz="2300" kern="12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(</a:t>
            </a:r>
            <a:r>
              <a:rPr lang="ko-KR" altLang="en-US" sz="2300" kern="12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개신교</a:t>
            </a:r>
            <a:r>
              <a:rPr lang="en-US" altLang="ko-KR" sz="2300" kern="12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)</a:t>
            </a:r>
            <a:r>
              <a:rPr lang="ko-KR" altLang="en-US" sz="2300" kern="12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와 구교도</a:t>
            </a:r>
            <a:r>
              <a:rPr lang="en-US" altLang="ko-KR" sz="2300" kern="12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(</a:t>
            </a:r>
            <a:r>
              <a:rPr lang="ko-KR" altLang="en-US" sz="2300" kern="12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카톨릭교</a:t>
            </a:r>
            <a:r>
              <a:rPr lang="en-US" altLang="ko-KR" sz="2300" kern="12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)</a:t>
            </a:r>
            <a:r>
              <a:rPr lang="ko-KR" altLang="en-US" sz="2300" kern="12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를 합쳐도 전 인구의 </a:t>
            </a:r>
            <a:r>
              <a:rPr lang="en-US" altLang="ko-KR" sz="2300" kern="12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1%</a:t>
            </a:r>
            <a:r>
              <a:rPr lang="ko-KR" altLang="en-US" sz="2300" kern="12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이하</a:t>
            </a:r>
            <a:endParaRPr lang="ko-KR" altLang="en-US" sz="2300" kern="1200" dirty="0"/>
          </a:p>
        </p:txBody>
      </p:sp>
    </p:spTree>
    <p:extLst>
      <p:ext uri="{BB962C8B-B14F-4D97-AF65-F5344CB8AC3E}">
        <p14:creationId xmlns:p14="http://schemas.microsoft.com/office/powerpoint/2010/main" xmlns="" val="317118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신흥종교</a:t>
            </a:r>
            <a:endParaRPr lang="ko-KR" altLang="en-US" b="1" dirty="0">
              <a:solidFill>
                <a:srgbClr val="431C11"/>
              </a:solidFill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51520" y="1600201"/>
            <a:ext cx="8640960" cy="3412975"/>
          </a:xfrm>
        </p:spPr>
        <p:txBody>
          <a:bodyPr>
            <a:normAutofit/>
          </a:bodyPr>
          <a:lstStyle/>
          <a:p>
            <a:r>
              <a:rPr lang="ko-KR" altLang="en-US" sz="28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제</a:t>
            </a:r>
            <a:r>
              <a:rPr lang="en-US" altLang="ko-KR" sz="2800" dirty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2</a:t>
            </a:r>
            <a:r>
              <a:rPr lang="ko-KR" altLang="en-US" sz="2800" dirty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차 세계대전 </a:t>
            </a:r>
            <a:r>
              <a:rPr lang="ko-KR" altLang="en-US" sz="28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이후의 도시화</a:t>
            </a:r>
            <a:r>
              <a:rPr lang="en-US" altLang="ko-KR" sz="2800" dirty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·</a:t>
            </a:r>
            <a:r>
              <a:rPr lang="ko-KR" altLang="en-US" sz="28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자유화</a:t>
            </a:r>
            <a:endParaRPr lang="en-US" altLang="ko-KR" sz="2800" dirty="0" smtClean="0">
              <a:solidFill>
                <a:srgbClr val="431C11"/>
              </a:solidFill>
              <a:latin typeface="HY수평선M" pitchFamily="18" charset="-127"/>
              <a:ea typeface="HY수평선M" pitchFamily="18" charset="-127"/>
            </a:endParaRPr>
          </a:p>
          <a:p>
            <a:pPr>
              <a:buNone/>
            </a:pPr>
            <a:r>
              <a:rPr lang="ko-KR" altLang="en-US" sz="28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전통적인 </a:t>
            </a:r>
            <a:r>
              <a:rPr lang="ko-KR" altLang="en-US" sz="2800" dirty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종교 습관과 민간신앙의 </a:t>
            </a:r>
            <a:r>
              <a:rPr lang="ko-KR" altLang="en-US" sz="28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영향력</a:t>
            </a:r>
            <a:endParaRPr lang="en-US" altLang="ko-KR" sz="2800" dirty="0" smtClean="0">
              <a:solidFill>
                <a:srgbClr val="431C11"/>
              </a:solidFill>
              <a:latin typeface="HY수평선M" pitchFamily="18" charset="-127"/>
              <a:ea typeface="HY수평선M" pitchFamily="18" charset="-127"/>
            </a:endParaRPr>
          </a:p>
          <a:p>
            <a:pPr>
              <a:buNone/>
            </a:pPr>
            <a:r>
              <a:rPr lang="ko-KR" altLang="en-US" sz="28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지역사회 </a:t>
            </a:r>
            <a:r>
              <a:rPr lang="ko-KR" altLang="en-US" sz="2800" dirty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내의 인적 네트워크의 </a:t>
            </a:r>
            <a:r>
              <a:rPr lang="ko-KR" altLang="en-US" sz="28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결속력</a:t>
            </a:r>
            <a:endParaRPr lang="en-US" altLang="ko-KR" sz="2800" dirty="0" smtClean="0">
              <a:solidFill>
                <a:srgbClr val="431C11"/>
              </a:solidFill>
              <a:latin typeface="HY수평선M" pitchFamily="18" charset="-127"/>
              <a:ea typeface="HY수평선M" pitchFamily="18" charset="-127"/>
            </a:endParaRPr>
          </a:p>
          <a:p>
            <a:pPr>
              <a:buNone/>
            </a:pPr>
            <a:endParaRPr lang="en-US" altLang="ko-KR" sz="900" dirty="0" smtClean="0">
              <a:solidFill>
                <a:srgbClr val="431C11"/>
              </a:solidFill>
              <a:latin typeface="HY수평선M" pitchFamily="18" charset="-127"/>
              <a:ea typeface="HY수평선M" pitchFamily="18" charset="-127"/>
            </a:endParaRPr>
          </a:p>
          <a:p>
            <a:pPr>
              <a:buNone/>
            </a:pPr>
            <a:r>
              <a:rPr lang="ko-KR" altLang="en-US" sz="28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새로운 종교적 논리와 높은 카리스마를 지닌 종교 지</a:t>
            </a:r>
            <a:endParaRPr lang="en-US" altLang="ko-KR" sz="2800" dirty="0" smtClean="0">
              <a:solidFill>
                <a:srgbClr val="431C11"/>
              </a:solidFill>
              <a:latin typeface="HY수평선M" pitchFamily="18" charset="-127"/>
              <a:ea typeface="HY수평선M" pitchFamily="18" charset="-127"/>
            </a:endParaRPr>
          </a:p>
          <a:p>
            <a:pPr>
              <a:buNone/>
            </a:pPr>
            <a:r>
              <a:rPr lang="ko-KR" altLang="en-US" sz="28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도자 등장→다양한 종파의</a:t>
            </a:r>
            <a:r>
              <a:rPr lang="ko-KR" altLang="en-US" sz="2800" dirty="0" smtClean="0">
                <a:solidFill>
                  <a:srgbClr val="431C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수평선M" pitchFamily="18" charset="-127"/>
                <a:ea typeface="HY수평선M" pitchFamily="18" charset="-127"/>
              </a:rPr>
              <a:t> </a:t>
            </a:r>
            <a:r>
              <a:rPr lang="ko-KR" altLang="en-US" sz="2800" b="1" u="sng" dirty="0" smtClean="0">
                <a:solidFill>
                  <a:srgbClr val="92D050"/>
                </a:solidFill>
                <a:latin typeface="HY수평선M" pitchFamily="18" charset="-127"/>
                <a:ea typeface="HY수평선M" pitchFamily="18" charset="-127"/>
              </a:rPr>
              <a:t>신흥종교</a:t>
            </a:r>
            <a:r>
              <a:rPr lang="ko-KR" altLang="en-US" sz="28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가 번창</a:t>
            </a:r>
            <a:endParaRPr lang="en-US" altLang="ko-KR" sz="2800" dirty="0" smtClean="0">
              <a:solidFill>
                <a:srgbClr val="431C11"/>
              </a:solidFill>
            </a:endParaRPr>
          </a:p>
          <a:p>
            <a:endParaRPr lang="en-US" altLang="ko-KR" dirty="0" smtClean="0">
              <a:solidFill>
                <a:srgbClr val="431C11"/>
              </a:solidFill>
            </a:endParaRPr>
          </a:p>
          <a:p>
            <a:endParaRPr lang="ko-KR" altLang="en-US" dirty="0" smtClean="0">
              <a:solidFill>
                <a:srgbClr val="431C11"/>
              </a:solidFill>
            </a:endParaRPr>
          </a:p>
          <a:p>
            <a:endParaRPr lang="ko-KR" altLang="en-US" dirty="0">
              <a:solidFill>
                <a:srgbClr val="431C11"/>
              </a:solidFill>
            </a:endParaRPr>
          </a:p>
          <a:p>
            <a:endParaRPr lang="en-US" altLang="ko-KR" dirty="0" smtClean="0">
              <a:solidFill>
                <a:srgbClr val="431C11"/>
              </a:solidFill>
            </a:endParaRPr>
          </a:p>
          <a:p>
            <a:endParaRPr lang="ko-KR" altLang="en-US" dirty="0">
              <a:solidFill>
                <a:srgbClr val="431C11"/>
              </a:solidFill>
            </a:endParaRPr>
          </a:p>
          <a:p>
            <a:endParaRPr lang="ko-KR" altLang="en-US" dirty="0">
              <a:solidFill>
                <a:srgbClr val="431C11"/>
              </a:solidFill>
            </a:endParaRPr>
          </a:p>
        </p:txBody>
      </p:sp>
      <p:sp>
        <p:nvSpPr>
          <p:cNvPr id="4" name="오각형 3"/>
          <p:cNvSpPr/>
          <p:nvPr/>
        </p:nvSpPr>
        <p:spPr>
          <a:xfrm>
            <a:off x="368897" y="404664"/>
            <a:ext cx="8424936" cy="864096"/>
          </a:xfrm>
          <a:prstGeom prst="homePlate">
            <a:avLst/>
          </a:prstGeom>
          <a:noFill/>
          <a:ln>
            <a:solidFill>
              <a:srgbClr val="431C1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6804248" y="2060848"/>
            <a:ext cx="15121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600" dirty="0" smtClean="0">
                <a:solidFill>
                  <a:srgbClr val="FF0000"/>
                </a:solidFill>
                <a:latin typeface="HY수평선M" pitchFamily="18" charset="-127"/>
                <a:ea typeface="HY수평선M" pitchFamily="18" charset="-127"/>
              </a:rPr>
              <a:t>]</a:t>
            </a:r>
            <a:r>
              <a:rPr lang="ko-KR" altLang="en-US" sz="3600" dirty="0" smtClean="0">
                <a:solidFill>
                  <a:srgbClr val="FF0000"/>
                </a:solidFill>
                <a:latin typeface="HY수평선M" pitchFamily="18" charset="-127"/>
                <a:ea typeface="HY수평선M" pitchFamily="18" charset="-127"/>
              </a:rPr>
              <a:t>약화</a:t>
            </a:r>
            <a:endParaRPr lang="ko-KR" altLang="en-US" sz="3600" dirty="0">
              <a:solidFill>
                <a:srgbClr val="FF0000"/>
              </a:solidFill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6" name="사각형 설명선 5"/>
          <p:cNvSpPr/>
          <p:nvPr/>
        </p:nvSpPr>
        <p:spPr>
          <a:xfrm rot="10800000">
            <a:off x="251520" y="4702983"/>
            <a:ext cx="8677472" cy="1966376"/>
          </a:xfrm>
          <a:prstGeom prst="wedgeRectCallout">
            <a:avLst>
              <a:gd name="adj1" fmla="val -11173"/>
              <a:gd name="adj2" fmla="val 69018"/>
            </a:avLst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395536" y="4869160"/>
            <a:ext cx="842493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현세적인 가치로 신앙 내지 비법을 통하여 건강</a:t>
            </a:r>
            <a:r>
              <a:rPr lang="en-US" altLang="ko-KR" sz="24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·</a:t>
            </a:r>
            <a:r>
              <a:rPr lang="ko-KR" altLang="en-US" sz="24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번영</a:t>
            </a:r>
            <a:r>
              <a:rPr lang="en-US" altLang="ko-KR" sz="24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·</a:t>
            </a:r>
            <a:r>
              <a:rPr lang="ko-KR" altLang="en-US" sz="24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자기개선</a:t>
            </a:r>
            <a:r>
              <a:rPr lang="en-US" altLang="ko-KR" sz="24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·</a:t>
            </a:r>
            <a:r>
              <a:rPr lang="ko-KR" altLang="en-US" sz="24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행복 등의 달성 가능성을 설파</a:t>
            </a:r>
            <a:endParaRPr lang="en-US" altLang="ko-KR" sz="2400" dirty="0" smtClean="0">
              <a:solidFill>
                <a:srgbClr val="431C11"/>
              </a:solidFill>
              <a:latin typeface="HY수평선M" pitchFamily="18" charset="-127"/>
              <a:ea typeface="HY수평선M" pitchFamily="18" charset="-127"/>
            </a:endParaRPr>
          </a:p>
          <a:p>
            <a:endParaRPr lang="en-US" altLang="ko-KR" sz="800" dirty="0" smtClean="0">
              <a:solidFill>
                <a:srgbClr val="431C11"/>
              </a:solidFill>
              <a:latin typeface="HY수평선M" pitchFamily="18" charset="-127"/>
              <a:ea typeface="HY수평선M" pitchFamily="18" charset="-127"/>
            </a:endParaRPr>
          </a:p>
          <a:p>
            <a:r>
              <a:rPr lang="ko-KR" altLang="en-US" sz="24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대표적 종교</a:t>
            </a:r>
            <a:r>
              <a:rPr lang="en-US" altLang="ko-KR" sz="24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-</a:t>
            </a:r>
            <a:r>
              <a:rPr lang="ko-KR" altLang="en-US" sz="2400" dirty="0" err="1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덴리교</a:t>
            </a:r>
            <a:r>
              <a:rPr lang="en-US" altLang="ko-KR" sz="24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(</a:t>
            </a:r>
            <a:r>
              <a:rPr lang="ko-KR" altLang="en-US" sz="2400" dirty="0" err="1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天理教</a:t>
            </a:r>
            <a:r>
              <a:rPr lang="en-US" altLang="ko-KR" sz="24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),</a:t>
            </a:r>
            <a:r>
              <a:rPr lang="ko-KR" altLang="en-US" sz="24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 </a:t>
            </a:r>
            <a:r>
              <a:rPr lang="ko-KR" altLang="en-US" sz="2400" dirty="0" err="1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소카각카이</a:t>
            </a:r>
            <a:r>
              <a:rPr lang="en-US" altLang="ko-KR" sz="24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(</a:t>
            </a:r>
            <a:r>
              <a:rPr lang="ko-KR" altLang="en-US" sz="24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創価学会</a:t>
            </a:r>
            <a:r>
              <a:rPr lang="en-US" altLang="ko-KR" sz="24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),</a:t>
            </a:r>
            <a:r>
              <a:rPr lang="ko-KR" altLang="en-US" sz="24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 </a:t>
            </a:r>
            <a:r>
              <a:rPr lang="ko-KR" altLang="en-US" sz="2400" dirty="0" err="1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세이초노이에</a:t>
            </a:r>
            <a:r>
              <a:rPr lang="en-US" altLang="ko-KR" sz="24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(</a:t>
            </a:r>
            <a:r>
              <a:rPr lang="ko-KR" altLang="en-US" sz="24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生長の家</a:t>
            </a:r>
            <a:r>
              <a:rPr lang="en-US" altLang="ko-KR" sz="24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)</a:t>
            </a:r>
          </a:p>
          <a:p>
            <a:endParaRPr lang="en-US" altLang="ko-KR" sz="2400" dirty="0" smtClean="0">
              <a:solidFill>
                <a:srgbClr val="431C11"/>
              </a:solidFill>
              <a:latin typeface="HY수평선M" pitchFamily="18" charset="-127"/>
              <a:ea typeface="HY수평선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498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일본의 신흥종교 옴진리교 사이비종교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716016" y="116632"/>
            <a:ext cx="4104456" cy="6552728"/>
          </a:xfrm>
        </p:spPr>
      </p:pic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95536" y="764704"/>
            <a:ext cx="4038600" cy="5361459"/>
          </a:xfrm>
        </p:spPr>
        <p:txBody>
          <a:bodyPr/>
          <a:lstStyle/>
          <a:p>
            <a:r>
              <a:rPr lang="ko-KR" altLang="en-US" dirty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옴 </a:t>
            </a:r>
            <a:r>
              <a:rPr lang="ko-KR" altLang="en-US" dirty="0" err="1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진리교</a:t>
            </a:r>
            <a:r>
              <a:rPr lang="ko-KR" altLang="en-US" dirty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 </a:t>
            </a:r>
            <a:r>
              <a:rPr lang="en-US" altLang="ko-KR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-</a:t>
            </a:r>
            <a:r>
              <a:rPr lang="ko-KR" altLang="en-US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교주 </a:t>
            </a:r>
            <a:r>
              <a:rPr lang="ko-KR" altLang="en-US" dirty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아사하라 </a:t>
            </a:r>
            <a:r>
              <a:rPr lang="ko-KR" altLang="en-US" dirty="0" err="1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쇼코</a:t>
            </a:r>
            <a:r>
              <a:rPr lang="en-US" altLang="ko-KR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(</a:t>
            </a:r>
            <a:r>
              <a:rPr lang="ko-KR" altLang="en-US" dirty="0" err="1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麻原彰晃</a:t>
            </a:r>
            <a:r>
              <a:rPr lang="en-US" altLang="ko-KR" dirty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)</a:t>
            </a:r>
            <a:r>
              <a:rPr lang="ko-KR" altLang="en-US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가 </a:t>
            </a:r>
            <a:r>
              <a:rPr lang="en-US" altLang="ko-KR" dirty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1984</a:t>
            </a:r>
            <a:r>
              <a:rPr lang="ko-KR" altLang="en-US" dirty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년 창설한 신흥종교단체 인류종말론을 믿는 </a:t>
            </a:r>
            <a:r>
              <a:rPr lang="ko-KR" altLang="en-US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단체</a:t>
            </a:r>
            <a:endParaRPr lang="en-US" altLang="ko-KR" dirty="0" smtClean="0">
              <a:solidFill>
                <a:srgbClr val="431C11"/>
              </a:solidFill>
              <a:latin typeface="HY수평선M" pitchFamily="18" charset="-127"/>
              <a:ea typeface="HY수평선M" pitchFamily="18" charset="-127"/>
            </a:endParaRPr>
          </a:p>
          <a:p>
            <a:r>
              <a:rPr lang="ko-KR" altLang="en-US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대표적인 </a:t>
            </a:r>
            <a:r>
              <a:rPr lang="ko-KR" altLang="en-US" dirty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사건</a:t>
            </a:r>
            <a:r>
              <a:rPr lang="en-US" altLang="ko-KR" dirty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-</a:t>
            </a:r>
            <a:r>
              <a:rPr lang="ko-KR" altLang="en-US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가스테러사건은 커다란 사회문제를 야기</a:t>
            </a:r>
            <a:endParaRPr lang="en-US" altLang="ko-KR" dirty="0">
              <a:solidFill>
                <a:srgbClr val="431C11"/>
              </a:solidFill>
              <a:latin typeface="HY수평선M" pitchFamily="18" charset="-127"/>
              <a:ea typeface="HY수평선M" pitchFamily="18" charset="-127"/>
            </a:endParaRPr>
          </a:p>
          <a:p>
            <a:endParaRPr lang="ko-KR" altLang="en-US" dirty="0">
              <a:solidFill>
                <a:srgbClr val="431C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937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 txBox="1">
            <a:spLocks/>
          </p:cNvSpPr>
          <p:nvPr/>
        </p:nvSpPr>
        <p:spPr>
          <a:xfrm>
            <a:off x="539552" y="256490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ko-KR" sz="6600" b="1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2.</a:t>
            </a:r>
            <a:r>
              <a:rPr lang="ko-KR" altLang="en-US" sz="6600" b="1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일본의 전통문화</a:t>
            </a:r>
            <a:endParaRPr kumimoji="0" lang="ko-KR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431C11"/>
              </a:solidFill>
              <a:effectLst/>
              <a:uLnTx/>
              <a:uFillTx/>
              <a:latin typeface="궁서" pitchFamily="18" charset="-127"/>
              <a:ea typeface="궁서" pitchFamily="18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제목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b="1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다도</a:t>
            </a:r>
            <a:r>
              <a:rPr lang="en-US" altLang="ko-KR" b="1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(</a:t>
            </a:r>
            <a:r>
              <a:rPr lang="ko-KR" altLang="en-US" b="1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茶道</a:t>
            </a:r>
            <a:r>
              <a:rPr lang="en-US" altLang="ko-KR" b="1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)</a:t>
            </a:r>
            <a:endParaRPr lang="ko-KR" altLang="en-US" dirty="0"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4294967295"/>
          </p:nvPr>
        </p:nvSpPr>
        <p:spPr>
          <a:xfrm>
            <a:off x="395536" y="1700808"/>
            <a:ext cx="8229600" cy="3057252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다실</a:t>
            </a:r>
            <a:r>
              <a:rPr lang="en-US" altLang="ko-KR" dirty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(</a:t>
            </a:r>
            <a:r>
              <a:rPr lang="ko-KR" altLang="en-US" dirty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茶室</a:t>
            </a:r>
            <a:r>
              <a:rPr lang="en-US" altLang="ko-KR" dirty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)</a:t>
            </a:r>
            <a:r>
              <a:rPr lang="ko-KR" altLang="en-US" dirty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이라는 전용 공간에서 다도구</a:t>
            </a:r>
            <a:r>
              <a:rPr lang="en-US" altLang="ko-KR" dirty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(</a:t>
            </a:r>
            <a:r>
              <a:rPr lang="ko-KR" altLang="en-US" dirty="0" err="1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茶道具</a:t>
            </a:r>
            <a:r>
              <a:rPr lang="en-US" altLang="ko-KR" dirty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)</a:t>
            </a:r>
            <a:r>
              <a:rPr lang="ko-KR" altLang="en-US" dirty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를 사용하여 손님에게 차를 만들어 대접하는 </a:t>
            </a:r>
            <a:r>
              <a:rPr lang="ko-KR" altLang="en-US" b="1" dirty="0">
                <a:solidFill>
                  <a:srgbClr val="FF0000"/>
                </a:solidFill>
                <a:latin typeface="HY수평선M" pitchFamily="18" charset="-127"/>
                <a:ea typeface="HY수평선M" pitchFamily="18" charset="-127"/>
              </a:rPr>
              <a:t>주인</a:t>
            </a:r>
            <a:r>
              <a:rPr lang="en-US" altLang="ko-KR" dirty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(</a:t>
            </a:r>
            <a:r>
              <a:rPr lang="ko-KR" altLang="en-US" dirty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亭主</a:t>
            </a:r>
            <a:r>
              <a:rPr lang="en-US" altLang="ko-KR" dirty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)</a:t>
            </a:r>
            <a:r>
              <a:rPr lang="ko-KR" altLang="en-US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과</a:t>
            </a:r>
            <a:r>
              <a:rPr lang="en-US" altLang="ko-KR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,</a:t>
            </a:r>
            <a:r>
              <a:rPr lang="ko-KR" altLang="en-US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 </a:t>
            </a:r>
            <a:r>
              <a:rPr lang="ko-KR" altLang="en-US" dirty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정해진 절차에 따라 차를 마시며 다도구를 감상하는 </a:t>
            </a:r>
            <a:r>
              <a:rPr lang="ko-KR" altLang="en-US" b="1" dirty="0">
                <a:solidFill>
                  <a:srgbClr val="FF0000"/>
                </a:solidFill>
                <a:latin typeface="HY수평선M" pitchFamily="18" charset="-127"/>
                <a:ea typeface="HY수평선M" pitchFamily="18" charset="-127"/>
              </a:rPr>
              <a:t>손님</a:t>
            </a:r>
            <a:r>
              <a:rPr lang="ko-KR" altLang="en-US" dirty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이 함께 만들어가는 전통예술의 한 </a:t>
            </a:r>
            <a:r>
              <a:rPr lang="ko-KR" altLang="en-US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형태</a:t>
            </a:r>
            <a:endParaRPr lang="ko-KR" altLang="en-US" dirty="0">
              <a:solidFill>
                <a:srgbClr val="431C11"/>
              </a:solidFill>
            </a:endParaRPr>
          </a:p>
          <a:p>
            <a:endParaRPr lang="en-US" altLang="ko-KR" dirty="0" smtClean="0">
              <a:solidFill>
                <a:srgbClr val="431C11"/>
              </a:solidFill>
            </a:endParaRPr>
          </a:p>
          <a:p>
            <a:endParaRPr lang="en-US" altLang="ko-KR" dirty="0" smtClean="0">
              <a:solidFill>
                <a:srgbClr val="431C11"/>
              </a:solidFill>
            </a:endParaRPr>
          </a:p>
          <a:p>
            <a:endParaRPr lang="ko-KR" altLang="en-US" dirty="0">
              <a:solidFill>
                <a:srgbClr val="431C11"/>
              </a:solidFill>
            </a:endParaRPr>
          </a:p>
        </p:txBody>
      </p:sp>
      <p:sp>
        <p:nvSpPr>
          <p:cNvPr id="4" name="오각형 3"/>
          <p:cNvSpPr/>
          <p:nvPr/>
        </p:nvSpPr>
        <p:spPr>
          <a:xfrm>
            <a:off x="368897" y="404664"/>
            <a:ext cx="8424936" cy="864096"/>
          </a:xfrm>
          <a:prstGeom prst="homePlate">
            <a:avLst/>
          </a:prstGeom>
          <a:noFill/>
          <a:ln>
            <a:solidFill>
              <a:srgbClr val="431C1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54935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오각형 22"/>
          <p:cNvSpPr/>
          <p:nvPr/>
        </p:nvSpPr>
        <p:spPr>
          <a:xfrm>
            <a:off x="500034" y="404664"/>
            <a:ext cx="8424936" cy="864096"/>
          </a:xfrm>
          <a:prstGeom prst="homePlate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solidFill>
                  <a:schemeClr val="bg1"/>
                </a:solidFill>
                <a:latin typeface="궁서" pitchFamily="18" charset="-127"/>
                <a:ea typeface="궁서" pitchFamily="18" charset="-127"/>
              </a:rPr>
              <a:t>일본의 고립성으로 인한 특성</a:t>
            </a:r>
            <a:endParaRPr lang="ko-KR" altLang="en-US" dirty="0">
              <a:solidFill>
                <a:schemeClr val="bg1"/>
              </a:solidFill>
              <a:latin typeface="궁서" pitchFamily="18" charset="-127"/>
              <a:ea typeface="궁서" pitchFamily="18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1428728" y="1571612"/>
            <a:ext cx="7286676" cy="1143008"/>
            <a:chOff x="428596" y="1785926"/>
            <a:chExt cx="8286808" cy="1357322"/>
          </a:xfrm>
        </p:grpSpPr>
        <p:sp>
          <p:nvSpPr>
            <p:cNvPr id="4" name="직사각형 3"/>
            <p:cNvSpPr/>
            <p:nvPr/>
          </p:nvSpPr>
          <p:spPr>
            <a:xfrm>
              <a:off x="428596" y="1785926"/>
              <a:ext cx="8286808" cy="1357322"/>
            </a:xfrm>
            <a:prstGeom prst="rect">
              <a:avLst/>
            </a:prstGeom>
            <a:blipFill>
              <a:blip r:embed="rId2" cstate="print"/>
              <a:tile tx="0" ty="0" sx="100000" sy="100000" flip="none" algn="tl"/>
            </a:blipFill>
            <a:ln>
              <a:solidFill>
                <a:srgbClr val="431C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직사각형 4"/>
            <p:cNvSpPr/>
            <p:nvPr/>
          </p:nvSpPr>
          <p:spPr>
            <a:xfrm>
              <a:off x="642910" y="1928802"/>
              <a:ext cx="7786742" cy="1071570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solidFill>
                <a:srgbClr val="431C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3600" dirty="0" smtClean="0">
                  <a:solidFill>
                    <a:srgbClr val="431C11"/>
                  </a:solidFill>
                  <a:latin typeface="궁서" pitchFamily="18" charset="-127"/>
                  <a:ea typeface="궁서" pitchFamily="18" charset="-127"/>
                </a:rPr>
                <a:t>일본인의 강한 자의식 소유</a:t>
              </a:r>
              <a:endParaRPr lang="ko-KR" altLang="en-US" sz="3600" dirty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1428728" y="2857496"/>
            <a:ext cx="7286676" cy="1143008"/>
            <a:chOff x="428596" y="1785926"/>
            <a:chExt cx="8286808" cy="1357322"/>
          </a:xfrm>
        </p:grpSpPr>
        <p:sp>
          <p:nvSpPr>
            <p:cNvPr id="11" name="직사각형 10"/>
            <p:cNvSpPr/>
            <p:nvPr/>
          </p:nvSpPr>
          <p:spPr>
            <a:xfrm>
              <a:off x="428596" y="1785926"/>
              <a:ext cx="8286808" cy="1357322"/>
            </a:xfrm>
            <a:prstGeom prst="rect">
              <a:avLst/>
            </a:prstGeom>
            <a:blipFill>
              <a:blip r:embed="rId2" cstate="print"/>
              <a:tile tx="0" ty="0" sx="100000" sy="100000" flip="none" algn="tl"/>
            </a:blipFill>
            <a:ln>
              <a:solidFill>
                <a:srgbClr val="431C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642910" y="1928802"/>
              <a:ext cx="7786742" cy="1071570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solidFill>
                <a:srgbClr val="431C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3200" dirty="0" smtClean="0">
                  <a:solidFill>
                    <a:srgbClr val="431C11"/>
                  </a:solidFill>
                  <a:latin typeface="궁서" pitchFamily="18" charset="-127"/>
                  <a:ea typeface="궁서" pitchFamily="18" charset="-127"/>
                </a:rPr>
                <a:t>고대문명을 공유한 타 문화권과 </a:t>
              </a:r>
              <a:endParaRPr lang="en-US" altLang="ko-KR" sz="3200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endParaRPr>
            </a:p>
            <a:p>
              <a:pPr algn="ctr"/>
              <a:r>
                <a:rPr lang="ko-KR" altLang="en-US" sz="3200" dirty="0" smtClean="0">
                  <a:solidFill>
                    <a:srgbClr val="431C11"/>
                  </a:solidFill>
                  <a:latin typeface="궁서" pitchFamily="18" charset="-127"/>
                  <a:ea typeface="궁서" pitchFamily="18" charset="-127"/>
                </a:rPr>
                <a:t>차별된 문화적 발전</a:t>
              </a:r>
              <a:endParaRPr lang="ko-KR" altLang="en-US" sz="3200" dirty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endParaRP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1428728" y="4143380"/>
            <a:ext cx="7286676" cy="1143008"/>
            <a:chOff x="428596" y="1785926"/>
            <a:chExt cx="8286808" cy="1357322"/>
          </a:xfrm>
        </p:grpSpPr>
        <p:sp>
          <p:nvSpPr>
            <p:cNvPr id="14" name="직사각형 13"/>
            <p:cNvSpPr/>
            <p:nvPr/>
          </p:nvSpPr>
          <p:spPr>
            <a:xfrm>
              <a:off x="428596" y="1785926"/>
              <a:ext cx="8286808" cy="1357322"/>
            </a:xfrm>
            <a:prstGeom prst="rect">
              <a:avLst/>
            </a:prstGeom>
            <a:blipFill>
              <a:blip r:embed="rId2" cstate="print"/>
              <a:tile tx="0" ty="0" sx="100000" sy="100000" flip="none" algn="tl"/>
            </a:blipFill>
            <a:ln>
              <a:solidFill>
                <a:srgbClr val="431C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642910" y="1928802"/>
              <a:ext cx="7786742" cy="1071570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solidFill>
                <a:srgbClr val="431C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3200" dirty="0" err="1" smtClean="0">
                  <a:solidFill>
                    <a:srgbClr val="431C11"/>
                  </a:solidFill>
                  <a:latin typeface="궁서" pitchFamily="18" charset="-127"/>
                  <a:ea typeface="궁서" pitchFamily="18" charset="-127"/>
                </a:rPr>
                <a:t>우치와</a:t>
              </a:r>
              <a:r>
                <a:rPr lang="ko-KR" altLang="en-US" sz="3200" dirty="0" smtClean="0">
                  <a:solidFill>
                    <a:srgbClr val="431C11"/>
                  </a:solidFill>
                  <a:latin typeface="궁서" pitchFamily="18" charset="-127"/>
                  <a:ea typeface="궁서" pitchFamily="18" charset="-127"/>
                </a:rPr>
                <a:t> </a:t>
              </a:r>
              <a:r>
                <a:rPr lang="ko-KR" altLang="en-US" sz="3200" dirty="0" err="1" smtClean="0">
                  <a:solidFill>
                    <a:srgbClr val="431C11"/>
                  </a:solidFill>
                  <a:latin typeface="궁서" pitchFamily="18" charset="-127"/>
                  <a:ea typeface="궁서" pitchFamily="18" charset="-127"/>
                </a:rPr>
                <a:t>소토의</a:t>
              </a:r>
              <a:r>
                <a:rPr lang="ko-KR" altLang="en-US" sz="3200" dirty="0" smtClean="0">
                  <a:solidFill>
                    <a:srgbClr val="431C11"/>
                  </a:solidFill>
                  <a:latin typeface="궁서" pitchFamily="18" charset="-127"/>
                  <a:ea typeface="궁서" pitchFamily="18" charset="-127"/>
                </a:rPr>
                <a:t> 이분법적인 세계관</a:t>
              </a:r>
              <a:endParaRPr lang="ko-KR" altLang="en-US" sz="3200" dirty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endParaRP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1428728" y="5429264"/>
            <a:ext cx="7286676" cy="1143008"/>
            <a:chOff x="428596" y="1785926"/>
            <a:chExt cx="8286808" cy="1357322"/>
          </a:xfrm>
        </p:grpSpPr>
        <p:sp>
          <p:nvSpPr>
            <p:cNvPr id="17" name="직사각형 16"/>
            <p:cNvSpPr/>
            <p:nvPr/>
          </p:nvSpPr>
          <p:spPr>
            <a:xfrm>
              <a:off x="428596" y="1785926"/>
              <a:ext cx="8286808" cy="1357322"/>
            </a:xfrm>
            <a:prstGeom prst="rect">
              <a:avLst/>
            </a:prstGeom>
            <a:blipFill>
              <a:blip r:embed="rId2" cstate="print"/>
              <a:tile tx="0" ty="0" sx="100000" sy="100000" flip="none" algn="tl"/>
            </a:blipFill>
            <a:ln>
              <a:solidFill>
                <a:srgbClr val="431C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642910" y="1928802"/>
              <a:ext cx="7786742" cy="1071570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solidFill>
                <a:srgbClr val="431C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3600" dirty="0" smtClean="0">
                  <a:solidFill>
                    <a:srgbClr val="431C11"/>
                  </a:solidFill>
                  <a:latin typeface="궁서" pitchFamily="18" charset="-127"/>
                  <a:ea typeface="궁서" pitchFamily="18" charset="-127"/>
                </a:rPr>
                <a:t>일본고유 문화에 대한 동질성</a:t>
              </a:r>
              <a:endParaRPr lang="ko-KR" altLang="en-US" sz="3600" dirty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endParaRPr>
            </a:p>
          </p:txBody>
        </p:sp>
      </p:grpSp>
      <p:sp>
        <p:nvSpPr>
          <p:cNvPr id="19" name="타원 18"/>
          <p:cNvSpPr/>
          <p:nvPr/>
        </p:nvSpPr>
        <p:spPr>
          <a:xfrm>
            <a:off x="500034" y="1857364"/>
            <a:ext cx="571504" cy="571504"/>
          </a:xfrm>
          <a:prstGeom prst="ellipse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타원 19"/>
          <p:cNvSpPr/>
          <p:nvPr/>
        </p:nvSpPr>
        <p:spPr>
          <a:xfrm>
            <a:off x="500034" y="4429132"/>
            <a:ext cx="571504" cy="571504"/>
          </a:xfrm>
          <a:prstGeom prst="ellipse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타원 20"/>
          <p:cNvSpPr/>
          <p:nvPr/>
        </p:nvSpPr>
        <p:spPr>
          <a:xfrm>
            <a:off x="500034" y="3143248"/>
            <a:ext cx="571504" cy="571504"/>
          </a:xfrm>
          <a:prstGeom prst="ellipse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타원 21"/>
          <p:cNvSpPr/>
          <p:nvPr/>
        </p:nvSpPr>
        <p:spPr>
          <a:xfrm>
            <a:off x="500034" y="5643578"/>
            <a:ext cx="571504" cy="571504"/>
          </a:xfrm>
          <a:prstGeom prst="ellipse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229600" cy="1143000"/>
          </a:xfrm>
        </p:spPr>
        <p:txBody>
          <a:bodyPr/>
          <a:lstStyle/>
          <a:p>
            <a:r>
              <a:rPr lang="ko-KR" altLang="en-US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일본 다도의 기본적 정신</a:t>
            </a:r>
            <a:endParaRPr lang="ko-KR" altLang="en-US" dirty="0">
              <a:solidFill>
                <a:srgbClr val="431C11"/>
              </a:solidFill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339752" y="2934342"/>
            <a:ext cx="6408712" cy="79208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일체의 존재를 공경</a:t>
            </a:r>
            <a:endParaRPr lang="ko-KR" altLang="en-US" dirty="0">
              <a:solidFill>
                <a:schemeClr val="tx1"/>
              </a:solidFill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339752" y="1791334"/>
            <a:ext cx="6408712" cy="79208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일체 형상과 마음의 화합</a:t>
            </a:r>
            <a:endParaRPr lang="ko-KR" altLang="en-US" dirty="0">
              <a:solidFill>
                <a:schemeClr val="tx1"/>
              </a:solidFill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2411190" y="4148788"/>
            <a:ext cx="6337274" cy="79208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자신의 내면과 외부의 더러움을 깨끗이 하는 것</a:t>
            </a:r>
            <a:endParaRPr lang="ko-KR" altLang="en-US" dirty="0">
              <a:solidFill>
                <a:schemeClr val="tx1"/>
              </a:solidFill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2411190" y="5363234"/>
            <a:ext cx="6337274" cy="79208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마음에 번뇌가 없고 몸에 괴로움이 없는 해탈</a:t>
            </a:r>
            <a:r>
              <a:rPr lang="en-US" altLang="ko-KR" dirty="0" smtClean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, </a:t>
            </a:r>
            <a:r>
              <a:rPr lang="ko-KR" altLang="en-US" dirty="0" smtClean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선정의 상태</a:t>
            </a:r>
            <a:endParaRPr lang="ko-KR" altLang="en-US" dirty="0">
              <a:solidFill>
                <a:schemeClr val="tx1"/>
              </a:solidFill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407893" y="1648457"/>
            <a:ext cx="1728192" cy="1064731"/>
          </a:xfrm>
          <a:prstGeom prst="ellipse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b="1" dirty="0" err="1" smtClean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和</a:t>
            </a:r>
            <a:r>
              <a:rPr lang="ko-KR" altLang="en-US" sz="2400" dirty="0" err="1" smtClean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화</a:t>
            </a:r>
            <a:endParaRPr lang="en-US" altLang="ko-KR" sz="2400" dirty="0" smtClean="0">
              <a:solidFill>
                <a:schemeClr val="tx1"/>
              </a:solidFill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420250" y="4047301"/>
            <a:ext cx="1728192" cy="1064731"/>
          </a:xfrm>
          <a:prstGeom prst="ellipse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b="1" dirty="0" err="1" smtClean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淸</a:t>
            </a:r>
            <a:r>
              <a:rPr lang="ko-KR" altLang="en-US" sz="2400" dirty="0" err="1" smtClean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청</a:t>
            </a:r>
            <a:endParaRPr lang="en-US" altLang="ko-KR" sz="2400" dirty="0" smtClean="0">
              <a:solidFill>
                <a:schemeClr val="tx1"/>
              </a:solidFill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15" name="타원 14"/>
          <p:cNvSpPr/>
          <p:nvPr/>
        </p:nvSpPr>
        <p:spPr>
          <a:xfrm>
            <a:off x="420250" y="2857204"/>
            <a:ext cx="1728192" cy="1064731"/>
          </a:xfrm>
          <a:prstGeom prst="ellipse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b="1" dirty="0" err="1" smtClean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敬</a:t>
            </a:r>
            <a:r>
              <a:rPr lang="ko-KR" altLang="en-US" sz="2400" dirty="0" err="1" smtClean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경</a:t>
            </a:r>
            <a:endParaRPr lang="en-US" altLang="ko-KR" sz="2400" dirty="0" smtClean="0">
              <a:solidFill>
                <a:schemeClr val="tx1"/>
              </a:solidFill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453053" y="5233468"/>
            <a:ext cx="1728192" cy="1064731"/>
          </a:xfrm>
          <a:prstGeom prst="ellipse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b="1" dirty="0" err="1" smtClean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寂</a:t>
            </a:r>
            <a:r>
              <a:rPr lang="ko-KR" altLang="en-US" sz="2400" dirty="0" err="1" smtClean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적</a:t>
            </a:r>
            <a:endParaRPr lang="ko-KR" altLang="en-US" sz="2400" dirty="0" smtClean="0">
              <a:solidFill>
                <a:schemeClr val="tx1"/>
              </a:solidFill>
              <a:latin typeface="HY수평선M" pitchFamily="18" charset="-127"/>
              <a:ea typeface="HY수평선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4" grpId="0" animBg="1"/>
      <p:bldP spid="15" grpId="0" animBg="1"/>
      <p:bldP spid="1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356588" y="126855"/>
            <a:ext cx="8391876" cy="3167421"/>
            <a:chOff x="356588" y="126855"/>
            <a:chExt cx="8391876" cy="3167421"/>
          </a:xfrm>
        </p:grpSpPr>
        <p:pic>
          <p:nvPicPr>
            <p:cNvPr id="6" name="그림 5" descr="고이차.bmp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588" y="126855"/>
              <a:ext cx="4143404" cy="29289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그림 6" descr="연한말차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05060" y="141142"/>
              <a:ext cx="4143404" cy="292781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467544" y="2924944"/>
              <a:ext cx="23791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err="1" smtClean="0">
                  <a:latin typeface="HY수평선M" pitchFamily="18" charset="-127"/>
                  <a:ea typeface="HY수평선M" pitchFamily="18" charset="-127"/>
                </a:rPr>
                <a:t>진한차</a:t>
              </a:r>
              <a:r>
                <a:rPr lang="en-US" altLang="ko-KR" dirty="0" smtClean="0">
                  <a:latin typeface="HY수평선M" pitchFamily="18" charset="-127"/>
                  <a:ea typeface="HY수평선M" pitchFamily="18" charset="-127"/>
                </a:rPr>
                <a:t>(</a:t>
              </a:r>
              <a:r>
                <a:rPr lang="ko-KR" altLang="en-US" dirty="0" smtClean="0">
                  <a:latin typeface="HY수평선M" pitchFamily="18" charset="-127"/>
                  <a:ea typeface="HY수평선M" pitchFamily="18" charset="-127"/>
                </a:rPr>
                <a:t>濃茶</a:t>
              </a:r>
              <a:r>
                <a:rPr lang="en-US" altLang="ko-KR" dirty="0" smtClean="0">
                  <a:latin typeface="HY수평선M" pitchFamily="18" charset="-127"/>
                  <a:ea typeface="HY수평선M" pitchFamily="18" charset="-127"/>
                </a:rPr>
                <a:t>, </a:t>
              </a:r>
              <a:r>
                <a:rPr lang="ko-KR" altLang="en-US" dirty="0" err="1" smtClean="0">
                  <a:latin typeface="HY수평선M" pitchFamily="18" charset="-127"/>
                  <a:ea typeface="HY수평선M" pitchFamily="18" charset="-127"/>
                </a:rPr>
                <a:t>고이차</a:t>
              </a:r>
              <a:r>
                <a:rPr lang="en-US" altLang="ko-KR" dirty="0" smtClean="0">
                  <a:latin typeface="HY수평선M" pitchFamily="18" charset="-127"/>
                  <a:ea typeface="HY수평선M" pitchFamily="18" charset="-127"/>
                </a:rPr>
                <a:t>)</a:t>
              </a:r>
              <a:endParaRPr lang="ko-KR" altLang="en-US" dirty="0">
                <a:latin typeface="HY수평선M" pitchFamily="18" charset="-127"/>
                <a:ea typeface="HY수평선M" pitchFamily="18" charset="-127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44008" y="2924944"/>
              <a:ext cx="23791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err="1" smtClean="0">
                  <a:latin typeface="HY수평선M" pitchFamily="18" charset="-127"/>
                  <a:ea typeface="HY수평선M" pitchFamily="18" charset="-127"/>
                </a:rPr>
                <a:t>연한차</a:t>
              </a:r>
              <a:r>
                <a:rPr lang="en-US" altLang="ko-KR" dirty="0" smtClean="0">
                  <a:latin typeface="HY수평선M" pitchFamily="18" charset="-127"/>
                  <a:ea typeface="HY수평선M" pitchFamily="18" charset="-127"/>
                </a:rPr>
                <a:t>(</a:t>
              </a:r>
              <a:r>
                <a:rPr lang="ko-KR" altLang="en-US" dirty="0" smtClean="0">
                  <a:latin typeface="HY수평선M" pitchFamily="18" charset="-127"/>
                  <a:ea typeface="HY수평선M" pitchFamily="18" charset="-127"/>
                </a:rPr>
                <a:t>薄茶</a:t>
              </a:r>
              <a:r>
                <a:rPr lang="en-US" altLang="ko-KR" dirty="0" smtClean="0">
                  <a:latin typeface="HY수평선M" pitchFamily="18" charset="-127"/>
                  <a:ea typeface="HY수평선M" pitchFamily="18" charset="-127"/>
                </a:rPr>
                <a:t>, </a:t>
              </a:r>
              <a:r>
                <a:rPr lang="ko-KR" altLang="en-US" dirty="0" err="1" smtClean="0">
                  <a:latin typeface="HY수평선M" pitchFamily="18" charset="-127"/>
                  <a:ea typeface="HY수평선M" pitchFamily="18" charset="-127"/>
                </a:rPr>
                <a:t>우스차</a:t>
              </a:r>
              <a:r>
                <a:rPr lang="en-US" altLang="ko-KR" dirty="0" smtClean="0">
                  <a:latin typeface="HY수평선M" pitchFamily="18" charset="-127"/>
                  <a:ea typeface="HY수평선M" pitchFamily="18" charset="-127"/>
                </a:rPr>
                <a:t>)</a:t>
              </a:r>
              <a:endParaRPr lang="ko-KR" altLang="en-US" dirty="0">
                <a:latin typeface="HY수평선M" pitchFamily="18" charset="-127"/>
                <a:ea typeface="HY수평선M" pitchFamily="18" charset="-127"/>
              </a:endParaRP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348242" y="3356992"/>
            <a:ext cx="8340314" cy="3177644"/>
            <a:chOff x="348242" y="3356992"/>
            <a:chExt cx="8340314" cy="3177644"/>
          </a:xfrm>
        </p:grpSpPr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45152" y="3379572"/>
              <a:ext cx="4143404" cy="28803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그림 9" descr="오모가시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8242" y="3356992"/>
              <a:ext cx="4143404" cy="29289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3" name="직사각형 12"/>
            <p:cNvSpPr/>
            <p:nvPr/>
          </p:nvSpPr>
          <p:spPr>
            <a:xfrm>
              <a:off x="395536" y="6165304"/>
              <a:ext cx="230425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dirty="0" err="1" smtClean="0">
                  <a:latin typeface="HY수평선M" pitchFamily="18" charset="-127"/>
                  <a:ea typeface="HY수평선M" pitchFamily="18" charset="-127"/>
                </a:rPr>
                <a:t>오모가시</a:t>
              </a:r>
              <a:r>
                <a:rPr lang="ko-KR" altLang="en-US" dirty="0" smtClean="0">
                  <a:latin typeface="HY수평선M" pitchFamily="18" charset="-127"/>
                  <a:ea typeface="HY수평선M" pitchFamily="18" charset="-127"/>
                </a:rPr>
                <a:t> </a:t>
              </a:r>
              <a:r>
                <a:rPr lang="en-US" altLang="ko-KR" dirty="0" smtClean="0">
                  <a:latin typeface="HY수평선M" pitchFamily="18" charset="-127"/>
                  <a:ea typeface="HY수평선M" pitchFamily="18" charset="-127"/>
                </a:rPr>
                <a:t>(</a:t>
              </a:r>
              <a:r>
                <a:rPr lang="ko-KR" altLang="en-US" dirty="0" err="1" smtClean="0">
                  <a:latin typeface="HY수평선M" pitchFamily="18" charset="-127"/>
                  <a:ea typeface="HY수평선M" pitchFamily="18" charset="-127"/>
                </a:rPr>
                <a:t>主菓子</a:t>
              </a:r>
              <a:r>
                <a:rPr lang="en-US" altLang="ko-KR" dirty="0" smtClean="0">
                  <a:latin typeface="HY수평선M" pitchFamily="18" charset="-127"/>
                  <a:ea typeface="HY수평선M" pitchFamily="18" charset="-127"/>
                </a:rPr>
                <a:t>)</a:t>
              </a:r>
              <a:endParaRPr lang="ko-KR" altLang="en-US" dirty="0" smtClean="0">
                <a:latin typeface="HY수평선M" pitchFamily="18" charset="-127"/>
                <a:ea typeface="HY수평선M" pitchFamily="18" charset="-127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44008" y="6165304"/>
              <a:ext cx="1798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err="1" smtClean="0">
                  <a:latin typeface="HY수평선M" pitchFamily="18" charset="-127"/>
                  <a:ea typeface="HY수평선M" pitchFamily="18" charset="-127"/>
                </a:rPr>
                <a:t>히가시</a:t>
              </a:r>
              <a:r>
                <a:rPr lang="ko-KR" altLang="en-US" dirty="0" smtClean="0">
                  <a:latin typeface="HY수평선M" pitchFamily="18" charset="-127"/>
                  <a:ea typeface="HY수평선M" pitchFamily="18" charset="-127"/>
                </a:rPr>
                <a:t> </a:t>
              </a:r>
              <a:r>
                <a:rPr lang="en-US" altLang="ko-KR" dirty="0" smtClean="0">
                  <a:latin typeface="HY수평선M" pitchFamily="18" charset="-127"/>
                  <a:ea typeface="HY수평선M" pitchFamily="18" charset="-127"/>
                </a:rPr>
                <a:t>(</a:t>
              </a:r>
              <a:r>
                <a:rPr lang="ko-KR" altLang="en-US" dirty="0" smtClean="0">
                  <a:latin typeface="HY수평선M" pitchFamily="18" charset="-127"/>
                  <a:ea typeface="HY수평선M" pitchFamily="18" charset="-127"/>
                </a:rPr>
                <a:t>刊菓子</a:t>
              </a:r>
              <a:r>
                <a:rPr lang="en-US" altLang="ko-KR" dirty="0" smtClean="0">
                  <a:latin typeface="HY수평선M" pitchFamily="18" charset="-127"/>
                  <a:ea typeface="HY수평선M" pitchFamily="18" charset="-127"/>
                </a:rPr>
                <a:t>)</a:t>
              </a:r>
              <a:endParaRPr lang="ko-KR" altLang="en-US" dirty="0">
                <a:latin typeface="HY수평선M" pitchFamily="18" charset="-127"/>
                <a:ea typeface="HY수평선M" pitchFamily="18" charset="-127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err="1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게이샤</a:t>
            </a:r>
            <a:r>
              <a:rPr lang="ko-KR" altLang="en-US" b="1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 </a:t>
            </a:r>
            <a:r>
              <a:rPr lang="en-US" altLang="ko-KR" b="1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(</a:t>
            </a:r>
            <a:r>
              <a:rPr lang="ko-KR" altLang="en-US" b="1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藝者</a:t>
            </a:r>
            <a:r>
              <a:rPr lang="en-US" altLang="ko-KR" b="1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)</a:t>
            </a:r>
            <a:endParaRPr lang="ko-KR" altLang="en-US" b="1" dirty="0">
              <a:solidFill>
                <a:srgbClr val="431C11"/>
              </a:solidFill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ko-KR" altLang="en-US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일본의 전통무용과 음악으로 연회에서 흥을 돋우는 것을 직업으로 하는 여성</a:t>
            </a:r>
            <a:endParaRPr lang="en-US" altLang="ko-KR" dirty="0" smtClean="0">
              <a:solidFill>
                <a:srgbClr val="431C11"/>
              </a:solidFill>
              <a:latin typeface="HY수평선M" pitchFamily="18" charset="-127"/>
              <a:ea typeface="HY수평선M" pitchFamily="18" charset="-127"/>
            </a:endParaRPr>
          </a:p>
          <a:p>
            <a:r>
              <a:rPr lang="ko-KR" altLang="en-US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견습생→</a:t>
            </a:r>
            <a:r>
              <a:rPr lang="ko-KR" altLang="en-US" dirty="0" err="1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마이코</a:t>
            </a:r>
            <a:r>
              <a:rPr lang="ko-KR" altLang="en-US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→</a:t>
            </a:r>
            <a:r>
              <a:rPr lang="ko-KR" altLang="en-US" dirty="0" err="1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게이샤가가이에</a:t>
            </a:r>
            <a:r>
              <a:rPr lang="ko-KR" altLang="en-US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 있는 학교를 다니면서 일본무용</a:t>
            </a:r>
            <a:r>
              <a:rPr lang="en-US" altLang="ko-KR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, </a:t>
            </a:r>
            <a:r>
              <a:rPr lang="ko-KR" altLang="en-US" dirty="0" err="1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샤미센</a:t>
            </a:r>
            <a:r>
              <a:rPr lang="en-US" altLang="ko-KR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(</a:t>
            </a:r>
            <a:r>
              <a:rPr lang="ko-KR" altLang="en-US" dirty="0" err="1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三味線</a:t>
            </a:r>
            <a:r>
              <a:rPr lang="en-US" altLang="ko-KR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), </a:t>
            </a:r>
            <a:r>
              <a:rPr lang="ko-KR" altLang="en-US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북</a:t>
            </a:r>
            <a:r>
              <a:rPr lang="en-US" altLang="ko-KR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, </a:t>
            </a:r>
            <a:r>
              <a:rPr lang="ko-KR" altLang="en-US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피리</a:t>
            </a:r>
            <a:r>
              <a:rPr lang="en-US" altLang="ko-KR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, </a:t>
            </a:r>
            <a:r>
              <a:rPr lang="ko-KR" altLang="en-US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다도 등 여러 일본전통예능을 몸에 익힘</a:t>
            </a:r>
            <a:endParaRPr lang="en-US" altLang="ko-KR" dirty="0" smtClean="0">
              <a:solidFill>
                <a:srgbClr val="431C11"/>
              </a:solidFill>
              <a:latin typeface="HY수평선M" pitchFamily="18" charset="-127"/>
              <a:ea typeface="HY수평선M" pitchFamily="18" charset="-127"/>
            </a:endParaRPr>
          </a:p>
          <a:p>
            <a:r>
              <a:rPr lang="ko-KR" altLang="en-US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예전에 비해 많이 없어졌으나 오늘날에도 </a:t>
            </a:r>
            <a:r>
              <a:rPr lang="ko-KR" altLang="en-US" dirty="0" err="1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교토와</a:t>
            </a:r>
            <a:r>
              <a:rPr lang="ko-KR" altLang="en-US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 도쿄를 시작으로 몇몇 지역에서 전승되고 있음</a:t>
            </a:r>
            <a:endParaRPr lang="en-US" altLang="ko-KR" dirty="0" smtClean="0">
              <a:solidFill>
                <a:srgbClr val="431C11"/>
              </a:solidFill>
              <a:latin typeface="HY수평선M" pitchFamily="18" charset="-127"/>
              <a:ea typeface="HY수평선M" pitchFamily="18" charset="-127"/>
            </a:endParaRPr>
          </a:p>
        </p:txBody>
      </p:sp>
      <p:pic>
        <p:nvPicPr>
          <p:cNvPr id="5" name="내용 개체 틀 4" descr="게이샤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860032" y="1412776"/>
            <a:ext cx="3622190" cy="4754123"/>
          </a:xfrm>
        </p:spPr>
      </p:pic>
      <p:sp>
        <p:nvSpPr>
          <p:cNvPr id="6" name="오각형 5"/>
          <p:cNvSpPr/>
          <p:nvPr/>
        </p:nvSpPr>
        <p:spPr>
          <a:xfrm>
            <a:off x="368897" y="404664"/>
            <a:ext cx="8424936" cy="864096"/>
          </a:xfrm>
          <a:prstGeom prst="homePlate">
            <a:avLst/>
          </a:prstGeom>
          <a:noFill/>
          <a:ln>
            <a:solidFill>
              <a:srgbClr val="431C1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1538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게이샤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788024" y="332656"/>
            <a:ext cx="4020218" cy="5721499"/>
          </a:xfrm>
        </p:spPr>
      </p:pic>
      <p:pic>
        <p:nvPicPr>
          <p:cNvPr id="6" name="내용 개체 틀 5" descr="포톤초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7544" y="332656"/>
            <a:ext cx="4038600" cy="2603834"/>
          </a:xfrm>
        </p:spPr>
      </p:pic>
      <p:sp>
        <p:nvSpPr>
          <p:cNvPr id="7" name="TextBox 6"/>
          <p:cNvSpPr txBox="1"/>
          <p:nvPr/>
        </p:nvSpPr>
        <p:spPr>
          <a:xfrm>
            <a:off x="467544" y="6165304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err="1" smtClean="0">
                <a:latin typeface="HY수평선M" pitchFamily="18" charset="-127"/>
                <a:ea typeface="HY수평선M" pitchFamily="18" charset="-127"/>
              </a:rPr>
              <a:t>교토의</a:t>
            </a:r>
            <a:r>
              <a:rPr lang="ko-KR" altLang="en-US" sz="2800" dirty="0" smtClean="0">
                <a:latin typeface="HY수평선M" pitchFamily="18" charset="-127"/>
                <a:ea typeface="HY수평선M" pitchFamily="18" charset="-127"/>
              </a:rPr>
              <a:t> </a:t>
            </a:r>
            <a:r>
              <a:rPr lang="ko-KR" altLang="en-US" sz="2800" dirty="0" err="1" smtClean="0">
                <a:latin typeface="HY수평선M" pitchFamily="18" charset="-127"/>
                <a:ea typeface="HY수평선M" pitchFamily="18" charset="-127"/>
              </a:rPr>
              <a:t>폰토초</a:t>
            </a:r>
            <a:r>
              <a:rPr lang="ko-KR" altLang="en-US" sz="2800" dirty="0" smtClean="0">
                <a:latin typeface="HY수평선M" pitchFamily="18" charset="-127"/>
                <a:ea typeface="HY수평선M" pitchFamily="18" charset="-127"/>
              </a:rPr>
              <a:t> 입구</a:t>
            </a:r>
            <a:r>
              <a:rPr lang="en-US" altLang="ko-KR" sz="2800" b="1" dirty="0" smtClean="0">
                <a:latin typeface="HY수평선M" pitchFamily="18" charset="-127"/>
                <a:ea typeface="HY수평선M" pitchFamily="18" charset="-127"/>
              </a:rPr>
              <a:t>(</a:t>
            </a:r>
            <a:r>
              <a:rPr lang="ko-KR" altLang="en-US" sz="2800" b="1" dirty="0" err="1" smtClean="0">
                <a:latin typeface="HY수평선M" pitchFamily="18" charset="-127"/>
                <a:ea typeface="HY수평선M" pitchFamily="18" charset="-127"/>
              </a:rPr>
              <a:t>先斗町</a:t>
            </a:r>
            <a:r>
              <a:rPr lang="en-US" altLang="ko-KR" sz="2800" b="1" dirty="0" smtClean="0">
                <a:latin typeface="HY수평선M" pitchFamily="18" charset="-127"/>
                <a:ea typeface="HY수평선M" pitchFamily="18" charset="-127"/>
              </a:rPr>
              <a:t>)</a:t>
            </a:r>
            <a:endParaRPr lang="ko-KR" altLang="en-US" sz="2800" dirty="0">
              <a:latin typeface="HY수평선M" pitchFamily="18" charset="-127"/>
              <a:ea typeface="HY수평선M" pitchFamily="18" charset="-127"/>
            </a:endParaRPr>
          </a:p>
        </p:txBody>
      </p:sp>
      <p:pic>
        <p:nvPicPr>
          <p:cNvPr id="9" name="그림 8" descr="폰토초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680" y="3140968"/>
            <a:ext cx="2808312" cy="2952328"/>
          </a:xfrm>
          <a:prstGeom prst="rect">
            <a:avLst/>
          </a:prstGeom>
        </p:spPr>
      </p:pic>
      <p:sp>
        <p:nvSpPr>
          <p:cNvPr id="8" name="실행 단추: 동영상 7">
            <a:hlinkClick r:id="rId5" highlightClick="1"/>
          </p:cNvPr>
          <p:cNvSpPr/>
          <p:nvPr/>
        </p:nvSpPr>
        <p:spPr>
          <a:xfrm>
            <a:off x="323528" y="3140968"/>
            <a:ext cx="1071570" cy="928694"/>
          </a:xfrm>
          <a:prstGeom prst="actionButtonMovie">
            <a:avLst/>
          </a:prstGeom>
          <a:blipFill>
            <a:blip r:embed="rId6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18601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가부키</a:t>
            </a:r>
            <a:r>
              <a:rPr lang="en-US" altLang="ko-KR" b="1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(</a:t>
            </a:r>
            <a:r>
              <a:rPr lang="ko-KR" altLang="en-US" b="1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歌舞伎</a:t>
            </a:r>
            <a:r>
              <a:rPr lang="en-US" altLang="ko-KR" b="1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)</a:t>
            </a:r>
            <a:endParaRPr lang="ko-KR" altLang="en-US" b="1" dirty="0">
              <a:solidFill>
                <a:srgbClr val="431C11"/>
              </a:solidFill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330824" cy="4853136"/>
          </a:xfrm>
        </p:spPr>
        <p:txBody>
          <a:bodyPr>
            <a:normAutofit fontScale="62500" lnSpcReduction="20000"/>
          </a:bodyPr>
          <a:lstStyle/>
          <a:p>
            <a:r>
              <a:rPr lang="en-US" altLang="ko-KR" sz="37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17</a:t>
            </a:r>
            <a:r>
              <a:rPr lang="ko-KR" altLang="en-US" sz="37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세기에 성립된 일본의 대표적인 서민 연극</a:t>
            </a:r>
            <a:endParaRPr lang="en-US" altLang="ko-KR" sz="3700" dirty="0" smtClean="0">
              <a:solidFill>
                <a:srgbClr val="431C11"/>
              </a:solidFill>
              <a:latin typeface="HY수평선M" pitchFamily="18" charset="-127"/>
              <a:ea typeface="HY수평선M" pitchFamily="18" charset="-127"/>
            </a:endParaRPr>
          </a:p>
          <a:p>
            <a:r>
              <a:rPr lang="ko-KR" altLang="en-US" sz="37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음악</a:t>
            </a:r>
            <a:r>
              <a:rPr lang="en-US" altLang="ko-KR" sz="37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(</a:t>
            </a:r>
            <a:r>
              <a:rPr lang="ko-KR" altLang="en-US" sz="37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歌</a:t>
            </a:r>
            <a:r>
              <a:rPr lang="en-US" altLang="ko-KR" sz="37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)·</a:t>
            </a:r>
            <a:r>
              <a:rPr lang="ko-KR" altLang="en-US" sz="37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무용</a:t>
            </a:r>
            <a:r>
              <a:rPr lang="en-US" altLang="ko-KR" sz="37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(</a:t>
            </a:r>
            <a:r>
              <a:rPr lang="ko-KR" altLang="en-US" sz="37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舞</a:t>
            </a:r>
            <a:r>
              <a:rPr lang="en-US" altLang="ko-KR" sz="37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)·</a:t>
            </a:r>
            <a:r>
              <a:rPr lang="ko-KR" altLang="en-US" sz="37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연기</a:t>
            </a:r>
            <a:r>
              <a:rPr lang="en-US" altLang="ko-KR" sz="37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(</a:t>
            </a:r>
            <a:r>
              <a:rPr lang="ko-KR" altLang="en-US" sz="37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伎</a:t>
            </a:r>
            <a:r>
              <a:rPr lang="en-US" altLang="ko-KR" sz="37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)</a:t>
            </a:r>
            <a:r>
              <a:rPr lang="ko-KR" altLang="en-US" sz="37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가 어우러지는 종합예술</a:t>
            </a:r>
            <a:endParaRPr lang="en-US" altLang="ko-KR" sz="3700" dirty="0" smtClean="0">
              <a:solidFill>
                <a:srgbClr val="431C11"/>
              </a:solidFill>
              <a:latin typeface="HY수평선M" pitchFamily="18" charset="-127"/>
              <a:ea typeface="HY수평선M" pitchFamily="18" charset="-127"/>
            </a:endParaRPr>
          </a:p>
          <a:p>
            <a:r>
              <a:rPr lang="ko-KR" altLang="en-US" sz="37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빠른 스토리전개와 회전무대 등의 화려한 무대장치</a:t>
            </a:r>
            <a:r>
              <a:rPr lang="en-US" altLang="ko-KR" sz="37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, </a:t>
            </a:r>
            <a:r>
              <a:rPr lang="ko-KR" altLang="en-US" sz="37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구어체의 대사</a:t>
            </a:r>
            <a:r>
              <a:rPr lang="en-US" altLang="ko-KR" sz="37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, </a:t>
            </a:r>
            <a:r>
              <a:rPr lang="ko-KR" altLang="en-US" sz="37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여러 장르의 음악 사용</a:t>
            </a:r>
            <a:endParaRPr lang="en-US" altLang="ko-KR" sz="3700" dirty="0" smtClean="0">
              <a:solidFill>
                <a:srgbClr val="431C11"/>
              </a:solidFill>
              <a:latin typeface="HY수평선M" pitchFamily="18" charset="-127"/>
              <a:ea typeface="HY수평선M" pitchFamily="18" charset="-127"/>
            </a:endParaRPr>
          </a:p>
          <a:p>
            <a:r>
              <a:rPr lang="ko-KR" altLang="en-US" sz="37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초기</a:t>
            </a:r>
            <a:r>
              <a:rPr lang="en-US" altLang="ko-KR" sz="37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-</a:t>
            </a:r>
            <a:r>
              <a:rPr lang="ko-KR" altLang="en-US" sz="37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여자들이 담당</a:t>
            </a:r>
            <a:r>
              <a:rPr lang="en-US" altLang="ko-KR" sz="37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.</a:t>
            </a:r>
            <a:r>
              <a:rPr lang="ko-KR" altLang="en-US" sz="37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 풍기상의 이유로 금지되어 한때는 청소년기의 남자들이 연기</a:t>
            </a:r>
            <a:r>
              <a:rPr lang="en-US" altLang="ko-KR" sz="37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 </a:t>
            </a:r>
          </a:p>
          <a:p>
            <a:r>
              <a:rPr lang="ko-KR" altLang="en-US" sz="37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현재</a:t>
            </a:r>
            <a:r>
              <a:rPr lang="en-US" altLang="ko-KR" sz="37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-</a:t>
            </a:r>
            <a:r>
              <a:rPr lang="ko-KR" altLang="en-US" sz="37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 성년남자들에 의해서 연행</a:t>
            </a:r>
            <a:r>
              <a:rPr lang="en-US" altLang="ko-KR" sz="37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. </a:t>
            </a:r>
            <a:r>
              <a:rPr lang="ko-KR" altLang="en-US" sz="37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남성만으로 이루어지기 때문에 가부키의 꽃</a:t>
            </a:r>
            <a:r>
              <a:rPr lang="en-US" altLang="ko-KR" sz="37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=</a:t>
            </a:r>
            <a:r>
              <a:rPr lang="ko-KR" altLang="en-US" sz="3700" dirty="0" err="1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온나가타</a:t>
            </a:r>
            <a:r>
              <a:rPr lang="en-US" altLang="ko-KR" sz="37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(</a:t>
            </a:r>
            <a:r>
              <a:rPr lang="ko-KR" altLang="en-US" sz="3700" dirty="0" err="1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女形</a:t>
            </a:r>
            <a:r>
              <a:rPr lang="en-US" altLang="ko-KR" sz="37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)</a:t>
            </a:r>
            <a:r>
              <a:rPr lang="ko-KR" altLang="en-US" sz="37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 탄생</a:t>
            </a:r>
            <a:endParaRPr lang="en-US" altLang="ko-KR" sz="3700" dirty="0" smtClean="0">
              <a:solidFill>
                <a:srgbClr val="431C11"/>
              </a:solidFill>
              <a:latin typeface="HY수평선M" pitchFamily="18" charset="-127"/>
              <a:ea typeface="HY수평선M" pitchFamily="18" charset="-127"/>
            </a:endParaRPr>
          </a:p>
          <a:p>
            <a:endParaRPr lang="ko-KR" altLang="en-US" dirty="0">
              <a:solidFill>
                <a:srgbClr val="431C11"/>
              </a:solidFill>
            </a:endParaRPr>
          </a:p>
        </p:txBody>
      </p:sp>
      <p:pic>
        <p:nvPicPr>
          <p:cNvPr id="5" name="내용 개체 틀 4" descr="가부키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32040" y="1562998"/>
            <a:ext cx="3672408" cy="4563165"/>
          </a:xfrm>
        </p:spPr>
      </p:pic>
      <p:sp>
        <p:nvSpPr>
          <p:cNvPr id="6" name="오각형 5"/>
          <p:cNvSpPr/>
          <p:nvPr/>
        </p:nvSpPr>
        <p:spPr>
          <a:xfrm>
            <a:off x="368897" y="404664"/>
            <a:ext cx="8424936" cy="864096"/>
          </a:xfrm>
          <a:prstGeom prst="homePlate">
            <a:avLst/>
          </a:prstGeom>
          <a:noFill/>
          <a:ln>
            <a:solidFill>
              <a:srgbClr val="431C1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04759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b="1" dirty="0" err="1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라쿠고</a:t>
            </a:r>
            <a:r>
              <a:rPr lang="ko-KR" altLang="en-US" b="1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 </a:t>
            </a:r>
            <a:r>
              <a:rPr lang="en-US" altLang="ko-KR" b="1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(</a:t>
            </a:r>
            <a:r>
              <a:rPr lang="ko-KR" altLang="en-US" b="1" dirty="0" err="1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落語</a:t>
            </a:r>
            <a:r>
              <a:rPr lang="en-US" altLang="ko-KR" b="1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) </a:t>
            </a:r>
            <a:endParaRPr lang="ko-KR" altLang="en-US" b="1" dirty="0">
              <a:solidFill>
                <a:srgbClr val="431C11"/>
              </a:solidFill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323528" y="1600200"/>
            <a:ext cx="4536504" cy="4525963"/>
          </a:xfrm>
        </p:spPr>
        <p:txBody>
          <a:bodyPr>
            <a:normAutofit fontScale="92500" lnSpcReduction="10000"/>
          </a:bodyPr>
          <a:lstStyle/>
          <a:p>
            <a:r>
              <a:rPr lang="ko-KR" altLang="en-US" dirty="0" err="1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라쿠고가</a:t>
            </a:r>
            <a:r>
              <a:rPr lang="en-US" altLang="ko-KR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(</a:t>
            </a:r>
            <a:r>
              <a:rPr lang="ko-KR" altLang="en-US" dirty="0" err="1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落語家</a:t>
            </a:r>
            <a:r>
              <a:rPr lang="en-US" altLang="ko-KR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)</a:t>
            </a:r>
            <a:r>
              <a:rPr lang="ko-KR" altLang="en-US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라는 이야기꾼이 무대에 혼자 앉아 일인다역으로 청중에게 재미있고 우스꽝스러운 이야기를 들려주는 무대예술</a:t>
            </a:r>
            <a:endParaRPr lang="en-US" altLang="ko-KR" dirty="0" smtClean="0">
              <a:solidFill>
                <a:srgbClr val="431C11"/>
              </a:solidFill>
              <a:latin typeface="HY수평선M" pitchFamily="18" charset="-127"/>
              <a:ea typeface="HY수평선M" pitchFamily="18" charset="-127"/>
            </a:endParaRPr>
          </a:p>
          <a:p>
            <a:r>
              <a:rPr lang="ko-KR" altLang="en-US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이야기의 내용을 엉뚱하게 반전시키거나 기발하게 끝을 맺어 청중에게 웃음을 자아내게 함</a:t>
            </a:r>
            <a:endParaRPr lang="en-US" altLang="ko-KR" dirty="0" smtClean="0">
              <a:solidFill>
                <a:srgbClr val="431C11"/>
              </a:solidFill>
              <a:latin typeface="HY수평선M" pitchFamily="18" charset="-127"/>
              <a:ea typeface="HY수평선M" pitchFamily="18" charset="-127"/>
            </a:endParaRPr>
          </a:p>
          <a:p>
            <a:r>
              <a:rPr lang="ko-KR" altLang="en-US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부채와 손수건을 사용하면서 이야기를 전개</a:t>
            </a:r>
          </a:p>
          <a:p>
            <a:endParaRPr lang="en-US" altLang="ko-KR" dirty="0" smtClean="0">
              <a:solidFill>
                <a:srgbClr val="431C11"/>
              </a:solidFill>
            </a:endParaRPr>
          </a:p>
        </p:txBody>
      </p:sp>
      <p:pic>
        <p:nvPicPr>
          <p:cNvPr id="5" name="내용 개체 틀 4" descr="라쿠고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76056" y="1628800"/>
            <a:ext cx="3528392" cy="4650629"/>
          </a:xfrm>
        </p:spPr>
      </p:pic>
      <p:sp>
        <p:nvSpPr>
          <p:cNvPr id="6" name="오각형 5"/>
          <p:cNvSpPr/>
          <p:nvPr/>
        </p:nvSpPr>
        <p:spPr>
          <a:xfrm>
            <a:off x="368897" y="404664"/>
            <a:ext cx="8424936" cy="864096"/>
          </a:xfrm>
          <a:prstGeom prst="homePlate">
            <a:avLst/>
          </a:prstGeom>
          <a:noFill/>
          <a:ln>
            <a:solidFill>
              <a:srgbClr val="431C1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4426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 txBox="1">
            <a:spLocks/>
          </p:cNvSpPr>
          <p:nvPr/>
        </p:nvSpPr>
        <p:spPr>
          <a:xfrm>
            <a:off x="539552" y="256490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ko-KR" sz="6600" b="1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3.</a:t>
            </a:r>
            <a:r>
              <a:rPr lang="ko-KR" altLang="en-US" sz="6600" b="1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일본의 의식주 문화</a:t>
            </a:r>
            <a:endParaRPr kumimoji="0" lang="ko-KR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431C11"/>
              </a:solidFill>
              <a:effectLst/>
              <a:uLnTx/>
              <a:uFillTx/>
              <a:latin typeface="궁서" pitchFamily="18" charset="-127"/>
              <a:ea typeface="궁서" pitchFamily="18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sz="5400" b="1" dirty="0" smtClean="0">
                <a:latin typeface="HY수평선M" pitchFamily="18" charset="-127"/>
                <a:ea typeface="HY수평선M" pitchFamily="18" charset="-127"/>
              </a:rPr>
              <a:t>의복문화</a:t>
            </a:r>
            <a:r>
              <a:rPr lang="en-US" altLang="ko-KR" sz="5400" dirty="0" smtClean="0">
                <a:latin typeface="HY수평선M" pitchFamily="18" charset="-127"/>
                <a:ea typeface="HY수평선M" pitchFamily="18" charset="-127"/>
              </a:rPr>
              <a:t>-</a:t>
            </a:r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기모노</a:t>
            </a:r>
            <a:r>
              <a:rPr lang="en-US" altLang="ko-KR" dirty="0" smtClean="0">
                <a:latin typeface="HY수평선M" pitchFamily="18" charset="-127"/>
                <a:ea typeface="HY수평선M" pitchFamily="18" charset="-127"/>
              </a:rPr>
              <a:t>(</a:t>
            </a:r>
            <a:r>
              <a:rPr lang="ko-KR" altLang="en-US" dirty="0" err="1" smtClean="0">
                <a:latin typeface="HY수평선M" pitchFamily="18" charset="-127"/>
                <a:ea typeface="HY수평선M" pitchFamily="18" charset="-127"/>
              </a:rPr>
              <a:t>着物</a:t>
            </a:r>
            <a:r>
              <a:rPr lang="en-US" altLang="ko-KR" dirty="0" smtClean="0">
                <a:latin typeface="HY수평선M" pitchFamily="18" charset="-127"/>
                <a:ea typeface="HY수평선M" pitchFamily="18" charset="-127"/>
              </a:rPr>
              <a:t>)</a:t>
            </a:r>
            <a:endParaRPr lang="ko-KR" altLang="en-US" b="1" dirty="0"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74840" cy="4637112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일본의 전통 의복</a:t>
            </a:r>
            <a:endParaRPr lang="en-US" altLang="ko-KR" dirty="0" smtClean="0">
              <a:latin typeface="HY수평선M" pitchFamily="18" charset="-127"/>
              <a:ea typeface="HY수평선M" pitchFamily="18" charset="-127"/>
            </a:endParaRPr>
          </a:p>
          <a:p>
            <a:pPr>
              <a:buNone/>
            </a:pPr>
            <a:r>
              <a:rPr lang="en-US" altLang="ko-KR" dirty="0" smtClean="0">
                <a:latin typeface="HY수평선M" pitchFamily="18" charset="-127"/>
                <a:ea typeface="HY수평선M" pitchFamily="18" charset="-127"/>
              </a:rPr>
              <a:t>   </a:t>
            </a:r>
            <a:r>
              <a:rPr lang="ko-KR" altLang="en-US" dirty="0" err="1" smtClean="0">
                <a:latin typeface="HY수평선M" pitchFamily="18" charset="-127"/>
                <a:ea typeface="HY수평선M" pitchFamily="18" charset="-127"/>
              </a:rPr>
              <a:t>와후쿠</a:t>
            </a:r>
            <a:r>
              <a:rPr lang="en-US" altLang="ko-KR" dirty="0" smtClean="0">
                <a:latin typeface="HY수평선M" pitchFamily="18" charset="-127"/>
                <a:ea typeface="HY수평선M" pitchFamily="18" charset="-127"/>
              </a:rPr>
              <a:t>(</a:t>
            </a:r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和服</a:t>
            </a:r>
            <a:r>
              <a:rPr lang="en-US" altLang="ko-KR" dirty="0" smtClean="0">
                <a:latin typeface="HY수평선M" pitchFamily="18" charset="-127"/>
                <a:ea typeface="HY수평선M" pitchFamily="18" charset="-127"/>
              </a:rPr>
              <a:t>)</a:t>
            </a:r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라고도 함 </a:t>
            </a:r>
            <a:endParaRPr lang="en-US" altLang="ko-KR" dirty="0" smtClean="0">
              <a:latin typeface="HY수평선M" pitchFamily="18" charset="-127"/>
              <a:ea typeface="HY수평선M" pitchFamily="18" charset="-127"/>
            </a:endParaRPr>
          </a:p>
          <a:p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명절이나</a:t>
            </a:r>
            <a:r>
              <a:rPr lang="en-US" altLang="ko-KR" dirty="0" smtClean="0">
                <a:latin typeface="HY수평선M" pitchFamily="18" charset="-127"/>
                <a:ea typeface="HY수평선M" pitchFamily="18" charset="-127"/>
              </a:rPr>
              <a:t> </a:t>
            </a:r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결혼식</a:t>
            </a:r>
            <a:r>
              <a:rPr lang="en-US" altLang="ko-KR" dirty="0" smtClean="0">
                <a:latin typeface="HY수평선M" pitchFamily="18" charset="-127"/>
                <a:ea typeface="HY수평선M" pitchFamily="18" charset="-127"/>
              </a:rPr>
              <a:t>, </a:t>
            </a:r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졸업식 등 특별한 행사날 입음</a:t>
            </a:r>
            <a:endParaRPr lang="en-US" altLang="ko-KR" dirty="0" smtClean="0">
              <a:latin typeface="HY수평선M" pitchFamily="18" charset="-127"/>
              <a:ea typeface="HY수평선M" pitchFamily="18" charset="-127"/>
            </a:endParaRPr>
          </a:p>
          <a:p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외출복</a:t>
            </a:r>
            <a:r>
              <a:rPr lang="en-US" altLang="ko-KR" dirty="0" smtClean="0">
                <a:latin typeface="HY수평선M" pitchFamily="18" charset="-127"/>
                <a:ea typeface="HY수평선M" pitchFamily="18" charset="-127"/>
              </a:rPr>
              <a:t>, </a:t>
            </a:r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예복</a:t>
            </a:r>
            <a:r>
              <a:rPr lang="en-US" altLang="ko-KR" dirty="0" smtClean="0">
                <a:latin typeface="HY수평선M" pitchFamily="18" charset="-127"/>
                <a:ea typeface="HY수평선M" pitchFamily="18" charset="-127"/>
              </a:rPr>
              <a:t>, </a:t>
            </a:r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상복</a:t>
            </a:r>
            <a:r>
              <a:rPr lang="en-US" altLang="ko-KR" dirty="0" smtClean="0">
                <a:latin typeface="HY수평선M" pitchFamily="18" charset="-127"/>
                <a:ea typeface="HY수평선M" pitchFamily="18" charset="-127"/>
              </a:rPr>
              <a:t>, </a:t>
            </a:r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작업복 등에 따라 옷 모양이나 옷감의 종류</a:t>
            </a:r>
            <a:r>
              <a:rPr lang="en-US" altLang="ko-KR" dirty="0" smtClean="0">
                <a:latin typeface="HY수평선M" pitchFamily="18" charset="-127"/>
                <a:ea typeface="HY수평선M" pitchFamily="18" charset="-127"/>
              </a:rPr>
              <a:t>, </a:t>
            </a:r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색깔</a:t>
            </a:r>
            <a:r>
              <a:rPr lang="en-US" altLang="ko-KR" dirty="0" smtClean="0">
                <a:latin typeface="HY수평선M" pitchFamily="18" charset="-127"/>
                <a:ea typeface="HY수평선M" pitchFamily="18" charset="-127"/>
              </a:rPr>
              <a:t>, </a:t>
            </a:r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입는 법 등이 다름 </a:t>
            </a:r>
            <a:endParaRPr lang="en-US" altLang="ko-KR" dirty="0" smtClean="0">
              <a:latin typeface="HY수평선M" pitchFamily="18" charset="-127"/>
              <a:ea typeface="HY수평선M" pitchFamily="18" charset="-127"/>
            </a:endParaRPr>
          </a:p>
          <a:p>
            <a:pPr>
              <a:buNone/>
            </a:pPr>
            <a:endParaRPr lang="en-US" altLang="ko-KR" dirty="0" smtClean="0"/>
          </a:p>
        </p:txBody>
      </p:sp>
      <p:pic>
        <p:nvPicPr>
          <p:cNvPr id="5" name="내용 개체 틀 4" descr="기모노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148064" y="1484784"/>
            <a:ext cx="3672408" cy="5104755"/>
          </a:xfrm>
        </p:spPr>
      </p:pic>
      <p:sp>
        <p:nvSpPr>
          <p:cNvPr id="6" name="오각형 5"/>
          <p:cNvSpPr/>
          <p:nvPr/>
        </p:nvSpPr>
        <p:spPr>
          <a:xfrm>
            <a:off x="368897" y="479084"/>
            <a:ext cx="8424936" cy="864096"/>
          </a:xfrm>
          <a:prstGeom prst="homePlate">
            <a:avLst/>
          </a:prstGeom>
          <a:noFill/>
          <a:ln>
            <a:solidFill>
              <a:srgbClr val="431C1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오비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b="11220"/>
          <a:stretch>
            <a:fillRect/>
          </a:stretch>
        </p:blipFill>
        <p:spPr>
          <a:xfrm>
            <a:off x="179512" y="188640"/>
            <a:ext cx="4680520" cy="2741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내용 개체 틀 5" descr="오비2.jpe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b="11601"/>
          <a:stretch>
            <a:fillRect/>
          </a:stretch>
        </p:blipFill>
        <p:spPr>
          <a:xfrm>
            <a:off x="5148064" y="188640"/>
            <a:ext cx="3787924" cy="4944612"/>
          </a:xfrm>
        </p:spPr>
      </p:pic>
      <p:pic>
        <p:nvPicPr>
          <p:cNvPr id="9" name="그림 8" descr="게타.jpeg"/>
          <p:cNvPicPr>
            <a:picLocks noChangeAspect="1"/>
          </p:cNvPicPr>
          <p:nvPr/>
        </p:nvPicPr>
        <p:blipFill>
          <a:blip r:embed="rId4" cstate="print"/>
          <a:srcRect b="24614"/>
          <a:stretch>
            <a:fillRect/>
          </a:stretch>
        </p:blipFill>
        <p:spPr>
          <a:xfrm>
            <a:off x="179512" y="3356992"/>
            <a:ext cx="3897594" cy="25625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2924944"/>
            <a:ext cx="2355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 smtClean="0">
                <a:latin typeface="HY수평선M" pitchFamily="18" charset="-127"/>
                <a:ea typeface="HY수평선M" pitchFamily="18" charset="-127"/>
              </a:rPr>
              <a:t>여성의 </a:t>
            </a:r>
            <a:r>
              <a:rPr lang="ko-KR" altLang="en-US" sz="2400" dirty="0" err="1" smtClean="0">
                <a:latin typeface="HY수평선M" pitchFamily="18" charset="-127"/>
                <a:ea typeface="HY수평선M" pitchFamily="18" charset="-127"/>
              </a:rPr>
              <a:t>오비</a:t>
            </a:r>
            <a:r>
              <a:rPr lang="en-US" altLang="ko-KR" sz="2400" dirty="0" smtClean="0">
                <a:latin typeface="HY수평선M" pitchFamily="18" charset="-127"/>
                <a:ea typeface="HY수평선M" pitchFamily="18" charset="-127"/>
              </a:rPr>
              <a:t>(</a:t>
            </a:r>
            <a:r>
              <a:rPr lang="ko-KR" altLang="en-US" sz="2400" dirty="0" smtClean="0">
                <a:latin typeface="HY수평선M" pitchFamily="18" charset="-127"/>
                <a:ea typeface="HY수평선M" pitchFamily="18" charset="-127"/>
              </a:rPr>
              <a:t>帶</a:t>
            </a:r>
            <a:r>
              <a:rPr lang="en-US" altLang="ko-KR" sz="2400" dirty="0" smtClean="0">
                <a:latin typeface="HY수평선M" pitchFamily="18" charset="-127"/>
                <a:ea typeface="HY수평선M" pitchFamily="18" charset="-127"/>
              </a:rPr>
              <a:t>)</a:t>
            </a:r>
            <a:endParaRPr lang="ko-KR" altLang="en-US" sz="2400" dirty="0"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48064" y="5157192"/>
            <a:ext cx="2355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 smtClean="0">
                <a:latin typeface="HY수평선M" pitchFamily="18" charset="-127"/>
                <a:ea typeface="HY수평선M" pitchFamily="18" charset="-127"/>
              </a:rPr>
              <a:t>남성의 </a:t>
            </a:r>
            <a:r>
              <a:rPr lang="ko-KR" altLang="en-US" sz="2400" dirty="0" err="1" smtClean="0">
                <a:latin typeface="HY수평선M" pitchFamily="18" charset="-127"/>
                <a:ea typeface="HY수평선M" pitchFamily="18" charset="-127"/>
              </a:rPr>
              <a:t>오비</a:t>
            </a:r>
            <a:r>
              <a:rPr lang="en-US" altLang="ko-KR" sz="2400" dirty="0" smtClean="0">
                <a:latin typeface="HY수평선M" pitchFamily="18" charset="-127"/>
                <a:ea typeface="HY수평선M" pitchFamily="18" charset="-127"/>
              </a:rPr>
              <a:t>(</a:t>
            </a:r>
            <a:r>
              <a:rPr lang="ko-KR" altLang="en-US" sz="2400" dirty="0" smtClean="0">
                <a:latin typeface="HY수평선M" pitchFamily="18" charset="-127"/>
                <a:ea typeface="HY수평선M" pitchFamily="18" charset="-127"/>
              </a:rPr>
              <a:t>帶</a:t>
            </a:r>
            <a:r>
              <a:rPr lang="en-US" altLang="ko-KR" sz="2400" dirty="0" smtClean="0">
                <a:latin typeface="HY수평선M" pitchFamily="18" charset="-127"/>
                <a:ea typeface="HY수평선M" pitchFamily="18" charset="-127"/>
              </a:rPr>
              <a:t>)</a:t>
            </a:r>
            <a:endParaRPr lang="ko-KR" altLang="en-US" sz="2400" dirty="0"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5910371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HY수평선M" pitchFamily="18" charset="-127"/>
                <a:ea typeface="HY수평선M" pitchFamily="18" charset="-127"/>
              </a:rPr>
              <a:t>조리</a:t>
            </a:r>
            <a:r>
              <a:rPr lang="en-US" altLang="ko-KR" sz="2400" dirty="0" smtClean="0">
                <a:latin typeface="HY수평선M" pitchFamily="18" charset="-127"/>
                <a:ea typeface="HY수평선M" pitchFamily="18" charset="-127"/>
              </a:rPr>
              <a:t>(</a:t>
            </a:r>
            <a:r>
              <a:rPr lang="ko-KR" altLang="en-US" sz="2400" dirty="0" err="1" smtClean="0">
                <a:latin typeface="HY수평선M" pitchFamily="18" charset="-127"/>
                <a:ea typeface="HY수평선M" pitchFamily="18" charset="-127"/>
              </a:rPr>
              <a:t>草履</a:t>
            </a:r>
            <a:r>
              <a:rPr lang="en-US" altLang="ko-KR" sz="2400" dirty="0" smtClean="0">
                <a:latin typeface="HY수평선M" pitchFamily="18" charset="-127"/>
                <a:ea typeface="HY수평선M" pitchFamily="18" charset="-127"/>
              </a:rPr>
              <a:t>)-</a:t>
            </a:r>
            <a:r>
              <a:rPr lang="ko-KR" altLang="en-US" sz="2400" dirty="0" smtClean="0">
                <a:latin typeface="HY수평선M" pitchFamily="18" charset="-127"/>
                <a:ea typeface="HY수평선M" pitchFamily="18" charset="-127"/>
              </a:rPr>
              <a:t> 가죽제품    </a:t>
            </a:r>
            <a:r>
              <a:rPr lang="ko-KR" altLang="en-US" sz="2400" dirty="0" err="1" smtClean="0">
                <a:latin typeface="HY수평선M" pitchFamily="18" charset="-127"/>
                <a:ea typeface="HY수평선M" pitchFamily="18" charset="-127"/>
              </a:rPr>
              <a:t>게타</a:t>
            </a:r>
            <a:r>
              <a:rPr lang="ko-KR" altLang="en-US" sz="2400" dirty="0" smtClean="0">
                <a:latin typeface="HY수평선M" pitchFamily="18" charset="-127"/>
                <a:ea typeface="HY수평선M" pitchFamily="18" charset="-127"/>
              </a:rPr>
              <a:t> </a:t>
            </a:r>
            <a:r>
              <a:rPr lang="en-US" altLang="ko-KR" sz="2400" dirty="0" smtClean="0">
                <a:latin typeface="HY수평선M" pitchFamily="18" charset="-127"/>
                <a:ea typeface="HY수평선M" pitchFamily="18" charset="-127"/>
              </a:rPr>
              <a:t>(</a:t>
            </a:r>
            <a:r>
              <a:rPr lang="ko-KR" altLang="en-US" sz="2400" dirty="0" err="1" smtClean="0">
                <a:latin typeface="HY수평선M" pitchFamily="18" charset="-127"/>
                <a:ea typeface="HY수평선M" pitchFamily="18" charset="-127"/>
              </a:rPr>
              <a:t>下駄</a:t>
            </a:r>
            <a:r>
              <a:rPr lang="en-US" altLang="ko-KR" sz="2400" dirty="0" smtClean="0">
                <a:latin typeface="HY수평선M" pitchFamily="18" charset="-127"/>
                <a:ea typeface="HY수평선M" pitchFamily="18" charset="-127"/>
              </a:rPr>
              <a:t>)-</a:t>
            </a:r>
            <a:r>
              <a:rPr lang="ko-KR" altLang="en-US" sz="2400" dirty="0" smtClean="0">
                <a:latin typeface="HY수평선M" pitchFamily="18" charset="-127"/>
                <a:ea typeface="HY수평선M" pitchFamily="18" charset="-127"/>
              </a:rPr>
              <a:t>목제</a:t>
            </a:r>
            <a:endParaRPr lang="en-US" altLang="ko-KR" sz="2400" dirty="0" smtClean="0">
              <a:latin typeface="HY수평선M" pitchFamily="18" charset="-127"/>
              <a:ea typeface="HY수평선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385192" y="1600201"/>
            <a:ext cx="8507288" cy="1684784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식초로 간을 한 밥에 생선을 얇게 저민 것이나 달걀 </a:t>
            </a:r>
            <a:r>
              <a:rPr lang="en-US" altLang="ko-KR" dirty="0" smtClean="0">
                <a:latin typeface="HY수평선M" pitchFamily="18" charset="-127"/>
                <a:ea typeface="HY수평선M" pitchFamily="18" charset="-127"/>
              </a:rPr>
              <a:t>·</a:t>
            </a:r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채소 </a:t>
            </a:r>
            <a:r>
              <a:rPr lang="en-US" altLang="ko-KR" dirty="0" smtClean="0">
                <a:latin typeface="HY수평선M" pitchFamily="18" charset="-127"/>
                <a:ea typeface="HY수평선M" pitchFamily="18" charset="-127"/>
              </a:rPr>
              <a:t>·</a:t>
            </a:r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김 따위를 섞거나 얹거나 말거나 하는 대중적인 일본음식</a:t>
            </a:r>
          </a:p>
          <a:p>
            <a:pPr>
              <a:buNone/>
            </a:pPr>
            <a:endParaRPr lang="ko-KR" altLang="en-US" dirty="0"/>
          </a:p>
        </p:txBody>
      </p:sp>
      <p:pic>
        <p:nvPicPr>
          <p:cNvPr id="5" name="내용 개체 틀 4" descr="스시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54798" y="3406609"/>
            <a:ext cx="4251339" cy="3310045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34020" t="14280" r="35035" b="44561"/>
          <a:stretch>
            <a:fillRect/>
          </a:stretch>
        </p:blipFill>
        <p:spPr bwMode="auto">
          <a:xfrm>
            <a:off x="4547285" y="3413542"/>
            <a:ext cx="4417761" cy="3305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제목 1"/>
          <p:cNvSpPr txBox="1">
            <a:spLocks/>
          </p:cNvSpPr>
          <p:nvPr/>
        </p:nvSpPr>
        <p:spPr>
          <a:xfrm>
            <a:off x="395536" y="3326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ko-KR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31C11"/>
                </a:solidFill>
                <a:effectLst/>
                <a:uLnTx/>
                <a:uFillTx/>
                <a:latin typeface="HY수평선M" pitchFamily="18" charset="-127"/>
                <a:ea typeface="HY수평선M" pitchFamily="18" charset="-127"/>
                <a:cs typeface="+mj-cs"/>
              </a:rPr>
              <a:t>음식문화</a:t>
            </a:r>
            <a:r>
              <a:rPr kumimoji="0" lang="en-US" altLang="ko-K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31C11"/>
                </a:solidFill>
                <a:effectLst/>
                <a:uLnTx/>
                <a:uFillTx/>
                <a:latin typeface="HY수평선M" pitchFamily="18" charset="-127"/>
                <a:ea typeface="HY수평선M" pitchFamily="18" charset="-127"/>
                <a:cs typeface="+mj-cs"/>
              </a:rPr>
              <a:t>-</a:t>
            </a:r>
            <a:r>
              <a:rPr lang="ko-KR" altLang="en-US" sz="4400" b="1" dirty="0" err="1" smtClean="0">
                <a:latin typeface="HY수평선M" pitchFamily="18" charset="-127"/>
                <a:ea typeface="HY수평선M" pitchFamily="18" charset="-127"/>
              </a:rPr>
              <a:t>스시</a:t>
            </a:r>
            <a:r>
              <a:rPr lang="en-US" altLang="ko-KR" sz="4400" b="1" dirty="0" smtClean="0">
                <a:latin typeface="HY수평선M" pitchFamily="18" charset="-127"/>
                <a:ea typeface="HY수평선M" pitchFamily="18" charset="-127"/>
              </a:rPr>
              <a:t>(</a:t>
            </a:r>
            <a:r>
              <a:rPr lang="ko-KR" altLang="en-US" sz="4400" b="1" dirty="0" smtClean="0">
                <a:latin typeface="HY수평선M" pitchFamily="18" charset="-127"/>
                <a:ea typeface="HY수평선M" pitchFamily="18" charset="-127"/>
              </a:rPr>
              <a:t>寿司</a:t>
            </a:r>
            <a:r>
              <a:rPr lang="en-US" altLang="ko-KR" sz="4400" b="1" dirty="0" smtClean="0">
                <a:latin typeface="HY수평선M" pitchFamily="18" charset="-127"/>
                <a:ea typeface="HY수평선M" pitchFamily="18" charset="-127"/>
              </a:rPr>
              <a:t>)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431C11"/>
              </a:solidFill>
              <a:effectLst/>
              <a:uLnTx/>
              <a:uFillTx/>
              <a:latin typeface="HY수평선M" pitchFamily="18" charset="-127"/>
              <a:ea typeface="HY수평선M" pitchFamily="18" charset="-127"/>
              <a:cs typeface="+mj-cs"/>
            </a:endParaRPr>
          </a:p>
        </p:txBody>
      </p:sp>
      <p:sp>
        <p:nvSpPr>
          <p:cNvPr id="11" name="오각형 10"/>
          <p:cNvSpPr/>
          <p:nvPr/>
        </p:nvSpPr>
        <p:spPr>
          <a:xfrm>
            <a:off x="368897" y="479084"/>
            <a:ext cx="8424936" cy="864096"/>
          </a:xfrm>
          <a:prstGeom prst="homePlate">
            <a:avLst/>
          </a:prstGeom>
          <a:noFill/>
          <a:ln>
            <a:solidFill>
              <a:srgbClr val="431C1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오각형 6"/>
          <p:cNvSpPr/>
          <p:nvPr/>
        </p:nvSpPr>
        <p:spPr>
          <a:xfrm>
            <a:off x="500034" y="404664"/>
            <a:ext cx="8424936" cy="864096"/>
          </a:xfrm>
          <a:prstGeom prst="homePlate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500034" y="1500174"/>
            <a:ext cx="8286808" cy="4857784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 descr="809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1714488"/>
            <a:ext cx="7858180" cy="4357718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  <a:latin typeface="궁서" pitchFamily="18" charset="-127"/>
                <a:ea typeface="궁서" pitchFamily="18" charset="-127"/>
              </a:rPr>
              <a:t>자연관</a:t>
            </a:r>
            <a:endParaRPr lang="ko-KR" altLang="en-US" sz="4800" dirty="0">
              <a:solidFill>
                <a:schemeClr val="bg1"/>
              </a:solidFill>
              <a:latin typeface="궁서" pitchFamily="18" charset="-127"/>
              <a:ea typeface="궁서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14348" y="1714488"/>
            <a:ext cx="7858180" cy="4357718"/>
          </a:xfrm>
          <a:blipFill>
            <a:blip r:embed="rId4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txBody>
          <a:bodyPr>
            <a:normAutofit fontScale="92500"/>
          </a:bodyPr>
          <a:lstStyle/>
          <a:p>
            <a:r>
              <a:rPr lang="ko-KR" altLang="en-US" dirty="0">
                <a:solidFill>
                  <a:srgbClr val="431C11"/>
                </a:solidFill>
              </a:rPr>
              <a:t>태풍</a:t>
            </a:r>
            <a:r>
              <a:rPr lang="en-US" altLang="ko-KR" dirty="0">
                <a:solidFill>
                  <a:srgbClr val="431C11"/>
                </a:solidFill>
              </a:rPr>
              <a:t>, </a:t>
            </a:r>
            <a:r>
              <a:rPr lang="ko-KR" altLang="en-US" dirty="0">
                <a:solidFill>
                  <a:srgbClr val="431C11"/>
                </a:solidFill>
              </a:rPr>
              <a:t>지진</a:t>
            </a:r>
            <a:r>
              <a:rPr lang="en-US" altLang="ko-KR" dirty="0">
                <a:solidFill>
                  <a:srgbClr val="431C11"/>
                </a:solidFill>
              </a:rPr>
              <a:t>, </a:t>
            </a:r>
            <a:r>
              <a:rPr lang="ko-KR" altLang="en-US" dirty="0">
                <a:solidFill>
                  <a:srgbClr val="431C11"/>
                </a:solidFill>
              </a:rPr>
              <a:t>화산 등의 재난이 </a:t>
            </a:r>
            <a:r>
              <a:rPr lang="ko-KR" altLang="en-US" dirty="0" smtClean="0">
                <a:solidFill>
                  <a:srgbClr val="431C11"/>
                </a:solidFill>
              </a:rPr>
              <a:t>많음</a:t>
            </a:r>
            <a:endParaRPr lang="en-US" altLang="ko-KR" dirty="0" smtClean="0">
              <a:solidFill>
                <a:srgbClr val="431C11"/>
              </a:solidFill>
            </a:endParaRPr>
          </a:p>
          <a:p>
            <a:pPr>
              <a:buNone/>
            </a:pPr>
            <a:r>
              <a:rPr lang="en-US" altLang="ko-KR" dirty="0" smtClean="0">
                <a:solidFill>
                  <a:srgbClr val="431C11"/>
                </a:solidFill>
              </a:rPr>
              <a:t>                </a:t>
            </a:r>
            <a:r>
              <a:rPr lang="ko-KR" altLang="en-US" dirty="0" smtClean="0">
                <a:solidFill>
                  <a:srgbClr val="431C11"/>
                </a:solidFill>
              </a:rPr>
              <a:t> </a:t>
            </a:r>
            <a:r>
              <a:rPr lang="en-US" altLang="ko-KR" dirty="0" smtClean="0">
                <a:solidFill>
                  <a:srgbClr val="431C11"/>
                </a:solidFill>
              </a:rPr>
              <a:t>– </a:t>
            </a:r>
            <a:r>
              <a:rPr lang="ko-KR" altLang="en-US" dirty="0" smtClean="0">
                <a:solidFill>
                  <a:schemeClr val="accent6">
                    <a:lumMod val="75000"/>
                  </a:schemeClr>
                </a:solidFill>
              </a:rPr>
              <a:t>건축 양식 및 온천 문화 발달</a:t>
            </a:r>
            <a:endParaRPr lang="ko-KR" alt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ko-KR" altLang="en-US" dirty="0" err="1">
                <a:solidFill>
                  <a:srgbClr val="431C11"/>
                </a:solidFill>
              </a:rPr>
              <a:t>온대습윤한</a:t>
            </a:r>
            <a:r>
              <a:rPr lang="ko-KR" altLang="en-US" dirty="0">
                <a:solidFill>
                  <a:srgbClr val="431C11"/>
                </a:solidFill>
              </a:rPr>
              <a:t> </a:t>
            </a:r>
            <a:r>
              <a:rPr lang="ko-KR" altLang="en-US" dirty="0" smtClean="0">
                <a:solidFill>
                  <a:srgbClr val="431C11"/>
                </a:solidFill>
              </a:rPr>
              <a:t>기후영향으로 </a:t>
            </a:r>
            <a:r>
              <a:rPr lang="en-US" altLang="ko-KR" dirty="0" smtClean="0">
                <a:solidFill>
                  <a:srgbClr val="431C11"/>
                </a:solidFill>
              </a:rPr>
              <a:t>4</a:t>
            </a:r>
            <a:r>
              <a:rPr lang="ko-KR" altLang="en-US" dirty="0">
                <a:solidFill>
                  <a:srgbClr val="431C11"/>
                </a:solidFill>
              </a:rPr>
              <a:t>계절이 </a:t>
            </a:r>
            <a:r>
              <a:rPr lang="ko-KR" altLang="en-US" dirty="0" smtClean="0">
                <a:solidFill>
                  <a:srgbClr val="431C11"/>
                </a:solidFill>
              </a:rPr>
              <a:t>뚜렷함                      </a:t>
            </a:r>
            <a:endParaRPr lang="en-US" altLang="ko-KR" dirty="0" smtClean="0">
              <a:solidFill>
                <a:srgbClr val="431C11"/>
              </a:solidFill>
            </a:endParaRPr>
          </a:p>
          <a:p>
            <a:pPr>
              <a:buNone/>
            </a:pPr>
            <a:r>
              <a:rPr lang="en-US" altLang="ko-KR" dirty="0" smtClean="0">
                <a:solidFill>
                  <a:srgbClr val="431C11"/>
                </a:solidFill>
              </a:rPr>
              <a:t>                 – </a:t>
            </a:r>
            <a:r>
              <a:rPr lang="ko-KR" altLang="en-US" dirty="0" smtClean="0">
                <a:solidFill>
                  <a:schemeClr val="accent6">
                    <a:lumMod val="75000"/>
                  </a:schemeClr>
                </a:solidFill>
              </a:rPr>
              <a:t>의복</a:t>
            </a:r>
            <a:r>
              <a:rPr lang="en-US" altLang="ko-KR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ko-KR" altLang="en-US" dirty="0" smtClean="0">
                <a:solidFill>
                  <a:schemeClr val="accent6">
                    <a:lumMod val="75000"/>
                  </a:schemeClr>
                </a:solidFill>
              </a:rPr>
              <a:t>생활 등에 영향</a:t>
            </a:r>
            <a:endParaRPr lang="en-US" altLang="ko-KR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ko-KR" altLang="en-US" dirty="0">
                <a:solidFill>
                  <a:srgbClr val="431C11"/>
                </a:solidFill>
              </a:rPr>
              <a:t>일본인의 자연관은 불교의 </a:t>
            </a:r>
            <a:r>
              <a:rPr lang="ko-KR" altLang="en-US" dirty="0" err="1">
                <a:solidFill>
                  <a:srgbClr val="431C11"/>
                </a:solidFill>
              </a:rPr>
              <a:t>무상감에</a:t>
            </a:r>
            <a:r>
              <a:rPr lang="ko-KR" altLang="en-US" dirty="0">
                <a:solidFill>
                  <a:srgbClr val="431C11"/>
                </a:solidFill>
              </a:rPr>
              <a:t> 의하여 더더욱 증폭</a:t>
            </a:r>
          </a:p>
          <a:p>
            <a:r>
              <a:rPr lang="ko-KR" altLang="en-US" dirty="0">
                <a:solidFill>
                  <a:srgbClr val="431C11"/>
                </a:solidFill>
              </a:rPr>
              <a:t>공동체 내에 화합을 존중하는 일본의 전통적 </a:t>
            </a:r>
            <a:r>
              <a:rPr lang="ko-KR" altLang="en-US" dirty="0" smtClean="0">
                <a:solidFill>
                  <a:srgbClr val="431C11"/>
                </a:solidFill>
              </a:rPr>
              <a:t>가치관 형성</a:t>
            </a:r>
            <a:endParaRPr lang="ko-KR" altLang="en-US" dirty="0">
              <a:solidFill>
                <a:srgbClr val="431C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491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507288" cy="1684784"/>
          </a:xfrm>
        </p:spPr>
        <p:txBody>
          <a:bodyPr/>
          <a:lstStyle/>
          <a:p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해산물과 야채 등의 재료를 계란을 섞은 밀가루 반죽에 무쳐 식용유에 튀겨낸 것</a:t>
            </a:r>
            <a:endParaRPr lang="ja-JP" altLang="en-US" dirty="0" smtClean="0">
              <a:latin typeface="HY수평선M" pitchFamily="18" charset="-127"/>
            </a:endParaRPr>
          </a:p>
        </p:txBody>
      </p:sp>
      <p:pic>
        <p:nvPicPr>
          <p:cNvPr id="5" name="내용 개체 틀 4" descr="덴푸라.pn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lum bright="10000" contrast="30000"/>
          </a:blip>
          <a:stretch>
            <a:fillRect/>
          </a:stretch>
        </p:blipFill>
        <p:spPr>
          <a:xfrm>
            <a:off x="4919683" y="3429001"/>
            <a:ext cx="4038600" cy="3203732"/>
          </a:xfrm>
        </p:spPr>
      </p:pic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b="1" dirty="0" err="1" smtClean="0">
                <a:latin typeface="HY수평선M" pitchFamily="18" charset="-127"/>
                <a:ea typeface="HY수평선M" pitchFamily="18" charset="-127"/>
              </a:rPr>
              <a:t>덴푸라</a:t>
            </a:r>
            <a:r>
              <a:rPr lang="en-US" altLang="ko-KR" b="1" dirty="0" smtClean="0">
                <a:latin typeface="HY수평선M" pitchFamily="18" charset="-127"/>
                <a:ea typeface="HY수평선M" pitchFamily="18" charset="-127"/>
              </a:rPr>
              <a:t>(</a:t>
            </a:r>
            <a:r>
              <a:rPr lang="ja-JP" altLang="en-US" b="1" dirty="0" smtClean="0">
                <a:latin typeface="HY수평선M" pitchFamily="18" charset="-127"/>
              </a:rPr>
              <a:t>てんぷら</a:t>
            </a:r>
            <a:r>
              <a:rPr lang="en-US" altLang="ja-JP" b="1" dirty="0" smtClean="0">
                <a:latin typeface="HY수평선M" pitchFamily="18" charset="-127"/>
                <a:ea typeface="HY수평선M" pitchFamily="18" charset="-127"/>
              </a:rPr>
              <a:t>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32602" t="12600" r="33378" b="44561"/>
          <a:stretch>
            <a:fillRect/>
          </a:stretch>
        </p:blipFill>
        <p:spPr bwMode="auto">
          <a:xfrm>
            <a:off x="179512" y="3419999"/>
            <a:ext cx="4536504" cy="3213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251520" y="1556792"/>
            <a:ext cx="8496944" cy="1090099"/>
          </a:xfrm>
        </p:spPr>
        <p:txBody>
          <a:bodyPr/>
          <a:lstStyle/>
          <a:p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메밀가루로 만든 국수를 뜨거운 국물이나 차가운 간장에 무</a:t>
            </a:r>
            <a:r>
              <a:rPr lang="en-US" altLang="ko-KR" dirty="0" smtClean="0">
                <a:latin typeface="HY수평선M" pitchFamily="18" charset="-127"/>
                <a:ea typeface="HY수평선M" pitchFamily="18" charset="-127"/>
              </a:rPr>
              <a:t>·</a:t>
            </a:r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파</a:t>
            </a:r>
            <a:r>
              <a:rPr lang="en-US" altLang="ko-KR" dirty="0" smtClean="0">
                <a:latin typeface="HY수평선M" pitchFamily="18" charset="-127"/>
                <a:ea typeface="HY수평선M" pitchFamily="18" charset="-127"/>
              </a:rPr>
              <a:t>·</a:t>
            </a:r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고추냉이를 넣고 찍어 먹는 요리</a:t>
            </a:r>
            <a:endParaRPr lang="en-US" altLang="ko-KR" dirty="0" smtClean="0"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b="1" dirty="0" err="1" smtClean="0">
                <a:latin typeface="HY수평선M" pitchFamily="18" charset="-127"/>
                <a:ea typeface="HY수평선M" pitchFamily="18" charset="-127"/>
              </a:rPr>
              <a:t>소바</a:t>
            </a:r>
            <a:r>
              <a:rPr lang="en-US" altLang="ko-KR" b="1" dirty="0" smtClean="0">
                <a:latin typeface="HY수평선M" pitchFamily="18" charset="-127"/>
                <a:ea typeface="HY수평선M" pitchFamily="18" charset="-127"/>
              </a:rPr>
              <a:t>(</a:t>
            </a:r>
            <a:r>
              <a:rPr lang="ja-JP" altLang="en-US" b="1" dirty="0" smtClean="0">
                <a:latin typeface="HY수평선M" pitchFamily="18" charset="-127"/>
              </a:rPr>
              <a:t>そば</a:t>
            </a:r>
            <a:r>
              <a:rPr lang="en-US" altLang="ja-JP" b="1" dirty="0" smtClean="0">
                <a:latin typeface="HY수평선M" pitchFamily="18" charset="-127"/>
                <a:ea typeface="HY수평선M" pitchFamily="18" charset="-127"/>
              </a:rPr>
              <a:t>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2602" t="30240" r="9281" b="35321"/>
          <a:stretch>
            <a:fillRect/>
          </a:stretch>
        </p:blipFill>
        <p:spPr bwMode="auto">
          <a:xfrm>
            <a:off x="263877" y="3501008"/>
            <a:ext cx="8616246" cy="3108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329642" cy="1396752"/>
          </a:xfrm>
        </p:spPr>
        <p:txBody>
          <a:bodyPr/>
          <a:lstStyle/>
          <a:p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불고기나 삼겹살 등의 육류를 구워 먹는 것</a:t>
            </a:r>
            <a:endParaRPr lang="en-US" altLang="ja-JP" dirty="0" smtClean="0">
              <a:latin typeface="HY수평선M" pitchFamily="18" charset="-127"/>
              <a:ea typeface="HY수평선M" pitchFamily="18" charset="-127"/>
            </a:endParaRPr>
          </a:p>
          <a:p>
            <a:endParaRPr lang="ko-KR" altLang="en-US" dirty="0"/>
          </a:p>
        </p:txBody>
      </p:sp>
      <p:pic>
        <p:nvPicPr>
          <p:cNvPr id="5" name="내용 개체 틀 4" descr="야키니쿠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81872" y="3501008"/>
            <a:ext cx="4110608" cy="3168352"/>
          </a:xfrm>
        </p:spPr>
      </p:pic>
      <p:pic>
        <p:nvPicPr>
          <p:cNvPr id="6" name="그림 5" descr="야키니쿠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501008"/>
            <a:ext cx="4320480" cy="3167212"/>
          </a:xfrm>
          <a:prstGeom prst="rect">
            <a:avLst/>
          </a:prstGeom>
        </p:spPr>
      </p:pic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b="1" dirty="0" err="1" smtClean="0">
                <a:latin typeface="HY수평선M" pitchFamily="18" charset="-127"/>
                <a:ea typeface="HY수평선M" pitchFamily="18" charset="-127"/>
              </a:rPr>
              <a:t>야키니쿠</a:t>
            </a:r>
            <a:r>
              <a:rPr lang="en-US" altLang="ko-KR" b="1" dirty="0" smtClean="0">
                <a:latin typeface="HY수평선M" pitchFamily="18" charset="-127"/>
                <a:ea typeface="HY수평선M" pitchFamily="18" charset="-127"/>
              </a:rPr>
              <a:t>(</a:t>
            </a:r>
            <a:r>
              <a:rPr lang="ja-JP" altLang="en-US" b="1" dirty="0" smtClean="0">
                <a:latin typeface="HY수평선M" pitchFamily="18" charset="-127"/>
              </a:rPr>
              <a:t>焼き肉</a:t>
            </a:r>
            <a:r>
              <a:rPr lang="en-US" altLang="ja-JP" b="1" dirty="0" smtClean="0">
                <a:latin typeface="HY수평선M" pitchFamily="18" charset="-127"/>
                <a:ea typeface="HY수평선M" pitchFamily="18" charset="-127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67544" y="1744216"/>
            <a:ext cx="8363272" cy="1900808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메주콩을 발효시켜 만든 끈적끈적한 식품</a:t>
            </a:r>
            <a:endParaRPr lang="en-US" altLang="ko-KR" dirty="0" smtClean="0">
              <a:latin typeface="HY수평선M" pitchFamily="18" charset="-127"/>
              <a:ea typeface="HY수평선M" pitchFamily="18" charset="-127"/>
            </a:endParaRPr>
          </a:p>
          <a:p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청국장과 비슷한 독특한 냄새를 풍김</a:t>
            </a:r>
            <a:endParaRPr lang="ko-KR" altLang="en-US" dirty="0">
              <a:latin typeface="HY수평선M" pitchFamily="18" charset="-127"/>
              <a:ea typeface="HY수평선M" pitchFamily="18" charset="-127"/>
            </a:endParaRPr>
          </a:p>
        </p:txBody>
      </p:sp>
      <p:pic>
        <p:nvPicPr>
          <p:cNvPr id="5" name="내용 개체 틀 4" descr="낫토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51520" y="3645024"/>
            <a:ext cx="4320480" cy="3024462"/>
          </a:xfrm>
        </p:spPr>
      </p:pic>
      <p:sp>
        <p:nvSpPr>
          <p:cNvPr id="6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b="1" dirty="0" err="1" smtClean="0">
                <a:latin typeface="HY수평선M" pitchFamily="18" charset="-127"/>
                <a:ea typeface="HY수평선M" pitchFamily="18" charset="-127"/>
              </a:rPr>
              <a:t>낫토</a:t>
            </a:r>
            <a:r>
              <a:rPr lang="en-US" altLang="ko-KR" b="1" dirty="0" smtClean="0">
                <a:latin typeface="HY수평선M" pitchFamily="18" charset="-127"/>
                <a:ea typeface="HY수평선M" pitchFamily="18" charset="-127"/>
              </a:rPr>
              <a:t>(</a:t>
            </a:r>
            <a:r>
              <a:rPr lang="ja-JP" altLang="en-US" b="1" dirty="0" smtClean="0">
                <a:latin typeface="HY수평선M" pitchFamily="18" charset="-127"/>
              </a:rPr>
              <a:t>納豆</a:t>
            </a:r>
            <a:r>
              <a:rPr lang="en-US" altLang="ja-JP" b="1" dirty="0" smtClean="0">
                <a:latin typeface="HY수평선M" pitchFamily="18" charset="-127"/>
                <a:ea typeface="HY수평선M" pitchFamily="18" charset="-127"/>
              </a:rPr>
              <a:t>)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40635" t="14280" r="41883" b="44561"/>
          <a:stretch>
            <a:fillRect/>
          </a:stretch>
        </p:blipFill>
        <p:spPr bwMode="auto">
          <a:xfrm flipH="1">
            <a:off x="4788024" y="3645024"/>
            <a:ext cx="410445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내용 개체 틀 6" descr="샤브샤브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79512" y="3573016"/>
            <a:ext cx="3867690" cy="3143689"/>
          </a:xfrm>
        </p:spPr>
      </p:pic>
      <p:sp>
        <p:nvSpPr>
          <p:cNvPr id="6" name="내용 개체 틀 5"/>
          <p:cNvSpPr>
            <a:spLocks noGrp="1"/>
          </p:cNvSpPr>
          <p:nvPr>
            <p:ph sz="half" idx="1"/>
          </p:nvPr>
        </p:nvSpPr>
        <p:spPr>
          <a:xfrm>
            <a:off x="179512" y="1474805"/>
            <a:ext cx="8712968" cy="2026203"/>
          </a:xfrm>
        </p:spPr>
        <p:txBody>
          <a:bodyPr/>
          <a:lstStyle/>
          <a:p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냄비요리</a:t>
            </a:r>
            <a:r>
              <a:rPr lang="en-US" altLang="ko-KR" dirty="0" smtClean="0">
                <a:latin typeface="HY수평선M" pitchFamily="18" charset="-127"/>
                <a:ea typeface="HY수평선M" pitchFamily="18" charset="-127"/>
              </a:rPr>
              <a:t>, </a:t>
            </a:r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국물요리</a:t>
            </a:r>
            <a:endParaRPr lang="en-US" altLang="ko-KR" dirty="0" smtClean="0">
              <a:latin typeface="HY수평선M" pitchFamily="18" charset="-127"/>
              <a:ea typeface="HY수평선M" pitchFamily="18" charset="-127"/>
            </a:endParaRPr>
          </a:p>
          <a:p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냄비에 여러 가지 재료를 넣고 국물을 넣어 끓인 것</a:t>
            </a:r>
            <a:endParaRPr lang="en-US" altLang="ko-KR" dirty="0" smtClean="0">
              <a:latin typeface="HY수평선M" pitchFamily="18" charset="-127"/>
              <a:ea typeface="HY수평선M" pitchFamily="18" charset="-127"/>
            </a:endParaRPr>
          </a:p>
          <a:p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대표적인 요리</a:t>
            </a:r>
            <a:r>
              <a:rPr lang="en-US" altLang="ko-KR" dirty="0" smtClean="0">
                <a:latin typeface="HY수평선M" pitchFamily="18" charset="-127"/>
                <a:ea typeface="HY수평선M" pitchFamily="18" charset="-127"/>
              </a:rPr>
              <a:t>-</a:t>
            </a:r>
            <a:r>
              <a:rPr lang="ko-KR" altLang="en-US" dirty="0" err="1" smtClean="0">
                <a:latin typeface="HY수평선M" pitchFamily="18" charset="-127"/>
                <a:ea typeface="HY수평선M" pitchFamily="18" charset="-127"/>
              </a:rPr>
              <a:t>샤브샤브</a:t>
            </a:r>
            <a:endParaRPr lang="en-US" altLang="ja-JP" dirty="0" smtClean="0">
              <a:latin typeface="HY수평선M" pitchFamily="18" charset="-127"/>
              <a:ea typeface="HY수평선M" pitchFamily="18" charset="-127"/>
            </a:endParaRPr>
          </a:p>
          <a:p>
            <a:endParaRPr lang="ja-JP" altLang="en-US" dirty="0" smtClean="0"/>
          </a:p>
          <a:p>
            <a:endParaRPr lang="ko-KR" altLang="en-US" dirty="0"/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b="1" dirty="0" err="1" smtClean="0">
                <a:latin typeface="HY수평선M" pitchFamily="18" charset="-127"/>
                <a:ea typeface="HY수평선M" pitchFamily="18" charset="-127"/>
              </a:rPr>
              <a:t>나베모노</a:t>
            </a:r>
            <a:r>
              <a:rPr lang="en-US" altLang="ko-KR" b="1" dirty="0" smtClean="0">
                <a:latin typeface="HY수평선M" pitchFamily="18" charset="-127"/>
                <a:ea typeface="HY수평선M" pitchFamily="18" charset="-127"/>
              </a:rPr>
              <a:t>(</a:t>
            </a:r>
            <a:r>
              <a:rPr lang="ja-JP" altLang="en-US" b="1" dirty="0" smtClean="0">
                <a:latin typeface="HY수평선M" pitchFamily="18" charset="-127"/>
              </a:rPr>
              <a:t>なべもの</a:t>
            </a:r>
            <a:r>
              <a:rPr lang="en-US" altLang="ja-JP" b="1" dirty="0" smtClean="0">
                <a:latin typeface="HY수평선M" pitchFamily="18" charset="-127"/>
                <a:ea typeface="HY수평선M" pitchFamily="18" charset="-127"/>
              </a:rPr>
              <a:t>)</a:t>
            </a:r>
            <a:endParaRPr lang="ko-KR" altLang="en-US" b="1" dirty="0">
              <a:latin typeface="HY수평선M" pitchFamily="18" charset="-127"/>
              <a:ea typeface="HY수평선M" pitchFamily="18" charset="-127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30712" t="15120" r="29598" b="40361"/>
          <a:stretch>
            <a:fillRect/>
          </a:stretch>
        </p:blipFill>
        <p:spPr bwMode="auto">
          <a:xfrm>
            <a:off x="4211960" y="3573017"/>
            <a:ext cx="4752527" cy="3133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smtClean="0">
                <a:solidFill>
                  <a:srgbClr val="431C11"/>
                </a:solidFill>
              </a:rPr>
              <a:t>주거문화</a:t>
            </a:r>
            <a:endParaRPr lang="ko-KR" altLang="en-US" b="1" dirty="0">
              <a:solidFill>
                <a:srgbClr val="431C11"/>
              </a:solidFill>
            </a:endParaRPr>
          </a:p>
        </p:txBody>
      </p:sp>
      <p:sp>
        <p:nvSpPr>
          <p:cNvPr id="4" name="오각형 3"/>
          <p:cNvSpPr/>
          <p:nvPr/>
        </p:nvSpPr>
        <p:spPr>
          <a:xfrm>
            <a:off x="368897" y="394441"/>
            <a:ext cx="8424936" cy="864096"/>
          </a:xfrm>
          <a:prstGeom prst="homePlate">
            <a:avLst/>
          </a:prstGeom>
          <a:noFill/>
          <a:ln>
            <a:solidFill>
              <a:srgbClr val="431C1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모서리가 둥근 직사각형 5"/>
          <p:cNvSpPr/>
          <p:nvPr/>
        </p:nvSpPr>
        <p:spPr>
          <a:xfrm>
            <a:off x="1115616" y="1772816"/>
            <a:ext cx="2520280" cy="129614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 smtClean="0">
                <a:latin typeface="HY수평선M" pitchFamily="18" charset="-127"/>
                <a:ea typeface="HY수평선M" pitchFamily="18" charset="-127"/>
              </a:rPr>
              <a:t>아파트</a:t>
            </a:r>
            <a:r>
              <a:rPr lang="en-US" altLang="ko-KR" sz="3200" dirty="0" smtClean="0">
                <a:latin typeface="HY수평선M" pitchFamily="18" charset="-127"/>
                <a:ea typeface="HY수평선M" pitchFamily="18" charset="-127"/>
              </a:rPr>
              <a:t>(</a:t>
            </a:r>
            <a:r>
              <a:rPr lang="ko-KR" altLang="en-US" sz="3200" dirty="0" smtClean="0">
                <a:latin typeface="HY수평선M" pitchFamily="18" charset="-127"/>
                <a:ea typeface="HY수평선M" pitchFamily="18" charset="-127"/>
              </a:rPr>
              <a:t>맨션</a:t>
            </a:r>
            <a:r>
              <a:rPr lang="en-US" altLang="ko-KR" sz="3200" dirty="0" smtClean="0">
                <a:latin typeface="HY수평선M" pitchFamily="18" charset="-127"/>
                <a:ea typeface="HY수평선M" pitchFamily="18" charset="-127"/>
              </a:rPr>
              <a:t>)</a:t>
            </a:r>
            <a:endParaRPr lang="ko-KR" altLang="en-US" sz="3200" dirty="0"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5220072" y="1795396"/>
            <a:ext cx="2520280" cy="129614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 smtClean="0">
                <a:latin typeface="HY수평선M" pitchFamily="18" charset="-127"/>
                <a:ea typeface="HY수평선M" pitchFamily="18" charset="-127"/>
              </a:rPr>
              <a:t>단독주택</a:t>
            </a:r>
            <a:endParaRPr lang="ko-KR" altLang="en-US" sz="3200" dirty="0"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4124687"/>
            <a:ext cx="8496944" cy="2400657"/>
          </a:xfrm>
          <a:prstGeom prst="rect">
            <a:avLst/>
          </a:prstGeom>
          <a:noFill/>
          <a:ln w="28575">
            <a:solidFill>
              <a:srgbClr val="00B0F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ko-KR" altLang="en-US" sz="30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일본 개인주택</a:t>
            </a:r>
            <a:endParaRPr lang="en-US" altLang="ko-KR" sz="3000" dirty="0" smtClean="0">
              <a:solidFill>
                <a:srgbClr val="431C11"/>
              </a:solidFill>
              <a:latin typeface="HY수평선M" pitchFamily="18" charset="-127"/>
              <a:ea typeface="HY수평선M" pitchFamily="18" charset="-127"/>
            </a:endParaRPr>
          </a:p>
          <a:p>
            <a:r>
              <a:rPr lang="ko-KR" altLang="en-US" sz="30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목조가 많고 지진에 의해 무너질 확률이 낮은 </a:t>
            </a:r>
            <a:r>
              <a:rPr lang="en-US" altLang="ko-KR" sz="30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2</a:t>
            </a:r>
            <a:r>
              <a:rPr lang="ko-KR" altLang="en-US" sz="30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층 혹은 단층</a:t>
            </a:r>
            <a:endParaRPr lang="en-US" altLang="ko-KR" sz="3000" dirty="0" smtClean="0">
              <a:solidFill>
                <a:srgbClr val="431C11"/>
              </a:solidFill>
              <a:latin typeface="HY수평선M" pitchFamily="18" charset="-127"/>
              <a:ea typeface="HY수평선M" pitchFamily="18" charset="-127"/>
            </a:endParaRPr>
          </a:p>
          <a:p>
            <a:r>
              <a:rPr lang="ko-KR" altLang="en-US" sz="30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목조→화재에는 약하나 통풍이나 채광이 좋음</a:t>
            </a:r>
            <a:endParaRPr lang="en-US" altLang="ko-KR" sz="3000" dirty="0" smtClean="0">
              <a:solidFill>
                <a:srgbClr val="431C11"/>
              </a:solidFill>
              <a:latin typeface="HY수평선M" pitchFamily="18" charset="-127"/>
              <a:ea typeface="HY수평선M" pitchFamily="18" charset="-127"/>
            </a:endParaRPr>
          </a:p>
          <a:p>
            <a:r>
              <a:rPr lang="en-US" altLang="ko-KR" sz="30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         </a:t>
            </a:r>
            <a:r>
              <a:rPr lang="ko-KR" altLang="en-US" sz="3000" dirty="0" err="1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고온다습한</a:t>
            </a:r>
            <a:r>
              <a:rPr lang="ko-KR" altLang="en-US" sz="30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 아열대의 일본기후에 적합</a:t>
            </a:r>
          </a:p>
        </p:txBody>
      </p:sp>
      <p:cxnSp>
        <p:nvCxnSpPr>
          <p:cNvPr id="9" name="꺾인 연결선 8"/>
          <p:cNvCxnSpPr>
            <a:stCxn id="8" idx="0"/>
            <a:endCxn id="7" idx="2"/>
          </p:cNvCxnSpPr>
          <p:nvPr/>
        </p:nvCxnSpPr>
        <p:spPr>
          <a:xfrm rot="5400000" flipH="1" flipV="1">
            <a:off x="5009533" y="2654008"/>
            <a:ext cx="1033147" cy="1908212"/>
          </a:xfrm>
          <a:prstGeom prst="bentConnector3">
            <a:avLst>
              <a:gd name="adj1" fmla="val 50000"/>
            </a:avLst>
          </a:prstGeom>
          <a:ln w="76200">
            <a:solidFill>
              <a:srgbClr val="92D05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0257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주택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b="25268"/>
          <a:stretch>
            <a:fillRect/>
          </a:stretch>
        </p:blipFill>
        <p:spPr>
          <a:xfrm>
            <a:off x="358465" y="673532"/>
            <a:ext cx="4176464" cy="3096344"/>
          </a:xfrm>
        </p:spPr>
      </p:pic>
      <p:pic>
        <p:nvPicPr>
          <p:cNvPr id="6" name="내용 개체 틀 5" descr="맨션.jpe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b="17034"/>
          <a:stretch>
            <a:fillRect/>
          </a:stretch>
        </p:blipFill>
        <p:spPr>
          <a:xfrm>
            <a:off x="4750953" y="2473732"/>
            <a:ext cx="4104456" cy="3096344"/>
          </a:xfrm>
        </p:spPr>
      </p:pic>
      <p:sp>
        <p:nvSpPr>
          <p:cNvPr id="4" name="TextBox 3"/>
          <p:cNvSpPr txBox="1"/>
          <p:nvPr/>
        </p:nvSpPr>
        <p:spPr>
          <a:xfrm>
            <a:off x="251520" y="3777965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latin typeface="HY수평선M" pitchFamily="18" charset="-127"/>
                <a:ea typeface="HY수평선M" pitchFamily="18" charset="-127"/>
              </a:rPr>
              <a:t>단독주택</a:t>
            </a:r>
            <a:endParaRPr lang="en-US" altLang="ko-KR" sz="2800" dirty="0" smtClean="0"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3882" y="557007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latin typeface="HY수평선M" pitchFamily="18" charset="-127"/>
                <a:ea typeface="HY수평선M" pitchFamily="18" charset="-127"/>
              </a:rPr>
              <a:t>소규모 임대아파트</a:t>
            </a:r>
            <a:endParaRPr lang="en-US" altLang="ko-KR" sz="2800" dirty="0" smtClean="0">
              <a:latin typeface="HY수평선M" pitchFamily="18" charset="-127"/>
              <a:ea typeface="HY수평선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882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211960" y="332656"/>
            <a:ext cx="4752528" cy="28083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ko-KR" altLang="en-US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다다미</a:t>
            </a:r>
            <a:r>
              <a:rPr lang="en-US" altLang="ko-KR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(</a:t>
            </a:r>
            <a:r>
              <a:rPr lang="ko-KR" altLang="en-US" b="1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畳</a:t>
            </a:r>
            <a:r>
              <a:rPr lang="en-US" altLang="ko-KR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)</a:t>
            </a:r>
          </a:p>
          <a:p>
            <a:pPr>
              <a:buNone/>
            </a:pPr>
            <a:r>
              <a:rPr lang="ko-KR" altLang="en-US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일본식 주택에서 짚으로 만</a:t>
            </a:r>
            <a:endParaRPr lang="en-US" altLang="ko-KR" dirty="0" smtClean="0">
              <a:solidFill>
                <a:srgbClr val="431C11"/>
              </a:solidFill>
              <a:latin typeface="HY수평선M" pitchFamily="18" charset="-127"/>
              <a:ea typeface="HY수평선M" pitchFamily="18" charset="-127"/>
            </a:endParaRPr>
          </a:p>
          <a:p>
            <a:pPr>
              <a:buNone/>
            </a:pPr>
            <a:r>
              <a:rPr lang="ko-KR" altLang="en-US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든 판에 왕골이나 부들로 만</a:t>
            </a:r>
            <a:endParaRPr lang="en-US" altLang="ko-KR" dirty="0" smtClean="0">
              <a:solidFill>
                <a:srgbClr val="431C11"/>
              </a:solidFill>
              <a:latin typeface="HY수평선M" pitchFamily="18" charset="-127"/>
              <a:ea typeface="HY수평선M" pitchFamily="18" charset="-127"/>
            </a:endParaRPr>
          </a:p>
          <a:p>
            <a:pPr>
              <a:buNone/>
            </a:pPr>
            <a:r>
              <a:rPr lang="ko-KR" altLang="en-US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든 돗자리를 붙인</a:t>
            </a:r>
            <a:r>
              <a:rPr lang="en-US" altLang="ko-KR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, </a:t>
            </a:r>
            <a:r>
              <a:rPr lang="ko-KR" altLang="en-US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방바닥에 </a:t>
            </a:r>
            <a:endParaRPr lang="en-US" altLang="ko-KR" dirty="0" smtClean="0">
              <a:solidFill>
                <a:srgbClr val="431C11"/>
              </a:solidFill>
              <a:latin typeface="HY수평선M" pitchFamily="18" charset="-127"/>
              <a:ea typeface="HY수평선M" pitchFamily="18" charset="-127"/>
            </a:endParaRPr>
          </a:p>
          <a:p>
            <a:pPr>
              <a:buNone/>
            </a:pPr>
            <a:r>
              <a:rPr lang="ko-KR" altLang="en-US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까는 재료</a:t>
            </a:r>
            <a:endParaRPr lang="ja-JP" altLang="en-US" dirty="0" smtClean="0">
              <a:solidFill>
                <a:srgbClr val="431C11"/>
              </a:solidFill>
              <a:latin typeface="HY수평선M" pitchFamily="18" charset="-127"/>
            </a:endParaRPr>
          </a:p>
          <a:p>
            <a:endParaRPr lang="ko-KR" altLang="en-US" dirty="0">
              <a:solidFill>
                <a:srgbClr val="431C11"/>
              </a:solidFill>
            </a:endParaRPr>
          </a:p>
        </p:txBody>
      </p:sp>
      <p:pic>
        <p:nvPicPr>
          <p:cNvPr id="7" name="내용 개체 틀 6" descr="다다미2.pn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228940" y="322433"/>
            <a:ext cx="3888432" cy="2880320"/>
          </a:xfrm>
        </p:spPr>
      </p:pic>
      <p:pic>
        <p:nvPicPr>
          <p:cNvPr id="9" name="그림 8" descr="도코노미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rcRect b="12441"/>
          <a:stretch>
            <a:fillRect/>
          </a:stretch>
        </p:blipFill>
        <p:spPr>
          <a:xfrm>
            <a:off x="228940" y="3490785"/>
            <a:ext cx="3888432" cy="30963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11960" y="3486487"/>
            <a:ext cx="46085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err="1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도코노마</a:t>
            </a:r>
            <a:r>
              <a:rPr lang="en-US" altLang="ko-KR" sz="28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(</a:t>
            </a:r>
            <a:r>
              <a:rPr lang="ko-KR" altLang="en-US" sz="2800" b="1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床</a:t>
            </a:r>
            <a:r>
              <a:rPr lang="ja-JP" altLang="en-US" sz="2800" dirty="0" smtClean="0">
                <a:solidFill>
                  <a:srgbClr val="431C11"/>
                </a:solidFill>
                <a:latin typeface="HY수평선M" pitchFamily="18" charset="-127"/>
              </a:rPr>
              <a:t>の</a:t>
            </a:r>
            <a:r>
              <a:rPr lang="ko-KR" altLang="en-US" sz="2800" b="1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間</a:t>
            </a:r>
            <a:r>
              <a:rPr lang="en-US" altLang="ko-KR" sz="28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)</a:t>
            </a:r>
          </a:p>
          <a:p>
            <a:r>
              <a:rPr lang="ko-KR" altLang="en-US" sz="28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방의 상좌에 바닥을 약간 높여 만들어 놓은 곳</a:t>
            </a:r>
            <a:endParaRPr lang="en-US" altLang="ko-KR" sz="2800" dirty="0" smtClean="0">
              <a:solidFill>
                <a:srgbClr val="431C11"/>
              </a:solidFill>
              <a:latin typeface="HY수평선M" pitchFamily="18" charset="-127"/>
              <a:ea typeface="HY수평선M" pitchFamily="18" charset="-127"/>
            </a:endParaRPr>
          </a:p>
          <a:p>
            <a:r>
              <a:rPr lang="ko-KR" altLang="en-US" sz="28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꽃</a:t>
            </a:r>
            <a:r>
              <a:rPr lang="en-US" altLang="ko-KR" sz="28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·</a:t>
            </a:r>
            <a:r>
              <a:rPr lang="ko-KR" altLang="en-US" sz="28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족자 등으로 꾸밈</a:t>
            </a:r>
            <a:endParaRPr lang="ko-KR" altLang="en-US" sz="2800" dirty="0">
              <a:solidFill>
                <a:srgbClr val="431C11"/>
              </a:solidFill>
              <a:latin typeface="HY수평선M" pitchFamily="18" charset="-127"/>
              <a:ea typeface="HY수평선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940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화장실 ㅎ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184374"/>
            <a:ext cx="4143404" cy="4268962"/>
          </a:xfrm>
        </p:spPr>
      </p:pic>
      <p:pic>
        <p:nvPicPr>
          <p:cNvPr id="6" name="내용 개체 틀 5" descr="화장실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825130" y="428604"/>
            <a:ext cx="4911846" cy="3429024"/>
          </a:xfrm>
        </p:spPr>
      </p:pic>
    </p:spTree>
    <p:extLst>
      <p:ext uri="{BB962C8B-B14F-4D97-AF65-F5344CB8AC3E}">
        <p14:creationId xmlns:p14="http://schemas.microsoft.com/office/powerpoint/2010/main" xmlns="" val="106335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251520" y="1639341"/>
            <a:ext cx="4038600" cy="4525963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일본의 실내 난방 장치의 하나</a:t>
            </a:r>
            <a:endParaRPr lang="en-US" altLang="ko-KR" dirty="0" smtClean="0">
              <a:latin typeface="HY수평선M" pitchFamily="18" charset="-127"/>
              <a:ea typeface="HY수평선M" pitchFamily="18" charset="-127"/>
            </a:endParaRPr>
          </a:p>
          <a:p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낮은 탁자에 적외선을 달고 이불을 덮은 뒤 이불 위에 또 </a:t>
            </a:r>
            <a:r>
              <a:rPr lang="ko-KR" altLang="en-US" dirty="0" err="1" smtClean="0">
                <a:latin typeface="HY수평선M" pitchFamily="18" charset="-127"/>
                <a:ea typeface="HY수평선M" pitchFamily="18" charset="-127"/>
              </a:rPr>
              <a:t>윗판을</a:t>
            </a:r>
            <a:r>
              <a:rPr lang="ko-KR" altLang="en-US" dirty="0" smtClean="0">
                <a:latin typeface="HY수평선M" pitchFamily="18" charset="-127"/>
                <a:ea typeface="HY수평선M" pitchFamily="18" charset="-127"/>
              </a:rPr>
              <a:t> 덮어 그 아래에 발을 넣어 몸을 따뜻하게 하는 도구</a:t>
            </a:r>
          </a:p>
          <a:p>
            <a:endParaRPr lang="ko-KR" altLang="en-US" dirty="0">
              <a:solidFill>
                <a:srgbClr val="431C11"/>
              </a:solidFill>
            </a:endParaRPr>
          </a:p>
        </p:txBody>
      </p:sp>
      <p:pic>
        <p:nvPicPr>
          <p:cNvPr id="5" name="내용 개체 틀 4" descr="고타츠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0" y="404664"/>
            <a:ext cx="4392488" cy="2952328"/>
          </a:xfrm>
        </p:spPr>
      </p:pic>
      <p:pic>
        <p:nvPicPr>
          <p:cNvPr id="6" name="그림 5" descr="고타츠.pn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4572000" y="3573016"/>
            <a:ext cx="4375517" cy="3024336"/>
          </a:xfrm>
          <a:prstGeom prst="rect">
            <a:avLst/>
          </a:prstGeom>
        </p:spPr>
      </p:pic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43362" cy="1143000"/>
          </a:xfrm>
        </p:spPr>
        <p:txBody>
          <a:bodyPr>
            <a:normAutofit/>
          </a:bodyPr>
          <a:lstStyle/>
          <a:p>
            <a:r>
              <a:rPr lang="ko-KR" altLang="en-US" b="1" dirty="0" err="1" smtClean="0">
                <a:latin typeface="HY수평선M" pitchFamily="18" charset="-127"/>
                <a:ea typeface="HY수평선M" pitchFamily="18" charset="-127"/>
              </a:rPr>
              <a:t>고타츠</a:t>
            </a:r>
            <a:r>
              <a:rPr lang="en-US" altLang="ko-KR" b="1" dirty="0" smtClean="0">
                <a:latin typeface="HY수평선M" pitchFamily="18" charset="-127"/>
                <a:ea typeface="HY수평선M" pitchFamily="18" charset="-127"/>
              </a:rPr>
              <a:t>(</a:t>
            </a:r>
            <a:r>
              <a:rPr lang="ja-JP" altLang="en-US" b="1" dirty="0" smtClean="0">
                <a:latin typeface="HY수평선M" pitchFamily="18" charset="-127"/>
              </a:rPr>
              <a:t>こたつ</a:t>
            </a:r>
            <a:r>
              <a:rPr lang="en-US" altLang="ja-JP" b="1" dirty="0" smtClean="0">
                <a:latin typeface="HY수평선M" pitchFamily="18" charset="-127"/>
                <a:ea typeface="HY수평선M" pitchFamily="18" charset="-127"/>
              </a:rPr>
              <a:t>)</a:t>
            </a:r>
            <a:endParaRPr lang="ko-KR" altLang="en-US" dirty="0">
              <a:latin typeface="HY수평선M" pitchFamily="18" charset="-127"/>
              <a:ea typeface="HY수평선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010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396552" y="1844824"/>
            <a:ext cx="8229600" cy="1143000"/>
          </a:xfrm>
        </p:spPr>
        <p:txBody>
          <a:bodyPr>
            <a:noAutofit/>
          </a:bodyPr>
          <a:lstStyle/>
          <a:p>
            <a:r>
              <a:rPr lang="ko-KR" altLang="en-US" sz="7200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역사에 따른</a:t>
            </a:r>
            <a:r>
              <a:rPr lang="en-US" altLang="ko-KR" sz="7200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/>
            </a:r>
            <a:br>
              <a:rPr lang="en-US" altLang="ko-KR" sz="7200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</a:br>
            <a:r>
              <a:rPr lang="en-US" altLang="ko-KR" sz="7200" dirty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 </a:t>
            </a:r>
            <a:r>
              <a:rPr lang="en-US" altLang="ko-KR" sz="7200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         </a:t>
            </a:r>
            <a:r>
              <a:rPr lang="ko-KR" altLang="en-US" sz="7200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일본의 문화</a:t>
            </a:r>
            <a:endParaRPr lang="ko-KR" altLang="en-US" sz="7200" dirty="0">
              <a:solidFill>
                <a:srgbClr val="431C11"/>
              </a:solidFill>
              <a:latin typeface="궁서" pitchFamily="18" charset="-127"/>
              <a:ea typeface="궁서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35016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510337"/>
            <a:ext cx="9144000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398167" y="3186076"/>
            <a:ext cx="9144000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98171" y="3257550"/>
            <a:ext cx="9144000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67744" y="4264711"/>
            <a:ext cx="6203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 err="1" smtClean="0">
                <a:solidFill>
                  <a:srgbClr val="431C11"/>
                </a:solidFill>
                <a:latin typeface="HY궁서" pitchFamily="18" charset="-127"/>
                <a:ea typeface="HY궁서" pitchFamily="18" charset="-127"/>
              </a:rPr>
              <a:t>죠몬</a:t>
            </a:r>
            <a:r>
              <a:rPr lang="ko-KR" altLang="en-US" sz="3600" dirty="0" smtClean="0">
                <a:solidFill>
                  <a:srgbClr val="431C11"/>
                </a:solidFill>
                <a:latin typeface="HY궁서" pitchFamily="18" charset="-127"/>
                <a:ea typeface="HY궁서" pitchFamily="18" charset="-127"/>
              </a:rPr>
              <a:t> 문화부터 미국화까지</a:t>
            </a:r>
            <a:r>
              <a:rPr lang="en-US" altLang="ko-KR" sz="3600" dirty="0" smtClean="0">
                <a:solidFill>
                  <a:srgbClr val="431C11"/>
                </a:solidFill>
                <a:latin typeface="HY궁서" pitchFamily="18" charset="-127"/>
                <a:ea typeface="HY궁서" pitchFamily="18" charset="-127"/>
              </a:rPr>
              <a:t>..</a:t>
            </a:r>
            <a:endParaRPr lang="ko-KR" altLang="en-US" sz="3600" dirty="0">
              <a:solidFill>
                <a:srgbClr val="431C11"/>
              </a:solidFill>
              <a:latin typeface="HY궁서" pitchFamily="18" charset="-127"/>
              <a:ea typeface="HY궁서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870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>
            <a:off x="539552" y="256490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ko-KR" sz="6600" b="1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4.</a:t>
            </a:r>
            <a:r>
              <a:rPr lang="ko-KR" altLang="en-US" sz="6600" b="1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일본의 연중행사</a:t>
            </a:r>
            <a:endParaRPr lang="ko-KR" altLang="en-US" sz="6600" b="1" dirty="0">
              <a:solidFill>
                <a:srgbClr val="431C11"/>
              </a:solidFill>
              <a:latin typeface="궁서" pitchFamily="18" charset="-127"/>
              <a:ea typeface="궁서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075240" cy="4525963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1</a:t>
            </a:r>
            <a:r>
              <a:rPr lang="ko-KR" altLang="en-US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월</a:t>
            </a:r>
            <a:r>
              <a:rPr lang="en-US" altLang="ko-KR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1</a:t>
            </a:r>
            <a:r>
              <a:rPr lang="ko-KR" altLang="en-US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일</a:t>
            </a:r>
            <a:r>
              <a:rPr lang="en-US" altLang="ko-KR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~3</a:t>
            </a:r>
            <a:r>
              <a:rPr lang="ko-KR" altLang="en-US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일</a:t>
            </a:r>
            <a:endParaRPr lang="en-US" altLang="ko-KR" dirty="0" smtClean="0">
              <a:solidFill>
                <a:srgbClr val="431C11"/>
              </a:solidFill>
              <a:latin typeface="HY수평선M" pitchFamily="18" charset="-127"/>
              <a:ea typeface="HY수평선M" pitchFamily="18" charset="-127"/>
            </a:endParaRPr>
          </a:p>
          <a:p>
            <a:r>
              <a:rPr lang="ko-KR" altLang="en-US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일본 최대의 명절</a:t>
            </a:r>
            <a:endParaRPr lang="en-US" altLang="ko-KR" dirty="0" smtClean="0">
              <a:solidFill>
                <a:srgbClr val="431C11"/>
              </a:solidFill>
              <a:latin typeface="HY수평선M" pitchFamily="18" charset="-127"/>
              <a:ea typeface="HY수평선M" pitchFamily="18" charset="-127"/>
            </a:endParaRPr>
          </a:p>
          <a:p>
            <a:r>
              <a:rPr lang="ko-KR" altLang="en-US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집집마다 조상신을 모시고 신년의 풍요를 기원하는 풍습으로</a:t>
            </a:r>
            <a:r>
              <a:rPr lang="en-US" altLang="ko-KR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,</a:t>
            </a:r>
            <a:r>
              <a:rPr lang="ko-KR" altLang="en-US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 집 문 앞에 소나무 장식 </a:t>
            </a:r>
            <a:r>
              <a:rPr lang="ko-KR" altLang="en-US" dirty="0" err="1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가도마츠</a:t>
            </a:r>
            <a:r>
              <a:rPr lang="en-US" altLang="ko-KR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(</a:t>
            </a:r>
            <a:r>
              <a:rPr lang="ja-JP" altLang="en-US" dirty="0" smtClean="0">
                <a:solidFill>
                  <a:srgbClr val="431C11"/>
                </a:solidFill>
                <a:latin typeface="HY수평선M" pitchFamily="18" charset="-127"/>
              </a:rPr>
              <a:t>門松</a:t>
            </a:r>
            <a:r>
              <a:rPr lang="en-US" altLang="ja-JP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)</a:t>
            </a:r>
            <a:r>
              <a:rPr lang="ko-KR" altLang="en-US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를 세움</a:t>
            </a:r>
            <a:endParaRPr lang="en-US" altLang="ko-KR" dirty="0" smtClean="0">
              <a:solidFill>
                <a:srgbClr val="431C11"/>
              </a:solidFill>
              <a:latin typeface="HY수평선M" pitchFamily="18" charset="-127"/>
              <a:ea typeface="HY수평선M" pitchFamily="18" charset="-127"/>
            </a:endParaRPr>
          </a:p>
          <a:p>
            <a:endParaRPr lang="ko-KR" altLang="en-US" dirty="0">
              <a:solidFill>
                <a:srgbClr val="431C11"/>
              </a:solidFill>
            </a:endParaRPr>
          </a:p>
        </p:txBody>
      </p:sp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err="1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오쇼가쯔</a:t>
            </a:r>
            <a:r>
              <a:rPr lang="en-US" altLang="ko-KR" b="1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(</a:t>
            </a:r>
            <a:r>
              <a:rPr lang="ja-JP" altLang="en-US" b="1" dirty="0" smtClean="0">
                <a:solidFill>
                  <a:srgbClr val="431C11"/>
                </a:solidFill>
                <a:latin typeface="HY수평선M" pitchFamily="18" charset="-127"/>
              </a:rPr>
              <a:t>お正月</a:t>
            </a:r>
            <a:r>
              <a:rPr lang="en-US" altLang="ja-JP" b="1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)</a:t>
            </a:r>
            <a:endParaRPr lang="ko-KR" altLang="en-US" dirty="0">
              <a:latin typeface="HY수평선M" pitchFamily="18" charset="-127"/>
              <a:ea typeface="HY수평선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533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가도마츠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1" y="116632"/>
            <a:ext cx="4450045" cy="2736304"/>
          </a:xfrm>
        </p:spPr>
      </p:pic>
      <p:sp>
        <p:nvSpPr>
          <p:cNvPr id="6" name="TextBox 5"/>
          <p:cNvSpPr txBox="1"/>
          <p:nvPr/>
        </p:nvSpPr>
        <p:spPr>
          <a:xfrm>
            <a:off x="4716016" y="2348880"/>
            <a:ext cx="3096344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dirty="0" err="1" smtClean="0">
                <a:latin typeface="HY수평선M" pitchFamily="18" charset="-127"/>
                <a:ea typeface="HY수평선M" pitchFamily="18" charset="-127"/>
              </a:rPr>
              <a:t>가도마츠</a:t>
            </a:r>
            <a:r>
              <a:rPr lang="en-US" altLang="ko-KR" sz="2500" dirty="0" smtClean="0">
                <a:latin typeface="HY수평선M" pitchFamily="18" charset="-127"/>
                <a:ea typeface="HY수평선M" pitchFamily="18" charset="-127"/>
              </a:rPr>
              <a:t>(</a:t>
            </a:r>
            <a:r>
              <a:rPr lang="ja-JP" altLang="en-US" sz="2500" dirty="0" smtClean="0">
                <a:latin typeface="HY수평선M" pitchFamily="18" charset="-127"/>
                <a:ea typeface="굴림" pitchFamily="50" charset="-127"/>
              </a:rPr>
              <a:t>門松</a:t>
            </a:r>
            <a:r>
              <a:rPr lang="en-US" altLang="ja-JP" sz="2500" dirty="0" smtClean="0">
                <a:latin typeface="HY수평선M" pitchFamily="18" charset="-127"/>
                <a:ea typeface="HY수평선M" pitchFamily="18" charset="-127"/>
              </a:rPr>
              <a:t>)</a:t>
            </a:r>
            <a:endParaRPr lang="ja-JP" altLang="en-US" sz="2500" dirty="0" smtClean="0">
              <a:latin typeface="HY수평선M" pitchFamily="18" charset="-127"/>
              <a:ea typeface="굴림" pitchFamily="50" charset="-127"/>
            </a:endParaRPr>
          </a:p>
          <a:p>
            <a:endParaRPr lang="ko-KR" altLang="en-US" dirty="0"/>
          </a:p>
        </p:txBody>
      </p:sp>
      <p:pic>
        <p:nvPicPr>
          <p:cNvPr id="7" name="그림 6" descr="오조니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996952"/>
            <a:ext cx="4320480" cy="3168352"/>
          </a:xfrm>
          <a:prstGeom prst="rect">
            <a:avLst/>
          </a:prstGeom>
        </p:spPr>
      </p:pic>
      <p:pic>
        <p:nvPicPr>
          <p:cNvPr id="8" name="그림 7" descr="오세치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2996952"/>
            <a:ext cx="4213535" cy="31683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9512" y="6237312"/>
            <a:ext cx="432048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dirty="0" smtClean="0">
                <a:latin typeface="HY수평선M" pitchFamily="18" charset="-127"/>
                <a:ea typeface="HY수평선M" pitchFamily="18" charset="-127"/>
              </a:rPr>
              <a:t>일본의 떡국 오조니</a:t>
            </a:r>
            <a:r>
              <a:rPr lang="en-US" altLang="ko-KR" sz="2500" dirty="0" smtClean="0">
                <a:latin typeface="HY수평선M" pitchFamily="18" charset="-127"/>
                <a:ea typeface="HY수평선M" pitchFamily="18" charset="-127"/>
              </a:rPr>
              <a:t>(</a:t>
            </a:r>
            <a:r>
              <a:rPr lang="ja-JP" altLang="en-US" sz="2500" dirty="0" smtClean="0">
                <a:latin typeface="HY수평선M" pitchFamily="18" charset="-127"/>
                <a:ea typeface="굴림" pitchFamily="50" charset="-127"/>
              </a:rPr>
              <a:t>お</a:t>
            </a:r>
            <a:r>
              <a:rPr lang="ko-KR" altLang="en-US" sz="2500" dirty="0" smtClean="0">
                <a:latin typeface="HY수평선M" pitchFamily="18" charset="-127"/>
                <a:ea typeface="HY수평선M" pitchFamily="18" charset="-127"/>
              </a:rPr>
              <a:t>雑煮</a:t>
            </a:r>
            <a:r>
              <a:rPr lang="en-US" altLang="ko-KR" sz="2500" dirty="0" smtClean="0">
                <a:latin typeface="HY수평선M" pitchFamily="18" charset="-127"/>
                <a:ea typeface="HY수평선M" pitchFamily="18" charset="-127"/>
              </a:rPr>
              <a:t>)</a:t>
            </a:r>
            <a:endParaRPr lang="ko-KR" altLang="en-US" sz="2500" dirty="0" smtClean="0">
              <a:latin typeface="HY수평선M" pitchFamily="18" charset="-127"/>
              <a:ea typeface="HY수평선M" pitchFamily="18" charset="-127"/>
            </a:endParaRPr>
          </a:p>
          <a:p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44008" y="6235178"/>
            <a:ext cx="4248472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dirty="0" err="1" smtClean="0">
                <a:latin typeface="HY수평선M" pitchFamily="18" charset="-127"/>
                <a:ea typeface="HY수평선M" pitchFamily="18" charset="-127"/>
              </a:rPr>
              <a:t>오세치요리</a:t>
            </a:r>
            <a:r>
              <a:rPr lang="en-US" altLang="ko-KR" sz="2500" dirty="0" smtClean="0">
                <a:latin typeface="HY수평선M" pitchFamily="18" charset="-127"/>
                <a:ea typeface="HY수평선M" pitchFamily="18" charset="-127"/>
              </a:rPr>
              <a:t>(</a:t>
            </a:r>
            <a:r>
              <a:rPr lang="ja-JP" altLang="en-US" sz="2500" dirty="0" smtClean="0">
                <a:latin typeface="HY수평선M" pitchFamily="18" charset="-127"/>
                <a:ea typeface="굴림" pitchFamily="50" charset="-127"/>
              </a:rPr>
              <a:t>お節料理</a:t>
            </a:r>
            <a:r>
              <a:rPr lang="en-US" altLang="ja-JP" sz="2500" dirty="0" smtClean="0">
                <a:latin typeface="HY수평선M" pitchFamily="18" charset="-127"/>
                <a:ea typeface="HY수평선M" pitchFamily="18" charset="-127"/>
              </a:rPr>
              <a:t>)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29183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err="1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히나마츠리</a:t>
            </a:r>
            <a:r>
              <a:rPr lang="ja-JP" altLang="en-US" b="1" dirty="0" smtClean="0">
                <a:solidFill>
                  <a:srgbClr val="431C11"/>
                </a:solidFill>
                <a:latin typeface="HY수평선M" pitchFamily="18" charset="-127"/>
              </a:rPr>
              <a:t> </a:t>
            </a:r>
            <a:r>
              <a:rPr lang="en-US" altLang="ja-JP" b="1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(</a:t>
            </a:r>
            <a:r>
              <a:rPr lang="ja-JP" altLang="en-US" b="1" dirty="0" smtClean="0">
                <a:solidFill>
                  <a:srgbClr val="431C11"/>
                </a:solidFill>
                <a:latin typeface="HY수평선M" pitchFamily="18" charset="-127"/>
              </a:rPr>
              <a:t>ひな祭り</a:t>
            </a:r>
            <a:r>
              <a:rPr lang="en-US" altLang="ja-JP" b="1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)</a:t>
            </a:r>
            <a:endParaRPr lang="ko-KR" altLang="en-US" b="1" dirty="0">
              <a:solidFill>
                <a:srgbClr val="431C11"/>
              </a:solidFill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3</a:t>
            </a:r>
            <a:r>
              <a:rPr lang="ko-KR" altLang="en-US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월 </a:t>
            </a:r>
            <a:r>
              <a:rPr lang="en-US" altLang="ko-KR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3</a:t>
            </a:r>
            <a:r>
              <a:rPr lang="ko-KR" altLang="en-US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일</a:t>
            </a:r>
            <a:endParaRPr lang="en-US" altLang="ko-KR" dirty="0" smtClean="0">
              <a:solidFill>
                <a:srgbClr val="431C11"/>
              </a:solidFill>
              <a:latin typeface="HY수평선M" pitchFamily="18" charset="-127"/>
              <a:ea typeface="HY수평선M" pitchFamily="18" charset="-127"/>
            </a:endParaRPr>
          </a:p>
          <a:p>
            <a:r>
              <a:rPr lang="ko-KR" altLang="en-US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여자 어린이의 건강과 행복을 빌기 위한 전통 축제</a:t>
            </a:r>
            <a:endParaRPr lang="en-US" altLang="ko-KR" dirty="0" smtClean="0">
              <a:solidFill>
                <a:srgbClr val="431C11"/>
              </a:solidFill>
              <a:latin typeface="HY수평선M" pitchFamily="18" charset="-127"/>
              <a:ea typeface="HY수평선M" pitchFamily="18" charset="-127"/>
            </a:endParaRPr>
          </a:p>
          <a:p>
            <a:r>
              <a:rPr lang="ko-KR" altLang="en-US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가정에서 실내를 </a:t>
            </a:r>
            <a:r>
              <a:rPr lang="ko-KR" altLang="en-US" dirty="0" err="1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히나</a:t>
            </a:r>
            <a:r>
              <a:rPr lang="ko-KR" altLang="en-US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 인형과 특별한 장식품으로 꾸밈</a:t>
            </a:r>
          </a:p>
          <a:p>
            <a:pPr>
              <a:buNone/>
            </a:pPr>
            <a:endParaRPr lang="ko-KR" altLang="en-US" dirty="0">
              <a:solidFill>
                <a:srgbClr val="431C11"/>
              </a:solidFill>
            </a:endParaRPr>
          </a:p>
        </p:txBody>
      </p:sp>
      <p:pic>
        <p:nvPicPr>
          <p:cNvPr id="5" name="내용 개체 틀 4" descr="히나마츠리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646091"/>
            <a:ext cx="4038600" cy="4434180"/>
          </a:xfrm>
        </p:spPr>
      </p:pic>
    </p:spTree>
    <p:extLst>
      <p:ext uri="{BB962C8B-B14F-4D97-AF65-F5344CB8AC3E}">
        <p14:creationId xmlns:p14="http://schemas.microsoft.com/office/powerpoint/2010/main" xmlns="" val="95322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7504" y="94052"/>
            <a:ext cx="8856984" cy="1143000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성인식</a:t>
            </a:r>
            <a:endParaRPr lang="ko-KR" altLang="en-US" b="1" dirty="0">
              <a:solidFill>
                <a:srgbClr val="431C11"/>
              </a:solidFill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323528" y="1196752"/>
            <a:ext cx="8568952" cy="2448273"/>
          </a:xfrm>
        </p:spPr>
        <p:txBody>
          <a:bodyPr>
            <a:normAutofit fontScale="85000" lnSpcReduction="20000"/>
          </a:bodyPr>
          <a:lstStyle/>
          <a:p>
            <a:r>
              <a:rPr lang="ko-KR" altLang="en-US" sz="31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만 </a:t>
            </a:r>
            <a:r>
              <a:rPr lang="en-US" altLang="ko-KR" sz="31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20</a:t>
            </a:r>
            <a:r>
              <a:rPr lang="ko-KR" altLang="en-US" sz="31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세가 되는 젊은이들이 비로서 성인으로 인정받는 날</a:t>
            </a:r>
            <a:endParaRPr lang="en-US" altLang="ko-KR" sz="3100" dirty="0" smtClean="0">
              <a:solidFill>
                <a:srgbClr val="431C11"/>
              </a:solidFill>
              <a:latin typeface="HY수평선M" pitchFamily="18" charset="-127"/>
              <a:ea typeface="HY수평선M" pitchFamily="18" charset="-127"/>
            </a:endParaRPr>
          </a:p>
          <a:p>
            <a:r>
              <a:rPr lang="ko-KR" altLang="en-US" sz="31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시민회관이나 구민 회관</a:t>
            </a:r>
            <a:r>
              <a:rPr lang="en-US" altLang="ko-KR" sz="31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, </a:t>
            </a:r>
            <a:r>
              <a:rPr lang="ko-KR" altLang="en-US" sz="31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문화센터 등에서 열림</a:t>
            </a:r>
            <a:endParaRPr lang="en-US" altLang="ko-KR" sz="3100" dirty="0" smtClean="0">
              <a:solidFill>
                <a:srgbClr val="431C11"/>
              </a:solidFill>
              <a:latin typeface="HY수평선M" pitchFamily="18" charset="-127"/>
              <a:ea typeface="HY수평선M" pitchFamily="18" charset="-127"/>
            </a:endParaRPr>
          </a:p>
          <a:p>
            <a:r>
              <a:rPr lang="ko-KR" altLang="en-US" sz="31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기념촬영</a:t>
            </a:r>
            <a:r>
              <a:rPr lang="en-US" altLang="ko-KR" sz="31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, </a:t>
            </a:r>
            <a:r>
              <a:rPr lang="ko-KR" altLang="en-US" sz="31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성인으로서의 의견발표</a:t>
            </a:r>
            <a:r>
              <a:rPr lang="en-US" altLang="ko-KR" sz="31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, </a:t>
            </a:r>
            <a:r>
              <a:rPr lang="ko-KR" altLang="en-US" sz="3100" dirty="0" err="1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성인증</a:t>
            </a:r>
            <a:r>
              <a:rPr lang="ko-KR" altLang="en-US" sz="31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 수여</a:t>
            </a:r>
            <a:r>
              <a:rPr lang="en-US" altLang="ko-KR" sz="31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, </a:t>
            </a:r>
            <a:r>
              <a:rPr lang="ko-KR" altLang="en-US" sz="31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댄스 게임 등 진행 </a:t>
            </a:r>
            <a:endParaRPr lang="en-US" altLang="ko-KR" sz="3100" dirty="0" smtClean="0">
              <a:solidFill>
                <a:srgbClr val="431C11"/>
              </a:solidFill>
              <a:latin typeface="HY수평선M" pitchFamily="18" charset="-127"/>
              <a:ea typeface="HY수평선M" pitchFamily="18" charset="-127"/>
            </a:endParaRPr>
          </a:p>
          <a:p>
            <a:r>
              <a:rPr lang="ko-KR" altLang="en-US" sz="31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여자</a:t>
            </a:r>
            <a:r>
              <a:rPr lang="en-US" altLang="ko-KR" sz="31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-</a:t>
            </a:r>
            <a:r>
              <a:rPr lang="ko-KR" altLang="en-US" sz="3100" dirty="0" err="1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후리소데</a:t>
            </a:r>
            <a:r>
              <a:rPr lang="ko-KR" altLang="en-US" sz="31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 </a:t>
            </a:r>
            <a:r>
              <a:rPr lang="en-US" altLang="ko-KR" sz="31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/</a:t>
            </a:r>
            <a:r>
              <a:rPr lang="ko-KR" altLang="en-US" sz="31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남자</a:t>
            </a:r>
            <a:r>
              <a:rPr lang="en-US" altLang="ko-KR" sz="31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-</a:t>
            </a:r>
            <a:r>
              <a:rPr lang="ko-KR" altLang="en-US" sz="3100" dirty="0" err="1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하카마</a:t>
            </a:r>
            <a:r>
              <a:rPr lang="en-US" altLang="ko-KR" sz="31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 </a:t>
            </a:r>
          </a:p>
          <a:p>
            <a:endParaRPr lang="en-US" altLang="ko-KR" dirty="0" smtClean="0">
              <a:solidFill>
                <a:srgbClr val="431C11"/>
              </a:solidFill>
            </a:endParaRPr>
          </a:p>
        </p:txBody>
      </p:sp>
      <p:pic>
        <p:nvPicPr>
          <p:cNvPr id="5" name="내용 개체 틀 4" descr="ㄹㅇ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95536" y="3645024"/>
            <a:ext cx="3960440" cy="3058455"/>
          </a:xfrm>
        </p:spPr>
      </p:pic>
      <p:pic>
        <p:nvPicPr>
          <p:cNvPr id="6" name="그림 5" descr="fgdsgadf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717032"/>
            <a:ext cx="4320480" cy="2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90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 smtClean="0"/>
          </a:p>
        </p:txBody>
      </p:sp>
      <p:sp>
        <p:nvSpPr>
          <p:cNvPr id="115715" name="Rectangle 3"/>
          <p:cNvSpPr>
            <a:spLocks noGrp="1"/>
          </p:cNvSpPr>
          <p:nvPr>
            <p:ph type="body" idx="1"/>
          </p:nvPr>
        </p:nvSpPr>
        <p:spPr>
          <a:xfrm>
            <a:off x="0" y="4149080"/>
            <a:ext cx="9144000" cy="2115021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sz="2400" dirty="0" smtClean="0">
              <a:solidFill>
                <a:srgbClr val="431C11"/>
              </a:solidFill>
            </a:endParaRPr>
          </a:p>
          <a:p>
            <a:pPr fontAlgn="ctr">
              <a:buFont typeface="Arial" pitchFamily="34" charset="0"/>
              <a:buNone/>
            </a:pPr>
            <a:r>
              <a:rPr lang="ko-KR" altLang="en-US" sz="2800" dirty="0" smtClean="0">
                <a:solidFill>
                  <a:srgbClr val="431C11"/>
                </a:solidFill>
                <a:latin typeface="HY강M" pitchFamily="18" charset="-127"/>
                <a:ea typeface="HY강M" pitchFamily="18" charset="-127"/>
              </a:rPr>
              <a:t>   </a:t>
            </a:r>
            <a:r>
              <a:rPr lang="ko-KR" altLang="en-US" sz="28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‘종교적 행위를 하다’라는 뜻의 </a:t>
            </a:r>
            <a:r>
              <a:rPr lang="ko-KR" altLang="en-US" sz="2800" dirty="0" err="1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마츠루</a:t>
            </a:r>
            <a:r>
              <a:rPr lang="en-US" altLang="ko-KR" sz="28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(</a:t>
            </a:r>
            <a:r>
              <a:rPr lang="ko-KR" altLang="en-US" sz="28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まつる</a:t>
            </a:r>
            <a:r>
              <a:rPr lang="en-US" altLang="ko-KR" sz="28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)</a:t>
            </a:r>
            <a:r>
              <a:rPr lang="ko-KR" altLang="en-US" sz="28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와 같은 어원을 지니고 있으며</a:t>
            </a:r>
            <a:r>
              <a:rPr lang="en-US" altLang="ko-KR" sz="28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,</a:t>
            </a:r>
            <a:r>
              <a:rPr lang="ko-KR" altLang="en-US" sz="28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 </a:t>
            </a:r>
            <a:r>
              <a:rPr lang="ko-KR" altLang="en-US" sz="2800" b="1" dirty="0" smtClean="0">
                <a:solidFill>
                  <a:srgbClr val="FF0000"/>
                </a:solidFill>
                <a:latin typeface="HY수평선M" pitchFamily="18" charset="-127"/>
                <a:ea typeface="HY수평선M" pitchFamily="18" charset="-127"/>
              </a:rPr>
              <a:t>신에게 제사를 지내는 것</a:t>
            </a:r>
            <a:r>
              <a:rPr lang="ko-KR" altLang="en-US" sz="2800" dirty="0" smtClean="0">
                <a:solidFill>
                  <a:srgbClr val="431C11"/>
                </a:solidFill>
                <a:latin typeface="HY수평선M" pitchFamily="18" charset="-127"/>
                <a:ea typeface="HY수평선M" pitchFamily="18" charset="-127"/>
              </a:rPr>
              <a:t>을 뜻함</a:t>
            </a:r>
          </a:p>
        </p:txBody>
      </p:sp>
      <p:sp>
        <p:nvSpPr>
          <p:cNvPr id="30724" name="Rectangle 5"/>
          <p:cNvSpPr>
            <a:spLocks noChangeArrowheads="1"/>
          </p:cNvSpPr>
          <p:nvPr/>
        </p:nvSpPr>
        <p:spPr bwMode="auto">
          <a:xfrm>
            <a:off x="0" y="2124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latinLnBrk="1" hangingPunct="1"/>
            <a:endParaRPr lang="ko-KR" altLang="en-US"/>
          </a:p>
        </p:txBody>
      </p:sp>
      <p:pic>
        <p:nvPicPr>
          <p:cNvPr id="30725" name="_x91237200" descr="EMB000025b081f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242888"/>
            <a:ext cx="9144001" cy="438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8" name="Text Box 6"/>
          <p:cNvSpPr txBox="1">
            <a:spLocks noChangeArrowheads="1"/>
          </p:cNvSpPr>
          <p:nvPr/>
        </p:nvSpPr>
        <p:spPr bwMode="auto">
          <a:xfrm>
            <a:off x="251520" y="-99392"/>
            <a:ext cx="30123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latinLnBrk="1" hangingPunct="1"/>
            <a:r>
              <a:rPr lang="ko-KR" altLang="en-US" sz="4800" dirty="0" err="1">
                <a:latin typeface="HY수평선M" pitchFamily="18" charset="-127"/>
                <a:ea typeface="HY수평선M" pitchFamily="18" charset="-127"/>
              </a:rPr>
              <a:t>마츠리란</a:t>
            </a:r>
            <a:r>
              <a:rPr lang="en-US" altLang="ko-KR" sz="4800" dirty="0">
                <a:latin typeface="HY수평선M" pitchFamily="18" charset="-127"/>
                <a:ea typeface="HY수평선M" pitchFamily="18" charset="-127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5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5" grpId="0" build="p"/>
      <p:bldP spid="115718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 descr="Untitled-1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1747" name="Rectangle 8"/>
          <p:cNvSpPr>
            <a:spLocks noChangeArrowheads="1"/>
          </p:cNvSpPr>
          <p:nvPr/>
        </p:nvSpPr>
        <p:spPr bwMode="auto">
          <a:xfrm>
            <a:off x="-35496" y="144016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latinLnBrk="1" hangingPunct="1"/>
            <a:endParaRPr lang="ko-KR" altLang="en-US"/>
          </a:p>
        </p:txBody>
      </p:sp>
      <p:sp>
        <p:nvSpPr>
          <p:cNvPr id="7" name="Rectangle 3"/>
          <p:cNvSpPr>
            <a:spLocks noGrp="1"/>
          </p:cNvSpPr>
          <p:nvPr>
            <p:ph type="body" idx="1"/>
          </p:nvPr>
        </p:nvSpPr>
        <p:spPr>
          <a:xfrm>
            <a:off x="539552" y="3944392"/>
            <a:ext cx="8712968" cy="2220912"/>
          </a:xfrm>
        </p:spPr>
        <p:txBody>
          <a:bodyPr>
            <a:normAutofit fontScale="92500"/>
          </a:bodyPr>
          <a:lstStyle/>
          <a:p>
            <a:r>
              <a:rPr lang="ko-KR" altLang="en-US" sz="2800" dirty="0" smtClean="0">
                <a:latin typeface="HY수평선M" pitchFamily="18" charset="-127"/>
                <a:ea typeface="HY수평선M" pitchFamily="18" charset="-127"/>
              </a:rPr>
              <a:t>전국 각지에 전하고 있는 </a:t>
            </a:r>
            <a:r>
              <a:rPr lang="ko-KR" altLang="en-US" sz="2800" dirty="0" err="1" smtClean="0">
                <a:latin typeface="HY수평선M" pitchFamily="18" charset="-127"/>
                <a:ea typeface="HY수평선M" pitchFamily="18" charset="-127"/>
              </a:rPr>
              <a:t>마츠리는</a:t>
            </a:r>
            <a:r>
              <a:rPr lang="ko-KR" altLang="en-US" sz="2800" dirty="0" smtClean="0">
                <a:latin typeface="HY수평선M" pitchFamily="18" charset="-127"/>
                <a:ea typeface="HY수평선M" pitchFamily="18" charset="-127"/>
              </a:rPr>
              <a:t> 각기 다른 배경과</a:t>
            </a:r>
            <a:endParaRPr lang="en-US" altLang="ko-KR" sz="2800" dirty="0" smtClean="0">
              <a:latin typeface="HY수평선M" pitchFamily="18" charset="-127"/>
              <a:ea typeface="HY수평선M" pitchFamily="18" charset="-127"/>
            </a:endParaRPr>
          </a:p>
          <a:p>
            <a:pPr>
              <a:buNone/>
            </a:pPr>
            <a:r>
              <a:rPr lang="ko-KR" altLang="en-US" sz="2800" dirty="0" smtClean="0">
                <a:latin typeface="HY수평선M" pitchFamily="18" charset="-127"/>
                <a:ea typeface="HY수평선M" pitchFamily="18" charset="-127"/>
              </a:rPr>
              <a:t>   내용을 가지고 있어 매우 다양한 모습을 보임</a:t>
            </a:r>
            <a:endParaRPr lang="en-US" altLang="ko-KR" sz="2800" dirty="0" smtClean="0">
              <a:latin typeface="HY수평선M" pitchFamily="18" charset="-127"/>
              <a:ea typeface="HY수평선M" pitchFamily="18" charset="-127"/>
            </a:endParaRPr>
          </a:p>
          <a:p>
            <a:r>
              <a:rPr lang="ko-KR" altLang="en-US" sz="2800" dirty="0" smtClean="0">
                <a:latin typeface="HY수평선M" pitchFamily="18" charset="-127"/>
                <a:ea typeface="HY수평선M" pitchFamily="18" charset="-127"/>
              </a:rPr>
              <a:t>신을 맞이하고 극진히 대접하여 건강과 행복을 보장</a:t>
            </a:r>
            <a:endParaRPr lang="en-US" altLang="ko-KR" sz="2800" dirty="0" smtClean="0">
              <a:latin typeface="HY수평선M" pitchFamily="18" charset="-127"/>
              <a:ea typeface="HY수평선M" pitchFamily="18" charset="-127"/>
            </a:endParaRPr>
          </a:p>
          <a:p>
            <a:pPr>
              <a:buNone/>
            </a:pPr>
            <a:r>
              <a:rPr lang="ko-KR" altLang="en-US" sz="2800" dirty="0" smtClean="0">
                <a:latin typeface="HY수평선M" pitchFamily="18" charset="-127"/>
                <a:ea typeface="HY수평선M" pitchFamily="18" charset="-127"/>
              </a:rPr>
              <a:t>   받고자 하는 최종적인 목적은 모두 같음</a:t>
            </a:r>
            <a:endParaRPr lang="en-US" altLang="ko-KR" sz="2800" dirty="0" smtClean="0">
              <a:latin typeface="HY수평선M" pitchFamily="18" charset="-127"/>
              <a:ea typeface="HY수평선M" pitchFamily="18" charset="-127"/>
            </a:endParaRPr>
          </a:p>
          <a:p>
            <a:pPr>
              <a:buFont typeface="Arial" pitchFamily="34" charset="0"/>
              <a:buNone/>
            </a:pPr>
            <a:endParaRPr lang="ko-KR" altLang="en-US" sz="2800" dirty="0" smtClean="0">
              <a:solidFill>
                <a:srgbClr val="431C11"/>
              </a:solidFill>
              <a:latin typeface="HY수평선M" pitchFamily="18" charset="-127"/>
              <a:ea typeface="HY수평선M" pitchFamily="18" charset="-127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4666029" y="573394"/>
            <a:ext cx="3866411" cy="2567574"/>
            <a:chOff x="4666029" y="573394"/>
            <a:chExt cx="3866411" cy="2567574"/>
          </a:xfrm>
        </p:grpSpPr>
        <p:sp>
          <p:nvSpPr>
            <p:cNvPr id="9" name="오각형 8"/>
            <p:cNvSpPr/>
            <p:nvPr/>
          </p:nvSpPr>
          <p:spPr>
            <a:xfrm rot="10800000">
              <a:off x="4666029" y="573394"/>
              <a:ext cx="3851920" cy="2567574"/>
            </a:xfrm>
            <a:prstGeom prst="homePlate">
              <a:avLst>
                <a:gd name="adj" fmla="val 28287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endParaRPr lang="ko-KR" altLang="en-US" dirty="0" smtClean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84576" y="1210687"/>
              <a:ext cx="3347864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3200" dirty="0" smtClean="0">
                  <a:solidFill>
                    <a:srgbClr val="00B0F0"/>
                  </a:solidFill>
                  <a:latin typeface="HY수평선M" pitchFamily="18" charset="-127"/>
                  <a:ea typeface="HY수평선M" pitchFamily="18" charset="-127"/>
                </a:rPr>
                <a:t>상업적</a:t>
              </a:r>
              <a:endParaRPr lang="en-US" altLang="ko-KR" sz="3200" dirty="0" smtClean="0">
                <a:solidFill>
                  <a:srgbClr val="00B0F0"/>
                </a:solidFill>
                <a:latin typeface="HY수평선M" pitchFamily="18" charset="-127"/>
                <a:ea typeface="HY수평선M" pitchFamily="18" charset="-127"/>
              </a:endParaRPr>
            </a:p>
            <a:p>
              <a:r>
                <a:rPr lang="ko-KR" altLang="en-US" sz="3200" dirty="0" err="1" smtClean="0">
                  <a:solidFill>
                    <a:srgbClr val="00B0F0"/>
                  </a:solidFill>
                  <a:latin typeface="HY수평선M" pitchFamily="18" charset="-127"/>
                  <a:ea typeface="HY수평선M" pitchFamily="18" charset="-127"/>
                </a:rPr>
                <a:t>이벤트성</a:t>
              </a:r>
              <a:r>
                <a:rPr lang="ko-KR" altLang="en-US" sz="3200" dirty="0" smtClean="0">
                  <a:solidFill>
                    <a:srgbClr val="00B0F0"/>
                  </a:solidFill>
                  <a:latin typeface="HY수평선M" pitchFamily="18" charset="-127"/>
                  <a:ea typeface="HY수평선M" pitchFamily="18" charset="-127"/>
                </a:rPr>
                <a:t> </a:t>
              </a:r>
              <a:r>
                <a:rPr lang="ko-KR" altLang="en-US" sz="3200" dirty="0" err="1" smtClean="0">
                  <a:solidFill>
                    <a:srgbClr val="00B0F0"/>
                  </a:solidFill>
                  <a:latin typeface="HY수평선M" pitchFamily="18" charset="-127"/>
                  <a:ea typeface="HY수평선M" pitchFamily="18" charset="-127"/>
                </a:rPr>
                <a:t>마츠리</a:t>
              </a:r>
              <a:endParaRPr lang="ko-KR" altLang="en-US" sz="3200" dirty="0" smtClean="0">
                <a:solidFill>
                  <a:srgbClr val="00B0F0"/>
                </a:solidFill>
                <a:latin typeface="HY수평선M" pitchFamily="18" charset="-127"/>
                <a:ea typeface="HY수평선M" pitchFamily="18" charset="-127"/>
              </a:endParaRPr>
            </a:p>
            <a:p>
              <a:endParaRPr lang="ko-KR" altLang="en-US" dirty="0"/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540568" y="548680"/>
            <a:ext cx="3923928" cy="2592288"/>
            <a:chOff x="540568" y="548680"/>
            <a:chExt cx="3923928" cy="2592288"/>
          </a:xfrm>
        </p:grpSpPr>
        <p:sp>
          <p:nvSpPr>
            <p:cNvPr id="8" name="오각형 7"/>
            <p:cNvSpPr/>
            <p:nvPr/>
          </p:nvSpPr>
          <p:spPr>
            <a:xfrm>
              <a:off x="540568" y="548680"/>
              <a:ext cx="3923928" cy="2592288"/>
            </a:xfrm>
            <a:prstGeom prst="homePlate">
              <a:avLst>
                <a:gd name="adj" fmla="val 28287"/>
              </a:avLst>
            </a:prstGeom>
            <a:solidFill>
              <a:srgbClr val="00B0F0"/>
            </a:solidFill>
            <a:ln w="38100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altLang="ko-KR" sz="32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HY수평선M" pitchFamily="18" charset="-127"/>
                <a:ea typeface="HY수평선M" pitchFamily="18" charset="-127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92088" y="1210687"/>
              <a:ext cx="2783134" cy="1354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32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HY수평선M" pitchFamily="18" charset="-127"/>
                  <a:ea typeface="HY수평선M" pitchFamily="18" charset="-127"/>
                </a:rPr>
                <a:t>종교적</a:t>
              </a:r>
              <a:endParaRPr lang="en-US" altLang="ko-KR" sz="32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HY수평선M" pitchFamily="18" charset="-127"/>
                <a:ea typeface="HY수평선M" pitchFamily="18" charset="-127"/>
              </a:endParaRPr>
            </a:p>
            <a:p>
              <a:r>
                <a:rPr lang="ko-KR" altLang="en-US" sz="32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HY수평선M" pitchFamily="18" charset="-127"/>
                  <a:ea typeface="HY수평선M" pitchFamily="18" charset="-127"/>
                </a:rPr>
                <a:t>본래의 </a:t>
              </a:r>
              <a:r>
                <a:rPr lang="ko-KR" altLang="en-US" sz="3200" dirty="0" err="1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HY수평선M" pitchFamily="18" charset="-127"/>
                  <a:ea typeface="HY수평선M" pitchFamily="18" charset="-127"/>
                </a:rPr>
                <a:t>마츠리</a:t>
              </a:r>
              <a:endParaRPr lang="en-US" altLang="ko-KR" sz="32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HY수평선M" pitchFamily="18" charset="-127"/>
                <a:ea typeface="HY수평선M" pitchFamily="18" charset="-127"/>
              </a:endParaRPr>
            </a:p>
            <a:p>
              <a:endParaRPr lang="ko-KR" altLang="en-US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iljij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4248472" cy="3240360"/>
          </a:xfrm>
        </p:spPr>
      </p:pic>
      <p:pic>
        <p:nvPicPr>
          <p:cNvPr id="6" name="내용 개체 틀 5" descr="혀ㅑㅣ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188640"/>
            <a:ext cx="4320480" cy="3240360"/>
          </a:xfrm>
        </p:spPr>
      </p:pic>
      <p:pic>
        <p:nvPicPr>
          <p:cNvPr id="7" name="그림 6" descr="기온마츠리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645024"/>
            <a:ext cx="4248472" cy="2952328"/>
          </a:xfrm>
          <a:prstGeom prst="rect">
            <a:avLst/>
          </a:prstGeom>
        </p:spPr>
      </p:pic>
      <p:pic>
        <p:nvPicPr>
          <p:cNvPr id="8" name="그림 7" descr="제목 없음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645024"/>
            <a:ext cx="4320480" cy="3008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실행 단추: 동영상 3">
            <a:hlinkClick r:id="rId2" highlightClick="1"/>
          </p:cNvPr>
          <p:cNvSpPr/>
          <p:nvPr/>
        </p:nvSpPr>
        <p:spPr>
          <a:xfrm>
            <a:off x="7715272" y="5000636"/>
            <a:ext cx="857256" cy="1143008"/>
          </a:xfrm>
          <a:prstGeom prst="actionButtonMovie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4800" dirty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일본의 대중문화의 </a:t>
            </a:r>
            <a:r>
              <a:rPr lang="ko-KR" altLang="en-US" sz="4800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형성</a:t>
            </a:r>
            <a:endParaRPr lang="ko-KR" altLang="en-US" sz="4800" dirty="0">
              <a:solidFill>
                <a:srgbClr val="431C11"/>
              </a:solidFill>
              <a:latin typeface="궁서" pitchFamily="18" charset="-127"/>
              <a:ea typeface="궁서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>
                <a:solidFill>
                  <a:srgbClr val="431C11"/>
                </a:solidFill>
              </a:rPr>
              <a:t>일본인의 </a:t>
            </a:r>
            <a:r>
              <a:rPr lang="ko-KR" altLang="en-US" dirty="0">
                <a:solidFill>
                  <a:srgbClr val="431C11"/>
                </a:solidFill>
              </a:rPr>
              <a:t>전통적인 정서 바탕에 서양의 문화가 </a:t>
            </a:r>
            <a:r>
              <a:rPr lang="ko-KR" altLang="en-US" dirty="0" err="1" smtClean="0">
                <a:solidFill>
                  <a:srgbClr val="431C11"/>
                </a:solidFill>
              </a:rPr>
              <a:t>접목되서</a:t>
            </a:r>
            <a:r>
              <a:rPr lang="ko-KR" altLang="en-US" dirty="0" smtClean="0">
                <a:solidFill>
                  <a:srgbClr val="431C11"/>
                </a:solidFill>
              </a:rPr>
              <a:t> 형성 </a:t>
            </a:r>
            <a:endParaRPr lang="en-US" altLang="ko-KR" dirty="0" smtClean="0">
              <a:solidFill>
                <a:srgbClr val="431C11"/>
              </a:solidFill>
            </a:endParaRPr>
          </a:p>
          <a:p>
            <a:r>
              <a:rPr lang="en-US" altLang="ko-KR" dirty="0" smtClean="0">
                <a:solidFill>
                  <a:srgbClr val="431C11"/>
                </a:solidFill>
              </a:rPr>
              <a:t>- </a:t>
            </a:r>
            <a:r>
              <a:rPr lang="ko-KR" altLang="en-US" dirty="0" smtClean="0">
                <a:solidFill>
                  <a:srgbClr val="431C11"/>
                </a:solidFill>
              </a:rPr>
              <a:t>동양에서는 </a:t>
            </a:r>
            <a:r>
              <a:rPr lang="ko-KR" altLang="en-US" dirty="0">
                <a:solidFill>
                  <a:srgbClr val="431C11"/>
                </a:solidFill>
              </a:rPr>
              <a:t>서구적이며 </a:t>
            </a:r>
            <a:r>
              <a:rPr lang="ko-KR" altLang="en-US" dirty="0" smtClean="0">
                <a:solidFill>
                  <a:srgbClr val="431C11"/>
                </a:solidFill>
              </a:rPr>
              <a:t>세련됨</a:t>
            </a:r>
            <a:r>
              <a:rPr lang="en-US" altLang="ko-KR" dirty="0" smtClean="0">
                <a:solidFill>
                  <a:srgbClr val="431C11"/>
                </a:solidFill>
              </a:rPr>
              <a:t>.</a:t>
            </a:r>
            <a:r>
              <a:rPr lang="ko-KR" altLang="en-US" dirty="0" smtClean="0">
                <a:solidFill>
                  <a:srgbClr val="431C11"/>
                </a:solidFill>
              </a:rPr>
              <a:t> </a:t>
            </a:r>
            <a:endParaRPr lang="en-US" altLang="ko-KR" dirty="0" smtClean="0">
              <a:solidFill>
                <a:srgbClr val="431C11"/>
              </a:solidFill>
            </a:endParaRPr>
          </a:p>
          <a:p>
            <a:r>
              <a:rPr lang="ko-KR" altLang="en-US" dirty="0" smtClean="0">
                <a:solidFill>
                  <a:srgbClr val="431C11"/>
                </a:solidFill>
              </a:rPr>
              <a:t>서구에서는 </a:t>
            </a:r>
            <a:r>
              <a:rPr lang="ko-KR" altLang="en-US" dirty="0">
                <a:solidFill>
                  <a:srgbClr val="431C11"/>
                </a:solidFill>
              </a:rPr>
              <a:t>동양의 신비함을 품고 있으면서도 자신들의 문화와 큰 이질감이 존재 하지 </a:t>
            </a:r>
            <a:r>
              <a:rPr lang="ko-KR" altLang="en-US" dirty="0" smtClean="0">
                <a:solidFill>
                  <a:srgbClr val="431C11"/>
                </a:solidFill>
              </a:rPr>
              <a:t>않음 </a:t>
            </a:r>
            <a:endParaRPr lang="en-US" altLang="ko-KR" dirty="0" smtClean="0">
              <a:solidFill>
                <a:srgbClr val="431C11"/>
              </a:solidFill>
            </a:endParaRPr>
          </a:p>
          <a:p>
            <a:r>
              <a:rPr lang="en-US" altLang="ko-KR" dirty="0" smtClean="0">
                <a:solidFill>
                  <a:srgbClr val="431C11"/>
                </a:solidFill>
              </a:rPr>
              <a:t>-</a:t>
            </a:r>
            <a:r>
              <a:rPr lang="ko-KR" altLang="en-US" dirty="0" smtClean="0">
                <a:solidFill>
                  <a:srgbClr val="431C11"/>
                </a:solidFill>
              </a:rPr>
              <a:t> </a:t>
            </a:r>
            <a:r>
              <a:rPr lang="ko-KR" altLang="en-US" dirty="0">
                <a:solidFill>
                  <a:srgbClr val="431C11"/>
                </a:solidFill>
              </a:rPr>
              <a:t>서구에서 접하기 좋은 </a:t>
            </a:r>
            <a:r>
              <a:rPr lang="ko-KR" altLang="en-US" dirty="0" smtClean="0">
                <a:solidFill>
                  <a:srgbClr val="431C11"/>
                </a:solidFill>
              </a:rPr>
              <a:t>상태</a:t>
            </a:r>
            <a:endParaRPr lang="ko-KR" altLang="en-US" dirty="0">
              <a:solidFill>
                <a:srgbClr val="431C11"/>
              </a:solidFill>
            </a:endParaRPr>
          </a:p>
          <a:p>
            <a:endParaRPr lang="ko-KR" altLang="en-US" dirty="0">
              <a:solidFill>
                <a:srgbClr val="431C11"/>
              </a:solidFill>
            </a:endParaRPr>
          </a:p>
        </p:txBody>
      </p:sp>
      <p:sp>
        <p:nvSpPr>
          <p:cNvPr id="4" name="오각형 3"/>
          <p:cNvSpPr/>
          <p:nvPr/>
        </p:nvSpPr>
        <p:spPr>
          <a:xfrm>
            <a:off x="368897" y="479084"/>
            <a:ext cx="8424936" cy="864096"/>
          </a:xfrm>
          <a:prstGeom prst="homePlate">
            <a:avLst/>
          </a:prstGeom>
          <a:noFill/>
          <a:ln>
            <a:solidFill>
              <a:srgbClr val="431C1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51774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각형 3"/>
          <p:cNvSpPr/>
          <p:nvPr/>
        </p:nvSpPr>
        <p:spPr>
          <a:xfrm>
            <a:off x="500034" y="404664"/>
            <a:ext cx="8424936" cy="864096"/>
          </a:xfrm>
          <a:prstGeom prst="homePlate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일본 열도 최초의 인류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altLang="ko-KR" dirty="0">
                <a:solidFill>
                  <a:srgbClr val="431C11"/>
                </a:solidFill>
              </a:rPr>
              <a:t>1949</a:t>
            </a:r>
            <a:r>
              <a:rPr lang="ko-KR" altLang="en-US" dirty="0">
                <a:solidFill>
                  <a:srgbClr val="431C11"/>
                </a:solidFill>
              </a:rPr>
              <a:t>년</a:t>
            </a:r>
            <a:r>
              <a:rPr lang="en-US" altLang="ko-KR" dirty="0">
                <a:solidFill>
                  <a:srgbClr val="431C11"/>
                </a:solidFill>
              </a:rPr>
              <a:t>, </a:t>
            </a:r>
            <a:r>
              <a:rPr lang="ko-KR" altLang="en-US" dirty="0" err="1">
                <a:solidFill>
                  <a:srgbClr val="431C11"/>
                </a:solidFill>
              </a:rPr>
              <a:t>군마현</a:t>
            </a:r>
            <a:r>
              <a:rPr lang="en-US" altLang="ko-KR" dirty="0">
                <a:solidFill>
                  <a:srgbClr val="431C11"/>
                </a:solidFill>
              </a:rPr>
              <a:t>(</a:t>
            </a:r>
            <a:r>
              <a:rPr lang="ko-KR" altLang="en-US" dirty="0" err="1">
                <a:solidFill>
                  <a:srgbClr val="431C11"/>
                </a:solidFill>
              </a:rPr>
              <a:t>群馬縣</a:t>
            </a:r>
            <a:r>
              <a:rPr lang="en-US" altLang="ko-KR" dirty="0">
                <a:solidFill>
                  <a:srgbClr val="431C11"/>
                </a:solidFill>
              </a:rPr>
              <a:t>)</a:t>
            </a:r>
            <a:r>
              <a:rPr lang="ko-KR" altLang="en-US" dirty="0">
                <a:solidFill>
                  <a:srgbClr val="431C11"/>
                </a:solidFill>
              </a:rPr>
              <a:t>에서 </a:t>
            </a:r>
            <a:r>
              <a:rPr lang="ko-KR" altLang="en-US" dirty="0" err="1">
                <a:solidFill>
                  <a:srgbClr val="431C11"/>
                </a:solidFill>
              </a:rPr>
              <a:t>홍신세</a:t>
            </a:r>
            <a:r>
              <a:rPr lang="ko-KR" altLang="en-US" dirty="0">
                <a:solidFill>
                  <a:srgbClr val="431C11"/>
                </a:solidFill>
              </a:rPr>
              <a:t> 말기의 관동</a:t>
            </a:r>
            <a:r>
              <a:rPr lang="en-US" altLang="ko-KR" dirty="0">
                <a:solidFill>
                  <a:srgbClr val="431C11"/>
                </a:solidFill>
              </a:rPr>
              <a:t>(</a:t>
            </a:r>
            <a:r>
              <a:rPr lang="ko-KR" altLang="en-US" dirty="0">
                <a:solidFill>
                  <a:srgbClr val="431C11"/>
                </a:solidFill>
              </a:rPr>
              <a:t>關東</a:t>
            </a:r>
            <a:r>
              <a:rPr lang="en-US" altLang="ko-KR" dirty="0">
                <a:solidFill>
                  <a:srgbClr val="431C11"/>
                </a:solidFill>
              </a:rPr>
              <a:t>) </a:t>
            </a:r>
            <a:r>
              <a:rPr lang="ko-KR" altLang="en-US" dirty="0" err="1">
                <a:solidFill>
                  <a:srgbClr val="431C11"/>
                </a:solidFill>
              </a:rPr>
              <a:t>롬층</a:t>
            </a:r>
            <a:r>
              <a:rPr lang="en-US" altLang="ko-KR" dirty="0">
                <a:solidFill>
                  <a:srgbClr val="431C11"/>
                </a:solidFill>
              </a:rPr>
              <a:t>(</a:t>
            </a:r>
            <a:r>
              <a:rPr lang="ko-KR" altLang="en-US" dirty="0">
                <a:solidFill>
                  <a:srgbClr val="431C11"/>
                </a:solidFill>
              </a:rPr>
              <a:t>적토의 화산재</a:t>
            </a:r>
            <a:r>
              <a:rPr lang="en-US" altLang="ko-KR" dirty="0">
                <a:solidFill>
                  <a:srgbClr val="431C11"/>
                </a:solidFill>
              </a:rPr>
              <a:t>)</a:t>
            </a:r>
            <a:r>
              <a:rPr lang="ko-KR" altLang="en-US" dirty="0">
                <a:solidFill>
                  <a:srgbClr val="431C11"/>
                </a:solidFill>
              </a:rPr>
              <a:t>으로부터 </a:t>
            </a:r>
            <a:r>
              <a:rPr lang="en-US" altLang="ko-KR" dirty="0">
                <a:solidFill>
                  <a:srgbClr val="431C11"/>
                </a:solidFill>
              </a:rPr>
              <a:t>2</a:t>
            </a:r>
            <a:r>
              <a:rPr lang="ko-KR" altLang="en-US" dirty="0">
                <a:solidFill>
                  <a:srgbClr val="431C11"/>
                </a:solidFill>
              </a:rPr>
              <a:t>만 </a:t>
            </a:r>
            <a:r>
              <a:rPr lang="en-US" altLang="ko-KR" dirty="0">
                <a:solidFill>
                  <a:srgbClr val="431C11"/>
                </a:solidFill>
              </a:rPr>
              <a:t>4</a:t>
            </a:r>
            <a:r>
              <a:rPr lang="ko-KR" altLang="en-US" dirty="0">
                <a:solidFill>
                  <a:srgbClr val="431C11"/>
                </a:solidFill>
              </a:rPr>
              <a:t>천 년 전의 타제 석기가 </a:t>
            </a:r>
            <a:r>
              <a:rPr lang="ko-KR" altLang="en-US" dirty="0" smtClean="0">
                <a:solidFill>
                  <a:srgbClr val="431C11"/>
                </a:solidFill>
              </a:rPr>
              <a:t>발견 </a:t>
            </a:r>
            <a:r>
              <a:rPr lang="en-US" altLang="ko-KR" dirty="0" smtClean="0">
                <a:solidFill>
                  <a:srgbClr val="431C11"/>
                </a:solidFill>
              </a:rPr>
              <a:t>(</a:t>
            </a:r>
            <a:r>
              <a:rPr lang="ko-KR" altLang="en-US" dirty="0" err="1">
                <a:solidFill>
                  <a:srgbClr val="431C11"/>
                </a:solidFill>
              </a:rPr>
              <a:t>이와주쿠</a:t>
            </a:r>
            <a:r>
              <a:rPr lang="ko-KR" altLang="en-US" dirty="0">
                <a:solidFill>
                  <a:srgbClr val="431C11"/>
                </a:solidFill>
              </a:rPr>
              <a:t> 유적</a:t>
            </a:r>
            <a:r>
              <a:rPr lang="en-US" altLang="ko-KR" dirty="0">
                <a:solidFill>
                  <a:srgbClr val="431C11"/>
                </a:solidFill>
              </a:rPr>
              <a:t>, </a:t>
            </a:r>
            <a:r>
              <a:rPr lang="ko-KR" altLang="en-US" dirty="0" err="1">
                <a:solidFill>
                  <a:srgbClr val="431C11"/>
                </a:solidFill>
              </a:rPr>
              <a:t>岩宿遺跡</a:t>
            </a:r>
            <a:r>
              <a:rPr lang="en-US" altLang="ko-KR" dirty="0" smtClean="0">
                <a:solidFill>
                  <a:srgbClr val="431C11"/>
                </a:solidFill>
              </a:rPr>
              <a:t>)</a:t>
            </a:r>
          </a:p>
          <a:p>
            <a:pPr fontAlgn="base"/>
            <a:r>
              <a:rPr lang="en-US" altLang="ko-KR" dirty="0" smtClean="0">
                <a:solidFill>
                  <a:srgbClr val="431C11"/>
                </a:solidFill>
              </a:rPr>
              <a:t>3</a:t>
            </a:r>
            <a:r>
              <a:rPr lang="ko-KR" altLang="en-US" dirty="0">
                <a:solidFill>
                  <a:srgbClr val="431C11"/>
                </a:solidFill>
              </a:rPr>
              <a:t>만 년 전부터 </a:t>
            </a:r>
            <a:r>
              <a:rPr lang="en-US" altLang="ko-KR" dirty="0">
                <a:solidFill>
                  <a:srgbClr val="431C11"/>
                </a:solidFill>
              </a:rPr>
              <a:t>1</a:t>
            </a:r>
            <a:r>
              <a:rPr lang="ko-KR" altLang="en-US" dirty="0">
                <a:solidFill>
                  <a:srgbClr val="431C11"/>
                </a:solidFill>
              </a:rPr>
              <a:t>만 년 전의 후기 구석기 시대에 일본 열도에도 인류가 생존하였음이 증명되었다</a:t>
            </a:r>
            <a:r>
              <a:rPr lang="en-US" altLang="ko-KR" dirty="0">
                <a:solidFill>
                  <a:srgbClr val="431C11"/>
                </a:solidFill>
              </a:rPr>
              <a:t>.</a:t>
            </a:r>
            <a:endParaRPr lang="ko-KR" altLang="en-US" dirty="0">
              <a:solidFill>
                <a:srgbClr val="431C11"/>
              </a:solidFill>
            </a:endParaRPr>
          </a:p>
          <a:p>
            <a:endParaRPr lang="ko-KR" altLang="en-US" dirty="0">
              <a:solidFill>
                <a:srgbClr val="431C11"/>
              </a:solidFill>
            </a:endParaRPr>
          </a:p>
        </p:txBody>
      </p:sp>
      <p:pic>
        <p:nvPicPr>
          <p:cNvPr id="5" name="그림 4" descr="Bas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1428736"/>
            <a:ext cx="8001056" cy="500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424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5400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한국의 일본문화개방</a:t>
            </a:r>
            <a:endParaRPr lang="ko-KR" altLang="en-US" sz="5400" dirty="0">
              <a:solidFill>
                <a:srgbClr val="431C11"/>
              </a:solidFill>
              <a:latin typeface="궁서" pitchFamily="18" charset="-127"/>
              <a:ea typeface="궁서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ko-KR" dirty="0">
                <a:solidFill>
                  <a:srgbClr val="431C11"/>
                </a:solidFill>
              </a:rPr>
              <a:t>1998</a:t>
            </a:r>
            <a:r>
              <a:rPr lang="ko-KR" altLang="en-US" dirty="0">
                <a:solidFill>
                  <a:srgbClr val="431C11"/>
                </a:solidFill>
              </a:rPr>
              <a:t>년 </a:t>
            </a:r>
            <a:r>
              <a:rPr lang="en-US" altLang="ko-KR" dirty="0">
                <a:solidFill>
                  <a:srgbClr val="431C11"/>
                </a:solidFill>
              </a:rPr>
              <a:t>10</a:t>
            </a:r>
            <a:r>
              <a:rPr lang="ko-KR" altLang="en-US" dirty="0">
                <a:solidFill>
                  <a:srgbClr val="431C11"/>
                </a:solidFill>
              </a:rPr>
              <a:t>월 당시 김대중 대통령이 일본을 방문해 개방 방침을 천명</a:t>
            </a:r>
          </a:p>
          <a:p>
            <a:r>
              <a:rPr lang="en-US" altLang="ko-KR" dirty="0">
                <a:solidFill>
                  <a:srgbClr val="431C11"/>
                </a:solidFill>
              </a:rPr>
              <a:t>1998</a:t>
            </a:r>
            <a:r>
              <a:rPr lang="ko-KR" altLang="en-US" dirty="0">
                <a:solidFill>
                  <a:srgbClr val="431C11"/>
                </a:solidFill>
              </a:rPr>
              <a:t>년 </a:t>
            </a:r>
            <a:r>
              <a:rPr lang="en-US" altLang="ko-KR" dirty="0">
                <a:solidFill>
                  <a:srgbClr val="431C11"/>
                </a:solidFill>
              </a:rPr>
              <a:t>10</a:t>
            </a:r>
            <a:r>
              <a:rPr lang="ko-KR" altLang="en-US" dirty="0">
                <a:solidFill>
                  <a:srgbClr val="431C11"/>
                </a:solidFill>
              </a:rPr>
              <a:t>월</a:t>
            </a:r>
            <a:r>
              <a:rPr lang="en-US" altLang="ko-KR" dirty="0">
                <a:solidFill>
                  <a:srgbClr val="431C11"/>
                </a:solidFill>
              </a:rPr>
              <a:t>, 1999</a:t>
            </a:r>
            <a:r>
              <a:rPr lang="ko-KR" altLang="en-US" dirty="0">
                <a:solidFill>
                  <a:srgbClr val="431C11"/>
                </a:solidFill>
              </a:rPr>
              <a:t>년 </a:t>
            </a:r>
            <a:r>
              <a:rPr lang="en-US" altLang="ko-KR" dirty="0">
                <a:solidFill>
                  <a:srgbClr val="431C11"/>
                </a:solidFill>
              </a:rPr>
              <a:t>9</a:t>
            </a:r>
            <a:r>
              <a:rPr lang="ko-KR" altLang="en-US" dirty="0">
                <a:solidFill>
                  <a:srgbClr val="431C11"/>
                </a:solidFill>
              </a:rPr>
              <a:t>월</a:t>
            </a:r>
            <a:r>
              <a:rPr lang="en-US" altLang="ko-KR" dirty="0">
                <a:solidFill>
                  <a:srgbClr val="431C11"/>
                </a:solidFill>
              </a:rPr>
              <a:t>, 2000</a:t>
            </a:r>
            <a:r>
              <a:rPr lang="ko-KR" altLang="en-US" dirty="0">
                <a:solidFill>
                  <a:srgbClr val="431C11"/>
                </a:solidFill>
              </a:rPr>
              <a:t>년 </a:t>
            </a:r>
            <a:r>
              <a:rPr lang="en-US" altLang="ko-KR" dirty="0">
                <a:solidFill>
                  <a:srgbClr val="431C11"/>
                </a:solidFill>
              </a:rPr>
              <a:t>6</a:t>
            </a:r>
            <a:r>
              <a:rPr lang="ko-KR" altLang="en-US" dirty="0">
                <a:solidFill>
                  <a:srgbClr val="431C11"/>
                </a:solidFill>
              </a:rPr>
              <a:t>월 등 세 차례에 걸쳐 단계적으로 진행</a:t>
            </a:r>
          </a:p>
          <a:p>
            <a:r>
              <a:rPr lang="en-US" altLang="ko-KR" dirty="0">
                <a:solidFill>
                  <a:srgbClr val="431C11"/>
                </a:solidFill>
              </a:rPr>
              <a:t>2001</a:t>
            </a:r>
            <a:r>
              <a:rPr lang="ko-KR" altLang="en-US" dirty="0">
                <a:solidFill>
                  <a:srgbClr val="431C11"/>
                </a:solidFill>
              </a:rPr>
              <a:t>년 </a:t>
            </a:r>
            <a:r>
              <a:rPr lang="en-US" altLang="ko-KR" dirty="0">
                <a:solidFill>
                  <a:srgbClr val="431C11"/>
                </a:solidFill>
              </a:rPr>
              <a:t>7</a:t>
            </a:r>
            <a:r>
              <a:rPr lang="ko-KR" altLang="en-US" dirty="0">
                <a:solidFill>
                  <a:srgbClr val="431C11"/>
                </a:solidFill>
              </a:rPr>
              <a:t>월 일본의 역사교과서 왜곡시정 거부에 대한 대응조치로 개방 일정이 중단</a:t>
            </a:r>
          </a:p>
          <a:p>
            <a:r>
              <a:rPr lang="en-US" altLang="ko-KR" dirty="0">
                <a:solidFill>
                  <a:srgbClr val="431C11"/>
                </a:solidFill>
              </a:rPr>
              <a:t>2003년에 </a:t>
            </a:r>
            <a:r>
              <a:rPr lang="en-US" altLang="ko-KR" dirty="0" err="1">
                <a:solidFill>
                  <a:srgbClr val="431C11"/>
                </a:solidFill>
              </a:rPr>
              <a:t>일본</a:t>
            </a:r>
            <a:r>
              <a:rPr lang="en-US" altLang="ko-KR" dirty="0">
                <a:solidFill>
                  <a:srgbClr val="431C11"/>
                </a:solidFill>
              </a:rPr>
              <a:t> </a:t>
            </a:r>
            <a:r>
              <a:rPr lang="en-US" altLang="ko-KR" dirty="0" err="1">
                <a:solidFill>
                  <a:srgbClr val="431C11"/>
                </a:solidFill>
              </a:rPr>
              <a:t>문화</a:t>
            </a:r>
            <a:r>
              <a:rPr lang="en-US" altLang="ko-KR" dirty="0">
                <a:solidFill>
                  <a:srgbClr val="431C11"/>
                </a:solidFill>
              </a:rPr>
              <a:t> </a:t>
            </a:r>
            <a:r>
              <a:rPr lang="en-US" altLang="ko-KR" dirty="0" err="1">
                <a:solidFill>
                  <a:srgbClr val="431C11"/>
                </a:solidFill>
              </a:rPr>
              <a:t>개방에</a:t>
            </a:r>
            <a:r>
              <a:rPr lang="en-US" altLang="ko-KR" dirty="0">
                <a:solidFill>
                  <a:srgbClr val="431C11"/>
                </a:solidFill>
              </a:rPr>
              <a:t> </a:t>
            </a:r>
            <a:r>
              <a:rPr lang="en-US" altLang="ko-KR" dirty="0" err="1">
                <a:solidFill>
                  <a:srgbClr val="431C11"/>
                </a:solidFill>
              </a:rPr>
              <a:t>대한</a:t>
            </a:r>
            <a:r>
              <a:rPr lang="en-US" altLang="ko-KR" dirty="0">
                <a:solidFill>
                  <a:srgbClr val="431C11"/>
                </a:solidFill>
              </a:rPr>
              <a:t> </a:t>
            </a:r>
            <a:r>
              <a:rPr lang="en-US" altLang="ko-KR" dirty="0" err="1">
                <a:solidFill>
                  <a:srgbClr val="431C11"/>
                </a:solidFill>
              </a:rPr>
              <a:t>논의가</a:t>
            </a:r>
            <a:r>
              <a:rPr lang="en-US" altLang="ko-KR" dirty="0">
                <a:solidFill>
                  <a:srgbClr val="431C11"/>
                </a:solidFill>
              </a:rPr>
              <a:t> </a:t>
            </a:r>
            <a:r>
              <a:rPr lang="en-US" altLang="ko-KR" dirty="0" err="1">
                <a:solidFill>
                  <a:srgbClr val="431C11"/>
                </a:solidFill>
              </a:rPr>
              <a:t>다시</a:t>
            </a:r>
            <a:r>
              <a:rPr lang="en-US" altLang="ko-KR" dirty="0">
                <a:solidFill>
                  <a:srgbClr val="431C11"/>
                </a:solidFill>
              </a:rPr>
              <a:t> </a:t>
            </a:r>
            <a:r>
              <a:rPr lang="en-US" altLang="ko-KR" dirty="0" err="1">
                <a:solidFill>
                  <a:srgbClr val="431C11"/>
                </a:solidFill>
              </a:rPr>
              <a:t>이루어져</a:t>
            </a:r>
            <a:r>
              <a:rPr lang="en-US" altLang="ko-KR" dirty="0">
                <a:solidFill>
                  <a:srgbClr val="431C11"/>
                </a:solidFill>
              </a:rPr>
              <a:t> 2004년부터 </a:t>
            </a:r>
            <a:r>
              <a:rPr lang="en-US" altLang="ko-KR" dirty="0" err="1">
                <a:solidFill>
                  <a:srgbClr val="431C11"/>
                </a:solidFill>
              </a:rPr>
              <a:t>영화</a:t>
            </a:r>
            <a:r>
              <a:rPr lang="en-US" altLang="ko-KR" dirty="0">
                <a:solidFill>
                  <a:srgbClr val="431C11"/>
                </a:solidFill>
              </a:rPr>
              <a:t>, </a:t>
            </a:r>
            <a:r>
              <a:rPr lang="en-US" altLang="ko-KR" dirty="0" err="1">
                <a:solidFill>
                  <a:srgbClr val="431C11"/>
                </a:solidFill>
              </a:rPr>
              <a:t>음반</a:t>
            </a:r>
            <a:r>
              <a:rPr lang="en-US" altLang="ko-KR" dirty="0">
                <a:solidFill>
                  <a:srgbClr val="431C11"/>
                </a:solidFill>
              </a:rPr>
              <a:t>, </a:t>
            </a:r>
            <a:r>
              <a:rPr lang="en-US" altLang="ko-KR" dirty="0" err="1">
                <a:solidFill>
                  <a:srgbClr val="431C11"/>
                </a:solidFill>
              </a:rPr>
              <a:t>게임</a:t>
            </a:r>
            <a:r>
              <a:rPr lang="en-US" altLang="ko-KR" dirty="0">
                <a:solidFill>
                  <a:srgbClr val="431C11"/>
                </a:solidFill>
              </a:rPr>
              <a:t> </a:t>
            </a:r>
            <a:r>
              <a:rPr lang="en-US" altLang="ko-KR" dirty="0" err="1">
                <a:solidFill>
                  <a:srgbClr val="431C11"/>
                </a:solidFill>
              </a:rPr>
              <a:t>부문이</a:t>
            </a:r>
            <a:r>
              <a:rPr lang="en-US" altLang="ko-KR" dirty="0">
                <a:solidFill>
                  <a:srgbClr val="431C11"/>
                </a:solidFill>
              </a:rPr>
              <a:t> </a:t>
            </a:r>
            <a:r>
              <a:rPr lang="en-US" altLang="ko-KR" dirty="0" err="1">
                <a:solidFill>
                  <a:srgbClr val="431C11"/>
                </a:solidFill>
              </a:rPr>
              <a:t>전면</a:t>
            </a:r>
            <a:r>
              <a:rPr lang="en-US" altLang="ko-KR" dirty="0">
                <a:solidFill>
                  <a:srgbClr val="431C11"/>
                </a:solidFill>
              </a:rPr>
              <a:t> </a:t>
            </a:r>
            <a:r>
              <a:rPr lang="en-US" altLang="ko-KR" dirty="0" err="1">
                <a:solidFill>
                  <a:srgbClr val="431C11"/>
                </a:solidFill>
              </a:rPr>
              <a:t>개방</a:t>
            </a:r>
            <a:endParaRPr lang="en-US" altLang="ko-KR" dirty="0">
              <a:solidFill>
                <a:srgbClr val="431C11"/>
              </a:solidFill>
            </a:endParaRPr>
          </a:p>
          <a:p>
            <a:endParaRPr lang="ko-KR" altLang="en-US" dirty="0">
              <a:solidFill>
                <a:srgbClr val="431C11"/>
              </a:solidFill>
            </a:endParaRPr>
          </a:p>
        </p:txBody>
      </p:sp>
      <p:sp>
        <p:nvSpPr>
          <p:cNvPr id="4" name="오각형 3"/>
          <p:cNvSpPr/>
          <p:nvPr/>
        </p:nvSpPr>
        <p:spPr>
          <a:xfrm>
            <a:off x="368897" y="479084"/>
            <a:ext cx="8424936" cy="864096"/>
          </a:xfrm>
          <a:prstGeom prst="homePlate">
            <a:avLst/>
          </a:prstGeom>
          <a:noFill/>
          <a:ln>
            <a:solidFill>
              <a:srgbClr val="431C1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91239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-857288" y="857232"/>
            <a:ext cx="10572792" cy="42862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-857288" y="5072074"/>
            <a:ext cx="10572792" cy="42862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571472" y="-285776"/>
            <a:ext cx="500066" cy="728665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8143900" y="-214338"/>
            <a:ext cx="500066" cy="728665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포인트가 10개인 별 10"/>
          <p:cNvSpPr/>
          <p:nvPr/>
        </p:nvSpPr>
        <p:spPr>
          <a:xfrm>
            <a:off x="1691680" y="1844824"/>
            <a:ext cx="5832648" cy="2354560"/>
          </a:xfrm>
          <a:prstGeom prst="star10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475656" y="2564904"/>
            <a:ext cx="6192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ko-KR" altLang="en-US" sz="5400" dirty="0" smtClean="0">
                <a:solidFill>
                  <a:srgbClr val="431C11"/>
                </a:solidFill>
                <a:latin typeface="궁서" pitchFamily="18" charset="-127"/>
                <a:ea typeface="궁서" pitchFamily="18" charset="-127"/>
              </a:rPr>
              <a:t>일본의 대중문화</a:t>
            </a:r>
            <a:endParaRPr lang="ko-KR" altLang="en-US" sz="5400" dirty="0">
              <a:solidFill>
                <a:srgbClr val="431C11"/>
              </a:solidFill>
              <a:latin typeface="궁서" pitchFamily="18" charset="-127"/>
              <a:ea typeface="궁서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028575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  <p:bldP spid="11" grpId="0" animBg="1"/>
      <p:bldP spid="1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각형 3"/>
          <p:cNvSpPr/>
          <p:nvPr/>
        </p:nvSpPr>
        <p:spPr>
          <a:xfrm>
            <a:off x="467544" y="188640"/>
            <a:ext cx="8424936" cy="864096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b="1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카라오케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ja-JP" altLang="en-US" b="1" dirty="0" smtClean="0">
                <a:latin typeface="HY견명조" pitchFamily="18" charset="-127"/>
                <a:ea typeface="HY견명조" pitchFamily="18" charset="-127"/>
              </a:rPr>
              <a:t>カラオケ）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 </a:t>
            </a:r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pic>
        <p:nvPicPr>
          <p:cNvPr id="10" name="그림 9" descr="IMG_19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268760"/>
            <a:ext cx="3744416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4427984" y="1268760"/>
            <a:ext cx="4968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itchFamily="18" charset="-127"/>
                <a:ea typeface="HY견명조" pitchFamily="18" charset="-127"/>
              </a:rPr>
              <a:t>카라오케란</a:t>
            </a: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itchFamily="18" charset="-127"/>
                <a:ea typeface="HY견명조" pitchFamily="18" charset="-127"/>
              </a:rPr>
              <a:t>?</a:t>
            </a:r>
          </a:p>
          <a:p>
            <a:endParaRPr lang="en-US" altLang="ko-KR" b="1" dirty="0" smtClean="0">
              <a:latin typeface="HY견명조" pitchFamily="18" charset="-127"/>
              <a:ea typeface="HY견명조" pitchFamily="18" charset="-127"/>
            </a:endParaRPr>
          </a:p>
          <a:p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-</a:t>
            </a:r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카라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비어있는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)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와 오케스트라가 합쳐진          약어로 즉 비어있는오케스트라라는 의미</a:t>
            </a:r>
            <a:endParaRPr lang="en-US" altLang="ko-KR" b="1" dirty="0" smtClean="0">
              <a:latin typeface="HY견명조" pitchFamily="18" charset="-127"/>
              <a:ea typeface="HY견명조" pitchFamily="18" charset="-127"/>
            </a:endParaRPr>
          </a:p>
          <a:p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27984" y="2795349"/>
            <a:ext cx="439248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itchFamily="18" charset="-127"/>
                <a:ea typeface="HY견명조" pitchFamily="18" charset="-127"/>
              </a:rPr>
              <a:t>카라오케의</a:t>
            </a:r>
            <a:r>
              <a:rPr lang="ko-KR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itchFamily="18" charset="-127"/>
                <a:ea typeface="HY견명조" pitchFamily="18" charset="-127"/>
              </a:rPr>
              <a:t> 시초</a:t>
            </a:r>
            <a:endParaRPr lang="en-US" altLang="ko-K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명조" pitchFamily="18" charset="-127"/>
              <a:ea typeface="HY견명조" pitchFamily="18" charset="-127"/>
            </a:endParaRPr>
          </a:p>
          <a:p>
            <a:endParaRPr lang="en-US" altLang="ko-KR" b="1" dirty="0" smtClean="0">
              <a:latin typeface="HY견명조" pitchFamily="18" charset="-127"/>
              <a:ea typeface="HY견명조" pitchFamily="18" charset="-127"/>
            </a:endParaRPr>
          </a:p>
          <a:p>
            <a:pPr fontAlgn="base"/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유흥업소 밴드출신 </a:t>
            </a:r>
            <a:r>
              <a:rPr lang="ko-KR" altLang="en-US" b="1" dirty="0" err="1" smtClean="0">
                <a:solidFill>
                  <a:srgbClr val="FF0000"/>
                </a:solidFill>
                <a:latin typeface="HY견명조" pitchFamily="18" charset="-127"/>
                <a:ea typeface="HY견명조" pitchFamily="18" charset="-127"/>
              </a:rPr>
              <a:t>이노우에</a:t>
            </a:r>
            <a:r>
              <a:rPr lang="ko-KR" altLang="en-US" b="1" dirty="0" smtClean="0">
                <a:solidFill>
                  <a:srgbClr val="FF0000"/>
                </a:solidFill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b="1" dirty="0" err="1" smtClean="0">
                <a:solidFill>
                  <a:srgbClr val="FF0000"/>
                </a:solidFill>
                <a:latin typeface="HY견명조" pitchFamily="18" charset="-127"/>
                <a:ea typeface="HY견명조" pitchFamily="18" charset="-127"/>
              </a:rPr>
              <a:t>다이스케</a:t>
            </a:r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가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 단골고객으로부터 사원들의 여행에 함께 동반해 연주를 해달라는 제안을 받았는데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다른 업소와도 계약이 되어있어 동반 할 수 없게 되자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그 대신 자신이 연주한 반주 음악을 테이프에 담아 가져가도록 건네준 것이 최초에 가라오케 기계가 만들어지게 된 계기이다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.</a:t>
            </a:r>
            <a:endParaRPr lang="ko-KR" altLang="en-US" b="1" dirty="0" smtClean="0">
              <a:latin typeface="HY견명조" pitchFamily="18" charset="-127"/>
              <a:ea typeface="HY견명조" pitchFamily="18" charset="-127"/>
            </a:endParaRPr>
          </a:p>
          <a:p>
            <a:pPr fontAlgn="base"/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pic>
        <p:nvPicPr>
          <p:cNvPr id="9" name="그림 8" descr="내맘을 들었다 놨다 들었다 놨다~ 들었다놨다해~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4005064"/>
            <a:ext cx="3744416" cy="2620964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각형 3"/>
          <p:cNvSpPr/>
          <p:nvPr/>
        </p:nvSpPr>
        <p:spPr>
          <a:xfrm>
            <a:off x="467544" y="188640"/>
            <a:ext cx="8424936" cy="864096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dirty="0" err="1" smtClean="0">
                <a:latin typeface="HY견명조" pitchFamily="18" charset="-127"/>
                <a:ea typeface="HY견명조" pitchFamily="18" charset="-127"/>
              </a:rPr>
              <a:t>카라오케</a:t>
            </a:r>
            <a:r>
              <a:rPr lang="en-US" altLang="ko-KR" dirty="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ja-JP" altLang="en-US" dirty="0" smtClean="0">
                <a:latin typeface="HY견명조" pitchFamily="18" charset="-127"/>
                <a:ea typeface="HY견명조" pitchFamily="18" charset="-127"/>
              </a:rPr>
              <a:t>カラオケ）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역사 </a:t>
            </a:r>
            <a:endParaRPr lang="ko-KR" altLang="en-US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19" name="아래쪽 화살표 18"/>
          <p:cNvSpPr/>
          <p:nvPr/>
        </p:nvSpPr>
        <p:spPr>
          <a:xfrm>
            <a:off x="395536" y="1124744"/>
            <a:ext cx="1872208" cy="5733256"/>
          </a:xfrm>
          <a:prstGeom prst="down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7584" y="1340768"/>
            <a:ext cx="93610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1970</a:t>
            </a:r>
          </a:p>
          <a:p>
            <a:pPr algn="ctr"/>
            <a:endParaRPr lang="en-US" altLang="ko-KR" b="1" dirty="0" smtClean="0">
              <a:latin typeface="HY견명조" pitchFamily="18" charset="-127"/>
              <a:ea typeface="HY견명조" pitchFamily="18" charset="-127"/>
            </a:endParaRPr>
          </a:p>
          <a:p>
            <a:pPr algn="ctr"/>
            <a:endParaRPr lang="en-US" altLang="ko-KR" b="1" dirty="0" smtClean="0">
              <a:latin typeface="HY견명조" pitchFamily="18" charset="-127"/>
              <a:ea typeface="HY견명조" pitchFamily="18" charset="-127"/>
            </a:endParaRPr>
          </a:p>
          <a:p>
            <a:pPr algn="ctr"/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1980</a:t>
            </a:r>
          </a:p>
          <a:p>
            <a:pPr algn="ctr"/>
            <a:endParaRPr lang="en-US" altLang="ko-KR" b="1" dirty="0" smtClean="0">
              <a:latin typeface="HY견명조" pitchFamily="18" charset="-127"/>
              <a:ea typeface="HY견명조" pitchFamily="18" charset="-127"/>
            </a:endParaRPr>
          </a:p>
          <a:p>
            <a:pPr algn="ctr"/>
            <a:endParaRPr lang="en-US" altLang="ko-KR" b="1" dirty="0" smtClean="0">
              <a:latin typeface="HY견명조" pitchFamily="18" charset="-127"/>
              <a:ea typeface="HY견명조" pitchFamily="18" charset="-127"/>
            </a:endParaRPr>
          </a:p>
          <a:p>
            <a:pPr algn="ctr"/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1985</a:t>
            </a:r>
          </a:p>
          <a:p>
            <a:pPr algn="ctr"/>
            <a:endParaRPr lang="en-US" altLang="ko-KR" b="1" dirty="0" smtClean="0">
              <a:latin typeface="HY견명조" pitchFamily="18" charset="-127"/>
              <a:ea typeface="HY견명조" pitchFamily="18" charset="-127"/>
            </a:endParaRPr>
          </a:p>
          <a:p>
            <a:pPr algn="ctr"/>
            <a:endParaRPr lang="en-US" altLang="ko-KR" b="1" dirty="0" smtClean="0">
              <a:latin typeface="HY견명조" pitchFamily="18" charset="-127"/>
              <a:ea typeface="HY견명조" pitchFamily="18" charset="-127"/>
            </a:endParaRPr>
          </a:p>
          <a:p>
            <a:pPr algn="ctr"/>
            <a:endParaRPr lang="en-US" altLang="ko-KR" b="1" dirty="0" smtClean="0">
              <a:latin typeface="HY견명조" pitchFamily="18" charset="-127"/>
              <a:ea typeface="HY견명조" pitchFamily="18" charset="-127"/>
            </a:endParaRPr>
          </a:p>
          <a:p>
            <a:pPr algn="ctr"/>
            <a:endParaRPr lang="en-US" altLang="ko-KR" b="1" dirty="0" smtClean="0">
              <a:latin typeface="HY견명조" pitchFamily="18" charset="-127"/>
              <a:ea typeface="HY견명조" pitchFamily="18" charset="-127"/>
            </a:endParaRPr>
          </a:p>
          <a:p>
            <a:pPr algn="ctr"/>
            <a:endParaRPr lang="en-US" altLang="ko-KR" b="1" dirty="0" smtClean="0">
              <a:latin typeface="HY견명조" pitchFamily="18" charset="-127"/>
              <a:ea typeface="HY견명조" pitchFamily="18" charset="-127"/>
            </a:endParaRPr>
          </a:p>
          <a:p>
            <a:pPr algn="ctr"/>
            <a:endParaRPr lang="en-US" altLang="ko-KR" b="1" dirty="0" smtClean="0">
              <a:latin typeface="HY견명조" pitchFamily="18" charset="-127"/>
              <a:ea typeface="HY견명조" pitchFamily="18" charset="-127"/>
            </a:endParaRPr>
          </a:p>
          <a:p>
            <a:pPr algn="ctr"/>
            <a:endParaRPr lang="en-US" altLang="ko-KR" b="1" dirty="0" smtClean="0">
              <a:latin typeface="HY견명조" pitchFamily="18" charset="-127"/>
              <a:ea typeface="HY견명조" pitchFamily="18" charset="-127"/>
            </a:endParaRPr>
          </a:p>
          <a:p>
            <a:pPr algn="ctr"/>
            <a:endParaRPr lang="en-US" altLang="ko-KR" b="1" dirty="0" smtClean="0">
              <a:latin typeface="HY견명조" pitchFamily="18" charset="-127"/>
              <a:ea typeface="HY견명조" pitchFamily="18" charset="-127"/>
            </a:endParaRPr>
          </a:p>
          <a:p>
            <a:pPr algn="ctr"/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1990</a:t>
            </a:r>
          </a:p>
          <a:p>
            <a:pPr algn="ctr"/>
            <a:endParaRPr lang="en-US" altLang="ko-KR" dirty="0" smtClean="0">
              <a:latin typeface="HY견명조" pitchFamily="18" charset="-127"/>
              <a:ea typeface="HY견명조" pitchFamily="18" charset="-127"/>
            </a:endParaRPr>
          </a:p>
          <a:p>
            <a:pPr algn="ctr"/>
            <a:endParaRPr lang="en-US" altLang="ko-KR" dirty="0" smtClean="0">
              <a:latin typeface="HY견명조" pitchFamily="18" charset="-127"/>
              <a:ea typeface="HY견명조" pitchFamily="18" charset="-127"/>
            </a:endParaRPr>
          </a:p>
          <a:p>
            <a:pPr algn="ctr"/>
            <a:endParaRPr lang="ko-KR" altLang="en-US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51720" y="1268760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○ 녹음된 테이프를 들으며 가사를 보며 노래를 부름</a:t>
            </a:r>
            <a:endParaRPr lang="en-US" altLang="ko-KR" dirty="0" smtClean="0">
              <a:latin typeface="HY견명조" pitchFamily="18" charset="-127"/>
              <a:ea typeface="HY견명조" pitchFamily="18" charset="-127"/>
            </a:endParaRPr>
          </a:p>
          <a:p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○ 가라오케 시장 규모를 </a:t>
            </a:r>
            <a:r>
              <a:rPr lang="en-US" altLang="ko-KR" dirty="0" smtClean="0">
                <a:latin typeface="HY견명조" pitchFamily="18" charset="-127"/>
                <a:ea typeface="HY견명조" pitchFamily="18" charset="-127"/>
              </a:rPr>
              <a:t>2</a:t>
            </a:r>
            <a:r>
              <a:rPr lang="ko-KR" altLang="en-US" dirty="0" err="1" smtClean="0">
                <a:latin typeface="HY견명조" pitchFamily="18" charset="-127"/>
                <a:ea typeface="HY견명조" pitchFamily="18" charset="-127"/>
              </a:rPr>
              <a:t>배이상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dirty="0" err="1" smtClean="0">
                <a:latin typeface="HY견명조" pitchFamily="18" charset="-127"/>
                <a:ea typeface="HY견명조" pitchFamily="18" charset="-127"/>
              </a:rPr>
              <a:t>끌어올린것은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dirty="0" err="1" smtClean="0">
                <a:latin typeface="HY견명조" pitchFamily="18" charset="-127"/>
                <a:ea typeface="HY견명조" pitchFamily="18" charset="-127"/>
              </a:rPr>
              <a:t>카라오케박스</a:t>
            </a:r>
            <a:endParaRPr lang="en-US" altLang="ko-KR" dirty="0" smtClean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51720" y="2060848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○ 영상을 보며 </a:t>
            </a:r>
            <a:r>
              <a:rPr lang="ko-KR" altLang="en-US" dirty="0" err="1" smtClean="0">
                <a:latin typeface="HY견명조" pitchFamily="18" charset="-127"/>
                <a:ea typeface="HY견명조" pitchFamily="18" charset="-127"/>
              </a:rPr>
              <a:t>즐길수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 있는 </a:t>
            </a:r>
            <a:r>
              <a:rPr lang="ko-KR" altLang="en-US" dirty="0" err="1" smtClean="0">
                <a:latin typeface="HY견명조" pitchFamily="18" charset="-127"/>
                <a:ea typeface="HY견명조" pitchFamily="18" charset="-127"/>
              </a:rPr>
              <a:t>카라오케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 등장</a:t>
            </a:r>
            <a:endParaRPr lang="en-US" altLang="ko-KR" dirty="0" smtClean="0">
              <a:latin typeface="HY견명조" pitchFamily="18" charset="-127"/>
              <a:ea typeface="HY견명조" pitchFamily="18" charset="-127"/>
            </a:endParaRPr>
          </a:p>
          <a:p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○ </a:t>
            </a:r>
            <a:r>
              <a:rPr lang="ko-KR" altLang="en-US" dirty="0" err="1" smtClean="0">
                <a:latin typeface="HY견명조" pitchFamily="18" charset="-127"/>
                <a:ea typeface="HY견명조" pitchFamily="18" charset="-127"/>
              </a:rPr>
              <a:t>리모콘을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 이용하여 자동으로 곡을 바꿀 수 있는 기기 등장</a:t>
            </a:r>
            <a:endParaRPr lang="en-US" altLang="ko-KR" dirty="0" smtClean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51720" y="2852936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○ 선박용 </a:t>
            </a:r>
            <a:r>
              <a:rPr lang="ko-KR" altLang="en-US" dirty="0" err="1" smtClean="0">
                <a:latin typeface="HY견명조" pitchFamily="18" charset="-127"/>
                <a:ea typeface="HY견명조" pitchFamily="18" charset="-127"/>
              </a:rPr>
              <a:t>콘테이너를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 개조한 옥외용 </a:t>
            </a:r>
            <a:r>
              <a:rPr lang="ko-KR" altLang="en-US" dirty="0" err="1" smtClean="0">
                <a:latin typeface="HY견명조" pitchFamily="18" charset="-127"/>
                <a:ea typeface="HY견명조" pitchFamily="18" charset="-127"/>
              </a:rPr>
              <a:t>카라오케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 박스</a:t>
            </a:r>
            <a:endParaRPr lang="en-US" altLang="ko-KR" dirty="0" smtClean="0">
              <a:latin typeface="HY견명조" pitchFamily="18" charset="-127"/>
              <a:ea typeface="HY견명조" pitchFamily="18" charset="-127"/>
            </a:endParaRPr>
          </a:p>
          <a:p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○ </a:t>
            </a:r>
            <a:r>
              <a:rPr lang="ko-KR" altLang="en-US" dirty="0" err="1" smtClean="0">
                <a:latin typeface="HY견명조" pitchFamily="18" charset="-127"/>
                <a:ea typeface="HY견명조" pitchFamily="18" charset="-127"/>
              </a:rPr>
              <a:t>오카야마현</a:t>
            </a:r>
            <a:r>
              <a:rPr lang="en-US" altLang="ko-KR" dirty="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ja-JP" altLang="en-US" dirty="0" smtClean="0">
                <a:latin typeface="HY견명조" pitchFamily="18" charset="-127"/>
                <a:ea typeface="HY견명조" pitchFamily="18" charset="-127"/>
              </a:rPr>
              <a:t>岡山県）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처음 등장</a:t>
            </a:r>
            <a:endParaRPr lang="en-US" altLang="ko-KR" dirty="0" smtClean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32" name="오른쪽 화살표 31"/>
          <p:cNvSpPr/>
          <p:nvPr/>
        </p:nvSpPr>
        <p:spPr>
          <a:xfrm>
            <a:off x="4572000" y="3861048"/>
            <a:ext cx="1728192" cy="864096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latin typeface="HY견명조" pitchFamily="18" charset="-127"/>
                <a:ea typeface="HY견명조" pitchFamily="18" charset="-127"/>
              </a:rPr>
              <a:t>고객시장 변화</a:t>
            </a:r>
            <a:endParaRPr lang="ko-KR" altLang="en-US" sz="1600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35" name="구름 34"/>
          <p:cNvSpPr/>
          <p:nvPr/>
        </p:nvSpPr>
        <p:spPr>
          <a:xfrm>
            <a:off x="6444208" y="3645024"/>
            <a:ext cx="2376264" cy="1368152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>
                <a:latin typeface="HY견명조" pitchFamily="18" charset="-127"/>
                <a:ea typeface="HY견명조" pitchFamily="18" charset="-127"/>
              </a:rPr>
              <a:t>젊은세대</a:t>
            </a:r>
            <a:endParaRPr lang="ko-KR" altLang="en-US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37" name="구름 36"/>
          <p:cNvSpPr/>
          <p:nvPr/>
        </p:nvSpPr>
        <p:spPr>
          <a:xfrm>
            <a:off x="2051720" y="3717032"/>
            <a:ext cx="2376264" cy="1368152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성인</a:t>
            </a:r>
            <a:endParaRPr lang="ko-KR" altLang="en-US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51720" y="5301208"/>
            <a:ext cx="709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○집중관리시스템이 도입되면서 시장이 확대됨</a:t>
            </a:r>
            <a:endParaRPr lang="en-US" altLang="ko-KR" dirty="0" smtClean="0">
              <a:latin typeface="HY견명조" pitchFamily="18" charset="-127"/>
              <a:ea typeface="HY견명조" pitchFamily="18" charset="-127"/>
            </a:endParaRPr>
          </a:p>
          <a:p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○채점이 가능한 가라오케기기와 화려한 조명으로 전성기를 맞이</a:t>
            </a:r>
            <a:endParaRPr lang="en-US" altLang="ko-KR" dirty="0" smtClean="0">
              <a:latin typeface="HY견명조" pitchFamily="18" charset="-127"/>
              <a:ea typeface="HY견명조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6" grpId="0"/>
      <p:bldP spid="28" grpId="0"/>
      <p:bldP spid="29" grpId="0"/>
      <p:bldP spid="32" grpId="0" animBg="1"/>
      <p:bldP spid="35" grpId="0" animBg="1"/>
      <p:bldP spid="37" grpId="0" animBg="1"/>
      <p:bldP spid="39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4644008" y="2420888"/>
            <a:ext cx="4499992" cy="2376264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27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sz="2000" b="1" dirty="0" smtClean="0">
                <a:latin typeface="HY견명조" pitchFamily="18" charset="-127"/>
                <a:ea typeface="HY견명조" pitchFamily="18" charset="-127"/>
              </a:rPr>
              <a:t>*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일본 </a:t>
            </a:r>
            <a:r>
              <a:rPr lang="ko-KR" altLang="en-US" sz="2000" b="1" dirty="0" err="1" smtClean="0">
                <a:latin typeface="HY견명조" pitchFamily="18" charset="-127"/>
                <a:ea typeface="HY견명조" pitchFamily="18" charset="-127"/>
              </a:rPr>
              <a:t>카라오케의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 특징</a:t>
            </a:r>
            <a:r>
              <a:rPr lang="en-US" altLang="ko-KR" sz="2000" b="1" dirty="0" smtClean="0">
                <a:latin typeface="HY견명조" pitchFamily="18" charset="-127"/>
                <a:ea typeface="HY견명조" pitchFamily="18" charset="-127"/>
              </a:rPr>
              <a:t>*</a:t>
            </a:r>
            <a:endParaRPr lang="en-US" altLang="ja-JP" sz="2000" b="1" dirty="0" smtClean="0">
              <a:latin typeface="HY견명조" pitchFamily="18" charset="-127"/>
              <a:ea typeface="HY견명조" pitchFamily="18" charset="-127"/>
            </a:endParaRPr>
          </a:p>
          <a:p>
            <a:endParaRPr lang="en-US" altLang="ja-JP" b="1" dirty="0" smtClean="0">
              <a:latin typeface="HY견명조" pitchFamily="18" charset="-127"/>
              <a:ea typeface="HY견명조" pitchFamily="18" charset="-127"/>
            </a:endParaRPr>
          </a:p>
          <a:p>
            <a:r>
              <a:rPr lang="ja-JP" altLang="en-US" b="1" dirty="0" smtClean="0">
                <a:latin typeface="HY견명조" pitchFamily="18" charset="-127"/>
                <a:ea typeface="HY견명조" pitchFamily="18" charset="-127"/>
              </a:rPr>
              <a:t>・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대부분 체인점으로 운영</a:t>
            </a:r>
            <a:endParaRPr lang="en-US" altLang="ko-KR" b="1" dirty="0" smtClean="0">
              <a:latin typeface="HY견명조" pitchFamily="18" charset="-127"/>
              <a:ea typeface="HY견명조" pitchFamily="18" charset="-127"/>
            </a:endParaRPr>
          </a:p>
          <a:p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 (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대표적으로 </a:t>
            </a:r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빅에코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,</a:t>
            </a:r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가라오케관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)</a:t>
            </a:r>
            <a:endParaRPr lang="en-US" altLang="ja-JP" b="1" dirty="0" smtClean="0">
              <a:latin typeface="HY견명조" pitchFamily="18" charset="-127"/>
              <a:ea typeface="HY견명조" pitchFamily="18" charset="-127"/>
            </a:endParaRPr>
          </a:p>
          <a:p>
            <a:r>
              <a:rPr lang="ja-JP" altLang="en-US" b="1" dirty="0" smtClean="0">
                <a:latin typeface="HY견명조" pitchFamily="18" charset="-127"/>
                <a:ea typeface="HY견명조" pitchFamily="18" charset="-127"/>
              </a:rPr>
              <a:t>・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방값으로 요금을 </a:t>
            </a:r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내지않고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N/1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 지불</a:t>
            </a:r>
            <a:endParaRPr lang="en-US" altLang="ja-JP" b="1" dirty="0" smtClean="0">
              <a:latin typeface="HY견명조" pitchFamily="18" charset="-127"/>
              <a:ea typeface="HY견명조" pitchFamily="18" charset="-127"/>
            </a:endParaRPr>
          </a:p>
          <a:p>
            <a:r>
              <a:rPr lang="ja-JP" altLang="en-US" b="1" dirty="0" smtClean="0">
                <a:latin typeface="HY견명조" pitchFamily="18" charset="-127"/>
                <a:ea typeface="HY견명조" pitchFamily="18" charset="-127"/>
              </a:rPr>
              <a:t>・</a:t>
            </a:r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드링크바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&amp;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요리주문 가능</a:t>
            </a:r>
            <a:endParaRPr lang="en-US" altLang="ko-KR" b="1" dirty="0" smtClean="0">
              <a:latin typeface="HY견명조" pitchFamily="18" charset="-127"/>
              <a:ea typeface="HY견명조" pitchFamily="18" charset="-127"/>
            </a:endParaRPr>
          </a:p>
          <a:p>
            <a:r>
              <a:rPr lang="ja-JP" altLang="en-US" b="1" dirty="0" smtClean="0">
                <a:latin typeface="HY견명조" pitchFamily="18" charset="-127"/>
                <a:ea typeface="HY견명조" pitchFamily="18" charset="-127"/>
              </a:rPr>
              <a:t>・</a:t>
            </a:r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터치식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리모콘</a:t>
            </a:r>
            <a:endParaRPr lang="en-US" altLang="ko-KR" b="1" dirty="0" smtClean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4644008" y="4797152"/>
            <a:ext cx="4499992" cy="2060848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27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endParaRPr lang="en-US" altLang="ko-KR" b="1" dirty="0" smtClean="0">
              <a:latin typeface="HY견명조" pitchFamily="18" charset="-127"/>
              <a:ea typeface="HY견명조" pitchFamily="18" charset="-127"/>
            </a:endParaRPr>
          </a:p>
          <a:p>
            <a:pPr fontAlgn="base"/>
            <a:endParaRPr lang="en-US" altLang="ko-KR" b="1" dirty="0" smtClean="0">
              <a:latin typeface="HY견명조" pitchFamily="18" charset="-127"/>
              <a:ea typeface="HY견명조" pitchFamily="18" charset="-127"/>
            </a:endParaRPr>
          </a:p>
          <a:p>
            <a:pPr fontAlgn="base"/>
            <a:endParaRPr lang="en-US" altLang="ko-KR" b="1" dirty="0" smtClean="0">
              <a:latin typeface="HY견명조" pitchFamily="18" charset="-127"/>
              <a:ea typeface="HY견명조" pitchFamily="18" charset="-127"/>
            </a:endParaRPr>
          </a:p>
          <a:p>
            <a:pPr fontAlgn="base"/>
            <a:endParaRPr lang="en-US" altLang="ko-KR" b="1" dirty="0" smtClean="0">
              <a:latin typeface="HY견명조" pitchFamily="18" charset="-127"/>
              <a:ea typeface="HY견명조" pitchFamily="18" charset="-127"/>
            </a:endParaRPr>
          </a:p>
          <a:p>
            <a:pPr fontAlgn="base"/>
            <a:endParaRPr lang="en-US" altLang="ko-KR" b="1" dirty="0" smtClean="0">
              <a:latin typeface="HY견명조" pitchFamily="18" charset="-127"/>
              <a:ea typeface="HY견명조" pitchFamily="18" charset="-127"/>
            </a:endParaRPr>
          </a:p>
          <a:p>
            <a:pPr fontAlgn="base"/>
            <a:endParaRPr lang="en-US" altLang="ko-KR" b="1" dirty="0" smtClean="0">
              <a:latin typeface="HY견명조" pitchFamily="18" charset="-127"/>
              <a:ea typeface="HY견명조" pitchFamily="18" charset="-127"/>
            </a:endParaRPr>
          </a:p>
          <a:p>
            <a:pPr fontAlgn="base"/>
            <a:r>
              <a:rPr lang="ja-JP" altLang="en-US" b="1" dirty="0" smtClean="0">
                <a:latin typeface="HY견명조" pitchFamily="18" charset="-127"/>
                <a:ea typeface="HY견명조" pitchFamily="18" charset="-127"/>
              </a:rPr>
              <a:t>・ 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전자기술의 발달과 함께 꾸준히 </a:t>
            </a:r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성장중</a:t>
            </a:r>
            <a:endParaRPr lang="ko-KR" altLang="en-US" b="1" dirty="0" smtClean="0">
              <a:latin typeface="HY견명조" pitchFamily="18" charset="-127"/>
              <a:ea typeface="HY견명조" pitchFamily="18" charset="-127"/>
            </a:endParaRPr>
          </a:p>
          <a:p>
            <a:pPr fontAlgn="base"/>
            <a:endParaRPr lang="en-US" altLang="ja-JP" b="1" dirty="0" smtClean="0">
              <a:latin typeface="HY견명조" pitchFamily="18" charset="-127"/>
              <a:ea typeface="HY견명조" pitchFamily="18" charset="-127"/>
            </a:endParaRPr>
          </a:p>
          <a:p>
            <a:pPr fontAlgn="base"/>
            <a:r>
              <a:rPr lang="ja-JP" altLang="en-US" b="1" dirty="0" smtClean="0">
                <a:latin typeface="HY견명조" pitchFamily="18" charset="-127"/>
                <a:ea typeface="HY견명조" pitchFamily="18" charset="-127"/>
              </a:rPr>
              <a:t>・ 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여가를 즐기는 최대의 문화상품화</a:t>
            </a:r>
          </a:p>
          <a:p>
            <a:pPr fontAlgn="base"/>
            <a:endParaRPr lang="en-US" altLang="ja-JP" b="1" dirty="0" smtClean="0">
              <a:latin typeface="HY견명조" pitchFamily="18" charset="-127"/>
              <a:ea typeface="HY견명조" pitchFamily="18" charset="-127"/>
            </a:endParaRPr>
          </a:p>
          <a:p>
            <a:pPr fontAlgn="base"/>
            <a:r>
              <a:rPr lang="ja-JP" altLang="en-US" b="1" dirty="0" smtClean="0">
                <a:latin typeface="HY견명조" pitchFamily="18" charset="-127"/>
                <a:ea typeface="HY견명조" pitchFamily="18" charset="-127"/>
              </a:rPr>
              <a:t>・ 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일본의 전유물이 아닌 모두의 공유물</a:t>
            </a:r>
          </a:p>
          <a:p>
            <a:endParaRPr lang="en-US" altLang="ko-KR" sz="2000" b="1" dirty="0" smtClean="0">
              <a:latin typeface="HY견명조" pitchFamily="18" charset="-127"/>
              <a:ea typeface="HY견명조" pitchFamily="18" charset="-127"/>
            </a:endParaRPr>
          </a:p>
          <a:p>
            <a:endParaRPr lang="en-US" altLang="ko-KR" b="1" dirty="0" smtClean="0">
              <a:latin typeface="HY견명조" pitchFamily="18" charset="-127"/>
              <a:ea typeface="HY견명조" pitchFamily="18" charset="-127"/>
            </a:endParaRPr>
          </a:p>
          <a:p>
            <a:endParaRPr lang="en-US" altLang="ko-KR" b="1" dirty="0" smtClean="0">
              <a:latin typeface="HY견명조" pitchFamily="18" charset="-127"/>
              <a:ea typeface="HY견명조" pitchFamily="18" charset="-127"/>
            </a:endParaRPr>
          </a:p>
          <a:p>
            <a:endParaRPr lang="ko-KR" altLang="en-US" b="1" dirty="0" smtClean="0">
              <a:latin typeface="HY견명조" pitchFamily="18" charset="-127"/>
              <a:ea typeface="HY견명조" pitchFamily="18" charset="-127"/>
            </a:endParaRPr>
          </a:p>
          <a:p>
            <a:endParaRPr lang="ko-KR" altLang="en-US" b="1" dirty="0" smtClean="0">
              <a:latin typeface="HY견명조" pitchFamily="18" charset="-127"/>
              <a:ea typeface="HY견명조" pitchFamily="18" charset="-127"/>
            </a:endParaRPr>
          </a:p>
          <a:p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4644008" y="1052736"/>
            <a:ext cx="4499992" cy="1368152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27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ja-JP" altLang="en-US" b="1" dirty="0" smtClean="0">
                <a:latin typeface="HY견명조" pitchFamily="18" charset="-127"/>
                <a:ea typeface="HY견명조" pitchFamily="18" charset="-127"/>
              </a:rPr>
              <a:t>・ </a:t>
            </a:r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카라오케를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 즐기는 인구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:5</a:t>
            </a:r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천만명</a:t>
            </a:r>
            <a:endParaRPr lang="ko-KR" altLang="en-US" b="1" dirty="0" smtClean="0">
              <a:latin typeface="HY견명조" pitchFamily="18" charset="-127"/>
              <a:ea typeface="HY견명조" pitchFamily="18" charset="-127"/>
            </a:endParaRPr>
          </a:p>
          <a:p>
            <a:pPr fontAlgn="base"/>
            <a:r>
              <a:rPr lang="ja-JP" altLang="en-US" b="1" dirty="0" smtClean="0">
                <a:latin typeface="HY견명조" pitchFamily="18" charset="-127"/>
                <a:ea typeface="HY견명조" pitchFamily="18" charset="-127"/>
              </a:rPr>
              <a:t>・ </a:t>
            </a:r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카라오케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 설치 방의 개수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:15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만개</a:t>
            </a:r>
            <a:endParaRPr lang="en-US" altLang="ko-KR" b="1" dirty="0" smtClean="0">
              <a:latin typeface="HY견명조" pitchFamily="18" charset="-127"/>
              <a:ea typeface="HY견명조" pitchFamily="18" charset="-127"/>
            </a:endParaRPr>
          </a:p>
          <a:p>
            <a:pPr fontAlgn="base"/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                         (2004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년 기준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)</a:t>
            </a:r>
          </a:p>
        </p:txBody>
      </p:sp>
      <p:pic>
        <p:nvPicPr>
          <p:cNvPr id="6" name="그림 5" descr="드링크바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005064"/>
            <a:ext cx="4572000" cy="28529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오각형 3"/>
          <p:cNvSpPr/>
          <p:nvPr/>
        </p:nvSpPr>
        <p:spPr>
          <a:xfrm>
            <a:off x="467544" y="188640"/>
            <a:ext cx="8424936" cy="864096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b="1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현대의 </a:t>
            </a:r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카라오케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ja-JP" altLang="en-US" b="1" dirty="0" smtClean="0">
                <a:latin typeface="HY견명조" pitchFamily="18" charset="-127"/>
                <a:ea typeface="HY견명조" pitchFamily="18" charset="-127"/>
              </a:rPr>
              <a:t>カラオケ）</a:t>
            </a:r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pic>
        <p:nvPicPr>
          <p:cNvPr id="5" name="그림 4" descr="카라오케관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24744"/>
            <a:ext cx="4572000" cy="28083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각형 3"/>
          <p:cNvSpPr/>
          <p:nvPr/>
        </p:nvSpPr>
        <p:spPr>
          <a:xfrm>
            <a:off x="467544" y="188640"/>
            <a:ext cx="8424936" cy="864096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b="1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카라오케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ja-JP" altLang="en-US" b="1" dirty="0" smtClean="0">
                <a:latin typeface="HY견명조" pitchFamily="18" charset="-127"/>
                <a:ea typeface="HY견명조" pitchFamily="18" charset="-127"/>
              </a:rPr>
              <a:t>カラオケ）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설문 조사 </a:t>
            </a:r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pic>
        <p:nvPicPr>
          <p:cNvPr id="5" name="그림 4" descr="graph20060905b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365104"/>
            <a:ext cx="2915816" cy="2000250"/>
          </a:xfrm>
          <a:prstGeom prst="rect">
            <a:avLst/>
          </a:prstGeom>
        </p:spPr>
      </p:pic>
      <p:pic>
        <p:nvPicPr>
          <p:cNvPr id="6" name="그림 5" descr="graph20060905c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1412776"/>
            <a:ext cx="5544616" cy="2520280"/>
          </a:xfrm>
          <a:prstGeom prst="rect">
            <a:avLst/>
          </a:prstGeom>
        </p:spPr>
      </p:pic>
      <p:pic>
        <p:nvPicPr>
          <p:cNvPr id="7" name="그림 6" descr="graph20060905d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81675" y="4365104"/>
            <a:ext cx="3362325" cy="2085975"/>
          </a:xfrm>
          <a:prstGeom prst="rect">
            <a:avLst/>
          </a:prstGeom>
        </p:spPr>
      </p:pic>
      <p:pic>
        <p:nvPicPr>
          <p:cNvPr id="8" name="그림 7" descr="graph20060905e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15816" y="4365104"/>
            <a:ext cx="2952328" cy="2066925"/>
          </a:xfrm>
          <a:prstGeom prst="rect">
            <a:avLst/>
          </a:prstGeom>
        </p:spPr>
      </p:pic>
      <p:pic>
        <p:nvPicPr>
          <p:cNvPr id="9" name="그림 8" descr="카라오케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1412776"/>
            <a:ext cx="2628900" cy="2409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각형 3"/>
          <p:cNvSpPr/>
          <p:nvPr/>
        </p:nvSpPr>
        <p:spPr>
          <a:xfrm>
            <a:off x="467544" y="188640"/>
            <a:ext cx="8424936" cy="864096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b="1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카라오케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ja-JP" altLang="en-US" b="1" dirty="0" smtClean="0">
                <a:latin typeface="HY견명조" pitchFamily="18" charset="-127"/>
                <a:ea typeface="HY견명조" pitchFamily="18" charset="-127"/>
              </a:rPr>
              <a:t>カラオケ）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 </a:t>
            </a:r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pic>
        <p:nvPicPr>
          <p:cNvPr id="5" name="그림 4" descr="히토리카라오케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340768"/>
            <a:ext cx="3168352" cy="3527673"/>
          </a:xfrm>
          <a:prstGeom prst="roundRect">
            <a:avLst/>
          </a:prstGeom>
        </p:spPr>
      </p:pic>
      <p:sp>
        <p:nvSpPr>
          <p:cNvPr id="6" name="모서리가 둥근 직사각형 5">
            <a:hlinkClick r:id="rId4"/>
          </p:cNvPr>
          <p:cNvSpPr/>
          <p:nvPr/>
        </p:nvSpPr>
        <p:spPr>
          <a:xfrm>
            <a:off x="539552" y="5373216"/>
            <a:ext cx="2520280" cy="57606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1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인 카라오케</a:t>
            </a:r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635896" y="1556792"/>
            <a:ext cx="4968552" cy="7920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한 명이 들어가면 딱 맞는 작은 공간</a:t>
            </a:r>
            <a:r>
              <a:rPr lang="en-US" altLang="ko-KR" b="1" dirty="0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 </a:t>
            </a:r>
            <a:endParaRPr lang="ko-KR" altLang="en-US" b="1" dirty="0">
              <a:solidFill>
                <a:schemeClr val="tx1"/>
              </a:solidFill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635896" y="2780928"/>
            <a:ext cx="4968552" cy="7920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스피커가 없음</a:t>
            </a:r>
            <a:endParaRPr lang="ko-KR" altLang="en-US" b="1" dirty="0">
              <a:solidFill>
                <a:schemeClr val="tx1"/>
              </a:solidFill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635896" y="4005064"/>
            <a:ext cx="4968552" cy="7920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카운터에 별도의 요금을 지불하고 헤드폰을 </a:t>
            </a:r>
            <a:endParaRPr lang="en-US" altLang="ko-KR" b="1" dirty="0" smtClean="0">
              <a:solidFill>
                <a:schemeClr val="tx1"/>
              </a:solidFill>
              <a:latin typeface="HY견명조" pitchFamily="18" charset="-127"/>
              <a:ea typeface="HY견명조" pitchFamily="18" charset="-127"/>
            </a:endParaRPr>
          </a:p>
          <a:p>
            <a:pPr algn="ctr"/>
            <a:r>
              <a:rPr lang="ko-KR" altLang="en-US" b="1" dirty="0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대여 하는 것이 일반적</a:t>
            </a:r>
            <a:endParaRPr lang="ko-KR" altLang="en-US" b="1" dirty="0">
              <a:solidFill>
                <a:schemeClr val="tx1"/>
              </a:solidFill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635896" y="5229200"/>
            <a:ext cx="4968552" cy="7920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녹음실에서 음반제작 하는 프로가수들의 기분을 느낄 수 있음</a:t>
            </a:r>
            <a:endParaRPr lang="ko-KR" altLang="en-US" b="1" dirty="0">
              <a:solidFill>
                <a:schemeClr val="tx1"/>
              </a:solidFill>
              <a:latin typeface="HY견명조" pitchFamily="18" charset="-127"/>
              <a:ea typeface="HY견명조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모서리가 둥근 직사각형 14"/>
          <p:cNvSpPr/>
          <p:nvPr/>
        </p:nvSpPr>
        <p:spPr>
          <a:xfrm>
            <a:off x="0" y="5013176"/>
            <a:ext cx="5076056" cy="158417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dirty="0" smtClean="0">
                <a:latin typeface="HY견명조" pitchFamily="18" charset="-127"/>
                <a:ea typeface="HY견명조" pitchFamily="18" charset="-127"/>
              </a:rPr>
              <a:t>2007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년 말 조사결과 업소는 약</a:t>
            </a:r>
            <a:r>
              <a:rPr lang="en-US" altLang="ko-KR" dirty="0" smtClean="0">
                <a:latin typeface="HY견명조" pitchFamily="18" charset="-127"/>
                <a:ea typeface="HY견명조" pitchFamily="18" charset="-127"/>
              </a:rPr>
              <a:t>1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만 </a:t>
            </a:r>
            <a:r>
              <a:rPr lang="en-US" altLang="ko-KR" dirty="0" smtClean="0">
                <a:latin typeface="HY견명조" pitchFamily="18" charset="-127"/>
                <a:ea typeface="HY견명조" pitchFamily="18" charset="-127"/>
              </a:rPr>
              <a:t>7</a:t>
            </a:r>
            <a:r>
              <a:rPr lang="ko-KR" altLang="en-US" dirty="0" err="1" smtClean="0">
                <a:latin typeface="HY견명조" pitchFamily="18" charset="-127"/>
                <a:ea typeface="HY견명조" pitchFamily="18" charset="-127"/>
              </a:rPr>
              <a:t>천여곳에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 이르며 종업원 수만 </a:t>
            </a:r>
            <a:r>
              <a:rPr lang="en-US" altLang="ko-KR" dirty="0" smtClean="0">
                <a:latin typeface="HY견명조" pitchFamily="18" charset="-127"/>
                <a:ea typeface="HY견명조" pitchFamily="18" charset="-127"/>
              </a:rPr>
              <a:t>44</a:t>
            </a:r>
            <a:r>
              <a:rPr lang="ko-KR" altLang="en-US" dirty="0" err="1" smtClean="0">
                <a:latin typeface="HY견명조" pitchFamily="18" charset="-127"/>
                <a:ea typeface="HY견명조" pitchFamily="18" charset="-127"/>
              </a:rPr>
              <a:t>만명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 이 넘고</a:t>
            </a:r>
            <a:r>
              <a:rPr lang="en-US" altLang="ko-KR" dirty="0" smtClean="0"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기계가 무려 </a:t>
            </a:r>
            <a:r>
              <a:rPr lang="en-US" altLang="ko-KR" dirty="0" smtClean="0">
                <a:latin typeface="HY견명조" pitchFamily="18" charset="-127"/>
                <a:ea typeface="HY견명조" pitchFamily="18" charset="-127"/>
              </a:rPr>
              <a:t>450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만대로 산업규모가 </a:t>
            </a:r>
            <a:r>
              <a:rPr lang="en-US" altLang="ko-KR" dirty="0" smtClean="0">
                <a:latin typeface="HY견명조" pitchFamily="18" charset="-127"/>
                <a:ea typeface="HY견명조" pitchFamily="18" charset="-127"/>
              </a:rPr>
              <a:t>30</a:t>
            </a:r>
            <a:r>
              <a:rPr lang="ko-KR" altLang="en-US" dirty="0" err="1" smtClean="0">
                <a:latin typeface="HY견명조" pitchFamily="18" charset="-127"/>
                <a:ea typeface="HY견명조" pitchFamily="18" charset="-127"/>
              </a:rPr>
              <a:t>조나되는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 </a:t>
            </a:r>
            <a:endParaRPr lang="en-US" altLang="ko-KR" dirty="0" smtClean="0">
              <a:latin typeface="HY견명조" pitchFamily="18" charset="-127"/>
              <a:ea typeface="HY견명조" pitchFamily="18" charset="-127"/>
            </a:endParaRPr>
          </a:p>
          <a:p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대규모 문화사업</a:t>
            </a:r>
            <a:endParaRPr lang="ko-KR" altLang="en-US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0" y="1772816"/>
            <a:ext cx="5076056" cy="158417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ko-KR" altLang="en-US" dirty="0" err="1" smtClean="0">
                <a:latin typeface="HY견명조" pitchFamily="18" charset="-127"/>
                <a:ea typeface="HY견명조" pitchFamily="18" charset="-127"/>
              </a:rPr>
              <a:t>파칭코는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 슬롯머신 게임을 일컫는 일본식</a:t>
            </a:r>
            <a:endParaRPr lang="en-US" altLang="ko-KR" dirty="0" smtClean="0">
              <a:latin typeface="HY견명조" pitchFamily="18" charset="-127"/>
              <a:ea typeface="HY견명조" pitchFamily="18" charset="-127"/>
            </a:endParaRPr>
          </a:p>
          <a:p>
            <a:pPr fontAlgn="base"/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이름 </a:t>
            </a:r>
            <a:r>
              <a:rPr lang="en-US" altLang="ko-KR" dirty="0" smtClean="0">
                <a:latin typeface="HY견명조" pitchFamily="18" charset="-127"/>
                <a:ea typeface="HY견명조" pitchFamily="18" charset="-127"/>
              </a:rPr>
              <a:t>.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일본최대의 레저산업이자 합법적인 공인 도박으로 </a:t>
            </a:r>
            <a:r>
              <a:rPr lang="ko-KR" altLang="en-US" dirty="0" err="1" smtClean="0">
                <a:latin typeface="HY견명조" pitchFamily="18" charset="-127"/>
                <a:ea typeface="HY견명조" pitchFamily="18" charset="-127"/>
              </a:rPr>
              <a:t>갬블시장에서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 가장 큰 비중을 차지</a:t>
            </a:r>
            <a:endParaRPr lang="en-US" altLang="ko-KR" dirty="0" smtClean="0">
              <a:latin typeface="HY견명조" pitchFamily="18" charset="-127"/>
              <a:ea typeface="HY견명조" pitchFamily="18" charset="-127"/>
            </a:endParaRPr>
          </a:p>
          <a:p>
            <a:pPr fontAlgn="base"/>
            <a:endParaRPr lang="ko-KR" altLang="en-US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0" y="3789040"/>
            <a:ext cx="5076056" cy="86409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일본인 중 </a:t>
            </a:r>
            <a:r>
              <a:rPr lang="ko-KR" altLang="en-US" dirty="0" err="1" smtClean="0">
                <a:latin typeface="HY견명조" pitchFamily="18" charset="-127"/>
                <a:ea typeface="HY견명조" pitchFamily="18" charset="-127"/>
              </a:rPr>
              <a:t>파칭코를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 즐기는 사람은 무려 </a:t>
            </a:r>
            <a:endParaRPr lang="en-US" altLang="ko-KR" dirty="0" smtClean="0">
              <a:latin typeface="HY견명조" pitchFamily="18" charset="-127"/>
              <a:ea typeface="HY견명조" pitchFamily="18" charset="-127"/>
            </a:endParaRPr>
          </a:p>
          <a:p>
            <a:pPr algn="ctr"/>
            <a:r>
              <a:rPr lang="en-US" altLang="ko-KR" dirty="0" smtClean="0">
                <a:latin typeface="HY견명조" pitchFamily="18" charset="-127"/>
                <a:ea typeface="HY견명조" pitchFamily="18" charset="-127"/>
              </a:rPr>
              <a:t>3</a:t>
            </a:r>
            <a:r>
              <a:rPr lang="ko-KR" altLang="en-US" dirty="0" err="1" smtClean="0">
                <a:latin typeface="HY견명조" pitchFamily="18" charset="-127"/>
                <a:ea typeface="HY견명조" pitchFamily="18" charset="-127"/>
              </a:rPr>
              <a:t>천만명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 이상 </a:t>
            </a:r>
            <a:r>
              <a:rPr lang="en-US" altLang="ko-KR" dirty="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약 </a:t>
            </a:r>
            <a:r>
              <a:rPr lang="en-US" altLang="ko-KR" dirty="0" smtClean="0">
                <a:latin typeface="HY견명조" pitchFamily="18" charset="-127"/>
                <a:ea typeface="HY견명조" pitchFamily="18" charset="-127"/>
              </a:rPr>
              <a:t>30~40%)</a:t>
            </a:r>
            <a:endParaRPr lang="ko-KR" altLang="en-US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4" name="오각형 3"/>
          <p:cNvSpPr/>
          <p:nvPr/>
        </p:nvSpPr>
        <p:spPr>
          <a:xfrm>
            <a:off x="467544" y="188640"/>
            <a:ext cx="8424936" cy="864096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dirty="0" err="1" smtClean="0">
                <a:latin typeface="HY견명조" pitchFamily="18" charset="-127"/>
                <a:ea typeface="HY견명조" pitchFamily="18" charset="-127"/>
              </a:rPr>
              <a:t>파칭코</a:t>
            </a:r>
            <a:r>
              <a:rPr lang="en-US" altLang="ko-KR" dirty="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ja-JP" altLang="en-US" dirty="0" smtClean="0">
                <a:latin typeface="HY견명조" pitchFamily="18" charset="-127"/>
                <a:ea typeface="HY견명조" pitchFamily="18" charset="-127"/>
              </a:rPr>
              <a:t>パチンコ）</a:t>
            </a:r>
            <a:endParaRPr lang="ko-KR" altLang="en-US" dirty="0">
              <a:latin typeface="HY견명조" pitchFamily="18" charset="-127"/>
              <a:ea typeface="HY견명조" pitchFamily="18" charset="-127"/>
            </a:endParaRPr>
          </a:p>
        </p:txBody>
      </p:sp>
      <p:pic>
        <p:nvPicPr>
          <p:cNvPr id="12" name="그림 11" descr="파칭코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1268760"/>
            <a:ext cx="3888432" cy="266429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0" y="1196752"/>
            <a:ext cx="33123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itchFamily="18" charset="-127"/>
                <a:ea typeface="HY견명조" pitchFamily="18" charset="-127"/>
              </a:rPr>
              <a:t>파칭코란</a:t>
            </a:r>
            <a:r>
              <a:rPr lang="en-US" altLang="ko-K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itchFamily="18" charset="-127"/>
                <a:ea typeface="HY견명조" pitchFamily="18" charset="-127"/>
              </a:rPr>
              <a:t>?</a:t>
            </a:r>
          </a:p>
          <a:p>
            <a:endParaRPr lang="ko-KR" altLang="en-US" dirty="0">
              <a:latin typeface="HY견명조" pitchFamily="18" charset="-127"/>
              <a:ea typeface="HY견명조" pitchFamily="18" charset="-127"/>
            </a:endParaRPr>
          </a:p>
        </p:txBody>
      </p:sp>
      <p:pic>
        <p:nvPicPr>
          <p:cNvPr id="9" name="그림 8" descr="파칭코2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4005064"/>
            <a:ext cx="3888432" cy="266429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1" grpId="0" animBg="1"/>
      <p:bldP spid="8" grpId="0"/>
      <p:bldP spid="8" grpId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각형 3"/>
          <p:cNvSpPr/>
          <p:nvPr/>
        </p:nvSpPr>
        <p:spPr>
          <a:xfrm>
            <a:off x="467544" y="188640"/>
            <a:ext cx="8424936" cy="864096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dirty="0" err="1" smtClean="0">
                <a:latin typeface="HY견명조" pitchFamily="18" charset="-127"/>
                <a:ea typeface="HY견명조" pitchFamily="18" charset="-127"/>
              </a:rPr>
              <a:t>파칭코</a:t>
            </a:r>
            <a:r>
              <a:rPr lang="en-US" altLang="ko-KR" dirty="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ja-JP" altLang="en-US" dirty="0" smtClean="0">
                <a:latin typeface="HY견명조" pitchFamily="18" charset="-127"/>
                <a:ea typeface="HY견명조" pitchFamily="18" charset="-127"/>
              </a:rPr>
              <a:t>パチンコ）</a:t>
            </a:r>
            <a:r>
              <a:rPr lang="ko-KR" altLang="en-US" dirty="0" err="1" smtClean="0">
                <a:latin typeface="HY견명조" pitchFamily="18" charset="-127"/>
                <a:ea typeface="HY견명조" pitchFamily="18" charset="-127"/>
              </a:rPr>
              <a:t>의역사</a:t>
            </a:r>
            <a:endParaRPr lang="ko-KR" altLang="en-US" dirty="0">
              <a:latin typeface="HY견명조" pitchFamily="18" charset="-127"/>
              <a:ea typeface="HY견명조" pitchFamily="18" charset="-127"/>
            </a:endParaRPr>
          </a:p>
        </p:txBody>
      </p:sp>
      <p:pic>
        <p:nvPicPr>
          <p:cNvPr id="10" name="그림 9" descr="영국국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4221088"/>
            <a:ext cx="2318749" cy="1536172"/>
          </a:xfrm>
          <a:prstGeom prst="rect">
            <a:avLst/>
          </a:prstGeom>
        </p:spPr>
      </p:pic>
      <p:pic>
        <p:nvPicPr>
          <p:cNvPr id="11" name="그림 10" descr="일본국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4221088"/>
            <a:ext cx="2318750" cy="1536172"/>
          </a:xfrm>
          <a:prstGeom prst="rect">
            <a:avLst/>
          </a:prstGeom>
        </p:spPr>
      </p:pic>
      <p:pic>
        <p:nvPicPr>
          <p:cNvPr id="12" name="그림 11" descr="nhnsv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9592" y="1556792"/>
            <a:ext cx="2318750" cy="1536172"/>
          </a:xfrm>
          <a:prstGeom prst="rect">
            <a:avLst/>
          </a:prstGeom>
        </p:spPr>
      </p:pic>
      <p:pic>
        <p:nvPicPr>
          <p:cNvPr id="13" name="그림 12" descr="미국국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64088" y="1556792"/>
            <a:ext cx="2304258" cy="1728192"/>
          </a:xfrm>
          <a:prstGeom prst="rect">
            <a:avLst/>
          </a:prstGeom>
        </p:spPr>
      </p:pic>
      <p:sp>
        <p:nvSpPr>
          <p:cNvPr id="14" name="오른쪽 화살표 13"/>
          <p:cNvSpPr/>
          <p:nvPr/>
        </p:nvSpPr>
        <p:spPr>
          <a:xfrm>
            <a:off x="3995936" y="2276872"/>
            <a:ext cx="648072" cy="43204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15" name="오른쪽 화살표 14"/>
          <p:cNvSpPr/>
          <p:nvPr/>
        </p:nvSpPr>
        <p:spPr>
          <a:xfrm>
            <a:off x="3923928" y="4797152"/>
            <a:ext cx="648072" cy="43204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17" name="오른쪽 화살표 16"/>
          <p:cNvSpPr/>
          <p:nvPr/>
        </p:nvSpPr>
        <p:spPr>
          <a:xfrm rot="8308202">
            <a:off x="3985694" y="3517526"/>
            <a:ext cx="648072" cy="43204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7584" y="335699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견명조" pitchFamily="18" charset="-127"/>
                <a:ea typeface="HY견명조" pitchFamily="18" charset="-127"/>
              </a:rPr>
              <a:t>1910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년 릴 시에서 시작</a:t>
            </a:r>
            <a:endParaRPr lang="ko-KR" altLang="en-US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20072" y="3212976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>
                <a:latin typeface="HY견명조" pitchFamily="18" charset="-127"/>
                <a:ea typeface="HY견명조" pitchFamily="18" charset="-127"/>
              </a:rPr>
              <a:t>같은해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 미국의 </a:t>
            </a:r>
            <a:r>
              <a:rPr lang="ko-KR" altLang="en-US" dirty="0" err="1" smtClean="0">
                <a:latin typeface="HY견명조" pitchFamily="18" charset="-127"/>
                <a:ea typeface="HY견명조" pitchFamily="18" charset="-127"/>
              </a:rPr>
              <a:t>디트로이드에서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dirty="0" err="1" smtClean="0">
                <a:latin typeface="HY견명조" pitchFamily="18" charset="-127"/>
                <a:ea typeface="HY견명조" pitchFamily="18" charset="-127"/>
              </a:rPr>
              <a:t>카일형제가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en-US" altLang="ko-KR" dirty="0" smtClean="0">
                <a:latin typeface="HY견명조" pitchFamily="18" charset="-127"/>
                <a:ea typeface="HY견명조" pitchFamily="18" charset="-127"/>
              </a:rPr>
              <a:t>‘</a:t>
            </a:r>
            <a:r>
              <a:rPr lang="ko-KR" altLang="en-US" dirty="0" err="1" smtClean="0">
                <a:latin typeface="HY견명조" pitchFamily="18" charset="-127"/>
                <a:ea typeface="HY견명조" pitchFamily="18" charset="-127"/>
              </a:rPr>
              <a:t>핀볼게임기</a:t>
            </a:r>
            <a:r>
              <a:rPr lang="en-US" altLang="ko-KR" dirty="0" smtClean="0">
                <a:latin typeface="HY견명조" pitchFamily="18" charset="-127"/>
                <a:ea typeface="HY견명조" pitchFamily="18" charset="-127"/>
              </a:rPr>
              <a:t>’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라는 이름으로 등록</a:t>
            </a:r>
            <a:endParaRPr lang="ko-KR" altLang="en-US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7584" y="5949280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견명조" pitchFamily="18" charset="-127"/>
                <a:ea typeface="HY견명조" pitchFamily="18" charset="-127"/>
              </a:rPr>
              <a:t>‘</a:t>
            </a:r>
            <a:r>
              <a:rPr lang="ko-KR" altLang="en-US" dirty="0" err="1" smtClean="0">
                <a:latin typeface="HY견명조" pitchFamily="18" charset="-127"/>
                <a:ea typeface="HY견명조" pitchFamily="18" charset="-127"/>
              </a:rPr>
              <a:t>코린트게임기</a:t>
            </a:r>
            <a:r>
              <a:rPr lang="en-US" altLang="ko-KR" dirty="0" smtClean="0">
                <a:latin typeface="HY견명조" pitchFamily="18" charset="-127"/>
                <a:ea typeface="HY견명조" pitchFamily="18" charset="-127"/>
              </a:rPr>
              <a:t>’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라는 이름으로 첫 상용화</a:t>
            </a:r>
            <a:endParaRPr lang="ko-KR" altLang="en-US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20072" y="5934670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latin typeface="HY견명조" pitchFamily="18" charset="-127"/>
                <a:ea typeface="HY견명조" pitchFamily="18" charset="-127"/>
              </a:rPr>
              <a:t>‘</a:t>
            </a:r>
            <a:r>
              <a:rPr lang="ko-KR" altLang="en-US" dirty="0" err="1" smtClean="0">
                <a:latin typeface="HY견명조" pitchFamily="18" charset="-127"/>
                <a:ea typeface="HY견명조" pitchFamily="18" charset="-127"/>
              </a:rPr>
              <a:t>코린트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 게임기</a:t>
            </a:r>
            <a:r>
              <a:rPr lang="en-US" altLang="ko-KR" dirty="0" smtClean="0">
                <a:latin typeface="HY견명조" pitchFamily="18" charset="-127"/>
                <a:ea typeface="HY견명조" pitchFamily="18" charset="-127"/>
              </a:rPr>
              <a:t>’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를 수입</a:t>
            </a:r>
            <a:r>
              <a:rPr lang="en-US" altLang="ko-KR" dirty="0" smtClean="0">
                <a:latin typeface="HY견명조" pitchFamily="18" charset="-127"/>
                <a:ea typeface="HY견명조" pitchFamily="18" charset="-127"/>
              </a:rPr>
              <a:t>/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개조하여 </a:t>
            </a:r>
            <a:r>
              <a:rPr lang="ko-KR" altLang="en-US" dirty="0" err="1" smtClean="0">
                <a:latin typeface="HY견명조" pitchFamily="18" charset="-127"/>
                <a:ea typeface="HY견명조" pitchFamily="18" charset="-127"/>
              </a:rPr>
              <a:t>파칭코</a:t>
            </a:r>
            <a:r>
              <a:rPr lang="en-US" altLang="ko-KR" dirty="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ja-JP" altLang="en-US" dirty="0" smtClean="0">
                <a:latin typeface="HY견명조" pitchFamily="18" charset="-127"/>
                <a:ea typeface="HY견명조" pitchFamily="18" charset="-127"/>
              </a:rPr>
              <a:t>パチンコ</a:t>
            </a:r>
            <a:r>
              <a:rPr lang="en-US" altLang="ja-JP" dirty="0" smtClean="0">
                <a:latin typeface="HY견명조" pitchFamily="18" charset="-127"/>
                <a:ea typeface="HY견명조" pitchFamily="18" charset="-127"/>
              </a:rPr>
              <a:t>)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 가 탄생함</a:t>
            </a:r>
            <a:endParaRPr lang="ko-KR" altLang="en-US" dirty="0">
              <a:latin typeface="HY견명조" pitchFamily="18" charset="-127"/>
              <a:ea typeface="HY견명조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9" grpId="0"/>
      <p:bldP spid="20" grpId="0"/>
      <p:bldP spid="21" grpId="0"/>
      <p:bldP spid="2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251520" y="1988840"/>
            <a:ext cx="8568952" cy="86409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ko-KR" altLang="en-US" sz="2400" b="1" dirty="0" smtClean="0">
                <a:latin typeface="HY견명조" pitchFamily="18" charset="-127"/>
                <a:ea typeface="HY견명조" pitchFamily="18" charset="-127"/>
              </a:rPr>
              <a:t>일본 국세청의 주요한 세금의 원천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251520" y="3212976"/>
            <a:ext cx="8568952" cy="86409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ko-KR" altLang="en-US" sz="2400" b="1" dirty="0" smtClean="0">
                <a:latin typeface="HY견명조" pitchFamily="18" charset="-127"/>
                <a:ea typeface="HY견명조" pitchFamily="18" charset="-127"/>
              </a:rPr>
              <a:t>국민적 오락이자 도박 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251520" y="4437112"/>
            <a:ext cx="8568952" cy="86409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ko-KR" altLang="en-US" sz="2400" b="1" dirty="0" smtClean="0">
                <a:latin typeface="HY견명조" pitchFamily="18" charset="-127"/>
                <a:ea typeface="HY견명조" pitchFamily="18" charset="-127"/>
              </a:rPr>
              <a:t>연예인들이 특정지역 </a:t>
            </a:r>
            <a:r>
              <a:rPr lang="ko-KR" altLang="en-US" sz="2400" b="1" dirty="0" err="1" smtClean="0">
                <a:latin typeface="HY견명조" pitchFamily="18" charset="-127"/>
                <a:ea typeface="HY견명조" pitchFamily="18" charset="-127"/>
              </a:rPr>
              <a:t>파칭코</a:t>
            </a:r>
            <a:r>
              <a:rPr lang="ko-KR" altLang="en-US" sz="2400" b="1" dirty="0" smtClean="0">
                <a:latin typeface="HY견명조" pitchFamily="18" charset="-127"/>
                <a:ea typeface="HY견명조" pitchFamily="18" charset="-127"/>
              </a:rPr>
              <a:t> 매장을 도는 프로그램 방영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251520" y="5661248"/>
            <a:ext cx="8568952" cy="86409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ko-KR" altLang="en-US" sz="2400" b="1" dirty="0" err="1" smtClean="0">
                <a:latin typeface="HY견명조" pitchFamily="18" charset="-127"/>
                <a:ea typeface="HY견명조" pitchFamily="18" charset="-127"/>
              </a:rPr>
              <a:t>파칭코</a:t>
            </a:r>
            <a:r>
              <a:rPr lang="ko-KR" altLang="en-US" sz="2400" b="1" dirty="0" smtClean="0">
                <a:latin typeface="HY견명조" pitchFamily="18" charset="-127"/>
                <a:ea typeface="HY견명조" pitchFamily="18" charset="-127"/>
              </a:rPr>
              <a:t> 공략법 분석 잡지의 발행부수가 약 </a:t>
            </a:r>
            <a:r>
              <a:rPr lang="en-US" altLang="ko-KR" sz="2400" b="1" dirty="0" smtClean="0">
                <a:latin typeface="HY견명조" pitchFamily="18" charset="-127"/>
                <a:ea typeface="HY견명조" pitchFamily="18" charset="-127"/>
              </a:rPr>
              <a:t>200</a:t>
            </a:r>
            <a:r>
              <a:rPr lang="ko-KR" altLang="en-US" sz="2400" b="1" dirty="0" smtClean="0">
                <a:latin typeface="HY견명조" pitchFamily="18" charset="-127"/>
                <a:ea typeface="HY견명조" pitchFamily="18" charset="-127"/>
              </a:rPr>
              <a:t>만부를 넘음</a:t>
            </a:r>
          </a:p>
        </p:txBody>
      </p:sp>
      <p:sp>
        <p:nvSpPr>
          <p:cNvPr id="4" name="오각형 3"/>
          <p:cNvSpPr/>
          <p:nvPr/>
        </p:nvSpPr>
        <p:spPr>
          <a:xfrm>
            <a:off x="467544" y="188640"/>
            <a:ext cx="8424936" cy="864096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b="1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파칭코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ja-JP" altLang="en-US" b="1" dirty="0" smtClean="0">
                <a:latin typeface="HY견명조" pitchFamily="18" charset="-127"/>
                <a:ea typeface="HY견명조" pitchFamily="18" charset="-127"/>
              </a:rPr>
              <a:t>パチンコ）</a:t>
            </a:r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764704"/>
            <a:ext cx="856895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ko-KR" sz="2800" b="1" dirty="0" smtClean="0">
              <a:latin typeface="HY견명조" pitchFamily="18" charset="-127"/>
              <a:ea typeface="HY견명조" pitchFamily="18" charset="-127"/>
            </a:endParaRPr>
          </a:p>
          <a:p>
            <a:pPr algn="ctr"/>
            <a:r>
              <a:rPr lang="en-US" altLang="ko-KR" sz="3200" b="1" dirty="0" smtClean="0">
                <a:latin typeface="HY견명조" pitchFamily="18" charset="-127"/>
                <a:ea typeface="HY견명조" pitchFamily="18" charset="-127"/>
              </a:rPr>
              <a:t>“</a:t>
            </a:r>
            <a:r>
              <a:rPr lang="ko-KR" altLang="en-US" sz="3200" b="1" dirty="0" smtClean="0">
                <a:latin typeface="HY견명조" pitchFamily="18" charset="-127"/>
                <a:ea typeface="HY견명조" pitchFamily="18" charset="-127"/>
              </a:rPr>
              <a:t>일본에서 </a:t>
            </a:r>
            <a:r>
              <a:rPr lang="ko-KR" altLang="en-US" sz="3200" b="1" dirty="0" err="1" smtClean="0">
                <a:latin typeface="HY견명조" pitchFamily="18" charset="-127"/>
                <a:ea typeface="HY견명조" pitchFamily="18" charset="-127"/>
              </a:rPr>
              <a:t>파칭코가</a:t>
            </a:r>
            <a:r>
              <a:rPr lang="ko-KR" altLang="en-US" sz="3200" b="1" dirty="0" smtClean="0">
                <a:latin typeface="HY견명조" pitchFamily="18" charset="-127"/>
                <a:ea typeface="HY견명조" pitchFamily="18" charset="-127"/>
              </a:rPr>
              <a:t> 가지는 의미</a:t>
            </a:r>
            <a:r>
              <a:rPr lang="en-US" altLang="ko-KR" sz="3200" b="1" dirty="0" smtClean="0">
                <a:latin typeface="HY견명조" pitchFamily="18" charset="-127"/>
                <a:ea typeface="HY견명조" pitchFamily="18" charset="-127"/>
              </a:rPr>
              <a:t>”</a:t>
            </a:r>
            <a:r>
              <a:rPr lang="ko-KR" altLang="en-US" sz="3200" b="1" dirty="0" smtClean="0">
                <a:latin typeface="HY견명조" pitchFamily="18" charset="-127"/>
                <a:ea typeface="HY견명조" pitchFamily="18" charset="-127"/>
              </a:rPr>
              <a:t> </a:t>
            </a:r>
          </a:p>
          <a:p>
            <a:pPr algn="ctr"/>
            <a:endParaRPr lang="en-US" altLang="ko-KR" sz="2800" b="1" dirty="0" smtClean="0">
              <a:latin typeface="HY견명조" pitchFamily="18" charset="-127"/>
              <a:ea typeface="HY견명조" pitchFamily="18" charset="-127"/>
            </a:endParaRPr>
          </a:p>
          <a:p>
            <a:pPr algn="ctr"/>
            <a:endParaRPr lang="ko-KR" altLang="en-US" sz="2800" b="1" dirty="0">
              <a:latin typeface="HY견명조" pitchFamily="18" charset="-127"/>
              <a:ea typeface="HY견명조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각형 3"/>
          <p:cNvSpPr/>
          <p:nvPr/>
        </p:nvSpPr>
        <p:spPr>
          <a:xfrm>
            <a:off x="500034" y="404664"/>
            <a:ext cx="8424936" cy="864096"/>
          </a:xfrm>
          <a:prstGeom prst="homePlate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431C1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>
                <a:solidFill>
                  <a:schemeClr val="bg1"/>
                </a:solidFill>
              </a:rPr>
              <a:t>조몬</a:t>
            </a:r>
            <a:r>
              <a:rPr lang="en-US" altLang="ko-KR" dirty="0">
                <a:solidFill>
                  <a:schemeClr val="bg1"/>
                </a:solidFill>
              </a:rPr>
              <a:t>(</a:t>
            </a:r>
            <a:r>
              <a:rPr lang="ko-KR" altLang="en-US" dirty="0">
                <a:solidFill>
                  <a:schemeClr val="bg1"/>
                </a:solidFill>
              </a:rPr>
              <a:t>繩文</a:t>
            </a:r>
            <a:r>
              <a:rPr lang="en-US" altLang="ko-KR" dirty="0">
                <a:solidFill>
                  <a:schemeClr val="bg1"/>
                </a:solidFill>
              </a:rPr>
              <a:t>) </a:t>
            </a:r>
            <a:r>
              <a:rPr lang="ko-KR" altLang="en-US" dirty="0" smtClean="0">
                <a:solidFill>
                  <a:schemeClr val="bg1"/>
                </a:solidFill>
              </a:rPr>
              <a:t>문화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>
                <a:solidFill>
                  <a:srgbClr val="431C11"/>
                </a:solidFill>
              </a:rPr>
              <a:t>약 </a:t>
            </a:r>
            <a:r>
              <a:rPr lang="en-US" altLang="ko-KR" dirty="0">
                <a:solidFill>
                  <a:srgbClr val="431C11"/>
                </a:solidFill>
              </a:rPr>
              <a:t>1</a:t>
            </a:r>
            <a:r>
              <a:rPr lang="ko-KR" altLang="en-US" dirty="0">
                <a:solidFill>
                  <a:srgbClr val="431C11"/>
                </a:solidFill>
              </a:rPr>
              <a:t>만 </a:t>
            </a:r>
            <a:r>
              <a:rPr lang="en-US" altLang="ko-KR" dirty="0">
                <a:solidFill>
                  <a:srgbClr val="431C11"/>
                </a:solidFill>
              </a:rPr>
              <a:t>2</a:t>
            </a:r>
            <a:r>
              <a:rPr lang="ko-KR" altLang="en-US" dirty="0">
                <a:solidFill>
                  <a:srgbClr val="431C11"/>
                </a:solidFill>
              </a:rPr>
              <a:t>천 년 전부터 </a:t>
            </a:r>
            <a:r>
              <a:rPr lang="en-US" altLang="ko-KR" dirty="0">
                <a:solidFill>
                  <a:srgbClr val="431C11"/>
                </a:solidFill>
              </a:rPr>
              <a:t>2</a:t>
            </a:r>
            <a:r>
              <a:rPr lang="ko-KR" altLang="en-US" dirty="0">
                <a:solidFill>
                  <a:srgbClr val="431C11"/>
                </a:solidFill>
              </a:rPr>
              <a:t>천 </a:t>
            </a:r>
            <a:r>
              <a:rPr lang="en-US" altLang="ko-KR" dirty="0">
                <a:solidFill>
                  <a:srgbClr val="431C11"/>
                </a:solidFill>
              </a:rPr>
              <a:t>3</a:t>
            </a:r>
            <a:r>
              <a:rPr lang="ko-KR" altLang="en-US" dirty="0">
                <a:solidFill>
                  <a:srgbClr val="431C11"/>
                </a:solidFill>
              </a:rPr>
              <a:t>백 년 전</a:t>
            </a:r>
          </a:p>
          <a:p>
            <a:r>
              <a:rPr lang="ko-KR" altLang="en-US" dirty="0">
                <a:solidFill>
                  <a:srgbClr val="431C11"/>
                </a:solidFill>
              </a:rPr>
              <a:t>석기의 보급과 토기의 출현</a:t>
            </a:r>
          </a:p>
          <a:p>
            <a:r>
              <a:rPr lang="ko-KR" altLang="en-US" dirty="0">
                <a:solidFill>
                  <a:srgbClr val="431C11"/>
                </a:solidFill>
              </a:rPr>
              <a:t>수렵에 활과 화살이 사용</a:t>
            </a:r>
          </a:p>
          <a:p>
            <a:r>
              <a:rPr lang="ko-KR" altLang="en-US" dirty="0">
                <a:solidFill>
                  <a:srgbClr val="431C11"/>
                </a:solidFill>
              </a:rPr>
              <a:t>어로 생활용으로는 작살</a:t>
            </a:r>
            <a:r>
              <a:rPr lang="en-US" altLang="ko-KR" dirty="0">
                <a:solidFill>
                  <a:srgbClr val="431C11"/>
                </a:solidFill>
              </a:rPr>
              <a:t>, </a:t>
            </a:r>
            <a:r>
              <a:rPr lang="ko-KR" altLang="en-US" dirty="0">
                <a:solidFill>
                  <a:srgbClr val="431C11"/>
                </a:solidFill>
              </a:rPr>
              <a:t>낚싯바늘</a:t>
            </a:r>
            <a:r>
              <a:rPr lang="en-US" altLang="ko-KR" dirty="0">
                <a:solidFill>
                  <a:srgbClr val="431C11"/>
                </a:solidFill>
              </a:rPr>
              <a:t>, </a:t>
            </a:r>
            <a:r>
              <a:rPr lang="ko-KR" altLang="en-US" dirty="0">
                <a:solidFill>
                  <a:srgbClr val="431C11"/>
                </a:solidFill>
              </a:rPr>
              <a:t>그물 등의 도구가 </a:t>
            </a:r>
            <a:r>
              <a:rPr lang="ko-KR" altLang="en-US" dirty="0" smtClean="0">
                <a:solidFill>
                  <a:srgbClr val="431C11"/>
                </a:solidFill>
              </a:rPr>
              <a:t>발달</a:t>
            </a:r>
            <a:endParaRPr lang="ko-KR" altLang="en-US" dirty="0">
              <a:solidFill>
                <a:srgbClr val="431C11"/>
              </a:solidFill>
            </a:endParaRPr>
          </a:p>
          <a:p>
            <a:endParaRPr lang="ko-KR" altLang="en-US" dirty="0">
              <a:solidFill>
                <a:srgbClr val="431C11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4" y="3902091"/>
            <a:ext cx="3923928" cy="286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943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각형 3"/>
          <p:cNvSpPr/>
          <p:nvPr/>
        </p:nvSpPr>
        <p:spPr>
          <a:xfrm>
            <a:off x="467544" y="188640"/>
            <a:ext cx="8424936" cy="864096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dirty="0" err="1" smtClean="0">
                <a:latin typeface="HY견명조" pitchFamily="18" charset="-127"/>
                <a:ea typeface="HY견명조" pitchFamily="18" charset="-127"/>
              </a:rPr>
              <a:t>파칭코</a:t>
            </a:r>
            <a:r>
              <a:rPr lang="en-US" altLang="ko-KR" dirty="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ja-JP" altLang="en-US" dirty="0" smtClean="0">
                <a:latin typeface="HY견명조" pitchFamily="18" charset="-127"/>
                <a:ea typeface="HY견명조" pitchFamily="18" charset="-127"/>
              </a:rPr>
              <a:t>パチンコ）</a:t>
            </a:r>
            <a:endParaRPr lang="ko-KR" altLang="en-US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484784"/>
            <a:ext cx="856895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 smtClean="0">
                <a:latin typeface="HY견명조" pitchFamily="18" charset="-127"/>
                <a:ea typeface="HY견명조" pitchFamily="18" charset="-127"/>
              </a:rPr>
              <a:t>“</a:t>
            </a:r>
            <a:r>
              <a:rPr lang="ko-KR" altLang="en-US" sz="2800" dirty="0" smtClean="0">
                <a:latin typeface="HY견명조" pitchFamily="18" charset="-127"/>
                <a:ea typeface="HY견명조" pitchFamily="18" charset="-127"/>
              </a:rPr>
              <a:t>일본에서만 발달하고 있는 오락</a:t>
            </a:r>
            <a:r>
              <a:rPr lang="en-US" altLang="ko-KR" sz="2800" dirty="0" smtClean="0">
                <a:latin typeface="HY견명조" pitchFamily="18" charset="-127"/>
                <a:ea typeface="HY견명조" pitchFamily="18" charset="-127"/>
              </a:rPr>
              <a:t>”</a:t>
            </a:r>
          </a:p>
          <a:p>
            <a:pPr algn="ctr"/>
            <a:endParaRPr lang="en-US" altLang="ko-KR" dirty="0" smtClean="0">
              <a:latin typeface="HY견명조" pitchFamily="18" charset="-127"/>
              <a:ea typeface="HY견명조" pitchFamily="18" charset="-127"/>
            </a:endParaRPr>
          </a:p>
          <a:p>
            <a:pPr algn="ctr"/>
            <a:r>
              <a:rPr lang="ko-KR" altLang="en-US" sz="2000" dirty="0" smtClean="0">
                <a:latin typeface="HY견명조" pitchFamily="18" charset="-127"/>
                <a:ea typeface="HY견명조" pitchFamily="18" charset="-127"/>
              </a:rPr>
              <a:t>외국인들은 </a:t>
            </a:r>
            <a:r>
              <a:rPr lang="ko-KR" altLang="en-US" sz="2000" dirty="0" err="1" smtClean="0">
                <a:latin typeface="HY견명조" pitchFamily="18" charset="-127"/>
                <a:ea typeface="HY견명조" pitchFamily="18" charset="-127"/>
              </a:rPr>
              <a:t>파칭코와</a:t>
            </a:r>
            <a:r>
              <a:rPr lang="ko-KR" altLang="en-US" sz="2000" dirty="0" smtClean="0">
                <a:latin typeface="HY견명조" pitchFamily="18" charset="-127"/>
                <a:ea typeface="HY견명조" pitchFamily="18" charset="-127"/>
              </a:rPr>
              <a:t> 같이 조밀한 기술을 필요로 하거나</a:t>
            </a:r>
            <a:endParaRPr lang="en-US" altLang="ko-KR" sz="2000" dirty="0" smtClean="0">
              <a:latin typeface="HY견명조" pitchFamily="18" charset="-127"/>
              <a:ea typeface="HY견명조" pitchFamily="18" charset="-127"/>
            </a:endParaRPr>
          </a:p>
          <a:p>
            <a:pPr algn="ctr"/>
            <a:r>
              <a:rPr lang="ko-KR" altLang="en-US" sz="2000" dirty="0" smtClean="0">
                <a:latin typeface="HY견명조" pitchFamily="18" charset="-127"/>
                <a:ea typeface="HY견명조" pitchFamily="18" charset="-127"/>
              </a:rPr>
              <a:t>소음이 심한 게임을 좋아하지 않는다</a:t>
            </a:r>
            <a:r>
              <a:rPr lang="en-US" altLang="ko-KR" sz="2000" dirty="0" smtClean="0">
                <a:latin typeface="HY견명조" pitchFamily="18" charset="-127"/>
                <a:ea typeface="HY견명조" pitchFamily="18" charset="-127"/>
              </a:rPr>
              <a:t>. </a:t>
            </a:r>
            <a:r>
              <a:rPr lang="ko-KR" altLang="en-US" sz="2000" dirty="0" smtClean="0">
                <a:latin typeface="HY견명조" pitchFamily="18" charset="-127"/>
                <a:ea typeface="HY견명조" pitchFamily="18" charset="-127"/>
              </a:rPr>
              <a:t>그리고 아시아 각국은 </a:t>
            </a:r>
            <a:endParaRPr lang="en-US" altLang="ko-KR" sz="2000" dirty="0" smtClean="0">
              <a:latin typeface="HY견명조" pitchFamily="18" charset="-127"/>
              <a:ea typeface="HY견명조" pitchFamily="18" charset="-127"/>
            </a:endParaRPr>
          </a:p>
          <a:p>
            <a:pPr algn="ctr"/>
            <a:r>
              <a:rPr lang="ko-KR" altLang="en-US" sz="2000" dirty="0" err="1" smtClean="0">
                <a:latin typeface="HY견명조" pitchFamily="18" charset="-127"/>
                <a:ea typeface="HY견명조" pitchFamily="18" charset="-127"/>
              </a:rPr>
              <a:t>파칭코를</a:t>
            </a:r>
            <a:r>
              <a:rPr lang="ko-KR" altLang="en-US" sz="2000" dirty="0" smtClean="0">
                <a:latin typeface="HY견명조" pitchFamily="18" charset="-127"/>
                <a:ea typeface="HY견명조" pitchFamily="18" charset="-127"/>
              </a:rPr>
              <a:t> 도박으로 규정</a:t>
            </a:r>
            <a:r>
              <a:rPr lang="en-US" altLang="ko-KR" sz="2000" dirty="0" smtClean="0"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000" dirty="0" smtClean="0">
                <a:latin typeface="HY견명조" pitchFamily="18" charset="-127"/>
                <a:ea typeface="HY견명조" pitchFamily="18" charset="-127"/>
              </a:rPr>
              <a:t>수입금지 </a:t>
            </a:r>
            <a:r>
              <a:rPr lang="ko-KR" altLang="en-US" sz="2000" dirty="0" err="1" smtClean="0">
                <a:latin typeface="HY견명조" pitchFamily="18" charset="-127"/>
                <a:ea typeface="HY견명조" pitchFamily="18" charset="-127"/>
              </a:rPr>
              <a:t>하고있는</a:t>
            </a:r>
            <a:r>
              <a:rPr lang="ko-KR" altLang="en-US" sz="2000" dirty="0" smtClean="0">
                <a:latin typeface="HY견명조" pitchFamily="18" charset="-127"/>
                <a:ea typeface="HY견명조" pitchFamily="18" charset="-127"/>
              </a:rPr>
              <a:t> 국가도 많다</a:t>
            </a:r>
            <a:r>
              <a:rPr lang="en-US" altLang="ko-KR" sz="2000" dirty="0" smtClean="0">
                <a:latin typeface="HY견명조" pitchFamily="18" charset="-127"/>
                <a:ea typeface="HY견명조" pitchFamily="18" charset="-127"/>
              </a:rPr>
              <a:t>.</a:t>
            </a:r>
          </a:p>
          <a:p>
            <a:pPr algn="ctr"/>
            <a:r>
              <a:rPr lang="ko-KR" altLang="en-US" sz="2000" dirty="0" err="1" smtClean="0">
                <a:latin typeface="HY견명조" pitchFamily="18" charset="-127"/>
                <a:ea typeface="HY견명조" pitchFamily="18" charset="-127"/>
              </a:rPr>
              <a:t>파칭코가</a:t>
            </a:r>
            <a:r>
              <a:rPr lang="ko-KR" altLang="en-US" sz="2000" dirty="0" smtClean="0">
                <a:latin typeface="HY견명조" pitchFamily="18" charset="-127"/>
                <a:ea typeface="HY견명조" pitchFamily="18" charset="-127"/>
              </a:rPr>
              <a:t> 일본에서만 발달이 되고 있는 가장 기본적인 이유는 </a:t>
            </a:r>
            <a:endParaRPr lang="en-US" altLang="ko-KR" sz="2000" dirty="0" smtClean="0">
              <a:latin typeface="HY견명조" pitchFamily="18" charset="-127"/>
              <a:ea typeface="HY견명조" pitchFamily="18" charset="-127"/>
            </a:endParaRPr>
          </a:p>
          <a:p>
            <a:pPr algn="ctr"/>
            <a:r>
              <a:rPr lang="en-US" altLang="ko-KR" sz="2000" dirty="0" smtClean="0">
                <a:latin typeface="HY견명조" pitchFamily="18" charset="-127"/>
                <a:ea typeface="HY견명조" pitchFamily="18" charset="-127"/>
              </a:rPr>
              <a:t>‘</a:t>
            </a:r>
            <a:r>
              <a:rPr lang="ko-KR" altLang="en-US" sz="2000" dirty="0" smtClean="0">
                <a:latin typeface="HY견명조" pitchFamily="18" charset="-127"/>
                <a:ea typeface="HY견명조" pitchFamily="18" charset="-127"/>
              </a:rPr>
              <a:t>가볍게 </a:t>
            </a:r>
            <a:r>
              <a:rPr lang="ko-KR" altLang="en-US" sz="2000" dirty="0" err="1" smtClean="0">
                <a:latin typeface="HY견명조" pitchFamily="18" charset="-127"/>
                <a:ea typeface="HY견명조" pitchFamily="18" charset="-127"/>
              </a:rPr>
              <a:t>즐길수</a:t>
            </a:r>
            <a:r>
              <a:rPr lang="ko-KR" altLang="en-US" sz="2000" dirty="0" smtClean="0">
                <a:latin typeface="HY견명조" pitchFamily="18" charset="-127"/>
                <a:ea typeface="HY견명조" pitchFamily="18" charset="-127"/>
              </a:rPr>
              <a:t> 있는 도박</a:t>
            </a:r>
            <a:r>
              <a:rPr lang="en-US" altLang="ko-KR" sz="2000" dirty="0" smtClean="0">
                <a:latin typeface="HY견명조" pitchFamily="18" charset="-127"/>
                <a:ea typeface="HY견명조" pitchFamily="18" charset="-127"/>
              </a:rPr>
              <a:t>’</a:t>
            </a:r>
            <a:r>
              <a:rPr lang="ko-KR" altLang="en-US" sz="2000" dirty="0" smtClean="0">
                <a:latin typeface="HY견명조" pitchFamily="18" charset="-127"/>
                <a:ea typeface="HY견명조" pitchFamily="18" charset="-127"/>
              </a:rPr>
              <a:t>이라는데 있다</a:t>
            </a:r>
            <a:r>
              <a:rPr lang="en-US" altLang="ko-KR" sz="2000" dirty="0" smtClean="0">
                <a:latin typeface="HY견명조" pitchFamily="18" charset="-127"/>
                <a:ea typeface="HY견명조" pitchFamily="18" charset="-127"/>
              </a:rPr>
              <a:t>.</a:t>
            </a:r>
          </a:p>
          <a:p>
            <a:pPr algn="ctr"/>
            <a:r>
              <a:rPr lang="ko-KR" altLang="en-US" sz="2000" dirty="0" smtClean="0">
                <a:latin typeface="HY견명조" pitchFamily="18" charset="-127"/>
                <a:ea typeface="HY견명조" pitchFamily="18" charset="-127"/>
              </a:rPr>
              <a:t>자신이 획득한 구슬의 개수에 비례해서 상품이나 담배 등 현물로</a:t>
            </a:r>
            <a:endParaRPr lang="en-US" altLang="ko-KR" sz="2000" dirty="0" smtClean="0">
              <a:latin typeface="HY견명조" pitchFamily="18" charset="-127"/>
              <a:ea typeface="HY견명조" pitchFamily="18" charset="-127"/>
            </a:endParaRPr>
          </a:p>
          <a:p>
            <a:pPr algn="ctr"/>
            <a:r>
              <a:rPr lang="ko-KR" altLang="en-US" sz="2000" dirty="0" smtClean="0">
                <a:latin typeface="HY견명조" pitchFamily="18" charset="-127"/>
                <a:ea typeface="HY견명조" pitchFamily="18" charset="-127"/>
              </a:rPr>
              <a:t> 바꾸어 가도록 되어 있다</a:t>
            </a:r>
            <a:r>
              <a:rPr lang="en-US" altLang="ko-KR" sz="2000" dirty="0" smtClean="0">
                <a:latin typeface="HY견명조" pitchFamily="18" charset="-127"/>
                <a:ea typeface="HY견명조" pitchFamily="18" charset="-127"/>
              </a:rPr>
              <a:t>. </a:t>
            </a:r>
            <a:r>
              <a:rPr lang="ko-KR" altLang="en-US" sz="2000" dirty="0" smtClean="0">
                <a:latin typeface="HY견명조" pitchFamily="18" charset="-127"/>
                <a:ea typeface="HY견명조" pitchFamily="18" charset="-127"/>
              </a:rPr>
              <a:t>하지만 일본인 중에 이 현물을 그대로</a:t>
            </a:r>
            <a:endParaRPr lang="en-US" altLang="ko-KR" sz="2000" dirty="0" smtClean="0">
              <a:latin typeface="HY견명조" pitchFamily="18" charset="-127"/>
              <a:ea typeface="HY견명조" pitchFamily="18" charset="-127"/>
            </a:endParaRPr>
          </a:p>
          <a:p>
            <a:pPr algn="ctr"/>
            <a:r>
              <a:rPr lang="ko-KR" altLang="en-US" sz="2000" dirty="0" smtClean="0">
                <a:latin typeface="HY견명조" pitchFamily="18" charset="-127"/>
                <a:ea typeface="HY견명조" pitchFamily="18" charset="-127"/>
              </a:rPr>
              <a:t>가지고 가는 사람은 거의 없다고 한다</a:t>
            </a:r>
            <a:r>
              <a:rPr lang="en-US" altLang="ko-KR" sz="2000" dirty="0" smtClean="0">
                <a:latin typeface="HY견명조" pitchFamily="18" charset="-127"/>
                <a:ea typeface="HY견명조" pitchFamily="18" charset="-127"/>
              </a:rPr>
              <a:t>.</a:t>
            </a:r>
          </a:p>
          <a:p>
            <a:pPr algn="ctr"/>
            <a:r>
              <a:rPr lang="ko-KR" altLang="en-US" sz="2000" dirty="0" err="1" smtClean="0">
                <a:latin typeface="HY견명조" pitchFamily="18" charset="-127"/>
                <a:ea typeface="HY견명조" pitchFamily="18" charset="-127"/>
              </a:rPr>
              <a:t>파칭코</a:t>
            </a:r>
            <a:r>
              <a:rPr lang="ko-KR" altLang="en-US" sz="2000" dirty="0" smtClean="0">
                <a:latin typeface="HY견명조" pitchFamily="18" charset="-127"/>
                <a:ea typeface="HY견명조" pitchFamily="18" charset="-127"/>
              </a:rPr>
              <a:t> 가게 옆에는 항상 소극장 티켓판매소와 같은 작은 </a:t>
            </a:r>
            <a:endParaRPr lang="en-US" altLang="ko-KR" sz="2000" dirty="0" smtClean="0">
              <a:latin typeface="HY견명조" pitchFamily="18" charset="-127"/>
              <a:ea typeface="HY견명조" pitchFamily="18" charset="-127"/>
            </a:endParaRPr>
          </a:p>
          <a:p>
            <a:pPr algn="ctr"/>
            <a:r>
              <a:rPr lang="ko-KR" altLang="en-US" sz="2000" dirty="0" smtClean="0">
                <a:latin typeface="HY견명조" pitchFamily="18" charset="-127"/>
                <a:ea typeface="HY견명조" pitchFamily="18" charset="-127"/>
              </a:rPr>
              <a:t>부스가 하나 있는데 이곳에서 현물을 현금으로 바꾸어 가는 것이다</a:t>
            </a:r>
            <a:r>
              <a:rPr lang="en-US" altLang="ko-KR" sz="2000" dirty="0" smtClean="0">
                <a:latin typeface="HY견명조" pitchFamily="18" charset="-127"/>
                <a:ea typeface="HY견명조" pitchFamily="18" charset="-127"/>
              </a:rPr>
              <a:t>.</a:t>
            </a:r>
          </a:p>
          <a:p>
            <a:pPr algn="ctr"/>
            <a:endParaRPr lang="en-US" altLang="ko-KR" dirty="0" smtClean="0">
              <a:latin typeface="HY견명조" pitchFamily="18" charset="-127"/>
              <a:ea typeface="HY견명조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각형 3"/>
          <p:cNvSpPr/>
          <p:nvPr/>
        </p:nvSpPr>
        <p:spPr>
          <a:xfrm>
            <a:off x="467544" y="188640"/>
            <a:ext cx="8424936" cy="864096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b="1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선물문화</a:t>
            </a:r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pic>
        <p:nvPicPr>
          <p:cNvPr id="11" name="그림 10" descr="오미야게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124744"/>
            <a:ext cx="4543427" cy="5256583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모서리가 둥근 직사각형 11"/>
          <p:cNvSpPr/>
          <p:nvPr/>
        </p:nvSpPr>
        <p:spPr>
          <a:xfrm>
            <a:off x="5022304" y="1124744"/>
            <a:ext cx="4121696" cy="3024336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HY태백B" pitchFamily="18" charset="-127"/>
                <a:ea typeface="HY태백B" pitchFamily="18" charset="-127"/>
              </a:rPr>
              <a:t>증답문화</a:t>
            </a:r>
            <a:r>
              <a:rPr lang="en-US" altLang="ko-KR" sz="2800" dirty="0" smtClean="0">
                <a:latin typeface="HY태백B" pitchFamily="18" charset="-127"/>
                <a:ea typeface="HY태백B" pitchFamily="18" charset="-127"/>
              </a:rPr>
              <a:t>(</a:t>
            </a:r>
            <a:r>
              <a:rPr lang="ja-JP" altLang="en-US" sz="2800" dirty="0" smtClean="0">
                <a:latin typeface="HY태백B" pitchFamily="18" charset="-127"/>
              </a:rPr>
              <a:t>贈答文化）</a:t>
            </a:r>
            <a:endParaRPr lang="en-US" altLang="ko-KR" sz="2800" dirty="0" smtClean="0">
              <a:latin typeface="HY태백B" pitchFamily="18" charset="-127"/>
              <a:ea typeface="HY태백B" pitchFamily="18" charset="-127"/>
            </a:endParaRPr>
          </a:p>
          <a:p>
            <a:pPr algn="ctr"/>
            <a:endParaRPr lang="en-US" altLang="ko-KR" dirty="0" smtClean="0">
              <a:latin typeface="HY태백B" pitchFamily="18" charset="-127"/>
              <a:ea typeface="HY태백B" pitchFamily="18" charset="-127"/>
            </a:endParaRPr>
          </a:p>
          <a:p>
            <a:pPr algn="ctr"/>
            <a:r>
              <a:rPr lang="ko-KR" altLang="en-US" dirty="0" smtClean="0">
                <a:latin typeface="HY태백B" pitchFamily="18" charset="-127"/>
                <a:ea typeface="HY태백B" pitchFamily="18" charset="-127"/>
              </a:rPr>
              <a:t>누군가에게 선물을 주고</a:t>
            </a:r>
            <a:r>
              <a:rPr lang="en-US" altLang="ko-KR" dirty="0" smtClean="0">
                <a:latin typeface="HY태백B" pitchFamily="18" charset="-127"/>
                <a:ea typeface="HY태백B" pitchFamily="18" charset="-127"/>
              </a:rPr>
              <a:t> </a:t>
            </a:r>
            <a:r>
              <a:rPr lang="ko-KR" altLang="en-US" dirty="0" smtClean="0">
                <a:latin typeface="HY태백B" pitchFamily="18" charset="-127"/>
                <a:ea typeface="HY태백B" pitchFamily="18" charset="-127"/>
              </a:rPr>
              <a:t>받은 사람은 다시 답례를 하는 의식이다</a:t>
            </a:r>
            <a:r>
              <a:rPr lang="en-US" altLang="ko-KR" dirty="0" smtClean="0">
                <a:latin typeface="HY태백B" pitchFamily="18" charset="-127"/>
                <a:ea typeface="HY태백B" pitchFamily="18" charset="-127"/>
              </a:rPr>
              <a:t>.</a:t>
            </a:r>
          </a:p>
          <a:p>
            <a:pPr algn="ctr"/>
            <a:r>
              <a:rPr lang="ko-KR" altLang="en-US" dirty="0" smtClean="0">
                <a:latin typeface="HY태백B" pitchFamily="18" charset="-127"/>
                <a:ea typeface="HY태백B" pitchFamily="18" charset="-127"/>
              </a:rPr>
              <a:t>일본인들은 이유 없이 선물을 </a:t>
            </a:r>
            <a:r>
              <a:rPr lang="ko-KR" altLang="en-US" dirty="0" err="1" smtClean="0">
                <a:latin typeface="HY태백B" pitchFamily="18" charset="-127"/>
                <a:ea typeface="HY태백B" pitchFamily="18" charset="-127"/>
              </a:rPr>
              <a:t>받을것을</a:t>
            </a:r>
            <a:r>
              <a:rPr lang="ko-KR" altLang="en-US" dirty="0" smtClean="0">
                <a:latin typeface="HY태백B" pitchFamily="18" charset="-127"/>
                <a:ea typeface="HY태백B" pitchFamily="18" charset="-127"/>
              </a:rPr>
              <a:t> 빚으로 간주하기 때문에 답례를 </a:t>
            </a:r>
            <a:r>
              <a:rPr lang="ko-KR" altLang="en-US" dirty="0" err="1" smtClean="0">
                <a:latin typeface="HY태백B" pitchFamily="18" charset="-127"/>
                <a:ea typeface="HY태백B" pitchFamily="18" charset="-127"/>
              </a:rPr>
              <a:t>하는것을</a:t>
            </a:r>
            <a:r>
              <a:rPr lang="ko-KR" altLang="en-US" dirty="0" smtClean="0">
                <a:latin typeface="HY태백B" pitchFamily="18" charset="-127"/>
                <a:ea typeface="HY태백B" pitchFamily="18" charset="-127"/>
              </a:rPr>
              <a:t> 당연하게 생각한다</a:t>
            </a:r>
            <a:r>
              <a:rPr lang="en-US" altLang="ko-KR" dirty="0" smtClean="0">
                <a:latin typeface="HY태백B" pitchFamily="18" charset="-127"/>
                <a:ea typeface="HY태백B" pitchFamily="18" charset="-127"/>
              </a:rPr>
              <a:t>.</a:t>
            </a:r>
          </a:p>
          <a:p>
            <a:pPr algn="ctr"/>
            <a:r>
              <a:rPr lang="ko-KR" altLang="en-US" dirty="0" smtClean="0">
                <a:latin typeface="HY태백B" pitchFamily="18" charset="-127"/>
                <a:ea typeface="HY태백B" pitchFamily="18" charset="-127"/>
              </a:rPr>
              <a:t>일본에서는 연중행사나 결혼</a:t>
            </a:r>
            <a:r>
              <a:rPr lang="en-US" altLang="ko-KR" dirty="0" smtClean="0">
                <a:latin typeface="HY태백B" pitchFamily="18" charset="-127"/>
                <a:ea typeface="HY태백B" pitchFamily="18" charset="-127"/>
              </a:rPr>
              <a:t>,</a:t>
            </a:r>
            <a:r>
              <a:rPr lang="ko-KR" altLang="en-US" dirty="0" smtClean="0">
                <a:latin typeface="HY태백B" pitchFamily="18" charset="-127"/>
                <a:ea typeface="HY태백B" pitchFamily="18" charset="-127"/>
              </a:rPr>
              <a:t>장례</a:t>
            </a:r>
            <a:r>
              <a:rPr lang="en-US" altLang="ko-KR" dirty="0" smtClean="0">
                <a:latin typeface="HY태백B" pitchFamily="18" charset="-127"/>
                <a:ea typeface="HY태백B" pitchFamily="18" charset="-127"/>
              </a:rPr>
              <a:t>,</a:t>
            </a:r>
            <a:r>
              <a:rPr lang="ko-KR" altLang="en-US" dirty="0" smtClean="0">
                <a:latin typeface="HY태백B" pitchFamily="18" charset="-127"/>
                <a:ea typeface="HY태백B" pitchFamily="18" charset="-127"/>
              </a:rPr>
              <a:t>신축</a:t>
            </a:r>
            <a:r>
              <a:rPr lang="en-US" altLang="ko-KR" dirty="0" smtClean="0">
                <a:latin typeface="HY태백B" pitchFamily="18" charset="-127"/>
                <a:ea typeface="HY태백B" pitchFamily="18" charset="-127"/>
              </a:rPr>
              <a:t>,</a:t>
            </a:r>
            <a:r>
              <a:rPr lang="ko-KR" altLang="en-US" dirty="0" smtClean="0">
                <a:latin typeface="HY태백B" pitchFamily="18" charset="-127"/>
                <a:ea typeface="HY태백B" pitchFamily="18" charset="-127"/>
              </a:rPr>
              <a:t>전근</a:t>
            </a:r>
            <a:r>
              <a:rPr lang="en-US" altLang="ko-KR" dirty="0" smtClean="0">
                <a:latin typeface="HY태백B" pitchFamily="18" charset="-127"/>
                <a:ea typeface="HY태백B" pitchFamily="18" charset="-127"/>
              </a:rPr>
              <a:t>,</a:t>
            </a:r>
            <a:r>
              <a:rPr lang="ko-KR" altLang="en-US" dirty="0" smtClean="0">
                <a:latin typeface="HY태백B" pitchFamily="18" charset="-127"/>
                <a:ea typeface="HY태백B" pitchFamily="18" charset="-127"/>
              </a:rPr>
              <a:t>여행 등의 </a:t>
            </a:r>
            <a:r>
              <a:rPr lang="ko-KR" altLang="en-US" dirty="0" err="1" smtClean="0">
                <a:latin typeface="HY태백B" pitchFamily="18" charset="-127"/>
                <a:ea typeface="HY태백B" pitchFamily="18" charset="-127"/>
              </a:rPr>
              <a:t>행사속에서</a:t>
            </a:r>
            <a:r>
              <a:rPr lang="ko-KR" altLang="en-US" dirty="0" smtClean="0">
                <a:latin typeface="HY태백B" pitchFamily="18" charset="-127"/>
                <a:ea typeface="HY태백B" pitchFamily="18" charset="-127"/>
              </a:rPr>
              <a:t> 서로 주고 받는 선물의 양이 엄청나다</a:t>
            </a:r>
            <a:r>
              <a:rPr lang="en-US" altLang="ko-KR" dirty="0" smtClean="0">
                <a:latin typeface="HY태백B" pitchFamily="18" charset="-127"/>
                <a:ea typeface="HY태백B" pitchFamily="18" charset="-127"/>
              </a:rPr>
              <a:t>.</a:t>
            </a:r>
          </a:p>
        </p:txBody>
      </p:sp>
      <p:graphicFrame>
        <p:nvGraphicFramePr>
          <p:cNvPr id="17" name="다이어그램 16"/>
          <p:cNvGraphicFramePr/>
          <p:nvPr/>
        </p:nvGraphicFramePr>
        <p:xfrm>
          <a:off x="5076056" y="3861048"/>
          <a:ext cx="3888432" cy="2808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Graphic spid="17" grpId="0">
        <p:bldAsOne/>
      </p:bldGraphic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각형 3"/>
          <p:cNvSpPr/>
          <p:nvPr/>
        </p:nvSpPr>
        <p:spPr>
          <a:xfrm>
            <a:off x="467544" y="188640"/>
            <a:ext cx="8424936" cy="864096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b="1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선물문화</a:t>
            </a:r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graphicFrame>
        <p:nvGraphicFramePr>
          <p:cNvPr id="6" name="다이어그램 5"/>
          <p:cNvGraphicFramePr/>
          <p:nvPr/>
        </p:nvGraphicFramePr>
        <p:xfrm>
          <a:off x="323528" y="1196752"/>
          <a:ext cx="8568952" cy="5445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각형 3"/>
          <p:cNvSpPr/>
          <p:nvPr/>
        </p:nvSpPr>
        <p:spPr>
          <a:xfrm>
            <a:off x="467544" y="188640"/>
            <a:ext cx="8424936" cy="864096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b="1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선물문화</a:t>
            </a:r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pic>
        <p:nvPicPr>
          <p:cNvPr id="7" name="그림 6" descr="ㅁㄴㅁㄻㄻ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196752"/>
            <a:ext cx="4224469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그림 8" descr="ㅁㄴㅇㅁㅇ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861048"/>
            <a:ext cx="3888432" cy="2538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그림 11" descr="윤아진이1!!@!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 flipH="1" flipV="1">
            <a:off x="251520" y="1268761"/>
            <a:ext cx="3888432" cy="2160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475656" y="350100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시즈오카</a:t>
            </a:r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03648" y="648866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교토</a:t>
            </a:r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24128" y="648866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도쿄</a:t>
            </a:r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각형 3"/>
          <p:cNvSpPr/>
          <p:nvPr/>
        </p:nvSpPr>
        <p:spPr>
          <a:xfrm>
            <a:off x="467544" y="188640"/>
            <a:ext cx="8424936" cy="864096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b="1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선물문화</a:t>
            </a:r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611560" y="1340768"/>
            <a:ext cx="8280920" cy="230425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altLang="ko-KR" b="1" dirty="0" smtClean="0">
              <a:latin typeface="HY견명조" pitchFamily="18" charset="-127"/>
              <a:ea typeface="HY견명조" pitchFamily="18" charset="-127"/>
            </a:endParaRPr>
          </a:p>
          <a:p>
            <a:r>
              <a:rPr lang="ko-KR" altLang="en-US" sz="2800" b="1" dirty="0" err="1" smtClean="0">
                <a:latin typeface="HY견명조" pitchFamily="18" charset="-127"/>
                <a:ea typeface="HY견명조" pitchFamily="18" charset="-127"/>
              </a:rPr>
              <a:t>오츄겐</a:t>
            </a:r>
            <a:r>
              <a:rPr lang="en-US" altLang="ko-KR" sz="2800" b="1" dirty="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ja-JP" altLang="en-US" sz="2800" b="1" dirty="0" smtClean="0">
                <a:latin typeface="HY견명조" pitchFamily="18" charset="-127"/>
                <a:ea typeface="HY견명조" pitchFamily="18" charset="-127"/>
              </a:rPr>
              <a:t>お中元</a:t>
            </a:r>
            <a:r>
              <a:rPr lang="en-US" altLang="ja-JP" sz="2800" b="1" dirty="0" smtClean="0">
                <a:latin typeface="HY견명조" pitchFamily="18" charset="-127"/>
                <a:ea typeface="HY견명조" pitchFamily="18" charset="-127"/>
              </a:rPr>
              <a:t>) -   6</a:t>
            </a:r>
            <a:r>
              <a:rPr lang="ja-JP" altLang="en-US" sz="2800" b="1" dirty="0" smtClean="0">
                <a:latin typeface="HY견명조" pitchFamily="18" charset="-127"/>
                <a:ea typeface="HY견명조" pitchFamily="18" charset="-127"/>
              </a:rPr>
              <a:t>月</a:t>
            </a:r>
            <a:r>
              <a:rPr lang="ko-KR" altLang="en-US" sz="2800" b="1" dirty="0" smtClean="0">
                <a:latin typeface="HY견명조" pitchFamily="18" charset="-127"/>
                <a:ea typeface="HY견명조" pitchFamily="18" charset="-127"/>
              </a:rPr>
              <a:t>하순</a:t>
            </a:r>
            <a:r>
              <a:rPr lang="en-US" altLang="ko-KR" sz="2800" b="1" dirty="0" smtClean="0">
                <a:latin typeface="HY견명조" pitchFamily="18" charset="-127"/>
                <a:ea typeface="HY견명조" pitchFamily="18" charset="-127"/>
              </a:rPr>
              <a:t>~ </a:t>
            </a:r>
            <a:r>
              <a:rPr lang="ja-JP" altLang="en-US" sz="2800" b="1" dirty="0" smtClean="0">
                <a:latin typeface="HY견명조" pitchFamily="18" charset="-127"/>
                <a:ea typeface="HY견명조" pitchFamily="18" charset="-127"/>
              </a:rPr>
              <a:t>８月</a:t>
            </a:r>
            <a:r>
              <a:rPr lang="ko-KR" altLang="en-US" sz="2800" b="1" dirty="0" smtClean="0">
                <a:latin typeface="HY견명조" pitchFamily="18" charset="-127"/>
                <a:ea typeface="HY견명조" pitchFamily="18" charset="-127"/>
              </a:rPr>
              <a:t>초순경 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	</a:t>
            </a:r>
            <a:endParaRPr lang="en-US" altLang="ja-JP" b="1" dirty="0" smtClean="0">
              <a:latin typeface="HY견명조" pitchFamily="18" charset="-127"/>
              <a:ea typeface="HY견명조" pitchFamily="18" charset="-127"/>
            </a:endParaRPr>
          </a:p>
          <a:p>
            <a:endParaRPr lang="en-US" altLang="ko-KR" b="1" dirty="0" smtClean="0">
              <a:latin typeface="HY견명조" pitchFamily="18" charset="-127"/>
              <a:ea typeface="HY견명조" pitchFamily="18" charset="-127"/>
            </a:endParaRPr>
          </a:p>
          <a:p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중국 고대 축제에 신에게 공물하고 몸을 </a:t>
            </a:r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깨끗이하는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 날로 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1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월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15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일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ja-JP" altLang="en-US" b="1" dirty="0" smtClean="0">
                <a:latin typeface="HY견명조" pitchFamily="18" charset="-127"/>
                <a:ea typeface="HY견명조" pitchFamily="18" charset="-127"/>
              </a:rPr>
              <a:t>上元）</a:t>
            </a:r>
            <a:endParaRPr lang="en-US" altLang="ja-JP" b="1" dirty="0" smtClean="0">
              <a:latin typeface="HY견명조" pitchFamily="18" charset="-127"/>
              <a:ea typeface="HY견명조" pitchFamily="18" charset="-127"/>
            </a:endParaRPr>
          </a:p>
          <a:p>
            <a:r>
              <a:rPr lang="en-US" altLang="ja-JP" b="1" dirty="0" smtClean="0">
                <a:latin typeface="HY견명조" pitchFamily="18" charset="-127"/>
                <a:ea typeface="HY견명조" pitchFamily="18" charset="-127"/>
              </a:rPr>
              <a:t>,7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월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15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일</a:t>
            </a:r>
            <a:r>
              <a:rPr lang="ja-JP" altLang="en-US" b="1" dirty="0" smtClean="0">
                <a:latin typeface="HY견명조" pitchFamily="18" charset="-127"/>
                <a:ea typeface="HY견명조" pitchFamily="18" charset="-127"/>
              </a:rPr>
              <a:t>（中元）、</a:t>
            </a:r>
            <a:r>
              <a:rPr lang="en-US" altLang="ja-JP" b="1" dirty="0" smtClean="0">
                <a:latin typeface="HY견명조" pitchFamily="18" charset="-127"/>
                <a:ea typeface="HY견명조" pitchFamily="18" charset="-127"/>
              </a:rPr>
              <a:t>12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월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15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일</a:t>
            </a:r>
            <a:r>
              <a:rPr lang="ja-JP" altLang="en-US" b="1" dirty="0" smtClean="0">
                <a:latin typeface="HY견명조" pitchFamily="18" charset="-127"/>
                <a:ea typeface="HY견명조" pitchFamily="18" charset="-127"/>
              </a:rPr>
              <a:t>（下元）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중 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7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월에 중원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ja-JP" altLang="en-US" b="1" dirty="0" smtClean="0">
                <a:latin typeface="HY견명조" pitchFamily="18" charset="-127"/>
                <a:ea typeface="HY견명조" pitchFamily="18" charset="-127"/>
              </a:rPr>
              <a:t>中元</a:t>
            </a:r>
            <a:r>
              <a:rPr lang="en-US" altLang="ja-JP" b="1" dirty="0" smtClean="0">
                <a:latin typeface="HY견명조" pitchFamily="18" charset="-127"/>
                <a:ea typeface="HY견명조" pitchFamily="18" charset="-127"/>
              </a:rPr>
              <a:t>-</a:t>
            </a:r>
            <a:r>
              <a:rPr lang="ja-JP" altLang="en-US" b="1" dirty="0" smtClean="0">
                <a:latin typeface="HY견명조" pitchFamily="18" charset="-127"/>
                <a:ea typeface="HY견명조" pitchFamily="18" charset="-127"/>
              </a:rPr>
              <a:t>ちゅうげん）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이</a:t>
            </a:r>
            <a:endParaRPr lang="en-US" altLang="ko-KR" b="1" dirty="0" smtClean="0">
              <a:latin typeface="HY견명조" pitchFamily="18" charset="-127"/>
              <a:ea typeface="HY견명조" pitchFamily="18" charset="-127"/>
            </a:endParaRPr>
          </a:p>
          <a:p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일본에 전해졌다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.</a:t>
            </a:r>
          </a:p>
          <a:p>
            <a:pPr algn="ctr"/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611560" y="4221088"/>
            <a:ext cx="8280920" cy="225963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altLang="ja-JP" b="1" dirty="0" smtClean="0">
              <a:latin typeface="HY견명조" pitchFamily="18" charset="-127"/>
              <a:ea typeface="HY견명조" pitchFamily="18" charset="-127"/>
            </a:endParaRPr>
          </a:p>
          <a:p>
            <a:r>
              <a:rPr lang="ko-KR" altLang="en-US" sz="2800" b="1" dirty="0" err="1" smtClean="0">
                <a:latin typeface="HY견명조" pitchFamily="18" charset="-127"/>
                <a:ea typeface="HY견명조" pitchFamily="18" charset="-127"/>
              </a:rPr>
              <a:t>오세보</a:t>
            </a:r>
            <a:r>
              <a:rPr lang="ja-JP" altLang="en-US" sz="2800" b="1" dirty="0" smtClean="0">
                <a:latin typeface="HY견명조" pitchFamily="18" charset="-127"/>
                <a:ea typeface="HY견명조" pitchFamily="18" charset="-127"/>
              </a:rPr>
              <a:t>（お歳暮）</a:t>
            </a:r>
            <a:r>
              <a:rPr lang="en-US" altLang="ja-JP" sz="2800" b="1" dirty="0" smtClean="0">
                <a:latin typeface="HY견명조" pitchFamily="18" charset="-127"/>
                <a:ea typeface="HY견명조" pitchFamily="18" charset="-127"/>
              </a:rPr>
              <a:t>- 12</a:t>
            </a:r>
            <a:r>
              <a:rPr lang="ja-JP" altLang="en-US" sz="2800" b="1" dirty="0" smtClean="0">
                <a:latin typeface="HY견명조" pitchFamily="18" charset="-127"/>
                <a:ea typeface="HY견명조" pitchFamily="18" charset="-127"/>
              </a:rPr>
              <a:t>月１０日～２０日</a:t>
            </a:r>
            <a:r>
              <a:rPr lang="ko-KR" altLang="en-US" sz="2800" b="1" dirty="0" smtClean="0">
                <a:latin typeface="HY견명조" pitchFamily="18" charset="-127"/>
                <a:ea typeface="HY견명조" pitchFamily="18" charset="-127"/>
              </a:rPr>
              <a:t>경</a:t>
            </a:r>
            <a:endParaRPr lang="en-US" altLang="ko-KR" sz="2800" b="1" dirty="0" smtClean="0">
              <a:latin typeface="HY견명조" pitchFamily="18" charset="-127"/>
              <a:ea typeface="HY견명조" pitchFamily="18" charset="-127"/>
            </a:endParaRPr>
          </a:p>
          <a:p>
            <a:endParaRPr lang="en-US" altLang="ko-KR" b="1" dirty="0" smtClean="0">
              <a:latin typeface="HY견명조" pitchFamily="18" charset="-127"/>
              <a:ea typeface="HY견명조" pitchFamily="18" charset="-127"/>
            </a:endParaRPr>
          </a:p>
          <a:p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영령제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: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혼령축제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)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로 공물을 조상의 영혼에게 올리고 이러한 공물을 시집간 딸이나 분가한 사람이 본가에 추렴했던 것에서 시작된다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.</a:t>
            </a:r>
          </a:p>
          <a:p>
            <a:endParaRPr lang="ko-KR" altLang="en-US" b="1" dirty="0" smtClean="0">
              <a:latin typeface="HY견명조" pitchFamily="18" charset="-127"/>
              <a:ea typeface="HY견명조" pitchFamily="18" charset="-127"/>
            </a:endParaRPr>
          </a:p>
          <a:p>
            <a:pPr algn="ctr"/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467544" y="1268760"/>
            <a:ext cx="8208912" cy="22322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endParaRPr lang="en-US" altLang="ko-KR" b="1" dirty="0" smtClean="0">
              <a:latin typeface="HY견명조" pitchFamily="18" charset="-127"/>
              <a:ea typeface="HY견명조" pitchFamily="18" charset="-127"/>
            </a:endParaRPr>
          </a:p>
          <a:p>
            <a:pPr fontAlgn="base"/>
            <a:r>
              <a:rPr lang="ko-KR" altLang="en-US" sz="2800" b="1" dirty="0" err="1" smtClean="0">
                <a:latin typeface="HY견명조" pitchFamily="18" charset="-127"/>
                <a:ea typeface="HY견명조" pitchFamily="18" charset="-127"/>
              </a:rPr>
              <a:t>어머니의날과</a:t>
            </a:r>
            <a:r>
              <a:rPr lang="ko-KR" altLang="en-US" sz="2800" b="1" dirty="0" smtClean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2800" b="1" dirty="0" err="1" smtClean="0">
                <a:latin typeface="HY견명조" pitchFamily="18" charset="-127"/>
                <a:ea typeface="HY견명조" pitchFamily="18" charset="-127"/>
              </a:rPr>
              <a:t>아버지의날</a:t>
            </a:r>
            <a:endParaRPr lang="ko-KR" altLang="en-US" sz="2800" b="1" dirty="0" smtClean="0">
              <a:latin typeface="HY견명조" pitchFamily="18" charset="-127"/>
              <a:ea typeface="HY견명조" pitchFamily="18" charset="-127"/>
            </a:endParaRPr>
          </a:p>
          <a:p>
            <a:pPr fontAlgn="base"/>
            <a:endParaRPr lang="en-US" altLang="ko-KR" b="1" dirty="0" smtClean="0">
              <a:latin typeface="HY견명조" pitchFamily="18" charset="-127"/>
              <a:ea typeface="HY견명조" pitchFamily="18" charset="-127"/>
            </a:endParaRPr>
          </a:p>
          <a:p>
            <a:pPr fontAlgn="base"/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어머니날은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5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월의 </a:t>
            </a:r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둘째주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 일요일이고 </a:t>
            </a:r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아버지날은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6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월 </a:t>
            </a:r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셋째주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 일요일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.</a:t>
            </a:r>
            <a:endParaRPr lang="ko-KR" altLang="en-US" b="1" dirty="0" smtClean="0">
              <a:latin typeface="HY견명조" pitchFamily="18" charset="-127"/>
              <a:ea typeface="HY견명조" pitchFamily="18" charset="-127"/>
            </a:endParaRPr>
          </a:p>
          <a:p>
            <a:pPr fontAlgn="base"/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일본에서도 </a:t>
            </a:r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어머니날에는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 카네이션을 </a:t>
            </a:r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드린다고함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.</a:t>
            </a:r>
            <a:endParaRPr lang="ko-KR" altLang="en-US" b="1" dirty="0" smtClean="0">
              <a:latin typeface="HY견명조" pitchFamily="18" charset="-127"/>
              <a:ea typeface="HY견명조" pitchFamily="18" charset="-127"/>
            </a:endParaRPr>
          </a:p>
          <a:p>
            <a:pPr fontAlgn="base"/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선물로는 앞치마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,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간단한 외출복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,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핸드백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,</a:t>
            </a:r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구두순으로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 인기가 높음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.</a:t>
            </a:r>
            <a:endParaRPr lang="ko-KR" altLang="en-US" b="1" dirty="0" smtClean="0">
              <a:latin typeface="HY견명조" pitchFamily="18" charset="-127"/>
              <a:ea typeface="HY견명조" pitchFamily="18" charset="-127"/>
            </a:endParaRPr>
          </a:p>
          <a:p>
            <a:pPr algn="ctr"/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4" name="오각형 3"/>
          <p:cNvSpPr/>
          <p:nvPr/>
        </p:nvSpPr>
        <p:spPr>
          <a:xfrm>
            <a:off x="467544" y="188640"/>
            <a:ext cx="8424936" cy="864096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b="1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선물문화</a:t>
            </a:r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395536" y="4077072"/>
            <a:ext cx="8208912" cy="237626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endParaRPr lang="en-US" altLang="ko-KR" b="1" dirty="0" smtClean="0">
              <a:latin typeface="HY견명조" pitchFamily="18" charset="-127"/>
              <a:ea typeface="HY견명조" pitchFamily="18" charset="-127"/>
            </a:endParaRPr>
          </a:p>
          <a:p>
            <a:pPr fontAlgn="base"/>
            <a:endParaRPr lang="en-US" altLang="ko-KR" b="1" dirty="0" smtClean="0">
              <a:latin typeface="HY견명조" pitchFamily="18" charset="-127"/>
              <a:ea typeface="HY견명조" pitchFamily="18" charset="-127"/>
            </a:endParaRPr>
          </a:p>
          <a:p>
            <a:pPr fontAlgn="base"/>
            <a:r>
              <a:rPr lang="ko-KR" altLang="en-US" sz="2800" b="1" dirty="0" err="1" smtClean="0">
                <a:latin typeface="HY견명조" pitchFamily="18" charset="-127"/>
                <a:ea typeface="HY견명조" pitchFamily="18" charset="-127"/>
              </a:rPr>
              <a:t>발렌타인데이</a:t>
            </a:r>
            <a:r>
              <a:rPr lang="en-US" altLang="ko-KR" sz="2800" b="1" dirty="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ko-KR" altLang="en-US" sz="2800" b="1" dirty="0" err="1" smtClean="0">
                <a:latin typeface="HY견명조" pitchFamily="18" charset="-127"/>
                <a:ea typeface="HY견명조" pitchFamily="18" charset="-127"/>
              </a:rPr>
              <a:t>화이트데이</a:t>
            </a:r>
            <a:r>
              <a:rPr lang="en-US" altLang="ko-KR" sz="2800" b="1" dirty="0" smtClean="0">
                <a:latin typeface="HY견명조" pitchFamily="18" charset="-127"/>
                <a:ea typeface="HY견명조" pitchFamily="18" charset="-127"/>
              </a:rPr>
              <a:t>)</a:t>
            </a:r>
            <a:endParaRPr lang="ko-KR" altLang="en-US" sz="2800" b="1" dirty="0" smtClean="0">
              <a:latin typeface="HY견명조" pitchFamily="18" charset="-127"/>
              <a:ea typeface="HY견명조" pitchFamily="18" charset="-127"/>
            </a:endParaRPr>
          </a:p>
          <a:p>
            <a:pPr fontAlgn="base"/>
            <a:endParaRPr lang="en-US" altLang="ko-KR" b="1" dirty="0" smtClean="0">
              <a:latin typeface="HY견명조" pitchFamily="18" charset="-127"/>
              <a:ea typeface="HY견명조" pitchFamily="18" charset="-127"/>
            </a:endParaRPr>
          </a:p>
          <a:p>
            <a:pPr fontAlgn="base"/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본래 순교한 성 </a:t>
            </a:r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발렌타인을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 기다리는 서양의 </a:t>
            </a:r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풍습이였으나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일본에 들어와서 크게 변형되었다고 함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. 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본래는 남녀 </a:t>
            </a:r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어느쪽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할것없이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 사랑 고백을 하던 것이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일본에 들어와서는 여자가 남자에게 사랑의 선물을 하는 날로 바뀌었고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선물의 종류도 초콜릿으로 정해졌음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.</a:t>
            </a:r>
            <a:endParaRPr lang="ko-KR" altLang="en-US" b="1" dirty="0" smtClean="0">
              <a:latin typeface="HY견명조" pitchFamily="18" charset="-127"/>
              <a:ea typeface="HY견명조" pitchFamily="18" charset="-127"/>
            </a:endParaRPr>
          </a:p>
          <a:p>
            <a:pPr algn="ctr"/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각형 3"/>
          <p:cNvSpPr/>
          <p:nvPr/>
        </p:nvSpPr>
        <p:spPr>
          <a:xfrm>
            <a:off x="467544" y="188640"/>
            <a:ext cx="8424936" cy="864096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b="1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선물문화</a:t>
            </a:r>
            <a:r>
              <a:rPr lang="ja-JP" altLang="en-US" b="1" dirty="0" smtClean="0">
                <a:latin typeface="HY견명조" pitchFamily="18" charset="-127"/>
                <a:ea typeface="HY견명조" pitchFamily="18" charset="-127"/>
              </a:rPr>
              <a:t>（お中元）</a:t>
            </a:r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pic>
        <p:nvPicPr>
          <p:cNvPr id="7" name="그림 6" descr="까자야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196752"/>
            <a:ext cx="8280919" cy="55283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각형 3"/>
          <p:cNvSpPr/>
          <p:nvPr/>
        </p:nvSpPr>
        <p:spPr>
          <a:xfrm>
            <a:off x="467544" y="188640"/>
            <a:ext cx="8424936" cy="864096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b="1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선물문화</a:t>
            </a:r>
            <a:r>
              <a:rPr lang="ja-JP" altLang="en-US" b="1" dirty="0" smtClean="0">
                <a:latin typeface="HY견명조" pitchFamily="18" charset="-127"/>
                <a:ea typeface="HY견명조" pitchFamily="18" charset="-127"/>
              </a:rPr>
              <a:t>お歳暮</a:t>
            </a:r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pic>
        <p:nvPicPr>
          <p:cNvPr id="7" name="그림 6" descr="까자야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196752"/>
            <a:ext cx="8136904" cy="55283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각형 3"/>
          <p:cNvSpPr/>
          <p:nvPr/>
        </p:nvSpPr>
        <p:spPr>
          <a:xfrm>
            <a:off x="467544" y="188640"/>
            <a:ext cx="8424936" cy="864096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b="1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만화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ja-JP" altLang="en-US" b="1" dirty="0" smtClean="0">
                <a:latin typeface="HY견명조" pitchFamily="18" charset="-127"/>
                <a:ea typeface="HY견명조" pitchFamily="18" charset="-127"/>
              </a:rPr>
              <a:t>漫画</a:t>
            </a:r>
            <a:r>
              <a:rPr lang="en-US" altLang="ja-JP" b="1" dirty="0" smtClean="0">
                <a:latin typeface="HY견명조" pitchFamily="18" charset="-127"/>
                <a:ea typeface="HY견명조" pitchFamily="18" charset="-127"/>
              </a:rPr>
              <a:t>)</a:t>
            </a:r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pic>
        <p:nvPicPr>
          <p:cNvPr id="5" name="그림 4" descr="2번째만화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124744"/>
            <a:ext cx="4104456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그림 5" descr="조수회화 -최초의 만화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124744"/>
            <a:ext cx="4464496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모서리가 둥근 직사각형 9"/>
          <p:cNvSpPr/>
          <p:nvPr/>
        </p:nvSpPr>
        <p:spPr>
          <a:xfrm>
            <a:off x="395536" y="3212976"/>
            <a:ext cx="8208912" cy="108012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최초의 일본만화 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12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세기 무렵 </a:t>
            </a:r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도바소조의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 조수회화</a:t>
            </a:r>
            <a:endParaRPr lang="en-US" altLang="ko-KR" b="1" dirty="0" smtClean="0">
              <a:latin typeface="HY견명조" pitchFamily="18" charset="-127"/>
              <a:ea typeface="HY견명조" pitchFamily="18" charset="-127"/>
            </a:endParaRPr>
          </a:p>
          <a:p>
            <a:pPr algn="ctr"/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토끼 개구리 원숭이 등의 동물을 의인화한 당시를 풍자한 작품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)</a:t>
            </a:r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395536" y="4365104"/>
            <a:ext cx="8208912" cy="108012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19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세기에 </a:t>
            </a:r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우키요에작가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호쿠사이의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 다양한 그림을 담은 </a:t>
            </a:r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호쿠사이망가가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 출판된 이후 </a:t>
            </a:r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망가라는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 단어가 대중적으로 사용되기 시작함 </a:t>
            </a:r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395536" y="5517232"/>
            <a:ext cx="8208912" cy="108012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일본 만화는 </a:t>
            </a:r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우키요에와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 서양식 </a:t>
            </a:r>
            <a:r>
              <a:rPr lang="ko-KR" altLang="en-US" b="1" dirty="0" err="1" smtClean="0">
                <a:latin typeface="HY견명조" pitchFamily="18" charset="-127"/>
                <a:ea typeface="HY견명조" pitchFamily="18" charset="-127"/>
              </a:rPr>
              <a:t>작화기법을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 혼합하며 발전하였다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. 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미국과 교역을 시작할 무렵 일본은 빠른 현대화를 통해 서양을 따라 잡기 위해 노력하고 있었다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. </a:t>
            </a:r>
            <a:r>
              <a:rPr lang="ko-KR" altLang="en-US" b="1" dirty="0" smtClean="0">
                <a:latin typeface="HY견명조" pitchFamily="18" charset="-127"/>
                <a:ea typeface="HY견명조" pitchFamily="18" charset="-127"/>
              </a:rPr>
              <a:t>이를 위해 그들은 서양예술가들을 고용해 일본인 학생들에게 선이나 형태 색상등에 대해 가르쳐 성장함</a:t>
            </a:r>
            <a:r>
              <a:rPr lang="en-US" altLang="ko-KR" b="1" dirty="0" smtClean="0">
                <a:latin typeface="HY견명조" pitchFamily="18" charset="-127"/>
                <a:ea typeface="HY견명조" pitchFamily="18" charset="-127"/>
              </a:rPr>
              <a:t>.</a:t>
            </a:r>
            <a:endParaRPr lang="ko-KR" altLang="en-US" b="1" dirty="0">
              <a:latin typeface="HY견명조" pitchFamily="18" charset="-127"/>
              <a:ea typeface="HY견명조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각형 3"/>
          <p:cNvSpPr/>
          <p:nvPr/>
        </p:nvSpPr>
        <p:spPr>
          <a:xfrm>
            <a:off x="467544" y="188640"/>
            <a:ext cx="8424936" cy="864096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만화</a:t>
            </a:r>
            <a:r>
              <a:rPr lang="en-US" altLang="ko-KR" dirty="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ja-JP" altLang="en-US" dirty="0" smtClean="0">
                <a:latin typeface="HY견명조" pitchFamily="18" charset="-127"/>
                <a:ea typeface="HY견명조" pitchFamily="18" charset="-127"/>
              </a:rPr>
              <a:t>漫画</a:t>
            </a:r>
            <a:r>
              <a:rPr lang="en-US" altLang="ja-JP" dirty="0" smtClean="0">
                <a:latin typeface="HY견명조" pitchFamily="18" charset="-127"/>
                <a:ea typeface="HY견명조" pitchFamily="18" charset="-127"/>
              </a:rPr>
              <a:t>)</a:t>
            </a:r>
            <a:endParaRPr lang="ko-KR" altLang="en-US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827584" y="1916832"/>
            <a:ext cx="7272808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일본의 주력 상품</a:t>
            </a:r>
            <a:endParaRPr lang="ko-KR" altLang="en-US" sz="2400" dirty="0">
              <a:solidFill>
                <a:schemeClr val="tx1"/>
              </a:solidFill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827584" y="2996952"/>
            <a:ext cx="7272808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국가적으로 만화상품에 대해 우호적 정책과 제도</a:t>
            </a:r>
            <a:endParaRPr lang="ko-KR" altLang="en-US" sz="2400" dirty="0">
              <a:solidFill>
                <a:schemeClr val="tx1"/>
              </a:solidFill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827584" y="4077072"/>
            <a:ext cx="7272808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만화소비에 긍정적  시민의식</a:t>
            </a:r>
            <a:endParaRPr lang="ko-KR" altLang="en-US" sz="2400" dirty="0">
              <a:solidFill>
                <a:schemeClr val="tx1"/>
              </a:solidFill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827584" y="5157192"/>
            <a:ext cx="7272808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세계에서 차지하는 점유율이 높음</a:t>
            </a:r>
            <a:endParaRPr lang="ko-KR" altLang="en-US" sz="2400" dirty="0">
              <a:solidFill>
                <a:schemeClr val="tx1"/>
              </a:solidFill>
              <a:latin typeface="HY견명조" pitchFamily="18" charset="-127"/>
              <a:ea typeface="HY견명조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고구려 벽화">
      <a:majorFont>
        <a:latin typeface="Georgia"/>
        <a:ea typeface=""/>
        <a:cs typeface=""/>
        <a:font script="Cyrl" typeface="Times New Roman"/>
        <a:font script="Grek" typeface="Times New Roman"/>
        <a:font script="Jpan" typeface="ＭＳ Ｐゴシック"/>
        <a:font script="Hang" typeface="HY견명조"/>
        <a:font script="Hans" typeface="宋体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eorgia"/>
        <a:ea typeface=""/>
        <a:cs typeface=""/>
        <a:font script="Cyrl" typeface="Times New Roman"/>
        <a:font script="Grek" typeface="Times New Roman"/>
        <a:font script="Jpan" typeface="ＭＳ Ｐゴシック"/>
        <a:font script="Hang" typeface="HY견명조"/>
        <a:font script="Hans" typeface="宋体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1478</TotalTime>
  <Words>4509</Words>
  <Application>Microsoft Office PowerPoint</Application>
  <PresentationFormat>화면 슬라이드 쇼(4:3)</PresentationFormat>
  <Paragraphs>724</Paragraphs>
  <Slides>116</Slides>
  <Notes>34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116</vt:i4>
      </vt:variant>
    </vt:vector>
  </HeadingPairs>
  <TitlesOfParts>
    <vt:vector size="117" baseType="lpstr">
      <vt:lpstr>Office 테마</vt:lpstr>
      <vt:lpstr>일본의 문화</vt:lpstr>
      <vt:lpstr>슬라이드 2</vt:lpstr>
      <vt:lpstr>슬라이드 3</vt:lpstr>
      <vt:lpstr>고립성</vt:lpstr>
      <vt:lpstr>일본의 고립성으로 인한 특성</vt:lpstr>
      <vt:lpstr>자연관</vt:lpstr>
      <vt:lpstr>역사에 따른           일본의 문화</vt:lpstr>
      <vt:lpstr>일본 열도 최초의 인류</vt:lpstr>
      <vt:lpstr>조몬(繩文) 문화</vt:lpstr>
      <vt:lpstr>수혈식 주거</vt:lpstr>
      <vt:lpstr>죠몬문화의 특징</vt:lpstr>
      <vt:lpstr>야요이 문화</vt:lpstr>
      <vt:lpstr>고분 문화</vt:lpstr>
      <vt:lpstr>도래인의 등장</vt:lpstr>
      <vt:lpstr>아스카(奈良) 문화</vt:lpstr>
      <vt:lpstr>하쿠호 문화</vt:lpstr>
      <vt:lpstr>덴표(天平) 문화</vt:lpstr>
      <vt:lpstr>헤이안 시대의  고닌(弘仁)·조관(貞觀) 문화</vt:lpstr>
      <vt:lpstr>후지와라 문화</vt:lpstr>
      <vt:lpstr>원정기의 문화</vt:lpstr>
      <vt:lpstr>가마쿠라 문화</vt:lpstr>
      <vt:lpstr>기타야마 (北山) 문화 </vt:lpstr>
      <vt:lpstr>히가시야마(東山) 문화</vt:lpstr>
      <vt:lpstr>모모야마(桃山) 문화</vt:lpstr>
      <vt:lpstr>남만 문화</vt:lpstr>
      <vt:lpstr>무로마치 막부 문화 </vt:lpstr>
      <vt:lpstr>에도시대 쇄국 정책(鎖國政策=海禁政策)의 실시와 대외 관계 통제</vt:lpstr>
      <vt:lpstr>슬라이드 28</vt:lpstr>
      <vt:lpstr>겐로쿠 (元祿) 문화</vt:lpstr>
      <vt:lpstr>슬라이드 30</vt:lpstr>
      <vt:lpstr>가세이 (化政) 문화</vt:lpstr>
      <vt:lpstr>가세이 문화의 예술</vt:lpstr>
      <vt:lpstr>개항의 영향</vt:lpstr>
      <vt:lpstr>슬라이드 34</vt:lpstr>
      <vt:lpstr>생활동공체와 집단주의</vt:lpstr>
      <vt:lpstr>무사도</vt:lpstr>
      <vt:lpstr>슬라이드 37</vt:lpstr>
      <vt:lpstr>1.일본의 종교문화</vt:lpstr>
      <vt:lpstr>불교</vt:lpstr>
      <vt:lpstr>신도 (神道)</vt:lpstr>
      <vt:lpstr>슬라이드 41</vt:lpstr>
      <vt:lpstr>슬라이드 42</vt:lpstr>
      <vt:lpstr>슬라이드 43</vt:lpstr>
      <vt:lpstr>슬라이드 44</vt:lpstr>
      <vt:lpstr>기독교</vt:lpstr>
      <vt:lpstr>신흥종교</vt:lpstr>
      <vt:lpstr>슬라이드 47</vt:lpstr>
      <vt:lpstr>슬라이드 48</vt:lpstr>
      <vt:lpstr>다도(茶道)</vt:lpstr>
      <vt:lpstr>일본 다도의 기본적 정신</vt:lpstr>
      <vt:lpstr>슬라이드 51</vt:lpstr>
      <vt:lpstr>게이샤 (藝者)</vt:lpstr>
      <vt:lpstr>슬라이드 53</vt:lpstr>
      <vt:lpstr>가부키(歌舞伎)</vt:lpstr>
      <vt:lpstr>라쿠고 (落語) </vt:lpstr>
      <vt:lpstr>슬라이드 56</vt:lpstr>
      <vt:lpstr>의복문화-기모노(着物)</vt:lpstr>
      <vt:lpstr>슬라이드 58</vt:lpstr>
      <vt:lpstr>슬라이드 59</vt:lpstr>
      <vt:lpstr>덴푸라(てんぷら)</vt:lpstr>
      <vt:lpstr>소바(そば)</vt:lpstr>
      <vt:lpstr>야키니쿠(焼き肉)</vt:lpstr>
      <vt:lpstr>낫토(納豆)</vt:lpstr>
      <vt:lpstr>나베모노(なべもの)</vt:lpstr>
      <vt:lpstr>주거문화</vt:lpstr>
      <vt:lpstr>슬라이드 66</vt:lpstr>
      <vt:lpstr>슬라이드 67</vt:lpstr>
      <vt:lpstr>슬라이드 68</vt:lpstr>
      <vt:lpstr>고타츠(こたつ)</vt:lpstr>
      <vt:lpstr>4.일본의 연중행사</vt:lpstr>
      <vt:lpstr>오쇼가쯔(お正月)</vt:lpstr>
      <vt:lpstr>슬라이드 72</vt:lpstr>
      <vt:lpstr>히나마츠리 (ひな祭り)</vt:lpstr>
      <vt:lpstr>성인식</vt:lpstr>
      <vt:lpstr>슬라이드 75</vt:lpstr>
      <vt:lpstr>슬라이드 76</vt:lpstr>
      <vt:lpstr>슬라이드 77</vt:lpstr>
      <vt:lpstr>슬라이드 78</vt:lpstr>
      <vt:lpstr>일본의 대중문화의 형성</vt:lpstr>
      <vt:lpstr>한국의 일본문화개방</vt:lpstr>
      <vt:lpstr>슬라이드 81</vt:lpstr>
      <vt:lpstr>카라오케(カラオケ） </vt:lpstr>
      <vt:lpstr>카라오케(カラオケ）역사 </vt:lpstr>
      <vt:lpstr>현대의 카라오케(カラオケ）</vt:lpstr>
      <vt:lpstr>카라오케(カラオケ）설문 조사 </vt:lpstr>
      <vt:lpstr>카라오케(カラオケ） </vt:lpstr>
      <vt:lpstr>파칭코(パチンコ）</vt:lpstr>
      <vt:lpstr>파칭코(パチンコ）의역사</vt:lpstr>
      <vt:lpstr>파칭코(パチンコ）</vt:lpstr>
      <vt:lpstr>파칭코(パチンコ）</vt:lpstr>
      <vt:lpstr>선물문화</vt:lpstr>
      <vt:lpstr>선물문화</vt:lpstr>
      <vt:lpstr>선물문화</vt:lpstr>
      <vt:lpstr>선물문화</vt:lpstr>
      <vt:lpstr>선물문화</vt:lpstr>
      <vt:lpstr>선물문화（お中元）</vt:lpstr>
      <vt:lpstr>선물문화お歳暮</vt:lpstr>
      <vt:lpstr>만화(漫画)</vt:lpstr>
      <vt:lpstr>만화(漫画)</vt:lpstr>
      <vt:lpstr>만화(漫画)</vt:lpstr>
      <vt:lpstr>만화(漫画)</vt:lpstr>
      <vt:lpstr>만화(漫画)</vt:lpstr>
      <vt:lpstr>만화(漫画)</vt:lpstr>
      <vt:lpstr>애니메이션(アニメ)</vt:lpstr>
      <vt:lpstr>애니메이션(アニメ)의 역사</vt:lpstr>
      <vt:lpstr>애니메이션(アニメ)의 역사</vt:lpstr>
      <vt:lpstr>애니메이션(アニメ)의 역사</vt:lpstr>
      <vt:lpstr>애니메이션(アニメ)의 역사</vt:lpstr>
      <vt:lpstr>애니메이션(アニメ)</vt:lpstr>
      <vt:lpstr>애니메이션(アニメ)</vt:lpstr>
      <vt:lpstr>애니메이션(アニメ)</vt:lpstr>
      <vt:lpstr>애니메이션(アニメ)</vt:lpstr>
      <vt:lpstr>만화,애니(漫画,アニメ)유통</vt:lpstr>
      <vt:lpstr>만화,애니(漫画,アニメ)유통</vt:lpstr>
      <vt:lpstr>참고자료</vt:lpstr>
      <vt:lpstr>참고자료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일본의 문화(전통, 대중)</dc:title>
  <dc:creator>Windows</dc:creator>
  <cp:lastModifiedBy>user</cp:lastModifiedBy>
  <cp:revision>147</cp:revision>
  <dcterms:created xsi:type="dcterms:W3CDTF">2013-03-27T12:56:49Z</dcterms:created>
  <dcterms:modified xsi:type="dcterms:W3CDTF">2013-04-30T01:34:16Z</dcterms:modified>
</cp:coreProperties>
</file>