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79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293B9-9CBF-4DA5-8EB6-F05526E65F3A}" type="datetimeFigureOut">
              <a:rPr lang="ko-KR" altLang="en-US" smtClean="0"/>
              <a:t>2013-03-25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8E116-A586-4E2D-A35A-D39F2D2182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E116-A586-4E2D-A35A-D39F2D218211}" type="slidenum">
              <a:rPr lang="ko-KR" altLang="en-US" smtClean="0"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8E116-A586-4E2D-A35A-D39F2D218211}" type="slidenum">
              <a:rPr lang="ko-KR" altLang="en-US" smtClean="0"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2571745"/>
            <a:ext cx="7772400" cy="1000133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00100" y="3929066"/>
            <a:ext cx="7129490" cy="114300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72264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FB30EDBD-1C2D-4C1E-B459-B60219FAB484}" type="datetimeFigureOut">
              <a:rPr lang="ko-KR" altLang="en-US" smtClean="0"/>
              <a:pPr/>
              <a:t>2013-03-25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28596" y="6356351"/>
            <a:ext cx="2214578" cy="365125"/>
          </a:xfrm>
        </p:spPr>
        <p:txBody>
          <a:bodyPr/>
          <a:lstStyle>
            <a:lvl1pPr algn="l"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438532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85852" y="3643314"/>
            <a:ext cx="6500858" cy="1588"/>
          </a:xfrm>
          <a:prstGeom prst="line">
            <a:avLst/>
          </a:prstGeom>
          <a:noFill/>
          <a:ln w="38100" cap="rnd" cmpd="sng" algn="ctr">
            <a:solidFill>
              <a:schemeClr val="tx2">
                <a:shade val="75000"/>
              </a:scheme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115328" cy="452596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72330" y="785795"/>
            <a:ext cx="928694" cy="5494340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0034" y="1071546"/>
            <a:ext cx="6472254" cy="5143538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928686"/>
          </a:xfrm>
        </p:spPr>
        <p:txBody>
          <a:bodyPr/>
          <a:lstStyle>
            <a:lvl1pPr>
              <a:defRPr sz="40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500034" y="1357298"/>
            <a:ext cx="6786610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3786190"/>
            <a:ext cx="8286808" cy="857256"/>
          </a:xfrm>
        </p:spPr>
        <p:txBody>
          <a:bodyPr anchor="ctr"/>
          <a:lstStyle>
            <a:lvl1pPr algn="l">
              <a:defRPr sz="44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857760"/>
            <a:ext cx="8215370" cy="121444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513495" y="4714884"/>
            <a:ext cx="8201909" cy="29261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535464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0034" y="1571612"/>
            <a:ext cx="4040188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87860" y="535782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87860" y="1571612"/>
            <a:ext cx="4041775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2013-03-25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500034" y="6215082"/>
            <a:ext cx="8143932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2013-03-25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2013-03-25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1357299"/>
            <a:ext cx="7572428" cy="3643339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643866" cy="64294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114" y="5072074"/>
            <a:ext cx="8151852" cy="1054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500034" y="1214422"/>
            <a:ext cx="7572428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4500594" cy="56673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00298" y="5500702"/>
            <a:ext cx="5214974" cy="714380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2013-03-25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그림 개체 틀 11"/>
          <p:cNvSpPr>
            <a:spLocks noGrp="1"/>
          </p:cNvSpPr>
          <p:nvPr>
            <p:ph type="pic" sz="quarter" idx="1"/>
          </p:nvPr>
        </p:nvSpPr>
        <p:spPr>
          <a:xfrm>
            <a:off x="1785918" y="1000108"/>
            <a:ext cx="5857875" cy="442912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2">
              <a:shade val="50000"/>
            </a:schemeClr>
          </a:solidFill>
          <a:ln w="76200">
            <a:solidFill>
              <a:schemeClr val="bg2">
                <a:tint val="60000"/>
              </a:schemeClr>
            </a:solidFill>
          </a:ln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6829444" cy="85724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5804" y="1500174"/>
            <a:ext cx="8229600" cy="462599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572264" y="6357958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2013-03-25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61954" y="6356351"/>
            <a:ext cx="2681286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143372" y="6356351"/>
            <a:ext cx="1114404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b="0" kern="1200"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5400000" scaled="1"/>
            <a:tileRect/>
          </a:gradFill>
          <a:effectLst>
            <a:innerShdw blurRad="50800" dist="50800" dir="13500000">
              <a:srgbClr val="000000">
                <a:alpha val="80000"/>
              </a:srgbClr>
            </a:innerShdw>
          </a:effectLst>
          <a:latin typeface="+mj-ea"/>
          <a:ea typeface="+mj-ea"/>
          <a:cs typeface="HY견고딕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õ"/>
        <a:defRPr kumimoji="0" sz="3200" kern="1200">
          <a:solidFill>
            <a:schemeClr val="tx1"/>
          </a:solidFill>
          <a:latin typeface="+mn-ea"/>
          <a:ea typeface="+mn-ea"/>
          <a:cs typeface="맑은 고딕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â"/>
        <a:defRPr kumimoji="0" sz="2800" kern="1200">
          <a:solidFill>
            <a:schemeClr val="tx1"/>
          </a:solidFill>
          <a:latin typeface="+mn-ea"/>
          <a:ea typeface="+mn-ea"/>
          <a:cs typeface="맑은 고딕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 2"/>
        <a:buChar char="Ý"/>
        <a:defRPr kumimoji="0" sz="2400" kern="1200">
          <a:solidFill>
            <a:schemeClr val="tx1"/>
          </a:solidFill>
          <a:latin typeface="+mn-ea"/>
          <a:ea typeface="+mn-ea"/>
          <a:cs typeface="맑은 고딕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 2"/>
        <a:buChar char="×"/>
        <a:defRPr kumimoji="0" sz="2200" kern="1200">
          <a:solidFill>
            <a:schemeClr val="tx1"/>
          </a:solidFill>
          <a:latin typeface="+mn-ea"/>
          <a:ea typeface="+mn-ea"/>
          <a:cs typeface="맑은 고딕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 2"/>
        <a:buChar char="Ð"/>
        <a:defRPr kumimoji="0" sz="2000" kern="1200">
          <a:solidFill>
            <a:schemeClr val="tx1"/>
          </a:solidFill>
          <a:latin typeface="+mn-ea"/>
          <a:ea typeface="+mn-ea"/>
          <a:cs typeface="맑은 고딕"/>
        </a:defRPr>
      </a:lvl5pPr>
      <a:lvl6pPr marL="2514600" indent="-228600" algn="l" rtl="0" eaLnBrk="1" latinLnBrk="1" hangingPunct="1">
        <a:spcBef>
          <a:spcPct val="20000"/>
        </a:spcBef>
        <a:buClr>
          <a:schemeClr val="accent4">
            <a:tint val="60000"/>
          </a:schemeClr>
        </a:buClr>
        <a:buSzPct val="60000"/>
        <a:buFont typeface="Wingdings 2"/>
        <a:buChar char="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SzPct val="50000"/>
        <a:buFont typeface="Wingdings 2"/>
        <a:buChar char="Ý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3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871070"/>
          </a:xfrm>
        </p:spPr>
        <p:txBody>
          <a:bodyPr>
            <a:normAutofit/>
          </a:bodyPr>
          <a:lstStyle/>
          <a:p>
            <a:r>
              <a:rPr lang="ko-KR" altLang="en-US" sz="6000" dirty="0" smtClean="0"/>
              <a:t>일본의 美문화</a:t>
            </a:r>
            <a:endParaRPr lang="ko-KR" altLang="en-US" sz="6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635896" y="5805264"/>
            <a:ext cx="5185274" cy="494936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/>
              <a:t>최용훈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오상윤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이민정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권건희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829444" cy="695570"/>
          </a:xfrm>
        </p:spPr>
        <p:txBody>
          <a:bodyPr>
            <a:normAutofit/>
          </a:bodyPr>
          <a:lstStyle/>
          <a:p>
            <a:r>
              <a:rPr lang="ko-KR" altLang="en-US" sz="3600" dirty="0" err="1" smtClean="0"/>
              <a:t>로지식</a:t>
            </a:r>
            <a:r>
              <a:rPr lang="en-US" altLang="ko-KR" sz="3600" dirty="0" smtClean="0"/>
              <a:t>(</a:t>
            </a:r>
            <a:r>
              <a:rPr lang="ko-KR" altLang="en-US" sz="3600" dirty="0" err="1" smtClean="0"/>
              <a:t>露地式</a:t>
            </a:r>
            <a:r>
              <a:rPr lang="en-US" altLang="ko-KR" sz="3600" dirty="0" smtClean="0"/>
              <a:t>)</a:t>
            </a:r>
            <a:endParaRPr lang="en-US" altLang="ko-KR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err="1" smtClean="0"/>
              <a:t>쇼인식</a:t>
            </a:r>
            <a:r>
              <a:rPr lang="ko-KR" altLang="en-US" sz="2800" dirty="0" smtClean="0"/>
              <a:t> 정원</a:t>
            </a:r>
            <a:endParaRPr lang="en-US" altLang="ko-KR" sz="2800" dirty="0" smtClean="0"/>
          </a:p>
        </p:txBody>
      </p:sp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34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1665" name="_x111619792" descr="EMB000019302a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8064896" cy="4370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일본화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3713" name="_x115212672" descr="EMB000019302a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475280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479546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조몬 시대와 </a:t>
            </a:r>
            <a:r>
              <a:rPr lang="ko-KR" altLang="en-US" dirty="0" err="1" smtClean="0"/>
              <a:t>야요이</a:t>
            </a:r>
            <a:r>
              <a:rPr lang="ko-KR" altLang="en-US" dirty="0" smtClean="0"/>
              <a:t> 시대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조몬시대</a:t>
            </a:r>
            <a:r>
              <a:rPr lang="en-US" altLang="ko-KR" dirty="0" smtClean="0"/>
              <a:t>:  </a:t>
            </a:r>
            <a:r>
              <a:rPr lang="en-US" altLang="ko-KR" sz="3000" dirty="0" smtClean="0"/>
              <a:t>1</a:t>
            </a:r>
            <a:r>
              <a:rPr lang="ko-KR" altLang="en-US" sz="3000" dirty="0" smtClean="0"/>
              <a:t>만 년 전부터 기원전 </a:t>
            </a:r>
            <a:r>
              <a:rPr lang="en-US" altLang="ko-KR" sz="3000" dirty="0" smtClean="0"/>
              <a:t>3</a:t>
            </a:r>
            <a:r>
              <a:rPr lang="ko-KR" altLang="en-US" sz="3000" dirty="0" smtClean="0"/>
              <a:t>세기까지의 시대</a:t>
            </a:r>
            <a:endParaRPr lang="ko-KR" altLang="en-US" sz="3000" dirty="0"/>
          </a:p>
        </p:txBody>
      </p:sp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4737" name="_x115226584" descr="EMB000019302a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8689823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479546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조몬 시대와 </a:t>
            </a:r>
            <a:r>
              <a:rPr lang="ko-KR" altLang="en-US" dirty="0" err="1" smtClean="0"/>
              <a:t>야요이</a:t>
            </a:r>
            <a:r>
              <a:rPr lang="ko-KR" altLang="en-US" dirty="0" smtClean="0"/>
              <a:t> 시대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야요이시대</a:t>
            </a:r>
            <a:r>
              <a:rPr lang="en-US" altLang="ko-KR" dirty="0" smtClean="0"/>
              <a:t>:  </a:t>
            </a:r>
            <a:r>
              <a:rPr lang="ko-KR" altLang="en-US" dirty="0" smtClean="0"/>
              <a:t>기원전</a:t>
            </a:r>
            <a:r>
              <a:rPr lang="en-US" altLang="ko-KR" dirty="0" smtClean="0"/>
              <a:t>3</a:t>
            </a:r>
            <a:r>
              <a:rPr lang="ko-KR" altLang="en-US" dirty="0" smtClean="0"/>
              <a:t>세기부터 </a:t>
            </a:r>
            <a:r>
              <a:rPr lang="en-US" altLang="ko-KR" dirty="0" smtClean="0"/>
              <a:t>3</a:t>
            </a:r>
            <a:r>
              <a:rPr lang="ko-KR" altLang="en-US" dirty="0" smtClean="0"/>
              <a:t>세기까지의 시대</a:t>
            </a:r>
            <a:endParaRPr lang="ko-KR" altLang="en-US" sz="3000" dirty="0"/>
          </a:p>
        </p:txBody>
      </p:sp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5761" name="_x115225704" descr="EMB000019302a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825032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479546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아스카</a:t>
            </a:r>
            <a:r>
              <a:rPr lang="ko-KR" altLang="en-US" dirty="0" smtClean="0"/>
              <a:t> 시대의 불교 미술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sz="3000" dirty="0" smtClean="0"/>
              <a:t>일본은 </a:t>
            </a:r>
            <a:r>
              <a:rPr lang="en-US" altLang="ko-KR" sz="3000" dirty="0" smtClean="0"/>
              <a:t>6</a:t>
            </a:r>
            <a:r>
              <a:rPr lang="ko-KR" altLang="en-US" sz="3000" dirty="0" smtClean="0"/>
              <a:t>세기경 </a:t>
            </a:r>
            <a:r>
              <a:rPr lang="ko-KR" altLang="en-US" sz="3000" dirty="0" err="1" smtClean="0"/>
              <a:t>아스카</a:t>
            </a:r>
            <a:r>
              <a:rPr lang="ko-KR" altLang="en-US" sz="3000" dirty="0" smtClean="0"/>
              <a:t> 시대에 백제로부터 불교와 함께 불교미술이 도입된다</a:t>
            </a:r>
            <a:r>
              <a:rPr lang="en-US" altLang="ko-KR" sz="3000" dirty="0" smtClean="0"/>
              <a:t>.</a:t>
            </a:r>
            <a:endParaRPr lang="ko-KR" altLang="en-US" sz="3000" dirty="0"/>
          </a:p>
        </p:txBody>
      </p:sp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6785" name="_x114746296" descr="EMB000019302a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4904"/>
            <a:ext cx="669674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829444" cy="928686"/>
          </a:xfrm>
        </p:spPr>
        <p:txBody>
          <a:bodyPr>
            <a:noAutofit/>
          </a:bodyPr>
          <a:lstStyle/>
          <a:p>
            <a:r>
              <a:rPr lang="ko-KR" altLang="en-US" sz="3600" b="1" dirty="0" err="1" smtClean="0"/>
              <a:t>헤이안</a:t>
            </a:r>
            <a:r>
              <a:rPr lang="ko-KR" altLang="en-US" sz="3600" b="1" dirty="0" smtClean="0"/>
              <a:t> </a:t>
            </a:r>
            <a:r>
              <a:rPr lang="ko-KR" altLang="en-US" sz="3600" b="1" dirty="0" smtClean="0"/>
              <a:t>시대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견당사의</a:t>
            </a:r>
            <a:r>
              <a:rPr lang="ko-KR" altLang="en-US" dirty="0" smtClean="0"/>
              <a:t> 파견이 중지된 </a:t>
            </a:r>
            <a:r>
              <a:rPr lang="ko-KR" altLang="en-US" dirty="0" err="1" smtClean="0"/>
              <a:t>헤이안</a:t>
            </a:r>
            <a:r>
              <a:rPr lang="ko-KR" altLang="en-US" dirty="0" smtClean="0"/>
              <a:t> 시대의 후기인 </a:t>
            </a:r>
            <a:r>
              <a:rPr lang="en-US" altLang="ko-KR" dirty="0" smtClean="0"/>
              <a:t>9</a:t>
            </a:r>
            <a:r>
              <a:rPr lang="ko-KR" altLang="en-US" dirty="0" smtClean="0"/>
              <a:t>세기 말부터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세기 말까지의 약</a:t>
            </a:r>
            <a:r>
              <a:rPr lang="en-US" altLang="ko-KR" dirty="0" smtClean="0"/>
              <a:t>300</a:t>
            </a:r>
            <a:r>
              <a:rPr lang="ko-KR" altLang="en-US" dirty="0" smtClean="0"/>
              <a:t>년 동안으로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대륙과의 교류가 현격히 줄어들어 일본 내부에서 독자적인 문화를 창조해내는 시기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7809" name="_x114747976" descr="EMB000019302ab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err="1" smtClean="0"/>
              <a:t>가마쿠라</a:t>
            </a:r>
            <a:r>
              <a:rPr lang="ko-KR" altLang="en-US" sz="3600" dirty="0" smtClean="0"/>
              <a:t> 시대 새로운 불교화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가마쿠라</a:t>
            </a:r>
            <a:r>
              <a:rPr lang="ko-KR" altLang="en-US" dirty="0" smtClean="0"/>
              <a:t> 막부의 권력자였던 </a:t>
            </a:r>
            <a:r>
              <a:rPr lang="ko-KR" altLang="en-US" dirty="0" err="1" smtClean="0"/>
              <a:t>호조씨가</a:t>
            </a:r>
            <a:r>
              <a:rPr lang="ko-KR" altLang="en-US" dirty="0" smtClean="0"/>
              <a:t> 일본과 송나라의 문물 교류를 적극적으로 추진함으로써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송원화나 불교의 한 종파인 선종이 들어왔는데 이 </a:t>
            </a:r>
            <a:r>
              <a:rPr lang="ko-KR" altLang="en-US" dirty="0" err="1" smtClean="0"/>
              <a:t>무로마치</a:t>
            </a:r>
            <a:r>
              <a:rPr lang="ko-KR" altLang="en-US" dirty="0" smtClean="0"/>
              <a:t> 시대에 수묵화가 발달하게 되는데 중요한 계기가 되었다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작품으로는 </a:t>
            </a:r>
            <a:r>
              <a:rPr lang="ko-KR" altLang="en-US" dirty="0" err="1" smtClean="0"/>
              <a:t>키타노텐진연기라는</a:t>
            </a:r>
            <a:r>
              <a:rPr lang="ko-KR" altLang="en-US" dirty="0" smtClean="0"/>
              <a:t> 작품이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&lt;</a:t>
            </a:r>
            <a:r>
              <a:rPr lang="ko-KR" altLang="en-US" dirty="0" err="1" smtClean="0"/>
              <a:t>기타노텐진연기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두루마리</a:t>
            </a:r>
            <a:endParaRPr lang="ko-KR" altLang="en-US" dirty="0"/>
          </a:p>
        </p:txBody>
      </p:sp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8833" name="_x110835024" descr="EMB000019302a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064896" cy="5150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에도 시대와 다양한 유파의 발생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에도 시대</a:t>
            </a:r>
            <a:r>
              <a:rPr lang="en-US" altLang="ko-KR" dirty="0" smtClean="0"/>
              <a:t>(1603~1867)</a:t>
            </a:r>
            <a:r>
              <a:rPr lang="ko-KR" altLang="en-US" dirty="0" smtClean="0"/>
              <a:t>에는 장기간에 걸친 평화의 시대로 이 시대에는 다양한 유파가 형성되었으며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다양한 스타일의 그림이 그려졌다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그러나 한편으로는 전통을 중시하는 </a:t>
            </a:r>
            <a:r>
              <a:rPr lang="ko-KR" altLang="en-US" dirty="0" err="1" smtClean="0"/>
              <a:t>이에모토</a:t>
            </a:r>
            <a:r>
              <a:rPr lang="ko-KR" altLang="en-US" dirty="0" smtClean="0"/>
              <a:t> 제도의 성립으로 그림의 구도가 고정화되고 유형화 되는 현상도 생겼으며 대중적인 그림인 </a:t>
            </a:r>
            <a:r>
              <a:rPr lang="ko-KR" altLang="en-US" dirty="0" err="1" smtClean="0"/>
              <a:t>우키요에</a:t>
            </a:r>
            <a:r>
              <a:rPr lang="ko-KR" altLang="en-US" dirty="0" smtClean="0"/>
              <a:t> 또한 이 시기에 생겨났다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우키요에</a:t>
            </a:r>
            <a:endParaRPr lang="ko-KR" altLang="en-US" dirty="0"/>
          </a:p>
        </p:txBody>
      </p:sp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508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55287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소계 순서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smtClean="0"/>
              <a:t>형식미와 상징성을 음미하는 정원</a:t>
            </a:r>
            <a:endParaRPr lang="ko-KR" altLang="en-US" dirty="0" smtClean="0"/>
          </a:p>
          <a:p>
            <a:endParaRPr lang="en-US" altLang="ko-KR" b="1" dirty="0" smtClean="0"/>
          </a:p>
          <a:p>
            <a:r>
              <a:rPr lang="ko-KR" altLang="en-US" b="1" dirty="0" smtClean="0"/>
              <a:t>전통적인 </a:t>
            </a:r>
            <a:r>
              <a:rPr lang="ko-KR" altLang="en-US" b="1" dirty="0" smtClean="0"/>
              <a:t>기법과 화제를 지닌 일본화</a:t>
            </a:r>
            <a:endParaRPr lang="ko-KR" altLang="en-US" dirty="0" smtClean="0"/>
          </a:p>
          <a:p>
            <a:endParaRPr lang="en-US" altLang="ko-KR" b="1" dirty="0" smtClean="0"/>
          </a:p>
          <a:p>
            <a:r>
              <a:rPr lang="ko-KR" altLang="en-US" b="1" dirty="0" smtClean="0"/>
              <a:t>서민들의 </a:t>
            </a:r>
            <a:r>
              <a:rPr lang="ko-KR" altLang="en-US" b="1" dirty="0" smtClean="0"/>
              <a:t>꿈과 풍속을 묘사한 </a:t>
            </a:r>
            <a:r>
              <a:rPr lang="ko-KR" altLang="en-US" b="1" dirty="0" err="1" smtClean="0"/>
              <a:t>우키요에</a:t>
            </a:r>
            <a:endParaRPr lang="ko-KR" altLang="en-US" dirty="0" smtClean="0"/>
          </a:p>
          <a:p>
            <a:endParaRPr lang="en-US" altLang="ko-KR" b="1" dirty="0" smtClean="0"/>
          </a:p>
          <a:p>
            <a:r>
              <a:rPr lang="ko-KR" altLang="en-US" b="1" dirty="0" smtClean="0"/>
              <a:t>실용성과 </a:t>
            </a:r>
            <a:r>
              <a:rPr lang="ko-KR" altLang="en-US" b="1" dirty="0" smtClean="0"/>
              <a:t>예술성을 추구하는 도자기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571184" cy="92868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대표적인 </a:t>
            </a:r>
            <a:r>
              <a:rPr lang="ko-KR" altLang="en-US" dirty="0" err="1" smtClean="0"/>
              <a:t>우키요에시와</a:t>
            </a:r>
            <a:r>
              <a:rPr lang="ko-KR" altLang="en-US" dirty="0" smtClean="0"/>
              <a:t> 그 작품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초창기의 대표 작가 </a:t>
            </a:r>
            <a:r>
              <a:rPr lang="ko-KR" altLang="en-US" dirty="0" err="1" smtClean="0"/>
              <a:t>히시카와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모로노부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그는 </a:t>
            </a:r>
            <a:r>
              <a:rPr lang="ko-KR" altLang="en-US" dirty="0" err="1" smtClean="0"/>
              <a:t>우키요에의</a:t>
            </a:r>
            <a:r>
              <a:rPr lang="ko-KR" altLang="en-US" dirty="0" smtClean="0"/>
              <a:t> 초창기를 대표하는 화가로 일본 전통화의 한 갈래인 </a:t>
            </a:r>
            <a:r>
              <a:rPr lang="ko-KR" altLang="en-US" dirty="0" err="1" smtClean="0"/>
              <a:t>도사파</a:t>
            </a:r>
            <a:r>
              <a:rPr lang="ko-KR" altLang="en-US" dirty="0" smtClean="0"/>
              <a:t> 계통을 기초로 하여 중국의 판화도 흡수하여 </a:t>
            </a:r>
            <a:r>
              <a:rPr lang="ko-KR" altLang="en-US" dirty="0" err="1" smtClean="0"/>
              <a:t>히시카와요라는</a:t>
            </a:r>
            <a:r>
              <a:rPr lang="ko-KR" altLang="en-US" dirty="0" smtClean="0"/>
              <a:t> 새로운 양식을 창안했으며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활달하고 우아한 선으로 묘사한 풍속화는 높은 평가를 받고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2539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6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9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571184" cy="92868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대표적인 </a:t>
            </a:r>
            <a:r>
              <a:rPr lang="ko-KR" altLang="en-US" dirty="0" err="1" smtClean="0"/>
              <a:t>우키요에시와</a:t>
            </a:r>
            <a:r>
              <a:rPr lang="ko-KR" altLang="en-US" dirty="0" smtClean="0"/>
              <a:t> 그 작품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미인화의 대가 </a:t>
            </a:r>
            <a:r>
              <a:rPr lang="ko-KR" altLang="en-US" dirty="0" err="1" smtClean="0"/>
              <a:t>기타가와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우타마로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‘</a:t>
            </a:r>
            <a:r>
              <a:rPr lang="ko-KR" altLang="en-US" dirty="0" err="1" smtClean="0"/>
              <a:t>우키요에</a:t>
            </a:r>
            <a:r>
              <a:rPr lang="ko-KR" altLang="en-US" dirty="0" smtClean="0"/>
              <a:t>’ 작품 중에서 가장 특징적인 부분으로 손꼽히는 것은 여성의 미를 대담한 구도로 포착해 표현한 ‘비진가’에 있다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우타마로는</a:t>
            </a:r>
            <a:r>
              <a:rPr lang="ko-KR" altLang="en-US" dirty="0" smtClean="0"/>
              <a:t> 여성 얼굴의 아름다움과 </a:t>
            </a:r>
            <a:r>
              <a:rPr lang="ko-KR" altLang="en-US" dirty="0" smtClean="0"/>
              <a:t>부드러움을 표현하기 위해 많은 선을 생략하여 </a:t>
            </a:r>
            <a:r>
              <a:rPr lang="ko-KR" altLang="en-US" dirty="0" err="1" smtClean="0"/>
              <a:t>오쿠비에</a:t>
            </a:r>
            <a:r>
              <a:rPr lang="ko-KR" altLang="en-US" dirty="0" smtClean="0"/>
              <a:t> 라는 독창적인 형식을 창안하였다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9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571184" cy="92868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서양미술에 끼친 영향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유럽에서는 볼 수 없었던 양식인 </a:t>
            </a:r>
            <a:r>
              <a:rPr lang="ko-KR" altLang="en-US" dirty="0" err="1" smtClean="0"/>
              <a:t>우키요에는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1878</a:t>
            </a:r>
            <a:r>
              <a:rPr lang="ko-KR" altLang="en-US" dirty="0" smtClean="0"/>
              <a:t>년 파리에서 열린 만국박람회에서 당시 유럽에서 유행하던 인상파 화가들에게 충격적인 매력을 안겨주어 </a:t>
            </a:r>
            <a:r>
              <a:rPr lang="ko-KR" altLang="en-US" dirty="0" err="1" smtClean="0"/>
              <a:t>우키요에를</a:t>
            </a:r>
            <a:r>
              <a:rPr lang="ko-KR" altLang="en-US" dirty="0" smtClean="0"/>
              <a:t> 자신의 그림에 응용하거나 직접 그리는 경우도 있었는데 대표적으로는 </a:t>
            </a:r>
            <a:r>
              <a:rPr lang="ko-KR" altLang="en-US" dirty="0" err="1" smtClean="0"/>
              <a:t>클라우드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모네와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빈센트</a:t>
            </a:r>
            <a:r>
              <a:rPr lang="ko-KR" altLang="en-US" dirty="0" smtClean="0"/>
              <a:t> 반 고흐를 들 수 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0"/>
            <a:ext cx="457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87208" cy="928686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실용성과 예술성을 추구하는 도자기</a:t>
            </a:r>
            <a:endParaRPr lang="ko-KR" altLang="en-US" dirty="0"/>
          </a:p>
        </p:txBody>
      </p:sp>
      <p:pic>
        <p:nvPicPr>
          <p:cNvPr id="257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5760640" cy="506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87208" cy="92868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고대의 도자기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기원전 </a:t>
            </a:r>
            <a:r>
              <a:rPr lang="en-US" altLang="ko-KR" dirty="0" smtClean="0"/>
              <a:t>4</a:t>
            </a:r>
            <a:r>
              <a:rPr lang="ko-KR" altLang="en-US" dirty="0" smtClean="0"/>
              <a:t>세기부터 </a:t>
            </a:r>
            <a:r>
              <a:rPr lang="en-US" altLang="ko-KR" dirty="0" smtClean="0"/>
              <a:t>3</a:t>
            </a:r>
            <a:r>
              <a:rPr lang="ko-KR" altLang="en-US" dirty="0" smtClean="0"/>
              <a:t>세기까지 </a:t>
            </a:r>
            <a:r>
              <a:rPr lang="ko-KR" altLang="en-US" dirty="0" err="1" smtClean="0"/>
              <a:t>야요이</a:t>
            </a:r>
            <a:r>
              <a:rPr lang="ko-KR" altLang="en-US" dirty="0" smtClean="0"/>
              <a:t> 시대의 도자기는 벼농사 중심의 본격적인 농경 문화가 시작되면서 저장용 항아리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물을 끓이기 위한 단지 등 일상생활에 필요한 실용적 기능을 중시하는 경향이 있었다</a:t>
            </a:r>
            <a:r>
              <a:rPr lang="en-US" altLang="ko-KR" dirty="0" smtClean="0"/>
              <a:t>.</a:t>
            </a:r>
          </a:p>
        </p:txBody>
      </p:sp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5064"/>
            <a:ext cx="82089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다양화 되는 에도 시대의 도자기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임진왜란 때 일본으로 끌려간 조선의 도공들이 </a:t>
            </a:r>
            <a:r>
              <a:rPr lang="ko-KR" altLang="en-US" dirty="0" err="1" smtClean="0"/>
              <a:t>기타큐슈를</a:t>
            </a:r>
            <a:r>
              <a:rPr lang="ko-KR" altLang="en-US" dirty="0" smtClean="0"/>
              <a:t> 중심으로 각지에 정착하여 </a:t>
            </a:r>
            <a:r>
              <a:rPr lang="ko-KR" altLang="en-US" dirty="0" err="1" smtClean="0"/>
              <a:t>조선식</a:t>
            </a:r>
            <a:r>
              <a:rPr lang="ko-KR" altLang="en-US" dirty="0" smtClean="0"/>
              <a:t> 가마를 만들어 도자기를 생산하면서 일본의 도자기 기술이 크게 발전하였다</a:t>
            </a:r>
            <a:r>
              <a:rPr lang="en-US" altLang="ko-KR" dirty="0" smtClean="0"/>
              <a:t>, </a:t>
            </a:r>
            <a:r>
              <a:rPr lang="ko-KR" altLang="en-US" dirty="0" smtClean="0"/>
              <a:t>뿐만 아니라 후에 중국 명나라의 자기에도 영향을 받아 수준 높은 도자기를 만들게 되었다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259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489654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0688"/>
            <a:ext cx="435597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전통과 현대의 조화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현대의 도자기 실용성과 오브제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현대에는 </a:t>
            </a:r>
            <a:r>
              <a:rPr lang="ko-KR" altLang="en-US" dirty="0" err="1" smtClean="0"/>
              <a:t>전통파</a:t>
            </a:r>
            <a:r>
              <a:rPr lang="ko-KR" altLang="en-US" dirty="0" smtClean="0"/>
              <a:t> 작가들의 전통적인 도예양식과 현대적인 감각을 살리는 실용적인 도자기가 제작된다</a:t>
            </a:r>
            <a:r>
              <a:rPr lang="en-US" altLang="ko-KR" dirty="0" smtClean="0"/>
              <a:t>,</a:t>
            </a:r>
            <a:r>
              <a:rPr lang="ko-KR" altLang="en-US" dirty="0" smtClean="0"/>
              <a:t> 뿐만 아니라 디자이너들이 용기</a:t>
            </a:r>
            <a:r>
              <a:rPr lang="en-US" altLang="ko-KR" dirty="0" smtClean="0"/>
              <a:t>(</a:t>
            </a:r>
            <a:r>
              <a:rPr lang="ko-KR" altLang="en-US" dirty="0" smtClean="0"/>
              <a:t>容器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로서의 도자기가 아니라 작가의 정신이나 이상을 표현하려는 오브제로 도 활용되는데 이것을 </a:t>
            </a:r>
            <a:r>
              <a:rPr lang="ko-KR" altLang="en-US" dirty="0" err="1" smtClean="0"/>
              <a:t>오브제야키라고</a:t>
            </a:r>
            <a:r>
              <a:rPr lang="ko-KR" altLang="en-US" dirty="0" smtClean="0"/>
              <a:t> 부른다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오늘날 도자기는 하나의 예술로써 승화되고 있다고 볼 수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260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3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감사합니다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정원</a:t>
            </a:r>
            <a:endParaRPr lang="ko-KR" alt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08983216" descr="EMB000019302a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488832" cy="4965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정원의 유형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지센식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池泉式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en-US" altLang="ko-KR" dirty="0" smtClean="0"/>
          </a:p>
          <a:p>
            <a:r>
              <a:rPr lang="ko-KR" altLang="en-US" dirty="0" err="1" smtClean="0"/>
              <a:t>가레산스이식</a:t>
            </a:r>
            <a:r>
              <a:rPr lang="en-US" altLang="ko-KR" dirty="0" smtClean="0"/>
              <a:t>(</a:t>
            </a:r>
            <a:r>
              <a:rPr lang="ko-KR" altLang="en-US" dirty="0" smtClean="0"/>
              <a:t>枯山水式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en-US" altLang="ko-KR" dirty="0" smtClean="0"/>
          </a:p>
          <a:p>
            <a:r>
              <a:rPr lang="ko-KR" altLang="en-US" dirty="0" err="1" smtClean="0"/>
              <a:t>로지식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露地式</a:t>
            </a:r>
            <a:r>
              <a:rPr lang="en-US" altLang="ko-KR" dirty="0" smtClean="0"/>
              <a:t>)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983602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지센식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池泉式</a:t>
            </a:r>
            <a:r>
              <a:rPr lang="en-US" altLang="ko-KR" dirty="0" smtClean="0"/>
              <a:t>)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err="1" smtClean="0"/>
              <a:t>주유식</a:t>
            </a:r>
            <a:r>
              <a:rPr lang="ko-KR" altLang="en-US" sz="2800" dirty="0" smtClean="0"/>
              <a:t> 정원</a:t>
            </a:r>
            <a:endParaRPr lang="en-US" altLang="ko-KR" sz="2800" dirty="0" smtClean="0"/>
          </a:p>
        </p:txBody>
      </p:sp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6305" name="_x111620352" descr="EMB000019302a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7776864" cy="4440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983602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지센식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池泉式</a:t>
            </a:r>
            <a:r>
              <a:rPr lang="en-US" altLang="ko-KR" dirty="0" smtClean="0"/>
              <a:t>)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err="1" smtClean="0"/>
              <a:t>회유식</a:t>
            </a:r>
            <a:r>
              <a:rPr lang="ko-KR" altLang="en-US" sz="2800" dirty="0" smtClean="0"/>
              <a:t> 정원</a:t>
            </a:r>
            <a:endParaRPr lang="en-US" altLang="ko-KR" sz="2800" dirty="0" smtClean="0"/>
          </a:p>
        </p:txBody>
      </p:sp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7329" name="_x109779552" descr="EMB000019302a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7848872" cy="4421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983602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가레산스이식</a:t>
            </a:r>
            <a:r>
              <a:rPr lang="en-US" altLang="ko-KR" dirty="0" smtClean="0"/>
              <a:t>(</a:t>
            </a:r>
            <a:r>
              <a:rPr lang="ko-KR" altLang="en-US" dirty="0" smtClean="0"/>
              <a:t>枯山水式</a:t>
            </a:r>
            <a:r>
              <a:rPr lang="en-US" altLang="ko-KR" dirty="0" smtClean="0"/>
              <a:t>)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err="1" smtClean="0"/>
              <a:t>선원식</a:t>
            </a:r>
            <a:r>
              <a:rPr lang="ko-KR" altLang="en-US" sz="2800" dirty="0" smtClean="0"/>
              <a:t> 정원</a:t>
            </a:r>
            <a:endParaRPr lang="en-US" altLang="ko-KR" sz="2800" dirty="0" smtClean="0"/>
          </a:p>
        </p:txBody>
      </p:sp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0401" name="_x109780032" descr="EMB000019302a1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7992888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983602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가레산스이식</a:t>
            </a:r>
            <a:r>
              <a:rPr lang="en-US" altLang="ko-KR" dirty="0" smtClean="0"/>
              <a:t>(</a:t>
            </a:r>
            <a:r>
              <a:rPr lang="ko-KR" altLang="en-US" dirty="0" smtClean="0"/>
              <a:t>枯山水式</a:t>
            </a:r>
            <a:r>
              <a:rPr lang="en-US" altLang="ko-KR" dirty="0" smtClean="0"/>
              <a:t>)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err="1" smtClean="0"/>
              <a:t>지정식</a:t>
            </a:r>
            <a:r>
              <a:rPr lang="ko-KR" altLang="en-US" sz="2800" dirty="0" smtClean="0"/>
              <a:t> 정원</a:t>
            </a:r>
            <a:endParaRPr lang="en-US" altLang="ko-KR" sz="2800" dirty="0" smtClean="0"/>
          </a:p>
        </p:txBody>
      </p:sp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34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3473" name="_x111620192" descr="EMB000019302a1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8136904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829444" cy="695570"/>
          </a:xfrm>
        </p:spPr>
        <p:txBody>
          <a:bodyPr>
            <a:normAutofit/>
          </a:bodyPr>
          <a:lstStyle/>
          <a:p>
            <a:r>
              <a:rPr lang="ko-KR" altLang="en-US" sz="3600" dirty="0" err="1" smtClean="0"/>
              <a:t>로지식</a:t>
            </a:r>
            <a:r>
              <a:rPr lang="en-US" altLang="ko-KR" sz="3600" dirty="0" smtClean="0"/>
              <a:t>(</a:t>
            </a:r>
            <a:r>
              <a:rPr lang="ko-KR" altLang="en-US" sz="3600" dirty="0" err="1" smtClean="0"/>
              <a:t>露地式</a:t>
            </a:r>
            <a:r>
              <a:rPr lang="en-US" altLang="ko-KR" sz="3600" dirty="0" smtClean="0"/>
              <a:t>)</a:t>
            </a:r>
            <a:endParaRPr lang="en-US" altLang="ko-KR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err="1" smtClean="0"/>
              <a:t>초암식</a:t>
            </a:r>
            <a:r>
              <a:rPr lang="ko-KR" altLang="en-US" sz="2800" dirty="0" smtClean="0"/>
              <a:t> 정원</a:t>
            </a:r>
            <a:endParaRPr lang="en-US" altLang="ko-KR" sz="2800" dirty="0" smtClean="0"/>
          </a:p>
        </p:txBody>
      </p:sp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34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9617" name="_x111620592" descr="EMB000019302a1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799288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보자기">
  <a:themeElements>
    <a:clrScheme name="보자기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보자기">
      <a:maj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HY견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보자기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45000"/>
                <a:shade val="95000"/>
                <a:hueMod val="100000"/>
                <a:satMod val="100000"/>
              </a:schemeClr>
            </a:gs>
            <a:gs pos="5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50000">
              <a:schemeClr val="phClr">
                <a:tint val="100000"/>
                <a:shade val="50000"/>
                <a:hueMod val="100000"/>
                <a:satMod val="100000"/>
              </a:schemeClr>
            </a:gs>
            <a:gs pos="100000">
              <a:schemeClr val="phClr"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2400000" algn="br">
              <a:srgbClr val="000000">
                <a:alpha val="70588"/>
              </a:srgbClr>
            </a:outerShdw>
          </a:effectLst>
        </a:effectStyle>
        <a:effectStyle>
          <a:effectLst>
            <a:outerShdw blurRad="63500" dist="50800" dir="2400000" sx="96000" sy="96000">
              <a:srgbClr val="000000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600000" rev="5100000"/>
            </a:lightRig>
          </a:scene3d>
          <a:sp3d prstMaterial="plastic">
            <a:bevelT w="38100" h="25400"/>
            <a:contourClr>
              <a:srgbClr val="FFFFFF">
                <a:alpha val="0"/>
              </a:srgbClr>
            </a:contourClr>
          </a:sp3d>
        </a:effectStyle>
        <a:effectStyle>
          <a:effectLst>
            <a:outerShdw blurRad="63500" dist="63500" dir="600000" sx="96000" sy="96000">
              <a:srgbClr val="0F0F0F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600000" rev="5100000"/>
            </a:lightRig>
          </a:scene3d>
          <a:sp3d prstMaterial="plastic">
            <a:bevelT w="114300" h="1143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45000"/>
                <a:hueMod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47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Wrapper</Template>
  <TotalTime>382</TotalTime>
  <Words>500</Words>
  <Application>Microsoft Office PowerPoint</Application>
  <PresentationFormat>화면 슬라이드 쇼(4:3)</PresentationFormat>
  <Paragraphs>67</Paragraphs>
  <Slides>27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보자기</vt:lpstr>
      <vt:lpstr>일본의 美문화</vt:lpstr>
      <vt:lpstr>소계 순서</vt:lpstr>
      <vt:lpstr>일본의 정원</vt:lpstr>
      <vt:lpstr>정원의 유형</vt:lpstr>
      <vt:lpstr>지센식(池泉式) </vt:lpstr>
      <vt:lpstr>지센식(池泉式) </vt:lpstr>
      <vt:lpstr>가레산스이식(枯山水式) </vt:lpstr>
      <vt:lpstr>가레산스이식(枯山水式) </vt:lpstr>
      <vt:lpstr>로지식(露地式)</vt:lpstr>
      <vt:lpstr>로지식(露地式)</vt:lpstr>
      <vt:lpstr>일본화 </vt:lpstr>
      <vt:lpstr>조몬 시대와 야요이 시대</vt:lpstr>
      <vt:lpstr>조몬 시대와 야요이 시대</vt:lpstr>
      <vt:lpstr>아스카 시대의 불교 미술</vt:lpstr>
      <vt:lpstr>헤이안 시대</vt:lpstr>
      <vt:lpstr>가마쿠라 시대 새로운 불교화</vt:lpstr>
      <vt:lpstr>&lt;기타노텐진연기&gt;두루마리</vt:lpstr>
      <vt:lpstr>에도 시대와 다양한 유파의 발생 </vt:lpstr>
      <vt:lpstr>우키요에</vt:lpstr>
      <vt:lpstr>대표적인 우키요에시와 그 작품</vt:lpstr>
      <vt:lpstr>대표적인 우키요에시와 그 작품</vt:lpstr>
      <vt:lpstr>서양미술에 끼친 영향</vt:lpstr>
      <vt:lpstr>실용성과 예술성을 추구하는 도자기</vt:lpstr>
      <vt:lpstr>고대의 도자기</vt:lpstr>
      <vt:lpstr>다양화 되는 에도 시대의 도자기</vt:lpstr>
      <vt:lpstr>전통과 현대의 조화</vt:lpstr>
      <vt:lpstr>감사합니다.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美문화</dc:title>
  <dc:creator>Microsoft Corporation</dc:creator>
  <cp:lastModifiedBy>윤보람</cp:lastModifiedBy>
  <cp:revision>40</cp:revision>
  <dcterms:created xsi:type="dcterms:W3CDTF">2006-10-05T04:04:58Z</dcterms:created>
  <dcterms:modified xsi:type="dcterms:W3CDTF">2013-03-25T11:22:13Z</dcterms:modified>
</cp:coreProperties>
</file>