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746" autoAdjust="0"/>
  </p:normalViewPr>
  <p:slideViewPr>
    <p:cSldViewPr>
      <p:cViewPr varScale="1">
        <p:scale>
          <a:sx n="68" d="100"/>
          <a:sy n="68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EFA6F4-8DF5-42E5-A8E2-72E158D859E1}" type="datetimeFigureOut">
              <a:rPr lang="ko-KR" altLang="en-US" smtClean="0"/>
              <a:pPr/>
              <a:t>2013-03-24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7200" dirty="0" smtClean="0">
                <a:latin typeface="HY궁서" pitchFamily="18" charset="-127"/>
                <a:ea typeface="HY궁서" pitchFamily="18" charset="-127"/>
              </a:rPr>
              <a:t>일본의 </a:t>
            </a:r>
            <a:r>
              <a:rPr lang="ko-KR" altLang="en-US" sz="7200" dirty="0" err="1" smtClean="0">
                <a:latin typeface="HY궁서" pitchFamily="18" charset="-127"/>
                <a:ea typeface="HY궁서" pitchFamily="18" charset="-127"/>
              </a:rPr>
              <a:t>천황제</a:t>
            </a:r>
            <a:endParaRPr lang="ko-KR" altLang="en-US" sz="7200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고대시대  천황제</a:t>
            </a:r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857224" y="1643050"/>
            <a:ext cx="8063094" cy="4000528"/>
            <a:chOff x="1571604" y="1928802"/>
            <a:chExt cx="8754216" cy="2786082"/>
          </a:xfrm>
        </p:grpSpPr>
        <p:sp>
          <p:nvSpPr>
            <p:cNvPr id="4" name="순서도: 대체 처리 3"/>
            <p:cNvSpPr/>
            <p:nvPr/>
          </p:nvSpPr>
          <p:spPr>
            <a:xfrm>
              <a:off x="1571604" y="2786058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집정관</a:t>
              </a:r>
              <a:endParaRPr lang="ko-KR" altLang="en-US" sz="3600">
                <a:solidFill>
                  <a:schemeClr val="accent1">
                    <a:lumMod val="75000"/>
                  </a:schemeClr>
                </a:solidFill>
                <a:latin typeface="HY궁서" pitchFamily="18" charset="-127"/>
                <a:ea typeface="HY궁서" pitchFamily="18" charset="-127"/>
              </a:endParaRPr>
            </a:p>
          </p:txBody>
        </p:sp>
        <p:sp>
          <p:nvSpPr>
            <p:cNvPr id="5" name="오른쪽 화살표 4"/>
            <p:cNvSpPr/>
            <p:nvPr/>
          </p:nvSpPr>
          <p:spPr>
            <a:xfrm rot="20202922">
              <a:off x="3571524" y="2465008"/>
              <a:ext cx="1322966" cy="270846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오른쪽 화살표 5"/>
            <p:cNvSpPr/>
            <p:nvPr/>
          </p:nvSpPr>
          <p:spPr>
            <a:xfrm rot="1257919">
              <a:off x="3647967" y="3799591"/>
              <a:ext cx="1322966" cy="270846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순서도: 대체 처리 6"/>
            <p:cNvSpPr/>
            <p:nvPr/>
          </p:nvSpPr>
          <p:spPr>
            <a:xfrm>
              <a:off x="5061860" y="1928802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셋</a:t>
              </a:r>
              <a:r>
                <a:rPr lang="ko-KR" altLang="en-US" sz="360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쇼</a:t>
              </a:r>
            </a:p>
          </p:txBody>
        </p:sp>
        <p:sp>
          <p:nvSpPr>
            <p:cNvPr id="8" name="순서도: 대체 처리 7"/>
            <p:cNvSpPr/>
            <p:nvPr/>
          </p:nvSpPr>
          <p:spPr>
            <a:xfrm>
              <a:off x="5072066" y="3786190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칸바</a:t>
              </a:r>
              <a:r>
                <a:rPr lang="ko-KR" altLang="en-US" sz="360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쿠</a:t>
              </a:r>
            </a:p>
          </p:txBody>
        </p:sp>
        <p:sp>
          <p:nvSpPr>
            <p:cNvPr id="12" name="순서도: 대체 처리 11"/>
            <p:cNvSpPr/>
            <p:nvPr/>
          </p:nvSpPr>
          <p:spPr>
            <a:xfrm>
              <a:off x="8396994" y="2824328"/>
              <a:ext cx="1928826" cy="1076441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  <a:hlinkClick r:id="rId2" action="ppaction://hlinksldjump"/>
                </a:rPr>
                <a:t>셋칸 정치</a:t>
              </a:r>
              <a:endParaRPr lang="ko-KR" altLang="en-US" sz="3600">
                <a:solidFill>
                  <a:schemeClr val="accent1">
                    <a:lumMod val="75000"/>
                  </a:schemeClr>
                </a:solidFill>
                <a:latin typeface="HY궁서" pitchFamily="18" charset="-127"/>
                <a:ea typeface="HY궁서" pitchFamily="18" charset="-127"/>
              </a:endParaRPr>
            </a:p>
          </p:txBody>
        </p:sp>
      </p:grpSp>
      <p:sp>
        <p:nvSpPr>
          <p:cNvPr id="10" name="왼쪽으로 구부러진 화살표 9"/>
          <p:cNvSpPr/>
          <p:nvPr/>
        </p:nvSpPr>
        <p:spPr>
          <a:xfrm>
            <a:off x="6072198" y="2571744"/>
            <a:ext cx="857256" cy="2071702"/>
          </a:xfrm>
          <a:prstGeom prst="curvedLeftArrow">
            <a:avLst/>
          </a:prstGeom>
          <a:gradFill flip="none" rotWithShape="1">
            <a:gsLst>
              <a:gs pos="0">
                <a:schemeClr val="tx2">
                  <a:lumMod val="9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857364"/>
            <a:ext cx="8258204" cy="342902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ko-KR" altLang="en-US" smtClean="0"/>
              <a:t>셋쇼란</a:t>
            </a:r>
            <a:r>
              <a:rPr lang="en-US" altLang="ko-KR" smtClean="0"/>
              <a:t>?</a:t>
            </a:r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어린 천황을 대신 해서 정치를 행하는 지위</a:t>
            </a:r>
            <a:r>
              <a:rPr lang="en-US" altLang="ko-KR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칸바쿠란</a:t>
            </a:r>
            <a:r>
              <a:rPr lang="en-US" altLang="ko-KR" smtClean="0"/>
              <a:t>?</a:t>
            </a:r>
          </a:p>
          <a:p>
            <a:pPr>
              <a:buNone/>
            </a:pPr>
            <a:r>
              <a:rPr lang="en-US" altLang="ko-KR" smtClean="0"/>
              <a:t>    - </a:t>
            </a:r>
            <a:r>
              <a:rPr lang="ko-KR" altLang="en-US" smtClean="0"/>
              <a:t>천황 밑에서 백관</a:t>
            </a:r>
            <a:r>
              <a:rPr lang="en-US" altLang="ko-KR" smtClean="0"/>
              <a:t>(</a:t>
            </a:r>
            <a:r>
              <a:rPr lang="ko-KR" altLang="en-US" smtClean="0"/>
              <a:t>百官</a:t>
            </a:r>
            <a:r>
              <a:rPr lang="en-US" altLang="ko-KR" smtClean="0"/>
              <a:t>)</a:t>
            </a:r>
            <a:r>
              <a:rPr lang="ko-KR" altLang="en-US" smtClean="0"/>
              <a:t>을 총괄하는 지위 </a:t>
            </a:r>
            <a:endParaRPr lang="en-US" altLang="ko-KR" smtClean="0"/>
          </a:p>
          <a:p>
            <a:pPr>
              <a:buNone/>
            </a:pPr>
            <a:r>
              <a:rPr lang="ko-KR" altLang="en-US" smtClean="0"/>
              <a:t>    </a:t>
            </a:r>
            <a:r>
              <a:rPr lang="en-US" altLang="ko-KR" smtClean="0"/>
              <a:t>- </a:t>
            </a:r>
            <a:r>
              <a:rPr lang="ko-KR" altLang="en-US" smtClean="0"/>
              <a:t>천황과의 일체성을 강화시키기 위해 천황가와        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   </a:t>
            </a:r>
            <a:r>
              <a:rPr lang="ko-KR" altLang="en-US" smtClean="0"/>
              <a:t>혼인관계를 맺음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ko-KR" altLang="en-US" smtClean="0"/>
              <a:t> 후에 셋쇼가 칸바쿠로 이어지는 것이 상례가 됨</a:t>
            </a:r>
            <a:endParaRPr lang="en-US" altLang="ko-KR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고대시대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428736"/>
            <a:ext cx="8258204" cy="3900499"/>
          </a:xfrm>
        </p:spPr>
        <p:txBody>
          <a:bodyPr>
            <a:normAutofit/>
          </a:bodyPr>
          <a:lstStyle/>
          <a:p>
            <a:r>
              <a:rPr lang="ko-KR" altLang="en-US" sz="2400" smtClean="0"/>
              <a:t>천황의 정치적 지위는 </a:t>
            </a:r>
            <a:r>
              <a:rPr lang="en-US" altLang="ko-KR" sz="2400" smtClean="0"/>
              <a:t>12</a:t>
            </a:r>
            <a:r>
              <a:rPr lang="ko-KR" altLang="en-US" sz="2400" smtClean="0"/>
              <a:t>세기 말 카마쿠라 막부시대에 들어서 더욱 약화되어 천황권은 일본의 긴키</a:t>
            </a:r>
            <a:r>
              <a:rPr lang="en-US" altLang="ko-KR" sz="2400" smtClean="0"/>
              <a:t>(</a:t>
            </a:r>
            <a:r>
              <a:rPr lang="ko-KR" altLang="en-US" sz="2400" smtClean="0"/>
              <a:t>近畿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きんき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지역을 포함한 서일본</a:t>
            </a:r>
            <a:r>
              <a:rPr lang="en-US" altLang="ko-KR" sz="2400" smtClean="0"/>
              <a:t>(</a:t>
            </a:r>
            <a:r>
              <a:rPr lang="ko-KR" altLang="en-US" sz="2400" smtClean="0"/>
              <a:t>西日本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지역에만 영향력을 행사했고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동일본</a:t>
            </a:r>
            <a:r>
              <a:rPr lang="en-US" altLang="ko-KR" sz="2400" smtClean="0"/>
              <a:t>(</a:t>
            </a:r>
            <a:r>
              <a:rPr lang="ko-KR" altLang="en-US" sz="2400" smtClean="0"/>
              <a:t>東日本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지역은 가마쿠라 막부가 지배권을 행사했다</a:t>
            </a:r>
            <a:r>
              <a:rPr lang="en-US" altLang="ko-KR" sz="2400" smtClean="0"/>
              <a:t>. </a:t>
            </a:r>
            <a:r>
              <a:rPr lang="ko-KR" altLang="en-US" sz="2400" smtClean="0"/>
              <a:t>장군</a:t>
            </a:r>
            <a:r>
              <a:rPr lang="en-US" altLang="ko-KR" sz="2400" smtClean="0"/>
              <a:t>(</a:t>
            </a:r>
            <a:r>
              <a:rPr lang="ko-KR" altLang="en-US" sz="2400" smtClean="0"/>
              <a:t>将軍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しょうぐん</a:t>
            </a:r>
            <a:r>
              <a:rPr lang="en-US" altLang="ko-KR" sz="2400" smtClean="0"/>
              <a:t>)</a:t>
            </a:r>
            <a:r>
              <a:rPr lang="ko-KR" altLang="en-US" sz="2400" smtClean="0"/>
              <a:t>은 천황으로부터 정이대장군</a:t>
            </a:r>
            <a:r>
              <a:rPr lang="en-US" altLang="ko-KR" sz="2400" smtClean="0"/>
              <a:t>(</a:t>
            </a:r>
            <a:r>
              <a:rPr lang="ko-KR" altLang="en-US" sz="2400" smtClean="0"/>
              <a:t>征夷大将軍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せいいたいしょうぐん</a:t>
            </a:r>
            <a:r>
              <a:rPr lang="en-US" altLang="ko-KR" sz="2400" smtClean="0"/>
              <a:t>)</a:t>
            </a:r>
            <a:r>
              <a:rPr lang="ko-KR" altLang="en-US" sz="2400" smtClean="0"/>
              <a:t>이란 호칭을 부여받았다</a:t>
            </a:r>
            <a:r>
              <a:rPr lang="en-US" altLang="ko-KR" sz="2400" smtClean="0"/>
              <a:t>.</a:t>
            </a:r>
            <a:r>
              <a:rPr lang="ko-KR" altLang="en-US" sz="2400" smtClean="0"/>
              <a:t>무로마치시대에 막강했던 장군의 지배력이 약화되고 전국의 군웅들이 할거한 전국시대</a:t>
            </a:r>
            <a:r>
              <a:rPr lang="en-US" altLang="ko-KR" sz="2400" smtClean="0"/>
              <a:t>(</a:t>
            </a:r>
            <a:r>
              <a:rPr lang="ko-KR" altLang="en-US" sz="2400" smtClean="0"/>
              <a:t>戦国時代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せんごくじだい</a:t>
            </a:r>
            <a:r>
              <a:rPr lang="en-US" altLang="ko-KR" sz="2400" smtClean="0"/>
              <a:t>)</a:t>
            </a:r>
            <a:r>
              <a:rPr lang="ko-KR" altLang="en-US" sz="2400" smtClean="0"/>
              <a:t>에는 천황의 권위는 더욱 상실되었다</a:t>
            </a:r>
            <a:r>
              <a:rPr lang="en-US" altLang="ko-KR" sz="2400" smtClean="0"/>
              <a:t>. </a:t>
            </a:r>
            <a:endParaRPr lang="ko-KR" altLang="en-US" sz="2400" smtClean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중세시대  </a:t>
            </a:r>
            <a:r>
              <a:rPr lang="ko-KR" altLang="en-US" dirty="0" err="1" smtClean="0"/>
              <a:t>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71472" y="1714488"/>
            <a:ext cx="8258204" cy="3143272"/>
          </a:xfrm>
        </p:spPr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카마쿠라 막부시대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축소된 천황의 군주권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고다이고 천황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쇼군 </a:t>
            </a:r>
            <a:r>
              <a:rPr lang="en-US" altLang="ko-KR" smtClean="0"/>
              <a:t>– </a:t>
            </a:r>
            <a:r>
              <a:rPr lang="ko-KR" altLang="en-US" smtClean="0"/>
              <a:t>천황의 결합왕권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카마쿠라 막부 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1185</a:t>
            </a:r>
            <a:r>
              <a:rPr lang="ko-KR" altLang="en-US" smtClean="0"/>
              <a:t>년 미나모토노 요리토모가 카마쿠라에 막부를 염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조정의 고시라카와 상황에게 정이대군으로 임명해줄 것을 요청하다 거절당함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고시라카와 상황이 죽고 난 후 쇼군에게 정이대군으로 임명되어 카마쿠라 막부를 염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축소된 천황의 군주권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ko-KR" altLang="en-US" smtClean="0"/>
              <a:t> 정치적 사회적 세력집단 </a:t>
            </a:r>
            <a:r>
              <a:rPr lang="en-US" altLang="ko-KR" smtClean="0"/>
              <a:t>– </a:t>
            </a:r>
            <a:r>
              <a:rPr lang="ko-KR" altLang="en-US" smtClean="0"/>
              <a:t>천황가문 셋칸   가문 막부 지샤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조정이 이들 세력을 조정</a:t>
            </a:r>
            <a:r>
              <a:rPr lang="en-US" altLang="ko-KR" smtClean="0"/>
              <a:t>, </a:t>
            </a:r>
            <a:r>
              <a:rPr lang="ko-KR" altLang="en-US" smtClean="0"/>
              <a:t>의례를 담당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천황은 이들 세력집단의 일원으로서 천황가의 정점에 선 국왕으로서의 역할을 수행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전 시대에 비해 군주권이 현저히 축소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 고다이고 천황</a:t>
            </a:r>
            <a:endParaRPr lang="en-US" altLang="ko-KR" smtClean="0"/>
          </a:p>
          <a:p>
            <a:r>
              <a:rPr lang="en-US" altLang="ko-KR" smtClean="0"/>
              <a:t> 1274</a:t>
            </a:r>
            <a:r>
              <a:rPr lang="ko-KR" altLang="en-US" smtClean="0"/>
              <a:t>년</a:t>
            </a:r>
            <a:r>
              <a:rPr lang="en-US" altLang="ko-KR" smtClean="0"/>
              <a:t>, 1281</a:t>
            </a:r>
            <a:r>
              <a:rPr lang="ko-KR" altLang="en-US" smtClean="0"/>
              <a:t>년 두 차례 몽고침입으로 카마쿠라 막부가 쇠퇴한 틈을 타서 막부를 타도 </a:t>
            </a:r>
            <a:r>
              <a:rPr lang="en-US" altLang="ko-KR" smtClean="0"/>
              <a:t>– </a:t>
            </a:r>
            <a:r>
              <a:rPr lang="ko-KR" altLang="en-US" smtClean="0"/>
              <a:t>공가 무가의 통일정권을 수립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그러나 막부부흥을 목표로 일어난 아시카  가 타카우지의 거병으로 통일체제가 붕괴됨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smtClean="0"/>
              <a:t> </a:t>
            </a:r>
            <a:r>
              <a:rPr lang="ko-KR" altLang="en-US" sz="2000" smtClean="0"/>
              <a:t>쇼군</a:t>
            </a:r>
            <a:r>
              <a:rPr lang="en-US" altLang="ko-KR" sz="2000" smtClean="0"/>
              <a:t> – </a:t>
            </a:r>
            <a:r>
              <a:rPr lang="ko-KR" altLang="en-US" sz="2000" smtClean="0"/>
              <a:t>천황의 결합왕권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실질적으로 내정과 외교 제기능을 막부에 집중시킴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그러나 재지세력의 장원이나 국가의례인 종교행사까지는 완전히 장악하지 못함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</a:t>
            </a:r>
            <a:r>
              <a:rPr lang="ko-KR" altLang="en-US" sz="2000" smtClean="0"/>
              <a:t>이런 불완전한 부분을 보완하기 위해 요시미치가 천황에게 접근함으로서  막부와 천황은 점차 일체화되어 감 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쇼군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국가권력의 기본적인 부분을 장악</a:t>
            </a:r>
            <a:endParaRPr lang="en-US" altLang="ko-KR" sz="2000" smtClean="0"/>
          </a:p>
          <a:p>
            <a:pPr>
              <a:buNone/>
            </a:pPr>
            <a:r>
              <a:rPr lang="ko-KR" altLang="en-US" sz="2000" smtClean="0"/>
              <a:t>   천황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국가의 의례적인 부분을 담당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쇼군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천황의 결합왕권이 성립됨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 </a:t>
            </a:r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600203"/>
            <a:ext cx="8258204" cy="382906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000" smtClean="0"/>
              <a:t>1853</a:t>
            </a:r>
            <a:r>
              <a:rPr lang="ko-KR" altLang="en-US" sz="2000" smtClean="0"/>
              <a:t>년 페리의 쿠로후네黒船 출현</a:t>
            </a:r>
          </a:p>
          <a:p>
            <a:r>
              <a:rPr lang="ko-KR" altLang="en-US" sz="2000" smtClean="0"/>
              <a:t>에도 앞바다에 군함을 이끌고 미국인 페리 제독이 군력으로 개항을 요구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en-US" altLang="ko-KR" sz="2000" smtClean="0"/>
              <a:t>1854</a:t>
            </a:r>
            <a:r>
              <a:rPr lang="ko-KR" altLang="en-US" sz="2000" smtClean="0"/>
              <a:t>년 일미화친조약을 맺어 개국으로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ko-KR" altLang="en-US" sz="2000" smtClean="0"/>
              <a:t>막부를 타도하고 천황 친정체제로 돌아가야 한다는 존왕양이尊王攘夷 세력 강화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막부의 정치형태로는 서양의 식민지로 전락할 것에 대한 우려</a:t>
            </a:r>
          </a:p>
          <a:p>
            <a:r>
              <a:rPr lang="ko-KR" altLang="en-US" sz="2000" smtClean="0"/>
              <a:t>유력 번의 하급 무사들을 중심으로 하는 토막파討幕派가 보신전쟁에서 승리</a:t>
            </a:r>
            <a:r>
              <a:rPr lang="en-US" altLang="ko-KR" sz="2000" smtClean="0"/>
              <a:t>, </a:t>
            </a:r>
            <a:r>
              <a:rPr lang="ko-KR" altLang="en-US" sz="2000" smtClean="0"/>
              <a:t>메이지 정부 수립</a:t>
            </a:r>
            <a:r>
              <a:rPr lang="en-US" altLang="ko-KR" sz="2000" smtClean="0"/>
              <a:t>. </a:t>
            </a:r>
          </a:p>
          <a:p>
            <a:r>
              <a:rPr lang="ko-KR" altLang="en-US" sz="2000" smtClean="0"/>
              <a:t>메이지 정부의 수립 </a:t>
            </a:r>
            <a:r>
              <a:rPr lang="en-US" altLang="ko-KR" sz="2000" smtClean="0"/>
              <a:t>= </a:t>
            </a:r>
            <a:r>
              <a:rPr lang="ko-KR" altLang="en-US" sz="2000" smtClean="0"/>
              <a:t>국체国体의 회복</a:t>
            </a:r>
            <a:r>
              <a:rPr lang="en-US" altLang="ko-KR" sz="2000" smtClean="0"/>
              <a:t>. </a:t>
            </a:r>
            <a:r>
              <a:rPr lang="ko-KR" altLang="en-US" sz="2000" smtClean="0"/>
              <a:t>왜곡된 천황제의 복원으로서 지향됨</a:t>
            </a:r>
            <a:endParaRPr lang="en-US" altLang="ko-KR" sz="2000" smtClean="0"/>
          </a:p>
          <a:p>
            <a:r>
              <a:rPr lang="en-US" altLang="ko-KR" sz="2000" smtClean="0"/>
              <a:t>1889</a:t>
            </a:r>
            <a:r>
              <a:rPr lang="ko-KR" altLang="en-US" sz="2000" smtClean="0"/>
              <a:t>년에 메이지헌법</a:t>
            </a:r>
            <a:r>
              <a:rPr lang="en-US" altLang="ko-KR" sz="2000" smtClean="0"/>
              <a:t>(</a:t>
            </a:r>
            <a:r>
              <a:rPr lang="ko-KR" altLang="en-US" sz="2000" smtClean="0"/>
              <a:t>대일본제국헌법</a:t>
            </a:r>
            <a:r>
              <a:rPr lang="en-US" altLang="ko-KR" sz="2000" smtClean="0"/>
              <a:t>)</a:t>
            </a:r>
            <a:r>
              <a:rPr lang="ko-KR" altLang="en-US" sz="2000" smtClean="0"/>
              <a:t>이 선포되면서 천황 주권과 천황의 절대 권력이 제도화 됨</a:t>
            </a:r>
            <a:endParaRPr lang="en-US" altLang="ko-KR" sz="2000" smtClean="0"/>
          </a:p>
          <a:p>
            <a:endParaRPr lang="ko-KR" altLang="en-US" sz="2000" smtClean="0"/>
          </a:p>
          <a:p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4429156"/>
          </a:xfrm>
        </p:spPr>
        <p:txBody>
          <a:bodyPr>
            <a:noAutofit/>
          </a:bodyPr>
          <a:lstStyle/>
          <a:p>
            <a:r>
              <a:rPr lang="ko-KR" altLang="en-US" sz="2000" smtClean="0"/>
              <a:t>대일본제국헌법 제정</a:t>
            </a:r>
            <a:r>
              <a:rPr lang="en-US" altLang="ko-KR" sz="2000" smtClean="0"/>
              <a:t>(1889</a:t>
            </a:r>
            <a:r>
              <a:rPr lang="ko-KR" altLang="en-US" sz="2000" smtClean="0"/>
              <a:t>년</a:t>
            </a:r>
            <a:r>
              <a:rPr lang="en-US" altLang="ko-KR" sz="2000" smtClean="0"/>
              <a:t>)</a:t>
            </a:r>
            <a:endParaRPr lang="ko-KR" altLang="en-US" sz="2000" smtClean="0"/>
          </a:p>
          <a:p>
            <a:r>
              <a:rPr lang="ko-KR" altLang="en-US" sz="2000" smtClean="0"/>
              <a:t>이토 히로부미伊藤博文의 헌법제정</a:t>
            </a:r>
            <a:r>
              <a:rPr lang="en-US" altLang="ko-KR" sz="2000" smtClean="0"/>
              <a:t>: </a:t>
            </a:r>
            <a:r>
              <a:rPr lang="ko-KR" altLang="en-US" sz="2000" smtClean="0"/>
              <a:t>欽定헌법</a:t>
            </a:r>
            <a:r>
              <a:rPr lang="en-US" altLang="ko-KR" sz="2000" smtClean="0"/>
              <a:t>. </a:t>
            </a:r>
            <a:r>
              <a:rPr lang="ko-KR" altLang="en-US" sz="2000" smtClean="0"/>
              <a:t>군주인 천황과 행정부의 권한이 막강한 형식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ko-KR" altLang="en-US" sz="2000" smtClean="0"/>
              <a:t>헌법 공포와 동시에 ‘황실전범’皇室典範 제정</a:t>
            </a:r>
            <a:endParaRPr lang="en-US" altLang="ko-KR" sz="2000" smtClean="0"/>
          </a:p>
          <a:p>
            <a:r>
              <a:rPr lang="ko-KR" altLang="en-US" sz="2000" smtClean="0"/>
              <a:t>제국주의의 길</a:t>
            </a:r>
          </a:p>
          <a:p>
            <a:r>
              <a:rPr lang="ko-KR" altLang="en-US" sz="2000" smtClean="0"/>
              <a:t>헌법시행 후의 일본의 과제</a:t>
            </a:r>
            <a:r>
              <a:rPr lang="en-US" altLang="ko-KR" sz="2000" smtClean="0"/>
              <a:t>: </a:t>
            </a:r>
            <a:r>
              <a:rPr lang="ko-KR" altLang="en-US" sz="2000" smtClean="0"/>
              <a:t>국제사회에서의 지위 확립</a:t>
            </a:r>
            <a:r>
              <a:rPr lang="en-US" altLang="ko-KR" sz="2000" smtClean="0"/>
              <a:t>. </a:t>
            </a:r>
            <a:r>
              <a:rPr lang="ko-KR" altLang="en-US" sz="2000" smtClean="0"/>
              <a:t>일본 영토를 끊임없이 확대</a:t>
            </a:r>
            <a:r>
              <a:rPr lang="en-US" altLang="ko-KR" sz="2000" smtClean="0"/>
              <a:t>=</a:t>
            </a:r>
            <a:r>
              <a:rPr lang="ko-KR" altLang="en-US" sz="2000" smtClean="0"/>
              <a:t>제국주의</a:t>
            </a:r>
            <a:endParaRPr lang="en-US" altLang="ko-KR" sz="2000" smtClean="0"/>
          </a:p>
          <a:p>
            <a:r>
              <a:rPr lang="ko-KR" altLang="en-US" sz="2000" smtClean="0"/>
              <a:t>헌법에서 규정된 범위 안에서만 천황권이 행사됨</a:t>
            </a:r>
            <a:endParaRPr lang="en-US" altLang="ko-KR" sz="2000" smtClean="0"/>
          </a:p>
          <a:p>
            <a:r>
              <a:rPr lang="ko-KR" altLang="en-US" sz="2000" smtClean="0"/>
              <a:t>메이지 헌법에서 규정된 천황의 정치적인 실제권한이라는 것은 천황의 절대적이고 독단적인 것이 아니라</a:t>
            </a:r>
            <a:r>
              <a:rPr lang="en-US" altLang="ko-KR" sz="2000" smtClean="0"/>
              <a:t>, </a:t>
            </a:r>
            <a:r>
              <a:rPr lang="ko-KR" altLang="en-US" sz="2000" smtClean="0"/>
              <a:t>관련 법률 규정에 따라야만 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반드시 관련 국가 기관의 협력이 전제되어야만 하는 입헌 군주제하의 권한이었음</a:t>
            </a:r>
            <a:endParaRPr lang="en-US" altLang="ko-KR" sz="2000" smtClean="0"/>
          </a:p>
          <a:p>
            <a:endParaRPr lang="en-US" altLang="ko-KR" sz="2000" smtClean="0"/>
          </a:p>
          <a:p>
            <a:endParaRPr lang="ko-KR" altLang="en-US" sz="2000" smtClean="0"/>
          </a:p>
          <a:p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mtClean="0">
              <a:latin typeface="+mj-ea"/>
              <a:ea typeface="+mj-ea"/>
            </a:endParaRPr>
          </a:p>
          <a:p>
            <a:endParaRPr lang="en-US" altLang="ko-KR" smtClean="0">
              <a:latin typeface="+mj-ea"/>
              <a:ea typeface="+mj-ea"/>
            </a:endParaRPr>
          </a:p>
          <a:p>
            <a:pPr algn="ctr">
              <a:buNone/>
            </a:pPr>
            <a:r>
              <a:rPr lang="ko-KR" altLang="en-US" smtClean="0">
                <a:latin typeface="+mj-ea"/>
                <a:ea typeface="+mj-ea"/>
              </a:rPr>
              <a:t>현재 일본사회 속에 </a:t>
            </a:r>
            <a:endParaRPr lang="en-US" altLang="ko-KR" smtClean="0">
              <a:latin typeface="+mj-ea"/>
              <a:ea typeface="+mj-ea"/>
            </a:endParaRPr>
          </a:p>
          <a:p>
            <a:pPr algn="ctr">
              <a:buNone/>
            </a:pPr>
            <a:r>
              <a:rPr lang="ko-KR" altLang="en-US" smtClean="0">
                <a:latin typeface="+mj-ea"/>
                <a:ea typeface="+mj-ea"/>
              </a:rPr>
              <a:t>제도화되어 있는 천황제도</a:t>
            </a:r>
            <a:endParaRPr lang="ko-KR" altLang="en-US"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+mj-ea"/>
              </a:rPr>
              <a:t>천황제란</a:t>
            </a:r>
            <a:r>
              <a:rPr lang="en-US" altLang="ko-KR" smtClean="0">
                <a:latin typeface="+mj-ea"/>
              </a:rPr>
              <a:t>?</a:t>
            </a:r>
            <a:endParaRPr lang="ko-KR" altLang="en-US">
              <a:latin typeface="+mj-ea"/>
            </a:endParaRPr>
          </a:p>
        </p:txBody>
      </p:sp>
    </p:spTree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285860"/>
            <a:ext cx="8258204" cy="4411677"/>
          </a:xfrm>
        </p:spPr>
        <p:txBody>
          <a:bodyPr>
            <a:normAutofit/>
          </a:bodyPr>
          <a:lstStyle/>
          <a:p>
            <a:endParaRPr lang="en-US" altLang="ko-KR" sz="2000" smtClean="0"/>
          </a:p>
          <a:p>
            <a:r>
              <a:rPr lang="ko-KR" altLang="en-US" sz="2000" smtClean="0"/>
              <a:t>다이쇼 천황</a:t>
            </a:r>
            <a:endParaRPr lang="en-US" altLang="ko-KR" sz="2000" smtClean="0"/>
          </a:p>
          <a:p>
            <a:r>
              <a:rPr lang="en-US" altLang="ko-KR" sz="2000" smtClean="0"/>
              <a:t>1879~1926</a:t>
            </a:r>
            <a:r>
              <a:rPr lang="ko-KR" altLang="en-US" sz="2000" smtClean="0"/>
              <a:t>년</a:t>
            </a:r>
            <a:r>
              <a:rPr lang="en-US" altLang="ko-KR" sz="2000" smtClean="0"/>
              <a:t>. 123</a:t>
            </a:r>
            <a:r>
              <a:rPr lang="ko-KR" altLang="en-US" sz="2000" smtClean="0"/>
              <a:t>대 천황</a:t>
            </a:r>
            <a:r>
              <a:rPr lang="en-US" altLang="ko-KR" sz="2000" smtClean="0"/>
              <a:t>. </a:t>
            </a:r>
          </a:p>
          <a:p>
            <a:r>
              <a:rPr lang="en-US" altLang="ko-KR" sz="2000" smtClean="0"/>
              <a:t>1912</a:t>
            </a:r>
            <a:r>
              <a:rPr lang="ko-KR" altLang="en-US" sz="2000" smtClean="0"/>
              <a:t>년에 메이지천황의 뒤를 이어 천황이 되었으나</a:t>
            </a:r>
            <a:r>
              <a:rPr lang="en-US" altLang="ko-KR" sz="2000" smtClean="0"/>
              <a:t>, </a:t>
            </a:r>
            <a:r>
              <a:rPr lang="ko-KR" altLang="en-US" sz="2000" smtClean="0"/>
              <a:t>병약했기 때문에 </a:t>
            </a:r>
            <a:r>
              <a:rPr lang="en-US" altLang="ko-KR" sz="2000" smtClean="0"/>
              <a:t>1921</a:t>
            </a:r>
            <a:r>
              <a:rPr lang="ko-KR" altLang="en-US" sz="2000" smtClean="0"/>
              <a:t>년 쇼와천황 </a:t>
            </a:r>
            <a:r>
              <a:rPr lang="en-US" altLang="ko-KR" sz="2000" smtClean="0"/>
              <a:t>= </a:t>
            </a:r>
            <a:r>
              <a:rPr lang="ko-KR" altLang="en-US" sz="2000" smtClean="0"/>
              <a:t>히로히토를 섭정으로 삼음</a:t>
            </a:r>
            <a:endParaRPr lang="en-US" altLang="ko-KR" sz="200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smtClean="0"/>
              <a:t>청일전쟁</a:t>
            </a:r>
            <a:r>
              <a:rPr lang="en-US" altLang="ko-KR" sz="2000" smtClean="0"/>
              <a:t>(</a:t>
            </a:r>
            <a:r>
              <a:rPr lang="ko-KR" altLang="en-US" sz="2000" smtClean="0"/>
              <a:t>日清戰爭</a:t>
            </a:r>
            <a:r>
              <a:rPr lang="en-US" altLang="ko-KR" sz="2000" smtClean="0"/>
              <a:t>, </a:t>
            </a:r>
            <a:r>
              <a:rPr lang="ko-KR" altLang="en-US" sz="2000" smtClean="0"/>
              <a:t>にっしんせんそう</a:t>
            </a:r>
            <a:r>
              <a:rPr lang="en-US" altLang="ko-KR" sz="2000" smtClean="0"/>
              <a:t>)</a:t>
            </a:r>
            <a:r>
              <a:rPr lang="ko-KR" altLang="en-US" sz="2000" smtClean="0"/>
              <a:t>과 러일전쟁</a:t>
            </a:r>
            <a:r>
              <a:rPr lang="en-US" altLang="ko-KR" sz="2000" smtClean="0"/>
              <a:t>(</a:t>
            </a:r>
            <a:r>
              <a:rPr lang="ko-KR" altLang="en-US" sz="2000" smtClean="0"/>
              <a:t>日露戰爭</a:t>
            </a:r>
            <a:r>
              <a:rPr lang="en-US" altLang="ko-KR" sz="2000" smtClean="0"/>
              <a:t>, </a:t>
            </a:r>
            <a:r>
              <a:rPr lang="ko-KR" altLang="en-US" sz="2000" smtClean="0"/>
              <a:t>にちろせんそう</a:t>
            </a:r>
            <a:r>
              <a:rPr lang="en-US" altLang="ko-KR" sz="2000" smtClean="0"/>
              <a:t>)</a:t>
            </a:r>
            <a:r>
              <a:rPr lang="ko-KR" altLang="en-US" sz="2000" smtClean="0"/>
              <a:t>의 승리</a:t>
            </a:r>
            <a:r>
              <a:rPr lang="en-US" altLang="ko-KR" sz="2000" smtClean="0"/>
              <a:t> - </a:t>
            </a:r>
            <a:r>
              <a:rPr lang="ko-KR" altLang="en-US" sz="2000" smtClean="0"/>
              <a:t>메이지 정부는 이러한 전쟁의 성과를 태양신의 자손인 천황이 있고 일본이 신국</a:t>
            </a:r>
            <a:r>
              <a:rPr lang="en-US" altLang="ko-KR" sz="2000" smtClean="0"/>
              <a:t>(</a:t>
            </a:r>
            <a:r>
              <a:rPr lang="ko-KR" altLang="en-US" sz="2000" smtClean="0"/>
              <a:t>神國</a:t>
            </a:r>
            <a:r>
              <a:rPr lang="en-US" altLang="ko-KR" sz="2000" smtClean="0"/>
              <a:t>)</a:t>
            </a:r>
            <a:r>
              <a:rPr lang="ko-KR" altLang="en-US" sz="2000" smtClean="0"/>
              <a:t>이기 때문에 승리한 것이라고 전파함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신으로서의 천황이 침투하게 됨</a:t>
            </a:r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357298"/>
            <a:ext cx="8258204" cy="4900632"/>
          </a:xfrm>
        </p:spPr>
        <p:txBody>
          <a:bodyPr>
            <a:noAutofit/>
          </a:bodyPr>
          <a:lstStyle/>
          <a:p>
            <a:r>
              <a:rPr lang="en-US" altLang="ko-KR" sz="1800" smtClean="0"/>
              <a:t>1. </a:t>
            </a:r>
            <a:r>
              <a:rPr lang="ko-KR" altLang="en-US" sz="1800" smtClean="0"/>
              <a:t>상징 천황제의 성립</a:t>
            </a:r>
            <a:r>
              <a:rPr lang="en-US" altLang="ko-KR" sz="1800" smtClean="0"/>
              <a:t>-----‘</a:t>
            </a:r>
            <a:r>
              <a:rPr lang="ko-KR" altLang="en-US" sz="1800" smtClean="0"/>
              <a:t>신’에서 ‘인간’으로</a:t>
            </a:r>
          </a:p>
          <a:p>
            <a:pPr>
              <a:buNone/>
            </a:pPr>
            <a:r>
              <a:rPr lang="en-US" altLang="ko-KR" sz="1800" smtClean="0"/>
              <a:t>      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1</a:t>
            </a:r>
            <a:r>
              <a:rPr lang="ko-KR" altLang="en-US" sz="1800" smtClean="0"/>
              <a:t>월</a:t>
            </a:r>
            <a:r>
              <a:rPr lang="en-US" altLang="ko-KR" sz="1800" smtClean="0"/>
              <a:t>1</a:t>
            </a:r>
            <a:r>
              <a:rPr lang="ko-KR" altLang="en-US" sz="1800" smtClean="0"/>
              <a:t>일 맥아더와의 회견에서 ‘인간선언’ 발표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r>
              <a:rPr lang="ko-KR" altLang="en-US" sz="1800" smtClean="0"/>
              <a:t>「신일본 건설에 관한 조서詔書」를 통해서 천황 스스로가 천황의 신격을 부정</a:t>
            </a:r>
            <a:r>
              <a:rPr lang="en-US" altLang="ko-KR" sz="1800" smtClean="0"/>
              <a:t>. </a:t>
            </a:r>
          </a:p>
          <a:p>
            <a:pPr>
              <a:buNone/>
            </a:pPr>
            <a:r>
              <a:rPr lang="en-US" altLang="ko-KR" sz="1800" smtClean="0"/>
              <a:t>    </a:t>
            </a:r>
            <a:r>
              <a:rPr lang="ko-KR" altLang="en-US" sz="1800" smtClean="0"/>
              <a:t>* </a:t>
            </a:r>
            <a:r>
              <a:rPr lang="en-US" altLang="ko-KR" sz="1800" smtClean="0"/>
              <a:t>1945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GHQ </a:t>
            </a:r>
            <a:r>
              <a:rPr lang="ko-KR" altLang="en-US" sz="1800" smtClean="0"/>
              <a:t>맥아더를 방문한 히로히토</a:t>
            </a:r>
            <a:r>
              <a:rPr lang="en-US" altLang="ko-KR" sz="1800" smtClean="0"/>
              <a:t>. </a:t>
            </a:r>
            <a:r>
              <a:rPr lang="ko-KR" altLang="en-US" sz="1800" smtClean="0"/>
              <a:t>일본과 미국의 권력관계를 상징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pPr>
              <a:buNone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정치적 타협의 산물로서의 ‘상징 천황제’</a:t>
            </a:r>
          </a:p>
          <a:p>
            <a:r>
              <a:rPr lang="ko-KR" altLang="en-US" sz="1800" smtClean="0"/>
              <a:t>‘인간선언’은 천황을 이용하고자 한 맥아더와 국체를 옹호하려고 하는 일본지배층의 합작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r>
              <a:rPr lang="ko-KR" altLang="en-US" sz="1800" smtClean="0"/>
              <a:t>맥아더가 미 정부에 보낸 문서 </a:t>
            </a:r>
          </a:p>
          <a:p>
            <a:r>
              <a:rPr lang="ko-KR" altLang="en-US" sz="1800" smtClean="0"/>
              <a:t>“천황을 고발하면 일본국민속에서 반란이 일어나 </a:t>
            </a:r>
            <a:r>
              <a:rPr lang="en-US" altLang="ko-KR" sz="1800" smtClean="0"/>
              <a:t>100</a:t>
            </a:r>
            <a:r>
              <a:rPr lang="ko-KR" altLang="en-US" sz="1800" smtClean="0"/>
              <a:t>만의 군대를 필 요로 할 것이며 무기한으로 이를 유지하여야 할 것이다” </a:t>
            </a:r>
            <a:r>
              <a:rPr lang="en-US" altLang="ko-KR" sz="1800" smtClean="0"/>
              <a:t>--</a:t>
            </a:r>
            <a:r>
              <a:rPr lang="ko-KR" altLang="en-US" sz="1800" smtClean="0"/>
              <a:t>천황제와 민주주의는 양립가능하다고 판단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r>
              <a:rPr lang="en-US" altLang="ko-KR" sz="1800" smtClean="0"/>
              <a:t>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2</a:t>
            </a:r>
            <a:r>
              <a:rPr lang="ko-KR" altLang="en-US" sz="1800" smtClean="0"/>
              <a:t>월부터 </a:t>
            </a:r>
            <a:r>
              <a:rPr lang="en-US" altLang="ko-KR" sz="1800" smtClean="0"/>
              <a:t>9</a:t>
            </a:r>
            <a:r>
              <a:rPr lang="ko-KR" altLang="en-US" sz="1800" smtClean="0"/>
              <a:t>년에 걸쳐 일본전국을 순행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각지에서 열열한 환영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r>
              <a:rPr lang="ko-KR" altLang="en-US" sz="1800" smtClean="0"/>
              <a:t>모든 것이 파괴된 일본사회에서 천황이 유일한“안정점”이라는 것을 확실히 발견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endParaRPr lang="ko-KR" altLang="en-US" sz="18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smtClean="0"/>
              <a:t>   2. </a:t>
            </a:r>
            <a:r>
              <a:rPr lang="ko-KR" altLang="en-US" sz="2000" smtClean="0"/>
              <a:t>쇼와천황의 전쟁책임 면책 과정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천황을 둘러싼 신화</a:t>
            </a:r>
            <a:r>
              <a:rPr lang="en-US" altLang="ko-KR" sz="2000" smtClean="0"/>
              <a:t>: “</a:t>
            </a:r>
            <a:r>
              <a:rPr lang="ko-KR" altLang="en-US" sz="2000" smtClean="0"/>
              <a:t>세계평화와 국민의 행복을 기원하시며 의도 아니게 발발한 대전에서 고통을 받는 국민들의 모습을 참아 보지못해 전쟁종결의 영단을 내리셨다” </a:t>
            </a:r>
          </a:p>
          <a:p>
            <a:pPr>
              <a:buNone/>
            </a:pPr>
            <a:r>
              <a:rPr lang="ko-KR" altLang="en-US" sz="2000" smtClean="0"/>
              <a:t>  * 항복선언</a:t>
            </a:r>
            <a:r>
              <a:rPr lang="en-US" altLang="ko-KR" sz="2000" smtClean="0"/>
              <a:t>: </a:t>
            </a:r>
            <a:r>
              <a:rPr lang="ko-KR" altLang="en-US" sz="2000" smtClean="0"/>
              <a:t>항복</a:t>
            </a:r>
            <a:r>
              <a:rPr lang="en-US" altLang="ko-KR" sz="2000" smtClean="0"/>
              <a:t>, </a:t>
            </a:r>
            <a:r>
              <a:rPr lang="ko-KR" altLang="en-US" sz="2000" smtClean="0"/>
              <a:t>패전이란 말 대신 “동아의 해방”을 위해 싸웠으나 원자폭탄에서 인류 파멸을 구하기 위한 “성단”으로 표출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패전후 연합국도 처형</a:t>
            </a:r>
            <a:r>
              <a:rPr lang="en-US" altLang="ko-KR" sz="2000" smtClean="0"/>
              <a:t>, </a:t>
            </a:r>
            <a:r>
              <a:rPr lang="ko-KR" altLang="en-US" sz="2000" smtClean="0"/>
              <a:t>혹은 처벌을 주장</a:t>
            </a:r>
            <a:r>
              <a:rPr lang="en-US" altLang="ko-KR" sz="2000" smtClean="0"/>
              <a:t>. </a:t>
            </a:r>
            <a:r>
              <a:rPr lang="ko-KR" altLang="en-US" sz="2000" smtClean="0"/>
              <a:t>소련</a:t>
            </a:r>
            <a:r>
              <a:rPr lang="en-US" altLang="ko-KR" sz="2000" smtClean="0"/>
              <a:t>, </a:t>
            </a:r>
            <a:r>
              <a:rPr lang="ko-KR" altLang="en-US" sz="2000" smtClean="0"/>
              <a:t>중국뿐만 아니라</a:t>
            </a:r>
            <a:r>
              <a:rPr lang="en-US" altLang="ko-KR" sz="2000" smtClean="0"/>
              <a:t>, </a:t>
            </a:r>
            <a:r>
              <a:rPr lang="ko-KR" altLang="en-US" sz="2000" smtClean="0"/>
              <a:t>오스트리아</a:t>
            </a:r>
            <a:r>
              <a:rPr lang="en-US" altLang="ko-KR" sz="2000" smtClean="0"/>
              <a:t>, </a:t>
            </a:r>
            <a:r>
              <a:rPr lang="ko-KR" altLang="en-US" sz="2000" smtClean="0"/>
              <a:t>뉴지랜드 네델랜드 등도 천황의 전쟁책임을 추궁</a:t>
            </a:r>
            <a:r>
              <a:rPr lang="en-US" altLang="ko-KR" sz="2000" smtClean="0"/>
              <a:t>. </a:t>
            </a:r>
            <a:r>
              <a:rPr lang="ko-KR" altLang="en-US" sz="2000" smtClean="0"/>
              <a:t>세계사적으로는 반공주의 군사동맹을 맺은 히틀러</a:t>
            </a:r>
            <a:r>
              <a:rPr lang="en-US" altLang="ko-KR" sz="2000" smtClean="0"/>
              <a:t>, </a:t>
            </a:r>
            <a:r>
              <a:rPr lang="ko-KR" altLang="en-US" sz="2000" smtClean="0"/>
              <a:t>무솔리니와 같은 독재자의 평가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연합국의 초기 점령의 목적</a:t>
            </a:r>
            <a:r>
              <a:rPr lang="en-US" altLang="ko-KR" sz="1800" smtClean="0"/>
              <a:t>: </a:t>
            </a:r>
            <a:endParaRPr lang="ko-KR" altLang="en-US" sz="1800" smtClean="0"/>
          </a:p>
          <a:p>
            <a:pPr>
              <a:buNone/>
            </a:pPr>
            <a:r>
              <a:rPr lang="ko-KR" altLang="en-US" sz="1800" smtClean="0"/>
              <a:t>    ① 전범의 처벌</a:t>
            </a:r>
          </a:p>
          <a:p>
            <a:pPr>
              <a:buNone/>
            </a:pPr>
            <a:r>
              <a:rPr lang="ko-KR" altLang="en-US" sz="1800" smtClean="0"/>
              <a:t>    ② 민주화 </a:t>
            </a:r>
          </a:p>
          <a:p>
            <a:pPr>
              <a:buNone/>
            </a:pPr>
            <a:r>
              <a:rPr lang="ko-KR" altLang="en-US" sz="1800" smtClean="0"/>
              <a:t>    ③ 비군사화</a:t>
            </a:r>
          </a:p>
          <a:p>
            <a:pPr>
              <a:buNone/>
            </a:pPr>
            <a:r>
              <a:rPr lang="ko-KR" altLang="en-US" sz="1800" smtClean="0"/>
              <a:t>   * 맥아더의 정치적 판단</a:t>
            </a:r>
            <a:r>
              <a:rPr lang="en-US" altLang="ko-KR" sz="1800" smtClean="0"/>
              <a:t>: </a:t>
            </a:r>
            <a:r>
              <a:rPr lang="ko-KR" altLang="en-US" sz="1800" smtClean="0"/>
              <a:t>천황의 책임을 추궁하면 사형은 확실한데 철처한 천황신격화 교육을 받은 일본국민의 반발을 생각하면 천황을 이용하여 원활한 점령정책을 실시하는 것</a:t>
            </a:r>
            <a:r>
              <a:rPr lang="en-US" altLang="ko-KR" sz="1800" smtClean="0"/>
              <a:t>. </a:t>
            </a:r>
            <a:r>
              <a:rPr lang="ko-KR" altLang="en-US" sz="1800" smtClean="0"/>
              <a:t>천황제를 존속시키더라도 일본이 세계평화를 위협하는 일이 없으리라는 보장을 하는 것이 중요했다</a:t>
            </a:r>
            <a:r>
              <a:rPr lang="en-US" altLang="ko-KR" sz="1800" smtClean="0"/>
              <a:t>. -----</a:t>
            </a:r>
            <a:r>
              <a:rPr lang="ko-KR" altLang="en-US" sz="1800" smtClean="0"/>
              <a:t>헌법</a:t>
            </a:r>
            <a:r>
              <a:rPr lang="en-US" altLang="ko-KR" sz="1800" smtClean="0"/>
              <a:t>9</a:t>
            </a:r>
            <a:r>
              <a:rPr lang="ko-KR" altLang="en-US" sz="1800" smtClean="0"/>
              <a:t>조에서 군사력 포기를 명기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pPr>
              <a:buNone/>
            </a:pPr>
            <a:r>
              <a:rPr lang="en-US" altLang="ko-KR" sz="1800" smtClean="0"/>
              <a:t>    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11</a:t>
            </a:r>
            <a:r>
              <a:rPr lang="ko-KR" altLang="en-US" sz="1800" smtClean="0"/>
              <a:t>월</a:t>
            </a:r>
            <a:r>
              <a:rPr lang="en-US" altLang="ko-KR" sz="1800" smtClean="0"/>
              <a:t>3</a:t>
            </a:r>
            <a:r>
              <a:rPr lang="ko-KR" altLang="en-US" sz="1800" smtClean="0"/>
              <a:t>일에 신헌법 제정</a:t>
            </a:r>
            <a:r>
              <a:rPr lang="en-US" altLang="ko-KR" sz="1800" smtClean="0"/>
              <a:t>, 1947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5</a:t>
            </a:r>
            <a:r>
              <a:rPr lang="ko-KR" altLang="en-US" sz="1800" smtClean="0"/>
              <a:t>월</a:t>
            </a:r>
            <a:r>
              <a:rPr lang="en-US" altLang="ko-KR" sz="1800" smtClean="0"/>
              <a:t>3</a:t>
            </a:r>
            <a:r>
              <a:rPr lang="ko-KR" altLang="en-US" sz="1800" smtClean="0"/>
              <a:t>일 시행</a:t>
            </a:r>
            <a:r>
              <a:rPr lang="en-US" altLang="ko-KR" sz="1800" smtClean="0"/>
              <a:t>. </a:t>
            </a:r>
            <a:r>
              <a:rPr lang="ko-KR" altLang="en-US" sz="1800" smtClean="0"/>
              <a:t>국민주권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상징 천황제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평화주의</a:t>
            </a:r>
            <a:r>
              <a:rPr lang="en-US" altLang="ko-KR" sz="1800" smtClean="0"/>
              <a:t>.</a:t>
            </a:r>
          </a:p>
          <a:p>
            <a:pPr>
              <a:buNone/>
            </a:pPr>
            <a:r>
              <a:rPr lang="en-US" altLang="ko-KR" sz="1800" smtClean="0"/>
              <a:t>    - </a:t>
            </a:r>
            <a:r>
              <a:rPr lang="ko-KR" altLang="en-US" sz="1800" smtClean="0"/>
              <a:t>극동국제군사재판 시작</a:t>
            </a:r>
            <a:r>
              <a:rPr lang="en-US" altLang="ko-KR" sz="1800" smtClean="0"/>
              <a:t>(1946.5~): </a:t>
            </a:r>
            <a:r>
              <a:rPr lang="ko-KR" altLang="en-US" sz="1800" smtClean="0"/>
              <a:t>맥아더의 의향을 들을 수석검사 키난은 점령정책의 원활한 수행이란 고도한 정치적 배려 때문에 천황을 면책할 것을 결정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endParaRPr lang="ko-KR" altLang="en-US" sz="18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smtClean="0"/>
              <a:t>  3. </a:t>
            </a:r>
            <a:r>
              <a:rPr lang="ko-KR" altLang="en-US" sz="2000" smtClean="0"/>
              <a:t>천황과 일본국민</a:t>
            </a:r>
          </a:p>
          <a:p>
            <a:pPr>
              <a:buNone/>
            </a:pPr>
            <a:r>
              <a:rPr lang="en-US" altLang="ko-KR" sz="2000" smtClean="0"/>
              <a:t>    - 1989</a:t>
            </a:r>
            <a:r>
              <a:rPr lang="ko-KR" altLang="en-US" sz="2000" smtClean="0"/>
              <a:t>년 히로히토 사망</a:t>
            </a:r>
            <a:r>
              <a:rPr lang="en-US" altLang="ko-KR" sz="2000" smtClean="0"/>
              <a:t>, </a:t>
            </a:r>
            <a:r>
              <a:rPr lang="ko-KR" altLang="en-US" sz="2000" smtClean="0"/>
              <a:t>아키히토 황위계승</a:t>
            </a:r>
          </a:p>
          <a:p>
            <a:pPr>
              <a:buNone/>
            </a:pPr>
            <a:r>
              <a:rPr lang="en-US" altLang="ko-KR" sz="2000" smtClean="0"/>
              <a:t>      1988</a:t>
            </a:r>
            <a:r>
              <a:rPr lang="ko-KR" altLang="en-US" sz="2000" smtClean="0"/>
              <a:t>년 건강문제가 보도되자 기장소가 설치되어 </a:t>
            </a:r>
            <a:r>
              <a:rPr lang="en-US" altLang="ko-KR" sz="2000" smtClean="0"/>
              <a:t>900</a:t>
            </a:r>
            <a:r>
              <a:rPr lang="ko-KR" altLang="en-US" sz="2000" smtClean="0"/>
              <a:t>만명에 달하는 사람들이 기장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천황과 천황제에 대한 인식 변화</a:t>
            </a:r>
          </a:p>
          <a:p>
            <a:pPr>
              <a:buNone/>
            </a:pPr>
            <a:r>
              <a:rPr lang="ko-KR" altLang="en-US" sz="2000" smtClean="0"/>
              <a:t>    ① 쇼와 천황의 죽음과 함께 전쟁책임 문제의 초점이 애매해짐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pPr>
              <a:buNone/>
            </a:pPr>
            <a:r>
              <a:rPr lang="ko-KR" altLang="en-US" sz="2000" smtClean="0"/>
              <a:t>    ② 천황제의 무해화無害化</a:t>
            </a:r>
            <a:r>
              <a:rPr lang="en-US" altLang="ko-KR" sz="2000" smtClean="0"/>
              <a:t>---</a:t>
            </a:r>
            <a:r>
              <a:rPr lang="ko-KR" altLang="en-US" sz="2000" smtClean="0"/>
              <a:t>무관심 속의 묵인</a:t>
            </a:r>
            <a:r>
              <a:rPr lang="en-US" altLang="ko-KR" sz="2000" smtClean="0"/>
              <a:t>. </a:t>
            </a:r>
            <a:r>
              <a:rPr lang="ko-KR" altLang="en-US" sz="2000" smtClean="0"/>
              <a:t>가장 안정적인 시스템으로 자리매김</a:t>
            </a:r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00660"/>
          </a:xfrm>
          <a:ln>
            <a:noFill/>
          </a:ln>
        </p:spPr>
        <p:txBody>
          <a:bodyPr>
            <a:normAutofit/>
          </a:bodyPr>
          <a:lstStyle/>
          <a:p>
            <a:endParaRPr lang="en-US" altLang="ko-KR" smtClean="0">
              <a:latin typeface="+mj-ea"/>
              <a:ea typeface="+mj-ea"/>
            </a:endParaRPr>
          </a:p>
          <a:p>
            <a:r>
              <a:rPr lang="ko-KR" altLang="en-US" smtClean="0">
                <a:latin typeface="+mj-ea"/>
                <a:ea typeface="+mj-ea"/>
              </a:rPr>
              <a:t>역사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사회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문화 등 일본 전체를 총괄적으로 이해하는 데 있어 매우 중요한 의미를 갖는다</a:t>
            </a:r>
            <a:r>
              <a:rPr lang="en-US" altLang="ko-KR" smtClean="0">
                <a:latin typeface="+mj-ea"/>
                <a:ea typeface="+mj-ea"/>
              </a:rPr>
              <a:t>. </a:t>
            </a:r>
            <a:r>
              <a:rPr lang="ko-KR" altLang="en-US" smtClean="0">
                <a:latin typeface="+mj-ea"/>
                <a:ea typeface="+mj-ea"/>
              </a:rPr>
              <a:t>많은 일본인들은 </a:t>
            </a:r>
            <a:r>
              <a:rPr lang="ko-KR" altLang="en-US" u="sng" smtClean="0">
                <a:latin typeface="+mj-ea"/>
                <a:ea typeface="+mj-ea"/>
              </a:rPr>
              <a:t>천황제가 일본의 역사와 문화이며 일본 그 자체</a:t>
            </a:r>
            <a:r>
              <a:rPr lang="ko-KR" altLang="en-US" smtClean="0">
                <a:latin typeface="+mj-ea"/>
                <a:ea typeface="+mj-ea"/>
              </a:rPr>
              <a:t>라고 말한다</a:t>
            </a:r>
            <a:r>
              <a:rPr lang="en-US" altLang="ko-KR" smtClean="0">
                <a:latin typeface="+mj-ea"/>
                <a:ea typeface="+mj-ea"/>
              </a:rPr>
              <a:t>. </a:t>
            </a:r>
            <a:r>
              <a:rPr lang="ko-KR" altLang="en-US" smtClean="0">
                <a:latin typeface="+mj-ea"/>
                <a:ea typeface="+mj-ea"/>
              </a:rPr>
              <a:t>일본의 </a:t>
            </a:r>
            <a:r>
              <a:rPr lang="ko-KR" altLang="en-US" err="1" smtClean="0">
                <a:latin typeface="+mj-ea"/>
                <a:ea typeface="+mj-ea"/>
              </a:rPr>
              <a:t>천황가</a:t>
            </a:r>
            <a:r>
              <a:rPr lang="en-US" altLang="ko-KR" smtClean="0">
                <a:latin typeface="+mj-ea"/>
                <a:ea typeface="+mj-ea"/>
              </a:rPr>
              <a:t>(</a:t>
            </a:r>
            <a:r>
              <a:rPr lang="ko-KR" altLang="en-US" err="1" smtClean="0">
                <a:latin typeface="+mj-ea"/>
                <a:ea typeface="+mj-ea"/>
              </a:rPr>
              <a:t>天皇家</a:t>
            </a:r>
            <a:r>
              <a:rPr lang="en-US" altLang="ko-KR" smtClean="0">
                <a:latin typeface="+mj-ea"/>
                <a:ea typeface="+mj-ea"/>
              </a:rPr>
              <a:t>)</a:t>
            </a:r>
            <a:r>
              <a:rPr lang="ko-KR" altLang="en-US" smtClean="0">
                <a:latin typeface="+mj-ea"/>
                <a:ea typeface="+mj-ea"/>
              </a:rPr>
              <a:t>는 일본 역사의 중심에 있었고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일본 사회의 정체성을 대표하고 상징하는 존재라는 것이다</a:t>
            </a:r>
            <a:r>
              <a:rPr lang="en-US" altLang="ko-KR" smtClean="0">
                <a:latin typeface="+mj-ea"/>
                <a:ea typeface="+mj-ea"/>
              </a:rPr>
              <a:t>.</a:t>
            </a:r>
            <a:br>
              <a:rPr lang="en-US" altLang="ko-KR" smtClean="0">
                <a:latin typeface="+mj-ea"/>
                <a:ea typeface="+mj-ea"/>
              </a:rPr>
            </a:br>
            <a:endParaRPr lang="ko-KR" altLang="en-US"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+mj-ea"/>
              </a:rPr>
              <a:t>일본의 천황제란</a:t>
            </a:r>
            <a:r>
              <a:rPr lang="en-US" altLang="ko-KR" smtClean="0">
                <a:latin typeface="+mj-ea"/>
              </a:rPr>
              <a:t>?</a:t>
            </a:r>
            <a:endParaRPr lang="ko-KR" altLang="en-US">
              <a:latin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시대에 따른 천황제의  변화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928660" y="1714488"/>
          <a:ext cx="7429555" cy="3135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11"/>
                <a:gridCol w="1485911"/>
                <a:gridCol w="1485911"/>
                <a:gridCol w="1485911"/>
                <a:gridCol w="1485911"/>
              </a:tblGrid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고대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중세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근세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근대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현대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</a:tr>
              <a:tr h="2349625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7</a:t>
                      </a: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세기 중엽 다이카 개신을 통해 고대 천황제가 확립됨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카마쿠라 막부시대 </a:t>
                      </a:r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–</a:t>
                      </a:r>
                      <a:r>
                        <a:rPr lang="en-US" altLang="ko-KR" baseline="0" smtClean="0">
                          <a:latin typeface="HY궁서" pitchFamily="18" charset="-127"/>
                          <a:ea typeface="HY궁서" pitchFamily="18" charset="-127"/>
                        </a:rPr>
                        <a:t> </a:t>
                      </a:r>
                      <a:r>
                        <a:rPr lang="ko-KR" altLang="en-US" baseline="0" smtClean="0">
                          <a:latin typeface="HY궁서" pitchFamily="18" charset="-127"/>
                          <a:ea typeface="HY궁서" pitchFamily="18" charset="-127"/>
                        </a:rPr>
                        <a:t>천황의 정치적 지위가 약화됨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천황의 정치적 권위가 인정되지 않음 아무런 정치적인 구속이 없는 관례에 불과함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메이지 시대 </a:t>
                      </a:r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- </a:t>
                      </a: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천황 주권과 천황의 절대 권력이 제도화 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상징 천황제의 성립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000100" y="1643050"/>
            <a:ext cx="7072362" cy="3857652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Font typeface="Wingdings" pitchFamily="2" charset="2"/>
              <a:buChar char="v"/>
            </a:pP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일본 천황제의 등장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 </a:t>
            </a:r>
          </a:p>
          <a:p>
            <a:pPr>
              <a:buNone/>
            </a:pP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   일본의 천황은 처음에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4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세기 지방 부족연맹의 장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-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오키미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2800" smtClean="0"/>
              <a:t>大王</a:t>
            </a:r>
            <a:r>
              <a:rPr lang="en-US" altLang="ko-KR" sz="2800" smtClean="0"/>
              <a:t>, </a:t>
            </a:r>
            <a:r>
              <a:rPr lang="ja-JP" altLang="en-US" sz="2800" smtClean="0"/>
              <a:t>おおきみ</a:t>
            </a:r>
            <a:r>
              <a:rPr lang="en-US" altLang="ja-JP" sz="2800" smtClean="0"/>
              <a:t>)</a:t>
            </a:r>
            <a:r>
              <a:rPr lang="ja-JP" altLang="en-US" sz="2800" smtClean="0"/>
              <a:t>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으로서 출발했으나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, 7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세기 중엽 다이카 개신을 통해 고대 천황제가 확립되면서 현인신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즉 살아있는 신이라 추앙받으며 일본에서 최고 유일의 지위를 확보하였다</a:t>
            </a:r>
          </a:p>
          <a:p>
            <a:endParaRPr lang="ko-KR" altLang="en-US" sz="280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3829062"/>
          </a:xfrm>
        </p:spPr>
        <p:txBody>
          <a:bodyPr>
            <a:normAutofit/>
          </a:bodyPr>
          <a:lstStyle/>
          <a:p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 일본 천황제의 등장</a:t>
            </a:r>
            <a:endParaRPr lang="en-US" altLang="ko-KR" sz="1900" smtClean="0">
              <a:latin typeface="HY궁서" pitchFamily="18" charset="-127"/>
              <a:ea typeface="HY궁서" pitchFamily="18" charset="-127"/>
            </a:endParaRPr>
          </a:p>
          <a:p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일본서기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日本書紀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にほんしょき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와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古事記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こじき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에는 기원전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660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 진무천황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神武天皇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じんむてんのう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때부터 일본의 천황제가 시작된 것으로 기록되어 있다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그러나 기록에 등장하는 천황의 계보에서 최초의 실존 천황은 스이코천황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推古天皇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すいこてんのう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재위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592~628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이다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</a:t>
            </a:r>
          </a:p>
          <a:p>
            <a:endParaRPr lang="en-US" altLang="ko-KR" sz="1900" smtClean="0"/>
          </a:p>
          <a:p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그러나 이 천황도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7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세기 말부터 시작된 역사 편찬 과정에서 천황의 호칭이 소급되어 사용되었을 뿐이며 실제 재위 기간 동안 천황으로 호칭된 최초의 천황은 텐무천황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天武天皇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てんむてんのう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재위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673~86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이다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 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525963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 텐무천황은 한반도로부터 백제와 고구려의 수많은 사람이 유입되어 사회적으로 혼란한 시기에 천황 및 귀족 세력간의 지배권 다툼을 제압한 천황이다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그는 전국적으로 통합된 율령 국가체제를 완성하였다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 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스스로를 아키쓰미카미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現御神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あきつみかみ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즉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신과 같은 존재로 신격화시켰다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또한 이세신궁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伊勢神宮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いせじんぐう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을 받들게 해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이후 이세신궁은 천황가의 가문 신 즉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우지가미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氏神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うじかみ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인 아마테라스오미카미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天照大御神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あまてらすおおみかみ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를 섬기는 신사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神社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じんじゃ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되었다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여기에 율령체제에서 스스로를 천황이라 규정했고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황후와 황태자도 확립하여 제도화했다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.672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 진신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壬申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의 난을 평정하고 절대 지배자가 된 덴무천황은 중앙집권화된 강력한 율령체제 국가를 건설했다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덴무천황은 일본이 과거의 왜국과는 구별되는 별도의 독립국임을 과시하기 위해 당나라의 천자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를 의식하여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'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天皇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てんのう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)'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라는 명칭을 사용한 것으로 분석된다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또한 텐무천황은 천황의 절대적 권한과 일본의 건국을 정당화하기 위해 국사 편찬을 지시했다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이로써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712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 천황가의 역사서인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古事記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완성되었고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720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년에는 중국 사서의 영향을 받아 일본 최초로 국가에 의한 정식 역사서인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니혼쇼키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日本書紀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완성되었다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와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니혼쇼키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에서는 태양신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日神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ひのかみ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의 자손인 천황가가 대대로 일본을 통치해왔다고 기술하고있으며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태양신으로서 아마테라스오미카미를 명시하였다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 smtClean="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543442"/>
          </a:xfrm>
        </p:spPr>
        <p:txBody>
          <a:bodyPr>
            <a:normAutofit lnSpcReduction="10000"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텐무천황의 뒤를 이은 지토천황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持統天皇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じとうてんのう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재위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686~97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부터는 천황으로서 정식 즉위했다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 때부터 천황이 국정에 관여했다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그러나 천황이라는 명칭이 그 이후 일관되게 사용된 것은 아니다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천황이라는 명칭 이외에 중국풍인 천자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황제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皇帝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라는 명칭이 사용되기도 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천황의 명칭이 외교문서에까지 통일되어 쓰이기 시작한 시기는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1936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년에 이르러서부터이다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 천황제의 특징 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법 위에 존재하는 초월적 존재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특정 가계가 독점하여 세습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대정을 총괄하는 권능을 가지고 있었음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  <a:hlinkClick r:id="rId2" action="ppaction://hlinksldjump"/>
              </a:rPr>
              <a:t>집정관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에게 대정을 위임하기도 함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376</TotalTime>
  <Words>1518</Words>
  <Application>Microsoft Office PowerPoint</Application>
  <PresentationFormat>화면 슬라이드 쇼(4:3)</PresentationFormat>
  <Paragraphs>143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고려청자</vt:lpstr>
      <vt:lpstr>일본의 천황제</vt:lpstr>
      <vt:lpstr>천황제란?</vt:lpstr>
      <vt:lpstr>일본의 천황제란?</vt:lpstr>
      <vt:lpstr>시대에 따른 천황제의  변화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중세시대  천황제</vt:lpstr>
      <vt:lpstr>중세시대  천황제</vt:lpstr>
      <vt:lpstr>중세시대  천황제</vt:lpstr>
      <vt:lpstr>중세시대  천황제</vt:lpstr>
      <vt:lpstr>중세시대  천황제</vt:lpstr>
      <vt:lpstr>중세시대  천황제</vt:lpstr>
      <vt:lpstr>근대  천황제</vt:lpstr>
      <vt:lpstr>근대  천황제</vt:lpstr>
      <vt:lpstr>근대  천황제</vt:lpstr>
      <vt:lpstr>근대  천황제</vt:lpstr>
      <vt:lpstr>현대  천황제</vt:lpstr>
      <vt:lpstr>현대  천황제</vt:lpstr>
      <vt:lpstr>현대  천황제</vt:lpstr>
      <vt:lpstr>현대  천황제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천황제</dc:title>
  <dc:creator>LGPC</dc:creator>
  <cp:lastModifiedBy>LGPC</cp:lastModifiedBy>
  <cp:revision>61</cp:revision>
  <dcterms:created xsi:type="dcterms:W3CDTF">2013-03-23T23:20:36Z</dcterms:created>
  <dcterms:modified xsi:type="dcterms:W3CDTF">2013-03-24T12:08:46Z</dcterms:modified>
</cp:coreProperties>
</file>