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57" r:id="rId17"/>
    <p:sldId id="258" r:id="rId18"/>
    <p:sldId id="259" r:id="rId19"/>
    <p:sldId id="266" r:id="rId20"/>
    <p:sldId id="260" r:id="rId21"/>
    <p:sldId id="261" r:id="rId22"/>
    <p:sldId id="262" r:id="rId23"/>
    <p:sldId id="267" r:id="rId24"/>
    <p:sldId id="263" r:id="rId25"/>
    <p:sldId id="301" r:id="rId26"/>
    <p:sldId id="264" r:id="rId27"/>
    <p:sldId id="265" r:id="rId28"/>
    <p:sldId id="271" r:id="rId29"/>
    <p:sldId id="294" r:id="rId30"/>
    <p:sldId id="268" r:id="rId31"/>
    <p:sldId id="269" r:id="rId32"/>
    <p:sldId id="270" r:id="rId33"/>
    <p:sldId id="297" r:id="rId34"/>
    <p:sldId id="298" r:id="rId35"/>
    <p:sldId id="273" r:id="rId36"/>
    <p:sldId id="274" r:id="rId37"/>
    <p:sldId id="302" r:id="rId38"/>
    <p:sldId id="303" r:id="rId39"/>
    <p:sldId id="299" r:id="rId40"/>
    <p:sldId id="300" r:id="rId41"/>
    <p:sldId id="291" r:id="rId42"/>
    <p:sldId id="295" r:id="rId43"/>
    <p:sldId id="292" r:id="rId44"/>
    <p:sldId id="296" r:id="rId45"/>
    <p:sldId id="293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5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33" autoAdjust="0"/>
    <p:restoredTop sz="94660"/>
  </p:normalViewPr>
  <p:slideViewPr>
    <p:cSldViewPr>
      <p:cViewPr varScale="1">
        <p:scale>
          <a:sx n="85" d="100"/>
          <a:sy n="8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2DCD7-802F-425C-9B81-88DDFE9EF759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56B932D1-436B-48D4-A5E9-A5C468726832}">
      <dgm:prSet phldrT="[텍스트]" custT="1"/>
      <dgm:spPr/>
      <dgm:t>
        <a:bodyPr/>
        <a:lstStyle/>
        <a:p>
          <a:pPr latinLnBrk="1"/>
          <a:endParaRPr lang="ko-KR" altLang="en-US" sz="2400" dirty="0"/>
        </a:p>
      </dgm:t>
    </dgm:pt>
    <dgm:pt modelId="{81078228-EAF1-40BE-9057-C2F08EC70C2E}" type="parTrans" cxnId="{6CF8E368-9610-4FAF-A4A5-133B0503D271}">
      <dgm:prSet/>
      <dgm:spPr/>
      <dgm:t>
        <a:bodyPr/>
        <a:lstStyle/>
        <a:p>
          <a:pPr latinLnBrk="1"/>
          <a:endParaRPr lang="ko-KR" altLang="en-US"/>
        </a:p>
      </dgm:t>
    </dgm:pt>
    <dgm:pt modelId="{4BF8FFD6-50E5-4091-A05B-B95CA8EAE80D}" type="sibTrans" cxnId="{6CF8E368-9610-4FAF-A4A5-133B0503D271}">
      <dgm:prSet/>
      <dgm:spPr/>
      <dgm:t>
        <a:bodyPr/>
        <a:lstStyle/>
        <a:p>
          <a:pPr latinLnBrk="1"/>
          <a:endParaRPr lang="ko-KR" altLang="en-US"/>
        </a:p>
      </dgm:t>
    </dgm:pt>
    <dgm:pt modelId="{6A53331C-1828-4CAF-A45D-3D131C61F048}">
      <dgm:prSet phldrT="[텍스트]" custT="1"/>
      <dgm:spPr/>
      <dgm:t>
        <a:bodyPr/>
        <a:lstStyle/>
        <a:p>
          <a:pPr latinLnBrk="1"/>
          <a:endParaRPr lang="ko-KR" altLang="en-US" sz="2400" dirty="0"/>
        </a:p>
      </dgm:t>
    </dgm:pt>
    <dgm:pt modelId="{02565AB7-14EF-47E8-8D28-777B963FF703}" type="parTrans" cxnId="{52F9065C-D072-4900-A60C-9C490E48E8FA}">
      <dgm:prSet/>
      <dgm:spPr/>
      <dgm:t>
        <a:bodyPr/>
        <a:lstStyle/>
        <a:p>
          <a:pPr latinLnBrk="1"/>
          <a:endParaRPr lang="ko-KR" altLang="en-US"/>
        </a:p>
      </dgm:t>
    </dgm:pt>
    <dgm:pt modelId="{6DD3D9F9-283D-4E5E-A134-734CCADE38EB}" type="sibTrans" cxnId="{52F9065C-D072-4900-A60C-9C490E48E8FA}">
      <dgm:prSet/>
      <dgm:spPr/>
      <dgm:t>
        <a:bodyPr/>
        <a:lstStyle/>
        <a:p>
          <a:pPr latinLnBrk="1"/>
          <a:endParaRPr lang="ko-KR" altLang="en-US"/>
        </a:p>
      </dgm:t>
    </dgm:pt>
    <dgm:pt modelId="{C82FF121-6C5D-4F0B-9898-6FE2F789CE0D}">
      <dgm:prSet phldrT="[텍스트]" custT="1"/>
      <dgm:spPr/>
      <dgm:t>
        <a:bodyPr/>
        <a:lstStyle/>
        <a:p>
          <a:pPr latinLnBrk="1"/>
          <a:endParaRPr lang="ko-KR" altLang="en-US" sz="2400" dirty="0"/>
        </a:p>
      </dgm:t>
    </dgm:pt>
    <dgm:pt modelId="{6C75DA82-B329-4947-BC6A-3EC3312915F0}" type="parTrans" cxnId="{224904B1-1540-49A5-AABC-93F5571E9EC3}">
      <dgm:prSet/>
      <dgm:spPr/>
      <dgm:t>
        <a:bodyPr/>
        <a:lstStyle/>
        <a:p>
          <a:pPr latinLnBrk="1"/>
          <a:endParaRPr lang="ko-KR" altLang="en-US"/>
        </a:p>
      </dgm:t>
    </dgm:pt>
    <dgm:pt modelId="{1F758C2C-378E-44F6-A417-CB6978B0D549}" type="sibTrans" cxnId="{224904B1-1540-49A5-AABC-93F5571E9EC3}">
      <dgm:prSet/>
      <dgm:spPr/>
      <dgm:t>
        <a:bodyPr/>
        <a:lstStyle/>
        <a:p>
          <a:pPr latinLnBrk="1"/>
          <a:endParaRPr lang="ko-KR" altLang="en-US"/>
        </a:p>
      </dgm:t>
    </dgm:pt>
    <dgm:pt modelId="{C1310AA7-9378-4DB7-BC71-627755526854}">
      <dgm:prSet phldrT="[텍스트]" custT="1"/>
      <dgm:spPr/>
      <dgm:t>
        <a:bodyPr/>
        <a:lstStyle/>
        <a:p>
          <a:pPr latinLnBrk="1"/>
          <a:endParaRPr lang="ko-KR" altLang="en-US" sz="2400" dirty="0"/>
        </a:p>
      </dgm:t>
    </dgm:pt>
    <dgm:pt modelId="{89F951D0-A7B2-434A-B690-17551D1C1344}" type="parTrans" cxnId="{6B495219-9F1E-4766-B342-5E56C054F060}">
      <dgm:prSet/>
      <dgm:spPr/>
      <dgm:t>
        <a:bodyPr/>
        <a:lstStyle/>
        <a:p>
          <a:pPr latinLnBrk="1"/>
          <a:endParaRPr lang="ko-KR" altLang="en-US"/>
        </a:p>
      </dgm:t>
    </dgm:pt>
    <dgm:pt modelId="{31467D77-5558-4CEF-9828-E5DCAB91689D}" type="sibTrans" cxnId="{6B495219-9F1E-4766-B342-5E56C054F060}">
      <dgm:prSet/>
      <dgm:spPr/>
      <dgm:t>
        <a:bodyPr/>
        <a:lstStyle/>
        <a:p>
          <a:pPr latinLnBrk="1"/>
          <a:endParaRPr lang="ko-KR" altLang="en-US"/>
        </a:p>
      </dgm:t>
    </dgm:pt>
    <dgm:pt modelId="{EFB838C3-8EB7-4464-95F3-50B6BAFEB8E0}" type="pres">
      <dgm:prSet presAssocID="{2652DCD7-802F-425C-9B81-88DDFE9EF759}" presName="Name0" presStyleCnt="0">
        <dgm:presLayoutVars>
          <dgm:dir/>
          <dgm:animLvl val="lvl"/>
          <dgm:resizeHandles val="exact"/>
        </dgm:presLayoutVars>
      </dgm:prSet>
      <dgm:spPr/>
    </dgm:pt>
    <dgm:pt modelId="{A198516E-3452-4607-A420-518D9437541B}" type="pres">
      <dgm:prSet presAssocID="{56B932D1-436B-48D4-A5E9-A5C468726832}" presName="Name8" presStyleCnt="0"/>
      <dgm:spPr/>
    </dgm:pt>
    <dgm:pt modelId="{62417A95-28E5-4020-8908-C30B6231BA71}" type="pres">
      <dgm:prSet presAssocID="{56B932D1-436B-48D4-A5E9-A5C468726832}" presName="level" presStyleLbl="node1" presStyleIdx="0" presStyleCnt="4" custScaleY="2379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3C3CBC-1353-403B-9F4D-7A3E3D1C37B0}" type="pres">
      <dgm:prSet presAssocID="{56B932D1-436B-48D4-A5E9-A5C4687268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803CB65-51B0-4BBC-A245-A0816F4C6E9C}" type="pres">
      <dgm:prSet presAssocID="{6A53331C-1828-4CAF-A45D-3D131C61F048}" presName="Name8" presStyleCnt="0"/>
      <dgm:spPr/>
    </dgm:pt>
    <dgm:pt modelId="{CDCBD4B1-49A5-4074-9DF0-6E7A70EA0E84}" type="pres">
      <dgm:prSet presAssocID="{6A53331C-1828-4CAF-A45D-3D131C61F048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69CDE54-8EAA-4404-A59A-603217272CC2}" type="pres">
      <dgm:prSet presAssocID="{6A53331C-1828-4CAF-A45D-3D131C61F0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D3461BB-C5A1-4A48-A541-CC54A2C63378}" type="pres">
      <dgm:prSet presAssocID="{C1310AA7-9378-4DB7-BC71-627755526854}" presName="Name8" presStyleCnt="0"/>
      <dgm:spPr/>
    </dgm:pt>
    <dgm:pt modelId="{F203242E-A3CE-4315-9BD7-44C0C936C48D}" type="pres">
      <dgm:prSet presAssocID="{C1310AA7-9378-4DB7-BC71-627755526854}" presName="level" presStyleLbl="node1" presStyleIdx="2" presStyleCnt="4" custScaleY="13198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3AE5CFF-08A3-4DC5-8BF3-47B449D15FC2}" type="pres">
      <dgm:prSet presAssocID="{C1310AA7-9378-4DB7-BC71-6277555268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455BAF9-A55C-435B-A512-A9FD03099995}" type="pres">
      <dgm:prSet presAssocID="{C82FF121-6C5D-4F0B-9898-6FE2F789CE0D}" presName="Name8" presStyleCnt="0"/>
      <dgm:spPr/>
    </dgm:pt>
    <dgm:pt modelId="{DF0B9B05-0B8E-40E3-8E9C-AF153C37A404}" type="pres">
      <dgm:prSet presAssocID="{C82FF121-6C5D-4F0B-9898-6FE2F789CE0D}" presName="level" presStyleLbl="node1" presStyleIdx="3" presStyleCnt="4" custScaleY="1351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0FA716-C552-46DA-AA6F-7E7E12F188E0}" type="pres">
      <dgm:prSet presAssocID="{C82FF121-6C5D-4F0B-9898-6FE2F789CE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2F9065C-D072-4900-A60C-9C490E48E8FA}" srcId="{2652DCD7-802F-425C-9B81-88DDFE9EF759}" destId="{6A53331C-1828-4CAF-A45D-3D131C61F048}" srcOrd="1" destOrd="0" parTransId="{02565AB7-14EF-47E8-8D28-777B963FF703}" sibTransId="{6DD3D9F9-283D-4E5E-A134-734CCADE38EB}"/>
    <dgm:cxn modelId="{0D100DA0-90C0-4375-BFEE-51F37AA6E55D}" type="presOf" srcId="{C82FF121-6C5D-4F0B-9898-6FE2F789CE0D}" destId="{DF0B9B05-0B8E-40E3-8E9C-AF153C37A404}" srcOrd="0" destOrd="0" presId="urn:microsoft.com/office/officeart/2005/8/layout/pyramid1"/>
    <dgm:cxn modelId="{C724319E-18EB-4ECA-A4AA-A79C283CABC7}" type="presOf" srcId="{6A53331C-1828-4CAF-A45D-3D131C61F048}" destId="{CDCBD4B1-49A5-4074-9DF0-6E7A70EA0E84}" srcOrd="0" destOrd="0" presId="urn:microsoft.com/office/officeart/2005/8/layout/pyramid1"/>
    <dgm:cxn modelId="{2395ED66-D8F9-4137-90EC-13895283B730}" type="presOf" srcId="{6A53331C-1828-4CAF-A45D-3D131C61F048}" destId="{669CDE54-8EAA-4404-A59A-603217272CC2}" srcOrd="1" destOrd="0" presId="urn:microsoft.com/office/officeart/2005/8/layout/pyramid1"/>
    <dgm:cxn modelId="{6B495219-9F1E-4766-B342-5E56C054F060}" srcId="{2652DCD7-802F-425C-9B81-88DDFE9EF759}" destId="{C1310AA7-9378-4DB7-BC71-627755526854}" srcOrd="2" destOrd="0" parTransId="{89F951D0-A7B2-434A-B690-17551D1C1344}" sibTransId="{31467D77-5558-4CEF-9828-E5DCAB91689D}"/>
    <dgm:cxn modelId="{551A87F7-A516-4883-80E3-283620FD64FC}" type="presOf" srcId="{56B932D1-436B-48D4-A5E9-A5C468726832}" destId="{62417A95-28E5-4020-8908-C30B6231BA71}" srcOrd="0" destOrd="0" presId="urn:microsoft.com/office/officeart/2005/8/layout/pyramid1"/>
    <dgm:cxn modelId="{224904B1-1540-49A5-AABC-93F5571E9EC3}" srcId="{2652DCD7-802F-425C-9B81-88DDFE9EF759}" destId="{C82FF121-6C5D-4F0B-9898-6FE2F789CE0D}" srcOrd="3" destOrd="0" parTransId="{6C75DA82-B329-4947-BC6A-3EC3312915F0}" sibTransId="{1F758C2C-378E-44F6-A417-CB6978B0D549}"/>
    <dgm:cxn modelId="{A75CC92B-60C9-4A3C-A8C8-46ADC4F3693A}" type="presOf" srcId="{C1310AA7-9378-4DB7-BC71-627755526854}" destId="{73AE5CFF-08A3-4DC5-8BF3-47B449D15FC2}" srcOrd="1" destOrd="0" presId="urn:microsoft.com/office/officeart/2005/8/layout/pyramid1"/>
    <dgm:cxn modelId="{DA622A5E-7390-4C40-A82C-90F0CA3C8649}" type="presOf" srcId="{56B932D1-436B-48D4-A5E9-A5C468726832}" destId="{E33C3CBC-1353-403B-9F4D-7A3E3D1C37B0}" srcOrd="1" destOrd="0" presId="urn:microsoft.com/office/officeart/2005/8/layout/pyramid1"/>
    <dgm:cxn modelId="{4E4099F2-BEA6-403B-B4A1-09D3F37A23FD}" type="presOf" srcId="{C1310AA7-9378-4DB7-BC71-627755526854}" destId="{F203242E-A3CE-4315-9BD7-44C0C936C48D}" srcOrd="0" destOrd="0" presId="urn:microsoft.com/office/officeart/2005/8/layout/pyramid1"/>
    <dgm:cxn modelId="{20761093-E811-49DD-BDB5-7E09D8EE8125}" type="presOf" srcId="{C82FF121-6C5D-4F0B-9898-6FE2F789CE0D}" destId="{210FA716-C552-46DA-AA6F-7E7E12F188E0}" srcOrd="1" destOrd="0" presId="urn:microsoft.com/office/officeart/2005/8/layout/pyramid1"/>
    <dgm:cxn modelId="{63AE077F-98E7-4930-A178-255D5D8A9EB9}" type="presOf" srcId="{2652DCD7-802F-425C-9B81-88DDFE9EF759}" destId="{EFB838C3-8EB7-4464-95F3-50B6BAFEB8E0}" srcOrd="0" destOrd="0" presId="urn:microsoft.com/office/officeart/2005/8/layout/pyramid1"/>
    <dgm:cxn modelId="{6CF8E368-9610-4FAF-A4A5-133B0503D271}" srcId="{2652DCD7-802F-425C-9B81-88DDFE9EF759}" destId="{56B932D1-436B-48D4-A5E9-A5C468726832}" srcOrd="0" destOrd="0" parTransId="{81078228-EAF1-40BE-9057-C2F08EC70C2E}" sibTransId="{4BF8FFD6-50E5-4091-A05B-B95CA8EAE80D}"/>
    <dgm:cxn modelId="{7A6737FF-2CC4-4F40-96D3-B6A57B9483E9}" type="presParOf" srcId="{EFB838C3-8EB7-4464-95F3-50B6BAFEB8E0}" destId="{A198516E-3452-4607-A420-518D9437541B}" srcOrd="0" destOrd="0" presId="urn:microsoft.com/office/officeart/2005/8/layout/pyramid1"/>
    <dgm:cxn modelId="{29884653-77A4-4001-9261-5EE270A12C7E}" type="presParOf" srcId="{A198516E-3452-4607-A420-518D9437541B}" destId="{62417A95-28E5-4020-8908-C30B6231BA71}" srcOrd="0" destOrd="0" presId="urn:microsoft.com/office/officeart/2005/8/layout/pyramid1"/>
    <dgm:cxn modelId="{08C698EE-6190-4B30-A942-2C94542EF771}" type="presParOf" srcId="{A198516E-3452-4607-A420-518D9437541B}" destId="{E33C3CBC-1353-403B-9F4D-7A3E3D1C37B0}" srcOrd="1" destOrd="0" presId="urn:microsoft.com/office/officeart/2005/8/layout/pyramid1"/>
    <dgm:cxn modelId="{DEC1E2D3-3F0B-41A9-ABAD-A5431C84296A}" type="presParOf" srcId="{EFB838C3-8EB7-4464-95F3-50B6BAFEB8E0}" destId="{7803CB65-51B0-4BBC-A245-A0816F4C6E9C}" srcOrd="1" destOrd="0" presId="urn:microsoft.com/office/officeart/2005/8/layout/pyramid1"/>
    <dgm:cxn modelId="{D5F49CBC-C6BD-463D-A012-5E74713A4453}" type="presParOf" srcId="{7803CB65-51B0-4BBC-A245-A0816F4C6E9C}" destId="{CDCBD4B1-49A5-4074-9DF0-6E7A70EA0E84}" srcOrd="0" destOrd="0" presId="urn:microsoft.com/office/officeart/2005/8/layout/pyramid1"/>
    <dgm:cxn modelId="{C9B67487-BC9C-4C75-B1B3-3B2630F29A31}" type="presParOf" srcId="{7803CB65-51B0-4BBC-A245-A0816F4C6E9C}" destId="{669CDE54-8EAA-4404-A59A-603217272CC2}" srcOrd="1" destOrd="0" presId="urn:microsoft.com/office/officeart/2005/8/layout/pyramid1"/>
    <dgm:cxn modelId="{60BECD8B-46A3-45CB-8A16-F1DC55054F6D}" type="presParOf" srcId="{EFB838C3-8EB7-4464-95F3-50B6BAFEB8E0}" destId="{4D3461BB-C5A1-4A48-A541-CC54A2C63378}" srcOrd="2" destOrd="0" presId="urn:microsoft.com/office/officeart/2005/8/layout/pyramid1"/>
    <dgm:cxn modelId="{404C3A82-C5DF-4130-A6F1-75E0AAD74AD4}" type="presParOf" srcId="{4D3461BB-C5A1-4A48-A541-CC54A2C63378}" destId="{F203242E-A3CE-4315-9BD7-44C0C936C48D}" srcOrd="0" destOrd="0" presId="urn:microsoft.com/office/officeart/2005/8/layout/pyramid1"/>
    <dgm:cxn modelId="{29D2DB1F-7C0D-47AC-AF5C-6BEF8F44EAE1}" type="presParOf" srcId="{4D3461BB-C5A1-4A48-A541-CC54A2C63378}" destId="{73AE5CFF-08A3-4DC5-8BF3-47B449D15FC2}" srcOrd="1" destOrd="0" presId="urn:microsoft.com/office/officeart/2005/8/layout/pyramid1"/>
    <dgm:cxn modelId="{F5400604-4D07-4F30-9727-1E36222308AB}" type="presParOf" srcId="{EFB838C3-8EB7-4464-95F3-50B6BAFEB8E0}" destId="{B455BAF9-A55C-435B-A512-A9FD03099995}" srcOrd="3" destOrd="0" presId="urn:microsoft.com/office/officeart/2005/8/layout/pyramid1"/>
    <dgm:cxn modelId="{C99DC247-018A-4EF7-B205-823F9E903A93}" type="presParOf" srcId="{B455BAF9-A55C-435B-A512-A9FD03099995}" destId="{DF0B9B05-0B8E-40E3-8E9C-AF153C37A404}" srcOrd="0" destOrd="0" presId="urn:microsoft.com/office/officeart/2005/8/layout/pyramid1"/>
    <dgm:cxn modelId="{CF7CEBF5-9EA9-46FD-B058-7159026379BC}" type="presParOf" srcId="{B455BAF9-A55C-435B-A512-A9FD03099995}" destId="{210FA716-C552-46DA-AA6F-7E7E12F188E0}" srcOrd="1" destOrd="0" presId="urn:microsoft.com/office/officeart/2005/8/layout/pyramid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B6CC3-6EE4-4030-B298-D253BC28400D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609DE-E684-465F-A13C-5C23588CCC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457B2-6368-402C-9DEA-48D4F672637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609DE-E684-465F-A13C-5C23588CCC6F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4279-CEBC-4FB6-8F23-89CD521A043A}" type="datetimeFigureOut">
              <a:rPr lang="ko-KR" altLang="en-US" smtClean="0"/>
              <a:pPr/>
              <a:t>2013-03-26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A3C0-9487-4255-A1FA-C19902F7E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erms.naver.com/entry.nhn?cid=200000000&amp;docId=1232687&amp;mobile&amp;categoryId=20000093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://terms.naver.com/entry.nhn?cid=200000000&amp;docId=1141309&amp;mobile&amp;categoryId=200000236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cid=797&amp;docId=1008027&amp;mobile&amp;categoryId=3267" TargetMode="External"/><Relationship Id="rId2" Type="http://schemas.openxmlformats.org/officeDocument/2006/relationships/hyperlink" Target="http://blog.naver.com/hks3760?Redirect=Log&amp;logNo=12002367287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altLang="ko-KR" sz="3300" dirty="0" smtClean="0">
                <a:solidFill>
                  <a:schemeClr val="accent6"/>
                </a:solidFill>
              </a:rPr>
              <a:t>2</a:t>
            </a:r>
            <a:r>
              <a:rPr lang="ko-KR" altLang="en-US" sz="3300" dirty="0" smtClean="0">
                <a:solidFill>
                  <a:schemeClr val="accent6"/>
                </a:solidFill>
              </a:rPr>
              <a:t>조</a:t>
            </a:r>
            <a:endParaRPr lang="en-US" altLang="ko-KR" sz="3300" dirty="0" smtClean="0">
              <a:solidFill>
                <a:schemeClr val="accent6"/>
              </a:solidFill>
            </a:endParaRPr>
          </a:p>
          <a:p>
            <a:r>
              <a:rPr lang="ko-KR" altLang="en-US" dirty="0" smtClean="0">
                <a:solidFill>
                  <a:schemeClr val="accent6"/>
                </a:solidFill>
              </a:rPr>
              <a:t>김연수 </a:t>
            </a:r>
            <a:r>
              <a:rPr lang="en-US" altLang="ko-KR" dirty="0" smtClean="0">
                <a:solidFill>
                  <a:schemeClr val="accent6"/>
                </a:solidFill>
              </a:rPr>
              <a:t>(21101932)</a:t>
            </a:r>
          </a:p>
          <a:p>
            <a:r>
              <a:rPr lang="ko-KR" altLang="en-US" dirty="0" smtClean="0">
                <a:solidFill>
                  <a:schemeClr val="accent6"/>
                </a:solidFill>
              </a:rPr>
              <a:t>박지은 </a:t>
            </a:r>
            <a:r>
              <a:rPr lang="en-US" altLang="ko-KR" dirty="0" smtClean="0">
                <a:solidFill>
                  <a:schemeClr val="accent6"/>
                </a:solidFill>
              </a:rPr>
              <a:t>(21101945)</a:t>
            </a:r>
          </a:p>
          <a:p>
            <a:r>
              <a:rPr lang="ko-KR" altLang="en-US" dirty="0" smtClean="0">
                <a:solidFill>
                  <a:schemeClr val="accent6"/>
                </a:solidFill>
              </a:rPr>
              <a:t>권호원 </a:t>
            </a:r>
            <a:r>
              <a:rPr lang="en-US" altLang="ko-KR" dirty="0" smtClean="0">
                <a:solidFill>
                  <a:schemeClr val="accent6"/>
                </a:solidFill>
              </a:rPr>
              <a:t>(21120463)</a:t>
            </a:r>
            <a:r>
              <a:rPr lang="ko-KR" altLang="en-US" dirty="0" smtClean="0">
                <a:solidFill>
                  <a:schemeClr val="accent6"/>
                </a:solidFill>
              </a:rPr>
              <a:t> </a:t>
            </a:r>
            <a:endParaRPr lang="en-US" altLang="ko-KR" dirty="0" smtClean="0">
              <a:solidFill>
                <a:schemeClr val="accent6"/>
              </a:solidFill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 rot="21398009">
            <a:off x="54564" y="1549090"/>
            <a:ext cx="9027540" cy="2123658"/>
          </a:xfrm>
          <a:prstGeom prst="rect">
            <a:avLst/>
          </a:prstGeom>
          <a:solidFill>
            <a:srgbClr val="FFFF7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ko-KR" altLang="en-US" sz="6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시대 순으로 바라 본</a:t>
            </a:r>
            <a:endParaRPr lang="en-US" altLang="ko-KR" sz="66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ko-KR" altLang="en-US" sz="6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日本</a:t>
            </a:r>
            <a:endParaRPr lang="en-US" altLang="ko-KR" sz="6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http://dicimg.naver.com/100/800/63/101763.jpg"/>
          <p:cNvPicPr>
            <a:picLocks noChangeAspect="1" noChangeArrowheads="1"/>
          </p:cNvPicPr>
          <p:nvPr/>
        </p:nvPicPr>
        <p:blipFill>
          <a:blip r:embed="rId3" cstate="print"/>
          <a:srcRect l="7572" t="15153" r="6606" b="9079"/>
          <a:stretch>
            <a:fillRect/>
          </a:stretch>
        </p:blipFill>
        <p:spPr bwMode="auto">
          <a:xfrm>
            <a:off x="3059832" y="1481607"/>
            <a:ext cx="4248472" cy="281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924727" y="116632"/>
            <a:ext cx="8255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b="1" cap="none" spc="0" dirty="0" err="1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도요토미</a:t>
            </a:r>
            <a:r>
              <a:rPr lang="ko-KR" altLang="en-US" sz="3200" b="1" cap="none" spc="0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ko-KR" altLang="en-US" sz="3200" b="1" cap="none" spc="0" dirty="0" err="1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히데요시</a:t>
            </a:r>
            <a:r>
              <a:rPr lang="en-US" altLang="ko-KR" sz="3200" b="1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, </a:t>
            </a:r>
            <a:r>
              <a:rPr lang="ko-KR" altLang="en-US" sz="3200" b="1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전국시대의 막을 내리다</a:t>
            </a:r>
            <a:endParaRPr lang="en-US" altLang="ko-KR" sz="3200" b="1" cap="none" spc="0" dirty="0">
              <a:ln w="24500" cmpd="dbl">
                <a:solidFill>
                  <a:srgbClr val="FFC0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도요토미 히데요시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b="15485"/>
          <a:stretch>
            <a:fillRect/>
          </a:stretch>
        </p:blipFill>
        <p:spPr bwMode="auto">
          <a:xfrm>
            <a:off x="6372200" y="2564904"/>
            <a:ext cx="2626443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21822" t="19440" r="43979" b="19361"/>
          <a:stretch>
            <a:fillRect/>
          </a:stretch>
        </p:blipFill>
        <p:spPr bwMode="auto">
          <a:xfrm>
            <a:off x="0" y="692696"/>
            <a:ext cx="309634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059832" y="90872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ko-KR" altLang="en-US" dirty="0" smtClean="0"/>
              <a:t> </a:t>
            </a:r>
            <a:r>
              <a:rPr lang="ko-KR" altLang="en-US" b="1" dirty="0" err="1" smtClean="0"/>
              <a:t>미쓰히데를</a:t>
            </a:r>
            <a:r>
              <a:rPr lang="ko-KR" altLang="en-US" b="1" dirty="0" smtClean="0"/>
              <a:t> 정벌하고 정권 장악</a:t>
            </a:r>
            <a:endParaRPr lang="en-US" altLang="ko-KR" b="1" dirty="0" smtClean="0"/>
          </a:p>
          <a:p>
            <a:pPr>
              <a:buFont typeface="Wingdings" pitchFamily="2" charset="2"/>
              <a:buChar char="§"/>
            </a:pPr>
            <a:r>
              <a:rPr lang="en-US" altLang="ko-KR" b="1" dirty="0" smtClean="0"/>
              <a:t> 1587</a:t>
            </a:r>
            <a:r>
              <a:rPr lang="ko-KR" altLang="en-US" b="1" dirty="0" smtClean="0"/>
              <a:t>년 </a:t>
            </a:r>
            <a:r>
              <a:rPr lang="ko-KR" altLang="en-US" b="1" dirty="0" err="1" smtClean="0"/>
              <a:t>규슈</a:t>
            </a:r>
            <a:r>
              <a:rPr lang="ko-KR" altLang="en-US" b="1" dirty="0" smtClean="0"/>
              <a:t> 평정</a:t>
            </a:r>
            <a:r>
              <a:rPr lang="en-US" altLang="ko-KR" b="1" dirty="0" smtClean="0"/>
              <a:t>. 1590</a:t>
            </a:r>
            <a:r>
              <a:rPr lang="ko-KR" altLang="en-US" b="1" dirty="0" smtClean="0"/>
              <a:t>년 관동의 호조 씨 정복→</a:t>
            </a:r>
            <a:r>
              <a:rPr lang="ko-KR" altLang="en-US" b="1" dirty="0" smtClean="0">
                <a:solidFill>
                  <a:schemeClr val="accent5"/>
                </a:solidFill>
              </a:rPr>
              <a:t>통일</a:t>
            </a: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/>
              <a:t> 일본의 유력한 </a:t>
            </a:r>
            <a:r>
              <a:rPr lang="ko-KR" altLang="en-US" b="1" dirty="0" err="1" smtClean="0"/>
              <a:t>다이묘들로부터</a:t>
            </a:r>
            <a:r>
              <a:rPr lang="ko-KR" altLang="en-US" b="1" dirty="0" smtClean="0"/>
              <a:t> 전부 복종 서약을 받음</a:t>
            </a:r>
            <a:endParaRPr lang="en-US" altLang="ko-KR" b="1" dirty="0" smtClean="0"/>
          </a:p>
        </p:txBody>
      </p:sp>
      <p:pic>
        <p:nvPicPr>
          <p:cNvPr id="5125" name="Picture 5" descr="http://dicimg.naver.com/100/800/8/55908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l="1262" r="4081" b="9589"/>
          <a:stretch>
            <a:fillRect/>
          </a:stretch>
        </p:blipFill>
        <p:spPr bwMode="auto">
          <a:xfrm>
            <a:off x="0" y="4241238"/>
            <a:ext cx="4176464" cy="261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구름 모양 설명선 12"/>
          <p:cNvSpPr/>
          <p:nvPr/>
        </p:nvSpPr>
        <p:spPr>
          <a:xfrm rot="10800000">
            <a:off x="3286116" y="4714884"/>
            <a:ext cx="3744416" cy="1440160"/>
          </a:xfrm>
          <a:prstGeom prst="cloudCallout">
            <a:avLst>
              <a:gd name="adj1" fmla="val -47979"/>
              <a:gd name="adj2" fmla="val 110877"/>
            </a:avLst>
          </a:prstGeom>
          <a:solidFill>
            <a:srgbClr val="FFFF7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 rot="21385132">
            <a:off x="3588820" y="517489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전쟁이란 아주 쉬운 것이군</a:t>
            </a:r>
            <a:r>
              <a:rPr lang="en-US" altLang="ko-KR" b="1" dirty="0" smtClean="0"/>
              <a:t>..</a:t>
            </a:r>
          </a:p>
          <a:p>
            <a:r>
              <a:rPr lang="ko-KR" altLang="en-US" b="1" dirty="0" smtClean="0"/>
              <a:t>조선부터 정벌해나가 볼까나</a:t>
            </a:r>
            <a:r>
              <a:rPr lang="en-US" altLang="ko-KR" b="1" dirty="0" smtClean="0"/>
              <a:t>?!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내용 개체 틀 11"/>
          <p:cNvSpPr>
            <a:spLocks noGrp="1"/>
          </p:cNvSpPr>
          <p:nvPr>
            <p:ph idx="1"/>
          </p:nvPr>
        </p:nvSpPr>
        <p:spPr>
          <a:xfrm>
            <a:off x="144016" y="2060849"/>
            <a:ext cx="8964488" cy="2448272"/>
          </a:xfrm>
        </p:spPr>
        <p:txBody>
          <a:bodyPr>
            <a:normAutofit fontScale="92500" lnSpcReduction="10000"/>
          </a:bodyPr>
          <a:lstStyle/>
          <a:p>
            <a:endParaRPr lang="en-US" altLang="ko-K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분로쿠</a:t>
            </a:r>
            <a:r>
              <a:rPr lang="en-US" altLang="ko-KR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文祿</a:t>
            </a:r>
            <a:r>
              <a:rPr lang="en-US" altLang="ko-KR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 역</a:t>
            </a:r>
            <a:endParaRPr lang="en-US" altLang="ko-K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altLang="ko-KR" sz="1900" b="1" dirty="0" smtClean="0"/>
              <a:t>  1592</a:t>
            </a:r>
            <a:r>
              <a:rPr lang="ko-KR" altLang="en-US" sz="1900" b="1" dirty="0" smtClean="0"/>
              <a:t>년 명나라를 치러 간다는 구실로 </a:t>
            </a:r>
            <a:r>
              <a:rPr lang="en-US" altLang="ko-KR" sz="1900" b="1" dirty="0" smtClean="0"/>
              <a:t>15</a:t>
            </a:r>
            <a:r>
              <a:rPr lang="ko-KR" altLang="en-US" sz="1900" b="1" dirty="0" smtClean="0"/>
              <a:t>만 여 명의 군사를 이끌고 조선을 침략</a:t>
            </a:r>
            <a:endParaRPr lang="en-US" altLang="ko-KR" sz="1900" b="1" dirty="0" smtClean="0"/>
          </a:p>
          <a:p>
            <a:endParaRPr lang="ko-KR" altLang="en-US" sz="1900" b="1" dirty="0" smtClean="0"/>
          </a:p>
          <a:p>
            <a:r>
              <a:rPr lang="ko-KR" altLang="en-US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게이초</a:t>
            </a:r>
            <a:r>
              <a:rPr lang="en-US" altLang="ko-KR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慶長</a:t>
            </a:r>
            <a:r>
              <a:rPr lang="en-US" altLang="ko-KR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 역</a:t>
            </a:r>
            <a:endParaRPr lang="en-US" altLang="ko-K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altLang="ko-KR" sz="1900" b="1" dirty="0" smtClean="0"/>
              <a:t>  1597</a:t>
            </a:r>
            <a:r>
              <a:rPr lang="ko-KR" altLang="en-US" sz="1900" b="1" dirty="0"/>
              <a:t>년 </a:t>
            </a:r>
            <a:r>
              <a:rPr lang="en-US" altLang="ko-KR" sz="1900" b="1" dirty="0" smtClean="0"/>
              <a:t>14</a:t>
            </a:r>
            <a:r>
              <a:rPr lang="ko-KR" altLang="en-US" sz="1900" b="1" dirty="0"/>
              <a:t>만여 병력으로 다시 조선을 </a:t>
            </a:r>
            <a:r>
              <a:rPr lang="ko-KR" altLang="en-US" sz="1900" b="1" dirty="0" smtClean="0"/>
              <a:t>침략</a:t>
            </a:r>
            <a:endParaRPr lang="ko-KR" altLang="en-US" sz="1900" b="1" dirty="0"/>
          </a:p>
          <a:p>
            <a:pPr>
              <a:buNone/>
            </a:pPr>
            <a:r>
              <a:rPr lang="ko-KR" altLang="en-US" b="1" dirty="0" smtClean="0"/>
              <a:t> 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명량해전에서</a:t>
            </a:r>
            <a:r>
              <a:rPr lang="ko-KR" altLang="en-US" b="1" dirty="0" smtClean="0">
                <a:solidFill>
                  <a:srgbClr val="0070C0"/>
                </a:solidFill>
              </a:rPr>
              <a:t>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히데요시</a:t>
            </a:r>
            <a:r>
              <a:rPr lang="ko-KR" altLang="en-US" b="1" dirty="0" smtClean="0">
                <a:solidFill>
                  <a:srgbClr val="0070C0"/>
                </a:solidFill>
              </a:rPr>
              <a:t> 전사</a:t>
            </a:r>
            <a:endParaRPr lang="ko-KR" altLang="en-US" b="1" dirty="0">
              <a:solidFill>
                <a:srgbClr val="0070C0"/>
              </a:solidFill>
            </a:endParaRPr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627985" y="404664"/>
            <a:ext cx="6904455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dirty="0" err="1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도요토미의</a:t>
            </a:r>
            <a:r>
              <a:rPr lang="ko-KR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조선 침략</a:t>
            </a:r>
            <a:endParaRPr lang="en-US" altLang="ko-K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그룹 9"/>
          <p:cNvGrpSpPr/>
          <p:nvPr/>
        </p:nvGrpSpPr>
        <p:grpSpPr>
          <a:xfrm>
            <a:off x="5917812" y="3284984"/>
            <a:ext cx="2038564" cy="1642279"/>
            <a:chOff x="5917812" y="3284984"/>
            <a:chExt cx="2038564" cy="1642279"/>
          </a:xfrm>
        </p:grpSpPr>
        <p:sp>
          <p:nvSpPr>
            <p:cNvPr id="4" name="번개 3"/>
            <p:cNvSpPr/>
            <p:nvPr/>
          </p:nvSpPr>
          <p:spPr>
            <a:xfrm rot="733202">
              <a:off x="5917812" y="3631119"/>
              <a:ext cx="1368152" cy="1296144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번개 4"/>
            <p:cNvSpPr/>
            <p:nvPr/>
          </p:nvSpPr>
          <p:spPr>
            <a:xfrm flipH="1">
              <a:off x="7164288" y="3284984"/>
              <a:ext cx="792088" cy="936104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10"/>
          <p:cNvGrpSpPr/>
          <p:nvPr/>
        </p:nvGrpSpPr>
        <p:grpSpPr>
          <a:xfrm>
            <a:off x="377606" y="5120024"/>
            <a:ext cx="8514874" cy="1338828"/>
            <a:chOff x="377606" y="5120024"/>
            <a:chExt cx="8514874" cy="1338828"/>
          </a:xfrm>
        </p:grpSpPr>
        <p:sp>
          <p:nvSpPr>
            <p:cNvPr id="7" name="TextBox 6"/>
            <p:cNvSpPr txBox="1"/>
            <p:nvPr/>
          </p:nvSpPr>
          <p:spPr>
            <a:xfrm>
              <a:off x="971600" y="5120024"/>
              <a:ext cx="792088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ko-KR" altLang="en-US" b="1" dirty="0" smtClean="0"/>
                <a:t>두 차례 모두 조선의 이순신 장군에 의해 패배</a:t>
              </a:r>
              <a:endParaRPr lang="en-US" altLang="ko-KR" b="1" dirty="0" smtClean="0"/>
            </a:p>
            <a:p>
              <a:pPr>
                <a:buNone/>
              </a:pPr>
              <a:endParaRPr lang="en-US" altLang="ko-KR" sz="900" b="1" dirty="0" smtClean="0"/>
            </a:p>
            <a:p>
              <a:pPr>
                <a:buNone/>
              </a:pPr>
              <a:r>
                <a:rPr lang="ko-KR" altLang="en-US" b="1" dirty="0" smtClean="0"/>
                <a:t>조선→크나큰 고통을 준 전란</a:t>
              </a:r>
              <a:endParaRPr lang="en-US" altLang="ko-KR" b="1" dirty="0" smtClean="0"/>
            </a:p>
            <a:p>
              <a:pPr>
                <a:buNone/>
              </a:pPr>
              <a:r>
                <a:rPr lang="ko-KR" altLang="en-US" b="1" dirty="0" smtClean="0"/>
                <a:t>일본→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한반도 선진문물의 대량 유입</a:t>
              </a:r>
              <a:r>
                <a:rPr lang="en-US" altLang="ko-KR" b="1" dirty="0" smtClean="0"/>
                <a:t>. </a:t>
              </a:r>
              <a:r>
                <a:rPr lang="ko-KR" altLang="en-US" b="1" dirty="0" smtClean="0"/>
                <a:t>일본 문화를 한 단계 끌어 올리는 전기</a:t>
              </a:r>
            </a:p>
            <a:p>
              <a:endParaRPr lang="ko-KR" altLang="en-US" dirty="0"/>
            </a:p>
          </p:txBody>
        </p:sp>
        <p:grpSp>
          <p:nvGrpSpPr>
            <p:cNvPr id="10" name="그룹 8"/>
            <p:cNvGrpSpPr/>
            <p:nvPr/>
          </p:nvGrpSpPr>
          <p:grpSpPr>
            <a:xfrm>
              <a:off x="377606" y="5229200"/>
              <a:ext cx="576064" cy="864096"/>
              <a:chOff x="179512" y="5229200"/>
              <a:chExt cx="576064" cy="864096"/>
            </a:xfrm>
          </p:grpSpPr>
          <p:sp>
            <p:nvSpPr>
              <p:cNvPr id="6" name="갈매기형 수장 5"/>
              <p:cNvSpPr/>
              <p:nvPr/>
            </p:nvSpPr>
            <p:spPr>
              <a:xfrm>
                <a:off x="179512" y="5229200"/>
                <a:ext cx="576064" cy="864096"/>
              </a:xfrm>
              <a:prstGeom prst="chevron">
                <a:avLst>
                  <a:gd name="adj" fmla="val 3987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갈매기형 수장 7"/>
              <p:cNvSpPr/>
              <p:nvPr/>
            </p:nvSpPr>
            <p:spPr>
              <a:xfrm>
                <a:off x="242555" y="5229200"/>
                <a:ext cx="296997" cy="864096"/>
              </a:xfrm>
              <a:prstGeom prst="chevron">
                <a:avLst>
                  <a:gd name="adj" fmla="val 753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194" name="Picture 2" descr="http://dicimg.naver.com/100/sub/130742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24000" cy="1524001"/>
          </a:xfrm>
          <a:prstGeom prst="rect">
            <a:avLst/>
          </a:prstGeom>
          <a:noFill/>
        </p:spPr>
      </p:pic>
      <p:pic>
        <p:nvPicPr>
          <p:cNvPr id="8196" name="Picture 4" descr="http://dicimg.naver.com/100/sub/130742_6.gif"/>
          <p:cNvPicPr>
            <a:picLocks noChangeAspect="1" noChangeArrowheads="1"/>
          </p:cNvPicPr>
          <p:nvPr/>
        </p:nvPicPr>
        <p:blipFill>
          <a:blip r:embed="rId3" cstate="print"/>
          <a:srcRect r="5501"/>
          <a:stretch>
            <a:fillRect/>
          </a:stretch>
        </p:blipFill>
        <p:spPr bwMode="auto">
          <a:xfrm>
            <a:off x="1428728" y="500042"/>
            <a:ext cx="1440160" cy="152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6449" t="16560" r="36551" b="42401"/>
          <a:stretch>
            <a:fillRect/>
          </a:stretch>
        </p:blipFill>
        <p:spPr bwMode="auto">
          <a:xfrm>
            <a:off x="5724128" y="116632"/>
            <a:ext cx="3312368" cy="314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142844" y="357166"/>
            <a:ext cx="6768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600" b="1" dirty="0" err="1" smtClean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도쿠가와</a:t>
            </a:r>
            <a:r>
              <a:rPr lang="ko-KR" altLang="en-US" sz="3600" b="1" dirty="0" smtClean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ko-KR" altLang="en-US" sz="3600" b="1" dirty="0" err="1" smtClean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이에야스</a:t>
            </a:r>
            <a:r>
              <a:rPr lang="en-US" altLang="ko-KR" sz="3600" b="1" dirty="0" smtClean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ko-KR" altLang="en-US" sz="3600" b="1" dirty="0" smtClean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권력을 잡다</a:t>
            </a:r>
            <a:endParaRPr lang="en-US" altLang="ko-KR" sz="5400" b="1" cap="none" spc="0" dirty="0">
              <a:ln w="12700">
                <a:solidFill>
                  <a:schemeClr val="accent4"/>
                </a:solidFill>
                <a:prstDash val="solid"/>
              </a:ln>
              <a:solidFill>
                <a:schemeClr val="accent6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98200"/>
            <a:ext cx="806489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1600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9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15</a:t>
            </a:r>
            <a:r>
              <a:rPr lang="ko-KR" altLang="en-US" b="1" dirty="0" smtClean="0"/>
              <a:t>일 ‘세키가하라 전투’</a:t>
            </a:r>
            <a:endParaRPr lang="en-US" altLang="ko-KR" b="1" dirty="0" smtClean="0"/>
          </a:p>
          <a:p>
            <a:endParaRPr lang="en-US" altLang="ko-KR" sz="900" b="1" dirty="0" smtClean="0"/>
          </a:p>
          <a:p>
            <a:r>
              <a:rPr lang="ko-KR" altLang="en-US" b="1" dirty="0" smtClean="0"/>
              <a:t>이시다 </a:t>
            </a:r>
            <a:r>
              <a:rPr lang="ko-KR" altLang="en-US" b="1" dirty="0" err="1" smtClean="0"/>
              <a:t>미쓰나리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vs</a:t>
            </a:r>
            <a:r>
              <a:rPr lang="en-US" altLang="ko-KR" b="1" dirty="0" smtClean="0"/>
              <a:t> </a:t>
            </a:r>
            <a:r>
              <a:rPr lang="ko-KR" altLang="en-US" b="1" dirty="0" err="1" smtClean="0"/>
              <a:t>도쿠가와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이에야스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=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이에야스勝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endParaRPr lang="en-US" altLang="ko-KR" b="1" dirty="0" smtClean="0"/>
          </a:p>
          <a:p>
            <a:r>
              <a:rPr lang="en-US" altLang="ko-KR" b="1" dirty="0" smtClean="0"/>
              <a:t>1603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조정으로부터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쇼군에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임명</a:t>
            </a:r>
            <a:r>
              <a:rPr lang="en-US" altLang="ko-KR" b="1" dirty="0" smtClean="0"/>
              <a:t>          </a:t>
            </a:r>
            <a:endParaRPr lang="ko-KR" altLang="en-US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1605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아들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히데타다</a:t>
            </a:r>
            <a:r>
              <a:rPr lang="ko-KR" altLang="en-US" b="1" dirty="0" err="1" smtClean="0"/>
              <a:t>에게</a:t>
            </a:r>
            <a:r>
              <a:rPr lang="ko-KR" altLang="en-US" b="1" dirty="0" smtClean="0"/>
              <a:t> 지위 세습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슨푸로</a:t>
            </a:r>
            <a:r>
              <a:rPr lang="ko-KR" altLang="en-US" b="1" dirty="0" smtClean="0"/>
              <a:t> 은퇴</a:t>
            </a:r>
          </a:p>
          <a:p>
            <a:endParaRPr lang="ko-KR" altLang="en-US" b="1" dirty="0" smtClean="0"/>
          </a:p>
          <a:p>
            <a:endParaRPr lang="ko-KR" altLang="en-US" dirty="0"/>
          </a:p>
        </p:txBody>
      </p:sp>
      <p:grpSp>
        <p:nvGrpSpPr>
          <p:cNvPr id="2" name="그룹 9"/>
          <p:cNvGrpSpPr/>
          <p:nvPr/>
        </p:nvGrpSpPr>
        <p:grpSpPr>
          <a:xfrm>
            <a:off x="431032" y="3596823"/>
            <a:ext cx="8245424" cy="1200329"/>
            <a:chOff x="431032" y="3770822"/>
            <a:chExt cx="8245424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539552" y="3770822"/>
              <a:ext cx="80762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endParaRPr lang="ko-KR" altLang="en-US" dirty="0" smtClean="0"/>
            </a:p>
            <a:p>
              <a:pPr fontAlgn="base"/>
              <a:r>
                <a:rPr lang="ko-KR" altLang="en-US" b="1" dirty="0" smtClean="0"/>
                <a:t>첫째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막부는 </a:t>
              </a:r>
              <a:r>
                <a:rPr lang="ko-KR" altLang="en-US" b="1" dirty="0" err="1" smtClean="0">
                  <a:solidFill>
                    <a:srgbClr val="0070C0"/>
                  </a:solidFill>
                </a:rPr>
                <a:t>도쿠가와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 씨에 의해 세습된다</a:t>
              </a:r>
              <a:r>
                <a:rPr lang="ko-KR" altLang="en-US" b="1" dirty="0" smtClean="0"/>
                <a:t>는 사실을 만천하에 천명하기 위함</a:t>
              </a:r>
            </a:p>
            <a:p>
              <a:pPr fontAlgn="base"/>
              <a:r>
                <a:rPr lang="ko-KR" altLang="en-US" b="1" dirty="0" smtClean="0"/>
                <a:t>둘째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좀 더 자유로운 위치에서 </a:t>
              </a:r>
              <a:r>
                <a:rPr lang="ko-KR" altLang="en-US" b="1" dirty="0" err="1" smtClean="0"/>
                <a:t>도쿠가와</a:t>
              </a:r>
              <a:r>
                <a:rPr lang="ko-KR" altLang="en-US" b="1" dirty="0" smtClean="0"/>
                <a:t> 씨 정권의 기초를 다지기 위함</a:t>
              </a:r>
            </a:p>
            <a:p>
              <a:endParaRPr lang="ko-KR" altLang="en-US" dirty="0"/>
            </a:p>
          </p:txBody>
        </p:sp>
        <p:sp>
          <p:nvSpPr>
            <p:cNvPr id="9" name="사각형 설명선 8"/>
            <p:cNvSpPr/>
            <p:nvPr/>
          </p:nvSpPr>
          <p:spPr>
            <a:xfrm rot="10800000">
              <a:off x="431032" y="3770822"/>
              <a:ext cx="8245424" cy="1152128"/>
            </a:xfrm>
            <a:prstGeom prst="wedgeRectCallout">
              <a:avLst>
                <a:gd name="adj1" fmla="val 2473"/>
                <a:gd name="adj2" fmla="val 80136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3"/>
          <p:cNvGrpSpPr/>
          <p:nvPr/>
        </p:nvGrpSpPr>
        <p:grpSpPr>
          <a:xfrm>
            <a:off x="414118" y="4913292"/>
            <a:ext cx="8676456" cy="1107996"/>
            <a:chOff x="414118" y="4805424"/>
            <a:chExt cx="8676456" cy="1107996"/>
          </a:xfrm>
        </p:grpSpPr>
        <p:sp>
          <p:nvSpPr>
            <p:cNvPr id="7" name="TextBox 6"/>
            <p:cNvSpPr txBox="1"/>
            <p:nvPr/>
          </p:nvSpPr>
          <p:spPr>
            <a:xfrm>
              <a:off x="414118" y="4941168"/>
              <a:ext cx="86764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1614</a:t>
              </a:r>
              <a:r>
                <a:rPr lang="ko-KR" altLang="en-US" b="1" dirty="0" smtClean="0"/>
                <a:t>년 오사카의 겨울 싸움</a:t>
              </a:r>
              <a:endParaRPr lang="en-US" altLang="ko-KR" b="1" dirty="0" smtClean="0"/>
            </a:p>
            <a:p>
              <a:pPr algn="ctr"/>
              <a:r>
                <a:rPr lang="en-US" altLang="ko-KR" sz="2000" dirty="0" smtClean="0">
                  <a:solidFill>
                    <a:srgbClr val="0070C0"/>
                  </a:solidFill>
                </a:rPr>
                <a:t>    </a:t>
              </a:r>
              <a:r>
                <a:rPr lang="en-US" altLang="ko-KR" sz="2000" b="1" dirty="0" smtClean="0"/>
                <a:t>=</a:t>
              </a:r>
              <a:r>
                <a:rPr lang="en-US" altLang="ko-KR" sz="2000" dirty="0" smtClean="0">
                  <a:solidFill>
                    <a:srgbClr val="0070C0"/>
                  </a:solidFill>
                </a:rPr>
                <a:t> </a:t>
              </a:r>
              <a:r>
                <a:rPr lang="ko-KR" altLang="en-US" sz="2000" b="1" dirty="0" err="1" smtClean="0">
                  <a:solidFill>
                    <a:srgbClr val="0070C0"/>
                  </a:solidFill>
                </a:rPr>
                <a:t>도요토미</a:t>
              </a:r>
              <a:r>
                <a:rPr lang="ko-KR" altLang="en-US" sz="2000" b="1" dirty="0" smtClean="0">
                  <a:solidFill>
                    <a:srgbClr val="0070C0"/>
                  </a:solidFill>
                </a:rPr>
                <a:t> 씨 종말</a:t>
              </a:r>
              <a:endParaRPr lang="en-US" altLang="ko-KR" sz="2000" b="1" dirty="0" smtClean="0">
                <a:solidFill>
                  <a:srgbClr val="0070C0"/>
                </a:solidFill>
              </a:endParaRPr>
            </a:p>
            <a:p>
              <a:r>
                <a:rPr lang="en-US" altLang="ko-KR" b="1" dirty="0" smtClean="0"/>
                <a:t>1615</a:t>
              </a:r>
              <a:r>
                <a:rPr lang="ko-KR" altLang="en-US" b="1" dirty="0" smtClean="0"/>
                <a:t>년 오사카의 여름 싸움</a:t>
              </a:r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9934" y="4805424"/>
              <a:ext cx="4679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dirty="0" smtClean="0"/>
                <a:t>}</a:t>
              </a:r>
              <a:endParaRPr lang="ko-KR" altLang="en-US" sz="6600" dirty="0"/>
            </a:p>
          </p:txBody>
        </p:sp>
      </p:grpSp>
      <p:grpSp>
        <p:nvGrpSpPr>
          <p:cNvPr id="10" name="그룹 25"/>
          <p:cNvGrpSpPr/>
          <p:nvPr/>
        </p:nvGrpSpPr>
        <p:grpSpPr>
          <a:xfrm>
            <a:off x="4184777" y="1939479"/>
            <a:ext cx="2999828" cy="769441"/>
            <a:chOff x="4184777" y="1939479"/>
            <a:chExt cx="2999828" cy="769441"/>
          </a:xfrm>
        </p:grpSpPr>
        <p:sp>
          <p:nvSpPr>
            <p:cNvPr id="8" name="오른쪽 화살표 7"/>
            <p:cNvSpPr/>
            <p:nvPr/>
          </p:nvSpPr>
          <p:spPr>
            <a:xfrm>
              <a:off x="4184777" y="2169004"/>
              <a:ext cx="576064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742911" y="1939479"/>
              <a:ext cx="244169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4400" b="1" cap="none" spc="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에도막부</a:t>
              </a:r>
              <a:endParaRPr lang="en-US" altLang="ko-KR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다이어그램 5"/>
          <p:cNvGraphicFramePr/>
          <p:nvPr/>
        </p:nvGraphicFramePr>
        <p:xfrm>
          <a:off x="107504" y="908720"/>
          <a:ext cx="33843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직사각형 2"/>
          <p:cNvSpPr/>
          <p:nvPr/>
        </p:nvSpPr>
        <p:spPr>
          <a:xfrm>
            <a:off x="107504" y="44624"/>
            <a:ext cx="51635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ko-KR" altLang="en-US" sz="4000" b="1" cap="all" spc="0" dirty="0" err="1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막번체제의</a:t>
            </a:r>
            <a:r>
              <a:rPr lang="ko-KR" altLang="en-US" sz="40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사회 계급</a:t>
            </a:r>
            <a:endParaRPr lang="en-US" altLang="ko-KR" sz="4000" b="1" cap="all" spc="0" dirty="0" smtClean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3" name="모서리가 둥근 직사각형 4"/>
          <p:cNvSpPr/>
          <p:nvPr/>
        </p:nvSpPr>
        <p:spPr>
          <a:xfrm>
            <a:off x="5123018" y="2395842"/>
            <a:ext cx="2547676" cy="8681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110" tIns="118110" rIns="118110" bIns="118110" numCol="1" spcCol="1270" anchor="ctr" anchorCtr="0">
            <a:noAutofit/>
          </a:bodyPr>
          <a:lstStyle/>
          <a:p>
            <a:pPr lvl="0" algn="ctr" defTabSz="1377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3100" kern="1200"/>
          </a:p>
        </p:txBody>
      </p:sp>
      <p:sp>
        <p:nvSpPr>
          <p:cNvPr id="20" name="TextBox 19"/>
          <p:cNvSpPr txBox="1"/>
          <p:nvPr/>
        </p:nvSpPr>
        <p:spPr>
          <a:xfrm>
            <a:off x="3139840" y="1281534"/>
            <a:ext cx="5904656" cy="923330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평화가 계속되자 할 일을 잃고</a:t>
            </a:r>
            <a:r>
              <a:rPr lang="en-US" altLang="ko-KR" b="1" dirty="0" smtClean="0"/>
              <a:t>, </a:t>
            </a:r>
            <a:r>
              <a:rPr lang="ko-KR" altLang="en-US" b="1" dirty="0" smtClean="0">
                <a:solidFill>
                  <a:schemeClr val="accent5"/>
                </a:solidFill>
              </a:rPr>
              <a:t>귀족이 됨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r>
              <a:rPr lang="ko-KR" altLang="en-US" b="1" dirty="0" smtClean="0"/>
              <a:t>유일한 지배계층이지만 같은 무사 내의 </a:t>
            </a:r>
            <a:r>
              <a:rPr lang="ko-KR" altLang="en-US" b="1" dirty="0" smtClean="0">
                <a:solidFill>
                  <a:schemeClr val="accent5"/>
                </a:solidFill>
              </a:rPr>
              <a:t>신분 이동 매우 폐쇄적</a:t>
            </a:r>
            <a:endParaRPr lang="ko-KR" altLang="en-US" b="1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1840" y="2708920"/>
            <a:ext cx="5904656" cy="646331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무사 다음의 지위에 자리매김되었지만 상징적인 지위에 불과할 뿐</a:t>
            </a:r>
            <a:r>
              <a:rPr lang="en-US" altLang="ko-KR" b="1" dirty="0" smtClean="0"/>
              <a:t>, </a:t>
            </a:r>
            <a:r>
              <a:rPr lang="ko-KR" altLang="en-US" b="1" dirty="0" smtClean="0">
                <a:solidFill>
                  <a:schemeClr val="accent5"/>
                </a:solidFill>
              </a:rPr>
              <a:t>가장 가혹한 수탈 대상</a:t>
            </a:r>
            <a:endParaRPr lang="ko-KR" altLang="en-US" b="1" dirty="0">
              <a:solidFill>
                <a:schemeClr val="accent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3933056"/>
            <a:ext cx="5760640" cy="923330"/>
          </a:xfrm>
          <a:prstGeom prst="rect">
            <a:avLst/>
          </a:prstGeom>
          <a:noFill/>
          <a:ln w="28575">
            <a:solidFill>
              <a:srgbClr val="92D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공장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工匠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과 상인은 노부나가</a:t>
            </a:r>
            <a:r>
              <a:rPr lang="en-US" altLang="ko-KR" b="1" dirty="0" smtClean="0"/>
              <a:t>·</a:t>
            </a:r>
            <a:r>
              <a:rPr lang="ko-KR" altLang="en-US" b="1" dirty="0" err="1" smtClean="0"/>
              <a:t>히데요시의</a:t>
            </a:r>
            <a:r>
              <a:rPr lang="ko-KR" altLang="en-US" b="1" dirty="0" smtClean="0"/>
              <a:t> 전국 통일에 의해 촉진된 상업 발달로 </a:t>
            </a:r>
            <a:r>
              <a:rPr lang="ko-KR" altLang="en-US" b="1" dirty="0" smtClean="0">
                <a:solidFill>
                  <a:schemeClr val="accent5"/>
                </a:solidFill>
              </a:rPr>
              <a:t>사회적으로 중요한 계급 </a:t>
            </a:r>
            <a:r>
              <a:rPr lang="ko-KR" altLang="en-US" b="1" dirty="0" smtClean="0"/>
              <a:t>이 되어감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59832" y="5313982"/>
            <a:ext cx="6048672" cy="646331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‘</a:t>
            </a:r>
            <a:r>
              <a:rPr lang="ko-KR" altLang="en-US" b="1" dirty="0" smtClean="0"/>
              <a:t>장인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상인에 대한 세금 부과는 단지 가격을 상승시킬 뿐’</a:t>
            </a:r>
            <a:endParaRPr lang="en-US" altLang="ko-KR" b="1" dirty="0" smtClean="0"/>
          </a:p>
          <a:p>
            <a:r>
              <a:rPr lang="ko-KR" altLang="en-US" b="1" dirty="0" smtClean="0"/>
              <a:t>약간의 </a:t>
            </a:r>
            <a:r>
              <a:rPr lang="ko-KR" altLang="en-US" b="1" dirty="0" err="1" smtClean="0"/>
              <a:t>영업세</a:t>
            </a:r>
            <a:r>
              <a:rPr lang="ko-KR" altLang="en-US" b="1" dirty="0" smtClean="0"/>
              <a:t> 지불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 부담 없이 </a:t>
            </a:r>
            <a:r>
              <a:rPr lang="ko-KR" altLang="en-US" b="1" dirty="0" smtClean="0">
                <a:solidFill>
                  <a:schemeClr val="accent5"/>
                </a:solidFill>
              </a:rPr>
              <a:t>막대한 부를 축적</a:t>
            </a:r>
            <a:endParaRPr lang="ko-KR" altLang="en-US" b="1" dirty="0">
              <a:solidFill>
                <a:schemeClr val="accent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728" y="150017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士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03648" y="6228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상</a:t>
            </a:r>
            <a:r>
              <a:rPr lang="en-US" altLang="ko-KR" dirty="0" smtClean="0"/>
              <a:t>(</a:t>
            </a:r>
            <a:r>
              <a:rPr lang="ko-KR" altLang="en-US" dirty="0" smtClean="0"/>
              <a:t>商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03648" y="56881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공</a:t>
            </a:r>
            <a:r>
              <a:rPr lang="en-US" altLang="ko-KR" dirty="0" smtClean="0"/>
              <a:t>(</a:t>
            </a:r>
            <a:r>
              <a:rPr lang="ko-KR" altLang="en-US" dirty="0" smtClean="0"/>
              <a:t>工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403648" y="36357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농</a:t>
            </a:r>
            <a:r>
              <a:rPr lang="en-US" altLang="ko-KR" dirty="0" smtClean="0"/>
              <a:t>(</a:t>
            </a:r>
            <a:r>
              <a:rPr lang="ko-KR" altLang="en-US" dirty="0" smtClean="0"/>
              <a:t>農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cxnSp>
        <p:nvCxnSpPr>
          <p:cNvPr id="30" name="직선 화살표 연결선 29"/>
          <p:cNvCxnSpPr>
            <a:stCxn id="25" idx="3"/>
            <a:endCxn id="20" idx="1"/>
          </p:cNvCxnSpPr>
          <p:nvPr/>
        </p:nvCxnSpPr>
        <p:spPr>
          <a:xfrm>
            <a:off x="2220816" y="1684840"/>
            <a:ext cx="919024" cy="583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>
            <a:stCxn id="28" idx="3"/>
            <a:endCxn id="22" idx="1"/>
          </p:cNvCxnSpPr>
          <p:nvPr/>
        </p:nvCxnSpPr>
        <p:spPr>
          <a:xfrm flipV="1">
            <a:off x="2195736" y="3032086"/>
            <a:ext cx="936104" cy="78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27" idx="3"/>
            <a:endCxn id="23" idx="1"/>
          </p:cNvCxnSpPr>
          <p:nvPr/>
        </p:nvCxnSpPr>
        <p:spPr>
          <a:xfrm flipV="1">
            <a:off x="2195736" y="4394721"/>
            <a:ext cx="936104" cy="1478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26" idx="3"/>
            <a:endCxn id="24" idx="1"/>
          </p:cNvCxnSpPr>
          <p:nvPr/>
        </p:nvCxnSpPr>
        <p:spPr>
          <a:xfrm flipV="1">
            <a:off x="2195736" y="5637148"/>
            <a:ext cx="864096" cy="775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9512" y="948690"/>
            <a:ext cx="8856984" cy="2308324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ko-KR" altLang="en-US" b="1" dirty="0" smtClean="0"/>
              <a:t>동아시아 국제 질서에 편입하기 위해 다각적으로 교섭하기 시작</a:t>
            </a:r>
            <a:endParaRPr lang="en-US" altLang="ko-KR" b="1" dirty="0" smtClean="0"/>
          </a:p>
          <a:p>
            <a:pPr fontAlgn="base"/>
            <a:r>
              <a:rPr lang="ko-KR" altLang="en-US" b="1" dirty="0" smtClean="0"/>
              <a:t>조선과의 교섭 임무를 대마도주에게 맡김</a:t>
            </a:r>
            <a:endParaRPr lang="en-US" altLang="ko-KR" b="1" dirty="0" smtClean="0"/>
          </a:p>
          <a:p>
            <a:pPr fontAlgn="base"/>
            <a:r>
              <a:rPr lang="en-US" altLang="ko-KR" b="1" dirty="0" smtClean="0"/>
              <a:t>1604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월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조선은 승려 유정과 무장 </a:t>
            </a:r>
            <a:r>
              <a:rPr lang="ko-KR" altLang="en-US" b="1" dirty="0" err="1" smtClean="0"/>
              <a:t>손문욱을</a:t>
            </a:r>
            <a:r>
              <a:rPr lang="ko-KR" altLang="en-US" b="1" dirty="0" smtClean="0"/>
              <a:t> 대마도에 파견</a:t>
            </a:r>
            <a:endParaRPr lang="en-US" altLang="ko-KR" b="1" dirty="0" smtClean="0"/>
          </a:p>
          <a:p>
            <a:pPr fontAlgn="base"/>
            <a:endParaRPr lang="en-US" altLang="ko-KR" b="1" dirty="0" smtClean="0"/>
          </a:p>
          <a:p>
            <a:pPr algn="ctr" fontAlgn="base"/>
            <a:r>
              <a:rPr lang="en-US" altLang="ko-KR" b="1" i="1" dirty="0" smtClean="0">
                <a:solidFill>
                  <a:srgbClr val="0070C0"/>
                </a:solidFill>
              </a:rPr>
              <a:t>“</a:t>
            </a:r>
            <a:r>
              <a:rPr lang="ko-KR" altLang="en-US" b="1" i="1" dirty="0" smtClean="0">
                <a:solidFill>
                  <a:srgbClr val="0070C0"/>
                </a:solidFill>
              </a:rPr>
              <a:t>나는 임진 때 </a:t>
            </a:r>
            <a:r>
              <a:rPr lang="ko-KR" altLang="en-US" b="1" i="1" dirty="0" err="1" smtClean="0">
                <a:solidFill>
                  <a:srgbClr val="0070C0"/>
                </a:solidFill>
              </a:rPr>
              <a:t>간토에</a:t>
            </a:r>
            <a:r>
              <a:rPr lang="ko-KR" altLang="en-US" b="1" i="1" dirty="0" smtClean="0">
                <a:solidFill>
                  <a:srgbClr val="0070C0"/>
                </a:solidFill>
              </a:rPr>
              <a:t> 있어서 전쟁에는 전혀 관여하지 않았다</a:t>
            </a:r>
            <a:r>
              <a:rPr lang="en-US" altLang="ko-KR" b="1" i="1" dirty="0" smtClean="0">
                <a:solidFill>
                  <a:srgbClr val="0070C0"/>
                </a:solidFill>
              </a:rPr>
              <a:t>.</a:t>
            </a:r>
          </a:p>
          <a:p>
            <a:pPr algn="ctr" fontAlgn="base"/>
            <a:r>
              <a:rPr lang="ko-KR" altLang="en-US" b="1" i="1" dirty="0" smtClean="0">
                <a:solidFill>
                  <a:srgbClr val="0070C0"/>
                </a:solidFill>
              </a:rPr>
              <a:t>조선과 나 사이에는 원한이 없다</a:t>
            </a:r>
            <a:r>
              <a:rPr lang="en-US" altLang="ko-KR" b="1" i="1" dirty="0" smtClean="0">
                <a:solidFill>
                  <a:srgbClr val="0070C0"/>
                </a:solidFill>
              </a:rPr>
              <a:t>. </a:t>
            </a:r>
            <a:r>
              <a:rPr lang="ko-KR" altLang="en-US" b="1" i="1" dirty="0" err="1" smtClean="0">
                <a:solidFill>
                  <a:srgbClr val="0070C0"/>
                </a:solidFill>
              </a:rPr>
              <a:t>화호를</a:t>
            </a:r>
            <a:r>
              <a:rPr lang="ko-KR" altLang="en-US" b="1" i="1" dirty="0" smtClean="0">
                <a:solidFill>
                  <a:srgbClr val="0070C0"/>
                </a:solidFill>
              </a:rPr>
              <a:t> 통할 것을 청한다”</a:t>
            </a:r>
            <a:endParaRPr lang="en-US" altLang="ko-KR" b="1" i="1" dirty="0" smtClean="0">
              <a:solidFill>
                <a:srgbClr val="0070C0"/>
              </a:solidFill>
            </a:endParaRPr>
          </a:p>
          <a:p>
            <a:pPr algn="ctr" fontAlgn="base"/>
            <a:endParaRPr lang="en-US" altLang="ko-KR" b="1" i="1" dirty="0" smtClean="0"/>
          </a:p>
          <a:p>
            <a:pPr fontAlgn="base"/>
            <a:r>
              <a:rPr lang="en-US" altLang="ko-KR" b="1" dirty="0" smtClean="0"/>
              <a:t>1606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조선은 대마도가 파견한 사신 편에 강화를 위한 선행 조건 제시</a:t>
            </a:r>
            <a:r>
              <a:rPr lang="en-US" altLang="ko-KR" b="1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16632"/>
            <a:ext cx="87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</a:rPr>
              <a:t>유일한 공식 외교</a:t>
            </a:r>
            <a:r>
              <a:rPr lang="en-US" altLang="ko-KR" sz="36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</a:rPr>
              <a:t>통신사</a:t>
            </a:r>
            <a:endParaRPr lang="ko-KR" alt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547664" y="3220960"/>
            <a:ext cx="6408712" cy="1252012"/>
            <a:chOff x="1403648" y="1916832"/>
            <a:chExt cx="6264696" cy="1252012"/>
          </a:xfrm>
        </p:grpSpPr>
        <p:sp>
          <p:nvSpPr>
            <p:cNvPr id="4" name="가로로 말린 두루마리 모양 3"/>
            <p:cNvSpPr/>
            <p:nvPr/>
          </p:nvSpPr>
          <p:spPr>
            <a:xfrm>
              <a:off x="1403648" y="1916832"/>
              <a:ext cx="6048672" cy="1152128"/>
            </a:xfrm>
            <a:prstGeom prst="horizontalScroll">
              <a:avLst>
                <a:gd name="adj" fmla="val 12797"/>
              </a:avLst>
            </a:prstGeom>
            <a:blipFill>
              <a:blip r:embed="rId2" cstate="print"/>
              <a:tile tx="0" ty="0" sx="100000" sy="100000" flip="none" algn="tl"/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47664" y="2060848"/>
              <a:ext cx="6120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sz="1600" b="1" dirty="0" smtClean="0"/>
                <a:t>①</a:t>
              </a:r>
              <a:r>
                <a:rPr lang="ko-KR" altLang="en-US" sz="1600" b="1" dirty="0" err="1" smtClean="0"/>
                <a:t>전쟁중에</a:t>
              </a:r>
              <a:r>
                <a:rPr lang="ko-KR" altLang="en-US" sz="1600" b="1" dirty="0" smtClean="0"/>
                <a:t> 선왕의 능묘를 파헤친 도적을 </a:t>
              </a:r>
              <a:r>
                <a:rPr lang="ko-KR" altLang="en-US" sz="1600" b="1" dirty="0" err="1" smtClean="0"/>
                <a:t>잡아보내라</a:t>
              </a:r>
              <a:endParaRPr lang="en-US" altLang="ko-KR" sz="1600" b="1" dirty="0" smtClean="0"/>
            </a:p>
            <a:p>
              <a:pPr fontAlgn="base"/>
              <a:r>
                <a:rPr lang="ko-KR" altLang="en-US" sz="1600" b="1" dirty="0" smtClean="0"/>
                <a:t>②</a:t>
              </a:r>
              <a:r>
                <a:rPr lang="ko-KR" altLang="en-US" sz="1600" b="1" dirty="0" err="1" smtClean="0"/>
                <a:t>이에야스가</a:t>
              </a:r>
              <a:r>
                <a:rPr lang="ko-KR" altLang="en-US" sz="1600" b="1" dirty="0" smtClean="0"/>
                <a:t> 직접 국교를 재개하기를 요청하는 국서를 보내라</a:t>
              </a:r>
              <a:endParaRPr lang="en-US" altLang="ko-KR" sz="1600" b="1" dirty="0" smtClean="0"/>
            </a:p>
            <a:p>
              <a:pPr fontAlgn="base"/>
              <a:r>
                <a:rPr lang="ko-KR" altLang="en-US" sz="1600" b="1" dirty="0" smtClean="0"/>
                <a:t>③왜란 중에 잡혀간 우리 백성을 돌려보내라</a:t>
              </a:r>
              <a:endParaRPr lang="en-US" altLang="ko-KR" sz="1600" b="1" dirty="0" smtClean="0"/>
            </a:p>
            <a:p>
              <a:endParaRPr lang="ko-KR" alt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7544" y="5229200"/>
            <a:ext cx="82809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ko-KR" altLang="en-US" b="1" dirty="0" smtClean="0"/>
              <a:t>국교 재개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조선 후기 통신사 시대가 열림</a:t>
            </a:r>
            <a:r>
              <a:rPr lang="en-US" altLang="ko-KR" b="1" dirty="0" smtClean="0"/>
              <a:t>   </a:t>
            </a:r>
            <a:r>
              <a:rPr lang="en-US" altLang="ko-KR" b="1" dirty="0" smtClean="0">
                <a:solidFill>
                  <a:srgbClr val="FF0000"/>
                </a:solidFill>
              </a:rPr>
              <a:t>BUT!!</a:t>
            </a:r>
            <a:r>
              <a:rPr lang="en-US" altLang="ko-KR" b="1" dirty="0" smtClean="0"/>
              <a:t>  </a:t>
            </a:r>
            <a:r>
              <a:rPr lang="ko-KR" altLang="en-US" b="1" dirty="0" smtClean="0"/>
              <a:t>흉작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기아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재정적 문제 발생</a:t>
            </a:r>
            <a:endParaRPr lang="en-US" altLang="ko-KR" b="1" dirty="0" smtClean="0"/>
          </a:p>
          <a:p>
            <a:pPr fontAlgn="base"/>
            <a:endParaRPr lang="en-US" altLang="ko-KR" b="1" dirty="0" smtClean="0"/>
          </a:p>
          <a:p>
            <a:pPr fontAlgn="base"/>
            <a:r>
              <a:rPr lang="en-US" altLang="ko-KR" b="1" dirty="0" smtClean="0"/>
              <a:t>1811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순조</a:t>
            </a:r>
            <a:r>
              <a:rPr lang="en-US" altLang="ko-KR" b="1" dirty="0" smtClean="0"/>
              <a:t>11) </a:t>
            </a:r>
            <a:r>
              <a:rPr lang="ko-KR" altLang="en-US" b="1" dirty="0" smtClean="0"/>
              <a:t>대마도까지 초청하는 </a:t>
            </a:r>
            <a:r>
              <a:rPr lang="ko-KR" altLang="en-US" b="1" dirty="0" err="1" smtClean="0"/>
              <a:t>역지빙례로</a:t>
            </a:r>
            <a:r>
              <a:rPr lang="ko-KR" altLang="en-US" b="1" dirty="0" smtClean="0"/>
              <a:t> 낙착 → 교류 중단</a:t>
            </a:r>
          </a:p>
          <a:p>
            <a:endParaRPr lang="ko-KR" altLang="en-US" dirty="0"/>
          </a:p>
        </p:txBody>
      </p:sp>
      <p:sp>
        <p:nvSpPr>
          <p:cNvPr id="8" name="줄무늬가 있는 오른쪽 화살표 7"/>
          <p:cNvSpPr/>
          <p:nvPr/>
        </p:nvSpPr>
        <p:spPr>
          <a:xfrm rot="5400000">
            <a:off x="4211960" y="4221088"/>
            <a:ext cx="504056" cy="93610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후미에(踏み絵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313" y="2204864"/>
            <a:ext cx="1781175" cy="216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3256786" y="211287"/>
            <a:ext cx="24673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400" b="1" cap="none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쇄국정책</a:t>
            </a:r>
            <a:endParaRPr lang="en-US" altLang="ko-KR" sz="4400" b="1" cap="none" spc="50" dirty="0">
              <a:ln w="11430"/>
              <a:solidFill>
                <a:schemeClr val="accent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347733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0070C0"/>
                </a:solidFill>
              </a:rPr>
              <a:t>①기독교를 막기 위해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r>
              <a:rPr lang="en-US" altLang="ko-KR" b="1" dirty="0" smtClean="0"/>
              <a:t>1613</a:t>
            </a:r>
            <a:r>
              <a:rPr lang="ko-KR" altLang="en-US" b="1" dirty="0" smtClean="0"/>
              <a:t>년 기독교 금지령</a:t>
            </a:r>
            <a:endParaRPr lang="en-US" altLang="ko-KR" b="1" dirty="0" smtClean="0"/>
          </a:p>
          <a:p>
            <a:r>
              <a:rPr lang="ko-KR" altLang="en-US" b="1" dirty="0" smtClean="0"/>
              <a:t>교회 파괴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신도의 개종 강행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140</a:t>
            </a:r>
            <a:r>
              <a:rPr lang="ko-KR" altLang="en-US" b="1" dirty="0" smtClean="0"/>
              <a:t>여 명의 기독교도를 마닐라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마카오로 추방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rgbClr val="0070C0"/>
                </a:solidFill>
              </a:rPr>
              <a:t>②무역통제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r>
              <a:rPr lang="en-US" altLang="ko-KR" b="1" dirty="0" smtClean="0"/>
              <a:t>1616</a:t>
            </a:r>
            <a:r>
              <a:rPr lang="ko-KR" altLang="en-US" b="1" dirty="0" smtClean="0"/>
              <a:t>년 서구 상선의 기항지를 </a:t>
            </a:r>
            <a:r>
              <a:rPr lang="ko-KR" altLang="en-US" b="1" dirty="0" err="1" smtClean="0"/>
              <a:t>히라도와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나가사키로</a:t>
            </a:r>
            <a:r>
              <a:rPr lang="ko-KR" altLang="en-US" b="1" dirty="0" smtClean="0"/>
              <a:t> 제한</a:t>
            </a:r>
            <a:endParaRPr lang="en-US" altLang="ko-KR" b="1" dirty="0" smtClean="0"/>
          </a:p>
          <a:p>
            <a:r>
              <a:rPr lang="en-US" altLang="ko-KR" b="1" dirty="0" smtClean="0"/>
              <a:t>1624</a:t>
            </a:r>
            <a:r>
              <a:rPr lang="ko-KR" altLang="en-US" b="1" dirty="0" smtClean="0"/>
              <a:t>년 스페인 상선의 내항을 금지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24180" y="3725997"/>
            <a:ext cx="8460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1622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55</a:t>
            </a:r>
            <a:r>
              <a:rPr lang="ko-KR" altLang="en-US" b="1" dirty="0" smtClean="0"/>
              <a:t>명의 선교사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신자를 </a:t>
            </a:r>
            <a:r>
              <a:rPr lang="ko-KR" altLang="en-US" b="1" dirty="0" err="1" smtClean="0"/>
              <a:t>나가사키에서</a:t>
            </a:r>
            <a:r>
              <a:rPr lang="ko-KR" altLang="en-US" b="1" dirty="0" smtClean="0"/>
              <a:t> 처형</a:t>
            </a:r>
            <a:endParaRPr lang="en-US" altLang="ko-KR" b="1" dirty="0" smtClean="0"/>
          </a:p>
          <a:p>
            <a:r>
              <a:rPr lang="en-US" altLang="ko-KR" b="1" dirty="0" smtClean="0"/>
              <a:t>1629</a:t>
            </a:r>
            <a:r>
              <a:rPr lang="ko-KR" altLang="en-US" b="1" dirty="0" smtClean="0"/>
              <a:t>년 기독교도를 색출하기 위해 </a:t>
            </a:r>
            <a:r>
              <a:rPr lang="ko-KR" altLang="en-US" b="1" dirty="0" smtClean="0">
                <a:solidFill>
                  <a:srgbClr val="0070C0"/>
                </a:solidFill>
              </a:rPr>
              <a:t>후미에</a:t>
            </a:r>
            <a:r>
              <a:rPr lang="en-US" altLang="ko-KR" b="1" dirty="0" smtClean="0">
                <a:solidFill>
                  <a:srgbClr val="0070C0"/>
                </a:solidFill>
              </a:rPr>
              <a:t>(</a:t>
            </a:r>
            <a:r>
              <a:rPr lang="ko-KR" altLang="en-US" b="1" dirty="0" err="1" smtClean="0">
                <a:solidFill>
                  <a:srgbClr val="0070C0"/>
                </a:solidFill>
              </a:rPr>
              <a:t>踏繪</a:t>
            </a:r>
            <a:r>
              <a:rPr lang="en-US" altLang="ko-KR" b="1" dirty="0" smtClean="0">
                <a:solidFill>
                  <a:srgbClr val="0070C0"/>
                </a:solidFill>
              </a:rPr>
              <a:t>)</a:t>
            </a:r>
            <a:r>
              <a:rPr lang="ko-KR" altLang="en-US" b="1" dirty="0" smtClean="0"/>
              <a:t> 실시</a:t>
            </a:r>
            <a:endParaRPr lang="en-US" altLang="ko-KR" b="1" dirty="0" smtClean="0"/>
          </a:p>
          <a:p>
            <a:r>
              <a:rPr lang="en-US" altLang="ko-KR" b="1" dirty="0" smtClean="0"/>
              <a:t>1635</a:t>
            </a:r>
            <a:r>
              <a:rPr lang="ko-KR" altLang="en-US" b="1" dirty="0" smtClean="0"/>
              <a:t>년 일본인의 해외도항을 금지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일단 해외로 나간 자는 귀국 금지</a:t>
            </a:r>
            <a:endParaRPr lang="en-US" altLang="ko-KR" b="1" dirty="0" smtClean="0"/>
          </a:p>
          <a:p>
            <a:r>
              <a:rPr lang="en-US" altLang="ko-KR" b="1" dirty="0" smtClean="0"/>
              <a:t>1636</a:t>
            </a:r>
            <a:r>
              <a:rPr lang="ko-KR" altLang="en-US" b="1" dirty="0" smtClean="0"/>
              <a:t>년 네덜란드 상인들의 무역활동을 </a:t>
            </a:r>
            <a:r>
              <a:rPr lang="ko-KR" altLang="en-US" b="1" dirty="0" err="1" smtClean="0"/>
              <a:t>나가사키의</a:t>
            </a:r>
            <a:r>
              <a:rPr lang="ko-KR" altLang="en-US" b="1" dirty="0" smtClean="0"/>
              <a:t> 데지마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出島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에 제한</a:t>
            </a:r>
            <a:endParaRPr lang="en-US" altLang="ko-KR" b="1" dirty="0" smtClean="0"/>
          </a:p>
          <a:p>
            <a:r>
              <a:rPr lang="en-US" altLang="ko-KR" b="1" dirty="0" smtClean="0"/>
              <a:t>1637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만 명의 농민이 일으킨 </a:t>
            </a:r>
            <a:r>
              <a:rPr lang="ko-KR" altLang="en-US" b="1" dirty="0" smtClean="0">
                <a:solidFill>
                  <a:srgbClr val="0070C0"/>
                </a:solidFill>
              </a:rPr>
              <a:t>시마바라</a:t>
            </a:r>
            <a:r>
              <a:rPr lang="en-US" altLang="ko-KR" b="1" dirty="0" smtClean="0">
                <a:solidFill>
                  <a:srgbClr val="0070C0"/>
                </a:solidFill>
              </a:rPr>
              <a:t>(</a:t>
            </a:r>
            <a:r>
              <a:rPr lang="ko-KR" altLang="en-US" b="1" dirty="0" smtClean="0">
                <a:solidFill>
                  <a:srgbClr val="0070C0"/>
                </a:solidFill>
              </a:rPr>
              <a:t>島原</a:t>
            </a:r>
            <a:r>
              <a:rPr lang="en-US" altLang="ko-KR" b="1" dirty="0" smtClean="0">
                <a:solidFill>
                  <a:srgbClr val="0070C0"/>
                </a:solidFill>
              </a:rPr>
              <a:t>)</a:t>
            </a:r>
            <a:r>
              <a:rPr lang="ko-KR" altLang="en-US" b="1" dirty="0" smtClean="0">
                <a:solidFill>
                  <a:srgbClr val="0070C0"/>
                </a:solidFill>
              </a:rPr>
              <a:t>의 난</a:t>
            </a:r>
            <a:r>
              <a:rPr lang="ko-KR" altLang="en-US" b="1" dirty="0" smtClean="0"/>
              <a:t>을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무력에 의한 </a:t>
            </a:r>
            <a:r>
              <a:rPr lang="ko-KR" altLang="en-US" b="1" dirty="0" err="1" smtClean="0"/>
              <a:t>대살육</a:t>
            </a:r>
            <a:r>
              <a:rPr lang="ko-KR" altLang="en-US" b="1" dirty="0" smtClean="0"/>
              <a:t> 자행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43443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근대의 배경</a:t>
            </a:r>
            <a:r>
              <a:rPr lang="en-US" altLang="ko-K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  <a:p>
            <a:pPr>
              <a:buNone/>
            </a:pPr>
            <a:r>
              <a:rPr lang="en-US" altLang="ko-KR" sz="1800" dirty="0" smtClean="0"/>
              <a:t> </a:t>
            </a:r>
            <a:r>
              <a:rPr lang="en-US" altLang="ko-KR" sz="1800" b="1" dirty="0" smtClean="0"/>
              <a:t>18</a:t>
            </a:r>
            <a:r>
              <a:rPr lang="ko-KR" altLang="en-US" sz="1800" b="1" dirty="0" smtClean="0"/>
              <a:t>세기의 유럽은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1) </a:t>
            </a:r>
            <a:r>
              <a:rPr lang="ko-KR" altLang="en-US" sz="1800" b="1" dirty="0" smtClean="0"/>
              <a:t>정치적인 면에서는 시민 혁명에 의해 민주주의 정치 체제가 확립 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2) </a:t>
            </a:r>
            <a:r>
              <a:rPr lang="ko-KR" altLang="en-US" sz="1800" b="1" dirty="0" smtClean="0"/>
              <a:t>경제적인 면에서는 산업 혁명으로 경제 시스템에 커다란 변화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3) </a:t>
            </a:r>
            <a:r>
              <a:rPr lang="ko-KR" altLang="en-US" sz="1800" b="1" dirty="0" smtClean="0">
                <a:uFill>
                  <a:solidFill>
                    <a:srgbClr val="FF0000"/>
                  </a:solidFill>
                </a:uFill>
              </a:rPr>
              <a:t>경제적인 면에서는 자본주의 </a:t>
            </a:r>
            <a:endParaRPr lang="en-US" altLang="ko-KR" sz="1800" b="1" dirty="0" smtClean="0">
              <a:uFill>
                <a:solidFill>
                  <a:srgbClr val="FF0000"/>
                </a:solidFill>
              </a:uFill>
            </a:endParaRPr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4) </a:t>
            </a:r>
            <a:r>
              <a:rPr lang="ko-KR" altLang="en-US" sz="1800" b="1" dirty="0" smtClean="0"/>
              <a:t>문화적인 면에서는 과학과 실용적인 응용 기술이 발달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14348" y="642918"/>
            <a:ext cx="389081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일본의 근대</a:t>
            </a:r>
            <a:endParaRPr lang="en-US" altLang="ko-K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타원 7"/>
          <p:cNvSpPr/>
          <p:nvPr/>
        </p:nvSpPr>
        <p:spPr>
          <a:xfrm>
            <a:off x="857224" y="3143248"/>
            <a:ext cx="2928958" cy="357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0" name="구부러진 연결선 9"/>
          <p:cNvCxnSpPr>
            <a:stCxn id="8" idx="3"/>
          </p:cNvCxnSpPr>
          <p:nvPr/>
        </p:nvCxnSpPr>
        <p:spPr>
          <a:xfrm>
            <a:off x="1214414" y="3429000"/>
            <a:ext cx="914400" cy="914400"/>
          </a:xfrm>
          <a:prstGeom prst="curvedConnector3">
            <a:avLst/>
          </a:prstGeom>
          <a:ln w="15875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3108" y="4000504"/>
            <a:ext cx="3000396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자본주의 경제의 발전은 제국주의의 단계를 더욱 심화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또한</a:t>
            </a:r>
            <a:r>
              <a:rPr lang="en-US" altLang="ko-KR" b="1" dirty="0" smtClean="0">
                <a:solidFill>
                  <a:srgbClr val="FF0000"/>
                </a:solidFill>
              </a:rPr>
              <a:t>, </a:t>
            </a:r>
            <a:r>
              <a:rPr lang="ko-KR" altLang="en-US" b="1" dirty="0" smtClean="0">
                <a:solidFill>
                  <a:srgbClr val="FF0000"/>
                </a:solidFill>
              </a:rPr>
              <a:t>자본가와 노동자들의 갈등 심화</a:t>
            </a:r>
            <a:endParaRPr lang="en-US" altLang="ko-KR" b="1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71472" y="5643578"/>
            <a:ext cx="76209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그렇다면</a:t>
            </a:r>
            <a:r>
              <a:rPr lang="en-US" altLang="ko-KR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ko-KR" alt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일본에게 어떤 </a:t>
            </a:r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영향을 끼칠까</a:t>
            </a:r>
            <a:r>
              <a:rPr lang="en-US" altLang="ko-KR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altLang="ko-KR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357686" y="2857496"/>
            <a:ext cx="2928958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7" name="구부러진 연결선 16"/>
          <p:cNvCxnSpPr/>
          <p:nvPr/>
        </p:nvCxnSpPr>
        <p:spPr>
          <a:xfrm rot="16200000" flipV="1">
            <a:off x="6429388" y="3214686"/>
            <a:ext cx="642942" cy="357190"/>
          </a:xfrm>
          <a:prstGeom prst="curvedConnector3">
            <a:avLst>
              <a:gd name="adj1" fmla="val 50000"/>
            </a:avLst>
          </a:prstGeom>
          <a:ln w="15875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72264" y="3714752"/>
            <a:ext cx="121444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경제 공항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643438" y="2500306"/>
            <a:ext cx="1143008" cy="2857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6" name="구부러진 연결선 25"/>
          <p:cNvCxnSpPr/>
          <p:nvPr/>
        </p:nvCxnSpPr>
        <p:spPr>
          <a:xfrm flipV="1">
            <a:off x="5357818" y="2071678"/>
            <a:ext cx="571504" cy="428628"/>
          </a:xfrm>
          <a:prstGeom prst="curvedConnector3">
            <a:avLst>
              <a:gd name="adj1" fmla="val 50000"/>
            </a:avLst>
          </a:prstGeom>
          <a:ln w="15875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57818" y="1428736"/>
            <a:ext cx="121444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사회 주의 운동 확산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357818" y="4357694"/>
            <a:ext cx="360241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여러가지</a:t>
            </a:r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문제 </a:t>
            </a:r>
            <a:endParaRPr lang="en-US" altLang="ko-KR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ko-KR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발생</a:t>
            </a:r>
            <a:r>
              <a:rPr lang="en-US" altLang="ko-K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altLang="ko-KR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폭발 2 30"/>
          <p:cNvSpPr/>
          <p:nvPr/>
        </p:nvSpPr>
        <p:spPr>
          <a:xfrm>
            <a:off x="5643570" y="4286256"/>
            <a:ext cx="3143272" cy="1285884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357850"/>
          </a:xfrm>
          <a:ln>
            <a:solidFill>
              <a:srgbClr val="FF00FF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endParaRPr lang="en-US" altLang="ko-KR" sz="1800" dirty="0" smtClean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en-US" altLang="ko-KR" sz="1800" b="1" dirty="0" smtClean="0">
                <a:solidFill>
                  <a:schemeClr val="accent5"/>
                </a:solidFill>
              </a:rPr>
              <a:t>1853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년</a:t>
            </a:r>
            <a:r>
              <a:rPr lang="ko-KR" altLang="en-US" sz="1800" b="1" dirty="0" smtClean="0"/>
              <a:t>  아메리카 동인도 함대 사령관인 </a:t>
            </a:r>
            <a:r>
              <a:rPr lang="ko-KR" altLang="en-US" sz="1800" b="1" dirty="0" err="1" smtClean="0"/>
              <a:t>페리</a:t>
            </a:r>
            <a:r>
              <a:rPr lang="ko-KR" altLang="en-US" sz="1800" b="1" dirty="0" smtClean="0"/>
              <a:t> 제독이 군함 </a:t>
            </a:r>
            <a:r>
              <a:rPr lang="en-US" altLang="ko-KR" sz="1800" b="1" dirty="0" smtClean="0"/>
              <a:t>4</a:t>
            </a:r>
            <a:r>
              <a:rPr lang="ko-KR" altLang="en-US" sz="1800" b="1" dirty="0" smtClean="0"/>
              <a:t>척을 이끌고 </a:t>
            </a:r>
            <a:r>
              <a:rPr lang="ko-KR" altLang="en-US" sz="1800" b="1" dirty="0" err="1" smtClean="0"/>
              <a:t>에도에</a:t>
            </a:r>
            <a:r>
              <a:rPr lang="ko-KR" altLang="en-US" sz="1800" b="1" dirty="0" smtClean="0"/>
              <a:t> 가까운 </a:t>
            </a:r>
            <a:r>
              <a:rPr lang="ko-KR" altLang="en-US" sz="1800" b="1" dirty="0" err="1" smtClean="0"/>
              <a:t>우라가에</a:t>
            </a:r>
            <a:r>
              <a:rPr lang="ko-KR" altLang="en-US" sz="1800" b="1" dirty="0" smtClean="0"/>
              <a:t> 나타나 개국을 요구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>
                <a:solidFill>
                  <a:schemeClr val="accent5"/>
                </a:solidFill>
              </a:rPr>
              <a:t>1854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년</a:t>
            </a:r>
            <a:r>
              <a:rPr lang="ko-KR" altLang="en-US" sz="1800" b="1" dirty="0" smtClean="0"/>
              <a:t>  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‘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일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·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미 화친 조약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(</a:t>
            </a:r>
            <a:r>
              <a:rPr lang="ko-KR" altLang="en-US" sz="1800" b="1" dirty="0" err="1" smtClean="0">
                <a:solidFill>
                  <a:schemeClr val="accent5"/>
                </a:solidFill>
              </a:rPr>
              <a:t>가나가와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 조약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)'</a:t>
            </a:r>
            <a:r>
              <a:rPr lang="ko-KR" altLang="en-US" sz="1800" b="1" dirty="0" smtClean="0"/>
              <a:t>을 체결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이어서 영국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/>
              <a:t>러시아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/>
              <a:t>네덜란드와도 같은 내용의 조약을 체결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>
                <a:solidFill>
                  <a:schemeClr val="accent5"/>
                </a:solidFill>
              </a:rPr>
              <a:t>1858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년 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6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월  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'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미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·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일 수호 통상 조약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‘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 </a:t>
            </a:r>
            <a:r>
              <a:rPr lang="ko-KR" altLang="en-US" sz="1800" b="1" dirty="0" smtClean="0"/>
              <a:t>체결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에도 막부는 네덜란드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/>
              <a:t>러시아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/>
              <a:t>영국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/>
              <a:t>프랑스와도 유사한 조약을 체결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    (</a:t>
            </a:r>
            <a:r>
              <a:rPr lang="ko-KR" altLang="en-US" sz="1800" b="1" dirty="0" err="1" smtClean="0"/>
              <a:t>안세이의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5</a:t>
            </a:r>
            <a:r>
              <a:rPr lang="ko-KR" altLang="en-US" sz="1800" b="1" dirty="0" smtClean="0"/>
              <a:t>개국 조약</a:t>
            </a:r>
            <a:r>
              <a:rPr lang="en-US" altLang="ko-KR" sz="1800" b="1" dirty="0" smtClean="0"/>
              <a:t>)</a:t>
            </a:r>
          </a:p>
          <a:p>
            <a:pPr algn="ctr">
              <a:buNone/>
            </a:pPr>
            <a:endParaRPr lang="en-US" altLang="ko-KR" sz="1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altLang="ko-K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ko-KR" altLang="en-US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즉</a:t>
            </a:r>
            <a:r>
              <a:rPr lang="en-US" altLang="ko-K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ko-KR" altLang="en-US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구미 제국 과의 무역을 개시 하면서 </a:t>
            </a:r>
            <a:endParaRPr lang="en-US" altLang="ko-KR" sz="1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ko-KR" altLang="en-US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근대적 조약에 의거한 자본주의 시장에 편입 되었다</a:t>
            </a:r>
            <a:r>
              <a:rPr lang="en-US" altLang="ko-KR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en-US" altLang="ko-KR" sz="1800" b="1" dirty="0" smtClean="0"/>
              <a:t>19</a:t>
            </a:r>
            <a:r>
              <a:rPr lang="ko-KR" altLang="en-US" sz="1800" b="1" dirty="0"/>
              <a:t>세기 </a:t>
            </a:r>
            <a:r>
              <a:rPr lang="ko-KR" altLang="en-US" sz="1800" b="1" dirty="0" smtClean="0"/>
              <a:t>후반 일본은 </a:t>
            </a:r>
            <a:r>
              <a:rPr lang="ko-KR" altLang="en-US" sz="1800" b="1" dirty="0"/>
              <a:t>서양 열강들과 어깨를 나란히 할 수 있는 </a:t>
            </a:r>
            <a:r>
              <a:rPr lang="en-US" altLang="ko-KR" sz="1800" b="1" dirty="0" smtClean="0">
                <a:solidFill>
                  <a:schemeClr val="accent5"/>
                </a:solidFill>
              </a:rPr>
              <a:t>'</a:t>
            </a:r>
            <a:r>
              <a:rPr lang="ko-KR" altLang="en-US" sz="1800" b="1" dirty="0">
                <a:solidFill>
                  <a:schemeClr val="accent5"/>
                </a:solidFill>
              </a:rPr>
              <a:t>대국화</a:t>
            </a:r>
            <a:r>
              <a:rPr lang="en-US" altLang="ko-KR" sz="1800" b="1" dirty="0">
                <a:solidFill>
                  <a:schemeClr val="accent5"/>
                </a:solidFill>
              </a:rPr>
              <a:t>'</a:t>
            </a:r>
            <a:r>
              <a:rPr lang="ko-KR" altLang="en-US" sz="1800" b="1" dirty="0"/>
              <a:t>를 </a:t>
            </a:r>
            <a:r>
              <a:rPr lang="ko-KR" altLang="en-US" sz="1800" b="1" dirty="0" smtClean="0"/>
              <a:t>국가 정책의 </a:t>
            </a:r>
            <a:r>
              <a:rPr lang="ko-KR" altLang="en-US" sz="1800" b="1" dirty="0"/>
              <a:t>기본 방향으로 </a:t>
            </a:r>
            <a:r>
              <a:rPr lang="ko-KR" altLang="en-US" sz="1800" b="1" dirty="0" smtClean="0"/>
              <a:t>설정</a:t>
            </a:r>
            <a:r>
              <a:rPr lang="en-US" altLang="ko-KR" sz="1800" b="1" dirty="0" smtClean="0"/>
              <a:t> </a:t>
            </a:r>
          </a:p>
          <a:p>
            <a:pPr>
              <a:buNone/>
            </a:pPr>
            <a:r>
              <a:rPr lang="ko-KR" altLang="en-US" sz="1800" b="1" dirty="0"/>
              <a:t> </a:t>
            </a:r>
            <a:r>
              <a:rPr lang="ko-KR" altLang="en-US" sz="1800" b="1" dirty="0" smtClean="0"/>
              <a:t>→ 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절대주의 </a:t>
            </a:r>
            <a:r>
              <a:rPr lang="ko-KR" altLang="en-US" sz="1800" b="1" dirty="0">
                <a:solidFill>
                  <a:schemeClr val="accent5"/>
                </a:solidFill>
              </a:rPr>
              <a:t>정권</a:t>
            </a:r>
            <a:r>
              <a:rPr lang="ko-KR" altLang="en-US" sz="1800" b="1" dirty="0"/>
              <a:t>의 </a:t>
            </a:r>
            <a:r>
              <a:rPr lang="ko-KR" altLang="en-US" sz="1800" b="1" dirty="0" smtClean="0"/>
              <a:t>확립</a:t>
            </a:r>
            <a:r>
              <a:rPr lang="en-US" altLang="ko-KR" sz="1800" b="1" dirty="0" smtClean="0"/>
              <a:t>,</a:t>
            </a:r>
            <a:r>
              <a:rPr lang="ko-KR" altLang="en-US" sz="1800" b="1" dirty="0" smtClean="0"/>
              <a:t> 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입헌 정치 </a:t>
            </a:r>
            <a:r>
              <a:rPr lang="ko-KR" altLang="en-US" sz="1800" b="1" dirty="0" smtClean="0"/>
              <a:t>의 </a:t>
            </a:r>
            <a:r>
              <a:rPr lang="ko-KR" altLang="en-US" sz="1800" b="1" dirty="0"/>
              <a:t>도입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경제의 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자본주의</a:t>
            </a:r>
            <a:r>
              <a:rPr lang="en-US" altLang="ko-KR" sz="1800" b="1" dirty="0" smtClean="0"/>
              <a:t>, </a:t>
            </a:r>
            <a:r>
              <a:rPr lang="ko-KR" altLang="en-US" sz="1800" b="1" dirty="0" smtClean="0">
                <a:solidFill>
                  <a:schemeClr val="accent5"/>
                </a:solidFill>
              </a:rPr>
              <a:t>식민지 획득 </a:t>
            </a:r>
            <a:r>
              <a:rPr lang="ko-KR" altLang="en-US" sz="1800" b="1" dirty="0" smtClean="0"/>
              <a:t>이라는 </a:t>
            </a:r>
            <a:r>
              <a:rPr lang="ko-KR" altLang="en-US" sz="1800" b="1" dirty="0"/>
              <a:t>일련의 과정을 매우 단기간에 </a:t>
            </a:r>
            <a:r>
              <a:rPr lang="ko-KR" altLang="en-US" sz="1800" b="1" dirty="0" smtClean="0"/>
              <a:t>실천하기 위한 노력을 시작함</a:t>
            </a:r>
            <a:r>
              <a:rPr lang="en-US" altLang="ko-KR" sz="1800" b="1" dirty="0" smtClean="0"/>
              <a:t>.</a:t>
            </a:r>
          </a:p>
          <a:p>
            <a:pPr>
              <a:buNone/>
            </a:pP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643174" y="357166"/>
            <a:ext cx="440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근대의 일본 모습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2214578"/>
          </a:xfrm>
          <a:ln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endParaRPr lang="en-US" altLang="ko-KR" sz="4500" b="1" dirty="0" smtClean="0"/>
          </a:p>
          <a:p>
            <a:r>
              <a:rPr lang="en-US" altLang="ko-KR" sz="5500" b="1" dirty="0" smtClean="0"/>
              <a:t>1859</a:t>
            </a:r>
            <a:r>
              <a:rPr lang="ko-KR" altLang="en-US" sz="5500" b="1" dirty="0" smtClean="0"/>
              <a:t>년부터 </a:t>
            </a:r>
            <a:r>
              <a:rPr lang="ko-KR" altLang="en-US" sz="5500" b="1" dirty="0" err="1" smtClean="0"/>
              <a:t>가나가와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요코하마</a:t>
            </a:r>
            <a:r>
              <a:rPr lang="en-US" altLang="ko-KR" sz="5500" b="1" dirty="0" smtClean="0"/>
              <a:t>,</a:t>
            </a:r>
            <a:r>
              <a:rPr lang="ko-KR" altLang="en-US" sz="5500" b="1" dirty="0" smtClean="0"/>
              <a:t> 나가사키</a:t>
            </a:r>
            <a:r>
              <a:rPr lang="en-US" altLang="ko-KR" sz="5500" b="1" dirty="0" smtClean="0"/>
              <a:t>, </a:t>
            </a:r>
            <a:r>
              <a:rPr lang="ko-KR" altLang="en-US" sz="5500" b="1" dirty="0" err="1" smtClean="0"/>
              <a:t>하코다테의</a:t>
            </a:r>
            <a:r>
              <a:rPr lang="ko-KR" altLang="en-US" sz="5500" b="1" dirty="0" smtClean="0"/>
              <a:t> 개항장</a:t>
            </a:r>
            <a:r>
              <a:rPr lang="en-US" altLang="ko-KR" sz="5500" b="1" dirty="0" smtClean="0"/>
              <a:t>(</a:t>
            </a:r>
            <a:r>
              <a:rPr lang="ko-KR" altLang="en-US" sz="5500" b="1" dirty="0" smtClean="0"/>
              <a:t>거류지</a:t>
            </a:r>
            <a:r>
              <a:rPr lang="en-US" altLang="ko-KR" sz="5500" b="1" dirty="0" smtClean="0"/>
              <a:t>)</a:t>
            </a:r>
            <a:r>
              <a:rPr lang="ko-KR" altLang="en-US" sz="5500" b="1" dirty="0" smtClean="0"/>
              <a:t>에서 시작함</a:t>
            </a:r>
            <a:endParaRPr lang="en-US" altLang="ko-KR" sz="5500" b="1" dirty="0" smtClean="0"/>
          </a:p>
          <a:p>
            <a:pPr>
              <a:buNone/>
            </a:pPr>
            <a:r>
              <a:rPr lang="en-US" altLang="ko-KR" sz="5500" b="1" dirty="0" smtClean="0"/>
              <a:t>    </a:t>
            </a:r>
            <a:r>
              <a:rPr lang="ko-KR" altLang="en-US" sz="5500" b="1" dirty="0" smtClean="0"/>
              <a:t>교역의 주로 </a:t>
            </a:r>
            <a:r>
              <a:rPr lang="ko-KR" altLang="en-US" sz="5500" b="1" dirty="0" err="1" smtClean="0"/>
              <a:t>가나가와</a:t>
            </a:r>
            <a:r>
              <a:rPr lang="ko-KR" altLang="en-US" sz="5500" b="1" dirty="0" smtClean="0"/>
              <a:t> 중심으로 이루어짐 </a:t>
            </a:r>
            <a:endParaRPr lang="en-US" altLang="ko-KR" sz="5500" b="1" dirty="0" smtClean="0"/>
          </a:p>
          <a:p>
            <a:r>
              <a:rPr lang="ko-KR" altLang="en-US" sz="5500" b="1" dirty="0" smtClean="0"/>
              <a:t>결제는 은화가 사용</a:t>
            </a:r>
            <a:endParaRPr lang="en-US" altLang="ko-KR" sz="5500" b="1" dirty="0" smtClean="0"/>
          </a:p>
          <a:p>
            <a:r>
              <a:rPr lang="ko-KR" altLang="en-US" sz="5500" b="1" dirty="0" smtClean="0"/>
              <a:t>주요 무역 상대국은 영국이 주도권을 장악</a:t>
            </a:r>
            <a:r>
              <a:rPr lang="en-US" altLang="ko-KR" sz="5500" b="1" dirty="0" smtClean="0"/>
              <a:t> </a:t>
            </a:r>
          </a:p>
          <a:p>
            <a:r>
              <a:rPr lang="ko-KR" altLang="en-US" sz="5500" b="1" dirty="0" smtClean="0"/>
              <a:t>수출품</a:t>
            </a:r>
            <a:r>
              <a:rPr lang="en-US" altLang="ko-KR" sz="5500" b="1" dirty="0" smtClean="0"/>
              <a:t> - </a:t>
            </a:r>
            <a:r>
              <a:rPr lang="ko-KR" altLang="en-US" sz="5500" b="1" dirty="0" smtClean="0"/>
              <a:t>차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해산물 등의 반제품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식료품</a:t>
            </a:r>
            <a:r>
              <a:rPr lang="en-US" altLang="ko-KR" sz="5500" b="1" dirty="0" smtClean="0"/>
              <a:t> </a:t>
            </a:r>
          </a:p>
          <a:p>
            <a:r>
              <a:rPr lang="ko-KR" altLang="en-US" sz="5500" b="1" dirty="0" smtClean="0"/>
              <a:t>수입품 </a:t>
            </a:r>
            <a:r>
              <a:rPr lang="en-US" altLang="ko-KR" sz="5500" b="1" dirty="0" smtClean="0"/>
              <a:t>- </a:t>
            </a:r>
            <a:r>
              <a:rPr lang="ko-KR" altLang="en-US" sz="5500" b="1" dirty="0" smtClean="0"/>
              <a:t>모직물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면직물 등 옷감과 총</a:t>
            </a:r>
            <a:r>
              <a:rPr lang="en-US" altLang="ko-KR" sz="5500" b="1" dirty="0" smtClean="0"/>
              <a:t>, </a:t>
            </a:r>
            <a:r>
              <a:rPr lang="ko-KR" altLang="en-US" sz="5500" b="1" dirty="0" smtClean="0"/>
              <a:t>선박 등의 군수품</a:t>
            </a:r>
            <a:r>
              <a:rPr lang="ko-KR" altLang="en-US" sz="5500" b="1" dirty="0"/>
              <a:t> </a:t>
            </a:r>
            <a:endParaRPr lang="en-US" altLang="ko-KR" sz="5500" b="1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3000364" y="214290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개항의 영향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4" name="아래쪽 화살표 3"/>
          <p:cNvSpPr/>
          <p:nvPr/>
        </p:nvSpPr>
        <p:spPr>
          <a:xfrm>
            <a:off x="4000496" y="3214686"/>
            <a:ext cx="1000132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57158" y="4214818"/>
            <a:ext cx="8358246" cy="1754326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교환 비율의 차이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금은 교환 비율이 일본은 </a:t>
            </a:r>
            <a:r>
              <a:rPr lang="en-US" altLang="ko-KR" b="1" dirty="0" smtClean="0"/>
              <a:t>1 : 5, </a:t>
            </a:r>
            <a:r>
              <a:rPr lang="ko-KR" altLang="en-US" b="1" dirty="0" smtClean="0"/>
              <a:t>국제 시장은 </a:t>
            </a:r>
            <a:r>
              <a:rPr lang="en-US" altLang="ko-KR" b="1" dirty="0" smtClean="0"/>
              <a:t>1 : 15)</a:t>
            </a:r>
            <a:r>
              <a:rPr lang="ko-KR" altLang="en-US" b="1" dirty="0" smtClean="0"/>
              <a:t>로 인해 대량의 </a:t>
            </a:r>
            <a:r>
              <a:rPr lang="ko-KR" altLang="en-US" b="1" dirty="0" smtClean="0">
                <a:solidFill>
                  <a:schemeClr val="accent5"/>
                </a:solidFill>
              </a:rPr>
              <a:t>금화 유출 </a:t>
            </a:r>
            <a:r>
              <a:rPr lang="ko-KR" altLang="en-US" b="1" dirty="0" smtClean="0"/>
              <a:t>이 초래</a:t>
            </a:r>
            <a:endParaRPr lang="en-US" altLang="ko-KR" b="1" dirty="0" smtClean="0"/>
          </a:p>
          <a:p>
            <a:r>
              <a:rPr lang="ko-KR" altLang="en-US" b="1" dirty="0" smtClean="0"/>
              <a:t> 막부는 조잡한 금화를 제조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유통시켜 화폐 부족 현상을 메우려 했으나 오히려 </a:t>
            </a:r>
            <a:r>
              <a:rPr lang="ko-KR" altLang="en-US" b="1" dirty="0" smtClean="0">
                <a:solidFill>
                  <a:schemeClr val="accent5"/>
                </a:solidFill>
              </a:rPr>
              <a:t>물가를 급상승 </a:t>
            </a:r>
            <a:r>
              <a:rPr lang="ko-KR" altLang="en-US" b="1" dirty="0" smtClean="0"/>
              <a:t>시키는 실책으로 나타남</a:t>
            </a:r>
            <a:endParaRPr lang="en-US" altLang="ko-KR" b="1" dirty="0" smtClean="0"/>
          </a:p>
          <a:p>
            <a:r>
              <a:rPr lang="ko-KR" altLang="en-US" b="1" dirty="0" smtClean="0"/>
              <a:t>서민의 생활은 점차 어려워졌고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개국 이후의 </a:t>
            </a:r>
            <a:r>
              <a:rPr lang="ko-KR" altLang="en-US" b="1" dirty="0" smtClean="0">
                <a:solidFill>
                  <a:schemeClr val="accent5"/>
                </a:solidFill>
              </a:rPr>
              <a:t>교역에 대한 반감과 불안 심리 </a:t>
            </a:r>
            <a:r>
              <a:rPr lang="ko-KR" altLang="en-US" b="1" dirty="0" smtClean="0"/>
              <a:t>는 서양인을 몰아 내자는 </a:t>
            </a:r>
            <a:r>
              <a:rPr lang="ko-KR" altLang="en-US" b="1" dirty="0" smtClean="0">
                <a:solidFill>
                  <a:schemeClr val="accent5"/>
                </a:solidFill>
              </a:rPr>
              <a:t>양이 운동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攘夷運動</a:t>
            </a:r>
            <a:r>
              <a:rPr lang="en-US" altLang="ko-KR" b="1" dirty="0" smtClean="0">
                <a:solidFill>
                  <a:schemeClr val="accent5"/>
                </a:solidFill>
              </a:rPr>
              <a:t>)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smtClean="0"/>
              <a:t>이 일어났다 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hf16_186_i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4500562" cy="3214710"/>
          </a:xfrm>
          <a:prstGeom prst="rect">
            <a:avLst/>
          </a:prstGeom>
        </p:spPr>
      </p:pic>
      <p:pic>
        <p:nvPicPr>
          <p:cNvPr id="5" name="그림 4" descr="hf16_187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00438"/>
            <a:ext cx="5105392" cy="294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049" t="21600" r="40601" b="50320"/>
          <a:stretch>
            <a:fillRect/>
          </a:stretch>
        </p:blipFill>
        <p:spPr bwMode="auto">
          <a:xfrm>
            <a:off x="6084168" y="4149080"/>
            <a:ext cx="2808312" cy="254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한쪽 모서리가 둥근 사각형 3"/>
          <p:cNvSpPr/>
          <p:nvPr/>
        </p:nvSpPr>
        <p:spPr>
          <a:xfrm>
            <a:off x="395536" y="1052736"/>
            <a:ext cx="5256584" cy="1440160"/>
          </a:xfrm>
          <a:prstGeom prst="round1Rect">
            <a:avLst>
              <a:gd name="adj" fmla="val 39249"/>
            </a:avLst>
          </a:prstGeom>
          <a:solidFill>
            <a:srgbClr val="FFFF7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rgbClr val="0070C0"/>
                </a:solidFill>
              </a:rPr>
              <a:t>수렵</a:t>
            </a:r>
            <a:r>
              <a:rPr lang="en-US" altLang="ko-KR" b="1" dirty="0" smtClean="0">
                <a:solidFill>
                  <a:srgbClr val="0070C0"/>
                </a:solidFill>
              </a:rPr>
              <a:t>·</a:t>
            </a:r>
            <a:r>
              <a:rPr lang="ko-KR" altLang="en-US" b="1" dirty="0" smtClean="0">
                <a:solidFill>
                  <a:srgbClr val="0070C0"/>
                </a:solidFill>
              </a:rPr>
              <a:t>어로</a:t>
            </a:r>
            <a:r>
              <a:rPr lang="en-US" altLang="ko-KR" b="1" dirty="0" smtClean="0">
                <a:solidFill>
                  <a:srgbClr val="0070C0"/>
                </a:solidFill>
              </a:rPr>
              <a:t>·</a:t>
            </a:r>
            <a:r>
              <a:rPr lang="ko-KR" altLang="en-US" b="1" dirty="0" smtClean="0">
                <a:solidFill>
                  <a:srgbClr val="0070C0"/>
                </a:solidFill>
              </a:rPr>
              <a:t>채집 </a:t>
            </a:r>
            <a:r>
              <a:rPr lang="ko-KR" altLang="en-US" b="1" dirty="0" smtClean="0">
                <a:solidFill>
                  <a:schemeClr val="tx1"/>
                </a:solidFill>
              </a:rPr>
              <a:t>중심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식량원</a:t>
            </a:r>
            <a:r>
              <a:rPr lang="ko-KR" altLang="en-US" b="1" dirty="0" err="1" smtClean="0">
                <a:solidFill>
                  <a:schemeClr val="tx1"/>
                </a:solidFill>
              </a:rPr>
              <a:t>을</a:t>
            </a:r>
            <a:r>
              <a:rPr lang="ko-KR" altLang="en-US" b="1" dirty="0" smtClean="0">
                <a:solidFill>
                  <a:schemeClr val="tx1"/>
                </a:solidFill>
              </a:rPr>
              <a:t> 따라 이리저리 이동하며 살았다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구덩식주거</a:t>
            </a:r>
            <a:r>
              <a:rPr lang="ko-KR" altLang="en-US" b="1" dirty="0" err="1" smtClean="0">
                <a:solidFill>
                  <a:schemeClr val="tx1"/>
                </a:solidFill>
              </a:rPr>
              <a:t>가</a:t>
            </a:r>
            <a:r>
              <a:rPr lang="ko-KR" altLang="en-US" b="1" dirty="0" smtClean="0">
                <a:solidFill>
                  <a:schemeClr val="tx1"/>
                </a:solidFill>
              </a:rPr>
              <a:t> 일반적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소규모의 </a:t>
            </a:r>
            <a:r>
              <a:rPr lang="ko-KR" altLang="en-US" b="1" dirty="0" smtClean="0">
                <a:solidFill>
                  <a:srgbClr val="0070C0"/>
                </a:solidFill>
              </a:rPr>
              <a:t>촌락</a:t>
            </a:r>
            <a:r>
              <a:rPr lang="ko-KR" altLang="en-US" b="1" dirty="0" smtClean="0">
                <a:solidFill>
                  <a:schemeClr val="tx1"/>
                </a:solidFill>
              </a:rPr>
              <a:t> 흔적 발견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262389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altLang="ko-KR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300" t="33120" r="45550" b="21521"/>
          <a:stretch>
            <a:fillRect/>
          </a:stretch>
        </p:blipFill>
        <p:spPr bwMode="auto">
          <a:xfrm>
            <a:off x="6156176" y="188640"/>
            <a:ext cx="273630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364502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 </a:t>
            </a:r>
            <a:r>
              <a:rPr lang="ko-KR" altLang="en-US" b="1" dirty="0" smtClean="0"/>
              <a:t>기원전 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세기 경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북부 </a:t>
            </a:r>
            <a:r>
              <a:rPr lang="ko-KR" altLang="en-US" b="1" dirty="0" err="1" smtClean="0"/>
              <a:t>규슈지역에서</a:t>
            </a:r>
            <a:r>
              <a:rPr lang="ko-KR" altLang="en-US" b="1" dirty="0" smtClean="0"/>
              <a:t> 쌀농사를 중심의 </a:t>
            </a:r>
            <a:r>
              <a:rPr lang="ko-KR" altLang="en-US" b="1" dirty="0" smtClean="0">
                <a:solidFill>
                  <a:srgbClr val="0070C0"/>
                </a:solidFill>
              </a:rPr>
              <a:t>농경 문화 </a:t>
            </a:r>
            <a:r>
              <a:rPr lang="ko-KR" altLang="en-US" b="1" dirty="0" smtClean="0"/>
              <a:t>시작</a:t>
            </a:r>
            <a:r>
              <a:rPr lang="en-US" altLang="ko-KR" b="1" dirty="0" smtClean="0"/>
              <a:t> </a:t>
            </a:r>
          </a:p>
          <a:p>
            <a:r>
              <a:rPr lang="ko-KR" altLang="en-US" b="1" dirty="0" smtClean="0"/>
              <a:t>목기와 석기 대신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금속기로 대체되어 </a:t>
            </a:r>
            <a:r>
              <a:rPr lang="ko-KR" altLang="en-US" b="1" dirty="0" smtClean="0">
                <a:solidFill>
                  <a:srgbClr val="0070C0"/>
                </a:solidFill>
              </a:rPr>
              <a:t>청동기 제품 </a:t>
            </a:r>
            <a:r>
              <a:rPr lang="ko-KR" altLang="en-US" b="1" dirty="0" smtClean="0"/>
              <a:t>이 나타남</a:t>
            </a:r>
          </a:p>
          <a:p>
            <a:endParaRPr lang="ko-KR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9049" t="39748" r="23501" b="38926"/>
          <a:stretch>
            <a:fillRect/>
          </a:stretch>
        </p:blipFill>
        <p:spPr bwMode="auto">
          <a:xfrm>
            <a:off x="1547664" y="4553945"/>
            <a:ext cx="439248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직사각형 12"/>
          <p:cNvSpPr/>
          <p:nvPr/>
        </p:nvSpPr>
        <p:spPr>
          <a:xfrm>
            <a:off x="214282" y="357166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구석기 시대의 조몬 문화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57158" y="3071810"/>
            <a:ext cx="3318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야요이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문화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2910" y="500042"/>
            <a:ext cx="3714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또한 서양과의 개항을 둘러싼 정치적인 갈등으로 반 막부 세력들이 </a:t>
            </a:r>
            <a:r>
              <a:rPr lang="ko-KR" altLang="en-US" b="1" dirty="0" smtClean="0">
                <a:solidFill>
                  <a:schemeClr val="accent5"/>
                </a:solidFill>
              </a:rPr>
              <a:t>막부에 저항</a:t>
            </a:r>
            <a:r>
              <a:rPr lang="ko-KR" altLang="en-US" b="1" dirty="0" smtClean="0"/>
              <a:t>하기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시작함</a:t>
            </a:r>
            <a:r>
              <a:rPr lang="en-US" altLang="ko-KR" b="1" dirty="0" smtClean="0"/>
              <a:t> </a:t>
            </a:r>
          </a:p>
          <a:p>
            <a:r>
              <a:rPr lang="ko-KR" altLang="en-US" b="1" dirty="0" smtClean="0"/>
              <a:t>따라서 막부의 전제 정치가 통용되지 않는 시대로 가고 있었고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막부의 독재는 무너지기 시작함 </a:t>
            </a:r>
            <a:endParaRPr lang="en-US" altLang="ko-KR" b="1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5929322" y="642918"/>
            <a:ext cx="25003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endParaRPr lang="en-US" altLang="ko-KR" dirty="0" smtClean="0"/>
          </a:p>
          <a:p>
            <a:pPr algn="ctr"/>
            <a:r>
              <a:rPr lang="ko-KR" altLang="en-US" b="1" dirty="0" smtClean="0">
                <a:solidFill>
                  <a:schemeClr val="accent5"/>
                </a:solidFill>
              </a:rPr>
              <a:t>서양 문물 </a:t>
            </a:r>
            <a:r>
              <a:rPr lang="ko-KR" altLang="en-US" b="1" dirty="0" smtClean="0"/>
              <a:t>의 보급 </a:t>
            </a:r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7" name="덧셈 기호 6"/>
          <p:cNvSpPr/>
          <p:nvPr/>
        </p:nvSpPr>
        <p:spPr>
          <a:xfrm>
            <a:off x="4572000" y="928670"/>
            <a:ext cx="1071570" cy="1000132"/>
          </a:xfrm>
          <a:prstGeom prst="mathPlus">
            <a:avLst>
              <a:gd name="adj1" fmla="val 10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사각형 설명선 7"/>
          <p:cNvSpPr/>
          <p:nvPr/>
        </p:nvSpPr>
        <p:spPr>
          <a:xfrm rot="9413985">
            <a:off x="3460923" y="2940714"/>
            <a:ext cx="5131305" cy="3032238"/>
          </a:xfrm>
          <a:prstGeom prst="wedgeRoundRectCallout">
            <a:avLst>
              <a:gd name="adj1" fmla="val -7120"/>
              <a:gd name="adj2" fmla="val 826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3143240" y="3643314"/>
            <a:ext cx="53142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메이지 신 정부</a:t>
            </a:r>
            <a:endParaRPr lang="en-US" altLang="ko-KR" sz="5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출범</a:t>
            </a:r>
            <a:r>
              <a:rPr lang="en-US" altLang="ko-K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altLang="ko-K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포인트가 32개인 별 10"/>
          <p:cNvSpPr/>
          <p:nvPr/>
        </p:nvSpPr>
        <p:spPr>
          <a:xfrm>
            <a:off x="285720" y="2500306"/>
            <a:ext cx="2830325" cy="4119784"/>
          </a:xfrm>
          <a:prstGeom prst="star32">
            <a:avLst>
              <a:gd name="adj" fmla="val 46098"/>
            </a:avLst>
          </a:prstGeom>
          <a:solidFill>
            <a:srgbClr val="FFF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tx1"/>
                </a:solidFill>
              </a:rPr>
              <a:t>사쓰마</a:t>
            </a:r>
            <a:r>
              <a:rPr lang="en-US" altLang="ko-KR" b="1" dirty="0" smtClean="0">
                <a:solidFill>
                  <a:schemeClr val="tx1"/>
                </a:solidFill>
              </a:rPr>
              <a:t>.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조슈</a:t>
            </a:r>
            <a:r>
              <a:rPr lang="ko-KR" altLang="en-US" b="1" dirty="0" smtClean="0">
                <a:solidFill>
                  <a:schemeClr val="tx1"/>
                </a:solidFill>
              </a:rPr>
              <a:t> 연합군</a:t>
            </a:r>
            <a:r>
              <a:rPr lang="en-US" altLang="ko-KR" b="1" dirty="0" smtClean="0">
                <a:solidFill>
                  <a:schemeClr val="tx1"/>
                </a:solidFill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</a:rPr>
              <a:t>반 막부 세력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</a:rPr>
              <a:t>과 도쿠가와</a:t>
            </a:r>
            <a:r>
              <a:rPr lang="en-US" altLang="ko-KR" b="1" dirty="0" smtClean="0">
                <a:solidFill>
                  <a:schemeClr val="tx1"/>
                </a:solidFill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</a:rPr>
              <a:t>구 막부세력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</a:rPr>
              <a:t>이 도바</a:t>
            </a:r>
            <a:r>
              <a:rPr lang="en-US" altLang="ko-KR" b="1" dirty="0" smtClean="0">
                <a:solidFill>
                  <a:schemeClr val="tx1"/>
                </a:solidFill>
              </a:rPr>
              <a:t>. </a:t>
            </a:r>
            <a:r>
              <a:rPr lang="ko-KR" altLang="en-US" b="1" dirty="0" err="1" smtClean="0">
                <a:solidFill>
                  <a:schemeClr val="tx1"/>
                </a:solidFill>
              </a:rPr>
              <a:t>후시미에서</a:t>
            </a:r>
            <a:r>
              <a:rPr lang="ko-KR" altLang="en-US" b="1" dirty="0" smtClean="0">
                <a:solidFill>
                  <a:schemeClr val="tx1"/>
                </a:solidFill>
              </a:rPr>
              <a:t> 충돌 하여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accent5"/>
                </a:solidFill>
              </a:rPr>
              <a:t>보신 전쟁</a:t>
            </a:r>
            <a:r>
              <a:rPr lang="ko-KR" altLang="en-US" b="1" dirty="0" smtClean="0">
                <a:solidFill>
                  <a:schemeClr val="tx1"/>
                </a:solidFill>
              </a:rPr>
              <a:t>이 일어남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↕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그 결과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신 정부군의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승리</a:t>
            </a:r>
            <a:r>
              <a:rPr lang="en-US" altLang="ko-KR" b="1" dirty="0" smtClean="0">
                <a:solidFill>
                  <a:schemeClr val="tx1"/>
                </a:solidFill>
              </a:rPr>
              <a:t>!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이등변 삼각형 11"/>
          <p:cNvSpPr/>
          <p:nvPr/>
        </p:nvSpPr>
        <p:spPr>
          <a:xfrm>
            <a:off x="2928926" y="5072074"/>
            <a:ext cx="1143008" cy="6429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5720" y="357166"/>
            <a:ext cx="3942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메이지 신 정부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214422"/>
            <a:ext cx="3714776" cy="5078313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b="1" dirty="0" smtClean="0"/>
              <a:t>1)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천황</a:t>
            </a:r>
            <a:r>
              <a:rPr lang="ko-KR" altLang="en-US" b="1" dirty="0" smtClean="0"/>
              <a:t> 친정을 강조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2) </a:t>
            </a:r>
            <a:r>
              <a:rPr lang="ko-KR" altLang="en-US" b="1" dirty="0" smtClean="0"/>
              <a:t>근대 국가 형성을 위한 </a:t>
            </a:r>
            <a:r>
              <a:rPr lang="ko-KR" altLang="en-US" b="1" dirty="0" smtClean="0">
                <a:solidFill>
                  <a:schemeClr val="accent5"/>
                </a:solidFill>
              </a:rPr>
              <a:t>여러 개혁</a:t>
            </a:r>
            <a:r>
              <a:rPr lang="ko-KR" altLang="en-US" b="1" dirty="0" smtClean="0"/>
              <a:t>에 돌입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3) </a:t>
            </a:r>
            <a:r>
              <a:rPr lang="ko-KR" altLang="en-US" b="1" dirty="0" smtClean="0"/>
              <a:t>고대 율령제의 </a:t>
            </a:r>
            <a:r>
              <a:rPr lang="ko-KR" altLang="en-US" b="1" dirty="0" err="1" smtClean="0"/>
              <a:t>태정관제를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본딴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중앙 정부 </a:t>
            </a:r>
            <a:r>
              <a:rPr lang="ko-KR" altLang="en-US" b="1" dirty="0" err="1" smtClean="0"/>
              <a:t>를</a:t>
            </a:r>
            <a:r>
              <a:rPr lang="ko-KR" altLang="en-US" b="1" dirty="0" smtClean="0"/>
              <a:t> 구성 </a:t>
            </a:r>
            <a:r>
              <a:rPr lang="en-US" altLang="ko-KR" b="1" dirty="0" smtClean="0"/>
              <a:t>-  </a:t>
            </a:r>
            <a:r>
              <a:rPr lang="ko-KR" altLang="en-US" b="1" dirty="0" smtClean="0">
                <a:solidFill>
                  <a:schemeClr val="accent5"/>
                </a:solidFill>
              </a:rPr>
              <a:t>중앙집중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pPr marL="342900" indent="-342900"/>
            <a:r>
              <a:rPr lang="en-US" altLang="ko-KR" b="1" dirty="0" smtClean="0"/>
              <a:t>4) 1868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월 에도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江戶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를 </a:t>
            </a:r>
            <a:r>
              <a:rPr lang="ko-KR" altLang="en-US" b="1" dirty="0" smtClean="0">
                <a:solidFill>
                  <a:schemeClr val="accent5"/>
                </a:solidFill>
              </a:rPr>
              <a:t>도쿄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東京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로 개칭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5) 1869</a:t>
            </a:r>
            <a:r>
              <a:rPr lang="ko-KR" altLang="en-US" b="1" dirty="0" smtClean="0"/>
              <a:t>년에는 </a:t>
            </a:r>
            <a:r>
              <a:rPr lang="ko-KR" altLang="en-US" b="1" dirty="0" err="1" smtClean="0"/>
              <a:t>교토에서</a:t>
            </a:r>
            <a:r>
              <a:rPr lang="ko-KR" altLang="en-US" b="1" dirty="0" smtClean="0"/>
              <a:t> 도쿄로 수도 옮김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6) </a:t>
            </a:r>
            <a:r>
              <a:rPr lang="ko-KR" altLang="en-US" b="1" dirty="0" smtClean="0"/>
              <a:t>연호를 </a:t>
            </a:r>
            <a:r>
              <a:rPr lang="ko-KR" altLang="en-US" b="1" dirty="0" smtClean="0">
                <a:solidFill>
                  <a:schemeClr val="accent5"/>
                </a:solidFill>
              </a:rPr>
              <a:t>메이지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ko-KR" altLang="en-US" b="1" dirty="0" smtClean="0">
                <a:solidFill>
                  <a:schemeClr val="accent5"/>
                </a:solidFill>
              </a:rPr>
              <a:t>明治</a:t>
            </a:r>
            <a:r>
              <a:rPr lang="en-US" altLang="ko-KR" b="1" dirty="0" smtClean="0">
                <a:solidFill>
                  <a:schemeClr val="accent5"/>
                </a:solidFill>
              </a:rPr>
              <a:t>)</a:t>
            </a:r>
            <a:r>
              <a:rPr lang="ko-KR" altLang="en-US" b="1" dirty="0" smtClean="0"/>
              <a:t>로 개원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7) </a:t>
            </a:r>
            <a:r>
              <a:rPr lang="ko-KR" altLang="en-US" b="1" dirty="0" smtClean="0"/>
              <a:t>천황의 연호로 연도를 표기 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   -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일세일원제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一世一元制</a:t>
            </a:r>
            <a:r>
              <a:rPr lang="en-US" altLang="ko-KR" b="1" dirty="0" smtClean="0">
                <a:solidFill>
                  <a:schemeClr val="accent5"/>
                </a:solidFill>
              </a:rPr>
              <a:t>)</a:t>
            </a:r>
          </a:p>
          <a:p>
            <a:pPr marL="342900" indent="-342900"/>
            <a:r>
              <a:rPr lang="en-US" altLang="ko-KR" b="1" dirty="0" smtClean="0"/>
              <a:t>8) ‘</a:t>
            </a:r>
            <a:r>
              <a:rPr lang="ko-KR" altLang="en-US" b="1" dirty="0" smtClean="0"/>
              <a:t>그대로의 복고</a:t>
            </a:r>
            <a:r>
              <a:rPr lang="en-US" altLang="ko-KR" b="1" dirty="0" smtClean="0"/>
              <a:t>=</a:t>
            </a:r>
            <a:r>
              <a:rPr lang="ko-KR" altLang="en-US" b="1" dirty="0" smtClean="0"/>
              <a:t>일본적인 특수성</a:t>
            </a:r>
            <a:r>
              <a:rPr lang="en-US" altLang="ko-KR" b="1" dirty="0" smtClean="0"/>
              <a:t>‘ </a:t>
            </a:r>
            <a:r>
              <a:rPr lang="ko-KR" altLang="en-US" b="1" dirty="0" smtClean="0"/>
              <a:t>과  </a:t>
            </a:r>
            <a:r>
              <a:rPr lang="en-US" altLang="ko-KR" b="1" dirty="0" smtClean="0"/>
              <a:t>'</a:t>
            </a:r>
            <a:r>
              <a:rPr lang="ko-KR" altLang="en-US" b="1" dirty="0" smtClean="0"/>
              <a:t>근대 서양을 지향하는 혁신</a:t>
            </a:r>
            <a:r>
              <a:rPr lang="en-US" altLang="ko-KR" b="1" dirty="0" smtClean="0"/>
              <a:t>=</a:t>
            </a:r>
            <a:r>
              <a:rPr lang="ko-KR" altLang="en-US" b="1" dirty="0" smtClean="0"/>
              <a:t>세계사적 보편성</a:t>
            </a:r>
            <a:r>
              <a:rPr lang="en-US" altLang="ko-KR" b="1" dirty="0" smtClean="0"/>
              <a:t>‘</a:t>
            </a:r>
            <a:r>
              <a:rPr lang="ko-KR" altLang="en-US" b="1" dirty="0" smtClean="0"/>
              <a:t> 추구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9) </a:t>
            </a:r>
            <a:r>
              <a:rPr lang="ko-KR" altLang="en-US" b="1" dirty="0" smtClean="0">
                <a:solidFill>
                  <a:schemeClr val="accent5"/>
                </a:solidFill>
              </a:rPr>
              <a:t>토지 사유화</a:t>
            </a:r>
            <a:r>
              <a:rPr lang="ko-KR" altLang="en-US" b="1" dirty="0" smtClean="0"/>
              <a:t> 정책 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10) </a:t>
            </a:r>
            <a:r>
              <a:rPr lang="ko-KR" altLang="en-US" b="1" dirty="0" smtClean="0"/>
              <a:t>근대 산업의 육성 </a:t>
            </a:r>
            <a:r>
              <a:rPr lang="en-US" altLang="ko-KR" b="1" dirty="0" smtClean="0"/>
              <a:t>-  </a:t>
            </a:r>
            <a:r>
              <a:rPr lang="ko-KR" altLang="en-US" b="1" dirty="0" smtClean="0">
                <a:solidFill>
                  <a:schemeClr val="accent5"/>
                </a:solidFill>
              </a:rPr>
              <a:t>식산흥업 산업</a:t>
            </a:r>
            <a:endParaRPr lang="en-US" altLang="ko-KR" b="1" dirty="0" smtClean="0">
              <a:solidFill>
                <a:schemeClr val="accent5"/>
              </a:solidFill>
            </a:endParaRPr>
          </a:p>
        </p:txBody>
      </p:sp>
      <p:pic>
        <p:nvPicPr>
          <p:cNvPr id="4" name="그림 3" descr="hf16_197_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142852"/>
            <a:ext cx="4714908" cy="3251200"/>
          </a:xfrm>
          <a:prstGeom prst="rect">
            <a:avLst/>
          </a:prstGeom>
        </p:spPr>
      </p:pic>
      <p:pic>
        <p:nvPicPr>
          <p:cNvPr id="5" name="그림 4" descr="hf16_194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3500438"/>
            <a:ext cx="4714908" cy="320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86116" y="142852"/>
            <a:ext cx="2544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문명 개화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472" y="714356"/>
            <a:ext cx="8072494" cy="2585323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accent5"/>
                </a:solidFill>
              </a:rPr>
              <a:t>이와쿠라</a:t>
            </a:r>
            <a:r>
              <a:rPr lang="ko-KR" altLang="en-US" b="1" dirty="0" smtClean="0">
                <a:solidFill>
                  <a:schemeClr val="accent5"/>
                </a:solidFill>
              </a:rPr>
              <a:t> 사절단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pPr marL="342900" indent="-342900"/>
            <a:r>
              <a:rPr lang="en-US" altLang="ko-KR" b="1" dirty="0" smtClean="0"/>
              <a:t>1) </a:t>
            </a:r>
            <a:r>
              <a:rPr lang="ko-KR" altLang="en-US" b="1" dirty="0" smtClean="0"/>
              <a:t>원래 서양 제국과 맺은 불평등조약의 재협상을 위해 구성되었음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2) </a:t>
            </a:r>
            <a:r>
              <a:rPr lang="ko-KR" altLang="en-US" b="1" dirty="0" err="1" smtClean="0"/>
              <a:t>이와쿠라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도모미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기도 다카요시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야마구치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나오요시</a:t>
            </a:r>
            <a:r>
              <a:rPr lang="en-US" altLang="ko-KR" b="1" dirty="0" smtClean="0">
                <a:solidFill>
                  <a:schemeClr val="accent5"/>
                </a:solidFill>
              </a:rPr>
              <a:t>,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이토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히로부미</a:t>
            </a:r>
            <a:r>
              <a:rPr lang="en-US" altLang="ko-KR" b="1" dirty="0" smtClean="0"/>
              <a:t>, </a:t>
            </a:r>
          </a:p>
          <a:p>
            <a:pPr marL="342900" indent="-342900"/>
            <a:r>
              <a:rPr lang="en-US" altLang="ko-KR" b="1" dirty="0" smtClean="0"/>
              <a:t>    </a:t>
            </a:r>
            <a:r>
              <a:rPr lang="ko-KR" altLang="en-US" b="1" dirty="0" err="1" smtClean="0"/>
              <a:t>오쿠보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도시미치</a:t>
            </a:r>
            <a:r>
              <a:rPr lang="ko-KR" altLang="en-US" b="1" dirty="0" smtClean="0"/>
              <a:t> 라는 정부의 실권자들로 구성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3) </a:t>
            </a:r>
            <a:r>
              <a:rPr lang="ko-KR" altLang="en-US" b="1" dirty="0" smtClean="0"/>
              <a:t>선진국의 제도와 문물을 상세히 시찰 </a:t>
            </a:r>
            <a:r>
              <a:rPr lang="en-US" altLang="ko-KR" b="1" dirty="0" smtClean="0"/>
              <a:t>– </a:t>
            </a:r>
            <a:r>
              <a:rPr lang="ko-KR" altLang="en-US" b="1" dirty="0" smtClean="0"/>
              <a:t>메이지 정부가 서구화의 불가피성을 절감하는 계기</a:t>
            </a:r>
            <a:endParaRPr lang="en-US" altLang="ko-KR" b="1" dirty="0" smtClean="0"/>
          </a:p>
          <a:p>
            <a:pPr marL="342900" indent="-342900"/>
            <a:r>
              <a:rPr lang="en-US" altLang="ko-KR" b="1" dirty="0" smtClean="0"/>
              <a:t>4) </a:t>
            </a:r>
            <a:r>
              <a:rPr lang="ko-KR" altLang="en-US" b="1" dirty="0" smtClean="0"/>
              <a:t>학제 제정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단발령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우편 규칙 제정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근대적 화폐제도 정비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태환지폐</a:t>
            </a:r>
            <a:r>
              <a:rPr lang="en-US" altLang="ko-KR" b="1" dirty="0" smtClean="0"/>
              <a:t>)</a:t>
            </a:r>
          </a:p>
          <a:p>
            <a:pPr marL="342900" indent="-342900"/>
            <a:r>
              <a:rPr lang="en-US" altLang="ko-KR" b="1" dirty="0" smtClean="0"/>
              <a:t>    </a:t>
            </a:r>
            <a:r>
              <a:rPr lang="ko-KR" altLang="en-US" b="1" dirty="0" smtClean="0"/>
              <a:t>태양력 채택</a:t>
            </a:r>
            <a:r>
              <a:rPr lang="en-US" altLang="ko-KR" b="1" dirty="0" smtClean="0"/>
              <a:t>, 1</a:t>
            </a:r>
            <a:r>
              <a:rPr lang="ko-KR" altLang="en-US" b="1" dirty="0" smtClean="0"/>
              <a:t>일을 </a:t>
            </a:r>
            <a:r>
              <a:rPr lang="en-US" altLang="ko-KR" b="1" dirty="0" smtClean="0"/>
              <a:t>24</a:t>
            </a:r>
            <a:r>
              <a:rPr lang="ko-KR" altLang="en-US" b="1" dirty="0" smtClean="0"/>
              <a:t>시간으로 통일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최초 철도 부설</a:t>
            </a:r>
            <a:r>
              <a:rPr lang="en-US" altLang="ko-KR" b="1" dirty="0" smtClean="0"/>
              <a:t>, </a:t>
            </a:r>
          </a:p>
          <a:p>
            <a:pPr marL="342900" indent="-342900"/>
            <a:r>
              <a:rPr lang="en-US" altLang="ko-KR" b="1" dirty="0" smtClean="0"/>
              <a:t>5) 1866</a:t>
            </a:r>
            <a:r>
              <a:rPr lang="ko-KR" altLang="en-US" b="1" dirty="0" smtClean="0"/>
              <a:t>년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후쿠자와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유키치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‘</a:t>
            </a:r>
            <a:r>
              <a:rPr lang="ko-KR" altLang="en-US" b="1" dirty="0" smtClean="0"/>
              <a:t>서양사정</a:t>
            </a:r>
            <a:r>
              <a:rPr lang="en-US" altLang="ko-KR" b="1" dirty="0" smtClean="0"/>
              <a:t>’ </a:t>
            </a:r>
            <a:r>
              <a:rPr lang="ko-KR" altLang="en-US" b="1" dirty="0" smtClean="0"/>
              <a:t>출간 </a:t>
            </a:r>
            <a:r>
              <a:rPr lang="en-US" altLang="ko-KR" b="1" dirty="0" smtClean="0"/>
              <a:t>– </a:t>
            </a:r>
            <a:r>
              <a:rPr lang="ko-KR" altLang="en-US" b="1" dirty="0" smtClean="0"/>
              <a:t>서양의 제도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역사 소개</a:t>
            </a:r>
            <a:endParaRPr lang="en-US" altLang="ko-KR" b="1" dirty="0" smtClean="0"/>
          </a:p>
        </p:txBody>
      </p:sp>
      <p:pic>
        <p:nvPicPr>
          <p:cNvPr id="8" name="그림 7" descr="hf16_200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429000"/>
            <a:ext cx="4500594" cy="3171811"/>
          </a:xfrm>
          <a:prstGeom prst="rect">
            <a:avLst/>
          </a:prstGeom>
        </p:spPr>
      </p:pic>
      <p:pic>
        <p:nvPicPr>
          <p:cNvPr id="9" name="그림 8" descr="hf16_197_i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429000"/>
            <a:ext cx="4171950" cy="3143272"/>
          </a:xfrm>
          <a:prstGeom prst="rect">
            <a:avLst/>
          </a:prstGeom>
        </p:spPr>
      </p:pic>
      <p:sp>
        <p:nvSpPr>
          <p:cNvPr id="10" name="타원형 설명선 9"/>
          <p:cNvSpPr/>
          <p:nvPr/>
        </p:nvSpPr>
        <p:spPr>
          <a:xfrm>
            <a:off x="214282" y="3571876"/>
            <a:ext cx="2928958" cy="571504"/>
          </a:xfrm>
          <a:prstGeom prst="wedgeEllipseCallout">
            <a:avLst>
              <a:gd name="adj1" fmla="val 48951"/>
              <a:gd name="adj2" fmla="val 52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내가 곧 메이지 정부 실권자가 되는 </a:t>
            </a:r>
            <a:r>
              <a:rPr lang="ko-KR" altLang="en-US" sz="1200" b="1" dirty="0" err="1" smtClean="0"/>
              <a:t>이토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히로부미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이무니다</a:t>
            </a:r>
            <a:endParaRPr lang="ko-KR" altLang="en-US" sz="1200" b="1" dirty="0"/>
          </a:p>
        </p:txBody>
      </p:sp>
      <p:sp>
        <p:nvSpPr>
          <p:cNvPr id="11" name="타원형 설명선 10"/>
          <p:cNvSpPr/>
          <p:nvPr/>
        </p:nvSpPr>
        <p:spPr>
          <a:xfrm>
            <a:off x="7500958" y="3500438"/>
            <a:ext cx="1357322" cy="1143008"/>
          </a:xfrm>
          <a:prstGeom prst="wedgeEllipseCallout">
            <a:avLst>
              <a:gd name="adj1" fmla="val -58123"/>
              <a:gd name="adj2" fmla="val 51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내가 일본의 천재라 불리는 </a:t>
            </a:r>
            <a:endParaRPr lang="en-US" altLang="ko-KR" sz="1200" b="1" dirty="0" smtClean="0"/>
          </a:p>
          <a:p>
            <a:pPr algn="ctr"/>
            <a:r>
              <a:rPr lang="ko-KR" altLang="en-US" sz="1200" b="1" dirty="0" err="1" smtClean="0"/>
              <a:t>후쿠자와</a:t>
            </a:r>
            <a:r>
              <a:rPr lang="ko-KR" altLang="en-US" sz="1200" b="1" dirty="0" smtClean="0"/>
              <a:t> </a:t>
            </a:r>
            <a:r>
              <a:rPr lang="ko-KR" altLang="en-US" sz="1200" b="1" dirty="0" err="1" smtClean="0"/>
              <a:t>유키치</a:t>
            </a:r>
            <a:r>
              <a:rPr lang="ko-KR" altLang="en-US" sz="1200" b="1" dirty="0" smtClean="0"/>
              <a:t> </a:t>
            </a:r>
            <a:endParaRPr lang="ko-KR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00100" y="428604"/>
            <a:ext cx="7082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그는 누구인가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후쿠자와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유키치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1214422"/>
            <a:ext cx="8643998" cy="50167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후쿠자와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유키치</a:t>
            </a:r>
            <a:r>
              <a:rPr lang="ko-KR" altLang="en-US" sz="2000" b="1" dirty="0" smtClean="0"/>
              <a:t> </a:t>
            </a:r>
            <a:r>
              <a:rPr lang="en-US" altLang="ko-KR" sz="2000" b="1" dirty="0" smtClean="0"/>
              <a:t>(1835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 ~ 1901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)</a:t>
            </a:r>
          </a:p>
          <a:p>
            <a:r>
              <a:rPr lang="ko-KR" altLang="en-US" sz="2000" b="1" dirty="0" smtClean="0">
                <a:solidFill>
                  <a:schemeClr val="accent5"/>
                </a:solidFill>
              </a:rPr>
              <a:t>일본 근대화의 아버지 </a:t>
            </a:r>
            <a:endParaRPr lang="en-US" altLang="ko-KR" sz="2000" b="1" dirty="0" smtClean="0">
              <a:solidFill>
                <a:schemeClr val="accent5"/>
              </a:solidFill>
            </a:endParaRPr>
          </a:p>
          <a:p>
            <a:r>
              <a:rPr lang="ko-KR" altLang="en-US" sz="2000" b="1" dirty="0" smtClean="0"/>
              <a:t>근대 일본 계몽 사상가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교육가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저술가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메이지 정부 대변자 역할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1</a:t>
            </a:r>
            <a:r>
              <a:rPr lang="ko-KR" altLang="en-US" sz="2000" b="1" dirty="0" smtClean="0"/>
              <a:t>만 엔권에 초상화가 쓰여 ‘</a:t>
            </a:r>
            <a:r>
              <a:rPr lang="ko-KR" altLang="en-US" sz="2000" b="1" dirty="0" err="1" smtClean="0"/>
              <a:t>유키치</a:t>
            </a:r>
            <a:r>
              <a:rPr lang="ko-KR" altLang="en-US" sz="2000" b="1" dirty="0" smtClean="0"/>
              <a:t>’라는 말이 </a:t>
            </a:r>
            <a:r>
              <a:rPr lang="en-US" altLang="ko-KR" sz="2000" b="1" dirty="0" smtClean="0"/>
              <a:t>1</a:t>
            </a:r>
            <a:r>
              <a:rPr lang="ko-KR" altLang="en-US" sz="2000" b="1" dirty="0" smtClean="0"/>
              <a:t>만 엔권의 대명사</a:t>
            </a:r>
            <a:endParaRPr lang="en-US" altLang="ko-KR" sz="2000" b="1" dirty="0" smtClean="0"/>
          </a:p>
          <a:p>
            <a:endParaRPr lang="en-US" altLang="ko-KR" sz="2000" b="1" dirty="0" smtClean="0"/>
          </a:p>
          <a:p>
            <a:r>
              <a:rPr lang="ko-KR" altLang="en-US" sz="2000" b="1" dirty="0" smtClean="0"/>
              <a:t>일본에서는 ‘근대화의 아버지’</a:t>
            </a:r>
            <a:r>
              <a:rPr lang="ko-KR" altLang="en-US" sz="2000" b="1" dirty="0" err="1" smtClean="0"/>
              <a:t>로</a:t>
            </a:r>
            <a:r>
              <a:rPr lang="ko-KR" altLang="en-US" sz="2000" b="1" dirty="0" smtClean="0"/>
              <a:t> 간주되지만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대한민국과 중국에서는 제국주의 침략을 부르짖은 </a:t>
            </a:r>
            <a:r>
              <a:rPr lang="ko-KR" altLang="en-US" sz="2000" b="1" dirty="0" err="1" smtClean="0">
                <a:solidFill>
                  <a:schemeClr val="accent5"/>
                </a:solidFill>
              </a:rPr>
              <a:t>탈아론</a:t>
            </a:r>
            <a:r>
              <a:rPr lang="ko-KR" altLang="en-US" sz="2000" b="1" dirty="0" smtClean="0">
                <a:solidFill>
                  <a:schemeClr val="accent5"/>
                </a:solidFill>
              </a:rPr>
              <a:t> 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(</a:t>
            </a:r>
            <a:r>
              <a:rPr lang="ko-KR" altLang="en-US" sz="2000" b="1" dirty="0" err="1" smtClean="0">
                <a:solidFill>
                  <a:schemeClr val="accent5"/>
                </a:solidFill>
              </a:rPr>
              <a:t>脫亞論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)</a:t>
            </a:r>
            <a:r>
              <a:rPr lang="ko-KR" altLang="en-US" sz="2000" b="1" dirty="0" smtClean="0"/>
              <a:t>으로 잘 알려져 있으며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>
                <a:solidFill>
                  <a:schemeClr val="accent5"/>
                </a:solidFill>
              </a:rPr>
              <a:t>제국주의를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>
                <a:solidFill>
                  <a:schemeClr val="accent5"/>
                </a:solidFill>
              </a:rPr>
              <a:t>정당화</a:t>
            </a:r>
            <a:r>
              <a:rPr lang="ko-KR" altLang="en-US" sz="2000" b="1" dirty="0" smtClean="0"/>
              <a:t>하는 오늘날 일본 우익의 뿌리로 평가</a:t>
            </a:r>
            <a:endParaRPr lang="en-US" altLang="ko-KR" sz="2000" b="1" dirty="0" smtClean="0"/>
          </a:p>
          <a:p>
            <a:endParaRPr lang="en-US" altLang="ko-KR" sz="2000" b="1" dirty="0" smtClean="0"/>
          </a:p>
          <a:p>
            <a:r>
              <a:rPr lang="en-US" altLang="ko-KR" sz="2000" b="1" dirty="0" smtClean="0"/>
              <a:t>- </a:t>
            </a:r>
            <a:r>
              <a:rPr lang="ko-KR" altLang="en-US" sz="2000" b="1" dirty="0" err="1" smtClean="0">
                <a:solidFill>
                  <a:schemeClr val="accent5"/>
                </a:solidFill>
              </a:rPr>
              <a:t>탈아론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 (</a:t>
            </a:r>
            <a:r>
              <a:rPr lang="ko-KR" altLang="en-US" sz="2000" b="1" dirty="0" err="1" smtClean="0">
                <a:solidFill>
                  <a:schemeClr val="accent5"/>
                </a:solidFill>
              </a:rPr>
              <a:t>脫亞論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)</a:t>
            </a:r>
          </a:p>
          <a:p>
            <a:r>
              <a:rPr lang="ko-KR" altLang="en-US" sz="2000" b="1" dirty="0" smtClean="0"/>
              <a:t>글자 그대로 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‘</a:t>
            </a:r>
            <a:r>
              <a:rPr lang="ko-KR" altLang="en-US" sz="2000" b="1" dirty="0" smtClean="0">
                <a:solidFill>
                  <a:schemeClr val="accent5"/>
                </a:solidFill>
              </a:rPr>
              <a:t>아시아를 벗어나서 서구 사회를 지향한다</a:t>
            </a:r>
            <a:r>
              <a:rPr lang="en-US" altLang="ko-KR" sz="2000" b="1" dirty="0" smtClean="0">
                <a:solidFill>
                  <a:schemeClr val="accent5"/>
                </a:solidFill>
              </a:rPr>
              <a:t>’ </a:t>
            </a:r>
            <a:r>
              <a:rPr lang="ko-KR" altLang="en-US" sz="2000" b="1" dirty="0" smtClean="0"/>
              <a:t>라는 뜻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내용 중 일부로 </a:t>
            </a:r>
            <a:r>
              <a:rPr lang="en-US" altLang="ko-KR" sz="2000" b="1" dirty="0" smtClean="0"/>
              <a:t>‘</a:t>
            </a:r>
            <a:r>
              <a:rPr lang="ko-KR" altLang="en-US" sz="2000" b="1" dirty="0" smtClean="0"/>
              <a:t>오늘을 도모하는데 있어서 우리 일본은 이웃 나라의 개명을 기다려 함께 아시아의 번영 시킬 이유가 없다 중국과 한국을 </a:t>
            </a:r>
            <a:r>
              <a:rPr lang="ko-KR" altLang="en-US" sz="2000" b="1" dirty="0" err="1" smtClean="0"/>
              <a:t>대할때는</a:t>
            </a:r>
            <a:r>
              <a:rPr lang="ko-KR" altLang="en-US" sz="2000" b="1" dirty="0" smtClean="0"/>
              <a:t> 단순히 서양 사람들 </a:t>
            </a:r>
            <a:r>
              <a:rPr lang="ko-KR" altLang="en-US" sz="2000" b="1" dirty="0" err="1" smtClean="0"/>
              <a:t>처럼</a:t>
            </a:r>
            <a:r>
              <a:rPr lang="ko-KR" altLang="en-US" sz="2000" b="1" dirty="0" smtClean="0"/>
              <a:t> 대하자 </a:t>
            </a:r>
            <a:endParaRPr lang="en-US" altLang="ko-KR" sz="2000" b="1" dirty="0" smtClean="0"/>
          </a:p>
          <a:p>
            <a:r>
              <a:rPr lang="ko-KR" altLang="en-US" sz="2000" b="1" dirty="0" err="1" smtClean="0"/>
              <a:t>나쁜친구를</a:t>
            </a:r>
            <a:r>
              <a:rPr lang="ko-KR" altLang="en-US" sz="2000" b="1" dirty="0" smtClean="0"/>
              <a:t> 소중히 하는 사람은 그의 나쁜 평판으로부터 도망칠 수 없다 우리는 아시아의 나쁜 친구들을 마음속으로부터 지워버리자</a:t>
            </a:r>
            <a:r>
              <a:rPr lang="en-US" altLang="ko-KR" sz="2000" b="1" dirty="0" smtClean="0"/>
              <a:t>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8728" y="500042"/>
            <a:ext cx="6542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입헌체제의 수립과 근대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천황제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1214422"/>
            <a:ext cx="8286808" cy="5078313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1) 1881</a:t>
            </a:r>
            <a:r>
              <a:rPr lang="ko-KR" altLang="en-US" b="1" dirty="0" smtClean="0"/>
              <a:t>년 국회 개설의 방침을 밝히며 </a:t>
            </a:r>
            <a:r>
              <a:rPr lang="ko-KR" altLang="en-US" b="1" dirty="0" err="1" smtClean="0"/>
              <a:t>입헌제</a:t>
            </a:r>
            <a:r>
              <a:rPr lang="ko-KR" altLang="en-US" b="1" dirty="0" smtClean="0"/>
              <a:t> 도입 추진</a:t>
            </a:r>
            <a:endParaRPr lang="en-US" altLang="ko-KR" b="1" dirty="0" smtClean="0"/>
          </a:p>
          <a:p>
            <a:r>
              <a:rPr lang="en-US" altLang="ko-KR" b="1" dirty="0" smtClean="0"/>
              <a:t>2) 1886</a:t>
            </a:r>
            <a:r>
              <a:rPr lang="ko-KR" altLang="en-US" b="1" dirty="0" smtClean="0"/>
              <a:t>년 </a:t>
            </a:r>
            <a:r>
              <a:rPr lang="ko-KR" altLang="en-US" b="1" dirty="0" err="1" smtClean="0"/>
              <a:t>이토의</a:t>
            </a:r>
            <a:r>
              <a:rPr lang="ko-KR" altLang="en-US" b="1" dirty="0" smtClean="0"/>
              <a:t> 지휘 아래 독일인을 고문으로 삼아 헌법 초안이 작성</a:t>
            </a:r>
            <a:endParaRPr lang="en-US" altLang="ko-KR" b="1" dirty="0" smtClean="0"/>
          </a:p>
          <a:p>
            <a:r>
              <a:rPr lang="en-US" altLang="ko-KR" b="1" dirty="0" smtClean="0"/>
              <a:t>    </a:t>
            </a:r>
            <a:r>
              <a:rPr lang="ko-KR" altLang="en-US" b="1" dirty="0" smtClean="0"/>
              <a:t>시작 → </a:t>
            </a:r>
            <a:r>
              <a:rPr lang="en-US" altLang="ko-KR" b="1" dirty="0" smtClean="0"/>
              <a:t>1886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월 추밀원 심의 거침 → </a:t>
            </a:r>
            <a:r>
              <a:rPr lang="en-US" altLang="ko-KR" b="1" dirty="0" smtClean="0"/>
              <a:t>1889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11</a:t>
            </a:r>
            <a:r>
              <a:rPr lang="ko-KR" altLang="en-US" b="1" dirty="0" smtClean="0"/>
              <a:t>일 </a:t>
            </a:r>
            <a:endParaRPr lang="en-US" altLang="ko-KR" b="1" dirty="0" smtClean="0"/>
          </a:p>
          <a:p>
            <a:r>
              <a:rPr lang="en-US" altLang="ko-KR" b="1" dirty="0" smtClean="0"/>
              <a:t>    </a:t>
            </a:r>
            <a:r>
              <a:rPr lang="ko-KR" altLang="en-US" b="1" dirty="0" smtClean="0">
                <a:solidFill>
                  <a:schemeClr val="accent5"/>
                </a:solidFill>
              </a:rPr>
              <a:t>대 일본 제국 한법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ko-KR" altLang="en-US" b="1" dirty="0" smtClean="0">
                <a:solidFill>
                  <a:schemeClr val="accent5"/>
                </a:solidFill>
              </a:rPr>
              <a:t>메이지 헌법</a:t>
            </a:r>
            <a:r>
              <a:rPr lang="en-US" altLang="ko-KR" b="1" dirty="0" smtClean="0">
                <a:solidFill>
                  <a:schemeClr val="accent5"/>
                </a:solidFill>
              </a:rPr>
              <a:t>)</a:t>
            </a:r>
            <a:r>
              <a:rPr lang="ko-KR" altLang="en-US" b="1" dirty="0" smtClean="0"/>
              <a:t>이 천황에 의해 공포됨 </a:t>
            </a:r>
            <a:endParaRPr lang="en-US" altLang="ko-KR" b="1" dirty="0" smtClean="0"/>
          </a:p>
          <a:p>
            <a:r>
              <a:rPr lang="en-US" altLang="ko-KR" b="1" dirty="0" smtClean="0"/>
              <a:t>3) </a:t>
            </a:r>
            <a:r>
              <a:rPr lang="ko-KR" altLang="en-US" b="1" dirty="0" smtClean="0"/>
              <a:t>정부 주도로 이루어진 메이지 헌법은 국가권력의 강화 라는 의도에 충실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4)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국가의 권력은 </a:t>
            </a:r>
            <a:r>
              <a:rPr lang="en-US" altLang="ko-KR" b="1" u="sng" dirty="0" smtClean="0">
                <a:solidFill>
                  <a:schemeClr val="accent5"/>
                </a:solidFill>
                <a:uFill>
                  <a:solidFill>
                    <a:srgbClr val="FF0000"/>
                  </a:solidFill>
                </a:uFill>
              </a:rPr>
              <a:t>‘</a:t>
            </a:r>
            <a:r>
              <a:rPr lang="ko-KR" altLang="en-US" b="1" u="sng" dirty="0" smtClean="0">
                <a:solidFill>
                  <a:schemeClr val="accent5"/>
                </a:solidFill>
                <a:uFill>
                  <a:solidFill>
                    <a:srgbClr val="FF0000"/>
                  </a:solidFill>
                </a:uFill>
              </a:rPr>
              <a:t>천황대권</a:t>
            </a:r>
            <a:r>
              <a:rPr lang="en-US" altLang="ko-KR" b="1" u="sng" dirty="0" smtClean="0">
                <a:solidFill>
                  <a:schemeClr val="accent5"/>
                </a:solidFill>
                <a:uFill>
                  <a:solidFill>
                    <a:srgbClr val="FF0000"/>
                  </a:solidFill>
                </a:uFill>
              </a:rPr>
              <a:t>’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의 명목하에 선전포고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조약 체결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err="1" smtClean="0">
                <a:uFill>
                  <a:solidFill>
                    <a:srgbClr val="FF0000"/>
                  </a:solidFill>
                </a:uFill>
              </a:rPr>
              <a:t>군통수권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 등</a:t>
            </a:r>
            <a:endParaRPr lang="en-US" altLang="ko-KR" b="1" u="sng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광범위하게 보장함 </a:t>
            </a:r>
            <a:r>
              <a:rPr lang="ko-KR" altLang="en-US" b="1" u="sng" dirty="0" smtClean="0">
                <a:solidFill>
                  <a:schemeClr val="accent5"/>
                </a:solidFill>
                <a:uFill>
                  <a:solidFill>
                    <a:srgbClr val="FF0000"/>
                  </a:solidFill>
                </a:uFill>
              </a:rPr>
              <a:t>천황은 신이면서 동시에 군자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라고 하는 이중적 성격을</a:t>
            </a:r>
            <a:endParaRPr lang="en-US" altLang="ko-KR" b="1" u="sng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부여 받으며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solidFill>
                  <a:schemeClr val="accent5"/>
                </a:solidFill>
                <a:uFill>
                  <a:solidFill>
                    <a:srgbClr val="FF0000"/>
                  </a:solidFill>
                </a:uFill>
              </a:rPr>
              <a:t>초헌법적 존재 이면서 헌법적 기관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으로 규정됨 </a:t>
            </a:r>
            <a:endParaRPr lang="en-US" altLang="ko-KR" b="1" u="sng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따라서 근대 일본의 국가체제는 </a:t>
            </a:r>
            <a:r>
              <a:rPr lang="ko-KR" altLang="en-US" b="1" u="sng" dirty="0" smtClean="0">
                <a:solidFill>
                  <a:schemeClr val="accent6"/>
                </a:solidFill>
                <a:uFill>
                  <a:solidFill>
                    <a:srgbClr val="FF0000"/>
                  </a:solidFill>
                </a:uFill>
              </a:rPr>
              <a:t>천황 중심의 전제적 성격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임</a:t>
            </a:r>
            <a:endParaRPr lang="en-US" altLang="ko-KR" b="1" u="sng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→천황의 왕권 강화 위해 </a:t>
            </a:r>
            <a:r>
              <a:rPr lang="ko-KR" altLang="en-US" b="1" u="sng" dirty="0" err="1" smtClean="0">
                <a:uFill>
                  <a:solidFill>
                    <a:srgbClr val="FF0000"/>
                  </a:solidFill>
                </a:uFill>
              </a:rPr>
              <a:t>화족령을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 제정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황실 재산 설정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정부 권력을 효율적으로 행사하기 </a:t>
            </a:r>
            <a:r>
              <a:rPr lang="ko-KR" altLang="en-US" b="1" u="sng" dirty="0" err="1" smtClean="0">
                <a:uFill>
                  <a:solidFill>
                    <a:srgbClr val="FF0000"/>
                  </a:solidFill>
                </a:uFill>
              </a:rPr>
              <a:t>위해내각제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 도입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관료제 정비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충효라는 유교 도덕 강조한 교육칙어 공포해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u="sng" dirty="0" smtClean="0">
                <a:uFill>
                  <a:solidFill>
                    <a:srgbClr val="FF0000"/>
                  </a:solidFill>
                </a:uFill>
              </a:rPr>
              <a:t>천황주의를 국가 이념 차원에서 </a:t>
            </a:r>
            <a:r>
              <a:rPr lang="ko-KR" altLang="en-US" b="1" u="sng" dirty="0" err="1" smtClean="0">
                <a:uFill>
                  <a:solidFill>
                    <a:srgbClr val="FF0000"/>
                  </a:solidFill>
                </a:uFill>
              </a:rPr>
              <a:t>뒷바침함</a:t>
            </a:r>
            <a:r>
              <a:rPr lang="en-US" altLang="ko-KR" b="1" u="sng" dirty="0" smtClean="0">
                <a:uFill>
                  <a:solidFill>
                    <a:srgbClr val="FF0000"/>
                  </a:solidFill>
                </a:uFill>
              </a:rPr>
              <a:t> </a:t>
            </a:r>
          </a:p>
          <a:p>
            <a:endParaRPr lang="en-US" altLang="ko-KR" b="1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5)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형태 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–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내각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의회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,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재판소의 삼권분립 형식</a:t>
            </a:r>
            <a:endParaRPr lang="en-US" altLang="ko-KR" b="1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6) 1890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년 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7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월 첫 중의원 선거 실시 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–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의회 구성으로 입헌체제의 형식적 완성</a:t>
            </a:r>
            <a:endParaRPr lang="en-US" altLang="ko-KR" b="1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7)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메이지 헌법의 제정은 일본이 근대국가 </a:t>
            </a:r>
            <a:r>
              <a:rPr lang="ko-KR" altLang="en-US" b="1" dirty="0" err="1" smtClean="0">
                <a:uFill>
                  <a:solidFill>
                    <a:srgbClr val="FF0000"/>
                  </a:solidFill>
                </a:uFill>
              </a:rPr>
              <a:t>로서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 제도적 토대를 갖추게 되었다는 점에 의의를 둠 </a:t>
            </a:r>
            <a:r>
              <a:rPr lang="en-US" altLang="ko-KR" b="1" dirty="0" smtClean="0">
                <a:uFill>
                  <a:solidFill>
                    <a:srgbClr val="FF0000"/>
                  </a:solidFill>
                </a:uFill>
              </a:rPr>
              <a:t>- </a:t>
            </a:r>
            <a:r>
              <a:rPr lang="ko-KR" altLang="en-US" b="1" dirty="0" smtClean="0">
                <a:uFill>
                  <a:solidFill>
                    <a:srgbClr val="FF0000"/>
                  </a:solidFill>
                </a:uFill>
              </a:rPr>
              <a:t>헌법의 제정에 따라 국가권력의 행사에 법적 테두리가 마련</a:t>
            </a:r>
            <a:endParaRPr lang="en-US" altLang="ko-KR" b="1" dirty="0" smtClean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4" name="포인트가 5개인 별 3"/>
          <p:cNvSpPr/>
          <p:nvPr/>
        </p:nvSpPr>
        <p:spPr>
          <a:xfrm rot="5641585">
            <a:off x="228801" y="2872014"/>
            <a:ext cx="428628" cy="428628"/>
          </a:xfrm>
          <a:prstGeom prst="star5">
            <a:avLst>
              <a:gd name="adj" fmla="val 2428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bscthumb.phinf.naver.net/0901_000_1/20120130134304490_ME73JSH7O.jpg/ed1_26_i1.jpg?type=ori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45024"/>
            <a:ext cx="4752528" cy="318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1052736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b="1" dirty="0" smtClean="0"/>
              <a:t>일본의 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대 </a:t>
            </a:r>
            <a:r>
              <a:rPr lang="ko-KR" altLang="en-US" b="1" dirty="0" err="1" smtClean="0"/>
              <a:t>신궁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- </a:t>
            </a:r>
            <a:r>
              <a:rPr lang="ko-KR" altLang="en-US" b="1" dirty="0" smtClean="0"/>
              <a:t>도쿄 메이지신궁</a:t>
            </a:r>
            <a:r>
              <a:rPr lang="en-US" altLang="ko-KR" b="1" dirty="0" smtClean="0"/>
              <a:t>[</a:t>
            </a:r>
            <a:r>
              <a:rPr lang="ko-KR" altLang="en-US" b="1" dirty="0" err="1" smtClean="0"/>
              <a:t>明治神宮</a:t>
            </a:r>
            <a:r>
              <a:rPr lang="en-US" altLang="ko-KR" b="1" dirty="0" smtClean="0"/>
              <a:t>],  </a:t>
            </a:r>
            <a:r>
              <a:rPr lang="ko-KR" altLang="en-US" b="1" dirty="0" err="1" smtClean="0"/>
              <a:t>오이타</a:t>
            </a:r>
            <a:r>
              <a:rPr lang="ko-KR" altLang="en-US" b="1" dirty="0" smtClean="0"/>
              <a:t> 우사신궁</a:t>
            </a:r>
            <a:r>
              <a:rPr lang="en-US" altLang="ko-KR" b="1" dirty="0" smtClean="0"/>
              <a:t>[</a:t>
            </a:r>
            <a:r>
              <a:rPr lang="ko-KR" altLang="en-US" b="1" dirty="0" err="1" smtClean="0"/>
              <a:t>宇佐神宮</a:t>
            </a:r>
            <a:r>
              <a:rPr lang="en-US" altLang="ko-KR" b="1" dirty="0" smtClean="0"/>
              <a:t>]</a:t>
            </a:r>
            <a:endParaRPr lang="ko-KR" altLang="en-US" b="1" dirty="0" smtClean="0"/>
          </a:p>
          <a:p>
            <a:pPr fontAlgn="base"/>
            <a:endParaRPr lang="en-US" altLang="ko-KR" b="1" dirty="0" smtClean="0"/>
          </a:p>
          <a:p>
            <a:pPr fontAlgn="base"/>
            <a:r>
              <a:rPr lang="ko-KR" altLang="en-US" b="1" dirty="0" err="1" smtClean="0"/>
              <a:t>유이츠신메이츠쿠리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唯一身命造り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라 불리는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신토</a:t>
            </a:r>
            <a:r>
              <a:rPr lang="ko-KR" altLang="en-US" b="1" dirty="0" smtClean="0"/>
              <a:t> 건축의 가장 단순한 정수의 가장 신성한 예</a:t>
            </a:r>
            <a:endParaRPr lang="en-US" altLang="ko-KR" b="1" dirty="0" smtClean="0"/>
          </a:p>
          <a:p>
            <a:pPr fontAlgn="base"/>
            <a:r>
              <a:rPr lang="ko-KR" altLang="en-US" b="1" dirty="0" err="1" smtClean="0"/>
              <a:t>내궁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일본 황실의 조상신 </a:t>
            </a:r>
            <a:r>
              <a:rPr lang="en-US" altLang="ko-KR" b="1" dirty="0" smtClean="0"/>
              <a:t>‘</a:t>
            </a:r>
            <a:r>
              <a:rPr lang="ko-KR" altLang="en-US" b="1" dirty="0" smtClean="0">
                <a:solidFill>
                  <a:srgbClr val="0070C0"/>
                </a:solidFill>
              </a:rPr>
              <a:t>아마테라스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오미카미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天照大神</a:t>
            </a:r>
            <a:r>
              <a:rPr lang="en-US" altLang="ko-KR" b="1" dirty="0" smtClean="0"/>
              <a:t>)’</a:t>
            </a:r>
            <a:r>
              <a:rPr lang="ko-KR" altLang="en-US" b="1" dirty="0" smtClean="0"/>
              <a:t>를 모심</a:t>
            </a:r>
            <a:endParaRPr lang="en-US" altLang="ko-KR" b="1" dirty="0" smtClean="0"/>
          </a:p>
          <a:p>
            <a:pPr fontAlgn="base"/>
            <a:r>
              <a:rPr lang="ko-KR" altLang="en-US" b="1" dirty="0" err="1" smtClean="0"/>
              <a:t>외궁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곡식의 여신 </a:t>
            </a:r>
            <a:r>
              <a:rPr lang="en-US" altLang="ko-KR" b="1" dirty="0" smtClean="0"/>
              <a:t>‘</a:t>
            </a:r>
            <a:r>
              <a:rPr lang="ko-KR" altLang="en-US" b="1" dirty="0" err="1" smtClean="0">
                <a:solidFill>
                  <a:srgbClr val="0070C0"/>
                </a:solidFill>
              </a:rPr>
              <a:t>도요우케</a:t>
            </a:r>
            <a:r>
              <a:rPr lang="ko-KR" altLang="en-US" b="1" dirty="0" smtClean="0">
                <a:solidFill>
                  <a:srgbClr val="0070C0"/>
                </a:solidFill>
              </a:rPr>
              <a:t>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오미카미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豊受大神</a:t>
            </a:r>
            <a:r>
              <a:rPr lang="en-US" altLang="ko-KR" b="1" dirty="0" smtClean="0"/>
              <a:t>)’</a:t>
            </a:r>
            <a:r>
              <a:rPr lang="ko-KR" altLang="en-US" b="1" dirty="0" smtClean="0"/>
              <a:t>를 모심</a:t>
            </a:r>
            <a:endParaRPr lang="en-US" altLang="ko-KR" b="1" dirty="0" smtClean="0"/>
          </a:p>
          <a:p>
            <a:pPr fontAlgn="base"/>
            <a:endParaRPr lang="en-US" altLang="ko-KR" b="1" dirty="0" smtClean="0"/>
          </a:p>
          <a:p>
            <a:pPr fontAlgn="base"/>
            <a:r>
              <a:rPr lang="ko-KR" altLang="en-US" b="1" dirty="0" err="1" smtClean="0">
                <a:solidFill>
                  <a:srgbClr val="0070C0"/>
                </a:solidFill>
              </a:rPr>
              <a:t>시키넨센구</a:t>
            </a:r>
            <a:r>
              <a:rPr lang="en-US" altLang="ko-KR" b="1" dirty="0" smtClean="0">
                <a:solidFill>
                  <a:srgbClr val="0070C0"/>
                </a:solidFill>
              </a:rPr>
              <a:t>[</a:t>
            </a:r>
            <a:r>
              <a:rPr lang="ko-KR" altLang="en-US" b="1" dirty="0" err="1" smtClean="0">
                <a:solidFill>
                  <a:srgbClr val="0070C0"/>
                </a:solidFill>
              </a:rPr>
              <a:t>式年遷宮</a:t>
            </a:r>
            <a:r>
              <a:rPr lang="en-US" altLang="ko-KR" b="1" dirty="0" smtClean="0">
                <a:solidFill>
                  <a:srgbClr val="0070C0"/>
                </a:solidFill>
              </a:rPr>
              <a:t>]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신전들을 </a:t>
            </a:r>
            <a:r>
              <a:rPr lang="en-US" altLang="ko-KR" b="1" dirty="0" smtClean="0"/>
              <a:t>20</a:t>
            </a:r>
            <a:r>
              <a:rPr lang="ko-KR" altLang="en-US" b="1" dirty="0" smtClean="0"/>
              <a:t>년에 한 번씩 같은 모습으로 다시 짓는다</a:t>
            </a:r>
            <a:endParaRPr lang="en-US" altLang="ko-KR" b="1" dirty="0" smtClean="0"/>
          </a:p>
          <a:p>
            <a:pPr fontAlgn="base"/>
            <a:r>
              <a:rPr lang="ko-KR" altLang="en-US" b="1" dirty="0" smtClean="0"/>
              <a:t>현재의 건물은 </a:t>
            </a:r>
            <a:r>
              <a:rPr lang="en-US" altLang="ko-KR" b="1" dirty="0" smtClean="0"/>
              <a:t>1993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제</a:t>
            </a:r>
            <a:r>
              <a:rPr lang="en-US" altLang="ko-KR" b="1" dirty="0" smtClean="0"/>
              <a:t>61</a:t>
            </a:r>
            <a:r>
              <a:rPr lang="ko-KR" altLang="en-US" b="1" dirty="0" smtClean="0"/>
              <a:t>차 </a:t>
            </a:r>
            <a:r>
              <a:rPr lang="ko-KR" altLang="en-US" b="1" dirty="0" err="1" smtClean="0"/>
              <a:t>시키넨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센구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式年遷宮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때에 지어진 것</a:t>
            </a:r>
            <a:endParaRPr lang="en-US" altLang="ko-KR" b="1" dirty="0" smtClean="0"/>
          </a:p>
          <a:p>
            <a:pPr fontAlgn="base"/>
            <a:r>
              <a:rPr lang="ko-KR" altLang="en-US" b="1" dirty="0" smtClean="0"/>
              <a:t>일본 고유 전통을 가장 순수하게 대변하고 있는 존재</a:t>
            </a: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3199586" y="188640"/>
            <a:ext cx="2236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이세신궁</a:t>
            </a:r>
            <a:endParaRPr lang="en-US" altLang="ko-K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8599" t="21600" r="24851" b="48161"/>
          <a:stretch>
            <a:fillRect/>
          </a:stretch>
        </p:blipFill>
        <p:spPr bwMode="auto">
          <a:xfrm>
            <a:off x="179512" y="3933056"/>
            <a:ext cx="4032448" cy="287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실행 단추: 동영상 10">
            <a:hlinkClick r:id="rId4" highlightClick="1"/>
          </p:cNvPr>
          <p:cNvSpPr/>
          <p:nvPr/>
        </p:nvSpPr>
        <p:spPr>
          <a:xfrm>
            <a:off x="8460432" y="6309320"/>
            <a:ext cx="576064" cy="432048"/>
          </a:xfrm>
          <a:prstGeom prst="actionButtonMovi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h17_132_i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3441700" cy="5357850"/>
          </a:xfrm>
          <a:prstGeom prst="rect">
            <a:avLst/>
          </a:prstGeom>
        </p:spPr>
      </p:pic>
      <p:pic>
        <p:nvPicPr>
          <p:cNvPr id="4" name="그림 3" descr="hf16_203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57166"/>
            <a:ext cx="5357818" cy="4000528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7695984" descr="EMB000010cc532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429132"/>
            <a:ext cx="5072098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643042" y="357166"/>
            <a:ext cx="5950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메이지 정부의 대외 정책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1357298"/>
            <a:ext cx="44291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1871</a:t>
            </a:r>
            <a:r>
              <a:rPr lang="ko-KR" altLang="en-US" b="1" dirty="0" smtClean="0"/>
              <a:t>년 청일수호통상조약 체결</a:t>
            </a:r>
            <a:endParaRPr lang="en-US" altLang="ko-KR" b="1" dirty="0" smtClean="0"/>
          </a:p>
          <a:p>
            <a:r>
              <a:rPr lang="en-US" altLang="ko-KR" b="1" dirty="0" smtClean="0"/>
              <a:t>1876</a:t>
            </a:r>
            <a:r>
              <a:rPr lang="ko-KR" altLang="en-US" b="1" dirty="0" smtClean="0"/>
              <a:t>년 조선과 강화도 조약 체결</a:t>
            </a:r>
            <a:endParaRPr lang="en-US" altLang="ko-KR" b="1" dirty="0" smtClean="0"/>
          </a:p>
          <a:p>
            <a:r>
              <a:rPr lang="en-US" altLang="ko-KR" b="1" dirty="0" smtClean="0"/>
              <a:t>1882</a:t>
            </a:r>
            <a:r>
              <a:rPr lang="ko-KR" altLang="en-US" b="1" dirty="0" smtClean="0"/>
              <a:t>년 조선에서 임오군란 발생 </a:t>
            </a:r>
            <a:endParaRPr lang="en-US" altLang="ko-KR" b="1" dirty="0" smtClean="0"/>
          </a:p>
          <a:p>
            <a:r>
              <a:rPr lang="en-US" altLang="ko-KR" b="1" dirty="0" smtClean="0"/>
              <a:t>1894</a:t>
            </a:r>
            <a:r>
              <a:rPr lang="ko-KR" altLang="en-US" b="1" dirty="0" smtClean="0"/>
              <a:t>년 동학농민운동발생</a:t>
            </a:r>
            <a:r>
              <a:rPr lang="en-US" altLang="ko-KR" b="1" dirty="0" smtClean="0"/>
              <a:t>, </a:t>
            </a:r>
            <a:r>
              <a:rPr lang="ko-KR" altLang="en-US" sz="2400" b="1" i="1" u="sng" dirty="0" smtClean="0">
                <a:solidFill>
                  <a:srgbClr val="FF0000"/>
                </a:solidFill>
              </a:rPr>
              <a:t>청일전쟁</a:t>
            </a:r>
            <a:endParaRPr lang="en-US" altLang="ko-KR" sz="2400" b="1" i="1" u="sng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/>
              <a:t>1895</a:t>
            </a:r>
            <a:r>
              <a:rPr lang="ko-KR" altLang="en-US" b="1" dirty="0" smtClean="0"/>
              <a:t>년 </a:t>
            </a:r>
            <a:r>
              <a:rPr lang="ko-KR" altLang="en-US" b="1" dirty="0" err="1" smtClean="0"/>
              <a:t>시모노세키</a:t>
            </a:r>
            <a:r>
              <a:rPr lang="ko-KR" altLang="en-US" b="1" dirty="0" smtClean="0"/>
              <a:t> 조약 조인</a:t>
            </a:r>
            <a:endParaRPr lang="en-US" altLang="ko-KR" b="1" dirty="0" smtClean="0"/>
          </a:p>
          <a:p>
            <a:r>
              <a:rPr lang="en-US" altLang="ko-KR" b="1" dirty="0" smtClean="0"/>
              <a:t>1904</a:t>
            </a:r>
            <a:r>
              <a:rPr lang="ko-KR" altLang="en-US" b="1" dirty="0" smtClean="0"/>
              <a:t>년 러시아에 선전포고</a:t>
            </a:r>
            <a:r>
              <a:rPr lang="en-US" altLang="ko-KR" b="1" dirty="0" smtClean="0"/>
              <a:t>, </a:t>
            </a:r>
            <a:r>
              <a:rPr lang="ko-KR" altLang="en-US" sz="2400" b="1" i="1" u="sng" dirty="0" smtClean="0">
                <a:solidFill>
                  <a:srgbClr val="FF0000"/>
                </a:solidFill>
              </a:rPr>
              <a:t>러일전쟁</a:t>
            </a:r>
            <a:endParaRPr lang="en-US" altLang="ko-KR" sz="2400" b="1" i="1" u="sng" dirty="0" smtClean="0">
              <a:solidFill>
                <a:srgbClr val="FF0000"/>
              </a:solidFill>
            </a:endParaRPr>
          </a:p>
          <a:p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5" name="사각형 설명선 4"/>
          <p:cNvSpPr/>
          <p:nvPr/>
        </p:nvSpPr>
        <p:spPr>
          <a:xfrm>
            <a:off x="5000628" y="1142984"/>
            <a:ext cx="3786214" cy="2857520"/>
          </a:xfrm>
          <a:prstGeom prst="wedgeRectCallout">
            <a:avLst>
              <a:gd name="adj1" fmla="val -64128"/>
              <a:gd name="adj2" fmla="val -5793"/>
            </a:avLst>
          </a:prstGeom>
          <a:solidFill>
            <a:srgbClr val="FFF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조선이 동학농민운동을 진압하기 위해 청에 원군을 요청한 사실을 안 일본이 천진조약의 동시 출병 조항을 근거로 즉시 파병 결정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조선에 내정간섭을 시작하여 청에 선전포고를 한 후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승리함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err="1" smtClean="0">
                <a:solidFill>
                  <a:schemeClr val="accent5"/>
                </a:solidFill>
              </a:rPr>
              <a:t>시모노세키</a:t>
            </a:r>
            <a:r>
              <a:rPr lang="ko-KR" altLang="en-US" b="1" dirty="0" smtClean="0">
                <a:solidFill>
                  <a:schemeClr val="accent5"/>
                </a:solidFill>
              </a:rPr>
              <a:t> 조약</a:t>
            </a:r>
            <a:r>
              <a:rPr lang="ko-KR" altLang="en-US" b="1" dirty="0" smtClean="0">
                <a:solidFill>
                  <a:schemeClr val="tx1"/>
                </a:solidFill>
              </a:rPr>
              <a:t>을 통해 청이 조선에 대한 종주권 주장을 </a:t>
            </a:r>
            <a:r>
              <a:rPr lang="ko-KR" altLang="en-US" b="1" dirty="0" err="1" smtClean="0">
                <a:solidFill>
                  <a:schemeClr val="tx1"/>
                </a:solidFill>
              </a:rPr>
              <a:t>포기하는것으로</a:t>
            </a:r>
            <a:r>
              <a:rPr lang="ko-KR" altLang="en-US" b="1" dirty="0" smtClean="0">
                <a:solidFill>
                  <a:schemeClr val="tx1"/>
                </a:solidFill>
              </a:rPr>
              <a:t> 마무리 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  <p:sp>
        <p:nvSpPr>
          <p:cNvPr id="6" name="사각형 설명선 5"/>
          <p:cNvSpPr/>
          <p:nvPr/>
        </p:nvSpPr>
        <p:spPr>
          <a:xfrm>
            <a:off x="500034" y="3643314"/>
            <a:ext cx="4071966" cy="3000396"/>
          </a:xfrm>
          <a:prstGeom prst="wedgeRectCallout">
            <a:avLst>
              <a:gd name="adj1" fmla="val 22983"/>
              <a:gd name="adj2" fmla="val -63158"/>
            </a:avLst>
          </a:prstGeom>
          <a:solidFill>
            <a:srgbClr val="FFFF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러시아가 독일과 프랑스를 끌어들인 </a:t>
            </a:r>
            <a:r>
              <a:rPr lang="ko-KR" altLang="en-US" b="1" dirty="0" smtClean="0">
                <a:solidFill>
                  <a:schemeClr val="accent5"/>
                </a:solidFill>
              </a:rPr>
              <a:t>삼국간섭</a:t>
            </a:r>
            <a:r>
              <a:rPr lang="ko-KR" altLang="en-US" b="1" dirty="0" smtClean="0">
                <a:solidFill>
                  <a:schemeClr val="tx1"/>
                </a:solidFill>
              </a:rPr>
              <a:t>에 의하여 일본의 만주 진출을 저지하고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남하정책을 추진하자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일본은 결국 인천 앞바다에서 러시아 함대와 격돌 한 후 서로 선전포고하며 전쟁이 시작 일본이 러시아의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발틱함대를</a:t>
            </a:r>
            <a:r>
              <a:rPr lang="ko-KR" altLang="en-US" b="1" dirty="0" smtClean="0">
                <a:solidFill>
                  <a:schemeClr val="tx1"/>
                </a:solidFill>
              </a:rPr>
              <a:t> 대한해협에서 격파해 해상에서의 완승을 거둠으로써 승리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이후 </a:t>
            </a:r>
            <a:r>
              <a:rPr lang="ko-KR" altLang="en-US" b="1" dirty="0" smtClean="0">
                <a:solidFill>
                  <a:schemeClr val="accent5"/>
                </a:solidFill>
              </a:rPr>
              <a:t>포츠머스강화조약</a:t>
            </a:r>
            <a:r>
              <a:rPr lang="ko-KR" altLang="en-US" b="1" dirty="0" smtClean="0">
                <a:solidFill>
                  <a:schemeClr val="tx1"/>
                </a:solidFill>
              </a:rPr>
              <a:t>으로 조선에 대한 지배권 확립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만주 진출 등 여러 이권을 얻음 미국과 대립하기 시작함   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구름 모양 설명선 7"/>
          <p:cNvSpPr/>
          <p:nvPr/>
        </p:nvSpPr>
        <p:spPr>
          <a:xfrm>
            <a:off x="5072066" y="4357694"/>
            <a:ext cx="3643338" cy="2000264"/>
          </a:xfrm>
          <a:prstGeom prst="cloudCallout">
            <a:avLst>
              <a:gd name="adj1" fmla="val -56643"/>
              <a:gd name="adj2" fmla="val -545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즉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이 두 전쟁은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2400" b="1" i="1" dirty="0" smtClean="0">
                <a:solidFill>
                  <a:srgbClr val="FF0000"/>
                </a:solidFill>
              </a:rPr>
              <a:t>일본 제국주의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의 성립을 보여줌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282" y="142852"/>
            <a:ext cx="4143404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다이쇼</a:t>
            </a:r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시대 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大正時代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2000240"/>
            <a:ext cx="4143404" cy="39703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accent5"/>
                </a:solidFill>
              </a:rPr>
              <a:t>다이쇼</a:t>
            </a:r>
            <a:r>
              <a:rPr lang="ko-KR" altLang="en-US" b="1" dirty="0" smtClean="0">
                <a:solidFill>
                  <a:schemeClr val="accent5"/>
                </a:solidFill>
              </a:rPr>
              <a:t> 시대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ja-JP" altLang="en-US" b="1" dirty="0" smtClean="0">
                <a:solidFill>
                  <a:schemeClr val="accent5"/>
                </a:solidFill>
              </a:rPr>
              <a:t>大正時代 </a:t>
            </a:r>
            <a:r>
              <a:rPr lang="en-US" altLang="ja-JP" b="1" dirty="0" smtClean="0">
                <a:solidFill>
                  <a:schemeClr val="accent5"/>
                </a:solidFill>
              </a:rPr>
              <a:t>)</a:t>
            </a:r>
            <a:r>
              <a:rPr lang="ko-KR" altLang="en-US" b="1" dirty="0" smtClean="0"/>
              <a:t>는 다이쇼 천황의 통치를 가리키는 명칭으로</a:t>
            </a:r>
            <a:r>
              <a:rPr lang="en-US" altLang="ko-KR" b="1" dirty="0" smtClean="0"/>
              <a:t>, 1912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30</a:t>
            </a:r>
            <a:r>
              <a:rPr lang="ko-KR" altLang="en-US" b="1" dirty="0" smtClean="0"/>
              <a:t>일부터 </a:t>
            </a:r>
            <a:r>
              <a:rPr lang="en-US" altLang="ko-KR" b="1" dirty="0" smtClean="0"/>
              <a:t>1926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25</a:t>
            </a:r>
            <a:r>
              <a:rPr lang="ko-KR" altLang="en-US" b="1" dirty="0" smtClean="0"/>
              <a:t>일까지 말함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err="1" smtClean="0">
                <a:solidFill>
                  <a:schemeClr val="accent5"/>
                </a:solidFill>
              </a:rPr>
              <a:t>다이쇼</a:t>
            </a:r>
            <a:r>
              <a:rPr lang="ko-KR" altLang="en-US" b="1" dirty="0" smtClean="0">
                <a:solidFill>
                  <a:schemeClr val="accent5"/>
                </a:solidFill>
              </a:rPr>
              <a:t> 천황 </a:t>
            </a:r>
            <a:r>
              <a:rPr lang="ko-KR" altLang="en-US" b="1" dirty="0" smtClean="0"/>
              <a:t>일본 제</a:t>
            </a:r>
            <a:r>
              <a:rPr lang="en-US" altLang="ko-KR" b="1" dirty="0" smtClean="0"/>
              <a:t>123</a:t>
            </a:r>
            <a:r>
              <a:rPr lang="ko-KR" altLang="en-US" b="1" dirty="0" smtClean="0"/>
              <a:t>대 천황으로 본명은 </a:t>
            </a:r>
            <a:r>
              <a:rPr lang="ko-KR" altLang="en-US" b="1" dirty="0" err="1" smtClean="0"/>
              <a:t>요시히토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嘉仁</a:t>
            </a:r>
            <a:r>
              <a:rPr lang="en-US" altLang="ko-KR" b="1" dirty="0" smtClean="0"/>
              <a:t>), </a:t>
            </a:r>
            <a:r>
              <a:rPr lang="ko-KR" altLang="en-US" b="1" dirty="0" smtClean="0"/>
              <a:t>어릴 적 칭호는 </a:t>
            </a:r>
            <a:r>
              <a:rPr lang="ko-KR" altLang="en-US" b="1" dirty="0" err="1" smtClean="0"/>
              <a:t>하루노미야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明宮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이다</a:t>
            </a:r>
            <a:r>
              <a:rPr lang="en-US" altLang="ko-KR" b="1" dirty="0" smtClean="0"/>
              <a:t>.</a:t>
            </a:r>
          </a:p>
          <a:p>
            <a:r>
              <a:rPr lang="en-US" altLang="ko-KR" b="1" dirty="0" smtClean="0"/>
              <a:t>1912</a:t>
            </a:r>
            <a:r>
              <a:rPr lang="ko-KR" altLang="en-US" b="1" dirty="0" smtClean="0"/>
              <a:t>년부터 </a:t>
            </a:r>
            <a:r>
              <a:rPr lang="en-US" altLang="ko-KR" b="1" dirty="0" smtClean="0"/>
              <a:t>1926</a:t>
            </a:r>
            <a:r>
              <a:rPr lang="ko-KR" altLang="en-US" b="1" dirty="0" smtClean="0"/>
              <a:t>년까지 재위하였고 </a:t>
            </a:r>
            <a:r>
              <a:rPr lang="en-US" altLang="ko-KR" b="1" dirty="0" smtClean="0"/>
              <a:t>1912</a:t>
            </a:r>
            <a:r>
              <a:rPr lang="ko-KR" altLang="en-US" b="1" dirty="0" smtClean="0"/>
              <a:t>년부터 </a:t>
            </a:r>
            <a:r>
              <a:rPr lang="en-US" altLang="ko-KR" b="1" dirty="0" smtClean="0"/>
              <a:t>1921</a:t>
            </a:r>
            <a:r>
              <a:rPr lang="ko-KR" altLang="en-US" b="1" dirty="0" smtClean="0"/>
              <a:t>년까지 친정을 하였으며 </a:t>
            </a:r>
            <a:r>
              <a:rPr lang="en-US" altLang="ko-KR" b="1" dirty="0" smtClean="0"/>
              <a:t>1921</a:t>
            </a:r>
            <a:r>
              <a:rPr lang="ko-KR" altLang="en-US" b="1" dirty="0" smtClean="0"/>
              <a:t>년부터 </a:t>
            </a:r>
            <a:r>
              <a:rPr lang="en-US" altLang="ko-KR" b="1" dirty="0" smtClean="0"/>
              <a:t>1926</a:t>
            </a:r>
            <a:r>
              <a:rPr lang="ko-KR" altLang="en-US" b="1" dirty="0" smtClean="0"/>
              <a:t>년 붕어할 때까지는 병으로 정사를 수행할 수 없어서 그의 아들인 </a:t>
            </a:r>
            <a:r>
              <a:rPr lang="ko-KR" altLang="en-US" b="1" dirty="0" err="1" smtClean="0"/>
              <a:t>히로히토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裕仁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왕세자가 사실상 </a:t>
            </a:r>
            <a:r>
              <a:rPr lang="ko-KR" altLang="en-US" b="1" dirty="0" err="1" smtClean="0"/>
              <a:t>대리청정함</a:t>
            </a:r>
            <a:endParaRPr lang="en-US" altLang="ko-KR" b="1" dirty="0" smtClean="0"/>
          </a:p>
        </p:txBody>
      </p:sp>
      <p:sp>
        <p:nvSpPr>
          <p:cNvPr id="5" name="직사각형 4"/>
          <p:cNvSpPr/>
          <p:nvPr/>
        </p:nvSpPr>
        <p:spPr>
          <a:xfrm>
            <a:off x="4572000" y="142852"/>
            <a:ext cx="4143404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쇼와</a:t>
            </a:r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시대 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昭和時代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altLang="ko-KR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000240"/>
            <a:ext cx="4143404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accent5"/>
                </a:solidFill>
              </a:rPr>
              <a:t>쇼와 시대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ja-JP" altLang="en-US" b="1" dirty="0" smtClean="0">
                <a:solidFill>
                  <a:schemeClr val="accent5"/>
                </a:solidFill>
              </a:rPr>
              <a:t>昭</a:t>
            </a:r>
            <a:r>
              <a:rPr lang="ja-JP" altLang="en-US" b="1" dirty="0" smtClean="0">
                <a:solidFill>
                  <a:schemeClr val="accent5"/>
                </a:solidFill>
              </a:rPr>
              <a:t>和時</a:t>
            </a:r>
            <a:r>
              <a:rPr lang="ja-JP" altLang="en-US" b="1" dirty="0" smtClean="0">
                <a:solidFill>
                  <a:schemeClr val="accent5"/>
                </a:solidFill>
              </a:rPr>
              <a:t>代</a:t>
            </a:r>
            <a:r>
              <a:rPr lang="en-US" altLang="ko-KR" b="1" dirty="0" smtClean="0">
                <a:solidFill>
                  <a:schemeClr val="accent5"/>
                </a:solidFill>
              </a:rPr>
              <a:t>)</a:t>
            </a:r>
            <a:r>
              <a:rPr lang="ko-KR" altLang="en-US" b="1" dirty="0" smtClean="0"/>
              <a:t>는 </a:t>
            </a:r>
            <a:r>
              <a:rPr lang="en-US" altLang="ko-KR" b="1" dirty="0" smtClean="0"/>
              <a:t>20</a:t>
            </a:r>
            <a:r>
              <a:rPr lang="ko-KR" altLang="en-US" b="1" dirty="0" smtClean="0"/>
              <a:t>세기 일본의 연호의 하나로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쇼와 천황의 통치에 해당하는 </a:t>
            </a:r>
            <a:r>
              <a:rPr lang="en-US" altLang="ko-KR" b="1" dirty="0" smtClean="0"/>
              <a:t>1926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25</a:t>
            </a:r>
            <a:r>
              <a:rPr lang="ko-KR" altLang="en-US" b="1" dirty="0" smtClean="0"/>
              <a:t>일부터 </a:t>
            </a:r>
            <a:r>
              <a:rPr lang="en-US" altLang="ko-KR" b="1" dirty="0" smtClean="0"/>
              <a:t>1989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일까지를 </a:t>
            </a:r>
            <a:r>
              <a:rPr lang="ko-KR" altLang="en-US" b="1" dirty="0" smtClean="0"/>
              <a:t>가리킴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쇼와 천황 일본 제 </a:t>
            </a:r>
            <a:r>
              <a:rPr lang="en-US" altLang="ko-KR" b="1" dirty="0" smtClean="0"/>
              <a:t>124</a:t>
            </a:r>
            <a:r>
              <a:rPr lang="ko-KR" altLang="en-US" b="1" dirty="0" smtClean="0"/>
              <a:t>대 천황으로 본명은 </a:t>
            </a:r>
            <a:r>
              <a:rPr lang="ko-KR" altLang="en-US" b="1" dirty="0" err="1" smtClean="0"/>
              <a:t>히로히토</a:t>
            </a:r>
            <a:r>
              <a:rPr lang="en-US" altLang="ko-KR" b="1" dirty="0" smtClean="0"/>
              <a:t>(</a:t>
            </a:r>
            <a:r>
              <a:rPr lang="ja-JP" altLang="en-US" b="1" dirty="0" smtClean="0"/>
              <a:t>裕仁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이며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쇼와가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천황 자리에 오르던 </a:t>
            </a:r>
            <a:r>
              <a:rPr lang="en-US" altLang="ko-KR" b="1" dirty="0" smtClean="0"/>
              <a:t>1920</a:t>
            </a:r>
            <a:r>
              <a:rPr lang="ko-KR" altLang="en-US" b="1" dirty="0" smtClean="0"/>
              <a:t>년대 후반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일본은 세계 대공황의 여파로 극심한 불황 </a:t>
            </a:r>
            <a:r>
              <a:rPr lang="ko-KR" altLang="en-US" b="1" dirty="0" smtClean="0"/>
              <a:t>상태 또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중일 전쟁과 </a:t>
            </a:r>
            <a:r>
              <a:rPr lang="ko-KR" altLang="en-US" b="1" dirty="0" smtClean="0"/>
              <a:t>태평양 </a:t>
            </a:r>
            <a:r>
              <a:rPr lang="ko-KR" altLang="en-US" b="1" dirty="0" smtClean="0"/>
              <a:t>전쟁을 </a:t>
            </a:r>
            <a:r>
              <a:rPr lang="ko-KR" altLang="en-US" b="1" dirty="0" smtClean="0"/>
              <a:t>거치면서 일본 </a:t>
            </a:r>
            <a:r>
              <a:rPr lang="ko-KR" altLang="en-US" b="1" dirty="0" smtClean="0"/>
              <a:t>제국의 대외 침략 </a:t>
            </a:r>
            <a:r>
              <a:rPr lang="ko-KR" altLang="en-US" b="1" dirty="0" smtClean="0"/>
              <a:t>전쟁이 많이 일어나던 시기</a:t>
            </a:r>
            <a:endParaRPr lang="en-US" altLang="ko-KR" b="1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15PX-~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4143404" cy="6143668"/>
          </a:xfrm>
          <a:prstGeom prst="rect">
            <a:avLst/>
          </a:prstGeom>
        </p:spPr>
      </p:pic>
      <p:pic>
        <p:nvPicPr>
          <p:cNvPr id="3" name="그림 2" descr="히로히토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66"/>
            <a:ext cx="4207209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908721"/>
            <a:ext cx="8229600" cy="1656183"/>
          </a:xfrm>
          <a:solidFill>
            <a:srgbClr val="FFFF75"/>
          </a:solidFill>
          <a:ln>
            <a:solidFill>
              <a:srgbClr val="FF00FF"/>
            </a:solidFill>
          </a:ln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n-US" altLang="ko-KR" sz="1800" b="1" dirty="0" smtClean="0"/>
              <a:t>1) </a:t>
            </a:r>
            <a:r>
              <a:rPr lang="ko-KR" altLang="en-US" sz="1800" b="1" dirty="0" smtClean="0"/>
              <a:t>농업의 발달로 사람들은 </a:t>
            </a:r>
            <a:r>
              <a:rPr lang="ko-KR" altLang="en-US" sz="1800" b="1" dirty="0"/>
              <a:t>점차 한곳에 정착하여 마을을 </a:t>
            </a:r>
            <a:r>
              <a:rPr lang="ko-KR" altLang="en-US" sz="1800" b="1" dirty="0" smtClean="0"/>
              <a:t>형성</a:t>
            </a:r>
            <a:endParaRPr lang="en-US" altLang="ko-KR" sz="1800" b="1" dirty="0" smtClean="0"/>
          </a:p>
          <a:p>
            <a:pPr fontAlgn="base">
              <a:buNone/>
            </a:pPr>
            <a:r>
              <a:rPr lang="en-US" altLang="ko-KR" sz="1800" b="1" dirty="0" smtClean="0"/>
              <a:t>2) </a:t>
            </a:r>
            <a:r>
              <a:rPr lang="ko-KR" altLang="en-US" sz="1800" b="1" dirty="0" smtClean="0"/>
              <a:t>빈부격차의 발생</a:t>
            </a:r>
            <a:endParaRPr lang="en-US" altLang="ko-KR" sz="1800" b="1" dirty="0" smtClean="0"/>
          </a:p>
          <a:p>
            <a:pPr fontAlgn="base">
              <a:buNone/>
            </a:pPr>
            <a:r>
              <a:rPr lang="en-US" altLang="ko-KR" sz="1800" b="1" dirty="0" smtClean="0"/>
              <a:t>3) </a:t>
            </a:r>
            <a:r>
              <a:rPr lang="ko-KR" altLang="en-US" sz="1800" b="1" dirty="0" smtClean="0"/>
              <a:t>지배자와 </a:t>
            </a:r>
            <a:r>
              <a:rPr lang="ko-KR" altLang="en-US" sz="1800" b="1" dirty="0"/>
              <a:t>피지배자의 </a:t>
            </a:r>
            <a:r>
              <a:rPr lang="ko-KR" altLang="en-US" sz="1800" b="1" dirty="0" smtClean="0"/>
              <a:t>관계 성립</a:t>
            </a:r>
            <a:endParaRPr lang="en-US" altLang="ko-KR" sz="1800" b="1" dirty="0" smtClean="0"/>
          </a:p>
          <a:p>
            <a:pPr fontAlgn="base">
              <a:buNone/>
            </a:pPr>
            <a:r>
              <a:rPr lang="en-US" altLang="ko-KR" sz="1800" b="1" dirty="0" smtClean="0"/>
              <a:t>4) </a:t>
            </a:r>
            <a:r>
              <a:rPr lang="ko-KR" altLang="en-US" sz="1800" b="1" dirty="0" smtClean="0"/>
              <a:t>쌀의 </a:t>
            </a:r>
            <a:r>
              <a:rPr lang="ko-KR" altLang="en-US" sz="1800" b="1" dirty="0"/>
              <a:t>전파와 함께 전해진 금속기가 무기로 </a:t>
            </a:r>
            <a:r>
              <a:rPr lang="ko-KR" altLang="en-US" sz="1800" b="1" dirty="0" smtClean="0"/>
              <a:t>둔갑</a:t>
            </a:r>
            <a:endParaRPr lang="ko-KR" altLang="en-US" sz="1800" b="1" dirty="0"/>
          </a:p>
          <a:p>
            <a:endParaRPr lang="ko-KR" altLang="en-US" sz="1800" dirty="0"/>
          </a:p>
        </p:txBody>
      </p:sp>
      <p:sp>
        <p:nvSpPr>
          <p:cNvPr id="5" name="직사각형 4"/>
          <p:cNvSpPr/>
          <p:nvPr/>
        </p:nvSpPr>
        <p:spPr>
          <a:xfrm>
            <a:off x="142844" y="214290"/>
            <a:ext cx="677461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3600" b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계급이 생기고 수장이 등장하다</a:t>
            </a:r>
            <a:endParaRPr lang="en-US" altLang="ko-KR" sz="3600" b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타원 6"/>
          <p:cNvSpPr/>
          <p:nvPr/>
        </p:nvSpPr>
        <p:spPr>
          <a:xfrm>
            <a:off x="4214810" y="1857364"/>
            <a:ext cx="50462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0" y="1643050"/>
            <a:ext cx="3744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마을의 권력자는 무력으로 마을 통솔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10" name="아래쪽 화살표 9"/>
          <p:cNvSpPr/>
          <p:nvPr/>
        </p:nvSpPr>
        <p:spPr>
          <a:xfrm>
            <a:off x="3857620" y="2714620"/>
            <a:ext cx="864096" cy="576064"/>
          </a:xfrm>
          <a:prstGeom prst="downArrow">
            <a:avLst>
              <a:gd name="adj1" fmla="val 28213"/>
              <a:gd name="adj2" fmla="val 522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716016" y="2636912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소국의 확대와 병합</a:t>
            </a:r>
            <a:endParaRPr lang="ko-KR" altLang="en-US" b="1" dirty="0"/>
          </a:p>
        </p:txBody>
      </p:sp>
      <p:sp>
        <p:nvSpPr>
          <p:cNvPr id="13" name="직사각형 12"/>
          <p:cNvSpPr/>
          <p:nvPr/>
        </p:nvSpPr>
        <p:spPr>
          <a:xfrm>
            <a:off x="1979712" y="3284984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 err="1" smtClean="0"/>
              <a:t>히미코의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>
                <a:solidFill>
                  <a:srgbClr val="0070C0"/>
                </a:solidFill>
              </a:rPr>
              <a:t>‘</a:t>
            </a:r>
            <a:r>
              <a:rPr lang="ko-KR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야마타이국</a:t>
            </a:r>
            <a:r>
              <a:rPr lang="en-US" altLang="ko-K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邪馬臺國</a:t>
            </a:r>
            <a:r>
              <a:rPr lang="en-US" altLang="ko-K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ko-KR" sz="2800" b="1" dirty="0" smtClean="0">
                <a:solidFill>
                  <a:srgbClr val="0070C0"/>
                </a:solidFill>
              </a:rPr>
              <a:t>’</a:t>
            </a:r>
            <a:endParaRPr lang="ko-KR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9460" name="Picture 4" descr="http://postfiles13.naver.net/data33/2008/4/28/252/empressjinguinkorea_spiritcorea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828092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282" y="142852"/>
            <a:ext cx="4583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&lt;1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차 세계대전과 일본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785794"/>
            <a:ext cx="4714908" cy="5929354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5"/>
                </a:solidFill>
              </a:rPr>
              <a:t>1914</a:t>
            </a:r>
            <a:r>
              <a:rPr lang="ko-KR" altLang="en-US" b="1" dirty="0" smtClean="0">
                <a:solidFill>
                  <a:schemeClr val="accent5"/>
                </a:solidFill>
              </a:rPr>
              <a:t>년 </a:t>
            </a:r>
            <a:r>
              <a:rPr lang="en-US" altLang="ko-KR" b="1" dirty="0" smtClean="0">
                <a:solidFill>
                  <a:schemeClr val="accent5"/>
                </a:solidFill>
              </a:rPr>
              <a:t>7</a:t>
            </a:r>
            <a:r>
              <a:rPr lang="ko-KR" altLang="en-US" b="1" dirty="0" smtClean="0">
                <a:solidFill>
                  <a:schemeClr val="accent5"/>
                </a:solidFill>
              </a:rPr>
              <a:t>월 </a:t>
            </a:r>
            <a:r>
              <a:rPr lang="en-US" altLang="ko-KR" b="1" dirty="0" smtClean="0">
                <a:solidFill>
                  <a:schemeClr val="accent5"/>
                </a:solidFill>
              </a:rPr>
              <a:t>28</a:t>
            </a:r>
            <a:r>
              <a:rPr lang="ko-KR" altLang="en-US" b="1" dirty="0" smtClean="0">
                <a:solidFill>
                  <a:schemeClr val="accent5"/>
                </a:solidFill>
              </a:rPr>
              <a:t>일 시작된 </a:t>
            </a:r>
            <a:r>
              <a:rPr lang="en-US" altLang="ko-KR" b="1" dirty="0" smtClean="0">
                <a:solidFill>
                  <a:schemeClr val="accent5"/>
                </a:solidFill>
              </a:rPr>
              <a:t>1</a:t>
            </a:r>
            <a:r>
              <a:rPr lang="ko-KR" altLang="en-US" b="1" dirty="0" smtClean="0">
                <a:solidFill>
                  <a:schemeClr val="accent5"/>
                </a:solidFill>
              </a:rPr>
              <a:t>차 세계대전</a:t>
            </a:r>
            <a:r>
              <a:rPr lang="ko-KR" altLang="en-US" b="1" dirty="0" smtClean="0"/>
              <a:t>은 제국주의 열강 대부분이 연루된 국제전</a:t>
            </a:r>
            <a:endParaRPr lang="en-US" altLang="ko-KR" b="1" dirty="0" smtClean="0"/>
          </a:p>
          <a:p>
            <a:r>
              <a:rPr lang="ko-KR" altLang="en-US" b="1" dirty="0" smtClean="0"/>
              <a:t>계기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오스트리아 황태자 부부 암살에 항의하여 오스트리아가 세르비아에 선전포고하면서 시작 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→일본은 유럽에서의 전쟁에 직접 연루되지 않았음에도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23</a:t>
            </a:r>
            <a:r>
              <a:rPr lang="ko-KR" altLang="en-US" b="1" dirty="0" smtClean="0"/>
              <a:t>일 </a:t>
            </a:r>
            <a:r>
              <a:rPr lang="ko-KR" altLang="en-US" b="1" dirty="0" smtClean="0">
                <a:solidFill>
                  <a:schemeClr val="accent5"/>
                </a:solidFill>
              </a:rPr>
              <a:t>영일동맹</a:t>
            </a:r>
            <a:r>
              <a:rPr lang="ko-KR" altLang="en-US" b="1" dirty="0" smtClean="0"/>
              <a:t>을 구실로 독일에 선전포고하면서 전쟁에 개입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즉 참전 직후부터 동아시아에서 </a:t>
            </a:r>
            <a:r>
              <a:rPr lang="ko-KR" altLang="en-US" b="1" dirty="0" smtClean="0">
                <a:solidFill>
                  <a:schemeClr val="accent5"/>
                </a:solidFill>
              </a:rPr>
              <a:t>세력 확장 </a:t>
            </a:r>
            <a:r>
              <a:rPr lang="ko-KR" altLang="en-US" b="1" dirty="0" smtClean="0"/>
              <a:t>을 꾀함 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1</a:t>
            </a:r>
            <a:r>
              <a:rPr lang="ko-KR" altLang="en-US" b="1" dirty="0" smtClean="0"/>
              <a:t>차 세계대전 동안 일본은 아시아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특히 중국 무역을 사실상 독점함 공업 생산액이 농업 생산액을 초과 하며 </a:t>
            </a:r>
            <a:r>
              <a:rPr lang="ko-KR" altLang="en-US" b="1" dirty="0" smtClean="0">
                <a:solidFill>
                  <a:schemeClr val="accent5"/>
                </a:solidFill>
              </a:rPr>
              <a:t>아시아 </a:t>
            </a:r>
            <a:r>
              <a:rPr lang="en-US" altLang="ko-KR" b="1" dirty="0" smtClean="0">
                <a:solidFill>
                  <a:schemeClr val="accent5"/>
                </a:solidFill>
              </a:rPr>
              <a:t>1</a:t>
            </a:r>
            <a:r>
              <a:rPr lang="ko-KR" altLang="en-US" b="1" dirty="0" smtClean="0">
                <a:solidFill>
                  <a:schemeClr val="accent5"/>
                </a:solidFill>
              </a:rPr>
              <a:t>위의 공업국</a:t>
            </a:r>
            <a:r>
              <a:rPr lang="ko-KR" altLang="en-US" b="1" dirty="0" smtClean="0"/>
              <a:t>이 됨 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>
                <a:solidFill>
                  <a:schemeClr val="accent5"/>
                </a:solidFill>
              </a:rPr>
              <a:t>승전국의 일원</a:t>
            </a:r>
            <a:r>
              <a:rPr lang="ko-KR" altLang="en-US" b="1" dirty="0" smtClean="0"/>
              <a:t>으로 강화회의에 참여한 일본은 산동성에 대한 이권의 획득과 적도 이북 남양군도 영유를 요구하여 관철시킴 </a:t>
            </a:r>
            <a:endParaRPr lang="en-US" altLang="ko-KR" b="1" dirty="0" smtClean="0"/>
          </a:p>
          <a:p>
            <a:r>
              <a:rPr lang="ko-KR" altLang="en-US" b="1" dirty="0" smtClean="0"/>
              <a:t>그러나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차 세계 대전이 끝나면서 급격한 경제 성장에 따라 사회적 갈등과 모순이 심화</a:t>
            </a:r>
            <a:endParaRPr lang="en-US" altLang="ko-KR" b="1" dirty="0" smtClean="0"/>
          </a:p>
        </p:txBody>
      </p:sp>
      <p:pic>
        <p:nvPicPr>
          <p:cNvPr id="5" name="그림 4" descr="3-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42852"/>
            <a:ext cx="3929090" cy="3357586"/>
          </a:xfrm>
          <a:prstGeom prst="rect">
            <a:avLst/>
          </a:prstGeom>
        </p:spPr>
      </p:pic>
      <p:pic>
        <p:nvPicPr>
          <p:cNvPr id="6" name="그림 5" descr="3-45B45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571876"/>
            <a:ext cx="392909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57356" y="285728"/>
            <a:ext cx="5489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만성 불황과 세계 공항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71604" y="1000108"/>
            <a:ext cx="58579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1920</a:t>
            </a:r>
            <a:r>
              <a:rPr lang="ko-KR" altLang="en-US" b="1" dirty="0" smtClean="0"/>
              <a:t>년대 일본 경제는 전쟁 </a:t>
            </a:r>
            <a:r>
              <a:rPr lang="ko-KR" altLang="en-US" b="1" dirty="0" smtClean="0"/>
              <a:t>중의 </a:t>
            </a:r>
            <a:r>
              <a:rPr lang="ko-KR" altLang="en-US" b="1" dirty="0" smtClean="0">
                <a:solidFill>
                  <a:schemeClr val="accent5"/>
                </a:solidFill>
              </a:rPr>
              <a:t>과잉생산과 수출의 감소</a:t>
            </a:r>
            <a:r>
              <a:rPr lang="ko-KR" altLang="en-US" b="1" dirty="0" smtClean="0"/>
              <a:t>로 기업의 이윤이 저하되면서 </a:t>
            </a:r>
            <a:r>
              <a:rPr lang="ko-KR" altLang="en-US" b="1" dirty="0" smtClean="0">
                <a:solidFill>
                  <a:schemeClr val="accent5"/>
                </a:solidFill>
              </a:rPr>
              <a:t>만성불황</a:t>
            </a:r>
            <a:r>
              <a:rPr lang="ko-KR" altLang="en-US" b="1" dirty="0" smtClean="0"/>
              <a:t>에 시달림</a:t>
            </a:r>
            <a:r>
              <a:rPr lang="en-US" altLang="ko-KR" b="1" dirty="0" smtClean="0"/>
              <a:t> </a:t>
            </a:r>
          </a:p>
          <a:p>
            <a:r>
              <a:rPr lang="ko-KR" altLang="en-US" b="1" dirty="0" smtClean="0"/>
              <a:t>조선과 철강 등 중공업중공업 부문이 외국 제품에 비해 경쟁력을 갖지 못해 어려움 </a:t>
            </a:r>
            <a:endParaRPr lang="en-US" altLang="ko-KR" b="1" dirty="0" smtClean="0"/>
          </a:p>
          <a:p>
            <a:r>
              <a:rPr lang="ko-KR" altLang="en-US" b="1" dirty="0" smtClean="0"/>
              <a:t>일본의 경제의 침체는 </a:t>
            </a:r>
            <a:r>
              <a:rPr lang="en-US" altLang="ko-KR" b="1" dirty="0" smtClean="0"/>
              <a:t>1920</a:t>
            </a:r>
            <a:r>
              <a:rPr lang="ko-KR" altLang="en-US" b="1" dirty="0" smtClean="0"/>
              <a:t>년 전후 공황의 발생에 의해 본격적으로 사직 됨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1920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월 도쿄 증권시장의 주식 가격이 급락하면서 일본 경제는 </a:t>
            </a:r>
            <a:r>
              <a:rPr lang="ko-KR" altLang="en-US" b="1" dirty="0" smtClean="0">
                <a:solidFill>
                  <a:schemeClr val="accent5"/>
                </a:solidFill>
              </a:rPr>
              <a:t>공황 </a:t>
            </a:r>
            <a:r>
              <a:rPr lang="ko-KR" altLang="en-US" b="1" dirty="0" smtClean="0">
                <a:solidFill>
                  <a:schemeClr val="accent5"/>
                </a:solidFill>
              </a:rPr>
              <a:t>사태 </a:t>
            </a:r>
            <a:r>
              <a:rPr lang="ko-KR" altLang="en-US" b="1" dirty="0" smtClean="0"/>
              <a:t>에 </a:t>
            </a:r>
            <a:r>
              <a:rPr lang="ko-KR" altLang="en-US" b="1" dirty="0" smtClean="0"/>
              <a:t>빠짐</a:t>
            </a:r>
            <a:endParaRPr lang="en-US" altLang="ko-KR" b="1" dirty="0" smtClean="0"/>
          </a:p>
          <a:p>
            <a:r>
              <a:rPr lang="en-US" altLang="ko-KR" b="1" dirty="0" smtClean="0"/>
              <a:t>1923</a:t>
            </a:r>
            <a:r>
              <a:rPr lang="ko-KR" altLang="en-US" b="1" dirty="0" smtClean="0"/>
              <a:t>년 </a:t>
            </a:r>
            <a:r>
              <a:rPr lang="ko-KR" altLang="en-US" b="1" dirty="0" smtClean="0">
                <a:solidFill>
                  <a:schemeClr val="accent5"/>
                </a:solidFill>
              </a:rPr>
              <a:t>관동대지진이 발생 </a:t>
            </a:r>
            <a:r>
              <a:rPr lang="ko-KR" altLang="en-US" b="1" dirty="0" smtClean="0"/>
              <a:t>하고 일본 경제는 심각한 타격을 입음 일본 정부는 기업의 도산 사태를 막기 위해 </a:t>
            </a:r>
            <a:r>
              <a:rPr lang="en-US" altLang="ko-KR" b="1" dirty="0" smtClean="0">
                <a:solidFill>
                  <a:schemeClr val="accent5"/>
                </a:solidFill>
              </a:rPr>
              <a:t>‘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진재어음</a:t>
            </a:r>
            <a:r>
              <a:rPr lang="en-US" altLang="ko-KR" b="1" dirty="0" smtClean="0">
                <a:solidFill>
                  <a:schemeClr val="accent5"/>
                </a:solidFill>
              </a:rPr>
              <a:t>’</a:t>
            </a:r>
            <a:r>
              <a:rPr lang="ko-KR" altLang="en-US" b="1" dirty="0" smtClean="0"/>
              <a:t>을 발행 기업의 어음 결제를 연기해줌으로써 지진에 따른 위기 상황을 수습하는 것 </a:t>
            </a:r>
            <a:endParaRPr lang="en-US" altLang="ko-KR" b="1" dirty="0" smtClean="0"/>
          </a:p>
          <a:p>
            <a:r>
              <a:rPr lang="en-US" altLang="ko-KR" b="1" dirty="0" smtClean="0"/>
              <a:t>           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en-US" altLang="ko-KR" b="1" dirty="0" smtClean="0"/>
              <a:t>1927</a:t>
            </a:r>
            <a:r>
              <a:rPr lang="ko-KR" altLang="en-US" b="1" dirty="0" smtClean="0"/>
              <a:t>년 금융 공황으로 비화 됨 </a:t>
            </a:r>
            <a:r>
              <a:rPr lang="en-US" altLang="ko-KR" b="1" dirty="0" smtClean="0"/>
              <a:t>– </a:t>
            </a:r>
            <a:r>
              <a:rPr lang="ko-KR" altLang="en-US" b="1" dirty="0" err="1" smtClean="0"/>
              <a:t>진재어음</a:t>
            </a:r>
            <a:r>
              <a:rPr lang="ko-KR" altLang="en-US" b="1" dirty="0" smtClean="0"/>
              <a:t> 처리 문제가 부각되면서 발생</a:t>
            </a:r>
            <a:endParaRPr lang="en-US" altLang="ko-KR" b="1" dirty="0" smtClean="0"/>
          </a:p>
          <a:p>
            <a:r>
              <a:rPr lang="en-US" altLang="ko-KR" b="1" dirty="0" smtClean="0"/>
              <a:t>1929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월 뉴욕 주식시장의 폭락으로 인해 시작된 세계 대공항의 여파 </a:t>
            </a:r>
            <a:endParaRPr lang="en-US" altLang="ko-KR" b="1" dirty="0" smtClean="0"/>
          </a:p>
          <a:p>
            <a:r>
              <a:rPr lang="ko-KR" altLang="en-US" b="1" dirty="0" smtClean="0"/>
              <a:t>→ </a:t>
            </a:r>
            <a:r>
              <a:rPr lang="en-US" altLang="ko-KR" b="1" dirty="0" smtClean="0"/>
              <a:t>1920</a:t>
            </a:r>
            <a:r>
              <a:rPr lang="ko-KR" altLang="en-US" b="1" dirty="0" smtClean="0"/>
              <a:t>년 내내 경제 불황이 지속되면서 임금 하락과 실업 증가로 인한 사회적 불안이 가중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643042" y="142852"/>
            <a:ext cx="5865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만주 사변과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만주국의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성립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785794"/>
            <a:ext cx="5143536" cy="5909310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만주 사변은 일본 제국이 </a:t>
            </a:r>
            <a:r>
              <a:rPr lang="en-US" altLang="ko-KR" b="1" dirty="0" smtClean="0"/>
              <a:t>1931</a:t>
            </a:r>
            <a:r>
              <a:rPr lang="ko-KR" altLang="en-US" b="1" dirty="0" smtClean="0"/>
              <a:t>년 </a:t>
            </a:r>
            <a:r>
              <a:rPr lang="ko-KR" altLang="en-US" b="1" dirty="0" smtClean="0">
                <a:solidFill>
                  <a:schemeClr val="accent5"/>
                </a:solidFill>
              </a:rPr>
              <a:t>만철 폭파 사건을 조작해 </a:t>
            </a:r>
            <a:r>
              <a:rPr lang="ko-KR" altLang="en-US" b="1" dirty="0" smtClean="0"/>
              <a:t>일본 관동군이 만주를 중국 침략을 위한 전쟁의 병참 기지로 만들고 식민지화하기 위해 벌인 침략 전쟁</a:t>
            </a:r>
            <a:r>
              <a:rPr lang="en-US" altLang="ko-KR" b="1" dirty="0" smtClean="0"/>
              <a:t> </a:t>
            </a:r>
          </a:p>
          <a:p>
            <a:endParaRPr lang="en-US" altLang="ko-KR" b="1" dirty="0" smtClean="0"/>
          </a:p>
          <a:p>
            <a:r>
              <a:rPr lang="ko-KR" altLang="en-US" b="1" dirty="0" smtClean="0"/>
              <a:t>세계 </a:t>
            </a:r>
            <a:r>
              <a:rPr lang="ko-KR" altLang="en-US" b="1" dirty="0" smtClean="0"/>
              <a:t>경제 대공황</a:t>
            </a:r>
            <a:r>
              <a:rPr lang="en-US" altLang="ko-KR" b="1" dirty="0" smtClean="0"/>
              <a:t>(1929)</a:t>
            </a:r>
            <a:r>
              <a:rPr lang="ko-KR" altLang="en-US" b="1" dirty="0" smtClean="0"/>
              <a:t>과 겹쳐 만주에서 일본의 잇권이 타격 일본이 이러한 위기를 타파하고자 만주 전체를 침략할 필요성이 대두되는 상황에서</a:t>
            </a:r>
            <a:r>
              <a:rPr lang="en-US" altLang="ko-KR" b="1" dirty="0" smtClean="0"/>
              <a:t>,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만보산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사건</a:t>
            </a:r>
            <a:r>
              <a:rPr lang="ko-KR" altLang="en-US" b="1" dirty="0" smtClean="0"/>
              <a:t>이 </a:t>
            </a:r>
            <a:r>
              <a:rPr lang="ko-KR" altLang="en-US" b="1" dirty="0" smtClean="0"/>
              <a:t>터져 나와 양국의 </a:t>
            </a:r>
            <a:r>
              <a:rPr lang="ko-KR" altLang="en-US" b="1" dirty="0" smtClean="0"/>
              <a:t>갈등</a:t>
            </a:r>
            <a:r>
              <a:rPr lang="ko-KR" altLang="en-US" b="1" dirty="0" smtClean="0"/>
              <a:t>심</a:t>
            </a:r>
            <a:r>
              <a:rPr lang="ko-KR" altLang="en-US" b="1" dirty="0" smtClean="0"/>
              <a:t>화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일본은 </a:t>
            </a:r>
            <a:r>
              <a:rPr lang="en-US" altLang="ko-KR" b="1" dirty="0" smtClean="0"/>
              <a:t>1932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월까지 </a:t>
            </a:r>
            <a:r>
              <a:rPr lang="ko-KR" altLang="en-US" b="1" dirty="0" err="1" smtClean="0"/>
              <a:t>동삼성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전역을 </a:t>
            </a:r>
            <a:r>
              <a:rPr lang="ko-KR" altLang="en-US" b="1" dirty="0" smtClean="0"/>
              <a:t>점령</a:t>
            </a:r>
            <a:r>
              <a:rPr lang="en-US" altLang="ko-KR" b="1" dirty="0" smtClean="0"/>
              <a:t> </a:t>
            </a:r>
          </a:p>
          <a:p>
            <a:r>
              <a:rPr lang="en-US" altLang="ko-KR" b="1" dirty="0" smtClean="0"/>
              <a:t>3</a:t>
            </a:r>
            <a:r>
              <a:rPr lang="ko-KR" altLang="en-US" b="1" dirty="0" smtClean="0"/>
              <a:t>월에는 괴뢰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傀儡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정권으로서 </a:t>
            </a:r>
            <a:r>
              <a:rPr lang="ko-KR" altLang="en-US" b="1" dirty="0" smtClean="0"/>
              <a:t>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만주국을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성립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endParaRPr lang="en-US" altLang="ko-KR" b="1" dirty="0" smtClean="0"/>
          </a:p>
          <a:p>
            <a:r>
              <a:rPr lang="ko-KR" altLang="en-US" b="1" dirty="0" smtClean="0"/>
              <a:t>이것은 </a:t>
            </a:r>
            <a:r>
              <a:rPr lang="ko-KR" altLang="en-US" b="1" dirty="0" smtClean="0"/>
              <a:t>국제적으로 </a:t>
            </a:r>
            <a:r>
              <a:rPr lang="ko-KR" altLang="en-US" b="1" dirty="0" smtClean="0"/>
              <a:t>많은 비난을 받았고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국제연맹은 </a:t>
            </a:r>
            <a:r>
              <a:rPr lang="en-US" altLang="ko-KR" b="1" dirty="0" smtClean="0"/>
              <a:t>1933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리튼</a:t>
            </a:r>
            <a:r>
              <a:rPr lang="ko-KR" altLang="en-US" b="1" dirty="0" smtClean="0"/>
              <a:t> 보고서를 채택하여 일본의 </a:t>
            </a:r>
            <a:r>
              <a:rPr lang="ko-KR" altLang="en-US" b="1" dirty="0" smtClean="0"/>
              <a:t>철병을 </a:t>
            </a:r>
            <a:r>
              <a:rPr lang="ko-KR" altLang="en-US" b="1" dirty="0" smtClean="0"/>
              <a:t>요구했으나 일본은 이를 거부하고 국제연맹을 탈퇴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smtClean="0"/>
              <a:t>만주사변은 </a:t>
            </a:r>
            <a:r>
              <a:rPr lang="en-US" altLang="ko-KR" b="1" dirty="0" smtClean="0"/>
              <a:t>1945</a:t>
            </a:r>
            <a:r>
              <a:rPr lang="ko-KR" altLang="en-US" b="1" dirty="0" smtClean="0"/>
              <a:t>년까지 계속된 중국과의 </a:t>
            </a:r>
            <a:r>
              <a:rPr lang="en-US" altLang="ko-KR" b="1" dirty="0" smtClean="0"/>
              <a:t>15</a:t>
            </a:r>
            <a:r>
              <a:rPr lang="ko-KR" altLang="en-US" b="1" dirty="0" err="1" smtClean="0"/>
              <a:t>년전쟁의</a:t>
            </a:r>
            <a:r>
              <a:rPr lang="ko-KR" altLang="en-US" b="1" dirty="0" smtClean="0"/>
              <a:t> 시작이며</a:t>
            </a:r>
            <a:r>
              <a:rPr lang="en-US" altLang="ko-KR" b="1" dirty="0" smtClean="0"/>
              <a:t>, </a:t>
            </a:r>
            <a:r>
              <a:rPr lang="ko-KR" altLang="en-US" b="1" dirty="0" smtClean="0">
                <a:solidFill>
                  <a:schemeClr val="accent5"/>
                </a:solidFill>
              </a:rPr>
              <a:t>제</a:t>
            </a:r>
            <a:r>
              <a:rPr lang="en-US" altLang="ko-KR" b="1" dirty="0" smtClean="0">
                <a:solidFill>
                  <a:schemeClr val="accent5"/>
                </a:solidFill>
              </a:rPr>
              <a:t>2</a:t>
            </a:r>
            <a:r>
              <a:rPr lang="ko-KR" altLang="en-US" b="1" dirty="0" smtClean="0">
                <a:solidFill>
                  <a:schemeClr val="accent5"/>
                </a:solidFill>
              </a:rPr>
              <a:t>차 세계 대전의 </a:t>
            </a:r>
            <a:r>
              <a:rPr lang="ko-KR" altLang="en-US" b="1" dirty="0" smtClean="0">
                <a:solidFill>
                  <a:schemeClr val="accent5"/>
                </a:solidFill>
              </a:rPr>
              <a:t>서곡 </a:t>
            </a:r>
            <a:r>
              <a:rPr lang="ko-KR" altLang="en-US" b="1" dirty="0" smtClean="0"/>
              <a:t>을 </a:t>
            </a:r>
            <a:r>
              <a:rPr lang="ko-KR" altLang="en-US" b="1" dirty="0" smtClean="0"/>
              <a:t>이루는 것으로 평가 </a:t>
            </a:r>
            <a:endParaRPr lang="ko-KR" altLang="en-US" b="1" dirty="0"/>
          </a:p>
        </p:txBody>
      </p:sp>
      <p:pic>
        <p:nvPicPr>
          <p:cNvPr id="6" name="그림 5" descr="untitle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785794"/>
            <a:ext cx="3571900" cy="2786082"/>
          </a:xfrm>
          <a:prstGeom prst="rect">
            <a:avLst/>
          </a:prstGeom>
        </p:spPr>
      </p:pic>
      <p:pic>
        <p:nvPicPr>
          <p:cNvPr id="7" name="그림 6" descr="hf16_255_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643314"/>
            <a:ext cx="3571868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81205" y="478413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중일전쟁과 전시 동원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grpSp>
        <p:nvGrpSpPr>
          <p:cNvPr id="4" name="그룹 7"/>
          <p:cNvGrpSpPr/>
          <p:nvPr/>
        </p:nvGrpSpPr>
        <p:grpSpPr>
          <a:xfrm>
            <a:off x="215660" y="1291982"/>
            <a:ext cx="8712968" cy="4801314"/>
            <a:chOff x="179512" y="1027172"/>
            <a:chExt cx="8784976" cy="4801314"/>
          </a:xfrm>
        </p:grpSpPr>
        <p:sp>
          <p:nvSpPr>
            <p:cNvPr id="3" name="TextBox 2"/>
            <p:cNvSpPr txBox="1"/>
            <p:nvPr/>
          </p:nvSpPr>
          <p:spPr>
            <a:xfrm>
              <a:off x="179512" y="1027172"/>
              <a:ext cx="8784976" cy="4801314"/>
            </a:xfrm>
            <a:prstGeom prst="rect">
              <a:avLst/>
            </a:prstGeom>
            <a:solidFill>
              <a:srgbClr val="FFFF75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1937</a:t>
              </a:r>
              <a:r>
                <a:rPr lang="ko-KR" altLang="en-US" b="1" dirty="0" smtClean="0"/>
                <a:t>년 </a:t>
              </a:r>
              <a:r>
                <a:rPr lang="en-US" altLang="ko-KR" b="1" dirty="0" smtClean="0"/>
                <a:t>7</a:t>
              </a:r>
              <a:r>
                <a:rPr lang="ko-KR" altLang="en-US" b="1" dirty="0" smtClean="0"/>
                <a:t>월 </a:t>
              </a:r>
              <a:r>
                <a:rPr lang="en-US" altLang="ko-KR" b="1" dirty="0" smtClean="0"/>
                <a:t>7</a:t>
              </a:r>
              <a:r>
                <a:rPr lang="ko-KR" altLang="en-US" b="1" dirty="0" smtClean="0"/>
                <a:t>일 베이징 교외 루거오차오에서 일본군의 군사적 행동이 직접적 계기</a:t>
              </a:r>
              <a:endParaRPr lang="en-US" altLang="ko-KR" b="1" dirty="0" smtClean="0"/>
            </a:p>
            <a:p>
              <a:r>
                <a:rPr lang="ko-KR" altLang="en-US" b="1" dirty="0" smtClean="0"/>
                <a:t>일본→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국민정부를 응징하고자</a:t>
              </a:r>
              <a:r>
                <a:rPr lang="ko-KR" altLang="en-US" b="1" dirty="0" smtClean="0"/>
                <a:t> 출병을 단행</a:t>
              </a:r>
              <a:endParaRPr lang="en-US" altLang="ko-KR" b="1" dirty="0" smtClean="0"/>
            </a:p>
            <a:p>
              <a:r>
                <a:rPr lang="ko-KR" altLang="en-US" b="1" dirty="0" smtClean="0"/>
                <a:t>중국→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제</a:t>
              </a:r>
              <a:r>
                <a:rPr lang="en-US" altLang="ko-KR" b="1" dirty="0" smtClean="0">
                  <a:solidFill>
                    <a:srgbClr val="0070C0"/>
                  </a:solidFill>
                </a:rPr>
                <a:t>2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차 </a:t>
              </a:r>
              <a:r>
                <a:rPr lang="ko-KR" altLang="en-US" b="1" dirty="0" err="1" smtClean="0">
                  <a:solidFill>
                    <a:srgbClr val="0070C0"/>
                  </a:solidFill>
                </a:rPr>
                <a:t>국공합작</a:t>
              </a:r>
              <a:r>
                <a:rPr lang="ko-KR" altLang="en-US" b="1" dirty="0" err="1" smtClean="0"/>
                <a:t>으로</a:t>
              </a:r>
              <a:r>
                <a:rPr lang="ko-KR" altLang="en-US" b="1" dirty="0" smtClean="0"/>
                <a:t> 항일 민족 통일 전선을 형성하여 항전</a:t>
              </a:r>
              <a:r>
                <a:rPr lang="en-US" altLang="ko-KR" b="1" dirty="0" smtClean="0"/>
                <a:t/>
              </a:r>
              <a:br>
                <a:rPr lang="en-US" altLang="ko-KR" b="1" dirty="0" smtClean="0"/>
              </a:br>
              <a:r>
                <a:rPr lang="en-US" altLang="ko-KR" b="1" dirty="0" smtClean="0"/>
                <a:t/>
              </a:r>
              <a:br>
                <a:rPr lang="en-US" altLang="ko-KR" b="1" dirty="0" smtClean="0"/>
              </a:br>
              <a:endParaRPr lang="en-US" altLang="ko-KR" b="1" dirty="0" smtClean="0"/>
            </a:p>
            <a:p>
              <a:r>
                <a:rPr lang="ko-KR" altLang="en-US" b="1" dirty="0" smtClean="0"/>
                <a:t>일본은</a:t>
              </a:r>
              <a:endParaRPr lang="en-US" altLang="ko-KR" b="1" dirty="0" smtClean="0"/>
            </a:p>
            <a:p>
              <a:endParaRPr lang="en-US" altLang="ko-KR" b="1" dirty="0" smtClean="0"/>
            </a:p>
            <a:p>
              <a:endParaRPr lang="en-US" altLang="ko-KR" b="1" dirty="0" smtClean="0"/>
            </a:p>
            <a:p>
              <a:endParaRPr lang="en-US" altLang="ko-KR" b="1" dirty="0" smtClean="0"/>
            </a:p>
            <a:p>
              <a:r>
                <a:rPr lang="en-US" altLang="ko-KR" b="1" dirty="0" smtClean="0"/>
                <a:t>1937</a:t>
              </a:r>
              <a:r>
                <a:rPr lang="ko-KR" altLang="en-US" b="1" dirty="0" smtClean="0"/>
                <a:t>년 </a:t>
              </a:r>
              <a:r>
                <a:rPr lang="en-US" altLang="ko-KR" b="1" dirty="0" smtClean="0"/>
                <a:t>9</a:t>
              </a:r>
              <a:r>
                <a:rPr lang="ko-KR" altLang="en-US" b="1" dirty="0" smtClean="0"/>
                <a:t>월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중국은 일본의 침략을 국제연맹에 제소</a:t>
              </a:r>
              <a:r>
                <a:rPr lang="en-US" altLang="ko-KR" b="1" dirty="0" smtClean="0"/>
                <a:t>,</a:t>
              </a:r>
            </a:p>
            <a:p>
              <a:r>
                <a:rPr lang="en-US" altLang="ko-KR" b="1" dirty="0" smtClean="0"/>
                <a:t>         11</a:t>
              </a:r>
              <a:r>
                <a:rPr lang="ko-KR" altLang="en-US" b="1" dirty="0" smtClean="0"/>
                <a:t>월</a:t>
              </a:r>
              <a:r>
                <a:rPr lang="en-US" altLang="ko-KR" b="1" dirty="0" smtClean="0"/>
                <a:t>,</a:t>
              </a:r>
              <a:r>
                <a:rPr lang="ko-KR" altLang="en-US" b="1" dirty="0" smtClean="0"/>
                <a:t> 벨기에 수도 브뤼셀에서 </a:t>
              </a:r>
              <a:r>
                <a:rPr lang="en-US" altLang="ko-KR" b="1" dirty="0" smtClean="0"/>
                <a:t>9</a:t>
              </a:r>
              <a:r>
                <a:rPr lang="ko-KR" altLang="en-US" b="1" dirty="0" smtClean="0"/>
                <a:t>개국의 조약국회 소집</a:t>
              </a:r>
              <a:endParaRPr lang="en-US" altLang="ko-KR" b="1" dirty="0" smtClean="0"/>
            </a:p>
            <a:p>
              <a:r>
                <a:rPr lang="en-US" altLang="ko-KR" b="1" dirty="0" smtClean="0"/>
                <a:t>                  </a:t>
              </a:r>
              <a:r>
                <a:rPr lang="ko-KR" altLang="en-US" b="1" dirty="0" smtClean="0"/>
                <a:t>→미국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영국의 소극적 태도로 無성과</a:t>
              </a:r>
              <a:r>
                <a:rPr lang="en-US" altLang="ko-KR" b="1" dirty="0" smtClean="0"/>
                <a:t>.</a:t>
              </a:r>
            </a:p>
            <a:p>
              <a:endParaRPr lang="en-US" altLang="ko-KR" b="1" dirty="0" smtClean="0"/>
            </a:p>
            <a:p>
              <a:r>
                <a:rPr lang="en-US" altLang="ko-KR" b="1" dirty="0" smtClean="0"/>
                <a:t>1941</a:t>
              </a:r>
              <a:r>
                <a:rPr lang="ko-KR" altLang="en-US" b="1" dirty="0" smtClean="0"/>
                <a:t>년 중국으로부터의 무조건 완전 철병 등을 요구한 미국과의 교섭 결렬</a:t>
              </a:r>
              <a:endParaRPr lang="en-US" altLang="ko-KR" b="1" dirty="0" smtClean="0"/>
            </a:p>
            <a:p>
              <a:r>
                <a:rPr lang="en-US" altLang="ko-KR" b="1" dirty="0" smtClean="0"/>
                <a:t>12</a:t>
              </a:r>
              <a:r>
                <a:rPr lang="ko-KR" altLang="en-US" b="1" dirty="0" smtClean="0"/>
                <a:t>월 </a:t>
              </a:r>
              <a:r>
                <a:rPr lang="en-US" altLang="ko-KR" b="1" dirty="0" smtClean="0"/>
                <a:t>8</a:t>
              </a:r>
              <a:r>
                <a:rPr lang="ko-KR" altLang="en-US" b="1" dirty="0" smtClean="0"/>
                <a:t>일 진주만 기습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태평양전쟁의 일부가 됨</a:t>
              </a:r>
              <a:endParaRPr lang="en-US" altLang="ko-KR" b="1" dirty="0" smtClean="0"/>
            </a:p>
            <a:p>
              <a:r>
                <a:rPr lang="en-US" altLang="ko-KR" b="1" dirty="0" smtClean="0"/>
                <a:t>1945</a:t>
              </a:r>
              <a:r>
                <a:rPr lang="ko-KR" altLang="en-US" b="1" dirty="0" smtClean="0"/>
                <a:t>년 </a:t>
              </a:r>
              <a:r>
                <a:rPr lang="en-US" altLang="ko-KR" b="1" dirty="0" smtClean="0"/>
                <a:t>8</a:t>
              </a:r>
              <a:r>
                <a:rPr lang="ko-KR" altLang="en-US" b="1" dirty="0" smtClean="0"/>
                <a:t>월 </a:t>
              </a:r>
              <a:r>
                <a:rPr lang="en-US" altLang="ko-KR" b="1" dirty="0" smtClean="0"/>
                <a:t>15</a:t>
              </a:r>
              <a:r>
                <a:rPr lang="ko-KR" altLang="en-US" b="1" dirty="0" smtClean="0"/>
                <a:t>일 포츠담선언 수락과 국민정부에 항복</a:t>
              </a:r>
            </a:p>
            <a:p>
              <a:endParaRPr lang="ko-KR" altLang="en-US" dirty="0"/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944705" y="1724615"/>
              <a:ext cx="6263594" cy="1353310"/>
              <a:chOff x="908557" y="1844824"/>
              <a:chExt cx="6263594" cy="135331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259581" y="1997805"/>
                <a:ext cx="5912570" cy="1200329"/>
              </a:xfrm>
              <a:prstGeom prst="rect">
                <a:avLst/>
              </a:prstGeom>
              <a:solidFill>
                <a:srgbClr val="FFFF75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/>
                  <a:t>베이징</a:t>
                </a:r>
                <a:r>
                  <a:rPr lang="en-US" altLang="ko-KR" b="1" dirty="0" smtClean="0"/>
                  <a:t>, </a:t>
                </a:r>
                <a:r>
                  <a:rPr lang="ko-KR" altLang="en-US" b="1" dirty="0" err="1" smtClean="0"/>
                  <a:t>톈진</a:t>
                </a:r>
                <a:r>
                  <a:rPr lang="ko-KR" altLang="en-US" b="1" dirty="0" smtClean="0"/>
                  <a:t> 등 남북 </a:t>
                </a:r>
                <a:r>
                  <a:rPr lang="en-US" altLang="ko-KR" b="1" dirty="0" smtClean="0"/>
                  <a:t>10</a:t>
                </a:r>
                <a:r>
                  <a:rPr lang="ko-KR" altLang="en-US" b="1" dirty="0" smtClean="0"/>
                  <a:t>개 성과 주요 도시 대부분 점령</a:t>
                </a:r>
                <a:endParaRPr lang="en-US" altLang="ko-KR" b="1" dirty="0" smtClean="0"/>
              </a:p>
              <a:p>
                <a:r>
                  <a:rPr lang="ko-KR" altLang="en-US" b="1" dirty="0" smtClean="0"/>
                  <a:t>국민정부의 수도 </a:t>
                </a:r>
                <a:r>
                  <a:rPr lang="ko-KR" altLang="en-US" b="1" dirty="0" err="1" smtClean="0"/>
                  <a:t>난징</a:t>
                </a:r>
                <a:r>
                  <a:rPr lang="ko-KR" altLang="en-US" b="1" dirty="0" smtClean="0"/>
                  <a:t> 점거</a:t>
                </a:r>
                <a:r>
                  <a:rPr lang="en-US" altLang="ko-KR" b="1" dirty="0" smtClean="0"/>
                  <a:t>, </a:t>
                </a:r>
                <a:r>
                  <a:rPr lang="ko-KR" altLang="en-US" b="1" dirty="0" smtClean="0"/>
                  <a:t>대학살</a:t>
                </a:r>
                <a:r>
                  <a:rPr lang="en-US" altLang="ko-KR" b="1" dirty="0" smtClean="0"/>
                  <a:t>, </a:t>
                </a:r>
                <a:r>
                  <a:rPr lang="ko-KR" altLang="en-US" b="1" dirty="0" err="1" smtClean="0"/>
                  <a:t>우한</a:t>
                </a:r>
                <a:r>
                  <a:rPr lang="ko-KR" altLang="en-US" b="1" dirty="0" smtClean="0"/>
                  <a:t> 침략</a:t>
                </a:r>
                <a:endParaRPr lang="en-US" altLang="ko-KR" b="1" dirty="0" smtClean="0"/>
              </a:p>
              <a:p>
                <a:r>
                  <a:rPr lang="ko-KR" altLang="en-US" b="1" dirty="0" smtClean="0"/>
                  <a:t>삼광작전</a:t>
                </a:r>
                <a:r>
                  <a:rPr lang="en-US" altLang="ko-KR" b="1" dirty="0" smtClean="0"/>
                  <a:t>[</a:t>
                </a:r>
                <a:r>
                  <a:rPr lang="ko-KR" altLang="en-US" b="1" dirty="0" smtClean="0"/>
                  <a:t>三光作戰</a:t>
                </a:r>
                <a:r>
                  <a:rPr lang="en-US" altLang="ko-KR" b="1" dirty="0" smtClean="0"/>
                  <a:t>; </a:t>
                </a:r>
                <a:r>
                  <a:rPr lang="ko-KR" altLang="en-US" b="1" dirty="0" err="1" smtClean="0"/>
                  <a:t>살광</a:t>
                </a:r>
                <a:r>
                  <a:rPr lang="en-US" altLang="ko-KR" b="1" dirty="0" smtClean="0"/>
                  <a:t>(</a:t>
                </a:r>
                <a:r>
                  <a:rPr lang="ko-KR" altLang="en-US" b="1" dirty="0" err="1" smtClean="0"/>
                  <a:t>殺光</a:t>
                </a:r>
                <a:r>
                  <a:rPr lang="en-US" altLang="ko-KR" b="1" dirty="0" smtClean="0"/>
                  <a:t>), </a:t>
                </a:r>
                <a:r>
                  <a:rPr lang="ko-KR" altLang="en-US" b="1" dirty="0" err="1" smtClean="0"/>
                  <a:t>소광</a:t>
                </a:r>
                <a:r>
                  <a:rPr lang="en-US" altLang="ko-KR" b="1" dirty="0" smtClean="0"/>
                  <a:t>(</a:t>
                </a:r>
                <a:r>
                  <a:rPr lang="ko-KR" altLang="en-US" b="1" dirty="0" err="1" smtClean="0"/>
                  <a:t>燒光</a:t>
                </a:r>
                <a:r>
                  <a:rPr lang="en-US" altLang="ko-KR" b="1" dirty="0" smtClean="0"/>
                  <a:t>), </a:t>
                </a:r>
                <a:r>
                  <a:rPr lang="ko-KR" altLang="en-US" b="1" dirty="0" err="1" smtClean="0"/>
                  <a:t>창광</a:t>
                </a:r>
                <a:r>
                  <a:rPr lang="en-US" altLang="ko-KR" b="1" dirty="0" smtClean="0"/>
                  <a:t>(</a:t>
                </a:r>
                <a:r>
                  <a:rPr lang="ko-KR" altLang="en-US" b="1" dirty="0" err="1" smtClean="0"/>
                  <a:t>槍光</a:t>
                </a:r>
                <a:r>
                  <a:rPr lang="en-US" altLang="ko-KR" b="1" dirty="0" smtClean="0"/>
                  <a:t>)]</a:t>
                </a:r>
              </a:p>
              <a:p>
                <a:r>
                  <a:rPr lang="ko-KR" altLang="en-US" b="1" dirty="0" smtClean="0"/>
                  <a:t>왕 </a:t>
                </a:r>
                <a:r>
                  <a:rPr lang="ko-KR" altLang="en-US" b="1" dirty="0" err="1" smtClean="0"/>
                  <a:t>자오밍</a:t>
                </a:r>
                <a:r>
                  <a:rPr lang="ko-KR" altLang="en-US" b="1" dirty="0" smtClean="0"/>
                  <a:t> 등의 괴뢰 정권을 세움</a:t>
                </a:r>
                <a:r>
                  <a:rPr lang="en-US" altLang="ko-KR" b="1" dirty="0" smtClean="0"/>
                  <a:t>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08557" y="1844824"/>
                <a:ext cx="79208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0" dirty="0" smtClean="0"/>
                  <a:t>{</a:t>
                </a:r>
                <a:endParaRPr lang="ko-KR" altLang="en-US" sz="8000" dirty="0"/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35099" t="21600" r="35201" b="47441"/>
          <a:stretch>
            <a:fillRect/>
          </a:stretch>
        </p:blipFill>
        <p:spPr bwMode="auto">
          <a:xfrm>
            <a:off x="3203848" y="116632"/>
            <a:ext cx="4248472" cy="276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37799" t="9954" r="37901" b="35327"/>
          <a:stretch>
            <a:fillRect/>
          </a:stretch>
        </p:blipFill>
        <p:spPr bwMode="auto">
          <a:xfrm>
            <a:off x="5652120" y="2132856"/>
            <a:ext cx="322330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그림 1" descr="s_slm203_6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8364"/>
            <a:ext cx="2952328" cy="450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940152" y="46531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난징대학살</a:t>
            </a:r>
            <a:endParaRPr lang="ko-KR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0466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포로의 목을 베는 일본군</a:t>
            </a:r>
            <a:endParaRPr lang="ko-KR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l="35549" t="25919" r="35201" b="51761"/>
          <a:stretch>
            <a:fillRect/>
          </a:stretch>
        </p:blipFill>
        <p:spPr bwMode="auto">
          <a:xfrm>
            <a:off x="899592" y="4509120"/>
            <a:ext cx="46805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bh4_22_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941696"/>
            <a:ext cx="5786446" cy="59163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643042" y="214290"/>
            <a:ext cx="5745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&lt;‘</a:t>
            </a:r>
            <a:r>
              <a:rPr lang="ko-KR" alt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대동아공영권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 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의 환상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857232"/>
            <a:ext cx="8715436" cy="1200329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5"/>
                </a:solidFill>
              </a:rPr>
              <a:t>‘</a:t>
            </a:r>
            <a:r>
              <a:rPr lang="ko-KR" altLang="en-US" b="1" dirty="0" smtClean="0">
                <a:solidFill>
                  <a:schemeClr val="accent5"/>
                </a:solidFill>
              </a:rPr>
              <a:t>대동아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공영권</a:t>
            </a:r>
            <a:r>
              <a:rPr lang="en-US" altLang="ko-KR" b="1" dirty="0" smtClean="0">
                <a:solidFill>
                  <a:schemeClr val="accent5"/>
                </a:solidFill>
              </a:rPr>
              <a:t>’</a:t>
            </a:r>
            <a:r>
              <a:rPr lang="ko-KR" altLang="en-US" b="1" dirty="0" smtClean="0"/>
              <a:t>이란 무엇인가</a:t>
            </a:r>
            <a:r>
              <a:rPr lang="en-US" altLang="ko-KR" b="1" dirty="0" smtClean="0"/>
              <a:t>?</a:t>
            </a:r>
          </a:p>
          <a:p>
            <a:pPr>
              <a:buFontTx/>
              <a:buChar char="-"/>
            </a:pPr>
            <a:r>
              <a:rPr lang="en-US" altLang="ko-KR" b="1" dirty="0" smtClean="0"/>
              <a:t> 1940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마쓰오카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요스케가</a:t>
            </a:r>
            <a:r>
              <a:rPr lang="ko-KR" altLang="en-US" b="1" dirty="0" smtClean="0"/>
              <a:t> 내각의 외무대신으로 취임한 직후에 쓴 말</a:t>
            </a:r>
            <a:endParaRPr lang="en-US" altLang="ko-KR" b="1" dirty="0" smtClean="0"/>
          </a:p>
          <a:p>
            <a:r>
              <a:rPr lang="en-US" altLang="ko-KR" b="1" dirty="0" smtClean="0"/>
              <a:t> 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일본 정부의 공식 표현은 </a:t>
            </a:r>
            <a:r>
              <a:rPr lang="en-US" altLang="ko-KR" b="1" dirty="0" smtClean="0"/>
              <a:t>‘</a:t>
            </a:r>
            <a:r>
              <a:rPr lang="ko-KR" altLang="en-US" b="1" dirty="0" err="1" smtClean="0"/>
              <a:t>대동아의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신질서</a:t>
            </a:r>
            <a:r>
              <a:rPr lang="en-US" altLang="ko-KR" b="1" dirty="0" smtClean="0"/>
              <a:t>’ </a:t>
            </a:r>
            <a:r>
              <a:rPr lang="ko-KR" altLang="en-US" b="1" dirty="0" smtClean="0"/>
              <a:t>즉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동북아시아 중심의 </a:t>
            </a:r>
            <a:r>
              <a:rPr lang="en-US" altLang="ko-KR" b="1" dirty="0" smtClean="0"/>
              <a:t>‘</a:t>
            </a:r>
            <a:r>
              <a:rPr lang="ko-KR" altLang="en-US" b="1" dirty="0" err="1" smtClean="0"/>
              <a:t>동아신질서</a:t>
            </a:r>
            <a:r>
              <a:rPr lang="en-US" altLang="ko-KR" b="1" dirty="0" smtClean="0"/>
              <a:t>’</a:t>
            </a:r>
            <a:r>
              <a:rPr lang="ko-KR" altLang="en-US" b="1" dirty="0" err="1" smtClean="0"/>
              <a:t>에동남아시아</a:t>
            </a:r>
            <a:r>
              <a:rPr lang="ko-KR" altLang="en-US" b="1" dirty="0" smtClean="0"/>
              <a:t> 지역까지 포괄하는 </a:t>
            </a:r>
            <a:r>
              <a:rPr lang="ko-KR" altLang="en-US" b="1" dirty="0" smtClean="0">
                <a:solidFill>
                  <a:schemeClr val="accent5"/>
                </a:solidFill>
              </a:rPr>
              <a:t>일본의 지배권 </a:t>
            </a:r>
            <a:r>
              <a:rPr lang="ko-KR" altLang="en-US" b="1" dirty="0" smtClean="0"/>
              <a:t>을 가리키는 말 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143116"/>
            <a:ext cx="43577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1940</a:t>
            </a:r>
            <a:r>
              <a:rPr lang="ko-KR" altLang="en-US" b="1" dirty="0" smtClean="0">
                <a:solidFill>
                  <a:srgbClr val="FF0000"/>
                </a:solidFill>
              </a:rPr>
              <a:t>년</a:t>
            </a:r>
            <a:r>
              <a:rPr lang="ko-KR" altLang="en-US" b="1" dirty="0" smtClean="0"/>
              <a:t> 독일 이탈리아와 삼국동맹 체결</a:t>
            </a:r>
            <a:endParaRPr lang="en-US" altLang="ko-KR" b="1" dirty="0" smtClean="0"/>
          </a:p>
          <a:p>
            <a:r>
              <a:rPr lang="ko-KR" altLang="en-US" b="1" dirty="0" smtClean="0"/>
              <a:t>→ 동남아시아로의 </a:t>
            </a:r>
            <a:r>
              <a:rPr lang="en-US" altLang="ko-KR" b="1" dirty="0" smtClean="0"/>
              <a:t>‘</a:t>
            </a:r>
            <a:r>
              <a:rPr lang="ko-KR" altLang="en-US" b="1" dirty="0" smtClean="0">
                <a:solidFill>
                  <a:schemeClr val="accent5"/>
                </a:solidFill>
              </a:rPr>
              <a:t>남진정책</a:t>
            </a:r>
            <a:r>
              <a:rPr lang="en-US" altLang="ko-KR" b="1" dirty="0" smtClean="0"/>
              <a:t>’</a:t>
            </a:r>
            <a:r>
              <a:rPr lang="ko-KR" altLang="en-US" b="1" dirty="0" smtClean="0"/>
              <a:t>세움</a:t>
            </a:r>
            <a:endParaRPr lang="en-US" altLang="ko-KR" b="1" dirty="0" smtClean="0"/>
          </a:p>
          <a:p>
            <a:r>
              <a:rPr lang="en-US" altLang="ko-KR" b="1" dirty="0" smtClean="0"/>
              <a:t> </a:t>
            </a:r>
            <a:r>
              <a:rPr lang="en-US" altLang="ko-KR" b="1" dirty="0" smtClean="0"/>
              <a:t>   </a:t>
            </a:r>
            <a:r>
              <a:rPr lang="ko-KR" altLang="en-US" b="1" dirty="0" smtClean="0"/>
              <a:t>미국의 반발</a:t>
            </a:r>
            <a:r>
              <a:rPr lang="en-US" altLang="ko-KR" b="1" dirty="0" smtClean="0"/>
              <a:t>! </a:t>
            </a: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1941</a:t>
            </a:r>
            <a:r>
              <a:rPr lang="ko-KR" altLang="en-US" b="1" dirty="0" smtClean="0">
                <a:solidFill>
                  <a:srgbClr val="FF0000"/>
                </a:solidFill>
              </a:rPr>
              <a:t>년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도조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히데키</a:t>
            </a:r>
            <a:r>
              <a:rPr lang="ko-KR" altLang="en-US" b="1" dirty="0" smtClean="0">
                <a:solidFill>
                  <a:schemeClr val="accent5"/>
                </a:solidFill>
              </a:rPr>
              <a:t> </a:t>
            </a:r>
            <a:r>
              <a:rPr lang="ko-KR" altLang="en-US" b="1" dirty="0" smtClean="0"/>
              <a:t>내각이 성립 </a:t>
            </a:r>
            <a:endParaRPr lang="en-US" altLang="ko-KR" b="1" dirty="0" smtClean="0"/>
          </a:p>
          <a:p>
            <a:r>
              <a:rPr lang="ko-KR" altLang="en-US" b="1" dirty="0" err="1" smtClean="0"/>
              <a:t>히로히토</a:t>
            </a:r>
            <a:r>
              <a:rPr lang="ko-KR" altLang="en-US" b="1" dirty="0" smtClean="0"/>
              <a:t> 천황이 참석한 어전회의에서 </a:t>
            </a:r>
            <a:r>
              <a:rPr lang="ko-KR" altLang="en-US" b="1" dirty="0" smtClean="0">
                <a:solidFill>
                  <a:schemeClr val="accent5"/>
                </a:solidFill>
              </a:rPr>
              <a:t>태평양 전쟁 </a:t>
            </a:r>
            <a:r>
              <a:rPr lang="ko-KR" altLang="en-US" b="1" dirty="0" smtClean="0"/>
              <a:t>개시 결정</a:t>
            </a:r>
            <a:endParaRPr lang="en-US" altLang="ko-KR" b="1" dirty="0" smtClean="0"/>
          </a:p>
          <a:p>
            <a:r>
              <a:rPr lang="ko-KR" altLang="en-US" b="1" dirty="0" smtClean="0"/>
              <a:t>→ </a:t>
            </a:r>
            <a:r>
              <a:rPr lang="ko-KR" altLang="en-US" b="1" dirty="0" smtClean="0">
                <a:solidFill>
                  <a:schemeClr val="accent5"/>
                </a:solidFill>
              </a:rPr>
              <a:t>진주만 공격 </a:t>
            </a:r>
            <a:r>
              <a:rPr lang="ko-KR" altLang="en-US" b="1" dirty="0" smtClean="0"/>
              <a:t>에 성공한 일본 </a:t>
            </a:r>
            <a:endParaRPr lang="en-US" altLang="ko-KR" b="1" dirty="0" smtClean="0"/>
          </a:p>
          <a:p>
            <a:r>
              <a:rPr lang="en-US" altLang="ko-KR" b="1" dirty="0" smtClean="0"/>
              <a:t> </a:t>
            </a:r>
            <a:r>
              <a:rPr lang="en-US" altLang="ko-KR" b="1" dirty="0" smtClean="0"/>
              <a:t>   </a:t>
            </a:r>
            <a:r>
              <a:rPr lang="ko-KR" altLang="en-US" b="1" dirty="0" err="1" smtClean="0"/>
              <a:t>과달카날에서</a:t>
            </a:r>
            <a:r>
              <a:rPr lang="ko-KR" altLang="en-US" b="1" dirty="0" smtClean="0"/>
              <a:t> 버마 </a:t>
            </a:r>
            <a:r>
              <a:rPr lang="ko-KR" altLang="en-US" b="1" dirty="0" err="1" smtClean="0"/>
              <a:t>알류샨</a:t>
            </a:r>
            <a:r>
              <a:rPr lang="ko-KR" altLang="en-US" b="1" dirty="0" smtClean="0"/>
              <a:t> 열도에서 자바에 이르는 광범위한 지역을 점령</a:t>
            </a:r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1942</a:t>
            </a:r>
            <a:r>
              <a:rPr lang="ko-KR" altLang="en-US" b="1" dirty="0" smtClean="0">
                <a:solidFill>
                  <a:srgbClr val="FF0000"/>
                </a:solidFill>
              </a:rPr>
              <a:t>년</a:t>
            </a:r>
            <a:r>
              <a:rPr lang="ko-KR" altLang="en-US" b="1" dirty="0" smtClean="0"/>
              <a:t>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미드웨이</a:t>
            </a:r>
            <a:r>
              <a:rPr lang="ko-KR" altLang="en-US" b="1" dirty="0" smtClean="0">
                <a:solidFill>
                  <a:schemeClr val="accent5"/>
                </a:solidFill>
              </a:rPr>
              <a:t> 해전 </a:t>
            </a:r>
            <a:r>
              <a:rPr lang="ko-KR" altLang="en-US" b="1" dirty="0" smtClean="0"/>
              <a:t>에서 참패 </a:t>
            </a:r>
            <a:endParaRPr lang="en-US" altLang="ko-KR" b="1" dirty="0" smtClean="0"/>
          </a:p>
          <a:p>
            <a:r>
              <a:rPr lang="ko-KR" altLang="en-US" b="1" dirty="0" smtClean="0"/>
              <a:t>→이 시기 일본은 식민지 조선과 대만을 후방 기지로 이용하기 위해 황민화 정책 추진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강제 징용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위안부 생활 강요</a:t>
            </a:r>
            <a:endParaRPr lang="en-US" altLang="ko-KR" b="1" dirty="0" smtClean="0"/>
          </a:p>
          <a:p>
            <a:r>
              <a:rPr lang="ko-KR" altLang="en-US" b="1" dirty="0" smtClean="0"/>
              <a:t>주민 학살들 반인류적 모습을 자행</a:t>
            </a:r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1943</a:t>
            </a:r>
            <a:r>
              <a:rPr lang="ko-KR" altLang="en-US" b="1" dirty="0" smtClean="0">
                <a:solidFill>
                  <a:srgbClr val="FF0000"/>
                </a:solidFill>
              </a:rPr>
              <a:t>년</a:t>
            </a:r>
            <a:r>
              <a:rPr lang="ko-KR" altLang="en-US" b="1" dirty="0" smtClean="0"/>
              <a:t> 도쿄에서 </a:t>
            </a:r>
            <a:r>
              <a:rPr lang="en-US" altLang="ko-KR" b="1" dirty="0" smtClean="0">
                <a:solidFill>
                  <a:schemeClr val="accent5"/>
                </a:solidFill>
              </a:rPr>
              <a:t>‘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대동아회의</a:t>
            </a:r>
            <a:r>
              <a:rPr lang="en-US" altLang="ko-KR" b="1" dirty="0" smtClean="0">
                <a:solidFill>
                  <a:schemeClr val="accent5"/>
                </a:solidFill>
              </a:rPr>
              <a:t>’ </a:t>
            </a:r>
            <a:r>
              <a:rPr lang="ko-KR" altLang="en-US" b="1" dirty="0" smtClean="0">
                <a:solidFill>
                  <a:schemeClr val="accent5"/>
                </a:solidFill>
              </a:rPr>
              <a:t>개최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r>
              <a:rPr lang="ko-KR" altLang="en-US" b="1" dirty="0" smtClean="0"/>
              <a:t>일본의 패전과 함께 소멸 </a:t>
            </a:r>
            <a:endParaRPr lang="en-US" altLang="ko-KR" b="1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2910" y="142852"/>
            <a:ext cx="7896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태평양 전쟁 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미국과의 한판 승부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2844" y="785794"/>
            <a:ext cx="4572032" cy="5909310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1941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일본은 미국의 하와이에 </a:t>
            </a:r>
            <a:r>
              <a:rPr lang="ko-KR" altLang="en-US" b="1" dirty="0" smtClean="0"/>
              <a:t>있는 미국 </a:t>
            </a:r>
            <a:r>
              <a:rPr lang="ko-KR" altLang="en-US" b="1" dirty="0" smtClean="0"/>
              <a:t>태평양 함대의 전진 기지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진주만을 기습 </a:t>
            </a:r>
            <a:r>
              <a:rPr lang="ko-KR" altLang="en-US" b="1" dirty="0" smtClean="0">
                <a:solidFill>
                  <a:schemeClr val="accent5"/>
                </a:solidFill>
              </a:rPr>
              <a:t>공격</a:t>
            </a:r>
            <a:r>
              <a:rPr lang="en-US" altLang="ko-KR" b="1" dirty="0" smtClean="0"/>
              <a:t> </a:t>
            </a:r>
          </a:p>
          <a:p>
            <a:r>
              <a:rPr lang="ko-KR" altLang="en-US" b="1" dirty="0" smtClean="0"/>
              <a:t>진주만 </a:t>
            </a:r>
            <a:r>
              <a:rPr lang="ko-KR" altLang="en-US" b="1" dirty="0" smtClean="0"/>
              <a:t>폭격 후 일본은 무서운 기세로 동남아시아 지역을 </a:t>
            </a:r>
            <a:r>
              <a:rPr lang="ko-KR" altLang="en-US" b="1" dirty="0" smtClean="0"/>
              <a:t>확보</a:t>
            </a:r>
            <a:endParaRPr lang="en-US" altLang="ko-KR" b="1" dirty="0" smtClean="0"/>
          </a:p>
          <a:p>
            <a:r>
              <a:rPr lang="ko-KR" altLang="en-US" b="1" dirty="0" smtClean="0"/>
              <a:t>→ 이를 계기로 미국의 </a:t>
            </a:r>
            <a:r>
              <a:rPr lang="ko-KR" altLang="en-US" b="1" dirty="0" smtClean="0">
                <a:solidFill>
                  <a:schemeClr val="accent5"/>
                </a:solidFill>
              </a:rPr>
              <a:t>루스벨트 </a:t>
            </a:r>
            <a:r>
              <a:rPr lang="ko-KR" altLang="en-US" b="1" dirty="0" smtClean="0">
                <a:solidFill>
                  <a:schemeClr val="accent5"/>
                </a:solidFill>
              </a:rPr>
              <a:t>대통령 </a:t>
            </a:r>
            <a:r>
              <a:rPr lang="ko-KR" altLang="en-US" b="1" dirty="0" smtClean="0"/>
              <a:t>은 </a:t>
            </a:r>
            <a:r>
              <a:rPr lang="ko-KR" altLang="en-US" b="1" dirty="0" smtClean="0">
                <a:solidFill>
                  <a:schemeClr val="accent5"/>
                </a:solidFill>
              </a:rPr>
              <a:t>제</a:t>
            </a:r>
            <a:r>
              <a:rPr lang="en-US" altLang="ko-KR" b="1" dirty="0" smtClean="0">
                <a:solidFill>
                  <a:schemeClr val="accent5"/>
                </a:solidFill>
              </a:rPr>
              <a:t>2</a:t>
            </a:r>
            <a:r>
              <a:rPr lang="ko-KR" altLang="en-US" b="1" dirty="0" smtClean="0">
                <a:solidFill>
                  <a:schemeClr val="accent5"/>
                </a:solidFill>
              </a:rPr>
              <a:t>차 세계 대전에 </a:t>
            </a:r>
            <a:r>
              <a:rPr lang="ko-KR" altLang="en-US" b="1" dirty="0" smtClean="0">
                <a:solidFill>
                  <a:schemeClr val="accent5"/>
                </a:solidFill>
              </a:rPr>
              <a:t>참전 </a:t>
            </a:r>
            <a:r>
              <a:rPr lang="ko-KR" altLang="en-US" b="1" dirty="0" smtClean="0"/>
              <a:t>하기로 결심</a:t>
            </a:r>
            <a:r>
              <a:rPr lang="en-US" altLang="ko-KR" b="1" dirty="0" smtClean="0"/>
              <a:t> </a:t>
            </a:r>
          </a:p>
          <a:p>
            <a:r>
              <a:rPr lang="en-US" altLang="ko-KR" b="1" dirty="0" smtClean="0"/>
              <a:t> </a:t>
            </a:r>
            <a:r>
              <a:rPr lang="en-US" altLang="ko-KR" b="1" dirty="0" smtClean="0"/>
              <a:t>  </a:t>
            </a:r>
            <a:r>
              <a:rPr lang="ko-KR" altLang="en-US" b="1" dirty="0" smtClean="0"/>
              <a:t>일본과 </a:t>
            </a:r>
            <a:r>
              <a:rPr lang="ko-KR" altLang="en-US" b="1" dirty="0" smtClean="0"/>
              <a:t>미국 간에 태평양을 사이에 둔 치열한 </a:t>
            </a:r>
            <a:r>
              <a:rPr lang="ko-KR" altLang="en-US" b="1" dirty="0" smtClean="0"/>
              <a:t>전투가 벌어짐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err="1" smtClean="0">
                <a:solidFill>
                  <a:schemeClr val="accent5"/>
                </a:solidFill>
              </a:rPr>
              <a:t>미드웨이</a:t>
            </a:r>
            <a:r>
              <a:rPr lang="ko-KR" altLang="en-US" b="1" dirty="0" smtClean="0">
                <a:solidFill>
                  <a:schemeClr val="accent5"/>
                </a:solidFill>
              </a:rPr>
              <a:t> 해전</a:t>
            </a:r>
            <a:r>
              <a:rPr lang="ko-KR" altLang="en-US" b="1" dirty="0" smtClean="0"/>
              <a:t>에서 </a:t>
            </a:r>
            <a:r>
              <a:rPr lang="ko-KR" altLang="en-US" b="1" dirty="0" smtClean="0"/>
              <a:t>미국이 크게 승리한 후 </a:t>
            </a:r>
            <a:r>
              <a:rPr lang="en-US" altLang="ko-KR" b="1" dirty="0" smtClean="0"/>
              <a:t>1945</a:t>
            </a:r>
            <a:r>
              <a:rPr lang="ko-KR" altLang="en-US" b="1" dirty="0" smtClean="0"/>
              <a:t>년 맥아더는 동남아시아를 </a:t>
            </a:r>
            <a:r>
              <a:rPr lang="ko-KR" altLang="en-US" b="1" dirty="0" smtClean="0"/>
              <a:t>되찾음</a:t>
            </a:r>
            <a:r>
              <a:rPr lang="en-US" altLang="ko-KR" b="1" dirty="0" smtClean="0"/>
              <a:t> </a:t>
            </a:r>
          </a:p>
          <a:p>
            <a:r>
              <a:rPr lang="ko-KR" altLang="en-US" b="1" dirty="0" smtClean="0"/>
              <a:t>미국에 </a:t>
            </a:r>
            <a:r>
              <a:rPr lang="ko-KR" altLang="en-US" b="1" dirty="0" smtClean="0"/>
              <a:t>비해 전투기가 부족한 일본은 </a:t>
            </a:r>
            <a:endParaRPr lang="en-US" altLang="ko-KR" b="1" dirty="0" smtClean="0"/>
          </a:p>
          <a:p>
            <a:r>
              <a:rPr lang="ko-KR" altLang="en-US" b="1" dirty="0" smtClean="0">
                <a:solidFill>
                  <a:schemeClr val="accent5"/>
                </a:solidFill>
              </a:rPr>
              <a:t>‘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가미카제</a:t>
            </a:r>
            <a:r>
              <a:rPr lang="ko-KR" altLang="en-US" b="1" dirty="0" smtClean="0">
                <a:solidFill>
                  <a:schemeClr val="accent5"/>
                </a:solidFill>
              </a:rPr>
              <a:t>’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대응</a:t>
            </a:r>
            <a:r>
              <a:rPr lang="en-US" altLang="ko-KR" b="1" dirty="0" smtClean="0"/>
              <a:t> </a:t>
            </a:r>
          </a:p>
          <a:p>
            <a:r>
              <a:rPr lang="en-US" altLang="ko-KR" b="1" dirty="0" smtClean="0"/>
              <a:t>1945</a:t>
            </a:r>
            <a:r>
              <a:rPr lang="ko-KR" altLang="en-US" b="1" dirty="0" smtClean="0"/>
              <a:t>년 일본 본토에도 미국의 공격이 시작되었지만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전쟁에 지는 것을 인정하지 않으려 했던 일본은 항복하지 </a:t>
            </a:r>
            <a:r>
              <a:rPr lang="ko-KR" altLang="en-US" b="1" dirty="0" smtClean="0"/>
              <a:t>않음</a:t>
            </a:r>
            <a:endParaRPr lang="en-US" altLang="ko-KR" b="1" dirty="0" smtClean="0"/>
          </a:p>
          <a:p>
            <a:r>
              <a:rPr lang="en-US" altLang="ko-KR" b="1" dirty="0" smtClean="0"/>
              <a:t>1945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월 독일이 </a:t>
            </a:r>
            <a:r>
              <a:rPr lang="ko-KR" altLang="en-US" b="1" dirty="0" smtClean="0"/>
              <a:t>항복</a:t>
            </a:r>
            <a:r>
              <a:rPr lang="en-US" altLang="ko-KR" b="1" dirty="0" smtClean="0"/>
              <a:t> 8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일과 </a:t>
            </a:r>
            <a:r>
              <a:rPr lang="en-US" altLang="ko-KR" b="1" dirty="0" smtClean="0"/>
              <a:t>9</a:t>
            </a:r>
            <a:r>
              <a:rPr lang="ko-KR" altLang="en-US" b="1" dirty="0" smtClean="0"/>
              <a:t>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두 차례에 걸쳐 </a:t>
            </a:r>
            <a:r>
              <a:rPr lang="ko-KR" altLang="en-US" b="1" dirty="0" smtClean="0">
                <a:solidFill>
                  <a:schemeClr val="accent5"/>
                </a:solidFill>
              </a:rPr>
              <a:t>히로시마와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나가사키에</a:t>
            </a:r>
            <a:r>
              <a:rPr lang="ko-KR" altLang="en-US" b="1" dirty="0" smtClean="0">
                <a:solidFill>
                  <a:schemeClr val="accent5"/>
                </a:solidFill>
              </a:rPr>
              <a:t> 원자 폭탄</a:t>
            </a:r>
            <a:r>
              <a:rPr lang="ko-KR" altLang="en-US" b="1" dirty="0" smtClean="0"/>
              <a:t>이 </a:t>
            </a:r>
            <a:r>
              <a:rPr lang="ko-KR" altLang="en-US" b="1" dirty="0" smtClean="0"/>
              <a:t>떨어짐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마침내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15</a:t>
            </a:r>
            <a:r>
              <a:rPr lang="ko-KR" altLang="en-US" b="1" dirty="0" smtClean="0"/>
              <a:t>일 정오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일본 천황이 무조건 항복을 선언하면서 제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차 세계 대전은 </a:t>
            </a:r>
            <a:r>
              <a:rPr lang="ko-KR" altLang="en-US" b="1" dirty="0" smtClean="0">
                <a:solidFill>
                  <a:schemeClr val="accent5"/>
                </a:solidFill>
              </a:rPr>
              <a:t>일본의 </a:t>
            </a:r>
            <a:r>
              <a:rPr lang="ko-KR" altLang="en-US" b="1" dirty="0" smtClean="0">
                <a:solidFill>
                  <a:schemeClr val="accent5"/>
                </a:solidFill>
              </a:rPr>
              <a:t>패배 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끝을 </a:t>
            </a:r>
            <a:r>
              <a:rPr lang="ko-KR" altLang="en-US" b="1" dirty="0" smtClean="0"/>
              <a:t>맺음</a:t>
            </a:r>
            <a:endParaRPr lang="en-US" altLang="ko-KR" b="1" dirty="0" smtClean="0"/>
          </a:p>
        </p:txBody>
      </p:sp>
      <p:pic>
        <p:nvPicPr>
          <p:cNvPr id="11" name="그림 10" descr="1212618849_tokkotai-keirei_t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785794"/>
            <a:ext cx="4214842" cy="3071834"/>
          </a:xfrm>
          <a:prstGeom prst="rect">
            <a:avLst/>
          </a:prstGeom>
        </p:spPr>
      </p:pic>
      <p:pic>
        <p:nvPicPr>
          <p:cNvPr id="12" name="그림 11" descr="363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929066"/>
            <a:ext cx="4214842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34199" t="21874" r="34751" b="43841"/>
          <a:stretch>
            <a:fillRect/>
          </a:stretch>
        </p:blipFill>
        <p:spPr bwMode="auto">
          <a:xfrm>
            <a:off x="0" y="3212976"/>
            <a:ext cx="496855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&quot;나는 돌아온다&quot;는 말을 남기고 떠났던 맥아더 원수가 필리핀 레이테섬에 상륙하고 있다."/>
          <p:cNvPicPr>
            <a:picLocks noChangeAspect="1" noChangeArrowheads="1"/>
          </p:cNvPicPr>
          <p:nvPr/>
        </p:nvPicPr>
        <p:blipFill>
          <a:blip r:embed="rId3" cstate="print"/>
          <a:srcRect b="13263"/>
          <a:stretch>
            <a:fillRect/>
          </a:stretch>
        </p:blipFill>
        <p:spPr bwMode="auto">
          <a:xfrm>
            <a:off x="35496" y="0"/>
            <a:ext cx="49685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42629" t="10080" r="42071" b="37361"/>
          <a:stretch>
            <a:fillRect/>
          </a:stretch>
        </p:blipFill>
        <p:spPr bwMode="auto">
          <a:xfrm>
            <a:off x="4967900" y="11374"/>
            <a:ext cx="1692332" cy="384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39752" y="3356992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일본군의 진주만 습격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2420888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일본군의 풍선 폭탄</a:t>
            </a:r>
            <a:endParaRPr lang="ko-KR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33749" t="16834" r="33851" b="42401"/>
          <a:stretch>
            <a:fillRect/>
          </a:stretch>
        </p:blipFill>
        <p:spPr bwMode="auto">
          <a:xfrm>
            <a:off x="4932040" y="3744416"/>
            <a:ext cx="410445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76056" y="3789040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캘리포니아 </a:t>
            </a:r>
            <a:r>
              <a:rPr lang="ko-KR" altLang="en-US" dirty="0" err="1" smtClean="0"/>
              <a:t>만자나의</a:t>
            </a:r>
            <a:r>
              <a:rPr lang="ko-KR" altLang="en-US" dirty="0" smtClean="0"/>
              <a:t> 재미 일본 수용소</a:t>
            </a:r>
            <a:endParaRPr lang="ko-KR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40499" t="25920" r="31151" b="25841"/>
          <a:stretch>
            <a:fillRect/>
          </a:stretch>
        </p:blipFill>
        <p:spPr bwMode="auto">
          <a:xfrm>
            <a:off x="6660232" y="76237"/>
            <a:ext cx="2448272" cy="378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03648" y="188640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레이테섬에</a:t>
            </a:r>
            <a:r>
              <a:rPr lang="ko-KR" altLang="en-US" dirty="0" smtClean="0"/>
              <a:t> 상륙하는 맥아더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04248" y="1844824"/>
            <a:ext cx="366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잠수함에서 하선하는 일본군 포로</a:t>
            </a:r>
            <a:endParaRPr lang="ko-KR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099" t="18000" r="35201" b="43841"/>
          <a:stretch>
            <a:fillRect/>
          </a:stretch>
        </p:blipFill>
        <p:spPr bwMode="auto">
          <a:xfrm>
            <a:off x="-18582" y="0"/>
            <a:ext cx="4014518" cy="322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43427" t="17554" r="31601" b="38081"/>
          <a:stretch>
            <a:fillRect/>
          </a:stretch>
        </p:blipFill>
        <p:spPr bwMode="auto">
          <a:xfrm>
            <a:off x="5930934" y="44624"/>
            <a:ext cx="3177569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그림 3" descr="35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7" y="116632"/>
            <a:ext cx="1967998" cy="2996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33749" t="12240" r="33851" b="38081"/>
          <a:stretch>
            <a:fillRect/>
          </a:stretch>
        </p:blipFill>
        <p:spPr bwMode="auto">
          <a:xfrm>
            <a:off x="195562" y="3231193"/>
            <a:ext cx="3728366" cy="357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093296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천황 항복 방송후의 일본군 포로들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924944"/>
            <a:ext cx="518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</a:t>
            </a:r>
            <a:r>
              <a:rPr lang="ko-KR" altLang="en-US" dirty="0" err="1" smtClean="0"/>
              <a:t>차세계대전</a:t>
            </a:r>
            <a:r>
              <a:rPr lang="ko-KR" altLang="en-US" dirty="0" smtClean="0"/>
              <a:t> 당시 일본의 항복 발표와 항복 문서</a:t>
            </a:r>
            <a:endParaRPr lang="ko-KR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34649" t="23188" r="34751" b="43966"/>
          <a:stretch>
            <a:fillRect/>
          </a:stretch>
        </p:blipFill>
        <p:spPr bwMode="auto">
          <a:xfrm>
            <a:off x="3923928" y="3501008"/>
            <a:ext cx="489654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355976" y="41490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히로시마 원자폭탄</a:t>
            </a: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482420" y="3356992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세계대전이 끝나자 일본군의 귀향</a:t>
            </a:r>
          </a:p>
          <a:p>
            <a:endParaRPr lang="ko-KR" altLang="en-US" dirty="0"/>
          </a:p>
        </p:txBody>
      </p:sp>
      <p:sp>
        <p:nvSpPr>
          <p:cNvPr id="12" name="실행 단추: 동영상 11">
            <a:hlinkClick r:id="rId7" highlightClick="1"/>
          </p:cNvPr>
          <p:cNvSpPr/>
          <p:nvPr/>
        </p:nvSpPr>
        <p:spPr>
          <a:xfrm>
            <a:off x="8460432" y="6309320"/>
            <a:ext cx="576064" cy="432048"/>
          </a:xfrm>
          <a:prstGeom prst="actionButtonMovi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571736" y="0"/>
            <a:ext cx="440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점령과 전후 개혁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4016" y="555059"/>
            <a:ext cx="88204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&lt;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신헌법의</a:t>
            </a:r>
            <a:r>
              <a:rPr lang="ko-KR" altLang="en-US" b="1" dirty="0" smtClean="0">
                <a:solidFill>
                  <a:srgbClr val="0070C0"/>
                </a:solidFill>
              </a:rPr>
              <a:t> 제정</a:t>
            </a:r>
            <a:r>
              <a:rPr lang="en-US" altLang="ko-KR" b="1" dirty="0" smtClean="0">
                <a:solidFill>
                  <a:srgbClr val="0070C0"/>
                </a:solidFill>
              </a:rPr>
              <a:t>&gt;</a:t>
            </a:r>
          </a:p>
          <a:p>
            <a:r>
              <a:rPr lang="ko-KR" altLang="en-US" b="1" dirty="0" smtClean="0"/>
              <a:t>입헌군주제로서 </a:t>
            </a:r>
            <a:r>
              <a:rPr lang="ko-KR" altLang="en-US" b="1" dirty="0" err="1" smtClean="0"/>
              <a:t>천황제를</a:t>
            </a:r>
            <a:r>
              <a:rPr lang="ko-KR" altLang="en-US" b="1" dirty="0" smtClean="0"/>
              <a:t> 승인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모든 전쟁을 포기하고 군비를 금지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봉건제도 폐지</a:t>
            </a:r>
            <a:endParaRPr lang="en-US" altLang="ko-KR" b="1" dirty="0" smtClean="0"/>
          </a:p>
          <a:p>
            <a:r>
              <a:rPr lang="ko-KR" altLang="en-US" b="1" dirty="0" smtClean="0"/>
              <a:t>헌법 제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조 </a:t>
            </a:r>
            <a:r>
              <a:rPr lang="ko-KR" altLang="en-US" b="1" dirty="0" err="1" smtClean="0"/>
              <a:t>일본국</a:t>
            </a:r>
            <a:r>
              <a:rPr lang="ko-KR" altLang="en-US" b="1" dirty="0" smtClean="0"/>
              <a:t> 및 일본 국민통합의 상징이라는 천황의 지위는 주권을 갖는 일본국민의 </a:t>
            </a:r>
            <a:r>
              <a:rPr lang="ko-KR" altLang="en-US" b="1" dirty="0" err="1" smtClean="0"/>
              <a:t>총의에</a:t>
            </a:r>
            <a:r>
              <a:rPr lang="ko-KR" altLang="en-US" b="1" dirty="0" smtClean="0"/>
              <a:t> 기초한다</a:t>
            </a:r>
            <a:endParaRPr lang="en-US" altLang="ko-KR" b="1" dirty="0" smtClean="0"/>
          </a:p>
          <a:p>
            <a:r>
              <a:rPr lang="ko-KR" altLang="en-US" b="1" dirty="0" smtClean="0"/>
              <a:t>헌법 제</a:t>
            </a:r>
            <a:r>
              <a:rPr lang="en-US" altLang="ko-KR" b="1" dirty="0" smtClean="0"/>
              <a:t>4</a:t>
            </a:r>
            <a:r>
              <a:rPr lang="ko-KR" altLang="en-US" b="1" dirty="0" smtClean="0"/>
              <a:t>조 천황은 국정에 관한 권능을 갖지 않는다</a:t>
            </a:r>
            <a:endParaRPr lang="en-US" altLang="ko-KR" b="1" dirty="0" smtClean="0"/>
          </a:p>
          <a:p>
            <a:r>
              <a:rPr lang="ko-KR" altLang="en-US" b="1" dirty="0" smtClean="0"/>
              <a:t>헌법 제</a:t>
            </a:r>
            <a:r>
              <a:rPr lang="en-US" altLang="ko-KR" b="1" dirty="0" smtClean="0"/>
              <a:t>9</a:t>
            </a:r>
            <a:r>
              <a:rPr lang="ko-KR" altLang="en-US" b="1" dirty="0" smtClean="0"/>
              <a:t>조 일본국민은 국제분쟁을 해결하는 수단으로서 무력의 행사를 포기한다</a:t>
            </a:r>
            <a:endParaRPr lang="en-US" altLang="ko-KR" b="1" dirty="0" smtClean="0"/>
          </a:p>
          <a:p>
            <a:r>
              <a:rPr lang="ko-KR" altLang="en-US" b="1" dirty="0" smtClean="0"/>
              <a:t>육해공군 및 그 밖의 전력을 보유하지 않으며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국가의 교전권을 인정하지 않는다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0070C0"/>
                </a:solidFill>
              </a:rPr>
              <a:t>&lt;</a:t>
            </a:r>
            <a:r>
              <a:rPr lang="ko-KR" altLang="en-US" b="1" dirty="0" smtClean="0">
                <a:solidFill>
                  <a:srgbClr val="0070C0"/>
                </a:solidFill>
              </a:rPr>
              <a:t>정치 개</a:t>
            </a:r>
            <a:r>
              <a:rPr lang="ko-KR" altLang="en-US" b="1" dirty="0" smtClean="0">
                <a:solidFill>
                  <a:schemeClr val="accent5"/>
                </a:solidFill>
              </a:rPr>
              <a:t>혁</a:t>
            </a:r>
            <a:r>
              <a:rPr lang="en-US" altLang="ko-KR" b="1" dirty="0" smtClean="0">
                <a:solidFill>
                  <a:schemeClr val="accent5"/>
                </a:solidFill>
              </a:rPr>
              <a:t>&gt;</a:t>
            </a:r>
          </a:p>
          <a:p>
            <a:r>
              <a:rPr lang="ko-KR" altLang="en-US" b="1" dirty="0" smtClean="0"/>
              <a:t>여성 참정권의 실현 및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국정 참여 기회 부여</a:t>
            </a:r>
            <a:endParaRPr lang="en-US" altLang="ko-KR" b="1" dirty="0" smtClean="0"/>
          </a:p>
          <a:p>
            <a:r>
              <a:rPr lang="ko-KR" altLang="en-US" b="1" dirty="0" smtClean="0"/>
              <a:t>삼권분립 원칙 확립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의회가 국권의 최고기관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행정권은 내각에 속하게 됨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수상 권한 강화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사법권 독립 보장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0070C0"/>
                </a:solidFill>
              </a:rPr>
              <a:t>&lt;</a:t>
            </a:r>
            <a:r>
              <a:rPr lang="ko-KR" altLang="en-US" b="1" dirty="0" smtClean="0">
                <a:solidFill>
                  <a:srgbClr val="0070C0"/>
                </a:solidFill>
              </a:rPr>
              <a:t>경제 개혁</a:t>
            </a:r>
            <a:r>
              <a:rPr lang="en-US" altLang="ko-KR" b="1" dirty="0" smtClean="0">
                <a:solidFill>
                  <a:srgbClr val="0070C0"/>
                </a:solidFill>
              </a:rPr>
              <a:t>&gt;</a:t>
            </a:r>
          </a:p>
          <a:p>
            <a:r>
              <a:rPr lang="ko-KR" altLang="en-US" b="1" dirty="0" smtClean="0"/>
              <a:t>재벌 해체</a:t>
            </a:r>
            <a:endParaRPr lang="en-US" altLang="ko-KR" b="1" dirty="0" smtClean="0"/>
          </a:p>
          <a:p>
            <a:r>
              <a:rPr lang="ko-KR" altLang="en-US" b="1" dirty="0" smtClean="0"/>
              <a:t>노동개혁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노사관계가 제도적으로 정착</a:t>
            </a:r>
            <a:endParaRPr lang="en-US" altLang="ko-KR" b="1" dirty="0" smtClean="0"/>
          </a:p>
          <a:p>
            <a:r>
              <a:rPr lang="ko-KR" altLang="en-US" b="1" dirty="0" smtClean="0"/>
              <a:t>농지개혁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기생지주제가 사라짐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>
                <a:solidFill>
                  <a:srgbClr val="0070C0"/>
                </a:solidFill>
              </a:rPr>
              <a:t>&lt;</a:t>
            </a:r>
            <a:r>
              <a:rPr lang="ko-KR" altLang="en-US" b="1" dirty="0" smtClean="0">
                <a:solidFill>
                  <a:srgbClr val="0070C0"/>
                </a:solidFill>
              </a:rPr>
              <a:t>사회 개혁</a:t>
            </a:r>
            <a:r>
              <a:rPr lang="en-US" altLang="ko-KR" b="1" dirty="0" smtClean="0">
                <a:solidFill>
                  <a:srgbClr val="0070C0"/>
                </a:solidFill>
              </a:rPr>
              <a:t>&gt;</a:t>
            </a:r>
          </a:p>
          <a:p>
            <a:r>
              <a:rPr lang="ko-KR" altLang="en-US" b="1" dirty="0" err="1" smtClean="0"/>
              <a:t>이에제도의</a:t>
            </a:r>
            <a:r>
              <a:rPr lang="ko-KR" altLang="en-US" b="1" dirty="0" smtClean="0"/>
              <a:t> 폐지</a:t>
            </a:r>
            <a:endParaRPr lang="en-US" altLang="ko-KR" b="1" dirty="0" smtClean="0"/>
          </a:p>
          <a:p>
            <a:r>
              <a:rPr lang="ko-KR" altLang="en-US" b="1" dirty="0" smtClean="0"/>
              <a:t>교육개혁의 실시</a:t>
            </a:r>
            <a:endParaRPr lang="en-US" altLang="ko-KR" b="1" dirty="0" smtClean="0"/>
          </a:p>
          <a:p>
            <a:r>
              <a:rPr lang="ko-KR" altLang="en-US" b="1" dirty="0" smtClean="0"/>
              <a:t>종교개혁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사회복지 분야 개혁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언론 및 출판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방송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영화와 관련된 개혁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3789040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hlinkClick r:id="rId2"/>
              </a:rPr>
              <a:t>http://blog.naver.com/hks3760?Redirect=Log&amp;logNo=120023672873</a:t>
            </a:r>
            <a:r>
              <a:rPr lang="en-US" altLang="ko-KR" dirty="0" smtClean="0"/>
              <a:t> </a:t>
            </a:r>
          </a:p>
          <a:p>
            <a:endParaRPr lang="en-US" altLang="ko-KR" dirty="0" smtClean="0"/>
          </a:p>
          <a:p>
            <a:r>
              <a:rPr lang="en-US" altLang="ko-KR" dirty="0" smtClean="0">
                <a:hlinkClick r:id="rId3"/>
              </a:rPr>
              <a:t>http://terms.naver.com/entry.nhn?cid=797&amp;docId=1008027&amp;mobile&amp;categoryId=3267</a:t>
            </a:r>
            <a:endParaRPr lang="en-US" altLang="ko-KR" dirty="0" smtClean="0"/>
          </a:p>
          <a:p>
            <a:r>
              <a:rPr lang="ko-KR" altLang="en-US" dirty="0" smtClean="0"/>
              <a:t>참고 후 발표 준비</a:t>
            </a:r>
            <a:endParaRPr lang="ko-K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http://postfiles4.naver.net/20121127_67/dhdjr8255_1354008985831HwzXe_JPEG/%BC%EE%C5%E4%C4%ED%C5%C2%C0%DA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714488"/>
            <a:ext cx="2847975" cy="425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251520" y="116632"/>
            <a:ext cx="3318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&lt;</a:t>
            </a:r>
            <a:r>
              <a:rPr lang="ko-KR" altLang="en-US" sz="3600" b="1" cap="none" spc="0" dirty="0" err="1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야마토</a:t>
            </a:r>
            <a:r>
              <a:rPr lang="ko-KR" altLang="en-US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시대</a:t>
            </a:r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&gt;</a:t>
            </a:r>
            <a:endParaRPr lang="en-US" altLang="ko-KR" sz="3600" b="1" cap="none" spc="0" dirty="0">
              <a:ln w="18000">
                <a:noFill/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1520" y="2159858"/>
            <a:ext cx="3318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&lt;</a:t>
            </a:r>
            <a:r>
              <a:rPr lang="ko-KR" altLang="en-US" sz="3600" b="1" dirty="0" err="1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아스카</a:t>
            </a:r>
            <a:r>
              <a:rPr lang="ko-KR" altLang="en-US" sz="3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시대</a:t>
            </a:r>
            <a:r>
              <a:rPr lang="en-US" altLang="ko-KR" sz="3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&gt;</a:t>
            </a:r>
            <a:endParaRPr lang="en-US" altLang="ko-KR" sz="3600" b="1" cap="none" spc="0" dirty="0">
              <a:ln w="18000">
                <a:noFill/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84" y="2743760"/>
            <a:ext cx="5240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1)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쇼토쿠</a:t>
            </a:r>
            <a:r>
              <a:rPr lang="ko-KR" altLang="en-US" b="1" dirty="0" smtClean="0">
                <a:solidFill>
                  <a:srgbClr val="0070C0"/>
                </a:solidFill>
              </a:rPr>
              <a:t> 태자</a:t>
            </a:r>
            <a:r>
              <a:rPr lang="ko-KR" altLang="en-US" b="1" dirty="0" smtClean="0"/>
              <a:t>가 섭정 담당</a:t>
            </a:r>
            <a:endParaRPr lang="en-US" altLang="ko-KR" b="1" dirty="0" smtClean="0"/>
          </a:p>
          <a:p>
            <a:r>
              <a:rPr lang="en-US" altLang="ko-KR" b="1" dirty="0" smtClean="0"/>
              <a:t>2) </a:t>
            </a:r>
            <a:r>
              <a:rPr lang="ko-KR" altLang="en-US" b="1" dirty="0" err="1" smtClean="0"/>
              <a:t>천황제</a:t>
            </a:r>
            <a:r>
              <a:rPr lang="ko-KR" altLang="en-US" b="1" dirty="0" smtClean="0"/>
              <a:t> 세습 전통의 확립→</a:t>
            </a:r>
            <a:r>
              <a:rPr lang="ko-KR" altLang="en-US" b="1" dirty="0" smtClean="0">
                <a:solidFill>
                  <a:srgbClr val="0070C0"/>
                </a:solidFill>
              </a:rPr>
              <a:t>소가 씨</a:t>
            </a:r>
            <a:r>
              <a:rPr lang="ko-KR" altLang="en-US" b="1" dirty="0" smtClean="0"/>
              <a:t> 권력 독점</a:t>
            </a:r>
            <a:endParaRPr lang="en-US" altLang="ko-KR" b="1" dirty="0" smtClean="0"/>
          </a:p>
          <a:p>
            <a:r>
              <a:rPr lang="en-US" altLang="ko-KR" b="1" dirty="0" smtClean="0"/>
              <a:t>3)</a:t>
            </a:r>
            <a:r>
              <a:rPr lang="ko-KR" altLang="en-US" b="1" dirty="0" smtClean="0"/>
              <a:t> 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율령제</a:t>
            </a:r>
            <a:r>
              <a:rPr lang="en-US" altLang="ko-KR" b="1" dirty="0" smtClean="0">
                <a:solidFill>
                  <a:srgbClr val="0070C0"/>
                </a:solidFill>
              </a:rPr>
              <a:t>(</a:t>
            </a:r>
            <a:r>
              <a:rPr lang="ko-KR" altLang="en-US" b="1" dirty="0" smtClean="0">
                <a:solidFill>
                  <a:srgbClr val="0070C0"/>
                </a:solidFill>
              </a:rPr>
              <a:t>律令制</a:t>
            </a:r>
            <a:r>
              <a:rPr lang="en-US" altLang="ko-KR" b="1" dirty="0" smtClean="0">
                <a:solidFill>
                  <a:srgbClr val="0070C0"/>
                </a:solidFill>
              </a:rPr>
              <a:t>)</a:t>
            </a:r>
            <a:r>
              <a:rPr lang="ko-KR" altLang="en-US" b="1" dirty="0" smtClean="0"/>
              <a:t> 수용</a:t>
            </a:r>
            <a:endParaRPr lang="en-US" altLang="ko-KR" b="1" dirty="0" smtClean="0"/>
          </a:p>
          <a:p>
            <a:r>
              <a:rPr lang="en-US" altLang="ko-KR" b="1" dirty="0" smtClean="0"/>
              <a:t>4) </a:t>
            </a:r>
            <a:r>
              <a:rPr lang="ko-KR" altLang="en-US" b="1" dirty="0" err="1" smtClean="0"/>
              <a:t>아스카</a:t>
            </a:r>
            <a:r>
              <a:rPr lang="ko-KR" altLang="en-US" b="1" dirty="0" smtClean="0"/>
              <a:t> 문화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백제로부터 한자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불교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유교 전래 </a:t>
            </a:r>
            <a:endParaRPr lang="en-US" altLang="ko-KR" b="1" dirty="0" smtClean="0"/>
          </a:p>
          <a:p>
            <a:r>
              <a:rPr lang="en-US" altLang="ko-KR" b="1" dirty="0" smtClean="0"/>
              <a:t>   </a:t>
            </a:r>
            <a:r>
              <a:rPr lang="ko-KR" altLang="en-US" b="1" dirty="0" smtClean="0"/>
              <a:t>→문화 수준 향상</a:t>
            </a:r>
            <a:endParaRPr lang="en-US" altLang="ko-KR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51520" y="692697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None/>
            </a:pPr>
            <a:r>
              <a:rPr lang="en-US" altLang="ko-KR" b="1" dirty="0" smtClean="0"/>
              <a:t>1) </a:t>
            </a:r>
            <a:r>
              <a:rPr lang="ko-KR" altLang="en-US" b="1" dirty="0" smtClean="0"/>
              <a:t>일본 </a:t>
            </a:r>
            <a:r>
              <a:rPr lang="ko-KR" altLang="en-US" b="1" dirty="0" smtClean="0">
                <a:solidFill>
                  <a:srgbClr val="0070C0"/>
                </a:solidFill>
              </a:rPr>
              <a:t>최초의 통일정권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pPr fontAlgn="base">
              <a:buNone/>
            </a:pPr>
            <a:r>
              <a:rPr lang="en-US" altLang="ko-KR" b="1" dirty="0" smtClean="0"/>
              <a:t>2) </a:t>
            </a:r>
            <a:r>
              <a:rPr lang="ko-KR" altLang="en-US" b="1" dirty="0" err="1" smtClean="0"/>
              <a:t>기타큐슈</a:t>
            </a:r>
            <a:r>
              <a:rPr lang="ko-KR" altLang="en-US" b="1" dirty="0" smtClean="0"/>
              <a:t> 포함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지배권을 넓히기 시작</a:t>
            </a:r>
            <a:r>
              <a:rPr lang="en-US" altLang="ko-KR" b="1" dirty="0" smtClean="0"/>
              <a:t>. 5</a:t>
            </a:r>
            <a:r>
              <a:rPr lang="ko-KR" altLang="en-US" b="1" dirty="0" smtClean="0"/>
              <a:t>세기에는 일본 대부분을 지배</a:t>
            </a:r>
            <a:endParaRPr lang="en-US" altLang="ko-KR" b="1" dirty="0" smtClean="0"/>
          </a:p>
          <a:p>
            <a:pPr fontAlgn="base">
              <a:buNone/>
            </a:pPr>
            <a:r>
              <a:rPr lang="en-US" altLang="ko-KR" b="1" dirty="0" smtClean="0"/>
              <a:t>3) </a:t>
            </a:r>
            <a:r>
              <a:rPr lang="ko-KR" altLang="en-US" b="1" dirty="0" smtClean="0"/>
              <a:t>엄격한 신분 제도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조세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租稅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와 부역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賦役</a:t>
            </a:r>
            <a:r>
              <a:rPr lang="en-US" altLang="ko-KR" b="1" dirty="0" smtClean="0"/>
              <a:t>), </a:t>
            </a:r>
            <a:r>
              <a:rPr lang="ko-KR" altLang="en-US" b="1" dirty="0" smtClean="0"/>
              <a:t>형벌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刑罰</a:t>
            </a:r>
            <a:r>
              <a:rPr lang="en-US" altLang="ko-KR" b="1" dirty="0" smtClean="0"/>
              <a:t>) </a:t>
            </a:r>
            <a:r>
              <a:rPr lang="ko-KR" altLang="en-US" b="1" dirty="0" smtClean="0"/>
              <a:t>등에 관한 제도 등을 </a:t>
            </a:r>
            <a:endParaRPr lang="en-US" altLang="ko-KR" b="1" dirty="0" smtClean="0"/>
          </a:p>
          <a:p>
            <a:pPr fontAlgn="base">
              <a:buNone/>
            </a:pPr>
            <a:r>
              <a:rPr lang="en-US" altLang="ko-KR" b="1" dirty="0" smtClean="0"/>
              <a:t>    </a:t>
            </a:r>
            <a:r>
              <a:rPr lang="ko-KR" altLang="en-US" b="1" dirty="0" smtClean="0"/>
              <a:t>갖추어 </a:t>
            </a:r>
            <a:r>
              <a:rPr lang="ko-KR" altLang="en-US" b="1" dirty="0" smtClean="0">
                <a:solidFill>
                  <a:srgbClr val="0070C0"/>
                </a:solidFill>
              </a:rPr>
              <a:t>통일국가 형성의 기반 마련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endParaRPr lang="ko-KR" altLang="en-US" dirty="0"/>
          </a:p>
        </p:txBody>
      </p:sp>
      <p:grpSp>
        <p:nvGrpSpPr>
          <p:cNvPr id="2" name="그룹 17"/>
          <p:cNvGrpSpPr/>
          <p:nvPr/>
        </p:nvGrpSpPr>
        <p:grpSpPr>
          <a:xfrm>
            <a:off x="642910" y="2500306"/>
            <a:ext cx="5310950" cy="1148354"/>
            <a:chOff x="413466" y="2015735"/>
            <a:chExt cx="5310950" cy="1148354"/>
          </a:xfrm>
        </p:grpSpPr>
        <p:grpSp>
          <p:nvGrpSpPr>
            <p:cNvPr id="3" name="그룹 12"/>
            <p:cNvGrpSpPr/>
            <p:nvPr/>
          </p:nvGrpSpPr>
          <p:grpSpPr>
            <a:xfrm>
              <a:off x="413466" y="2384419"/>
              <a:ext cx="3316706" cy="779670"/>
              <a:chOff x="422431" y="2775416"/>
              <a:chExt cx="3316706" cy="779670"/>
            </a:xfrm>
          </p:grpSpPr>
          <p:sp>
            <p:nvSpPr>
              <p:cNvPr id="11" name="타원 10"/>
              <p:cNvSpPr/>
              <p:nvPr/>
            </p:nvSpPr>
            <p:spPr>
              <a:xfrm>
                <a:off x="422431" y="3195046"/>
                <a:ext cx="79208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noFill/>
                </a:endParaRPr>
              </a:p>
            </p:txBody>
          </p:sp>
          <p:sp>
            <p:nvSpPr>
              <p:cNvPr id="12" name="원호 11"/>
              <p:cNvSpPr/>
              <p:nvPr/>
            </p:nvSpPr>
            <p:spPr>
              <a:xfrm rot="20763440">
                <a:off x="796351" y="2775416"/>
                <a:ext cx="2942786" cy="698286"/>
              </a:xfrm>
              <a:prstGeom prst="arc">
                <a:avLst>
                  <a:gd name="adj1" fmla="val 11428087"/>
                  <a:gd name="adj2" fmla="val 20686617"/>
                </a:avLst>
              </a:prstGeom>
              <a:noFill/>
              <a:ln w="25400" cmpd="sng">
                <a:solidFill>
                  <a:srgbClr val="FF0000"/>
                </a:solidFill>
                <a:tailEnd type="arrow" w="lg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067920" y="2015735"/>
              <a:ext cx="26564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FF0000"/>
                  </a:solidFill>
                </a:rPr>
                <a:t>중국식 정치제도의 시작</a:t>
              </a:r>
              <a:endParaRPr lang="en-US" altLang="ko-KR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28860" y="507207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1)</a:t>
            </a:r>
            <a:r>
              <a:rPr lang="ko-KR" altLang="en-US" b="1" dirty="0" smtClean="0"/>
              <a:t>당나라 수도 장안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長安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의 도시계획을 모방</a:t>
            </a:r>
            <a:endParaRPr lang="en-US" altLang="ko-KR" b="1" dirty="0" smtClean="0"/>
          </a:p>
          <a:p>
            <a:r>
              <a:rPr lang="en-US" altLang="ko-KR" b="1" dirty="0" smtClean="0"/>
              <a:t>2)710</a:t>
            </a:r>
            <a:r>
              <a:rPr lang="ko-KR" altLang="en-US" b="1" dirty="0" smtClean="0"/>
              <a:t>년 </a:t>
            </a:r>
            <a:r>
              <a:rPr lang="ko-KR" altLang="en-US" b="1" dirty="0" smtClean="0">
                <a:solidFill>
                  <a:srgbClr val="0070C0"/>
                </a:solidFill>
              </a:rPr>
              <a:t>나라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奈良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로 천도→</a:t>
            </a:r>
            <a:r>
              <a:rPr lang="ko-KR" altLang="en-US" b="1" dirty="0" err="1" smtClean="0">
                <a:solidFill>
                  <a:srgbClr val="0070C0"/>
                </a:solidFill>
              </a:rPr>
              <a:t>헤이조쿄</a:t>
            </a:r>
            <a:endParaRPr lang="en-US" altLang="ko-KR" b="1" dirty="0" smtClean="0"/>
          </a:p>
          <a:p>
            <a:r>
              <a:rPr lang="en-US" altLang="ko-KR" b="1" dirty="0" smtClean="0"/>
              <a:t>3)</a:t>
            </a:r>
            <a:r>
              <a:rPr lang="ko-KR" altLang="en-US" b="1" dirty="0" smtClean="0"/>
              <a:t>율령시대의 최성기</a:t>
            </a:r>
            <a:r>
              <a:rPr lang="en-US" altLang="ko-KR" b="1" dirty="0" smtClean="0"/>
              <a:t>-</a:t>
            </a:r>
            <a:r>
              <a:rPr lang="ko-KR" altLang="en-US" b="1" dirty="0" smtClean="0">
                <a:solidFill>
                  <a:srgbClr val="0070C0"/>
                </a:solidFill>
              </a:rPr>
              <a:t>중앙집권적 정치제도</a:t>
            </a:r>
            <a:r>
              <a:rPr lang="ko-KR" altLang="en-US" b="1" dirty="0" smtClean="0"/>
              <a:t> 완성</a:t>
            </a:r>
            <a:endParaRPr lang="en-US" altLang="ko-KR" b="1" dirty="0" smtClean="0"/>
          </a:p>
          <a:p>
            <a:r>
              <a:rPr lang="en-US" altLang="ko-KR" b="1" dirty="0" smtClean="0"/>
              <a:t>4)</a:t>
            </a:r>
            <a:r>
              <a:rPr lang="ko-KR" altLang="en-US" b="1" dirty="0" smtClean="0"/>
              <a:t>천황 호칭 공식화</a:t>
            </a:r>
            <a:r>
              <a:rPr lang="en-US" altLang="ko-KR" b="1" dirty="0" smtClean="0"/>
              <a:t>, </a:t>
            </a:r>
            <a:r>
              <a:rPr lang="ko-KR" altLang="en-US" b="1" dirty="0" smtClean="0">
                <a:solidFill>
                  <a:srgbClr val="0070C0"/>
                </a:solidFill>
              </a:rPr>
              <a:t>국호를 일본으로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428860" y="4429132"/>
            <a:ext cx="26949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&lt;</a:t>
            </a:r>
            <a:r>
              <a:rPr lang="ko-KR" altLang="en-US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나라시대</a:t>
            </a:r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&gt;</a:t>
            </a:r>
            <a:endParaRPr lang="en-US" altLang="ko-KR" sz="3600" b="1" cap="none" spc="0" dirty="0">
              <a:ln w="18000">
                <a:noFill/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37571" t="46526" r="50729" b="34754"/>
          <a:stretch>
            <a:fillRect/>
          </a:stretch>
        </p:blipFill>
        <p:spPr bwMode="auto">
          <a:xfrm>
            <a:off x="467544" y="4581128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4290"/>
            <a:ext cx="7929618" cy="1631216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전후 개혁이 표방한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비군사회</a:t>
            </a:r>
            <a:r>
              <a:rPr lang="ko-KR" altLang="en-US" b="1" dirty="0" err="1" smtClean="0"/>
              <a:t>와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민주화</a:t>
            </a:r>
            <a:r>
              <a:rPr lang="ko-KR" altLang="en-US" b="1" dirty="0" smtClean="0"/>
              <a:t>의 상징으로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도쿄 재판  </a:t>
            </a:r>
            <a:endParaRPr lang="en-US" altLang="ko-KR" sz="2800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/>
              <a:t>1946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부터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1948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11</a:t>
            </a:r>
            <a:r>
              <a:rPr lang="ko-KR" altLang="en-US" b="1" dirty="0" smtClean="0"/>
              <a:t>월까지 열림</a:t>
            </a:r>
            <a:endParaRPr lang="en-US" altLang="ko-KR" b="1" dirty="0" smtClean="0"/>
          </a:p>
          <a:p>
            <a:r>
              <a:rPr lang="ko-KR" altLang="en-US" b="1" dirty="0" smtClean="0"/>
              <a:t>전쟁범죄자에 대한 엄중 처벌을 지향</a:t>
            </a:r>
            <a:endParaRPr lang="en-US" altLang="ko-KR" b="1" dirty="0" smtClean="0"/>
          </a:p>
          <a:p>
            <a:r>
              <a:rPr lang="ko-KR" altLang="en-US" b="1" dirty="0" smtClean="0"/>
              <a:t>역사상 최초로 평화에 대한 죄와 인도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人</a:t>
            </a:r>
            <a:r>
              <a:rPr lang="ko-KR" altLang="en-US" b="1" dirty="0" smtClean="0"/>
              <a:t>道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에 대한 죄로</a:t>
            </a:r>
            <a:endParaRPr lang="en-US" altLang="ko-KR" b="1" dirty="0" smtClean="0"/>
          </a:p>
          <a:p>
            <a:r>
              <a:rPr lang="ko-KR" altLang="en-US" b="1" dirty="0" smtClean="0">
                <a:solidFill>
                  <a:schemeClr val="accent5"/>
                </a:solidFill>
              </a:rPr>
              <a:t>도조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히데키</a:t>
            </a:r>
            <a:r>
              <a:rPr lang="ko-KR" altLang="en-US" b="1" dirty="0" smtClean="0"/>
              <a:t> 등 </a:t>
            </a:r>
            <a:r>
              <a:rPr lang="en-US" altLang="ko-KR" b="1" dirty="0" smtClean="0"/>
              <a:t>A</a:t>
            </a:r>
            <a:r>
              <a:rPr lang="ko-KR" altLang="en-US" b="1" dirty="0" smtClean="0"/>
              <a:t>급 전범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명에게 교수형</a:t>
            </a:r>
            <a:r>
              <a:rPr lang="en-US" altLang="ko-KR" b="1" dirty="0" smtClean="0"/>
              <a:t>,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아라키</a:t>
            </a:r>
            <a:r>
              <a:rPr lang="ko-KR" altLang="en-US" b="1" dirty="0" smtClean="0">
                <a:solidFill>
                  <a:schemeClr val="accent5"/>
                </a:solidFill>
              </a:rPr>
              <a:t> 사다오 </a:t>
            </a:r>
            <a:r>
              <a:rPr lang="ko-KR" altLang="en-US" b="1" dirty="0" smtClean="0"/>
              <a:t>등 </a:t>
            </a:r>
            <a:r>
              <a:rPr lang="en-US" altLang="ko-KR" b="1" dirty="0" smtClean="0"/>
              <a:t>16</a:t>
            </a:r>
            <a:r>
              <a:rPr lang="ko-KR" altLang="en-US" b="1" dirty="0" smtClean="0"/>
              <a:t>명은 종신형 </a:t>
            </a:r>
            <a:endParaRPr lang="ko-KR" altLang="en-US" b="1" dirty="0"/>
          </a:p>
        </p:txBody>
      </p:sp>
      <p:pic>
        <p:nvPicPr>
          <p:cNvPr id="3" name="그림 2" descr="DD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71678"/>
            <a:ext cx="2238598" cy="3214710"/>
          </a:xfrm>
          <a:prstGeom prst="rect">
            <a:avLst/>
          </a:prstGeom>
        </p:spPr>
      </p:pic>
      <p:pic>
        <p:nvPicPr>
          <p:cNvPr id="4" name="그림 3" descr="777px-Tojo_suic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7950" y="2071678"/>
            <a:ext cx="2643206" cy="3214710"/>
          </a:xfrm>
          <a:prstGeom prst="rect">
            <a:avLst/>
          </a:prstGeom>
        </p:spPr>
      </p:pic>
      <p:pic>
        <p:nvPicPr>
          <p:cNvPr id="5" name="그림 4" descr="Tojo_at_IMTF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4611" y="2071678"/>
            <a:ext cx="3571899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28794" y="357166"/>
            <a:ext cx="5165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강화조약과 안보체제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285860"/>
            <a:ext cx="4214842" cy="4893647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/>
                </a:solidFill>
              </a:rPr>
              <a:t>샌프란시스코 강화조약 조인</a:t>
            </a:r>
            <a:endParaRPr lang="en-US" altLang="ko-KR" sz="2400" b="1" dirty="0" smtClean="0">
              <a:solidFill>
                <a:schemeClr val="accent5"/>
              </a:solidFill>
            </a:endParaRPr>
          </a:p>
          <a:p>
            <a:r>
              <a:rPr lang="en-US" altLang="ko-KR" b="1" dirty="0" smtClean="0"/>
              <a:t>52</a:t>
            </a:r>
            <a:r>
              <a:rPr lang="ko-KR" altLang="en-US" b="1" dirty="0" smtClean="0"/>
              <a:t>개국이 참여</a:t>
            </a:r>
            <a:endParaRPr lang="en-US" altLang="ko-KR" b="1" dirty="0" smtClean="0"/>
          </a:p>
          <a:p>
            <a:r>
              <a:rPr lang="ko-KR" altLang="en-US" b="1" dirty="0" smtClean="0"/>
              <a:t>일본의 독립을 인정하는 조건으로 </a:t>
            </a:r>
            <a:endParaRPr lang="en-US" altLang="ko-KR" b="1" dirty="0" smtClean="0"/>
          </a:p>
          <a:p>
            <a:r>
              <a:rPr lang="ko-KR" altLang="en-US" b="1" dirty="0" smtClean="0"/>
              <a:t>쿠릴열도에 대한 권리 포기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오키나와 및 </a:t>
            </a:r>
            <a:r>
              <a:rPr lang="ko-KR" altLang="en-US" b="1" dirty="0" err="1" smtClean="0"/>
              <a:t>오가사와라</a:t>
            </a:r>
            <a:r>
              <a:rPr lang="ko-KR" altLang="en-US" b="1" dirty="0" smtClean="0"/>
              <a:t> 제도의 미국 위임</a:t>
            </a:r>
            <a:r>
              <a:rPr lang="en-US" altLang="ko-KR" b="1" dirty="0" smtClean="0"/>
              <a:t>, </a:t>
            </a:r>
          </a:p>
          <a:p>
            <a:r>
              <a:rPr lang="ko-KR" altLang="en-US" b="1" dirty="0" smtClean="0"/>
              <a:t>특정 연합국과 일본의 협정에 의한 외국군 주둔 등 세가지 명시하며 조인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b="1" dirty="0" err="1" smtClean="0"/>
              <a:t>같은날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미일간의 안보조약 </a:t>
            </a:r>
            <a:r>
              <a:rPr lang="ko-KR" altLang="en-US" b="1" dirty="0" smtClean="0"/>
              <a:t>도 체결</a:t>
            </a:r>
            <a:endParaRPr lang="en-US" altLang="ko-KR" b="1" dirty="0" smtClean="0"/>
          </a:p>
          <a:p>
            <a:r>
              <a:rPr lang="ko-KR" altLang="en-US" b="1" dirty="0" smtClean="0"/>
              <a:t>강화조약의 세 번째 조건에 명시한 특정 연합국 군대의 주둔을 구체화 </a:t>
            </a:r>
            <a:r>
              <a:rPr lang="ko-KR" altLang="en-US" b="1" dirty="0" err="1" smtClean="0"/>
              <a:t>한것으로서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미국의 육해공군이 일본에 주둔하며 극동 평화와 안전의 유지와 일본의 내란 진압을 위해 출동 조건 갖춤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1954</a:t>
            </a:r>
            <a:r>
              <a:rPr lang="ko-KR" altLang="en-US" b="1" dirty="0" smtClean="0"/>
              <a:t>년 미일 상호 방위 원조 협정 체결</a:t>
            </a:r>
            <a:endParaRPr lang="en-US" altLang="ko-KR" b="1" dirty="0" smtClean="0"/>
          </a:p>
          <a:p>
            <a:r>
              <a:rPr lang="en-US" altLang="ko-KR" b="1" dirty="0" smtClean="0"/>
              <a:t>1954 </a:t>
            </a:r>
            <a:r>
              <a:rPr lang="ko-KR" altLang="en-US" b="1" dirty="0" smtClean="0"/>
              <a:t>자위대 설치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00232" y="214290"/>
            <a:ext cx="5489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보수 통합과 안보 개정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pic>
        <p:nvPicPr>
          <p:cNvPr id="4" name="그림 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50199" y="250009"/>
            <a:ext cx="5643602" cy="70009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28794" y="428604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고도성장의 빛과 그늘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3582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한국전쟁 특수로 부흥의 길에 들어선 일본 경제는 </a:t>
            </a:r>
            <a:r>
              <a:rPr lang="ko-KR" altLang="en-US" b="1" dirty="0" smtClean="0">
                <a:solidFill>
                  <a:schemeClr val="accent5"/>
                </a:solidFill>
              </a:rPr>
              <a:t>진무 경기 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불린 </a:t>
            </a:r>
            <a:r>
              <a:rPr lang="en-US" altLang="ko-KR" b="1" dirty="0" smtClean="0"/>
              <a:t>1950</a:t>
            </a:r>
            <a:r>
              <a:rPr lang="ko-KR" altLang="en-US" b="1" dirty="0" smtClean="0"/>
              <a:t>년대 후반부터 연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퍼센트를 상회하는 고도 성장에 돌입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>
                <a:solidFill>
                  <a:schemeClr val="accent5"/>
                </a:solidFill>
              </a:rPr>
              <a:t>중화학공업화와 기술혁신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r>
              <a:rPr lang="ko-KR" altLang="en-US" b="1" dirty="0" smtClean="0"/>
              <a:t>도시로의 인구집중으로 고속도로망의 정비나 주택단지 조성</a:t>
            </a:r>
            <a:endParaRPr lang="en-US" altLang="ko-KR" b="1" dirty="0" smtClean="0"/>
          </a:p>
          <a:p>
            <a:r>
              <a:rPr lang="ko-KR" altLang="en-US" b="1" dirty="0" smtClean="0"/>
              <a:t>기업은 급속한 기술 혁신을 실현하면서 </a:t>
            </a:r>
            <a:r>
              <a:rPr lang="ko-KR" altLang="en-US" b="1" dirty="0" err="1" smtClean="0"/>
              <a:t>생상성</a:t>
            </a:r>
            <a:r>
              <a:rPr lang="ko-KR" altLang="en-US" b="1" dirty="0" smtClean="0"/>
              <a:t> 향상을 </a:t>
            </a:r>
            <a:r>
              <a:rPr lang="ko-KR" altLang="en-US" b="1" dirty="0" err="1" smtClean="0"/>
              <a:t>이룩</a:t>
            </a:r>
            <a:endParaRPr lang="en-US" altLang="ko-KR" b="1" dirty="0" smtClean="0"/>
          </a:p>
          <a:p>
            <a:r>
              <a:rPr lang="ko-KR" altLang="en-US" b="1" dirty="0" err="1" smtClean="0"/>
              <a:t>마쓰시타</a:t>
            </a:r>
            <a:r>
              <a:rPr lang="ko-KR" altLang="en-US" b="1" dirty="0" smtClean="0"/>
              <a:t> 전기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오토바이의 국산화를 목표로 한 </a:t>
            </a:r>
            <a:r>
              <a:rPr lang="ko-KR" altLang="en-US" b="1" dirty="0" err="1" smtClean="0"/>
              <a:t>혼다</a:t>
            </a:r>
            <a:r>
              <a:rPr lang="ko-KR" altLang="en-US" b="1" dirty="0" smtClean="0"/>
              <a:t> 기연</a:t>
            </a:r>
            <a:r>
              <a:rPr lang="en-US" altLang="ko-KR" b="1" dirty="0" smtClean="0"/>
              <a:t>, </a:t>
            </a:r>
          </a:p>
          <a:p>
            <a:r>
              <a:rPr lang="ko-KR" altLang="en-US" b="1" dirty="0" smtClean="0"/>
              <a:t>트랜지스터라디오를 세계 최초로 제품화하는데 성공한 소니 급성장을 이루어 세계적인 기업이 됨 </a:t>
            </a:r>
            <a:endParaRPr lang="en-US" altLang="ko-KR" b="1" dirty="0" smtClean="0"/>
          </a:p>
          <a:p>
            <a:r>
              <a:rPr lang="ko-KR" altLang="en-US" b="1" dirty="0" smtClean="0"/>
              <a:t>일본은 </a:t>
            </a:r>
            <a:r>
              <a:rPr lang="en-US" altLang="ko-KR" b="1" dirty="0" smtClean="0"/>
              <a:t>1960</a:t>
            </a:r>
            <a:r>
              <a:rPr lang="ko-KR" altLang="en-US" b="1" dirty="0" smtClean="0"/>
              <a:t>년부터 무역의 자유화와 자본의 자유화를 추진하여 </a:t>
            </a:r>
            <a:endParaRPr lang="en-US" altLang="ko-KR" b="1" dirty="0" smtClean="0"/>
          </a:p>
          <a:p>
            <a:r>
              <a:rPr lang="en-US" altLang="ko-KR" b="1" dirty="0" smtClean="0"/>
              <a:t>1964</a:t>
            </a:r>
            <a:r>
              <a:rPr lang="ko-KR" altLang="en-US" b="1" dirty="0" smtClean="0"/>
              <a:t>년에는 </a:t>
            </a:r>
            <a:r>
              <a:rPr lang="en-US" altLang="ko-KR" b="1" dirty="0" smtClean="0"/>
              <a:t>OECD</a:t>
            </a:r>
            <a:r>
              <a:rPr lang="ko-KR" altLang="en-US" b="1" dirty="0" smtClean="0"/>
              <a:t>에 가입 </a:t>
            </a:r>
            <a:endParaRPr lang="en-US" altLang="ko-KR" b="1" dirty="0" smtClean="0"/>
          </a:p>
          <a:p>
            <a:r>
              <a:rPr lang="en-US" altLang="ko-KR" b="1" dirty="0" smtClean="0"/>
              <a:t>1965</a:t>
            </a:r>
            <a:r>
              <a:rPr lang="ko-KR" altLang="en-US" b="1" dirty="0" smtClean="0"/>
              <a:t>년 이후 일본의 무역수지는 연이어 대폭 흑자를 기억</a:t>
            </a:r>
            <a:endParaRPr lang="en-US" altLang="ko-KR" b="1" dirty="0" smtClean="0"/>
          </a:p>
          <a:p>
            <a:r>
              <a:rPr lang="en-US" altLang="ko-KR" b="1" dirty="0" smtClean="0"/>
              <a:t>1950</a:t>
            </a:r>
            <a:r>
              <a:rPr lang="ko-KR" altLang="en-US" b="1" dirty="0" smtClean="0"/>
              <a:t>년 후반 이후에는 동남아시아에 대한 해외투자 증가</a:t>
            </a:r>
            <a:endParaRPr lang="en-US" altLang="ko-KR" b="1" dirty="0" smtClean="0"/>
          </a:p>
          <a:p>
            <a:r>
              <a:rPr lang="en-US" altLang="ko-KR" b="1" dirty="0" smtClean="0"/>
              <a:t>1962</a:t>
            </a:r>
            <a:r>
              <a:rPr lang="ko-KR" altLang="en-US" b="1" dirty="0" smtClean="0"/>
              <a:t>년 전국종합개발계획으로 지방의 </a:t>
            </a:r>
            <a:r>
              <a:rPr lang="ko-KR" altLang="en-US" b="1" dirty="0" err="1" smtClean="0"/>
              <a:t>신산업이</a:t>
            </a:r>
            <a:r>
              <a:rPr lang="ko-KR" altLang="en-US" b="1" dirty="0" smtClean="0"/>
              <a:t> 자리 잡음</a:t>
            </a:r>
            <a:endParaRPr lang="en-US" altLang="ko-KR" b="1" dirty="0" smtClean="0"/>
          </a:p>
          <a:p>
            <a:r>
              <a:rPr lang="ko-KR" altLang="en-US" b="1" dirty="0" smtClean="0"/>
              <a:t>→수질오염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대기오염이 발생하여 심각한 공해 문제를 일으킴</a:t>
            </a:r>
            <a:endParaRPr lang="en-US" altLang="ko-KR" b="1" dirty="0" smtClean="0"/>
          </a:p>
          <a:p>
            <a:r>
              <a:rPr lang="en-US" altLang="ko-KR" b="1" dirty="0" smtClean="0"/>
              <a:t> </a:t>
            </a:r>
            <a:r>
              <a:rPr lang="en-US" altLang="ko-KR" b="1" dirty="0" smtClean="0"/>
              <a:t>  </a:t>
            </a:r>
            <a:r>
              <a:rPr lang="ko-KR" altLang="en-US" b="1" dirty="0" err="1" smtClean="0"/>
              <a:t>구마모토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니가타의</a:t>
            </a:r>
            <a:r>
              <a:rPr lang="ko-KR" altLang="en-US" b="1" dirty="0" smtClean="0"/>
              <a:t>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미나마타병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도야마의 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이타이이타이병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욧카이치시의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chemeClr val="accent5"/>
                </a:solidFill>
              </a:rPr>
              <a:t>천식</a:t>
            </a:r>
            <a:endParaRPr lang="ko-KR" altLang="en-U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282" y="142852"/>
            <a:ext cx="4572032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헤이세이</a:t>
            </a:r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시대</a:t>
            </a:r>
            <a:r>
              <a:rPr lang="ko-KR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ko-KR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平成時代</a:t>
            </a:r>
            <a:r>
              <a:rPr lang="en-US" altLang="ko-K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altLang="ko-KR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142852"/>
            <a:ext cx="4143404" cy="1754326"/>
          </a:xfrm>
          <a:prstGeom prst="rect">
            <a:avLst/>
          </a:prstGeom>
          <a:solidFill>
            <a:srgbClr val="FFFF7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err="1" smtClean="0"/>
              <a:t>히로히토</a:t>
            </a:r>
            <a:r>
              <a:rPr lang="ko-KR" altLang="en-US" b="1" dirty="0" smtClean="0"/>
              <a:t> 천황의 </a:t>
            </a:r>
            <a:r>
              <a:rPr lang="ko-KR" altLang="en-US" b="1" dirty="0" smtClean="0"/>
              <a:t>사망으로 쇼와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昭和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시대가 끝남에 따라 왕위를 </a:t>
            </a:r>
            <a:r>
              <a:rPr lang="ko-KR" altLang="en-US" b="1" dirty="0" smtClean="0"/>
              <a:t>계승한</a:t>
            </a:r>
            <a:endParaRPr lang="en-US" altLang="ko-KR" b="1" dirty="0" smtClean="0"/>
          </a:p>
          <a:p>
            <a:r>
              <a:rPr lang="ko-KR" altLang="en-US" b="1" dirty="0" err="1" smtClean="0">
                <a:solidFill>
                  <a:schemeClr val="accent5"/>
                </a:solidFill>
              </a:rPr>
              <a:t>아키히토</a:t>
            </a:r>
            <a:r>
              <a:rPr lang="en-US" altLang="ko-KR" b="1" dirty="0" smtClean="0">
                <a:solidFill>
                  <a:schemeClr val="accent5"/>
                </a:solidFill>
              </a:rPr>
              <a:t>(</a:t>
            </a:r>
            <a:r>
              <a:rPr lang="ko-KR" altLang="en-US" b="1" dirty="0" smtClean="0">
                <a:solidFill>
                  <a:schemeClr val="accent5"/>
                </a:solidFill>
              </a:rPr>
              <a:t>明仁</a:t>
            </a:r>
            <a:r>
              <a:rPr lang="en-US" altLang="ko-KR" b="1" dirty="0" smtClean="0">
                <a:solidFill>
                  <a:schemeClr val="accent5"/>
                </a:solidFill>
              </a:rPr>
              <a:t>) </a:t>
            </a:r>
            <a:r>
              <a:rPr lang="ko-KR" altLang="en-US" b="1" dirty="0" err="1" smtClean="0"/>
              <a:t>신왕의</a:t>
            </a:r>
            <a:r>
              <a:rPr lang="ko-KR" altLang="en-US" b="1" dirty="0" smtClean="0"/>
              <a:t> 새 연호로 결정된 </a:t>
            </a:r>
            <a:r>
              <a:rPr lang="ko-KR" altLang="en-US" b="1" dirty="0" err="1" smtClean="0"/>
              <a:t>헤이세이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平成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가 </a:t>
            </a:r>
            <a:r>
              <a:rPr lang="en-US" altLang="ko-KR" b="1" dirty="0" smtClean="0"/>
              <a:t>1989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일부터 일본의 공식연호로 적용된 이후의 시대를 </a:t>
            </a:r>
            <a:r>
              <a:rPr lang="ko-KR" altLang="en-US" b="1" dirty="0" smtClean="0"/>
              <a:t>말함</a:t>
            </a:r>
            <a:endParaRPr lang="en-US" altLang="ko-KR" b="1" dirty="0" smtClean="0"/>
          </a:p>
        </p:txBody>
      </p:sp>
      <p:pic>
        <p:nvPicPr>
          <p:cNvPr id="5" name="그림 4" descr="646px-Akihito_090710-160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71678"/>
            <a:ext cx="4286280" cy="4500594"/>
          </a:xfrm>
          <a:prstGeom prst="rect">
            <a:avLst/>
          </a:prstGeom>
        </p:spPr>
      </p:pic>
      <p:pic>
        <p:nvPicPr>
          <p:cNvPr id="6" name="그림 5" descr="Kinjyoutennou_keiz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357430"/>
            <a:ext cx="44577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00166" y="214290"/>
            <a:ext cx="6574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고도 성장에서 거품 경제로</a:t>
            </a:r>
            <a:r>
              <a:rPr lang="en-US" altLang="ko-K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  <a:endParaRPr lang="ko-KR" altLang="en-US" sz="3600" dirty="0"/>
          </a:p>
        </p:txBody>
      </p:sp>
      <p:pic>
        <p:nvPicPr>
          <p:cNvPr id="5" name="그림 4" descr="사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3103" y="535733"/>
            <a:ext cx="5643546" cy="65722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ostfiles3.naver.net/20130314_18/luz010_1363225872145tqbwC_JPEG/c5.jpg?type=w2"/>
          <p:cNvPicPr>
            <a:picLocks noChangeAspect="1" noChangeArrowheads="1"/>
          </p:cNvPicPr>
          <p:nvPr/>
        </p:nvPicPr>
        <p:blipFill>
          <a:blip r:embed="rId2" cstate="print"/>
          <a:srcRect b="13141"/>
          <a:stretch>
            <a:fillRect/>
          </a:stretch>
        </p:blipFill>
        <p:spPr bwMode="auto">
          <a:xfrm>
            <a:off x="3779912" y="2564904"/>
            <a:ext cx="5328592" cy="415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직사각형 6"/>
          <p:cNvSpPr/>
          <p:nvPr/>
        </p:nvSpPr>
        <p:spPr>
          <a:xfrm>
            <a:off x="264051" y="116632"/>
            <a:ext cx="3318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&lt;</a:t>
            </a:r>
            <a:r>
              <a:rPr lang="ko-KR" altLang="en-US" sz="3600" b="1" cap="none" spc="0" dirty="0" err="1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헤이안</a:t>
            </a:r>
            <a:r>
              <a:rPr lang="ko-KR" altLang="en-US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시대</a:t>
            </a:r>
            <a:r>
              <a:rPr lang="en-US" altLang="ko-KR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&gt;</a:t>
            </a:r>
            <a:endParaRPr lang="en-US" altLang="ko-KR" sz="3600" b="1" cap="none" spc="0" dirty="0">
              <a:ln w="18000">
                <a:noFill/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692697"/>
            <a:ext cx="79208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1) </a:t>
            </a:r>
            <a:r>
              <a:rPr lang="ko-KR" altLang="en-US" b="1" dirty="0" smtClean="0"/>
              <a:t>율령정치 수정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강화</a:t>
            </a:r>
            <a:endParaRPr lang="en-US" altLang="ko-KR" b="1" dirty="0" smtClean="0"/>
          </a:p>
          <a:p>
            <a:pPr lvl="0"/>
            <a:r>
              <a:rPr lang="ko-KR" altLang="en-US" b="1" dirty="0" err="1" smtClean="0"/>
              <a:t>간무천황</a:t>
            </a:r>
            <a:r>
              <a:rPr lang="en-US" altLang="ko-KR" b="1" dirty="0" smtClean="0"/>
              <a:t>-794</a:t>
            </a:r>
            <a:r>
              <a:rPr lang="ko-KR" altLang="en-US" b="1" dirty="0" smtClean="0"/>
              <a:t>년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헤이안쿄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천도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새 궁궐 창건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도시 조성을 위한 대사업</a:t>
            </a:r>
            <a:endParaRPr lang="en-US" altLang="ko-KR" b="1" dirty="0" smtClean="0"/>
          </a:p>
          <a:p>
            <a:pPr lvl="0"/>
            <a:endParaRPr lang="en-US" altLang="ko-KR" sz="800" b="1" dirty="0" smtClean="0"/>
          </a:p>
          <a:p>
            <a:r>
              <a:rPr lang="en-US" altLang="ko-KR" b="1" dirty="0" smtClean="0"/>
              <a:t>2) </a:t>
            </a:r>
            <a:r>
              <a:rPr lang="ko-KR" altLang="en-US" b="1" dirty="0" err="1" smtClean="0"/>
              <a:t>엔기덴랴쿠의</a:t>
            </a:r>
            <a:r>
              <a:rPr lang="ko-KR" altLang="en-US" b="1" dirty="0" smtClean="0"/>
              <a:t> 치세</a:t>
            </a:r>
            <a:endParaRPr lang="en-US" altLang="ko-KR" b="1" dirty="0" smtClean="0"/>
          </a:p>
          <a:p>
            <a:r>
              <a:rPr lang="ko-KR" altLang="en-US" b="1" dirty="0" smtClean="0"/>
              <a:t>왕들은 몸소 율령정치의 실행에 앞장</a:t>
            </a:r>
            <a:r>
              <a:rPr lang="en-US" altLang="ko-KR" b="1" dirty="0" smtClean="0"/>
              <a:t>. </a:t>
            </a:r>
            <a:r>
              <a:rPr lang="ko-KR" altLang="en-US" b="1" dirty="0" smtClean="0">
                <a:solidFill>
                  <a:srgbClr val="0070C0"/>
                </a:solidFill>
              </a:rPr>
              <a:t>국풍</a:t>
            </a:r>
            <a:r>
              <a:rPr lang="en-US" altLang="ko-KR" b="1" dirty="0" smtClean="0">
                <a:solidFill>
                  <a:srgbClr val="0070C0"/>
                </a:solidFill>
              </a:rPr>
              <a:t>(</a:t>
            </a:r>
            <a:r>
              <a:rPr lang="ko-KR" altLang="en-US" b="1" dirty="0" smtClean="0">
                <a:solidFill>
                  <a:srgbClr val="0070C0"/>
                </a:solidFill>
              </a:rPr>
              <a:t>國風</a:t>
            </a:r>
            <a:r>
              <a:rPr lang="en-US" altLang="ko-KR" b="1" dirty="0" smtClean="0">
                <a:solidFill>
                  <a:srgbClr val="0070C0"/>
                </a:solidFill>
              </a:rPr>
              <a:t>)</a:t>
            </a:r>
            <a:r>
              <a:rPr lang="ko-KR" altLang="en-US" b="1" dirty="0" smtClean="0">
                <a:solidFill>
                  <a:srgbClr val="0070C0"/>
                </a:solidFill>
              </a:rPr>
              <a:t>문화</a:t>
            </a:r>
            <a:r>
              <a:rPr lang="ko-KR" altLang="en-US" b="1" dirty="0" smtClean="0"/>
              <a:t> 발달</a:t>
            </a:r>
            <a:r>
              <a:rPr lang="en-US" altLang="ko-KR" b="1" dirty="0" smtClean="0"/>
              <a:t> </a:t>
            </a:r>
          </a:p>
          <a:p>
            <a:endParaRPr lang="en-US" altLang="ko-KR" sz="800" b="1" dirty="0" smtClean="0"/>
          </a:p>
          <a:p>
            <a:r>
              <a:rPr lang="en-US" altLang="ko-KR" b="1" dirty="0" smtClean="0"/>
              <a:t>3) </a:t>
            </a:r>
            <a:r>
              <a:rPr lang="ko-KR" altLang="en-US" b="1" dirty="0" err="1" smtClean="0"/>
              <a:t>셋쇼간파쿠</a:t>
            </a:r>
            <a:r>
              <a:rPr lang="en-US" altLang="ko-KR" b="1" dirty="0" smtClean="0"/>
              <a:t>[</a:t>
            </a:r>
            <a:r>
              <a:rPr lang="ko-KR" altLang="en-US" b="1" dirty="0" err="1" smtClean="0"/>
              <a:t>攝政關白</a:t>
            </a:r>
            <a:r>
              <a:rPr lang="en-US" altLang="ko-KR" b="1" dirty="0" smtClean="0"/>
              <a:t>]</a:t>
            </a:r>
          </a:p>
          <a:p>
            <a:r>
              <a:rPr lang="ko-KR" altLang="en-US" b="1" dirty="0" err="1" smtClean="0"/>
              <a:t>후지와라</a:t>
            </a:r>
            <a:r>
              <a:rPr lang="ko-KR" altLang="en-US" b="1" dirty="0" smtClean="0"/>
              <a:t> 가문의 정권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정치는 점차 문란</a:t>
            </a:r>
            <a:endParaRPr lang="en-US" altLang="ko-KR" b="1" dirty="0" smtClean="0"/>
          </a:p>
          <a:p>
            <a:endParaRPr lang="en-US" altLang="ko-KR" sz="800" b="1" dirty="0" smtClean="0"/>
          </a:p>
          <a:p>
            <a:r>
              <a:rPr lang="en-US" altLang="ko-KR" b="1" dirty="0" smtClean="0"/>
              <a:t>4) </a:t>
            </a:r>
            <a:r>
              <a:rPr lang="ko-KR" altLang="en-US" b="1" dirty="0" err="1" smtClean="0"/>
              <a:t>인세이</a:t>
            </a:r>
            <a:r>
              <a:rPr lang="en-US" altLang="ko-KR" b="1" dirty="0" smtClean="0"/>
              <a:t>[</a:t>
            </a:r>
            <a:r>
              <a:rPr lang="ko-KR" altLang="en-US" b="1" dirty="0" smtClean="0"/>
              <a:t>院政</a:t>
            </a:r>
            <a:r>
              <a:rPr lang="en-US" altLang="ko-KR" b="1" dirty="0" smtClean="0"/>
              <a:t>]</a:t>
            </a:r>
          </a:p>
          <a:p>
            <a:r>
              <a:rPr lang="en-US" altLang="ko-KR" b="1" dirty="0" smtClean="0"/>
              <a:t>2</a:t>
            </a:r>
            <a:r>
              <a:rPr lang="ko-KR" altLang="en-US" b="1" dirty="0" smtClean="0"/>
              <a:t>명의 주권자→대립과 마찰 빈발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상왕들의 국고 낭비</a:t>
            </a:r>
            <a:endParaRPr lang="en-US" altLang="ko-KR" b="1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251520" y="5157192"/>
            <a:ext cx="3816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/>
              <a:t>호겡</a:t>
            </a:r>
            <a:r>
              <a:rPr lang="en-US" altLang="ko-KR" b="1" dirty="0" smtClean="0"/>
              <a:t>[</a:t>
            </a:r>
            <a:r>
              <a:rPr lang="ko-KR" altLang="en-US" b="1" dirty="0" smtClean="0"/>
              <a:t>保元</a:t>
            </a:r>
            <a:r>
              <a:rPr lang="en-US" altLang="ko-KR" b="1" dirty="0" smtClean="0"/>
              <a:t>]</a:t>
            </a:r>
            <a:r>
              <a:rPr lang="ko-KR" altLang="en-US" b="1" dirty="0" smtClean="0"/>
              <a:t>의 난→</a:t>
            </a:r>
            <a:r>
              <a:rPr lang="ko-KR" altLang="en-US" b="1" dirty="0" smtClean="0">
                <a:solidFill>
                  <a:srgbClr val="0070C0"/>
                </a:solidFill>
              </a:rPr>
              <a:t>무가정치 시초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/>
          </a:p>
          <a:p>
            <a:r>
              <a:rPr lang="ko-KR" altLang="en-US" b="1" dirty="0" err="1" smtClean="0"/>
              <a:t>다이라노</a:t>
            </a:r>
            <a:r>
              <a:rPr lang="ko-KR" altLang="en-US" b="1" dirty="0" smtClean="0"/>
              <a:t> 기요모리의 족벌정치</a:t>
            </a:r>
            <a:endParaRPr lang="en-US" altLang="ko-KR" b="1" dirty="0" smtClean="0"/>
          </a:p>
          <a:p>
            <a:pPr>
              <a:buFont typeface="Wingdings" pitchFamily="2" charset="2"/>
              <a:buChar char="§"/>
            </a:pPr>
            <a:endParaRPr lang="en-US" altLang="ko-KR" sz="800" b="1" dirty="0" smtClean="0"/>
          </a:p>
          <a:p>
            <a:r>
              <a:rPr lang="en-US" altLang="ko-KR" b="1" dirty="0" smtClean="0">
                <a:solidFill>
                  <a:srgbClr val="0070C0"/>
                </a:solidFill>
              </a:rPr>
              <a:t>1185</a:t>
            </a:r>
            <a:r>
              <a:rPr lang="ko-KR" altLang="en-US" b="1" dirty="0" smtClean="0">
                <a:solidFill>
                  <a:srgbClr val="0070C0"/>
                </a:solidFill>
              </a:rPr>
              <a:t>년 </a:t>
            </a:r>
            <a:r>
              <a:rPr lang="en-US" altLang="ko-KR" b="1" dirty="0" smtClean="0">
                <a:solidFill>
                  <a:srgbClr val="0070C0"/>
                </a:solidFill>
              </a:rPr>
              <a:t>3</a:t>
            </a:r>
            <a:r>
              <a:rPr lang="ko-KR" altLang="en-US" b="1" dirty="0" smtClean="0">
                <a:solidFill>
                  <a:srgbClr val="0070C0"/>
                </a:solidFill>
              </a:rPr>
              <a:t>월 </a:t>
            </a:r>
            <a:r>
              <a:rPr lang="en-US" altLang="ko-KR" b="1" dirty="0" smtClean="0">
                <a:solidFill>
                  <a:srgbClr val="0070C0"/>
                </a:solidFill>
              </a:rPr>
              <a:t>24</a:t>
            </a:r>
            <a:r>
              <a:rPr lang="ko-KR" altLang="en-US" b="1" dirty="0" smtClean="0">
                <a:solidFill>
                  <a:srgbClr val="0070C0"/>
                </a:solidFill>
              </a:rPr>
              <a:t>일</a:t>
            </a:r>
            <a:r>
              <a:rPr lang="en-US" altLang="ko-KR" b="1" dirty="0" smtClean="0">
                <a:solidFill>
                  <a:srgbClr val="0070C0"/>
                </a:solidFill>
              </a:rPr>
              <a:t>, </a:t>
            </a:r>
            <a:r>
              <a:rPr lang="ko-KR" altLang="en-US" b="1" dirty="0" err="1" smtClean="0">
                <a:solidFill>
                  <a:srgbClr val="0070C0"/>
                </a:solidFill>
              </a:rPr>
              <a:t>단노우라</a:t>
            </a:r>
            <a:r>
              <a:rPr lang="ko-KR" altLang="en-US" b="1" dirty="0" smtClean="0">
                <a:solidFill>
                  <a:srgbClr val="0070C0"/>
                </a:solidFill>
              </a:rPr>
              <a:t> 전투   </a:t>
            </a:r>
            <a:endParaRPr lang="en-US" altLang="ko-KR" b="1" dirty="0" smtClean="0">
              <a:solidFill>
                <a:srgbClr val="0070C0"/>
              </a:solidFill>
            </a:endParaRPr>
          </a:p>
          <a:p>
            <a:r>
              <a:rPr lang="ko-KR" altLang="en-US" b="1" dirty="0" err="1" smtClean="0"/>
              <a:t>미나모토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요리토모</a:t>
            </a:r>
            <a:r>
              <a:rPr lang="ko-KR" altLang="en-US" b="1" dirty="0" smtClean="0"/>
              <a:t> 승</a:t>
            </a:r>
            <a:endParaRPr lang="en-US" altLang="ko-KR" b="1" dirty="0" smtClean="0"/>
          </a:p>
        </p:txBody>
      </p:sp>
      <p:sp>
        <p:nvSpPr>
          <p:cNvPr id="12" name="아래쪽 화살표 11"/>
          <p:cNvSpPr/>
          <p:nvPr/>
        </p:nvSpPr>
        <p:spPr>
          <a:xfrm>
            <a:off x="1763688" y="3429000"/>
            <a:ext cx="792088" cy="17281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폭발 2 14"/>
          <p:cNvSpPr/>
          <p:nvPr/>
        </p:nvSpPr>
        <p:spPr>
          <a:xfrm rot="257365">
            <a:off x="51366" y="3715837"/>
            <a:ext cx="4611253" cy="829054"/>
          </a:xfrm>
          <a:prstGeom prst="irregularSeal2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63732" y="395098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pc="-150" dirty="0" err="1" smtClean="0">
                <a:solidFill>
                  <a:srgbClr val="FF0000"/>
                </a:solidFill>
              </a:rPr>
              <a:t>천황권</a:t>
            </a:r>
            <a:r>
              <a:rPr lang="ko-KR" altLang="en-US" b="1" spc="-150" dirty="0" smtClean="0">
                <a:solidFill>
                  <a:srgbClr val="FF0000"/>
                </a:solidFill>
              </a:rPr>
              <a:t> 계승을 둘러싼 대립</a:t>
            </a:r>
            <a:endParaRPr lang="ko-KR" altLang="en-US" b="1" spc="-1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932527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b="1" dirty="0" smtClean="0"/>
              <a:t> '</a:t>
            </a:r>
            <a:r>
              <a:rPr lang="ko-KR" altLang="en-US" b="1" dirty="0" smtClean="0"/>
              <a:t>중앙 귀족을 가까이에서 보필하는 자</a:t>
            </a:r>
            <a:r>
              <a:rPr lang="en-US" altLang="ko-KR" b="1" dirty="0" smtClean="0"/>
              <a:t>’ </a:t>
            </a:r>
            <a:r>
              <a:rPr lang="ko-KR" altLang="en-US" b="1" dirty="0" err="1" smtClean="0"/>
              <a:t>사부라우모노</a:t>
            </a:r>
            <a:r>
              <a:rPr lang="en-US" altLang="ko-KR" b="1" dirty="0" smtClean="0"/>
              <a:t>(</a:t>
            </a:r>
            <a:r>
              <a:rPr lang="ko-KR" altLang="en-US" b="1" dirty="0" smtClean="0">
                <a:solidFill>
                  <a:srgbClr val="0070C0"/>
                </a:solidFill>
              </a:rPr>
              <a:t>사무라이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등장</a:t>
            </a:r>
            <a:endParaRPr lang="en-US" altLang="ko-KR" b="1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/>
              <a:t> </a:t>
            </a:r>
            <a:r>
              <a:rPr lang="ko-KR" altLang="en-US" b="1" dirty="0" err="1" smtClean="0"/>
              <a:t>어가인들을</a:t>
            </a:r>
            <a:r>
              <a:rPr lang="ko-KR" altLang="en-US" b="1" dirty="0" smtClean="0"/>
              <a:t> 수호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지두로</a:t>
            </a:r>
            <a:r>
              <a:rPr lang="ko-KR" altLang="en-US" b="1" dirty="0" smtClean="0"/>
              <a:t> 임명</a:t>
            </a:r>
            <a:endParaRPr lang="en-US" altLang="ko-KR" b="1" dirty="0" smtClean="0"/>
          </a:p>
          <a:p>
            <a:r>
              <a:rPr lang="en-US" altLang="ko-KR" b="1" dirty="0" smtClean="0"/>
              <a:t>   </a:t>
            </a:r>
            <a:r>
              <a:rPr lang="ko-KR" altLang="en-US" b="1" dirty="0" smtClean="0"/>
              <a:t>→사적인 주종관계가 </a:t>
            </a:r>
            <a:r>
              <a:rPr lang="ko-KR" altLang="en-US" b="1" dirty="0" smtClean="0">
                <a:solidFill>
                  <a:schemeClr val="accent5"/>
                </a:solidFill>
              </a:rPr>
              <a:t>국가의 공적 지배 </a:t>
            </a:r>
            <a:r>
              <a:rPr lang="ko-KR" altLang="en-US" b="1" dirty="0" smtClean="0"/>
              <a:t>조직 기능</a:t>
            </a:r>
            <a:r>
              <a:rPr lang="en-US" altLang="ko-KR" b="1" dirty="0" smtClean="0">
                <a:solidFill>
                  <a:schemeClr val="accent5"/>
                </a:solidFill>
              </a:rPr>
              <a:t>, </a:t>
            </a:r>
            <a:r>
              <a:rPr lang="ko-KR" altLang="en-US" b="1" dirty="0" smtClean="0">
                <a:solidFill>
                  <a:schemeClr val="accent5"/>
                </a:solidFill>
              </a:rPr>
              <a:t>막부의 지방 통제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endParaRPr lang="ko-KR" altLang="en-US" dirty="0"/>
          </a:p>
        </p:txBody>
      </p:sp>
      <p:grpSp>
        <p:nvGrpSpPr>
          <p:cNvPr id="2" name="그룹 10"/>
          <p:cNvGrpSpPr/>
          <p:nvPr/>
        </p:nvGrpSpPr>
        <p:grpSpPr>
          <a:xfrm>
            <a:off x="683568" y="1889649"/>
            <a:ext cx="2808312" cy="400310"/>
            <a:chOff x="539552" y="1700808"/>
            <a:chExt cx="2808312" cy="474752"/>
          </a:xfrm>
        </p:grpSpPr>
        <p:sp>
          <p:nvSpPr>
            <p:cNvPr id="9" name="굽은 화살표 8"/>
            <p:cNvSpPr/>
            <p:nvPr/>
          </p:nvSpPr>
          <p:spPr>
            <a:xfrm rot="10800000" flipH="1">
              <a:off x="539552" y="1700808"/>
              <a:ext cx="432048" cy="432048"/>
            </a:xfrm>
            <a:prstGeom prst="bentArrow">
              <a:avLst>
                <a:gd name="adj1" fmla="val 18965"/>
                <a:gd name="adj2" fmla="val 36506"/>
                <a:gd name="adj3" fmla="val 25000"/>
                <a:gd name="adj4" fmla="val 4035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2200" y="1737547"/>
              <a:ext cx="2425664" cy="438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FF0000"/>
                  </a:solidFill>
                </a:rPr>
                <a:t>일본 봉건제도의 시작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그룹 14"/>
          <p:cNvGrpSpPr/>
          <p:nvPr/>
        </p:nvGrpSpPr>
        <p:grpSpPr>
          <a:xfrm>
            <a:off x="144016" y="2348880"/>
            <a:ext cx="8820472" cy="864096"/>
            <a:chOff x="144016" y="2231759"/>
            <a:chExt cx="8820472" cy="864096"/>
          </a:xfrm>
        </p:grpSpPr>
        <p:sp>
          <p:nvSpPr>
            <p:cNvPr id="12" name="폭발 2 11"/>
            <p:cNvSpPr/>
            <p:nvPr/>
          </p:nvSpPr>
          <p:spPr>
            <a:xfrm>
              <a:off x="144016" y="2231759"/>
              <a:ext cx="8820472" cy="864096"/>
            </a:xfrm>
            <a:prstGeom prst="irregularSeal2">
              <a:avLst/>
            </a:prstGeom>
            <a:solidFill>
              <a:srgbClr val="FF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21388046">
              <a:off x="827584" y="2474639"/>
              <a:ext cx="7369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무사정부인 막부가 설치되었다는 사실만으로도 역사상 획기적인 사건</a:t>
              </a:r>
              <a:endPara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7544" y="5325015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두 차례의 침입은 모두 태풍으로 인해 몽고는 병사를 대거 잃고 일본군에 대패</a:t>
            </a:r>
            <a:endParaRPr lang="en-US" altLang="ko-KR" b="1" dirty="0" smtClean="0"/>
          </a:p>
          <a:p>
            <a:pPr algn="ctr"/>
            <a:endParaRPr lang="en-US" altLang="ko-KR" b="1" dirty="0" smtClean="0"/>
          </a:p>
          <a:p>
            <a:pPr algn="ctr"/>
            <a:r>
              <a:rPr lang="ko-KR" altLang="en-US" b="1" dirty="0" smtClean="0"/>
              <a:t>당시 실권자 </a:t>
            </a:r>
            <a:r>
              <a:rPr lang="ko-KR" altLang="en-US" b="1" dirty="0" smtClean="0">
                <a:solidFill>
                  <a:srgbClr val="0070C0"/>
                </a:solidFill>
              </a:rPr>
              <a:t>호조 씨의 권위 크게 고양</a:t>
            </a:r>
          </a:p>
          <a:p>
            <a:endParaRPr lang="ko-KR" altLang="en-US" dirty="0"/>
          </a:p>
        </p:txBody>
      </p:sp>
      <p:grpSp>
        <p:nvGrpSpPr>
          <p:cNvPr id="4" name="그룹 36"/>
          <p:cNvGrpSpPr/>
          <p:nvPr/>
        </p:nvGrpSpPr>
        <p:grpSpPr>
          <a:xfrm>
            <a:off x="1403648" y="4095001"/>
            <a:ext cx="6194128" cy="1134199"/>
            <a:chOff x="1331640" y="3707779"/>
            <a:chExt cx="6194128" cy="1506571"/>
          </a:xfrm>
        </p:grpSpPr>
        <p:cxnSp>
          <p:nvCxnSpPr>
            <p:cNvPr id="29" name="꺾인 연결선 28"/>
            <p:cNvCxnSpPr/>
            <p:nvPr/>
          </p:nvCxnSpPr>
          <p:spPr>
            <a:xfrm rot="5400000" flipH="1" flipV="1">
              <a:off x="4424078" y="2246800"/>
              <a:ext cx="9253" cy="3313808"/>
            </a:xfrm>
            <a:prstGeom prst="bentConnector3">
              <a:avLst>
                <a:gd name="adj1" fmla="val -8762248"/>
              </a:avLst>
            </a:prstGeom>
            <a:ln w="76200">
              <a:solidFill>
                <a:srgbClr val="7030A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순서도: 처리 18"/>
            <p:cNvSpPr/>
            <p:nvPr/>
          </p:nvSpPr>
          <p:spPr>
            <a:xfrm>
              <a:off x="1331640" y="3717032"/>
              <a:ext cx="2880320" cy="720080"/>
            </a:xfrm>
            <a:prstGeom prst="flowChartProcess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1274</a:t>
              </a:r>
              <a:r>
                <a:rPr lang="ko-KR" altLang="en-US" dirty="0" smtClean="0">
                  <a:solidFill>
                    <a:schemeClr val="tx1"/>
                  </a:solidFill>
                </a:rPr>
                <a:t>년 </a:t>
              </a:r>
              <a:r>
                <a:rPr lang="ko-KR" altLang="en-US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분에이</a:t>
              </a:r>
              <a:r>
                <a: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文永</a:t>
              </a:r>
              <a:r>
                <a: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ko-KR" alt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의 역</a:t>
              </a:r>
              <a:endParaRPr lang="ko-KR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순서도: 처리 19"/>
            <p:cNvSpPr/>
            <p:nvPr/>
          </p:nvSpPr>
          <p:spPr>
            <a:xfrm>
              <a:off x="4645448" y="3707779"/>
              <a:ext cx="2880320" cy="720080"/>
            </a:xfrm>
            <a:prstGeom prst="flowChartProcess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1281</a:t>
              </a:r>
              <a:r>
                <a:rPr lang="ko-KR" altLang="en-US" dirty="0" smtClean="0">
                  <a:solidFill>
                    <a:schemeClr val="tx1"/>
                  </a:solidFill>
                </a:rPr>
                <a:t>년 </a:t>
              </a:r>
              <a:r>
                <a:rPr lang="ko-KR" alt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고안</a:t>
              </a:r>
              <a:r>
                <a: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弘安</a:t>
              </a:r>
              <a:r>
                <a:rPr lang="en-US" altLang="ko-KR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ko-KR" altLang="en-US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의 역</a:t>
              </a:r>
              <a:endParaRPr lang="ko-KR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아래쪽 화살표 33"/>
            <p:cNvSpPr/>
            <p:nvPr/>
          </p:nvSpPr>
          <p:spPr>
            <a:xfrm>
              <a:off x="4112769" y="4710294"/>
              <a:ext cx="648072" cy="504056"/>
            </a:xfrm>
            <a:prstGeom prst="downArrow">
              <a:avLst>
                <a:gd name="adj1" fmla="val 58300"/>
                <a:gd name="adj2" fmla="val 50001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75856" y="35637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0000"/>
                </a:solidFill>
              </a:rPr>
              <a:t>몽고군이</a:t>
            </a:r>
            <a:r>
              <a:rPr lang="ko-KR" altLang="en-US" b="1" dirty="0" smtClean="0">
                <a:solidFill>
                  <a:srgbClr val="FF0000"/>
                </a:solidFill>
              </a:rPr>
              <a:t> 쳐들어오다</a:t>
            </a:r>
            <a:r>
              <a:rPr lang="en-US" altLang="ko-KR" b="1" dirty="0" smtClean="0">
                <a:solidFill>
                  <a:srgbClr val="FF0000"/>
                </a:solidFill>
              </a:rPr>
              <a:t>!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2844" y="214290"/>
            <a:ext cx="8845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미나모토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요리토모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ko-KR" alt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가마쿠라</a:t>
            </a:r>
            <a:r>
              <a:rPr lang="ko-KR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막부를 세우다</a:t>
            </a:r>
            <a:r>
              <a:rPr lang="en-US" altLang="ko-K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611560" y="548680"/>
            <a:ext cx="7920880" cy="2088232"/>
          </a:xfrm>
          <a:prstGeom prst="rect">
            <a:avLst/>
          </a:prstGeom>
          <a:solidFill>
            <a:srgbClr val="FFFF75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덕정령</a:t>
            </a:r>
            <a:r>
              <a:rPr lang="ko-KR" altLang="en-US" b="1" dirty="0" smtClean="0">
                <a:solidFill>
                  <a:schemeClr val="tx1"/>
                </a:solidFill>
              </a:rPr>
              <a:t> 선포→</a:t>
            </a:r>
            <a:r>
              <a:rPr lang="ko-KR" altLang="en-US" b="1" dirty="0" err="1" smtClean="0">
                <a:solidFill>
                  <a:schemeClr val="tx1"/>
                </a:solidFill>
              </a:rPr>
              <a:t>지두와</a:t>
            </a:r>
            <a:r>
              <a:rPr lang="ko-KR" altLang="en-US" b="1" dirty="0" smtClean="0">
                <a:solidFill>
                  <a:schemeClr val="tx1"/>
                </a:solidFill>
              </a:rPr>
              <a:t> 농민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</a:rPr>
              <a:t>장원 영주 사이의 분쟁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ko-KR" altLang="en-US" sz="3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고다이고</a:t>
            </a:r>
            <a:r>
              <a:rPr lang="ko-KR" altLang="en-US" b="1" dirty="0" smtClean="0">
                <a:solidFill>
                  <a:schemeClr val="tx1"/>
                </a:solidFill>
              </a:rPr>
              <a:t> 천황을 비롯한 전국적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반막</a:t>
            </a:r>
            <a:r>
              <a:rPr lang="ko-KR" altLang="en-US" b="1" dirty="0" smtClean="0">
                <a:solidFill>
                  <a:schemeClr val="tx1"/>
                </a:solidFill>
              </a:rPr>
              <a:t> 반란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ko-KR" altLang="en-US" sz="3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아시카가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다카우지의</a:t>
            </a:r>
            <a:r>
              <a:rPr lang="ko-KR" altLang="en-US" b="1" dirty="0" smtClean="0">
                <a:solidFill>
                  <a:schemeClr val="tx1"/>
                </a:solidFill>
              </a:rPr>
              <a:t> 배신→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가마쿠라</a:t>
            </a:r>
            <a:r>
              <a:rPr lang="ko-KR" altLang="en-US" b="1" dirty="0" smtClean="0">
                <a:solidFill>
                  <a:schemeClr val="accent5"/>
                </a:solidFill>
              </a:rPr>
              <a:t> 막부 멸망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3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고다이고</a:t>
            </a:r>
            <a:r>
              <a:rPr lang="ko-KR" altLang="en-US" b="1" dirty="0" smtClean="0">
                <a:solidFill>
                  <a:schemeClr val="tx1"/>
                </a:solidFill>
              </a:rPr>
              <a:t> 천황의 정권 장악→불만을 가진 무사들은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다카우지</a:t>
            </a:r>
            <a:r>
              <a:rPr lang="ko-KR" altLang="en-US" b="1" dirty="0" smtClean="0">
                <a:solidFill>
                  <a:schemeClr val="tx1"/>
                </a:solidFill>
              </a:rPr>
              <a:t> 산하로 모임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ko-KR" altLang="en-US" sz="3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b="1" dirty="0" smtClean="0">
                <a:solidFill>
                  <a:schemeClr val="tx1"/>
                </a:solidFill>
              </a:rPr>
              <a:t> 1336</a:t>
            </a:r>
            <a:r>
              <a:rPr lang="ko-KR" altLang="en-US" b="1" dirty="0" smtClean="0">
                <a:solidFill>
                  <a:schemeClr val="tx1"/>
                </a:solidFill>
              </a:rPr>
              <a:t>년 </a:t>
            </a:r>
            <a:r>
              <a:rPr lang="en-US" altLang="ko-KR" b="1" dirty="0" smtClean="0">
                <a:solidFill>
                  <a:schemeClr val="tx1"/>
                </a:solidFill>
              </a:rPr>
              <a:t>7</a:t>
            </a:r>
            <a:r>
              <a:rPr lang="ko-KR" altLang="en-US" b="1" dirty="0" smtClean="0">
                <a:solidFill>
                  <a:schemeClr val="tx1"/>
                </a:solidFill>
              </a:rPr>
              <a:t>월</a:t>
            </a:r>
            <a:r>
              <a:rPr lang="en-US" altLang="ko-KR" b="1" dirty="0" smtClean="0">
                <a:solidFill>
                  <a:schemeClr val="tx1"/>
                </a:solidFill>
              </a:rPr>
              <a:t>, </a:t>
            </a:r>
            <a:r>
              <a:rPr lang="ko-KR" altLang="en-US" b="1" dirty="0" err="1" smtClean="0">
                <a:solidFill>
                  <a:schemeClr val="tx1"/>
                </a:solidFill>
              </a:rPr>
              <a:t>다카우지군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</a:rPr>
              <a:t>교토</a:t>
            </a:r>
            <a:r>
              <a:rPr lang="ko-KR" altLang="en-US" b="1" dirty="0" smtClean="0">
                <a:solidFill>
                  <a:schemeClr val="tx1"/>
                </a:solidFill>
              </a:rPr>
              <a:t> 진격</a:t>
            </a:r>
          </a:p>
          <a:p>
            <a:pPr algn="ctr"/>
            <a:endParaRPr lang="ko-KR" altLang="en-US" dirty="0"/>
          </a:p>
        </p:txBody>
      </p:sp>
      <p:sp>
        <p:nvSpPr>
          <p:cNvPr id="4" name="줄무늬가 있는 오른쪽 화살표 3"/>
          <p:cNvSpPr/>
          <p:nvPr/>
        </p:nvSpPr>
        <p:spPr>
          <a:xfrm rot="5400000">
            <a:off x="4283968" y="2420888"/>
            <a:ext cx="504056" cy="1512168"/>
          </a:xfrm>
          <a:prstGeom prst="stripedRightArrow">
            <a:avLst>
              <a:gd name="adj1" fmla="val 43520"/>
              <a:gd name="adj2" fmla="val 5588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395536" y="4509120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전란이 완전히 수습되지 않은 상태에서 수호 </a:t>
            </a:r>
            <a:r>
              <a:rPr kumimoji="0" lang="ko-KR" alt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다이묘와의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연합 정권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으로 이루어졌기에 처음부터 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취약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강력한 지배권을 부여 받은 </a:t>
            </a:r>
            <a:r>
              <a:rPr kumimoji="0" lang="en-US" altLang="ko-KR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수호 </a:t>
            </a:r>
            <a:r>
              <a:rPr kumimoji="0" lang="ko-KR" alt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다이묘</a:t>
            </a:r>
            <a:r>
              <a:rPr kumimoji="0" lang="en-US" altLang="ko-KR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  <a:endParaRPr kumimoji="0" lang="ko-KR" altLang="en-US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강대해진 수호 </a:t>
            </a:r>
            <a:r>
              <a:rPr kumimoji="0" lang="ko-KR" alt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다이묘와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막부의 권력 충돌→</a:t>
            </a:r>
            <a:r>
              <a:rPr kumimoji="0" lang="en-US" altLang="ko-KR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1467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년의 ‘</a:t>
            </a:r>
            <a:r>
              <a:rPr kumimoji="0" lang="ko-KR" alt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오닌의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난</a:t>
            </a:r>
            <a:r>
              <a:rPr kumimoji="0" lang="ko-KR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1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57224" y="3714752"/>
            <a:ext cx="75953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ko-KR" altLang="en-US" sz="3600" b="1" cap="none" spc="0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아시카가</a:t>
            </a:r>
            <a:r>
              <a:rPr lang="ko-KR" altLang="en-US" sz="36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ko-KR" altLang="en-US" sz="3600" b="1" cap="none" spc="0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다카우지의</a:t>
            </a:r>
            <a:r>
              <a:rPr lang="ko-KR" altLang="en-US" sz="36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ko-KR" altLang="en-US" sz="3600" b="1" cap="none" spc="0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무로마치</a:t>
            </a:r>
            <a:r>
              <a:rPr lang="ko-KR" altLang="en-US" sz="36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막부</a:t>
            </a:r>
            <a:endParaRPr lang="en-US" altLang="ko-KR" sz="3600" b="1" cap="none" spc="0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2690827" y="5877272"/>
            <a:ext cx="5148428" cy="648072"/>
            <a:chOff x="2699792" y="5587499"/>
            <a:chExt cx="5148428" cy="648072"/>
          </a:xfrm>
        </p:grpSpPr>
        <p:cxnSp>
          <p:nvCxnSpPr>
            <p:cNvPr id="10" name="직선 연결선 9"/>
            <p:cNvCxnSpPr/>
            <p:nvPr/>
          </p:nvCxnSpPr>
          <p:spPr>
            <a:xfrm>
              <a:off x="5543964" y="5587499"/>
              <a:ext cx="230425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699792" y="5589240"/>
              <a:ext cx="432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ko-KR" altLang="en-US" b="1" dirty="0" smtClean="0">
                  <a:solidFill>
                    <a:srgbClr val="FF0000"/>
                  </a:solidFill>
                </a:rPr>
                <a:t>이를 계기로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b="1" dirty="0" smtClean="0">
                  <a:solidFill>
                    <a:srgbClr val="FF0000"/>
                  </a:solidFill>
                </a:rPr>
                <a:t>전국시대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b="1" dirty="0" smtClean="0">
                  <a:solidFill>
                    <a:srgbClr val="FF0000"/>
                  </a:solidFill>
                </a:rPr>
                <a:t>戰國時代</a:t>
              </a:r>
              <a:r>
                <a:rPr lang="en-US" altLang="ko-KR" b="1" dirty="0" smtClean="0">
                  <a:solidFill>
                    <a:srgbClr val="FF0000"/>
                  </a:solidFill>
                </a:rPr>
                <a:t>)</a:t>
              </a:r>
              <a:r>
                <a:rPr lang="ko-KR" altLang="en-US" b="1" dirty="0" smtClean="0">
                  <a:solidFill>
                    <a:srgbClr val="FF0000"/>
                  </a:solidFill>
                </a:rPr>
                <a:t>로 돌입</a:t>
              </a:r>
              <a:endParaRPr lang="en-US" altLang="ko-KR" b="1" dirty="0" smtClean="0">
                <a:solidFill>
                  <a:srgbClr val="FF0000"/>
                </a:solidFill>
              </a:endParaRPr>
            </a:p>
            <a:p>
              <a:endParaRPr lang="ko-KR" altLang="en-US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3999" t="25200" r="19901" b="46001"/>
          <a:stretch>
            <a:fillRect/>
          </a:stretch>
        </p:blipFill>
        <p:spPr bwMode="auto">
          <a:xfrm>
            <a:off x="179512" y="3717032"/>
            <a:ext cx="4608512" cy="302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37349" t="22320" r="27551" b="40961"/>
          <a:stretch>
            <a:fillRect/>
          </a:stretch>
        </p:blipFill>
        <p:spPr bwMode="auto">
          <a:xfrm>
            <a:off x="107504" y="44624"/>
            <a:ext cx="561662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36692" t="8366" r="36551" b="34813"/>
          <a:stretch>
            <a:fillRect/>
          </a:stretch>
        </p:blipFill>
        <p:spPr bwMode="auto">
          <a:xfrm>
            <a:off x="4932040" y="1052736"/>
            <a:ext cx="396044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2844" y="928670"/>
            <a:ext cx="5184576" cy="2893100"/>
          </a:xfrm>
          <a:prstGeom prst="rect">
            <a:avLst/>
          </a:prstGeom>
          <a:solidFill>
            <a:srgbClr val="FFFF75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dirty="0" smtClean="0"/>
              <a:t> </a:t>
            </a:r>
            <a:r>
              <a:rPr lang="en-US" altLang="ko-KR" b="1" dirty="0" smtClean="0"/>
              <a:t>1560</a:t>
            </a:r>
            <a:r>
              <a:rPr lang="ko-KR" altLang="en-US" b="1" dirty="0" smtClean="0"/>
              <a:t>년 </a:t>
            </a:r>
            <a:r>
              <a:rPr lang="ko-KR" altLang="en-US" b="1" dirty="0" err="1" smtClean="0"/>
              <a:t>요시모토의</a:t>
            </a:r>
            <a:r>
              <a:rPr lang="ko-KR" altLang="en-US" b="1" dirty="0" smtClean="0"/>
              <a:t> 침입→</a:t>
            </a:r>
            <a:r>
              <a:rPr lang="en-US" altLang="ko-KR" b="1" dirty="0" smtClean="0"/>
              <a:t>’</a:t>
            </a:r>
            <a:r>
              <a:rPr lang="ko-KR" altLang="en-US" b="1" dirty="0" err="1" smtClean="0">
                <a:solidFill>
                  <a:srgbClr val="0070C0"/>
                </a:solidFill>
              </a:rPr>
              <a:t>오케하자마</a:t>
            </a:r>
            <a:r>
              <a:rPr lang="ko-KR" altLang="en-US" b="1" dirty="0" smtClean="0">
                <a:solidFill>
                  <a:srgbClr val="0070C0"/>
                </a:solidFill>
              </a:rPr>
              <a:t> 전투</a:t>
            </a:r>
            <a:r>
              <a:rPr lang="en-US" altLang="ko-KR" b="1" dirty="0" smtClean="0"/>
              <a:t>’</a:t>
            </a: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>
              <a:solidFill>
                <a:srgbClr val="FF0000"/>
              </a:solidFill>
            </a:endParaRPr>
          </a:p>
          <a:p>
            <a:endParaRPr lang="en-US" altLang="ko-KR" sz="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>
              <a:solidFill>
                <a:srgbClr val="FF0000"/>
              </a:solidFill>
            </a:endParaRPr>
          </a:p>
          <a:p>
            <a:endParaRPr lang="en-US" altLang="ko-KR" sz="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/>
              <a:t> 쇼군 </a:t>
            </a:r>
            <a:r>
              <a:rPr lang="ko-KR" altLang="en-US" b="1" dirty="0" err="1" smtClean="0"/>
              <a:t>아시카가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요시아키를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교토에서</a:t>
            </a:r>
            <a:r>
              <a:rPr lang="ko-KR" altLang="en-US" b="1" dirty="0" smtClean="0"/>
              <a:t> 추방</a:t>
            </a:r>
            <a:endParaRPr lang="en-US" altLang="ko-KR" b="1" dirty="0" smtClean="0"/>
          </a:p>
          <a:p>
            <a:r>
              <a:rPr lang="en-US" altLang="ko-KR" b="1" dirty="0" smtClean="0"/>
              <a:t>   </a:t>
            </a:r>
            <a:r>
              <a:rPr lang="ko-KR" altLang="en-US" b="1" dirty="0" smtClean="0"/>
              <a:t>→</a:t>
            </a:r>
            <a:r>
              <a:rPr lang="ko-KR" altLang="en-US" b="1" dirty="0" err="1" smtClean="0">
                <a:solidFill>
                  <a:schemeClr val="accent5"/>
                </a:solidFill>
              </a:rPr>
              <a:t>무로마치</a:t>
            </a:r>
            <a:r>
              <a:rPr lang="ko-KR" altLang="en-US" b="1" dirty="0" smtClean="0">
                <a:solidFill>
                  <a:schemeClr val="accent5"/>
                </a:solidFill>
              </a:rPr>
              <a:t> 막부 멸망</a:t>
            </a:r>
            <a:endParaRPr lang="en-US" altLang="ko-KR" b="1" dirty="0" smtClean="0">
              <a:solidFill>
                <a:schemeClr val="accent5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altLang="ko-KR" sz="800" b="1" dirty="0" smtClean="0"/>
          </a:p>
          <a:p>
            <a:pPr>
              <a:buFont typeface="Wingdings" pitchFamily="2" charset="2"/>
              <a:buChar char="§"/>
            </a:pPr>
            <a:r>
              <a:rPr lang="ko-KR" altLang="en-US" b="1" dirty="0" smtClean="0"/>
              <a:t> 서부의 패자 모리와 대치하고 있던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부장</a:t>
            </a:r>
            <a:endParaRPr lang="en-US" altLang="ko-KR" b="1" dirty="0" smtClean="0"/>
          </a:p>
          <a:p>
            <a:r>
              <a:rPr lang="en-US" altLang="ko-KR" b="1" dirty="0" smtClean="0"/>
              <a:t>  </a:t>
            </a:r>
            <a:r>
              <a:rPr lang="ko-KR" altLang="en-US" b="1" dirty="0" err="1" smtClean="0"/>
              <a:t>도요토미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히데요시를</a:t>
            </a:r>
            <a:r>
              <a:rPr lang="ko-KR" altLang="en-US" b="1" dirty="0" smtClean="0"/>
              <a:t> 도우러 가던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중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평소</a:t>
            </a:r>
            <a:endParaRPr lang="en-US" altLang="ko-KR" b="1" dirty="0" smtClean="0"/>
          </a:p>
          <a:p>
            <a:r>
              <a:rPr lang="en-US" altLang="ko-KR" b="1" dirty="0" smtClean="0"/>
              <a:t>  </a:t>
            </a:r>
            <a:r>
              <a:rPr lang="ko-KR" altLang="en-US" b="1" dirty="0" smtClean="0"/>
              <a:t>원한을 품은 부하에게 반란을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당해 생을 마감</a:t>
            </a:r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6995120" cy="936104"/>
          </a:xfrm>
        </p:spPr>
        <p:txBody>
          <a:bodyPr>
            <a:normAutofit/>
          </a:bodyPr>
          <a:lstStyle/>
          <a:p>
            <a:r>
              <a:rPr lang="ko-KR" altLang="en-US" sz="2400" b="1" dirty="0" smtClean="0"/>
              <a:t>통일의 </a:t>
            </a:r>
            <a:r>
              <a:rPr lang="ko-KR" altLang="en-US" sz="2400" b="1" dirty="0"/>
              <a:t>주인공을 꿈꾼 </a:t>
            </a:r>
            <a:r>
              <a:rPr lang="ko-KR" altLang="en-US" sz="2400" b="1" dirty="0" smtClean="0"/>
              <a:t>남자</a:t>
            </a:r>
            <a:r>
              <a:rPr lang="en-US" altLang="ko-KR" sz="2400" b="1" dirty="0" smtClean="0"/>
              <a:t>, </a:t>
            </a:r>
            <a:r>
              <a:rPr lang="ko-KR" alt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오다 </a:t>
            </a:r>
            <a:r>
              <a:rPr lang="ko-KR" alt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노부나가</a:t>
            </a:r>
            <a:endParaRPr lang="ko-KR" alt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19"/>
          <p:cNvGrpSpPr/>
          <p:nvPr/>
        </p:nvGrpSpPr>
        <p:grpSpPr>
          <a:xfrm>
            <a:off x="5148064" y="2835006"/>
            <a:ext cx="3888432" cy="4194394"/>
            <a:chOff x="5148064" y="2564904"/>
            <a:chExt cx="3888432" cy="4194394"/>
          </a:xfrm>
        </p:grpSpPr>
        <p:sp>
          <p:nvSpPr>
            <p:cNvPr id="4" name="세로로 말린 두루마리 모양 3"/>
            <p:cNvSpPr/>
            <p:nvPr/>
          </p:nvSpPr>
          <p:spPr>
            <a:xfrm rot="10800000">
              <a:off x="5148064" y="2564904"/>
              <a:ext cx="3888432" cy="3933637"/>
            </a:xfrm>
            <a:prstGeom prst="verticalScroll">
              <a:avLst>
                <a:gd name="adj" fmla="val 6893"/>
              </a:avLst>
            </a:prstGeom>
            <a:blipFill>
              <a:blip r:embed="rId2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71956" y="2650481"/>
              <a:ext cx="3240360" cy="410881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ko-KR" b="1" dirty="0" smtClean="0"/>
                <a:t>&lt;</a:t>
              </a:r>
              <a:r>
                <a:rPr lang="ko-KR" altLang="en-US" b="1" dirty="0" smtClean="0"/>
                <a:t>단기간에 군사상의 성공을 거둘 수 있었던 요인</a:t>
              </a:r>
              <a:r>
                <a:rPr lang="en-US" altLang="ko-KR" b="1" dirty="0" smtClean="0"/>
                <a:t>&gt;</a:t>
              </a:r>
            </a:p>
            <a:p>
              <a:endParaRPr lang="ko-KR" altLang="en-US" sz="900" b="1" dirty="0" smtClean="0"/>
            </a:p>
            <a:p>
              <a:pPr fontAlgn="base"/>
              <a:r>
                <a:rPr lang="ko-KR" altLang="en-US" b="1" dirty="0" smtClean="0"/>
                <a:t>①</a:t>
              </a:r>
              <a:r>
                <a:rPr lang="ko-KR" altLang="en-US" b="1" dirty="0" err="1" smtClean="0">
                  <a:solidFill>
                    <a:schemeClr val="accent5"/>
                  </a:solidFill>
                </a:rPr>
                <a:t>혼슈</a:t>
              </a:r>
              <a:r>
                <a:rPr lang="ko-KR" altLang="en-US" b="1" dirty="0" smtClean="0">
                  <a:solidFill>
                    <a:schemeClr val="accent5"/>
                  </a:solidFill>
                </a:rPr>
                <a:t> 중앙에 자리 해 </a:t>
              </a:r>
              <a:r>
                <a:rPr lang="ko-KR" altLang="en-US" b="1" dirty="0" smtClean="0"/>
                <a:t>동</a:t>
              </a:r>
              <a:r>
                <a:rPr lang="en-US" altLang="ko-KR" b="1" dirty="0" smtClean="0"/>
                <a:t>·</a:t>
              </a:r>
              <a:r>
                <a:rPr lang="ko-KR" altLang="en-US" b="1" dirty="0" smtClean="0"/>
                <a:t>서부 유력한</a:t>
              </a:r>
              <a:r>
                <a:rPr lang="en-US" altLang="ko-KR" b="1" dirty="0" smtClean="0"/>
                <a:t> </a:t>
              </a:r>
              <a:r>
                <a:rPr lang="ko-KR" altLang="en-US" b="1" dirty="0" err="1" smtClean="0"/>
                <a:t>다이묘</a:t>
              </a:r>
              <a:r>
                <a:rPr lang="ko-KR" altLang="en-US" b="1" dirty="0" smtClean="0"/>
                <a:t> 가문의 결집을 막는 데 유리</a:t>
              </a:r>
            </a:p>
            <a:p>
              <a:pPr fontAlgn="base"/>
              <a:r>
                <a:rPr lang="ko-KR" altLang="en-US" b="1" dirty="0" smtClean="0"/>
                <a:t>②서양으로부터 도입한 </a:t>
              </a:r>
              <a:r>
                <a:rPr lang="ko-KR" altLang="en-US" b="1" dirty="0" smtClean="0">
                  <a:solidFill>
                    <a:srgbClr val="0070C0"/>
                  </a:solidFill>
                </a:rPr>
                <a:t>조총</a:t>
              </a:r>
              <a:r>
                <a:rPr lang="ko-KR" altLang="en-US" b="1" dirty="0" smtClean="0"/>
                <a:t>을 효과적으로 사용한 일본 최초의 </a:t>
              </a:r>
              <a:r>
                <a:rPr lang="ko-KR" altLang="en-US" b="1" dirty="0" err="1" smtClean="0"/>
                <a:t>다이묘</a:t>
              </a:r>
              <a:endParaRPr lang="ko-KR" altLang="en-US" b="1" dirty="0" smtClean="0"/>
            </a:p>
            <a:p>
              <a:pPr fontAlgn="base"/>
              <a:r>
                <a:rPr lang="ko-KR" altLang="en-US" b="1" dirty="0" smtClean="0"/>
                <a:t>③</a:t>
              </a:r>
              <a:r>
                <a:rPr lang="ko-KR" altLang="en-US" b="1" dirty="0" smtClean="0">
                  <a:solidFill>
                    <a:schemeClr val="accent5"/>
                  </a:solidFill>
                </a:rPr>
                <a:t>예리한 전략</a:t>
              </a:r>
              <a:r>
                <a:rPr lang="en-US" altLang="ko-KR" b="1" dirty="0" smtClean="0">
                  <a:solidFill>
                    <a:schemeClr val="accent5"/>
                  </a:solidFill>
                </a:rPr>
                <a:t>·</a:t>
              </a:r>
              <a:r>
                <a:rPr lang="ko-KR" altLang="en-US" b="1" dirty="0" smtClean="0">
                  <a:solidFill>
                    <a:schemeClr val="accent5"/>
                  </a:solidFill>
                </a:rPr>
                <a:t>전술</a:t>
              </a:r>
              <a:r>
                <a:rPr lang="en-US" altLang="ko-KR" b="1" dirty="0" smtClean="0"/>
                <a:t>. </a:t>
              </a:r>
              <a:r>
                <a:rPr lang="ko-KR" altLang="en-US" b="1" dirty="0" smtClean="0"/>
                <a:t>적을 선택하는 데 매우 신중했고</a:t>
              </a:r>
              <a:r>
                <a:rPr lang="en-US" altLang="ko-KR" b="1" dirty="0" smtClean="0"/>
                <a:t>, </a:t>
              </a:r>
              <a:r>
                <a:rPr lang="ko-KR" altLang="en-US" b="1" dirty="0" smtClean="0"/>
                <a:t>한번에 하나 이상의 주력부대를 공격하지 않았다</a:t>
              </a:r>
              <a:r>
                <a:rPr lang="en-US" altLang="ko-KR" b="1" dirty="0" smtClean="0"/>
                <a:t>.</a:t>
              </a:r>
              <a:endParaRPr lang="ko-KR" altLang="en-US" b="1" dirty="0" smtClean="0"/>
            </a:p>
            <a:p>
              <a:endParaRPr lang="ko-KR" altLang="en-US" dirty="0" smtClean="0"/>
            </a:p>
            <a:p>
              <a:endParaRPr lang="ko-KR" altLang="en-US" dirty="0"/>
            </a:p>
          </p:txBody>
        </p:sp>
      </p:grpSp>
      <p:grpSp>
        <p:nvGrpSpPr>
          <p:cNvPr id="5" name="그룹 18"/>
          <p:cNvGrpSpPr/>
          <p:nvPr/>
        </p:nvGrpSpPr>
        <p:grpSpPr>
          <a:xfrm>
            <a:off x="857224" y="928670"/>
            <a:ext cx="4212872" cy="963315"/>
            <a:chOff x="827584" y="1034236"/>
            <a:chExt cx="4212872" cy="963315"/>
          </a:xfrm>
        </p:grpSpPr>
        <p:sp>
          <p:nvSpPr>
            <p:cNvPr id="14" name="타원 13"/>
            <p:cNvSpPr/>
            <p:nvPr/>
          </p:nvSpPr>
          <p:spPr>
            <a:xfrm>
              <a:off x="3042162" y="1034236"/>
              <a:ext cx="1998294" cy="4141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7584" y="1412776"/>
              <a:ext cx="3779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FF0000"/>
                  </a:solidFill>
                </a:rPr>
                <a:t>이 한 번의 전투로 원래 영토의 몇 배나</a:t>
              </a:r>
              <a:endParaRPr lang="en-US" altLang="ko-KR" sz="1600" b="1" dirty="0" smtClean="0">
                <a:solidFill>
                  <a:srgbClr val="FF0000"/>
                </a:solidFill>
              </a:endParaRPr>
            </a:p>
            <a:p>
              <a:r>
                <a:rPr lang="en-US" altLang="ko-KR" sz="1600" b="1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sz="1600" b="1" dirty="0" smtClean="0">
                  <a:solidFill>
                    <a:srgbClr val="FF0000"/>
                  </a:solidFill>
                </a:rPr>
                <a:t>되는 지역을 확보하고 명성을 떨침</a:t>
              </a:r>
              <a:endParaRPr lang="ko-KR" altLang="en-US" sz="1600" b="1" dirty="0"/>
            </a:p>
          </p:txBody>
        </p:sp>
      </p:grpSp>
      <p:pic>
        <p:nvPicPr>
          <p:cNvPr id="6146" name="Picture 2" descr="http://ncc.phinf.naver.net/ncc02/2011/6/20/59/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511256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postfiles16.naver.net/20120726_31/leetskeet_1343262490903jObJo_JPEG/%BF%C0%B4%D9%B3%EB%BA%CE%B3%AA%B0%A12.jpg?type=w2"/>
          <p:cNvPicPr>
            <a:picLocks noChangeAspect="1" noChangeArrowheads="1"/>
          </p:cNvPicPr>
          <p:nvPr/>
        </p:nvPicPr>
        <p:blipFill>
          <a:blip r:embed="rId4" cstate="print"/>
          <a:srcRect l="12245"/>
          <a:stretch>
            <a:fillRect/>
          </a:stretch>
        </p:blipFill>
        <p:spPr bwMode="auto">
          <a:xfrm flipH="1">
            <a:off x="5652120" y="682121"/>
            <a:ext cx="2880320" cy="217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열정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3552</Words>
  <Application>Microsoft Office PowerPoint</Application>
  <PresentationFormat>화면 슬라이드 쇼(4:3)</PresentationFormat>
  <Paragraphs>467</Paragraphs>
  <Slides>45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46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통일의 주인공을 꿈꾼 남자, 오다 노부나가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252</cp:revision>
  <dcterms:created xsi:type="dcterms:W3CDTF">2013-03-14T11:56:08Z</dcterms:created>
  <dcterms:modified xsi:type="dcterms:W3CDTF">2013-03-26T16:48:54Z</dcterms:modified>
</cp:coreProperties>
</file>