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7" r:id="rId2"/>
    <p:sldId id="260" r:id="rId3"/>
    <p:sldId id="335" r:id="rId4"/>
    <p:sldId id="256" r:id="rId5"/>
    <p:sldId id="334" r:id="rId6"/>
    <p:sldId id="259" r:id="rId7"/>
    <p:sldId id="333" r:id="rId8"/>
    <p:sldId id="312" r:id="rId9"/>
    <p:sldId id="320" r:id="rId10"/>
    <p:sldId id="350" r:id="rId11"/>
    <p:sldId id="345" r:id="rId12"/>
    <p:sldId id="310" r:id="rId13"/>
    <p:sldId id="341" r:id="rId14"/>
    <p:sldId id="344" r:id="rId15"/>
    <p:sldId id="311" r:id="rId16"/>
    <p:sldId id="346" r:id="rId17"/>
    <p:sldId id="262" r:id="rId18"/>
    <p:sldId id="269" r:id="rId19"/>
    <p:sldId id="267" r:id="rId20"/>
    <p:sldId id="336" r:id="rId21"/>
    <p:sldId id="270" r:id="rId22"/>
    <p:sldId id="271" r:id="rId23"/>
    <p:sldId id="272" r:id="rId24"/>
    <p:sldId id="277" r:id="rId25"/>
    <p:sldId id="275" r:id="rId26"/>
    <p:sldId id="317" r:id="rId27"/>
    <p:sldId id="276" r:id="rId28"/>
    <p:sldId id="318" r:id="rId29"/>
    <p:sldId id="347" r:id="rId30"/>
    <p:sldId id="309" r:id="rId31"/>
    <p:sldId id="337" r:id="rId32"/>
    <p:sldId id="279" r:id="rId33"/>
    <p:sldId id="283" r:id="rId34"/>
    <p:sldId id="338" r:id="rId35"/>
    <p:sldId id="282" r:id="rId36"/>
    <p:sldId id="339" r:id="rId37"/>
    <p:sldId id="293" r:id="rId38"/>
    <p:sldId id="343" r:id="rId39"/>
    <p:sldId id="286" r:id="rId40"/>
    <p:sldId id="292" r:id="rId41"/>
    <p:sldId id="264" r:id="rId42"/>
    <p:sldId id="284" r:id="rId43"/>
    <p:sldId id="287" r:id="rId44"/>
    <p:sldId id="322" r:id="rId45"/>
    <p:sldId id="285" r:id="rId46"/>
    <p:sldId id="323" r:id="rId47"/>
    <p:sldId id="296" r:id="rId48"/>
    <p:sldId id="263" r:id="rId49"/>
    <p:sldId id="297" r:id="rId50"/>
    <p:sldId id="265" r:id="rId51"/>
    <p:sldId id="298" r:id="rId52"/>
    <p:sldId id="266" r:id="rId53"/>
    <p:sldId id="340" r:id="rId54"/>
    <p:sldId id="300" r:id="rId55"/>
    <p:sldId id="348" r:id="rId56"/>
    <p:sldId id="304" r:id="rId57"/>
    <p:sldId id="324" r:id="rId58"/>
    <p:sldId id="303" r:id="rId59"/>
    <p:sldId id="325" r:id="rId60"/>
    <p:sldId id="305" r:id="rId61"/>
    <p:sldId id="326" r:id="rId62"/>
    <p:sldId id="306" r:id="rId63"/>
    <p:sldId id="328" r:id="rId64"/>
    <p:sldId id="329" r:id="rId65"/>
    <p:sldId id="349" r:id="rId66"/>
  </p:sldIdLst>
  <p:sldSz cx="9144000" cy="6858000" type="screen4x3"/>
  <p:notesSz cx="6858000" cy="9144000"/>
  <p:defaultTextStyle>
    <a:defPPr>
      <a:defRPr lang="ko-KR"/>
    </a:defPPr>
    <a:lvl1pPr algn="l" rtl="0" fontAlgn="base">
      <a:spcBef>
        <a:spcPct val="0"/>
      </a:spcBef>
      <a:spcAft>
        <a:spcPct val="0"/>
      </a:spcAft>
      <a:defRPr kern="1200">
        <a:solidFill>
          <a:schemeClr val="tx1"/>
        </a:solidFill>
        <a:latin typeface="Arial" charset="0"/>
        <a:ea typeface="휴먼매직체"/>
        <a:cs typeface="휴먼매직체"/>
      </a:defRPr>
    </a:lvl1pPr>
    <a:lvl2pPr marL="457200" algn="l" rtl="0" fontAlgn="base">
      <a:spcBef>
        <a:spcPct val="0"/>
      </a:spcBef>
      <a:spcAft>
        <a:spcPct val="0"/>
      </a:spcAft>
      <a:defRPr kern="1200">
        <a:solidFill>
          <a:schemeClr val="tx1"/>
        </a:solidFill>
        <a:latin typeface="Arial" charset="0"/>
        <a:ea typeface="휴먼매직체"/>
        <a:cs typeface="휴먼매직체"/>
      </a:defRPr>
    </a:lvl2pPr>
    <a:lvl3pPr marL="914400" algn="l" rtl="0" fontAlgn="base">
      <a:spcBef>
        <a:spcPct val="0"/>
      </a:spcBef>
      <a:spcAft>
        <a:spcPct val="0"/>
      </a:spcAft>
      <a:defRPr kern="1200">
        <a:solidFill>
          <a:schemeClr val="tx1"/>
        </a:solidFill>
        <a:latin typeface="Arial" charset="0"/>
        <a:ea typeface="휴먼매직체"/>
        <a:cs typeface="휴먼매직체"/>
      </a:defRPr>
    </a:lvl3pPr>
    <a:lvl4pPr marL="1371600" algn="l" rtl="0" fontAlgn="base">
      <a:spcBef>
        <a:spcPct val="0"/>
      </a:spcBef>
      <a:spcAft>
        <a:spcPct val="0"/>
      </a:spcAft>
      <a:defRPr kern="1200">
        <a:solidFill>
          <a:schemeClr val="tx1"/>
        </a:solidFill>
        <a:latin typeface="Arial" charset="0"/>
        <a:ea typeface="휴먼매직체"/>
        <a:cs typeface="휴먼매직체"/>
      </a:defRPr>
    </a:lvl4pPr>
    <a:lvl5pPr marL="1828800" algn="l" rtl="0" fontAlgn="base">
      <a:spcBef>
        <a:spcPct val="0"/>
      </a:spcBef>
      <a:spcAft>
        <a:spcPct val="0"/>
      </a:spcAft>
      <a:defRPr kern="1200">
        <a:solidFill>
          <a:schemeClr val="tx1"/>
        </a:solidFill>
        <a:latin typeface="Arial" charset="0"/>
        <a:ea typeface="휴먼매직체"/>
        <a:cs typeface="휴먼매직체"/>
      </a:defRPr>
    </a:lvl5pPr>
    <a:lvl6pPr marL="2286000" algn="l" defTabSz="914400" rtl="0" eaLnBrk="1" latinLnBrk="0" hangingPunct="1">
      <a:defRPr kern="1200">
        <a:solidFill>
          <a:schemeClr val="tx1"/>
        </a:solidFill>
        <a:latin typeface="Arial" charset="0"/>
        <a:ea typeface="휴먼매직체"/>
        <a:cs typeface="휴먼매직체"/>
      </a:defRPr>
    </a:lvl6pPr>
    <a:lvl7pPr marL="2743200" algn="l" defTabSz="914400" rtl="0" eaLnBrk="1" latinLnBrk="0" hangingPunct="1">
      <a:defRPr kern="1200">
        <a:solidFill>
          <a:schemeClr val="tx1"/>
        </a:solidFill>
        <a:latin typeface="Arial" charset="0"/>
        <a:ea typeface="휴먼매직체"/>
        <a:cs typeface="휴먼매직체"/>
      </a:defRPr>
    </a:lvl7pPr>
    <a:lvl8pPr marL="3200400" algn="l" defTabSz="914400" rtl="0" eaLnBrk="1" latinLnBrk="0" hangingPunct="1">
      <a:defRPr kern="1200">
        <a:solidFill>
          <a:schemeClr val="tx1"/>
        </a:solidFill>
        <a:latin typeface="Arial" charset="0"/>
        <a:ea typeface="휴먼매직체"/>
        <a:cs typeface="휴먼매직체"/>
      </a:defRPr>
    </a:lvl8pPr>
    <a:lvl9pPr marL="3657600" algn="l" defTabSz="914400" rtl="0" eaLnBrk="1" latinLnBrk="0" hangingPunct="1">
      <a:defRPr kern="1200">
        <a:solidFill>
          <a:schemeClr val="tx1"/>
        </a:solidFill>
        <a:latin typeface="Arial" charset="0"/>
        <a:ea typeface="휴먼매직체"/>
        <a:cs typeface="휴먼매직체"/>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0" autoAdjust="0"/>
    <p:restoredTop sz="94660"/>
  </p:normalViewPr>
  <p:slideViewPr>
    <p:cSldViewPr>
      <p:cViewPr varScale="1">
        <p:scale>
          <a:sx n="109" d="100"/>
          <a:sy n="109" d="100"/>
        </p:scale>
        <p:origin x="-17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4" name="직사각형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직사각형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직사각형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직사각형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직선 연결선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1" name="직선 연결선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2" name="직선 연결선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3" name="직선 연결선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4" name="직선 연결선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5" name="직선 연결선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6" name="직사각형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타원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타원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타원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타원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타원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제목 7"/>
          <p:cNvSpPr>
            <a:spLocks noGrp="1"/>
          </p:cNvSpPr>
          <p:nvPr>
            <p:ph type="ctrTitle"/>
          </p:nvPr>
        </p:nvSpPr>
        <p:spPr>
          <a:xfrm>
            <a:off x="2286000" y="3124200"/>
            <a:ext cx="6172200" cy="1894362"/>
          </a:xfrm>
        </p:spPr>
        <p:txBody>
          <a:bodyPr/>
          <a:lstStyle>
            <a:lvl1pPr>
              <a:defRPr b="1"/>
            </a:lvl1pPr>
          </a:lstStyle>
          <a:p>
            <a:r>
              <a:rPr lang="ko-KR" altLang="en-US" smtClean="0"/>
              <a:t>마스터 제목 스타일 편집</a:t>
            </a:r>
            <a:endParaRPr lang="en-US"/>
          </a:p>
        </p:txBody>
      </p:sp>
      <p:sp>
        <p:nvSpPr>
          <p:cNvPr id="9" name="부제목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ko-KR" altLang="en-US" smtClean="0"/>
              <a:t>마스터 부제목 스타일 편집</a:t>
            </a:r>
            <a:endParaRPr lang="en-US"/>
          </a:p>
        </p:txBody>
      </p:sp>
      <p:sp>
        <p:nvSpPr>
          <p:cNvPr id="22" name="날짜 개체 틀 27"/>
          <p:cNvSpPr>
            <a:spLocks noGrp="1"/>
          </p:cNvSpPr>
          <p:nvPr>
            <p:ph type="dt" sz="half" idx="10"/>
          </p:nvPr>
        </p:nvSpPr>
        <p:spPr bwMode="auto">
          <a:xfrm rot="5400000">
            <a:off x="7764463" y="1174750"/>
            <a:ext cx="2286000" cy="381000"/>
          </a:xfrm>
        </p:spPr>
        <p:txBody>
          <a:bodyPr/>
          <a:lstStyle>
            <a:lvl1pPr>
              <a:defRPr/>
            </a:lvl1pPr>
          </a:lstStyle>
          <a:p>
            <a:pPr>
              <a:defRPr/>
            </a:pPr>
            <a:fld id="{E1C73583-8108-4A0D-B307-55506FE2471A}" type="datetimeFigureOut">
              <a:rPr lang="ko-KR" altLang="en-US"/>
              <a:pPr>
                <a:defRPr/>
              </a:pPr>
              <a:t>2011-06-13</a:t>
            </a:fld>
            <a:endParaRPr lang="ko-KR" altLang="en-US"/>
          </a:p>
        </p:txBody>
      </p:sp>
      <p:sp>
        <p:nvSpPr>
          <p:cNvPr id="23" name="바닥글 개체 틀 16"/>
          <p:cNvSpPr>
            <a:spLocks noGrp="1"/>
          </p:cNvSpPr>
          <p:nvPr>
            <p:ph type="ftr" sz="quarter" idx="11"/>
          </p:nvPr>
        </p:nvSpPr>
        <p:spPr bwMode="auto">
          <a:xfrm rot="5400000">
            <a:off x="7077076" y="4181475"/>
            <a:ext cx="3657600" cy="384175"/>
          </a:xfrm>
        </p:spPr>
        <p:txBody>
          <a:bodyPr/>
          <a:lstStyle>
            <a:lvl1pPr>
              <a:defRPr/>
            </a:lvl1pPr>
          </a:lstStyle>
          <a:p>
            <a:pPr>
              <a:defRPr/>
            </a:pPr>
            <a:endParaRPr lang="ko-KR" altLang="en-US"/>
          </a:p>
        </p:txBody>
      </p:sp>
      <p:sp>
        <p:nvSpPr>
          <p:cNvPr id="24" name="슬라이드 번호 개체 틀 28"/>
          <p:cNvSpPr>
            <a:spLocks noGrp="1"/>
          </p:cNvSpPr>
          <p:nvPr>
            <p:ph type="sldNum" sz="quarter" idx="12"/>
          </p:nvPr>
        </p:nvSpPr>
        <p:spPr bwMode="auto">
          <a:xfrm>
            <a:off x="1325563" y="4929188"/>
            <a:ext cx="609600" cy="517525"/>
          </a:xfrm>
        </p:spPr>
        <p:txBody>
          <a:bodyPr/>
          <a:lstStyle>
            <a:lvl1pPr>
              <a:defRPr/>
            </a:lvl1pPr>
          </a:lstStyle>
          <a:p>
            <a:pPr>
              <a:defRPr/>
            </a:pPr>
            <a:fld id="{6AACBC75-324C-4F0D-9D8B-928312B1E9B1}" type="slidenum">
              <a:rPr lang="ko-KR" altLang="en-US"/>
              <a:pPr>
                <a:defRPr/>
              </a:pPr>
              <a:t>‹#›</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구역 머리글">
    <p:bg>
      <p:bgRef idx="1001">
        <a:schemeClr val="bg2"/>
      </p:bgRef>
    </p:bg>
    <p:spTree>
      <p:nvGrpSpPr>
        <p:cNvPr id="1" name=""/>
        <p:cNvGrpSpPr/>
        <p:nvPr/>
      </p:nvGrpSpPr>
      <p:grpSpPr>
        <a:xfrm>
          <a:off x="0" y="0"/>
          <a:ext cx="0" cy="0"/>
          <a:chOff x="0" y="0"/>
          <a:chExt cx="0" cy="0"/>
        </a:xfrm>
      </p:grpSpPr>
      <p:sp>
        <p:nvSpPr>
          <p:cNvPr id="4" name="직사각형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직사각형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직사각형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직사각형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직선 연결선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9" name="직선 연결선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0" name="직선 연결선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1" name="직선 연결선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2" name="직선 연결선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3" name="직사각형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타원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타원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타원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타원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타원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직선 연결선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2" name="제목 1"/>
          <p:cNvSpPr>
            <a:spLocks noGrp="1"/>
          </p:cNvSpPr>
          <p:nvPr>
            <p:ph type="title"/>
          </p:nvPr>
        </p:nvSpPr>
        <p:spPr>
          <a:xfrm>
            <a:off x="2286000" y="2895600"/>
            <a:ext cx="6172200" cy="2053590"/>
          </a:xfrm>
        </p:spPr>
        <p:txBody>
          <a:bodyPr/>
          <a:lstStyle>
            <a:lvl1pPr algn="l">
              <a:buNone/>
              <a:defRPr sz="3000" b="1" cap="small" baseline="0"/>
            </a:lvl1pPr>
          </a:lstStyle>
          <a:p>
            <a:r>
              <a:rPr lang="ko-KR" altLang="en-US" smtClean="0"/>
              <a:t>마스터 제목 스타일 편집</a:t>
            </a:r>
            <a:endParaRPr lang="en-US"/>
          </a:p>
        </p:txBody>
      </p:sp>
      <p:sp>
        <p:nvSpPr>
          <p:cNvPr id="3" name="텍스트 개체 틀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ko-KR" altLang="en-US" smtClean="0"/>
              <a:t>마스터 텍스트 스타일을 편집합니다</a:t>
            </a:r>
          </a:p>
        </p:txBody>
      </p:sp>
      <p:sp>
        <p:nvSpPr>
          <p:cNvPr id="20" name="날짜 개체 틀 3"/>
          <p:cNvSpPr>
            <a:spLocks noGrp="1"/>
          </p:cNvSpPr>
          <p:nvPr>
            <p:ph type="dt" sz="half" idx="10"/>
          </p:nvPr>
        </p:nvSpPr>
        <p:spPr bwMode="auto">
          <a:xfrm rot="5400000">
            <a:off x="7762875" y="1169988"/>
            <a:ext cx="2286000" cy="381000"/>
          </a:xfrm>
        </p:spPr>
        <p:txBody>
          <a:bodyPr/>
          <a:lstStyle>
            <a:lvl1pPr>
              <a:defRPr/>
            </a:lvl1pPr>
          </a:lstStyle>
          <a:p>
            <a:pPr>
              <a:defRPr/>
            </a:pPr>
            <a:fld id="{C3C32AE4-7D2F-4739-B70A-FAAD2B5FEF90}" type="datetimeFigureOut">
              <a:rPr lang="ko-KR" altLang="en-US"/>
              <a:pPr>
                <a:defRPr/>
              </a:pPr>
              <a:t>2011-06-13</a:t>
            </a:fld>
            <a:endParaRPr lang="ko-KR" altLang="en-US"/>
          </a:p>
        </p:txBody>
      </p:sp>
      <p:sp>
        <p:nvSpPr>
          <p:cNvPr id="21" name="바닥글 개체 틀 4"/>
          <p:cNvSpPr>
            <a:spLocks noGrp="1"/>
          </p:cNvSpPr>
          <p:nvPr>
            <p:ph type="ftr" sz="quarter" idx="11"/>
          </p:nvPr>
        </p:nvSpPr>
        <p:spPr bwMode="auto">
          <a:xfrm rot="5400000">
            <a:off x="7077076" y="4178300"/>
            <a:ext cx="3657600" cy="384175"/>
          </a:xfrm>
        </p:spPr>
        <p:txBody>
          <a:bodyPr/>
          <a:lstStyle>
            <a:lvl1pPr>
              <a:defRPr/>
            </a:lvl1pPr>
          </a:lstStyle>
          <a:p>
            <a:pPr>
              <a:defRPr/>
            </a:pPr>
            <a:endParaRPr lang="ko-KR" altLang="en-US"/>
          </a:p>
        </p:txBody>
      </p:sp>
      <p:sp>
        <p:nvSpPr>
          <p:cNvPr id="22" name="슬라이드 번호 개체 틀 5"/>
          <p:cNvSpPr>
            <a:spLocks noGrp="1"/>
          </p:cNvSpPr>
          <p:nvPr>
            <p:ph type="sldNum" sz="quarter" idx="12"/>
          </p:nvPr>
        </p:nvSpPr>
        <p:spPr bwMode="auto">
          <a:xfrm>
            <a:off x="1339850" y="4929188"/>
            <a:ext cx="609600" cy="517525"/>
          </a:xfrm>
        </p:spPr>
        <p:txBody>
          <a:bodyPr/>
          <a:lstStyle>
            <a:lvl1pPr>
              <a:defRPr/>
            </a:lvl1pPr>
          </a:lstStyle>
          <a:p>
            <a:pPr>
              <a:defRPr/>
            </a:pPr>
            <a:fld id="{0A300388-6973-4016-ABD5-C4931B71E072}" type="slidenum">
              <a:rPr lang="ko-KR" altLang="en-US"/>
              <a:pPr>
                <a:defRPr/>
              </a:pPr>
              <a:t>‹#›</a:t>
            </a:fld>
            <a:endParaRPr lang="ko-KR"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3" name="직선 연결선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dirty="0">
              <a:latin typeface="+mn-lt"/>
              <a:ea typeface="+mn-ea"/>
              <a:cs typeface="+mn-cs"/>
            </a:endParaRPr>
          </a:p>
        </p:txBody>
      </p:sp>
      <p:sp>
        <p:nvSpPr>
          <p:cNvPr id="4" name="직선 연결선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5" name="직선 연결선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6" name="직사각형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직선 연결선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8" name="타원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제목 1"/>
          <p:cNvSpPr>
            <a:spLocks noGrp="1"/>
          </p:cNvSpPr>
          <p:nvPr>
            <p:ph type="title"/>
          </p:nvPr>
        </p:nvSpPr>
        <p:spPr/>
        <p:txBody>
          <a:bodyPr/>
          <a:lstStyle/>
          <a:p>
            <a:r>
              <a:rPr lang="ko-KR" altLang="en-US" smtClean="0"/>
              <a:t>마스터 제목 스타일 편집</a:t>
            </a:r>
            <a:endParaRPr lang="en-US"/>
          </a:p>
        </p:txBody>
      </p:sp>
      <p:sp>
        <p:nvSpPr>
          <p:cNvPr id="9" name="날짜 개체 틀 5"/>
          <p:cNvSpPr>
            <a:spLocks noGrp="1"/>
          </p:cNvSpPr>
          <p:nvPr>
            <p:ph type="dt" sz="half" idx="10"/>
          </p:nvPr>
        </p:nvSpPr>
        <p:spPr/>
        <p:txBody>
          <a:bodyPr/>
          <a:lstStyle>
            <a:lvl1pPr>
              <a:defRPr/>
            </a:lvl1pPr>
          </a:lstStyle>
          <a:p>
            <a:pPr>
              <a:defRPr/>
            </a:pPr>
            <a:fld id="{412045D9-391D-4ACB-80FB-BF4656421CC5}" type="datetimeFigureOut">
              <a:rPr lang="ko-KR" altLang="en-US"/>
              <a:pPr>
                <a:defRPr/>
              </a:pPr>
              <a:t>2011-06-13</a:t>
            </a:fld>
            <a:endParaRPr lang="ko-KR" altLang="en-US"/>
          </a:p>
        </p:txBody>
      </p:sp>
      <p:sp>
        <p:nvSpPr>
          <p:cNvPr id="10" name="슬라이드 번호 개체 틀 6"/>
          <p:cNvSpPr>
            <a:spLocks noGrp="1"/>
          </p:cNvSpPr>
          <p:nvPr>
            <p:ph type="sldNum" sz="quarter" idx="11"/>
          </p:nvPr>
        </p:nvSpPr>
        <p:spPr/>
        <p:txBody>
          <a:bodyPr/>
          <a:lstStyle>
            <a:lvl1pPr>
              <a:defRPr/>
            </a:lvl1pPr>
          </a:lstStyle>
          <a:p>
            <a:pPr>
              <a:defRPr/>
            </a:pPr>
            <a:fld id="{F57DDBB1-DFE5-4046-8BDF-BC0E88DF7BF3}" type="slidenum">
              <a:rPr lang="ko-KR" altLang="en-US"/>
              <a:pPr>
                <a:defRPr/>
              </a:pPr>
              <a:t>‹#›</a:t>
            </a:fld>
            <a:endParaRPr lang="ko-KR" altLang="en-US"/>
          </a:p>
        </p:txBody>
      </p:sp>
      <p:sp>
        <p:nvSpPr>
          <p:cNvPr id="11" name="바닥글 개체 틀 7"/>
          <p:cNvSpPr>
            <a:spLocks noGrp="1"/>
          </p:cNvSpPr>
          <p:nvPr>
            <p:ph type="ftr" sz="quarter" idx="12"/>
          </p:nvPr>
        </p:nvSpPr>
        <p:spPr/>
        <p:txBody>
          <a:bodyPr/>
          <a:lstStyle>
            <a:lvl1pPr>
              <a:defRPr/>
            </a:lvl1pPr>
          </a:lstStyle>
          <a:p>
            <a:pPr>
              <a:defRPr/>
            </a:pPr>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5" name="직선 연결선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dirty="0">
              <a:latin typeface="+mn-lt"/>
              <a:ea typeface="+mn-ea"/>
              <a:cs typeface="+mn-cs"/>
            </a:endParaRPr>
          </a:p>
        </p:txBody>
      </p:sp>
      <p:sp>
        <p:nvSpPr>
          <p:cNvPr id="6" name="직선 연결선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latinLnBrk="1">
              <a:spcBef>
                <a:spcPts val="0"/>
              </a:spcBef>
              <a:spcAft>
                <a:spcPts val="0"/>
              </a:spcAft>
              <a:defRPr/>
            </a:pPr>
            <a:endParaRPr lang="en-US" dirty="0">
              <a:latin typeface="+mn-lt"/>
              <a:ea typeface="+mn-ea"/>
              <a:cs typeface="+mn-cs"/>
            </a:endParaRPr>
          </a:p>
        </p:txBody>
      </p:sp>
      <p:sp>
        <p:nvSpPr>
          <p:cNvPr id="7" name="직선 연결선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latinLnBrk="1">
              <a:spcBef>
                <a:spcPts val="0"/>
              </a:spcBef>
              <a:spcAft>
                <a:spcPts val="0"/>
              </a:spcAft>
              <a:defRPr/>
            </a:pPr>
            <a:endParaRPr lang="en-US" dirty="0">
              <a:latin typeface="+mn-lt"/>
              <a:ea typeface="+mn-ea"/>
              <a:cs typeface="+mn-cs"/>
            </a:endParaRPr>
          </a:p>
        </p:txBody>
      </p:sp>
      <p:sp>
        <p:nvSpPr>
          <p:cNvPr id="8" name="직선 연결선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9" name="직사각형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직선 연결선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latinLnBrk="1">
              <a:spcBef>
                <a:spcPts val="0"/>
              </a:spcBef>
              <a:spcAft>
                <a:spcPts val="0"/>
              </a:spcAft>
              <a:defRPr/>
            </a:pPr>
            <a:endParaRPr lang="en-US">
              <a:latin typeface="+mn-lt"/>
              <a:ea typeface="+mn-ea"/>
              <a:cs typeface="+mn-cs"/>
            </a:endParaRPr>
          </a:p>
        </p:txBody>
      </p:sp>
      <p:sp>
        <p:nvSpPr>
          <p:cNvPr id="11" name="타원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제목 1"/>
          <p:cNvSpPr>
            <a:spLocks noGrp="1"/>
          </p:cNvSpPr>
          <p:nvPr>
            <p:ph type="title"/>
          </p:nvPr>
        </p:nvSpPr>
        <p:spPr>
          <a:xfrm rot="5400000">
            <a:off x="3371850" y="3200400"/>
            <a:ext cx="6309360" cy="457200"/>
          </a:xfrm>
        </p:spPr>
        <p:txBody>
          <a:bodyPr/>
          <a:lstStyle>
            <a:lvl1pPr algn="l">
              <a:buNone/>
              <a:defRPr sz="2000" b="1" cap="small" baseline="0"/>
            </a:lvl1pPr>
          </a:lstStyle>
          <a:p>
            <a:r>
              <a:rPr lang="ko-KR" altLang="en-US" smtClean="0"/>
              <a:t>마스터 제목 스타일 편집</a:t>
            </a:r>
            <a:endParaRPr lang="en-US"/>
          </a:p>
        </p:txBody>
      </p:sp>
      <p:sp>
        <p:nvSpPr>
          <p:cNvPr id="3" name="텍스트 개체 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ko-KR" altLang="en-US" smtClean="0"/>
              <a:t>마스터 텍스트 스타일을 편집합니다</a:t>
            </a:r>
          </a:p>
        </p:txBody>
      </p:sp>
      <p:sp>
        <p:nvSpPr>
          <p:cNvPr id="18" name="내용 개체 틀 17"/>
          <p:cNvSpPr>
            <a:spLocks noGrp="1"/>
          </p:cNvSpPr>
          <p:nvPr>
            <p:ph sz="quarter" idx="1"/>
          </p:nvPr>
        </p:nvSpPr>
        <p:spPr>
          <a:xfrm>
            <a:off x="304800" y="274320"/>
            <a:ext cx="5638800" cy="632764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12" name="날짜 개체 틀 20"/>
          <p:cNvSpPr>
            <a:spLocks noGrp="1"/>
          </p:cNvSpPr>
          <p:nvPr>
            <p:ph type="dt" sz="half" idx="10"/>
          </p:nvPr>
        </p:nvSpPr>
        <p:spPr/>
        <p:txBody>
          <a:bodyPr/>
          <a:lstStyle>
            <a:lvl1pPr>
              <a:defRPr/>
            </a:lvl1pPr>
          </a:lstStyle>
          <a:p>
            <a:pPr>
              <a:defRPr/>
            </a:pPr>
            <a:fld id="{D5B4E746-4B79-4C7C-AE51-16C2AAFDACF7}" type="datetimeFigureOut">
              <a:rPr lang="ko-KR" altLang="en-US"/>
              <a:pPr>
                <a:defRPr/>
              </a:pPr>
              <a:t>2011-06-13</a:t>
            </a:fld>
            <a:endParaRPr lang="ko-KR" altLang="en-US"/>
          </a:p>
        </p:txBody>
      </p:sp>
      <p:sp>
        <p:nvSpPr>
          <p:cNvPr id="13" name="슬라이드 번호 개체 틀 21"/>
          <p:cNvSpPr>
            <a:spLocks noGrp="1"/>
          </p:cNvSpPr>
          <p:nvPr>
            <p:ph type="sldNum" sz="quarter" idx="11"/>
          </p:nvPr>
        </p:nvSpPr>
        <p:spPr/>
        <p:txBody>
          <a:bodyPr/>
          <a:lstStyle>
            <a:lvl1pPr>
              <a:defRPr/>
            </a:lvl1pPr>
          </a:lstStyle>
          <a:p>
            <a:pPr>
              <a:defRPr/>
            </a:pPr>
            <a:fld id="{D35660DA-CB2A-46E7-B5F8-703FF0863C3B}" type="slidenum">
              <a:rPr lang="ko-KR" altLang="en-US"/>
              <a:pPr>
                <a:defRPr/>
              </a:pPr>
              <a:t>‹#›</a:t>
            </a:fld>
            <a:endParaRPr lang="ko-KR" altLang="en-US"/>
          </a:p>
        </p:txBody>
      </p:sp>
      <p:sp>
        <p:nvSpPr>
          <p:cNvPr id="14" name="바닥글 개체 틀 22"/>
          <p:cNvSpPr>
            <a:spLocks noGrp="1"/>
          </p:cNvSpPr>
          <p:nvPr>
            <p:ph type="ftr" sz="quarter" idx="12"/>
          </p:nvPr>
        </p:nvSpPr>
        <p:spPr/>
        <p:txBody>
          <a:bodyPr/>
          <a:lstStyle>
            <a:lvl1pPr>
              <a:defRPr/>
            </a:lvl1pPr>
          </a:lstStyle>
          <a:p>
            <a:pPr>
              <a:defRPr/>
            </a:pPr>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제목 개체 틀 21"/>
          <p:cNvSpPr>
            <a:spLocks noGrp="1"/>
          </p:cNvSpPr>
          <p:nvPr>
            <p:ph type="title"/>
          </p:nvPr>
        </p:nvSpPr>
        <p:spPr>
          <a:xfrm>
            <a:off x="457200" y="274638"/>
            <a:ext cx="7467600" cy="1143000"/>
          </a:xfrm>
          <a:prstGeom prst="rect">
            <a:avLst/>
          </a:prstGeom>
        </p:spPr>
        <p:txBody>
          <a:bodyPr vert="horz" wrap="square" lIns="91440" tIns="45720" rIns="91440" bIns="45720" numCol="1" anchor="b" anchorCtr="0" compatLnSpc="1">
            <a:prstTxWarp prst="textNoShape">
              <a:avLst/>
            </a:prstTxWarp>
            <a:normAutofit/>
          </a:bodyPr>
          <a:lstStyle/>
          <a:p>
            <a:pPr lvl="0"/>
            <a:r>
              <a:rPr lang="ko-KR" altLang="en-US" smtClean="0"/>
              <a:t>마스터 제목 스타일 편집</a:t>
            </a:r>
            <a:endParaRPr lang="en-US" smtClean="0"/>
          </a:p>
        </p:txBody>
      </p:sp>
      <p:sp>
        <p:nvSpPr>
          <p:cNvPr id="1027" name="텍스트 개체 틀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smtClean="0"/>
          </a:p>
        </p:txBody>
      </p:sp>
      <p:sp>
        <p:nvSpPr>
          <p:cNvPr id="24" name="날짜 개체 틀 20"/>
          <p:cNvSpPr>
            <a:spLocks noGrp="1"/>
          </p:cNvSpPr>
          <p:nvPr>
            <p:ph type="dt" sz="half" idx="2"/>
          </p:nvPr>
        </p:nvSpPr>
        <p:spPr>
          <a:xfrm rot="5400000">
            <a:off x="7589045" y="1081881"/>
            <a:ext cx="2011362" cy="384175"/>
          </a:xfrm>
          <a:prstGeom prst="rect">
            <a:avLst/>
          </a:prstGeom>
        </p:spPr>
        <p:txBody>
          <a:bodyPr vert="horz" rtlCol="0" anchor="ctr" anchorCtr="0"/>
          <a:lstStyle>
            <a:lvl1pPr algn="r" fontAlgn="auto">
              <a:spcBef>
                <a:spcPts val="0"/>
              </a:spcBef>
              <a:spcAft>
                <a:spcPts val="0"/>
              </a:spcAft>
              <a:defRPr sz="1200">
                <a:solidFill>
                  <a:schemeClr val="tx2"/>
                </a:solidFill>
                <a:latin typeface="+mn-lt"/>
                <a:ea typeface="+mn-ea"/>
                <a:cs typeface="+mn-cs"/>
              </a:defRPr>
            </a:lvl1pPr>
          </a:lstStyle>
          <a:p>
            <a:pPr>
              <a:defRPr/>
            </a:pPr>
            <a:fld id="{C49943E8-B617-453E-A6EF-6E222AF5EB55}" type="datetimeFigureOut">
              <a:rPr lang="ko-KR" altLang="en-US"/>
              <a:pPr>
                <a:defRPr/>
              </a:pPr>
              <a:t>2011-06-13</a:t>
            </a:fld>
            <a:endParaRPr lang="ko-KR" altLang="en-US"/>
          </a:p>
        </p:txBody>
      </p:sp>
      <p:sp>
        <p:nvSpPr>
          <p:cNvPr id="25" name="슬라이드 번호 개체 틀 21"/>
          <p:cNvSpPr>
            <a:spLocks noGrp="1"/>
          </p:cNvSpPr>
          <p:nvPr>
            <p:ph type="sldNum" sz="quarter" idx="4"/>
          </p:nvPr>
        </p:nvSpPr>
        <p:spPr>
          <a:xfrm>
            <a:off x="8129588" y="5734050"/>
            <a:ext cx="609600" cy="520700"/>
          </a:xfrm>
          <a:prstGeom prst="rect">
            <a:avLst/>
          </a:prstGeom>
        </p:spPr>
        <p:txBody>
          <a:bodyPr vert="horz" rtlCol="0" anchor="ctr"/>
          <a:lstStyle>
            <a:lvl1pPr algn="ctr" fontAlgn="auto">
              <a:spcBef>
                <a:spcPts val="0"/>
              </a:spcBef>
              <a:spcAft>
                <a:spcPts val="0"/>
              </a:spcAft>
              <a:defRPr sz="1400" b="1">
                <a:solidFill>
                  <a:srgbClr val="FFFFFF"/>
                </a:solidFill>
                <a:latin typeface="+mn-lt"/>
                <a:ea typeface="+mn-ea"/>
                <a:cs typeface="+mn-cs"/>
              </a:defRPr>
            </a:lvl1pPr>
          </a:lstStyle>
          <a:p>
            <a:pPr>
              <a:defRPr/>
            </a:pPr>
            <a:fld id="{E7DB5AB3-E820-4C45-BC5E-65A200D09747}" type="slidenum">
              <a:rPr lang="ko-KR" altLang="en-US"/>
              <a:pPr>
                <a:defRPr/>
              </a:pPr>
              <a:t>‹#›</a:t>
            </a:fld>
            <a:endParaRPr lang="ko-KR" altLang="en-US"/>
          </a:p>
        </p:txBody>
      </p:sp>
      <p:sp>
        <p:nvSpPr>
          <p:cNvPr id="26" name="바닥글 개체 틀 22"/>
          <p:cNvSpPr>
            <a:spLocks noGrp="1"/>
          </p:cNvSpPr>
          <p:nvPr>
            <p:ph type="ftr" sz="quarter" idx="3"/>
          </p:nvPr>
        </p:nvSpPr>
        <p:spPr>
          <a:xfrm rot="5400000">
            <a:off x="6989763" y="3736975"/>
            <a:ext cx="3200400" cy="365125"/>
          </a:xfrm>
          <a:prstGeom prst="rect">
            <a:avLst/>
          </a:prstGeom>
        </p:spPr>
        <p:txBody>
          <a:bodyPr vert="horz" rtlCol="0" anchor="ctr" anchorCtr="0"/>
          <a:lstStyle>
            <a:lvl1pPr fontAlgn="auto">
              <a:spcBef>
                <a:spcPts val="0"/>
              </a:spcBef>
              <a:spcAft>
                <a:spcPts val="0"/>
              </a:spcAft>
              <a:defRPr sz="1200">
                <a:solidFill>
                  <a:schemeClr val="tx2"/>
                </a:solidFill>
                <a:latin typeface="+mn-lt"/>
                <a:ea typeface="+mn-ea"/>
                <a:cs typeface="+mn-cs"/>
              </a:defRPr>
            </a:lvl1pP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Lst>
  <p:txStyles>
    <p:titleStyle>
      <a:lvl1pPr algn="l" rtl="0" eaLnBrk="0" fontAlgn="base" latinLnBrk="1" hangingPunct="0">
        <a:spcBef>
          <a:spcPct val="0"/>
        </a:spcBef>
        <a:spcAft>
          <a:spcPct val="0"/>
        </a:spcAft>
        <a:defRPr sz="3000" kern="1200" cap="small">
          <a:solidFill>
            <a:schemeClr val="tx2"/>
          </a:solidFill>
          <a:latin typeface="Arial" charset="0"/>
          <a:ea typeface="휴먼매직체"/>
          <a:cs typeface="+mj-cs"/>
        </a:defRPr>
      </a:lvl1pPr>
      <a:lvl2pPr algn="l" rtl="0" eaLnBrk="0" fontAlgn="base" latinLnBrk="1" hangingPunct="0">
        <a:spcBef>
          <a:spcPct val="0"/>
        </a:spcBef>
        <a:spcAft>
          <a:spcPct val="0"/>
        </a:spcAft>
        <a:defRPr sz="3000">
          <a:solidFill>
            <a:schemeClr val="tx2"/>
          </a:solidFill>
          <a:latin typeface="Arial" charset="0"/>
          <a:ea typeface="휴먼매직체"/>
          <a:cs typeface="휴먼매직체"/>
        </a:defRPr>
      </a:lvl2pPr>
      <a:lvl3pPr algn="l" rtl="0" eaLnBrk="0" fontAlgn="base" latinLnBrk="1" hangingPunct="0">
        <a:spcBef>
          <a:spcPct val="0"/>
        </a:spcBef>
        <a:spcAft>
          <a:spcPct val="0"/>
        </a:spcAft>
        <a:defRPr sz="3000">
          <a:solidFill>
            <a:schemeClr val="tx2"/>
          </a:solidFill>
          <a:latin typeface="Arial" charset="0"/>
          <a:ea typeface="휴먼매직체"/>
          <a:cs typeface="휴먼매직체"/>
        </a:defRPr>
      </a:lvl3pPr>
      <a:lvl4pPr algn="l" rtl="0" eaLnBrk="0" fontAlgn="base" latinLnBrk="1" hangingPunct="0">
        <a:spcBef>
          <a:spcPct val="0"/>
        </a:spcBef>
        <a:spcAft>
          <a:spcPct val="0"/>
        </a:spcAft>
        <a:defRPr sz="3000">
          <a:solidFill>
            <a:schemeClr val="tx2"/>
          </a:solidFill>
          <a:latin typeface="Arial" charset="0"/>
          <a:ea typeface="휴먼매직체"/>
          <a:cs typeface="휴먼매직체"/>
        </a:defRPr>
      </a:lvl4pPr>
      <a:lvl5pPr algn="l" rtl="0" eaLnBrk="0" fontAlgn="base" latinLnBrk="1" hangingPunct="0">
        <a:spcBef>
          <a:spcPct val="0"/>
        </a:spcBef>
        <a:spcAft>
          <a:spcPct val="0"/>
        </a:spcAft>
        <a:defRPr sz="3000">
          <a:solidFill>
            <a:schemeClr val="tx2"/>
          </a:solidFill>
          <a:latin typeface="Arial" charset="0"/>
          <a:ea typeface="휴먼매직체"/>
          <a:cs typeface="휴먼매직체"/>
        </a:defRPr>
      </a:lvl5pPr>
      <a:lvl6pPr marL="457200" algn="l" rtl="0" fontAlgn="base" latinLnBrk="1">
        <a:spcBef>
          <a:spcPct val="0"/>
        </a:spcBef>
        <a:spcAft>
          <a:spcPct val="0"/>
        </a:spcAft>
        <a:defRPr sz="3000">
          <a:solidFill>
            <a:schemeClr val="tx2"/>
          </a:solidFill>
          <a:latin typeface="Century Schoolbook"/>
          <a:ea typeface="휴먼매직체"/>
          <a:cs typeface="휴먼매직체"/>
        </a:defRPr>
      </a:lvl6pPr>
      <a:lvl7pPr marL="914400" algn="l" rtl="0" fontAlgn="base" latinLnBrk="1">
        <a:spcBef>
          <a:spcPct val="0"/>
        </a:spcBef>
        <a:spcAft>
          <a:spcPct val="0"/>
        </a:spcAft>
        <a:defRPr sz="3000">
          <a:solidFill>
            <a:schemeClr val="tx2"/>
          </a:solidFill>
          <a:latin typeface="Century Schoolbook"/>
          <a:ea typeface="휴먼매직체"/>
          <a:cs typeface="휴먼매직체"/>
        </a:defRPr>
      </a:lvl7pPr>
      <a:lvl8pPr marL="1371600" algn="l" rtl="0" fontAlgn="base" latinLnBrk="1">
        <a:spcBef>
          <a:spcPct val="0"/>
        </a:spcBef>
        <a:spcAft>
          <a:spcPct val="0"/>
        </a:spcAft>
        <a:defRPr sz="3000">
          <a:solidFill>
            <a:schemeClr val="tx2"/>
          </a:solidFill>
          <a:latin typeface="Century Schoolbook"/>
          <a:ea typeface="휴먼매직체"/>
          <a:cs typeface="휴먼매직체"/>
        </a:defRPr>
      </a:lvl8pPr>
      <a:lvl9pPr marL="1828800" algn="l" rtl="0" fontAlgn="base" latinLnBrk="1">
        <a:spcBef>
          <a:spcPct val="0"/>
        </a:spcBef>
        <a:spcAft>
          <a:spcPct val="0"/>
        </a:spcAft>
        <a:defRPr sz="3000">
          <a:solidFill>
            <a:schemeClr val="tx2"/>
          </a:solidFill>
          <a:latin typeface="Century Schoolbook"/>
          <a:ea typeface="휴먼매직체"/>
          <a:cs typeface="휴먼매직체"/>
        </a:defRPr>
      </a:lvl9pPr>
    </p:titleStyle>
    <p:bodyStyle>
      <a:lvl1pPr marL="273050" indent="-273050" algn="l" rtl="0" eaLnBrk="0" fontAlgn="base" latinLnBrk="1" hangingPunct="0">
        <a:spcBef>
          <a:spcPts val="600"/>
        </a:spcBef>
        <a:spcAft>
          <a:spcPct val="0"/>
        </a:spcAft>
        <a:buClr>
          <a:schemeClr val="accent1"/>
        </a:buClr>
        <a:buSzPct val="70000"/>
        <a:buFont typeface="Wingdings" pitchFamily="2" charset="2"/>
        <a:buChar char=""/>
        <a:defRPr sz="2400" kern="1200">
          <a:solidFill>
            <a:schemeClr val="tx1"/>
          </a:solidFill>
          <a:latin typeface="Arial" charset="0"/>
          <a:ea typeface="휴먼매직체"/>
          <a:cs typeface="+mn-cs"/>
        </a:defRPr>
      </a:lvl1pPr>
      <a:lvl2pPr marL="639763" indent="-273050" algn="l" rtl="0" eaLnBrk="0" fontAlgn="base" latinLnBrk="1" hangingPunct="0">
        <a:spcBef>
          <a:spcPct val="20000"/>
        </a:spcBef>
        <a:spcAft>
          <a:spcPct val="0"/>
        </a:spcAft>
        <a:buClr>
          <a:schemeClr val="accent1"/>
        </a:buClr>
        <a:buSzPct val="80000"/>
        <a:buFont typeface="Wingdings 2" pitchFamily="18" charset="2"/>
        <a:buChar char=""/>
        <a:defRPr sz="2100" kern="1200">
          <a:solidFill>
            <a:schemeClr val="tx1"/>
          </a:solidFill>
          <a:latin typeface="Arial" charset="0"/>
          <a:ea typeface="휴먼매직체"/>
          <a:cs typeface="+mn-cs"/>
        </a:defRPr>
      </a:lvl2pPr>
      <a:lvl3pPr marL="914400" indent="-182563" algn="l" rtl="0" eaLnBrk="0" fontAlgn="base" latinLnBrk="1" hangingPunct="0">
        <a:spcBef>
          <a:spcPct val="20000"/>
        </a:spcBef>
        <a:spcAft>
          <a:spcPct val="0"/>
        </a:spcAft>
        <a:buClr>
          <a:srgbClr val="E0752F"/>
        </a:buClr>
        <a:buSzPct val="60000"/>
        <a:buFont typeface="Wingdings" pitchFamily="2" charset="2"/>
        <a:buChar char=""/>
        <a:defRPr kern="1200">
          <a:solidFill>
            <a:schemeClr val="tx1"/>
          </a:solidFill>
          <a:latin typeface="Arial" charset="0"/>
          <a:ea typeface="휴먼매직체"/>
          <a:cs typeface="+mn-cs"/>
        </a:defRPr>
      </a:lvl3pPr>
      <a:lvl4pPr marL="1187450" indent="-182563" algn="l" rtl="0" eaLnBrk="0" fontAlgn="base" latinLnBrk="1" hangingPunct="0">
        <a:spcBef>
          <a:spcPct val="20000"/>
        </a:spcBef>
        <a:spcAft>
          <a:spcPct val="0"/>
        </a:spcAft>
        <a:buClr>
          <a:srgbClr val="FEC3AE"/>
        </a:buClr>
        <a:buSzPct val="60000"/>
        <a:buFont typeface="Wingdings" pitchFamily="2" charset="2"/>
        <a:buChar char=""/>
        <a:defRPr kern="1200">
          <a:solidFill>
            <a:schemeClr val="tx1"/>
          </a:solidFill>
          <a:latin typeface="Arial" charset="0"/>
          <a:ea typeface="휴먼매직체"/>
          <a:cs typeface="+mn-cs"/>
        </a:defRPr>
      </a:lvl4pPr>
      <a:lvl5pPr marL="1462088" indent="-182563" algn="l" rtl="0" eaLnBrk="0" fontAlgn="base" latinLnBrk="1" hangingPunct="0">
        <a:spcBef>
          <a:spcPct val="20000"/>
        </a:spcBef>
        <a:spcAft>
          <a:spcPct val="0"/>
        </a:spcAft>
        <a:buClr>
          <a:srgbClr val="BDCAE9"/>
        </a:buClr>
        <a:buSzPct val="68000"/>
        <a:buFont typeface="Wingdings 2" pitchFamily="18" charset="2"/>
        <a:buChar char=""/>
        <a:defRPr sz="1600" kern="1200">
          <a:solidFill>
            <a:schemeClr val="tx1"/>
          </a:solidFill>
          <a:latin typeface="Arial" charset="0"/>
          <a:ea typeface="휴먼매직체"/>
          <a:cs typeface="+mn-cs"/>
        </a:defRPr>
      </a:lvl5pPr>
      <a:lvl6pPr marL="1737360" indent="-182880" algn="l" rtl="0" eaLnBrk="1" latinLnBrk="1"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1"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1"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1"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okdocenter.org/"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www.mofat.go.kr/mofat/popup/2011_dokdo/2011_dokdohistory.pdf"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2" descr="http://dokdocenter.org/dokdo_news/wys2/file_attach/2008/11/07/1226029087-10.jpg"/>
          <p:cNvPicPr>
            <a:picLocks noChangeAspect="1" noChangeArrowheads="1"/>
          </p:cNvPicPr>
          <p:nvPr/>
        </p:nvPicPr>
        <p:blipFill>
          <a:blip r:embed="rId2" cstate="print">
            <a:lum bright="34000"/>
          </a:blip>
          <a:srcRect/>
          <a:stretch>
            <a:fillRect/>
          </a:stretch>
        </p:blipFill>
        <p:spPr bwMode="auto">
          <a:xfrm>
            <a:off x="-19050" y="0"/>
            <a:ext cx="9163050" cy="6858000"/>
          </a:xfrm>
          <a:prstGeom prst="rect">
            <a:avLst/>
          </a:prstGeom>
          <a:noFill/>
          <a:ln w="9525">
            <a:noFill/>
            <a:miter lim="800000"/>
            <a:headEnd/>
            <a:tailEnd/>
          </a:ln>
        </p:spPr>
      </p:pic>
      <p:sp>
        <p:nvSpPr>
          <p:cNvPr id="6146" name="제목 1"/>
          <p:cNvSpPr>
            <a:spLocks noGrp="1"/>
          </p:cNvSpPr>
          <p:nvPr>
            <p:ph type="ctrTitle"/>
          </p:nvPr>
        </p:nvSpPr>
        <p:spPr bwMode="auto">
          <a:xfrm>
            <a:off x="684213" y="1052513"/>
            <a:ext cx="7772400" cy="1470025"/>
          </a:xfrm>
        </p:spPr>
        <p:txBody>
          <a:bodyPr/>
          <a:lstStyle/>
          <a:p>
            <a:pPr algn="ctr" eaLnBrk="1" hangingPunct="1"/>
            <a:r>
              <a:rPr lang="ko-KR" altLang="en-US" sz="4400" cap="none" dirty="0" smtClean="0">
                <a:solidFill>
                  <a:schemeClr val="tx1"/>
                </a:solidFill>
              </a:rPr>
              <a:t>일본영토의 분쟁과 그 현황</a:t>
            </a:r>
            <a:r>
              <a:rPr lang="en-US" altLang="ko-KR" sz="4400" cap="none" dirty="0" smtClean="0">
                <a:solidFill>
                  <a:schemeClr val="tx1"/>
                </a:solidFill>
              </a:rPr>
              <a:t/>
            </a:r>
            <a:br>
              <a:rPr lang="en-US" altLang="ko-KR" sz="4400" cap="none" dirty="0" smtClean="0">
                <a:solidFill>
                  <a:schemeClr val="tx1"/>
                </a:solidFill>
              </a:rPr>
            </a:br>
            <a:r>
              <a:rPr lang="en-US" altLang="ko-KR" sz="2800" cap="none" dirty="0" smtClean="0">
                <a:solidFill>
                  <a:schemeClr val="tx1"/>
                </a:solidFill>
              </a:rPr>
              <a:t>9</a:t>
            </a:r>
            <a:r>
              <a:rPr lang="ko-KR" altLang="en-US" sz="2800" cap="none" dirty="0" smtClean="0">
                <a:solidFill>
                  <a:schemeClr val="tx1"/>
                </a:solidFill>
              </a:rPr>
              <a:t>조</a:t>
            </a:r>
          </a:p>
        </p:txBody>
      </p:sp>
      <p:sp>
        <p:nvSpPr>
          <p:cNvPr id="6147" name="부제목 2"/>
          <p:cNvSpPr>
            <a:spLocks noGrp="1"/>
          </p:cNvSpPr>
          <p:nvPr>
            <p:ph type="subTitle" idx="1"/>
          </p:nvPr>
        </p:nvSpPr>
        <p:spPr>
          <a:xfrm>
            <a:off x="1835150" y="4221163"/>
            <a:ext cx="6172200" cy="2163762"/>
          </a:xfrm>
        </p:spPr>
        <p:txBody>
          <a:bodyPr/>
          <a:lstStyle/>
          <a:p>
            <a:pPr algn="ctr" eaLnBrk="1" hangingPunct="1"/>
            <a:r>
              <a:rPr lang="ko-KR" altLang="en-US" sz="2400" b="0" dirty="0" smtClean="0">
                <a:solidFill>
                  <a:schemeClr val="tx1"/>
                </a:solidFill>
                <a:latin typeface="휴먼매직체"/>
              </a:rPr>
              <a:t>일본어일본학과 배나영</a:t>
            </a:r>
            <a:endParaRPr lang="en-US" altLang="ko-KR" sz="2400" b="0" dirty="0" smtClean="0">
              <a:solidFill>
                <a:schemeClr val="tx1"/>
              </a:solidFill>
              <a:latin typeface="휴먼매직체"/>
            </a:endParaRPr>
          </a:p>
          <a:p>
            <a:pPr algn="ctr" eaLnBrk="1" hangingPunct="1"/>
            <a:r>
              <a:rPr lang="ko-KR" altLang="en-US" sz="2400" b="0" dirty="0" smtClean="0">
                <a:solidFill>
                  <a:schemeClr val="tx1"/>
                </a:solidFill>
                <a:latin typeface="휴먼매직체"/>
              </a:rPr>
              <a:t>일본어일본학과 강진연</a:t>
            </a:r>
            <a:endParaRPr lang="en-US" altLang="ko-KR" sz="2400" b="0" dirty="0" smtClean="0">
              <a:solidFill>
                <a:schemeClr val="tx1"/>
              </a:solidFill>
              <a:latin typeface="휴먼매직체"/>
            </a:endParaRPr>
          </a:p>
          <a:p>
            <a:pPr algn="ctr" eaLnBrk="1" hangingPunct="1"/>
            <a:r>
              <a:rPr lang="ko-KR" altLang="en-US" sz="2400" b="0" dirty="0" smtClean="0">
                <a:solidFill>
                  <a:schemeClr val="tx1"/>
                </a:solidFill>
                <a:latin typeface="휴먼매직체"/>
              </a:rPr>
              <a:t>기계공학과     이  빈              </a:t>
            </a:r>
            <a:endParaRPr lang="en-US" altLang="ko-KR" sz="2400" b="0" dirty="0" smtClean="0">
              <a:solidFill>
                <a:schemeClr val="tx1"/>
              </a:solidFill>
              <a:latin typeface="휴먼매직체"/>
            </a:endParaRPr>
          </a:p>
          <a:p>
            <a:pPr algn="ctr" eaLnBrk="1" hangingPunct="1"/>
            <a:r>
              <a:rPr lang="ko-KR" altLang="en-US" sz="2400" b="0" dirty="0" smtClean="0">
                <a:solidFill>
                  <a:schemeClr val="tx1"/>
                </a:solidFill>
                <a:latin typeface="휴먼매직체"/>
              </a:rPr>
              <a:t>  기계공학과    </a:t>
            </a:r>
            <a:r>
              <a:rPr lang="ko-KR" altLang="en-US" sz="2400" b="0" dirty="0" err="1" smtClean="0">
                <a:solidFill>
                  <a:schemeClr val="tx1"/>
                </a:solidFill>
                <a:latin typeface="휴먼매직체"/>
              </a:rPr>
              <a:t>왕즈웨이</a:t>
            </a:r>
            <a:endParaRPr lang="ko-KR" altLang="en-US" sz="2400" b="0" dirty="0" smtClean="0">
              <a:solidFill>
                <a:schemeClr val="tx1"/>
              </a:solidFill>
              <a:latin typeface="휴먼매직체"/>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텍스트 개체 틀 2"/>
          <p:cNvSpPr>
            <a:spLocks noGrp="1"/>
          </p:cNvSpPr>
          <p:nvPr>
            <p:ph type="body" idx="2"/>
          </p:nvPr>
        </p:nvSpPr>
        <p:spPr/>
        <p:txBody>
          <a:bodyPr/>
          <a:lstStyle/>
          <a:p>
            <a:endParaRPr lang="ko-KR" altLang="en-US"/>
          </a:p>
        </p:txBody>
      </p:sp>
      <p:sp>
        <p:nvSpPr>
          <p:cNvPr id="4" name="내용 개체 틀 3"/>
          <p:cNvSpPr>
            <a:spLocks noGrp="1"/>
          </p:cNvSpPr>
          <p:nvPr>
            <p:ph sz="quarter" idx="1"/>
          </p:nvPr>
        </p:nvSpPr>
        <p:spPr/>
        <p:txBody>
          <a:bodyPr/>
          <a:lstStyle/>
          <a:p>
            <a:r>
              <a:rPr lang="ko-KR" altLang="en-US" dirty="0" smtClean="0"/>
              <a:t>울릉도를 넘보는 일본 </a:t>
            </a:r>
            <a:endParaRPr lang="en-US" altLang="ko-KR" dirty="0" smtClean="0"/>
          </a:p>
          <a:p>
            <a:r>
              <a:rPr lang="en-US" altLang="ko-KR" dirty="0" smtClean="0">
                <a:hlinkClick r:id="rId2"/>
              </a:rPr>
              <a:t>http://www.dokdocenter.org/</a:t>
            </a:r>
            <a:endParaRPr lang="en-US" altLang="ko-KR" dirty="0" smtClean="0"/>
          </a:p>
          <a:p>
            <a:endParaRPr lang="en-US" altLang="ko-KR" dirty="0" smtClean="0"/>
          </a:p>
          <a:p>
            <a:r>
              <a:rPr lang="ko-KR" altLang="en-US" dirty="0" smtClean="0"/>
              <a:t>일본의 독도 탈취방법</a:t>
            </a:r>
            <a:endParaRPr lang="en-US" altLang="ko-KR" smtClean="0"/>
          </a:p>
          <a:p>
            <a:endParaRPr lang="ko-KR"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a:xfrm>
            <a:off x="2123728" y="764704"/>
            <a:ext cx="5328592" cy="648072"/>
          </a:xfrm>
        </p:spPr>
        <p:txBody>
          <a:bodyPr>
            <a:noAutofit/>
          </a:bodyPr>
          <a:lstStyle/>
          <a:p>
            <a:r>
              <a:rPr lang="ko-KR" altLang="en-US" sz="4400" dirty="0" smtClean="0"/>
              <a:t>독도 역사적 근거</a:t>
            </a:r>
            <a:endParaRPr lang="ko-KR" altLang="en-US" sz="4400" dirty="0"/>
          </a:p>
        </p:txBody>
      </p:sp>
      <p:sp>
        <p:nvSpPr>
          <p:cNvPr id="5" name="내용 개체 틀 4"/>
          <p:cNvSpPr>
            <a:spLocks noGrp="1"/>
          </p:cNvSpPr>
          <p:nvPr>
            <p:ph sz="quarter" idx="1"/>
          </p:nvPr>
        </p:nvSpPr>
        <p:spPr>
          <a:xfrm>
            <a:off x="899592" y="1628800"/>
            <a:ext cx="7147520" cy="4973168"/>
          </a:xfrm>
        </p:spPr>
        <p:txBody>
          <a:bodyPr/>
          <a:lstStyle/>
          <a:p>
            <a:pPr algn="ctr">
              <a:buNone/>
            </a:pPr>
            <a:r>
              <a:rPr lang="ko-KR" altLang="en-US" sz="1900" dirty="0" smtClean="0">
                <a:latin typeface="HY나무B" pitchFamily="18" charset="-127"/>
                <a:ea typeface="HY나무B" pitchFamily="18" charset="-127"/>
              </a:rPr>
              <a:t> 첫 번째 근거 </a:t>
            </a:r>
            <a:r>
              <a:rPr lang="en-US" altLang="ko-KR" sz="1900" dirty="0" smtClean="0">
                <a:latin typeface="HY나무B" pitchFamily="18" charset="-127"/>
                <a:ea typeface="HY나무B" pitchFamily="18" charset="-127"/>
              </a:rPr>
              <a:t>“</a:t>
            </a:r>
            <a:r>
              <a:rPr lang="ko-KR" altLang="en-US" sz="1900" dirty="0" smtClean="0">
                <a:latin typeface="HY나무B" pitchFamily="18" charset="-127"/>
                <a:ea typeface="HY나무B" pitchFamily="18" charset="-127"/>
              </a:rPr>
              <a:t>독도는 서기 </a:t>
            </a:r>
            <a:r>
              <a:rPr lang="en-US" altLang="ko-KR" sz="1900" dirty="0" smtClean="0">
                <a:latin typeface="HY나무B" pitchFamily="18" charset="-127"/>
                <a:ea typeface="HY나무B" pitchFamily="18" charset="-127"/>
              </a:rPr>
              <a:t>512</a:t>
            </a:r>
            <a:r>
              <a:rPr lang="ko-KR" altLang="en-US" sz="1900" dirty="0" smtClean="0">
                <a:latin typeface="HY나무B" pitchFamily="18" charset="-127"/>
                <a:ea typeface="HY나무B" pitchFamily="18" charset="-127"/>
              </a:rPr>
              <a:t>년 신라가 우산국을 복속한 한국                              의 영토</a:t>
            </a:r>
            <a:r>
              <a:rPr lang="en-US" altLang="ko-KR" sz="1900" dirty="0" smtClean="0">
                <a:latin typeface="HY나무B" pitchFamily="18" charset="-127"/>
                <a:ea typeface="HY나무B" pitchFamily="18" charset="-127"/>
              </a:rPr>
              <a:t>”</a:t>
            </a:r>
            <a:r>
              <a:rPr lang="ko-KR" altLang="en-US" sz="1900" dirty="0" smtClean="0">
                <a:latin typeface="HY나무B" pitchFamily="18" charset="-127"/>
                <a:ea typeface="HY나무B" pitchFamily="18" charset="-127"/>
              </a:rPr>
              <a:t>라는 것</a:t>
            </a:r>
            <a:r>
              <a:rPr lang="en-US" altLang="ko-KR" sz="1900" dirty="0" smtClean="0">
                <a:latin typeface="HY나무B" pitchFamily="18" charset="-127"/>
                <a:ea typeface="HY나무B" pitchFamily="18" charset="-127"/>
              </a:rPr>
              <a:t>.</a:t>
            </a:r>
          </a:p>
          <a:p>
            <a:pPr>
              <a:buNone/>
            </a:pPr>
            <a:r>
              <a:rPr lang="en-US" altLang="ko-KR" sz="1900" dirty="0" smtClean="0">
                <a:latin typeface="HY나무B" pitchFamily="18" charset="-127"/>
                <a:ea typeface="HY나무B" pitchFamily="18" charset="-127"/>
              </a:rPr>
              <a:t>                                          -</a:t>
            </a:r>
            <a:r>
              <a:rPr lang="ko-KR" altLang="en-US" sz="1900" dirty="0" smtClean="0">
                <a:latin typeface="HY나무B" pitchFamily="18" charset="-127"/>
                <a:ea typeface="HY나무B" pitchFamily="18" charset="-127"/>
              </a:rPr>
              <a:t>삼국사기 </a:t>
            </a:r>
            <a:r>
              <a:rPr lang="en-US" altLang="ko-KR" sz="1900" dirty="0" smtClean="0">
                <a:latin typeface="HY나무B" pitchFamily="18" charset="-127"/>
                <a:ea typeface="HY나무B" pitchFamily="18" charset="-127"/>
              </a:rPr>
              <a:t>1145</a:t>
            </a:r>
            <a:r>
              <a:rPr lang="ko-KR" altLang="en-US" sz="1900" dirty="0" smtClean="0">
                <a:latin typeface="HY나무B" pitchFamily="18" charset="-127"/>
                <a:ea typeface="HY나무B" pitchFamily="18" charset="-127"/>
              </a:rPr>
              <a:t>년 기록에 표시</a:t>
            </a:r>
            <a:endParaRPr lang="en-US" altLang="ko-KR" sz="1900" dirty="0" smtClean="0">
              <a:latin typeface="HY나무B" pitchFamily="18" charset="-127"/>
              <a:ea typeface="HY나무B" pitchFamily="18" charset="-127"/>
            </a:endParaRPr>
          </a:p>
          <a:p>
            <a:pPr>
              <a:buNone/>
            </a:pPr>
            <a:endParaRPr lang="en-US" altLang="ko-KR" sz="1900" dirty="0" smtClean="0">
              <a:latin typeface="HY나무B" pitchFamily="18" charset="-127"/>
              <a:ea typeface="HY나무B" pitchFamily="18" charset="-127"/>
            </a:endParaRPr>
          </a:p>
          <a:p>
            <a:pPr algn="ctr">
              <a:buNone/>
            </a:pPr>
            <a:r>
              <a:rPr lang="ko-KR" altLang="en-US" sz="1900" dirty="0" smtClean="0">
                <a:latin typeface="HY나무B" pitchFamily="18" charset="-127"/>
                <a:ea typeface="HY나무B" pitchFamily="18" charset="-127"/>
              </a:rPr>
              <a:t> 두 번째 근거 안용복이 일본으로 건너가 울릉도와 독도가 조선의 영토임을 확인하고 에도 막부로 </a:t>
            </a:r>
            <a:r>
              <a:rPr lang="ko-KR" altLang="en-US" sz="1900" dirty="0" err="1" smtClean="0">
                <a:latin typeface="HY나무B" pitchFamily="18" charset="-127"/>
                <a:ea typeface="HY나무B" pitchFamily="18" charset="-127"/>
              </a:rPr>
              <a:t>부터</a:t>
            </a:r>
            <a:r>
              <a:rPr lang="ko-KR" altLang="en-US" sz="1900" dirty="0" smtClean="0">
                <a:latin typeface="HY나무B" pitchFamily="18" charset="-127"/>
                <a:ea typeface="HY나무B" pitchFamily="18" charset="-127"/>
              </a:rPr>
              <a:t> 서계를 받은 것</a:t>
            </a:r>
            <a:r>
              <a:rPr lang="en-US" altLang="ko-KR" sz="1900" dirty="0" smtClean="0">
                <a:latin typeface="HY나무B" pitchFamily="18" charset="-127"/>
                <a:ea typeface="HY나무B" pitchFamily="18" charset="-127"/>
              </a:rPr>
              <a:t>.</a:t>
            </a:r>
          </a:p>
          <a:p>
            <a:pPr algn="ctr">
              <a:buNone/>
            </a:pPr>
            <a:endParaRPr lang="en-US" altLang="ko-KR" sz="1900" dirty="0" smtClean="0">
              <a:latin typeface="HY나무B" pitchFamily="18" charset="-127"/>
              <a:ea typeface="HY나무B" pitchFamily="18" charset="-127"/>
            </a:endParaRPr>
          </a:p>
          <a:p>
            <a:pPr algn="ctr">
              <a:buNone/>
            </a:pPr>
            <a:r>
              <a:rPr lang="ko-KR" altLang="en-US" sz="1900" dirty="0" smtClean="0">
                <a:latin typeface="HY나무B" pitchFamily="18" charset="-127"/>
                <a:ea typeface="HY나무B" pitchFamily="18" charset="-127"/>
              </a:rPr>
              <a:t> 세 번째 근거 </a:t>
            </a:r>
            <a:r>
              <a:rPr lang="en-US" altLang="ko-KR" sz="1900" dirty="0" smtClean="0">
                <a:latin typeface="HY나무B" pitchFamily="18" charset="-127"/>
                <a:ea typeface="HY나무B" pitchFamily="18" charset="-127"/>
              </a:rPr>
              <a:t>1900</a:t>
            </a:r>
            <a:r>
              <a:rPr lang="ko-KR" altLang="en-US" sz="1900" dirty="0" smtClean="0">
                <a:latin typeface="HY나무B" pitchFamily="18" charset="-127"/>
                <a:ea typeface="HY나무B" pitchFamily="18" charset="-127"/>
              </a:rPr>
              <a:t>년 대한제국의 칙령 </a:t>
            </a:r>
            <a:r>
              <a:rPr lang="en-US" altLang="ko-KR" sz="1900" dirty="0" smtClean="0">
                <a:latin typeface="HY나무B" pitchFamily="18" charset="-127"/>
                <a:ea typeface="HY나무B" pitchFamily="18" charset="-127"/>
              </a:rPr>
              <a:t>41</a:t>
            </a:r>
            <a:r>
              <a:rPr lang="ko-KR" altLang="en-US" sz="1900" dirty="0" smtClean="0">
                <a:latin typeface="HY나무B" pitchFamily="18" charset="-127"/>
                <a:ea typeface="HY나무B" pitchFamily="18" charset="-127"/>
              </a:rPr>
              <a:t>호로 독도가 </a:t>
            </a:r>
            <a:r>
              <a:rPr lang="ko-KR" altLang="en-US" sz="1900" dirty="0" err="1" smtClean="0">
                <a:latin typeface="HY나무B" pitchFamily="18" charset="-127"/>
                <a:ea typeface="HY나무B" pitchFamily="18" charset="-127"/>
              </a:rPr>
              <a:t>울도군의</a:t>
            </a:r>
            <a:r>
              <a:rPr lang="ko-KR" altLang="en-US" sz="1900" dirty="0" smtClean="0">
                <a:latin typeface="HY나무B" pitchFamily="18" charset="-127"/>
                <a:ea typeface="HY나무B" pitchFamily="18" charset="-127"/>
              </a:rPr>
              <a:t> 소속이 된 것</a:t>
            </a:r>
            <a:r>
              <a:rPr lang="en-US" altLang="ko-KR" sz="1900" dirty="0" smtClean="0">
                <a:latin typeface="HY나무B" pitchFamily="18" charset="-127"/>
                <a:ea typeface="HY나무B" pitchFamily="18" charset="-127"/>
              </a:rPr>
              <a:t>.</a:t>
            </a:r>
          </a:p>
          <a:p>
            <a:pPr algn="ctr">
              <a:buNone/>
            </a:pPr>
            <a:endParaRPr lang="en-US" altLang="ko-KR" sz="1900" dirty="0" smtClean="0">
              <a:latin typeface="HY나무B" pitchFamily="18" charset="-127"/>
              <a:ea typeface="HY나무B" pitchFamily="18" charset="-127"/>
            </a:endParaRPr>
          </a:p>
          <a:p>
            <a:pPr algn="ctr">
              <a:buNone/>
            </a:pPr>
            <a:r>
              <a:rPr lang="ko-KR" altLang="en-US" sz="1900" dirty="0" smtClean="0">
                <a:latin typeface="HY나무B" pitchFamily="18" charset="-127"/>
                <a:ea typeface="HY나무B" pitchFamily="18" charset="-127"/>
              </a:rPr>
              <a:t>네 번째 근거 </a:t>
            </a:r>
            <a:r>
              <a:rPr lang="en-US" altLang="ko-KR" sz="1900" dirty="0" smtClean="0">
                <a:latin typeface="HY나무B" pitchFamily="18" charset="-127"/>
                <a:ea typeface="HY나무B" pitchFamily="18" charset="-127"/>
              </a:rPr>
              <a:t>1946</a:t>
            </a:r>
            <a:r>
              <a:rPr lang="ko-KR" altLang="en-US" sz="1900" dirty="0" smtClean="0">
                <a:latin typeface="HY나무B" pitchFamily="18" charset="-127"/>
                <a:ea typeface="HY나무B" pitchFamily="18" charset="-127"/>
              </a:rPr>
              <a:t>년 연합국 최고 사령관 총사령부 지령으로 독도가 한국 영토로 확정 </a:t>
            </a:r>
            <a:r>
              <a:rPr lang="ko-KR" altLang="en-US" sz="1900" dirty="0" err="1" smtClean="0">
                <a:latin typeface="HY나무B" pitchFamily="18" charset="-127"/>
                <a:ea typeface="HY나무B" pitchFamily="18" charset="-127"/>
              </a:rPr>
              <a:t>된것</a:t>
            </a:r>
            <a:r>
              <a:rPr lang="en-US" altLang="ko-KR" sz="1900" dirty="0" smtClean="0">
                <a:latin typeface="HY나무B" pitchFamily="18" charset="-127"/>
                <a:ea typeface="HY나무B" pitchFamily="18" charset="-127"/>
              </a:rPr>
              <a:t>.</a:t>
            </a:r>
            <a:endParaRPr lang="ko-KR" altLang="en-US" sz="1900" dirty="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제목 7"/>
          <p:cNvSpPr>
            <a:spLocks noGrp="1"/>
          </p:cNvSpPr>
          <p:nvPr>
            <p:ph type="title"/>
          </p:nvPr>
        </p:nvSpPr>
        <p:spPr bwMode="auto">
          <a:xfrm>
            <a:off x="457200" y="274638"/>
            <a:ext cx="7467600" cy="1143000"/>
          </a:xfrm>
        </p:spPr>
        <p:txBody>
          <a:bodyPr/>
          <a:lstStyle/>
          <a:p>
            <a:pPr eaLnBrk="1" hangingPunct="1"/>
            <a:r>
              <a:rPr lang="ko-KR" altLang="en-US" sz="4400" b="0" cap="none" smtClean="0"/>
              <a:t>일본측 주장</a:t>
            </a:r>
          </a:p>
        </p:txBody>
      </p:sp>
      <p:sp>
        <p:nvSpPr>
          <p:cNvPr id="15362" name="내용 개체 틀 6"/>
          <p:cNvSpPr>
            <a:spLocks noGrp="1"/>
          </p:cNvSpPr>
          <p:nvPr>
            <p:ph sz="quarter" idx="4294967295"/>
          </p:nvPr>
        </p:nvSpPr>
        <p:spPr>
          <a:xfrm>
            <a:off x="457200" y="1600200"/>
            <a:ext cx="7467600" cy="4614863"/>
          </a:xfrm>
        </p:spPr>
        <p:txBody>
          <a:bodyPr/>
          <a:lstStyle/>
          <a:p>
            <a:pPr eaLnBrk="1" hangingPunct="1">
              <a:lnSpc>
                <a:spcPct val="80000"/>
              </a:lnSpc>
            </a:pPr>
            <a:endParaRPr lang="ko-KR" altLang="en-US" sz="1500" dirty="0" smtClean="0"/>
          </a:p>
          <a:p>
            <a:pPr eaLnBrk="1" hangingPunct="1">
              <a:lnSpc>
                <a:spcPct val="80000"/>
              </a:lnSpc>
            </a:pPr>
            <a:r>
              <a:rPr lang="ko-KR" altLang="en-US" sz="1900" dirty="0" smtClean="0"/>
              <a:t>일본은 옛날부터 독도의 존재를 인식하고 있었다</a:t>
            </a:r>
            <a:r>
              <a:rPr lang="en-US" altLang="ko-KR" sz="1900" dirty="0" smtClean="0"/>
              <a:t>.</a:t>
            </a:r>
            <a:endParaRPr lang="ko-KR" altLang="en-US" sz="1900" dirty="0" smtClean="0"/>
          </a:p>
          <a:p>
            <a:pPr eaLnBrk="1" hangingPunct="1">
              <a:lnSpc>
                <a:spcPct val="80000"/>
              </a:lnSpc>
            </a:pPr>
            <a:r>
              <a:rPr lang="ko-KR" altLang="en-US" sz="1900" dirty="0" smtClean="0"/>
              <a:t>한국이 옛날부터 독도를 인식하고 있었다는 근거는 없다</a:t>
            </a:r>
            <a:r>
              <a:rPr lang="en-US" altLang="ko-KR" sz="1900" dirty="0" smtClean="0"/>
              <a:t>.</a:t>
            </a:r>
            <a:endParaRPr lang="ko-KR" altLang="en-US" sz="1900" dirty="0" smtClean="0"/>
          </a:p>
          <a:p>
            <a:pPr eaLnBrk="1" hangingPunct="1">
              <a:lnSpc>
                <a:spcPct val="80000"/>
              </a:lnSpc>
            </a:pPr>
            <a:r>
              <a:rPr lang="ko-KR" altLang="en-US" sz="1900" dirty="0" smtClean="0"/>
              <a:t>일본은 울릉도로 갈 때의 </a:t>
            </a:r>
            <a:r>
              <a:rPr lang="ko-KR" altLang="en-US" sz="1900" dirty="0" err="1" smtClean="0"/>
              <a:t>정박장으로</a:t>
            </a:r>
            <a:r>
              <a:rPr lang="ko-KR" altLang="en-US" sz="1900" dirty="0" smtClean="0"/>
              <a:t> 독도를 이용하고</a:t>
            </a:r>
            <a:r>
              <a:rPr lang="en-US" altLang="ko-KR" sz="1900" dirty="0" smtClean="0"/>
              <a:t>, </a:t>
            </a:r>
            <a:r>
              <a:rPr lang="ko-KR" altLang="en-US" sz="1900" dirty="0" smtClean="0"/>
              <a:t>독도에서 고기를 잡기도 하여</a:t>
            </a:r>
            <a:r>
              <a:rPr lang="en-US" altLang="ko-KR" sz="1900" dirty="0" smtClean="0"/>
              <a:t>, </a:t>
            </a:r>
            <a:r>
              <a:rPr lang="ko-KR" altLang="en-US" sz="1900" dirty="0" smtClean="0"/>
              <a:t>늦어도 </a:t>
            </a:r>
            <a:r>
              <a:rPr lang="en-US" altLang="ko-KR" sz="1900" dirty="0" smtClean="0"/>
              <a:t>17</a:t>
            </a:r>
            <a:r>
              <a:rPr lang="ko-KR" altLang="en-US" sz="1900" dirty="0" smtClean="0"/>
              <a:t>세기 중엽에는 독도의 영유권을 확립하였다</a:t>
            </a:r>
            <a:r>
              <a:rPr lang="en-US" altLang="ko-KR" sz="1900" dirty="0" smtClean="0"/>
              <a:t>.</a:t>
            </a:r>
            <a:endParaRPr lang="ko-KR" altLang="en-US" sz="1900" dirty="0" smtClean="0"/>
          </a:p>
          <a:p>
            <a:pPr eaLnBrk="1" hangingPunct="1">
              <a:lnSpc>
                <a:spcPct val="80000"/>
              </a:lnSpc>
            </a:pPr>
            <a:r>
              <a:rPr lang="ko-KR" altLang="en-US" sz="1900" dirty="0" smtClean="0"/>
              <a:t>일본은 </a:t>
            </a:r>
            <a:r>
              <a:rPr lang="en-US" altLang="ko-KR" sz="1900" dirty="0" smtClean="0"/>
              <a:t>17</a:t>
            </a:r>
            <a:r>
              <a:rPr lang="ko-KR" altLang="en-US" sz="1900" dirty="0" smtClean="0"/>
              <a:t>세기 말 울릉도 도항을 금지하였으나</a:t>
            </a:r>
            <a:r>
              <a:rPr lang="en-US" altLang="ko-KR" sz="1900" dirty="0" smtClean="0"/>
              <a:t>, </a:t>
            </a:r>
            <a:r>
              <a:rPr lang="ko-KR" altLang="en-US" sz="1900" dirty="0" smtClean="0"/>
              <a:t>독도는 도항을 금지하지 않았다</a:t>
            </a:r>
            <a:r>
              <a:rPr lang="en-US" altLang="ko-KR" sz="1900" dirty="0" smtClean="0"/>
              <a:t>.</a:t>
            </a:r>
            <a:endParaRPr lang="ko-KR" altLang="en-US" sz="1900" dirty="0" smtClean="0"/>
          </a:p>
          <a:p>
            <a:pPr eaLnBrk="1" hangingPunct="1">
              <a:lnSpc>
                <a:spcPct val="80000"/>
              </a:lnSpc>
            </a:pPr>
            <a:r>
              <a:rPr lang="ko-KR" altLang="en-US" sz="1900" dirty="0" smtClean="0"/>
              <a:t>안용복의 진술 내용은 일본의 기록과 맞지 않는 등 의문점이 많다</a:t>
            </a:r>
            <a:r>
              <a:rPr lang="en-US" altLang="ko-KR" sz="1900" dirty="0" smtClean="0"/>
              <a:t>.</a:t>
            </a:r>
            <a:endParaRPr lang="ko-KR" altLang="en-US" sz="1900" dirty="0" smtClean="0"/>
          </a:p>
          <a:p>
            <a:pPr eaLnBrk="1" hangingPunct="1">
              <a:lnSpc>
                <a:spcPct val="80000"/>
              </a:lnSpc>
            </a:pPr>
            <a:r>
              <a:rPr lang="ko-KR" altLang="en-US" sz="1900" dirty="0" smtClean="0"/>
              <a:t>일본 정부는 </a:t>
            </a:r>
            <a:r>
              <a:rPr lang="en-US" altLang="ko-KR" sz="1900" dirty="0" smtClean="0"/>
              <a:t>1905</a:t>
            </a:r>
            <a:r>
              <a:rPr lang="ko-KR" altLang="en-US" sz="1900" dirty="0" smtClean="0"/>
              <a:t>년 독도를 </a:t>
            </a:r>
            <a:r>
              <a:rPr lang="ko-KR" altLang="en-US" sz="1900" dirty="0" err="1" smtClean="0"/>
              <a:t>시마네</a:t>
            </a:r>
            <a:r>
              <a:rPr lang="ko-KR" altLang="en-US" sz="1900" dirty="0" smtClean="0"/>
              <a:t> 현에 편입하여 독도 영유 의사를 확인하였다</a:t>
            </a:r>
            <a:r>
              <a:rPr lang="en-US" altLang="ko-KR" sz="1900" dirty="0" smtClean="0"/>
              <a:t>.</a:t>
            </a:r>
            <a:endParaRPr lang="ko-KR" altLang="en-US" sz="1900" dirty="0" smtClean="0"/>
          </a:p>
          <a:p>
            <a:pPr eaLnBrk="1" hangingPunct="1">
              <a:lnSpc>
                <a:spcPct val="80000"/>
              </a:lnSpc>
            </a:pPr>
            <a:r>
              <a:rPr lang="ko-KR" altLang="en-US" sz="1900" dirty="0" smtClean="0"/>
              <a:t>샌프란시스코 평화조약 기초 과정에서 한국은 영토에 독도를 포함시키도록 요구하였으나 미국은 독도가 일본의 관할 하에 있다고 언급하며 이를 거부하였다</a:t>
            </a:r>
            <a:r>
              <a:rPr lang="en-US" altLang="ko-KR" sz="1900" dirty="0" smtClean="0"/>
              <a:t>.</a:t>
            </a:r>
            <a:endParaRPr lang="ko-KR" altLang="en-US" sz="1900" dirty="0" smtClean="0"/>
          </a:p>
          <a:p>
            <a:pPr eaLnBrk="1" hangingPunct="1">
              <a:lnSpc>
                <a:spcPct val="80000"/>
              </a:lnSpc>
            </a:pPr>
            <a:r>
              <a:rPr lang="ko-KR" altLang="en-US" sz="1900" dirty="0" smtClean="0"/>
              <a:t>독도는 </a:t>
            </a:r>
            <a:r>
              <a:rPr lang="en-US" altLang="ko-KR" sz="1900" dirty="0" smtClean="0"/>
              <a:t>1952</a:t>
            </a:r>
            <a:r>
              <a:rPr lang="ko-KR" altLang="en-US" sz="1900" dirty="0" smtClean="0"/>
              <a:t>년 주일미군의 폭격 훈련 구역으로 지정되어 일본 영토로 취급되었음을 시사한다</a:t>
            </a:r>
            <a:r>
              <a:rPr lang="en-US" altLang="ko-KR" sz="1900" dirty="0" smtClean="0"/>
              <a:t>.</a:t>
            </a:r>
            <a:endParaRPr lang="ko-KR" altLang="en-US" sz="1900" dirty="0" smtClean="0"/>
          </a:p>
          <a:p>
            <a:pPr eaLnBrk="1" hangingPunct="1">
              <a:lnSpc>
                <a:spcPct val="80000"/>
              </a:lnSpc>
            </a:pPr>
            <a:r>
              <a:rPr lang="ko-KR" altLang="en-US" sz="1900" dirty="0" smtClean="0"/>
              <a:t>한국은 독도를 불법 점거하고 있으며 일본은 엄중하게 항의하고 있다</a:t>
            </a:r>
            <a:r>
              <a:rPr lang="en-US" altLang="ko-KR" sz="1900" dirty="0" smtClean="0"/>
              <a:t>.</a:t>
            </a:r>
            <a:endParaRPr lang="ko-KR" altLang="en-US" sz="1900" dirty="0" smtClean="0"/>
          </a:p>
          <a:p>
            <a:pPr eaLnBrk="1" hangingPunct="1">
              <a:lnSpc>
                <a:spcPct val="80000"/>
              </a:lnSpc>
            </a:pPr>
            <a:r>
              <a:rPr lang="ko-KR" altLang="en-US" sz="1900" dirty="0" smtClean="0"/>
              <a:t>일본은 독도 영유권에 관한 문제를 국제사법재판소에 회부할 것을 제안하고 있으나 한국이 이를 거부한다</a:t>
            </a:r>
            <a:r>
              <a:rPr lang="en-US" altLang="ko-KR" sz="1900" dirty="0" smtClean="0"/>
              <a:t>.</a:t>
            </a:r>
            <a:endParaRPr lang="ko-KR" altLang="en-US" sz="1900" dirty="0" smtClean="0"/>
          </a:p>
          <a:p>
            <a:pPr eaLnBrk="1" hangingPunct="1">
              <a:lnSpc>
                <a:spcPct val="80000"/>
              </a:lnSpc>
            </a:pPr>
            <a:endParaRPr lang="ko-KR" altLang="en-US" sz="15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bwMode="auto">
          <a:noFill/>
        </p:spPr>
        <p:txBody>
          <a:bodyPr/>
          <a:lstStyle/>
          <a:p>
            <a:r>
              <a:rPr lang="zh-CN" altLang="en-US" cap="none" smtClean="0">
                <a:latin typeface="Century Schoolbook"/>
              </a:rPr>
              <a:t>日本方面的主张</a:t>
            </a:r>
          </a:p>
        </p:txBody>
      </p:sp>
      <p:sp>
        <p:nvSpPr>
          <p:cNvPr id="16386" name="Rectangle 3"/>
          <p:cNvSpPr>
            <a:spLocks noGrp="1"/>
          </p:cNvSpPr>
          <p:nvPr>
            <p:ph type="body" idx="4294967295"/>
          </p:nvPr>
        </p:nvSpPr>
        <p:spPr/>
        <p:txBody>
          <a:bodyPr/>
          <a:lstStyle/>
          <a:p>
            <a:r>
              <a:rPr lang="zh-CN" altLang="en-US" sz="1800" smtClean="0">
                <a:latin typeface="Century Schoolbook"/>
              </a:rPr>
              <a:t>日本自古以来就知道独岛的存在</a:t>
            </a:r>
            <a:r>
              <a:rPr lang="en-US" altLang="zh-CN" sz="1800" smtClean="0">
                <a:latin typeface="Century Schoolbook"/>
              </a:rPr>
              <a:t>.</a:t>
            </a:r>
          </a:p>
          <a:p>
            <a:r>
              <a:rPr lang="zh-CN" altLang="en-US" sz="1800" smtClean="0">
                <a:latin typeface="Century Schoolbook"/>
              </a:rPr>
              <a:t>韩国自古以来就知道独岛的存在时没有根据的</a:t>
            </a:r>
            <a:r>
              <a:rPr lang="en-US" altLang="zh-CN" sz="1800" smtClean="0">
                <a:latin typeface="Century Schoolbook"/>
              </a:rPr>
              <a:t>.</a:t>
            </a:r>
          </a:p>
          <a:p>
            <a:r>
              <a:rPr lang="zh-CN" altLang="en-US" sz="1800" smtClean="0">
                <a:latin typeface="Century Schoolbook"/>
              </a:rPr>
              <a:t>日本去郁陵岛的时候就利用独岛停船，在独岛上捕鱼，最晚到</a:t>
            </a:r>
            <a:r>
              <a:rPr lang="en-US" altLang="zh-CN" sz="1800" smtClean="0">
                <a:latin typeface="Century Schoolbook"/>
              </a:rPr>
              <a:t>17</a:t>
            </a:r>
            <a:r>
              <a:rPr lang="zh-CN" altLang="en-US" sz="1800" smtClean="0">
                <a:latin typeface="Century Schoolbook"/>
              </a:rPr>
              <a:t>世纪中旬确立独岛的拥有权</a:t>
            </a:r>
            <a:r>
              <a:rPr lang="en-US" altLang="zh-CN" sz="1800" smtClean="0">
                <a:latin typeface="Century Schoolbook"/>
              </a:rPr>
              <a:t>.</a:t>
            </a:r>
          </a:p>
          <a:p>
            <a:r>
              <a:rPr lang="zh-CN" altLang="en-US" sz="1800" smtClean="0">
                <a:latin typeface="Century Schoolbook"/>
              </a:rPr>
              <a:t>日本</a:t>
            </a:r>
            <a:r>
              <a:rPr lang="en-US" altLang="zh-CN" sz="1800" smtClean="0">
                <a:latin typeface="Century Schoolbook"/>
              </a:rPr>
              <a:t>17</a:t>
            </a:r>
            <a:r>
              <a:rPr lang="zh-CN" altLang="en-US" sz="1800" smtClean="0">
                <a:latin typeface="Century Schoolbook"/>
              </a:rPr>
              <a:t>世纪末期停止在郁陵岛的渡航，在独岛上却一直没有停止</a:t>
            </a:r>
            <a:r>
              <a:rPr lang="en-US" altLang="zh-CN" sz="1800" smtClean="0">
                <a:latin typeface="Century Schoolbook"/>
              </a:rPr>
              <a:t>.</a:t>
            </a:r>
          </a:p>
          <a:p>
            <a:r>
              <a:rPr lang="zh-CN" altLang="en-US" sz="1800" smtClean="0">
                <a:latin typeface="Century Schoolbook"/>
              </a:rPr>
              <a:t>安龙福陈诉的内容上日本的记录有许多不准确的问题点 </a:t>
            </a:r>
            <a:r>
              <a:rPr lang="en-US" altLang="zh-CN" sz="1800" smtClean="0">
                <a:latin typeface="Century Schoolbook"/>
              </a:rPr>
              <a:t>.</a:t>
            </a:r>
          </a:p>
          <a:p>
            <a:r>
              <a:rPr lang="zh-CN" altLang="en-US" sz="1800" smtClean="0">
                <a:latin typeface="Century Schoolbook"/>
              </a:rPr>
              <a:t>日本政府</a:t>
            </a:r>
            <a:r>
              <a:rPr lang="en-US" altLang="zh-CN" sz="1800" smtClean="0">
                <a:latin typeface="Century Schoolbook"/>
              </a:rPr>
              <a:t>1905</a:t>
            </a:r>
            <a:r>
              <a:rPr lang="zh-CN" altLang="en-US" sz="1800" smtClean="0">
                <a:latin typeface="Century Schoolbook"/>
              </a:rPr>
              <a:t>年独岛被编入了岛根县地区，独岛的拥有想法进行确认</a:t>
            </a:r>
            <a:r>
              <a:rPr lang="en-US" altLang="zh-CN" sz="1800" smtClean="0">
                <a:latin typeface="Century Schoolbook"/>
              </a:rPr>
              <a:t>.</a:t>
            </a:r>
          </a:p>
          <a:p>
            <a:r>
              <a:rPr lang="zh-CN" altLang="en-US" sz="1800" smtClean="0">
                <a:latin typeface="Century Schoolbook"/>
              </a:rPr>
              <a:t>旧金山和平条约起草时韩国拥有独岛的主权的要求，美国提到独岛是日本管辖的，拒绝了韩国的要求</a:t>
            </a:r>
            <a:r>
              <a:rPr lang="en-US" altLang="zh-CN" sz="1800" smtClean="0">
                <a:latin typeface="Century Schoolbook"/>
              </a:rPr>
              <a:t>.</a:t>
            </a:r>
          </a:p>
          <a:p>
            <a:r>
              <a:rPr lang="zh-CN" altLang="en-US" sz="1900" smtClean="0">
                <a:latin typeface="Century Schoolbook"/>
              </a:rPr>
              <a:t>独岛在</a:t>
            </a:r>
            <a:r>
              <a:rPr lang="en-US" altLang="zh-CN" sz="1900" smtClean="0">
                <a:latin typeface="Century Schoolbook"/>
              </a:rPr>
              <a:t>1952</a:t>
            </a:r>
            <a:r>
              <a:rPr lang="zh-CN" altLang="en-US" sz="1900" smtClean="0">
                <a:latin typeface="Century Schoolbook"/>
              </a:rPr>
              <a:t>年被驻日美军当做轰炸演习区域并办理日本领土的归国手续的事实</a:t>
            </a:r>
            <a:r>
              <a:rPr lang="en-US" altLang="zh-CN" sz="1900" smtClean="0">
                <a:latin typeface="Century Schoolbook"/>
              </a:rPr>
              <a:t>.</a:t>
            </a:r>
          </a:p>
          <a:p>
            <a:r>
              <a:rPr lang="zh-CN" altLang="en-US" sz="1900" smtClean="0">
                <a:latin typeface="Century Schoolbook"/>
              </a:rPr>
              <a:t>韩国非法占领独岛受到了日本的严重抗议</a:t>
            </a:r>
          </a:p>
          <a:p>
            <a:r>
              <a:rPr lang="zh-CN" altLang="en-US" sz="1900" smtClean="0">
                <a:latin typeface="Century Schoolbook"/>
              </a:rPr>
              <a:t>日本对独岛的拥有权问题提交岛国际法院的判决提案，受到韩国方面的拒绝</a:t>
            </a:r>
          </a:p>
          <a:p>
            <a:endParaRPr lang="zh-CN" altLang="en-US" sz="1900" smtClean="0">
              <a:latin typeface="Century Schoolbook"/>
            </a:endParaRPr>
          </a:p>
          <a:p>
            <a:endParaRPr lang="zh-CN" altLang="en-US" sz="1900" smtClean="0">
              <a:latin typeface="Century Schoolbook"/>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idx="4294967295"/>
          </p:nvPr>
        </p:nvSpPr>
        <p:spPr/>
        <p:txBody>
          <a:bodyPr/>
          <a:lstStyle/>
          <a:p>
            <a:r>
              <a:rPr lang="ko-KR" altLang="en-US" sz="4400" cap="none" smtClean="0"/>
              <a:t>한국측 주장</a:t>
            </a:r>
          </a:p>
        </p:txBody>
      </p:sp>
      <p:sp>
        <p:nvSpPr>
          <p:cNvPr id="6" name="내용 개체 틀 5"/>
          <p:cNvSpPr>
            <a:spLocks noGrp="1"/>
          </p:cNvSpPr>
          <p:nvPr>
            <p:ph sz="quarter" idx="4294967295"/>
          </p:nvPr>
        </p:nvSpPr>
        <p:spPr>
          <a:xfrm>
            <a:off x="457200" y="1340768"/>
            <a:ext cx="7467600" cy="5133057"/>
          </a:xfrm>
        </p:spPr>
        <p:txBody>
          <a:bodyPr>
            <a:normAutofit/>
          </a:bodyPr>
          <a:lstStyle/>
          <a:p>
            <a:pPr>
              <a:lnSpc>
                <a:spcPct val="80000"/>
              </a:lnSpc>
            </a:pPr>
            <a:r>
              <a:rPr lang="ko-KR" altLang="en-US" sz="1900" dirty="0" smtClean="0"/>
              <a:t>울릉도와 독도가 일본의 영역이 아님을 나타내고 있으며</a:t>
            </a:r>
            <a:r>
              <a:rPr lang="en-US" altLang="ko-KR" sz="1900" dirty="0" smtClean="0"/>
              <a:t>, </a:t>
            </a:r>
            <a:r>
              <a:rPr lang="ko-KR" altLang="en-US" sz="1900" dirty="0" smtClean="0"/>
              <a:t>일본의 관청에서 펴낸 자료는 독도를 한국 영토에 포함시키고 있다</a:t>
            </a:r>
            <a:r>
              <a:rPr lang="en-US" altLang="ko-KR" sz="1900" dirty="0" smtClean="0"/>
              <a:t>.</a:t>
            </a:r>
            <a:endParaRPr lang="ko-KR" altLang="en-US" sz="1900" dirty="0" smtClean="0"/>
          </a:p>
          <a:p>
            <a:pPr>
              <a:lnSpc>
                <a:spcPct val="80000"/>
              </a:lnSpc>
            </a:pPr>
            <a:r>
              <a:rPr lang="ko-KR" altLang="en-US" sz="1900" dirty="0" smtClean="0"/>
              <a:t>독도는 울릉도에서 육안으로 관측되며</a:t>
            </a:r>
            <a:r>
              <a:rPr lang="en-US" altLang="ko-KR" sz="1900" dirty="0" smtClean="0"/>
              <a:t>, 15</a:t>
            </a:r>
            <a:r>
              <a:rPr lang="ko-KR" altLang="en-US" sz="1900" dirty="0" smtClean="0"/>
              <a:t>세기 이후의 여러 서적에 독도를 설명하였다</a:t>
            </a:r>
            <a:r>
              <a:rPr lang="en-US" altLang="ko-KR" sz="1900" dirty="0" smtClean="0"/>
              <a:t>.</a:t>
            </a:r>
            <a:endParaRPr lang="ko-KR" altLang="en-US" sz="1900" dirty="0" smtClean="0"/>
          </a:p>
          <a:p>
            <a:pPr>
              <a:lnSpc>
                <a:spcPct val="80000"/>
              </a:lnSpc>
            </a:pPr>
            <a:r>
              <a:rPr lang="en-US" altLang="ko-KR" sz="1900" dirty="0" smtClean="0"/>
              <a:t>17</a:t>
            </a:r>
            <a:r>
              <a:rPr lang="ko-KR" altLang="en-US" sz="1900" dirty="0" smtClean="0"/>
              <a:t>세기 중엽</a:t>
            </a:r>
            <a:r>
              <a:rPr lang="en-US" altLang="ko-KR" sz="1900" dirty="0" smtClean="0"/>
              <a:t>, 19</a:t>
            </a:r>
            <a:r>
              <a:rPr lang="ko-KR" altLang="en-US" sz="1900" dirty="0" smtClean="0"/>
              <a:t>세기 말 일본의 문서에서 독도는 일본의 영토에서 제외되어 있다</a:t>
            </a:r>
            <a:r>
              <a:rPr lang="en-US" altLang="ko-KR" sz="1900" dirty="0" smtClean="0"/>
              <a:t>.</a:t>
            </a:r>
            <a:endParaRPr lang="ko-KR" altLang="en-US" sz="1900" dirty="0" smtClean="0"/>
          </a:p>
          <a:p>
            <a:pPr>
              <a:lnSpc>
                <a:spcPct val="80000"/>
              </a:lnSpc>
            </a:pPr>
            <a:r>
              <a:rPr lang="en-US" altLang="ko-KR" sz="1900" dirty="0" smtClean="0"/>
              <a:t>17</a:t>
            </a:r>
            <a:r>
              <a:rPr lang="ko-KR" altLang="en-US" sz="1900" dirty="0" smtClean="0"/>
              <a:t>세기 말 </a:t>
            </a:r>
            <a:r>
              <a:rPr lang="ko-KR" altLang="en-US" sz="1900" dirty="0" err="1" smtClean="0"/>
              <a:t>돗토리</a:t>
            </a:r>
            <a:r>
              <a:rPr lang="ko-KR" altLang="en-US" sz="1900" dirty="0" smtClean="0"/>
              <a:t> 번은 에도 막부에 대한 답변에서 울릉도와 독도가 </a:t>
            </a:r>
            <a:r>
              <a:rPr lang="ko-KR" altLang="en-US" sz="1900" dirty="0" err="1" smtClean="0"/>
              <a:t>돗토리</a:t>
            </a:r>
            <a:r>
              <a:rPr lang="ko-KR" altLang="en-US" sz="1900" dirty="0" smtClean="0"/>
              <a:t> 번 소속이 아님을 밝혔다</a:t>
            </a:r>
            <a:r>
              <a:rPr lang="en-US" altLang="ko-KR" sz="1900" dirty="0" smtClean="0"/>
              <a:t>.</a:t>
            </a:r>
            <a:endParaRPr lang="ko-KR" altLang="en-US" sz="1900" dirty="0" smtClean="0"/>
          </a:p>
          <a:p>
            <a:pPr>
              <a:lnSpc>
                <a:spcPct val="80000"/>
              </a:lnSpc>
            </a:pPr>
            <a:r>
              <a:rPr lang="ko-KR" altLang="en-US" sz="1900" dirty="0" smtClean="0"/>
              <a:t>안용복의 활동은 비변사에서 철저한 조사가 있었다</a:t>
            </a:r>
            <a:r>
              <a:rPr lang="en-US" altLang="ko-KR" sz="1900" dirty="0" smtClean="0"/>
              <a:t>. </a:t>
            </a:r>
            <a:r>
              <a:rPr lang="ko-KR" altLang="en-US" sz="1900" dirty="0" smtClean="0"/>
              <a:t>일본의 기록만 신뢰할 수 있다는 것은 독단적인 주장이다</a:t>
            </a:r>
            <a:r>
              <a:rPr lang="en-US" altLang="ko-KR" sz="1900" dirty="0" smtClean="0"/>
              <a:t>.</a:t>
            </a:r>
            <a:endParaRPr lang="ko-KR" altLang="en-US" sz="1900" dirty="0" smtClean="0"/>
          </a:p>
          <a:p>
            <a:pPr>
              <a:lnSpc>
                <a:spcPct val="80000"/>
              </a:lnSpc>
            </a:pPr>
            <a:r>
              <a:rPr lang="en-US" altLang="ko-KR" sz="1900" dirty="0" smtClean="0"/>
              <a:t>1905</a:t>
            </a:r>
            <a:r>
              <a:rPr lang="ko-KR" altLang="en-US" sz="1900" dirty="0" smtClean="0"/>
              <a:t>년의 편입은 러일전쟁과 한반도 침탈의 과정에서 행하여진 것이며</a:t>
            </a:r>
            <a:r>
              <a:rPr lang="en-US" altLang="ko-KR" sz="1900" dirty="0" smtClean="0"/>
              <a:t>, </a:t>
            </a:r>
            <a:r>
              <a:rPr lang="ko-KR" altLang="en-US" sz="1900" dirty="0" smtClean="0"/>
              <a:t>불법</a:t>
            </a:r>
            <a:r>
              <a:rPr lang="en-US" altLang="ko-KR" sz="1900" dirty="0" smtClean="0"/>
              <a:t>·</a:t>
            </a:r>
            <a:r>
              <a:rPr lang="ko-KR" altLang="en-US" sz="1900" dirty="0" smtClean="0"/>
              <a:t>무효한 조치이다</a:t>
            </a:r>
            <a:r>
              <a:rPr lang="en-US" altLang="ko-KR" sz="1900" dirty="0" smtClean="0"/>
              <a:t>. </a:t>
            </a:r>
            <a:r>
              <a:rPr lang="ko-KR" altLang="en-US" sz="1900" dirty="0" smtClean="0"/>
              <a:t>한국은 외교권이 박탈된 후 이 사실을 알게 되었다</a:t>
            </a:r>
            <a:r>
              <a:rPr lang="en-US" altLang="ko-KR" sz="1900" dirty="0" smtClean="0"/>
              <a:t>.</a:t>
            </a:r>
            <a:endParaRPr lang="ko-KR" altLang="en-US" sz="1900" dirty="0" smtClean="0"/>
          </a:p>
          <a:p>
            <a:pPr>
              <a:lnSpc>
                <a:spcPct val="80000"/>
              </a:lnSpc>
            </a:pPr>
            <a:r>
              <a:rPr lang="ko-KR" altLang="en-US" sz="1900" dirty="0" smtClean="0"/>
              <a:t>일본은 대일강화조약 직후 독도가 일본의 관할구역에서 제외되었음을 확인하였다</a:t>
            </a:r>
            <a:r>
              <a:rPr lang="en-US" altLang="ko-KR" sz="1900" dirty="0" smtClean="0"/>
              <a:t>.</a:t>
            </a:r>
            <a:endParaRPr lang="ko-KR" altLang="en-US" sz="1900" dirty="0" smtClean="0"/>
          </a:p>
          <a:p>
            <a:pPr>
              <a:lnSpc>
                <a:spcPct val="80000"/>
              </a:lnSpc>
            </a:pPr>
            <a:r>
              <a:rPr lang="ko-KR" altLang="en-US" sz="1900" dirty="0" smtClean="0"/>
              <a:t>미 공군은 한국의 항의에 독도를 훈련구역에서 해제하였고</a:t>
            </a:r>
            <a:r>
              <a:rPr lang="en-US" altLang="ko-KR" sz="1900" dirty="0" smtClean="0"/>
              <a:t>, </a:t>
            </a:r>
            <a:r>
              <a:rPr lang="ko-KR" altLang="en-US" sz="1900" dirty="0" smtClean="0"/>
              <a:t>한국측에 공식으로 통고하였다</a:t>
            </a:r>
            <a:r>
              <a:rPr lang="en-US" altLang="ko-KR" sz="1900" dirty="0" smtClean="0"/>
              <a:t>.</a:t>
            </a:r>
            <a:endParaRPr lang="ko-KR" altLang="en-US" sz="1900" dirty="0" smtClean="0"/>
          </a:p>
          <a:p>
            <a:pPr>
              <a:lnSpc>
                <a:spcPct val="80000"/>
              </a:lnSpc>
            </a:pPr>
            <a:r>
              <a:rPr lang="ko-KR" altLang="en-US" sz="1900" dirty="0" smtClean="0"/>
              <a:t>일본은 독도에 대한 영유권을 확립한 적이 없다</a:t>
            </a:r>
            <a:r>
              <a:rPr lang="en-US" altLang="ko-KR" sz="1900" dirty="0" smtClean="0"/>
              <a:t>.</a:t>
            </a:r>
            <a:endParaRPr lang="ko-KR" altLang="en-US" sz="1900" dirty="0" smtClean="0"/>
          </a:p>
          <a:p>
            <a:pPr>
              <a:lnSpc>
                <a:spcPct val="80000"/>
              </a:lnSpc>
            </a:pPr>
            <a:r>
              <a:rPr lang="ko-KR" altLang="en-US" sz="1900" dirty="0" smtClean="0"/>
              <a:t>일본은 </a:t>
            </a:r>
            <a:r>
              <a:rPr lang="ko-KR" altLang="en-US" sz="1900" dirty="0" err="1" smtClean="0"/>
              <a:t>센카쿠</a:t>
            </a:r>
            <a:r>
              <a:rPr lang="ko-KR" altLang="en-US" sz="1900" dirty="0" smtClean="0"/>
              <a:t> 제도나 북방 </a:t>
            </a:r>
            <a:r>
              <a:rPr lang="en-US" altLang="ko-KR" sz="1900" dirty="0" smtClean="0"/>
              <a:t>4</a:t>
            </a:r>
            <a:r>
              <a:rPr lang="ko-KR" altLang="en-US" sz="1900" dirty="0" smtClean="0"/>
              <a:t>개 섬 문제는 국제사법재판소 회부를 거부하면서 유독 독도에 대해서만 재판소 회부를 주장하고 있다</a:t>
            </a:r>
            <a:r>
              <a:rPr lang="en-US" altLang="ko-KR" sz="1900" dirty="0" smtClean="0"/>
              <a:t>.</a:t>
            </a:r>
            <a:endParaRPr lang="ko-KR" altLang="en-US" sz="1900" dirty="0" smtClean="0"/>
          </a:p>
          <a:p>
            <a:pPr>
              <a:lnSpc>
                <a:spcPct val="80000"/>
              </a:lnSpc>
            </a:pPr>
            <a:endParaRPr lang="ko-KR" altLang="en-US" sz="19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제목 4"/>
          <p:cNvSpPr>
            <a:spLocks noGrp="1"/>
          </p:cNvSpPr>
          <p:nvPr>
            <p:ph type="title"/>
          </p:nvPr>
        </p:nvSpPr>
        <p:spPr bwMode="auto">
          <a:xfrm>
            <a:off x="457200" y="274638"/>
            <a:ext cx="7467600" cy="1143000"/>
          </a:xfrm>
        </p:spPr>
        <p:txBody>
          <a:bodyPr/>
          <a:lstStyle/>
          <a:p>
            <a:pPr eaLnBrk="1" hangingPunct="1"/>
            <a:r>
              <a:rPr lang="zh-CN" altLang="en-US" sz="4400" b="0" cap="none" dirty="0" smtClean="0"/>
              <a:t>韩国方面的主张</a:t>
            </a:r>
          </a:p>
        </p:txBody>
      </p:sp>
      <p:sp>
        <p:nvSpPr>
          <p:cNvPr id="17410" name="내용 개체 틀 5"/>
          <p:cNvSpPr>
            <a:spLocks noGrp="1"/>
          </p:cNvSpPr>
          <p:nvPr>
            <p:ph sz="quarter" idx="4294967295"/>
          </p:nvPr>
        </p:nvSpPr>
        <p:spPr/>
        <p:txBody>
          <a:bodyPr/>
          <a:lstStyle/>
          <a:p>
            <a:pPr eaLnBrk="1" hangingPunct="1">
              <a:lnSpc>
                <a:spcPct val="80000"/>
              </a:lnSpc>
            </a:pPr>
            <a:r>
              <a:rPr lang="zh-CN" altLang="en-US" sz="1900" dirty="0" smtClean="0"/>
              <a:t>数据显示独岛和郁陵岛已经超出了日本领域，但日本当局认为这些数据是韩国编造出来的</a:t>
            </a:r>
            <a:r>
              <a:rPr lang="en-US" altLang="zh-CN" sz="1900" dirty="0" smtClean="0"/>
              <a:t>.</a:t>
            </a:r>
          </a:p>
          <a:p>
            <a:pPr eaLnBrk="1" hangingPunct="1">
              <a:lnSpc>
                <a:spcPct val="80000"/>
              </a:lnSpc>
            </a:pPr>
            <a:r>
              <a:rPr lang="zh-CN" altLang="en-US" sz="1900" dirty="0" smtClean="0"/>
              <a:t>独岛在郁陵岛上是用肉眼就能看到的岛屿，</a:t>
            </a:r>
            <a:r>
              <a:rPr lang="en-US" altLang="zh-CN" sz="1900" dirty="0" smtClean="0"/>
              <a:t>15</a:t>
            </a:r>
            <a:r>
              <a:rPr lang="zh-CN" altLang="en-US" sz="1900" dirty="0" smtClean="0"/>
              <a:t>世纪以后各种书籍都有记载</a:t>
            </a:r>
            <a:r>
              <a:rPr lang="en-US" altLang="ko-KR" sz="1900" dirty="0" smtClean="0"/>
              <a:t>.</a:t>
            </a:r>
            <a:endParaRPr lang="ko-KR" altLang="en-US" sz="1900" dirty="0" smtClean="0"/>
          </a:p>
          <a:p>
            <a:pPr eaLnBrk="1" hangingPunct="1">
              <a:lnSpc>
                <a:spcPct val="80000"/>
              </a:lnSpc>
            </a:pPr>
            <a:r>
              <a:rPr lang="en-US" altLang="ko-KR" sz="1900" dirty="0" smtClean="0"/>
              <a:t>17</a:t>
            </a:r>
            <a:r>
              <a:rPr lang="zh-CN" altLang="en-US" sz="1900" dirty="0" smtClean="0"/>
              <a:t>世纪中旬</a:t>
            </a:r>
            <a:r>
              <a:rPr lang="en-US" altLang="ko-KR" sz="1900" dirty="0" smtClean="0"/>
              <a:t>, 19</a:t>
            </a:r>
            <a:r>
              <a:rPr lang="zh-CN" altLang="en-US" sz="1900" dirty="0" smtClean="0"/>
              <a:t>世纪末</a:t>
            </a:r>
            <a:r>
              <a:rPr lang="ko-KR" altLang="en-US" sz="1900" dirty="0" smtClean="0"/>
              <a:t> </a:t>
            </a:r>
            <a:r>
              <a:rPr lang="zh-CN" altLang="en-US" sz="1900" dirty="0" smtClean="0"/>
              <a:t>日本的文书当中把独岛排除在日本的领土外</a:t>
            </a:r>
            <a:r>
              <a:rPr lang="en-US" altLang="ko-KR" sz="1900" dirty="0" smtClean="0"/>
              <a:t>.</a:t>
            </a:r>
            <a:endParaRPr lang="ko-KR" altLang="en-US" sz="1900" dirty="0" smtClean="0"/>
          </a:p>
          <a:p>
            <a:pPr eaLnBrk="1" hangingPunct="1">
              <a:lnSpc>
                <a:spcPct val="80000"/>
              </a:lnSpc>
            </a:pPr>
            <a:r>
              <a:rPr lang="en-US" altLang="ko-KR" sz="1900" dirty="0" smtClean="0"/>
              <a:t>17</a:t>
            </a:r>
            <a:r>
              <a:rPr lang="zh-CN" altLang="en-US" sz="1900" dirty="0" smtClean="0"/>
              <a:t>世纪末</a:t>
            </a:r>
            <a:r>
              <a:rPr lang="ko-KR" altLang="en-US" sz="1900" dirty="0" smtClean="0"/>
              <a:t> </a:t>
            </a:r>
            <a:r>
              <a:rPr lang="zh-CN" altLang="en-US" sz="1900" dirty="0" smtClean="0"/>
              <a:t>在江户时代的幕府的答复中阐明了郁陵岛和独岛不属于日本</a:t>
            </a:r>
            <a:r>
              <a:rPr lang="en-US" altLang="zh-CN" sz="1900" dirty="0" smtClean="0"/>
              <a:t>.</a:t>
            </a:r>
          </a:p>
          <a:p>
            <a:pPr eaLnBrk="1" hangingPunct="1">
              <a:lnSpc>
                <a:spcPct val="80000"/>
              </a:lnSpc>
            </a:pPr>
            <a:r>
              <a:rPr lang="zh-CN" altLang="en-US" sz="1900" dirty="0" smtClean="0"/>
              <a:t>安龙福行动中的彻底调查，只有日本方面的记载是非常武断的主张</a:t>
            </a:r>
            <a:r>
              <a:rPr lang="en-US" altLang="zh-CN" sz="1900" dirty="0" smtClean="0"/>
              <a:t>.</a:t>
            </a:r>
            <a:r>
              <a:rPr lang="en-US" altLang="ko-KR" sz="1900" dirty="0" smtClean="0"/>
              <a:t>.</a:t>
            </a:r>
            <a:endParaRPr lang="ko-KR" altLang="en-US" sz="1900" dirty="0" smtClean="0"/>
          </a:p>
          <a:p>
            <a:pPr eaLnBrk="1" hangingPunct="1">
              <a:lnSpc>
                <a:spcPct val="80000"/>
              </a:lnSpc>
            </a:pPr>
            <a:r>
              <a:rPr lang="en-US" altLang="ko-KR" sz="1900" dirty="0" smtClean="0"/>
              <a:t>1905</a:t>
            </a:r>
            <a:r>
              <a:rPr lang="zh-CN" altLang="en-US" sz="1900" dirty="0" smtClean="0"/>
              <a:t>年是在俄日战争中被强制改编的</a:t>
            </a:r>
            <a:r>
              <a:rPr lang="en-US" altLang="ko-KR" sz="1900" dirty="0" smtClean="0"/>
              <a:t>,</a:t>
            </a:r>
            <a:r>
              <a:rPr lang="zh-CN" altLang="en-US" sz="1900" dirty="0" smtClean="0"/>
              <a:t>是非法和无效的措施</a:t>
            </a:r>
            <a:r>
              <a:rPr lang="en-US" altLang="zh-CN" sz="1900" dirty="0" smtClean="0"/>
              <a:t>.</a:t>
            </a:r>
            <a:r>
              <a:rPr lang="zh-CN" altLang="en-US" sz="1900" dirty="0" smtClean="0"/>
              <a:t>韩国被剥夺外交主权后才知道的这个事情</a:t>
            </a:r>
            <a:r>
              <a:rPr lang="en-US" altLang="ko-KR" sz="1900" dirty="0" smtClean="0"/>
              <a:t>.</a:t>
            </a:r>
            <a:endParaRPr lang="ko-KR" altLang="en-US" sz="1900" dirty="0" smtClean="0"/>
          </a:p>
          <a:p>
            <a:pPr eaLnBrk="1" hangingPunct="1">
              <a:lnSpc>
                <a:spcPct val="80000"/>
              </a:lnSpc>
            </a:pPr>
            <a:r>
              <a:rPr lang="zh-CN" altLang="en-US" sz="1900" dirty="0" smtClean="0"/>
              <a:t>日本的和平条约签订后独岛被排除在日本所管辖的海域得到确认</a:t>
            </a:r>
            <a:r>
              <a:rPr lang="en-US" altLang="ko-KR" sz="1900" dirty="0" smtClean="0"/>
              <a:t>.</a:t>
            </a:r>
            <a:endParaRPr lang="ko-KR" altLang="en-US" sz="1900" dirty="0" smtClean="0"/>
          </a:p>
          <a:p>
            <a:pPr eaLnBrk="1" hangingPunct="1">
              <a:lnSpc>
                <a:spcPct val="80000"/>
              </a:lnSpc>
            </a:pPr>
            <a:r>
              <a:rPr lang="zh-CN" altLang="en-US" sz="1900" dirty="0" smtClean="0"/>
              <a:t>美国同意独岛归属于韩国，韩国方面已经正式的进行了通告</a:t>
            </a:r>
            <a:r>
              <a:rPr lang="en-US" altLang="zh-CN" sz="1900" dirty="0" smtClean="0"/>
              <a:t>.</a:t>
            </a:r>
          </a:p>
          <a:p>
            <a:pPr eaLnBrk="1" hangingPunct="1">
              <a:lnSpc>
                <a:spcPct val="80000"/>
              </a:lnSpc>
            </a:pPr>
            <a:r>
              <a:rPr lang="zh-CN" altLang="en-US" sz="1900" dirty="0" smtClean="0"/>
              <a:t>日本关于独岛领土权没有成立的条件</a:t>
            </a:r>
          </a:p>
          <a:p>
            <a:pPr eaLnBrk="1" hangingPunct="1">
              <a:lnSpc>
                <a:spcPct val="80000"/>
              </a:lnSpc>
            </a:pPr>
            <a:r>
              <a:rPr lang="zh-CN" altLang="en-US" sz="1900" dirty="0" smtClean="0"/>
              <a:t>日本机构和北方四岛问题提到了国际法院拒绝的同时，也拒绝转交有关独岛领土的提案</a:t>
            </a:r>
            <a:endParaRPr lang="ko-KR" altLang="en-US" sz="1900" dirty="0" smtClean="0"/>
          </a:p>
          <a:p>
            <a:pPr eaLnBrk="1" hangingPunct="1">
              <a:lnSpc>
                <a:spcPct val="80000"/>
              </a:lnSpc>
            </a:pPr>
            <a:endParaRPr lang="ko-KR" altLang="en-US" sz="15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7236296" cy="980728"/>
          </a:xfrm>
        </p:spPr>
        <p:txBody>
          <a:bodyPr>
            <a:noAutofit/>
          </a:bodyPr>
          <a:lstStyle/>
          <a:p>
            <a:r>
              <a:rPr lang="ko-KR" altLang="en-US" sz="4400" dirty="0" smtClean="0"/>
              <a:t>일본이 모르는 </a:t>
            </a:r>
            <a:r>
              <a:rPr lang="en-US" altLang="ko-KR" sz="4400" dirty="0" smtClean="0"/>
              <a:t>10</a:t>
            </a:r>
            <a:r>
              <a:rPr lang="ko-KR" altLang="en-US" sz="4400" dirty="0" smtClean="0"/>
              <a:t>가지 독도 진실</a:t>
            </a:r>
            <a:r>
              <a:rPr lang="en-US" altLang="ko-KR" sz="4400" dirty="0" smtClean="0"/>
              <a:t>.</a:t>
            </a:r>
            <a:endParaRPr lang="ko-KR" altLang="en-US" sz="4400" dirty="0"/>
          </a:p>
        </p:txBody>
      </p:sp>
      <p:sp>
        <p:nvSpPr>
          <p:cNvPr id="5" name="텍스트 개체 틀 2"/>
          <p:cNvSpPr>
            <a:spLocks noGrp="1"/>
          </p:cNvSpPr>
          <p:nvPr>
            <p:ph sz="quarter" idx="1"/>
          </p:nvPr>
        </p:nvSpPr>
        <p:spPr>
          <a:xfrm>
            <a:off x="304800" y="1412875"/>
            <a:ext cx="5638800" cy="5189538"/>
          </a:xfrm>
        </p:spPr>
        <p:txBody>
          <a:bodyPr/>
          <a:lstStyle/>
          <a:p>
            <a:pPr>
              <a:buNone/>
            </a:pPr>
            <a:r>
              <a:rPr lang="en-US" altLang="ko-KR" dirty="0" smtClean="0">
                <a:hlinkClick r:id="rId2"/>
              </a:rPr>
              <a:t>http://www.mofat.go.kr/mofat/popup/2011_dokdo/2011_dokdohistory.pdf</a:t>
            </a:r>
            <a:endParaRPr lang="en-US" altLang="ko-KR" dirty="0" smtClean="0"/>
          </a:p>
          <a:p>
            <a:endParaRPr lang="ko-KR"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제목 1"/>
          <p:cNvSpPr>
            <a:spLocks noGrp="1"/>
          </p:cNvSpPr>
          <p:nvPr>
            <p:ph type="title"/>
          </p:nvPr>
        </p:nvSpPr>
        <p:spPr bwMode="auto">
          <a:xfrm>
            <a:off x="457200" y="274638"/>
            <a:ext cx="7467600" cy="922337"/>
          </a:xfrm>
        </p:spPr>
        <p:txBody>
          <a:bodyPr/>
          <a:lstStyle/>
          <a:p>
            <a:pPr eaLnBrk="1" hangingPunct="1"/>
            <a:r>
              <a:rPr lang="ko-KR" altLang="en-US" sz="4400" b="0" cap="none" smtClean="0"/>
              <a:t>일본영토의 시기별 확정근거</a:t>
            </a:r>
          </a:p>
        </p:txBody>
      </p:sp>
      <p:sp>
        <p:nvSpPr>
          <p:cNvPr id="19458" name="내용 개체 틀 4"/>
          <p:cNvSpPr>
            <a:spLocks noGrp="1"/>
          </p:cNvSpPr>
          <p:nvPr>
            <p:ph sz="quarter" idx="4294967295"/>
          </p:nvPr>
        </p:nvSpPr>
        <p:spPr/>
        <p:txBody>
          <a:bodyPr/>
          <a:lstStyle/>
          <a:p>
            <a:pPr eaLnBrk="1" hangingPunct="1">
              <a:lnSpc>
                <a:spcPct val="80000"/>
              </a:lnSpc>
              <a:buFont typeface="Wingdings" pitchFamily="2" charset="2"/>
              <a:buChar char="l"/>
            </a:pPr>
            <a:endParaRPr lang="en-US" altLang="ko-KR" sz="1700" smtClean="0"/>
          </a:p>
          <a:p>
            <a:pPr eaLnBrk="1" hangingPunct="1">
              <a:lnSpc>
                <a:spcPct val="80000"/>
              </a:lnSpc>
              <a:buFont typeface="Wingdings" pitchFamily="2" charset="2"/>
              <a:buChar char="l"/>
            </a:pPr>
            <a:r>
              <a:rPr lang="ko-KR" altLang="en-US" sz="1700" smtClean="0">
                <a:latin typeface="HY나무B" pitchFamily="18" charset="-127"/>
                <a:ea typeface="HY나무B" pitchFamily="18" charset="-127"/>
              </a:rPr>
              <a:t>메이지정부는 영토확장의 개념으로 국경선획선을 단행</a:t>
            </a:r>
            <a:r>
              <a:rPr lang="en-US" altLang="ko-KR" sz="1700" smtClean="0">
                <a:latin typeface="HY나무B" pitchFamily="18" charset="-127"/>
                <a:ea typeface="HY나무B" pitchFamily="18" charset="-127"/>
              </a:rPr>
              <a:t>.</a:t>
            </a:r>
          </a:p>
          <a:p>
            <a:pPr eaLnBrk="1" hangingPunct="1">
              <a:lnSpc>
                <a:spcPct val="80000"/>
              </a:lnSpc>
              <a:buFont typeface="Wingdings" pitchFamily="2" charset="2"/>
              <a:buChar char="l"/>
            </a:pPr>
            <a:endParaRPr lang="en-US" altLang="ko-KR" sz="1700" smtClean="0">
              <a:latin typeface="HY나무B" pitchFamily="18" charset="-127"/>
              <a:ea typeface="HY나무B" pitchFamily="18" charset="-127"/>
            </a:endParaRPr>
          </a:p>
          <a:p>
            <a:pPr eaLnBrk="1" hangingPunct="1">
              <a:lnSpc>
                <a:spcPct val="80000"/>
              </a:lnSpc>
              <a:buFont typeface="Wingdings" pitchFamily="2" charset="2"/>
              <a:buChar char="l"/>
            </a:pPr>
            <a:r>
              <a:rPr lang="ko-KR" altLang="en-US" sz="1700" smtClean="0">
                <a:latin typeface="HY나무B" pitchFamily="18" charset="-127"/>
                <a:ea typeface="HY나무B" pitchFamily="18" charset="-127"/>
              </a:rPr>
              <a:t>제</a:t>
            </a:r>
            <a:r>
              <a:rPr lang="en-US" altLang="ko-KR" sz="1700" smtClean="0">
                <a:latin typeface="HY나무B" pitchFamily="18" charset="-127"/>
                <a:ea typeface="HY나무B" pitchFamily="18" charset="-127"/>
              </a:rPr>
              <a:t>2</a:t>
            </a:r>
            <a:r>
              <a:rPr lang="ko-KR" altLang="en-US" sz="1700" smtClean="0">
                <a:latin typeface="HY나무B" pitchFamily="18" charset="-127"/>
                <a:ea typeface="HY나무B" pitchFamily="18" charset="-127"/>
              </a:rPr>
              <a:t>차세계대전에서 패전함으로써 포츠담선언에 의거함</a:t>
            </a:r>
            <a:r>
              <a:rPr lang="en-US" altLang="ko-KR" sz="1700" smtClean="0">
                <a:latin typeface="HY나무B" pitchFamily="18" charset="-127"/>
                <a:ea typeface="HY나무B" pitchFamily="18" charset="-127"/>
              </a:rPr>
              <a:t>.</a:t>
            </a:r>
          </a:p>
          <a:p>
            <a:pPr eaLnBrk="1" hangingPunct="1">
              <a:lnSpc>
                <a:spcPct val="80000"/>
              </a:lnSpc>
              <a:buFont typeface="Wingdings" pitchFamily="2" charset="2"/>
              <a:buChar char="l"/>
            </a:pPr>
            <a:endParaRPr lang="en-US" altLang="ko-KR" sz="1700" smtClean="0">
              <a:latin typeface="HY나무B" pitchFamily="18" charset="-127"/>
              <a:ea typeface="HY나무B" pitchFamily="18" charset="-127"/>
            </a:endParaRPr>
          </a:p>
          <a:p>
            <a:pPr eaLnBrk="1" hangingPunct="1">
              <a:lnSpc>
                <a:spcPct val="80000"/>
              </a:lnSpc>
              <a:buFont typeface="Wingdings" pitchFamily="2" charset="2"/>
              <a:buChar char="l"/>
            </a:pPr>
            <a:r>
              <a:rPr lang="ko-KR" altLang="en-US" sz="1700" smtClean="0">
                <a:latin typeface="HY나무B" pitchFamily="18" charset="-127"/>
                <a:ea typeface="HY나무B" pitchFamily="18" charset="-127"/>
              </a:rPr>
              <a:t>영토불확장원칙 </a:t>
            </a:r>
            <a:r>
              <a:rPr lang="en-US" altLang="ko-KR" sz="1700" smtClean="0">
                <a:latin typeface="HY나무B" pitchFamily="18" charset="-127"/>
                <a:ea typeface="HY나무B" pitchFamily="18" charset="-127"/>
              </a:rPr>
              <a:t>· </a:t>
            </a:r>
            <a:r>
              <a:rPr lang="ko-KR" altLang="en-US" sz="1700" smtClean="0">
                <a:latin typeface="HY나무B" pitchFamily="18" charset="-127"/>
                <a:ea typeface="HY나무B" pitchFamily="18" charset="-127"/>
              </a:rPr>
              <a:t>얄타회담 등의 정치적 결정과정을 거침</a:t>
            </a:r>
            <a:r>
              <a:rPr lang="en-US" altLang="ko-KR" sz="1700" smtClean="0">
                <a:latin typeface="HY나무B" pitchFamily="18" charset="-127"/>
                <a:ea typeface="HY나무B" pitchFamily="18" charset="-127"/>
              </a:rPr>
              <a:t>.</a:t>
            </a:r>
          </a:p>
          <a:p>
            <a:pPr eaLnBrk="1" hangingPunct="1">
              <a:lnSpc>
                <a:spcPct val="80000"/>
              </a:lnSpc>
              <a:buFont typeface="Wingdings" pitchFamily="2" charset="2"/>
              <a:buChar char="l"/>
            </a:pPr>
            <a:endParaRPr lang="en-US" altLang="ko-KR" sz="1700" smtClean="0">
              <a:latin typeface="HY나무B" pitchFamily="18" charset="-127"/>
              <a:ea typeface="HY나무B" pitchFamily="18" charset="-127"/>
            </a:endParaRPr>
          </a:p>
          <a:p>
            <a:pPr eaLnBrk="1" hangingPunct="1">
              <a:lnSpc>
                <a:spcPct val="80000"/>
              </a:lnSpc>
              <a:buFont typeface="Wingdings" pitchFamily="2" charset="2"/>
              <a:buChar char="l"/>
            </a:pPr>
            <a:r>
              <a:rPr lang="ko-KR" altLang="en-US" sz="1700" smtClean="0">
                <a:latin typeface="HY나무B" pitchFamily="18" charset="-127"/>
                <a:ea typeface="HY나무B" pitchFamily="18" charset="-127"/>
              </a:rPr>
              <a:t>대일평화조약에 의거하여 참여한 국가는  영토가 결정됨</a:t>
            </a:r>
            <a:r>
              <a:rPr lang="en-US" altLang="ko-KR" sz="1700" smtClean="0">
                <a:latin typeface="HY나무B" pitchFamily="18" charset="-127"/>
                <a:ea typeface="HY나무B" pitchFamily="18" charset="-127"/>
              </a:rPr>
              <a:t>.</a:t>
            </a:r>
          </a:p>
          <a:p>
            <a:pPr eaLnBrk="1" hangingPunct="1">
              <a:lnSpc>
                <a:spcPct val="80000"/>
              </a:lnSpc>
              <a:buFont typeface="Wingdings" pitchFamily="2" charset="2"/>
              <a:buChar char="l"/>
            </a:pPr>
            <a:endParaRPr lang="en-US" altLang="ko-KR" sz="1700" smtClean="0">
              <a:latin typeface="HY나무B" pitchFamily="18" charset="-127"/>
              <a:ea typeface="HY나무B" pitchFamily="18" charset="-127"/>
            </a:endParaRPr>
          </a:p>
          <a:p>
            <a:pPr eaLnBrk="1" hangingPunct="1">
              <a:lnSpc>
                <a:spcPct val="80000"/>
              </a:lnSpc>
              <a:buFont typeface="Wingdings" pitchFamily="2" charset="2"/>
              <a:buChar char="l"/>
            </a:pPr>
            <a:r>
              <a:rPr lang="ko-KR" altLang="en-US" sz="1700" smtClean="0">
                <a:latin typeface="HY나무B" pitchFamily="18" charset="-127"/>
                <a:ea typeface="HY나무B" pitchFamily="18" charset="-127"/>
              </a:rPr>
              <a:t>참여하지 않은 국가는 역사성을 토대로 영토가 결정됨</a:t>
            </a:r>
            <a:r>
              <a:rPr lang="en-US" altLang="ko-KR" sz="1700" smtClean="0">
                <a:latin typeface="HY나무B" pitchFamily="18" charset="-127"/>
                <a:ea typeface="HY나무B" pitchFamily="18" charset="-127"/>
              </a:rPr>
              <a:t>.</a:t>
            </a:r>
          </a:p>
          <a:p>
            <a:pPr eaLnBrk="1" hangingPunct="1">
              <a:lnSpc>
                <a:spcPct val="80000"/>
              </a:lnSpc>
              <a:buFont typeface="Wingdings" pitchFamily="2" charset="2"/>
              <a:buNone/>
            </a:pPr>
            <a:endParaRPr lang="en-US" altLang="ko-KR" sz="1700" smtClean="0">
              <a:latin typeface="HY나무B" pitchFamily="18" charset="-127"/>
              <a:ea typeface="HY나무B" pitchFamily="18" charset="-127"/>
            </a:endParaRPr>
          </a:p>
          <a:p>
            <a:pPr eaLnBrk="1" hangingPunct="1">
              <a:lnSpc>
                <a:spcPct val="80000"/>
              </a:lnSpc>
              <a:buFont typeface="Wingdings" pitchFamily="2" charset="2"/>
              <a:buNone/>
            </a:pPr>
            <a:endParaRPr lang="en-US" altLang="ko-KR" sz="1700" smtClean="0">
              <a:latin typeface="HY나무B" pitchFamily="18" charset="-127"/>
              <a:ea typeface="HY나무B" pitchFamily="18" charset="-127"/>
            </a:endParaRPr>
          </a:p>
          <a:p>
            <a:pPr eaLnBrk="1" hangingPunct="1">
              <a:lnSpc>
                <a:spcPct val="80000"/>
              </a:lnSpc>
              <a:buFont typeface="Wingdings" pitchFamily="2" charset="2"/>
              <a:buNone/>
            </a:pPr>
            <a:r>
              <a:rPr lang="en-US" altLang="ko-KR" sz="1400" smtClean="0">
                <a:solidFill>
                  <a:srgbClr val="FF0000"/>
                </a:solidFill>
                <a:latin typeface="HY나무B" pitchFamily="18" charset="-127"/>
                <a:ea typeface="HY나무B" pitchFamily="18" charset="-127"/>
              </a:rPr>
              <a:t>*</a:t>
            </a:r>
            <a:r>
              <a:rPr lang="ko-KR" altLang="en-US" sz="1400" smtClean="0">
                <a:solidFill>
                  <a:srgbClr val="FF0000"/>
                </a:solidFill>
                <a:latin typeface="HY나무B" pitchFamily="18" charset="-127"/>
                <a:ea typeface="HY나무B" pitchFamily="18" charset="-127"/>
              </a:rPr>
              <a:t>포츠담선언</a:t>
            </a:r>
            <a:endParaRPr lang="en-US" altLang="ko-KR" sz="1400" smtClean="0">
              <a:solidFill>
                <a:srgbClr val="FF0000"/>
              </a:solidFill>
              <a:latin typeface="HY나무B" pitchFamily="18" charset="-127"/>
              <a:ea typeface="HY나무B" pitchFamily="18" charset="-127"/>
            </a:endParaRPr>
          </a:p>
          <a:p>
            <a:pPr eaLnBrk="1" hangingPunct="1">
              <a:lnSpc>
                <a:spcPct val="80000"/>
              </a:lnSpc>
              <a:buFont typeface="Wingdings" pitchFamily="2" charset="2"/>
              <a:buNone/>
            </a:pPr>
            <a:r>
              <a:rPr lang="ko-KR" altLang="en-US" sz="1300" smtClean="0">
                <a:latin typeface="HY나무B" pitchFamily="18" charset="-127"/>
                <a:ea typeface="HY나무B" pitchFamily="18" charset="-127"/>
              </a:rPr>
              <a:t>한국 문제와 관련하여 발표된 포츠담 선언은 </a:t>
            </a:r>
            <a:r>
              <a:rPr lang="en-US" altLang="ko-KR" sz="1300" smtClean="0">
                <a:latin typeface="HY나무B" pitchFamily="18" charset="-127"/>
                <a:ea typeface="HY나무B" pitchFamily="18" charset="-127"/>
              </a:rPr>
              <a:t>'</a:t>
            </a:r>
            <a:r>
              <a:rPr lang="ko-KR" altLang="en-US" sz="1300" smtClean="0">
                <a:latin typeface="HY나무B" pitchFamily="18" charset="-127"/>
                <a:ea typeface="HY나무B" pitchFamily="18" charset="-127"/>
              </a:rPr>
              <a:t>한국이 적당한 시기에 독립되어야 한다</a:t>
            </a:r>
            <a:r>
              <a:rPr lang="en-US" altLang="ko-KR" sz="1300" smtClean="0">
                <a:latin typeface="HY나무B" pitchFamily="18" charset="-127"/>
                <a:ea typeface="HY나무B" pitchFamily="18" charset="-127"/>
              </a:rPr>
              <a:t>.'</a:t>
            </a:r>
            <a:r>
              <a:rPr lang="ko-KR" altLang="en-US" sz="1300" smtClean="0">
                <a:latin typeface="HY나무B" pitchFamily="18" charset="-127"/>
                <a:ea typeface="HY나무B" pitchFamily="18" charset="-127"/>
              </a:rPr>
              <a:t>는 </a:t>
            </a:r>
            <a:endParaRPr lang="en-US" altLang="ko-KR" sz="13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300" smtClean="0">
                <a:latin typeface="HY나무B" pitchFamily="18" charset="-127"/>
                <a:ea typeface="HY나무B" pitchFamily="18" charset="-127"/>
              </a:rPr>
              <a:t>카이로 선언의 내용을 재확인하였으며</a:t>
            </a:r>
            <a:r>
              <a:rPr lang="en-US" altLang="ko-KR" sz="1300" smtClean="0">
                <a:latin typeface="HY나무B" pitchFamily="18" charset="-127"/>
                <a:ea typeface="HY나무B" pitchFamily="18" charset="-127"/>
              </a:rPr>
              <a:t>, </a:t>
            </a:r>
            <a:r>
              <a:rPr lang="ko-KR" altLang="en-US" sz="1300" smtClean="0">
                <a:latin typeface="HY나무B" pitchFamily="18" charset="-127"/>
                <a:ea typeface="HY나무B" pitchFamily="18" charset="-127"/>
              </a:rPr>
              <a:t>미</a:t>
            </a:r>
            <a:r>
              <a:rPr lang="en-US" altLang="ko-KR" sz="1300" smtClean="0">
                <a:latin typeface="HY나무B" pitchFamily="18" charset="-127"/>
                <a:ea typeface="HY나무B" pitchFamily="18" charset="-127"/>
              </a:rPr>
              <a:t>·</a:t>
            </a:r>
            <a:r>
              <a:rPr lang="ko-KR" altLang="en-US" sz="1300" smtClean="0">
                <a:latin typeface="HY나무B" pitchFamily="18" charset="-127"/>
                <a:ea typeface="HY나무B" pitchFamily="18" charset="-127"/>
              </a:rPr>
              <a:t>영</a:t>
            </a:r>
            <a:r>
              <a:rPr lang="en-US" altLang="ko-KR" sz="1300" smtClean="0">
                <a:latin typeface="HY나무B" pitchFamily="18" charset="-127"/>
                <a:ea typeface="HY나무B" pitchFamily="18" charset="-127"/>
              </a:rPr>
              <a:t>·</a:t>
            </a:r>
            <a:r>
              <a:rPr lang="ko-KR" altLang="en-US" sz="1300" smtClean="0">
                <a:latin typeface="HY나무B" pitchFamily="18" charset="-127"/>
                <a:ea typeface="HY나무B" pitchFamily="18" charset="-127"/>
              </a:rPr>
              <a:t>중</a:t>
            </a:r>
            <a:r>
              <a:rPr lang="en-US" altLang="ko-KR" sz="1300" smtClean="0">
                <a:latin typeface="HY나무B" pitchFamily="18" charset="-127"/>
                <a:ea typeface="HY나무B" pitchFamily="18" charset="-127"/>
              </a:rPr>
              <a:t>·</a:t>
            </a:r>
            <a:r>
              <a:rPr lang="ko-KR" altLang="en-US" sz="1300" smtClean="0">
                <a:latin typeface="HY나무B" pitchFamily="18" charset="-127"/>
                <a:ea typeface="HY나무B" pitchFamily="18" charset="-127"/>
              </a:rPr>
              <a:t>소 </a:t>
            </a:r>
            <a:r>
              <a:rPr lang="en-US" altLang="ko-KR" sz="1300" smtClean="0">
                <a:latin typeface="HY나무B" pitchFamily="18" charset="-127"/>
                <a:ea typeface="HY나무B" pitchFamily="18" charset="-127"/>
              </a:rPr>
              <a:t>4</a:t>
            </a:r>
            <a:r>
              <a:rPr lang="ko-KR" altLang="en-US" sz="1300" smtClean="0">
                <a:latin typeface="HY나무B" pitchFamily="18" charset="-127"/>
                <a:ea typeface="HY나무B" pitchFamily="18" charset="-127"/>
              </a:rPr>
              <a:t>개국에 의한 신탁 통치안을 논의</a:t>
            </a:r>
            <a:endParaRPr lang="en-US" altLang="ko-KR" sz="13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300" smtClean="0">
                <a:latin typeface="HY나무B" pitchFamily="18" charset="-127"/>
                <a:ea typeface="HY나무B" pitchFamily="18" charset="-127"/>
              </a:rPr>
              <a:t>하였다</a:t>
            </a:r>
            <a:r>
              <a:rPr lang="en-US" altLang="ko-KR" sz="1300" smtClean="0">
                <a:latin typeface="HY나무B" pitchFamily="18" charset="-127"/>
                <a:ea typeface="HY나무B" pitchFamily="18" charset="-127"/>
              </a:rPr>
              <a:t>. </a:t>
            </a:r>
            <a:r>
              <a:rPr lang="en-US" altLang="ko-KR" sz="1300" smtClean="0"/>
              <a:t/>
            </a:r>
            <a:br>
              <a:rPr lang="en-US" altLang="ko-KR" sz="1300" smtClean="0"/>
            </a:br>
            <a:endParaRPr lang="en-US" altLang="ko-KR" sz="1300" smtClean="0">
              <a:latin typeface="HY나무B" pitchFamily="18" charset="-127"/>
              <a:ea typeface="HY나무B" pitchFamily="18" charset="-127"/>
            </a:endParaRPr>
          </a:p>
          <a:p>
            <a:pPr eaLnBrk="1" hangingPunct="1">
              <a:lnSpc>
                <a:spcPct val="80000"/>
              </a:lnSpc>
              <a:buFont typeface="Wingdings" pitchFamily="2" charset="2"/>
              <a:buNone/>
            </a:pPr>
            <a:endParaRPr lang="en-US" altLang="ko-KR" sz="1400" smtClean="0">
              <a:solidFill>
                <a:srgbClr val="FF0000"/>
              </a:solidFill>
              <a:latin typeface="HY나무B" pitchFamily="18" charset="-127"/>
              <a:ea typeface="HY나무B" pitchFamily="18" charset="-127"/>
            </a:endParaRPr>
          </a:p>
          <a:p>
            <a:pPr eaLnBrk="1" hangingPunct="1">
              <a:lnSpc>
                <a:spcPct val="80000"/>
              </a:lnSpc>
              <a:buFont typeface="Wingdings" pitchFamily="2" charset="2"/>
              <a:buNone/>
            </a:pPr>
            <a:endParaRPr lang="en-US" altLang="ko-KR" sz="1700" smtClean="0"/>
          </a:p>
          <a:p>
            <a:pPr eaLnBrk="1" hangingPunct="1">
              <a:lnSpc>
                <a:spcPct val="80000"/>
              </a:lnSpc>
              <a:buFont typeface="Wingdings" pitchFamily="2" charset="2"/>
              <a:buChar char="l"/>
            </a:pPr>
            <a:endParaRPr lang="ko-KR" altLang="en-US" sz="17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제목 1"/>
          <p:cNvSpPr>
            <a:spLocks noGrp="1"/>
          </p:cNvSpPr>
          <p:nvPr>
            <p:ph type="title"/>
          </p:nvPr>
        </p:nvSpPr>
        <p:spPr bwMode="auto">
          <a:xfrm>
            <a:off x="457200" y="274638"/>
            <a:ext cx="7467600" cy="1143000"/>
          </a:xfrm>
        </p:spPr>
        <p:txBody>
          <a:bodyPr/>
          <a:lstStyle/>
          <a:p>
            <a:pPr eaLnBrk="1" hangingPunct="1"/>
            <a:r>
              <a:rPr lang="zh-CN" altLang="en-US" sz="4000" b="0" cap="none" smtClean="0">
                <a:latin typeface="Century Schoolbook"/>
              </a:rPr>
              <a:t>日本领土的季节确定依据</a:t>
            </a:r>
          </a:p>
        </p:txBody>
      </p:sp>
      <p:sp>
        <p:nvSpPr>
          <p:cNvPr id="20482" name="Rectangle 4"/>
          <p:cNvSpPr>
            <a:spLocks noGrp="1"/>
          </p:cNvSpPr>
          <p:nvPr>
            <p:ph type="body" idx="4294967295"/>
          </p:nvPr>
        </p:nvSpPr>
        <p:spPr/>
        <p:txBody>
          <a:bodyPr/>
          <a:lstStyle/>
          <a:p>
            <a:endParaRPr lang="zh-CN" altLang="en-US" sz="1800" smtClean="0">
              <a:latin typeface="Century Schoolbook"/>
            </a:endParaRPr>
          </a:p>
          <a:p>
            <a:r>
              <a:rPr lang="zh-CN" altLang="en-US" sz="1800" smtClean="0">
                <a:latin typeface="Century Schoolbook"/>
              </a:rPr>
              <a:t>明治维新时期日本领土扩张概念下单方面画下了国境线</a:t>
            </a:r>
          </a:p>
          <a:p>
            <a:endParaRPr lang="zh-CN" altLang="en-US" sz="1800" smtClean="0">
              <a:latin typeface="Century Schoolbook"/>
            </a:endParaRPr>
          </a:p>
          <a:p>
            <a:r>
              <a:rPr lang="zh-CN" altLang="en-US" sz="1800" smtClean="0">
                <a:latin typeface="Century Schoolbook"/>
              </a:rPr>
              <a:t>第二次世界大战中日本作为战败方在波斯坦宣言中有提及</a:t>
            </a:r>
          </a:p>
          <a:p>
            <a:endParaRPr lang="zh-CN" altLang="en-US" sz="1800" smtClean="0">
              <a:latin typeface="Century Schoolbook"/>
            </a:endParaRPr>
          </a:p>
          <a:p>
            <a:r>
              <a:rPr lang="zh-CN" altLang="en-US" sz="1800" smtClean="0">
                <a:latin typeface="Century Schoolbook"/>
              </a:rPr>
              <a:t>领土不扩张原则      雅尔塔会谈 中的政治决策和执行</a:t>
            </a:r>
          </a:p>
          <a:p>
            <a:endParaRPr lang="zh-CN" altLang="en-US" sz="1800" smtClean="0">
              <a:latin typeface="Century Schoolbook"/>
            </a:endParaRPr>
          </a:p>
          <a:p>
            <a:r>
              <a:rPr lang="zh-CN" altLang="en-US" sz="1800" smtClean="0">
                <a:latin typeface="Century Schoolbook"/>
              </a:rPr>
              <a:t>对日和平条约上依据的是参加国对领土的决策</a:t>
            </a:r>
          </a:p>
          <a:p>
            <a:endParaRPr lang="zh-CN" altLang="en-US" sz="1800" smtClean="0">
              <a:latin typeface="Century Schoolbook"/>
            </a:endParaRPr>
          </a:p>
          <a:p>
            <a:r>
              <a:rPr lang="zh-CN" altLang="en-US" sz="1800" smtClean="0">
                <a:latin typeface="Century Schoolbook"/>
              </a:rPr>
              <a:t>没有参加的国家对领土的决策时没有历史依据的</a:t>
            </a:r>
          </a:p>
          <a:p>
            <a:endParaRPr lang="zh-CN" altLang="en-US" sz="1800" smtClean="0">
              <a:latin typeface="Century Schoolbook"/>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p:cNvSpPr>
            <a:spLocks noGrp="1"/>
          </p:cNvSpPr>
          <p:nvPr>
            <p:ph type="ctrTitle"/>
          </p:nvPr>
        </p:nvSpPr>
        <p:spPr bwMode="auto">
          <a:xfrm>
            <a:off x="2339975" y="1412875"/>
            <a:ext cx="6172200" cy="1600200"/>
          </a:xfrm>
        </p:spPr>
        <p:txBody>
          <a:bodyPr>
            <a:normAutofit fontScale="90000"/>
          </a:bodyPr>
          <a:lstStyle/>
          <a:p>
            <a:pPr algn="ctr" eaLnBrk="1" hangingPunct="1"/>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en-US" altLang="ko-KR" sz="2700" cap="none" dirty="0" smtClean="0">
                <a:latin typeface="HY나무B" pitchFamily="18" charset="-127"/>
                <a:ea typeface="HY나무B" pitchFamily="18" charset="-127"/>
              </a:rPr>
              <a:t/>
            </a:r>
            <a:br>
              <a:rPr lang="en-US" altLang="ko-KR" sz="2700" cap="none" dirty="0" smtClean="0">
                <a:latin typeface="HY나무B" pitchFamily="18" charset="-127"/>
                <a:ea typeface="HY나무B" pitchFamily="18" charset="-127"/>
              </a:rPr>
            </a:br>
            <a:r>
              <a:rPr lang="ko-KR" altLang="en-US" sz="3200" cap="none" dirty="0" smtClean="0">
                <a:latin typeface="HY나무B" pitchFamily="18" charset="-127"/>
                <a:ea typeface="HY나무B" pitchFamily="18" charset="-127"/>
              </a:rPr>
              <a:t> 제</a:t>
            </a:r>
            <a:r>
              <a:rPr lang="en-US" altLang="ko-KR" sz="3200" cap="none" dirty="0" smtClean="0">
                <a:latin typeface="HY나무B" pitchFamily="18" charset="-127"/>
                <a:ea typeface="HY나무B" pitchFamily="18" charset="-127"/>
              </a:rPr>
              <a:t>1</a:t>
            </a:r>
            <a:r>
              <a:rPr lang="ko-KR" altLang="en-US" sz="3200" cap="none" dirty="0" smtClean="0">
                <a:latin typeface="HY나무B" pitchFamily="18" charset="-127"/>
                <a:ea typeface="HY나무B" pitchFamily="18" charset="-127"/>
              </a:rPr>
              <a:t>기 국경획선</a:t>
            </a:r>
            <a:r>
              <a:rPr lang="en-US" altLang="ko-KR" sz="3200" cap="none" dirty="0" smtClean="0">
                <a:latin typeface="HY나무B" pitchFamily="18" charset="-127"/>
                <a:ea typeface="HY나무B" pitchFamily="18" charset="-127"/>
              </a:rPr>
              <a:t>:</a:t>
            </a:r>
            <a:r>
              <a:rPr lang="ko-KR" altLang="en-US" sz="3200" cap="none" dirty="0" smtClean="0">
                <a:latin typeface="HY나무B" pitchFamily="18" charset="-127"/>
                <a:ea typeface="HY나무B" pitchFamily="18" charset="-127"/>
              </a:rPr>
              <a:t>국민국가성립에 </a:t>
            </a:r>
            <a:r>
              <a:rPr lang="en-US" altLang="ko-KR" sz="3200" cap="none" dirty="0" smtClean="0">
                <a:latin typeface="HY나무B" pitchFamily="18" charset="-127"/>
                <a:ea typeface="HY나무B" pitchFamily="18" charset="-127"/>
              </a:rPr>
              <a:t/>
            </a:r>
            <a:br>
              <a:rPr lang="en-US" altLang="ko-KR" sz="3200" cap="none" dirty="0" smtClean="0">
                <a:latin typeface="HY나무B" pitchFamily="18" charset="-127"/>
                <a:ea typeface="HY나무B" pitchFamily="18" charset="-127"/>
              </a:rPr>
            </a:br>
            <a:r>
              <a:rPr lang="ko-KR" altLang="en-US" sz="3200" cap="none" dirty="0" smtClean="0">
                <a:latin typeface="HY나무B" pitchFamily="18" charset="-127"/>
                <a:ea typeface="HY나무B" pitchFamily="18" charset="-127"/>
              </a:rPr>
              <a:t>의한 </a:t>
            </a:r>
            <a:r>
              <a:rPr lang="ko-KR" altLang="en-US" sz="3200" cap="none" dirty="0" err="1" smtClean="0">
                <a:latin typeface="HY나무B" pitchFamily="18" charset="-127"/>
                <a:ea typeface="HY나무B" pitchFamily="18" charset="-127"/>
              </a:rPr>
              <a:t>국경획선</a:t>
            </a:r>
            <a:endParaRPr lang="ko-KR" altLang="en-US" sz="3200" cap="none" dirty="0" smtClean="0"/>
          </a:p>
        </p:txBody>
      </p:sp>
      <p:sp>
        <p:nvSpPr>
          <p:cNvPr id="5" name="부제목 4"/>
          <p:cNvSpPr>
            <a:spLocks noGrp="1"/>
          </p:cNvSpPr>
          <p:nvPr>
            <p:ph type="subTitle" idx="1"/>
          </p:nvPr>
        </p:nvSpPr>
        <p:spPr>
          <a:xfrm>
            <a:off x="2286000" y="5003800"/>
            <a:ext cx="6172200" cy="1371600"/>
          </a:xfrm>
        </p:spPr>
        <p:txBody>
          <a:bodyPr>
            <a:normAutofit lnSpcReduction="10000"/>
          </a:bodyPr>
          <a:lstStyle/>
          <a:p>
            <a:pPr marL="342900" indent="-342900" eaLnBrk="1" fontAlgn="auto" hangingPunct="1">
              <a:spcAft>
                <a:spcPts val="0"/>
              </a:spcAft>
              <a:buFont typeface="+mj-lt"/>
              <a:buAutoNum type="arabicPeriod"/>
              <a:defRPr/>
            </a:pPr>
            <a:r>
              <a:rPr lang="ko-KR" altLang="en-US" b="0" dirty="0" err="1" smtClean="0">
                <a:latin typeface="HY나무B" pitchFamily="18" charset="-127"/>
                <a:ea typeface="HY나무B" pitchFamily="18" charset="-127"/>
              </a:rPr>
              <a:t>북변한계</a:t>
            </a:r>
            <a:r>
              <a:rPr lang="en-US" altLang="ko-KR" b="0" dirty="0" smtClean="0">
                <a:latin typeface="HY나무B" pitchFamily="18" charset="-127"/>
                <a:ea typeface="HY나무B" pitchFamily="18" charset="-127"/>
              </a:rPr>
              <a:t>(</a:t>
            </a:r>
            <a:r>
              <a:rPr lang="ko-KR" altLang="en-US" b="0" dirty="0" smtClean="0">
                <a:latin typeface="HY나무B" pitchFamily="18" charset="-127"/>
                <a:ea typeface="HY나무B" pitchFamily="18" charset="-127"/>
              </a:rPr>
              <a:t>쿠릴열도</a:t>
            </a:r>
            <a:r>
              <a:rPr lang="en-US" altLang="ko-KR" b="0" dirty="0" smtClean="0">
                <a:latin typeface="HY나무B" pitchFamily="18" charset="-127"/>
                <a:ea typeface="HY나무B" pitchFamily="18" charset="-127"/>
              </a:rPr>
              <a:t>, </a:t>
            </a:r>
            <a:r>
              <a:rPr lang="ko-KR" altLang="en-US" b="0" dirty="0" smtClean="0">
                <a:latin typeface="HY나무B" pitchFamily="18" charset="-127"/>
                <a:ea typeface="HY나무B" pitchFamily="18" charset="-127"/>
              </a:rPr>
              <a:t>홋카이도</a:t>
            </a:r>
            <a:r>
              <a:rPr lang="en-US" altLang="ko-KR" b="0" dirty="0" smtClean="0">
                <a:latin typeface="HY나무B" pitchFamily="18" charset="-127"/>
                <a:ea typeface="HY나무B" pitchFamily="18" charset="-127"/>
              </a:rPr>
              <a:t>, </a:t>
            </a:r>
            <a:r>
              <a:rPr lang="ko-KR" altLang="en-US" b="0" dirty="0" smtClean="0">
                <a:latin typeface="HY나무B" pitchFamily="18" charset="-127"/>
                <a:ea typeface="HY나무B" pitchFamily="18" charset="-127"/>
              </a:rPr>
              <a:t>사할린도</a:t>
            </a:r>
            <a:r>
              <a:rPr lang="en-US" altLang="ko-KR" b="0" dirty="0" smtClean="0">
                <a:latin typeface="HY나무B" pitchFamily="18" charset="-127"/>
                <a:ea typeface="HY나무B" pitchFamily="18" charset="-127"/>
              </a:rPr>
              <a:t>)</a:t>
            </a:r>
          </a:p>
          <a:p>
            <a:pPr marL="342900" indent="-342900" eaLnBrk="1" fontAlgn="auto" hangingPunct="1">
              <a:spcAft>
                <a:spcPts val="0"/>
              </a:spcAft>
              <a:buFont typeface="+mj-lt"/>
              <a:buAutoNum type="arabicPeriod"/>
              <a:defRPr/>
            </a:pPr>
            <a:r>
              <a:rPr lang="ko-KR" altLang="en-US" b="0" dirty="0" err="1" smtClean="0">
                <a:latin typeface="HY나무B" pitchFamily="18" charset="-127"/>
                <a:ea typeface="HY나무B" pitchFamily="18" charset="-127"/>
              </a:rPr>
              <a:t>남변한계</a:t>
            </a:r>
            <a:r>
              <a:rPr lang="en-US" altLang="ko-KR" b="0" dirty="0" smtClean="0">
                <a:latin typeface="HY나무B" pitchFamily="18" charset="-127"/>
                <a:ea typeface="HY나무B" pitchFamily="18" charset="-127"/>
              </a:rPr>
              <a:t>(</a:t>
            </a:r>
            <a:r>
              <a:rPr lang="ko-KR" altLang="en-US" b="0" dirty="0" err="1" smtClean="0">
                <a:latin typeface="HY나무B" pitchFamily="18" charset="-127"/>
                <a:ea typeface="HY나무B" pitchFamily="18" charset="-127"/>
              </a:rPr>
              <a:t>오가사와라군도</a:t>
            </a:r>
            <a:r>
              <a:rPr lang="en-US" altLang="ko-KR" b="0" dirty="0" smtClean="0">
                <a:latin typeface="HY나무B" pitchFamily="18" charset="-127"/>
                <a:ea typeface="HY나무B" pitchFamily="18" charset="-127"/>
              </a:rPr>
              <a:t>)</a:t>
            </a:r>
          </a:p>
          <a:p>
            <a:pPr marL="342900" indent="-342900" eaLnBrk="1" fontAlgn="auto" hangingPunct="1">
              <a:spcAft>
                <a:spcPts val="0"/>
              </a:spcAft>
              <a:buFont typeface="+mj-lt"/>
              <a:buAutoNum type="arabicPeriod"/>
              <a:defRPr/>
            </a:pPr>
            <a:r>
              <a:rPr lang="ko-KR" altLang="en-US" b="0" dirty="0" err="1" smtClean="0">
                <a:latin typeface="HY나무B" pitchFamily="18" charset="-127"/>
                <a:ea typeface="HY나무B" pitchFamily="18" charset="-127"/>
              </a:rPr>
              <a:t>서변한계</a:t>
            </a:r>
            <a:r>
              <a:rPr lang="en-US" altLang="ko-KR" b="0" dirty="0" smtClean="0">
                <a:latin typeface="HY나무B" pitchFamily="18" charset="-127"/>
                <a:ea typeface="HY나무B" pitchFamily="18" charset="-127"/>
              </a:rPr>
              <a:t>(</a:t>
            </a:r>
            <a:r>
              <a:rPr lang="ko-KR" altLang="en-US" b="0" dirty="0" smtClean="0">
                <a:latin typeface="HY나무B" pitchFamily="18" charset="-127"/>
                <a:ea typeface="HY나무B" pitchFamily="18" charset="-127"/>
              </a:rPr>
              <a:t>울릉도  편입실패</a:t>
            </a:r>
            <a:r>
              <a:rPr lang="en-US" altLang="ko-KR" b="0" dirty="0" smtClean="0">
                <a:latin typeface="HY나무B" pitchFamily="18" charset="-127"/>
                <a:ea typeface="HY나무B" pitchFamily="18" charset="-127"/>
              </a:rPr>
              <a:t>)</a:t>
            </a:r>
          </a:p>
          <a:p>
            <a:pPr marL="342900" indent="-342900" eaLnBrk="1" fontAlgn="auto" hangingPunct="1">
              <a:spcAft>
                <a:spcPts val="0"/>
              </a:spcAft>
              <a:buFont typeface="+mj-lt"/>
              <a:buAutoNum type="arabicPeriod"/>
              <a:defRPr/>
            </a:pPr>
            <a:r>
              <a:rPr lang="ko-KR" altLang="en-US" b="0" dirty="0" err="1" smtClean="0">
                <a:latin typeface="HY나무B" pitchFamily="18" charset="-127"/>
                <a:ea typeface="HY나무B" pitchFamily="18" charset="-127"/>
              </a:rPr>
              <a:t>서남변한계</a:t>
            </a:r>
            <a:r>
              <a:rPr lang="en-US" altLang="ko-KR" b="0" dirty="0" smtClean="0">
                <a:latin typeface="HY나무B" pitchFamily="18" charset="-127"/>
                <a:ea typeface="HY나무B" pitchFamily="18" charset="-127"/>
              </a:rPr>
              <a:t>(</a:t>
            </a:r>
            <a:r>
              <a:rPr lang="ko-KR" altLang="en-US" b="0" dirty="0" smtClean="0">
                <a:latin typeface="HY나무B" pitchFamily="18" charset="-127"/>
                <a:ea typeface="HY나무B" pitchFamily="18" charset="-127"/>
              </a:rPr>
              <a:t>유구편입  및  대만침공실패</a:t>
            </a:r>
            <a:r>
              <a:rPr lang="en-US" altLang="ko-KR" b="0" dirty="0" smtClean="0">
                <a:latin typeface="HY나무B" pitchFamily="18" charset="-127"/>
                <a:ea typeface="HY나무B" pitchFamily="18" charset="-127"/>
              </a:rPr>
              <a:t>)</a:t>
            </a:r>
            <a:endParaRPr lang="ko-KR" altLang="en-US" b="0" dirty="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2" descr="http://dokdocenter.org/dokdo_news/wys2/file_attach/2008/11/07/1226042504-3.jpg"/>
          <p:cNvPicPr>
            <a:picLocks noChangeAspect="1" noChangeArrowheads="1"/>
          </p:cNvPicPr>
          <p:nvPr/>
        </p:nvPicPr>
        <p:blipFill>
          <a:blip r:embed="rId2" cstate="print">
            <a:lum bright="42000"/>
          </a:blip>
          <a:srcRect/>
          <a:stretch>
            <a:fillRect/>
          </a:stretch>
        </p:blipFill>
        <p:spPr bwMode="auto">
          <a:xfrm>
            <a:off x="0" y="0"/>
            <a:ext cx="9163050" cy="6858000"/>
          </a:xfrm>
          <a:prstGeom prst="rect">
            <a:avLst/>
          </a:prstGeom>
          <a:noFill/>
          <a:ln w="9525">
            <a:noFill/>
            <a:miter lim="800000"/>
            <a:headEnd/>
            <a:tailEnd/>
          </a:ln>
        </p:spPr>
      </p:pic>
      <p:sp>
        <p:nvSpPr>
          <p:cNvPr id="7170" name="제목 1"/>
          <p:cNvSpPr>
            <a:spLocks noGrp="1"/>
          </p:cNvSpPr>
          <p:nvPr>
            <p:ph type="title" idx="4294967295"/>
          </p:nvPr>
        </p:nvSpPr>
        <p:spPr bwMode="auto">
          <a:xfrm>
            <a:off x="457200" y="274638"/>
            <a:ext cx="7467600" cy="850900"/>
          </a:xfrm>
          <a:noFill/>
        </p:spPr>
        <p:txBody>
          <a:bodyPr/>
          <a:lstStyle/>
          <a:p>
            <a:pPr algn="ctr" eaLnBrk="1" hangingPunct="1"/>
            <a:r>
              <a:rPr lang="ko-KR" altLang="en-US" sz="4800" cap="none" smtClean="0"/>
              <a:t>목차</a:t>
            </a:r>
          </a:p>
        </p:txBody>
      </p:sp>
      <p:sp>
        <p:nvSpPr>
          <p:cNvPr id="7171" name="내용 개체 틀 2"/>
          <p:cNvSpPr>
            <a:spLocks noGrp="1"/>
          </p:cNvSpPr>
          <p:nvPr>
            <p:ph sz="quarter" idx="4294967295"/>
          </p:nvPr>
        </p:nvSpPr>
        <p:spPr>
          <a:xfrm>
            <a:off x="395288" y="1412875"/>
            <a:ext cx="4038600" cy="4525963"/>
          </a:xfrm>
        </p:spPr>
        <p:txBody>
          <a:bodyPr/>
          <a:lstStyle/>
          <a:p>
            <a:pPr algn="ctr" eaLnBrk="1" hangingPunct="1">
              <a:lnSpc>
                <a:spcPct val="80000"/>
              </a:lnSpc>
              <a:buFont typeface="Wingdings" pitchFamily="2" charset="2"/>
              <a:buNone/>
            </a:pPr>
            <a:r>
              <a:rPr lang="ko-KR" altLang="en-US" sz="1900" b="1" smtClean="0">
                <a:latin typeface="HY나무B" pitchFamily="18" charset="-127"/>
                <a:ea typeface="HY나무B" pitchFamily="18" charset="-127"/>
              </a:rPr>
              <a:t>일본영토의 시기별 확정 근거</a:t>
            </a:r>
            <a:endParaRPr lang="en-US" altLang="ko-KR" sz="1900" b="1" smtClean="0">
              <a:latin typeface="HY나무B" pitchFamily="18" charset="-127"/>
              <a:ea typeface="HY나무B" pitchFamily="18" charset="-127"/>
            </a:endParaRPr>
          </a:p>
          <a:p>
            <a:pPr algn="ctr" eaLnBrk="1" hangingPunct="1">
              <a:lnSpc>
                <a:spcPct val="80000"/>
              </a:lnSpc>
              <a:buFont typeface="Wingdings" pitchFamily="2" charset="2"/>
              <a:buNone/>
            </a:pPr>
            <a:endParaRPr lang="en-US" altLang="ko-KR" sz="1700" b="1" smtClean="0">
              <a:latin typeface="HY나무B" pitchFamily="18" charset="-127"/>
              <a:ea typeface="HY나무B" pitchFamily="18" charset="-127"/>
            </a:endParaRPr>
          </a:p>
          <a:p>
            <a:pPr algn="ctr" eaLnBrk="1" hangingPunct="1">
              <a:lnSpc>
                <a:spcPct val="80000"/>
              </a:lnSpc>
              <a:buFont typeface="Wingdings" pitchFamily="2" charset="2"/>
              <a:buNone/>
            </a:pPr>
            <a:r>
              <a:rPr lang="ko-KR" altLang="en-US" sz="1900" b="1" smtClean="0">
                <a:latin typeface="HY나무B" pitchFamily="18" charset="-127"/>
                <a:ea typeface="HY나무B" pitchFamily="18" charset="-127"/>
              </a:rPr>
              <a:t>제</a:t>
            </a:r>
            <a:r>
              <a:rPr lang="en-US" altLang="ko-KR" sz="1900" b="1" smtClean="0">
                <a:latin typeface="HY나무B" pitchFamily="18" charset="-127"/>
                <a:ea typeface="HY나무B" pitchFamily="18" charset="-127"/>
              </a:rPr>
              <a:t>1</a:t>
            </a:r>
            <a:r>
              <a:rPr lang="ko-KR" altLang="en-US" sz="1900" b="1" smtClean="0">
                <a:latin typeface="HY나무B" pitchFamily="18" charset="-127"/>
                <a:ea typeface="HY나무B" pitchFamily="18" charset="-127"/>
              </a:rPr>
              <a:t>기 국경획선</a:t>
            </a:r>
            <a:r>
              <a:rPr lang="en-US" altLang="ko-KR" sz="1900" b="1" smtClean="0">
                <a:latin typeface="HY나무B" pitchFamily="18" charset="-127"/>
                <a:ea typeface="HY나무B" pitchFamily="18" charset="-127"/>
              </a:rPr>
              <a:t>:</a:t>
            </a:r>
            <a:r>
              <a:rPr lang="ko-KR" altLang="en-US" sz="1900" b="1" smtClean="0">
                <a:latin typeface="HY나무B" pitchFamily="18" charset="-127"/>
                <a:ea typeface="HY나무B" pitchFamily="18" charset="-127"/>
              </a:rPr>
              <a:t>국민국가성립에 의한 국경획선</a:t>
            </a:r>
            <a:endParaRPr lang="en-US" altLang="ko-KR" sz="1900" b="1" smtClean="0">
              <a:latin typeface="HY나무B" pitchFamily="18" charset="-127"/>
              <a:ea typeface="HY나무B" pitchFamily="18" charset="-127"/>
            </a:endParaRPr>
          </a:p>
          <a:p>
            <a:pPr algn="ctr" eaLnBrk="1" hangingPunct="1">
              <a:lnSpc>
                <a:spcPct val="80000"/>
              </a:lnSpc>
              <a:buFontTx/>
              <a:buAutoNum type="romanUcPeriod"/>
            </a:pPr>
            <a:r>
              <a:rPr lang="en-US" altLang="ko-KR" sz="1300" smtClean="0">
                <a:latin typeface="HY나무B" pitchFamily="18" charset="-127"/>
                <a:ea typeface="HY나무B" pitchFamily="18" charset="-127"/>
              </a:rPr>
              <a:t> </a:t>
            </a:r>
            <a:r>
              <a:rPr lang="ko-KR" altLang="en-US" sz="1300" smtClean="0">
                <a:latin typeface="HY나무B" pitchFamily="18" charset="-127"/>
                <a:ea typeface="HY나무B" pitchFamily="18" charset="-127"/>
              </a:rPr>
              <a:t>북변한계</a:t>
            </a:r>
            <a:endParaRPr lang="en-US" altLang="ko-KR" sz="1300" smtClean="0">
              <a:latin typeface="HY나무B" pitchFamily="18" charset="-127"/>
              <a:ea typeface="HY나무B" pitchFamily="18" charset="-127"/>
            </a:endParaRPr>
          </a:p>
          <a:p>
            <a:pPr algn="ctr" eaLnBrk="1" hangingPunct="1">
              <a:lnSpc>
                <a:spcPct val="80000"/>
              </a:lnSpc>
              <a:buFontTx/>
              <a:buAutoNum type="romanUcPeriod"/>
            </a:pPr>
            <a:r>
              <a:rPr lang="en-US" altLang="ko-KR" sz="1300" smtClean="0">
                <a:latin typeface="HY나무B" pitchFamily="18" charset="-127"/>
                <a:ea typeface="HY나무B" pitchFamily="18" charset="-127"/>
              </a:rPr>
              <a:t> </a:t>
            </a:r>
            <a:r>
              <a:rPr lang="ko-KR" altLang="en-US" sz="1300" smtClean="0">
                <a:latin typeface="HY나무B" pitchFamily="18" charset="-127"/>
                <a:ea typeface="HY나무B" pitchFamily="18" charset="-127"/>
              </a:rPr>
              <a:t>남변한계</a:t>
            </a:r>
            <a:endParaRPr lang="en-US" altLang="ko-KR" sz="1300" smtClean="0">
              <a:latin typeface="HY나무B" pitchFamily="18" charset="-127"/>
              <a:ea typeface="HY나무B" pitchFamily="18" charset="-127"/>
            </a:endParaRPr>
          </a:p>
          <a:p>
            <a:pPr algn="ctr" eaLnBrk="1" hangingPunct="1">
              <a:lnSpc>
                <a:spcPct val="80000"/>
              </a:lnSpc>
              <a:buFontTx/>
              <a:buAutoNum type="romanUcPeriod"/>
            </a:pPr>
            <a:r>
              <a:rPr lang="en-US" altLang="ko-KR" sz="1300" smtClean="0">
                <a:latin typeface="HY나무B" pitchFamily="18" charset="-127"/>
                <a:ea typeface="HY나무B" pitchFamily="18" charset="-127"/>
              </a:rPr>
              <a:t> </a:t>
            </a:r>
            <a:r>
              <a:rPr lang="ko-KR" altLang="en-US" sz="1300" smtClean="0">
                <a:latin typeface="HY나무B" pitchFamily="18" charset="-127"/>
                <a:ea typeface="HY나무B" pitchFamily="18" charset="-127"/>
              </a:rPr>
              <a:t>서변한계 </a:t>
            </a:r>
            <a:endParaRPr lang="en-US" altLang="ko-KR" sz="1300" smtClean="0">
              <a:latin typeface="HY나무B" pitchFamily="18" charset="-127"/>
              <a:ea typeface="HY나무B" pitchFamily="18" charset="-127"/>
            </a:endParaRPr>
          </a:p>
          <a:p>
            <a:pPr algn="ctr" eaLnBrk="1" hangingPunct="1">
              <a:lnSpc>
                <a:spcPct val="80000"/>
              </a:lnSpc>
              <a:buFontTx/>
              <a:buAutoNum type="romanUcPeriod"/>
            </a:pPr>
            <a:r>
              <a:rPr lang="ko-KR" altLang="en-US" sz="1300" smtClean="0">
                <a:latin typeface="HY나무B" pitchFamily="18" charset="-127"/>
                <a:ea typeface="HY나무B" pitchFamily="18" charset="-127"/>
              </a:rPr>
              <a:t>서남변한계</a:t>
            </a:r>
            <a:endParaRPr lang="en-US" altLang="ko-KR" sz="1300" smtClean="0">
              <a:latin typeface="HY나무B" pitchFamily="18" charset="-127"/>
              <a:ea typeface="HY나무B" pitchFamily="18" charset="-127"/>
            </a:endParaRPr>
          </a:p>
          <a:p>
            <a:pPr algn="ctr" eaLnBrk="1" hangingPunct="1">
              <a:lnSpc>
                <a:spcPct val="80000"/>
              </a:lnSpc>
              <a:buFont typeface="Wingdings" pitchFamily="2" charset="2"/>
              <a:buNone/>
            </a:pPr>
            <a:endParaRPr lang="en-US" altLang="ko-KR" sz="1700" smtClean="0">
              <a:latin typeface="HY나무B" pitchFamily="18" charset="-127"/>
              <a:ea typeface="HY나무B" pitchFamily="18" charset="-127"/>
            </a:endParaRPr>
          </a:p>
          <a:p>
            <a:pPr algn="ctr" eaLnBrk="1" hangingPunct="1">
              <a:lnSpc>
                <a:spcPct val="80000"/>
              </a:lnSpc>
              <a:buFont typeface="Wingdings" pitchFamily="2" charset="2"/>
              <a:buNone/>
            </a:pPr>
            <a:r>
              <a:rPr lang="ko-KR" altLang="en-US" sz="1900" b="1" smtClean="0">
                <a:latin typeface="HY나무B" pitchFamily="18" charset="-127"/>
                <a:ea typeface="HY나무B" pitchFamily="18" charset="-127"/>
              </a:rPr>
              <a:t>제</a:t>
            </a:r>
            <a:r>
              <a:rPr lang="en-US" altLang="ko-KR" sz="1900" b="1" smtClean="0">
                <a:latin typeface="HY나무B" pitchFamily="18" charset="-127"/>
                <a:ea typeface="HY나무B" pitchFamily="18" charset="-127"/>
              </a:rPr>
              <a:t>2</a:t>
            </a:r>
            <a:r>
              <a:rPr lang="ko-KR" altLang="en-US" sz="1900" b="1" smtClean="0">
                <a:latin typeface="HY나무B" pitchFamily="18" charset="-127"/>
                <a:ea typeface="HY나무B" pitchFamily="18" charset="-127"/>
              </a:rPr>
              <a:t>기 국경획선</a:t>
            </a:r>
            <a:r>
              <a:rPr lang="en-US" altLang="ko-KR" sz="1900" b="1" smtClean="0">
                <a:latin typeface="HY나무B" pitchFamily="18" charset="-127"/>
                <a:ea typeface="HY나무B" pitchFamily="18" charset="-127"/>
              </a:rPr>
              <a:t>:</a:t>
            </a:r>
            <a:r>
              <a:rPr lang="ko-KR" altLang="en-US" sz="1900" b="1" smtClean="0">
                <a:latin typeface="HY나무B" pitchFamily="18" charset="-127"/>
                <a:ea typeface="HY나무B" pitchFamily="18" charset="-127"/>
              </a:rPr>
              <a:t>제국주의시대의 영토확장</a:t>
            </a:r>
            <a:endParaRPr lang="en-US" altLang="ko-KR" sz="1900" b="1" smtClean="0">
              <a:latin typeface="HY나무B" pitchFamily="18" charset="-127"/>
              <a:ea typeface="HY나무B" pitchFamily="18" charset="-127"/>
            </a:endParaRPr>
          </a:p>
          <a:p>
            <a:pPr algn="ctr" eaLnBrk="1" hangingPunct="1">
              <a:lnSpc>
                <a:spcPct val="80000"/>
              </a:lnSpc>
              <a:buFontTx/>
              <a:buAutoNum type="romanUcPeriod"/>
            </a:pPr>
            <a:r>
              <a:rPr lang="ko-KR" altLang="en-US" sz="1300" smtClean="0">
                <a:latin typeface="HY나무B" pitchFamily="18" charset="-127"/>
                <a:ea typeface="HY나무B" pitchFamily="18" charset="-127"/>
              </a:rPr>
              <a:t>대만</a:t>
            </a:r>
            <a:r>
              <a:rPr lang="en-US" altLang="ko-KR" sz="1300" smtClean="0">
                <a:latin typeface="HY나무B" pitchFamily="18" charset="-127"/>
                <a:ea typeface="HY나무B" pitchFamily="18" charset="-127"/>
              </a:rPr>
              <a:t>,</a:t>
            </a:r>
            <a:r>
              <a:rPr lang="ko-KR" altLang="en-US" sz="1300" smtClean="0">
                <a:latin typeface="HY나무B" pitchFamily="18" charset="-127"/>
                <a:ea typeface="HY나무B" pitchFamily="18" charset="-127"/>
              </a:rPr>
              <a:t>유구</a:t>
            </a:r>
            <a:r>
              <a:rPr lang="en-US" altLang="ko-KR" sz="1300" smtClean="0">
                <a:latin typeface="HY나무B" pitchFamily="18" charset="-127"/>
                <a:ea typeface="HY나무B" pitchFamily="18" charset="-127"/>
              </a:rPr>
              <a:t>, </a:t>
            </a:r>
            <a:r>
              <a:rPr lang="ko-KR" altLang="en-US" sz="1300" smtClean="0">
                <a:latin typeface="HY나무B" pitchFamily="18" charset="-127"/>
                <a:ea typeface="HY나무B" pitchFamily="18" charset="-127"/>
              </a:rPr>
              <a:t>조어도</a:t>
            </a:r>
            <a:endParaRPr lang="en-US" altLang="ko-KR" sz="1300" smtClean="0">
              <a:latin typeface="HY나무B" pitchFamily="18" charset="-127"/>
              <a:ea typeface="HY나무B" pitchFamily="18" charset="-127"/>
            </a:endParaRPr>
          </a:p>
          <a:p>
            <a:pPr algn="ctr" eaLnBrk="1" hangingPunct="1">
              <a:lnSpc>
                <a:spcPct val="80000"/>
              </a:lnSpc>
              <a:buFontTx/>
              <a:buAutoNum type="romanUcPeriod"/>
            </a:pPr>
            <a:r>
              <a:rPr lang="ko-KR" altLang="en-US" sz="1300" smtClean="0">
                <a:latin typeface="HY나무B" pitchFamily="18" charset="-127"/>
                <a:ea typeface="HY나무B" pitchFamily="18" charset="-127"/>
              </a:rPr>
              <a:t>독도</a:t>
            </a:r>
            <a:r>
              <a:rPr lang="en-US" altLang="ko-KR" sz="1300" smtClean="0">
                <a:latin typeface="HY나무B" pitchFamily="18" charset="-127"/>
                <a:ea typeface="HY나무B" pitchFamily="18" charset="-127"/>
              </a:rPr>
              <a:t>,</a:t>
            </a:r>
            <a:r>
              <a:rPr lang="ko-KR" altLang="en-US" sz="1300" smtClean="0">
                <a:latin typeface="HY나무B" pitchFamily="18" charset="-127"/>
                <a:ea typeface="HY나무B" pitchFamily="18" charset="-127"/>
              </a:rPr>
              <a:t>한반도</a:t>
            </a:r>
            <a:r>
              <a:rPr lang="en-US" altLang="ko-KR" sz="1300" smtClean="0">
                <a:latin typeface="HY나무B" pitchFamily="18" charset="-127"/>
                <a:ea typeface="HY나무B" pitchFamily="18" charset="-127"/>
              </a:rPr>
              <a:t>,</a:t>
            </a:r>
            <a:r>
              <a:rPr lang="ko-KR" altLang="en-US" sz="1300" smtClean="0">
                <a:latin typeface="HY나무B" pitchFamily="18" charset="-127"/>
                <a:ea typeface="HY나무B" pitchFamily="18" charset="-127"/>
              </a:rPr>
              <a:t>사할린남부</a:t>
            </a:r>
            <a:endParaRPr lang="en-US" altLang="ko-KR" sz="1300" smtClean="0">
              <a:latin typeface="HY나무B" pitchFamily="18" charset="-127"/>
              <a:ea typeface="HY나무B" pitchFamily="18" charset="-127"/>
            </a:endParaRPr>
          </a:p>
          <a:p>
            <a:pPr algn="ctr" eaLnBrk="1" hangingPunct="1">
              <a:lnSpc>
                <a:spcPct val="80000"/>
              </a:lnSpc>
              <a:buFontTx/>
              <a:buAutoNum type="romanUcPeriod"/>
            </a:pPr>
            <a:endParaRPr lang="en-US" altLang="ko-KR" sz="13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900" b="1" smtClean="0">
                <a:latin typeface="HY나무B" pitchFamily="18" charset="-127"/>
                <a:ea typeface="HY나무B" pitchFamily="18" charset="-127"/>
              </a:rPr>
              <a:t>제</a:t>
            </a:r>
            <a:r>
              <a:rPr lang="en-US" altLang="ko-KR" sz="1900" b="1" smtClean="0">
                <a:latin typeface="HY나무B" pitchFamily="18" charset="-127"/>
                <a:ea typeface="HY나무B" pitchFamily="18" charset="-127"/>
              </a:rPr>
              <a:t>3</a:t>
            </a:r>
            <a:r>
              <a:rPr lang="ko-KR" altLang="en-US" sz="1900" b="1" smtClean="0">
                <a:latin typeface="HY나무B" pitchFamily="18" charset="-127"/>
                <a:ea typeface="HY나무B" pitchFamily="18" charset="-127"/>
              </a:rPr>
              <a:t>기 국경획선</a:t>
            </a:r>
            <a:r>
              <a:rPr lang="en-US" altLang="ko-KR" sz="1900" b="1" smtClean="0">
                <a:latin typeface="HY나무B" pitchFamily="18" charset="-127"/>
                <a:ea typeface="HY나무B" pitchFamily="18" charset="-127"/>
              </a:rPr>
              <a:t>:</a:t>
            </a:r>
            <a:r>
              <a:rPr lang="ko-KR" altLang="en-US" sz="1900" b="1" smtClean="0">
                <a:latin typeface="HY나무B" pitchFamily="18" charset="-127"/>
                <a:ea typeface="HY나무B" pitchFamily="18" charset="-127"/>
              </a:rPr>
              <a:t>샌프란시스코 대일강화조약의 영토결정</a:t>
            </a:r>
            <a:endParaRPr lang="en-US" altLang="ko-KR" sz="1900" smtClean="0">
              <a:latin typeface="HY나무B" pitchFamily="18" charset="-127"/>
              <a:ea typeface="HY나무B" pitchFamily="18" charset="-127"/>
            </a:endParaRPr>
          </a:p>
          <a:p>
            <a:pPr eaLnBrk="1" hangingPunct="1">
              <a:lnSpc>
                <a:spcPct val="80000"/>
              </a:lnSpc>
              <a:buFont typeface="Wingdings" pitchFamily="2" charset="2"/>
              <a:buNone/>
            </a:pPr>
            <a:endParaRPr lang="en-US" altLang="ko-KR" sz="1900" smtClean="0"/>
          </a:p>
          <a:p>
            <a:pPr eaLnBrk="1" hangingPunct="1">
              <a:lnSpc>
                <a:spcPct val="80000"/>
              </a:lnSpc>
              <a:buFont typeface="Wingdings" pitchFamily="2" charset="2"/>
              <a:buChar char="§"/>
            </a:pPr>
            <a:endParaRPr lang="en-US" altLang="ko-KR" sz="2200" smtClean="0"/>
          </a:p>
          <a:p>
            <a:pPr eaLnBrk="1" hangingPunct="1">
              <a:lnSpc>
                <a:spcPct val="80000"/>
              </a:lnSpc>
              <a:buFont typeface="Wingdings" pitchFamily="2" charset="2"/>
              <a:buChar char="§"/>
            </a:pPr>
            <a:endParaRPr lang="ko-KR" altLang="en-US" sz="2200" smtClean="0"/>
          </a:p>
        </p:txBody>
      </p:sp>
      <p:sp>
        <p:nvSpPr>
          <p:cNvPr id="4" name="내용 개체 틀 3"/>
          <p:cNvSpPr>
            <a:spLocks noGrp="1"/>
          </p:cNvSpPr>
          <p:nvPr>
            <p:ph sz="quarter" idx="4294967295"/>
          </p:nvPr>
        </p:nvSpPr>
        <p:spPr>
          <a:xfrm>
            <a:off x="4643438" y="1341438"/>
            <a:ext cx="4038600" cy="4525962"/>
          </a:xfrm>
        </p:spPr>
        <p:txBody>
          <a:bodyPr>
            <a:normAutofit lnSpcReduction="10000"/>
          </a:bodyPr>
          <a:lstStyle/>
          <a:p>
            <a:pPr marL="514350" indent="-514350" algn="ctr" eaLnBrk="1" fontAlgn="auto" hangingPunct="1">
              <a:spcAft>
                <a:spcPts val="0"/>
              </a:spcAft>
              <a:buFont typeface="Wingdings"/>
              <a:buNone/>
              <a:defRPr/>
            </a:pPr>
            <a:endParaRPr lang="en-US" altLang="ko-KR" sz="1800" dirty="0" smtClean="0">
              <a:latin typeface="HY나무B" pitchFamily="18" charset="-127"/>
              <a:ea typeface="HY나무B" pitchFamily="18" charset="-127"/>
            </a:endParaRPr>
          </a:p>
          <a:p>
            <a:pPr marL="514350" indent="-514350" algn="ctr" eaLnBrk="1" fontAlgn="auto" hangingPunct="1">
              <a:spcAft>
                <a:spcPts val="0"/>
              </a:spcAft>
              <a:buFont typeface="Wingdings"/>
              <a:buNone/>
              <a:defRPr/>
            </a:pPr>
            <a:r>
              <a:rPr lang="ko-KR" altLang="en-US" sz="2000" b="1" dirty="0" smtClean="0">
                <a:latin typeface="HY나무B" pitchFamily="18" charset="-127"/>
                <a:ea typeface="HY나무B" pitchFamily="18" charset="-127"/>
              </a:rPr>
              <a:t>   영토분쟁 발생과 국경문제</a:t>
            </a:r>
            <a:endParaRPr lang="en-US" altLang="ko-KR" sz="2000" b="1" dirty="0" smtClean="0">
              <a:latin typeface="HY나무B" pitchFamily="18" charset="-127"/>
              <a:ea typeface="HY나무B" pitchFamily="18" charset="-127"/>
            </a:endParaRPr>
          </a:p>
          <a:p>
            <a:pPr marL="514350" indent="-514350" algn="ctr" eaLnBrk="1" fontAlgn="auto" hangingPunct="1">
              <a:spcAft>
                <a:spcPts val="0"/>
              </a:spcAft>
              <a:buFont typeface="Wingdings"/>
              <a:buNone/>
              <a:defRPr/>
            </a:pPr>
            <a:r>
              <a:rPr lang="ko-KR" altLang="en-US" sz="2000" b="1" dirty="0" smtClean="0">
                <a:latin typeface="HY나무B" pitchFamily="18" charset="-127"/>
                <a:ea typeface="HY나무B" pitchFamily="18" charset="-127"/>
              </a:rPr>
              <a:t> 해결요소</a:t>
            </a:r>
            <a:endParaRPr lang="en-US" altLang="ko-KR" sz="2000" b="1" dirty="0" smtClean="0">
              <a:latin typeface="HY나무B" pitchFamily="18" charset="-127"/>
              <a:ea typeface="HY나무B" pitchFamily="18" charset="-127"/>
            </a:endParaRPr>
          </a:p>
          <a:p>
            <a:pPr marL="514350" indent="-514350" eaLnBrk="1" fontAlgn="auto" hangingPunct="1">
              <a:spcAft>
                <a:spcPts val="0"/>
              </a:spcAft>
              <a:buFont typeface="Wingdings"/>
              <a:buNone/>
              <a:defRPr/>
            </a:pPr>
            <a:endParaRPr lang="en-US" altLang="ko-KR" sz="1800" b="1" dirty="0">
              <a:latin typeface="HY나무B" pitchFamily="18" charset="-127"/>
              <a:ea typeface="HY나무B" pitchFamily="18" charset="-127"/>
            </a:endParaRPr>
          </a:p>
          <a:p>
            <a:pPr marL="514350" indent="-514350" algn="ctr" eaLnBrk="1" fontAlgn="auto" hangingPunct="1">
              <a:spcAft>
                <a:spcPts val="0"/>
              </a:spcAft>
              <a:buFont typeface="Wingdings"/>
              <a:buNone/>
              <a:defRPr/>
            </a:pPr>
            <a:r>
              <a:rPr lang="ko-KR" altLang="en-US" sz="2000" b="1" dirty="0" smtClean="0">
                <a:latin typeface="HY나무B" pitchFamily="18" charset="-127"/>
                <a:ea typeface="HY나무B" pitchFamily="18" charset="-127"/>
              </a:rPr>
              <a:t>영토분쟁의 표면화</a:t>
            </a:r>
            <a:endParaRPr lang="en-US" altLang="ko-KR" sz="2000" b="1" dirty="0" smtClean="0">
              <a:latin typeface="HY나무B" pitchFamily="18" charset="-127"/>
              <a:ea typeface="HY나무B" pitchFamily="18" charset="-127"/>
            </a:endParaRPr>
          </a:p>
          <a:p>
            <a:pPr marL="514350" indent="-514350" algn="ctr" eaLnBrk="1" fontAlgn="auto" hangingPunct="1">
              <a:spcAft>
                <a:spcPts val="0"/>
              </a:spcAft>
              <a:buFont typeface="+mj-lt"/>
              <a:buAutoNum type="romanUcPeriod"/>
              <a:defRPr/>
            </a:pPr>
            <a:r>
              <a:rPr lang="en-US" altLang="ko-KR" sz="1400" dirty="0" smtClean="0">
                <a:latin typeface="HY나무B" pitchFamily="18" charset="-127"/>
                <a:ea typeface="HY나무B" pitchFamily="18" charset="-127"/>
              </a:rPr>
              <a:t> </a:t>
            </a:r>
            <a:r>
              <a:rPr lang="ko-KR" altLang="en-US" sz="1400" dirty="0" smtClean="0">
                <a:latin typeface="HY나무B" pitchFamily="18" charset="-127"/>
                <a:ea typeface="HY나무B" pitchFamily="18" charset="-127"/>
              </a:rPr>
              <a:t>대만과 </a:t>
            </a:r>
            <a:r>
              <a:rPr lang="ko-KR" altLang="en-US" sz="1400" dirty="0" err="1" smtClean="0">
                <a:latin typeface="HY나무B" pitchFamily="18" charset="-127"/>
                <a:ea typeface="HY나무B" pitchFamily="18" charset="-127"/>
              </a:rPr>
              <a:t>팽호제도</a:t>
            </a:r>
            <a:endParaRPr lang="en-US" altLang="ko-KR" sz="1400" dirty="0" smtClean="0">
              <a:latin typeface="HY나무B" pitchFamily="18" charset="-127"/>
              <a:ea typeface="HY나무B" pitchFamily="18" charset="-127"/>
            </a:endParaRPr>
          </a:p>
          <a:p>
            <a:pPr marL="514350" indent="-514350" algn="ctr" eaLnBrk="1" fontAlgn="auto" hangingPunct="1">
              <a:spcAft>
                <a:spcPts val="0"/>
              </a:spcAft>
              <a:buFont typeface="+mj-lt"/>
              <a:buAutoNum type="romanUcPeriod"/>
              <a:defRPr/>
            </a:pPr>
            <a:r>
              <a:rPr lang="en-US" altLang="ko-KR" sz="1400" dirty="0">
                <a:latin typeface="HY나무B" pitchFamily="18" charset="-127"/>
                <a:ea typeface="HY나무B" pitchFamily="18" charset="-127"/>
              </a:rPr>
              <a:t> </a:t>
            </a:r>
            <a:r>
              <a:rPr lang="ko-KR" altLang="en-US" sz="1400" dirty="0" err="1" smtClean="0">
                <a:latin typeface="HY나무B" pitchFamily="18" charset="-127"/>
                <a:ea typeface="HY나무B" pitchFamily="18" charset="-127"/>
              </a:rPr>
              <a:t>북변</a:t>
            </a:r>
            <a:r>
              <a:rPr lang="en-US" altLang="ko-KR" sz="1400" dirty="0" smtClean="0">
                <a:latin typeface="HY나무B" pitchFamily="18" charset="-127"/>
                <a:ea typeface="HY나무B" pitchFamily="18" charset="-127"/>
              </a:rPr>
              <a:t>4</a:t>
            </a:r>
            <a:r>
              <a:rPr lang="ko-KR" altLang="en-US" sz="1400" dirty="0" err="1" smtClean="0">
                <a:latin typeface="HY나무B" pitchFamily="18" charset="-127"/>
                <a:ea typeface="HY나무B" pitchFamily="18" charset="-127"/>
              </a:rPr>
              <a:t>도문제</a:t>
            </a:r>
            <a:endParaRPr lang="en-US" altLang="ko-KR" sz="1400" dirty="0" smtClean="0">
              <a:latin typeface="HY나무B" pitchFamily="18" charset="-127"/>
              <a:ea typeface="HY나무B" pitchFamily="18" charset="-127"/>
            </a:endParaRPr>
          </a:p>
          <a:p>
            <a:pPr marL="514350" indent="-514350" algn="ctr" eaLnBrk="1" fontAlgn="auto" hangingPunct="1">
              <a:spcAft>
                <a:spcPts val="0"/>
              </a:spcAft>
              <a:buFont typeface="+mj-lt"/>
              <a:buAutoNum type="romanUcPeriod"/>
              <a:defRPr/>
            </a:pPr>
            <a:r>
              <a:rPr lang="en-US" altLang="ko-KR" sz="1400" dirty="0">
                <a:latin typeface="HY나무B" pitchFamily="18" charset="-127"/>
                <a:ea typeface="HY나무B" pitchFamily="18" charset="-127"/>
              </a:rPr>
              <a:t> </a:t>
            </a:r>
            <a:r>
              <a:rPr lang="ko-KR" altLang="en-US" sz="1400" dirty="0" smtClean="0">
                <a:latin typeface="HY나무B" pitchFamily="18" charset="-127"/>
                <a:ea typeface="HY나무B" pitchFamily="18" charset="-127"/>
              </a:rPr>
              <a:t>독도문제</a:t>
            </a:r>
            <a:endParaRPr lang="en-US" altLang="ko-KR" sz="1400" dirty="0" smtClean="0">
              <a:latin typeface="HY나무B" pitchFamily="18" charset="-127"/>
              <a:ea typeface="HY나무B" pitchFamily="18" charset="-127"/>
            </a:endParaRPr>
          </a:p>
          <a:p>
            <a:pPr marL="514350" indent="-514350" algn="ctr" eaLnBrk="1" fontAlgn="auto" hangingPunct="1">
              <a:spcAft>
                <a:spcPts val="0"/>
              </a:spcAft>
              <a:buFont typeface="+mj-lt"/>
              <a:buAutoNum type="romanUcPeriod"/>
              <a:defRPr/>
            </a:pPr>
            <a:r>
              <a:rPr lang="en-US" altLang="ko-KR" sz="1400" dirty="0">
                <a:latin typeface="HY나무B" pitchFamily="18" charset="-127"/>
                <a:ea typeface="HY나무B" pitchFamily="18" charset="-127"/>
              </a:rPr>
              <a:t> </a:t>
            </a:r>
            <a:r>
              <a:rPr lang="ko-KR" altLang="en-US" sz="1400" dirty="0" err="1" smtClean="0">
                <a:latin typeface="HY나무B" pitchFamily="18" charset="-127"/>
                <a:ea typeface="HY나무B" pitchFamily="18" charset="-127"/>
              </a:rPr>
              <a:t>조어도문제</a:t>
            </a:r>
            <a:endParaRPr lang="en-US" altLang="ko-KR" sz="1400" dirty="0" smtClean="0">
              <a:latin typeface="HY나무B" pitchFamily="18" charset="-127"/>
              <a:ea typeface="HY나무B" pitchFamily="18" charset="-127"/>
            </a:endParaRPr>
          </a:p>
          <a:p>
            <a:pPr marL="514350" indent="-514350" algn="ctr" eaLnBrk="1" fontAlgn="auto" hangingPunct="1">
              <a:spcAft>
                <a:spcPts val="0"/>
              </a:spcAft>
              <a:buFont typeface="+mj-lt"/>
              <a:buAutoNum type="romanUcPeriod"/>
              <a:defRPr/>
            </a:pPr>
            <a:r>
              <a:rPr lang="en-US" altLang="ko-KR" sz="1400" dirty="0">
                <a:latin typeface="HY나무B" pitchFamily="18" charset="-127"/>
                <a:ea typeface="HY나무B" pitchFamily="18" charset="-127"/>
              </a:rPr>
              <a:t> </a:t>
            </a:r>
            <a:r>
              <a:rPr lang="ko-KR" altLang="en-US" sz="1400" dirty="0" smtClean="0">
                <a:latin typeface="HY나무B" pitchFamily="18" charset="-127"/>
                <a:ea typeface="HY나무B" pitchFamily="18" charset="-127"/>
              </a:rPr>
              <a:t>유구문제</a:t>
            </a:r>
            <a:endParaRPr lang="en-US" altLang="ko-KR" sz="1400" dirty="0" smtClean="0">
              <a:latin typeface="HY나무B" pitchFamily="18" charset="-127"/>
              <a:ea typeface="HY나무B" pitchFamily="18" charset="-127"/>
            </a:endParaRPr>
          </a:p>
          <a:p>
            <a:pPr marL="514350" indent="-514350" algn="ctr" eaLnBrk="1" fontAlgn="auto" hangingPunct="1">
              <a:spcAft>
                <a:spcPts val="0"/>
              </a:spcAft>
              <a:buFont typeface="Wingdings"/>
              <a:buNone/>
              <a:defRPr/>
            </a:pPr>
            <a:endParaRPr lang="en-US" altLang="ko-KR" sz="1800" dirty="0" smtClean="0">
              <a:latin typeface="HY나무B" pitchFamily="18" charset="-127"/>
              <a:ea typeface="HY나무B" pitchFamily="18" charset="-127"/>
            </a:endParaRPr>
          </a:p>
          <a:p>
            <a:pPr marL="514350" indent="-514350" algn="ctr" eaLnBrk="1" fontAlgn="auto" hangingPunct="1">
              <a:spcAft>
                <a:spcPts val="0"/>
              </a:spcAft>
              <a:buFont typeface="Wingdings"/>
              <a:buNone/>
              <a:defRPr/>
            </a:pPr>
            <a:r>
              <a:rPr lang="ko-KR" altLang="en-US" sz="2000" dirty="0" smtClean="0">
                <a:latin typeface="HY나무B" pitchFamily="18" charset="-127"/>
                <a:ea typeface="HY나무B" pitchFamily="18" charset="-127"/>
              </a:rPr>
              <a:t>영토해결방법과 </a:t>
            </a:r>
            <a:r>
              <a:rPr lang="ko-KR" altLang="en-US" sz="2000" dirty="0" err="1" smtClean="0">
                <a:latin typeface="HY나무B" pitchFamily="18" charset="-127"/>
                <a:ea typeface="HY나무B" pitchFamily="18" charset="-127"/>
              </a:rPr>
              <a:t>일본적특수성</a:t>
            </a:r>
            <a:endParaRPr lang="en-US" altLang="ko-KR" sz="2000" dirty="0" smtClean="0">
              <a:latin typeface="HY나무B" pitchFamily="18" charset="-127"/>
              <a:ea typeface="HY나무B" pitchFamily="18" charset="-127"/>
            </a:endParaRPr>
          </a:p>
          <a:p>
            <a:pPr marL="514350" indent="-514350" algn="ctr" eaLnBrk="1" fontAlgn="auto" hangingPunct="1">
              <a:spcAft>
                <a:spcPts val="0"/>
              </a:spcAft>
              <a:buFont typeface="+mj-lt"/>
              <a:buAutoNum type="romanUcPeriod"/>
              <a:defRPr/>
            </a:pPr>
            <a:r>
              <a:rPr lang="en-US" altLang="ko-KR" sz="1400" dirty="0" smtClean="0">
                <a:latin typeface="HY나무B" pitchFamily="18" charset="-127"/>
                <a:ea typeface="HY나무B" pitchFamily="18" charset="-127"/>
              </a:rPr>
              <a:t>『</a:t>
            </a:r>
            <a:r>
              <a:rPr lang="ko-KR" altLang="en-US" sz="1400" dirty="0" err="1" smtClean="0">
                <a:latin typeface="HY나무B" pitchFamily="18" charset="-127"/>
                <a:ea typeface="HY나무B" pitchFamily="18" charset="-127"/>
              </a:rPr>
              <a:t>치시마열도</a:t>
            </a:r>
            <a:r>
              <a:rPr lang="en-US" altLang="ko-KR" sz="1400" dirty="0" smtClean="0">
                <a:latin typeface="HY나무B" pitchFamily="18" charset="-127"/>
                <a:ea typeface="HY나무B" pitchFamily="18" charset="-127"/>
              </a:rPr>
              <a:t>』</a:t>
            </a:r>
            <a:r>
              <a:rPr lang="ko-KR" altLang="en-US" sz="1400" dirty="0" smtClean="0">
                <a:latin typeface="HY나무B" pitchFamily="18" charset="-127"/>
                <a:ea typeface="HY나무B" pitchFamily="18" charset="-127"/>
              </a:rPr>
              <a:t>에 대한 일본의 인식</a:t>
            </a:r>
            <a:endParaRPr lang="en-US" altLang="ko-KR" sz="1400" dirty="0" smtClean="0">
              <a:latin typeface="HY나무B" pitchFamily="18" charset="-127"/>
              <a:ea typeface="HY나무B" pitchFamily="18" charset="-127"/>
            </a:endParaRPr>
          </a:p>
          <a:p>
            <a:pPr marL="514350" indent="-514350" algn="ctr" eaLnBrk="1" fontAlgn="auto" hangingPunct="1">
              <a:spcAft>
                <a:spcPts val="0"/>
              </a:spcAft>
              <a:buFont typeface="+mj-lt"/>
              <a:buAutoNum type="romanUcPeriod"/>
              <a:defRPr/>
            </a:pPr>
            <a:r>
              <a:rPr lang="ko-KR" altLang="en-US" sz="1400" dirty="0" smtClean="0">
                <a:latin typeface="HY나무B" pitchFamily="18" charset="-127"/>
                <a:ea typeface="HY나무B" pitchFamily="18" charset="-127"/>
              </a:rPr>
              <a:t>향후</a:t>
            </a:r>
            <a:r>
              <a:rPr lang="en-US" altLang="ko-KR" sz="1400" dirty="0" smtClean="0">
                <a:latin typeface="HY나무B" pitchFamily="18" charset="-127"/>
                <a:ea typeface="HY나무B" pitchFamily="18" charset="-127"/>
              </a:rPr>
              <a:t>『</a:t>
            </a:r>
            <a:r>
              <a:rPr lang="ko-KR" altLang="en-US" sz="1400" dirty="0" err="1" smtClean="0">
                <a:latin typeface="HY나무B" pitchFamily="18" charset="-127"/>
                <a:ea typeface="HY나무B" pitchFamily="18" charset="-127"/>
              </a:rPr>
              <a:t>치시마열도</a:t>
            </a:r>
            <a:r>
              <a:rPr lang="en-US" altLang="ko-KR" sz="1400" dirty="0" smtClean="0">
                <a:latin typeface="HY나무B" pitchFamily="18" charset="-127"/>
                <a:ea typeface="HY나무B" pitchFamily="18" charset="-127"/>
              </a:rPr>
              <a:t>』</a:t>
            </a:r>
            <a:r>
              <a:rPr lang="ko-KR" altLang="en-US" sz="1400" dirty="0" smtClean="0">
                <a:latin typeface="HY나무B" pitchFamily="18" charset="-127"/>
                <a:ea typeface="HY나무B" pitchFamily="18" charset="-127"/>
              </a:rPr>
              <a:t>의 영토화 전망  </a:t>
            </a:r>
            <a:endParaRPr lang="en-US" altLang="ko-KR" sz="1400" dirty="0" smtClean="0">
              <a:latin typeface="HY나무B" pitchFamily="18" charset="-127"/>
              <a:ea typeface="HY나무B" pitchFamily="18" charset="-127"/>
            </a:endParaRPr>
          </a:p>
          <a:p>
            <a:pPr marL="514350" indent="-514350" eaLnBrk="1" fontAlgn="auto" hangingPunct="1">
              <a:spcAft>
                <a:spcPts val="0"/>
              </a:spcAft>
              <a:buFont typeface="Wingdings"/>
              <a:buNone/>
              <a:defRPr/>
            </a:pPr>
            <a:endParaRPr lang="en-US" altLang="ko-KR" sz="2000" dirty="0" smtClean="0">
              <a:latin typeface="HY나무B" pitchFamily="18" charset="-127"/>
              <a:ea typeface="HY나무B" pitchFamily="18" charset="-127"/>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idx="4294967295"/>
          </p:nvPr>
        </p:nvSpPr>
        <p:spPr bwMode="auto">
          <a:xfrm>
            <a:off x="1403648" y="1844824"/>
            <a:ext cx="7467600" cy="1143000"/>
          </a:xfrm>
          <a:noFill/>
        </p:spPr>
        <p:txBody>
          <a:bodyPr>
            <a:normAutofit/>
          </a:bodyPr>
          <a:lstStyle/>
          <a:p>
            <a:pPr lvl="4" eaLnBrk="1" hangingPunct="1"/>
            <a:r>
              <a:rPr lang="zh-CN" altLang="en-US" sz="3200" b="1" dirty="0" smtClean="0">
                <a:latin typeface="HY나무B" pitchFamily="18" charset="-127"/>
                <a:ea typeface="HY나무B" pitchFamily="18" charset="-127"/>
              </a:rPr>
              <a:t>第一期国境形成：国民国家成立时的国境</a:t>
            </a:r>
            <a:r>
              <a:rPr lang="zh-CN" altLang="en-US" sz="2000" b="1" dirty="0" smtClean="0">
                <a:latin typeface="HY나무B" pitchFamily="18" charset="-127"/>
                <a:ea typeface="HY나무B" pitchFamily="18" charset="-127"/>
              </a:rPr>
              <a:t/>
            </a:r>
            <a:br>
              <a:rPr lang="zh-CN" altLang="en-US" sz="2000" b="1" dirty="0" smtClean="0">
                <a:latin typeface="HY나무B" pitchFamily="18" charset="-127"/>
                <a:ea typeface="HY나무B" pitchFamily="18" charset="-127"/>
              </a:rPr>
            </a:br>
            <a:endParaRPr lang="zh-CN" altLang="en-US" cap="none" dirty="0" smtClean="0">
              <a:latin typeface="Century Schoolbook"/>
            </a:endParaRPr>
          </a:p>
        </p:txBody>
      </p:sp>
      <p:sp>
        <p:nvSpPr>
          <p:cNvPr id="22530" name="Rectangle 3"/>
          <p:cNvSpPr>
            <a:spLocks noGrp="1"/>
          </p:cNvSpPr>
          <p:nvPr>
            <p:ph type="body" idx="4294967295"/>
          </p:nvPr>
        </p:nvSpPr>
        <p:spPr>
          <a:xfrm>
            <a:off x="1691680" y="3645024"/>
            <a:ext cx="6305128" cy="2396753"/>
          </a:xfrm>
        </p:spPr>
        <p:txBody>
          <a:bodyPr/>
          <a:lstStyle/>
          <a:p>
            <a:pPr lvl="4" eaLnBrk="1" hangingPunct="1"/>
            <a:endParaRPr lang="zh-CN" altLang="en-US" sz="2000" b="1" dirty="0" smtClean="0">
              <a:latin typeface="HY나무B" pitchFamily="18" charset="-127"/>
              <a:ea typeface="HY나무B" pitchFamily="18" charset="-127"/>
            </a:endParaRPr>
          </a:p>
          <a:p>
            <a:pPr lvl="4" eaLnBrk="1" hangingPunct="1">
              <a:buNone/>
            </a:pPr>
            <a:endParaRPr lang="en-US" altLang="zh-CN" sz="4000" b="1" dirty="0" smtClean="0">
              <a:latin typeface="HY나무B" pitchFamily="18" charset="-127"/>
              <a:ea typeface="HY나무B" pitchFamily="18" charset="-127"/>
            </a:endParaRPr>
          </a:p>
          <a:p>
            <a:pPr lvl="4" eaLnBrk="1" hangingPunct="1">
              <a:buNone/>
            </a:pPr>
            <a:r>
              <a:rPr lang="zh-CN" altLang="en-US" sz="1800" b="1" dirty="0" smtClean="0">
                <a:latin typeface="HY나무B" pitchFamily="18" charset="-127"/>
                <a:ea typeface="HY나무B" pitchFamily="18" charset="-127"/>
              </a:rPr>
              <a:t> </a:t>
            </a:r>
            <a:r>
              <a:rPr lang="en-US" altLang="zh-CN" sz="1800" b="1" dirty="0" smtClean="0">
                <a:latin typeface="HY나무B" pitchFamily="18" charset="-127"/>
                <a:ea typeface="HY나무B" pitchFamily="18" charset="-127"/>
              </a:rPr>
              <a:t> 1. </a:t>
            </a:r>
            <a:r>
              <a:rPr lang="zh-CN" altLang="en-US" sz="1800" b="1" dirty="0" smtClean="0">
                <a:latin typeface="HY나무B" pitchFamily="18" charset="-127"/>
                <a:ea typeface="HY나무B" pitchFamily="18" charset="-127"/>
              </a:rPr>
              <a:t>北方界线</a:t>
            </a:r>
            <a:endParaRPr lang="en-US" altLang="zh-CN" sz="1800" b="1" dirty="0" smtClean="0">
              <a:latin typeface="HY나무B" pitchFamily="18" charset="-127"/>
              <a:ea typeface="HY나무B" pitchFamily="18" charset="-127"/>
            </a:endParaRPr>
          </a:p>
          <a:p>
            <a:pPr lvl="4" eaLnBrk="1" hangingPunct="1">
              <a:buNone/>
            </a:pPr>
            <a:r>
              <a:rPr lang="zh-CN" altLang="en-US" sz="1800" b="1" dirty="0" smtClean="0">
                <a:latin typeface="HY나무B" pitchFamily="18" charset="-127"/>
                <a:ea typeface="HY나무B" pitchFamily="18" charset="-127"/>
              </a:rPr>
              <a:t>  </a:t>
            </a:r>
            <a:r>
              <a:rPr lang="en-US" altLang="zh-CN" sz="1800" b="1" dirty="0" smtClean="0">
                <a:latin typeface="HY나무B" pitchFamily="18" charset="-127"/>
                <a:ea typeface="HY나무B" pitchFamily="18" charset="-127"/>
              </a:rPr>
              <a:t>2. </a:t>
            </a:r>
            <a:r>
              <a:rPr lang="zh-CN" altLang="en-US" sz="1800" b="1" dirty="0" smtClean="0">
                <a:latin typeface="HY나무B" pitchFamily="18" charset="-127"/>
                <a:ea typeface="HY나무B" pitchFamily="18" charset="-127"/>
              </a:rPr>
              <a:t>南方界线</a:t>
            </a:r>
          </a:p>
          <a:p>
            <a:pPr marL="1622425" lvl="4" indent="-342900" eaLnBrk="1" hangingPunct="1">
              <a:buNone/>
            </a:pPr>
            <a:r>
              <a:rPr lang="zh-CN" altLang="en-US" sz="1800" b="1" dirty="0" smtClean="0">
                <a:latin typeface="HY나무B" pitchFamily="18" charset="-127"/>
                <a:ea typeface="HY나무B" pitchFamily="18" charset="-127"/>
              </a:rPr>
              <a:t>  </a:t>
            </a:r>
            <a:r>
              <a:rPr lang="en-US" altLang="zh-CN" sz="1800" b="1" dirty="0" smtClean="0">
                <a:latin typeface="HY나무B" pitchFamily="18" charset="-127"/>
                <a:ea typeface="HY나무B" pitchFamily="18" charset="-127"/>
              </a:rPr>
              <a:t>3. </a:t>
            </a:r>
            <a:r>
              <a:rPr lang="zh-CN" altLang="en-US" sz="1800" b="1" dirty="0" smtClean="0">
                <a:latin typeface="HY나무B" pitchFamily="18" charset="-127"/>
                <a:ea typeface="HY나무B" pitchFamily="18" charset="-127"/>
              </a:rPr>
              <a:t>西方界线</a:t>
            </a:r>
            <a:endParaRPr lang="en-US" altLang="zh-CN" sz="1800" b="1" dirty="0" smtClean="0">
              <a:latin typeface="HY나무B" pitchFamily="18" charset="-127"/>
              <a:ea typeface="HY나무B" pitchFamily="18" charset="-127"/>
            </a:endParaRPr>
          </a:p>
          <a:p>
            <a:pPr marL="1622425" lvl="4" indent="-342900" eaLnBrk="1" hangingPunct="1">
              <a:buNone/>
            </a:pPr>
            <a:r>
              <a:rPr lang="en-US" altLang="zh-CN" sz="1800" b="1" dirty="0" smtClean="0">
                <a:latin typeface="HY나무B" pitchFamily="18" charset="-127"/>
                <a:ea typeface="HY나무B" pitchFamily="18" charset="-127"/>
              </a:rPr>
              <a:t>  4.  </a:t>
            </a:r>
            <a:r>
              <a:rPr lang="zh-CN" altLang="en-US" sz="1800" b="1" dirty="0" smtClean="0">
                <a:latin typeface="HY나무B" pitchFamily="18" charset="-127"/>
                <a:ea typeface="HY나무B" pitchFamily="18" charset="-127"/>
              </a:rPr>
              <a:t>西南方界线</a:t>
            </a:r>
          </a:p>
          <a:p>
            <a:pPr lvl="4" eaLnBrk="1" hangingPunct="1"/>
            <a:endParaRPr lang="zh-CN" altLang="en-US" sz="4000" b="1" dirty="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제목 1"/>
          <p:cNvSpPr>
            <a:spLocks noGrp="1"/>
          </p:cNvSpPr>
          <p:nvPr>
            <p:ph type="title"/>
          </p:nvPr>
        </p:nvSpPr>
        <p:spPr bwMode="auto">
          <a:xfrm>
            <a:off x="457200" y="274638"/>
            <a:ext cx="7467600" cy="850900"/>
          </a:xfrm>
        </p:spPr>
        <p:txBody>
          <a:bodyPr/>
          <a:lstStyle/>
          <a:p>
            <a:pPr marL="342900" indent="-342900" eaLnBrk="1" hangingPunct="1"/>
            <a:r>
              <a:rPr lang="ko-KR" altLang="en-US" sz="4400" b="0" cap="none" smtClean="0"/>
              <a:t>북변한계</a:t>
            </a:r>
            <a:endParaRPr lang="en-US" altLang="ko-KR" sz="4400" b="0" cap="none" smtClean="0"/>
          </a:p>
        </p:txBody>
      </p:sp>
      <p:sp>
        <p:nvSpPr>
          <p:cNvPr id="3" name="내용 개체 틀 2"/>
          <p:cNvSpPr>
            <a:spLocks noGrp="1"/>
          </p:cNvSpPr>
          <p:nvPr>
            <p:ph sz="quarter" idx="4294967295"/>
          </p:nvPr>
        </p:nvSpPr>
        <p:spPr/>
        <p:txBody>
          <a:bodyPr>
            <a:normAutofit lnSpcReduction="10000"/>
          </a:bodyPr>
          <a:lstStyle/>
          <a:p>
            <a:pPr marL="274320" indent="-274320" eaLnBrk="1" fontAlgn="auto" hangingPunct="1">
              <a:spcAft>
                <a:spcPts val="0"/>
              </a:spcAft>
              <a:buFont typeface="Wingdings" pitchFamily="2" charset="2"/>
              <a:buChar char="l"/>
              <a:defRPr/>
            </a:pPr>
            <a:r>
              <a:rPr lang="en-US" altLang="ko-KR" sz="2000" dirty="0" smtClean="0">
                <a:latin typeface="HY나무B" pitchFamily="18" charset="-127"/>
                <a:ea typeface="HY나무B" pitchFamily="18" charset="-127"/>
              </a:rPr>
              <a:t> </a:t>
            </a:r>
            <a:r>
              <a:rPr lang="ko-KR" altLang="en-US" sz="1900" dirty="0" err="1" smtClean="0">
                <a:latin typeface="HY나무B" pitchFamily="18" charset="-127"/>
                <a:ea typeface="HY나무B" pitchFamily="18" charset="-127"/>
              </a:rPr>
              <a:t>아이누족을</a:t>
            </a:r>
            <a:r>
              <a:rPr lang="ko-KR" altLang="en-US" sz="1900" dirty="0" smtClean="0">
                <a:latin typeface="HY나무B" pitchFamily="18" charset="-127"/>
                <a:ea typeface="HY나무B" pitchFamily="18" charset="-127"/>
              </a:rPr>
              <a:t> 비롯한 여러 종족이 삼</a:t>
            </a:r>
            <a:r>
              <a:rPr lang="en-US" altLang="ko-KR" sz="1900" dirty="0" smtClean="0">
                <a:latin typeface="HY나무B" pitchFamily="18" charset="-127"/>
                <a:ea typeface="HY나무B" pitchFamily="18" charset="-127"/>
              </a:rPr>
              <a:t>.</a:t>
            </a:r>
          </a:p>
          <a:p>
            <a:pPr marL="274320" indent="-274320" eaLnBrk="1" fontAlgn="auto" hangingPunct="1">
              <a:spcAft>
                <a:spcPts val="0"/>
              </a:spcAft>
              <a:buFont typeface="Wingdings" pitchFamily="2" charset="2"/>
              <a:buChar char="l"/>
              <a:defRPr/>
            </a:pPr>
            <a:endParaRPr lang="en-US" altLang="ko-KR" sz="1900" dirty="0" smtClean="0">
              <a:latin typeface="HY나무B" pitchFamily="18" charset="-127"/>
              <a:ea typeface="HY나무B" pitchFamily="18" charset="-127"/>
            </a:endParaRPr>
          </a:p>
          <a:p>
            <a:pPr marL="274320" indent="-274320" eaLnBrk="1" fontAlgn="auto" hangingPunct="1">
              <a:spcAft>
                <a:spcPts val="0"/>
              </a:spcAft>
              <a:buFont typeface="Wingdings" pitchFamily="2" charset="2"/>
              <a:buChar char="l"/>
              <a:defRPr/>
            </a:pPr>
            <a:r>
              <a:rPr lang="en-US" altLang="ko-KR" sz="1900" dirty="0" smtClean="0">
                <a:latin typeface="HY나무B" pitchFamily="18" charset="-127"/>
                <a:ea typeface="HY나무B" pitchFamily="18" charset="-127"/>
              </a:rPr>
              <a:t>18</a:t>
            </a:r>
            <a:r>
              <a:rPr lang="ko-KR" altLang="en-US" sz="1900" dirty="0" smtClean="0">
                <a:latin typeface="HY나무B" pitchFamily="18" charset="-127"/>
                <a:ea typeface="HY나무B" pitchFamily="18" charset="-127"/>
              </a:rPr>
              <a:t>세기와 </a:t>
            </a:r>
            <a:r>
              <a:rPr lang="en-US" altLang="ko-KR" sz="1900" dirty="0" smtClean="0">
                <a:latin typeface="HY나무B" pitchFamily="18" charset="-127"/>
                <a:ea typeface="HY나무B" pitchFamily="18" charset="-127"/>
              </a:rPr>
              <a:t>19</a:t>
            </a:r>
            <a:r>
              <a:rPr lang="ko-KR" altLang="en-US" sz="1900" dirty="0" smtClean="0">
                <a:latin typeface="HY나무B" pitchFamily="18" charset="-127"/>
                <a:ea typeface="HY나무B" pitchFamily="18" charset="-127"/>
              </a:rPr>
              <a:t>세기 러시아인과 일본인 탐사 시작</a:t>
            </a:r>
            <a:r>
              <a:rPr lang="en-US" altLang="ko-KR" sz="1900" dirty="0" smtClean="0">
                <a:latin typeface="HY나무B" pitchFamily="18" charset="-127"/>
                <a:ea typeface="HY나무B" pitchFamily="18" charset="-127"/>
              </a:rPr>
              <a:t>.</a:t>
            </a:r>
          </a:p>
          <a:p>
            <a:pPr marL="274320" indent="-274320" eaLnBrk="1" fontAlgn="auto" hangingPunct="1">
              <a:spcAft>
                <a:spcPts val="0"/>
              </a:spcAft>
              <a:buFont typeface="Wingdings" pitchFamily="2" charset="2"/>
              <a:buChar char="l"/>
              <a:defRPr/>
            </a:pPr>
            <a:endParaRPr lang="en-US" altLang="ko-KR" sz="1900" dirty="0" smtClean="0">
              <a:latin typeface="HY나무B" pitchFamily="18" charset="-127"/>
              <a:ea typeface="HY나무B" pitchFamily="18" charset="-127"/>
            </a:endParaRPr>
          </a:p>
          <a:p>
            <a:pPr marL="274320" indent="-274320" eaLnBrk="1" fontAlgn="auto" hangingPunct="1">
              <a:spcAft>
                <a:spcPts val="0"/>
              </a:spcAft>
              <a:buFont typeface="Wingdings" pitchFamily="2" charset="2"/>
              <a:buChar char="l"/>
              <a:defRPr/>
            </a:pPr>
            <a:r>
              <a:rPr lang="en-US" altLang="ko-KR" sz="1900" dirty="0" smtClean="0">
                <a:latin typeface="HY나무B" pitchFamily="18" charset="-127"/>
                <a:ea typeface="HY나무B" pitchFamily="18" charset="-127"/>
              </a:rPr>
              <a:t>1875</a:t>
            </a:r>
            <a:r>
              <a:rPr lang="ko-KR" altLang="en-US" sz="1900" dirty="0" smtClean="0">
                <a:latin typeface="HY나무B" pitchFamily="18" charset="-127"/>
                <a:ea typeface="HY나무B" pitchFamily="18" charset="-127"/>
              </a:rPr>
              <a:t>년 </a:t>
            </a:r>
            <a:r>
              <a:rPr lang="ko-KR" altLang="en-US" sz="1900" dirty="0" err="1" smtClean="0">
                <a:latin typeface="HY나무B" pitchFamily="18" charset="-127"/>
                <a:ea typeface="HY나무B" pitchFamily="18" charset="-127"/>
              </a:rPr>
              <a:t>상트페테르부르크</a:t>
            </a:r>
            <a:r>
              <a:rPr lang="ko-KR" altLang="en-US" sz="1900" dirty="0" smtClean="0">
                <a:latin typeface="HY나무B" pitchFamily="18" charset="-127"/>
                <a:ea typeface="HY나무B" pitchFamily="18" charset="-127"/>
              </a:rPr>
              <a:t> 조약에서 일본은 사할린 대신 쿠릴 열도를 가져가기로 러시아와 합의</a:t>
            </a:r>
            <a:r>
              <a:rPr lang="en-US" altLang="ko-KR" sz="1900" dirty="0" smtClean="0">
                <a:latin typeface="HY나무B" pitchFamily="18" charset="-127"/>
                <a:ea typeface="HY나무B" pitchFamily="18" charset="-127"/>
              </a:rPr>
              <a:t>.</a:t>
            </a:r>
          </a:p>
          <a:p>
            <a:pPr marL="274320" indent="-274320" eaLnBrk="1" fontAlgn="auto" hangingPunct="1">
              <a:spcAft>
                <a:spcPts val="0"/>
              </a:spcAft>
              <a:buFont typeface="Wingdings" pitchFamily="2" charset="2"/>
              <a:buChar char="l"/>
              <a:defRPr/>
            </a:pPr>
            <a:endParaRPr lang="en-US" altLang="ko-KR" sz="1900" dirty="0" smtClean="0">
              <a:latin typeface="HY나무B" pitchFamily="18" charset="-127"/>
              <a:ea typeface="HY나무B" pitchFamily="18" charset="-127"/>
            </a:endParaRPr>
          </a:p>
          <a:p>
            <a:pPr marL="274320" indent="-274320" eaLnBrk="1" fontAlgn="auto" hangingPunct="1">
              <a:spcAft>
                <a:spcPts val="0"/>
              </a:spcAft>
              <a:buFont typeface="Wingdings" pitchFamily="2" charset="2"/>
              <a:buChar char="l"/>
              <a:defRPr/>
            </a:pPr>
            <a:r>
              <a:rPr lang="ko-KR" altLang="en-US" sz="1900" dirty="0" smtClean="0">
                <a:latin typeface="HY나무B" pitchFamily="18" charset="-127"/>
                <a:ea typeface="HY나무B" pitchFamily="18" charset="-127"/>
              </a:rPr>
              <a:t>제</a:t>
            </a:r>
            <a:r>
              <a:rPr lang="en-US" altLang="ko-KR" sz="1900" dirty="0" smtClean="0">
                <a:latin typeface="HY나무B" pitchFamily="18" charset="-127"/>
                <a:ea typeface="HY나무B" pitchFamily="18" charset="-127"/>
              </a:rPr>
              <a:t>2</a:t>
            </a:r>
            <a:r>
              <a:rPr lang="ko-KR" altLang="en-US" sz="1900" dirty="0" smtClean="0">
                <a:latin typeface="HY나무B" pitchFamily="18" charset="-127"/>
                <a:ea typeface="HY나무B" pitchFamily="18" charset="-127"/>
              </a:rPr>
              <a:t>차 세계 대전 후 쿠릴 열도는 러시아로 반환</a:t>
            </a:r>
            <a:endParaRPr lang="en-US" altLang="ko-KR" sz="1900" dirty="0" smtClean="0">
              <a:latin typeface="HY나무B" pitchFamily="18" charset="-127"/>
              <a:ea typeface="HY나무B" pitchFamily="18" charset="-127"/>
            </a:endParaRPr>
          </a:p>
          <a:p>
            <a:pPr marL="274320" indent="-274320" eaLnBrk="1" fontAlgn="auto" hangingPunct="1">
              <a:spcAft>
                <a:spcPts val="0"/>
              </a:spcAft>
              <a:buFont typeface="Wingdings" pitchFamily="2" charset="2"/>
              <a:buChar char="l"/>
              <a:defRPr/>
            </a:pPr>
            <a:endParaRPr lang="en-US" altLang="ko-KR" sz="1900" dirty="0" smtClean="0">
              <a:latin typeface="HY나무B" pitchFamily="18" charset="-127"/>
              <a:ea typeface="HY나무B" pitchFamily="18" charset="-127"/>
            </a:endParaRPr>
          </a:p>
          <a:p>
            <a:pPr marL="274320" indent="-274320" eaLnBrk="1" fontAlgn="auto" hangingPunct="1">
              <a:spcAft>
                <a:spcPts val="0"/>
              </a:spcAft>
              <a:buFont typeface="Wingdings" pitchFamily="2" charset="2"/>
              <a:buChar char="l"/>
              <a:defRPr/>
            </a:pPr>
            <a:r>
              <a:rPr lang="ko-KR" altLang="en-US" sz="1900" dirty="0" smtClean="0">
                <a:latin typeface="HY나무B" pitchFamily="18" charset="-127"/>
                <a:ea typeface="HY나무B" pitchFamily="18" charset="-127"/>
              </a:rPr>
              <a:t>일본은 쿠릴 열도 최남단 네 개의 섬 영유권 주장</a:t>
            </a:r>
            <a:r>
              <a:rPr lang="en-US" altLang="ko-KR" sz="1900" dirty="0" smtClean="0">
                <a:latin typeface="HY나무B" pitchFamily="18" charset="-127"/>
                <a:ea typeface="HY나무B" pitchFamily="18" charset="-127"/>
              </a:rPr>
              <a:t>.</a:t>
            </a:r>
          </a:p>
          <a:p>
            <a:pPr marL="274320" indent="-274320" eaLnBrk="1" fontAlgn="auto" hangingPunct="1">
              <a:spcAft>
                <a:spcPts val="0"/>
              </a:spcAft>
              <a:buFont typeface="Wingdings" pitchFamily="2" charset="2"/>
              <a:buChar char="l"/>
              <a:defRPr/>
            </a:pPr>
            <a:endParaRPr lang="en-US" altLang="ko-KR" sz="1900" dirty="0" smtClean="0">
              <a:latin typeface="HY나무B" pitchFamily="18" charset="-127"/>
              <a:ea typeface="HY나무B" pitchFamily="18" charset="-127"/>
            </a:endParaRPr>
          </a:p>
          <a:p>
            <a:pPr marL="274320" indent="-274320" eaLnBrk="1" fontAlgn="auto" hangingPunct="1">
              <a:spcAft>
                <a:spcPts val="0"/>
              </a:spcAft>
              <a:buFont typeface="Wingdings" pitchFamily="2" charset="2"/>
              <a:buChar char="l"/>
              <a:defRPr/>
            </a:pPr>
            <a:endParaRPr lang="en-US" altLang="ko-KR" sz="1900" dirty="0" smtClean="0">
              <a:latin typeface="HY나무B" pitchFamily="18" charset="-127"/>
              <a:ea typeface="HY나무B" pitchFamily="18" charset="-127"/>
            </a:endParaRPr>
          </a:p>
          <a:p>
            <a:pPr marL="274320" indent="-274320" eaLnBrk="1" fontAlgn="auto" hangingPunct="1">
              <a:spcAft>
                <a:spcPts val="0"/>
              </a:spcAft>
              <a:buFont typeface="Wingdings"/>
              <a:buNone/>
              <a:defRPr/>
            </a:pPr>
            <a:r>
              <a:rPr lang="en-US" altLang="ko-KR" sz="1500" dirty="0" smtClean="0">
                <a:solidFill>
                  <a:srgbClr val="FF0000"/>
                </a:solidFill>
                <a:latin typeface="HY나무B" pitchFamily="18" charset="-127"/>
                <a:ea typeface="HY나무B" pitchFamily="18" charset="-127"/>
              </a:rPr>
              <a:t>*</a:t>
            </a:r>
            <a:r>
              <a:rPr lang="ko-KR" altLang="en-US" sz="1500" dirty="0" err="1" smtClean="0">
                <a:solidFill>
                  <a:srgbClr val="FF0000"/>
                </a:solidFill>
                <a:latin typeface="HY나무B" pitchFamily="18" charset="-127"/>
                <a:ea typeface="HY나무B" pitchFamily="18" charset="-127"/>
              </a:rPr>
              <a:t>샹트페테르부르크조약</a:t>
            </a:r>
            <a:endParaRPr lang="en-US" altLang="ko-KR" sz="1500" dirty="0" smtClean="0">
              <a:solidFill>
                <a:srgbClr val="FF0000"/>
              </a:solidFill>
              <a:latin typeface="HY나무B" pitchFamily="18" charset="-127"/>
              <a:ea typeface="HY나무B" pitchFamily="18" charset="-127"/>
            </a:endParaRPr>
          </a:p>
          <a:p>
            <a:pPr marL="274320" indent="-274320" eaLnBrk="1" fontAlgn="auto" hangingPunct="1">
              <a:spcAft>
                <a:spcPts val="0"/>
              </a:spcAft>
              <a:buFont typeface="Wingdings"/>
              <a:buNone/>
              <a:defRPr/>
            </a:pPr>
            <a:r>
              <a:rPr lang="en-US" altLang="ko-KR" sz="1400" dirty="0" smtClean="0">
                <a:latin typeface="HY나무B" pitchFamily="18" charset="-127"/>
                <a:ea typeface="HY나무B" pitchFamily="18" charset="-127"/>
              </a:rPr>
              <a:t>1875</a:t>
            </a:r>
            <a:r>
              <a:rPr lang="ko-KR" altLang="en-US" sz="1400" dirty="0" smtClean="0">
                <a:latin typeface="HY나무B" pitchFamily="18" charset="-127"/>
                <a:ea typeface="HY나무B" pitchFamily="18" charset="-127"/>
              </a:rPr>
              <a:t>년 일본과 러시아 제국과의 사이에 국경을 확정하기 휘해서 체결된 조약</a:t>
            </a:r>
            <a:r>
              <a:rPr lang="en-US" altLang="ko-KR" sz="1400" dirty="0" smtClean="0">
                <a:latin typeface="HY나무B" pitchFamily="18" charset="-127"/>
                <a:ea typeface="HY나무B" pitchFamily="18" charset="-127"/>
              </a:rPr>
              <a:t>.</a:t>
            </a:r>
            <a:endParaRPr lang="ko-KR" altLang="en-US" sz="1400" dirty="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제목 1"/>
          <p:cNvSpPr>
            <a:spLocks noGrp="1"/>
          </p:cNvSpPr>
          <p:nvPr>
            <p:ph type="title"/>
          </p:nvPr>
        </p:nvSpPr>
        <p:spPr bwMode="auto">
          <a:xfrm>
            <a:off x="457200" y="274638"/>
            <a:ext cx="7467600" cy="1143000"/>
          </a:xfrm>
        </p:spPr>
        <p:txBody>
          <a:bodyPr/>
          <a:lstStyle/>
          <a:p>
            <a:pPr eaLnBrk="1" hangingPunct="1"/>
            <a:r>
              <a:rPr lang="zh-CN" altLang="en-US" sz="4000" b="0" cap="none" smtClean="0">
                <a:latin typeface="Century Schoolbook"/>
              </a:rPr>
              <a:t>北方界线</a:t>
            </a:r>
          </a:p>
        </p:txBody>
      </p:sp>
      <p:sp>
        <p:nvSpPr>
          <p:cNvPr id="24578" name="내용 개체 틀 2"/>
          <p:cNvSpPr>
            <a:spLocks noGrp="1"/>
          </p:cNvSpPr>
          <p:nvPr>
            <p:ph sz="quarter" idx="4294967295"/>
          </p:nvPr>
        </p:nvSpPr>
        <p:spPr/>
        <p:txBody>
          <a:bodyPr/>
          <a:lstStyle/>
          <a:p>
            <a:pPr eaLnBrk="1" hangingPunct="1">
              <a:lnSpc>
                <a:spcPct val="90000"/>
              </a:lnSpc>
              <a:buFont typeface="Wingdings" pitchFamily="2" charset="2"/>
              <a:buChar char="l"/>
            </a:pPr>
            <a:r>
              <a:rPr lang="en-US" altLang="ko-KR" sz="2000" smtClean="0">
                <a:latin typeface="HY나무B" pitchFamily="18" charset="-127"/>
                <a:ea typeface="HY나무B" pitchFamily="18" charset="-127"/>
              </a:rPr>
              <a:t> </a:t>
            </a:r>
            <a:r>
              <a:rPr lang="zh-CN" altLang="en-US" sz="1900" smtClean="0">
                <a:latin typeface="HY나무B" pitchFamily="18" charset="-127"/>
                <a:ea typeface="HY나무B" pitchFamily="18" charset="-127"/>
              </a:rPr>
              <a:t>矮奴始于各种不一样的种族</a:t>
            </a:r>
            <a:r>
              <a:rPr lang="en-US" altLang="ko-KR" sz="1900" smtClean="0">
                <a:latin typeface="HY나무B" pitchFamily="18" charset="-127"/>
                <a:ea typeface="HY나무B" pitchFamily="18" charset="-127"/>
              </a:rPr>
              <a:t>.</a:t>
            </a:r>
          </a:p>
          <a:p>
            <a:pPr eaLnBrk="1" hangingPunct="1">
              <a:lnSpc>
                <a:spcPct val="90000"/>
              </a:lnSpc>
              <a:buFont typeface="Wingdings" pitchFamily="2" charset="2"/>
              <a:buChar char="l"/>
            </a:pPr>
            <a:endParaRPr lang="en-US" altLang="ko-KR" sz="1900" smtClean="0">
              <a:latin typeface="HY나무B" pitchFamily="18" charset="-127"/>
              <a:ea typeface="HY나무B" pitchFamily="18" charset="-127"/>
            </a:endParaRPr>
          </a:p>
          <a:p>
            <a:pPr eaLnBrk="1" hangingPunct="1">
              <a:lnSpc>
                <a:spcPct val="90000"/>
              </a:lnSpc>
              <a:buFont typeface="Wingdings" pitchFamily="2" charset="2"/>
              <a:buChar char="l"/>
            </a:pPr>
            <a:r>
              <a:rPr lang="en-US" altLang="zh-CN" sz="1900" smtClean="0">
                <a:latin typeface="HY나무B" pitchFamily="18" charset="-127"/>
                <a:ea typeface="HY나무B" pitchFamily="18" charset="-127"/>
              </a:rPr>
              <a:t>18</a:t>
            </a:r>
            <a:r>
              <a:rPr lang="zh-CN" altLang="en-US" sz="1900" smtClean="0">
                <a:latin typeface="HY나무B" pitchFamily="18" charset="-127"/>
                <a:ea typeface="HY나무B" pitchFamily="18" charset="-127"/>
              </a:rPr>
              <a:t>世纪和</a:t>
            </a:r>
            <a:r>
              <a:rPr lang="en-US" altLang="zh-CN" sz="1900" smtClean="0">
                <a:latin typeface="HY나무B" pitchFamily="18" charset="-127"/>
                <a:ea typeface="HY나무B" pitchFamily="18" charset="-127"/>
              </a:rPr>
              <a:t>19</a:t>
            </a:r>
            <a:r>
              <a:rPr lang="zh-CN" altLang="en-US" sz="1900" smtClean="0">
                <a:latin typeface="HY나무B" pitchFamily="18" charset="-127"/>
                <a:ea typeface="HY나무B" pitchFamily="18" charset="-127"/>
              </a:rPr>
              <a:t>世纪</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俄罗斯人和</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日本人开始勘探</a:t>
            </a:r>
            <a:r>
              <a:rPr lang="en-US" altLang="zh-CN" sz="1900" smtClean="0">
                <a:latin typeface="HY나무B" pitchFamily="18" charset="-127"/>
                <a:ea typeface="HY나무B" pitchFamily="18" charset="-127"/>
              </a:rPr>
              <a:t>.</a:t>
            </a:r>
          </a:p>
          <a:p>
            <a:pPr eaLnBrk="1" hangingPunct="1">
              <a:lnSpc>
                <a:spcPct val="90000"/>
              </a:lnSpc>
              <a:buFont typeface="Wingdings" pitchFamily="2" charset="2"/>
              <a:buChar char="l"/>
            </a:pPr>
            <a:endParaRPr lang="en-US" altLang="ko-KR" sz="1900" smtClean="0">
              <a:latin typeface="HY나무B" pitchFamily="18" charset="-127"/>
              <a:ea typeface="HY나무B" pitchFamily="18" charset="-127"/>
            </a:endParaRPr>
          </a:p>
          <a:p>
            <a:pPr eaLnBrk="1" hangingPunct="1">
              <a:lnSpc>
                <a:spcPct val="90000"/>
              </a:lnSpc>
              <a:buFont typeface="Wingdings" pitchFamily="2" charset="2"/>
              <a:buChar char="l"/>
            </a:pPr>
            <a:r>
              <a:rPr lang="en-US" altLang="zh-CN" sz="1900" smtClean="0">
                <a:latin typeface="HY나무B" pitchFamily="18" charset="-127"/>
                <a:ea typeface="HY나무B" pitchFamily="18" charset="-127"/>
              </a:rPr>
              <a:t>1875</a:t>
            </a:r>
            <a:r>
              <a:rPr lang="zh-CN" altLang="en-US" sz="1900" smtClean="0">
                <a:latin typeface="HY나무B" pitchFamily="18" charset="-127"/>
                <a:ea typeface="HY나무B" pitchFamily="18" charset="-127"/>
              </a:rPr>
              <a:t>年</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圣彼得堡条约中俄罗斯同意日本买走库业列岛</a:t>
            </a:r>
            <a:r>
              <a:rPr lang="en-US" altLang="ko-KR" sz="1900" smtClean="0">
                <a:latin typeface="HY나무B" pitchFamily="18" charset="-127"/>
                <a:ea typeface="HY나무B" pitchFamily="18" charset="-127"/>
              </a:rPr>
              <a:t>.</a:t>
            </a:r>
          </a:p>
          <a:p>
            <a:pPr eaLnBrk="1" hangingPunct="1">
              <a:lnSpc>
                <a:spcPct val="90000"/>
              </a:lnSpc>
              <a:buFont typeface="Wingdings" pitchFamily="2" charset="2"/>
              <a:buChar char="l"/>
            </a:pPr>
            <a:endParaRPr lang="en-US" altLang="ko-KR" sz="1900" smtClean="0">
              <a:latin typeface="HY나무B" pitchFamily="18" charset="-127"/>
              <a:ea typeface="HY나무B" pitchFamily="18" charset="-127"/>
            </a:endParaRPr>
          </a:p>
          <a:p>
            <a:pPr eaLnBrk="1" hangingPunct="1">
              <a:lnSpc>
                <a:spcPct val="90000"/>
              </a:lnSpc>
              <a:buFont typeface="Wingdings" pitchFamily="2" charset="2"/>
              <a:buChar char="l"/>
            </a:pPr>
            <a:r>
              <a:rPr lang="zh-CN" altLang="en-US" sz="1900" smtClean="0">
                <a:latin typeface="HY나무B" pitchFamily="18" charset="-127"/>
                <a:ea typeface="HY나무B" pitchFamily="18" charset="-127"/>
              </a:rPr>
              <a:t>第二次世界大战后</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库业列岛变成了俄罗斯所有</a:t>
            </a:r>
            <a:r>
              <a:rPr lang="en-US" altLang="zh-CN" sz="1900" smtClean="0">
                <a:latin typeface="HY나무B" pitchFamily="18" charset="-127"/>
                <a:ea typeface="HY나무B" pitchFamily="18" charset="-127"/>
              </a:rPr>
              <a:t>.</a:t>
            </a:r>
          </a:p>
          <a:p>
            <a:pPr eaLnBrk="1" hangingPunct="1">
              <a:lnSpc>
                <a:spcPct val="90000"/>
              </a:lnSpc>
              <a:buFont typeface="Wingdings" pitchFamily="2" charset="2"/>
              <a:buChar char="l"/>
            </a:pPr>
            <a:endParaRPr lang="en-US" altLang="ko-KR" sz="1900" smtClean="0">
              <a:latin typeface="HY나무B" pitchFamily="18" charset="-127"/>
              <a:ea typeface="HY나무B" pitchFamily="18" charset="-127"/>
            </a:endParaRPr>
          </a:p>
          <a:p>
            <a:pPr eaLnBrk="1" hangingPunct="1">
              <a:lnSpc>
                <a:spcPct val="90000"/>
              </a:lnSpc>
              <a:buFont typeface="Wingdings" pitchFamily="2" charset="2"/>
              <a:buChar char="l"/>
            </a:pPr>
            <a:r>
              <a:rPr lang="zh-CN" altLang="en-US" sz="1900" smtClean="0">
                <a:latin typeface="HY나무B" pitchFamily="18" charset="-127"/>
                <a:ea typeface="HY나무B" pitchFamily="18" charset="-127"/>
              </a:rPr>
              <a:t>日本主张在库业列岛最南端的</a:t>
            </a:r>
            <a:r>
              <a:rPr lang="en-US" altLang="zh-CN" sz="1900" smtClean="0">
                <a:latin typeface="HY나무B" pitchFamily="18" charset="-127"/>
                <a:ea typeface="HY나무B" pitchFamily="18" charset="-127"/>
              </a:rPr>
              <a:t>4</a:t>
            </a:r>
            <a:r>
              <a:rPr lang="zh-CN" altLang="en-US" sz="1900" smtClean="0">
                <a:latin typeface="HY나무B" pitchFamily="18" charset="-127"/>
                <a:ea typeface="HY나무B" pitchFamily="18" charset="-127"/>
              </a:rPr>
              <a:t>个岛的拥有权</a:t>
            </a:r>
            <a:r>
              <a:rPr lang="en-US" altLang="ko-KR" sz="1900" smtClean="0">
                <a:latin typeface="HY나무B" pitchFamily="18" charset="-127"/>
                <a:ea typeface="HY나무B" pitchFamily="18" charset="-127"/>
              </a:rPr>
              <a:t>.</a:t>
            </a:r>
          </a:p>
          <a:p>
            <a:pPr eaLnBrk="1" hangingPunct="1"/>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제목 1"/>
          <p:cNvSpPr>
            <a:spLocks noGrp="1"/>
          </p:cNvSpPr>
          <p:nvPr>
            <p:ph type="title"/>
          </p:nvPr>
        </p:nvSpPr>
        <p:spPr bwMode="auto">
          <a:xfrm>
            <a:off x="468313" y="188913"/>
            <a:ext cx="7467600" cy="1143000"/>
          </a:xfrm>
        </p:spPr>
        <p:txBody>
          <a:bodyPr/>
          <a:lstStyle/>
          <a:p>
            <a:pPr eaLnBrk="1" hangingPunct="1"/>
            <a:r>
              <a:rPr lang="ko-KR" altLang="en-US" sz="4400" b="0" cap="none" smtClean="0"/>
              <a:t>남변한계</a:t>
            </a:r>
          </a:p>
        </p:txBody>
      </p:sp>
      <p:sp>
        <p:nvSpPr>
          <p:cNvPr id="25602" name="내용 개체 틀 2"/>
          <p:cNvSpPr>
            <a:spLocks noGrp="1"/>
          </p:cNvSpPr>
          <p:nvPr>
            <p:ph sz="quarter" idx="4294967295"/>
          </p:nvPr>
        </p:nvSpPr>
        <p:spPr/>
        <p:txBody>
          <a:bodyPr/>
          <a:lstStyle/>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하와이로부터 이주해온 구미계 주민이 오가사와라군도에 삼</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1861</a:t>
            </a:r>
            <a:r>
              <a:rPr lang="ko-KR" altLang="en-US" sz="1900" smtClean="0">
                <a:latin typeface="HY나무B" pitchFamily="18" charset="-127"/>
                <a:ea typeface="HY나무B" pitchFamily="18" charset="-127"/>
              </a:rPr>
              <a:t>년 오가사와라가 일본영토임을 영국 </a:t>
            </a:r>
            <a:r>
              <a:rPr lang="en-US" altLang="ko-KR" sz="1900" smtClean="0">
                <a:latin typeface="HY나무B" pitchFamily="18" charset="-127"/>
                <a:ea typeface="HY나무B" pitchFamily="18" charset="-127"/>
              </a:rPr>
              <a:t>·</a:t>
            </a:r>
            <a:r>
              <a:rPr lang="ko-KR" altLang="en-US" sz="1900" smtClean="0">
                <a:latin typeface="HY나무B" pitchFamily="18" charset="-127"/>
                <a:ea typeface="HY나무B" pitchFamily="18" charset="-127"/>
              </a:rPr>
              <a:t>미국이 승인함</a:t>
            </a:r>
            <a:r>
              <a:rPr lang="en-US" altLang="ko-KR" sz="1900" smtClean="0">
                <a:latin typeface="HY나무B" pitchFamily="18" charset="-127"/>
                <a:ea typeface="HY나무B" pitchFamily="18" charset="-127"/>
              </a:rPr>
              <a:t>.</a:t>
            </a:r>
          </a:p>
          <a:p>
            <a:pPr eaLnBrk="1" hangingPunct="1">
              <a:buFont typeface="Wingdings" pitchFamily="2" charset="2"/>
              <a:buNone/>
            </a:pPr>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1876</a:t>
            </a:r>
            <a:r>
              <a:rPr lang="ko-KR" altLang="en-US" sz="1900" smtClean="0">
                <a:latin typeface="HY나무B" pitchFamily="18" charset="-127"/>
                <a:ea typeface="HY나무B" pitchFamily="18" charset="-127"/>
              </a:rPr>
              <a:t>년 일본에 귀속됨</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제 </a:t>
            </a:r>
            <a:r>
              <a:rPr lang="en-US" altLang="ko-KR" sz="1900" smtClean="0">
                <a:latin typeface="HY나무B" pitchFamily="18" charset="-127"/>
                <a:ea typeface="HY나무B" pitchFamily="18" charset="-127"/>
              </a:rPr>
              <a:t>2</a:t>
            </a:r>
            <a:r>
              <a:rPr lang="ko-KR" altLang="en-US" sz="1900" smtClean="0">
                <a:latin typeface="HY나무B" pitchFamily="18" charset="-127"/>
                <a:ea typeface="HY나무B" pitchFamily="18" charset="-127"/>
              </a:rPr>
              <a:t>차 세계대전 후 미국 통치하에 있음</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1968</a:t>
            </a:r>
            <a:r>
              <a:rPr lang="ko-KR" altLang="en-US" sz="1900" smtClean="0">
                <a:latin typeface="HY나무B" pitchFamily="18" charset="-127"/>
                <a:ea typeface="HY나무B" pitchFamily="18" charset="-127"/>
              </a:rPr>
              <a:t>년 </a:t>
            </a:r>
            <a:r>
              <a:rPr lang="en-US" altLang="ko-KR" sz="1900" smtClean="0">
                <a:latin typeface="HY나무B" pitchFamily="18" charset="-127"/>
                <a:ea typeface="HY나무B" pitchFamily="18" charset="-127"/>
              </a:rPr>
              <a:t>6</a:t>
            </a:r>
            <a:r>
              <a:rPr lang="ko-KR" altLang="en-US" sz="1900" smtClean="0">
                <a:latin typeface="HY나무B" pitchFamily="18" charset="-127"/>
                <a:ea typeface="HY나무B" pitchFamily="18" charset="-127"/>
              </a:rPr>
              <a:t>월 일본으로 귀속</a:t>
            </a:r>
            <a:r>
              <a:rPr lang="en-US" altLang="ko-KR" sz="1900" smtClean="0">
                <a:latin typeface="HY나무B" pitchFamily="18" charset="-127"/>
                <a:ea typeface="HY나무B" pitchFamily="18" charset="-127"/>
              </a:rPr>
              <a:t>, </a:t>
            </a:r>
            <a:r>
              <a:rPr lang="ko-KR" altLang="en-US" sz="1900" smtClean="0">
                <a:latin typeface="HY나무B" pitchFamily="18" charset="-127"/>
                <a:ea typeface="HY나무B" pitchFamily="18" charset="-127"/>
              </a:rPr>
              <a:t>도쿄토</a:t>
            </a:r>
            <a:r>
              <a:rPr lang="en-US" altLang="ko-KR" sz="1900" smtClean="0">
                <a:latin typeface="HY나무B" pitchFamily="18" charset="-127"/>
                <a:ea typeface="HY나무B" pitchFamily="18" charset="-127"/>
              </a:rPr>
              <a:t>[</a:t>
            </a:r>
            <a:r>
              <a:rPr lang="ko-KR" altLang="en-US" sz="1900" smtClean="0">
                <a:latin typeface="HY나무B" pitchFamily="18" charset="-127"/>
                <a:ea typeface="HY나무B" pitchFamily="18" charset="-127"/>
              </a:rPr>
              <a:t>東京都</a:t>
            </a:r>
            <a:r>
              <a:rPr lang="en-US" altLang="ko-KR" sz="1900" smtClean="0">
                <a:latin typeface="HY나무B" pitchFamily="18" charset="-127"/>
                <a:ea typeface="HY나무B" pitchFamily="18" charset="-127"/>
              </a:rPr>
              <a:t>]</a:t>
            </a:r>
            <a:r>
              <a:rPr lang="ko-KR" altLang="en-US" sz="1900" smtClean="0">
                <a:latin typeface="HY나무B" pitchFamily="18" charset="-127"/>
                <a:ea typeface="HY나무B" pitchFamily="18" charset="-127"/>
              </a:rPr>
              <a:t>에 편입됨</a:t>
            </a:r>
            <a:r>
              <a:rPr lang="en-US" altLang="ko-KR" sz="1900" smtClean="0">
                <a:latin typeface="HY나무B" pitchFamily="18" charset="-127"/>
                <a:ea typeface="HY나무B" pitchFamily="18" charset="-127"/>
              </a:rPr>
              <a:t>.</a:t>
            </a:r>
          </a:p>
          <a:p>
            <a:pPr eaLnBrk="1" hangingPunct="1"/>
            <a:endParaRPr lang="en-US" altLang="ko-KR" smtClean="0">
              <a:latin typeface="Century Schoolbook"/>
            </a:endParaRPr>
          </a:p>
          <a:p>
            <a:pPr eaLnBrk="1" hangingPunct="1"/>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제목 1"/>
          <p:cNvSpPr>
            <a:spLocks noGrp="1"/>
          </p:cNvSpPr>
          <p:nvPr>
            <p:ph type="title"/>
          </p:nvPr>
        </p:nvSpPr>
        <p:spPr bwMode="auto">
          <a:xfrm>
            <a:off x="457200" y="274638"/>
            <a:ext cx="7467600" cy="1143000"/>
          </a:xfrm>
        </p:spPr>
        <p:txBody>
          <a:bodyPr/>
          <a:lstStyle/>
          <a:p>
            <a:pPr eaLnBrk="1" hangingPunct="1"/>
            <a:r>
              <a:rPr lang="zh-CN" altLang="en-US" sz="4000" b="0" cap="none" dirty="0" smtClean="0">
                <a:latin typeface="Century Schoolbook"/>
              </a:rPr>
              <a:t>南方界线</a:t>
            </a:r>
          </a:p>
        </p:txBody>
      </p:sp>
      <p:sp>
        <p:nvSpPr>
          <p:cNvPr id="26626" name="내용 개체 틀 2"/>
          <p:cNvSpPr>
            <a:spLocks noGrp="1"/>
          </p:cNvSpPr>
          <p:nvPr>
            <p:ph sz="quarter" idx="4294967295"/>
          </p:nvPr>
        </p:nvSpPr>
        <p:spPr>
          <a:xfrm>
            <a:off x="468313" y="1557338"/>
            <a:ext cx="7467600" cy="4873625"/>
          </a:xfrm>
        </p:spPr>
        <p:txBody>
          <a:bodyPr/>
          <a:lstStyle/>
          <a:p>
            <a:pPr eaLnBrk="1" hangingPunct="1"/>
            <a:endParaRPr lang="en-US" altLang="zh-CN" sz="1900" dirty="0" smtClean="0">
              <a:latin typeface="HY나무B" pitchFamily="18" charset="-127"/>
              <a:ea typeface="HY나무B" pitchFamily="18" charset="-127"/>
            </a:endParaRPr>
          </a:p>
          <a:p>
            <a:pPr eaLnBrk="1" hangingPunct="1"/>
            <a:endParaRPr lang="en-US" altLang="ko-KR" sz="1900" dirty="0" smtClean="0">
              <a:latin typeface="HY나무B" pitchFamily="18" charset="-127"/>
              <a:ea typeface="HY나무B" pitchFamily="18" charset="-127"/>
            </a:endParaRPr>
          </a:p>
          <a:p>
            <a:pPr eaLnBrk="1" hangingPunct="1"/>
            <a:r>
              <a:rPr lang="zh-CN" altLang="en-US" sz="1900" dirty="0" smtClean="0">
                <a:latin typeface="HY나무B" pitchFamily="18" charset="-127"/>
                <a:ea typeface="HY나무B" pitchFamily="18" charset="-127"/>
              </a:rPr>
              <a:t>从夏威夷移民过来的欧美居民在小笠原泻湖居住</a:t>
            </a:r>
            <a:r>
              <a:rPr lang="en-US" altLang="zh-CN" sz="1900" dirty="0" smtClean="0">
                <a:latin typeface="HY나무B" pitchFamily="18" charset="-127"/>
                <a:ea typeface="HY나무B" pitchFamily="18" charset="-127"/>
              </a:rPr>
              <a:t>.</a:t>
            </a:r>
          </a:p>
          <a:p>
            <a:pPr eaLnBrk="1" hangingPunct="1"/>
            <a:endParaRPr lang="en-US" altLang="zh-CN" sz="1900" dirty="0" smtClean="0">
              <a:latin typeface="HY나무B" pitchFamily="18" charset="-127"/>
              <a:ea typeface="HY나무B" pitchFamily="18" charset="-127"/>
            </a:endParaRPr>
          </a:p>
          <a:p>
            <a:pPr eaLnBrk="1" hangingPunct="1"/>
            <a:r>
              <a:rPr lang="en-US" altLang="zh-CN" sz="1900" dirty="0" smtClean="0">
                <a:latin typeface="HY나무B" pitchFamily="18" charset="-127"/>
                <a:ea typeface="HY나무B" pitchFamily="18" charset="-127"/>
              </a:rPr>
              <a:t>1861</a:t>
            </a:r>
            <a:r>
              <a:rPr lang="zh-CN" altLang="en-US" sz="1900" dirty="0" smtClean="0">
                <a:latin typeface="HY나무B" pitchFamily="18" charset="-127"/>
                <a:ea typeface="HY나무B" pitchFamily="18" charset="-127"/>
              </a:rPr>
              <a:t>年小笠原泻湖是日本领土得到了英国和美国的承认</a:t>
            </a:r>
            <a:r>
              <a:rPr lang="en-US" altLang="zh-CN" sz="1900" dirty="0" smtClean="0">
                <a:latin typeface="HY나무B" pitchFamily="18" charset="-127"/>
                <a:ea typeface="HY나무B" pitchFamily="18" charset="-127"/>
              </a:rPr>
              <a:t>.</a:t>
            </a:r>
          </a:p>
          <a:p>
            <a:pPr eaLnBrk="1" hangingPunct="1"/>
            <a:endParaRPr lang="en-US" altLang="zh-CN" sz="1900" dirty="0" smtClean="0">
              <a:latin typeface="HY나무B" pitchFamily="18" charset="-127"/>
              <a:ea typeface="HY나무B" pitchFamily="18" charset="-127"/>
            </a:endParaRPr>
          </a:p>
          <a:p>
            <a:pPr eaLnBrk="1" hangingPunct="1"/>
            <a:r>
              <a:rPr lang="en-US" altLang="ko-KR" sz="1900" dirty="0" smtClean="0">
                <a:latin typeface="HY나무B" pitchFamily="18" charset="-127"/>
                <a:ea typeface="HY나무B" pitchFamily="18" charset="-127"/>
              </a:rPr>
              <a:t>1876</a:t>
            </a:r>
            <a:r>
              <a:rPr lang="zh-CN" altLang="en-US" sz="1900" dirty="0" smtClean="0">
                <a:latin typeface="HY나무B" pitchFamily="18" charset="-127"/>
                <a:ea typeface="HY나무B" pitchFamily="18" charset="-127"/>
              </a:rPr>
              <a:t>年日本的转归</a:t>
            </a:r>
            <a:r>
              <a:rPr lang="en-US" altLang="ko-KR" sz="1900" dirty="0" smtClean="0">
                <a:latin typeface="HY나무B" pitchFamily="18" charset="-127"/>
                <a:ea typeface="HY나무B" pitchFamily="18" charset="-127"/>
              </a:rPr>
              <a:t>.</a:t>
            </a:r>
          </a:p>
          <a:p>
            <a:pPr eaLnBrk="1" hangingPunct="1"/>
            <a:endParaRPr lang="en-US" altLang="ko-KR" sz="1900" dirty="0" smtClean="0">
              <a:latin typeface="HY나무B" pitchFamily="18" charset="-127"/>
              <a:ea typeface="HY나무B" pitchFamily="18" charset="-127"/>
            </a:endParaRPr>
          </a:p>
          <a:p>
            <a:pPr eaLnBrk="1" hangingPunct="1"/>
            <a:r>
              <a:rPr lang="zh-CN" altLang="en-US" sz="1900" dirty="0" smtClean="0">
                <a:latin typeface="HY나무B" pitchFamily="18" charset="-127"/>
                <a:ea typeface="HY나무B" pitchFamily="18" charset="-127"/>
              </a:rPr>
              <a:t>第</a:t>
            </a:r>
            <a:r>
              <a:rPr lang="en-US" altLang="zh-CN" sz="1900" dirty="0" smtClean="0">
                <a:latin typeface="HY나무B" pitchFamily="18" charset="-127"/>
                <a:ea typeface="HY나무B" pitchFamily="18" charset="-127"/>
              </a:rPr>
              <a:t>2</a:t>
            </a:r>
            <a:r>
              <a:rPr lang="zh-CN" altLang="en-US" sz="1900" dirty="0" smtClean="0">
                <a:latin typeface="HY나무B" pitchFamily="18" charset="-127"/>
                <a:ea typeface="HY나무B" pitchFamily="18" charset="-127"/>
              </a:rPr>
              <a:t>次</a:t>
            </a:r>
            <a:r>
              <a:rPr lang="ko-KR" altLang="en-US" sz="1900" dirty="0" smtClean="0">
                <a:latin typeface="HY나무B" pitchFamily="18" charset="-127"/>
                <a:ea typeface="HY나무B" pitchFamily="18" charset="-127"/>
              </a:rPr>
              <a:t> </a:t>
            </a:r>
            <a:r>
              <a:rPr lang="zh-CN" altLang="en-US" sz="1900" dirty="0" smtClean="0">
                <a:latin typeface="HY나무B" pitchFamily="18" charset="-127"/>
                <a:ea typeface="HY나무B" pitchFamily="18" charset="-127"/>
              </a:rPr>
              <a:t>世界大战后美国所统治</a:t>
            </a:r>
            <a:r>
              <a:rPr lang="en-US" altLang="ko-KR" sz="1900" dirty="0" smtClean="0">
                <a:latin typeface="HY나무B" pitchFamily="18" charset="-127"/>
                <a:ea typeface="HY나무B" pitchFamily="18" charset="-127"/>
              </a:rPr>
              <a:t>.</a:t>
            </a:r>
          </a:p>
          <a:p>
            <a:pPr eaLnBrk="1" hangingPunct="1"/>
            <a:endParaRPr lang="en-US" altLang="ko-KR" sz="1900" dirty="0" smtClean="0">
              <a:latin typeface="HY나무B" pitchFamily="18" charset="-127"/>
              <a:ea typeface="HY나무B" pitchFamily="18" charset="-127"/>
            </a:endParaRPr>
          </a:p>
          <a:p>
            <a:pPr eaLnBrk="1" hangingPunct="1"/>
            <a:r>
              <a:rPr lang="en-US" altLang="ko-KR" sz="1900" dirty="0" smtClean="0">
                <a:latin typeface="HY나무B" pitchFamily="18" charset="-127"/>
                <a:ea typeface="HY나무B" pitchFamily="18" charset="-127"/>
              </a:rPr>
              <a:t>1968</a:t>
            </a:r>
            <a:r>
              <a:rPr lang="zh-CN" altLang="en-US" sz="1900" dirty="0" smtClean="0">
                <a:latin typeface="HY나무B" pitchFamily="18" charset="-127"/>
                <a:ea typeface="HY나무B" pitchFamily="18" charset="-127"/>
              </a:rPr>
              <a:t>年</a:t>
            </a:r>
            <a:r>
              <a:rPr lang="ko-KR" altLang="en-US" sz="1900" dirty="0" smtClean="0">
                <a:latin typeface="HY나무B" pitchFamily="18" charset="-127"/>
                <a:ea typeface="HY나무B" pitchFamily="18" charset="-127"/>
              </a:rPr>
              <a:t> </a:t>
            </a:r>
            <a:r>
              <a:rPr lang="en-US" altLang="ko-KR" sz="1900" dirty="0" smtClean="0">
                <a:latin typeface="HY나무B" pitchFamily="18" charset="-127"/>
                <a:ea typeface="HY나무B" pitchFamily="18" charset="-127"/>
              </a:rPr>
              <a:t>6</a:t>
            </a:r>
            <a:r>
              <a:rPr lang="zh-CN" altLang="en-US" sz="1900" dirty="0" smtClean="0">
                <a:latin typeface="HY나무B" pitchFamily="18" charset="-127"/>
                <a:ea typeface="HY나무B" pitchFamily="18" charset="-127"/>
              </a:rPr>
              <a:t>月日本的转归</a:t>
            </a:r>
            <a:r>
              <a:rPr lang="en-US" altLang="ko-KR" sz="1900" dirty="0" smtClean="0">
                <a:latin typeface="HY나무B" pitchFamily="18" charset="-127"/>
                <a:ea typeface="HY나무B" pitchFamily="18" charset="-127"/>
              </a:rPr>
              <a:t>, </a:t>
            </a:r>
            <a:r>
              <a:rPr lang="ko-KR" altLang="en-US" sz="1900" dirty="0" smtClean="0">
                <a:latin typeface="HY나무B" pitchFamily="18" charset="-127"/>
                <a:ea typeface="HY나무B" pitchFamily="18" charset="-127"/>
              </a:rPr>
              <a:t>東京</a:t>
            </a:r>
            <a:r>
              <a:rPr lang="zh-CN" altLang="en-US" sz="1900" dirty="0" smtClean="0">
                <a:latin typeface="HY나무B" pitchFamily="18" charset="-127"/>
                <a:ea typeface="HY나무B" pitchFamily="18" charset="-127"/>
              </a:rPr>
              <a:t>的编配</a:t>
            </a:r>
            <a:r>
              <a:rPr lang="en-US" altLang="zh-CN" sz="1900" dirty="0" smtClean="0">
                <a:latin typeface="HY나무B" pitchFamily="18" charset="-127"/>
                <a:ea typeface="HY나무B" pitchFamily="18" charset="-127"/>
              </a:rPr>
              <a:t>.</a:t>
            </a:r>
            <a:endParaRPr lang="en-US" altLang="ko-KR" sz="1900" dirty="0" smtClean="0">
              <a:latin typeface="HY나무B" pitchFamily="18" charset="-127"/>
              <a:ea typeface="HY나무B" pitchFamily="18" charset="-127"/>
            </a:endParaRPr>
          </a:p>
          <a:p>
            <a:pPr eaLnBrk="1" hangingPunct="1"/>
            <a:endParaRPr lang="zh-CN" altLang="en-US" dirty="0" smtClean="0">
              <a:latin typeface="Century Schoolbook"/>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제목 1"/>
          <p:cNvSpPr>
            <a:spLocks noGrp="1"/>
          </p:cNvSpPr>
          <p:nvPr>
            <p:ph type="title"/>
          </p:nvPr>
        </p:nvSpPr>
        <p:spPr bwMode="auto">
          <a:xfrm>
            <a:off x="457200" y="274638"/>
            <a:ext cx="7467600" cy="922337"/>
          </a:xfrm>
        </p:spPr>
        <p:txBody>
          <a:bodyPr/>
          <a:lstStyle/>
          <a:p>
            <a:pPr eaLnBrk="1" hangingPunct="1"/>
            <a:r>
              <a:rPr lang="ko-KR" altLang="en-US" sz="4400" b="0" cap="none" dirty="0" err="1" smtClean="0"/>
              <a:t>서남변한계</a:t>
            </a:r>
            <a:endParaRPr lang="ko-KR" altLang="en-US" sz="4400" b="0" cap="none" dirty="0" smtClean="0"/>
          </a:p>
        </p:txBody>
      </p:sp>
      <p:sp>
        <p:nvSpPr>
          <p:cNvPr id="27650" name="내용 개체 틀 2"/>
          <p:cNvSpPr>
            <a:spLocks noGrp="1"/>
          </p:cNvSpPr>
          <p:nvPr>
            <p:ph sz="quarter" idx="4294967295"/>
          </p:nvPr>
        </p:nvSpPr>
        <p:spPr>
          <a:xfrm>
            <a:off x="395288" y="1196975"/>
            <a:ext cx="7467600" cy="4657725"/>
          </a:xfrm>
        </p:spPr>
        <p:txBody>
          <a:bodyPr/>
          <a:lstStyle/>
          <a:p>
            <a:pPr eaLnBrk="1" hangingPunct="1">
              <a:buFont typeface="Wingdings" pitchFamily="2" charset="2"/>
              <a:buNone/>
            </a:pPr>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1697</a:t>
            </a:r>
            <a:r>
              <a:rPr lang="ko-KR" altLang="en-US" sz="1900" smtClean="0">
                <a:latin typeface="HY나무B" pitchFamily="18" charset="-127"/>
                <a:ea typeface="HY나무B" pitchFamily="18" charset="-127"/>
              </a:rPr>
              <a:t>년 안용복사건 때에 막부의 관백이 한국영토임을 인정</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1875</a:t>
            </a:r>
            <a:r>
              <a:rPr lang="ko-KR" altLang="en-US" sz="1900" smtClean="0">
                <a:latin typeface="HY나무B" pitchFamily="18" charset="-127"/>
                <a:ea typeface="HY나무B" pitchFamily="18" charset="-127"/>
              </a:rPr>
              <a:t>년 강화도 사건을 일으켜 강제로 강화도조약 체결</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1880</a:t>
            </a:r>
            <a:r>
              <a:rPr lang="ko-KR" altLang="en-US" sz="1900" smtClean="0">
                <a:latin typeface="HY나무B" pitchFamily="18" charset="-127"/>
                <a:ea typeface="HY나무B" pitchFamily="18" charset="-127"/>
              </a:rPr>
              <a:t>년대에 일본어부들의 울릉도 근해 출몰이 잦아짐</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무역하던 일본인들 중 울릉도의 일본영토 편입을 주장하였으나 일본정부는 편입요청을 접수하지 않음</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독도를 공해상의 작은 바위로 간주하여 영토편입의 대상으로 고려하지 않음</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buFont typeface="Wingdings" pitchFamily="2" charset="2"/>
              <a:buNone/>
            </a:pPr>
            <a:endParaRPr lang="en-US" altLang="ko-KR" sz="1500" smtClean="0">
              <a:solidFill>
                <a:srgbClr val="FF0000"/>
              </a:solidFill>
              <a:latin typeface="HY나무B" pitchFamily="18" charset="-127"/>
              <a:ea typeface="HY나무B" pitchFamily="18" charset="-127"/>
            </a:endParaRPr>
          </a:p>
          <a:p>
            <a:pPr eaLnBrk="1" hangingPunct="1">
              <a:buFont typeface="Arial" charset="0"/>
              <a:buChar char="•"/>
            </a:pPr>
            <a:endParaRPr lang="en-US" altLang="ko-KR" sz="1500" smtClean="0">
              <a:solidFill>
                <a:srgbClr val="FF0000"/>
              </a:solidFill>
              <a:latin typeface="HY나무B" pitchFamily="18" charset="-127"/>
              <a:ea typeface="HY나무B" pitchFamily="18" charset="-127"/>
            </a:endParaRPr>
          </a:p>
          <a:p>
            <a:pPr eaLnBrk="1" hangingPunct="1"/>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제목 1"/>
          <p:cNvSpPr>
            <a:spLocks noGrp="1"/>
          </p:cNvSpPr>
          <p:nvPr>
            <p:ph type="title"/>
          </p:nvPr>
        </p:nvSpPr>
        <p:spPr bwMode="auto">
          <a:xfrm>
            <a:off x="457200" y="274638"/>
            <a:ext cx="7467600" cy="1143000"/>
          </a:xfrm>
        </p:spPr>
        <p:txBody>
          <a:bodyPr/>
          <a:lstStyle/>
          <a:p>
            <a:pPr eaLnBrk="1" hangingPunct="1"/>
            <a:r>
              <a:rPr lang="zh-CN" altLang="en-US" sz="4000" b="0" cap="none" dirty="0" smtClean="0">
                <a:latin typeface="Century Schoolbook"/>
              </a:rPr>
              <a:t>西南方界线</a:t>
            </a:r>
          </a:p>
        </p:txBody>
      </p:sp>
      <p:sp>
        <p:nvSpPr>
          <p:cNvPr id="28674" name="내용 개체 틀 2"/>
          <p:cNvSpPr>
            <a:spLocks noGrp="1"/>
          </p:cNvSpPr>
          <p:nvPr>
            <p:ph sz="quarter" idx="4294967295"/>
          </p:nvPr>
        </p:nvSpPr>
        <p:spPr/>
        <p:txBody>
          <a:bodyPr/>
          <a:lstStyle/>
          <a:p>
            <a:pPr eaLnBrk="1" hangingPunct="1"/>
            <a:endParaRPr lang="en-US" altLang="zh-CN" sz="1900" smtClean="0">
              <a:latin typeface="HY나무B" pitchFamily="18" charset="-127"/>
              <a:ea typeface="HY나무B" pitchFamily="18" charset="-127"/>
            </a:endParaRPr>
          </a:p>
          <a:p>
            <a:pPr eaLnBrk="1" hangingPunct="1"/>
            <a:r>
              <a:rPr lang="en-US" altLang="zh-CN" sz="1900" smtClean="0">
                <a:latin typeface="HY나무B" pitchFamily="18" charset="-127"/>
                <a:ea typeface="HY나무B" pitchFamily="18" charset="-127"/>
              </a:rPr>
              <a:t>1697</a:t>
            </a:r>
            <a:r>
              <a:rPr lang="zh-CN" altLang="en-US" sz="1900" smtClean="0">
                <a:latin typeface="HY나무B" pitchFamily="18" charset="-127"/>
                <a:ea typeface="HY나무B" pitchFamily="18" charset="-127"/>
              </a:rPr>
              <a:t>年有个安幕府承认是韩国的领土</a:t>
            </a:r>
            <a:r>
              <a:rPr lang="en-US" altLang="zh-CN" sz="1900" smtClean="0">
                <a:latin typeface="HY나무B" pitchFamily="18" charset="-127"/>
                <a:ea typeface="HY나무B" pitchFamily="18" charset="-127"/>
              </a:rPr>
              <a:t>.</a:t>
            </a:r>
            <a:endParaRPr lang="en-US" altLang="ko-KR" sz="1900" smtClean="0">
              <a:latin typeface="HY나무B" pitchFamily="18" charset="-127"/>
              <a:ea typeface="HY나무B" pitchFamily="18" charset="-127"/>
            </a:endParaRP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1875</a:t>
            </a:r>
            <a:r>
              <a:rPr lang="zh-CN" altLang="en-US" sz="1900" smtClean="0">
                <a:latin typeface="HY나무B" pitchFamily="18" charset="-127"/>
                <a:ea typeface="HY나무B" pitchFamily="18" charset="-127"/>
              </a:rPr>
              <a:t>年</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江华岛事件</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引起</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强制缔结江华岛条约</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1880</a:t>
            </a:r>
            <a:r>
              <a:rPr lang="zh-CN" altLang="en-US" sz="1900" smtClean="0">
                <a:latin typeface="HY나무B" pitchFamily="18" charset="-127"/>
                <a:ea typeface="HY나무B" pitchFamily="18" charset="-127"/>
              </a:rPr>
              <a:t>年</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日本渔夫频繁在郁陵岛近海出没</a:t>
            </a:r>
            <a:r>
              <a:rPr lang="en-US" altLang="zh-CN" sz="1900" smtClean="0">
                <a:latin typeface="HY나무B" pitchFamily="18" charset="-127"/>
                <a:ea typeface="HY나무B" pitchFamily="18" charset="-127"/>
              </a:rPr>
              <a:t>.</a:t>
            </a:r>
            <a:endParaRPr lang="en-US" altLang="ko-KR" sz="1900" smtClean="0">
              <a:latin typeface="HY나무B" pitchFamily="18" charset="-127"/>
              <a:ea typeface="HY나무B" pitchFamily="18" charset="-127"/>
            </a:endParaRPr>
          </a:p>
          <a:p>
            <a:pPr eaLnBrk="1" hangingPunct="1"/>
            <a:endParaRPr lang="en-US" altLang="ko-KR" sz="1900" smtClean="0">
              <a:latin typeface="HY나무B" pitchFamily="18" charset="-127"/>
              <a:ea typeface="HY나무B" pitchFamily="18" charset="-127"/>
            </a:endParaRPr>
          </a:p>
          <a:p>
            <a:pPr eaLnBrk="1" hangingPunct="1"/>
            <a:r>
              <a:rPr lang="zh-CN" altLang="en-US" sz="1900" smtClean="0">
                <a:latin typeface="HY나무B" pitchFamily="18" charset="-127"/>
                <a:ea typeface="HY나무B" pitchFamily="18" charset="-127"/>
              </a:rPr>
              <a:t>在做生意的日本人之中有主张郁陵岛编入日本的领土的，但日本政府却不接受这种编入邀请，</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zh-CN" altLang="en-US" sz="1900" smtClean="0">
                <a:latin typeface="HY나무B" pitchFamily="18" charset="-127"/>
                <a:ea typeface="HY나무B" pitchFamily="18" charset="-127"/>
              </a:rPr>
              <a:t>独岛公海上的小岩石岛不被考虑当做领土编入的对象</a:t>
            </a:r>
            <a:r>
              <a:rPr lang="en-US" altLang="ko-KR" sz="1900" smtClean="0">
                <a:latin typeface="HY나무B" pitchFamily="18" charset="-127"/>
                <a:ea typeface="HY나무B" pitchFamily="18" charset="-127"/>
              </a:rPr>
              <a:t>.</a:t>
            </a:r>
          </a:p>
          <a:p>
            <a:pPr eaLnBrk="1" hangingPunct="1">
              <a:buFont typeface="Wingdings" pitchFamily="2" charset="2"/>
              <a:buNone/>
            </a:pPr>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제목 1"/>
          <p:cNvSpPr>
            <a:spLocks noGrp="1"/>
          </p:cNvSpPr>
          <p:nvPr>
            <p:ph type="title"/>
          </p:nvPr>
        </p:nvSpPr>
        <p:spPr bwMode="auto">
          <a:xfrm>
            <a:off x="457200" y="274638"/>
            <a:ext cx="7467600" cy="868362"/>
          </a:xfrm>
        </p:spPr>
        <p:txBody>
          <a:bodyPr/>
          <a:lstStyle/>
          <a:p>
            <a:pPr eaLnBrk="1" hangingPunct="1"/>
            <a:r>
              <a:rPr lang="ko-KR" altLang="en-US" sz="4400" b="0" cap="none" smtClean="0"/>
              <a:t>안용복 사건</a:t>
            </a:r>
          </a:p>
        </p:txBody>
      </p:sp>
      <p:sp>
        <p:nvSpPr>
          <p:cNvPr id="29698" name="내용 개체 틀 2"/>
          <p:cNvSpPr>
            <a:spLocks noGrp="1"/>
          </p:cNvSpPr>
          <p:nvPr>
            <p:ph sz="quarter" idx="4294967295"/>
          </p:nvPr>
        </p:nvSpPr>
        <p:spPr>
          <a:xfrm>
            <a:off x="457200" y="1357313"/>
            <a:ext cx="7467600" cy="5116512"/>
          </a:xfrm>
        </p:spPr>
        <p:txBody>
          <a:bodyPr/>
          <a:lstStyle/>
          <a:p>
            <a:pPr eaLnBrk="1" hangingPunct="1">
              <a:lnSpc>
                <a:spcPct val="80000"/>
              </a:lnSpc>
            </a:pPr>
            <a:r>
              <a:rPr lang="en-US" altLang="ko-KR" sz="1800" smtClean="0">
                <a:latin typeface="HY나무B" pitchFamily="18" charset="-127"/>
                <a:ea typeface="HY나무B" pitchFamily="18" charset="-127"/>
              </a:rPr>
              <a:t>1693</a:t>
            </a:r>
            <a:r>
              <a:rPr lang="ko-KR" altLang="en-US" sz="1800" smtClean="0">
                <a:latin typeface="HY나무B" pitchFamily="18" charset="-127"/>
                <a:ea typeface="HY나무B" pitchFamily="18" charset="-127"/>
              </a:rPr>
              <a:t>년 울릉도에서 고기잡이 하던 중 침입한 일본 어민을 힐책</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ko-KR" altLang="en-US" sz="1800" smtClean="0">
                <a:latin typeface="HY나무B" pitchFamily="18" charset="-127"/>
                <a:ea typeface="HY나무B" pitchFamily="18" charset="-127"/>
              </a:rPr>
              <a:t>일본으로 잡혀가 울릉도가 조선의 땅임을 주장</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ko-KR" altLang="en-US" sz="1800" smtClean="0">
                <a:latin typeface="HY나무B" pitchFamily="18" charset="-127"/>
                <a:ea typeface="HY나무B" pitchFamily="18" charset="-127"/>
              </a:rPr>
              <a:t>울릉도와 독도가 조선의 영토임을 확인하는 서계를 받음</a:t>
            </a:r>
            <a:r>
              <a:rPr lang="en-US" altLang="ko-KR" sz="1800" smtClean="0">
                <a:latin typeface="HY나무B" pitchFamily="18" charset="-127"/>
                <a:ea typeface="HY나무B" pitchFamily="18" charset="-127"/>
              </a:rPr>
              <a:t>. </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ko-KR" altLang="en-US" sz="1800" smtClean="0">
                <a:latin typeface="HY나무B" pitchFamily="18" charset="-127"/>
                <a:ea typeface="HY나무B" pitchFamily="18" charset="-127"/>
              </a:rPr>
              <a:t>쓰시마도주에게 빼앗겨 서계가 </a:t>
            </a:r>
            <a:r>
              <a:rPr lang="en-US" altLang="ko-KR" sz="1800" smtClean="0">
                <a:latin typeface="HY나무B" pitchFamily="18" charset="-127"/>
                <a:ea typeface="HY나무B" pitchFamily="18" charset="-127"/>
              </a:rPr>
              <a:t>“</a:t>
            </a:r>
            <a:r>
              <a:rPr lang="ko-KR" altLang="en-US" sz="1800" smtClean="0">
                <a:latin typeface="HY나무B" pitchFamily="18" charset="-127"/>
                <a:ea typeface="HY나무B" pitchFamily="18" charset="-127"/>
              </a:rPr>
              <a:t>죽도가 일본땅</a:t>
            </a:r>
            <a:r>
              <a:rPr lang="en-US" altLang="ko-KR" sz="1800" smtClean="0">
                <a:latin typeface="HY나무B" pitchFamily="18" charset="-127"/>
                <a:ea typeface="HY나무B" pitchFamily="18" charset="-127"/>
              </a:rPr>
              <a:t>”</a:t>
            </a:r>
            <a:r>
              <a:rPr lang="ko-KR" altLang="en-US" sz="1800" smtClean="0">
                <a:latin typeface="HY나무B" pitchFamily="18" charset="-127"/>
                <a:ea typeface="HY나무B" pitchFamily="18" charset="-127"/>
              </a:rPr>
              <a:t>이라는 내용으로 위조되어 조선에 들어옴</a:t>
            </a:r>
            <a:r>
              <a:rPr lang="en-US" altLang="ko-KR" sz="1800" smtClean="0">
                <a:latin typeface="HY나무B" pitchFamily="18" charset="-127"/>
                <a:ea typeface="HY나무B" pitchFamily="18" charset="-127"/>
              </a:rPr>
              <a:t>. </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ko-KR" sz="1800" smtClean="0">
                <a:latin typeface="HY나무B" pitchFamily="18" charset="-127"/>
                <a:ea typeface="HY나무B" pitchFamily="18" charset="-127"/>
              </a:rPr>
              <a:t>1694</a:t>
            </a:r>
            <a:r>
              <a:rPr lang="ko-KR" altLang="en-US" sz="1800" smtClean="0">
                <a:latin typeface="HY나무B" pitchFamily="18" charset="-127"/>
                <a:ea typeface="HY나무B" pitchFamily="18" charset="-127"/>
              </a:rPr>
              <a:t>년 일본의 무례함을 힐책하는 예조의 서계를 전달</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ko-KR" altLang="en-US" sz="1800" smtClean="0">
                <a:latin typeface="HY나무B" pitchFamily="18" charset="-127"/>
                <a:ea typeface="HY나무B" pitchFamily="18" charset="-127"/>
              </a:rPr>
              <a:t>안용복은 </a:t>
            </a:r>
            <a:r>
              <a:rPr lang="en-US" altLang="ko-KR" sz="1800" smtClean="0">
                <a:latin typeface="HY나무B" pitchFamily="18" charset="-127"/>
                <a:ea typeface="HY나무B" pitchFamily="18" charset="-127"/>
              </a:rPr>
              <a:t>1696</a:t>
            </a:r>
            <a:r>
              <a:rPr lang="ko-KR" altLang="en-US" sz="1800" smtClean="0">
                <a:latin typeface="HY나무B" pitchFamily="18" charset="-127"/>
                <a:ea typeface="HY나무B" pitchFamily="18" charset="-127"/>
              </a:rPr>
              <a:t>년 또 울릉도에서 일본 어선을 발견하고 송도까지 추격하여 정박시킨 후 침범해 들어와 고기를 잡은 사실을 문책한 다음 울릉우산양도감세관이라고 자칭</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ko-KR" altLang="en-US" sz="1800" smtClean="0">
                <a:latin typeface="HY나무B" pitchFamily="18" charset="-127"/>
                <a:ea typeface="HY나무B" pitchFamily="18" charset="-127"/>
              </a:rPr>
              <a:t>일본 막부</a:t>
            </a:r>
            <a:r>
              <a:rPr lang="en-US" altLang="ko-KR" sz="1800" smtClean="0">
                <a:latin typeface="HY나무B" pitchFamily="18" charset="-127"/>
                <a:ea typeface="HY나무B" pitchFamily="18" charset="-127"/>
              </a:rPr>
              <a:t>(</a:t>
            </a:r>
            <a:r>
              <a:rPr lang="ko-KR" altLang="en-US" sz="1800" smtClean="0">
                <a:latin typeface="HY나무B" pitchFamily="18" charset="-127"/>
                <a:ea typeface="HY나무B" pitchFamily="18" charset="-127"/>
              </a:rPr>
              <a:t>幕府</a:t>
            </a:r>
            <a:r>
              <a:rPr lang="en-US" altLang="ko-KR" sz="1800" smtClean="0">
                <a:latin typeface="HY나무B" pitchFamily="18" charset="-127"/>
                <a:ea typeface="HY나무B" pitchFamily="18" charset="-127"/>
              </a:rPr>
              <a:t>)</a:t>
            </a:r>
            <a:r>
              <a:rPr lang="ko-KR" altLang="en-US" sz="1800" smtClean="0">
                <a:latin typeface="HY나무B" pitchFamily="18" charset="-127"/>
                <a:ea typeface="HY나무B" pitchFamily="18" charset="-127"/>
              </a:rPr>
              <a:t>는 쓰시마도주를 통하여 공식으로 자신들의 잘못을 사과하고 일본의 출어금지를 통보</a:t>
            </a:r>
            <a:r>
              <a:rPr lang="en-US" altLang="ko-KR" sz="1800" smtClean="0">
                <a:latin typeface="HY나무B" pitchFamily="18" charset="-127"/>
                <a:ea typeface="HY나무B" pitchFamily="18" charset="-127"/>
              </a:rPr>
              <a:t>. </a:t>
            </a:r>
          </a:p>
          <a:p>
            <a:pPr eaLnBrk="1" hangingPunct="1">
              <a:lnSpc>
                <a:spcPct val="80000"/>
              </a:lnSpc>
            </a:pPr>
            <a:endParaRPr lang="ko-KR" altLang="en-US" sz="22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제목 1"/>
          <p:cNvSpPr>
            <a:spLocks noGrp="1"/>
          </p:cNvSpPr>
          <p:nvPr>
            <p:ph type="title"/>
          </p:nvPr>
        </p:nvSpPr>
        <p:spPr bwMode="auto">
          <a:xfrm>
            <a:off x="457200" y="274638"/>
            <a:ext cx="7467600" cy="1143000"/>
          </a:xfrm>
        </p:spPr>
        <p:txBody>
          <a:bodyPr/>
          <a:lstStyle/>
          <a:p>
            <a:pPr eaLnBrk="1" hangingPunct="1"/>
            <a:r>
              <a:rPr lang="zh-CN" altLang="en-US" sz="3000" b="0" cap="none" smtClean="0">
                <a:latin typeface="Century Schoolbook"/>
              </a:rPr>
              <a:t>安龍福 事件</a:t>
            </a:r>
          </a:p>
        </p:txBody>
      </p:sp>
      <p:sp>
        <p:nvSpPr>
          <p:cNvPr id="30722" name="내용 개체 틀 2"/>
          <p:cNvSpPr>
            <a:spLocks noGrp="1"/>
          </p:cNvSpPr>
          <p:nvPr>
            <p:ph sz="quarter" idx="4294967295"/>
          </p:nvPr>
        </p:nvSpPr>
        <p:spPr/>
        <p:txBody>
          <a:bodyPr/>
          <a:lstStyle/>
          <a:p>
            <a:pPr eaLnBrk="1" hangingPunct="1">
              <a:lnSpc>
                <a:spcPct val="80000"/>
              </a:lnSpc>
            </a:pPr>
            <a:r>
              <a:rPr lang="en-US" altLang="ko-KR" sz="1800" smtClean="0">
                <a:latin typeface="HY나무B" pitchFamily="18" charset="-127"/>
                <a:ea typeface="HY나무B" pitchFamily="18" charset="-127"/>
              </a:rPr>
              <a:t>1693</a:t>
            </a:r>
            <a:r>
              <a:rPr lang="zh-CN" altLang="en-US" sz="1800" smtClean="0">
                <a:latin typeface="HY나무B" pitchFamily="18" charset="-127"/>
                <a:ea typeface="HY나무B" pitchFamily="18" charset="-127"/>
              </a:rPr>
              <a:t>年在郁陵岛上</a:t>
            </a:r>
            <a:r>
              <a:rPr lang="ko-KR" altLang="en-US" sz="1800" smtClean="0">
                <a:latin typeface="HY나무B" pitchFamily="18" charset="-127"/>
                <a:ea typeface="HY나무B" pitchFamily="18" charset="-127"/>
              </a:rPr>
              <a:t> </a:t>
            </a:r>
            <a:r>
              <a:rPr lang="zh-CN" altLang="en-US" sz="1800" smtClean="0">
                <a:latin typeface="HY나무B" pitchFamily="18" charset="-127"/>
                <a:ea typeface="HY나무B" pitchFamily="18" charset="-127"/>
              </a:rPr>
              <a:t>对入侵的日本渔民进行谴责</a:t>
            </a:r>
            <a:r>
              <a:rPr lang="en-US" altLang="zh-CN"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zh-CN" altLang="en-US" sz="1800" smtClean="0">
                <a:latin typeface="HY나무B" pitchFamily="18" charset="-127"/>
                <a:ea typeface="HY나무B" pitchFamily="18" charset="-127"/>
              </a:rPr>
              <a:t>日本方面</a:t>
            </a:r>
            <a:r>
              <a:rPr lang="ko-KR" altLang="en-US" sz="1800" smtClean="0">
                <a:latin typeface="HY나무B" pitchFamily="18" charset="-127"/>
                <a:ea typeface="HY나무B" pitchFamily="18" charset="-127"/>
              </a:rPr>
              <a:t> </a:t>
            </a:r>
            <a:r>
              <a:rPr lang="zh-CN" altLang="en-US" sz="1800" smtClean="0">
                <a:latin typeface="HY나무B" pitchFamily="18" charset="-127"/>
                <a:ea typeface="HY나무B" pitchFamily="18" charset="-127"/>
              </a:rPr>
              <a:t>主张朝鲜把郁陵岛当做赔偿</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zh-CN" altLang="en-US" sz="1800" smtClean="0">
                <a:latin typeface="HY나무B" pitchFamily="18" charset="-127"/>
                <a:ea typeface="HY나무B" pitchFamily="18" charset="-127"/>
              </a:rPr>
              <a:t>郁陵岛和独岛是朝鲜的领土并且得到了世界的认可</a:t>
            </a:r>
            <a:r>
              <a:rPr lang="en-US" altLang="ko-KR" sz="1800" smtClean="0">
                <a:latin typeface="HY나무B" pitchFamily="18" charset="-127"/>
                <a:ea typeface="HY나무B" pitchFamily="18" charset="-127"/>
              </a:rPr>
              <a:t>. </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zh-CN" altLang="en-US" sz="1800" smtClean="0">
                <a:latin typeface="HY나무B" pitchFamily="18" charset="-127"/>
                <a:ea typeface="HY나무B" pitchFamily="18" charset="-127"/>
              </a:rPr>
              <a:t>抢走了对马岛世界上有一些独岛是日本的内容是欺骗朝鲜的</a:t>
            </a:r>
            <a:r>
              <a:rPr lang="en-US" altLang="ko-KR" sz="1800" smtClean="0">
                <a:latin typeface="HY나무B" pitchFamily="18" charset="-127"/>
                <a:ea typeface="HY나무B" pitchFamily="18" charset="-127"/>
              </a:rPr>
              <a:t>. </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ko-KR" sz="1800" smtClean="0">
                <a:latin typeface="HY나무B" pitchFamily="18" charset="-127"/>
                <a:ea typeface="HY나무B" pitchFamily="18" charset="-127"/>
              </a:rPr>
              <a:t>1694</a:t>
            </a:r>
            <a:r>
              <a:rPr lang="zh-CN" altLang="en-US" sz="1800" smtClean="0">
                <a:latin typeface="HY나무B" pitchFamily="18" charset="-127"/>
                <a:ea typeface="HY나무B" pitchFamily="18" charset="-127"/>
              </a:rPr>
              <a:t>年</a:t>
            </a:r>
            <a:r>
              <a:rPr lang="ko-KR" altLang="en-US" sz="1800" smtClean="0">
                <a:latin typeface="HY나무B" pitchFamily="18" charset="-127"/>
                <a:ea typeface="HY나무B" pitchFamily="18" charset="-127"/>
              </a:rPr>
              <a:t> </a:t>
            </a:r>
            <a:r>
              <a:rPr lang="zh-CN" altLang="en-US" sz="1800" smtClean="0">
                <a:latin typeface="HY나무B" pitchFamily="18" charset="-127"/>
                <a:ea typeface="HY나무B" pitchFamily="18" charset="-127"/>
              </a:rPr>
              <a:t>日本的无赖式贬责礼曹的世界传达</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zh-CN" altLang="en-US" sz="1800" smtClean="0">
                <a:latin typeface="HY나무B" pitchFamily="18" charset="-127"/>
                <a:ea typeface="HY나무B" pitchFamily="18" charset="-127"/>
              </a:rPr>
              <a:t>安龙福在</a:t>
            </a:r>
            <a:r>
              <a:rPr lang="en-US" altLang="ko-KR" sz="1800" smtClean="0">
                <a:latin typeface="HY나무B" pitchFamily="18" charset="-127"/>
                <a:ea typeface="HY나무B" pitchFamily="18" charset="-127"/>
              </a:rPr>
              <a:t> 1696</a:t>
            </a:r>
            <a:r>
              <a:rPr lang="zh-CN" altLang="en-US" sz="1800" smtClean="0">
                <a:latin typeface="HY나무B" pitchFamily="18" charset="-127"/>
                <a:ea typeface="HY나무B" pitchFamily="18" charset="-127"/>
              </a:rPr>
              <a:t>年</a:t>
            </a:r>
            <a:r>
              <a:rPr lang="ko-KR" altLang="en-US" sz="1800" smtClean="0">
                <a:latin typeface="HY나무B" pitchFamily="18" charset="-127"/>
                <a:ea typeface="HY나무B" pitchFamily="18" charset="-127"/>
              </a:rPr>
              <a:t> </a:t>
            </a:r>
            <a:r>
              <a:rPr lang="zh-CN" altLang="en-US" sz="1800" smtClean="0">
                <a:latin typeface="HY나무B" pitchFamily="18" charset="-127"/>
                <a:ea typeface="HY나무B" pitchFamily="18" charset="-127"/>
              </a:rPr>
              <a:t>郁陵岛上发现日本的捕鱼船松岛地区追击靠岸侵犯并对来捕鱼的人进行问责，自称郁</a:t>
            </a:r>
            <a:r>
              <a:rPr lang="zh-CN" altLang="en-US" sz="1800" smtClean="0">
                <a:latin typeface="Century Schoolbook"/>
              </a:rPr>
              <a:t>陵于山兩道監稅 官</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zh-CN" altLang="en-US" sz="1800" smtClean="0">
                <a:latin typeface="HY나무B" pitchFamily="18" charset="-127"/>
                <a:ea typeface="HY나무B" pitchFamily="18" charset="-127"/>
              </a:rPr>
              <a:t>日本幕府对马岛正式贯通，却不道歉的行为通报了了禁止日本的侵入捕鱼</a:t>
            </a:r>
            <a:r>
              <a:rPr lang="en-US" altLang="ko-KR" sz="1800" smtClean="0">
                <a:latin typeface="HY나무B" pitchFamily="18" charset="-127"/>
                <a:ea typeface="HY나무B" pitchFamily="18" charset="-127"/>
              </a:rPr>
              <a:t>. </a:t>
            </a:r>
          </a:p>
          <a:p>
            <a:pPr eaLnBrk="1" hangingPunct="1"/>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3"/>
          <p:cNvSpPr>
            <a:spLocks noGrp="1"/>
          </p:cNvSpPr>
          <p:nvPr>
            <p:ph sz="quarter" idx="1"/>
          </p:nvPr>
        </p:nvSpPr>
        <p:spPr/>
        <p:txBody>
          <a:bodyPr/>
          <a:lstStyle/>
          <a:p>
            <a:pPr>
              <a:buNone/>
            </a:pPr>
            <a:r>
              <a:rPr lang="ko-KR" altLang="en-US" dirty="0" smtClean="0"/>
              <a:t>안용복 동영상</a:t>
            </a:r>
            <a:endParaRPr lang="en-US" altLang="ko-KR" dirty="0" smtClean="0"/>
          </a:p>
          <a:p>
            <a:pPr>
              <a:buNone/>
            </a:pPr>
            <a:r>
              <a:rPr lang="ko-KR" altLang="ko-KR" dirty="0" smtClean="0"/>
              <a:t>http://ulleung.grandculture.net/Contents/Index?contents_id=GC01501376</a:t>
            </a:r>
            <a:endParaRPr lang="ko-KR"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2" descr="http://dokdocenter.org/dokdo_news/wys2/file_attach/2008/11/07/1226042504-3.jpg"/>
          <p:cNvPicPr>
            <a:picLocks noChangeAspect="1" noChangeArrowheads="1"/>
          </p:cNvPicPr>
          <p:nvPr/>
        </p:nvPicPr>
        <p:blipFill>
          <a:blip r:embed="rId2" cstate="print">
            <a:lum bright="42000"/>
          </a:blip>
          <a:srcRect/>
          <a:stretch>
            <a:fillRect/>
          </a:stretch>
        </p:blipFill>
        <p:spPr bwMode="auto">
          <a:xfrm>
            <a:off x="0" y="0"/>
            <a:ext cx="9163050" cy="6858000"/>
          </a:xfrm>
          <a:prstGeom prst="rect">
            <a:avLst/>
          </a:prstGeom>
          <a:noFill/>
          <a:ln w="9525">
            <a:noFill/>
            <a:miter lim="800000"/>
            <a:headEnd/>
            <a:tailEnd/>
          </a:ln>
        </p:spPr>
      </p:pic>
      <p:sp>
        <p:nvSpPr>
          <p:cNvPr id="8194" name="Rectangle 2"/>
          <p:cNvSpPr>
            <a:spLocks noGrp="1"/>
          </p:cNvSpPr>
          <p:nvPr>
            <p:ph type="title" idx="4294967295"/>
          </p:nvPr>
        </p:nvSpPr>
        <p:spPr bwMode="auto">
          <a:noFill/>
        </p:spPr>
        <p:txBody>
          <a:bodyPr/>
          <a:lstStyle/>
          <a:p>
            <a:pPr eaLnBrk="1" hangingPunct="1"/>
            <a:r>
              <a:rPr lang="zh-CN" altLang="en-US" sz="4800" cap="none" smtClean="0">
                <a:latin typeface="Century Schoolbook"/>
              </a:rPr>
              <a:t>                  目录</a:t>
            </a:r>
          </a:p>
        </p:txBody>
      </p:sp>
      <p:sp>
        <p:nvSpPr>
          <p:cNvPr id="8195" name="내용 개체 틀 3"/>
          <p:cNvSpPr>
            <a:spLocks noGrp="1"/>
          </p:cNvSpPr>
          <p:nvPr>
            <p:ph type="body" idx="4294967295"/>
          </p:nvPr>
        </p:nvSpPr>
        <p:spPr>
          <a:xfrm>
            <a:off x="4427538" y="1557338"/>
            <a:ext cx="3724275" cy="4584700"/>
          </a:xfrm>
        </p:spPr>
        <p:txBody>
          <a:bodyPr/>
          <a:lstStyle/>
          <a:p>
            <a:pPr marL="609600" indent="-609600" eaLnBrk="1" hangingPunct="1">
              <a:lnSpc>
                <a:spcPct val="80000"/>
              </a:lnSpc>
            </a:pPr>
            <a:endParaRPr lang="en-US" altLang="ko-KR" sz="2000" smtClean="0">
              <a:latin typeface="Century Schoolbook"/>
            </a:endParaRPr>
          </a:p>
          <a:p>
            <a:pPr marL="609600" indent="-609600" eaLnBrk="1" hangingPunct="1">
              <a:lnSpc>
                <a:spcPct val="80000"/>
              </a:lnSpc>
              <a:buFont typeface="Wingdings" pitchFamily="2" charset="2"/>
              <a:buNone/>
            </a:pPr>
            <a:r>
              <a:rPr lang="ko-KR" altLang="en-US" sz="2000" b="1" smtClean="0">
                <a:latin typeface="Century Schoolbook"/>
              </a:rPr>
              <a:t>    </a:t>
            </a:r>
            <a:r>
              <a:rPr lang="zh-CN" altLang="en-US" sz="2000" b="1" smtClean="0">
                <a:latin typeface="Century Schoolbook"/>
              </a:rPr>
              <a:t>岛纠纷的发生和国境问题</a:t>
            </a:r>
            <a:endParaRPr lang="en-US" altLang="zh-CN" sz="2000" b="1" smtClean="0">
              <a:latin typeface="Century Schoolbook"/>
            </a:endParaRPr>
          </a:p>
          <a:p>
            <a:pPr marL="609600" indent="-609600" eaLnBrk="1" hangingPunct="1">
              <a:lnSpc>
                <a:spcPct val="80000"/>
              </a:lnSpc>
            </a:pPr>
            <a:r>
              <a:rPr lang="ko-KR" altLang="en-US" sz="2000" b="1" smtClean="0">
                <a:latin typeface="Century Schoolbook"/>
              </a:rPr>
              <a:t> </a:t>
            </a:r>
            <a:r>
              <a:rPr lang="ko-KR" altLang="zh-CN" sz="2000" b="1" smtClean="0">
                <a:latin typeface="Century Schoolbook"/>
              </a:rPr>
              <a:t> </a:t>
            </a:r>
            <a:r>
              <a:rPr lang="ko-KR" altLang="en-US" sz="2000" b="1" smtClean="0">
                <a:latin typeface="Century Schoolbook"/>
              </a:rPr>
              <a:t> </a:t>
            </a:r>
            <a:r>
              <a:rPr lang="ko-KR" altLang="zh-CN" sz="2000" b="1" smtClean="0">
                <a:latin typeface="Century Schoolbook"/>
              </a:rPr>
              <a:t> </a:t>
            </a:r>
            <a:r>
              <a:rPr lang="ko-KR" altLang="en-US" sz="2000" b="1" smtClean="0">
                <a:latin typeface="Century Schoolbook"/>
              </a:rPr>
              <a:t> </a:t>
            </a:r>
            <a:r>
              <a:rPr lang="zh-CN" altLang="en-US" sz="2000" b="1" smtClean="0">
                <a:latin typeface="Century Schoolbook"/>
              </a:rPr>
              <a:t>解决要素</a:t>
            </a:r>
            <a:endParaRPr lang="en-US" altLang="ko-KR" sz="2000" b="1" smtClean="0">
              <a:latin typeface="Century Schoolbook"/>
            </a:endParaRPr>
          </a:p>
          <a:p>
            <a:pPr marL="609600" indent="-609600" eaLnBrk="1" hangingPunct="1">
              <a:lnSpc>
                <a:spcPct val="80000"/>
              </a:lnSpc>
            </a:pPr>
            <a:r>
              <a:rPr lang="zh-CN" altLang="en-US" sz="2000" b="1" smtClean="0">
                <a:latin typeface="Century Schoolbook"/>
              </a:rPr>
              <a:t>领土纠纷的 表面化</a:t>
            </a:r>
            <a:endParaRPr lang="en-US" altLang="zh-CN" sz="2000" b="1" smtClean="0">
              <a:latin typeface="Century Schoolbook"/>
            </a:endParaRPr>
          </a:p>
          <a:p>
            <a:pPr marL="609600" indent="-609600" algn="ctr" eaLnBrk="1" hangingPunct="1">
              <a:lnSpc>
                <a:spcPct val="80000"/>
              </a:lnSpc>
              <a:buFont typeface="Century Schoolbook"/>
              <a:buAutoNum type="romanUcPeriod"/>
            </a:pPr>
            <a:r>
              <a:rPr lang="zh-CN" altLang="en-US" sz="1500" smtClean="0">
                <a:latin typeface="HY나무B" pitchFamily="18" charset="-127"/>
                <a:ea typeface="HY나무B" pitchFamily="18" charset="-127"/>
              </a:rPr>
              <a:t>中国的流沙群岛问题</a:t>
            </a:r>
            <a:endParaRPr lang="en-US" altLang="zh-CN" sz="1500" smtClean="0">
              <a:latin typeface="HY나무B" pitchFamily="18" charset="-127"/>
              <a:ea typeface="HY나무B" pitchFamily="18" charset="-127"/>
            </a:endParaRPr>
          </a:p>
          <a:p>
            <a:pPr marL="609600" indent="-609600" algn="ctr" eaLnBrk="1" hangingPunct="1">
              <a:lnSpc>
                <a:spcPct val="80000"/>
              </a:lnSpc>
              <a:buFont typeface="Century Schoolbook"/>
              <a:buAutoNum type="romanUcPeriod"/>
            </a:pPr>
            <a:r>
              <a:rPr lang="zh-CN" altLang="en-US" sz="1500" smtClean="0">
                <a:latin typeface="HY나무B" pitchFamily="18" charset="-127"/>
                <a:ea typeface="HY나무B" pitchFamily="18" charset="-127"/>
              </a:rPr>
              <a:t>北方四岛问题</a:t>
            </a:r>
          </a:p>
          <a:p>
            <a:pPr marL="609600" indent="-609600" algn="ctr" eaLnBrk="1" hangingPunct="1">
              <a:lnSpc>
                <a:spcPct val="80000"/>
              </a:lnSpc>
              <a:buFont typeface="Century Schoolbook"/>
              <a:buAutoNum type="romanUcPeriod"/>
            </a:pPr>
            <a:r>
              <a:rPr lang="en-US" altLang="ko-KR" sz="1500" smtClean="0">
                <a:latin typeface="HY나무B" pitchFamily="18" charset="-127"/>
                <a:ea typeface="HY나무B" pitchFamily="18" charset="-127"/>
              </a:rPr>
              <a:t> </a:t>
            </a:r>
            <a:r>
              <a:rPr lang="zh-CN" altLang="en-US" sz="1500" smtClean="0">
                <a:latin typeface="HY나무B" pitchFamily="18" charset="-127"/>
                <a:ea typeface="HY나무B" pitchFamily="18" charset="-127"/>
              </a:rPr>
              <a:t>独岛问题</a:t>
            </a:r>
            <a:endParaRPr lang="en-US" altLang="zh-CN" sz="1500" smtClean="0">
              <a:latin typeface="HY나무B" pitchFamily="18" charset="-127"/>
              <a:ea typeface="HY나무B" pitchFamily="18" charset="-127"/>
            </a:endParaRPr>
          </a:p>
          <a:p>
            <a:pPr marL="609600" indent="-609600" algn="ctr" eaLnBrk="1" hangingPunct="1">
              <a:lnSpc>
                <a:spcPct val="80000"/>
              </a:lnSpc>
              <a:buFont typeface="Century Schoolbook"/>
              <a:buAutoNum type="romanUcPeriod"/>
            </a:pPr>
            <a:r>
              <a:rPr lang="en-US" altLang="ko-KR" sz="1500" smtClean="0">
                <a:latin typeface="HY나무B" pitchFamily="18" charset="-127"/>
                <a:ea typeface="HY나무B" pitchFamily="18" charset="-127"/>
              </a:rPr>
              <a:t> </a:t>
            </a:r>
            <a:r>
              <a:rPr lang="zh-CN" altLang="en-US" sz="1500" smtClean="0">
                <a:latin typeface="HY나무B" pitchFamily="18" charset="-127"/>
                <a:ea typeface="HY나무B" pitchFamily="18" charset="-127"/>
              </a:rPr>
              <a:t>钓鱼岛问题</a:t>
            </a:r>
            <a:endParaRPr lang="en-US" altLang="zh-CN" sz="1500" smtClean="0">
              <a:latin typeface="HY나무B" pitchFamily="18" charset="-127"/>
              <a:ea typeface="HY나무B" pitchFamily="18" charset="-127"/>
            </a:endParaRPr>
          </a:p>
          <a:p>
            <a:pPr marL="609600" indent="-609600" algn="ctr" eaLnBrk="1" hangingPunct="1">
              <a:lnSpc>
                <a:spcPct val="80000"/>
              </a:lnSpc>
              <a:buFont typeface="Century Schoolbook"/>
              <a:buAutoNum type="romanUcPeriod"/>
            </a:pPr>
            <a:r>
              <a:rPr lang="zh-CN" altLang="en-US" sz="1500" smtClean="0">
                <a:latin typeface="HY나무B" pitchFamily="18" charset="-127"/>
                <a:ea typeface="HY나무B" pitchFamily="18" charset="-127"/>
              </a:rPr>
              <a:t>琉球问题</a:t>
            </a:r>
            <a:endParaRPr lang="en-US" altLang="ko-KR" sz="1400" smtClean="0">
              <a:latin typeface="Century Schoolbook"/>
            </a:endParaRPr>
          </a:p>
          <a:p>
            <a:pPr marL="609600" indent="-609600" eaLnBrk="1" hangingPunct="1">
              <a:lnSpc>
                <a:spcPct val="80000"/>
              </a:lnSpc>
            </a:pPr>
            <a:r>
              <a:rPr lang="zh-CN" altLang="en-US" sz="2000" smtClean="0">
                <a:latin typeface="Century Schoolbook"/>
              </a:rPr>
              <a:t>领土的解决方法和日本的特殊性</a:t>
            </a:r>
            <a:endParaRPr lang="en-US" altLang="zh-CN" sz="2000" smtClean="0">
              <a:latin typeface="Century Schoolbook"/>
            </a:endParaRPr>
          </a:p>
          <a:p>
            <a:pPr marL="609600" indent="-609600" eaLnBrk="1" hangingPunct="1">
              <a:lnSpc>
                <a:spcPct val="80000"/>
              </a:lnSpc>
            </a:pPr>
            <a:r>
              <a:rPr lang="en-US" altLang="ko-KR" sz="2000" smtClean="0">
                <a:latin typeface="Century Schoolbook"/>
              </a:rPr>
              <a:t>『</a:t>
            </a:r>
            <a:r>
              <a:rPr lang="zh-CN" altLang="en-US" sz="2000" smtClean="0">
                <a:latin typeface="Century Schoolbook"/>
              </a:rPr>
              <a:t>千岛群岛</a:t>
            </a:r>
            <a:r>
              <a:rPr lang="en-US" altLang="ko-KR" sz="2000" smtClean="0">
                <a:latin typeface="Century Schoolbook"/>
              </a:rPr>
              <a:t>』</a:t>
            </a:r>
            <a:r>
              <a:rPr lang="zh-CN" altLang="en-US" sz="2000" smtClean="0">
                <a:latin typeface="Century Schoolbook"/>
              </a:rPr>
              <a:t>关于日本的认识</a:t>
            </a:r>
            <a:endParaRPr lang="en-US" altLang="zh-CN" sz="2000" smtClean="0">
              <a:latin typeface="Century Schoolbook"/>
            </a:endParaRPr>
          </a:p>
          <a:p>
            <a:pPr marL="609600" indent="-609600" eaLnBrk="1" hangingPunct="1">
              <a:lnSpc>
                <a:spcPct val="80000"/>
              </a:lnSpc>
            </a:pPr>
            <a:r>
              <a:rPr lang="zh-CN" altLang="en-US" sz="2000" smtClean="0">
                <a:latin typeface="Century Schoolbook"/>
              </a:rPr>
              <a:t>向后</a:t>
            </a:r>
            <a:r>
              <a:rPr lang="en-US" altLang="ko-KR" sz="2000" smtClean="0">
                <a:latin typeface="Century Schoolbook"/>
              </a:rPr>
              <a:t>『</a:t>
            </a:r>
            <a:r>
              <a:rPr lang="zh-CN" altLang="en-US" sz="2000" smtClean="0">
                <a:latin typeface="Century Schoolbook"/>
              </a:rPr>
              <a:t>千岛群岛</a:t>
            </a:r>
            <a:r>
              <a:rPr lang="en-US" altLang="ko-KR" sz="2000" smtClean="0">
                <a:latin typeface="Century Schoolbook"/>
              </a:rPr>
              <a:t>』</a:t>
            </a:r>
            <a:r>
              <a:rPr lang="zh-CN" altLang="en-US" sz="2000" smtClean="0">
                <a:latin typeface="Century Schoolbook"/>
              </a:rPr>
              <a:t>的领土和展望</a:t>
            </a:r>
            <a:endParaRPr lang="en-US" altLang="zh-CN" sz="2000" smtClean="0">
              <a:latin typeface="Century Schoolbook"/>
            </a:endParaRPr>
          </a:p>
          <a:p>
            <a:pPr marL="609600" indent="-609600" eaLnBrk="1" hangingPunct="1">
              <a:lnSpc>
                <a:spcPct val="80000"/>
              </a:lnSpc>
              <a:buFont typeface="Wingdings" pitchFamily="2" charset="2"/>
              <a:buNone/>
            </a:pPr>
            <a:endParaRPr lang="en-US" altLang="zh-CN" sz="2100" smtClean="0">
              <a:latin typeface="HY나무B" pitchFamily="18" charset="-127"/>
              <a:ea typeface="HY나무B" pitchFamily="18" charset="-127"/>
            </a:endParaRPr>
          </a:p>
        </p:txBody>
      </p:sp>
      <p:sp>
        <p:nvSpPr>
          <p:cNvPr id="8196" name="내용 개체 틀 2"/>
          <p:cNvSpPr>
            <a:spLocks/>
          </p:cNvSpPr>
          <p:nvPr/>
        </p:nvSpPr>
        <p:spPr bwMode="auto">
          <a:xfrm>
            <a:off x="395288" y="1916113"/>
            <a:ext cx="4038600" cy="4022725"/>
          </a:xfrm>
          <a:prstGeom prst="rect">
            <a:avLst/>
          </a:prstGeom>
          <a:noFill/>
          <a:ln w="9525">
            <a:noFill/>
            <a:miter lim="800000"/>
            <a:headEnd/>
            <a:tailEnd/>
          </a:ln>
        </p:spPr>
        <p:txBody>
          <a:bodyPr/>
          <a:lstStyle/>
          <a:p>
            <a:pPr marL="273050" indent="-273050" algn="ctr" latinLnBrk="1">
              <a:lnSpc>
                <a:spcPct val="80000"/>
              </a:lnSpc>
              <a:spcBef>
                <a:spcPts val="600"/>
              </a:spcBef>
              <a:buClr>
                <a:schemeClr val="accent1"/>
              </a:buClr>
              <a:buSzPct val="70000"/>
              <a:buFont typeface="Wingdings" pitchFamily="2" charset="2"/>
              <a:buNone/>
            </a:pPr>
            <a:r>
              <a:rPr lang="zh-CN" altLang="en-US" b="1">
                <a:latin typeface="Century Schoolbook"/>
              </a:rPr>
              <a:t>根据季节确定的日本领土 </a:t>
            </a:r>
            <a:br>
              <a:rPr lang="zh-CN" altLang="en-US" b="1">
                <a:latin typeface="Century Schoolbook"/>
              </a:rPr>
            </a:br>
            <a:endParaRPr lang="en-US" altLang="ko-KR" sz="1700" b="1">
              <a:latin typeface="HY나무B" pitchFamily="18" charset="-127"/>
              <a:ea typeface="HY나무B" pitchFamily="18" charset="-127"/>
            </a:endParaRPr>
          </a:p>
          <a:p>
            <a:pPr marL="273050" indent="-273050" algn="ctr" latinLnBrk="1">
              <a:lnSpc>
                <a:spcPct val="80000"/>
              </a:lnSpc>
              <a:spcBef>
                <a:spcPts val="600"/>
              </a:spcBef>
              <a:buClr>
                <a:schemeClr val="accent1"/>
              </a:buClr>
              <a:buSzPct val="70000"/>
              <a:buFont typeface="Wingdings" pitchFamily="2" charset="2"/>
              <a:buNone/>
            </a:pPr>
            <a:r>
              <a:rPr lang="zh-CN" altLang="en-US" sz="1600" b="1">
                <a:latin typeface="HY나무B" pitchFamily="18" charset="-127"/>
                <a:ea typeface="HY나무B" pitchFamily="18" charset="-127"/>
              </a:rPr>
              <a:t>第一期国境形成：国民国家成立时的国境</a:t>
            </a:r>
          </a:p>
          <a:p>
            <a:pPr marL="273050" indent="-273050" algn="ctr" latinLnBrk="1">
              <a:lnSpc>
                <a:spcPct val="80000"/>
              </a:lnSpc>
              <a:spcBef>
                <a:spcPts val="600"/>
              </a:spcBef>
              <a:buClr>
                <a:schemeClr val="accent1"/>
              </a:buClr>
              <a:buSzPct val="70000"/>
              <a:buFont typeface="Wingdings" pitchFamily="2" charset="2"/>
              <a:buNone/>
            </a:pPr>
            <a:r>
              <a:rPr lang="zh-CN" altLang="en-US" sz="1600">
                <a:latin typeface="HY나무B" pitchFamily="18" charset="-127"/>
                <a:ea typeface="HY나무B" pitchFamily="18" charset="-127"/>
              </a:rPr>
              <a:t>北方界线</a:t>
            </a:r>
          </a:p>
          <a:p>
            <a:pPr marL="273050" indent="-273050" algn="ctr" latinLnBrk="1">
              <a:lnSpc>
                <a:spcPct val="80000"/>
              </a:lnSpc>
              <a:spcBef>
                <a:spcPts val="600"/>
              </a:spcBef>
              <a:buClr>
                <a:schemeClr val="accent1"/>
              </a:buClr>
              <a:buSzPct val="70000"/>
              <a:buFont typeface="Wingdings" pitchFamily="2" charset="2"/>
              <a:buNone/>
            </a:pPr>
            <a:r>
              <a:rPr lang="zh-CN" altLang="en-US" sz="1600">
                <a:latin typeface="HY나무B" pitchFamily="18" charset="-127"/>
                <a:ea typeface="HY나무B" pitchFamily="18" charset="-127"/>
              </a:rPr>
              <a:t>南方界线</a:t>
            </a:r>
          </a:p>
          <a:p>
            <a:pPr marL="273050" indent="-273050" algn="ctr" latinLnBrk="1">
              <a:lnSpc>
                <a:spcPct val="80000"/>
              </a:lnSpc>
              <a:spcBef>
                <a:spcPts val="600"/>
              </a:spcBef>
              <a:buClr>
                <a:schemeClr val="accent1"/>
              </a:buClr>
              <a:buSzPct val="70000"/>
              <a:buFont typeface="Wingdings" pitchFamily="2" charset="2"/>
              <a:buNone/>
            </a:pPr>
            <a:r>
              <a:rPr lang="zh-CN" altLang="en-US" sz="1600">
                <a:latin typeface="HY나무B" pitchFamily="18" charset="-127"/>
                <a:ea typeface="HY나무B" pitchFamily="18" charset="-127"/>
              </a:rPr>
              <a:t>东方界线</a:t>
            </a:r>
          </a:p>
          <a:p>
            <a:pPr marL="273050" indent="-273050" algn="ctr" latinLnBrk="1">
              <a:lnSpc>
                <a:spcPct val="80000"/>
              </a:lnSpc>
              <a:spcBef>
                <a:spcPts val="600"/>
              </a:spcBef>
              <a:buClr>
                <a:schemeClr val="accent1"/>
              </a:buClr>
              <a:buSzPct val="70000"/>
              <a:buFont typeface="Wingdings" pitchFamily="2" charset="2"/>
              <a:buNone/>
            </a:pPr>
            <a:r>
              <a:rPr lang="zh-CN" altLang="en-US" sz="1600">
                <a:latin typeface="HY나무B" pitchFamily="18" charset="-127"/>
                <a:ea typeface="HY나무B" pitchFamily="18" charset="-127"/>
              </a:rPr>
              <a:t>西方界线</a:t>
            </a:r>
          </a:p>
          <a:p>
            <a:pPr marL="273050" indent="-273050" algn="ctr" latinLnBrk="1">
              <a:lnSpc>
                <a:spcPct val="80000"/>
              </a:lnSpc>
              <a:spcBef>
                <a:spcPts val="600"/>
              </a:spcBef>
              <a:buClr>
                <a:schemeClr val="accent1"/>
              </a:buClr>
              <a:buSzPct val="70000"/>
              <a:buFont typeface="Wingdings" pitchFamily="2" charset="2"/>
              <a:buNone/>
            </a:pPr>
            <a:endParaRPr lang="zh-CN" altLang="en-US" sz="1200">
              <a:latin typeface="HY나무B" pitchFamily="18" charset="-127"/>
              <a:ea typeface="HY나무B" pitchFamily="18" charset="-127"/>
            </a:endParaRPr>
          </a:p>
          <a:p>
            <a:pPr marL="273050" indent="-273050" algn="ctr" latinLnBrk="1">
              <a:lnSpc>
                <a:spcPct val="80000"/>
              </a:lnSpc>
              <a:spcBef>
                <a:spcPts val="600"/>
              </a:spcBef>
              <a:buClr>
                <a:schemeClr val="accent1"/>
              </a:buClr>
              <a:buSzPct val="70000"/>
              <a:buFont typeface="Wingdings" pitchFamily="2" charset="2"/>
              <a:buNone/>
            </a:pPr>
            <a:r>
              <a:rPr lang="en-US" altLang="ko-KR" sz="1300">
                <a:latin typeface="HY나무B" pitchFamily="18" charset="-127"/>
                <a:ea typeface="HY나무B" pitchFamily="18" charset="-127"/>
              </a:rPr>
              <a:t> </a:t>
            </a:r>
            <a:r>
              <a:rPr lang="zh-CN" altLang="en-US" b="1">
                <a:latin typeface="HY나무B" pitchFamily="18" charset="-127"/>
                <a:ea typeface="HY나무B" pitchFamily="18" charset="-127"/>
              </a:rPr>
              <a:t>第二期国境形成</a:t>
            </a:r>
            <a:r>
              <a:rPr lang="en-US" altLang="ko-KR" b="1">
                <a:latin typeface="HY나무B" pitchFamily="18" charset="-127"/>
                <a:ea typeface="HY나무B" pitchFamily="18" charset="-127"/>
              </a:rPr>
              <a:t>:</a:t>
            </a:r>
            <a:r>
              <a:rPr lang="zh-CN" altLang="en-US" b="1">
                <a:latin typeface="HY나무B" pitchFamily="18" charset="-127"/>
                <a:ea typeface="HY나무B" pitchFamily="18" charset="-127"/>
              </a:rPr>
              <a:t>帝国主义时代领土扩张北方界线</a:t>
            </a:r>
            <a:endParaRPr lang="ko-KR" altLang="en-US" sz="1900" b="1">
              <a:latin typeface="HY나무B" pitchFamily="18" charset="-127"/>
              <a:ea typeface="HY나무B" pitchFamily="18" charset="-127"/>
            </a:endParaRPr>
          </a:p>
          <a:p>
            <a:pPr marL="273050" indent="-273050" algn="ctr" latinLnBrk="1">
              <a:lnSpc>
                <a:spcPct val="80000"/>
              </a:lnSpc>
              <a:spcBef>
                <a:spcPts val="600"/>
              </a:spcBef>
              <a:buClr>
                <a:schemeClr val="accent1"/>
              </a:buClr>
              <a:buSzPct val="70000"/>
              <a:buFont typeface="Century Schoolbook"/>
              <a:buAutoNum type="romanUcPeriod"/>
            </a:pPr>
            <a:r>
              <a:rPr lang="zh-CN" altLang="en-US" sz="1600">
                <a:latin typeface="HY나무B" pitchFamily="18" charset="-127"/>
                <a:ea typeface="HY나무B" pitchFamily="18" charset="-127"/>
              </a:rPr>
              <a:t>台湾</a:t>
            </a:r>
            <a:r>
              <a:rPr lang="en-US" altLang="ko-KR" sz="1600">
                <a:latin typeface="HY나무B" pitchFamily="18" charset="-127"/>
                <a:ea typeface="HY나무B" pitchFamily="18" charset="-127"/>
              </a:rPr>
              <a:t>,</a:t>
            </a:r>
            <a:r>
              <a:rPr lang="ko-KR" altLang="en-US" sz="1600">
                <a:latin typeface="HY나무B" pitchFamily="18" charset="-127"/>
                <a:ea typeface="HY나무B" pitchFamily="18" charset="-127"/>
              </a:rPr>
              <a:t> </a:t>
            </a:r>
            <a:r>
              <a:rPr lang="zh-CN" altLang="en-US" sz="1600">
                <a:latin typeface="HY나무B" pitchFamily="18" charset="-127"/>
                <a:ea typeface="HY나무B" pitchFamily="18" charset="-127"/>
              </a:rPr>
              <a:t>钓鱼岛</a:t>
            </a:r>
            <a:endParaRPr lang="en-US" altLang="zh-CN" sz="1600">
              <a:latin typeface="HY나무B" pitchFamily="18" charset="-127"/>
              <a:ea typeface="HY나무B" pitchFamily="18" charset="-127"/>
            </a:endParaRPr>
          </a:p>
          <a:p>
            <a:pPr marL="273050" indent="-273050" algn="ctr" latinLnBrk="1">
              <a:lnSpc>
                <a:spcPct val="80000"/>
              </a:lnSpc>
              <a:spcBef>
                <a:spcPts val="600"/>
              </a:spcBef>
              <a:buClr>
                <a:schemeClr val="accent1"/>
              </a:buClr>
              <a:buSzPct val="70000"/>
              <a:buFont typeface="Century Schoolbook"/>
              <a:buAutoNum type="romanUcPeriod"/>
            </a:pPr>
            <a:r>
              <a:rPr lang="zh-CN" altLang="en-US" sz="1600">
                <a:latin typeface="HY나무B" pitchFamily="18" charset="-127"/>
                <a:ea typeface="HY나무B" pitchFamily="18" charset="-127"/>
              </a:rPr>
              <a:t>独岛</a:t>
            </a:r>
            <a:r>
              <a:rPr lang="en-US" altLang="ko-KR" sz="1600">
                <a:latin typeface="HY나무B" pitchFamily="18" charset="-127"/>
                <a:ea typeface="HY나무B" pitchFamily="18" charset="-127"/>
              </a:rPr>
              <a:t>,</a:t>
            </a:r>
            <a:r>
              <a:rPr lang="zh-CN" altLang="en-US" sz="1600">
                <a:latin typeface="HY나무B" pitchFamily="18" charset="-127"/>
                <a:ea typeface="HY나무B" pitchFamily="18" charset="-127"/>
              </a:rPr>
              <a:t>韩半岛</a:t>
            </a:r>
            <a:r>
              <a:rPr lang="en-US" altLang="ko-KR" sz="1600">
                <a:latin typeface="HY나무B" pitchFamily="18" charset="-127"/>
                <a:ea typeface="HY나무B" pitchFamily="18" charset="-127"/>
              </a:rPr>
              <a:t>,</a:t>
            </a:r>
            <a:r>
              <a:rPr lang="zh-CN" altLang="en-US" sz="1600">
                <a:latin typeface="HY나무B" pitchFamily="18" charset="-127"/>
                <a:ea typeface="HY나무B" pitchFamily="18" charset="-127"/>
              </a:rPr>
              <a:t>库页岛南部</a:t>
            </a:r>
            <a:endParaRPr lang="en-US" altLang="zh-CN" sz="1600">
              <a:latin typeface="HY나무B" pitchFamily="18" charset="-127"/>
              <a:ea typeface="HY나무B" pitchFamily="18" charset="-127"/>
            </a:endParaRPr>
          </a:p>
          <a:p>
            <a:pPr marL="273050" indent="-273050" algn="ctr" latinLnBrk="1">
              <a:lnSpc>
                <a:spcPct val="80000"/>
              </a:lnSpc>
              <a:spcBef>
                <a:spcPts val="600"/>
              </a:spcBef>
              <a:buClr>
                <a:schemeClr val="accent1"/>
              </a:buClr>
              <a:buSzPct val="70000"/>
              <a:buFont typeface="Century Schoolbook"/>
              <a:buAutoNum type="romanUcPeriod"/>
            </a:pPr>
            <a:endParaRPr lang="en-US" altLang="ko-KR" sz="1300">
              <a:latin typeface="HY나무B" pitchFamily="18" charset="-127"/>
              <a:ea typeface="HY나무B" pitchFamily="18" charset="-127"/>
            </a:endParaRPr>
          </a:p>
          <a:p>
            <a:pPr marL="273050" indent="-273050" latinLnBrk="1">
              <a:lnSpc>
                <a:spcPct val="80000"/>
              </a:lnSpc>
              <a:spcBef>
                <a:spcPts val="600"/>
              </a:spcBef>
              <a:buClr>
                <a:schemeClr val="accent1"/>
              </a:buClr>
              <a:buSzPct val="70000"/>
              <a:buFont typeface="Wingdings" pitchFamily="2" charset="2"/>
              <a:buNone/>
            </a:pPr>
            <a:r>
              <a:rPr lang="zh-CN" altLang="en-US" sz="1900" b="1">
                <a:latin typeface="HY나무B" pitchFamily="18" charset="-127"/>
                <a:ea typeface="HY나무B" pitchFamily="18" charset="-127"/>
              </a:rPr>
              <a:t>第三期国境形成</a:t>
            </a:r>
            <a:r>
              <a:rPr lang="en-US" altLang="ko-KR" sz="1900" b="1">
                <a:latin typeface="HY나무B" pitchFamily="18" charset="-127"/>
                <a:ea typeface="HY나무B" pitchFamily="18" charset="-127"/>
              </a:rPr>
              <a:t>:</a:t>
            </a:r>
            <a:r>
              <a:rPr lang="zh-CN" altLang="en-US" sz="1900" b="1">
                <a:latin typeface="HY나무B" pitchFamily="18" charset="-127"/>
                <a:ea typeface="HY나무B" pitchFamily="18" charset="-127"/>
              </a:rPr>
              <a:t>旧金山</a:t>
            </a:r>
            <a:r>
              <a:rPr lang="ko-KR" altLang="en-US" sz="1900" b="1">
                <a:latin typeface="HY나무B" pitchFamily="18" charset="-127"/>
                <a:ea typeface="HY나무B" pitchFamily="18" charset="-127"/>
              </a:rPr>
              <a:t> </a:t>
            </a:r>
            <a:r>
              <a:rPr lang="zh-CN" altLang="en-US" sz="1900" b="1">
                <a:latin typeface="HY나무B" pitchFamily="18" charset="-127"/>
                <a:ea typeface="HY나무B" pitchFamily="18" charset="-127"/>
              </a:rPr>
              <a:t>对日和平条约的领土决定</a:t>
            </a:r>
            <a:endParaRPr lang="en-US" altLang="zh-CN" sz="1900">
              <a:latin typeface="HY나무B" pitchFamily="18" charset="-127"/>
              <a:ea typeface="HY나무B" pitchFamily="18" charset="-127"/>
            </a:endParaRPr>
          </a:p>
          <a:p>
            <a:pPr marL="273050" indent="-273050" latinLnBrk="1">
              <a:lnSpc>
                <a:spcPct val="80000"/>
              </a:lnSpc>
              <a:spcBef>
                <a:spcPts val="600"/>
              </a:spcBef>
              <a:buClr>
                <a:schemeClr val="accent1"/>
              </a:buClr>
              <a:buSzPct val="70000"/>
              <a:buFont typeface="Wingdings" pitchFamily="2" charset="2"/>
              <a:buNone/>
            </a:pPr>
            <a:endParaRPr lang="en-US" altLang="zh-CN" sz="1900">
              <a:latin typeface="Century Schoolbook"/>
            </a:endParaRPr>
          </a:p>
          <a:p>
            <a:pPr marL="273050" indent="-273050" latinLnBrk="1">
              <a:lnSpc>
                <a:spcPct val="80000"/>
              </a:lnSpc>
              <a:spcBef>
                <a:spcPts val="600"/>
              </a:spcBef>
              <a:buClr>
                <a:schemeClr val="accent1"/>
              </a:buClr>
              <a:buSzPct val="70000"/>
              <a:buFont typeface="Wingdings" pitchFamily="2" charset="2"/>
              <a:buChar char="§"/>
            </a:pPr>
            <a:endParaRPr lang="en-US" altLang="ko-KR" sz="2200">
              <a:latin typeface="Century Schoolbook"/>
            </a:endParaRPr>
          </a:p>
          <a:p>
            <a:pPr marL="273050" indent="-273050" latinLnBrk="1">
              <a:lnSpc>
                <a:spcPct val="80000"/>
              </a:lnSpc>
              <a:spcBef>
                <a:spcPts val="600"/>
              </a:spcBef>
              <a:buClr>
                <a:schemeClr val="accent1"/>
              </a:buClr>
              <a:buSzPct val="70000"/>
              <a:buFont typeface="Wingdings" pitchFamily="2" charset="2"/>
              <a:buChar char="§"/>
            </a:pPr>
            <a:endParaRPr lang="ko-KR" altLang="en-US" sz="2200">
              <a:latin typeface="Century Schoolbook"/>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제목 1"/>
          <p:cNvSpPr>
            <a:spLocks noGrp="1"/>
          </p:cNvSpPr>
          <p:nvPr>
            <p:ph type="title" idx="4294967295"/>
          </p:nvPr>
        </p:nvSpPr>
        <p:spPr bwMode="auto">
          <a:noFill/>
        </p:spPr>
        <p:txBody>
          <a:bodyPr/>
          <a:lstStyle/>
          <a:p>
            <a:pPr eaLnBrk="1" hangingPunct="1"/>
            <a:r>
              <a:rPr lang="ko-KR" altLang="en-US" sz="4400" cap="none" smtClean="0"/>
              <a:t>안용복</a:t>
            </a:r>
          </a:p>
        </p:txBody>
      </p:sp>
      <p:sp>
        <p:nvSpPr>
          <p:cNvPr id="31746" name="내용 개체 틀 3"/>
          <p:cNvSpPr>
            <a:spLocks noGrp="1"/>
          </p:cNvSpPr>
          <p:nvPr>
            <p:ph sz="quarter" idx="4294967295"/>
          </p:nvPr>
        </p:nvSpPr>
        <p:spPr>
          <a:xfrm>
            <a:off x="457200" y="1600200"/>
            <a:ext cx="4043363" cy="4572000"/>
          </a:xfrm>
        </p:spPr>
        <p:txBody>
          <a:bodyPr/>
          <a:lstStyle/>
          <a:p>
            <a:pPr eaLnBrk="1" hangingPunct="1"/>
            <a:r>
              <a:rPr lang="ko-KR" altLang="en-US" dirty="0" smtClean="0">
                <a:latin typeface="Century Schoolbook"/>
              </a:rPr>
              <a:t>안용복 관한 시</a:t>
            </a:r>
            <a:endParaRPr lang="en-US" altLang="ko-KR" dirty="0" smtClean="0">
              <a:latin typeface="Century Schoolbook"/>
            </a:endParaRPr>
          </a:p>
          <a:p>
            <a:pPr eaLnBrk="1" hangingPunct="1"/>
            <a:endParaRPr lang="en-US" altLang="ko-KR" dirty="0" smtClean="0">
              <a:latin typeface="Century Schoolbook"/>
            </a:endParaRPr>
          </a:p>
          <a:p>
            <a:pPr eaLnBrk="1" hangingPunct="1">
              <a:buFont typeface="Wingdings" pitchFamily="2" charset="2"/>
              <a:buNone/>
            </a:pPr>
            <a:endParaRPr lang="en-US" altLang="ko-KR" dirty="0" smtClean="0">
              <a:latin typeface="Century Schoolbook"/>
            </a:endParaRPr>
          </a:p>
          <a:p>
            <a:pPr eaLnBrk="1" hangingPunct="1">
              <a:buFont typeface="Wingdings" pitchFamily="2" charset="2"/>
              <a:buNone/>
            </a:pPr>
            <a:r>
              <a:rPr lang="ko-KR" altLang="en-US" sz="1600" dirty="0" smtClean="0">
                <a:latin typeface="HY나무B" pitchFamily="18" charset="-127"/>
                <a:ea typeface="HY나무B" pitchFamily="18" charset="-127"/>
              </a:rPr>
              <a:t> 동해 구름 밖에 한줄기 외로운 </a:t>
            </a:r>
            <a:endParaRPr lang="en-US" altLang="ko-KR" sz="1600" dirty="0" smtClean="0">
              <a:latin typeface="HY나무B" pitchFamily="18" charset="-127"/>
              <a:ea typeface="HY나무B" pitchFamily="18" charset="-127"/>
            </a:endParaRPr>
          </a:p>
          <a:p>
            <a:pPr eaLnBrk="1" hangingPunct="1">
              <a:buFont typeface="Wingdings" pitchFamily="2" charset="2"/>
              <a:buNone/>
            </a:pPr>
            <a:r>
              <a:rPr lang="ko-KR" altLang="en-US" sz="1600" dirty="0" smtClean="0">
                <a:latin typeface="HY나무B" pitchFamily="18" charset="-127"/>
                <a:ea typeface="HY나무B" pitchFamily="18" charset="-127"/>
              </a:rPr>
              <a:t>아무도 내 땅이라 돌아보지 않을 적에</a:t>
            </a:r>
            <a:endParaRPr lang="en-US" altLang="ko-KR" sz="1600" dirty="0" smtClean="0">
              <a:latin typeface="HY나무B" pitchFamily="18" charset="-127"/>
              <a:ea typeface="HY나무B" pitchFamily="18" charset="-127"/>
            </a:endParaRPr>
          </a:p>
          <a:p>
            <a:pPr eaLnBrk="1" hangingPunct="1">
              <a:buFont typeface="Wingdings" pitchFamily="2" charset="2"/>
              <a:buNone/>
            </a:pPr>
            <a:r>
              <a:rPr lang="ko-KR" altLang="en-US" sz="1600" dirty="0" err="1" smtClean="0">
                <a:latin typeface="HY나무B" pitchFamily="18" charset="-127"/>
                <a:ea typeface="HY나무B" pitchFamily="18" charset="-127"/>
              </a:rPr>
              <a:t>적굴</a:t>
            </a:r>
            <a:r>
              <a:rPr lang="ko-KR" altLang="en-US" sz="1600" dirty="0" smtClean="0">
                <a:latin typeface="HY나무B" pitchFamily="18" charset="-127"/>
                <a:ea typeface="HY나무B" pitchFamily="18" charset="-127"/>
              </a:rPr>
              <a:t> 속 넘나들며 저 일 혼자 애썼던</a:t>
            </a:r>
            <a:endParaRPr lang="en-US" altLang="ko-KR" sz="1600" dirty="0" smtClean="0">
              <a:latin typeface="HY나무B" pitchFamily="18" charset="-127"/>
              <a:ea typeface="HY나무B" pitchFamily="18" charset="-127"/>
            </a:endParaRPr>
          </a:p>
          <a:p>
            <a:pPr eaLnBrk="1" hangingPunct="1">
              <a:buFont typeface="Wingdings" pitchFamily="2" charset="2"/>
              <a:buNone/>
            </a:pPr>
            <a:r>
              <a:rPr lang="ko-KR" altLang="en-US" sz="1600" dirty="0" smtClean="0">
                <a:latin typeface="HY나무B" pitchFamily="18" charset="-127"/>
                <a:ea typeface="HY나무B" pitchFamily="18" charset="-127"/>
              </a:rPr>
              <a:t>상이야 못 드릴 망정 형벌 귀향 어인 말고</a:t>
            </a:r>
            <a:endParaRPr lang="en-US" altLang="ko-KR" sz="1600" dirty="0" smtClean="0">
              <a:latin typeface="HY나무B" pitchFamily="18" charset="-127"/>
              <a:ea typeface="HY나무B" pitchFamily="18" charset="-127"/>
            </a:endParaRPr>
          </a:p>
          <a:p>
            <a:pPr eaLnBrk="1" hangingPunct="1">
              <a:buFont typeface="Wingdings" pitchFamily="2" charset="2"/>
              <a:buNone/>
            </a:pPr>
            <a:r>
              <a:rPr lang="ko-KR" altLang="en-US" sz="1600" dirty="0" smtClean="0">
                <a:latin typeface="HY나무B" pitchFamily="18" charset="-127"/>
                <a:ea typeface="HY나무B" pitchFamily="18" charset="-127"/>
              </a:rPr>
              <a:t>이름이 숨겨진다 공조차 묻히리까</a:t>
            </a:r>
            <a:endParaRPr lang="en-US" altLang="ko-KR" sz="1600" dirty="0" smtClean="0">
              <a:latin typeface="HY나무B" pitchFamily="18" charset="-127"/>
              <a:ea typeface="HY나무B" pitchFamily="18" charset="-127"/>
            </a:endParaRPr>
          </a:p>
          <a:p>
            <a:pPr eaLnBrk="1" hangingPunct="1">
              <a:buFont typeface="Wingdings" pitchFamily="2" charset="2"/>
              <a:buNone/>
            </a:pPr>
            <a:r>
              <a:rPr lang="ko-KR" altLang="en-US" sz="1600" dirty="0" smtClean="0">
                <a:latin typeface="HY나무B" pitchFamily="18" charset="-127"/>
                <a:ea typeface="HY나무B" pitchFamily="18" charset="-127"/>
              </a:rPr>
              <a:t>이제와 울릉군에 </a:t>
            </a:r>
            <a:r>
              <a:rPr lang="ko-KR" altLang="en-US" sz="1600" dirty="0" err="1" smtClean="0">
                <a:latin typeface="HY나무B" pitchFamily="18" charset="-127"/>
                <a:ea typeface="HY나무B" pitchFamily="18" charset="-127"/>
              </a:rPr>
              <a:t>봉하노니</a:t>
            </a:r>
            <a:r>
              <a:rPr lang="ko-KR" altLang="en-US" sz="1600" dirty="0" smtClean="0">
                <a:latin typeface="HY나무B" pitchFamily="18" charset="-127"/>
                <a:ea typeface="HY나무B" pitchFamily="18" charset="-127"/>
              </a:rPr>
              <a:t> 웃고 받으소서</a:t>
            </a:r>
            <a:endParaRPr lang="en-US" altLang="ko-KR" sz="1600" dirty="0" smtClean="0">
              <a:latin typeface="HY나무B" pitchFamily="18" charset="-127"/>
              <a:ea typeface="HY나무B" pitchFamily="18" charset="-127"/>
            </a:endParaRPr>
          </a:p>
          <a:p>
            <a:pPr eaLnBrk="1" hangingPunct="1">
              <a:buFont typeface="Wingdings" pitchFamily="2" charset="2"/>
              <a:buNone/>
            </a:pPr>
            <a:endParaRPr lang="en-US" altLang="ko-KR" sz="1600" dirty="0" smtClean="0">
              <a:latin typeface="HY나무B" pitchFamily="18" charset="-127"/>
              <a:ea typeface="HY나무B" pitchFamily="18" charset="-127"/>
            </a:endParaRPr>
          </a:p>
          <a:p>
            <a:pPr eaLnBrk="1" hangingPunct="1">
              <a:buFont typeface="Wingdings" pitchFamily="2" charset="2"/>
              <a:buNone/>
            </a:pPr>
            <a:r>
              <a:rPr lang="en-US" altLang="ko-KR" sz="1600" dirty="0" smtClean="0">
                <a:latin typeface="HY나무B" pitchFamily="18" charset="-127"/>
                <a:ea typeface="HY나무B" pitchFamily="18" charset="-127"/>
              </a:rPr>
              <a:t>                                 -</a:t>
            </a:r>
            <a:r>
              <a:rPr lang="ko-KR" altLang="en-US" sz="1600" b="1" dirty="0" smtClean="0">
                <a:latin typeface="Century Schoolbook"/>
              </a:rPr>
              <a:t>노산 이은상 시인</a:t>
            </a:r>
            <a:endParaRPr lang="en-US" altLang="ko-KR" sz="1600" dirty="0" smtClean="0">
              <a:latin typeface="HY나무B" pitchFamily="18" charset="-127"/>
              <a:ea typeface="HY나무B" pitchFamily="18" charset="-127"/>
            </a:endParaRPr>
          </a:p>
        </p:txBody>
      </p:sp>
      <p:sp>
        <p:nvSpPr>
          <p:cNvPr id="31747" name="내용 개체 틀 4"/>
          <p:cNvSpPr>
            <a:spLocks noGrp="1"/>
          </p:cNvSpPr>
          <p:nvPr>
            <p:ph sz="quarter" idx="4294967295"/>
          </p:nvPr>
        </p:nvSpPr>
        <p:spPr>
          <a:xfrm>
            <a:off x="4572000" y="1600200"/>
            <a:ext cx="3355975" cy="4572000"/>
          </a:xfrm>
        </p:spPr>
        <p:txBody>
          <a:bodyPr/>
          <a:lstStyle/>
          <a:p>
            <a:pPr eaLnBrk="1" hangingPunct="1"/>
            <a:r>
              <a:rPr lang="ko-KR" altLang="en-US" smtClean="0">
                <a:latin typeface="Century Schoolbook"/>
              </a:rPr>
              <a:t>번례집요</a:t>
            </a:r>
            <a:endParaRPr lang="en-US" altLang="ko-KR" smtClean="0">
              <a:latin typeface="Century Schoolbook"/>
            </a:endParaRPr>
          </a:p>
          <a:p>
            <a:pPr eaLnBrk="1" hangingPunct="1"/>
            <a:endParaRPr lang="en-US" altLang="ko-KR" smtClean="0">
              <a:latin typeface="Century Schoolbook"/>
            </a:endParaRPr>
          </a:p>
          <a:p>
            <a:pPr eaLnBrk="1" hangingPunct="1">
              <a:buFont typeface="Wingdings" pitchFamily="2" charset="2"/>
              <a:buNone/>
            </a:pPr>
            <a:r>
              <a:rPr lang="en-US" altLang="ko-KR" sz="1600" smtClean="0">
                <a:latin typeface="HY나무B" pitchFamily="18" charset="-127"/>
                <a:ea typeface="HY나무B" pitchFamily="18" charset="-127"/>
              </a:rPr>
              <a:t>    </a:t>
            </a:r>
          </a:p>
          <a:p>
            <a:pPr eaLnBrk="1" hangingPunct="1">
              <a:buFont typeface="Wingdings" pitchFamily="2" charset="2"/>
              <a:buNone/>
            </a:pPr>
            <a:r>
              <a:rPr lang="en-US" altLang="ko-KR" sz="1600" smtClean="0">
                <a:latin typeface="HY나무B" pitchFamily="18" charset="-127"/>
                <a:ea typeface="HY나무B" pitchFamily="18" charset="-127"/>
              </a:rPr>
              <a:t>    </a:t>
            </a:r>
            <a:r>
              <a:rPr lang="ko-KR" altLang="en-US" sz="1600" smtClean="0">
                <a:latin typeface="HY나무B" pitchFamily="18" charset="-127"/>
                <a:ea typeface="HY나무B" pitchFamily="18" charset="-127"/>
              </a:rPr>
              <a:t>울릉도와 독도가 조선의 땅이라</a:t>
            </a:r>
            <a:endParaRPr lang="en-US" altLang="ko-KR" sz="1600" smtClean="0">
              <a:latin typeface="HY나무B" pitchFamily="18" charset="-127"/>
              <a:ea typeface="HY나무B" pitchFamily="18" charset="-127"/>
            </a:endParaRPr>
          </a:p>
          <a:p>
            <a:pPr eaLnBrk="1" hangingPunct="1">
              <a:buFont typeface="Wingdings" pitchFamily="2" charset="2"/>
              <a:buNone/>
            </a:pPr>
            <a:r>
              <a:rPr lang="ko-KR" altLang="en-US" sz="1600" smtClean="0">
                <a:latin typeface="HY나무B" pitchFamily="18" charset="-127"/>
                <a:ea typeface="HY나무B" pitchFamily="18" charset="-127"/>
              </a:rPr>
              <a:t>     는 사실을 문서로 기록한 것</a:t>
            </a:r>
            <a:r>
              <a:rPr lang="en-US" altLang="ko-KR" sz="1600" smtClean="0">
                <a:latin typeface="HY나무B" pitchFamily="18" charset="-127"/>
                <a:ea typeface="HY나무B" pitchFamily="18" charset="-127"/>
              </a:rPr>
              <a:t>.</a:t>
            </a:r>
          </a:p>
          <a:p>
            <a:pPr eaLnBrk="1" hangingPunct="1">
              <a:buFont typeface="Wingdings" pitchFamily="2" charset="2"/>
              <a:buNone/>
            </a:pPr>
            <a:endParaRPr lang="en-US" altLang="ko-KR" sz="1600" smtClean="0">
              <a:latin typeface="HY나무B" pitchFamily="18" charset="-127"/>
              <a:ea typeface="HY나무B" pitchFamily="18" charset="-127"/>
            </a:endParaRPr>
          </a:p>
          <a:p>
            <a:pPr eaLnBrk="1" hangingPunct="1">
              <a:buFont typeface="Wingdings" pitchFamily="2" charset="2"/>
              <a:buNone/>
            </a:pPr>
            <a:r>
              <a:rPr lang="ko-KR" altLang="en-US" sz="1600" smtClean="0">
                <a:latin typeface="HY나무B" pitchFamily="18" charset="-127"/>
                <a:ea typeface="HY나무B" pitchFamily="18" charset="-127"/>
              </a:rPr>
              <a:t>     이 문헌에서 비로소 대마도에서 울릉도와 독도의 조선 영유권을 인정했다</a:t>
            </a:r>
            <a:r>
              <a:rPr lang="en-US" altLang="ko-KR" sz="1600" smtClean="0">
                <a:latin typeface="HY나무B" pitchFamily="18" charset="-127"/>
                <a:ea typeface="HY나무B" pitchFamily="18" charset="-127"/>
              </a:rPr>
              <a:t>.</a:t>
            </a:r>
          </a:p>
          <a:p>
            <a:pPr eaLnBrk="1" hangingPunct="1">
              <a:buFont typeface="Wingdings" pitchFamily="2" charset="2"/>
              <a:buNone/>
            </a:pPr>
            <a:endParaRPr lang="en-US" altLang="ko-KR" sz="160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제목 1"/>
          <p:cNvSpPr>
            <a:spLocks noGrp="1"/>
          </p:cNvSpPr>
          <p:nvPr>
            <p:ph type="title" idx="4294967295"/>
          </p:nvPr>
        </p:nvSpPr>
        <p:spPr bwMode="auto">
          <a:noFill/>
        </p:spPr>
        <p:txBody>
          <a:bodyPr/>
          <a:lstStyle/>
          <a:p>
            <a:pPr eaLnBrk="1" hangingPunct="1"/>
            <a:r>
              <a:rPr lang="ko-KR" altLang="en-US" sz="4000" cap="none" dirty="0" err="1" smtClean="0">
                <a:latin typeface="Century Schoolbook"/>
              </a:rPr>
              <a:t>서남한계변</a:t>
            </a:r>
            <a:endParaRPr lang="zh-CN" altLang="en-US" sz="4000" cap="none" dirty="0" smtClean="0">
              <a:latin typeface="Century Schoolbook"/>
            </a:endParaRPr>
          </a:p>
        </p:txBody>
      </p:sp>
      <p:sp>
        <p:nvSpPr>
          <p:cNvPr id="32770" name="내용 개체 틀 2"/>
          <p:cNvSpPr>
            <a:spLocks noGrp="1"/>
          </p:cNvSpPr>
          <p:nvPr>
            <p:ph sz="quarter" idx="4294967295"/>
          </p:nvPr>
        </p:nvSpPr>
        <p:spPr/>
        <p:txBody>
          <a:bodyPr/>
          <a:lstStyle/>
          <a:p>
            <a:pPr eaLnBrk="1" hangingPunct="1">
              <a:lnSpc>
                <a:spcPct val="80000"/>
              </a:lnSpc>
            </a:pPr>
            <a:r>
              <a:rPr lang="ko-KR" altLang="en-US" sz="1800" smtClean="0">
                <a:latin typeface="HY나무B" pitchFamily="18" charset="-127"/>
                <a:ea typeface="HY나무B" pitchFamily="18" charset="-127"/>
              </a:rPr>
              <a:t>유구는 주변 이웃나라들과 교역관계를가 맺고 있던 독립국</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ko-KR" altLang="en-US" sz="1800" smtClean="0">
                <a:latin typeface="HY나무B" pitchFamily="18" charset="-127"/>
                <a:ea typeface="HY나무B" pitchFamily="18" charset="-127"/>
              </a:rPr>
              <a:t>메이지근대국가 성립하면서 유구를 일본영토 편입의도</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ko-KR" sz="1800" smtClean="0">
                <a:latin typeface="HY나무B" pitchFamily="18" charset="-127"/>
                <a:ea typeface="HY나무B" pitchFamily="18" charset="-127"/>
              </a:rPr>
              <a:t>1871</a:t>
            </a:r>
            <a:r>
              <a:rPr lang="ko-KR" altLang="en-US" sz="1800" smtClean="0">
                <a:latin typeface="HY나무B" pitchFamily="18" charset="-127"/>
                <a:ea typeface="HY나무B" pitchFamily="18" charset="-127"/>
              </a:rPr>
              <a:t>년 일방적으로 유구번으로 개칭</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ko-KR" sz="1800" smtClean="0">
                <a:latin typeface="HY나무B" pitchFamily="18" charset="-127"/>
                <a:ea typeface="HY나무B" pitchFamily="18" charset="-127"/>
              </a:rPr>
              <a:t>1879</a:t>
            </a:r>
            <a:r>
              <a:rPr lang="ko-KR" altLang="en-US" sz="1800" smtClean="0">
                <a:latin typeface="HY나무B" pitchFamily="18" charset="-127"/>
                <a:ea typeface="HY나무B" pitchFamily="18" charset="-127"/>
              </a:rPr>
              <a:t>년 군대를 동원하여 강제로 오키나와현으로 개칭</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ko-KR" altLang="en-US" sz="1800" smtClean="0">
                <a:latin typeface="HY나무B" pitchFamily="18" charset="-127"/>
                <a:ea typeface="HY나무B" pitchFamily="18" charset="-127"/>
              </a:rPr>
              <a:t>유구왕은 청국에 구원요청</a:t>
            </a:r>
            <a:r>
              <a:rPr lang="en-US" altLang="ko-KR" sz="1800" smtClean="0">
                <a:latin typeface="HY나무B" pitchFamily="18" charset="-127"/>
                <a:ea typeface="HY나무B" pitchFamily="18" charset="-127"/>
              </a:rPr>
              <a:t>, </a:t>
            </a:r>
            <a:r>
              <a:rPr lang="ko-KR" altLang="en-US" sz="1800" smtClean="0">
                <a:latin typeface="HY나무B" pitchFamily="18" charset="-127"/>
                <a:ea typeface="HY나무B" pitchFamily="18" charset="-127"/>
              </a:rPr>
              <a:t>일본의 요구에 동의하지않음</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ko-KR" sz="1800" smtClean="0">
                <a:latin typeface="HY나무B" pitchFamily="18" charset="-127"/>
                <a:ea typeface="HY나무B" pitchFamily="18" charset="-127"/>
              </a:rPr>
              <a:t>1873</a:t>
            </a:r>
            <a:r>
              <a:rPr lang="ko-KR" altLang="en-US" sz="1800" smtClean="0">
                <a:latin typeface="HY나무B" pitchFamily="18" charset="-127"/>
                <a:ea typeface="HY나무B" pitchFamily="18" charset="-127"/>
              </a:rPr>
              <a:t>년 유구인이 대만 원주민에게 살해됨</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ko-KR" altLang="en-US" sz="1800" smtClean="0">
                <a:latin typeface="HY나무B" pitchFamily="18" charset="-127"/>
                <a:ea typeface="HY나무B" pitchFamily="18" charset="-127"/>
              </a:rPr>
              <a:t>중국정부에 「일본의 유구인」살해 문책하여 보상금 받음</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ko-KR" altLang="en-US" sz="1800" smtClean="0">
                <a:latin typeface="HY나무B" pitchFamily="18" charset="-127"/>
                <a:ea typeface="HY나무B" pitchFamily="18" charset="-127"/>
              </a:rPr>
              <a:t>유구편입에 대한 청국의 동의라 간주</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ko-KR" sz="1800" smtClean="0">
                <a:latin typeface="HY나무B" pitchFamily="18" charset="-127"/>
                <a:ea typeface="HY나무B" pitchFamily="18" charset="-127"/>
              </a:rPr>
              <a:t>1879</a:t>
            </a:r>
            <a:r>
              <a:rPr lang="ko-KR" altLang="en-US" sz="1800" smtClean="0">
                <a:latin typeface="HY나무B" pitchFamily="18" charset="-127"/>
                <a:ea typeface="HY나무B" pitchFamily="18" charset="-127"/>
              </a:rPr>
              <a:t>년 유구처분 단행</a:t>
            </a:r>
            <a:r>
              <a:rPr lang="en-US" altLang="ko-KR" sz="1800" smtClean="0">
                <a:latin typeface="HY나무B" pitchFamily="18" charset="-127"/>
                <a:ea typeface="HY나무B" pitchFamily="18" charset="-127"/>
              </a:rPr>
              <a:t>.</a:t>
            </a:r>
            <a:endParaRPr lang="ko-KR" altLang="en-US" sz="1800" smtClean="0">
              <a:latin typeface="HY나무B" pitchFamily="18" charset="-127"/>
              <a:ea typeface="HY나무B" pitchFamily="18" charset="-127"/>
            </a:endParaRPr>
          </a:p>
          <a:p>
            <a:pPr eaLnBrk="1" hangingPunct="1"/>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제목 1"/>
          <p:cNvSpPr>
            <a:spLocks noGrp="1"/>
          </p:cNvSpPr>
          <p:nvPr>
            <p:ph type="title"/>
          </p:nvPr>
        </p:nvSpPr>
        <p:spPr bwMode="auto">
          <a:xfrm>
            <a:off x="457200" y="274638"/>
            <a:ext cx="7467600" cy="850900"/>
          </a:xfrm>
        </p:spPr>
        <p:txBody>
          <a:bodyPr/>
          <a:lstStyle/>
          <a:p>
            <a:pPr eaLnBrk="1" hangingPunct="1"/>
            <a:r>
              <a:rPr lang="zh-CN" altLang="en-US" sz="4400" cap="none" dirty="0" smtClean="0">
                <a:latin typeface="Century Schoolbook"/>
              </a:rPr>
              <a:t>西南方界线</a:t>
            </a:r>
            <a:endParaRPr lang="ko-KR" altLang="en-US" sz="4400" b="0" cap="none" dirty="0" smtClean="0"/>
          </a:p>
        </p:txBody>
      </p:sp>
      <p:sp>
        <p:nvSpPr>
          <p:cNvPr id="33794" name="내용 개체 틀 2"/>
          <p:cNvSpPr>
            <a:spLocks noGrp="1"/>
          </p:cNvSpPr>
          <p:nvPr>
            <p:ph sz="quarter" idx="4294967295"/>
          </p:nvPr>
        </p:nvSpPr>
        <p:spPr>
          <a:xfrm>
            <a:off x="457200" y="1412875"/>
            <a:ext cx="7467600" cy="5060950"/>
          </a:xfrm>
        </p:spPr>
        <p:txBody>
          <a:bodyPr/>
          <a:lstStyle/>
          <a:p>
            <a:pPr eaLnBrk="1" hangingPunct="1">
              <a:lnSpc>
                <a:spcPct val="80000"/>
              </a:lnSpc>
            </a:pPr>
            <a:r>
              <a:rPr lang="zh-CN" altLang="en-US" sz="1800" smtClean="0">
                <a:latin typeface="HY나무B" pitchFamily="18" charset="-127"/>
                <a:ea typeface="HY나무B" pitchFamily="18" charset="-127"/>
              </a:rPr>
              <a:t>琉球是一个和周边国家经常贸易往来的一个独立的国家</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zh-CN" altLang="en-US" sz="1800" smtClean="0">
                <a:latin typeface="HY나무B" pitchFamily="18" charset="-127"/>
                <a:ea typeface="HY나무B" pitchFamily="18" charset="-127"/>
              </a:rPr>
              <a:t>明治的近代国家形成的同时也把琉球纳入了日本的领土</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ko-KR" sz="1800" smtClean="0">
                <a:latin typeface="HY나무B" pitchFamily="18" charset="-127"/>
                <a:ea typeface="HY나무B" pitchFamily="18" charset="-127"/>
              </a:rPr>
              <a:t>1871</a:t>
            </a:r>
            <a:r>
              <a:rPr lang="zh-CN" altLang="en-US" sz="1800" smtClean="0">
                <a:latin typeface="HY나무B" pitchFamily="18" charset="-127"/>
                <a:ea typeface="HY나무B" pitchFamily="18" charset="-127"/>
              </a:rPr>
              <a:t>年</a:t>
            </a:r>
            <a:r>
              <a:rPr lang="ko-KR" altLang="en-US" sz="1800" smtClean="0">
                <a:latin typeface="HY나무B" pitchFamily="18" charset="-127"/>
                <a:ea typeface="HY나무B" pitchFamily="18" charset="-127"/>
              </a:rPr>
              <a:t> </a:t>
            </a:r>
            <a:r>
              <a:rPr lang="zh-CN" altLang="en-US" sz="1800" smtClean="0">
                <a:latin typeface="HY나무B" pitchFamily="18" charset="-127"/>
                <a:ea typeface="HY나무B" pitchFamily="18" charset="-127"/>
              </a:rPr>
              <a:t>单方面琉球国改称琉球番</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ko-KR" sz="1800" smtClean="0">
                <a:latin typeface="HY나무B" pitchFamily="18" charset="-127"/>
                <a:ea typeface="HY나무B" pitchFamily="18" charset="-127"/>
              </a:rPr>
              <a:t>1879</a:t>
            </a:r>
            <a:r>
              <a:rPr lang="zh-CN" altLang="en-US" sz="1800" smtClean="0">
                <a:latin typeface="HY나무B" pitchFamily="18" charset="-127"/>
                <a:ea typeface="HY나무B" pitchFamily="18" charset="-127"/>
              </a:rPr>
              <a:t>年近代</a:t>
            </a:r>
            <a:r>
              <a:rPr lang="ko-KR" altLang="en-US" sz="1800" smtClean="0">
                <a:latin typeface="HY나무B" pitchFamily="18" charset="-127"/>
                <a:ea typeface="HY나무B" pitchFamily="18" charset="-127"/>
              </a:rPr>
              <a:t> </a:t>
            </a:r>
            <a:r>
              <a:rPr lang="zh-CN" altLang="en-US" sz="1800" smtClean="0">
                <a:latin typeface="HY나무B" pitchFamily="18" charset="-127"/>
                <a:ea typeface="HY나무B" pitchFamily="18" charset="-127"/>
              </a:rPr>
              <a:t>国会上强制改称琉球为冲绳</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zh-CN" altLang="en-US" sz="1800" smtClean="0">
                <a:latin typeface="HY나무B" pitchFamily="18" charset="-127"/>
                <a:ea typeface="HY나무B" pitchFamily="18" charset="-127"/>
              </a:rPr>
              <a:t>琉球王</a:t>
            </a:r>
            <a:r>
              <a:rPr lang="ko-KR" altLang="en-US" sz="1800" smtClean="0">
                <a:latin typeface="HY나무B" pitchFamily="18" charset="-127"/>
                <a:ea typeface="HY나무B" pitchFamily="18" charset="-127"/>
              </a:rPr>
              <a:t> </a:t>
            </a:r>
            <a:r>
              <a:rPr lang="zh-CN" altLang="en-US" sz="1800" smtClean="0">
                <a:latin typeface="HY나무B" pitchFamily="18" charset="-127"/>
                <a:ea typeface="HY나무B" pitchFamily="18" charset="-127"/>
              </a:rPr>
              <a:t>请求清朝救援，日本方面却不同意此要求</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ko-KR" sz="1800" smtClean="0">
                <a:latin typeface="HY나무B" pitchFamily="18" charset="-127"/>
                <a:ea typeface="HY나무B" pitchFamily="18" charset="-127"/>
              </a:rPr>
              <a:t>1873</a:t>
            </a:r>
            <a:r>
              <a:rPr lang="zh-CN" altLang="en-US" sz="1800" smtClean="0">
                <a:latin typeface="HY나무B" pitchFamily="18" charset="-127"/>
                <a:ea typeface="HY나무B" pitchFamily="18" charset="-127"/>
              </a:rPr>
              <a:t>年琉球人杀害了台湾的原住民们</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zh-CN" altLang="en-US" sz="1800" smtClean="0">
                <a:latin typeface="HY나무B" pitchFamily="18" charset="-127"/>
                <a:ea typeface="HY나무B" pitchFamily="18" charset="-127"/>
              </a:rPr>
              <a:t>中国政府</a:t>
            </a:r>
            <a:r>
              <a:rPr lang="ko-KR" altLang="en-US" sz="1800" smtClean="0">
                <a:latin typeface="HY나무B" pitchFamily="18" charset="-127"/>
                <a:ea typeface="HY나무B" pitchFamily="18" charset="-127"/>
              </a:rPr>
              <a:t> </a:t>
            </a:r>
            <a:r>
              <a:rPr lang="zh-CN" altLang="en-US" sz="1800" smtClean="0">
                <a:latin typeface="HY나무B" pitchFamily="18" charset="-127"/>
                <a:ea typeface="HY나무B" pitchFamily="18" charset="-127"/>
              </a:rPr>
              <a:t>向日本的琉球人的屠杀问责并接受了补偿金</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zh-CN" altLang="en-US" sz="1800" smtClean="0">
                <a:latin typeface="HY나무B" pitchFamily="18" charset="-127"/>
                <a:ea typeface="HY나무B" pitchFamily="18" charset="-127"/>
              </a:rPr>
              <a:t>琉球群岛的编入被当做是清政府的同意下进行的</a:t>
            </a:r>
            <a:r>
              <a:rPr lang="en-US" altLang="ko-KR" sz="1800" smtClean="0">
                <a:latin typeface="HY나무B" pitchFamily="18" charset="-127"/>
                <a:ea typeface="HY나무B" pitchFamily="18" charset="-127"/>
              </a:rPr>
              <a:t>.</a:t>
            </a:r>
          </a:p>
          <a:p>
            <a:pPr eaLnBrk="1" hangingPunct="1">
              <a:lnSpc>
                <a:spcPct val="80000"/>
              </a:lnSpc>
            </a:pPr>
            <a:endParaRPr lang="en-US" altLang="ko-KR" sz="1800" smtClean="0">
              <a:latin typeface="HY나무B" pitchFamily="18" charset="-127"/>
              <a:ea typeface="HY나무B" pitchFamily="18" charset="-127"/>
            </a:endParaRPr>
          </a:p>
          <a:p>
            <a:pPr eaLnBrk="1" hangingPunct="1">
              <a:lnSpc>
                <a:spcPct val="80000"/>
              </a:lnSpc>
            </a:pPr>
            <a:r>
              <a:rPr lang="en-US" altLang="zh-CN" sz="1800" smtClean="0">
                <a:latin typeface="HY나무B" pitchFamily="18" charset="-127"/>
                <a:ea typeface="HY나무B" pitchFamily="18" charset="-127"/>
              </a:rPr>
              <a:t>1879</a:t>
            </a:r>
            <a:r>
              <a:rPr lang="zh-CN" altLang="en-US" sz="1800" smtClean="0">
                <a:latin typeface="HY나무B" pitchFamily="18" charset="-127"/>
                <a:ea typeface="HY나무B" pitchFamily="18" charset="-127"/>
              </a:rPr>
              <a:t>年琉球的处理</a:t>
            </a:r>
            <a:r>
              <a:rPr lang="en-US" altLang="ko-KR" sz="1800" smtClean="0">
                <a:latin typeface="HY나무B" pitchFamily="18" charset="-127"/>
                <a:ea typeface="HY나무B" pitchFamily="18" charset="-127"/>
              </a:rPr>
              <a:t>.</a:t>
            </a:r>
            <a:endParaRPr lang="ko-KR" altLang="en-US" sz="180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2339975" y="1412875"/>
            <a:ext cx="6172200" cy="1600200"/>
          </a:xfrm>
        </p:spPr>
        <p:txBody>
          <a:bodyPr>
            <a:normAutofit fontScale="90000"/>
          </a:bodyPr>
          <a:lstStyle/>
          <a:p>
            <a:pPr marL="571500" indent="-571500" algn="ctr" eaLnBrk="1" fontAlgn="auto" hangingPunct="1">
              <a:spcAft>
                <a:spcPts val="0"/>
              </a:spcAft>
              <a:defRPr/>
            </a:pP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dirty="0" smtClean="0">
                <a:latin typeface="HY나무B" pitchFamily="18" charset="-127"/>
                <a:ea typeface="HY나무B" pitchFamily="18" charset="-127"/>
              </a:rPr>
              <a:t/>
            </a:r>
            <a:br>
              <a:rPr lang="en-US" altLang="ko-KR" dirty="0" smtClean="0">
                <a:latin typeface="HY나무B" pitchFamily="18" charset="-127"/>
                <a:ea typeface="HY나무B" pitchFamily="18" charset="-127"/>
              </a:rPr>
            </a:br>
            <a:r>
              <a:rPr lang="ko-KR" altLang="en-US" sz="3600" dirty="0" smtClean="0">
                <a:latin typeface="HY나무B" pitchFamily="18" charset="-127"/>
                <a:ea typeface="HY나무B" pitchFamily="18" charset="-127"/>
              </a:rPr>
              <a:t> 제</a:t>
            </a:r>
            <a:r>
              <a:rPr lang="en-US" altLang="ko-KR" sz="3600" dirty="0" smtClean="0">
                <a:latin typeface="HY나무B" pitchFamily="18" charset="-127"/>
                <a:ea typeface="HY나무B" pitchFamily="18" charset="-127"/>
              </a:rPr>
              <a:t>2</a:t>
            </a:r>
            <a:r>
              <a:rPr lang="ko-KR" altLang="en-US" sz="3600" dirty="0" smtClean="0">
                <a:latin typeface="HY나무B" pitchFamily="18" charset="-127"/>
                <a:ea typeface="HY나무B" pitchFamily="18" charset="-127"/>
              </a:rPr>
              <a:t>기 국경획선</a:t>
            </a:r>
            <a:r>
              <a:rPr lang="en-US" altLang="ko-KR" sz="3600" dirty="0" smtClean="0">
                <a:latin typeface="HY나무B" pitchFamily="18" charset="-127"/>
                <a:ea typeface="HY나무B" pitchFamily="18" charset="-127"/>
              </a:rPr>
              <a:t>:</a:t>
            </a:r>
            <a:r>
              <a:rPr lang="ko-KR" altLang="en-US" sz="3600" dirty="0" smtClean="0">
                <a:latin typeface="HY나무B" pitchFamily="18" charset="-127"/>
                <a:ea typeface="HY나무B" pitchFamily="18" charset="-127"/>
              </a:rPr>
              <a:t>제국주의시대의 영토확장</a:t>
            </a:r>
            <a:endParaRPr lang="en-US" altLang="ko-KR" sz="3600" dirty="0" smtClean="0">
              <a:latin typeface="HY나무B" pitchFamily="18" charset="-127"/>
              <a:ea typeface="HY나무B" pitchFamily="18" charset="-127"/>
            </a:endParaRPr>
          </a:p>
        </p:txBody>
      </p:sp>
      <p:sp>
        <p:nvSpPr>
          <p:cNvPr id="34818" name="부제목 4"/>
          <p:cNvSpPr>
            <a:spLocks noGrp="1"/>
          </p:cNvSpPr>
          <p:nvPr>
            <p:ph type="subTitle" idx="1"/>
          </p:nvPr>
        </p:nvSpPr>
        <p:spPr>
          <a:xfrm>
            <a:off x="2268538" y="4508500"/>
            <a:ext cx="6172200" cy="1371600"/>
          </a:xfrm>
        </p:spPr>
        <p:txBody>
          <a:bodyPr/>
          <a:lstStyle/>
          <a:p>
            <a:pPr marL="342900" indent="-342900" eaLnBrk="1" hangingPunct="1"/>
            <a:endParaRPr lang="en-US" altLang="ko-KR" b="0" smtClean="0">
              <a:latin typeface="HY나무B" pitchFamily="18" charset="-127"/>
              <a:ea typeface="HY나무B" pitchFamily="18" charset="-127"/>
            </a:endParaRPr>
          </a:p>
          <a:p>
            <a:pPr marL="342900" indent="-342900" eaLnBrk="1" hangingPunct="1">
              <a:buFont typeface="Century Schoolbook"/>
              <a:buAutoNum type="arabicPeriod"/>
            </a:pPr>
            <a:r>
              <a:rPr lang="ko-KR" altLang="en-US" b="0" smtClean="0">
                <a:latin typeface="HY나무B" pitchFamily="18" charset="-127"/>
                <a:ea typeface="HY나무B" pitchFamily="18" charset="-127"/>
              </a:rPr>
              <a:t>대만</a:t>
            </a:r>
            <a:r>
              <a:rPr lang="en-US" altLang="ko-KR" b="0" smtClean="0">
                <a:latin typeface="HY나무B" pitchFamily="18" charset="-127"/>
                <a:ea typeface="HY나무B" pitchFamily="18" charset="-127"/>
              </a:rPr>
              <a:t>, </a:t>
            </a:r>
            <a:r>
              <a:rPr lang="ko-KR" altLang="en-US" b="0" smtClean="0">
                <a:latin typeface="HY나무B" pitchFamily="18" charset="-127"/>
                <a:ea typeface="HY나무B" pitchFamily="18" charset="-127"/>
              </a:rPr>
              <a:t>유구</a:t>
            </a:r>
            <a:r>
              <a:rPr lang="en-US" altLang="ko-KR" b="0" smtClean="0">
                <a:latin typeface="HY나무B" pitchFamily="18" charset="-127"/>
                <a:ea typeface="HY나무B" pitchFamily="18" charset="-127"/>
              </a:rPr>
              <a:t>, </a:t>
            </a:r>
            <a:r>
              <a:rPr lang="ko-KR" altLang="en-US" b="0" smtClean="0">
                <a:latin typeface="HY나무B" pitchFamily="18" charset="-127"/>
                <a:ea typeface="HY나무B" pitchFamily="18" charset="-127"/>
              </a:rPr>
              <a:t>조어도</a:t>
            </a:r>
            <a:endParaRPr lang="en-US" altLang="ko-KR" b="0" smtClean="0">
              <a:latin typeface="HY나무B" pitchFamily="18" charset="-127"/>
              <a:ea typeface="HY나무B" pitchFamily="18" charset="-127"/>
            </a:endParaRPr>
          </a:p>
          <a:p>
            <a:pPr marL="342900" indent="-342900" eaLnBrk="1" hangingPunct="1">
              <a:buFont typeface="Century Schoolbook"/>
              <a:buAutoNum type="arabicPeriod"/>
            </a:pPr>
            <a:r>
              <a:rPr lang="ko-KR" altLang="en-US" b="0" smtClean="0">
                <a:latin typeface="HY나무B" pitchFamily="18" charset="-127"/>
                <a:ea typeface="HY나무B" pitchFamily="18" charset="-127"/>
              </a:rPr>
              <a:t>독도</a:t>
            </a:r>
            <a:r>
              <a:rPr lang="en-US" altLang="ko-KR" b="0" smtClean="0">
                <a:latin typeface="HY나무B" pitchFamily="18" charset="-127"/>
                <a:ea typeface="HY나무B" pitchFamily="18" charset="-127"/>
              </a:rPr>
              <a:t>, </a:t>
            </a:r>
            <a:r>
              <a:rPr lang="ko-KR" altLang="en-US" b="0" smtClean="0">
                <a:latin typeface="HY나무B" pitchFamily="18" charset="-127"/>
                <a:ea typeface="HY나무B" pitchFamily="18" charset="-127"/>
              </a:rPr>
              <a:t>한반도</a:t>
            </a:r>
            <a:r>
              <a:rPr lang="en-US" altLang="ko-KR" b="0" smtClean="0">
                <a:latin typeface="HY나무B" pitchFamily="18" charset="-127"/>
                <a:ea typeface="HY나무B" pitchFamily="18" charset="-127"/>
              </a:rPr>
              <a:t>, </a:t>
            </a:r>
            <a:r>
              <a:rPr lang="ko-KR" altLang="en-US" b="0" smtClean="0">
                <a:latin typeface="HY나무B" pitchFamily="18" charset="-127"/>
                <a:ea typeface="HY나무B" pitchFamily="18" charset="-127"/>
              </a:rPr>
              <a:t>사할린 남부</a:t>
            </a:r>
            <a:endParaRPr lang="en-US" altLang="ko-KR" b="0" smtClean="0">
              <a:latin typeface="HY나무B" pitchFamily="18" charset="-127"/>
              <a:ea typeface="HY나무B" pitchFamily="18" charset="-127"/>
            </a:endParaRPr>
          </a:p>
          <a:p>
            <a:pPr marL="342900" indent="-342900" eaLnBrk="1" hangingPunct="1">
              <a:buFont typeface="Century Schoolbook"/>
              <a:buAutoNum type="arabicPeriod"/>
            </a:pPr>
            <a:endParaRPr lang="ko-KR" altLang="en-US" b="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2339975" y="1412875"/>
            <a:ext cx="6172200" cy="1600200"/>
          </a:xfrm>
        </p:spPr>
        <p:txBody>
          <a:bodyPr>
            <a:normAutofit fontScale="90000"/>
          </a:bodyPr>
          <a:lstStyle/>
          <a:p>
            <a:pPr marL="571500" indent="-571500" algn="ctr">
              <a:defRPr/>
            </a:pP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dirty="0" smtClean="0">
                <a:latin typeface="HY나무B" pitchFamily="18" charset="-127"/>
                <a:ea typeface="HY나무B" pitchFamily="18" charset="-127"/>
              </a:rPr>
              <a:t/>
            </a:r>
            <a:br>
              <a:rPr lang="en-US" altLang="ko-KR" dirty="0" smtClean="0">
                <a:latin typeface="HY나무B" pitchFamily="18" charset="-127"/>
                <a:ea typeface="HY나무B" pitchFamily="18" charset="-127"/>
              </a:rPr>
            </a:br>
            <a:r>
              <a:rPr lang="ko-KR" altLang="en-US" sz="3600" dirty="0" smtClean="0">
                <a:latin typeface="HY나무B" pitchFamily="18" charset="-127"/>
                <a:ea typeface="HY나무B" pitchFamily="18" charset="-127"/>
              </a:rPr>
              <a:t> </a:t>
            </a:r>
            <a:r>
              <a:rPr lang="zh-CN" altLang="en-US" sz="3600" dirty="0" smtClean="0">
                <a:latin typeface="HY나무B" pitchFamily="18" charset="-127"/>
                <a:ea typeface="HY나무B" pitchFamily="18" charset="-127"/>
              </a:rPr>
              <a:t>第</a:t>
            </a:r>
            <a:r>
              <a:rPr lang="en-US" altLang="zh-CN" sz="3600" dirty="0" smtClean="0">
                <a:latin typeface="HY나무B" pitchFamily="18" charset="-127"/>
                <a:ea typeface="HY나무B" pitchFamily="18" charset="-127"/>
              </a:rPr>
              <a:t>2</a:t>
            </a:r>
            <a:r>
              <a:rPr lang="zh-CN" altLang="en-US" sz="3600" dirty="0" smtClean="0">
                <a:latin typeface="HY나무B" pitchFamily="18" charset="-127"/>
                <a:ea typeface="HY나무B" pitchFamily="18" charset="-127"/>
              </a:rPr>
              <a:t>期国境确定：帝国主义时代的领土扩张</a:t>
            </a:r>
            <a:endParaRPr lang="en-US" altLang="ko-KR" sz="3600" dirty="0" smtClean="0">
              <a:latin typeface="HY나무B" pitchFamily="18" charset="-127"/>
              <a:ea typeface="HY나무B" pitchFamily="18" charset="-127"/>
            </a:endParaRPr>
          </a:p>
        </p:txBody>
      </p:sp>
      <p:sp>
        <p:nvSpPr>
          <p:cNvPr id="35842" name="부제목 4"/>
          <p:cNvSpPr>
            <a:spLocks noGrp="1"/>
          </p:cNvSpPr>
          <p:nvPr>
            <p:ph type="subTitle" idx="1"/>
          </p:nvPr>
        </p:nvSpPr>
        <p:spPr>
          <a:xfrm>
            <a:off x="2268538" y="4508500"/>
            <a:ext cx="6172200" cy="1371600"/>
          </a:xfrm>
        </p:spPr>
        <p:txBody>
          <a:bodyPr/>
          <a:lstStyle/>
          <a:p>
            <a:pPr marL="342900" indent="-342900"/>
            <a:endParaRPr lang="en-US" altLang="ko-KR" b="0" smtClean="0">
              <a:latin typeface="HY나무B" pitchFamily="18" charset="-127"/>
              <a:ea typeface="HY나무B" pitchFamily="18" charset="-127"/>
            </a:endParaRPr>
          </a:p>
          <a:p>
            <a:pPr marL="342900" indent="-342900">
              <a:buFont typeface="Century Schoolbook"/>
              <a:buAutoNum type="arabicPeriod"/>
            </a:pPr>
            <a:r>
              <a:rPr lang="zh-CN" altLang="en-US" b="0" smtClean="0">
                <a:latin typeface="HY나무B" pitchFamily="18" charset="-127"/>
                <a:ea typeface="HY나무B" pitchFamily="18" charset="-127"/>
              </a:rPr>
              <a:t>台湾，琉球，钓鱼岛</a:t>
            </a:r>
            <a:endParaRPr lang="en-US" altLang="ko-KR" b="0" smtClean="0">
              <a:latin typeface="HY나무B" pitchFamily="18" charset="-127"/>
              <a:ea typeface="HY나무B" pitchFamily="18" charset="-127"/>
            </a:endParaRPr>
          </a:p>
          <a:p>
            <a:pPr marL="342900" indent="-342900">
              <a:buFont typeface="Century Schoolbook"/>
              <a:buAutoNum type="arabicPeriod"/>
            </a:pPr>
            <a:r>
              <a:rPr lang="zh-CN" altLang="en-US" b="0" smtClean="0">
                <a:latin typeface="HY나무B" pitchFamily="18" charset="-127"/>
                <a:ea typeface="HY나무B" pitchFamily="18" charset="-127"/>
              </a:rPr>
              <a:t>独岛，韩半岛，库页岛南部</a:t>
            </a:r>
            <a:endParaRPr lang="en-US" altLang="ko-KR" b="0" smtClean="0">
              <a:latin typeface="HY나무B" pitchFamily="18" charset="-127"/>
              <a:ea typeface="HY나무B" pitchFamily="18" charset="-127"/>
            </a:endParaRPr>
          </a:p>
          <a:p>
            <a:pPr marL="342900" indent="-342900">
              <a:buFont typeface="Century Schoolbook"/>
              <a:buAutoNum type="arabicPeriod"/>
            </a:pPr>
            <a:endParaRPr lang="ko-KR" altLang="en-US" b="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제목 1"/>
          <p:cNvSpPr>
            <a:spLocks noGrp="1"/>
          </p:cNvSpPr>
          <p:nvPr>
            <p:ph type="title"/>
          </p:nvPr>
        </p:nvSpPr>
        <p:spPr bwMode="auto">
          <a:xfrm>
            <a:off x="457200" y="274638"/>
            <a:ext cx="7467600" cy="1143000"/>
          </a:xfrm>
        </p:spPr>
        <p:txBody>
          <a:bodyPr/>
          <a:lstStyle/>
          <a:p>
            <a:pPr algn="ctr" eaLnBrk="1" hangingPunct="1"/>
            <a:r>
              <a:rPr lang="ko-KR" altLang="en-US" sz="4400" b="0" cap="none" smtClean="0"/>
              <a:t>대만</a:t>
            </a:r>
            <a:r>
              <a:rPr lang="en-US" altLang="ko-KR" sz="4400" b="0" cap="none" smtClean="0"/>
              <a:t>, </a:t>
            </a:r>
            <a:r>
              <a:rPr lang="ko-KR" altLang="en-US" sz="4400" b="0" cap="none" smtClean="0"/>
              <a:t>유구</a:t>
            </a:r>
            <a:r>
              <a:rPr lang="en-US" altLang="ko-KR" sz="4400" b="0" cap="none" smtClean="0"/>
              <a:t>, </a:t>
            </a:r>
            <a:r>
              <a:rPr lang="ko-KR" altLang="en-US" sz="4400" b="0" cap="none" smtClean="0"/>
              <a:t>조어도</a:t>
            </a:r>
          </a:p>
        </p:txBody>
      </p:sp>
      <p:sp>
        <p:nvSpPr>
          <p:cNvPr id="36866" name="내용 개체 틀 2"/>
          <p:cNvSpPr>
            <a:spLocks noGrp="1"/>
          </p:cNvSpPr>
          <p:nvPr>
            <p:ph sz="quarter" idx="4294967295"/>
          </p:nvPr>
        </p:nvSpPr>
        <p:spPr>
          <a:xfrm>
            <a:off x="500063" y="1785938"/>
            <a:ext cx="7467600" cy="4873625"/>
          </a:xfrm>
        </p:spPr>
        <p:txBody>
          <a:bodyPr/>
          <a:lstStyle/>
          <a:p>
            <a:pPr eaLnBrk="1" hangingPunct="1"/>
            <a:r>
              <a:rPr lang="ko-KR" altLang="en-US" sz="1900" smtClean="0">
                <a:latin typeface="HY나무B" pitchFamily="18" charset="-127"/>
                <a:ea typeface="HY나무B" pitchFamily="18" charset="-127"/>
              </a:rPr>
              <a:t>일본은 울릉도 편입 실패를 거쳐 유구편입 실패</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조선에서의 청국 세력을 축출함</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일본영토 편입을 위해 청일전쟁을 일으킴</a:t>
            </a:r>
            <a:endParaRPr lang="en-US" altLang="ko-KR" sz="1900" smtClean="0">
              <a:latin typeface="HY나무B" pitchFamily="18" charset="-127"/>
              <a:ea typeface="HY나무B" pitchFamily="18" charset="-127"/>
            </a:endParaRP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일본의 승리로 시모노세키조약을 체결</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일본은 대만 획득</a:t>
            </a:r>
            <a:r>
              <a:rPr lang="en-US" altLang="ko-KR" sz="1900" smtClean="0">
                <a:latin typeface="HY나무B" pitchFamily="18" charset="-127"/>
                <a:ea typeface="HY나무B" pitchFamily="18" charset="-127"/>
              </a:rPr>
              <a:t>, </a:t>
            </a:r>
            <a:r>
              <a:rPr lang="ko-KR" altLang="en-US" sz="1900" smtClean="0">
                <a:latin typeface="HY나무B" pitchFamily="18" charset="-127"/>
                <a:ea typeface="HY나무B" pitchFamily="18" charset="-127"/>
              </a:rPr>
              <a:t>유구가 일본영토에 편입</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조어도가 청일전쟁 중에 일방적으로 일본영토에 편입</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제목 1"/>
          <p:cNvSpPr>
            <a:spLocks noGrp="1"/>
          </p:cNvSpPr>
          <p:nvPr>
            <p:ph type="title"/>
          </p:nvPr>
        </p:nvSpPr>
        <p:spPr bwMode="auto">
          <a:xfrm>
            <a:off x="457200" y="274638"/>
            <a:ext cx="7467600" cy="1143000"/>
          </a:xfrm>
        </p:spPr>
        <p:txBody>
          <a:bodyPr/>
          <a:lstStyle/>
          <a:p>
            <a:r>
              <a:rPr lang="zh-CN" altLang="en-US" sz="4000" b="0" cap="none" smtClean="0"/>
              <a:t>台湾，琉球，钓鱼岛</a:t>
            </a:r>
            <a:endParaRPr lang="ko-KR" altLang="en-US" sz="4000" b="0" cap="none" smtClean="0"/>
          </a:p>
        </p:txBody>
      </p:sp>
      <p:sp>
        <p:nvSpPr>
          <p:cNvPr id="37890" name="내용 개체 틀 2"/>
          <p:cNvSpPr>
            <a:spLocks noGrp="1"/>
          </p:cNvSpPr>
          <p:nvPr>
            <p:ph sz="quarter" idx="4294967295"/>
          </p:nvPr>
        </p:nvSpPr>
        <p:spPr>
          <a:xfrm>
            <a:off x="500063" y="1643063"/>
            <a:ext cx="7467600" cy="4873625"/>
          </a:xfrm>
        </p:spPr>
        <p:txBody>
          <a:bodyPr/>
          <a:lstStyle/>
          <a:p>
            <a:r>
              <a:rPr lang="zh-CN" altLang="en-US" smtClean="0">
                <a:latin typeface="Century Schoolbook"/>
                <a:ea typeface="宋体" charset="-122"/>
              </a:rPr>
              <a:t>日本郁陵岛编入失败和琉球的编入失败</a:t>
            </a:r>
          </a:p>
          <a:p>
            <a:endParaRPr lang="en-US" altLang="zh-CN" smtClean="0">
              <a:latin typeface="Century Schoolbook"/>
              <a:ea typeface="宋体" charset="-122"/>
            </a:endParaRPr>
          </a:p>
          <a:p>
            <a:r>
              <a:rPr lang="zh-CN" altLang="en-US" smtClean="0">
                <a:latin typeface="Century Schoolbook"/>
                <a:ea typeface="宋体" charset="-122"/>
              </a:rPr>
              <a:t>朝鲜地区驱逐清朝的势力</a:t>
            </a:r>
          </a:p>
          <a:p>
            <a:endParaRPr lang="en-US" altLang="zh-CN" smtClean="0">
              <a:latin typeface="Century Schoolbook"/>
              <a:ea typeface="宋体" charset="-122"/>
            </a:endParaRPr>
          </a:p>
          <a:p>
            <a:r>
              <a:rPr lang="zh-CN" altLang="en-US" smtClean="0">
                <a:latin typeface="Century Schoolbook"/>
                <a:ea typeface="宋体" charset="-122"/>
              </a:rPr>
              <a:t>日本领土的编入危害源始于清日战争</a:t>
            </a:r>
          </a:p>
          <a:p>
            <a:endParaRPr lang="en-US" altLang="zh-CN" smtClean="0">
              <a:latin typeface="Century Schoolbook"/>
              <a:ea typeface="宋体" charset="-122"/>
            </a:endParaRPr>
          </a:p>
          <a:p>
            <a:r>
              <a:rPr lang="zh-CN" altLang="en-US" smtClean="0">
                <a:latin typeface="Century Schoolbook"/>
                <a:ea typeface="宋体" charset="-122"/>
              </a:rPr>
              <a:t>日本的胜利以及马关条约的签订</a:t>
            </a:r>
          </a:p>
          <a:p>
            <a:endParaRPr lang="zh-CN" altLang="en-US" smtClean="0">
              <a:latin typeface="Century Schoolbook"/>
              <a:ea typeface="宋体" charset="-122"/>
            </a:endParaRPr>
          </a:p>
          <a:p>
            <a:r>
              <a:rPr lang="zh-CN" altLang="en-US" smtClean="0">
                <a:latin typeface="Century Schoolbook"/>
                <a:ea typeface="宋体" charset="-122"/>
              </a:rPr>
              <a:t>日本获得了台湾和琉球，都编入了日本领土</a:t>
            </a:r>
          </a:p>
          <a:p>
            <a:endParaRPr lang="zh-CN" altLang="en-US" smtClean="0">
              <a:latin typeface="Century Schoolbook"/>
              <a:ea typeface="宋体" charset="-122"/>
            </a:endParaRPr>
          </a:p>
          <a:p>
            <a:r>
              <a:rPr lang="zh-CN" altLang="en-US" smtClean="0">
                <a:latin typeface="Century Schoolbook"/>
                <a:ea typeface="宋体" charset="-122"/>
              </a:rPr>
              <a:t>钓鱼岛在清日战争中也被编入了日本的领土</a:t>
            </a:r>
          </a:p>
          <a:p>
            <a:endParaRPr lang="zh-CN" altLang="en-US" smtClean="0">
              <a:latin typeface="Century Schoolbook"/>
              <a:ea typeface="宋体" charset="-122"/>
            </a:endParaRPr>
          </a:p>
          <a:p>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내용 개체 틀 2"/>
          <p:cNvSpPr>
            <a:spLocks noGrp="1"/>
          </p:cNvSpPr>
          <p:nvPr>
            <p:ph sz="quarter" idx="4294967295"/>
          </p:nvPr>
        </p:nvSpPr>
        <p:spPr>
          <a:xfrm>
            <a:off x="428625" y="500063"/>
            <a:ext cx="7467600" cy="4873625"/>
          </a:xfrm>
        </p:spPr>
        <p:txBody>
          <a:bodyPr/>
          <a:lstStyle/>
          <a:p>
            <a:pPr eaLnBrk="1" hangingPunct="1">
              <a:buFont typeface="Wingdings" pitchFamily="2" charset="2"/>
              <a:buNone/>
            </a:pPr>
            <a:endParaRPr lang="en-US" altLang="ko-KR" sz="2200" smtClean="0">
              <a:solidFill>
                <a:srgbClr val="FF0000"/>
              </a:solidFill>
            </a:endParaRPr>
          </a:p>
          <a:p>
            <a:pPr eaLnBrk="1" hangingPunct="1">
              <a:buFont typeface="Wingdings" pitchFamily="2" charset="2"/>
              <a:buNone/>
            </a:pPr>
            <a:r>
              <a:rPr lang="en-US" altLang="ko-KR" sz="2200" smtClean="0">
                <a:solidFill>
                  <a:srgbClr val="FF0000"/>
                </a:solidFill>
              </a:rPr>
              <a:t>*</a:t>
            </a:r>
            <a:r>
              <a:rPr lang="ko-KR" altLang="en-US" sz="2200" smtClean="0">
                <a:solidFill>
                  <a:srgbClr val="FF0000"/>
                </a:solidFill>
              </a:rPr>
              <a:t>청일전쟁</a:t>
            </a:r>
            <a:endParaRPr lang="en-US" altLang="ko-KR" sz="2200" smtClean="0">
              <a:solidFill>
                <a:srgbClr val="FF0000"/>
              </a:solidFill>
            </a:endParaRPr>
          </a:p>
          <a:p>
            <a:pPr eaLnBrk="1" hangingPunct="1">
              <a:buFont typeface="Wingdings" pitchFamily="2" charset="2"/>
              <a:buNone/>
            </a:pPr>
            <a:r>
              <a:rPr lang="ko-KR" altLang="en-US" sz="1700" smtClean="0"/>
              <a:t>    청나라와 일본 제국이 조선의 지배권을 놓고 </a:t>
            </a:r>
            <a:r>
              <a:rPr lang="en-US" altLang="ko-KR" sz="1700" smtClean="0"/>
              <a:t>1894</a:t>
            </a:r>
            <a:r>
              <a:rPr lang="ko-KR" altLang="en-US" sz="1700" smtClean="0"/>
              <a:t>년 </a:t>
            </a:r>
            <a:r>
              <a:rPr lang="en-US" altLang="ko-KR" sz="1700" smtClean="0"/>
              <a:t>7</a:t>
            </a:r>
            <a:r>
              <a:rPr lang="ko-KR" altLang="en-US" sz="1700" smtClean="0"/>
              <a:t>월 </a:t>
            </a:r>
            <a:r>
              <a:rPr lang="en-US" altLang="ko-KR" sz="1700" smtClean="0"/>
              <a:t>25</a:t>
            </a:r>
            <a:r>
              <a:rPr lang="ko-KR" altLang="en-US" sz="1700" smtClean="0"/>
              <a:t>일부터 </a:t>
            </a:r>
            <a:r>
              <a:rPr lang="en-US" altLang="ko-KR" sz="1700" smtClean="0"/>
              <a:t>1895</a:t>
            </a:r>
            <a:r>
              <a:rPr lang="ko-KR" altLang="en-US" sz="1700" smtClean="0"/>
              <a:t>년 </a:t>
            </a:r>
            <a:r>
              <a:rPr lang="en-US" altLang="ko-KR" sz="1700" smtClean="0"/>
              <a:t>4</a:t>
            </a:r>
            <a:r>
              <a:rPr lang="ko-KR" altLang="en-US" sz="1700" smtClean="0"/>
              <a:t>월까지 벌인 전쟁</a:t>
            </a:r>
            <a:r>
              <a:rPr lang="en-US" altLang="ko-KR" sz="1700" smtClean="0"/>
              <a:t>. </a:t>
            </a:r>
            <a:r>
              <a:rPr lang="ko-KR" altLang="en-US" sz="1700" smtClean="0"/>
              <a:t>중국에서는 갑오년에 일어났다고 하여 중일갑오전쟁</a:t>
            </a:r>
            <a:r>
              <a:rPr lang="en-US" altLang="ko-KR" sz="1700" smtClean="0"/>
              <a:t>, </a:t>
            </a:r>
            <a:r>
              <a:rPr lang="ko-KR" altLang="en-US" sz="1700" smtClean="0"/>
              <a:t>일본에서는 일청전쟁</a:t>
            </a:r>
            <a:r>
              <a:rPr lang="en-US" altLang="ko-KR" sz="1700" smtClean="0"/>
              <a:t>, </a:t>
            </a:r>
            <a:r>
              <a:rPr lang="ko-KR" altLang="en-US" sz="1700" smtClean="0"/>
              <a:t>서양에서는 제</a:t>
            </a:r>
            <a:r>
              <a:rPr lang="en-US" altLang="ko-KR" sz="1700" smtClean="0"/>
              <a:t>1</a:t>
            </a:r>
            <a:r>
              <a:rPr lang="ko-KR" altLang="en-US" sz="1700" smtClean="0"/>
              <a:t>차 중일전쟁이라고도 부름</a:t>
            </a:r>
            <a:r>
              <a:rPr lang="en-US" altLang="ko-KR" sz="1700" smtClean="0"/>
              <a:t>. </a:t>
            </a:r>
            <a:r>
              <a:rPr lang="ko-KR" altLang="en-US" sz="1700" smtClean="0"/>
              <a:t>청일전쟁은 청나라의 퇴보와 무력함을 여실히 드러내고</a:t>
            </a:r>
            <a:r>
              <a:rPr lang="en-US" altLang="ko-KR" sz="1700" smtClean="0"/>
              <a:t>, </a:t>
            </a:r>
            <a:r>
              <a:rPr lang="ko-KR" altLang="en-US" sz="1700" smtClean="0"/>
              <a:t>양무운동의 한계를 보여준 전쟁이었으며</a:t>
            </a:r>
            <a:r>
              <a:rPr lang="en-US" altLang="ko-KR" sz="1700" smtClean="0"/>
              <a:t>, </a:t>
            </a:r>
            <a:r>
              <a:rPr lang="ko-KR" altLang="en-US" sz="1700" smtClean="0"/>
              <a:t>일본의 메이지 유신 이후의 근대화가 중국의 양무운동에 비해 성공적이었음을 증명함</a:t>
            </a:r>
            <a:r>
              <a:rPr lang="en-US" altLang="ko-KR" sz="1700" smtClean="0"/>
              <a:t>.</a:t>
            </a:r>
          </a:p>
          <a:p>
            <a:pPr eaLnBrk="1" hangingPunct="1">
              <a:buFont typeface="Wingdings" pitchFamily="2" charset="2"/>
              <a:buNone/>
            </a:pPr>
            <a:endParaRPr lang="en-US" altLang="ko-KR" sz="1500" smtClean="0">
              <a:solidFill>
                <a:srgbClr val="FF0000"/>
              </a:solidFill>
            </a:endParaRPr>
          </a:p>
          <a:p>
            <a:pPr eaLnBrk="1" hangingPunct="1">
              <a:buFont typeface="Wingdings" pitchFamily="2" charset="2"/>
              <a:buNone/>
            </a:pPr>
            <a:endParaRPr lang="en-US" altLang="ko-KR" sz="1500" smtClean="0">
              <a:solidFill>
                <a:srgbClr val="FF0000"/>
              </a:solidFill>
            </a:endParaRPr>
          </a:p>
          <a:p>
            <a:pPr eaLnBrk="1" hangingPunct="1">
              <a:buFont typeface="Wingdings" pitchFamily="2" charset="2"/>
              <a:buNone/>
            </a:pPr>
            <a:r>
              <a:rPr lang="en-US" altLang="ko-KR" sz="2200" smtClean="0">
                <a:solidFill>
                  <a:srgbClr val="FF0000"/>
                </a:solidFill>
              </a:rPr>
              <a:t>*</a:t>
            </a:r>
            <a:r>
              <a:rPr lang="ko-KR" altLang="en-US" sz="2200" smtClean="0">
                <a:solidFill>
                  <a:srgbClr val="FF0000"/>
                </a:solidFill>
              </a:rPr>
              <a:t>시모노세키조약</a:t>
            </a:r>
            <a:endParaRPr lang="en-US" altLang="ko-KR" sz="2200" smtClean="0">
              <a:solidFill>
                <a:srgbClr val="FF0000"/>
              </a:solidFill>
            </a:endParaRPr>
          </a:p>
          <a:p>
            <a:pPr eaLnBrk="1" hangingPunct="1">
              <a:buFont typeface="Wingdings" pitchFamily="2" charset="2"/>
              <a:buNone/>
            </a:pPr>
            <a:r>
              <a:rPr lang="en-US" altLang="ko-KR" sz="1700" smtClean="0"/>
              <a:t>     1895</a:t>
            </a:r>
            <a:r>
              <a:rPr lang="ko-KR" altLang="en-US" sz="1700" smtClean="0"/>
              <a:t>년 </a:t>
            </a:r>
            <a:r>
              <a:rPr lang="en-US" altLang="ko-KR" sz="1700" smtClean="0"/>
              <a:t>3</a:t>
            </a:r>
            <a:r>
              <a:rPr lang="ko-KR" altLang="en-US" sz="1700" smtClean="0"/>
              <a:t>월 </a:t>
            </a:r>
            <a:r>
              <a:rPr lang="en-US" altLang="ko-KR" sz="1700" smtClean="0"/>
              <a:t>20</a:t>
            </a:r>
            <a:r>
              <a:rPr lang="ko-KR" altLang="en-US" sz="1700" smtClean="0"/>
              <a:t>일부터 야마구치 현 시모노세키 시에서 열린 청일전쟁의 강화회의로 체결 된 조약으로 한국어 발음으로 하관조약이라고도 부름</a:t>
            </a:r>
            <a:r>
              <a:rPr lang="en-US" altLang="ko-KR" sz="1700" smtClean="0"/>
              <a:t>. 4</a:t>
            </a:r>
            <a:r>
              <a:rPr lang="ko-KR" altLang="en-US" sz="1700" smtClean="0"/>
              <a:t>월 </a:t>
            </a:r>
            <a:r>
              <a:rPr lang="en-US" altLang="ko-KR" sz="1700" smtClean="0"/>
              <a:t>17</a:t>
            </a:r>
            <a:r>
              <a:rPr lang="ko-KR" altLang="en-US" sz="1700" smtClean="0"/>
              <a:t>일 일본제국의 이토 히로부미와 청나라의 이홍장 사이에서 체결됨</a:t>
            </a:r>
            <a:r>
              <a:rPr lang="en-US" altLang="ko-KR" sz="1700" smtClean="0"/>
              <a:t>. </a:t>
            </a:r>
            <a:r>
              <a:rPr lang="ko-KR" altLang="en-US" sz="1700" smtClean="0"/>
              <a:t>이 조약은 </a:t>
            </a:r>
            <a:r>
              <a:rPr lang="en-US" altLang="ko-KR" sz="1700" smtClean="0"/>
              <a:t>5</a:t>
            </a:r>
            <a:r>
              <a:rPr lang="ko-KR" altLang="en-US" sz="1700" smtClean="0"/>
              <a:t>개 항목으로 청나라의 조선간섭을 물리치고 일본이 조선과 만주까지 지배력을 뻗칠 수 있게 함</a:t>
            </a:r>
            <a:r>
              <a:rPr lang="en-US" altLang="ko-KR" sz="1700" smtClean="0"/>
              <a:t>.</a:t>
            </a:r>
            <a:endParaRPr lang="en-US" altLang="ko-KR" sz="1700" smtClean="0">
              <a:solidFill>
                <a:srgbClr val="FF0000"/>
              </a:solidFill>
            </a:endParaRPr>
          </a:p>
          <a:p>
            <a:pPr eaLnBrk="1" hangingPunct="1">
              <a:buFont typeface="Wingdings" pitchFamily="2" charset="2"/>
              <a:buNone/>
            </a:pPr>
            <a:endParaRPr lang="ko-KR" alt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4"/>
          <p:cNvSpPr>
            <a:spLocks noGrp="1"/>
          </p:cNvSpPr>
          <p:nvPr>
            <p:ph type="ctrTitle" idx="4294967295"/>
          </p:nvPr>
        </p:nvSpPr>
        <p:spPr bwMode="auto">
          <a:xfrm>
            <a:off x="755650" y="692150"/>
            <a:ext cx="7772400" cy="2663825"/>
          </a:xfrm>
          <a:noFill/>
        </p:spPr>
        <p:txBody>
          <a:bodyPr/>
          <a:lstStyle/>
          <a:p>
            <a:r>
              <a:rPr lang="zh-CN" altLang="en-US" sz="2600" b="1" cap="none" dirty="0" smtClean="0">
                <a:solidFill>
                  <a:schemeClr val="folHlink"/>
                </a:solidFill>
                <a:latin typeface="Century Schoolbook"/>
              </a:rPr>
              <a:t>                清日战争（又名中日甲午战争</a:t>
            </a:r>
            <a:r>
              <a:rPr lang="zh-CN" altLang="en-US" sz="2600" cap="none" dirty="0" smtClean="0">
                <a:solidFill>
                  <a:schemeClr val="accent1"/>
                </a:solidFill>
                <a:latin typeface="Century Schoolbook"/>
              </a:rPr>
              <a:t>）</a:t>
            </a:r>
            <a:br>
              <a:rPr lang="zh-CN" altLang="en-US" sz="2600" cap="none" dirty="0" smtClean="0">
                <a:solidFill>
                  <a:schemeClr val="accent1"/>
                </a:solidFill>
                <a:latin typeface="Century Schoolbook"/>
              </a:rPr>
            </a:br>
            <a:r>
              <a:rPr lang="zh-CN" altLang="en-US" sz="2600" cap="none" dirty="0" smtClean="0">
                <a:solidFill>
                  <a:schemeClr val="accent1"/>
                </a:solidFill>
                <a:latin typeface="Century Schoolbook"/>
              </a:rPr>
              <a:t/>
            </a:r>
            <a:br>
              <a:rPr lang="zh-CN" altLang="en-US" sz="2600" cap="none" dirty="0" smtClean="0">
                <a:solidFill>
                  <a:schemeClr val="accent1"/>
                </a:solidFill>
                <a:latin typeface="Century Schoolbook"/>
              </a:rPr>
            </a:br>
            <a:r>
              <a:rPr lang="zh-CN" altLang="en-US" sz="1800" b="1" cap="none" dirty="0" smtClean="0">
                <a:latin typeface="Century Schoolbook"/>
              </a:rPr>
              <a:t>中日甲午战争是</a:t>
            </a:r>
            <a:r>
              <a:rPr lang="en-US" altLang="zh-CN" sz="1800" b="1" cap="none" dirty="0" smtClean="0">
                <a:latin typeface="Century Schoolbook"/>
              </a:rPr>
              <a:t>1894</a:t>
            </a:r>
            <a:r>
              <a:rPr lang="zh-CN" altLang="en-US" sz="1800" b="1" cap="none" dirty="0" smtClean="0">
                <a:latin typeface="Century Schoolbook"/>
              </a:rPr>
              <a:t>年</a:t>
            </a:r>
            <a:r>
              <a:rPr lang="en-US" altLang="zh-CN" sz="1800" b="1" cap="none" dirty="0" smtClean="0">
                <a:latin typeface="Century Schoolbook"/>
              </a:rPr>
              <a:t>7</a:t>
            </a:r>
            <a:r>
              <a:rPr lang="zh-CN" altLang="en-US" sz="1800" b="1" cap="none" dirty="0" smtClean="0">
                <a:latin typeface="Century Schoolbook"/>
              </a:rPr>
              <a:t>月末～</a:t>
            </a:r>
            <a:r>
              <a:rPr lang="en-US" altLang="zh-CN" sz="1800" b="1" cap="none" dirty="0" smtClean="0">
                <a:latin typeface="Century Schoolbook"/>
              </a:rPr>
              <a:t>1895</a:t>
            </a:r>
            <a:r>
              <a:rPr lang="zh-CN" altLang="en-US" sz="1800" b="1" cap="none" dirty="0" smtClean="0">
                <a:latin typeface="Century Schoolbook"/>
              </a:rPr>
              <a:t>年</a:t>
            </a:r>
            <a:r>
              <a:rPr lang="en-US" altLang="zh-CN" sz="1800" b="1" cap="none" dirty="0" smtClean="0">
                <a:latin typeface="Century Schoolbook"/>
              </a:rPr>
              <a:t>4</a:t>
            </a:r>
            <a:r>
              <a:rPr lang="zh-CN" altLang="en-US" sz="1800" b="1" cap="none" dirty="0" smtClean="0">
                <a:latin typeface="Century Schoolbook"/>
              </a:rPr>
              <a:t>月日本侵略中国和朝鲜的战争。</a:t>
            </a:r>
            <a:r>
              <a:rPr lang="en-US" altLang="zh-CN" sz="1800" b="1" cap="none" dirty="0" smtClean="0">
                <a:latin typeface="Century Schoolbook"/>
              </a:rPr>
              <a:t>1894</a:t>
            </a:r>
            <a:r>
              <a:rPr lang="zh-CN" altLang="en-US" sz="1800" b="1" cap="none" dirty="0" smtClean="0">
                <a:latin typeface="Century Schoolbook"/>
              </a:rPr>
              <a:t>年（光绪二十年）爆发。按中国干支纪年，时年为甲午年，故称甲午战争</a:t>
            </a:r>
            <a:r>
              <a:rPr lang="en-US" altLang="zh-CN" sz="1800" b="1" cap="none" dirty="0" smtClean="0">
                <a:latin typeface="Century Schoolbook"/>
              </a:rPr>
              <a:t>(Sino-Japanese War) </a:t>
            </a:r>
            <a:r>
              <a:rPr lang="zh-CN" altLang="en-US" sz="1800" b="1" cap="none" dirty="0" smtClean="0">
                <a:latin typeface="Century Schoolbook"/>
              </a:rPr>
              <a:t>。丰岛海战是战争爆发的标志。大清政府迫于日本军国主义的军事压力，签订了继</a:t>
            </a:r>
            <a:r>
              <a:rPr lang="en-US" altLang="zh-CN" sz="1800" b="1" cap="none" dirty="0" smtClean="0">
                <a:latin typeface="Century Schoolbook"/>
              </a:rPr>
              <a:t>《</a:t>
            </a:r>
            <a:r>
              <a:rPr lang="zh-CN" altLang="en-US" sz="1800" b="1" cap="none" dirty="0" smtClean="0">
                <a:latin typeface="Century Schoolbook"/>
              </a:rPr>
              <a:t>南京条约</a:t>
            </a:r>
            <a:r>
              <a:rPr lang="en-US" altLang="zh-CN" sz="1800" b="1" cap="none" dirty="0" smtClean="0">
                <a:latin typeface="Century Schoolbook"/>
              </a:rPr>
              <a:t>》</a:t>
            </a:r>
            <a:r>
              <a:rPr lang="zh-CN" altLang="en-US" sz="1800" b="1" cap="none" dirty="0" smtClean="0">
                <a:latin typeface="Century Schoolbook"/>
              </a:rPr>
              <a:t>后，又一个丧权辱国的</a:t>
            </a:r>
            <a:r>
              <a:rPr lang="en-US" altLang="zh-CN" sz="1800" b="1" cap="none" dirty="0" smtClean="0">
                <a:latin typeface="Century Schoolbook"/>
              </a:rPr>
              <a:t>《</a:t>
            </a:r>
            <a:r>
              <a:rPr lang="zh-CN" altLang="en-US" sz="1800" b="1" cap="none" dirty="0" smtClean="0">
                <a:latin typeface="Century Schoolbook"/>
              </a:rPr>
              <a:t>马关条约</a:t>
            </a:r>
            <a:r>
              <a:rPr lang="en-US" altLang="zh-CN" sz="1800" b="1" cap="none" dirty="0" smtClean="0">
                <a:latin typeface="Century Schoolbook"/>
              </a:rPr>
              <a:t>》</a:t>
            </a:r>
            <a:r>
              <a:rPr lang="zh-CN" altLang="en-US" sz="1800" b="1" cap="none" dirty="0" smtClean="0">
                <a:latin typeface="Century Schoolbook"/>
              </a:rPr>
              <a:t>，又一次，把中华民族带入了灾难的深渊。</a:t>
            </a:r>
          </a:p>
        </p:txBody>
      </p:sp>
      <p:sp>
        <p:nvSpPr>
          <p:cNvPr id="39938" name="Rectangle 5"/>
          <p:cNvSpPr>
            <a:spLocks noGrp="1"/>
          </p:cNvSpPr>
          <p:nvPr>
            <p:ph type="subTitle" idx="4294967295"/>
          </p:nvPr>
        </p:nvSpPr>
        <p:spPr>
          <a:xfrm>
            <a:off x="684213" y="3500438"/>
            <a:ext cx="7848600" cy="2520950"/>
          </a:xfrm>
        </p:spPr>
        <p:txBody>
          <a:bodyPr/>
          <a:lstStyle/>
          <a:p>
            <a:pPr marL="0" indent="0" algn="ctr">
              <a:lnSpc>
                <a:spcPct val="80000"/>
              </a:lnSpc>
              <a:buFont typeface="Wingdings" pitchFamily="2" charset="2"/>
              <a:buNone/>
            </a:pPr>
            <a:r>
              <a:rPr lang="zh-CN" altLang="en-US" b="1" dirty="0" smtClean="0">
                <a:solidFill>
                  <a:schemeClr val="folHlink"/>
                </a:solidFill>
                <a:latin typeface="Century Schoolbook"/>
              </a:rPr>
              <a:t>马关条约      </a:t>
            </a:r>
          </a:p>
          <a:p>
            <a:pPr marL="0" indent="0" algn="ctr">
              <a:lnSpc>
                <a:spcPct val="80000"/>
              </a:lnSpc>
              <a:buFont typeface="Wingdings" pitchFamily="2" charset="2"/>
              <a:buNone/>
            </a:pPr>
            <a:endParaRPr lang="zh-CN" altLang="en-US" sz="1800" b="1" dirty="0" smtClean="0">
              <a:solidFill>
                <a:schemeClr val="folHlink"/>
              </a:solidFill>
              <a:latin typeface="Century Schoolbook"/>
            </a:endParaRPr>
          </a:p>
          <a:p>
            <a:pPr marL="0" indent="0" algn="ctr">
              <a:lnSpc>
                <a:spcPct val="80000"/>
              </a:lnSpc>
              <a:buFont typeface="Wingdings" pitchFamily="2" charset="2"/>
              <a:buNone/>
            </a:pPr>
            <a:r>
              <a:rPr lang="en-US" altLang="zh-CN" sz="1800" b="1" dirty="0" smtClean="0">
                <a:latin typeface="Century Schoolbook"/>
              </a:rPr>
              <a:t>《</a:t>
            </a:r>
            <a:r>
              <a:rPr lang="zh-CN" altLang="en-US" sz="1800" b="1" dirty="0" smtClean="0">
                <a:latin typeface="Century Schoolbook"/>
              </a:rPr>
              <a:t>马关条约</a:t>
            </a:r>
            <a:r>
              <a:rPr lang="en-US" altLang="zh-CN" sz="1800" b="1" dirty="0" smtClean="0">
                <a:latin typeface="Century Schoolbook"/>
              </a:rPr>
              <a:t>》</a:t>
            </a:r>
            <a:r>
              <a:rPr lang="zh-CN" altLang="en-US" sz="1800" b="1" dirty="0" smtClean="0">
                <a:latin typeface="Century Schoolbook"/>
              </a:rPr>
              <a:t>为清朝政府和日本政府于</a:t>
            </a:r>
            <a:r>
              <a:rPr lang="en-US" altLang="zh-CN" sz="1800" b="1" dirty="0" smtClean="0">
                <a:latin typeface="Century Schoolbook"/>
              </a:rPr>
              <a:t>1895</a:t>
            </a:r>
            <a:r>
              <a:rPr lang="zh-CN" altLang="en-US" sz="1800" b="1" dirty="0" smtClean="0">
                <a:latin typeface="Century Schoolbook"/>
              </a:rPr>
              <a:t>年</a:t>
            </a:r>
            <a:r>
              <a:rPr lang="en-US" altLang="zh-CN" sz="1800" b="1" dirty="0" smtClean="0">
                <a:latin typeface="Century Schoolbook"/>
              </a:rPr>
              <a:t>4</a:t>
            </a:r>
            <a:r>
              <a:rPr lang="zh-CN" altLang="en-US" sz="1800" b="1" dirty="0" smtClean="0">
                <a:latin typeface="Century Schoolbook"/>
              </a:rPr>
              <a:t>月</a:t>
            </a:r>
            <a:r>
              <a:rPr lang="en-US" altLang="zh-CN" sz="1800" b="1" dirty="0" smtClean="0">
                <a:latin typeface="Century Schoolbook"/>
              </a:rPr>
              <a:t>17</a:t>
            </a:r>
            <a:r>
              <a:rPr lang="zh-CN" altLang="en-US" sz="1800" b="1" dirty="0" smtClean="0">
                <a:latin typeface="Century Schoolbook"/>
              </a:rPr>
              <a:t>日（光绪二十一年三月二十三日）在日本马关</a:t>
            </a:r>
            <a:r>
              <a:rPr lang="en-US" altLang="zh-CN" sz="1800" b="1" dirty="0" smtClean="0">
                <a:latin typeface="Century Schoolbook"/>
              </a:rPr>
              <a:t>(</a:t>
            </a:r>
            <a:r>
              <a:rPr lang="zh-CN" altLang="en-US" sz="1800" b="1" dirty="0" smtClean="0">
                <a:latin typeface="Century Schoolbook"/>
              </a:rPr>
              <a:t>今下关市</a:t>
            </a:r>
            <a:r>
              <a:rPr lang="en-US" altLang="zh-CN" sz="1800" b="1" dirty="0" smtClean="0">
                <a:latin typeface="Century Schoolbook"/>
              </a:rPr>
              <a:t>)</a:t>
            </a:r>
            <a:r>
              <a:rPr lang="zh-CN" altLang="en-US" sz="1800" b="1" dirty="0" smtClean="0">
                <a:latin typeface="Century Schoolbook"/>
              </a:rPr>
              <a:t>签署的条约，原名</a:t>
            </a:r>
            <a:r>
              <a:rPr lang="en-US" altLang="zh-CN" sz="1800" b="1" dirty="0" smtClean="0">
                <a:latin typeface="Century Schoolbook"/>
              </a:rPr>
              <a:t>《</a:t>
            </a:r>
            <a:r>
              <a:rPr lang="zh-CN" altLang="en-US" sz="1800" b="1" dirty="0" smtClean="0">
                <a:latin typeface="Century Schoolbook"/>
              </a:rPr>
              <a:t>马关新约</a:t>
            </a:r>
            <a:r>
              <a:rPr lang="en-US" altLang="zh-CN" sz="1800" b="1" dirty="0" smtClean="0">
                <a:latin typeface="Century Schoolbook"/>
              </a:rPr>
              <a:t>》</a:t>
            </a:r>
            <a:r>
              <a:rPr lang="zh-CN" altLang="en-US" sz="1800" b="1" dirty="0" smtClean="0">
                <a:latin typeface="Century Schoolbook"/>
              </a:rPr>
              <a:t>，日本称为</a:t>
            </a:r>
            <a:r>
              <a:rPr lang="en-US" altLang="zh-CN" sz="1800" b="1" dirty="0" smtClean="0">
                <a:latin typeface="Century Schoolbook"/>
              </a:rPr>
              <a:t>《</a:t>
            </a:r>
            <a:r>
              <a:rPr lang="zh-CN" altLang="en-US" sz="1800" b="1" dirty="0" smtClean="0">
                <a:latin typeface="Century Schoolbook"/>
              </a:rPr>
              <a:t>下关条约</a:t>
            </a:r>
            <a:r>
              <a:rPr lang="en-US" altLang="zh-CN" sz="1800" b="1" dirty="0" smtClean="0">
                <a:latin typeface="Century Schoolbook"/>
              </a:rPr>
              <a:t>》</a:t>
            </a:r>
            <a:r>
              <a:rPr lang="zh-CN" altLang="en-US" sz="1800" b="1" dirty="0" smtClean="0">
                <a:latin typeface="Century Schoolbook"/>
              </a:rPr>
              <a:t>或</a:t>
            </a:r>
            <a:r>
              <a:rPr lang="en-US" altLang="zh-CN" sz="1800" b="1" dirty="0" smtClean="0">
                <a:latin typeface="Century Schoolbook"/>
              </a:rPr>
              <a:t>《</a:t>
            </a:r>
            <a:r>
              <a:rPr lang="zh-CN" altLang="en-US" sz="1800" b="1" dirty="0" smtClean="0">
                <a:latin typeface="Century Schoolbook"/>
              </a:rPr>
              <a:t>日清讲和条约</a:t>
            </a:r>
            <a:r>
              <a:rPr lang="en-US" altLang="zh-CN" sz="1800" b="1" dirty="0" smtClean="0">
                <a:latin typeface="Century Schoolbook"/>
              </a:rPr>
              <a:t>》</a:t>
            </a:r>
            <a:r>
              <a:rPr lang="zh-CN" altLang="en-US" sz="1800" b="1" dirty="0" smtClean="0">
                <a:latin typeface="Century Schoolbook"/>
              </a:rPr>
              <a:t>。</a:t>
            </a:r>
            <a:r>
              <a:rPr lang="en-US" altLang="zh-CN" sz="1800" b="1" dirty="0" smtClean="0">
                <a:latin typeface="Century Schoolbook"/>
              </a:rPr>
              <a:t>《</a:t>
            </a:r>
            <a:r>
              <a:rPr lang="zh-CN" altLang="en-US" sz="1800" b="1" dirty="0" smtClean="0">
                <a:latin typeface="Century Schoolbook"/>
              </a:rPr>
              <a:t>马关条约</a:t>
            </a:r>
            <a:r>
              <a:rPr lang="en-US" altLang="zh-CN" sz="1800" b="1" dirty="0" smtClean="0">
                <a:latin typeface="Century Schoolbook"/>
              </a:rPr>
              <a:t>》</a:t>
            </a:r>
            <a:r>
              <a:rPr lang="zh-CN" altLang="en-US" sz="1800" b="1" dirty="0" smtClean="0">
                <a:latin typeface="Century Schoolbook"/>
              </a:rPr>
              <a:t>的签署标志着甲午战争的结束。清朝代表为李鸿章和李经芳，日方代表为伊藤博文和陆奥宗光。该条约是继</a:t>
            </a:r>
            <a:r>
              <a:rPr lang="en-US" altLang="zh-CN" sz="1800" b="1" dirty="0" smtClean="0">
                <a:latin typeface="Century Schoolbook"/>
              </a:rPr>
              <a:t>《</a:t>
            </a:r>
            <a:r>
              <a:rPr lang="zh-CN" altLang="en-US" sz="1800" b="1" dirty="0" smtClean="0">
                <a:latin typeface="Century Schoolbook"/>
              </a:rPr>
              <a:t>北京条约</a:t>
            </a:r>
            <a:r>
              <a:rPr lang="en-US" altLang="zh-CN" sz="1800" b="1" dirty="0" smtClean="0">
                <a:latin typeface="Century Schoolbook"/>
              </a:rPr>
              <a:t>》</a:t>
            </a:r>
            <a:r>
              <a:rPr lang="zh-CN" altLang="en-US" sz="1800" b="1" dirty="0" smtClean="0">
                <a:latin typeface="Century Schoolbook"/>
              </a:rPr>
              <a:t>以来侵略者强加给中国最刻毒的不平等条约，它使日本得到巨大的利益，也适应了帝国主义各国向中国输出资本愿望。条约签订后，由于俄、德、法三国的干涉，日本将辽东半岛退还给中国，中国付给日本“酬报”银三千万两。</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제목 1"/>
          <p:cNvSpPr>
            <a:spLocks noGrp="1"/>
          </p:cNvSpPr>
          <p:nvPr>
            <p:ph type="title"/>
          </p:nvPr>
        </p:nvSpPr>
        <p:spPr bwMode="auto">
          <a:xfrm>
            <a:off x="468313" y="765175"/>
            <a:ext cx="7467600" cy="863600"/>
          </a:xfrm>
        </p:spPr>
        <p:txBody>
          <a:bodyPr>
            <a:normAutofit fontScale="90000"/>
          </a:bodyPr>
          <a:lstStyle/>
          <a:p>
            <a:pPr algn="ctr" eaLnBrk="1" hangingPunct="1"/>
            <a:r>
              <a:rPr lang="ko-KR" altLang="en-US" sz="4000" b="0" cap="none" smtClean="0"/>
              <a:t>독도</a:t>
            </a:r>
            <a:r>
              <a:rPr lang="en-US" altLang="ko-KR" sz="4000" b="0" cap="none" smtClean="0"/>
              <a:t>, </a:t>
            </a:r>
            <a:r>
              <a:rPr lang="ko-KR" altLang="en-US" sz="4000" b="0" cap="none" smtClean="0"/>
              <a:t>한반도</a:t>
            </a:r>
            <a:r>
              <a:rPr lang="en-US" altLang="ko-KR" sz="4000" b="0" cap="none" smtClean="0"/>
              <a:t>, </a:t>
            </a:r>
            <a:r>
              <a:rPr lang="ko-KR" altLang="en-US" sz="4000" b="0" cap="none" smtClean="0"/>
              <a:t>사할린 남부</a:t>
            </a:r>
            <a:r>
              <a:rPr lang="en-US" altLang="ko-KR" sz="2700" b="0" cap="none" smtClean="0">
                <a:latin typeface="HY나무B" pitchFamily="18" charset="-127"/>
                <a:ea typeface="HY나무B" pitchFamily="18" charset="-127"/>
              </a:rPr>
              <a:t/>
            </a:r>
            <a:br>
              <a:rPr lang="en-US" altLang="ko-KR" sz="2700" b="0" cap="none" smtClean="0">
                <a:latin typeface="HY나무B" pitchFamily="18" charset="-127"/>
                <a:ea typeface="HY나무B" pitchFamily="18" charset="-127"/>
              </a:rPr>
            </a:br>
            <a:endParaRPr lang="ko-KR" altLang="en-US" sz="2700" b="0" cap="none" smtClean="0"/>
          </a:p>
        </p:txBody>
      </p:sp>
      <p:sp>
        <p:nvSpPr>
          <p:cNvPr id="40962" name="내용 개체 틀 2"/>
          <p:cNvSpPr>
            <a:spLocks noGrp="1"/>
          </p:cNvSpPr>
          <p:nvPr>
            <p:ph sz="quarter" idx="4294967295"/>
          </p:nvPr>
        </p:nvSpPr>
        <p:spPr/>
        <p:txBody>
          <a:bodyPr/>
          <a:lstStyle/>
          <a:p>
            <a:pPr eaLnBrk="1" hangingPunct="1"/>
            <a:r>
              <a:rPr lang="ko-KR" altLang="en-US" sz="1900" smtClean="0">
                <a:latin typeface="HY나무B" pitchFamily="18" charset="-127"/>
                <a:ea typeface="HY나무B" pitchFamily="18" charset="-127"/>
              </a:rPr>
              <a:t>러시아의 영향력을 축출하기 위해 러일전쟁 감행</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포츠머스조약을 통해 일본의 승리로 끝남</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1905</a:t>
            </a:r>
            <a:r>
              <a:rPr lang="ko-KR" altLang="en-US" sz="1900" smtClean="0">
                <a:latin typeface="HY나무B" pitchFamily="18" charset="-127"/>
                <a:ea typeface="HY나무B" pitchFamily="18" charset="-127"/>
              </a:rPr>
              <a:t>년 </a:t>
            </a:r>
            <a:r>
              <a:rPr lang="en-US" altLang="ko-KR" sz="1900" smtClean="0">
                <a:latin typeface="HY나무B" pitchFamily="18" charset="-127"/>
                <a:ea typeface="HY나무B" pitchFamily="18" charset="-127"/>
              </a:rPr>
              <a:t>2</a:t>
            </a:r>
            <a:r>
              <a:rPr lang="ko-KR" altLang="en-US" sz="1900" smtClean="0">
                <a:latin typeface="HY나무B" pitchFamily="18" charset="-127"/>
                <a:ea typeface="HY나무B" pitchFamily="18" charset="-127"/>
              </a:rPr>
              <a:t>월 러일전쟁 중에 독도를 일본영토에 편입조치</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러일전쟁으로 사할린 남부를 러시아로부터 분할</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1905</a:t>
            </a:r>
            <a:r>
              <a:rPr lang="ko-KR" altLang="en-US" sz="1900" smtClean="0">
                <a:latin typeface="HY나무B" pitchFamily="18" charset="-127"/>
                <a:ea typeface="HY나무B" pitchFamily="18" charset="-127"/>
              </a:rPr>
              <a:t>년 </a:t>
            </a:r>
            <a:r>
              <a:rPr lang="en-US" altLang="ko-KR" sz="1900" smtClean="0">
                <a:latin typeface="HY나무B" pitchFamily="18" charset="-127"/>
                <a:ea typeface="HY나무B" pitchFamily="18" charset="-127"/>
              </a:rPr>
              <a:t>9</a:t>
            </a:r>
            <a:r>
              <a:rPr lang="ko-KR" altLang="en-US" sz="1900" smtClean="0">
                <a:latin typeface="HY나무B" pitchFamily="18" charset="-127"/>
                <a:ea typeface="HY나무B" pitchFamily="18" charset="-127"/>
              </a:rPr>
              <a:t>월 조선에 회유와 협박으로 외교권을 박탈</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1907</a:t>
            </a:r>
            <a:r>
              <a:rPr lang="ko-KR" altLang="en-US" sz="1900" smtClean="0">
                <a:latin typeface="HY나무B" pitchFamily="18" charset="-127"/>
                <a:ea typeface="HY나무B" pitchFamily="18" charset="-127"/>
              </a:rPr>
              <a:t>년 </a:t>
            </a:r>
            <a:r>
              <a:rPr lang="en-US" altLang="ko-KR" sz="1900" smtClean="0">
                <a:latin typeface="HY나무B" pitchFamily="18" charset="-127"/>
                <a:ea typeface="HY나무B" pitchFamily="18" charset="-127"/>
              </a:rPr>
              <a:t>8</a:t>
            </a:r>
            <a:r>
              <a:rPr lang="ko-KR" altLang="en-US" sz="1900" smtClean="0">
                <a:latin typeface="HY나무B" pitchFamily="18" charset="-127"/>
                <a:ea typeface="HY나무B" pitchFamily="18" charset="-127"/>
              </a:rPr>
              <a:t>월 내정권 박탈</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1910</a:t>
            </a:r>
            <a:r>
              <a:rPr lang="ko-KR" altLang="en-US" sz="1900" smtClean="0">
                <a:latin typeface="HY나무B" pitchFamily="18" charset="-127"/>
                <a:ea typeface="HY나무B" pitchFamily="18" charset="-127"/>
              </a:rPr>
              <a:t>년 조선을 일본에 합병조치</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1945</a:t>
            </a:r>
            <a:r>
              <a:rPr lang="ko-KR" altLang="en-US" sz="1900" smtClean="0">
                <a:latin typeface="HY나무B" pitchFamily="18" charset="-127"/>
                <a:ea typeface="HY나무B" pitchFamily="18" charset="-127"/>
              </a:rPr>
              <a:t>년 패전까지 영토확장은 제국주의적인 방법에 의한 것</a:t>
            </a:r>
            <a:r>
              <a:rPr lang="en-US" altLang="ko-KR" sz="1900" smtClean="0">
                <a:latin typeface="HY나무B" pitchFamily="18" charset="-127"/>
                <a:ea typeface="HY나무B" pitchFamily="18" charset="-127"/>
              </a:rPr>
              <a:t>.</a:t>
            </a:r>
            <a:endParaRPr lang="ko-KR" altLang="en-US" sz="190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4" descr="http://postfiles9.naver.net/data20/2006/7/21/8/Allied2-cms1530.jpg?type=w2"/>
          <p:cNvPicPr>
            <a:picLocks noChangeAspect="1" noChangeArrowheads="1"/>
          </p:cNvPicPr>
          <p:nvPr/>
        </p:nvPicPr>
        <p:blipFill>
          <a:blip r:embed="rId2" cstate="print">
            <a:lum bright="36000"/>
          </a:blip>
          <a:srcRect/>
          <a:stretch>
            <a:fillRect/>
          </a:stretch>
        </p:blipFill>
        <p:spPr bwMode="auto">
          <a:xfrm>
            <a:off x="0" y="0"/>
            <a:ext cx="9436100" cy="7213600"/>
          </a:xfrm>
          <a:prstGeom prst="rect">
            <a:avLst/>
          </a:prstGeom>
          <a:noFill/>
          <a:ln w="9525">
            <a:noFill/>
            <a:miter lim="800000"/>
            <a:headEnd/>
            <a:tailEnd/>
          </a:ln>
        </p:spPr>
      </p:pic>
      <p:sp>
        <p:nvSpPr>
          <p:cNvPr id="9218" name="제목 4"/>
          <p:cNvSpPr>
            <a:spLocks noGrp="1"/>
          </p:cNvSpPr>
          <p:nvPr>
            <p:ph type="title"/>
          </p:nvPr>
        </p:nvSpPr>
        <p:spPr bwMode="auto">
          <a:xfrm>
            <a:off x="457200" y="274638"/>
            <a:ext cx="7467600" cy="1066800"/>
          </a:xfrm>
        </p:spPr>
        <p:txBody>
          <a:bodyPr/>
          <a:lstStyle/>
          <a:p>
            <a:pPr eaLnBrk="1" hangingPunct="1"/>
            <a:r>
              <a:rPr lang="ko-KR" altLang="en-US" sz="4400" b="0" cap="none" smtClean="0"/>
              <a:t>샌프란시스코조약이란</a:t>
            </a:r>
            <a:r>
              <a:rPr lang="en-US" altLang="ko-KR" sz="4400" b="0" cap="none" smtClean="0"/>
              <a:t>?</a:t>
            </a:r>
            <a:endParaRPr lang="ko-KR" altLang="en-US" sz="4400" b="0" cap="none" smtClean="0"/>
          </a:p>
        </p:txBody>
      </p:sp>
      <p:sp>
        <p:nvSpPr>
          <p:cNvPr id="9219" name="내용 개체 틀 5"/>
          <p:cNvSpPr>
            <a:spLocks noGrp="1"/>
          </p:cNvSpPr>
          <p:nvPr>
            <p:ph sz="quarter" idx="4294967295"/>
          </p:nvPr>
        </p:nvSpPr>
        <p:spPr>
          <a:xfrm>
            <a:off x="539750" y="1484313"/>
            <a:ext cx="8229600" cy="5373687"/>
          </a:xfrm>
        </p:spPr>
        <p:txBody>
          <a:bodyPr/>
          <a:lstStyle/>
          <a:p>
            <a:pPr eaLnBrk="1" hangingPunct="1">
              <a:lnSpc>
                <a:spcPct val="80000"/>
              </a:lnSpc>
              <a:buFont typeface="Wingdings" pitchFamily="2" charset="2"/>
              <a:buNone/>
            </a:pPr>
            <a:r>
              <a:rPr lang="en-US" altLang="ko-KR" sz="1400" b="1" smtClean="0">
                <a:latin typeface="HY나무B" pitchFamily="18" charset="-127"/>
                <a:ea typeface="HY나무B" pitchFamily="18" charset="-127"/>
              </a:rPr>
              <a:t>[</a:t>
            </a:r>
            <a:r>
              <a:rPr lang="ko-KR" altLang="en-US" sz="1400" b="1" smtClean="0">
                <a:latin typeface="HY나무B" pitchFamily="18" charset="-127"/>
                <a:ea typeface="HY나무B" pitchFamily="18" charset="-127"/>
              </a:rPr>
              <a:t>정의</a:t>
            </a:r>
            <a:r>
              <a:rPr lang="en-US" altLang="ko-KR" sz="1400" b="1" smtClean="0">
                <a:latin typeface="HY나무B" pitchFamily="18" charset="-127"/>
                <a:ea typeface="HY나무B" pitchFamily="18" charset="-127"/>
              </a:rPr>
              <a:t>]</a:t>
            </a:r>
          </a:p>
          <a:p>
            <a:pPr eaLnBrk="1" hangingPunct="1">
              <a:lnSpc>
                <a:spcPct val="80000"/>
              </a:lnSpc>
              <a:buFont typeface="Wingdings" pitchFamily="2" charset="2"/>
              <a:buNone/>
            </a:pP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en-US" altLang="ko-KR" sz="1400" smtClean="0">
                <a:latin typeface="HY나무B" pitchFamily="18" charset="-127"/>
                <a:ea typeface="HY나무B" pitchFamily="18" charset="-127"/>
              </a:rPr>
              <a:t>1951</a:t>
            </a:r>
            <a:r>
              <a:rPr lang="ko-KR" altLang="en-US" sz="1400" smtClean="0">
                <a:latin typeface="HY나무B" pitchFamily="18" charset="-127"/>
                <a:ea typeface="HY나무B" pitchFamily="18" charset="-127"/>
              </a:rPr>
              <a:t>년 제</a:t>
            </a:r>
            <a:r>
              <a:rPr lang="en-US" altLang="ko-KR" sz="1400" smtClean="0">
                <a:latin typeface="HY나무B" pitchFamily="18" charset="-127"/>
                <a:ea typeface="HY나무B" pitchFamily="18" charset="-127"/>
              </a:rPr>
              <a:t>2</a:t>
            </a:r>
            <a:r>
              <a:rPr lang="ko-KR" altLang="en-US" sz="1400" smtClean="0">
                <a:latin typeface="HY나무B" pitchFamily="18" charset="-127"/>
                <a:ea typeface="HY나무B" pitchFamily="18" charset="-127"/>
              </a:rPr>
              <a:t>차 세계대전의 종결을 위해 일본과 연합국 </a:t>
            </a:r>
            <a:r>
              <a:rPr lang="en-US" altLang="ko-KR" sz="1400" smtClean="0">
                <a:latin typeface="HY나무B" pitchFamily="18" charset="-127"/>
                <a:ea typeface="HY나무B" pitchFamily="18" charset="-127"/>
              </a:rPr>
              <a:t>48</a:t>
            </a:r>
            <a:r>
              <a:rPr lang="ko-KR" altLang="en-US" sz="1400" smtClean="0">
                <a:latin typeface="HY나무B" pitchFamily="18" charset="-127"/>
                <a:ea typeface="HY나무B" pitchFamily="18" charset="-127"/>
              </a:rPr>
              <a:t>개국이 맺은 평화조약</a:t>
            </a:r>
            <a:r>
              <a:rPr lang="en-US" altLang="ko-KR" sz="1400" smtClean="0">
                <a:latin typeface="HY나무B" pitchFamily="18" charset="-127"/>
                <a:ea typeface="HY나무B" pitchFamily="18" charset="-127"/>
              </a:rPr>
              <a:t>.</a:t>
            </a:r>
          </a:p>
          <a:p>
            <a:pPr eaLnBrk="1" hangingPunct="1">
              <a:lnSpc>
                <a:spcPct val="80000"/>
              </a:lnSpc>
              <a:buFont typeface="Wingdings" pitchFamily="2" charset="2"/>
              <a:buNone/>
            </a:pP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en-US" altLang="ko-KR" sz="1400" b="1" smtClean="0">
                <a:latin typeface="HY나무B" pitchFamily="18" charset="-127"/>
                <a:ea typeface="HY나무B" pitchFamily="18" charset="-127"/>
              </a:rPr>
              <a:t>[</a:t>
            </a:r>
            <a:r>
              <a:rPr lang="ko-KR" altLang="en-US" sz="1400" b="1" smtClean="0">
                <a:latin typeface="HY나무B" pitchFamily="18" charset="-127"/>
                <a:ea typeface="HY나무B" pitchFamily="18" charset="-127"/>
              </a:rPr>
              <a:t>제정경위 및 목적</a:t>
            </a:r>
            <a:r>
              <a:rPr lang="en-US" altLang="ko-KR" sz="1400" b="1" smtClean="0">
                <a:latin typeface="HY나무B" pitchFamily="18" charset="-127"/>
                <a:ea typeface="HY나무B" pitchFamily="18" charset="-127"/>
              </a:rPr>
              <a:t>]</a:t>
            </a:r>
            <a:r>
              <a:rPr lang="ko-KR" altLang="en-US" sz="1400" b="1" smtClean="0">
                <a:latin typeface="HY나무B" pitchFamily="18" charset="-127"/>
                <a:ea typeface="HY나무B" pitchFamily="18" charset="-127"/>
              </a:rPr>
              <a:t> </a:t>
            </a:r>
            <a:endParaRPr lang="en-US" altLang="ko-KR" sz="1400" b="1" smtClean="0">
              <a:latin typeface="HY나무B" pitchFamily="18" charset="-127"/>
              <a:ea typeface="HY나무B" pitchFamily="18" charset="-127"/>
            </a:endParaRPr>
          </a:p>
          <a:p>
            <a:pPr eaLnBrk="1" hangingPunct="1">
              <a:lnSpc>
                <a:spcPct val="80000"/>
              </a:lnSpc>
              <a:buFont typeface="Wingdings" pitchFamily="2" charset="2"/>
              <a:buNone/>
            </a:pPr>
            <a:endParaRPr lang="en-US" altLang="ko-KR" sz="1400" b="1" smtClean="0">
              <a:latin typeface="HY나무B" pitchFamily="18" charset="-127"/>
              <a:ea typeface="HY나무B" pitchFamily="18" charset="-127"/>
            </a:endParaRPr>
          </a:p>
          <a:p>
            <a:pPr eaLnBrk="1" hangingPunct="1">
              <a:lnSpc>
                <a:spcPct val="80000"/>
              </a:lnSpc>
              <a:buFont typeface="Wingdings" pitchFamily="2" charset="2"/>
              <a:buNone/>
            </a:pPr>
            <a:r>
              <a:rPr lang="ko-KR" altLang="en-US" sz="1400" smtClean="0">
                <a:latin typeface="HY나무B" pitchFamily="18" charset="-127"/>
                <a:ea typeface="HY나무B" pitchFamily="18" charset="-127"/>
              </a:rPr>
              <a:t>샌프란시스코평화조약은 </a:t>
            </a:r>
            <a:r>
              <a:rPr lang="en-US" altLang="ko-KR" sz="1400" smtClean="0">
                <a:latin typeface="HY나무B" pitchFamily="18" charset="-127"/>
                <a:ea typeface="HY나무B" pitchFamily="18" charset="-127"/>
              </a:rPr>
              <a:t>1951</a:t>
            </a:r>
            <a:r>
              <a:rPr lang="ko-KR" altLang="en-US" sz="1400" smtClean="0">
                <a:latin typeface="HY나무B" pitchFamily="18" charset="-127"/>
                <a:ea typeface="HY나무B" pitchFamily="18" charset="-127"/>
              </a:rPr>
              <a:t>년 미국을 비롯한 </a:t>
            </a:r>
            <a:r>
              <a:rPr lang="en-US" altLang="ko-KR" sz="1400" smtClean="0">
                <a:latin typeface="HY나무B" pitchFamily="18" charset="-127"/>
                <a:ea typeface="HY나무B" pitchFamily="18" charset="-127"/>
              </a:rPr>
              <a:t>2</a:t>
            </a:r>
            <a:r>
              <a:rPr lang="ko-KR" altLang="en-US" sz="1400" smtClean="0">
                <a:latin typeface="HY나무B" pitchFamily="18" charset="-127"/>
                <a:ea typeface="HY나무B" pitchFamily="18" charset="-127"/>
              </a:rPr>
              <a:t>차 세계대전의 전승국들인 연합국 </a:t>
            </a:r>
            <a:r>
              <a:rPr lang="en-US" altLang="ko-KR" sz="1400" smtClean="0">
                <a:latin typeface="HY나무B" pitchFamily="18" charset="-127"/>
                <a:ea typeface="HY나무B" pitchFamily="18" charset="-127"/>
              </a:rPr>
              <a:t>48</a:t>
            </a:r>
            <a:r>
              <a:rPr lang="ko-KR" altLang="en-US" sz="1400" smtClean="0">
                <a:latin typeface="HY나무B" pitchFamily="18" charset="-127"/>
                <a:ea typeface="HY나무B" pitchFamily="18" charset="-127"/>
              </a:rPr>
              <a:t>개국이 </a:t>
            </a: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400" smtClean="0">
                <a:latin typeface="HY나무B" pitchFamily="18" charset="-127"/>
                <a:ea typeface="HY나무B" pitchFamily="18" charset="-127"/>
              </a:rPr>
              <a:t>일본과전후 처리 방안에 대해 합의하고 이를 통해 항구적 평화를 달성하기 위해 체결한 조약</a:t>
            </a:r>
            <a:r>
              <a:rPr lang="en-US" altLang="ko-KR" sz="1400" smtClean="0">
                <a:latin typeface="HY나무B" pitchFamily="18" charset="-127"/>
                <a:ea typeface="HY나무B" pitchFamily="18" charset="-127"/>
              </a:rPr>
              <a:t>.</a:t>
            </a:r>
          </a:p>
          <a:p>
            <a:pPr eaLnBrk="1" hangingPunct="1">
              <a:lnSpc>
                <a:spcPct val="80000"/>
              </a:lnSpc>
              <a:buFont typeface="Wingdings" pitchFamily="2" charset="2"/>
              <a:buNone/>
            </a:pP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en-US" altLang="ko-KR" sz="1400" smtClean="0">
                <a:latin typeface="HY나무B" pitchFamily="18" charset="-127"/>
                <a:ea typeface="HY나무B" pitchFamily="18" charset="-127"/>
              </a:rPr>
              <a:t>1951</a:t>
            </a:r>
            <a:r>
              <a:rPr lang="ko-KR" altLang="en-US" sz="1400" smtClean="0">
                <a:latin typeface="HY나무B" pitchFamily="18" charset="-127"/>
                <a:ea typeface="HY나무B" pitchFamily="18" charset="-127"/>
              </a:rPr>
              <a:t>년 </a:t>
            </a:r>
            <a:r>
              <a:rPr lang="en-US" altLang="ko-KR" sz="1400" smtClean="0">
                <a:latin typeface="HY나무B" pitchFamily="18" charset="-127"/>
                <a:ea typeface="HY나무B" pitchFamily="18" charset="-127"/>
              </a:rPr>
              <a:t>9</a:t>
            </a:r>
            <a:r>
              <a:rPr lang="ko-KR" altLang="en-US" sz="1400" smtClean="0">
                <a:latin typeface="HY나무B" pitchFamily="18" charset="-127"/>
                <a:ea typeface="HY나무B" pitchFamily="18" charset="-127"/>
              </a:rPr>
              <a:t>월 </a:t>
            </a:r>
            <a:r>
              <a:rPr lang="en-US" altLang="ko-KR" sz="1400" smtClean="0">
                <a:latin typeface="HY나무B" pitchFamily="18" charset="-127"/>
                <a:ea typeface="HY나무B" pitchFamily="18" charset="-127"/>
              </a:rPr>
              <a:t>4</a:t>
            </a:r>
            <a:r>
              <a:rPr lang="ko-KR" altLang="en-US" sz="1400" smtClean="0">
                <a:latin typeface="HY나무B" pitchFamily="18" charset="-127"/>
                <a:ea typeface="HY나무B" pitchFamily="18" charset="-127"/>
              </a:rPr>
              <a:t>일에 시작되어 </a:t>
            </a:r>
            <a:r>
              <a:rPr lang="en-US" altLang="ko-KR" sz="1400" smtClean="0">
                <a:latin typeface="HY나무B" pitchFamily="18" charset="-127"/>
                <a:ea typeface="HY나무B" pitchFamily="18" charset="-127"/>
              </a:rPr>
              <a:t>9</a:t>
            </a:r>
            <a:r>
              <a:rPr lang="ko-KR" altLang="en-US" sz="1400" smtClean="0">
                <a:latin typeface="HY나무B" pitchFamily="18" charset="-127"/>
                <a:ea typeface="HY나무B" pitchFamily="18" charset="-127"/>
              </a:rPr>
              <a:t>월 </a:t>
            </a:r>
            <a:r>
              <a:rPr lang="en-US" altLang="ko-KR" sz="1400" smtClean="0">
                <a:latin typeface="HY나무B" pitchFamily="18" charset="-127"/>
                <a:ea typeface="HY나무B" pitchFamily="18" charset="-127"/>
              </a:rPr>
              <a:t>8</a:t>
            </a:r>
            <a:r>
              <a:rPr lang="ko-KR" altLang="en-US" sz="1400" smtClean="0">
                <a:latin typeface="HY나무B" pitchFamily="18" charset="-127"/>
                <a:ea typeface="HY나무B" pitchFamily="18" charset="-127"/>
              </a:rPr>
              <a:t>일에 끝난 이 평화조약의 협상 주체는 명목상 </a:t>
            </a:r>
            <a:r>
              <a:rPr lang="en-US" altLang="ko-KR" sz="1400" smtClean="0">
                <a:latin typeface="HY나무B" pitchFamily="18" charset="-127"/>
                <a:ea typeface="HY나무B" pitchFamily="18" charset="-127"/>
              </a:rPr>
              <a:t>52</a:t>
            </a:r>
            <a:r>
              <a:rPr lang="ko-KR" altLang="en-US" sz="1400" smtClean="0">
                <a:latin typeface="HY나무B" pitchFamily="18" charset="-127"/>
                <a:ea typeface="HY나무B" pitchFamily="18" charset="-127"/>
              </a:rPr>
              <a:t>개 연합국과 패전</a:t>
            </a: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400" smtClean="0">
                <a:latin typeface="HY나무B" pitchFamily="18" charset="-127"/>
                <a:ea typeface="HY나무B" pitchFamily="18" charset="-127"/>
              </a:rPr>
              <a:t>국 일본의 양 당사자로 되어 있으나</a:t>
            </a:r>
            <a:r>
              <a:rPr lang="en-US" altLang="ko-KR" sz="1400" smtClean="0">
                <a:latin typeface="HY나무B" pitchFamily="18" charset="-127"/>
                <a:ea typeface="HY나무B" pitchFamily="18" charset="-127"/>
              </a:rPr>
              <a:t>, </a:t>
            </a:r>
            <a:r>
              <a:rPr lang="ko-KR" altLang="en-US" sz="1400" smtClean="0">
                <a:latin typeface="HY나무B" pitchFamily="18" charset="-127"/>
                <a:ea typeface="HY나무B" pitchFamily="18" charset="-127"/>
              </a:rPr>
              <a:t>실제로는 미국과 영국이 주도함</a:t>
            </a:r>
            <a:r>
              <a:rPr lang="en-US" altLang="ko-KR" sz="1400" smtClean="0">
                <a:latin typeface="HY나무B" pitchFamily="18" charset="-127"/>
                <a:ea typeface="HY나무B" pitchFamily="18" charset="-127"/>
              </a:rPr>
              <a:t>.</a:t>
            </a:r>
          </a:p>
          <a:p>
            <a:pPr eaLnBrk="1" hangingPunct="1">
              <a:lnSpc>
                <a:spcPct val="80000"/>
              </a:lnSpc>
              <a:buFont typeface="Wingdings" pitchFamily="2" charset="2"/>
              <a:buNone/>
            </a:pP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400" smtClean="0">
                <a:latin typeface="HY나무B" pitchFamily="18" charset="-127"/>
                <a:ea typeface="HY나무B" pitchFamily="18" charset="-127"/>
              </a:rPr>
              <a:t>인도</a:t>
            </a:r>
            <a:r>
              <a:rPr lang="en-US" altLang="ko-KR" sz="1400" smtClean="0">
                <a:latin typeface="HY나무B" pitchFamily="18" charset="-127"/>
                <a:ea typeface="HY나무B" pitchFamily="18" charset="-127"/>
              </a:rPr>
              <a:t>·</a:t>
            </a:r>
            <a:r>
              <a:rPr lang="ko-KR" altLang="en-US" sz="1400" smtClean="0">
                <a:latin typeface="HY나무B" pitchFamily="18" charset="-127"/>
                <a:ea typeface="HY나무B" pitchFamily="18" charset="-127"/>
              </a:rPr>
              <a:t>미얀마</a:t>
            </a:r>
            <a:r>
              <a:rPr lang="en-US" altLang="ko-KR" sz="1400" smtClean="0">
                <a:latin typeface="HY나무B" pitchFamily="18" charset="-127"/>
                <a:ea typeface="HY나무B" pitchFamily="18" charset="-127"/>
              </a:rPr>
              <a:t>·</a:t>
            </a:r>
            <a:r>
              <a:rPr lang="ko-KR" altLang="en-US" sz="1400" smtClean="0">
                <a:latin typeface="HY나무B" pitchFamily="18" charset="-127"/>
                <a:ea typeface="HY나무B" pitchFamily="18" charset="-127"/>
              </a:rPr>
              <a:t>유고슬라비아는 초청을 받았지만 참가하지 않았고 소련</a:t>
            </a:r>
            <a:r>
              <a:rPr lang="en-US" altLang="ko-KR" sz="1400" smtClean="0">
                <a:latin typeface="HY나무B" pitchFamily="18" charset="-127"/>
                <a:ea typeface="HY나무B" pitchFamily="18" charset="-127"/>
              </a:rPr>
              <a:t>·</a:t>
            </a:r>
            <a:r>
              <a:rPr lang="ko-KR" altLang="en-US" sz="1400" smtClean="0">
                <a:latin typeface="HY나무B" pitchFamily="18" charset="-127"/>
                <a:ea typeface="HY나무B" pitchFamily="18" charset="-127"/>
              </a:rPr>
              <a:t>폴란드</a:t>
            </a:r>
            <a:r>
              <a:rPr lang="en-US" altLang="ko-KR" sz="1400" smtClean="0">
                <a:latin typeface="HY나무B" pitchFamily="18" charset="-127"/>
                <a:ea typeface="HY나무B" pitchFamily="18" charset="-127"/>
              </a:rPr>
              <a:t>·</a:t>
            </a:r>
            <a:r>
              <a:rPr lang="ko-KR" altLang="en-US" sz="1400" smtClean="0">
                <a:latin typeface="HY나무B" pitchFamily="18" charset="-127"/>
                <a:ea typeface="HY나무B" pitchFamily="18" charset="-127"/>
              </a:rPr>
              <a:t>체코슬로바키아</a:t>
            </a: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400" smtClean="0">
                <a:latin typeface="HY나무B" pitchFamily="18" charset="-127"/>
                <a:ea typeface="HY나무B" pitchFamily="18" charset="-127"/>
              </a:rPr>
              <a:t>는 참가했지만 이 조약에 서명하지 않음</a:t>
            </a:r>
            <a:r>
              <a:rPr lang="en-US" altLang="ko-KR" sz="1400" smtClean="0">
                <a:latin typeface="HY나무B" pitchFamily="18" charset="-127"/>
                <a:ea typeface="HY나무B" pitchFamily="18" charset="-127"/>
              </a:rPr>
              <a:t>.</a:t>
            </a:r>
          </a:p>
          <a:p>
            <a:pPr eaLnBrk="1" hangingPunct="1">
              <a:lnSpc>
                <a:spcPct val="80000"/>
              </a:lnSpc>
              <a:buFont typeface="Wingdings" pitchFamily="2" charset="2"/>
              <a:buNone/>
            </a:pP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en-US" altLang="ko-KR" sz="1400" smtClean="0">
                <a:latin typeface="HY나무B" pitchFamily="18" charset="-127"/>
                <a:ea typeface="HY나무B" pitchFamily="18" charset="-127"/>
              </a:rPr>
              <a:t>1951</a:t>
            </a:r>
            <a:r>
              <a:rPr lang="ko-KR" altLang="en-US" sz="1400" smtClean="0">
                <a:latin typeface="HY나무B" pitchFamily="18" charset="-127"/>
                <a:ea typeface="HY나무B" pitchFamily="18" charset="-127"/>
              </a:rPr>
              <a:t>년 </a:t>
            </a:r>
            <a:r>
              <a:rPr lang="en-US" altLang="ko-KR" sz="1400" smtClean="0">
                <a:latin typeface="HY나무B" pitchFamily="18" charset="-127"/>
                <a:ea typeface="HY나무B" pitchFamily="18" charset="-127"/>
              </a:rPr>
              <a:t>9</a:t>
            </a:r>
            <a:r>
              <a:rPr lang="ko-KR" altLang="en-US" sz="1400" smtClean="0">
                <a:latin typeface="HY나무B" pitchFamily="18" charset="-127"/>
                <a:ea typeface="HY나무B" pitchFamily="18" charset="-127"/>
              </a:rPr>
              <a:t>월 </a:t>
            </a:r>
            <a:r>
              <a:rPr lang="en-US" altLang="ko-KR" sz="1400" smtClean="0">
                <a:latin typeface="HY나무B" pitchFamily="18" charset="-127"/>
                <a:ea typeface="HY나무B" pitchFamily="18" charset="-127"/>
              </a:rPr>
              <a:t>8</a:t>
            </a:r>
            <a:r>
              <a:rPr lang="ko-KR" altLang="en-US" sz="1400" smtClean="0">
                <a:latin typeface="HY나무B" pitchFamily="18" charset="-127"/>
                <a:ea typeface="HY나무B" pitchFamily="18" charset="-127"/>
              </a:rPr>
              <a:t>일 미국 샌프란시스코에서 조인되었으나 </a:t>
            </a:r>
            <a:r>
              <a:rPr lang="en-US" altLang="ko-KR" sz="1400" smtClean="0">
                <a:latin typeface="HY나무B" pitchFamily="18" charset="-127"/>
                <a:ea typeface="HY나무B" pitchFamily="18" charset="-127"/>
              </a:rPr>
              <a:t>1952</a:t>
            </a:r>
            <a:r>
              <a:rPr lang="ko-KR" altLang="en-US" sz="1400" smtClean="0">
                <a:latin typeface="HY나무B" pitchFamily="18" charset="-127"/>
                <a:ea typeface="HY나무B" pitchFamily="18" charset="-127"/>
              </a:rPr>
              <a:t>년 </a:t>
            </a:r>
            <a:r>
              <a:rPr lang="en-US" altLang="ko-KR" sz="1400" smtClean="0">
                <a:latin typeface="HY나무B" pitchFamily="18" charset="-127"/>
                <a:ea typeface="HY나무B" pitchFamily="18" charset="-127"/>
              </a:rPr>
              <a:t>4</a:t>
            </a:r>
            <a:r>
              <a:rPr lang="ko-KR" altLang="en-US" sz="1400" smtClean="0">
                <a:latin typeface="HY나무B" pitchFamily="18" charset="-127"/>
                <a:ea typeface="HY나무B" pitchFamily="18" charset="-127"/>
              </a:rPr>
              <a:t>월 </a:t>
            </a:r>
            <a:r>
              <a:rPr lang="en-US" altLang="ko-KR" sz="1400" smtClean="0">
                <a:latin typeface="HY나무B" pitchFamily="18" charset="-127"/>
                <a:ea typeface="HY나무B" pitchFamily="18" charset="-127"/>
              </a:rPr>
              <a:t>8</a:t>
            </a:r>
            <a:r>
              <a:rPr lang="ko-KR" altLang="en-US" sz="1400" smtClean="0">
                <a:latin typeface="HY나무B" pitchFamily="18" charset="-127"/>
                <a:ea typeface="HY나무B" pitchFamily="18" charset="-127"/>
              </a:rPr>
              <a:t>일 발효된 것으로</a:t>
            </a:r>
            <a:r>
              <a:rPr lang="en-US" altLang="ko-KR" sz="1400" smtClean="0">
                <a:latin typeface="HY나무B" pitchFamily="18" charset="-127"/>
                <a:ea typeface="HY나무B" pitchFamily="18" charset="-127"/>
              </a:rPr>
              <a:t> </a:t>
            </a:r>
            <a:r>
              <a:rPr lang="ko-KR" altLang="en-US" sz="1400" smtClean="0">
                <a:latin typeface="HY나무B" pitchFamily="18" charset="-127"/>
                <a:ea typeface="HY나무B" pitchFamily="18" charset="-127"/>
              </a:rPr>
              <a:t>대일강화조약</a:t>
            </a: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400" smtClean="0">
                <a:latin typeface="HY나무B" pitchFamily="18" charset="-127"/>
                <a:ea typeface="HY나무B" pitchFamily="18" charset="-127"/>
              </a:rPr>
              <a:t>이라고도 함</a:t>
            </a:r>
            <a:r>
              <a:rPr lang="en-US" altLang="ko-KR" sz="1400" smtClean="0">
                <a:latin typeface="HY나무B" pitchFamily="18" charset="-127"/>
                <a:ea typeface="HY나무B" pitchFamily="18" charset="-127"/>
              </a:rPr>
              <a:t>.</a:t>
            </a:r>
          </a:p>
          <a:p>
            <a:pPr eaLnBrk="1" hangingPunct="1">
              <a:lnSpc>
                <a:spcPct val="80000"/>
              </a:lnSpc>
              <a:buFont typeface="Wingdings" pitchFamily="2" charset="2"/>
              <a:buNone/>
            </a:pP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400" smtClean="0">
                <a:latin typeface="HY나무B" pitchFamily="18" charset="-127"/>
                <a:ea typeface="HY나무B" pitchFamily="18" charset="-127"/>
              </a:rPr>
              <a:t>한반도의 독립을 승인하고 중국대만과 사할린 남부 등에 대한 일본의 모든 권리와 청구권을 포기한다</a:t>
            </a:r>
            <a:endParaRPr lang="en-US" altLang="ko-KR" sz="1400" smtClean="0">
              <a:latin typeface="HY나무B" pitchFamily="18" charset="-127"/>
              <a:ea typeface="HY나무B" pitchFamily="18" charset="-127"/>
            </a:endParaRPr>
          </a:p>
          <a:p>
            <a:pPr eaLnBrk="1" hangingPunct="1">
              <a:lnSpc>
                <a:spcPct val="80000"/>
              </a:lnSpc>
              <a:buFont typeface="Wingdings" pitchFamily="2" charset="2"/>
              <a:buNone/>
            </a:pPr>
            <a:r>
              <a:rPr lang="ko-KR" altLang="en-US" sz="1400" smtClean="0">
                <a:latin typeface="HY나무B" pitchFamily="18" charset="-127"/>
                <a:ea typeface="HY나무B" pitchFamily="18" charset="-127"/>
              </a:rPr>
              <a:t>는 내용 등을 담고 있음</a:t>
            </a:r>
            <a:r>
              <a:rPr lang="en-US" altLang="ko-KR" sz="1400" smtClean="0">
                <a:latin typeface="HY나무B" pitchFamily="18" charset="-127"/>
                <a:ea typeface="HY나무B" pitchFamily="18" charset="-127"/>
              </a:rPr>
              <a:t>.</a:t>
            </a:r>
          </a:p>
          <a:p>
            <a:pPr eaLnBrk="1" hangingPunct="1">
              <a:lnSpc>
                <a:spcPct val="80000"/>
              </a:lnSpc>
              <a:buFont typeface="Wingdings" pitchFamily="2" charset="2"/>
              <a:buNone/>
            </a:pPr>
            <a:endParaRPr lang="en-US" altLang="ko-KR" sz="90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제목 1"/>
          <p:cNvSpPr>
            <a:spLocks noGrp="1"/>
          </p:cNvSpPr>
          <p:nvPr>
            <p:ph type="title"/>
          </p:nvPr>
        </p:nvSpPr>
        <p:spPr bwMode="auto">
          <a:xfrm>
            <a:off x="457200" y="274638"/>
            <a:ext cx="7467600" cy="1143000"/>
          </a:xfrm>
        </p:spPr>
        <p:txBody>
          <a:bodyPr/>
          <a:lstStyle/>
          <a:p>
            <a:pPr eaLnBrk="1" hangingPunct="1"/>
            <a:r>
              <a:rPr lang="zh-CN" altLang="en-US" sz="4000" b="0" cap="none" smtClean="0">
                <a:latin typeface="Century Schoolbook"/>
              </a:rPr>
              <a:t>独岛，韩半岛，库页岛南部</a:t>
            </a:r>
          </a:p>
        </p:txBody>
      </p:sp>
      <p:sp>
        <p:nvSpPr>
          <p:cNvPr id="41986" name="내용 개체 틀 2"/>
          <p:cNvSpPr>
            <a:spLocks noGrp="1"/>
          </p:cNvSpPr>
          <p:nvPr>
            <p:ph sz="quarter" idx="4294967295"/>
          </p:nvPr>
        </p:nvSpPr>
        <p:spPr/>
        <p:txBody>
          <a:bodyPr/>
          <a:lstStyle/>
          <a:p>
            <a:pPr eaLnBrk="1" hangingPunct="1"/>
            <a:r>
              <a:rPr lang="zh-CN" altLang="en-US" sz="1900" smtClean="0">
                <a:latin typeface="HY나무B" pitchFamily="18" charset="-127"/>
                <a:ea typeface="HY나무B" pitchFamily="18" charset="-127"/>
              </a:rPr>
              <a:t>驱逐俄罗斯影响力的危害性而爆发的俄日战争</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zh-CN" altLang="en-US" sz="1900" smtClean="0">
                <a:latin typeface="HY나무B" pitchFamily="18" charset="-127"/>
                <a:ea typeface="HY나무B" pitchFamily="18" charset="-127"/>
              </a:rPr>
              <a:t>日本战胜签订了</a:t>
            </a:r>
            <a:r>
              <a:rPr lang="zh-CN" altLang="en-US" sz="1800" smtClean="0">
                <a:latin typeface="Century Schoolbook"/>
              </a:rPr>
              <a:t>朴茨茅斯 条约的通过</a:t>
            </a:r>
            <a:r>
              <a:rPr lang="en-US" altLang="zh-CN" sz="1800" smtClean="0">
                <a:latin typeface="Century Schoolbook"/>
              </a:rPr>
              <a:t>.</a:t>
            </a:r>
            <a:endParaRPr lang="en-US" altLang="zh-CN" sz="1900" smtClean="0">
              <a:latin typeface="HY나무B" pitchFamily="18" charset="-127"/>
              <a:ea typeface="HY나무B" pitchFamily="18" charset="-127"/>
            </a:endParaRPr>
          </a:p>
          <a:p>
            <a:pPr eaLnBrk="1" hangingPunct="1"/>
            <a:endParaRPr lang="en-US" altLang="zh-CN"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1905</a:t>
            </a:r>
            <a:r>
              <a:rPr lang="zh-CN" altLang="en-US" sz="1900" smtClean="0">
                <a:latin typeface="HY나무B" pitchFamily="18" charset="-127"/>
                <a:ea typeface="HY나무B" pitchFamily="18" charset="-127"/>
              </a:rPr>
              <a:t>年</a:t>
            </a:r>
            <a:r>
              <a:rPr lang="ko-KR" altLang="en-US" sz="1900" smtClean="0">
                <a:latin typeface="HY나무B" pitchFamily="18" charset="-127"/>
                <a:ea typeface="HY나무B" pitchFamily="18" charset="-127"/>
              </a:rPr>
              <a:t> </a:t>
            </a:r>
            <a:r>
              <a:rPr lang="en-US" altLang="ko-KR" sz="1900" smtClean="0">
                <a:latin typeface="HY나무B" pitchFamily="18" charset="-127"/>
                <a:ea typeface="HY나무B" pitchFamily="18" charset="-127"/>
              </a:rPr>
              <a:t>2</a:t>
            </a:r>
            <a:r>
              <a:rPr lang="zh-CN" altLang="en-US" sz="1900" smtClean="0">
                <a:latin typeface="HY나무B" pitchFamily="18" charset="-127"/>
                <a:ea typeface="HY나무B" pitchFamily="18" charset="-127"/>
              </a:rPr>
              <a:t>月俄日战争中独岛被编入了日本的领土</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zh-CN" altLang="en-US" sz="1900" smtClean="0">
                <a:latin typeface="HY나무B" pitchFamily="18" charset="-127"/>
                <a:ea typeface="HY나무B" pitchFamily="18" charset="-127"/>
              </a:rPr>
              <a:t>俄日战争中库页岛南部从俄罗斯领土上分裂出来</a:t>
            </a:r>
          </a:p>
          <a:p>
            <a:pPr eaLnBrk="1" hangingPunct="1"/>
            <a:endParaRPr lang="en-US" altLang="ko-KR"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1905</a:t>
            </a:r>
            <a:r>
              <a:rPr lang="zh-CN" altLang="en-US" sz="1900" smtClean="0">
                <a:latin typeface="HY나무B" pitchFamily="18" charset="-127"/>
                <a:ea typeface="HY나무B" pitchFamily="18" charset="-127"/>
              </a:rPr>
              <a:t>年</a:t>
            </a:r>
            <a:r>
              <a:rPr lang="ko-KR" altLang="en-US" sz="1900" smtClean="0">
                <a:latin typeface="HY나무B" pitchFamily="18" charset="-127"/>
                <a:ea typeface="HY나무B" pitchFamily="18" charset="-127"/>
              </a:rPr>
              <a:t> </a:t>
            </a:r>
            <a:r>
              <a:rPr lang="en-US" altLang="ko-KR" sz="1900" smtClean="0">
                <a:latin typeface="HY나무B" pitchFamily="18" charset="-127"/>
                <a:ea typeface="HY나무B" pitchFamily="18" charset="-127"/>
              </a:rPr>
              <a:t>9</a:t>
            </a:r>
            <a:r>
              <a:rPr lang="zh-CN" altLang="en-US" sz="1900" smtClean="0">
                <a:latin typeface="HY나무B" pitchFamily="18" charset="-127"/>
                <a:ea typeface="HY나무B" pitchFamily="18" charset="-127"/>
              </a:rPr>
              <a:t>月</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对朝鲜的收买并威胁剥夺外交权</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1907</a:t>
            </a:r>
            <a:r>
              <a:rPr lang="zh-CN" altLang="en-US" sz="1900" smtClean="0">
                <a:latin typeface="HY나무B" pitchFamily="18" charset="-127"/>
                <a:ea typeface="HY나무B" pitchFamily="18" charset="-127"/>
              </a:rPr>
              <a:t>年</a:t>
            </a:r>
            <a:r>
              <a:rPr lang="en-US" altLang="ko-KR" sz="1900" smtClean="0">
                <a:latin typeface="HY나무B" pitchFamily="18" charset="-127"/>
                <a:ea typeface="HY나무B" pitchFamily="18" charset="-127"/>
              </a:rPr>
              <a:t>8</a:t>
            </a:r>
            <a:r>
              <a:rPr lang="zh-CN" altLang="en-US" sz="1900" smtClean="0">
                <a:latin typeface="HY나무B" pitchFamily="18" charset="-127"/>
                <a:ea typeface="HY나무B" pitchFamily="18" charset="-127"/>
              </a:rPr>
              <a:t>月</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剥夺内政权</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1910</a:t>
            </a:r>
            <a:r>
              <a:rPr lang="zh-CN" altLang="en-US" sz="1900" smtClean="0">
                <a:latin typeface="HY나무B" pitchFamily="18" charset="-127"/>
                <a:ea typeface="HY나무B" pitchFamily="18" charset="-127"/>
              </a:rPr>
              <a:t>年</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朝鲜被日本兼并</a:t>
            </a:r>
            <a:r>
              <a:rPr lang="en-US" altLang="ko-KR" sz="1900" smtClean="0">
                <a:latin typeface="HY나무B" pitchFamily="18" charset="-127"/>
                <a:ea typeface="HY나무B" pitchFamily="18" charset="-127"/>
              </a:rPr>
              <a:t>.</a:t>
            </a:r>
          </a:p>
          <a:p>
            <a:pPr eaLnBrk="1" hangingPunct="1"/>
            <a:endParaRPr lang="en-US" altLang="ko-KR" sz="10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1945</a:t>
            </a:r>
            <a:r>
              <a:rPr lang="zh-CN" altLang="en-US" sz="1900" smtClean="0">
                <a:latin typeface="HY나무B" pitchFamily="18" charset="-127"/>
                <a:ea typeface="HY나무B" pitchFamily="18" charset="-127"/>
              </a:rPr>
              <a:t>年</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战败是由于帝国主义的领土扩张造成的</a:t>
            </a:r>
            <a:r>
              <a:rPr lang="en-US" altLang="ko-KR" sz="1900" smtClean="0">
                <a:latin typeface="HY나무B" pitchFamily="18" charset="-127"/>
                <a:ea typeface="HY나무B" pitchFamily="18" charset="-127"/>
              </a:rPr>
              <a:t>.</a:t>
            </a:r>
            <a:endParaRPr lang="ko-KR" altLang="en-US" sz="190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제목 1"/>
          <p:cNvSpPr>
            <a:spLocks noGrp="1"/>
          </p:cNvSpPr>
          <p:nvPr>
            <p:ph type="title"/>
          </p:nvPr>
        </p:nvSpPr>
        <p:spPr bwMode="auto">
          <a:xfrm>
            <a:off x="457200" y="404813"/>
            <a:ext cx="7467600" cy="1439862"/>
          </a:xfrm>
        </p:spPr>
        <p:txBody>
          <a:bodyPr/>
          <a:lstStyle/>
          <a:p>
            <a:pPr algn="ctr" eaLnBrk="1" hangingPunct="1"/>
            <a:r>
              <a:rPr lang="en-US" altLang="ko-KR" sz="4400" b="0" cap="none" smtClean="0"/>
              <a:t>5. </a:t>
            </a:r>
            <a:r>
              <a:rPr lang="ko-KR" altLang="en-US" sz="4400" b="0" cap="none" smtClean="0"/>
              <a:t>영토분쟁 발생과 국경문제 </a:t>
            </a:r>
            <a:r>
              <a:rPr lang="en-US" altLang="ko-KR" sz="4400" b="0" cap="none" smtClean="0"/>
              <a:t/>
            </a:r>
            <a:br>
              <a:rPr lang="en-US" altLang="ko-KR" sz="4400" b="0" cap="none" smtClean="0"/>
            </a:br>
            <a:r>
              <a:rPr lang="ko-KR" altLang="en-US" sz="4400" b="0" cap="none" smtClean="0"/>
              <a:t>해결요소</a:t>
            </a:r>
          </a:p>
        </p:txBody>
      </p:sp>
      <p:sp>
        <p:nvSpPr>
          <p:cNvPr id="43010" name="내용 개체 틀 4"/>
          <p:cNvSpPr>
            <a:spLocks noGrp="1"/>
          </p:cNvSpPr>
          <p:nvPr>
            <p:ph sz="quarter" idx="4294967295"/>
          </p:nvPr>
        </p:nvSpPr>
        <p:spPr>
          <a:xfrm>
            <a:off x="500063" y="2357438"/>
            <a:ext cx="7467600" cy="4330700"/>
          </a:xfrm>
        </p:spPr>
        <p:txBody>
          <a:bodyPr/>
          <a:lstStyle/>
          <a:p>
            <a:pPr eaLnBrk="1" latinLnBrk="0" hangingPunct="1"/>
            <a:r>
              <a:rPr lang="ko-KR" altLang="en-US" sz="1900" dirty="0" smtClean="0">
                <a:latin typeface="HY나무B" pitchFamily="18" charset="-127"/>
                <a:ea typeface="HY나무B" pitchFamily="18" charset="-127"/>
              </a:rPr>
              <a:t>샌프란시스코조약에 의해 발생한 분쟁은 체결당사국간에는 </a:t>
            </a:r>
            <a:r>
              <a:rPr lang="en-US" altLang="ko-KR" sz="1900" dirty="0" smtClean="0">
                <a:latin typeface="HY나무B" pitchFamily="18" charset="-127"/>
                <a:ea typeface="HY나무B" pitchFamily="18" charset="-127"/>
              </a:rPr>
              <a:t>3</a:t>
            </a:r>
            <a:r>
              <a:rPr lang="ko-KR" altLang="en-US" sz="1900" dirty="0" smtClean="0">
                <a:latin typeface="HY나무B" pitchFamily="18" charset="-127"/>
                <a:ea typeface="HY나무B" pitchFamily="18" charset="-127"/>
              </a:rPr>
              <a:t>년 이내에는 조약에 의거하고 </a:t>
            </a:r>
            <a:r>
              <a:rPr lang="en-US" altLang="ko-KR" sz="1900" dirty="0" smtClean="0">
                <a:latin typeface="HY나무B" pitchFamily="18" charset="-127"/>
                <a:ea typeface="HY나무B" pitchFamily="18" charset="-127"/>
              </a:rPr>
              <a:t>2</a:t>
            </a:r>
            <a:r>
              <a:rPr lang="ko-KR" altLang="en-US" sz="1900" dirty="0" smtClean="0">
                <a:latin typeface="HY나무B" pitchFamily="18" charset="-127"/>
                <a:ea typeface="HY나무B" pitchFamily="18" charset="-127"/>
              </a:rPr>
              <a:t>국간 평화협정으로 영토문제 </a:t>
            </a:r>
            <a:r>
              <a:rPr lang="ko-KR" altLang="en-US" sz="1900" dirty="0" err="1" smtClean="0">
                <a:latin typeface="HY나무B" pitchFamily="18" charset="-127"/>
                <a:ea typeface="HY나무B" pitchFamily="18" charset="-127"/>
              </a:rPr>
              <a:t>를</a:t>
            </a:r>
            <a:r>
              <a:rPr lang="ko-KR" altLang="en-US" sz="1900" dirty="0" smtClean="0">
                <a:latin typeface="HY나무B" pitchFamily="18" charset="-127"/>
                <a:ea typeface="HY나무B" pitchFamily="18" charset="-127"/>
              </a:rPr>
              <a:t> 해결하고 그 후에는 효력이 상실된다고 규정함</a:t>
            </a:r>
            <a:r>
              <a:rPr lang="en-US" altLang="ko-KR" sz="1900" dirty="0" smtClean="0">
                <a:latin typeface="HY나무B" pitchFamily="18" charset="-127"/>
                <a:ea typeface="HY나무B" pitchFamily="18" charset="-127"/>
              </a:rPr>
              <a:t>.</a:t>
            </a:r>
          </a:p>
          <a:p>
            <a:pPr eaLnBrk="1" hangingPunct="1">
              <a:buFont typeface="Wingdings" pitchFamily="2" charset="2"/>
              <a:buNone/>
            </a:pPr>
            <a:r>
              <a:rPr lang="ko-KR" altLang="en-US" sz="1900" dirty="0" smtClean="0">
                <a:latin typeface="HY나무B" pitchFamily="18" charset="-127"/>
                <a:ea typeface="HY나무B" pitchFamily="18" charset="-127"/>
              </a:rPr>
              <a:t>    이 조약의 효력이 역사성으로 </a:t>
            </a:r>
            <a:r>
              <a:rPr lang="ko-KR" altLang="en-US" sz="1900" dirty="0" err="1" smtClean="0">
                <a:latin typeface="HY나무B" pitchFamily="18" charset="-127"/>
                <a:ea typeface="HY나무B" pitchFamily="18" charset="-127"/>
              </a:rPr>
              <a:t>해결상실되면</a:t>
            </a:r>
            <a:r>
              <a:rPr lang="ko-KR" altLang="en-US" sz="1900" dirty="0" smtClean="0">
                <a:latin typeface="HY나무B" pitchFamily="18" charset="-127"/>
                <a:ea typeface="HY나무B" pitchFamily="18" charset="-127"/>
              </a:rPr>
              <a:t> 영토문제 결정은 이전의 역사성 및 국제법에 의거하여 해결 되어야 </a:t>
            </a:r>
            <a:r>
              <a:rPr lang="ko-KR" altLang="en-US" sz="1900" dirty="0" err="1" smtClean="0">
                <a:latin typeface="HY나무B" pitchFamily="18" charset="-127"/>
                <a:ea typeface="HY나무B" pitchFamily="18" charset="-127"/>
              </a:rPr>
              <a:t>마땅</a:t>
            </a:r>
            <a:r>
              <a:rPr lang="ko-KR" altLang="en-US" sz="1900" dirty="0" smtClean="0">
                <a:latin typeface="HY나무B" pitchFamily="18" charset="-127"/>
                <a:ea typeface="HY나무B" pitchFamily="18" charset="-127"/>
              </a:rPr>
              <a:t> 할 것</a:t>
            </a:r>
            <a:r>
              <a:rPr lang="en-US" altLang="ko-KR" sz="1900" dirty="0" smtClean="0">
                <a:latin typeface="HY나무B" pitchFamily="18" charset="-127"/>
                <a:ea typeface="HY나무B" pitchFamily="18" charset="-127"/>
              </a:rPr>
              <a:t>.</a:t>
            </a:r>
          </a:p>
          <a:p>
            <a:pPr>
              <a:buFont typeface="Wingdings" pitchFamily="2" charset="2"/>
              <a:buNone/>
            </a:pPr>
            <a:r>
              <a:rPr lang="ko-KR" altLang="en-US" sz="1900" dirty="0" smtClean="0">
                <a:latin typeface="HY나무B" pitchFamily="18" charset="-127"/>
                <a:ea typeface="HY나무B" pitchFamily="18" charset="-127"/>
              </a:rPr>
              <a:t>   대일강화조약의 체결당사국이 아닐 경우에도 마찬가지로 그 이전되어야 함</a:t>
            </a:r>
            <a:r>
              <a:rPr lang="en-US" altLang="ko-KR" sz="1900" dirty="0" smtClean="0">
                <a:latin typeface="HY나무B" pitchFamily="18" charset="-127"/>
                <a:ea typeface="HY나무B" pitchFamily="18" charset="-127"/>
              </a:rPr>
              <a:t>.</a:t>
            </a:r>
          </a:p>
          <a:p>
            <a:pPr>
              <a:buFont typeface="Wingdings" pitchFamily="2" charset="2"/>
              <a:buNone/>
            </a:pPr>
            <a:r>
              <a:rPr lang="ko-KR" altLang="en-US" sz="1900" dirty="0" smtClean="0">
                <a:latin typeface="HY나무B" pitchFamily="18" charset="-127"/>
                <a:ea typeface="HY나무B" pitchFamily="18" charset="-127"/>
              </a:rPr>
              <a:t>    당사자 중 어느 한쪽만이 대일강화조약의 </a:t>
            </a:r>
            <a:r>
              <a:rPr lang="ko-KR" altLang="en-US" sz="1900" dirty="0" err="1" smtClean="0">
                <a:latin typeface="HY나무B" pitchFamily="18" charset="-127"/>
                <a:ea typeface="HY나무B" pitchFamily="18" charset="-127"/>
              </a:rPr>
              <a:t>체결국일</a:t>
            </a:r>
            <a:r>
              <a:rPr lang="ko-KR" altLang="en-US" sz="1900" dirty="0" smtClean="0">
                <a:latin typeface="HY나무B" pitchFamily="18" charset="-127"/>
                <a:ea typeface="HY나무B" pitchFamily="18" charset="-127"/>
              </a:rPr>
              <a:t> 경우는 제 </a:t>
            </a:r>
            <a:r>
              <a:rPr lang="en-US" altLang="ko-KR" sz="1900" dirty="0" smtClean="0">
                <a:latin typeface="HY나무B" pitchFamily="18" charset="-127"/>
                <a:ea typeface="HY나무B" pitchFamily="18" charset="-127"/>
              </a:rPr>
              <a:t>2</a:t>
            </a:r>
            <a:r>
              <a:rPr lang="ko-KR" altLang="en-US" sz="1900" dirty="0" smtClean="0">
                <a:latin typeface="HY나무B" pitchFamily="18" charset="-127"/>
                <a:ea typeface="HY나무B" pitchFamily="18" charset="-127"/>
              </a:rPr>
              <a:t>장 제 </a:t>
            </a:r>
            <a:r>
              <a:rPr lang="en-US" altLang="ko-KR" sz="1900" dirty="0" smtClean="0">
                <a:latin typeface="HY나무B" pitchFamily="18" charset="-127"/>
                <a:ea typeface="HY나무B" pitchFamily="18" charset="-127"/>
              </a:rPr>
              <a:t>26</a:t>
            </a:r>
            <a:r>
              <a:rPr lang="ko-KR" altLang="en-US" sz="1900" dirty="0" smtClean="0">
                <a:latin typeface="HY나무B" pitchFamily="18" charset="-127"/>
                <a:ea typeface="HY나무B" pitchFamily="18" charset="-127"/>
              </a:rPr>
              <a:t>조에 의거하여 </a:t>
            </a:r>
            <a:r>
              <a:rPr lang="en-US" altLang="ko-KR" sz="1900" dirty="0" smtClean="0">
                <a:latin typeface="HY나무B" pitchFamily="18" charset="-127"/>
                <a:ea typeface="HY나무B" pitchFamily="18" charset="-127"/>
              </a:rPr>
              <a:t>3</a:t>
            </a:r>
            <a:r>
              <a:rPr lang="ko-KR" altLang="en-US" sz="1900" dirty="0" err="1" smtClean="0">
                <a:latin typeface="HY나무B" pitchFamily="18" charset="-127"/>
                <a:ea typeface="HY나무B" pitchFamily="18" charset="-127"/>
              </a:rPr>
              <a:t>년이내에는</a:t>
            </a:r>
            <a:r>
              <a:rPr lang="ko-KR" altLang="en-US" sz="1900" dirty="0" smtClean="0">
                <a:latin typeface="HY나무B" pitchFamily="18" charset="-127"/>
                <a:ea typeface="HY나무B" pitchFamily="18" charset="-127"/>
              </a:rPr>
              <a:t> 강화조약의 규정을 준수하여야 하며</a:t>
            </a:r>
            <a:r>
              <a:rPr lang="en-US" altLang="ko-KR" sz="1900" dirty="0" smtClean="0">
                <a:latin typeface="HY나무B" pitchFamily="18" charset="-127"/>
                <a:ea typeface="HY나무B" pitchFamily="18" charset="-127"/>
              </a:rPr>
              <a:t>, 3</a:t>
            </a:r>
            <a:r>
              <a:rPr lang="ko-KR" altLang="en-US" sz="1900" dirty="0" smtClean="0">
                <a:latin typeface="HY나무B" pitchFamily="18" charset="-127"/>
                <a:ea typeface="HY나무B" pitchFamily="18" charset="-127"/>
              </a:rPr>
              <a:t>년이 경과한 후에는 그 이전의 역사성을 토대로 해결되어야 마땅할 것</a:t>
            </a:r>
            <a:r>
              <a:rPr lang="en-US" altLang="ko-KR" sz="1900" dirty="0" smtClean="0">
                <a:latin typeface="HY나무B" pitchFamily="18" charset="-127"/>
                <a:ea typeface="HY나무B" pitchFamily="18" charset="-127"/>
              </a:rPr>
              <a:t>.</a:t>
            </a:r>
            <a:endParaRPr lang="ko-KR" altLang="en-US" sz="1900" dirty="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제목 1"/>
          <p:cNvSpPr>
            <a:spLocks noGrp="1"/>
          </p:cNvSpPr>
          <p:nvPr>
            <p:ph type="title"/>
          </p:nvPr>
        </p:nvSpPr>
        <p:spPr bwMode="auto">
          <a:xfrm>
            <a:off x="457200" y="274638"/>
            <a:ext cx="7467600" cy="1143000"/>
          </a:xfrm>
        </p:spPr>
        <p:txBody>
          <a:bodyPr>
            <a:normAutofit fontScale="90000"/>
          </a:bodyPr>
          <a:lstStyle/>
          <a:p>
            <a:pPr eaLnBrk="1" hangingPunct="1"/>
            <a:r>
              <a:rPr lang="zh-CN" altLang="en-US" sz="4000" b="0" cap="none" smtClean="0"/>
              <a:t>领土纠纷的发生和国际问题的解决要素</a:t>
            </a:r>
          </a:p>
        </p:txBody>
      </p:sp>
      <p:sp>
        <p:nvSpPr>
          <p:cNvPr id="44034" name="내용 개체 틀 2"/>
          <p:cNvSpPr>
            <a:spLocks noGrp="1"/>
          </p:cNvSpPr>
          <p:nvPr>
            <p:ph sz="quarter" idx="4294967295"/>
          </p:nvPr>
        </p:nvSpPr>
        <p:spPr/>
        <p:txBody>
          <a:bodyPr/>
          <a:lstStyle/>
          <a:p>
            <a:pPr eaLnBrk="1" latinLnBrk="0" hangingPunct="1"/>
            <a:r>
              <a:rPr lang="zh-CN" altLang="en-US" sz="1800" smtClean="0"/>
              <a:t>由旧金山签署条约中提出的各缔约方之间的争端，三年内将两名国家之间的和平条约签订，规定之后将丧失效果，不被保护</a:t>
            </a:r>
            <a:r>
              <a:rPr lang="en-US" altLang="zh-CN" sz="1800" smtClean="0"/>
              <a:t>. </a:t>
            </a:r>
          </a:p>
          <a:p>
            <a:pPr eaLnBrk="1" latinLnBrk="0" hangingPunct="1"/>
            <a:endParaRPr lang="en-US" altLang="ko-KR" sz="1900" smtClean="0">
              <a:latin typeface="HY나무B" pitchFamily="18" charset="-127"/>
              <a:ea typeface="HY나무B" pitchFamily="18" charset="-127"/>
            </a:endParaRPr>
          </a:p>
          <a:p>
            <a:pPr eaLnBrk="1" hangingPunct="1">
              <a:buFont typeface="Wingdings" pitchFamily="2" charset="2"/>
              <a:buNone/>
            </a:pP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这个条约效力的历史性丧失的话，领土的决定权将提根据以前的历史性按照国际法进行裁决</a:t>
            </a:r>
            <a:r>
              <a:rPr lang="en-US" altLang="zh-CN" sz="1900" smtClean="0">
                <a:latin typeface="HY나무B" pitchFamily="18" charset="-127"/>
                <a:ea typeface="HY나무B" pitchFamily="18" charset="-127"/>
              </a:rPr>
              <a:t>.</a:t>
            </a:r>
          </a:p>
          <a:p>
            <a:pPr eaLnBrk="1" hangingPunct="1">
              <a:buFont typeface="Wingdings" pitchFamily="2" charset="2"/>
              <a:buNone/>
            </a:pPr>
            <a:endParaRPr lang="en-US" altLang="zh-CN" sz="1900" smtClean="0">
              <a:latin typeface="HY나무B" pitchFamily="18" charset="-127"/>
              <a:ea typeface="HY나무B" pitchFamily="18" charset="-127"/>
            </a:endParaRPr>
          </a:p>
          <a:p>
            <a:pPr eaLnBrk="1" hangingPunct="1">
              <a:buFont typeface="Wingdings" pitchFamily="2" charset="2"/>
              <a:buNone/>
            </a:pPr>
            <a:r>
              <a:rPr lang="zh-CN" altLang="en-US" sz="1800" smtClean="0"/>
              <a:t>     若日本与任一国家签订和平协议或战争请求协议，并赋予该国优於本条约所定之条款，此优惠待遇应自动扩及本条约所有签署国。</a:t>
            </a:r>
          </a:p>
          <a:p>
            <a:pPr eaLnBrk="1" hangingPunct="1">
              <a:buFont typeface="Wingdings" pitchFamily="2" charset="2"/>
              <a:buNone/>
            </a:pPr>
            <a:endParaRPr lang="zh-CN" altLang="en-US" sz="1800" smtClean="0"/>
          </a:p>
          <a:p>
            <a:pPr eaLnBrk="1" hangingPunct="1">
              <a:buFont typeface="Wingdings" pitchFamily="2" charset="2"/>
              <a:buNone/>
            </a:pPr>
            <a:r>
              <a:rPr lang="zh-CN" altLang="en-US" sz="1800" smtClean="0">
                <a:latin typeface="Century Schoolbook"/>
              </a:rPr>
              <a:t>    当事国中哪个国在签订条约时都要遵守第</a:t>
            </a:r>
            <a:r>
              <a:rPr lang="en-US" altLang="zh-CN" sz="1800" smtClean="0">
                <a:latin typeface="Century Schoolbook"/>
              </a:rPr>
              <a:t>2</a:t>
            </a:r>
            <a:r>
              <a:rPr lang="zh-CN" altLang="en-US" sz="1800" smtClean="0">
                <a:latin typeface="Century Schoolbook"/>
              </a:rPr>
              <a:t>章第</a:t>
            </a:r>
            <a:r>
              <a:rPr lang="en-US" altLang="zh-CN" sz="1800" smtClean="0">
                <a:latin typeface="Century Schoolbook"/>
              </a:rPr>
              <a:t>26</a:t>
            </a:r>
            <a:r>
              <a:rPr lang="zh-CN" altLang="en-US" sz="1800" smtClean="0">
                <a:latin typeface="Century Schoolbook"/>
              </a:rPr>
              <a:t>条</a:t>
            </a:r>
            <a:r>
              <a:rPr lang="zh-CN" altLang="en-US" sz="1800" smtClean="0"/>
              <a:t>在本条约实质上相同条件下，签订双边和平条约。但日本之此项义务，仅止於本条约对个别联盟国首次生效日起 </a:t>
            </a:r>
            <a:r>
              <a:rPr lang="en-US" altLang="zh-CN" sz="1800" smtClean="0"/>
              <a:t>3 </a:t>
            </a:r>
            <a:r>
              <a:rPr lang="zh-CN" altLang="en-US" sz="1800" smtClean="0"/>
              <a:t>年内有效 ，之后将根据国际法进行处理</a:t>
            </a:r>
            <a:r>
              <a:rPr lang="en-US" altLang="zh-CN" sz="1800" smtClean="0"/>
              <a: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2051050" y="1412875"/>
            <a:ext cx="6172200" cy="936625"/>
          </a:xfrm>
        </p:spPr>
        <p:txBody>
          <a:bodyPr>
            <a:normAutofit fontScale="90000"/>
          </a:bodyPr>
          <a:lstStyle/>
          <a:p>
            <a:pPr marL="571500" indent="-571500" algn="ctr" eaLnBrk="1" fontAlgn="auto" hangingPunct="1">
              <a:spcAft>
                <a:spcPts val="0"/>
              </a:spcAft>
              <a:defRPr/>
            </a:pP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dirty="0" smtClean="0">
                <a:latin typeface="HY나무B" pitchFamily="18" charset="-127"/>
                <a:ea typeface="HY나무B" pitchFamily="18" charset="-127"/>
              </a:rPr>
              <a:t/>
            </a:r>
            <a:br>
              <a:rPr lang="en-US" altLang="ko-KR" dirty="0" smtClean="0">
                <a:latin typeface="HY나무B" pitchFamily="18" charset="-127"/>
                <a:ea typeface="HY나무B" pitchFamily="18" charset="-127"/>
              </a:rPr>
            </a:br>
            <a:r>
              <a:rPr lang="ko-KR" altLang="en-US" sz="3600" dirty="0" smtClean="0">
                <a:latin typeface="HY나무B" pitchFamily="18" charset="-127"/>
                <a:ea typeface="HY나무B" pitchFamily="18" charset="-127"/>
              </a:rPr>
              <a:t> </a:t>
            </a:r>
            <a:r>
              <a:rPr lang="en-US" altLang="ko-KR" sz="3600" dirty="0" smtClean="0">
                <a:latin typeface="HY나무B" pitchFamily="18" charset="-127"/>
                <a:ea typeface="HY나무B" pitchFamily="18" charset="-127"/>
              </a:rPr>
              <a:t>6.</a:t>
            </a:r>
            <a:r>
              <a:rPr lang="ko-KR" altLang="en-US" sz="3600" dirty="0" smtClean="0">
                <a:latin typeface="HY나무B" pitchFamily="18" charset="-127"/>
                <a:ea typeface="HY나무B" pitchFamily="18" charset="-127"/>
              </a:rPr>
              <a:t>영토분쟁의 표면화</a:t>
            </a:r>
            <a:endParaRPr lang="en-US" altLang="ko-KR" sz="3600" dirty="0" smtClean="0">
              <a:latin typeface="HY나무B" pitchFamily="18" charset="-127"/>
              <a:ea typeface="HY나무B" pitchFamily="18" charset="-127"/>
            </a:endParaRPr>
          </a:p>
        </p:txBody>
      </p:sp>
      <p:sp>
        <p:nvSpPr>
          <p:cNvPr id="5" name="부제목 4"/>
          <p:cNvSpPr>
            <a:spLocks noGrp="1"/>
          </p:cNvSpPr>
          <p:nvPr>
            <p:ph type="subTitle" idx="1"/>
          </p:nvPr>
        </p:nvSpPr>
        <p:spPr>
          <a:xfrm>
            <a:off x="2339975" y="4149725"/>
            <a:ext cx="6172200" cy="1871663"/>
          </a:xfrm>
        </p:spPr>
        <p:txBody>
          <a:bodyPr>
            <a:normAutofit fontScale="40000" lnSpcReduction="20000"/>
          </a:bodyPr>
          <a:lstStyle/>
          <a:p>
            <a:pPr marL="342900" indent="-342900" eaLnBrk="1" fontAlgn="auto" hangingPunct="1">
              <a:spcAft>
                <a:spcPts val="0"/>
              </a:spcAft>
              <a:buFont typeface="Wingdings"/>
              <a:buNone/>
              <a:defRPr/>
            </a:pPr>
            <a:endParaRPr lang="en-US" altLang="ko-KR" sz="4500" b="0" dirty="0" smtClean="0">
              <a:latin typeface="HY나무B" pitchFamily="18" charset="-127"/>
              <a:ea typeface="HY나무B" pitchFamily="18" charset="-127"/>
            </a:endParaRPr>
          </a:p>
          <a:p>
            <a:pPr marL="342900" indent="-342900" eaLnBrk="1" fontAlgn="auto" hangingPunct="1">
              <a:spcAft>
                <a:spcPts val="0"/>
              </a:spcAft>
              <a:buFont typeface="+mj-lt"/>
              <a:buAutoNum type="arabicPeriod"/>
              <a:defRPr/>
            </a:pPr>
            <a:r>
              <a:rPr lang="ko-KR" altLang="en-US" sz="4500" b="0" dirty="0" smtClean="0">
                <a:latin typeface="HY나무B" pitchFamily="18" charset="-127"/>
                <a:ea typeface="HY나무B" pitchFamily="18" charset="-127"/>
              </a:rPr>
              <a:t>대만과 </a:t>
            </a:r>
            <a:r>
              <a:rPr lang="ko-KR" altLang="en-US" sz="4500" b="0" dirty="0" err="1" smtClean="0">
                <a:latin typeface="HY나무B" pitchFamily="18" charset="-127"/>
                <a:ea typeface="HY나무B" pitchFamily="18" charset="-127"/>
              </a:rPr>
              <a:t>팽호제도</a:t>
            </a:r>
            <a:endParaRPr lang="en-US" altLang="ko-KR" sz="4500" b="0" dirty="0" smtClean="0">
              <a:latin typeface="HY나무B" pitchFamily="18" charset="-127"/>
              <a:ea typeface="HY나무B" pitchFamily="18" charset="-127"/>
            </a:endParaRPr>
          </a:p>
          <a:p>
            <a:pPr marL="342900" indent="-342900" eaLnBrk="1" fontAlgn="auto" hangingPunct="1">
              <a:spcAft>
                <a:spcPts val="0"/>
              </a:spcAft>
              <a:buFont typeface="+mj-lt"/>
              <a:buAutoNum type="arabicPeriod"/>
              <a:defRPr/>
            </a:pPr>
            <a:r>
              <a:rPr lang="ko-KR" altLang="en-US" sz="4500" b="0" dirty="0" err="1" smtClean="0">
                <a:latin typeface="HY나무B" pitchFamily="18" charset="-127"/>
                <a:ea typeface="HY나무B" pitchFamily="18" charset="-127"/>
              </a:rPr>
              <a:t>북변</a:t>
            </a:r>
            <a:r>
              <a:rPr lang="en-US" altLang="ko-KR" sz="4500" b="0" dirty="0" smtClean="0">
                <a:latin typeface="HY나무B" pitchFamily="18" charset="-127"/>
                <a:ea typeface="HY나무B" pitchFamily="18" charset="-127"/>
              </a:rPr>
              <a:t>4</a:t>
            </a:r>
            <a:r>
              <a:rPr lang="ko-KR" altLang="en-US" sz="4500" b="0" dirty="0" err="1" smtClean="0">
                <a:latin typeface="HY나무B" pitchFamily="18" charset="-127"/>
                <a:ea typeface="HY나무B" pitchFamily="18" charset="-127"/>
              </a:rPr>
              <a:t>도문제</a:t>
            </a:r>
            <a:endParaRPr lang="en-US" altLang="ko-KR" sz="4500" b="0" dirty="0" smtClean="0">
              <a:latin typeface="HY나무B" pitchFamily="18" charset="-127"/>
              <a:ea typeface="HY나무B" pitchFamily="18" charset="-127"/>
            </a:endParaRPr>
          </a:p>
          <a:p>
            <a:pPr marL="342900" indent="-342900" eaLnBrk="1" fontAlgn="auto" hangingPunct="1">
              <a:spcAft>
                <a:spcPts val="0"/>
              </a:spcAft>
              <a:buFont typeface="+mj-lt"/>
              <a:buAutoNum type="arabicPeriod"/>
              <a:defRPr/>
            </a:pPr>
            <a:r>
              <a:rPr lang="ko-KR" altLang="en-US" sz="4500" b="0" dirty="0" smtClean="0">
                <a:latin typeface="HY나무B" pitchFamily="18" charset="-127"/>
                <a:ea typeface="HY나무B" pitchFamily="18" charset="-127"/>
              </a:rPr>
              <a:t>독도문제</a:t>
            </a:r>
            <a:endParaRPr lang="en-US" altLang="ko-KR" sz="4500" b="0" dirty="0" smtClean="0">
              <a:latin typeface="HY나무B" pitchFamily="18" charset="-127"/>
              <a:ea typeface="HY나무B" pitchFamily="18" charset="-127"/>
            </a:endParaRPr>
          </a:p>
          <a:p>
            <a:pPr marL="342900" indent="-342900" eaLnBrk="1" fontAlgn="auto" hangingPunct="1">
              <a:spcAft>
                <a:spcPts val="0"/>
              </a:spcAft>
              <a:buFont typeface="+mj-lt"/>
              <a:buAutoNum type="arabicPeriod"/>
              <a:defRPr/>
            </a:pPr>
            <a:r>
              <a:rPr lang="ko-KR" altLang="en-US" sz="4500" b="0" dirty="0" err="1" smtClean="0">
                <a:latin typeface="HY나무B" pitchFamily="18" charset="-127"/>
                <a:ea typeface="HY나무B" pitchFamily="18" charset="-127"/>
              </a:rPr>
              <a:t>조어도문제</a:t>
            </a:r>
            <a:endParaRPr lang="en-US" altLang="ko-KR" sz="4500" b="0" dirty="0" smtClean="0">
              <a:latin typeface="HY나무B" pitchFamily="18" charset="-127"/>
              <a:ea typeface="HY나무B" pitchFamily="18" charset="-127"/>
            </a:endParaRPr>
          </a:p>
          <a:p>
            <a:pPr marL="342900" indent="-342900" eaLnBrk="1" fontAlgn="auto" hangingPunct="1">
              <a:spcAft>
                <a:spcPts val="0"/>
              </a:spcAft>
              <a:buFont typeface="+mj-lt"/>
              <a:buAutoNum type="arabicPeriod"/>
              <a:defRPr/>
            </a:pPr>
            <a:r>
              <a:rPr lang="ko-KR" altLang="en-US" sz="4500" b="0" dirty="0" smtClean="0">
                <a:latin typeface="HY나무B" pitchFamily="18" charset="-127"/>
                <a:ea typeface="HY나무B" pitchFamily="18" charset="-127"/>
              </a:rPr>
              <a:t>유구문제</a:t>
            </a:r>
            <a:r>
              <a:rPr lang="en-US" altLang="ko-KR" sz="4500" b="0" dirty="0" smtClean="0">
                <a:latin typeface="HY나무B" pitchFamily="18" charset="-127"/>
                <a:ea typeface="HY나무B" pitchFamily="18" charset="-127"/>
              </a:rPr>
              <a:t>.</a:t>
            </a:r>
          </a:p>
          <a:p>
            <a:pPr marL="342900" indent="-342900" eaLnBrk="1" fontAlgn="auto" hangingPunct="1">
              <a:spcAft>
                <a:spcPts val="0"/>
              </a:spcAft>
              <a:buFont typeface="+mj-lt"/>
              <a:buAutoNum type="arabicPeriod"/>
              <a:defRPr/>
            </a:pPr>
            <a:endParaRPr lang="en-US" altLang="ko-KR" b="0" dirty="0" smtClean="0">
              <a:latin typeface="HY나무B" pitchFamily="18" charset="-127"/>
              <a:ea typeface="HY나무B" pitchFamily="18" charset="-127"/>
            </a:endParaRPr>
          </a:p>
          <a:p>
            <a:pPr marL="342900" indent="-342900" eaLnBrk="1" fontAlgn="auto" hangingPunct="1">
              <a:spcAft>
                <a:spcPts val="0"/>
              </a:spcAft>
              <a:buFont typeface="+mj-lt"/>
              <a:buAutoNum type="arabicPeriod"/>
              <a:defRPr/>
            </a:pPr>
            <a:endParaRPr lang="ko-KR" altLang="en-US" b="0" dirty="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제목 1"/>
          <p:cNvSpPr>
            <a:spLocks noGrp="1"/>
          </p:cNvSpPr>
          <p:nvPr>
            <p:ph type="ctrTitle"/>
          </p:nvPr>
        </p:nvSpPr>
        <p:spPr bwMode="auto">
          <a:xfrm>
            <a:off x="2051050" y="1412875"/>
            <a:ext cx="6172200" cy="936625"/>
          </a:xfrm>
        </p:spPr>
        <p:txBody>
          <a:bodyPr>
            <a:normAutofit fontScale="90000"/>
          </a:bodyPr>
          <a:lstStyle/>
          <a:p>
            <a:pPr marL="571500" indent="-571500" algn="ctr" eaLnBrk="1" hangingPunct="1"/>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zh-CN" altLang="en-US" sz="3200" cap="none" smtClean="0">
                <a:latin typeface="HY나무B" pitchFamily="18" charset="-127"/>
                <a:ea typeface="HY나무B" pitchFamily="18" charset="-127"/>
              </a:rPr>
              <a:t>领土问题的表面化</a:t>
            </a:r>
            <a:br>
              <a:rPr lang="zh-CN" altLang="en-US" sz="3200" cap="none" smtClean="0">
                <a:latin typeface="HY나무B" pitchFamily="18" charset="-127"/>
                <a:ea typeface="HY나무B" pitchFamily="18" charset="-127"/>
              </a:rPr>
            </a:br>
            <a:endParaRPr lang="ko-KR" altLang="en-US" sz="3200" cap="none" smtClean="0">
              <a:latin typeface="HY나무B" pitchFamily="18" charset="-127"/>
              <a:ea typeface="HY나무B" pitchFamily="18" charset="-127"/>
            </a:endParaRPr>
          </a:p>
        </p:txBody>
      </p:sp>
      <p:sp>
        <p:nvSpPr>
          <p:cNvPr id="46082" name="부제목 4"/>
          <p:cNvSpPr>
            <a:spLocks noGrp="1"/>
          </p:cNvSpPr>
          <p:nvPr>
            <p:ph type="subTitle" idx="1"/>
          </p:nvPr>
        </p:nvSpPr>
        <p:spPr>
          <a:xfrm>
            <a:off x="2339975" y="4149725"/>
            <a:ext cx="6172200" cy="1871663"/>
          </a:xfrm>
        </p:spPr>
        <p:txBody>
          <a:bodyPr/>
          <a:lstStyle/>
          <a:p>
            <a:pPr marL="342900" indent="-342900" eaLnBrk="1" hangingPunct="1"/>
            <a:r>
              <a:rPr lang="en-US" altLang="zh-CN" sz="1600" b="0" smtClean="0">
                <a:latin typeface="HY나무B" pitchFamily="18" charset="-127"/>
                <a:ea typeface="HY나무B" pitchFamily="18" charset="-127"/>
              </a:rPr>
              <a:t>1.</a:t>
            </a:r>
            <a:r>
              <a:rPr lang="zh-CN" altLang="en-US" sz="1600" b="0" smtClean="0">
                <a:latin typeface="HY나무B" pitchFamily="18" charset="-127"/>
                <a:ea typeface="HY나무B" pitchFamily="18" charset="-127"/>
              </a:rPr>
              <a:t>台湾和流沙群岛</a:t>
            </a:r>
          </a:p>
          <a:p>
            <a:pPr marL="342900" indent="-342900" eaLnBrk="1" hangingPunct="1"/>
            <a:r>
              <a:rPr lang="en-US" altLang="zh-CN" sz="1600" b="0" smtClean="0">
                <a:latin typeface="HY나무B" pitchFamily="18" charset="-127"/>
                <a:ea typeface="HY나무B" pitchFamily="18" charset="-127"/>
              </a:rPr>
              <a:t>2.</a:t>
            </a:r>
            <a:r>
              <a:rPr lang="zh-CN" altLang="en-US" sz="1600" b="0" smtClean="0">
                <a:latin typeface="HY나무B" pitchFamily="18" charset="-127"/>
                <a:ea typeface="HY나무B" pitchFamily="18" charset="-127"/>
              </a:rPr>
              <a:t>北方四岛问题</a:t>
            </a:r>
          </a:p>
          <a:p>
            <a:pPr marL="342900" indent="-342900" eaLnBrk="1" hangingPunct="1"/>
            <a:r>
              <a:rPr lang="en-US" altLang="zh-CN" sz="1600" b="0" smtClean="0">
                <a:latin typeface="HY나무B" pitchFamily="18" charset="-127"/>
                <a:ea typeface="HY나무B" pitchFamily="18" charset="-127"/>
              </a:rPr>
              <a:t>3.</a:t>
            </a:r>
            <a:r>
              <a:rPr lang="zh-CN" altLang="en-US" sz="1600" b="0" smtClean="0">
                <a:latin typeface="HY나무B" pitchFamily="18" charset="-127"/>
                <a:ea typeface="HY나무B" pitchFamily="18" charset="-127"/>
              </a:rPr>
              <a:t>独岛问题</a:t>
            </a:r>
          </a:p>
          <a:p>
            <a:pPr marL="342900" indent="-342900" eaLnBrk="1" hangingPunct="1"/>
            <a:r>
              <a:rPr lang="en-US" altLang="zh-CN" sz="1600" b="0" smtClean="0">
                <a:latin typeface="HY나무B" pitchFamily="18" charset="-127"/>
                <a:ea typeface="HY나무B" pitchFamily="18" charset="-127"/>
              </a:rPr>
              <a:t>4.</a:t>
            </a:r>
            <a:r>
              <a:rPr lang="zh-CN" altLang="en-US" sz="1600" b="0" smtClean="0">
                <a:latin typeface="HY나무B" pitchFamily="18" charset="-127"/>
                <a:ea typeface="HY나무B" pitchFamily="18" charset="-127"/>
              </a:rPr>
              <a:t>钓鱼岛问题</a:t>
            </a:r>
          </a:p>
          <a:p>
            <a:pPr marL="342900" indent="-342900" eaLnBrk="1" hangingPunct="1"/>
            <a:r>
              <a:rPr lang="en-US" altLang="zh-CN" sz="1600" b="0" smtClean="0">
                <a:latin typeface="HY나무B" pitchFamily="18" charset="-127"/>
                <a:ea typeface="HY나무B" pitchFamily="18" charset="-127"/>
              </a:rPr>
              <a:t>5.</a:t>
            </a:r>
            <a:r>
              <a:rPr lang="zh-CN" altLang="en-US" sz="1600" b="0" smtClean="0">
                <a:latin typeface="HY나무B" pitchFamily="18" charset="-127"/>
                <a:ea typeface="HY나무B" pitchFamily="18" charset="-127"/>
              </a:rPr>
              <a:t>琉球问题</a:t>
            </a:r>
            <a:endParaRPr lang="ko-KR" altLang="en-US" sz="1600" b="0" smtClean="0">
              <a:latin typeface="HY나무B" pitchFamily="18" charset="-127"/>
              <a:ea typeface="HY나무B" pitchFamily="18" charset="-127"/>
            </a:endParaRPr>
          </a:p>
          <a:p>
            <a:pPr marL="342900" indent="-342900" eaLnBrk="1" hangingPunct="1">
              <a:buFont typeface="Century Schoolbook"/>
              <a:buAutoNum type="arabicPeriod"/>
            </a:pPr>
            <a:endParaRPr lang="en-US" altLang="ko-KR" b="0" smtClean="0">
              <a:latin typeface="HY나무B" pitchFamily="18" charset="-127"/>
              <a:ea typeface="HY나무B" pitchFamily="18" charset="-127"/>
            </a:endParaRPr>
          </a:p>
          <a:p>
            <a:pPr marL="342900" indent="-342900" eaLnBrk="1" hangingPunct="1">
              <a:buFont typeface="Century Schoolbook"/>
              <a:buAutoNum type="arabicPeriod"/>
            </a:pPr>
            <a:endParaRPr lang="ko-KR" altLang="en-US" b="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제목 1"/>
          <p:cNvSpPr>
            <a:spLocks noGrp="1"/>
          </p:cNvSpPr>
          <p:nvPr>
            <p:ph type="title"/>
          </p:nvPr>
        </p:nvSpPr>
        <p:spPr bwMode="auto">
          <a:xfrm>
            <a:off x="457200" y="274638"/>
            <a:ext cx="7467600" cy="1143000"/>
          </a:xfrm>
        </p:spPr>
        <p:txBody>
          <a:bodyPr/>
          <a:lstStyle/>
          <a:p>
            <a:pPr algn="ctr" eaLnBrk="1" hangingPunct="1"/>
            <a:r>
              <a:rPr lang="ko-KR" altLang="en-US" sz="4400" b="0" cap="none" smtClean="0"/>
              <a:t>대만과 팽호제도</a:t>
            </a:r>
          </a:p>
        </p:txBody>
      </p:sp>
      <p:sp>
        <p:nvSpPr>
          <p:cNvPr id="47106" name="내용 개체 틀 2"/>
          <p:cNvSpPr>
            <a:spLocks noGrp="1"/>
          </p:cNvSpPr>
          <p:nvPr>
            <p:ph sz="quarter" idx="4294967295"/>
          </p:nvPr>
        </p:nvSpPr>
        <p:spPr>
          <a:xfrm>
            <a:off x="457200" y="2000250"/>
            <a:ext cx="7467600" cy="4473575"/>
          </a:xfrm>
        </p:spPr>
        <p:txBody>
          <a:bodyPr/>
          <a:lstStyle/>
          <a:p>
            <a:pPr eaLnBrk="1" hangingPunct="1"/>
            <a:r>
              <a:rPr lang="en-US" altLang="ko-KR" sz="1900" smtClean="0">
                <a:latin typeface="HY나무B" pitchFamily="18" charset="-127"/>
                <a:ea typeface="HY나무B" pitchFamily="18" charset="-127"/>
              </a:rPr>
              <a:t>1952</a:t>
            </a:r>
            <a:r>
              <a:rPr lang="ko-KR" altLang="en-US" sz="1900" smtClean="0">
                <a:latin typeface="HY나무B" pitchFamily="18" charset="-127"/>
                <a:ea typeface="HY나무B" pitchFamily="18" charset="-127"/>
              </a:rPr>
              <a:t>년 샌프란시스코조약 제</a:t>
            </a:r>
            <a:r>
              <a:rPr lang="en-US" altLang="ko-KR" sz="1900" smtClean="0">
                <a:latin typeface="HY나무B" pitchFamily="18" charset="-127"/>
                <a:ea typeface="HY나무B" pitchFamily="18" charset="-127"/>
              </a:rPr>
              <a:t>2</a:t>
            </a:r>
            <a:r>
              <a:rPr lang="ko-KR" altLang="en-US" sz="1900" smtClean="0">
                <a:latin typeface="HY나무B" pitchFamily="18" charset="-127"/>
                <a:ea typeface="HY나무B" pitchFamily="18" charset="-127"/>
              </a:rPr>
              <a:t>장 제</a:t>
            </a:r>
            <a:r>
              <a:rPr lang="en-US" altLang="ko-KR" sz="1900" smtClean="0">
                <a:latin typeface="HY나무B" pitchFamily="18" charset="-127"/>
                <a:ea typeface="HY나무B" pitchFamily="18" charset="-127"/>
              </a:rPr>
              <a:t>26</a:t>
            </a:r>
            <a:r>
              <a:rPr lang="ko-KR" altLang="en-US" sz="1900" smtClean="0">
                <a:latin typeface="HY나무B" pitchFamily="18" charset="-127"/>
                <a:ea typeface="HY나무B" pitchFamily="18" charset="-127"/>
              </a:rPr>
              <a:t>조에 의거하여 </a:t>
            </a:r>
            <a:r>
              <a:rPr lang="en-US" altLang="ko-KR" sz="1900" smtClean="0">
                <a:latin typeface="HY나무B" pitchFamily="18" charset="-127"/>
                <a:ea typeface="HY나무B" pitchFamily="18" charset="-127"/>
              </a:rPr>
              <a:t>3</a:t>
            </a:r>
            <a:r>
              <a:rPr lang="ko-KR" altLang="en-US" sz="1900" smtClean="0">
                <a:latin typeface="HY나무B" pitchFamily="18" charset="-127"/>
                <a:ea typeface="HY나무B" pitchFamily="18" charset="-127"/>
              </a:rPr>
              <a:t>년 이내에 동조「일화</a:t>
            </a:r>
            <a:r>
              <a:rPr lang="en-US" altLang="ko-KR" sz="1900" smtClean="0">
                <a:latin typeface="HY나무B" pitchFamily="18" charset="-127"/>
                <a:ea typeface="HY나무B" pitchFamily="18" charset="-127"/>
              </a:rPr>
              <a:t>(</a:t>
            </a:r>
            <a:r>
              <a:rPr lang="ko-KR" altLang="en-US" sz="1900" smtClean="0">
                <a:latin typeface="HY나무B" pitchFamily="18" charset="-127"/>
                <a:ea typeface="HY나무B" pitchFamily="18" charset="-127"/>
              </a:rPr>
              <a:t>日華</a:t>
            </a:r>
            <a:r>
              <a:rPr lang="en-US" altLang="ko-KR" sz="1900" smtClean="0">
                <a:latin typeface="HY나무B" pitchFamily="18" charset="-127"/>
                <a:ea typeface="HY나무B" pitchFamily="18" charset="-127"/>
              </a:rPr>
              <a:t>)</a:t>
            </a:r>
            <a:r>
              <a:rPr lang="ko-KR" altLang="en-US" sz="1900" smtClean="0">
                <a:latin typeface="HY나무B" pitchFamily="18" charset="-127"/>
                <a:ea typeface="HY나무B" pitchFamily="18" charset="-127"/>
              </a:rPr>
              <a:t>평화조약」체결</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제</a:t>
            </a:r>
            <a:r>
              <a:rPr lang="en-US" altLang="ko-KR" sz="1900" smtClean="0">
                <a:latin typeface="HY나무B" pitchFamily="18" charset="-127"/>
                <a:ea typeface="HY나무B" pitchFamily="18" charset="-127"/>
              </a:rPr>
              <a:t>2</a:t>
            </a:r>
            <a:r>
              <a:rPr lang="ko-KR" altLang="en-US" sz="1900" smtClean="0">
                <a:latin typeface="HY나무B" pitchFamily="18" charset="-127"/>
                <a:ea typeface="HY나무B" pitchFamily="18" charset="-127"/>
              </a:rPr>
              <a:t>조에서 「일본국은 미합중국의 샌프란시스코에서 서명한 일본국과의 평화조약 제</a:t>
            </a:r>
            <a:r>
              <a:rPr lang="en-US" altLang="ko-KR" sz="1900" smtClean="0">
                <a:latin typeface="HY나무B" pitchFamily="18" charset="-127"/>
                <a:ea typeface="HY나무B" pitchFamily="18" charset="-127"/>
              </a:rPr>
              <a:t>2</a:t>
            </a:r>
            <a:r>
              <a:rPr lang="ko-KR" altLang="en-US" sz="1900" smtClean="0">
                <a:latin typeface="HY나무B" pitchFamily="18" charset="-127"/>
                <a:ea typeface="HY나무B" pitchFamily="18" charset="-127"/>
              </a:rPr>
              <a:t>장에 의거하여 대만 및 팽호제도</a:t>
            </a:r>
            <a:r>
              <a:rPr lang="en-US" altLang="ko-KR" sz="1900" smtClean="0">
                <a:latin typeface="HY나무B" pitchFamily="18" charset="-127"/>
                <a:ea typeface="HY나무B" pitchFamily="18" charset="-127"/>
              </a:rPr>
              <a:t>·</a:t>
            </a:r>
            <a:r>
              <a:rPr lang="ko-KR" altLang="en-US" sz="1900" smtClean="0">
                <a:latin typeface="HY나무B" pitchFamily="18" charset="-127"/>
                <a:ea typeface="HY나무B" pitchFamily="18" charset="-127"/>
              </a:rPr>
              <a:t>신남군도 및 서사군도에 대한 모든 권리</a:t>
            </a:r>
            <a:r>
              <a:rPr lang="en-US" altLang="ko-KR" sz="1900" smtClean="0">
                <a:latin typeface="HY나무B" pitchFamily="18" charset="-127"/>
                <a:ea typeface="HY나무B" pitchFamily="18" charset="-127"/>
              </a:rPr>
              <a:t>, </a:t>
            </a:r>
            <a:r>
              <a:rPr lang="ko-KR" altLang="en-US" sz="1900" smtClean="0">
                <a:latin typeface="HY나무B" pitchFamily="18" charset="-127"/>
                <a:ea typeface="HY나무B" pitchFamily="18" charset="-127"/>
              </a:rPr>
              <a:t>권원 및 청구권을 포기했던것을 승인하다」고 함</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중국공산당에 반환해야 할 영토를 평화조약으로 대만에 반환</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1972</a:t>
            </a:r>
            <a:r>
              <a:rPr lang="ko-KR" altLang="en-US" sz="1900" smtClean="0">
                <a:latin typeface="HY나무B" pitchFamily="18" charset="-127"/>
                <a:ea typeface="HY나무B" pitchFamily="18" charset="-127"/>
              </a:rPr>
              <a:t>년 일중간의 국교정상화를 계기로 대만정부 대신에 중국공산정부를 합법정부로 인정</a:t>
            </a:r>
            <a:r>
              <a:rPr lang="en-US" altLang="ko-KR" sz="1900" smtClean="0">
                <a:latin typeface="HY나무B" pitchFamily="18" charset="-127"/>
                <a:ea typeface="HY나무B" pitchFamily="18" charset="-127"/>
              </a:rPr>
              <a:t>.</a:t>
            </a:r>
          </a:p>
          <a:p>
            <a:pPr eaLnBrk="1" hangingPunct="1">
              <a:buFont typeface="Wingdings" pitchFamily="2" charset="2"/>
              <a:buNone/>
            </a:pPr>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제목 1"/>
          <p:cNvSpPr>
            <a:spLocks noGrp="1"/>
          </p:cNvSpPr>
          <p:nvPr>
            <p:ph type="title"/>
          </p:nvPr>
        </p:nvSpPr>
        <p:spPr bwMode="auto">
          <a:xfrm>
            <a:off x="457200" y="274638"/>
            <a:ext cx="7467600" cy="1143000"/>
          </a:xfrm>
        </p:spPr>
        <p:txBody>
          <a:bodyPr/>
          <a:lstStyle/>
          <a:p>
            <a:pPr eaLnBrk="1" hangingPunct="1"/>
            <a:r>
              <a:rPr lang="zh-CN" altLang="en-US" sz="4000" b="0" cap="none" smtClean="0"/>
              <a:t>台湾和流沙群岛</a:t>
            </a:r>
          </a:p>
        </p:txBody>
      </p:sp>
      <p:sp>
        <p:nvSpPr>
          <p:cNvPr id="48130" name="내용 개체 틀 2"/>
          <p:cNvSpPr>
            <a:spLocks noGrp="1"/>
          </p:cNvSpPr>
          <p:nvPr>
            <p:ph sz="quarter" idx="4294967295"/>
          </p:nvPr>
        </p:nvSpPr>
        <p:spPr/>
        <p:txBody>
          <a:bodyPr/>
          <a:lstStyle/>
          <a:p>
            <a:pPr eaLnBrk="1" hangingPunct="1"/>
            <a:r>
              <a:rPr lang="en-US" altLang="zh-CN" sz="1900" smtClean="0">
                <a:latin typeface="HY나무B" pitchFamily="18" charset="-127"/>
                <a:ea typeface="HY나무B" pitchFamily="18" charset="-127"/>
              </a:rPr>
              <a:t>1952</a:t>
            </a:r>
            <a:r>
              <a:rPr lang="zh-CN" altLang="en-US" sz="1900" smtClean="0">
                <a:latin typeface="HY나무B" pitchFamily="18" charset="-127"/>
                <a:ea typeface="HY나무B" pitchFamily="18" charset="-127"/>
              </a:rPr>
              <a:t>年旧金山条约第二章第二十六条三年以内签订日华和平条约的依据</a:t>
            </a:r>
          </a:p>
          <a:p>
            <a:pPr eaLnBrk="1" hangingPunct="1"/>
            <a:endParaRPr lang="en-US" altLang="ko-KR" sz="1900" smtClean="0">
              <a:latin typeface="HY나무B" pitchFamily="18" charset="-127"/>
              <a:ea typeface="HY나무B" pitchFamily="18" charset="-127"/>
            </a:endParaRPr>
          </a:p>
          <a:p>
            <a:pPr eaLnBrk="1" hangingPunct="1"/>
            <a:r>
              <a:rPr lang="zh-CN" altLang="en-US" sz="1900" smtClean="0">
                <a:latin typeface="HY나무B" pitchFamily="18" charset="-127"/>
                <a:ea typeface="HY나무B" pitchFamily="18" charset="-127"/>
              </a:rPr>
              <a:t>第二章中</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日本在美国的旧金山签署的和平条约第二章上规定中国拥有流沙群岛和新南群岛还有西沙群岛的所有主权，承认日本抛弃请求归还的权利</a:t>
            </a:r>
            <a:r>
              <a:rPr lang="en-US" altLang="zh-CN" sz="1900" smtClean="0">
                <a:latin typeface="HY나무B" pitchFamily="18" charset="-127"/>
                <a:ea typeface="HY나무B" pitchFamily="18" charset="-127"/>
              </a:rPr>
              <a:t>】</a:t>
            </a:r>
          </a:p>
          <a:p>
            <a:pPr eaLnBrk="1" hangingPunct="1"/>
            <a:endParaRPr lang="en-US" altLang="zh-CN" sz="1900" smtClean="0">
              <a:latin typeface="HY나무B" pitchFamily="18" charset="-127"/>
              <a:ea typeface="HY나무B" pitchFamily="18" charset="-127"/>
            </a:endParaRPr>
          </a:p>
          <a:p>
            <a:pPr eaLnBrk="1" hangingPunct="1"/>
            <a:r>
              <a:rPr lang="zh-CN" altLang="en-US" sz="1900" smtClean="0">
                <a:latin typeface="HY나무B" pitchFamily="18" charset="-127"/>
                <a:ea typeface="HY나무B" pitchFamily="18" charset="-127"/>
              </a:rPr>
              <a:t>中国共产党的领土变更要和签订条约的台湾政府进行变更</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1972</a:t>
            </a:r>
            <a:r>
              <a:rPr lang="zh-CN" altLang="en-US" sz="1900" smtClean="0">
                <a:latin typeface="HY나무B" pitchFamily="18" charset="-127"/>
                <a:ea typeface="HY나무B" pitchFamily="18" charset="-127"/>
              </a:rPr>
              <a:t>年日中关系</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国际正常化</a:t>
            </a:r>
            <a:r>
              <a:rPr lang="ko-KR" altLang="en-US" sz="1900" smtClean="0">
                <a:latin typeface="HY나무B" pitchFamily="18" charset="-127"/>
                <a:ea typeface="HY나무B" pitchFamily="18" charset="-127"/>
              </a:rPr>
              <a:t> </a:t>
            </a:r>
            <a:r>
              <a:rPr lang="zh-CN" altLang="en-US" sz="1900" smtClean="0">
                <a:latin typeface="HY나무B" pitchFamily="18" charset="-127"/>
                <a:ea typeface="HY나무B" pitchFamily="18" charset="-127"/>
              </a:rPr>
              <a:t>中国共产党代替了台湾政府得到了合法的认证</a:t>
            </a:r>
            <a:r>
              <a:rPr lang="en-US" altLang="ko-KR" sz="1900" smtClean="0">
                <a:latin typeface="HY나무B" pitchFamily="18" charset="-127"/>
                <a:ea typeface="HY나무B" pitchFamily="18" charset="-127"/>
              </a:rPr>
              <a:t>.</a:t>
            </a:r>
          </a:p>
          <a:p>
            <a:pPr eaLnBrk="1" hangingPunct="1"/>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내용 개체 틀 2"/>
          <p:cNvSpPr>
            <a:spLocks noGrp="1"/>
          </p:cNvSpPr>
          <p:nvPr>
            <p:ph sz="quarter" idx="4294967295"/>
          </p:nvPr>
        </p:nvSpPr>
        <p:spPr>
          <a:xfrm>
            <a:off x="457200" y="357188"/>
            <a:ext cx="7467600" cy="6116637"/>
          </a:xfrm>
        </p:spPr>
        <p:txBody>
          <a:bodyPr/>
          <a:lstStyle/>
          <a:p>
            <a:pPr eaLnBrk="1" hangingPunct="1">
              <a:lnSpc>
                <a:spcPct val="90000"/>
              </a:lnSpc>
              <a:buFont typeface="Wingdings" pitchFamily="2" charset="2"/>
              <a:buNone/>
            </a:pPr>
            <a:r>
              <a:rPr lang="en-US" altLang="ko-KR" sz="2200" smtClean="0">
                <a:solidFill>
                  <a:srgbClr val="FF0000"/>
                </a:solidFill>
              </a:rPr>
              <a:t>   *</a:t>
            </a:r>
            <a:r>
              <a:rPr lang="ko-KR" altLang="en-US" sz="2200" smtClean="0">
                <a:solidFill>
                  <a:srgbClr val="FF0000"/>
                </a:solidFill>
              </a:rPr>
              <a:t>일화평화조약이란</a:t>
            </a:r>
            <a:r>
              <a:rPr lang="en-US" altLang="ko-KR" sz="2200" smtClean="0">
                <a:solidFill>
                  <a:srgbClr val="FF0000"/>
                </a:solidFill>
              </a:rPr>
              <a:t>?</a:t>
            </a:r>
            <a:endParaRPr lang="en-US" altLang="ko-KR" sz="2200" smtClean="0"/>
          </a:p>
          <a:p>
            <a:pPr eaLnBrk="1" hangingPunct="1">
              <a:lnSpc>
                <a:spcPct val="90000"/>
              </a:lnSpc>
              <a:buFont typeface="Wingdings" pitchFamily="2" charset="2"/>
              <a:buNone/>
            </a:pPr>
            <a:r>
              <a:rPr lang="en-US" altLang="ko-KR" sz="1700" smtClean="0">
                <a:latin typeface="HY나무B" pitchFamily="18" charset="-127"/>
                <a:ea typeface="HY나무B" pitchFamily="18" charset="-127"/>
              </a:rPr>
              <a:t>     </a:t>
            </a:r>
            <a:r>
              <a:rPr lang="ko-KR" altLang="en-US" sz="1700" smtClean="0">
                <a:latin typeface="HY나무B" pitchFamily="18" charset="-127"/>
                <a:ea typeface="HY나무B" pitchFamily="18" charset="-127"/>
              </a:rPr>
              <a:t>제</a:t>
            </a:r>
            <a:r>
              <a:rPr lang="en-US" altLang="ko-KR" sz="1700" smtClean="0">
                <a:latin typeface="HY나무B" pitchFamily="18" charset="-127"/>
                <a:ea typeface="HY나무B" pitchFamily="18" charset="-127"/>
              </a:rPr>
              <a:t>2</a:t>
            </a:r>
            <a:r>
              <a:rPr lang="ko-KR" altLang="en-US" sz="1700" smtClean="0">
                <a:latin typeface="HY나무B" pitchFamily="18" charset="-127"/>
                <a:ea typeface="HY나무B" pitchFamily="18" charset="-127"/>
              </a:rPr>
              <a:t>조에서 「일본국은 미합중국의 샌프란시스코에서 서명한 일본국과의 평화조약 제</a:t>
            </a:r>
            <a:r>
              <a:rPr lang="en-US" altLang="ko-KR" sz="1700" smtClean="0">
                <a:latin typeface="HY나무B" pitchFamily="18" charset="-127"/>
                <a:ea typeface="HY나무B" pitchFamily="18" charset="-127"/>
              </a:rPr>
              <a:t>2</a:t>
            </a:r>
            <a:r>
              <a:rPr lang="ko-KR" altLang="en-US" sz="1700" smtClean="0">
                <a:latin typeface="HY나무B" pitchFamily="18" charset="-127"/>
                <a:ea typeface="HY나무B" pitchFamily="18" charset="-127"/>
              </a:rPr>
              <a:t>장에 의거하여 대만 및 팽호제도</a:t>
            </a:r>
            <a:r>
              <a:rPr lang="en-US" altLang="ko-KR" sz="1700" smtClean="0">
                <a:latin typeface="HY나무B" pitchFamily="18" charset="-127"/>
                <a:ea typeface="HY나무B" pitchFamily="18" charset="-127"/>
              </a:rPr>
              <a:t>·</a:t>
            </a:r>
            <a:r>
              <a:rPr lang="ko-KR" altLang="en-US" sz="1700" smtClean="0">
                <a:latin typeface="HY나무B" pitchFamily="18" charset="-127"/>
                <a:ea typeface="HY나무B" pitchFamily="18" charset="-127"/>
              </a:rPr>
              <a:t>신남군도 및 서사군도에 대한 모든 권리</a:t>
            </a:r>
            <a:r>
              <a:rPr lang="en-US" altLang="ko-KR" sz="1700" smtClean="0">
                <a:latin typeface="HY나무B" pitchFamily="18" charset="-127"/>
                <a:ea typeface="HY나무B" pitchFamily="18" charset="-127"/>
              </a:rPr>
              <a:t>, </a:t>
            </a:r>
            <a:r>
              <a:rPr lang="ko-KR" altLang="en-US" sz="1700" smtClean="0">
                <a:latin typeface="HY나무B" pitchFamily="18" charset="-127"/>
                <a:ea typeface="HY나무B" pitchFamily="18" charset="-127"/>
              </a:rPr>
              <a:t>권원 및 청구권을 포기했던것을 승인하다」고 함</a:t>
            </a:r>
            <a:r>
              <a:rPr lang="en-US" altLang="ko-KR" sz="1700" smtClean="0">
                <a:latin typeface="HY나무B" pitchFamily="18" charset="-127"/>
                <a:ea typeface="HY나무B" pitchFamily="18" charset="-127"/>
              </a:rPr>
              <a:t>. </a:t>
            </a:r>
          </a:p>
          <a:p>
            <a:pPr eaLnBrk="1" latinLnBrk="0" hangingPunct="1">
              <a:lnSpc>
                <a:spcPct val="90000"/>
              </a:lnSpc>
              <a:buFont typeface="Wingdings" pitchFamily="2" charset="2"/>
              <a:buNone/>
            </a:pPr>
            <a:r>
              <a:rPr lang="en-US" altLang="ko-KR" sz="2200" smtClean="0">
                <a:solidFill>
                  <a:srgbClr val="FF0000"/>
                </a:solidFill>
              </a:rPr>
              <a:t>  </a:t>
            </a:r>
          </a:p>
          <a:p>
            <a:pPr eaLnBrk="1" latinLnBrk="0" hangingPunct="1">
              <a:lnSpc>
                <a:spcPct val="90000"/>
              </a:lnSpc>
              <a:buFont typeface="Wingdings" pitchFamily="2" charset="2"/>
              <a:buNone/>
            </a:pPr>
            <a:r>
              <a:rPr lang="en-US" altLang="ko-KR" sz="2200" smtClean="0">
                <a:solidFill>
                  <a:srgbClr val="FF0000"/>
                </a:solidFill>
              </a:rPr>
              <a:t>   *</a:t>
            </a:r>
            <a:r>
              <a:rPr lang="ko-KR" altLang="en-US" sz="2200" smtClean="0">
                <a:solidFill>
                  <a:srgbClr val="FF0000"/>
                </a:solidFill>
              </a:rPr>
              <a:t>팽호제도란</a:t>
            </a:r>
            <a:r>
              <a:rPr lang="en-US" altLang="ko-KR" sz="2200" smtClean="0">
                <a:solidFill>
                  <a:srgbClr val="FF0000"/>
                </a:solidFill>
              </a:rPr>
              <a:t>?</a:t>
            </a:r>
          </a:p>
          <a:p>
            <a:pPr eaLnBrk="1" latinLnBrk="0" hangingPunct="1">
              <a:lnSpc>
                <a:spcPct val="90000"/>
              </a:lnSpc>
              <a:buFont typeface="Wingdings" pitchFamily="2" charset="2"/>
              <a:buNone/>
            </a:pPr>
            <a:r>
              <a:rPr lang="ko-KR" altLang="en-US" sz="1700" smtClean="0">
                <a:latin typeface="HY나무B" pitchFamily="18" charset="-127"/>
                <a:ea typeface="HY나무B" pitchFamily="18" charset="-127"/>
              </a:rPr>
              <a:t>     타이완 해협에 있고 타이완 섬에서 서쪽으로 약</a:t>
            </a:r>
            <a:r>
              <a:rPr lang="en-US" sz="1700" smtClean="0">
                <a:latin typeface="HY나무B" pitchFamily="18" charset="-127"/>
                <a:ea typeface="HY나무B" pitchFamily="18" charset="-127"/>
              </a:rPr>
              <a:t> </a:t>
            </a:r>
            <a:r>
              <a:rPr lang="en-US" altLang="zh-CN" sz="1700" smtClean="0">
                <a:latin typeface="HY나무B" pitchFamily="18" charset="-127"/>
                <a:ea typeface="HY나무B" pitchFamily="18" charset="-127"/>
              </a:rPr>
              <a:t>50km </a:t>
            </a:r>
            <a:r>
              <a:rPr lang="ko-KR" altLang="en-US" sz="1700" smtClean="0">
                <a:latin typeface="HY나무B" pitchFamily="18" charset="-127"/>
                <a:ea typeface="HY나무B" pitchFamily="18" charset="-127"/>
              </a:rPr>
              <a:t>떨어져 있는 군도 이다</a:t>
            </a:r>
            <a:r>
              <a:rPr lang="en-US" altLang="zh-CN" sz="1700" smtClean="0">
                <a:latin typeface="HY나무B" pitchFamily="18" charset="-127"/>
                <a:ea typeface="HY나무B" pitchFamily="18" charset="-127"/>
              </a:rPr>
              <a:t>.  </a:t>
            </a:r>
            <a:r>
              <a:rPr lang="ko-KR" altLang="en-US" sz="1700" smtClean="0">
                <a:latin typeface="HY나무B" pitchFamily="18" charset="-127"/>
                <a:ea typeface="HY나무B" pitchFamily="18" charset="-127"/>
              </a:rPr>
              <a:t>중국어에서는 펑후 군도다</a:t>
            </a:r>
            <a:r>
              <a:rPr lang="en-US" altLang="zh-CN" sz="1700" smtClean="0">
                <a:latin typeface="HY나무B" pitchFamily="18" charset="-127"/>
                <a:ea typeface="HY나무B" pitchFamily="18" charset="-127"/>
              </a:rPr>
              <a:t>. </a:t>
            </a:r>
            <a:r>
              <a:rPr lang="ko-KR" altLang="en-US" sz="1700" smtClean="0">
                <a:latin typeface="HY나무B" pitchFamily="18" charset="-127"/>
                <a:ea typeface="HY나무B" pitchFamily="18" charset="-127"/>
              </a:rPr>
              <a:t>섬들의 해안선은 복잡하고</a:t>
            </a:r>
            <a:r>
              <a:rPr lang="en-US" altLang="zh-CN" sz="1700" smtClean="0">
                <a:latin typeface="HY나무B" pitchFamily="18" charset="-127"/>
                <a:ea typeface="HY나무B" pitchFamily="18" charset="-127"/>
              </a:rPr>
              <a:t>, </a:t>
            </a:r>
            <a:r>
              <a:rPr lang="ko-KR" altLang="en-US" sz="1700" smtClean="0">
                <a:latin typeface="HY나무B" pitchFamily="18" charset="-127"/>
                <a:ea typeface="HY나무B" pitchFamily="18" charset="-127"/>
              </a:rPr>
              <a:t>그 총 연장 은 약</a:t>
            </a:r>
            <a:r>
              <a:rPr lang="en-US" sz="1700" smtClean="0">
                <a:latin typeface="HY나무B" pitchFamily="18" charset="-127"/>
                <a:ea typeface="HY나무B" pitchFamily="18" charset="-127"/>
              </a:rPr>
              <a:t> </a:t>
            </a:r>
            <a:r>
              <a:rPr lang="en-US" altLang="zh-CN" sz="1700" smtClean="0">
                <a:latin typeface="HY나무B" pitchFamily="18" charset="-127"/>
                <a:ea typeface="HY나무B" pitchFamily="18" charset="-127"/>
              </a:rPr>
              <a:t>300km</a:t>
            </a:r>
            <a:r>
              <a:rPr lang="ko-KR" altLang="en-US" sz="1700" smtClean="0">
                <a:latin typeface="HY나무B" pitchFamily="18" charset="-127"/>
                <a:ea typeface="HY나무B" pitchFamily="18" charset="-127"/>
              </a:rPr>
              <a:t>에 이른다</a:t>
            </a:r>
            <a:r>
              <a:rPr lang="en-US" altLang="zh-CN" sz="1700" smtClean="0">
                <a:latin typeface="HY나무B" pitchFamily="18" charset="-127"/>
                <a:ea typeface="HY나무B" pitchFamily="18" charset="-127"/>
              </a:rPr>
              <a:t>.</a:t>
            </a:r>
            <a:r>
              <a:rPr lang="ko-KR" altLang="en-US" sz="1700" smtClean="0">
                <a:latin typeface="HY나무B" pitchFamily="18" charset="-127"/>
                <a:ea typeface="HY나무B" pitchFamily="18" charset="-127"/>
              </a:rPr>
              <a:t>크고 작은</a:t>
            </a:r>
            <a:r>
              <a:rPr lang="en-US" sz="1700" smtClean="0">
                <a:latin typeface="HY나무B" pitchFamily="18" charset="-127"/>
                <a:ea typeface="HY나무B" pitchFamily="18" charset="-127"/>
              </a:rPr>
              <a:t> </a:t>
            </a:r>
            <a:r>
              <a:rPr lang="en-US" altLang="zh-CN" sz="1700" smtClean="0">
                <a:latin typeface="HY나무B" pitchFamily="18" charset="-127"/>
                <a:ea typeface="HY나무B" pitchFamily="18" charset="-127"/>
              </a:rPr>
              <a:t>90</a:t>
            </a:r>
            <a:r>
              <a:rPr lang="ko-KR" altLang="en-US" sz="1700" smtClean="0">
                <a:latin typeface="HY나무B" pitchFamily="18" charset="-127"/>
                <a:ea typeface="HY나무B" pitchFamily="18" charset="-127"/>
              </a:rPr>
              <a:t>개의 섬들로 이루어져 있지만 사람이 살고 있는 섬은 그 중</a:t>
            </a:r>
            <a:r>
              <a:rPr lang="en-US" sz="1700" smtClean="0">
                <a:latin typeface="HY나무B" pitchFamily="18" charset="-127"/>
                <a:ea typeface="HY나무B" pitchFamily="18" charset="-127"/>
              </a:rPr>
              <a:t> </a:t>
            </a:r>
            <a:r>
              <a:rPr lang="en-US" altLang="zh-CN" sz="1700" smtClean="0">
                <a:latin typeface="HY나무B" pitchFamily="18" charset="-127"/>
                <a:ea typeface="HY나무B" pitchFamily="18" charset="-127"/>
              </a:rPr>
              <a:t>19</a:t>
            </a:r>
            <a:r>
              <a:rPr lang="ko-KR" altLang="en-US" sz="1700" smtClean="0">
                <a:latin typeface="HY나무B" pitchFamily="18" charset="-127"/>
                <a:ea typeface="HY나무B" pitchFamily="18" charset="-127"/>
              </a:rPr>
              <a:t>개 섬</a:t>
            </a:r>
            <a:r>
              <a:rPr lang="en-US" altLang="zh-CN" sz="1700" smtClean="0">
                <a:latin typeface="HY나무B" pitchFamily="18" charset="-127"/>
                <a:ea typeface="HY나무B" pitchFamily="18" charset="-127"/>
              </a:rPr>
              <a:t>.</a:t>
            </a:r>
            <a:endParaRPr lang="en-US" altLang="ko-KR" sz="1700" smtClean="0">
              <a:latin typeface="HY나무B" pitchFamily="18" charset="-127"/>
              <a:ea typeface="HY나무B" pitchFamily="18" charset="-127"/>
            </a:endParaRPr>
          </a:p>
          <a:p>
            <a:pPr eaLnBrk="1" latinLnBrk="0" hangingPunct="1">
              <a:lnSpc>
                <a:spcPct val="90000"/>
              </a:lnSpc>
              <a:buFont typeface="Wingdings" pitchFamily="2" charset="2"/>
              <a:buNone/>
            </a:pPr>
            <a:r>
              <a:rPr lang="en-US" altLang="ko-KR" sz="2200" smtClean="0">
                <a:solidFill>
                  <a:srgbClr val="FF0000"/>
                </a:solidFill>
              </a:rPr>
              <a:t>  </a:t>
            </a:r>
          </a:p>
          <a:p>
            <a:pPr eaLnBrk="1" latinLnBrk="0" hangingPunct="1">
              <a:lnSpc>
                <a:spcPct val="90000"/>
              </a:lnSpc>
              <a:buFont typeface="Wingdings" pitchFamily="2" charset="2"/>
              <a:buNone/>
            </a:pPr>
            <a:r>
              <a:rPr lang="en-US" altLang="ko-KR" sz="2200" smtClean="0">
                <a:solidFill>
                  <a:srgbClr val="FF0000"/>
                </a:solidFill>
              </a:rPr>
              <a:t>   *</a:t>
            </a:r>
            <a:r>
              <a:rPr lang="ko-KR" altLang="en-US" sz="2200" smtClean="0">
                <a:solidFill>
                  <a:srgbClr val="FF0000"/>
                </a:solidFill>
              </a:rPr>
              <a:t>신남군도</a:t>
            </a:r>
            <a:r>
              <a:rPr lang="en-US" altLang="ko-KR" sz="2200" smtClean="0">
                <a:solidFill>
                  <a:srgbClr val="FF0000"/>
                </a:solidFill>
              </a:rPr>
              <a:t>(</a:t>
            </a:r>
            <a:r>
              <a:rPr lang="ko-KR" altLang="en-US" sz="2200" smtClean="0">
                <a:solidFill>
                  <a:srgbClr val="FF0000"/>
                </a:solidFill>
              </a:rPr>
              <a:t>新南群島</a:t>
            </a:r>
            <a:r>
              <a:rPr lang="en-US" altLang="ko-KR" sz="2200" smtClean="0">
                <a:solidFill>
                  <a:srgbClr val="FF0000"/>
                </a:solidFill>
              </a:rPr>
              <a:t>)</a:t>
            </a:r>
            <a:r>
              <a:rPr lang="ko-KR" altLang="en-US" sz="2200" smtClean="0">
                <a:solidFill>
                  <a:srgbClr val="FF0000"/>
                </a:solidFill>
              </a:rPr>
              <a:t>란</a:t>
            </a:r>
            <a:r>
              <a:rPr lang="en-US" altLang="ko-KR" sz="2200" smtClean="0">
                <a:solidFill>
                  <a:srgbClr val="FF0000"/>
                </a:solidFill>
              </a:rPr>
              <a:t>?</a:t>
            </a:r>
          </a:p>
          <a:p>
            <a:pPr eaLnBrk="1" latinLnBrk="0" hangingPunct="1">
              <a:lnSpc>
                <a:spcPct val="90000"/>
              </a:lnSpc>
              <a:buFont typeface="Wingdings" pitchFamily="2" charset="2"/>
              <a:buNone/>
            </a:pPr>
            <a:r>
              <a:rPr lang="en-US" altLang="ko-KR" sz="1700" smtClean="0"/>
              <a:t>    </a:t>
            </a:r>
            <a:r>
              <a:rPr lang="ko-KR" altLang="en-US" sz="1700" smtClean="0">
                <a:latin typeface="HY나무B" pitchFamily="18" charset="-127"/>
                <a:ea typeface="HY나무B" pitchFamily="18" charset="-127"/>
              </a:rPr>
              <a:t>일본이 제</a:t>
            </a:r>
            <a:r>
              <a:rPr lang="en-US" altLang="ko-KR" sz="1700" smtClean="0">
                <a:latin typeface="HY나무B" pitchFamily="18" charset="-127"/>
                <a:ea typeface="HY나무B" pitchFamily="18" charset="-127"/>
              </a:rPr>
              <a:t>2</a:t>
            </a:r>
            <a:r>
              <a:rPr lang="ko-KR" altLang="en-US" sz="1700" smtClean="0">
                <a:latin typeface="HY나무B" pitchFamily="18" charset="-127"/>
                <a:ea typeface="HY나무B" pitchFamily="18" charset="-127"/>
              </a:rPr>
              <a:t>차세계 대전 직전에 난사 군도에 붙였던 이름</a:t>
            </a:r>
            <a:r>
              <a:rPr lang="en-US" altLang="ko-KR" sz="1700" smtClean="0">
                <a:latin typeface="HY나무B" pitchFamily="18" charset="-127"/>
                <a:ea typeface="HY나무B" pitchFamily="18" charset="-127"/>
              </a:rPr>
              <a:t>. </a:t>
            </a:r>
          </a:p>
          <a:p>
            <a:pPr eaLnBrk="1" latinLnBrk="0" hangingPunct="1">
              <a:lnSpc>
                <a:spcPct val="90000"/>
              </a:lnSpc>
            </a:pPr>
            <a:endParaRPr lang="en-US" altLang="ko-KR" sz="1900" smtClean="0"/>
          </a:p>
          <a:p>
            <a:pPr eaLnBrk="1" latinLnBrk="0" hangingPunct="1">
              <a:lnSpc>
                <a:spcPct val="90000"/>
              </a:lnSpc>
              <a:buFont typeface="Wingdings" pitchFamily="2" charset="2"/>
              <a:buNone/>
            </a:pPr>
            <a:r>
              <a:rPr lang="en-US" altLang="ko-KR" sz="2200" smtClean="0">
                <a:solidFill>
                  <a:srgbClr val="FF0000"/>
                </a:solidFill>
              </a:rPr>
              <a:t>    *</a:t>
            </a:r>
            <a:r>
              <a:rPr lang="ko-KR" altLang="en-US" sz="2200" smtClean="0">
                <a:solidFill>
                  <a:srgbClr val="FF0000"/>
                </a:solidFill>
              </a:rPr>
              <a:t>파라셀 제도란</a:t>
            </a:r>
            <a:r>
              <a:rPr lang="en-US" altLang="ko-KR" sz="2200" smtClean="0">
                <a:solidFill>
                  <a:srgbClr val="FF0000"/>
                </a:solidFill>
              </a:rPr>
              <a:t>?</a:t>
            </a:r>
          </a:p>
          <a:p>
            <a:pPr eaLnBrk="1" latinLnBrk="0" hangingPunct="1">
              <a:lnSpc>
                <a:spcPct val="90000"/>
              </a:lnSpc>
              <a:buFont typeface="Wingdings" pitchFamily="2" charset="2"/>
              <a:buNone/>
            </a:pPr>
            <a:r>
              <a:rPr lang="en-US" altLang="ko-KR" sz="1700" smtClean="0">
                <a:solidFill>
                  <a:srgbClr val="FF0000"/>
                </a:solidFill>
                <a:latin typeface="HY나무B" pitchFamily="18" charset="-127"/>
                <a:ea typeface="HY나무B" pitchFamily="18" charset="-127"/>
              </a:rPr>
              <a:t>    </a:t>
            </a:r>
            <a:r>
              <a:rPr lang="ko-KR" altLang="en-US" sz="1700" smtClean="0">
                <a:latin typeface="HY나무B" pitchFamily="18" charset="-127"/>
                <a:ea typeface="HY나무B" pitchFamily="18" charset="-127"/>
              </a:rPr>
              <a:t>남중국해에 떠있는 수많은 산호초의 작은 섬들이다</a:t>
            </a:r>
            <a:r>
              <a:rPr lang="en-US" altLang="ko-KR" sz="1700" smtClean="0">
                <a:latin typeface="HY나무B" pitchFamily="18" charset="-127"/>
                <a:ea typeface="HY나무B" pitchFamily="18" charset="-127"/>
              </a:rPr>
              <a:t>. </a:t>
            </a:r>
            <a:r>
              <a:rPr lang="ko-KR" altLang="en-US" sz="1700" smtClean="0">
                <a:latin typeface="HY나무B" pitchFamily="18" charset="-127"/>
                <a:ea typeface="HY나무B" pitchFamily="18" charset="-127"/>
              </a:rPr>
              <a:t>중화인민공화국과 중화민국에서는 서사 군도</a:t>
            </a:r>
            <a:r>
              <a:rPr lang="en-US" altLang="ko-KR" sz="1700" smtClean="0">
                <a:latin typeface="HY나무B" pitchFamily="18" charset="-127"/>
                <a:ea typeface="HY나무B" pitchFamily="18" charset="-127"/>
              </a:rPr>
              <a:t>(</a:t>
            </a:r>
            <a:r>
              <a:rPr lang="ko-KR" altLang="en-US" sz="1700" smtClean="0">
                <a:latin typeface="HY나무B" pitchFamily="18" charset="-127"/>
                <a:ea typeface="HY나무B" pitchFamily="18" charset="-127"/>
              </a:rPr>
              <a:t>또는 시사 군도</a:t>
            </a:r>
            <a:r>
              <a:rPr lang="en-US" altLang="ko-KR" sz="1700" smtClean="0">
                <a:latin typeface="HY나무B" pitchFamily="18" charset="-127"/>
                <a:ea typeface="HY나무B" pitchFamily="18" charset="-127"/>
              </a:rPr>
              <a:t>), </a:t>
            </a:r>
            <a:r>
              <a:rPr lang="ko-KR" altLang="en-US" sz="1700" smtClean="0">
                <a:latin typeface="HY나무B" pitchFamily="18" charset="-127"/>
                <a:ea typeface="HY나무B" pitchFamily="18" charset="-127"/>
              </a:rPr>
              <a:t>베트남에서는 호앙사 군도 라고 부름</a:t>
            </a:r>
            <a:r>
              <a:rPr lang="en-US" altLang="ko-KR" sz="1700" smtClean="0">
                <a:latin typeface="HY나무B" pitchFamily="18" charset="-127"/>
                <a:ea typeface="HY나무B" pitchFamily="18" charset="-127"/>
              </a:rPr>
              <a:t>.</a:t>
            </a:r>
            <a:endParaRPr lang="en-US" altLang="ko-KR" sz="1700" smtClean="0">
              <a:solidFill>
                <a:srgbClr val="FF0000"/>
              </a:solidFill>
              <a:latin typeface="HY나무B" pitchFamily="18" charset="-127"/>
              <a:ea typeface="HY나무B" pitchFamily="18" charset="-127"/>
            </a:endParaRPr>
          </a:p>
          <a:p>
            <a:pPr eaLnBrk="1" latinLnBrk="0" hangingPunct="1">
              <a:lnSpc>
                <a:spcPct val="90000"/>
              </a:lnSpc>
              <a:buFont typeface="Wingdings" pitchFamily="2" charset="2"/>
              <a:buNone/>
            </a:pPr>
            <a:r>
              <a:rPr lang="en-US" altLang="ko-KR" sz="1700" smtClean="0"/>
              <a:t>    </a:t>
            </a:r>
            <a:endParaRPr lang="en-US" altLang="ko-KR" sz="1900" smtClean="0"/>
          </a:p>
          <a:p>
            <a:pPr eaLnBrk="1" hangingPunct="1">
              <a:lnSpc>
                <a:spcPct val="90000"/>
              </a:lnSpc>
              <a:buFont typeface="Wingdings" pitchFamily="2" charset="2"/>
              <a:buNone/>
            </a:pPr>
            <a:endParaRPr lang="en-US" altLang="ko-KR" sz="1900" smtClean="0"/>
          </a:p>
          <a:p>
            <a:pPr eaLnBrk="1" hangingPunct="1">
              <a:lnSpc>
                <a:spcPct val="90000"/>
              </a:lnSpc>
            </a:pPr>
            <a:endParaRPr lang="ko-KR" altLang="en-US" sz="22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제목 1"/>
          <p:cNvSpPr>
            <a:spLocks noGrp="1"/>
          </p:cNvSpPr>
          <p:nvPr>
            <p:ph type="title" idx="4294967295"/>
          </p:nvPr>
        </p:nvSpPr>
        <p:spPr bwMode="auto">
          <a:noFill/>
        </p:spPr>
        <p:txBody>
          <a:bodyPr/>
          <a:lstStyle/>
          <a:p>
            <a:pPr algn="ctr" eaLnBrk="1" hangingPunct="1"/>
            <a:r>
              <a:rPr lang="ko-KR" altLang="en-US" sz="4400" b="1" cap="none" smtClean="0"/>
              <a:t>북변</a:t>
            </a:r>
            <a:r>
              <a:rPr lang="en-US" altLang="ko-KR" sz="4400" b="1" cap="none" smtClean="0"/>
              <a:t>4</a:t>
            </a:r>
            <a:r>
              <a:rPr lang="ko-KR" altLang="en-US" sz="4400" b="1" cap="none" smtClean="0"/>
              <a:t>도문제</a:t>
            </a:r>
          </a:p>
        </p:txBody>
      </p:sp>
      <p:pic>
        <p:nvPicPr>
          <p:cNvPr id="50178" name="내용 개체 틀 4" descr="%B7%AF%C0%CF_seraphhj.jpg"/>
          <p:cNvPicPr>
            <a:picLocks noGrp="1" noChangeAspect="1"/>
          </p:cNvPicPr>
          <p:nvPr>
            <p:ph sz="quarter" idx="4294967295"/>
          </p:nvPr>
        </p:nvPicPr>
        <p:blipFill>
          <a:blip r:embed="rId2" cstate="print"/>
          <a:srcRect/>
          <a:stretch>
            <a:fillRect/>
          </a:stretch>
        </p:blipFill>
        <p:spPr>
          <a:xfrm>
            <a:off x="698500" y="2362200"/>
            <a:ext cx="3175000" cy="3048000"/>
          </a:xfrm>
        </p:spPr>
      </p:pic>
      <p:sp>
        <p:nvSpPr>
          <p:cNvPr id="50179" name="내용 개체 틀 3"/>
          <p:cNvSpPr>
            <a:spLocks noGrp="1"/>
          </p:cNvSpPr>
          <p:nvPr>
            <p:ph sz="quarter" idx="4294967295"/>
          </p:nvPr>
        </p:nvSpPr>
        <p:spPr>
          <a:xfrm>
            <a:off x="4000500" y="1600200"/>
            <a:ext cx="3927475" cy="4572000"/>
          </a:xfrm>
        </p:spPr>
        <p:txBody>
          <a:bodyPr/>
          <a:lstStyle/>
          <a:p>
            <a:pPr eaLnBrk="1" hangingPunct="1">
              <a:lnSpc>
                <a:spcPct val="80000"/>
              </a:lnSpc>
            </a:pPr>
            <a:r>
              <a:rPr lang="ko-KR" altLang="en-US" sz="1700" dirty="0" smtClean="0"/>
              <a:t>「대일강화조약」제</a:t>
            </a:r>
            <a:r>
              <a:rPr lang="en-US" altLang="ko-KR" sz="1700" dirty="0" smtClean="0"/>
              <a:t>2</a:t>
            </a:r>
            <a:r>
              <a:rPr lang="ko-KR" altLang="en-US" sz="1700" dirty="0" smtClean="0"/>
              <a:t>장에「일본이 쿠릴열도를 포기한다」에서 쿠릴열도를 일본 영토에서 분리</a:t>
            </a:r>
            <a:r>
              <a:rPr lang="en-US" altLang="ko-KR" sz="1700" dirty="0" smtClean="0"/>
              <a:t>.</a:t>
            </a:r>
          </a:p>
          <a:p>
            <a:pPr eaLnBrk="1" hangingPunct="1">
              <a:lnSpc>
                <a:spcPct val="80000"/>
              </a:lnSpc>
            </a:pPr>
            <a:r>
              <a:rPr lang="en-US" altLang="ko-KR" sz="1700" dirty="0" smtClean="0"/>
              <a:t>1952</a:t>
            </a:r>
            <a:r>
              <a:rPr lang="ko-KR" altLang="en-US" sz="1700" dirty="0" smtClean="0"/>
              <a:t>년 샌프란시스코조약 당시 일본영토에서 분리된 </a:t>
            </a:r>
            <a:r>
              <a:rPr lang="ko-KR" altLang="en-US" sz="1700" dirty="0" err="1" smtClean="0"/>
              <a:t>하보마이</a:t>
            </a:r>
            <a:r>
              <a:rPr lang="en-US" altLang="ko-KR" sz="1700" dirty="0" smtClean="0"/>
              <a:t>, </a:t>
            </a:r>
            <a:r>
              <a:rPr lang="ko-KR" altLang="en-US" sz="1700" dirty="0" err="1" smtClean="0"/>
              <a:t>시코탄</a:t>
            </a:r>
            <a:r>
              <a:rPr lang="en-US" altLang="ko-KR" sz="1700" dirty="0" smtClean="0"/>
              <a:t>, </a:t>
            </a:r>
            <a:r>
              <a:rPr lang="ko-KR" altLang="en-US" sz="1700" dirty="0" err="1" smtClean="0"/>
              <a:t>쿠나시리</a:t>
            </a:r>
            <a:r>
              <a:rPr lang="en-US" altLang="ko-KR" sz="1700" dirty="0" smtClean="0"/>
              <a:t>·</a:t>
            </a:r>
            <a:r>
              <a:rPr lang="ko-KR" altLang="en-US" sz="1700" dirty="0" err="1" smtClean="0"/>
              <a:t>에토로후에</a:t>
            </a:r>
            <a:r>
              <a:rPr lang="ko-KR" altLang="en-US" sz="1700" dirty="0" smtClean="0"/>
              <a:t> 대한 영유권 주장</a:t>
            </a:r>
            <a:r>
              <a:rPr lang="en-US" altLang="ko-KR" sz="1700" dirty="0" smtClean="0"/>
              <a:t>.</a:t>
            </a:r>
          </a:p>
          <a:p>
            <a:pPr eaLnBrk="1" hangingPunct="1">
              <a:lnSpc>
                <a:spcPct val="80000"/>
              </a:lnSpc>
            </a:pPr>
            <a:r>
              <a:rPr lang="ko-KR" altLang="en-US" sz="1700" dirty="0" err="1" smtClean="0"/>
              <a:t>후루시초프가</a:t>
            </a:r>
            <a:r>
              <a:rPr lang="ko-KR" altLang="en-US" sz="1700" dirty="0" smtClean="0"/>
              <a:t> 총리대신이 되면서 소련과 일본간에 정식으로 영유권분쟁이 표면화 됨</a:t>
            </a:r>
            <a:r>
              <a:rPr lang="en-US" altLang="ko-KR" sz="1700" dirty="0" smtClean="0"/>
              <a:t>.</a:t>
            </a:r>
          </a:p>
          <a:p>
            <a:pPr eaLnBrk="1" hangingPunct="1">
              <a:lnSpc>
                <a:spcPct val="80000"/>
              </a:lnSpc>
            </a:pPr>
            <a:r>
              <a:rPr lang="ko-KR" altLang="en-US" sz="1700" dirty="0" smtClean="0"/>
              <a:t>「냉정」을 보류하고 「평화공존」희망하여 일본과 외교관계 수립 요망</a:t>
            </a:r>
            <a:r>
              <a:rPr lang="en-US" altLang="ko-KR" sz="1700" dirty="0" smtClean="0"/>
              <a:t>.</a:t>
            </a:r>
          </a:p>
          <a:p>
            <a:pPr eaLnBrk="1" hangingPunct="1">
              <a:lnSpc>
                <a:spcPct val="80000"/>
              </a:lnSpc>
            </a:pPr>
            <a:r>
              <a:rPr lang="en-US" altLang="ko-KR" sz="1700" dirty="0" smtClean="0"/>
              <a:t>1955</a:t>
            </a:r>
            <a:r>
              <a:rPr lang="ko-KR" altLang="en-US" sz="1700" dirty="0" smtClean="0"/>
              <a:t>년 일본의 </a:t>
            </a:r>
            <a:r>
              <a:rPr lang="ko-KR" altLang="en-US" sz="1700" dirty="0" err="1" smtClean="0"/>
              <a:t>하토야마내각과</a:t>
            </a:r>
            <a:r>
              <a:rPr lang="ko-KR" altLang="en-US" sz="1700" dirty="0" smtClean="0"/>
              <a:t> 일소평화조약 교섭 시작</a:t>
            </a:r>
            <a:r>
              <a:rPr lang="en-US" altLang="ko-KR" sz="1700" dirty="0" smtClean="0"/>
              <a:t>.</a:t>
            </a:r>
          </a:p>
          <a:p>
            <a:pPr eaLnBrk="1" hangingPunct="1">
              <a:lnSpc>
                <a:spcPct val="80000"/>
              </a:lnSpc>
            </a:pPr>
            <a:r>
              <a:rPr lang="ko-KR" altLang="en-US" sz="1700" dirty="0" err="1" smtClean="0"/>
              <a:t>평화조약체결시</a:t>
            </a:r>
            <a:r>
              <a:rPr lang="ko-KR" altLang="en-US" sz="1700" dirty="0" smtClean="0"/>
              <a:t> </a:t>
            </a:r>
            <a:r>
              <a:rPr lang="ko-KR" altLang="en-US" sz="1700" dirty="0" err="1" smtClean="0"/>
              <a:t>쿠나시리</a:t>
            </a:r>
            <a:r>
              <a:rPr lang="en-US" altLang="ko-KR" sz="1700" dirty="0" smtClean="0"/>
              <a:t>, </a:t>
            </a:r>
            <a:r>
              <a:rPr lang="ko-KR" altLang="en-US" sz="1700" dirty="0" err="1" smtClean="0"/>
              <a:t>에토로후를</a:t>
            </a:r>
            <a:r>
              <a:rPr lang="ko-KR" altLang="en-US" sz="1700" dirty="0" smtClean="0"/>
              <a:t> </a:t>
            </a:r>
            <a:r>
              <a:rPr lang="ko-KR" altLang="en-US" sz="1700" dirty="0" err="1" smtClean="0"/>
              <a:t>반환하겠다하였으나</a:t>
            </a:r>
            <a:r>
              <a:rPr lang="ko-KR" altLang="en-US" sz="1700" dirty="0" smtClean="0"/>
              <a:t> 일본의 </a:t>
            </a:r>
            <a:r>
              <a:rPr lang="en-US" altLang="ko-KR" sz="1700" dirty="0" smtClean="0"/>
              <a:t>4</a:t>
            </a:r>
            <a:r>
              <a:rPr lang="ko-KR" altLang="en-US" sz="1700" dirty="0" err="1" smtClean="0"/>
              <a:t>도반환을</a:t>
            </a:r>
            <a:r>
              <a:rPr lang="ko-KR" altLang="en-US" sz="1700" dirty="0" smtClean="0"/>
              <a:t> 요구하는 국내사정 때문에 이루어지지 못함</a:t>
            </a:r>
            <a:r>
              <a:rPr lang="en-US" altLang="ko-KR" sz="1700" dirty="0" smtClean="0"/>
              <a:t>.</a:t>
            </a:r>
          </a:p>
          <a:p>
            <a:pPr eaLnBrk="1" hangingPunct="1">
              <a:lnSpc>
                <a:spcPct val="80000"/>
              </a:lnSpc>
            </a:pPr>
            <a:r>
              <a:rPr lang="en-US" altLang="ko-KR" sz="1700" dirty="0" smtClean="0"/>
              <a:t>1955</a:t>
            </a:r>
            <a:r>
              <a:rPr lang="ko-KR" altLang="en-US" sz="1700" dirty="0" smtClean="0"/>
              <a:t>년 </a:t>
            </a:r>
            <a:r>
              <a:rPr lang="ko-KR" altLang="en-US" sz="1700" dirty="0" err="1" smtClean="0"/>
              <a:t>하토야마총리는</a:t>
            </a:r>
            <a:r>
              <a:rPr lang="ko-KR" altLang="en-US" sz="1700" dirty="0" smtClean="0"/>
              <a:t> 모스크바를 방문해서 일소공동선언을 체결</a:t>
            </a:r>
            <a:r>
              <a:rPr lang="en-US" altLang="ko-KR" sz="1700" dirty="0" smtClean="0"/>
              <a:t>.</a:t>
            </a:r>
          </a:p>
          <a:p>
            <a:pPr eaLnBrk="1" hangingPunct="1">
              <a:lnSpc>
                <a:spcPct val="80000"/>
              </a:lnSpc>
            </a:pPr>
            <a:r>
              <a:rPr lang="ko-KR" altLang="en-US" sz="1700" dirty="0" smtClean="0"/>
              <a:t>「일본이 주도하여 미국과 체결한 것이므로 일소공동선언의 약속을 취소한다」고 선언</a:t>
            </a:r>
            <a:r>
              <a:rPr lang="en-US" altLang="ko-KR" sz="1700" dirty="0" smtClean="0"/>
              <a:t>.</a:t>
            </a:r>
          </a:p>
          <a:p>
            <a:pPr eaLnBrk="1" hangingPunct="1">
              <a:lnSpc>
                <a:spcPct val="80000"/>
              </a:lnSpc>
            </a:pPr>
            <a:endParaRPr lang="ko-KR" altLang="en-US" sz="13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제목 1"/>
          <p:cNvSpPr>
            <a:spLocks noGrp="1"/>
          </p:cNvSpPr>
          <p:nvPr>
            <p:ph type="title" idx="4294967295"/>
          </p:nvPr>
        </p:nvSpPr>
        <p:spPr bwMode="auto">
          <a:noFill/>
        </p:spPr>
        <p:txBody>
          <a:bodyPr/>
          <a:lstStyle/>
          <a:p>
            <a:pPr algn="ctr" eaLnBrk="1" hangingPunct="1"/>
            <a:r>
              <a:rPr lang="zh-CN" altLang="en-US" sz="4400" b="1" dirty="0" smtClean="0"/>
              <a:t>北方四岛问题</a:t>
            </a:r>
            <a:endParaRPr lang="ko-KR" altLang="en-US" sz="4400" b="1" cap="none" dirty="0" smtClean="0"/>
          </a:p>
        </p:txBody>
      </p:sp>
      <p:pic>
        <p:nvPicPr>
          <p:cNvPr id="51202" name="내용 개체 틀 4" descr="%B7%AF%C0%CF_seraphhj.jpg"/>
          <p:cNvPicPr>
            <a:picLocks noGrp="1" noChangeAspect="1"/>
          </p:cNvPicPr>
          <p:nvPr>
            <p:ph sz="quarter" idx="4294967295"/>
          </p:nvPr>
        </p:nvPicPr>
        <p:blipFill>
          <a:blip r:embed="rId2" cstate="print"/>
          <a:srcRect/>
          <a:stretch>
            <a:fillRect/>
          </a:stretch>
        </p:blipFill>
        <p:spPr>
          <a:xfrm>
            <a:off x="698500" y="2362200"/>
            <a:ext cx="3175000" cy="3048000"/>
          </a:xfrm>
        </p:spPr>
      </p:pic>
      <p:sp>
        <p:nvSpPr>
          <p:cNvPr id="51203" name="내용 개체 틀 3"/>
          <p:cNvSpPr>
            <a:spLocks noGrp="1"/>
          </p:cNvSpPr>
          <p:nvPr>
            <p:ph sz="quarter" idx="4294967295"/>
          </p:nvPr>
        </p:nvSpPr>
        <p:spPr>
          <a:xfrm>
            <a:off x="4211638" y="1557338"/>
            <a:ext cx="3657600" cy="4572000"/>
          </a:xfrm>
        </p:spPr>
        <p:txBody>
          <a:bodyPr/>
          <a:lstStyle/>
          <a:p>
            <a:pPr eaLnBrk="1" hangingPunct="1">
              <a:lnSpc>
                <a:spcPct val="80000"/>
              </a:lnSpc>
            </a:pPr>
            <a:r>
              <a:rPr lang="ko-KR" altLang="en-US" sz="1600" dirty="0" smtClean="0"/>
              <a:t>「</a:t>
            </a:r>
            <a:r>
              <a:rPr lang="zh-CN" altLang="en-US" sz="1600" dirty="0" smtClean="0"/>
              <a:t>对日停火条约</a:t>
            </a:r>
            <a:r>
              <a:rPr lang="ko-KR" altLang="en-US" sz="1600" dirty="0" smtClean="0"/>
              <a:t>」</a:t>
            </a:r>
            <a:r>
              <a:rPr lang="zh-CN" altLang="en-US" sz="1600" dirty="0" smtClean="0"/>
              <a:t>第</a:t>
            </a:r>
            <a:r>
              <a:rPr lang="en-US" altLang="zh-CN" sz="1600" dirty="0" smtClean="0"/>
              <a:t>2</a:t>
            </a:r>
            <a:r>
              <a:rPr lang="zh-CN" altLang="en-US" sz="1600" dirty="0" smtClean="0"/>
              <a:t>章</a:t>
            </a:r>
            <a:r>
              <a:rPr lang="ko-KR" altLang="en-US" sz="1600" dirty="0" smtClean="0"/>
              <a:t>「</a:t>
            </a:r>
            <a:r>
              <a:rPr lang="zh-CN" altLang="en-US" sz="1600" dirty="0" smtClean="0"/>
              <a:t>日本抛弃库页岛</a:t>
            </a:r>
            <a:r>
              <a:rPr lang="ko-KR" altLang="en-US" sz="1600" dirty="0" smtClean="0"/>
              <a:t>」</a:t>
            </a:r>
            <a:r>
              <a:rPr lang="zh-CN" altLang="en-US" sz="1600" dirty="0" smtClean="0"/>
              <a:t>库页岛从日本领土中分离</a:t>
            </a:r>
            <a:r>
              <a:rPr lang="en-US" altLang="ko-KR" sz="1600" dirty="0" smtClean="0"/>
              <a:t>.</a:t>
            </a:r>
          </a:p>
          <a:p>
            <a:pPr eaLnBrk="1" hangingPunct="1">
              <a:lnSpc>
                <a:spcPct val="80000"/>
              </a:lnSpc>
            </a:pPr>
            <a:r>
              <a:rPr lang="en-US" altLang="ko-KR" sz="1600" dirty="0" smtClean="0"/>
              <a:t>1952</a:t>
            </a:r>
            <a:r>
              <a:rPr lang="zh-CN" altLang="en-US" sz="1600" dirty="0" smtClean="0"/>
              <a:t>年</a:t>
            </a:r>
            <a:r>
              <a:rPr lang="ko-KR" altLang="en-US" sz="1600" dirty="0" smtClean="0"/>
              <a:t> </a:t>
            </a:r>
            <a:r>
              <a:rPr lang="zh-CN" altLang="en-US" sz="1600" dirty="0" smtClean="0"/>
              <a:t>旧金山条约对日本领土的分离，并对几个领土拥有权的主张</a:t>
            </a:r>
            <a:r>
              <a:rPr lang="en-US" altLang="zh-CN" sz="1600" dirty="0" smtClean="0"/>
              <a:t>.</a:t>
            </a:r>
            <a:endParaRPr lang="en-US" altLang="ko-KR" sz="1600" dirty="0" smtClean="0"/>
          </a:p>
          <a:p>
            <a:pPr eaLnBrk="1" hangingPunct="1">
              <a:lnSpc>
                <a:spcPct val="80000"/>
              </a:lnSpc>
            </a:pPr>
            <a:r>
              <a:rPr lang="zh-CN" altLang="en-US" sz="1600" dirty="0" smtClean="0"/>
              <a:t>苏联的赫尔格达普拉 代总理的同时苏联和日本的领土问题正是浮出水面</a:t>
            </a:r>
            <a:r>
              <a:rPr lang="en-US" altLang="ko-KR" sz="1600" dirty="0" smtClean="0"/>
              <a:t>.</a:t>
            </a:r>
          </a:p>
          <a:p>
            <a:pPr eaLnBrk="1" hangingPunct="1">
              <a:lnSpc>
                <a:spcPct val="80000"/>
              </a:lnSpc>
            </a:pPr>
            <a:r>
              <a:rPr lang="ko-KR" altLang="en-US" sz="1600" dirty="0" smtClean="0"/>
              <a:t>「</a:t>
            </a:r>
            <a:r>
              <a:rPr lang="zh-CN" altLang="en-US" sz="1600" dirty="0" smtClean="0"/>
              <a:t>冷战</a:t>
            </a:r>
            <a:r>
              <a:rPr lang="ko-KR" altLang="en-US" sz="1600" dirty="0" smtClean="0"/>
              <a:t>」</a:t>
            </a:r>
            <a:r>
              <a:rPr lang="zh-CN" altLang="en-US" sz="1600" dirty="0" smtClean="0"/>
              <a:t>时的保留</a:t>
            </a:r>
            <a:r>
              <a:rPr lang="ko-KR" altLang="en-US" sz="1600" dirty="0" smtClean="0"/>
              <a:t> 「</a:t>
            </a:r>
            <a:r>
              <a:rPr lang="zh-CN" altLang="en-US" sz="1600" dirty="0" smtClean="0"/>
              <a:t>和平共处</a:t>
            </a:r>
            <a:r>
              <a:rPr lang="ko-KR" altLang="en-US" sz="1600" dirty="0" smtClean="0"/>
              <a:t>」</a:t>
            </a:r>
            <a:r>
              <a:rPr lang="zh-CN" altLang="en-US" sz="1600" dirty="0" smtClean="0"/>
              <a:t>希望和日本建立外交关系</a:t>
            </a:r>
            <a:endParaRPr lang="en-US" altLang="zh-CN" sz="1600" dirty="0" smtClean="0"/>
          </a:p>
          <a:p>
            <a:pPr eaLnBrk="1" hangingPunct="1">
              <a:lnSpc>
                <a:spcPct val="80000"/>
              </a:lnSpc>
            </a:pPr>
            <a:r>
              <a:rPr lang="en-US" altLang="ko-KR" sz="1600" dirty="0" smtClean="0"/>
              <a:t>1955</a:t>
            </a:r>
            <a:r>
              <a:rPr lang="zh-CN" altLang="en-US" sz="1600" dirty="0" smtClean="0"/>
              <a:t>年</a:t>
            </a:r>
            <a:r>
              <a:rPr lang="ko-KR" altLang="en-US" sz="1600" dirty="0" smtClean="0"/>
              <a:t> </a:t>
            </a:r>
            <a:r>
              <a:rPr lang="zh-CN" altLang="en-US" sz="1600" dirty="0" smtClean="0"/>
              <a:t>日本的和平条约开始谈判</a:t>
            </a:r>
            <a:r>
              <a:rPr lang="en-US" altLang="ko-KR" sz="1600" dirty="0" smtClean="0"/>
              <a:t>.</a:t>
            </a:r>
          </a:p>
          <a:p>
            <a:pPr eaLnBrk="1" hangingPunct="1">
              <a:lnSpc>
                <a:spcPct val="80000"/>
              </a:lnSpc>
            </a:pPr>
            <a:r>
              <a:rPr lang="zh-CN" altLang="en-US" sz="1600" dirty="0" smtClean="0"/>
              <a:t>和平条约决定以后虽然夺回了一些领土主权，但因为国内原因</a:t>
            </a:r>
            <a:r>
              <a:rPr lang="en-US" altLang="zh-CN" sz="1600" dirty="0" smtClean="0"/>
              <a:t>4</a:t>
            </a:r>
            <a:r>
              <a:rPr lang="zh-CN" altLang="en-US" sz="1600" dirty="0" smtClean="0"/>
              <a:t>岛却无法取回</a:t>
            </a:r>
            <a:r>
              <a:rPr lang="en-US" altLang="ko-KR" sz="1600" dirty="0" smtClean="0"/>
              <a:t>.</a:t>
            </a:r>
          </a:p>
          <a:p>
            <a:pPr eaLnBrk="1" hangingPunct="1">
              <a:lnSpc>
                <a:spcPct val="80000"/>
              </a:lnSpc>
            </a:pPr>
            <a:r>
              <a:rPr lang="en-US" altLang="ko-KR" sz="1600" dirty="0" smtClean="0"/>
              <a:t>1955</a:t>
            </a:r>
            <a:r>
              <a:rPr lang="zh-CN" altLang="en-US" sz="1600" dirty="0" smtClean="0"/>
              <a:t>年赫尔格达普拉 总理在莫斯科访问时签订了苏日共同宣言</a:t>
            </a:r>
            <a:endParaRPr lang="en-US" altLang="zh-CN" sz="1600" dirty="0" smtClean="0"/>
          </a:p>
          <a:p>
            <a:pPr eaLnBrk="1" hangingPunct="1">
              <a:lnSpc>
                <a:spcPct val="80000"/>
              </a:lnSpc>
            </a:pPr>
            <a:r>
              <a:rPr lang="ko-KR" altLang="en-US" sz="1600" dirty="0" smtClean="0"/>
              <a:t>「</a:t>
            </a:r>
            <a:r>
              <a:rPr lang="zh-CN" altLang="en-US" sz="1600" dirty="0" smtClean="0"/>
              <a:t>日本的主导权由美国决定，日苏共同宣言被取消</a:t>
            </a:r>
            <a:r>
              <a:rPr lang="ko-KR" altLang="en-US" sz="1600" dirty="0" smtClean="0"/>
              <a:t> 」</a:t>
            </a:r>
            <a:r>
              <a:rPr lang="zh-CN" altLang="en-US" sz="1600" dirty="0" smtClean="0"/>
              <a:t>的宣言</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4" descr="http://postfiles9.naver.net/data20/2006/7/21/8/Allied2-cms1530.jpg?type=w2"/>
          <p:cNvPicPr>
            <a:picLocks noChangeAspect="1" noChangeArrowheads="1"/>
          </p:cNvPicPr>
          <p:nvPr/>
        </p:nvPicPr>
        <p:blipFill>
          <a:blip r:embed="rId2" cstate="print">
            <a:lum bright="36000"/>
          </a:blip>
          <a:srcRect/>
          <a:stretch>
            <a:fillRect/>
          </a:stretch>
        </p:blipFill>
        <p:spPr bwMode="auto">
          <a:xfrm>
            <a:off x="0" y="0"/>
            <a:ext cx="9436100" cy="7213600"/>
          </a:xfrm>
          <a:prstGeom prst="rect">
            <a:avLst/>
          </a:prstGeom>
          <a:noFill/>
          <a:ln w="9525">
            <a:noFill/>
            <a:miter lim="800000"/>
            <a:headEnd/>
            <a:tailEnd/>
          </a:ln>
        </p:spPr>
      </p:pic>
      <p:sp>
        <p:nvSpPr>
          <p:cNvPr id="10242" name="Rectangle 3"/>
          <p:cNvSpPr>
            <a:spLocks noGrp="1"/>
          </p:cNvSpPr>
          <p:nvPr>
            <p:ph type="body" idx="4294967295"/>
          </p:nvPr>
        </p:nvSpPr>
        <p:spPr/>
        <p:txBody>
          <a:bodyPr/>
          <a:lstStyle/>
          <a:p>
            <a:pPr eaLnBrk="1" hangingPunct="1">
              <a:lnSpc>
                <a:spcPct val="80000"/>
              </a:lnSpc>
              <a:buFont typeface="Wingdings" pitchFamily="2" charset="2"/>
              <a:buNone/>
            </a:pPr>
            <a:r>
              <a:rPr lang="en-US" altLang="zh-CN" sz="1600" b="1" smtClean="0">
                <a:latin typeface="HY나무B" pitchFamily="18" charset="-127"/>
                <a:ea typeface="HY나무B" pitchFamily="18" charset="-127"/>
              </a:rPr>
              <a:t>[</a:t>
            </a:r>
            <a:r>
              <a:rPr lang="zh-CN" altLang="en-US" sz="1600" b="1" smtClean="0">
                <a:latin typeface="HY나무B" pitchFamily="18" charset="-127"/>
                <a:ea typeface="HY나무B" pitchFamily="18" charset="-127"/>
              </a:rPr>
              <a:t>定义</a:t>
            </a:r>
            <a:r>
              <a:rPr lang="en-US" altLang="zh-CN" sz="1600" b="1" smtClean="0">
                <a:latin typeface="HY나무B" pitchFamily="18" charset="-127"/>
                <a:ea typeface="HY나무B" pitchFamily="18" charset="-127"/>
              </a:rPr>
              <a:t>]</a:t>
            </a:r>
          </a:p>
          <a:p>
            <a:pPr eaLnBrk="1" hangingPunct="1">
              <a:lnSpc>
                <a:spcPct val="80000"/>
              </a:lnSpc>
              <a:buFont typeface="Wingdings" pitchFamily="2" charset="2"/>
              <a:buNone/>
            </a:pPr>
            <a:endParaRPr lang="en-US" altLang="zh-CN" sz="1600" b="1" smtClean="0">
              <a:latin typeface="HY나무B" pitchFamily="18" charset="-127"/>
              <a:ea typeface="HY나무B" pitchFamily="18" charset="-127"/>
            </a:endParaRPr>
          </a:p>
          <a:p>
            <a:pPr eaLnBrk="1" hangingPunct="1">
              <a:lnSpc>
                <a:spcPct val="80000"/>
              </a:lnSpc>
              <a:buFont typeface="Wingdings" pitchFamily="2" charset="2"/>
              <a:buNone/>
            </a:pPr>
            <a:r>
              <a:rPr lang="en-US" altLang="zh-CN" sz="1600" b="1" smtClean="0">
                <a:latin typeface="HY나무B" pitchFamily="18" charset="-127"/>
                <a:ea typeface="HY나무B" pitchFamily="18" charset="-127"/>
              </a:rPr>
              <a:t>1951</a:t>
            </a:r>
            <a:r>
              <a:rPr lang="zh-CN" altLang="en-US" sz="1600" b="1" smtClean="0">
                <a:latin typeface="HY나무B" pitchFamily="18" charset="-127"/>
                <a:ea typeface="HY나무B" pitchFamily="18" charset="-127"/>
              </a:rPr>
              <a:t>年第二次世界大战结束后，鉴于日本的危害，日本和同盟国的</a:t>
            </a:r>
            <a:r>
              <a:rPr lang="en-US" altLang="zh-CN" sz="1600" b="1" smtClean="0">
                <a:latin typeface="HY나무B" pitchFamily="18" charset="-127"/>
                <a:ea typeface="HY나무B" pitchFamily="18" charset="-127"/>
              </a:rPr>
              <a:t>48</a:t>
            </a:r>
            <a:r>
              <a:rPr lang="zh-CN" altLang="en-US" sz="1600" b="1" smtClean="0">
                <a:latin typeface="HY나무B" pitchFamily="18" charset="-127"/>
                <a:ea typeface="HY나무B" pitchFamily="18" charset="-127"/>
              </a:rPr>
              <a:t>个国家签署了和平条约</a:t>
            </a:r>
            <a:r>
              <a:rPr lang="en-US" altLang="zh-CN" sz="1600" b="1" smtClean="0">
                <a:latin typeface="HY나무B" pitchFamily="18" charset="-127"/>
                <a:ea typeface="HY나무B" pitchFamily="18" charset="-127"/>
              </a:rPr>
              <a:t>.</a:t>
            </a:r>
          </a:p>
          <a:p>
            <a:pPr eaLnBrk="1" hangingPunct="1">
              <a:lnSpc>
                <a:spcPct val="80000"/>
              </a:lnSpc>
              <a:buFont typeface="Wingdings" pitchFamily="2" charset="2"/>
              <a:buNone/>
            </a:pPr>
            <a:endParaRPr lang="en-US" altLang="zh-CN" sz="1600" b="1" smtClean="0">
              <a:latin typeface="HY나무B" pitchFamily="18" charset="-127"/>
              <a:ea typeface="HY나무B" pitchFamily="18" charset="-127"/>
            </a:endParaRPr>
          </a:p>
          <a:p>
            <a:pPr eaLnBrk="1" hangingPunct="1">
              <a:lnSpc>
                <a:spcPct val="80000"/>
              </a:lnSpc>
              <a:buFont typeface="Wingdings" pitchFamily="2" charset="2"/>
              <a:buNone/>
            </a:pPr>
            <a:r>
              <a:rPr lang="en-US" altLang="zh-CN" sz="1600" b="1" smtClean="0">
                <a:latin typeface="HY나무B" pitchFamily="18" charset="-127"/>
                <a:ea typeface="HY나무B" pitchFamily="18" charset="-127"/>
              </a:rPr>
              <a:t>【</a:t>
            </a:r>
            <a:r>
              <a:rPr lang="zh-CN" altLang="en-US" sz="1600" b="1" smtClean="0">
                <a:latin typeface="HY나무B" pitchFamily="18" charset="-127"/>
                <a:ea typeface="HY나무B" pitchFamily="18" charset="-127"/>
              </a:rPr>
              <a:t>制定监察和法定的目的</a:t>
            </a:r>
            <a:r>
              <a:rPr lang="en-US" altLang="zh-CN" sz="1600" b="1" smtClean="0">
                <a:latin typeface="HY나무B" pitchFamily="18" charset="-127"/>
                <a:ea typeface="HY나무B" pitchFamily="18" charset="-127"/>
              </a:rPr>
              <a:t>】</a:t>
            </a:r>
          </a:p>
          <a:p>
            <a:pPr eaLnBrk="1" hangingPunct="1">
              <a:lnSpc>
                <a:spcPct val="80000"/>
              </a:lnSpc>
              <a:buFont typeface="Wingdings" pitchFamily="2" charset="2"/>
              <a:buNone/>
            </a:pPr>
            <a:endParaRPr lang="en-US" altLang="zh-CN" sz="1600" b="1" smtClean="0">
              <a:latin typeface="HY나무B" pitchFamily="18" charset="-127"/>
              <a:ea typeface="HY나무B" pitchFamily="18" charset="-127"/>
            </a:endParaRPr>
          </a:p>
          <a:p>
            <a:pPr eaLnBrk="1" hangingPunct="1">
              <a:lnSpc>
                <a:spcPct val="80000"/>
              </a:lnSpc>
              <a:buFont typeface="Wingdings" pitchFamily="2" charset="2"/>
              <a:buNone/>
            </a:pPr>
            <a:r>
              <a:rPr lang="zh-CN" altLang="en-US" sz="1600" b="1" smtClean="0">
                <a:latin typeface="HY나무B" pitchFamily="18" charset="-127"/>
                <a:ea typeface="HY나무B" pitchFamily="18" charset="-127"/>
              </a:rPr>
              <a:t>旧金山和平条约是</a:t>
            </a:r>
            <a:r>
              <a:rPr lang="en-US" altLang="zh-CN" sz="1600" b="1" smtClean="0">
                <a:latin typeface="HY나무B" pitchFamily="18" charset="-127"/>
                <a:ea typeface="HY나무B" pitchFamily="18" charset="-127"/>
              </a:rPr>
              <a:t>1951</a:t>
            </a:r>
            <a:r>
              <a:rPr lang="zh-CN" altLang="en-US" sz="1600" b="1" smtClean="0">
                <a:latin typeface="HY나무B" pitchFamily="18" charset="-127"/>
                <a:ea typeface="HY나무B" pitchFamily="18" charset="-127"/>
              </a:rPr>
              <a:t>年在美国地区</a:t>
            </a:r>
            <a:r>
              <a:rPr lang="en-US" altLang="zh-CN" sz="1600" b="1" smtClean="0">
                <a:latin typeface="HY나무B" pitchFamily="18" charset="-127"/>
                <a:ea typeface="HY나무B" pitchFamily="18" charset="-127"/>
              </a:rPr>
              <a:t>48</a:t>
            </a:r>
            <a:r>
              <a:rPr lang="zh-CN" altLang="en-US" sz="1600" b="1" smtClean="0">
                <a:latin typeface="HY나무B" pitchFamily="18" charset="-127"/>
                <a:ea typeface="HY나무B" pitchFamily="18" charset="-127"/>
              </a:rPr>
              <a:t>个第</a:t>
            </a:r>
            <a:r>
              <a:rPr lang="en-US" altLang="zh-CN" sz="1600" b="1" smtClean="0">
                <a:latin typeface="HY나무B" pitchFamily="18" charset="-127"/>
                <a:ea typeface="HY나무B" pitchFamily="18" charset="-127"/>
              </a:rPr>
              <a:t>2</a:t>
            </a:r>
            <a:r>
              <a:rPr lang="zh-CN" altLang="en-US" sz="1600" b="1" smtClean="0">
                <a:latin typeface="HY나무B" pitchFamily="18" charset="-127"/>
                <a:ea typeface="HY나무B" pitchFamily="18" charset="-127"/>
              </a:rPr>
              <a:t>次大战中</a:t>
            </a:r>
            <a:r>
              <a:rPr lang="en-US" altLang="zh-CN" sz="1600" b="1" smtClean="0">
                <a:latin typeface="HY나무B" pitchFamily="18" charset="-127"/>
                <a:ea typeface="HY나무B" pitchFamily="18" charset="-127"/>
              </a:rPr>
              <a:t>48</a:t>
            </a:r>
            <a:r>
              <a:rPr lang="zh-CN" altLang="en-US" sz="1600" b="1" smtClean="0">
                <a:latin typeface="HY나무B" pitchFamily="18" charset="-127"/>
                <a:ea typeface="HY나무B" pitchFamily="18" charset="-127"/>
              </a:rPr>
              <a:t>个战胜同盟国就日本战后如果处理达成了共识，为实现永久和平而通过的和平条约</a:t>
            </a:r>
            <a:r>
              <a:rPr lang="en-US" altLang="zh-CN" sz="1600" b="1" smtClean="0">
                <a:latin typeface="HY나무B" pitchFamily="18" charset="-127"/>
                <a:ea typeface="HY나무B" pitchFamily="18" charset="-127"/>
              </a:rPr>
              <a:t>.</a:t>
            </a:r>
          </a:p>
          <a:p>
            <a:pPr eaLnBrk="1" hangingPunct="1">
              <a:lnSpc>
                <a:spcPct val="80000"/>
              </a:lnSpc>
              <a:buFont typeface="Wingdings" pitchFamily="2" charset="2"/>
              <a:buNone/>
            </a:pPr>
            <a:endParaRPr lang="en-US" altLang="zh-CN" sz="1600" b="1" smtClean="0">
              <a:latin typeface="HY나무B" pitchFamily="18" charset="-127"/>
              <a:ea typeface="HY나무B" pitchFamily="18" charset="-127"/>
            </a:endParaRPr>
          </a:p>
          <a:p>
            <a:pPr eaLnBrk="1" hangingPunct="1">
              <a:lnSpc>
                <a:spcPct val="80000"/>
              </a:lnSpc>
              <a:buFont typeface="Wingdings" pitchFamily="2" charset="2"/>
              <a:buNone/>
            </a:pPr>
            <a:r>
              <a:rPr lang="en-US" altLang="zh-CN" sz="1600" b="1" smtClean="0">
                <a:latin typeface="HY나무B" pitchFamily="18" charset="-127"/>
                <a:ea typeface="HY나무B" pitchFamily="18" charset="-127"/>
              </a:rPr>
              <a:t>1951</a:t>
            </a:r>
            <a:r>
              <a:rPr lang="zh-CN" altLang="en-US" sz="1600" b="1" smtClean="0">
                <a:latin typeface="HY나무B" pitchFamily="18" charset="-127"/>
                <a:ea typeface="HY나무B" pitchFamily="18" charset="-127"/>
              </a:rPr>
              <a:t>年</a:t>
            </a:r>
            <a:r>
              <a:rPr lang="en-US" altLang="zh-CN" sz="1600" b="1" smtClean="0">
                <a:latin typeface="HY나무B" pitchFamily="18" charset="-127"/>
                <a:ea typeface="HY나무B" pitchFamily="18" charset="-127"/>
              </a:rPr>
              <a:t>9</a:t>
            </a:r>
            <a:r>
              <a:rPr lang="zh-CN" altLang="en-US" sz="1600" b="1" smtClean="0">
                <a:latin typeface="HY나무B" pitchFamily="18" charset="-127"/>
                <a:ea typeface="HY나무B" pitchFamily="18" charset="-127"/>
              </a:rPr>
              <a:t>月</a:t>
            </a:r>
            <a:r>
              <a:rPr lang="en-US" altLang="zh-CN" sz="1600" b="1" smtClean="0">
                <a:latin typeface="HY나무B" pitchFamily="18" charset="-127"/>
                <a:ea typeface="HY나무B" pitchFamily="18" charset="-127"/>
              </a:rPr>
              <a:t>4</a:t>
            </a:r>
            <a:r>
              <a:rPr lang="zh-CN" altLang="en-US" sz="1600" b="1" smtClean="0">
                <a:latin typeface="HY나무B" pitchFamily="18" charset="-127"/>
                <a:ea typeface="HY나무B" pitchFamily="18" charset="-127"/>
              </a:rPr>
              <a:t>日到</a:t>
            </a:r>
            <a:r>
              <a:rPr lang="en-US" altLang="zh-CN" sz="1600" b="1" smtClean="0">
                <a:latin typeface="HY나무B" pitchFamily="18" charset="-127"/>
                <a:ea typeface="HY나무B" pitchFamily="18" charset="-127"/>
              </a:rPr>
              <a:t>9</a:t>
            </a:r>
            <a:r>
              <a:rPr lang="zh-CN" altLang="en-US" sz="1600" b="1" smtClean="0">
                <a:latin typeface="HY나무B" pitchFamily="18" charset="-127"/>
                <a:ea typeface="HY나무B" pitchFamily="18" charset="-127"/>
              </a:rPr>
              <a:t>月</a:t>
            </a:r>
            <a:r>
              <a:rPr lang="en-US" altLang="zh-CN" sz="1600" b="1" smtClean="0">
                <a:latin typeface="HY나무B" pitchFamily="18" charset="-127"/>
                <a:ea typeface="HY나무B" pitchFamily="18" charset="-127"/>
              </a:rPr>
              <a:t>6</a:t>
            </a:r>
            <a:r>
              <a:rPr lang="zh-CN" altLang="en-US" sz="1600" b="1" smtClean="0">
                <a:latin typeface="HY나무B" pitchFamily="18" charset="-127"/>
                <a:ea typeface="HY나무B" pitchFamily="18" charset="-127"/>
              </a:rPr>
              <a:t>日结束这个期间的和平条约谈判的协商主体名义上是</a:t>
            </a:r>
            <a:r>
              <a:rPr lang="en-US" altLang="zh-CN" sz="1600" b="1" smtClean="0">
                <a:latin typeface="HY나무B" pitchFamily="18" charset="-127"/>
                <a:ea typeface="HY나무B" pitchFamily="18" charset="-127"/>
              </a:rPr>
              <a:t>52</a:t>
            </a:r>
            <a:r>
              <a:rPr lang="zh-CN" altLang="en-US" sz="1600" b="1" smtClean="0">
                <a:latin typeface="HY나무B" pitchFamily="18" charset="-127"/>
                <a:ea typeface="HY나무B" pitchFamily="18" charset="-127"/>
              </a:rPr>
              <a:t>个战胜国和战败国日本之间谈判，但是实际主导权却是美国和英国</a:t>
            </a:r>
            <a:r>
              <a:rPr lang="en-US" altLang="zh-CN" sz="1600" b="1" smtClean="0">
                <a:latin typeface="HY나무B" pitchFamily="18" charset="-127"/>
                <a:ea typeface="HY나무B" pitchFamily="18" charset="-127"/>
              </a:rPr>
              <a:t>.</a:t>
            </a:r>
          </a:p>
          <a:p>
            <a:pPr eaLnBrk="1" hangingPunct="1">
              <a:lnSpc>
                <a:spcPct val="80000"/>
              </a:lnSpc>
              <a:buFont typeface="Wingdings" pitchFamily="2" charset="2"/>
              <a:buNone/>
            </a:pPr>
            <a:endParaRPr lang="en-US" altLang="zh-CN" sz="1600" b="1" smtClean="0">
              <a:latin typeface="HY나무B" pitchFamily="18" charset="-127"/>
              <a:ea typeface="HY나무B" pitchFamily="18" charset="-127"/>
            </a:endParaRPr>
          </a:p>
          <a:p>
            <a:pPr eaLnBrk="1" hangingPunct="1">
              <a:lnSpc>
                <a:spcPct val="80000"/>
              </a:lnSpc>
              <a:buFont typeface="Wingdings" pitchFamily="2" charset="2"/>
              <a:buNone/>
            </a:pPr>
            <a:r>
              <a:rPr lang="zh-CN" altLang="en-US" sz="1600" b="1" smtClean="0">
                <a:latin typeface="HY나무B" pitchFamily="18" charset="-127"/>
                <a:ea typeface="HY나무B" pitchFamily="18" charset="-127"/>
              </a:rPr>
              <a:t>南斯拉夫，印度，缅甸受到了邀请，但是没有参加</a:t>
            </a:r>
            <a:r>
              <a:rPr lang="en-US" altLang="zh-CN" sz="1600" b="1" smtClean="0">
                <a:latin typeface="HY나무B" pitchFamily="18" charset="-127"/>
                <a:ea typeface="HY나무B" pitchFamily="18" charset="-127"/>
              </a:rPr>
              <a:t>.</a:t>
            </a:r>
            <a:r>
              <a:rPr lang="zh-CN" altLang="en-US" sz="1600" b="1" smtClean="0">
                <a:latin typeface="HY나무B" pitchFamily="18" charset="-127"/>
                <a:ea typeface="HY나무B" pitchFamily="18" charset="-127"/>
              </a:rPr>
              <a:t>苏联，波兰和捷克斯洛伐克参加了其中但是没有签订该条约</a:t>
            </a:r>
            <a:r>
              <a:rPr lang="en-US" altLang="zh-CN" sz="1600" b="1" smtClean="0">
                <a:latin typeface="HY나무B" pitchFamily="18" charset="-127"/>
                <a:ea typeface="HY나무B" pitchFamily="18" charset="-127"/>
              </a:rPr>
              <a:t>.</a:t>
            </a:r>
          </a:p>
          <a:p>
            <a:pPr eaLnBrk="1" hangingPunct="1">
              <a:lnSpc>
                <a:spcPct val="80000"/>
              </a:lnSpc>
              <a:buFont typeface="Wingdings" pitchFamily="2" charset="2"/>
              <a:buNone/>
            </a:pPr>
            <a:endParaRPr lang="en-US" altLang="zh-CN" sz="1600" b="1" smtClean="0">
              <a:latin typeface="HY나무B" pitchFamily="18" charset="-127"/>
              <a:ea typeface="HY나무B" pitchFamily="18" charset="-127"/>
            </a:endParaRPr>
          </a:p>
          <a:p>
            <a:pPr eaLnBrk="1" hangingPunct="1">
              <a:lnSpc>
                <a:spcPct val="80000"/>
              </a:lnSpc>
              <a:buFont typeface="Wingdings" pitchFamily="2" charset="2"/>
              <a:buNone/>
            </a:pPr>
            <a:r>
              <a:rPr lang="en-US" altLang="zh-CN" sz="1600" b="1" smtClean="0">
                <a:latin typeface="HY나무B" pitchFamily="18" charset="-127"/>
                <a:ea typeface="HY나무B" pitchFamily="18" charset="-127"/>
              </a:rPr>
              <a:t>1951</a:t>
            </a:r>
            <a:r>
              <a:rPr lang="zh-CN" altLang="en-US" sz="1600" b="1" smtClean="0">
                <a:latin typeface="HY나무B" pitchFamily="18" charset="-127"/>
                <a:ea typeface="HY나무B" pitchFamily="18" charset="-127"/>
              </a:rPr>
              <a:t>年</a:t>
            </a:r>
            <a:r>
              <a:rPr lang="en-US" altLang="zh-CN" sz="1600" b="1" smtClean="0">
                <a:latin typeface="HY나무B" pitchFamily="18" charset="-127"/>
                <a:ea typeface="HY나무B" pitchFamily="18" charset="-127"/>
              </a:rPr>
              <a:t>5</a:t>
            </a:r>
            <a:r>
              <a:rPr lang="zh-CN" altLang="en-US" sz="1600" b="1" smtClean="0">
                <a:latin typeface="HY나무B" pitchFamily="18" charset="-127"/>
                <a:ea typeface="HY나무B" pitchFamily="18" charset="-127"/>
              </a:rPr>
              <a:t>月</a:t>
            </a:r>
            <a:r>
              <a:rPr lang="en-US" altLang="zh-CN" sz="1600" b="1" smtClean="0">
                <a:latin typeface="HY나무B" pitchFamily="18" charset="-127"/>
                <a:ea typeface="HY나무B" pitchFamily="18" charset="-127"/>
              </a:rPr>
              <a:t>8</a:t>
            </a:r>
            <a:r>
              <a:rPr lang="zh-CN" altLang="en-US" sz="1600" b="1" smtClean="0">
                <a:latin typeface="HY나무B" pitchFamily="18" charset="-127"/>
                <a:ea typeface="HY나무B" pitchFamily="18" charset="-127"/>
              </a:rPr>
              <a:t>日签署在美国的旧金山地区，</a:t>
            </a:r>
            <a:r>
              <a:rPr lang="en-US" altLang="zh-CN" sz="1600" b="1" smtClean="0">
                <a:latin typeface="HY나무B" pitchFamily="18" charset="-127"/>
                <a:ea typeface="HY나무B" pitchFamily="18" charset="-127"/>
              </a:rPr>
              <a:t>1952</a:t>
            </a:r>
            <a:r>
              <a:rPr lang="zh-CN" altLang="en-US" sz="1600" b="1" smtClean="0">
                <a:latin typeface="HY나무B" pitchFamily="18" charset="-127"/>
                <a:ea typeface="HY나무B" pitchFamily="18" charset="-127"/>
              </a:rPr>
              <a:t>年</a:t>
            </a:r>
            <a:r>
              <a:rPr lang="en-US" altLang="zh-CN" sz="1600" b="1" smtClean="0">
                <a:latin typeface="HY나무B" pitchFamily="18" charset="-127"/>
                <a:ea typeface="HY나무B" pitchFamily="18" charset="-127"/>
              </a:rPr>
              <a:t>4</a:t>
            </a:r>
            <a:r>
              <a:rPr lang="zh-CN" altLang="en-US" sz="1600" b="1" smtClean="0">
                <a:latin typeface="HY나무B" pitchFamily="18" charset="-127"/>
                <a:ea typeface="HY나무B" pitchFamily="18" charset="-127"/>
              </a:rPr>
              <a:t>月</a:t>
            </a:r>
            <a:r>
              <a:rPr lang="en-US" altLang="zh-CN" sz="1600" b="1" smtClean="0">
                <a:latin typeface="HY나무B" pitchFamily="18" charset="-127"/>
                <a:ea typeface="HY나무B" pitchFamily="18" charset="-127"/>
              </a:rPr>
              <a:t>8</a:t>
            </a:r>
            <a:r>
              <a:rPr lang="zh-CN" altLang="en-US" sz="1600" b="1" smtClean="0">
                <a:latin typeface="HY나무B" pitchFamily="18" charset="-127"/>
                <a:ea typeface="HY나무B" pitchFamily="18" charset="-127"/>
              </a:rPr>
              <a:t>日对日得和平条约生效</a:t>
            </a:r>
            <a:r>
              <a:rPr lang="en-US" altLang="zh-CN" sz="1600" b="1" smtClean="0">
                <a:latin typeface="HY나무B" pitchFamily="18" charset="-127"/>
                <a:ea typeface="HY나무B" pitchFamily="18" charset="-127"/>
              </a:rPr>
              <a:t>.</a:t>
            </a:r>
          </a:p>
          <a:p>
            <a:pPr eaLnBrk="1" hangingPunct="1">
              <a:lnSpc>
                <a:spcPct val="80000"/>
              </a:lnSpc>
              <a:buFont typeface="Wingdings" pitchFamily="2" charset="2"/>
              <a:buNone/>
            </a:pPr>
            <a:endParaRPr lang="en-US" altLang="zh-CN" sz="1600" b="1" smtClean="0">
              <a:latin typeface="HY나무B" pitchFamily="18" charset="-127"/>
              <a:ea typeface="HY나무B" pitchFamily="18" charset="-127"/>
            </a:endParaRPr>
          </a:p>
          <a:p>
            <a:pPr eaLnBrk="1" hangingPunct="1">
              <a:lnSpc>
                <a:spcPct val="80000"/>
              </a:lnSpc>
              <a:buFont typeface="Wingdings" pitchFamily="2" charset="2"/>
              <a:buNone/>
            </a:pPr>
            <a:r>
              <a:rPr lang="zh-CN" altLang="en-US" sz="1600" b="1" smtClean="0">
                <a:latin typeface="HY나무B" pitchFamily="18" charset="-127"/>
                <a:ea typeface="HY나무B" pitchFamily="18" charset="-127"/>
              </a:rPr>
              <a:t>对韩半岛和中国台湾独立的库业岛南部等关羽日本的一切管理权和请求权放弃的内容等在条约上有记载</a:t>
            </a:r>
            <a:r>
              <a:rPr lang="en-US" altLang="zh-CN" sz="1600" b="1" smtClean="0">
                <a:latin typeface="HY나무B" pitchFamily="18" charset="-127"/>
                <a:ea typeface="HY나무B" pitchFamily="18" charset="-127"/>
              </a:rPr>
              <a:t>.</a:t>
            </a:r>
          </a:p>
          <a:p>
            <a:pPr eaLnBrk="1" hangingPunct="1">
              <a:lnSpc>
                <a:spcPct val="80000"/>
              </a:lnSpc>
              <a:buFont typeface="Wingdings" pitchFamily="2" charset="2"/>
              <a:buNone/>
            </a:pPr>
            <a:endParaRPr lang="en-US" altLang="zh-CN" sz="1600" b="1" smtClean="0">
              <a:latin typeface="HY나무B" pitchFamily="18" charset="-127"/>
              <a:ea typeface="HY나무B" pitchFamily="18" charset="-127"/>
            </a:endParaRPr>
          </a:p>
          <a:p>
            <a:pPr eaLnBrk="1" hangingPunct="1">
              <a:lnSpc>
                <a:spcPct val="80000"/>
              </a:lnSpc>
              <a:buFont typeface="Wingdings" pitchFamily="2" charset="2"/>
              <a:buNone/>
            </a:pPr>
            <a:endParaRPr lang="en-US" altLang="zh-CN" sz="1400" b="1" smtClean="0">
              <a:latin typeface="HY나무B" pitchFamily="18" charset="-127"/>
              <a:ea typeface="HY나무B" pitchFamily="18" charset="-127"/>
            </a:endParaRPr>
          </a:p>
          <a:p>
            <a:pPr eaLnBrk="1" hangingPunct="1">
              <a:lnSpc>
                <a:spcPct val="80000"/>
              </a:lnSpc>
              <a:buFont typeface="Wingdings" pitchFamily="2" charset="2"/>
              <a:buNone/>
            </a:pPr>
            <a:endParaRPr lang="en-US" altLang="zh-CN" sz="1400" b="1" smtClean="0">
              <a:latin typeface="HY나무B" pitchFamily="18" charset="-127"/>
              <a:ea typeface="HY나무B" pitchFamily="18" charset="-127"/>
            </a:endParaRPr>
          </a:p>
          <a:p>
            <a:pPr eaLnBrk="1" hangingPunct="1">
              <a:lnSpc>
                <a:spcPct val="80000"/>
              </a:lnSpc>
              <a:buFont typeface="Wingdings" pitchFamily="2" charset="2"/>
              <a:buNone/>
            </a:pPr>
            <a:endParaRPr lang="en-US" altLang="zh-CN" sz="1400" b="1" smtClean="0">
              <a:latin typeface="HY나무B" pitchFamily="18" charset="-127"/>
              <a:ea typeface="HY나무B" pitchFamily="18" charset="-127"/>
            </a:endParaRPr>
          </a:p>
          <a:p>
            <a:pPr eaLnBrk="1" hangingPunct="1">
              <a:lnSpc>
                <a:spcPct val="80000"/>
              </a:lnSpc>
              <a:buFont typeface="Wingdings" pitchFamily="2" charset="2"/>
              <a:buNone/>
            </a:pPr>
            <a:endParaRPr lang="en-US" altLang="zh-CN" sz="1400" b="1" smtClean="0">
              <a:latin typeface="HY나무B" pitchFamily="18" charset="-127"/>
              <a:ea typeface="HY나무B" pitchFamily="18" charset="-127"/>
            </a:endParaRPr>
          </a:p>
          <a:p>
            <a:pPr eaLnBrk="1" hangingPunct="1">
              <a:lnSpc>
                <a:spcPct val="80000"/>
              </a:lnSpc>
              <a:buFont typeface="Wingdings" pitchFamily="2" charset="2"/>
              <a:buNone/>
            </a:pPr>
            <a:endParaRPr lang="en-US" altLang="zh-CN" sz="1400" b="1" smtClean="0">
              <a:latin typeface="HY나무B" pitchFamily="18" charset="-127"/>
              <a:ea typeface="HY나무B" pitchFamily="18" charset="-127"/>
            </a:endParaRPr>
          </a:p>
          <a:p>
            <a:pPr eaLnBrk="1" hangingPunct="1">
              <a:lnSpc>
                <a:spcPct val="80000"/>
              </a:lnSpc>
              <a:buFont typeface="Wingdings" pitchFamily="2" charset="2"/>
              <a:buNone/>
            </a:pPr>
            <a:endParaRPr lang="en-US" altLang="zh-CN" sz="1400" b="1" smtClean="0">
              <a:latin typeface="HY나무B" pitchFamily="18" charset="-127"/>
              <a:ea typeface="HY나무B" pitchFamily="18" charset="-127"/>
            </a:endParaRPr>
          </a:p>
          <a:p>
            <a:pPr eaLnBrk="1" hangingPunct="1">
              <a:lnSpc>
                <a:spcPct val="80000"/>
              </a:lnSpc>
              <a:buFont typeface="Wingdings" pitchFamily="2" charset="2"/>
              <a:buNone/>
            </a:pPr>
            <a:endParaRPr lang="zh-CN" altLang="en-US" sz="1400" b="1" smtClean="0">
              <a:latin typeface="HY나무B" pitchFamily="18" charset="-127"/>
              <a:ea typeface="HY나무B" pitchFamily="18" charset="-127"/>
            </a:endParaRPr>
          </a:p>
          <a:p>
            <a:pPr eaLnBrk="1" hangingPunct="1">
              <a:lnSpc>
                <a:spcPct val="80000"/>
              </a:lnSpc>
              <a:buFont typeface="Wingdings" pitchFamily="2" charset="2"/>
              <a:buNone/>
            </a:pPr>
            <a:endParaRPr lang="zh-CN" altLang="en-US" sz="1400" b="1" smtClean="0">
              <a:latin typeface="HY나무B" pitchFamily="18" charset="-127"/>
              <a:ea typeface="HY나무B" pitchFamily="18" charset="-127"/>
            </a:endParaRPr>
          </a:p>
          <a:p>
            <a:pPr eaLnBrk="1" hangingPunct="1"/>
            <a:endParaRPr lang="zh-CN" altLang="en-US" smtClean="0">
              <a:latin typeface="Century Schoolbook"/>
            </a:endParaRPr>
          </a:p>
        </p:txBody>
      </p:sp>
      <p:sp>
        <p:nvSpPr>
          <p:cNvPr id="10243" name="Rectangle 5"/>
          <p:cNvSpPr>
            <a:spLocks noGrp="1"/>
          </p:cNvSpPr>
          <p:nvPr>
            <p:ph type="title" idx="4294967295"/>
          </p:nvPr>
        </p:nvSpPr>
        <p:spPr bwMode="auto">
          <a:noFill/>
        </p:spPr>
        <p:txBody>
          <a:bodyPr/>
          <a:lstStyle/>
          <a:p>
            <a:pPr eaLnBrk="1" hangingPunct="1"/>
            <a:r>
              <a:rPr lang="zh-CN" altLang="en-US" sz="4000" cap="none" smtClean="0">
                <a:latin typeface="Century Schoolbook"/>
              </a:rPr>
              <a:t>什么是旧金山和约</a:t>
            </a:r>
            <a:r>
              <a:rPr lang="zh-CN" altLang="en-US" cap="none" smtClean="0">
                <a:latin typeface="Century Schoolbook"/>
              </a:rPr>
              <a:t> </a:t>
            </a:r>
            <a:r>
              <a:rPr lang="en-US" altLang="zh-CN" cap="none" smtClean="0">
                <a:latin typeface="Century Schoolbook"/>
              </a:rPr>
              <a:t>?</a:t>
            </a:r>
          </a:p>
        </p:txBody>
      </p:sp>
      <p:sp>
        <p:nvSpPr>
          <p:cNvPr id="10244" name="Rectangle 6"/>
          <p:cNvSpPr>
            <a:spLocks noChangeArrowheads="1"/>
          </p:cNvSpPr>
          <p:nvPr/>
        </p:nvSpPr>
        <p:spPr bwMode="auto">
          <a:xfrm>
            <a:off x="523875" y="3246438"/>
            <a:ext cx="247650" cy="366712"/>
          </a:xfrm>
          <a:prstGeom prst="rect">
            <a:avLst/>
          </a:prstGeom>
          <a:noFill/>
          <a:ln w="9525">
            <a:noFill/>
            <a:miter lim="800000"/>
            <a:headEnd/>
            <a:tailEnd/>
          </a:ln>
        </p:spPr>
        <p:txBody>
          <a:bodyPr wrap="none" anchor="ctr">
            <a:spAutoFit/>
          </a:bodyPr>
          <a:lstStyle/>
          <a:p>
            <a:pPr latinLnBrk="1"/>
            <a:r>
              <a:rPr lang="ko-KR" altLang="en-US">
                <a:ea typeface="宋体" charset="-122"/>
              </a:rPr>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2" descr="http://dokdocenter.org/dokdo_news/wys2/file_attach/2009/03/12/1236822160-45.jpg"/>
          <p:cNvPicPr>
            <a:picLocks noChangeAspect="1" noChangeArrowheads="1"/>
          </p:cNvPicPr>
          <p:nvPr/>
        </p:nvPicPr>
        <p:blipFill>
          <a:blip r:embed="rId2" cstate="print">
            <a:lum bright="44000"/>
          </a:blip>
          <a:srcRect/>
          <a:stretch>
            <a:fillRect/>
          </a:stretch>
        </p:blipFill>
        <p:spPr bwMode="auto">
          <a:xfrm>
            <a:off x="0" y="0"/>
            <a:ext cx="9139238" cy="6858000"/>
          </a:xfrm>
          <a:prstGeom prst="rect">
            <a:avLst/>
          </a:prstGeom>
          <a:noFill/>
          <a:ln w="9525">
            <a:noFill/>
            <a:miter lim="800000"/>
            <a:headEnd/>
            <a:tailEnd/>
          </a:ln>
        </p:spPr>
      </p:pic>
      <p:sp>
        <p:nvSpPr>
          <p:cNvPr id="52226" name="제목 1"/>
          <p:cNvSpPr>
            <a:spLocks noGrp="1"/>
          </p:cNvSpPr>
          <p:nvPr>
            <p:ph type="title"/>
          </p:nvPr>
        </p:nvSpPr>
        <p:spPr bwMode="auto">
          <a:xfrm>
            <a:off x="457200" y="274638"/>
            <a:ext cx="7467600" cy="1143000"/>
          </a:xfrm>
        </p:spPr>
        <p:txBody>
          <a:bodyPr/>
          <a:lstStyle/>
          <a:p>
            <a:pPr algn="ctr" eaLnBrk="1" hangingPunct="1"/>
            <a:r>
              <a:rPr lang="ko-KR" altLang="en-US" sz="4400" cap="none" smtClean="0"/>
              <a:t>독도문제</a:t>
            </a:r>
            <a:endParaRPr lang="ko-KR" altLang="en-US" sz="4400" b="0" cap="none" smtClean="0"/>
          </a:p>
        </p:txBody>
      </p:sp>
      <p:sp>
        <p:nvSpPr>
          <p:cNvPr id="52227" name="내용 개체 틀 5"/>
          <p:cNvSpPr>
            <a:spLocks noGrp="1"/>
          </p:cNvSpPr>
          <p:nvPr>
            <p:ph sz="quarter" idx="4294967295"/>
          </p:nvPr>
        </p:nvSpPr>
        <p:spPr/>
        <p:txBody>
          <a:bodyPr/>
          <a:lstStyle/>
          <a:p>
            <a:pPr eaLnBrk="1" hangingPunct="1">
              <a:lnSpc>
                <a:spcPct val="80000"/>
              </a:lnSpc>
            </a:pPr>
            <a:r>
              <a:rPr lang="en-US" altLang="ko-KR" sz="1800" dirty="0" smtClean="0">
                <a:latin typeface="HY나무B" pitchFamily="18" charset="-127"/>
                <a:ea typeface="HY나무B" pitchFamily="18" charset="-127"/>
              </a:rPr>
              <a:t>1951</a:t>
            </a:r>
            <a:r>
              <a:rPr lang="ko-KR" altLang="en-US" sz="1800" dirty="0" smtClean="0">
                <a:latin typeface="HY나무B" pitchFamily="18" charset="-127"/>
                <a:ea typeface="HY나무B" pitchFamily="18" charset="-127"/>
              </a:rPr>
              <a:t>년</a:t>
            </a:r>
            <a:r>
              <a:rPr lang="en-US" altLang="ko-KR" sz="1800" dirty="0" smtClean="0">
                <a:latin typeface="HY나무B" pitchFamily="18" charset="-127"/>
                <a:ea typeface="HY나무B" pitchFamily="18" charset="-127"/>
              </a:rPr>
              <a:t>9</a:t>
            </a:r>
            <a:r>
              <a:rPr lang="ko-KR" altLang="en-US" sz="1800" dirty="0" smtClean="0">
                <a:latin typeface="HY나무B" pitchFamily="18" charset="-127"/>
                <a:ea typeface="HY나무B" pitchFamily="18" charset="-127"/>
              </a:rPr>
              <a:t>월</a:t>
            </a:r>
            <a:r>
              <a:rPr lang="en-US" altLang="ko-KR" sz="1800" dirty="0" smtClean="0">
                <a:latin typeface="HY나무B" pitchFamily="18" charset="-127"/>
                <a:ea typeface="HY나무B" pitchFamily="18" charset="-127"/>
              </a:rPr>
              <a:t>8</a:t>
            </a:r>
            <a:r>
              <a:rPr lang="ko-KR" altLang="en-US" sz="1800" dirty="0" smtClean="0">
                <a:latin typeface="HY나무B" pitchFamily="18" charset="-127"/>
                <a:ea typeface="HY나무B" pitchFamily="18" charset="-127"/>
              </a:rPr>
              <a:t>일 샌프란시스코조약에서 일본영토에 편입을 시도</a:t>
            </a:r>
            <a:r>
              <a:rPr lang="en-US" altLang="ko-KR" sz="1800" dirty="0" smtClean="0">
                <a:latin typeface="HY나무B" pitchFamily="18" charset="-127"/>
                <a:ea typeface="HY나무B" pitchFamily="18" charset="-127"/>
              </a:rPr>
              <a:t>.</a:t>
            </a:r>
          </a:p>
          <a:p>
            <a:pPr eaLnBrk="1" hangingPunct="1">
              <a:lnSpc>
                <a:spcPct val="80000"/>
              </a:lnSpc>
            </a:pPr>
            <a:endParaRPr lang="en-US" altLang="ko-KR" sz="1800" dirty="0" smtClean="0">
              <a:latin typeface="HY나무B" pitchFamily="18" charset="-127"/>
              <a:ea typeface="HY나무B" pitchFamily="18" charset="-127"/>
            </a:endParaRPr>
          </a:p>
          <a:p>
            <a:pPr eaLnBrk="1" hangingPunct="1">
              <a:lnSpc>
                <a:spcPct val="80000"/>
              </a:lnSpc>
            </a:pPr>
            <a:r>
              <a:rPr lang="ko-KR" altLang="en-US" sz="1800" dirty="0" smtClean="0">
                <a:latin typeface="HY나무B" pitchFamily="18" charset="-127"/>
                <a:ea typeface="HY나무B" pitchFamily="18" charset="-127"/>
              </a:rPr>
              <a:t>뉴질랜드</a:t>
            </a:r>
            <a:r>
              <a:rPr lang="en-US" altLang="ko-KR" sz="1800" dirty="0" smtClean="0">
                <a:latin typeface="HY나무B" pitchFamily="18" charset="-127"/>
                <a:ea typeface="HY나무B" pitchFamily="18" charset="-127"/>
              </a:rPr>
              <a:t>·</a:t>
            </a:r>
            <a:r>
              <a:rPr lang="ko-KR" altLang="en-US" sz="1800" dirty="0" smtClean="0">
                <a:latin typeface="HY나무B" pitchFamily="18" charset="-127"/>
                <a:ea typeface="HY나무B" pitchFamily="18" charset="-127"/>
              </a:rPr>
              <a:t>오스트레일리아</a:t>
            </a:r>
            <a:r>
              <a:rPr lang="en-US" altLang="ko-KR" sz="1800" dirty="0" smtClean="0">
                <a:latin typeface="HY나무B" pitchFamily="18" charset="-127"/>
                <a:ea typeface="HY나무B" pitchFamily="18" charset="-127"/>
              </a:rPr>
              <a:t>·</a:t>
            </a:r>
            <a:r>
              <a:rPr lang="ko-KR" altLang="en-US" sz="1800" dirty="0" err="1" smtClean="0">
                <a:latin typeface="HY나무B" pitchFamily="18" charset="-127"/>
                <a:ea typeface="HY나무B" pitchFamily="18" charset="-127"/>
              </a:rPr>
              <a:t>영국등</a:t>
            </a:r>
            <a:r>
              <a:rPr lang="ko-KR" altLang="en-US" sz="1800" dirty="0" smtClean="0">
                <a:latin typeface="HY나무B" pitchFamily="18" charset="-127"/>
                <a:ea typeface="HY나무B" pitchFamily="18" charset="-127"/>
              </a:rPr>
              <a:t> 다른 연합국의 항의로 실패</a:t>
            </a:r>
            <a:r>
              <a:rPr lang="en-US" altLang="ko-KR" sz="1800" dirty="0" smtClean="0">
                <a:latin typeface="HY나무B" pitchFamily="18" charset="-127"/>
                <a:ea typeface="HY나무B" pitchFamily="18" charset="-127"/>
              </a:rPr>
              <a:t>.</a:t>
            </a:r>
          </a:p>
          <a:p>
            <a:pPr eaLnBrk="1" hangingPunct="1">
              <a:lnSpc>
                <a:spcPct val="80000"/>
              </a:lnSpc>
            </a:pPr>
            <a:endParaRPr lang="en-US" altLang="ko-KR" sz="1800" dirty="0" smtClean="0">
              <a:latin typeface="HY나무B" pitchFamily="18" charset="-127"/>
              <a:ea typeface="HY나무B" pitchFamily="18" charset="-127"/>
            </a:endParaRPr>
          </a:p>
          <a:p>
            <a:pPr eaLnBrk="1" hangingPunct="1">
              <a:lnSpc>
                <a:spcPct val="80000"/>
              </a:lnSpc>
            </a:pPr>
            <a:r>
              <a:rPr lang="ko-KR" altLang="en-US" sz="1800" dirty="0" smtClean="0">
                <a:latin typeface="HY나무B" pitchFamily="18" charset="-127"/>
                <a:ea typeface="HY나무B" pitchFamily="18" charset="-127"/>
              </a:rPr>
              <a:t>이승만 대통령이 샌프란시스코조약의 발효를 앞두고 </a:t>
            </a:r>
            <a:r>
              <a:rPr lang="ko-KR" altLang="en-US" sz="1800" dirty="0" err="1" smtClean="0">
                <a:latin typeface="HY나무B" pitchFamily="18" charset="-127"/>
                <a:ea typeface="HY나무B" pitchFamily="18" charset="-127"/>
              </a:rPr>
              <a:t>평화선을</a:t>
            </a:r>
            <a:r>
              <a:rPr lang="ko-KR" altLang="en-US" sz="1800" dirty="0" smtClean="0">
                <a:latin typeface="HY나무B" pitchFamily="18" charset="-127"/>
                <a:ea typeface="HY나무B" pitchFamily="18" charset="-127"/>
              </a:rPr>
              <a:t> 선포하고 독도가 한국영토임을 대외에 선언</a:t>
            </a:r>
            <a:r>
              <a:rPr lang="en-US" altLang="ko-KR" sz="1800" dirty="0" smtClean="0">
                <a:latin typeface="HY나무B" pitchFamily="18" charset="-127"/>
                <a:ea typeface="HY나무B" pitchFamily="18" charset="-127"/>
              </a:rPr>
              <a:t>.</a:t>
            </a:r>
          </a:p>
          <a:p>
            <a:pPr eaLnBrk="1" hangingPunct="1">
              <a:lnSpc>
                <a:spcPct val="80000"/>
              </a:lnSpc>
            </a:pPr>
            <a:endParaRPr lang="en-US" altLang="ko-KR" sz="1800" dirty="0" smtClean="0">
              <a:latin typeface="HY나무B" pitchFamily="18" charset="-127"/>
              <a:ea typeface="HY나무B" pitchFamily="18" charset="-127"/>
            </a:endParaRPr>
          </a:p>
          <a:p>
            <a:pPr eaLnBrk="1" hangingPunct="1">
              <a:lnSpc>
                <a:spcPct val="80000"/>
              </a:lnSpc>
            </a:pPr>
            <a:r>
              <a:rPr lang="en-US" altLang="ko-KR" sz="1800" dirty="0" smtClean="0">
                <a:latin typeface="HY나무B" pitchFamily="18" charset="-127"/>
                <a:ea typeface="HY나무B" pitchFamily="18" charset="-127"/>
              </a:rPr>
              <a:t>1965</a:t>
            </a:r>
            <a:r>
              <a:rPr lang="ko-KR" altLang="en-US" sz="1800" dirty="0" smtClean="0">
                <a:latin typeface="HY나무B" pitchFamily="18" charset="-127"/>
                <a:ea typeface="HY나무B" pitchFamily="18" charset="-127"/>
              </a:rPr>
              <a:t>년 평화선 철폐</a:t>
            </a:r>
            <a:r>
              <a:rPr lang="en-US" altLang="ko-KR" sz="1800" dirty="0" smtClean="0">
                <a:latin typeface="HY나무B" pitchFamily="18" charset="-127"/>
                <a:ea typeface="HY나무B" pitchFamily="18" charset="-127"/>
              </a:rPr>
              <a:t>.</a:t>
            </a:r>
          </a:p>
          <a:p>
            <a:pPr eaLnBrk="1" hangingPunct="1">
              <a:lnSpc>
                <a:spcPct val="80000"/>
              </a:lnSpc>
            </a:pPr>
            <a:endParaRPr lang="en-US" altLang="ko-KR" sz="1800" dirty="0" smtClean="0">
              <a:latin typeface="HY나무B" pitchFamily="18" charset="-127"/>
              <a:ea typeface="HY나무B" pitchFamily="18" charset="-127"/>
            </a:endParaRPr>
          </a:p>
          <a:p>
            <a:pPr eaLnBrk="1" hangingPunct="1">
              <a:lnSpc>
                <a:spcPct val="80000"/>
              </a:lnSpc>
            </a:pPr>
            <a:r>
              <a:rPr lang="en-US" altLang="ko-KR" sz="1800" dirty="0" smtClean="0">
                <a:latin typeface="HY나무B" pitchFamily="18" charset="-127"/>
                <a:ea typeface="HY나무B" pitchFamily="18" charset="-127"/>
              </a:rPr>
              <a:t>1999</a:t>
            </a:r>
            <a:r>
              <a:rPr lang="ko-KR" altLang="en-US" sz="1800" dirty="0" smtClean="0">
                <a:latin typeface="HY나무B" pitchFamily="18" charset="-127"/>
                <a:ea typeface="HY나무B" pitchFamily="18" charset="-127"/>
              </a:rPr>
              <a:t>년 </a:t>
            </a:r>
            <a:r>
              <a:rPr lang="en-US" altLang="ko-KR" sz="1800" dirty="0" smtClean="0">
                <a:latin typeface="HY나무B" pitchFamily="18" charset="-127"/>
                <a:ea typeface="HY나무B" pitchFamily="18" charset="-127"/>
              </a:rPr>
              <a:t>1</a:t>
            </a:r>
            <a:r>
              <a:rPr lang="ko-KR" altLang="en-US" sz="1800" dirty="0" smtClean="0">
                <a:latin typeface="HY나무B" pitchFamily="18" charset="-127"/>
                <a:ea typeface="HY나무B" pitchFamily="18" charset="-127"/>
              </a:rPr>
              <a:t>월 독도가 중간수역 안에 포함되는 어업협정에 채택</a:t>
            </a:r>
            <a:r>
              <a:rPr lang="en-US" altLang="ko-KR" sz="1800" dirty="0" smtClean="0">
                <a:latin typeface="HY나무B" pitchFamily="18" charset="-127"/>
                <a:ea typeface="HY나무B" pitchFamily="18" charset="-127"/>
              </a:rPr>
              <a:t>.</a:t>
            </a:r>
          </a:p>
          <a:p>
            <a:pPr eaLnBrk="1" hangingPunct="1">
              <a:lnSpc>
                <a:spcPct val="80000"/>
              </a:lnSpc>
            </a:pPr>
            <a:endParaRPr lang="en-US" altLang="ko-KR" sz="1800" dirty="0" smtClean="0">
              <a:latin typeface="HY나무B" pitchFamily="18" charset="-127"/>
              <a:ea typeface="HY나무B" pitchFamily="18" charset="-127"/>
            </a:endParaRPr>
          </a:p>
          <a:p>
            <a:pPr eaLnBrk="1" hangingPunct="1">
              <a:lnSpc>
                <a:spcPct val="80000"/>
              </a:lnSpc>
            </a:pPr>
            <a:endParaRPr lang="en-US" altLang="ko-KR" sz="1800" dirty="0" smtClean="0">
              <a:latin typeface="HY나무B" pitchFamily="18" charset="-127"/>
              <a:ea typeface="HY나무B" pitchFamily="18" charset="-127"/>
            </a:endParaRPr>
          </a:p>
          <a:p>
            <a:pPr eaLnBrk="1" hangingPunct="1">
              <a:lnSpc>
                <a:spcPct val="80000"/>
              </a:lnSpc>
              <a:buFont typeface="Wingdings" pitchFamily="2" charset="2"/>
              <a:buNone/>
            </a:pPr>
            <a:r>
              <a:rPr lang="en-US" altLang="ko-KR" sz="1400" dirty="0" smtClean="0">
                <a:solidFill>
                  <a:srgbClr val="FF0000"/>
                </a:solidFill>
                <a:latin typeface="HY나무B" pitchFamily="18" charset="-127"/>
                <a:ea typeface="HY나무B" pitchFamily="18" charset="-127"/>
              </a:rPr>
              <a:t>*</a:t>
            </a:r>
            <a:r>
              <a:rPr lang="ko-KR" altLang="en-US" sz="1400" dirty="0" smtClean="0">
                <a:solidFill>
                  <a:srgbClr val="FF0000"/>
                </a:solidFill>
                <a:latin typeface="HY나무B" pitchFamily="18" charset="-127"/>
                <a:ea typeface="HY나무B" pitchFamily="18" charset="-127"/>
              </a:rPr>
              <a:t>어업협정이란</a:t>
            </a:r>
            <a:r>
              <a:rPr lang="en-US" altLang="ko-KR" sz="1400" dirty="0" smtClean="0">
                <a:solidFill>
                  <a:srgbClr val="FF0000"/>
                </a:solidFill>
                <a:latin typeface="HY나무B" pitchFamily="18" charset="-127"/>
                <a:ea typeface="HY나무B" pitchFamily="18" charset="-127"/>
              </a:rPr>
              <a:t>?</a:t>
            </a:r>
          </a:p>
          <a:p>
            <a:pPr eaLnBrk="1" hangingPunct="1">
              <a:lnSpc>
                <a:spcPct val="80000"/>
              </a:lnSpc>
              <a:buFont typeface="Wingdings" pitchFamily="2" charset="2"/>
              <a:buNone/>
            </a:pPr>
            <a:r>
              <a:rPr lang="ko-KR" altLang="en-US" sz="1300" dirty="0" smtClean="0">
                <a:latin typeface="HY나무B" pitchFamily="18" charset="-127"/>
                <a:ea typeface="HY나무B" pitchFamily="18" charset="-127"/>
              </a:rPr>
              <a:t>     대한민국과 사이에 맺어진 어업에 관한 조약</a:t>
            </a:r>
            <a:r>
              <a:rPr lang="en-US" altLang="ko-KR" sz="1300" dirty="0" smtClean="0">
                <a:latin typeface="HY나무B" pitchFamily="18" charset="-127"/>
                <a:ea typeface="HY나무B" pitchFamily="18" charset="-127"/>
              </a:rPr>
              <a:t>.</a:t>
            </a:r>
          </a:p>
          <a:p>
            <a:pPr eaLnBrk="1" hangingPunct="1">
              <a:lnSpc>
                <a:spcPct val="80000"/>
              </a:lnSpc>
              <a:buFont typeface="Wingdings" pitchFamily="2" charset="2"/>
              <a:buNone/>
            </a:pPr>
            <a:r>
              <a:rPr lang="en-US" altLang="ko-KR" sz="1300" dirty="0" smtClean="0">
                <a:latin typeface="HY나무B" pitchFamily="18" charset="-127"/>
                <a:ea typeface="HY나무B" pitchFamily="18" charset="-127"/>
              </a:rPr>
              <a:t>     1965</a:t>
            </a:r>
            <a:r>
              <a:rPr lang="ko-KR" altLang="en-US" sz="1300" dirty="0" smtClean="0">
                <a:latin typeface="HY나무B" pitchFamily="18" charset="-127"/>
                <a:ea typeface="HY나무B" pitchFamily="18" charset="-127"/>
              </a:rPr>
              <a:t>년 한일기본조약의 부속 조약 가운데 하나로 체결되었으며</a:t>
            </a:r>
            <a:r>
              <a:rPr lang="en-US" altLang="ko-KR" sz="1300" dirty="0" smtClean="0">
                <a:latin typeface="HY나무B" pitchFamily="18" charset="-127"/>
                <a:ea typeface="HY나무B" pitchFamily="18" charset="-127"/>
              </a:rPr>
              <a:t>, 1995</a:t>
            </a:r>
            <a:r>
              <a:rPr lang="ko-KR" altLang="en-US" sz="1300" dirty="0" smtClean="0">
                <a:latin typeface="HY나무B" pitchFamily="18" charset="-127"/>
                <a:ea typeface="HY나무B" pitchFamily="18" charset="-127"/>
              </a:rPr>
              <a:t>년 일본의 일방적 파기 선언으로 무효화 되었다가 </a:t>
            </a:r>
            <a:r>
              <a:rPr lang="en-US" altLang="ko-KR" sz="1300" dirty="0" smtClean="0">
                <a:latin typeface="HY나무B" pitchFamily="18" charset="-127"/>
                <a:ea typeface="HY나무B" pitchFamily="18" charset="-127"/>
              </a:rPr>
              <a:t>1998</a:t>
            </a:r>
            <a:r>
              <a:rPr lang="ko-KR" altLang="en-US" sz="1300" dirty="0" smtClean="0">
                <a:latin typeface="HY나무B" pitchFamily="18" charset="-127"/>
                <a:ea typeface="HY나무B" pitchFamily="18" charset="-127"/>
              </a:rPr>
              <a:t>년 신규 협정을 다시 체결하였다</a:t>
            </a:r>
            <a:r>
              <a:rPr lang="en-US" altLang="ko-KR" sz="1300" dirty="0" smtClean="0">
                <a:latin typeface="HY나무B" pitchFamily="18" charset="-127"/>
                <a:ea typeface="HY나무B" pitchFamily="18" charset="-127"/>
              </a:rPr>
              <a:t>. </a:t>
            </a:r>
            <a:r>
              <a:rPr lang="ko-KR" altLang="en-US" sz="1300" dirty="0" smtClean="0">
                <a:latin typeface="HY나무B" pitchFamily="18" charset="-127"/>
                <a:ea typeface="HY나무B" pitchFamily="18" charset="-127"/>
              </a:rPr>
              <a:t>공식명칭은 대한민국과 </a:t>
            </a:r>
            <a:r>
              <a:rPr lang="ko-KR" altLang="en-US" sz="1300" dirty="0" err="1" smtClean="0">
                <a:latin typeface="HY나무B" pitchFamily="18" charset="-127"/>
                <a:ea typeface="HY나무B" pitchFamily="18" charset="-127"/>
              </a:rPr>
              <a:t>일본국</a:t>
            </a:r>
            <a:r>
              <a:rPr lang="ko-KR" altLang="en-US" sz="1300" dirty="0" smtClean="0">
                <a:latin typeface="HY나무B" pitchFamily="18" charset="-127"/>
                <a:ea typeface="HY나무B" pitchFamily="18" charset="-127"/>
              </a:rPr>
              <a:t> 간의 어업에 관한 협정으로 </a:t>
            </a:r>
            <a:r>
              <a:rPr lang="en-US" altLang="ko-KR" sz="1300" dirty="0" smtClean="0">
                <a:latin typeface="HY나무B" pitchFamily="18" charset="-127"/>
                <a:ea typeface="HY나무B" pitchFamily="18" charset="-127"/>
              </a:rPr>
              <a:t>1965</a:t>
            </a:r>
            <a:r>
              <a:rPr lang="ko-KR" altLang="en-US" sz="1300" dirty="0" smtClean="0">
                <a:latin typeface="HY나무B" pitchFamily="18" charset="-127"/>
                <a:ea typeface="HY나무B" pitchFamily="18" charset="-127"/>
              </a:rPr>
              <a:t>년 의 협정을 </a:t>
            </a:r>
            <a:r>
              <a:rPr lang="en-US" altLang="ko-KR" sz="1300" dirty="0" smtClean="0">
                <a:latin typeface="HY나무B" pitchFamily="18" charset="-127"/>
                <a:ea typeface="HY나무B" pitchFamily="18" charset="-127"/>
              </a:rPr>
              <a:t>1</a:t>
            </a:r>
            <a:r>
              <a:rPr lang="ko-KR" altLang="en-US" sz="1300" dirty="0" smtClean="0">
                <a:latin typeface="HY나무B" pitchFamily="18" charset="-127"/>
                <a:ea typeface="HY나무B" pitchFamily="18" charset="-127"/>
              </a:rPr>
              <a:t>차 협정</a:t>
            </a:r>
            <a:r>
              <a:rPr lang="en-US" altLang="ko-KR" sz="1300" dirty="0" smtClean="0">
                <a:latin typeface="HY나무B" pitchFamily="18" charset="-127"/>
                <a:ea typeface="HY나무B" pitchFamily="18" charset="-127"/>
              </a:rPr>
              <a:t>, 1998</a:t>
            </a:r>
            <a:r>
              <a:rPr lang="ko-KR" altLang="en-US" sz="1300" dirty="0" smtClean="0">
                <a:latin typeface="HY나무B" pitchFamily="18" charset="-127"/>
                <a:ea typeface="HY나무B" pitchFamily="18" charset="-127"/>
              </a:rPr>
              <a:t>년의 협정을 </a:t>
            </a:r>
            <a:r>
              <a:rPr lang="en-US" altLang="ko-KR" sz="1300" dirty="0" smtClean="0">
                <a:latin typeface="HY나무B" pitchFamily="18" charset="-127"/>
                <a:ea typeface="HY나무B" pitchFamily="18" charset="-127"/>
              </a:rPr>
              <a:t>2</a:t>
            </a:r>
            <a:r>
              <a:rPr lang="ko-KR" altLang="en-US" sz="1300" dirty="0" smtClean="0">
                <a:latin typeface="HY나무B" pitchFamily="18" charset="-127"/>
                <a:ea typeface="HY나무B" pitchFamily="18" charset="-127"/>
              </a:rPr>
              <a:t>차 협정이라 하기도 하고</a:t>
            </a:r>
            <a:r>
              <a:rPr lang="en-US" altLang="ko-KR" sz="1300" dirty="0" smtClean="0">
                <a:latin typeface="HY나무B" pitchFamily="18" charset="-127"/>
                <a:ea typeface="HY나무B" pitchFamily="18" charset="-127"/>
              </a:rPr>
              <a:t>, 1998</a:t>
            </a:r>
            <a:r>
              <a:rPr lang="ko-KR" altLang="en-US" sz="1300" dirty="0" smtClean="0">
                <a:latin typeface="HY나무B" pitchFamily="18" charset="-127"/>
                <a:ea typeface="HY나무B" pitchFamily="18" charset="-127"/>
              </a:rPr>
              <a:t>년 협정을 이전의 것과 구분하기 위하여 </a:t>
            </a:r>
            <a:r>
              <a:rPr lang="ko-KR" altLang="en-US" sz="1300" dirty="0" err="1" smtClean="0">
                <a:latin typeface="HY나무B" pitchFamily="18" charset="-127"/>
                <a:ea typeface="HY나무B" pitchFamily="18" charset="-127"/>
              </a:rPr>
              <a:t>신한일어업협정이라</a:t>
            </a:r>
            <a:r>
              <a:rPr lang="ko-KR" altLang="en-US" sz="1300" dirty="0" smtClean="0">
                <a:latin typeface="HY나무B" pitchFamily="18" charset="-127"/>
                <a:ea typeface="HY나무B" pitchFamily="18" charset="-127"/>
              </a:rPr>
              <a:t> 부르기도 한다</a:t>
            </a:r>
            <a:endParaRPr lang="en-US" altLang="ko-KR" sz="1300" dirty="0" smtClean="0">
              <a:latin typeface="HY나무B" pitchFamily="18" charset="-127"/>
              <a:ea typeface="HY나무B" pitchFamily="18" charset="-127"/>
            </a:endParaRPr>
          </a:p>
          <a:p>
            <a:pPr eaLnBrk="1" hangingPunct="1">
              <a:lnSpc>
                <a:spcPct val="80000"/>
              </a:lnSpc>
              <a:buFont typeface="Wingdings" pitchFamily="2" charset="2"/>
              <a:buNone/>
            </a:pPr>
            <a:endParaRPr lang="ko-KR" altLang="en-US" sz="2200" dirty="0" smtClean="0">
              <a:latin typeface="HY나무B" pitchFamily="18" charset="-127"/>
              <a:ea typeface="HY나무B" pitchFamily="18" charset="-127"/>
            </a:endParaRPr>
          </a:p>
          <a:p>
            <a:pPr eaLnBrk="1" hangingPunct="1">
              <a:lnSpc>
                <a:spcPct val="80000"/>
              </a:lnSpc>
            </a:pPr>
            <a:endParaRPr lang="ko-KR" altLang="en-US" sz="22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2" descr="http://dokdocenter.org/dokdo_news/wys2/file_attach/2009/03/12/1236822160-45.jpg"/>
          <p:cNvPicPr>
            <a:picLocks noChangeAspect="1" noChangeArrowheads="1"/>
          </p:cNvPicPr>
          <p:nvPr/>
        </p:nvPicPr>
        <p:blipFill>
          <a:blip r:embed="rId2" cstate="print">
            <a:lum bright="44000"/>
          </a:blip>
          <a:srcRect/>
          <a:stretch>
            <a:fillRect/>
          </a:stretch>
        </p:blipFill>
        <p:spPr bwMode="auto">
          <a:xfrm>
            <a:off x="0" y="0"/>
            <a:ext cx="9139238" cy="6858000"/>
          </a:xfrm>
          <a:prstGeom prst="rect">
            <a:avLst/>
          </a:prstGeom>
          <a:noFill/>
          <a:ln w="9525">
            <a:noFill/>
            <a:miter lim="800000"/>
            <a:headEnd/>
            <a:tailEnd/>
          </a:ln>
        </p:spPr>
      </p:pic>
      <p:sp>
        <p:nvSpPr>
          <p:cNvPr id="53250" name="제목 1"/>
          <p:cNvSpPr>
            <a:spLocks noGrp="1"/>
          </p:cNvSpPr>
          <p:nvPr>
            <p:ph type="title"/>
          </p:nvPr>
        </p:nvSpPr>
        <p:spPr bwMode="auto">
          <a:xfrm>
            <a:off x="457200" y="274638"/>
            <a:ext cx="7467600" cy="1143000"/>
          </a:xfrm>
        </p:spPr>
        <p:txBody>
          <a:bodyPr/>
          <a:lstStyle/>
          <a:p>
            <a:pPr algn="ctr" eaLnBrk="1" hangingPunct="1"/>
            <a:r>
              <a:rPr lang="zh-CN" altLang="en-US" sz="4400" b="0" cap="none" smtClean="0"/>
              <a:t>独岛问题</a:t>
            </a:r>
          </a:p>
        </p:txBody>
      </p:sp>
      <p:sp>
        <p:nvSpPr>
          <p:cNvPr id="53251" name="내용 개체 틀 5"/>
          <p:cNvSpPr>
            <a:spLocks noGrp="1"/>
          </p:cNvSpPr>
          <p:nvPr>
            <p:ph sz="quarter" idx="4294967295"/>
          </p:nvPr>
        </p:nvSpPr>
        <p:spPr/>
        <p:txBody>
          <a:bodyPr/>
          <a:lstStyle/>
          <a:p>
            <a:pPr eaLnBrk="1" hangingPunct="1">
              <a:lnSpc>
                <a:spcPct val="80000"/>
              </a:lnSpc>
            </a:pPr>
            <a:r>
              <a:rPr lang="en-US" altLang="ko-KR" sz="2000" smtClean="0">
                <a:latin typeface="HY나무B" pitchFamily="18" charset="-127"/>
                <a:ea typeface="HY나무B" pitchFamily="18" charset="-127"/>
              </a:rPr>
              <a:t>1951</a:t>
            </a:r>
            <a:r>
              <a:rPr lang="zh-CN" altLang="en-US" sz="2000" smtClean="0">
                <a:latin typeface="HY나무B" pitchFamily="18" charset="-127"/>
                <a:ea typeface="HY나무B" pitchFamily="18" charset="-127"/>
              </a:rPr>
              <a:t>年</a:t>
            </a:r>
            <a:r>
              <a:rPr lang="en-US" altLang="ko-KR" sz="2000" smtClean="0">
                <a:latin typeface="HY나무B" pitchFamily="18" charset="-127"/>
                <a:ea typeface="HY나무B" pitchFamily="18" charset="-127"/>
              </a:rPr>
              <a:t>9</a:t>
            </a:r>
            <a:r>
              <a:rPr lang="zh-CN" altLang="en-US" sz="2000" smtClean="0">
                <a:latin typeface="HY나무B" pitchFamily="18" charset="-127"/>
                <a:ea typeface="HY나무B" pitchFamily="18" charset="-127"/>
              </a:rPr>
              <a:t>月</a:t>
            </a:r>
            <a:r>
              <a:rPr lang="en-US" altLang="ko-KR" sz="2000" smtClean="0">
                <a:latin typeface="HY나무B" pitchFamily="18" charset="-127"/>
                <a:ea typeface="HY나무B" pitchFamily="18" charset="-127"/>
              </a:rPr>
              <a:t>8</a:t>
            </a:r>
            <a:r>
              <a:rPr lang="zh-CN" altLang="en-US" sz="2000" smtClean="0">
                <a:latin typeface="HY나무B" pitchFamily="18" charset="-127"/>
                <a:ea typeface="HY나무B" pitchFamily="18" charset="-127"/>
              </a:rPr>
              <a:t>日</a:t>
            </a:r>
            <a:r>
              <a:rPr lang="ko-KR" altLang="en-US" sz="2000" smtClean="0">
                <a:latin typeface="HY나무B" pitchFamily="18" charset="-127"/>
                <a:ea typeface="HY나무B" pitchFamily="18" charset="-127"/>
              </a:rPr>
              <a:t> </a:t>
            </a:r>
            <a:r>
              <a:rPr lang="zh-CN" altLang="en-US" sz="2000" smtClean="0">
                <a:latin typeface="HY나무B" pitchFamily="18" charset="-127"/>
                <a:ea typeface="HY나무B" pitchFamily="18" charset="-127"/>
              </a:rPr>
              <a:t>旧金山条约中日本试图把独岛编入自己的领土</a:t>
            </a:r>
            <a:r>
              <a:rPr lang="en-US" altLang="ko-KR" sz="2000" smtClean="0">
                <a:latin typeface="HY나무B" pitchFamily="18" charset="-127"/>
                <a:ea typeface="HY나무B" pitchFamily="18" charset="-127"/>
              </a:rPr>
              <a:t>.</a:t>
            </a:r>
          </a:p>
          <a:p>
            <a:pPr eaLnBrk="1" hangingPunct="1">
              <a:lnSpc>
                <a:spcPct val="80000"/>
              </a:lnSpc>
            </a:pPr>
            <a:endParaRPr lang="en-US" altLang="ko-KR" sz="2000" smtClean="0">
              <a:latin typeface="HY나무B" pitchFamily="18" charset="-127"/>
              <a:ea typeface="HY나무B" pitchFamily="18" charset="-127"/>
            </a:endParaRPr>
          </a:p>
          <a:p>
            <a:pPr eaLnBrk="1" hangingPunct="1">
              <a:lnSpc>
                <a:spcPct val="80000"/>
              </a:lnSpc>
            </a:pPr>
            <a:r>
              <a:rPr lang="zh-CN" altLang="en-US" sz="2000" smtClean="0">
                <a:latin typeface="HY나무B" pitchFamily="18" charset="-127"/>
                <a:ea typeface="HY나무B" pitchFamily="18" charset="-127"/>
              </a:rPr>
              <a:t>荷兰</a:t>
            </a:r>
            <a:r>
              <a:rPr lang="en-US" altLang="ko-KR" sz="2000" smtClean="0">
                <a:latin typeface="HY나무B" pitchFamily="18" charset="-127"/>
                <a:ea typeface="HY나무B" pitchFamily="18" charset="-127"/>
              </a:rPr>
              <a:t>·</a:t>
            </a:r>
            <a:r>
              <a:rPr lang="zh-CN" altLang="en-US" sz="2000" smtClean="0">
                <a:latin typeface="HY나무B" pitchFamily="18" charset="-127"/>
                <a:ea typeface="HY나무B" pitchFamily="18" charset="-127"/>
              </a:rPr>
              <a:t>英国等其他的同盟国商议失败</a:t>
            </a:r>
            <a:r>
              <a:rPr lang="en-US" altLang="ko-KR" sz="2000" smtClean="0">
                <a:latin typeface="HY나무B" pitchFamily="18" charset="-127"/>
                <a:ea typeface="HY나무B" pitchFamily="18" charset="-127"/>
              </a:rPr>
              <a:t>.</a:t>
            </a:r>
          </a:p>
          <a:p>
            <a:pPr eaLnBrk="1" hangingPunct="1">
              <a:lnSpc>
                <a:spcPct val="80000"/>
              </a:lnSpc>
            </a:pPr>
            <a:endParaRPr lang="en-US" altLang="ko-KR" sz="2000" smtClean="0">
              <a:latin typeface="HY나무B" pitchFamily="18" charset="-127"/>
              <a:ea typeface="HY나무B" pitchFamily="18" charset="-127"/>
            </a:endParaRPr>
          </a:p>
          <a:p>
            <a:pPr eaLnBrk="1" hangingPunct="1">
              <a:lnSpc>
                <a:spcPct val="80000"/>
              </a:lnSpc>
            </a:pPr>
            <a:r>
              <a:rPr lang="zh-CN" altLang="en-US" sz="2000" smtClean="0">
                <a:latin typeface="HY나무B" pitchFamily="18" charset="-127"/>
                <a:ea typeface="HY나무B" pitchFamily="18" charset="-127"/>
              </a:rPr>
              <a:t>李胜万</a:t>
            </a:r>
            <a:r>
              <a:rPr lang="ko-KR" altLang="en-US" sz="2000" smtClean="0">
                <a:latin typeface="HY나무B" pitchFamily="18" charset="-127"/>
                <a:ea typeface="HY나무B" pitchFamily="18" charset="-127"/>
              </a:rPr>
              <a:t> </a:t>
            </a:r>
            <a:r>
              <a:rPr lang="zh-CN" altLang="en-US" sz="2000" smtClean="0">
                <a:latin typeface="HY나무B" pitchFamily="18" charset="-127"/>
                <a:ea typeface="HY나무B" pitchFamily="18" charset="-127"/>
              </a:rPr>
              <a:t>总统就旧金山条约的生效的和平条约的宣布和独岛是韩国领土的宣言</a:t>
            </a:r>
            <a:r>
              <a:rPr lang="en-US" altLang="zh-CN" sz="2000" smtClean="0">
                <a:latin typeface="HY나무B" pitchFamily="18" charset="-127"/>
                <a:ea typeface="HY나무B" pitchFamily="18" charset="-127"/>
              </a:rPr>
              <a:t>.</a:t>
            </a:r>
            <a:endParaRPr lang="en-US" altLang="ko-KR" sz="2000" smtClean="0">
              <a:latin typeface="HY나무B" pitchFamily="18" charset="-127"/>
              <a:ea typeface="HY나무B" pitchFamily="18" charset="-127"/>
            </a:endParaRPr>
          </a:p>
          <a:p>
            <a:pPr eaLnBrk="1" hangingPunct="1">
              <a:lnSpc>
                <a:spcPct val="80000"/>
              </a:lnSpc>
            </a:pPr>
            <a:endParaRPr lang="en-US" altLang="ko-KR" sz="2000" smtClean="0">
              <a:latin typeface="HY나무B" pitchFamily="18" charset="-127"/>
              <a:ea typeface="HY나무B" pitchFamily="18" charset="-127"/>
            </a:endParaRPr>
          </a:p>
          <a:p>
            <a:pPr eaLnBrk="1" hangingPunct="1">
              <a:lnSpc>
                <a:spcPct val="80000"/>
              </a:lnSpc>
            </a:pPr>
            <a:r>
              <a:rPr lang="en-US" altLang="ko-KR" sz="2000" smtClean="0">
                <a:latin typeface="HY나무B" pitchFamily="18" charset="-127"/>
                <a:ea typeface="HY나무B" pitchFamily="18" charset="-127"/>
              </a:rPr>
              <a:t>1965</a:t>
            </a:r>
            <a:r>
              <a:rPr lang="zh-CN" altLang="en-US" sz="2000" smtClean="0">
                <a:latin typeface="HY나무B" pitchFamily="18" charset="-127"/>
                <a:ea typeface="HY나무B" pitchFamily="18" charset="-127"/>
              </a:rPr>
              <a:t>年和平条约的撤销</a:t>
            </a:r>
            <a:r>
              <a:rPr lang="en-US" altLang="ko-KR" sz="2000" smtClean="0">
                <a:latin typeface="HY나무B" pitchFamily="18" charset="-127"/>
                <a:ea typeface="HY나무B" pitchFamily="18" charset="-127"/>
              </a:rPr>
              <a:t>.</a:t>
            </a:r>
          </a:p>
          <a:p>
            <a:pPr eaLnBrk="1" hangingPunct="1">
              <a:lnSpc>
                <a:spcPct val="80000"/>
              </a:lnSpc>
            </a:pPr>
            <a:endParaRPr lang="en-US" altLang="ko-KR" sz="2000" smtClean="0">
              <a:latin typeface="HY나무B" pitchFamily="18" charset="-127"/>
              <a:ea typeface="HY나무B" pitchFamily="18" charset="-127"/>
            </a:endParaRPr>
          </a:p>
          <a:p>
            <a:pPr eaLnBrk="1" hangingPunct="1">
              <a:lnSpc>
                <a:spcPct val="80000"/>
              </a:lnSpc>
            </a:pPr>
            <a:r>
              <a:rPr lang="en-US" altLang="ko-KR" sz="2000" smtClean="0">
                <a:latin typeface="HY나무B" pitchFamily="18" charset="-127"/>
                <a:ea typeface="HY나무B" pitchFamily="18" charset="-127"/>
              </a:rPr>
              <a:t>1999</a:t>
            </a:r>
            <a:r>
              <a:rPr lang="zh-CN" altLang="en-US" sz="2000" smtClean="0">
                <a:latin typeface="HY나무B" pitchFamily="18" charset="-127"/>
                <a:ea typeface="HY나무B" pitchFamily="18" charset="-127"/>
              </a:rPr>
              <a:t>年</a:t>
            </a:r>
            <a:r>
              <a:rPr lang="ko-KR" altLang="en-US" sz="2000" smtClean="0">
                <a:latin typeface="HY나무B" pitchFamily="18" charset="-127"/>
                <a:ea typeface="HY나무B" pitchFamily="18" charset="-127"/>
              </a:rPr>
              <a:t> </a:t>
            </a:r>
            <a:r>
              <a:rPr lang="en-US" altLang="ko-KR" sz="2000" smtClean="0">
                <a:latin typeface="HY나무B" pitchFamily="18" charset="-127"/>
                <a:ea typeface="HY나무B" pitchFamily="18" charset="-127"/>
              </a:rPr>
              <a:t>1</a:t>
            </a:r>
            <a:r>
              <a:rPr lang="zh-CN" altLang="en-US" sz="2000" smtClean="0">
                <a:latin typeface="HY나무B" pitchFamily="18" charset="-127"/>
                <a:ea typeface="HY나무B" pitchFamily="18" charset="-127"/>
              </a:rPr>
              <a:t>月</a:t>
            </a:r>
            <a:r>
              <a:rPr lang="ko-KR" altLang="en-US" sz="2000" smtClean="0">
                <a:latin typeface="HY나무B" pitchFamily="18" charset="-127"/>
                <a:ea typeface="HY나무B" pitchFamily="18" charset="-127"/>
              </a:rPr>
              <a:t> </a:t>
            </a:r>
            <a:r>
              <a:rPr lang="zh-CN" altLang="en-US" sz="2000" smtClean="0">
                <a:latin typeface="HY나무B" pitchFamily="18" charset="-127"/>
                <a:ea typeface="HY나무B" pitchFamily="18" charset="-127"/>
              </a:rPr>
              <a:t>独岛包含在中间地带以内并通过了渔业协定</a:t>
            </a:r>
            <a:r>
              <a:rPr lang="en-US" altLang="zh-CN" sz="2000" smtClean="0">
                <a:latin typeface="HY나무B" pitchFamily="18" charset="-127"/>
                <a:ea typeface="HY나무B" pitchFamily="18" charset="-127"/>
              </a:rPr>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제목 1"/>
          <p:cNvSpPr>
            <a:spLocks noGrp="1"/>
          </p:cNvSpPr>
          <p:nvPr>
            <p:ph type="title" idx="4294967295"/>
          </p:nvPr>
        </p:nvSpPr>
        <p:spPr bwMode="auto">
          <a:noFill/>
        </p:spPr>
        <p:txBody>
          <a:bodyPr/>
          <a:lstStyle/>
          <a:p>
            <a:pPr algn="ctr" eaLnBrk="1" hangingPunct="1"/>
            <a:r>
              <a:rPr lang="ko-KR" altLang="en-US" sz="4400" b="1" cap="none" smtClean="0"/>
              <a:t>조어도문제</a:t>
            </a:r>
            <a:endParaRPr lang="ko-KR" altLang="en-US" sz="4400" cap="none" smtClean="0"/>
          </a:p>
        </p:txBody>
      </p:sp>
      <p:pic>
        <p:nvPicPr>
          <p:cNvPr id="54274" name="내용 개체 틀 4" descr="53588_59066_821.jpg"/>
          <p:cNvPicPr>
            <a:picLocks noGrp="1" noChangeAspect="1"/>
          </p:cNvPicPr>
          <p:nvPr>
            <p:ph sz="quarter" idx="4294967295"/>
          </p:nvPr>
        </p:nvPicPr>
        <p:blipFill>
          <a:blip r:embed="rId2" cstate="print"/>
          <a:srcRect/>
          <a:stretch>
            <a:fillRect/>
          </a:stretch>
        </p:blipFill>
        <p:spPr>
          <a:xfrm>
            <a:off x="647700" y="1557338"/>
            <a:ext cx="3657600" cy="4608512"/>
          </a:xfrm>
        </p:spPr>
      </p:pic>
      <p:sp>
        <p:nvSpPr>
          <p:cNvPr id="54275" name="내용 개체 틀 3"/>
          <p:cNvSpPr>
            <a:spLocks noGrp="1"/>
          </p:cNvSpPr>
          <p:nvPr>
            <p:ph sz="quarter" idx="4294967295"/>
          </p:nvPr>
        </p:nvSpPr>
        <p:spPr>
          <a:xfrm>
            <a:off x="4270375" y="1600200"/>
            <a:ext cx="3659188" cy="4572000"/>
          </a:xfrm>
        </p:spPr>
        <p:txBody>
          <a:bodyPr/>
          <a:lstStyle/>
          <a:p>
            <a:pPr eaLnBrk="1" hangingPunct="1"/>
            <a:endParaRPr lang="en-US" altLang="ko-KR" sz="1800" smtClean="0"/>
          </a:p>
          <a:p>
            <a:pPr eaLnBrk="1" hangingPunct="1"/>
            <a:r>
              <a:rPr lang="ko-KR" altLang="en-US" sz="1800" smtClean="0">
                <a:latin typeface="HY나무B" pitchFamily="18" charset="-127"/>
                <a:ea typeface="HY나무B" pitchFamily="18" charset="-127"/>
              </a:rPr>
              <a:t>조어도는 일본</a:t>
            </a:r>
            <a:r>
              <a:rPr lang="en-US" altLang="ko-KR" sz="1800" smtClean="0">
                <a:latin typeface="HY나무B" pitchFamily="18" charset="-127"/>
                <a:ea typeface="HY나무B" pitchFamily="18" charset="-127"/>
              </a:rPr>
              <a:t>·</a:t>
            </a:r>
            <a:r>
              <a:rPr lang="ko-KR" altLang="en-US" sz="1800" smtClean="0">
                <a:latin typeface="HY나무B" pitchFamily="18" charset="-127"/>
                <a:ea typeface="HY나무B" pitchFamily="18" charset="-127"/>
              </a:rPr>
              <a:t>중국</a:t>
            </a:r>
            <a:r>
              <a:rPr lang="en-US" altLang="ko-KR" sz="1800" smtClean="0">
                <a:latin typeface="HY나무B" pitchFamily="18" charset="-127"/>
                <a:ea typeface="HY나무B" pitchFamily="18" charset="-127"/>
              </a:rPr>
              <a:t>·</a:t>
            </a:r>
            <a:r>
              <a:rPr lang="ko-KR" altLang="en-US" sz="1800" smtClean="0">
                <a:latin typeface="HY나무B" pitchFamily="18" charset="-127"/>
                <a:ea typeface="HY나무B" pitchFamily="18" charset="-127"/>
              </a:rPr>
              <a:t>대만 사이에 영유권분쟁이 일어난 지역</a:t>
            </a:r>
            <a:r>
              <a:rPr lang="en-US" altLang="ko-KR" sz="1800" smtClean="0">
                <a:latin typeface="HY나무B" pitchFamily="18" charset="-127"/>
                <a:ea typeface="HY나무B" pitchFamily="18" charset="-127"/>
              </a:rPr>
              <a:t>.</a:t>
            </a:r>
          </a:p>
          <a:p>
            <a:pPr eaLnBrk="1" hangingPunct="1"/>
            <a:endParaRPr lang="en-US" altLang="ko-KR" sz="1800" smtClean="0">
              <a:latin typeface="HY나무B" pitchFamily="18" charset="-127"/>
              <a:ea typeface="HY나무B" pitchFamily="18" charset="-127"/>
            </a:endParaRPr>
          </a:p>
          <a:p>
            <a:pPr eaLnBrk="1" hangingPunct="1"/>
            <a:r>
              <a:rPr lang="en-US" altLang="ko-KR" sz="1800" smtClean="0">
                <a:latin typeface="HY나무B" pitchFamily="18" charset="-127"/>
                <a:ea typeface="HY나무B" pitchFamily="18" charset="-127"/>
              </a:rPr>
              <a:t>1978</a:t>
            </a:r>
            <a:r>
              <a:rPr lang="ko-KR" altLang="en-US" sz="1800" smtClean="0">
                <a:latin typeface="HY나무B" pitchFamily="18" charset="-127"/>
                <a:ea typeface="HY나무B" pitchFamily="18" charset="-127"/>
              </a:rPr>
              <a:t>년</a:t>
            </a:r>
            <a:r>
              <a:rPr lang="en-US" altLang="ko-KR" sz="1800" smtClean="0">
                <a:latin typeface="HY나무B" pitchFamily="18" charset="-127"/>
                <a:ea typeface="HY나무B" pitchFamily="18" charset="-127"/>
              </a:rPr>
              <a:t>4</a:t>
            </a:r>
            <a:r>
              <a:rPr lang="ko-KR" altLang="en-US" sz="1800" smtClean="0">
                <a:latin typeface="HY나무B" pitchFamily="18" charset="-127"/>
                <a:ea typeface="HY나무B" pitchFamily="18" charset="-127"/>
              </a:rPr>
              <a:t>월 수 많은 중국어선이 센카구열도 주변영해를 침범하는 사건 발생</a:t>
            </a:r>
            <a:r>
              <a:rPr lang="en-US" altLang="ko-KR" sz="1800" smtClean="0">
                <a:latin typeface="HY나무B" pitchFamily="18" charset="-127"/>
                <a:ea typeface="HY나무B" pitchFamily="18" charset="-127"/>
              </a:rPr>
              <a:t>.</a:t>
            </a:r>
          </a:p>
          <a:p>
            <a:pPr eaLnBrk="1" hangingPunct="1"/>
            <a:endParaRPr lang="en-US" altLang="ko-KR" sz="1800" smtClean="0">
              <a:latin typeface="HY나무B" pitchFamily="18" charset="-127"/>
              <a:ea typeface="HY나무B" pitchFamily="18" charset="-127"/>
            </a:endParaRPr>
          </a:p>
          <a:p>
            <a:pPr eaLnBrk="1" hangingPunct="1"/>
            <a:r>
              <a:rPr lang="ko-KR" altLang="en-US" sz="1800" smtClean="0">
                <a:latin typeface="HY나무B" pitchFamily="18" charset="-127"/>
                <a:ea typeface="HY나무B" pitchFamily="18" charset="-127"/>
              </a:rPr>
              <a:t>센카쿠열도문제를 다음 세대로 하는 보류형식을 제안</a:t>
            </a:r>
            <a:r>
              <a:rPr lang="en-US" altLang="ko-KR" sz="1800" smtClean="0">
                <a:latin typeface="HY나무B" pitchFamily="18" charset="-127"/>
                <a:ea typeface="HY나무B" pitchFamily="18" charset="-127"/>
              </a:rPr>
              <a:t>.</a:t>
            </a:r>
          </a:p>
          <a:p>
            <a:pPr eaLnBrk="1" hangingPunct="1"/>
            <a:endParaRPr lang="en-US" altLang="ko-KR" sz="1800" smtClean="0">
              <a:latin typeface="HY나무B" pitchFamily="18" charset="-127"/>
              <a:ea typeface="HY나무B" pitchFamily="18" charset="-127"/>
            </a:endParaRPr>
          </a:p>
          <a:p>
            <a:pPr eaLnBrk="1" hangingPunct="1"/>
            <a:r>
              <a:rPr lang="en-US" altLang="ko-KR" sz="1800" smtClean="0">
                <a:latin typeface="HY나무B" pitchFamily="18" charset="-127"/>
                <a:ea typeface="HY나무B" pitchFamily="18" charset="-127"/>
              </a:rPr>
              <a:t>1978</a:t>
            </a:r>
            <a:r>
              <a:rPr lang="ko-KR" altLang="en-US" sz="1800" smtClean="0">
                <a:latin typeface="HY나무B" pitchFamily="18" charset="-127"/>
                <a:ea typeface="HY나무B" pitchFamily="18" charset="-127"/>
              </a:rPr>
              <a:t>년 </a:t>
            </a:r>
            <a:r>
              <a:rPr lang="en-US" altLang="ko-KR" sz="1800" smtClean="0">
                <a:latin typeface="HY나무B" pitchFamily="18" charset="-127"/>
                <a:ea typeface="HY나무B" pitchFamily="18" charset="-127"/>
              </a:rPr>
              <a:t>8</a:t>
            </a:r>
            <a:r>
              <a:rPr lang="ko-KR" altLang="en-US" sz="1800" smtClean="0">
                <a:latin typeface="HY나무B" pitchFamily="18" charset="-127"/>
                <a:ea typeface="HY나무B" pitchFamily="18" charset="-127"/>
              </a:rPr>
              <a:t>월 양국간에 평화조약 </a:t>
            </a:r>
            <a:endParaRPr lang="en-US" altLang="ko-KR" sz="1800" smtClean="0">
              <a:latin typeface="HY나무B" pitchFamily="18" charset="-127"/>
              <a:ea typeface="HY나무B" pitchFamily="18" charset="-127"/>
            </a:endParaRPr>
          </a:p>
          <a:p>
            <a:pPr eaLnBrk="1" hangingPunct="1">
              <a:buFont typeface="Wingdings" pitchFamily="2" charset="2"/>
              <a:buNone/>
            </a:pPr>
            <a:r>
              <a:rPr lang="en-US" altLang="ko-KR" sz="1800" smtClean="0">
                <a:latin typeface="HY나무B" pitchFamily="18" charset="-127"/>
                <a:ea typeface="HY나무B" pitchFamily="18" charset="-127"/>
              </a:rPr>
              <a:t>     </a:t>
            </a:r>
            <a:r>
              <a:rPr lang="ko-KR" altLang="en-US" sz="1800" smtClean="0">
                <a:latin typeface="HY나무B" pitchFamily="18" charset="-127"/>
                <a:ea typeface="HY나무B" pitchFamily="18" charset="-127"/>
              </a:rPr>
              <a:t>체결</a:t>
            </a:r>
            <a:r>
              <a:rPr lang="en-US" altLang="ko-KR" sz="1800" smtClean="0">
                <a:latin typeface="HY나무B" pitchFamily="18" charset="-127"/>
                <a:ea typeface="HY나무B" pitchFamily="18" charset="-127"/>
              </a:rPr>
              <a:t>.</a:t>
            </a:r>
          </a:p>
          <a:p>
            <a:pPr eaLnBrk="1" hangingPunct="1"/>
            <a:endParaRPr lang="ko-KR" altLang="en-US" sz="22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내용 개체 틀 4" descr="53588_59066_821.jpg"/>
          <p:cNvPicPr>
            <a:picLocks noGrp="1" noChangeAspect="1"/>
          </p:cNvPicPr>
          <p:nvPr>
            <p:ph sz="quarter" idx="4294967295"/>
          </p:nvPr>
        </p:nvPicPr>
        <p:blipFill>
          <a:blip r:embed="rId2" cstate="print"/>
          <a:srcRect/>
          <a:stretch>
            <a:fillRect/>
          </a:stretch>
        </p:blipFill>
        <p:spPr>
          <a:xfrm>
            <a:off x="647700" y="1557338"/>
            <a:ext cx="3657600" cy="4608512"/>
          </a:xfrm>
        </p:spPr>
      </p:pic>
      <p:sp>
        <p:nvSpPr>
          <p:cNvPr id="55299" name="내용 개체 틀 3"/>
          <p:cNvSpPr>
            <a:spLocks noGrp="1"/>
          </p:cNvSpPr>
          <p:nvPr>
            <p:ph sz="quarter" idx="4294967295"/>
          </p:nvPr>
        </p:nvSpPr>
        <p:spPr>
          <a:xfrm>
            <a:off x="4270375" y="1600200"/>
            <a:ext cx="3657600" cy="4572000"/>
          </a:xfrm>
        </p:spPr>
        <p:txBody>
          <a:bodyPr/>
          <a:lstStyle/>
          <a:p>
            <a:pPr>
              <a:lnSpc>
                <a:spcPct val="80000"/>
              </a:lnSpc>
            </a:pPr>
            <a:r>
              <a:rPr lang="zh-CN" altLang="en-US" sz="2200" dirty="0" smtClean="0">
                <a:latin typeface="HY나무B" pitchFamily="18" charset="-127"/>
                <a:ea typeface="HY나무B" pitchFamily="18" charset="-127"/>
              </a:rPr>
              <a:t>钓鱼岛 日本</a:t>
            </a:r>
            <a:r>
              <a:rPr lang="ko-KR" altLang="en-US" sz="2200" dirty="0" smtClean="0">
                <a:latin typeface="HY나무B" pitchFamily="18" charset="-127"/>
                <a:ea typeface="HY나무B" pitchFamily="18" charset="-127"/>
              </a:rPr>
              <a:t> </a:t>
            </a:r>
            <a:r>
              <a:rPr lang="en-US" altLang="ko-KR" sz="2200" dirty="0" smtClean="0">
                <a:latin typeface="HY나무B" pitchFamily="18" charset="-127"/>
                <a:ea typeface="HY나무B" pitchFamily="18" charset="-127"/>
              </a:rPr>
              <a:t>·</a:t>
            </a:r>
            <a:r>
              <a:rPr lang="zh-CN" altLang="en-US" sz="2200" dirty="0" smtClean="0">
                <a:latin typeface="HY나무B" pitchFamily="18" charset="-127"/>
                <a:ea typeface="HY나무B" pitchFamily="18" charset="-127"/>
              </a:rPr>
              <a:t>中国之间所有权纠纷的地区</a:t>
            </a:r>
            <a:r>
              <a:rPr lang="en-US" altLang="ko-KR" sz="2200" dirty="0" smtClean="0">
                <a:latin typeface="HY나무B" pitchFamily="18" charset="-127"/>
                <a:ea typeface="HY나무B" pitchFamily="18" charset="-127"/>
              </a:rPr>
              <a:t>.</a:t>
            </a:r>
          </a:p>
          <a:p>
            <a:pPr>
              <a:lnSpc>
                <a:spcPct val="80000"/>
              </a:lnSpc>
            </a:pPr>
            <a:endParaRPr lang="en-US" altLang="ko-KR" sz="2200" dirty="0" smtClean="0">
              <a:latin typeface="HY나무B" pitchFamily="18" charset="-127"/>
              <a:ea typeface="HY나무B" pitchFamily="18" charset="-127"/>
            </a:endParaRPr>
          </a:p>
          <a:p>
            <a:pPr>
              <a:lnSpc>
                <a:spcPct val="80000"/>
              </a:lnSpc>
            </a:pPr>
            <a:r>
              <a:rPr lang="en-US" altLang="zh-CN" sz="2200" dirty="0" smtClean="0">
                <a:latin typeface="HY나무B" pitchFamily="18" charset="-127"/>
                <a:ea typeface="HY나무B" pitchFamily="18" charset="-127"/>
              </a:rPr>
              <a:t>1978</a:t>
            </a:r>
            <a:r>
              <a:rPr lang="zh-CN" altLang="en-US" sz="2200" dirty="0" smtClean="0">
                <a:latin typeface="HY나무B" pitchFamily="18" charset="-127"/>
                <a:ea typeface="HY나무B" pitchFamily="18" charset="-127"/>
              </a:rPr>
              <a:t>年</a:t>
            </a:r>
            <a:r>
              <a:rPr lang="en-US" altLang="zh-CN" sz="2200" dirty="0" smtClean="0">
                <a:latin typeface="HY나무B" pitchFamily="18" charset="-127"/>
                <a:ea typeface="HY나무B" pitchFamily="18" charset="-127"/>
              </a:rPr>
              <a:t>4</a:t>
            </a:r>
            <a:r>
              <a:rPr lang="zh-CN" altLang="en-US" sz="2200" dirty="0" smtClean="0">
                <a:latin typeface="HY나무B" pitchFamily="18" charset="-127"/>
                <a:ea typeface="HY나무B" pitchFamily="18" charset="-127"/>
              </a:rPr>
              <a:t>月发生中国渔船在钓鱼岛海域停靠的事件</a:t>
            </a:r>
            <a:r>
              <a:rPr lang="en-US" altLang="ko-KR" sz="2200" dirty="0" smtClean="0">
                <a:latin typeface="HY나무B" pitchFamily="18" charset="-127"/>
                <a:ea typeface="HY나무B" pitchFamily="18" charset="-127"/>
              </a:rPr>
              <a:t>.</a:t>
            </a:r>
          </a:p>
          <a:p>
            <a:pPr>
              <a:lnSpc>
                <a:spcPct val="80000"/>
              </a:lnSpc>
            </a:pPr>
            <a:endParaRPr lang="en-US" altLang="ko-KR" sz="2200" dirty="0" smtClean="0">
              <a:latin typeface="HY나무B" pitchFamily="18" charset="-127"/>
              <a:ea typeface="HY나무B" pitchFamily="18" charset="-127"/>
            </a:endParaRPr>
          </a:p>
          <a:p>
            <a:pPr>
              <a:lnSpc>
                <a:spcPct val="80000"/>
              </a:lnSpc>
            </a:pPr>
            <a:r>
              <a:rPr lang="zh-CN" altLang="en-US" sz="2200" dirty="0" smtClean="0">
                <a:latin typeface="HY나무B" pitchFamily="18" charset="-127"/>
                <a:ea typeface="HY나무B" pitchFamily="18" charset="-127"/>
              </a:rPr>
              <a:t>钓鱼岛问题保留到下一代的提案</a:t>
            </a:r>
            <a:endParaRPr lang="en-US" altLang="zh-CN" sz="2200" dirty="0" smtClean="0">
              <a:latin typeface="HY나무B" pitchFamily="18" charset="-127"/>
              <a:ea typeface="HY나무B" pitchFamily="18" charset="-127"/>
            </a:endParaRPr>
          </a:p>
          <a:p>
            <a:pPr>
              <a:lnSpc>
                <a:spcPct val="80000"/>
              </a:lnSpc>
            </a:pPr>
            <a:endParaRPr lang="en-US" altLang="ko-KR" sz="2200" dirty="0" smtClean="0">
              <a:latin typeface="HY나무B" pitchFamily="18" charset="-127"/>
              <a:ea typeface="HY나무B" pitchFamily="18" charset="-127"/>
            </a:endParaRPr>
          </a:p>
          <a:p>
            <a:pPr>
              <a:lnSpc>
                <a:spcPct val="80000"/>
              </a:lnSpc>
            </a:pPr>
            <a:r>
              <a:rPr lang="en-US" altLang="ko-KR" sz="2200" dirty="0" smtClean="0">
                <a:latin typeface="HY나무B" pitchFamily="18" charset="-127"/>
                <a:ea typeface="HY나무B" pitchFamily="18" charset="-127"/>
              </a:rPr>
              <a:t>1978</a:t>
            </a:r>
            <a:r>
              <a:rPr lang="zh-CN" altLang="en-US" sz="2200" dirty="0" smtClean="0">
                <a:latin typeface="HY나무B" pitchFamily="18" charset="-127"/>
                <a:ea typeface="HY나무B" pitchFamily="18" charset="-127"/>
              </a:rPr>
              <a:t>年</a:t>
            </a:r>
            <a:r>
              <a:rPr lang="ko-KR" altLang="en-US" sz="2200" dirty="0" smtClean="0">
                <a:latin typeface="HY나무B" pitchFamily="18" charset="-127"/>
                <a:ea typeface="HY나무B" pitchFamily="18" charset="-127"/>
              </a:rPr>
              <a:t> </a:t>
            </a:r>
            <a:r>
              <a:rPr lang="en-US" altLang="ko-KR" sz="2200" dirty="0" smtClean="0">
                <a:latin typeface="HY나무B" pitchFamily="18" charset="-127"/>
                <a:ea typeface="HY나무B" pitchFamily="18" charset="-127"/>
              </a:rPr>
              <a:t>8</a:t>
            </a:r>
            <a:r>
              <a:rPr lang="zh-CN" altLang="en-US" sz="2200" dirty="0" smtClean="0">
                <a:latin typeface="HY나무B" pitchFamily="18" charset="-127"/>
                <a:ea typeface="HY나무B" pitchFamily="18" charset="-127"/>
              </a:rPr>
              <a:t>月俩国间签订和平条约</a:t>
            </a:r>
            <a:r>
              <a:rPr lang="ko-KR" altLang="en-US" sz="2200" dirty="0" smtClean="0">
                <a:latin typeface="HY나무B" pitchFamily="18" charset="-127"/>
                <a:ea typeface="HY나무B" pitchFamily="18" charset="-127"/>
              </a:rPr>
              <a:t> </a:t>
            </a:r>
            <a:r>
              <a:rPr lang="en-US" altLang="ko-KR" sz="2200" dirty="0" smtClean="0">
                <a:latin typeface="HY나무B" pitchFamily="18" charset="-127"/>
                <a:ea typeface="HY나무B" pitchFamily="18" charset="-127"/>
              </a:rPr>
              <a:t>.</a:t>
            </a:r>
          </a:p>
          <a:p>
            <a:pPr>
              <a:lnSpc>
                <a:spcPct val="80000"/>
              </a:lnSpc>
            </a:pPr>
            <a:endParaRPr lang="ko-KR" altLang="en-US" sz="2200" dirty="0" smtClean="0"/>
          </a:p>
        </p:txBody>
      </p:sp>
      <p:sp>
        <p:nvSpPr>
          <p:cNvPr id="4" name="직사각형 3"/>
          <p:cNvSpPr/>
          <p:nvPr/>
        </p:nvSpPr>
        <p:spPr>
          <a:xfrm>
            <a:off x="2411760" y="476672"/>
            <a:ext cx="4248472" cy="769441"/>
          </a:xfrm>
          <a:prstGeom prst="rect">
            <a:avLst/>
          </a:prstGeom>
        </p:spPr>
        <p:txBody>
          <a:bodyPr wrap="square">
            <a:spAutoFit/>
          </a:bodyPr>
          <a:lstStyle/>
          <a:p>
            <a:r>
              <a:rPr lang="zh-CN" altLang="en-US" sz="4400" dirty="0" smtClean="0"/>
              <a:t> 钓鱼岛问题</a:t>
            </a:r>
            <a:endParaRPr lang="ko-KR" altLang="en-US" sz="44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제목 4"/>
          <p:cNvSpPr>
            <a:spLocks noGrp="1"/>
          </p:cNvSpPr>
          <p:nvPr>
            <p:ph type="title"/>
          </p:nvPr>
        </p:nvSpPr>
        <p:spPr bwMode="auto">
          <a:xfrm>
            <a:off x="457200" y="274638"/>
            <a:ext cx="7467600" cy="1143000"/>
          </a:xfrm>
        </p:spPr>
        <p:txBody>
          <a:bodyPr/>
          <a:lstStyle/>
          <a:p>
            <a:pPr algn="ctr" eaLnBrk="1" hangingPunct="1"/>
            <a:r>
              <a:rPr lang="ko-KR" altLang="en-US" sz="4400" b="0" cap="none" smtClean="0"/>
              <a:t>유구문제</a:t>
            </a:r>
          </a:p>
        </p:txBody>
      </p:sp>
      <p:sp>
        <p:nvSpPr>
          <p:cNvPr id="56322" name="내용 개체 틀 5"/>
          <p:cNvSpPr>
            <a:spLocks noGrp="1"/>
          </p:cNvSpPr>
          <p:nvPr>
            <p:ph sz="quarter" idx="4294967295"/>
          </p:nvPr>
        </p:nvSpPr>
        <p:spPr/>
        <p:txBody>
          <a:bodyPr/>
          <a:lstStyle/>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샌프란시스코조약문에서 잔존주권을 인정하는 신탁통치지역으로 결정</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1954</a:t>
            </a:r>
            <a:r>
              <a:rPr lang="ko-KR" altLang="en-US" sz="1900" smtClean="0">
                <a:latin typeface="HY나무B" pitchFamily="18" charset="-127"/>
                <a:ea typeface="HY나무B" pitchFamily="18" charset="-127"/>
              </a:rPr>
              <a:t>년 오가사와라군도를 일본영토로 흡수</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en-US" sz="1900" smtClean="0">
                <a:latin typeface="HY나무B" pitchFamily="18" charset="-127"/>
                <a:ea typeface="HY나무B" pitchFamily="18" charset="-127"/>
              </a:rPr>
              <a:t>미군과 전투 끝에 오키나와 점령당하여 그 후 미군정 치하에 들어가게 되어 일본에서는 오키나와 반환을 요구</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1969</a:t>
            </a:r>
            <a:r>
              <a:rPr lang="ko-KR" altLang="en-US" sz="1900" smtClean="0">
                <a:latin typeface="HY나무B" pitchFamily="18" charset="-127"/>
                <a:ea typeface="HY나무B" pitchFamily="18" charset="-127"/>
              </a:rPr>
              <a:t>년 사토</a:t>
            </a:r>
            <a:r>
              <a:rPr lang="en-US" altLang="ko-KR" sz="1900" smtClean="0">
                <a:latin typeface="HY나무B" pitchFamily="18" charset="-127"/>
                <a:ea typeface="HY나무B" pitchFamily="18" charset="-127"/>
              </a:rPr>
              <a:t>·</a:t>
            </a:r>
            <a:r>
              <a:rPr lang="ko-KR" altLang="en-US" sz="1900" smtClean="0">
                <a:latin typeface="HY나무B" pitchFamily="18" charset="-127"/>
                <a:ea typeface="HY나무B" pitchFamily="18" charset="-127"/>
              </a:rPr>
              <a:t>닉슨수뇌회담에서 「핵제거</a:t>
            </a:r>
            <a:r>
              <a:rPr lang="en-US" altLang="ko-KR" sz="1900" smtClean="0">
                <a:latin typeface="HY나무B" pitchFamily="18" charset="-127"/>
                <a:ea typeface="HY나무B" pitchFamily="18" charset="-127"/>
              </a:rPr>
              <a:t>·</a:t>
            </a:r>
            <a:r>
              <a:rPr lang="ko-KR" altLang="en-US" sz="1900" smtClean="0">
                <a:latin typeface="HY나무B" pitchFamily="18" charset="-127"/>
                <a:ea typeface="HY나무B" pitchFamily="18" charset="-127"/>
              </a:rPr>
              <a:t>본토병합」조건으로 반환 합의</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1972</a:t>
            </a:r>
            <a:r>
              <a:rPr lang="ko-KR" altLang="en-US" sz="1900" smtClean="0">
                <a:latin typeface="HY나무B" pitchFamily="18" charset="-127"/>
                <a:ea typeface="HY나무B" pitchFamily="18" charset="-127"/>
              </a:rPr>
              <a:t>년 </a:t>
            </a:r>
            <a:r>
              <a:rPr lang="en-US" altLang="ko-KR" sz="1900" smtClean="0">
                <a:latin typeface="HY나무B" pitchFamily="18" charset="-127"/>
                <a:ea typeface="HY나무B" pitchFamily="18" charset="-127"/>
              </a:rPr>
              <a:t>5</a:t>
            </a:r>
            <a:r>
              <a:rPr lang="ko-KR" altLang="en-US" sz="1900" smtClean="0">
                <a:latin typeface="HY나무B" pitchFamily="18" charset="-127"/>
                <a:ea typeface="HY나무B" pitchFamily="18" charset="-127"/>
              </a:rPr>
              <a:t>월 오키나와 일본에 반환</a:t>
            </a:r>
            <a:r>
              <a:rPr lang="en-US" altLang="ko-KR" sz="1900" smtClean="0">
                <a:latin typeface="HY나무B" pitchFamily="18" charset="-127"/>
                <a:ea typeface="HY나무B" pitchFamily="18" charset="-127"/>
              </a:rPr>
              <a:t>.</a:t>
            </a:r>
          </a:p>
          <a:p>
            <a:pPr eaLnBrk="1" hangingPunct="1"/>
            <a:endParaRPr lang="ko-KR" altLang="en-US" smtClean="0">
              <a:latin typeface="Century Schoolbook"/>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907704" y="692696"/>
            <a:ext cx="6309360" cy="457200"/>
          </a:xfrm>
        </p:spPr>
        <p:txBody>
          <a:bodyPr>
            <a:noAutofit/>
          </a:bodyPr>
          <a:lstStyle/>
          <a:p>
            <a:r>
              <a:rPr lang="zh-CN" altLang="en-US" sz="4400" dirty="0" smtClean="0"/>
              <a:t>琉球问题</a:t>
            </a:r>
            <a:endParaRPr lang="ko-KR" altLang="en-US" sz="4400" dirty="0"/>
          </a:p>
        </p:txBody>
      </p:sp>
      <p:sp>
        <p:nvSpPr>
          <p:cNvPr id="4" name="내용 개체 틀 3"/>
          <p:cNvSpPr>
            <a:spLocks noGrp="1"/>
          </p:cNvSpPr>
          <p:nvPr>
            <p:ph sz="quarter" idx="1"/>
          </p:nvPr>
        </p:nvSpPr>
        <p:spPr>
          <a:xfrm>
            <a:off x="304800" y="1556792"/>
            <a:ext cx="7507560" cy="5045176"/>
          </a:xfrm>
        </p:spPr>
        <p:txBody>
          <a:bodyPr/>
          <a:lstStyle/>
          <a:p>
            <a:pPr eaLnBrk="1" hangingPunct="1">
              <a:lnSpc>
                <a:spcPct val="90000"/>
              </a:lnSpc>
            </a:pPr>
            <a:r>
              <a:rPr lang="zh-CN" altLang="en-US" dirty="0" smtClean="0">
                <a:latin typeface="HY나무B" pitchFamily="18" charset="-127"/>
                <a:ea typeface="HY나무B" pitchFamily="18" charset="-127"/>
              </a:rPr>
              <a:t>在旧金山条约文中对琉球残存主权的认证并托管领土的决定</a:t>
            </a:r>
            <a:r>
              <a:rPr lang="en-US" altLang="ko-KR" dirty="0" smtClean="0">
                <a:latin typeface="HY나무B" pitchFamily="18" charset="-127"/>
                <a:ea typeface="HY나무B" pitchFamily="18" charset="-127"/>
              </a:rPr>
              <a:t>.</a:t>
            </a:r>
          </a:p>
          <a:p>
            <a:pPr eaLnBrk="1" hangingPunct="1">
              <a:lnSpc>
                <a:spcPct val="90000"/>
              </a:lnSpc>
            </a:pPr>
            <a:endParaRPr lang="en-US" altLang="ko-KR" dirty="0" smtClean="0">
              <a:latin typeface="HY나무B" pitchFamily="18" charset="-127"/>
              <a:ea typeface="HY나무B" pitchFamily="18" charset="-127"/>
            </a:endParaRPr>
          </a:p>
          <a:p>
            <a:pPr eaLnBrk="1" hangingPunct="1">
              <a:lnSpc>
                <a:spcPct val="90000"/>
              </a:lnSpc>
            </a:pPr>
            <a:r>
              <a:rPr lang="en-US" altLang="ko-KR" dirty="0" smtClean="0">
                <a:latin typeface="HY나무B" pitchFamily="18" charset="-127"/>
                <a:ea typeface="HY나무B" pitchFamily="18" charset="-127"/>
              </a:rPr>
              <a:t>1954</a:t>
            </a:r>
            <a:r>
              <a:rPr lang="zh-CN" altLang="en-US" dirty="0" smtClean="0">
                <a:latin typeface="HY나무B" pitchFamily="18" charset="-127"/>
                <a:ea typeface="HY나무B" pitchFamily="18" charset="-127"/>
              </a:rPr>
              <a:t>年</a:t>
            </a:r>
            <a:r>
              <a:rPr lang="zh-CN" altLang="en-US" dirty="0" smtClean="0"/>
              <a:t>小笠原泻湖也加入到日本的领土中 </a:t>
            </a:r>
            <a:r>
              <a:rPr lang="en-US" altLang="ko-KR" dirty="0" smtClean="0">
                <a:latin typeface="HY나무B" pitchFamily="18" charset="-127"/>
                <a:ea typeface="HY나무B" pitchFamily="18" charset="-127"/>
              </a:rPr>
              <a:t>.</a:t>
            </a:r>
          </a:p>
          <a:p>
            <a:pPr eaLnBrk="1" hangingPunct="1">
              <a:lnSpc>
                <a:spcPct val="90000"/>
              </a:lnSpc>
            </a:pPr>
            <a:endParaRPr lang="en-US" altLang="ko-KR" dirty="0" smtClean="0">
              <a:latin typeface="HY나무B" pitchFamily="18" charset="-127"/>
              <a:ea typeface="HY나무B" pitchFamily="18" charset="-127"/>
            </a:endParaRPr>
          </a:p>
          <a:p>
            <a:pPr eaLnBrk="1" hangingPunct="1">
              <a:lnSpc>
                <a:spcPct val="90000"/>
              </a:lnSpc>
            </a:pPr>
            <a:r>
              <a:rPr lang="zh-CN" altLang="en-US" dirty="0" smtClean="0">
                <a:latin typeface="HY나무B" pitchFamily="18" charset="-127"/>
                <a:ea typeface="HY나무B" pitchFamily="18" charset="-127"/>
              </a:rPr>
              <a:t>美军在战争结束后占领了冲绳，之后成为美军的统辖区，日本也多次要求返还冲绳岛</a:t>
            </a:r>
            <a:r>
              <a:rPr lang="en-US" altLang="ko-KR" dirty="0" smtClean="0">
                <a:latin typeface="HY나무B" pitchFamily="18" charset="-127"/>
                <a:ea typeface="HY나무B" pitchFamily="18" charset="-127"/>
              </a:rPr>
              <a:t>.</a:t>
            </a:r>
          </a:p>
          <a:p>
            <a:pPr eaLnBrk="1" hangingPunct="1">
              <a:lnSpc>
                <a:spcPct val="90000"/>
              </a:lnSpc>
            </a:pPr>
            <a:endParaRPr lang="en-US" altLang="ko-KR" dirty="0" smtClean="0">
              <a:latin typeface="HY나무B" pitchFamily="18" charset="-127"/>
              <a:ea typeface="HY나무B" pitchFamily="18" charset="-127"/>
            </a:endParaRPr>
          </a:p>
          <a:p>
            <a:pPr eaLnBrk="1" hangingPunct="1">
              <a:lnSpc>
                <a:spcPct val="90000"/>
              </a:lnSpc>
            </a:pPr>
            <a:r>
              <a:rPr lang="en-US" altLang="ko-KR" dirty="0" smtClean="0">
                <a:latin typeface="HY나무B" pitchFamily="18" charset="-127"/>
                <a:ea typeface="HY나무B" pitchFamily="18" charset="-127"/>
              </a:rPr>
              <a:t>1969</a:t>
            </a:r>
            <a:r>
              <a:rPr lang="zh-CN" altLang="en-US" dirty="0" smtClean="0">
                <a:latin typeface="HY나무B" pitchFamily="18" charset="-127"/>
                <a:ea typeface="HY나무B" pitchFamily="18" charset="-127"/>
              </a:rPr>
              <a:t>年在佐藤</a:t>
            </a:r>
            <a:r>
              <a:rPr lang="en-US" altLang="ko-KR" dirty="0" smtClean="0">
                <a:latin typeface="HY나무B" pitchFamily="18" charset="-127"/>
                <a:ea typeface="HY나무B" pitchFamily="18" charset="-127"/>
              </a:rPr>
              <a:t>·</a:t>
            </a:r>
            <a:r>
              <a:rPr lang="zh-CN" altLang="en-US" dirty="0" smtClean="0">
                <a:latin typeface="HY나무B" pitchFamily="18" charset="-127"/>
                <a:ea typeface="HY나무B" pitchFamily="18" charset="-127"/>
              </a:rPr>
              <a:t>尼克松会谈之中</a:t>
            </a:r>
            <a:r>
              <a:rPr lang="ko-KR" altLang="en-US" dirty="0" smtClean="0">
                <a:latin typeface="HY나무B" pitchFamily="18" charset="-127"/>
                <a:ea typeface="HY나무B" pitchFamily="18" charset="-127"/>
              </a:rPr>
              <a:t> 「</a:t>
            </a:r>
            <a:r>
              <a:rPr lang="zh-CN" altLang="en-US" dirty="0" smtClean="0"/>
              <a:t>与本土一样撤除核武器 </a:t>
            </a:r>
            <a:r>
              <a:rPr lang="ko-KR" altLang="en-US" dirty="0" smtClean="0">
                <a:latin typeface="HY나무B" pitchFamily="18" charset="-127"/>
                <a:ea typeface="HY나무B" pitchFamily="18" charset="-127"/>
              </a:rPr>
              <a:t>」</a:t>
            </a:r>
            <a:r>
              <a:rPr lang="zh-CN" altLang="en-US" dirty="0" smtClean="0">
                <a:latin typeface="HY나무B" pitchFamily="18" charset="-127"/>
                <a:ea typeface="HY나무B" pitchFamily="18" charset="-127"/>
              </a:rPr>
              <a:t>条件基础上美国同意返还冲绳岛</a:t>
            </a:r>
            <a:r>
              <a:rPr lang="en-US" altLang="ko-KR" dirty="0" smtClean="0">
                <a:latin typeface="HY나무B" pitchFamily="18" charset="-127"/>
                <a:ea typeface="HY나무B" pitchFamily="18" charset="-127"/>
              </a:rPr>
              <a:t>.</a:t>
            </a:r>
          </a:p>
          <a:p>
            <a:pPr eaLnBrk="1" hangingPunct="1">
              <a:lnSpc>
                <a:spcPct val="90000"/>
              </a:lnSpc>
            </a:pPr>
            <a:endParaRPr lang="en-US" altLang="ko-KR" dirty="0" smtClean="0">
              <a:latin typeface="HY나무B" pitchFamily="18" charset="-127"/>
              <a:ea typeface="HY나무B" pitchFamily="18" charset="-127"/>
            </a:endParaRPr>
          </a:p>
          <a:p>
            <a:pPr eaLnBrk="1" hangingPunct="1">
              <a:lnSpc>
                <a:spcPct val="90000"/>
              </a:lnSpc>
            </a:pPr>
            <a:r>
              <a:rPr lang="en-US" altLang="ko-KR" dirty="0" smtClean="0">
                <a:latin typeface="HY나무B" pitchFamily="18" charset="-127"/>
                <a:ea typeface="HY나무B" pitchFamily="18" charset="-127"/>
              </a:rPr>
              <a:t>1972</a:t>
            </a:r>
            <a:r>
              <a:rPr lang="zh-CN" altLang="en-US" dirty="0" smtClean="0">
                <a:latin typeface="HY나무B" pitchFamily="18" charset="-127"/>
                <a:ea typeface="HY나무B" pitchFamily="18" charset="-127"/>
              </a:rPr>
              <a:t>年</a:t>
            </a:r>
            <a:r>
              <a:rPr lang="ko-KR" altLang="en-US" dirty="0" smtClean="0">
                <a:latin typeface="HY나무B" pitchFamily="18" charset="-127"/>
                <a:ea typeface="HY나무B" pitchFamily="18" charset="-127"/>
              </a:rPr>
              <a:t> </a:t>
            </a:r>
            <a:r>
              <a:rPr lang="en-US" altLang="ko-KR" dirty="0" smtClean="0">
                <a:latin typeface="HY나무B" pitchFamily="18" charset="-127"/>
                <a:ea typeface="HY나무B" pitchFamily="18" charset="-127"/>
              </a:rPr>
              <a:t>5</a:t>
            </a:r>
            <a:r>
              <a:rPr lang="zh-CN" altLang="en-US" dirty="0" smtClean="0">
                <a:latin typeface="HY나무B" pitchFamily="18" charset="-127"/>
                <a:ea typeface="HY나무B" pitchFamily="18" charset="-127"/>
              </a:rPr>
              <a:t>月</a:t>
            </a:r>
            <a:r>
              <a:rPr lang="ko-KR" altLang="en-US" dirty="0" smtClean="0">
                <a:latin typeface="HY나무B" pitchFamily="18" charset="-127"/>
                <a:ea typeface="HY나무B" pitchFamily="18" charset="-127"/>
              </a:rPr>
              <a:t> </a:t>
            </a:r>
            <a:r>
              <a:rPr lang="zh-CN" altLang="en-US" dirty="0" smtClean="0">
                <a:latin typeface="HY나무B" pitchFamily="18" charset="-127"/>
                <a:ea typeface="HY나무B" pitchFamily="18" charset="-127"/>
              </a:rPr>
              <a:t>冲绳岛回归到日本的领土中</a:t>
            </a:r>
            <a:r>
              <a:rPr lang="en-US" altLang="ko-KR" dirty="0" smtClean="0">
                <a:latin typeface="HY나무B" pitchFamily="18" charset="-127"/>
                <a:ea typeface="HY나무B" pitchFamily="18" charset="-127"/>
              </a:rPr>
              <a:t>.</a:t>
            </a:r>
          </a:p>
          <a:p>
            <a:endParaRPr lang="ko-KR"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2051050" y="1412875"/>
            <a:ext cx="6172200" cy="936625"/>
          </a:xfrm>
        </p:spPr>
        <p:txBody>
          <a:bodyPr>
            <a:normAutofit fontScale="90000"/>
          </a:bodyPr>
          <a:lstStyle/>
          <a:p>
            <a:pPr marL="571500" indent="-571500" algn="ctr" eaLnBrk="1" fontAlgn="auto" hangingPunct="1">
              <a:spcAft>
                <a:spcPts val="0"/>
              </a:spcAft>
              <a:defRPr/>
            </a:pP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en-US" altLang="ko-KR" dirty="0" smtClean="0">
                <a:latin typeface="HY나무B" pitchFamily="18" charset="-127"/>
                <a:ea typeface="HY나무B" pitchFamily="18" charset="-127"/>
              </a:rPr>
              <a:t/>
            </a:r>
            <a:br>
              <a:rPr lang="en-US" altLang="ko-KR" dirty="0" smtClean="0">
                <a:latin typeface="HY나무B" pitchFamily="18" charset="-127"/>
                <a:ea typeface="HY나무B" pitchFamily="18" charset="-127"/>
              </a:rPr>
            </a:br>
            <a:r>
              <a:rPr lang="en-US" altLang="ko-KR" sz="3600" dirty="0" smtClean="0">
                <a:latin typeface="HY나무B" pitchFamily="18" charset="-127"/>
                <a:ea typeface="HY나무B" pitchFamily="18" charset="-127"/>
              </a:rPr>
              <a:t>7. </a:t>
            </a:r>
            <a:r>
              <a:rPr lang="ko-KR" altLang="en-US" sz="3600" dirty="0" smtClean="0">
                <a:latin typeface="HY나무B" pitchFamily="18" charset="-127"/>
                <a:ea typeface="HY나무B" pitchFamily="18" charset="-127"/>
              </a:rPr>
              <a:t>영토해결방법의 일본적 </a:t>
            </a:r>
            <a:r>
              <a:rPr lang="en-US" altLang="ko-KR" sz="3600" dirty="0" smtClean="0">
                <a:latin typeface="HY나무B" pitchFamily="18" charset="-127"/>
                <a:ea typeface="HY나무B" pitchFamily="18" charset="-127"/>
              </a:rPr>
              <a:t/>
            </a:r>
            <a:br>
              <a:rPr lang="en-US" altLang="ko-KR" sz="3600" dirty="0" smtClean="0">
                <a:latin typeface="HY나무B" pitchFamily="18" charset="-127"/>
                <a:ea typeface="HY나무B" pitchFamily="18" charset="-127"/>
              </a:rPr>
            </a:br>
            <a:r>
              <a:rPr lang="ko-KR" altLang="en-US" sz="3600" dirty="0" smtClean="0">
                <a:latin typeface="HY나무B" pitchFamily="18" charset="-127"/>
                <a:ea typeface="HY나무B" pitchFamily="18" charset="-127"/>
              </a:rPr>
              <a:t>특수성</a:t>
            </a:r>
            <a:endParaRPr lang="en-US" altLang="ko-KR" sz="3600" dirty="0" smtClean="0">
              <a:latin typeface="HY나무B" pitchFamily="18" charset="-127"/>
              <a:ea typeface="HY나무B" pitchFamily="18" charset="-127"/>
            </a:endParaRPr>
          </a:p>
        </p:txBody>
      </p:sp>
      <p:sp>
        <p:nvSpPr>
          <p:cNvPr id="58370" name="부제목 4"/>
          <p:cNvSpPr>
            <a:spLocks noGrp="1"/>
          </p:cNvSpPr>
          <p:nvPr>
            <p:ph type="subTitle" idx="1"/>
          </p:nvPr>
        </p:nvSpPr>
        <p:spPr>
          <a:xfrm>
            <a:off x="2339975" y="4149725"/>
            <a:ext cx="6172200" cy="1871663"/>
          </a:xfrm>
        </p:spPr>
        <p:txBody>
          <a:bodyPr/>
          <a:lstStyle/>
          <a:p>
            <a:pPr marL="342900" indent="-342900" eaLnBrk="1" hangingPunct="1"/>
            <a:endParaRPr lang="en-US" altLang="ko-KR" sz="4500" b="0" smtClean="0">
              <a:latin typeface="HY나무B" pitchFamily="18" charset="-127"/>
              <a:ea typeface="HY나무B" pitchFamily="18" charset="-127"/>
            </a:endParaRPr>
          </a:p>
          <a:p>
            <a:pPr marL="342900" indent="-342900" eaLnBrk="1" hangingPunct="1">
              <a:buFont typeface="Century Schoolbook"/>
              <a:buAutoNum type="arabicPeriod"/>
            </a:pPr>
            <a:r>
              <a:rPr lang="ko-KR" altLang="en-US" b="0" smtClean="0">
                <a:latin typeface="HY나무B" pitchFamily="18" charset="-127"/>
                <a:ea typeface="HY나무B" pitchFamily="18" charset="-127"/>
              </a:rPr>
              <a:t>「치시마열도」에 대한 일본의 인식</a:t>
            </a:r>
            <a:endParaRPr lang="en-US" altLang="ko-KR" b="0" smtClean="0">
              <a:latin typeface="HY나무B" pitchFamily="18" charset="-127"/>
              <a:ea typeface="HY나무B" pitchFamily="18" charset="-127"/>
            </a:endParaRPr>
          </a:p>
          <a:p>
            <a:pPr marL="342900" indent="-342900" eaLnBrk="1" hangingPunct="1">
              <a:buFont typeface="Century Schoolbook"/>
              <a:buAutoNum type="arabicPeriod"/>
            </a:pPr>
            <a:r>
              <a:rPr lang="en-US" altLang="ko-KR" b="0" smtClean="0">
                <a:latin typeface="HY나무B" pitchFamily="18" charset="-127"/>
                <a:ea typeface="HY나무B" pitchFamily="18" charset="-127"/>
              </a:rPr>
              <a:t> </a:t>
            </a:r>
            <a:r>
              <a:rPr lang="ko-KR" altLang="en-US" b="0" smtClean="0">
                <a:latin typeface="HY나무B" pitchFamily="18" charset="-127"/>
                <a:ea typeface="HY나무B" pitchFamily="18" charset="-127"/>
              </a:rPr>
              <a:t>향후「치시마열도」의 영토화 전망</a:t>
            </a:r>
            <a:endParaRPr lang="en-US" altLang="ko-KR" b="0" smtClean="0">
              <a:latin typeface="HY나무B" pitchFamily="18" charset="-127"/>
              <a:ea typeface="HY나무B" pitchFamily="18" charset="-127"/>
            </a:endParaRPr>
          </a:p>
          <a:p>
            <a:pPr marL="342900" indent="-342900" eaLnBrk="1" hangingPunct="1">
              <a:buFont typeface="Century Schoolbook"/>
              <a:buAutoNum type="arabicPeriod"/>
            </a:pPr>
            <a:endParaRPr lang="ko-KR" altLang="en-US" b="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2051050" y="1412875"/>
            <a:ext cx="6172200" cy="936625"/>
          </a:xfrm>
        </p:spPr>
        <p:txBody>
          <a:bodyPr>
            <a:normAutofit fontScale="90000"/>
          </a:bodyPr>
          <a:lstStyle/>
          <a:p>
            <a:pPr marL="571500" indent="-571500" algn="ctr" eaLnBrk="1" hangingPunct="1"/>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2700" cap="none" smtClean="0">
                <a:latin typeface="HY나무B" pitchFamily="18" charset="-127"/>
                <a:ea typeface="HY나무B" pitchFamily="18" charset="-127"/>
              </a:rPr>
              <a:t/>
            </a:r>
            <a:br>
              <a:rPr lang="en-US" altLang="ko-KR" sz="2700" cap="none" smtClean="0">
                <a:latin typeface="HY나무B" pitchFamily="18" charset="-127"/>
                <a:ea typeface="HY나무B" pitchFamily="18" charset="-127"/>
              </a:rPr>
            </a:br>
            <a:r>
              <a:rPr lang="zh-CN" altLang="en-US" sz="3600" cap="none" smtClean="0">
                <a:latin typeface="HY나무B" pitchFamily="18" charset="-127"/>
                <a:ea typeface="HY나무B" pitchFamily="18" charset="-127"/>
              </a:rPr>
              <a:t>领土解决方法的日本的特殊性</a:t>
            </a:r>
            <a:endParaRPr lang="ko-KR" altLang="en-US" sz="3600" cap="none" smtClean="0">
              <a:latin typeface="HY나무B" pitchFamily="18" charset="-127"/>
              <a:ea typeface="HY나무B" pitchFamily="18" charset="-127"/>
            </a:endParaRPr>
          </a:p>
        </p:txBody>
      </p:sp>
      <p:sp>
        <p:nvSpPr>
          <p:cNvPr id="59394" name="부제목 4"/>
          <p:cNvSpPr>
            <a:spLocks noGrp="1"/>
          </p:cNvSpPr>
          <p:nvPr>
            <p:ph type="subTitle" idx="1"/>
          </p:nvPr>
        </p:nvSpPr>
        <p:spPr>
          <a:xfrm>
            <a:off x="2339975" y="4149725"/>
            <a:ext cx="6172200" cy="1871663"/>
          </a:xfrm>
        </p:spPr>
        <p:txBody>
          <a:bodyPr/>
          <a:lstStyle/>
          <a:p>
            <a:pPr marL="342900" indent="-342900" eaLnBrk="1" hangingPunct="1"/>
            <a:endParaRPr lang="en-US" altLang="ko-KR" b="0" smtClean="0">
              <a:latin typeface="HY나무B" pitchFamily="18" charset="-127"/>
              <a:ea typeface="HY나무B" pitchFamily="18" charset="-127"/>
            </a:endParaRPr>
          </a:p>
          <a:p>
            <a:pPr marL="342900" indent="-342900" eaLnBrk="1" hangingPunct="1">
              <a:buFont typeface="Century Schoolbook"/>
              <a:buAutoNum type="arabicPeriod"/>
            </a:pPr>
            <a:r>
              <a:rPr lang="zh-CN" altLang="en-US" b="0" smtClean="0">
                <a:latin typeface="HY나무B" pitchFamily="18" charset="-127"/>
                <a:ea typeface="HY나무B" pitchFamily="18" charset="-127"/>
              </a:rPr>
              <a:t>关于千岛群岛日本的认识</a:t>
            </a:r>
          </a:p>
          <a:p>
            <a:pPr marL="342900" indent="-342900" eaLnBrk="1" hangingPunct="1">
              <a:buFont typeface="Century Schoolbook"/>
              <a:buAutoNum type="arabicPeriod"/>
            </a:pPr>
            <a:r>
              <a:rPr lang="zh-CN" altLang="en-US" b="0" smtClean="0">
                <a:latin typeface="HY나무B" pitchFamily="18" charset="-127"/>
                <a:ea typeface="HY나무B" pitchFamily="18" charset="-127"/>
              </a:rPr>
              <a:t>往后千岛群岛的领土和希望</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제목 1"/>
          <p:cNvSpPr>
            <a:spLocks noGrp="1"/>
          </p:cNvSpPr>
          <p:nvPr>
            <p:ph type="title"/>
          </p:nvPr>
        </p:nvSpPr>
        <p:spPr bwMode="auto">
          <a:xfrm>
            <a:off x="457200" y="274638"/>
            <a:ext cx="7467600" cy="1143000"/>
          </a:xfrm>
        </p:spPr>
        <p:txBody>
          <a:bodyPr/>
          <a:lstStyle/>
          <a:p>
            <a:pPr eaLnBrk="1" hangingPunct="1"/>
            <a:r>
              <a:rPr lang="en-US" altLang="ko-KR" sz="4400" cap="none" smtClean="0"/>
              <a:t>7. </a:t>
            </a:r>
            <a:r>
              <a:rPr lang="ko-KR" altLang="en-US" sz="4400" cap="none" smtClean="0"/>
              <a:t>영토해결방법의 일본적 특수성</a:t>
            </a:r>
            <a:endParaRPr lang="ko-KR" altLang="en-US" sz="4400" b="0" cap="none" smtClean="0"/>
          </a:p>
        </p:txBody>
      </p:sp>
      <p:sp>
        <p:nvSpPr>
          <p:cNvPr id="60418" name="내용 개체 틀 2"/>
          <p:cNvSpPr>
            <a:spLocks noGrp="1"/>
          </p:cNvSpPr>
          <p:nvPr>
            <p:ph sz="quarter" idx="4294967295"/>
          </p:nvPr>
        </p:nvSpPr>
        <p:spPr>
          <a:xfrm>
            <a:off x="539750" y="2060575"/>
            <a:ext cx="7467600" cy="4105275"/>
          </a:xfrm>
        </p:spPr>
        <p:txBody>
          <a:bodyPr/>
          <a:lstStyle/>
          <a:p>
            <a:pPr eaLnBrk="1" hangingPunct="1"/>
            <a:r>
              <a:rPr lang="ko-KR" altLang="ko-KR" sz="1900" dirty="0" smtClean="0">
                <a:latin typeface="HY나무B" pitchFamily="18" charset="-127"/>
                <a:ea typeface="HY나무B" pitchFamily="18" charset="-127"/>
              </a:rPr>
              <a:t>일본영토의 근거는 샌프란시스코조약에 의거해서 결정된 것</a:t>
            </a:r>
            <a:r>
              <a:rPr lang="en-US" altLang="ko-KR" sz="1900" dirty="0" smtClean="0">
                <a:latin typeface="HY나무B" pitchFamily="18" charset="-127"/>
                <a:ea typeface="HY나무B" pitchFamily="18" charset="-127"/>
              </a:rPr>
              <a:t>.</a:t>
            </a:r>
            <a:r>
              <a:rPr lang="ko-KR" altLang="ko-KR" sz="1900" dirty="0" smtClean="0">
                <a:latin typeface="HY나무B" pitchFamily="18" charset="-127"/>
                <a:ea typeface="HY나무B" pitchFamily="18" charset="-127"/>
              </a:rPr>
              <a:t> </a:t>
            </a:r>
            <a:endParaRPr lang="en-US" altLang="ko-KR" sz="1900" dirty="0" smtClean="0">
              <a:latin typeface="HY나무B" pitchFamily="18" charset="-127"/>
              <a:ea typeface="HY나무B" pitchFamily="18" charset="-127"/>
            </a:endParaRPr>
          </a:p>
          <a:p>
            <a:pPr eaLnBrk="1" hangingPunct="1"/>
            <a:endParaRPr lang="en-US" altLang="ko-KR" sz="1900" dirty="0" smtClean="0">
              <a:latin typeface="HY나무B" pitchFamily="18" charset="-127"/>
              <a:ea typeface="HY나무B" pitchFamily="18" charset="-127"/>
            </a:endParaRPr>
          </a:p>
          <a:p>
            <a:pPr eaLnBrk="1" hangingPunct="1"/>
            <a:r>
              <a:rPr lang="ko-KR" altLang="ko-KR" sz="1900" dirty="0" smtClean="0">
                <a:latin typeface="HY나무B" pitchFamily="18" charset="-127"/>
                <a:ea typeface="HY나무B" pitchFamily="18" charset="-127"/>
              </a:rPr>
              <a:t>동아시아의 영토분쟁은 바로 이 정치적인 결정에 의해서 조약체결 참가국과 불참국가간의 견해차이에서 생겨난 것</a:t>
            </a:r>
            <a:r>
              <a:rPr lang="en-US" altLang="ko-KR" sz="1900" dirty="0" smtClean="0">
                <a:latin typeface="HY나무B" pitchFamily="18" charset="-127"/>
                <a:ea typeface="HY나무B" pitchFamily="18" charset="-127"/>
              </a:rPr>
              <a:t>.</a:t>
            </a:r>
          </a:p>
          <a:p>
            <a:pPr eaLnBrk="1" hangingPunct="1"/>
            <a:endParaRPr lang="ko-KR" altLang="ko-KR" sz="1900" dirty="0" smtClean="0">
              <a:latin typeface="HY나무B" pitchFamily="18" charset="-127"/>
              <a:ea typeface="HY나무B" pitchFamily="18" charset="-127"/>
            </a:endParaRPr>
          </a:p>
          <a:p>
            <a:pPr eaLnBrk="1" hangingPunct="1"/>
            <a:r>
              <a:rPr lang="ko-KR" altLang="ko-KR" sz="1900" dirty="0" smtClean="0">
                <a:latin typeface="HY나무B" pitchFamily="18" charset="-127"/>
                <a:ea typeface="HY나무B" pitchFamily="18" charset="-127"/>
              </a:rPr>
              <a:t>포스트냉전시대의 영토해결방법은 종전의 내셔널리즘적인 사고에서 탈피하여 </a:t>
            </a:r>
            <a:r>
              <a:rPr lang="ko-KR" altLang="ko-KR" sz="1900" dirty="0" err="1" smtClean="0">
                <a:latin typeface="HY나무B" pitchFamily="18" charset="-127"/>
                <a:ea typeface="HY나무B" pitchFamily="18" charset="-127"/>
              </a:rPr>
              <a:t>리져널리즘에</a:t>
            </a:r>
            <a:r>
              <a:rPr lang="ko-KR" altLang="ko-KR" sz="1900" dirty="0" smtClean="0">
                <a:latin typeface="HY나무B" pitchFamily="18" charset="-127"/>
                <a:ea typeface="HY나무B" pitchFamily="18" charset="-127"/>
              </a:rPr>
              <a:t> 입각해서 상호협조와 양보로 </a:t>
            </a:r>
            <a:r>
              <a:rPr lang="ko-KR" altLang="ko-KR" sz="1900" dirty="0" err="1" smtClean="0">
                <a:latin typeface="HY나무B" pitchFamily="18" charset="-127"/>
                <a:ea typeface="HY나무B" pitchFamily="18" charset="-127"/>
              </a:rPr>
              <a:t>윈윈게임으로</a:t>
            </a:r>
            <a:r>
              <a:rPr lang="ko-KR" altLang="ko-KR" sz="1900" dirty="0" smtClean="0">
                <a:latin typeface="HY나무B" pitchFamily="18" charset="-127"/>
                <a:ea typeface="HY나무B" pitchFamily="18" charset="-127"/>
              </a:rPr>
              <a:t> 해결되어야 할 </a:t>
            </a:r>
            <a:r>
              <a:rPr lang="ko-KR" altLang="en-US" sz="1900" dirty="0" smtClean="0">
                <a:latin typeface="HY나무B" pitchFamily="18" charset="-127"/>
                <a:ea typeface="HY나무B" pitchFamily="18" charset="-127"/>
              </a:rPr>
              <a:t>것</a:t>
            </a:r>
            <a:r>
              <a:rPr lang="en-US" altLang="ko-KR" sz="1900" dirty="0" smtClean="0">
                <a:latin typeface="HY나무B" pitchFamily="18" charset="-127"/>
                <a:ea typeface="HY나무B" pitchFamily="18" charset="-127"/>
              </a:rPr>
              <a:t>. </a:t>
            </a:r>
          </a:p>
          <a:p>
            <a:pPr eaLnBrk="1" hangingPunct="1"/>
            <a:endParaRPr lang="en-US" altLang="ko-KR" sz="1900" dirty="0" smtClean="0">
              <a:latin typeface="HY나무B" pitchFamily="18" charset="-127"/>
              <a:ea typeface="HY나무B" pitchFamily="18" charset="-127"/>
            </a:endParaRPr>
          </a:p>
          <a:p>
            <a:pPr eaLnBrk="1" hangingPunct="1"/>
            <a:r>
              <a:rPr lang="ko-KR" altLang="ko-KR" sz="1900" dirty="0" err="1" smtClean="0">
                <a:latin typeface="HY나무B" pitchFamily="18" charset="-127"/>
                <a:ea typeface="HY나무B" pitchFamily="18" charset="-127"/>
              </a:rPr>
              <a:t>영토분쟁중</a:t>
            </a:r>
            <a:r>
              <a:rPr lang="en-US" altLang="ko-KR" sz="1900" dirty="0" smtClean="0">
                <a:latin typeface="HY나무B" pitchFamily="18" charset="-127"/>
                <a:ea typeface="HY나무B" pitchFamily="18" charset="-127"/>
              </a:rPr>
              <a:t>&lt;</a:t>
            </a:r>
            <a:r>
              <a:rPr lang="ko-KR" altLang="ko-KR" sz="1900" dirty="0" err="1" smtClean="0">
                <a:latin typeface="HY나무B" pitchFamily="18" charset="-127"/>
                <a:ea typeface="HY나무B" pitchFamily="18" charset="-127"/>
              </a:rPr>
              <a:t>센카쿠제도</a:t>
            </a:r>
            <a:r>
              <a:rPr lang="ko-KR" altLang="ko-KR" sz="1900" dirty="0" smtClean="0">
                <a:latin typeface="HY나무B" pitchFamily="18" charset="-127"/>
                <a:ea typeface="HY나무B" pitchFamily="18" charset="-127"/>
              </a:rPr>
              <a:t> 영유권확보</a:t>
            </a:r>
            <a:r>
              <a:rPr lang="en-US" altLang="ko-KR" sz="1900" dirty="0" smtClean="0">
                <a:latin typeface="HY나무B" pitchFamily="18" charset="-127"/>
                <a:ea typeface="HY나무B" pitchFamily="18" charset="-127"/>
              </a:rPr>
              <a:t>, </a:t>
            </a:r>
            <a:r>
              <a:rPr lang="ko-KR" altLang="ko-KR" sz="1900" dirty="0" err="1" smtClean="0">
                <a:latin typeface="HY나무B" pitchFamily="18" charset="-127"/>
                <a:ea typeface="HY나무B" pitchFamily="18" charset="-127"/>
              </a:rPr>
              <a:t>타케시마</a:t>
            </a:r>
            <a:r>
              <a:rPr lang="ko-KR" altLang="ko-KR" sz="1900" dirty="0" smtClean="0">
                <a:latin typeface="HY나무B" pitchFamily="18" charset="-127"/>
                <a:ea typeface="HY나무B" pitchFamily="18" charset="-127"/>
              </a:rPr>
              <a:t> 영유권주장</a:t>
            </a:r>
            <a:r>
              <a:rPr lang="en-US" altLang="ko-KR" sz="1900" dirty="0" smtClean="0">
                <a:latin typeface="HY나무B" pitchFamily="18" charset="-127"/>
                <a:ea typeface="HY나무B" pitchFamily="18" charset="-127"/>
              </a:rPr>
              <a:t>, </a:t>
            </a:r>
            <a:r>
              <a:rPr lang="ko-KR" altLang="ko-KR" sz="1900" dirty="0" smtClean="0">
                <a:latin typeface="HY나무B" pitchFamily="18" charset="-127"/>
                <a:ea typeface="HY나무B" pitchFamily="18" charset="-127"/>
              </a:rPr>
              <a:t>북방영토 영유권주장</a:t>
            </a:r>
            <a:r>
              <a:rPr lang="en-US" altLang="ko-KR" sz="1900" dirty="0" smtClean="0">
                <a:latin typeface="HY나무B" pitchFamily="18" charset="-127"/>
                <a:ea typeface="HY나무B" pitchFamily="18" charset="-127"/>
              </a:rPr>
              <a:t>&gt;</a:t>
            </a:r>
            <a:r>
              <a:rPr lang="ko-KR" altLang="ko-KR" sz="1900" dirty="0" smtClean="0">
                <a:latin typeface="HY나무B" pitchFamily="18" charset="-127"/>
                <a:ea typeface="HY나무B" pitchFamily="18" charset="-127"/>
              </a:rPr>
              <a:t>중에서 </a:t>
            </a:r>
            <a:r>
              <a:rPr lang="ko-KR" altLang="ko-KR" sz="1900" dirty="0" err="1" smtClean="0">
                <a:latin typeface="HY나무B" pitchFamily="18" charset="-127"/>
                <a:ea typeface="HY나무B" pitchFamily="18" charset="-127"/>
              </a:rPr>
              <a:t>러일간의</a:t>
            </a:r>
            <a:r>
              <a:rPr lang="ko-KR" altLang="ko-KR" sz="1900" dirty="0" smtClean="0">
                <a:latin typeface="HY나무B" pitchFamily="18" charset="-127"/>
                <a:ea typeface="HY나무B" pitchFamily="18" charset="-127"/>
              </a:rPr>
              <a:t> </a:t>
            </a:r>
            <a:r>
              <a:rPr lang="ko-KR" altLang="ko-KR" sz="1900" dirty="0" err="1" smtClean="0">
                <a:latin typeface="HY나무B" pitchFamily="18" charset="-127"/>
                <a:ea typeface="HY나무B" pitchFamily="18" charset="-127"/>
              </a:rPr>
              <a:t>북변</a:t>
            </a:r>
            <a:r>
              <a:rPr lang="en-US" altLang="ko-KR" sz="1900" dirty="0" smtClean="0">
                <a:latin typeface="HY나무B" pitchFamily="18" charset="-127"/>
                <a:ea typeface="HY나무B" pitchFamily="18" charset="-127"/>
              </a:rPr>
              <a:t>4</a:t>
            </a:r>
            <a:r>
              <a:rPr lang="ko-KR" altLang="ko-KR" sz="1900" dirty="0" err="1" smtClean="0">
                <a:latin typeface="HY나무B" pitchFamily="18" charset="-127"/>
                <a:ea typeface="HY나무B" pitchFamily="18" charset="-127"/>
              </a:rPr>
              <a:t>도문제</a:t>
            </a:r>
            <a:r>
              <a:rPr lang="en-US" altLang="ko-KR" sz="1900" dirty="0" smtClean="0">
                <a:latin typeface="HY나무B" pitchFamily="18" charset="-127"/>
                <a:ea typeface="HY나무B" pitchFamily="18" charset="-127"/>
              </a:rPr>
              <a:t>.</a:t>
            </a:r>
            <a:endParaRPr lang="ko-KR" altLang="ko-KR" sz="1900" dirty="0" smtClean="0">
              <a:latin typeface="HY나무B" pitchFamily="18" charset="-127"/>
              <a:ea typeface="HY나무B" pitchFamily="18" charset="-127"/>
            </a:endParaRPr>
          </a:p>
          <a:p>
            <a:pPr eaLnBrk="1" hangingPunct="1"/>
            <a:endParaRPr lang="ko-KR" altLang="en-US" dirty="0" smtClean="0">
              <a:latin typeface="Century Schoolbook"/>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제목 1"/>
          <p:cNvSpPr>
            <a:spLocks noGrp="1"/>
          </p:cNvSpPr>
          <p:nvPr>
            <p:ph type="title"/>
          </p:nvPr>
        </p:nvSpPr>
        <p:spPr bwMode="auto">
          <a:xfrm>
            <a:off x="457200" y="274638"/>
            <a:ext cx="7467600" cy="1143000"/>
          </a:xfrm>
        </p:spPr>
        <p:txBody>
          <a:bodyPr/>
          <a:lstStyle/>
          <a:p>
            <a:pPr eaLnBrk="1" hangingPunct="1"/>
            <a:r>
              <a:rPr lang="zh-CN" altLang="en-US" sz="3600" cap="none" dirty="0" smtClean="0"/>
              <a:t>领土的解决方法日本的特殊性</a:t>
            </a:r>
          </a:p>
        </p:txBody>
      </p:sp>
      <p:sp>
        <p:nvSpPr>
          <p:cNvPr id="61442" name="내용 개체 틀 2"/>
          <p:cNvSpPr>
            <a:spLocks noGrp="1"/>
          </p:cNvSpPr>
          <p:nvPr>
            <p:ph sz="quarter" idx="4294967295"/>
          </p:nvPr>
        </p:nvSpPr>
        <p:spPr/>
        <p:txBody>
          <a:bodyPr/>
          <a:lstStyle/>
          <a:p>
            <a:pPr eaLnBrk="1" hangingPunct="1"/>
            <a:endParaRPr lang="en-US" altLang="zh-CN" sz="1900" dirty="0" smtClean="0">
              <a:latin typeface="HY나무B" pitchFamily="18" charset="-127"/>
              <a:ea typeface="HY나무B" pitchFamily="18" charset="-127"/>
            </a:endParaRPr>
          </a:p>
          <a:p>
            <a:pPr eaLnBrk="1" hangingPunct="1"/>
            <a:endParaRPr lang="en-US" altLang="zh-CN" sz="1900" dirty="0" smtClean="0">
              <a:latin typeface="HY나무B" pitchFamily="18" charset="-127"/>
              <a:ea typeface="HY나무B" pitchFamily="18" charset="-127"/>
            </a:endParaRPr>
          </a:p>
          <a:p>
            <a:pPr eaLnBrk="1" hangingPunct="1"/>
            <a:r>
              <a:rPr lang="zh-CN" altLang="en-US" sz="1900" dirty="0" smtClean="0">
                <a:latin typeface="HY나무B" pitchFamily="18" charset="-127"/>
                <a:ea typeface="HY나무B" pitchFamily="18" charset="-127"/>
              </a:rPr>
              <a:t>日本的领土的跟据是旧金山条约的依据来决定</a:t>
            </a:r>
            <a:r>
              <a:rPr lang="en-US" altLang="zh-CN" sz="1900" dirty="0" smtClean="0">
                <a:latin typeface="HY나무B" pitchFamily="18" charset="-127"/>
                <a:ea typeface="HY나무B" pitchFamily="18" charset="-127"/>
              </a:rPr>
              <a:t>.</a:t>
            </a:r>
            <a:endParaRPr lang="en-US" altLang="ko-KR" sz="1900" dirty="0" smtClean="0">
              <a:latin typeface="HY나무B" pitchFamily="18" charset="-127"/>
              <a:ea typeface="HY나무B" pitchFamily="18" charset="-127"/>
            </a:endParaRPr>
          </a:p>
          <a:p>
            <a:pPr eaLnBrk="1" hangingPunct="1"/>
            <a:endParaRPr lang="en-US" altLang="ko-KR" sz="1900" dirty="0" smtClean="0">
              <a:latin typeface="HY나무B" pitchFamily="18" charset="-127"/>
              <a:ea typeface="HY나무B" pitchFamily="18" charset="-127"/>
            </a:endParaRPr>
          </a:p>
          <a:p>
            <a:pPr eaLnBrk="1" hangingPunct="1"/>
            <a:r>
              <a:rPr lang="zh-CN" altLang="en-US" sz="1900" dirty="0" smtClean="0">
                <a:latin typeface="HY나무B" pitchFamily="18" charset="-127"/>
              </a:rPr>
              <a:t>领土争端东亚只是作为一个受该条约各方的政治决定，条约的签订国和非签订国出现了不同的见解差异</a:t>
            </a:r>
            <a:r>
              <a:rPr lang="en-US" altLang="zh-CN" sz="1900" dirty="0" smtClean="0">
                <a:latin typeface="HY나무B" pitchFamily="18" charset="-127"/>
                <a:ea typeface="HY나무B" pitchFamily="18" charset="-127"/>
              </a:rPr>
              <a:t>. </a:t>
            </a:r>
            <a:endParaRPr lang="en-US" altLang="ko-KR" sz="1900" dirty="0" smtClean="0">
              <a:latin typeface="HY나무B" pitchFamily="18" charset="-127"/>
              <a:ea typeface="HY나무B" pitchFamily="18" charset="-127"/>
            </a:endParaRPr>
          </a:p>
          <a:p>
            <a:pPr eaLnBrk="1" hangingPunct="1"/>
            <a:endParaRPr lang="ko-KR" altLang="ko-KR" sz="1900" dirty="0" smtClean="0">
              <a:latin typeface="HY나무B" pitchFamily="18" charset="-127"/>
              <a:ea typeface="HY나무B" pitchFamily="18" charset="-127"/>
            </a:endParaRPr>
          </a:p>
          <a:p>
            <a:pPr eaLnBrk="1" hangingPunct="1"/>
            <a:r>
              <a:rPr lang="zh-CN" altLang="en-US" sz="1900" dirty="0" smtClean="0">
                <a:latin typeface="HY나무B" pitchFamily="18" charset="-127"/>
              </a:rPr>
              <a:t>莫斯科</a:t>
            </a:r>
            <a:r>
              <a:rPr lang="zh-CN" altLang="ko-KR" sz="1900" dirty="0" smtClean="0">
                <a:latin typeface="HY나무B" pitchFamily="18" charset="-127"/>
              </a:rPr>
              <a:t>冷战时代的解决办法是将领土从传统的思维的民族</a:t>
            </a:r>
            <a:r>
              <a:rPr lang="zh-CN" altLang="en-US" sz="1900" dirty="0" smtClean="0">
                <a:latin typeface="HY나무B" pitchFamily="18" charset="-127"/>
              </a:rPr>
              <a:t>仇恨中解放出来，</a:t>
            </a:r>
            <a:r>
              <a:rPr lang="zh-CN" altLang="zh-CN" sz="1900" dirty="0" smtClean="0">
                <a:latin typeface="HY나무B" pitchFamily="18" charset="-127"/>
              </a:rPr>
              <a:t>共同的合作和妥协将作为一个双赢的</a:t>
            </a:r>
            <a:r>
              <a:rPr lang="zh-CN" altLang="en-US" sz="1900" dirty="0" smtClean="0">
                <a:latin typeface="HY나무B" pitchFamily="18" charset="-127"/>
              </a:rPr>
              <a:t>模式促进发展</a:t>
            </a:r>
            <a:r>
              <a:rPr lang="en-US" altLang="zh-CN" sz="1900" dirty="0" smtClean="0">
                <a:latin typeface="HY나무B" pitchFamily="18" charset="-127"/>
                <a:ea typeface="HY나무B" pitchFamily="18" charset="-127"/>
              </a:rPr>
              <a:t>.</a:t>
            </a:r>
          </a:p>
          <a:p>
            <a:pPr eaLnBrk="1" hangingPunct="1"/>
            <a:endParaRPr lang="en-US" altLang="ko-KR" sz="1900" dirty="0" smtClean="0">
              <a:latin typeface="HY나무B" pitchFamily="18" charset="-127"/>
              <a:ea typeface="HY나무B" pitchFamily="18" charset="-127"/>
            </a:endParaRPr>
          </a:p>
          <a:p>
            <a:pPr eaLnBrk="1" hangingPunct="1"/>
            <a:r>
              <a:rPr lang="zh-CN" altLang="en-US" sz="1900" dirty="0" smtClean="0">
                <a:latin typeface="HY나무B" pitchFamily="18" charset="-127"/>
                <a:ea typeface="HY나무B" pitchFamily="18" charset="-127"/>
              </a:rPr>
              <a:t>领土纠纷中主要是俄日之间的北方</a:t>
            </a:r>
            <a:r>
              <a:rPr lang="en-US" altLang="zh-CN" sz="1900" dirty="0" smtClean="0">
                <a:latin typeface="HY나무B" pitchFamily="18" charset="-127"/>
                <a:ea typeface="HY나무B" pitchFamily="18" charset="-127"/>
              </a:rPr>
              <a:t>4</a:t>
            </a:r>
            <a:r>
              <a:rPr lang="zh-CN" altLang="en-US" sz="1900" dirty="0" smtClean="0">
                <a:latin typeface="HY나무B" pitchFamily="18" charset="-127"/>
                <a:ea typeface="HY나무B" pitchFamily="18" charset="-127"/>
              </a:rPr>
              <a:t>岛问题</a:t>
            </a:r>
            <a:endParaRPr lang="ko-KR" altLang="zh-CN" sz="1900" dirty="0" smtClean="0">
              <a:latin typeface="HY나무B" pitchFamily="18" charset="-127"/>
              <a:ea typeface="HY나무B" pitchFamily="18" charset="-127"/>
            </a:endParaRPr>
          </a:p>
          <a:p>
            <a:pPr eaLnBrk="1" hangingPunct="1"/>
            <a:endParaRPr lang="ko-KR" altLang="en-US" dirty="0" smtClean="0">
              <a:latin typeface="Century Schoolbook"/>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제목 3"/>
          <p:cNvSpPr>
            <a:spLocks noGrp="1"/>
          </p:cNvSpPr>
          <p:nvPr>
            <p:ph type="title" idx="4294967295"/>
          </p:nvPr>
        </p:nvSpPr>
        <p:spPr bwMode="auto">
          <a:xfrm>
            <a:off x="457200" y="274638"/>
            <a:ext cx="7467600" cy="1209675"/>
          </a:xfrm>
          <a:noFill/>
        </p:spPr>
        <p:txBody>
          <a:bodyPr>
            <a:normAutofit fontScale="90000"/>
          </a:bodyPr>
          <a:lstStyle/>
          <a:p>
            <a:pPr marL="571500" indent="-571500" eaLnBrk="1" hangingPunct="1"/>
            <a:r>
              <a:rPr lang="en-US" altLang="ko-KR" sz="4400" b="1" cap="none" smtClean="0"/>
              <a:t/>
            </a:r>
            <a:br>
              <a:rPr lang="en-US" altLang="ko-KR" sz="4400" b="1" cap="none" smtClean="0"/>
            </a:br>
            <a:r>
              <a:rPr lang="ko-KR" altLang="en-US" sz="4400" b="1" cap="none" smtClean="0"/>
              <a:t>일본의 현재 분쟁중인 영토는</a:t>
            </a:r>
            <a:r>
              <a:rPr lang="en-US" altLang="ko-KR" sz="4400" b="1" cap="none" smtClean="0"/>
              <a:t>?</a:t>
            </a:r>
          </a:p>
        </p:txBody>
      </p:sp>
      <p:pic>
        <p:nvPicPr>
          <p:cNvPr id="11266" name="내용 개체 틀 6" descr="GYH2008071500060004400_P2.jpg"/>
          <p:cNvPicPr>
            <a:picLocks noGrp="1" noChangeAspect="1"/>
          </p:cNvPicPr>
          <p:nvPr>
            <p:ph sz="quarter" idx="4294967295"/>
          </p:nvPr>
        </p:nvPicPr>
        <p:blipFill>
          <a:blip r:embed="rId2" cstate="print"/>
          <a:srcRect/>
          <a:stretch>
            <a:fillRect/>
          </a:stretch>
        </p:blipFill>
        <p:spPr>
          <a:xfrm>
            <a:off x="458788" y="1600200"/>
            <a:ext cx="3654425" cy="4572000"/>
          </a:xfrm>
        </p:spPr>
      </p:pic>
      <p:sp>
        <p:nvSpPr>
          <p:cNvPr id="11267" name="내용 개체 틀 5"/>
          <p:cNvSpPr>
            <a:spLocks noGrp="1"/>
          </p:cNvSpPr>
          <p:nvPr>
            <p:ph sz="quarter" idx="4294967295"/>
          </p:nvPr>
        </p:nvSpPr>
        <p:spPr>
          <a:xfrm>
            <a:off x="4270375" y="1600200"/>
            <a:ext cx="3657600" cy="4572000"/>
          </a:xfrm>
        </p:spPr>
        <p:txBody>
          <a:bodyPr/>
          <a:lstStyle/>
          <a:p>
            <a:pPr algn="ctr" eaLnBrk="1" hangingPunct="1">
              <a:buFont typeface="Wingdings" pitchFamily="2" charset="2"/>
              <a:buNone/>
            </a:pPr>
            <a:endParaRPr lang="en-US" altLang="ko-KR" sz="2000" smtClean="0">
              <a:latin typeface="Century Schoolbook"/>
            </a:endParaRPr>
          </a:p>
          <a:p>
            <a:pPr algn="ctr" eaLnBrk="1" hangingPunct="1">
              <a:buFont typeface="Wingdings" pitchFamily="2" charset="2"/>
              <a:buNone/>
            </a:pPr>
            <a:r>
              <a:rPr lang="ko-KR" altLang="en-US" smtClean="0">
                <a:latin typeface="HY나무B" pitchFamily="18" charset="-127"/>
                <a:ea typeface="HY나무B" pitchFamily="18" charset="-127"/>
              </a:rPr>
              <a:t>한국</a:t>
            </a:r>
            <a:r>
              <a:rPr lang="en-US" altLang="ko-KR" smtClean="0">
                <a:latin typeface="HY나무B" pitchFamily="18" charset="-127"/>
                <a:ea typeface="HY나무B" pitchFamily="18" charset="-127"/>
              </a:rPr>
              <a:t>-</a:t>
            </a:r>
            <a:r>
              <a:rPr lang="ko-KR" altLang="en-US" smtClean="0">
                <a:latin typeface="HY나무B" pitchFamily="18" charset="-127"/>
                <a:ea typeface="HY나무B" pitchFamily="18" charset="-127"/>
              </a:rPr>
              <a:t>일본</a:t>
            </a:r>
            <a:endParaRPr lang="en-US" altLang="ko-KR" smtClean="0">
              <a:latin typeface="HY나무B" pitchFamily="18" charset="-127"/>
              <a:ea typeface="HY나무B" pitchFamily="18" charset="-127"/>
            </a:endParaRPr>
          </a:p>
          <a:p>
            <a:pPr algn="ctr" eaLnBrk="1" hangingPunct="1">
              <a:buFont typeface="Wingdings" pitchFamily="2" charset="2"/>
              <a:buNone/>
            </a:pPr>
            <a:r>
              <a:rPr lang="ko-KR" altLang="en-US" sz="2000" smtClean="0">
                <a:latin typeface="HY나무B" pitchFamily="18" charset="-127"/>
                <a:ea typeface="HY나무B" pitchFamily="18" charset="-127"/>
              </a:rPr>
              <a:t>독도영유권분쟁</a:t>
            </a:r>
          </a:p>
          <a:p>
            <a:pPr algn="ctr" eaLnBrk="1" hangingPunct="1">
              <a:buFont typeface="Wingdings" pitchFamily="2" charset="2"/>
              <a:buNone/>
            </a:pPr>
            <a:endParaRPr lang="ko-KR" altLang="en-US" smtClean="0">
              <a:latin typeface="HY나무B" pitchFamily="18" charset="-127"/>
              <a:ea typeface="HY나무B" pitchFamily="18" charset="-127"/>
            </a:endParaRPr>
          </a:p>
          <a:p>
            <a:pPr algn="ctr" eaLnBrk="1" hangingPunct="1">
              <a:buFont typeface="Wingdings" pitchFamily="2" charset="2"/>
              <a:buNone/>
            </a:pPr>
            <a:r>
              <a:rPr lang="ko-KR" altLang="en-US" smtClean="0">
                <a:latin typeface="HY나무B" pitchFamily="18" charset="-127"/>
                <a:ea typeface="HY나무B" pitchFamily="18" charset="-127"/>
              </a:rPr>
              <a:t>중국</a:t>
            </a:r>
            <a:r>
              <a:rPr lang="en-US" altLang="ko-KR" smtClean="0">
                <a:latin typeface="HY나무B" pitchFamily="18" charset="-127"/>
                <a:ea typeface="HY나무B" pitchFamily="18" charset="-127"/>
              </a:rPr>
              <a:t>-</a:t>
            </a:r>
            <a:r>
              <a:rPr lang="ko-KR" altLang="en-US" smtClean="0">
                <a:latin typeface="HY나무B" pitchFamily="18" charset="-127"/>
                <a:ea typeface="HY나무B" pitchFamily="18" charset="-127"/>
              </a:rPr>
              <a:t>일본</a:t>
            </a:r>
            <a:endParaRPr lang="en-US" altLang="ko-KR" smtClean="0">
              <a:latin typeface="HY나무B" pitchFamily="18" charset="-127"/>
              <a:ea typeface="HY나무B" pitchFamily="18" charset="-127"/>
            </a:endParaRPr>
          </a:p>
          <a:p>
            <a:pPr algn="ctr" eaLnBrk="1" hangingPunct="1">
              <a:buFont typeface="Wingdings" pitchFamily="2" charset="2"/>
              <a:buNone/>
            </a:pPr>
            <a:r>
              <a:rPr lang="ko-KR" altLang="en-US" sz="2000" smtClean="0">
                <a:latin typeface="HY나무B" pitchFamily="18" charset="-127"/>
                <a:ea typeface="HY나무B" pitchFamily="18" charset="-127"/>
              </a:rPr>
              <a:t>조어도분쟁</a:t>
            </a:r>
          </a:p>
          <a:p>
            <a:pPr algn="ctr" eaLnBrk="1" hangingPunct="1"/>
            <a:endParaRPr lang="ko-KR" altLang="en-US" smtClean="0">
              <a:latin typeface="HY나무B" pitchFamily="18" charset="-127"/>
              <a:ea typeface="HY나무B" pitchFamily="18" charset="-127"/>
            </a:endParaRPr>
          </a:p>
          <a:p>
            <a:pPr algn="ctr" eaLnBrk="1" hangingPunct="1">
              <a:buFont typeface="Wingdings" pitchFamily="2" charset="2"/>
              <a:buNone/>
            </a:pPr>
            <a:r>
              <a:rPr lang="ko-KR" altLang="en-US" smtClean="0">
                <a:latin typeface="HY나무B" pitchFamily="18" charset="-127"/>
                <a:ea typeface="HY나무B" pitchFamily="18" charset="-127"/>
              </a:rPr>
              <a:t> 일본</a:t>
            </a:r>
            <a:r>
              <a:rPr lang="en-US" altLang="ko-KR" smtClean="0">
                <a:latin typeface="HY나무B" pitchFamily="18" charset="-127"/>
                <a:ea typeface="HY나무B" pitchFamily="18" charset="-127"/>
              </a:rPr>
              <a:t>-</a:t>
            </a:r>
            <a:r>
              <a:rPr lang="ko-KR" altLang="en-US" smtClean="0">
                <a:latin typeface="HY나무B" pitchFamily="18" charset="-127"/>
                <a:ea typeface="HY나무B" pitchFamily="18" charset="-127"/>
              </a:rPr>
              <a:t>러시아 </a:t>
            </a:r>
            <a:endParaRPr lang="en-US" altLang="ko-KR" smtClean="0">
              <a:latin typeface="HY나무B" pitchFamily="18" charset="-127"/>
              <a:ea typeface="HY나무B" pitchFamily="18" charset="-127"/>
            </a:endParaRPr>
          </a:p>
          <a:p>
            <a:pPr algn="ctr" eaLnBrk="1" hangingPunct="1">
              <a:buFont typeface="Wingdings" pitchFamily="2" charset="2"/>
              <a:buNone/>
            </a:pPr>
            <a:r>
              <a:rPr lang="en-US" altLang="ko-KR" sz="2000" smtClean="0">
                <a:latin typeface="HY나무B" pitchFamily="18" charset="-127"/>
                <a:ea typeface="HY나무B" pitchFamily="18" charset="-127"/>
              </a:rPr>
              <a:t> </a:t>
            </a:r>
            <a:r>
              <a:rPr lang="ko-KR" altLang="en-US" sz="2000" smtClean="0">
                <a:latin typeface="HY나무B" pitchFamily="18" charset="-127"/>
                <a:ea typeface="HY나무B" pitchFamily="18" charset="-127"/>
              </a:rPr>
              <a:t>북방</a:t>
            </a:r>
            <a:r>
              <a:rPr lang="en-US" altLang="ko-KR" sz="2000" smtClean="0">
                <a:latin typeface="HY나무B" pitchFamily="18" charset="-127"/>
                <a:ea typeface="HY나무B" pitchFamily="18" charset="-127"/>
              </a:rPr>
              <a:t>4</a:t>
            </a:r>
            <a:r>
              <a:rPr lang="ko-KR" altLang="en-US" sz="2000" smtClean="0">
                <a:latin typeface="HY나무B" pitchFamily="18" charset="-127"/>
                <a:ea typeface="HY나무B" pitchFamily="18" charset="-127"/>
              </a:rPr>
              <a:t>개도서 분쟁</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제목 1"/>
          <p:cNvSpPr>
            <a:spLocks noGrp="1"/>
          </p:cNvSpPr>
          <p:nvPr>
            <p:ph type="title"/>
          </p:nvPr>
        </p:nvSpPr>
        <p:spPr bwMode="auto">
          <a:xfrm>
            <a:off x="142875" y="214313"/>
            <a:ext cx="8043863" cy="1511300"/>
          </a:xfrm>
        </p:spPr>
        <p:txBody>
          <a:bodyPr/>
          <a:lstStyle/>
          <a:p>
            <a:pPr eaLnBrk="1" hangingPunct="1"/>
            <a:r>
              <a:rPr lang="ko-KR" altLang="en-US" sz="4400" b="0" cap="none" smtClean="0"/>
              <a:t>「치시마열도」에 대한 일본의 인식</a:t>
            </a:r>
            <a:r>
              <a:rPr lang="en-US" altLang="ko-KR" sz="2700" b="0" cap="none" smtClean="0">
                <a:latin typeface="HY나무B" pitchFamily="18" charset="-127"/>
                <a:ea typeface="HY나무B" pitchFamily="18" charset="-127"/>
              </a:rPr>
              <a:t/>
            </a:r>
            <a:br>
              <a:rPr lang="en-US" altLang="ko-KR" sz="2700" b="0" cap="none" smtClean="0">
                <a:latin typeface="HY나무B" pitchFamily="18" charset="-127"/>
                <a:ea typeface="HY나무B" pitchFamily="18" charset="-127"/>
              </a:rPr>
            </a:br>
            <a:endParaRPr lang="ko-KR" altLang="en-US" sz="2700" b="0" cap="none" smtClean="0"/>
          </a:p>
        </p:txBody>
      </p:sp>
      <p:sp>
        <p:nvSpPr>
          <p:cNvPr id="62466" name="내용 개체 틀 2"/>
          <p:cNvSpPr>
            <a:spLocks noGrp="1"/>
          </p:cNvSpPr>
          <p:nvPr>
            <p:ph sz="quarter" idx="4294967295"/>
          </p:nvPr>
        </p:nvSpPr>
        <p:spPr>
          <a:xfrm>
            <a:off x="395288" y="2205038"/>
            <a:ext cx="7467600" cy="3937000"/>
          </a:xfrm>
        </p:spPr>
        <p:txBody>
          <a:bodyPr/>
          <a:lstStyle/>
          <a:p>
            <a:pPr eaLnBrk="1" hangingPunct="1"/>
            <a:r>
              <a:rPr lang="en-US" altLang="ko-KR" sz="1900" smtClean="0">
                <a:latin typeface="HY나무B" pitchFamily="18" charset="-127"/>
                <a:ea typeface="HY나무B" pitchFamily="18" charset="-127"/>
              </a:rPr>
              <a:t>1854</a:t>
            </a:r>
            <a:r>
              <a:rPr lang="ko-KR" altLang="ko-KR" sz="1900" smtClean="0">
                <a:latin typeface="HY나무B" pitchFamily="18" charset="-127"/>
                <a:ea typeface="HY나무B" pitchFamily="18" charset="-127"/>
              </a:rPr>
              <a:t>년 이전 러일통상조약이 체결되기전까지는 일본과 러시아 사이에 국경은 존재하지 않</a:t>
            </a:r>
            <a:r>
              <a:rPr lang="ko-KR" altLang="en-US" sz="1900" smtClean="0">
                <a:latin typeface="HY나무B" pitchFamily="18" charset="-127"/>
                <a:ea typeface="HY나무B" pitchFamily="18" charset="-127"/>
              </a:rPr>
              <a:t>음</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1854</a:t>
            </a:r>
            <a:r>
              <a:rPr lang="ko-KR" altLang="ko-KR" sz="1900" smtClean="0">
                <a:latin typeface="HY나무B" pitchFamily="18" charset="-127"/>
                <a:ea typeface="HY나무B" pitchFamily="18" charset="-127"/>
              </a:rPr>
              <a:t>년부터</a:t>
            </a:r>
            <a:r>
              <a:rPr lang="en-US" altLang="ko-KR" sz="1900" smtClean="0">
                <a:latin typeface="HY나무B" pitchFamily="18" charset="-127"/>
                <a:ea typeface="HY나무B" pitchFamily="18" charset="-127"/>
              </a:rPr>
              <a:t> 1945</a:t>
            </a:r>
            <a:r>
              <a:rPr lang="ko-KR" altLang="ko-KR" sz="1900" smtClean="0">
                <a:latin typeface="HY나무B" pitchFamily="18" charset="-127"/>
                <a:ea typeface="HY나무B" pitchFamily="18" charset="-127"/>
              </a:rPr>
              <a:t>년 사이 북방</a:t>
            </a:r>
            <a:r>
              <a:rPr lang="en-US" altLang="ko-KR" sz="1900" smtClean="0">
                <a:latin typeface="HY나무B" pitchFamily="18" charset="-127"/>
                <a:ea typeface="HY나무B" pitchFamily="18" charset="-127"/>
              </a:rPr>
              <a:t>4</a:t>
            </a:r>
            <a:r>
              <a:rPr lang="ko-KR" altLang="ko-KR" sz="1900" smtClean="0">
                <a:latin typeface="HY나무B" pitchFamily="18" charset="-127"/>
                <a:ea typeface="HY나무B" pitchFamily="18" charset="-127"/>
              </a:rPr>
              <a:t>개섬은 법률상 일본영</a:t>
            </a:r>
            <a:r>
              <a:rPr lang="ko-KR" altLang="en-US" sz="1900" smtClean="0">
                <a:latin typeface="HY나무B" pitchFamily="18" charset="-127"/>
                <a:ea typeface="HY나무B" pitchFamily="18" charset="-127"/>
              </a:rPr>
              <a:t>토</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1945</a:t>
            </a:r>
            <a:r>
              <a:rPr lang="ko-KR" altLang="ko-KR" sz="1900" smtClean="0">
                <a:latin typeface="HY나무B" pitchFamily="18" charset="-127"/>
                <a:ea typeface="HY나무B" pitchFamily="18" charset="-127"/>
              </a:rPr>
              <a:t>년</a:t>
            </a:r>
            <a:r>
              <a:rPr lang="en-US" altLang="ko-KR" sz="1900" smtClean="0">
                <a:latin typeface="HY나무B" pitchFamily="18" charset="-127"/>
                <a:ea typeface="HY나무B" pitchFamily="18" charset="-127"/>
              </a:rPr>
              <a:t> 8</a:t>
            </a:r>
            <a:r>
              <a:rPr lang="ko-KR" altLang="ko-KR" sz="1900" smtClean="0">
                <a:latin typeface="HY나무B" pitchFamily="18" charset="-127"/>
                <a:ea typeface="HY나무B" pitchFamily="18" charset="-127"/>
              </a:rPr>
              <a:t>월부터</a:t>
            </a:r>
            <a:r>
              <a:rPr lang="en-US" altLang="ko-KR" sz="1900" smtClean="0">
                <a:latin typeface="HY나무B" pitchFamily="18" charset="-127"/>
                <a:ea typeface="HY나무B" pitchFamily="18" charset="-127"/>
              </a:rPr>
              <a:t> 9</a:t>
            </a:r>
            <a:r>
              <a:rPr lang="ko-KR" altLang="ko-KR" sz="1900" smtClean="0">
                <a:latin typeface="HY나무B" pitchFamily="18" charset="-127"/>
                <a:ea typeface="HY나무B" pitchFamily="18" charset="-127"/>
              </a:rPr>
              <a:t>월</a:t>
            </a:r>
            <a:r>
              <a:rPr lang="en-US" altLang="ko-KR" sz="1900" smtClean="0">
                <a:latin typeface="HY나무B" pitchFamily="18" charset="-127"/>
                <a:ea typeface="HY나무B" pitchFamily="18" charset="-127"/>
              </a:rPr>
              <a:t>5</a:t>
            </a:r>
            <a:r>
              <a:rPr lang="ko-KR" altLang="ko-KR" sz="1900" smtClean="0">
                <a:latin typeface="HY나무B" pitchFamily="18" charset="-127"/>
                <a:ea typeface="HY나무B" pitchFamily="18" charset="-127"/>
              </a:rPr>
              <a:t>일 사이에 스탈린 치하의 소련은 북방</a:t>
            </a:r>
            <a:r>
              <a:rPr lang="en-US" altLang="ko-KR" sz="1900" smtClean="0">
                <a:latin typeface="HY나무B" pitchFamily="18" charset="-127"/>
                <a:ea typeface="HY나무B" pitchFamily="18" charset="-127"/>
              </a:rPr>
              <a:t>4</a:t>
            </a:r>
            <a:r>
              <a:rPr lang="ko-KR" altLang="ko-KR" sz="1900" smtClean="0">
                <a:latin typeface="HY나무B" pitchFamily="18" charset="-127"/>
                <a:ea typeface="HY나무B" pitchFamily="18" charset="-127"/>
              </a:rPr>
              <a:t>개섬을 소련연방령으로 </a:t>
            </a:r>
            <a:r>
              <a:rPr lang="ko-KR" altLang="en-US" sz="1900" smtClean="0">
                <a:latin typeface="HY나무B" pitchFamily="18" charset="-127"/>
                <a:ea typeface="HY나무B" pitchFamily="18" charset="-127"/>
              </a:rPr>
              <a:t>편입</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ko-KR" altLang="ko-KR" sz="1900" smtClean="0">
                <a:latin typeface="HY나무B" pitchFamily="18" charset="-127"/>
                <a:ea typeface="HY나무B" pitchFamily="18" charset="-127"/>
              </a:rPr>
              <a:t>일본과 소련연방사이에 국경을 최종적으로 확정하는 평화조약이 체결되지 않</a:t>
            </a:r>
            <a:r>
              <a:rPr lang="ko-KR" altLang="en-US" sz="1900" smtClean="0">
                <a:latin typeface="HY나무B" pitchFamily="18" charset="-127"/>
                <a:ea typeface="HY나무B" pitchFamily="18" charset="-127"/>
              </a:rPr>
              <a:t>음</a:t>
            </a:r>
            <a:r>
              <a:rPr lang="en-US" altLang="ko-KR" sz="1900" smtClean="0">
                <a:latin typeface="HY나무B" pitchFamily="18" charset="-127"/>
                <a:ea typeface="HY나무B" pitchFamily="18" charset="-127"/>
              </a:rPr>
              <a:t>.</a:t>
            </a:r>
            <a:endParaRPr lang="ko-KR" altLang="en-US" sz="190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제목 1"/>
          <p:cNvSpPr>
            <a:spLocks noGrp="1"/>
          </p:cNvSpPr>
          <p:nvPr>
            <p:ph type="title"/>
          </p:nvPr>
        </p:nvSpPr>
        <p:spPr bwMode="auto">
          <a:xfrm>
            <a:off x="457200" y="274638"/>
            <a:ext cx="7467600" cy="1143000"/>
          </a:xfrm>
        </p:spPr>
        <p:txBody>
          <a:bodyPr/>
          <a:lstStyle/>
          <a:p>
            <a:pPr eaLnBrk="1" hangingPunct="1"/>
            <a:r>
              <a:rPr lang="zh-CN" altLang="en-US" sz="4000" b="0" cap="none" smtClean="0"/>
              <a:t>关于日本队千岛群岛的认识</a:t>
            </a:r>
          </a:p>
        </p:txBody>
      </p:sp>
      <p:sp>
        <p:nvSpPr>
          <p:cNvPr id="63490" name="내용 개체 틀 2"/>
          <p:cNvSpPr>
            <a:spLocks noGrp="1"/>
          </p:cNvSpPr>
          <p:nvPr>
            <p:ph sz="quarter" idx="4294967295"/>
          </p:nvPr>
        </p:nvSpPr>
        <p:spPr/>
        <p:txBody>
          <a:bodyPr/>
          <a:lstStyle/>
          <a:p>
            <a:pPr eaLnBrk="1" hangingPunct="1"/>
            <a:endParaRPr lang="en-US" altLang="zh-CN"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1854</a:t>
            </a:r>
            <a:r>
              <a:rPr lang="zh-CN" altLang="en-US" sz="1900" smtClean="0">
                <a:latin typeface="HY나무B" pitchFamily="18" charset="-127"/>
                <a:ea typeface="HY나무B" pitchFamily="18" charset="-127"/>
              </a:rPr>
              <a:t>年以前</a:t>
            </a:r>
            <a:r>
              <a:rPr lang="ko-KR" altLang="ko-KR" sz="1900" smtClean="0">
                <a:latin typeface="HY나무B" pitchFamily="18" charset="-127"/>
                <a:ea typeface="HY나무B" pitchFamily="18" charset="-127"/>
              </a:rPr>
              <a:t> </a:t>
            </a:r>
            <a:r>
              <a:rPr lang="zh-CN" altLang="en-US" sz="1900" smtClean="0">
                <a:latin typeface="HY나무B" pitchFamily="18" charset="-127"/>
                <a:ea typeface="HY나무B" pitchFamily="18" charset="-127"/>
              </a:rPr>
              <a:t>俄日通商条约</a:t>
            </a:r>
            <a:r>
              <a:rPr lang="ko-KR" altLang="ko-KR" sz="1900" smtClean="0">
                <a:latin typeface="HY나무B" pitchFamily="18" charset="-127"/>
                <a:ea typeface="HY나무B" pitchFamily="18" charset="-127"/>
              </a:rPr>
              <a:t> </a:t>
            </a:r>
            <a:r>
              <a:rPr lang="zh-CN" altLang="en-US" sz="1900" smtClean="0">
                <a:latin typeface="HY나무B" pitchFamily="18" charset="-127"/>
                <a:ea typeface="HY나무B" pitchFamily="18" charset="-127"/>
              </a:rPr>
              <a:t>签约前为止</a:t>
            </a:r>
            <a:r>
              <a:rPr lang="ko-KR" altLang="ko-KR" sz="1900" smtClean="0">
                <a:latin typeface="HY나무B" pitchFamily="18" charset="-127"/>
                <a:ea typeface="HY나무B" pitchFamily="18" charset="-127"/>
              </a:rPr>
              <a:t> </a:t>
            </a:r>
            <a:r>
              <a:rPr lang="zh-CN" altLang="en-US" sz="1900" smtClean="0">
                <a:latin typeface="HY나무B" pitchFamily="18" charset="-127"/>
                <a:ea typeface="HY나무B" pitchFamily="18" charset="-127"/>
              </a:rPr>
              <a:t>日本和俄罗斯之间不存在国境问题</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1854</a:t>
            </a:r>
            <a:r>
              <a:rPr lang="zh-CN" altLang="en-US" sz="1900" smtClean="0">
                <a:latin typeface="HY나무B" pitchFamily="18" charset="-127"/>
                <a:ea typeface="HY나무B" pitchFamily="18" charset="-127"/>
              </a:rPr>
              <a:t>年开始到</a:t>
            </a:r>
            <a:r>
              <a:rPr lang="en-US" altLang="ko-KR" sz="1900" smtClean="0">
                <a:latin typeface="HY나무B" pitchFamily="18" charset="-127"/>
                <a:ea typeface="HY나무B" pitchFamily="18" charset="-127"/>
              </a:rPr>
              <a:t> 1945</a:t>
            </a:r>
            <a:r>
              <a:rPr lang="zh-CN" altLang="en-US" sz="1900" smtClean="0">
                <a:latin typeface="HY나무B" pitchFamily="18" charset="-127"/>
                <a:ea typeface="HY나무B" pitchFamily="18" charset="-127"/>
              </a:rPr>
              <a:t>年</a:t>
            </a:r>
            <a:r>
              <a:rPr lang="ko-KR" altLang="ko-KR" sz="1900" smtClean="0">
                <a:latin typeface="HY나무B" pitchFamily="18" charset="-127"/>
                <a:ea typeface="HY나무B" pitchFamily="18" charset="-127"/>
              </a:rPr>
              <a:t> </a:t>
            </a:r>
            <a:r>
              <a:rPr lang="zh-CN" altLang="en-US" sz="1900" smtClean="0">
                <a:latin typeface="HY나무B" pitchFamily="18" charset="-127"/>
                <a:ea typeface="HY나무B" pitchFamily="18" charset="-127"/>
              </a:rPr>
              <a:t>之间北方</a:t>
            </a:r>
            <a:r>
              <a:rPr lang="en-US" altLang="zh-CN" sz="1900" smtClean="0">
                <a:latin typeface="HY나무B" pitchFamily="18" charset="-127"/>
                <a:ea typeface="HY나무B" pitchFamily="18" charset="-127"/>
              </a:rPr>
              <a:t>4</a:t>
            </a:r>
            <a:r>
              <a:rPr lang="zh-CN" altLang="en-US" sz="1900" smtClean="0">
                <a:latin typeface="HY나무B" pitchFamily="18" charset="-127"/>
                <a:ea typeface="HY나무B" pitchFamily="18" charset="-127"/>
              </a:rPr>
              <a:t>岛变为日本领土</a:t>
            </a:r>
            <a:r>
              <a:rPr lang="en-US" altLang="zh-CN"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r>
              <a:rPr lang="en-US" altLang="ko-KR" sz="1900" smtClean="0">
                <a:latin typeface="HY나무B" pitchFamily="18" charset="-127"/>
                <a:ea typeface="HY나무B" pitchFamily="18" charset="-127"/>
              </a:rPr>
              <a:t>1945</a:t>
            </a:r>
            <a:r>
              <a:rPr lang="zh-CN" altLang="en-US" sz="1900" smtClean="0">
                <a:latin typeface="HY나무B" pitchFamily="18" charset="-127"/>
                <a:ea typeface="HY나무B" pitchFamily="18" charset="-127"/>
              </a:rPr>
              <a:t>年</a:t>
            </a:r>
            <a:r>
              <a:rPr lang="en-US" altLang="ko-KR" sz="1900" smtClean="0">
                <a:latin typeface="HY나무B" pitchFamily="18" charset="-127"/>
                <a:ea typeface="HY나무B" pitchFamily="18" charset="-127"/>
              </a:rPr>
              <a:t> 8</a:t>
            </a:r>
            <a:r>
              <a:rPr lang="zh-CN" altLang="en-US" sz="1900" smtClean="0">
                <a:latin typeface="HY나무B" pitchFamily="18" charset="-127"/>
                <a:ea typeface="HY나무B" pitchFamily="18" charset="-127"/>
              </a:rPr>
              <a:t>月开始</a:t>
            </a:r>
            <a:r>
              <a:rPr lang="en-US" altLang="ko-KR" sz="1900" smtClean="0">
                <a:latin typeface="HY나무B" pitchFamily="18" charset="-127"/>
                <a:ea typeface="HY나무B" pitchFamily="18" charset="-127"/>
              </a:rPr>
              <a:t> 9</a:t>
            </a:r>
            <a:r>
              <a:rPr lang="zh-CN" altLang="en-US" sz="1900" smtClean="0">
                <a:latin typeface="HY나무B" pitchFamily="18" charset="-127"/>
                <a:ea typeface="HY나무B" pitchFamily="18" charset="-127"/>
              </a:rPr>
              <a:t>月</a:t>
            </a:r>
            <a:r>
              <a:rPr lang="en-US" altLang="ko-KR" sz="1900" smtClean="0">
                <a:latin typeface="HY나무B" pitchFamily="18" charset="-127"/>
                <a:ea typeface="HY나무B" pitchFamily="18" charset="-127"/>
              </a:rPr>
              <a:t>5</a:t>
            </a:r>
            <a:r>
              <a:rPr lang="zh-CN" altLang="en-US" sz="1900" smtClean="0">
                <a:latin typeface="HY나무B" pitchFamily="18" charset="-127"/>
                <a:ea typeface="HY나무B" pitchFamily="18" charset="-127"/>
              </a:rPr>
              <a:t>日之间</a:t>
            </a:r>
            <a:r>
              <a:rPr lang="ko-KR" altLang="ko-KR" sz="1900" smtClean="0">
                <a:latin typeface="HY나무B" pitchFamily="18" charset="-127"/>
                <a:ea typeface="HY나무B" pitchFamily="18" charset="-127"/>
              </a:rPr>
              <a:t> </a:t>
            </a:r>
            <a:r>
              <a:rPr lang="zh-CN" altLang="en-US" sz="1900" smtClean="0">
                <a:latin typeface="HY나무B" pitchFamily="18" charset="-127"/>
                <a:ea typeface="HY나무B" pitchFamily="18" charset="-127"/>
              </a:rPr>
              <a:t>斯大林统治的苏联时北方</a:t>
            </a:r>
            <a:r>
              <a:rPr lang="en-US" altLang="zh-CN" sz="1900" smtClean="0">
                <a:latin typeface="HY나무B" pitchFamily="18" charset="-127"/>
                <a:ea typeface="HY나무B" pitchFamily="18" charset="-127"/>
              </a:rPr>
              <a:t>4</a:t>
            </a:r>
            <a:r>
              <a:rPr lang="zh-CN" altLang="en-US" sz="1900" smtClean="0">
                <a:latin typeface="HY나무B" pitchFamily="18" charset="-127"/>
                <a:ea typeface="HY나무B" pitchFamily="18" charset="-127"/>
              </a:rPr>
              <a:t>岛被划入苏联的范围</a:t>
            </a:r>
            <a:r>
              <a:rPr lang="en-US" altLang="zh-CN" sz="1900" smtClean="0">
                <a:latin typeface="HY나무B" pitchFamily="18" charset="-127"/>
                <a:ea typeface="HY나무B" pitchFamily="18" charset="-127"/>
              </a:rPr>
              <a:t>.</a:t>
            </a:r>
          </a:p>
          <a:p>
            <a:pPr eaLnBrk="1" hangingPunct="1"/>
            <a:endParaRPr lang="en-US" altLang="zh-CN" sz="1900" smtClean="0">
              <a:latin typeface="HY나무B" pitchFamily="18" charset="-127"/>
              <a:ea typeface="HY나무B" pitchFamily="18" charset="-127"/>
            </a:endParaRPr>
          </a:p>
          <a:p>
            <a:pPr eaLnBrk="1" hangingPunct="1"/>
            <a:r>
              <a:rPr lang="zh-CN" altLang="en-US" sz="1900" smtClean="0">
                <a:latin typeface="HY나무B" pitchFamily="18" charset="-127"/>
                <a:ea typeface="HY나무B" pitchFamily="18" charset="-127"/>
              </a:rPr>
              <a:t>日本和苏联邦之间就国境最终也没有达成共识</a:t>
            </a:r>
            <a:r>
              <a:rPr lang="en-US" altLang="ko-KR" sz="1900" smtClean="0">
                <a:latin typeface="HY나무B" pitchFamily="18" charset="-127"/>
                <a:ea typeface="HY나무B" pitchFamily="18" charset="-127"/>
              </a:rPr>
              <a:t>.</a:t>
            </a:r>
            <a:endParaRPr lang="ko-KR" altLang="en-US" sz="190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제목 1"/>
          <p:cNvSpPr>
            <a:spLocks noGrp="1"/>
          </p:cNvSpPr>
          <p:nvPr>
            <p:ph type="title"/>
          </p:nvPr>
        </p:nvSpPr>
        <p:spPr bwMode="auto">
          <a:xfrm>
            <a:off x="457200" y="357188"/>
            <a:ext cx="7615238" cy="1285875"/>
          </a:xfrm>
        </p:spPr>
        <p:txBody>
          <a:bodyPr/>
          <a:lstStyle/>
          <a:p>
            <a:pPr eaLnBrk="1" hangingPunct="1"/>
            <a:r>
              <a:rPr lang="ko-KR" altLang="en-US" sz="4400" b="0" cap="none" smtClean="0"/>
              <a:t>향후「치시마열도」의 영토화 전망</a:t>
            </a:r>
            <a:r>
              <a:rPr lang="en-US" altLang="ko-KR" sz="2700" b="0" cap="none" smtClean="0">
                <a:latin typeface="HY나무B" pitchFamily="18" charset="-127"/>
                <a:ea typeface="HY나무B" pitchFamily="18" charset="-127"/>
              </a:rPr>
              <a:t/>
            </a:r>
            <a:br>
              <a:rPr lang="en-US" altLang="ko-KR" sz="2700" b="0" cap="none" smtClean="0">
                <a:latin typeface="HY나무B" pitchFamily="18" charset="-127"/>
                <a:ea typeface="HY나무B" pitchFamily="18" charset="-127"/>
              </a:rPr>
            </a:br>
            <a:endParaRPr lang="ko-KR" altLang="en-US" sz="2700" b="0" cap="none" smtClean="0"/>
          </a:p>
        </p:txBody>
      </p:sp>
      <p:sp>
        <p:nvSpPr>
          <p:cNvPr id="64514" name="내용 개체 틀 2"/>
          <p:cNvSpPr>
            <a:spLocks noGrp="1"/>
          </p:cNvSpPr>
          <p:nvPr>
            <p:ph sz="quarter" idx="4294967295"/>
          </p:nvPr>
        </p:nvSpPr>
        <p:spPr>
          <a:xfrm>
            <a:off x="500063" y="1500188"/>
            <a:ext cx="7467600" cy="4873625"/>
          </a:xfrm>
        </p:spPr>
        <p:txBody>
          <a:bodyPr/>
          <a:lstStyle/>
          <a:p>
            <a:pPr eaLnBrk="1" hangingPunct="1"/>
            <a:r>
              <a:rPr lang="ko-KR" altLang="ko-KR" sz="1900" smtClean="0">
                <a:latin typeface="HY나무B" pitchFamily="18" charset="-127"/>
                <a:ea typeface="HY나무B" pitchFamily="18" charset="-127"/>
              </a:rPr>
              <a:t>첫째</a:t>
            </a:r>
            <a:r>
              <a:rPr lang="en-US" altLang="ko-KR" sz="1900" smtClean="0">
                <a:latin typeface="HY나무B" pitchFamily="18" charset="-127"/>
                <a:ea typeface="HY나무B" pitchFamily="18" charset="-127"/>
              </a:rPr>
              <a:t>, </a:t>
            </a:r>
            <a:r>
              <a:rPr lang="ko-KR" altLang="ko-KR" sz="1900" smtClean="0">
                <a:latin typeface="HY나무B" pitchFamily="18" charset="-127"/>
                <a:ea typeface="HY나무B" pitchFamily="18" charset="-127"/>
              </a:rPr>
              <a:t>북방영토를 일본에 유리하게 해결해야만 하는 과제로서 다음과 같은 이유를 들고</a:t>
            </a:r>
            <a:r>
              <a:rPr lang="en-US" altLang="ko-KR" sz="1900" smtClean="0">
                <a:latin typeface="HY나무B" pitchFamily="18" charset="-127"/>
                <a:ea typeface="HY나무B" pitchFamily="18" charset="-127"/>
              </a:rPr>
              <a:t> </a:t>
            </a:r>
            <a:r>
              <a:rPr lang="ko-KR" altLang="ko-KR" sz="1900" smtClean="0">
                <a:latin typeface="HY나무B" pitchFamily="18" charset="-127"/>
                <a:ea typeface="HY나무B" pitchFamily="18" charset="-127"/>
              </a:rPr>
              <a:t>있다</a:t>
            </a:r>
            <a:r>
              <a:rPr lang="en-US" altLang="ko-KR" sz="1900" smtClean="0">
                <a:latin typeface="HY나무B" pitchFamily="18" charset="-127"/>
                <a:ea typeface="HY나무B" pitchFamily="18" charset="-127"/>
              </a:rPr>
              <a:t>.</a:t>
            </a:r>
          </a:p>
          <a:p>
            <a:pPr eaLnBrk="1" hangingPunct="1"/>
            <a:endParaRPr lang="ko-KR"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①</a:t>
            </a:r>
            <a:r>
              <a:rPr lang="ko-KR" altLang="ko-KR" sz="1900" smtClean="0">
                <a:latin typeface="HY나무B" pitchFamily="18" charset="-127"/>
                <a:ea typeface="HY나무B" pitchFamily="18" charset="-127"/>
              </a:rPr>
              <a:t>오욕에 가득 찬 제</a:t>
            </a:r>
            <a:r>
              <a:rPr lang="en-US" altLang="ko-KR" sz="1900" smtClean="0">
                <a:latin typeface="HY나무B" pitchFamily="18" charset="-127"/>
                <a:ea typeface="HY나무B" pitchFamily="18" charset="-127"/>
              </a:rPr>
              <a:t> 2</a:t>
            </a:r>
            <a:r>
              <a:rPr lang="ko-KR" altLang="ko-KR" sz="1900" smtClean="0">
                <a:latin typeface="HY나무B" pitchFamily="18" charset="-127"/>
                <a:ea typeface="HY나무B" pitchFamily="18" charset="-127"/>
              </a:rPr>
              <a:t>차세계대전의 진정한 종지부를 찍고 전후를 완전히 마무리 짓는다</a:t>
            </a:r>
            <a:r>
              <a:rPr lang="en-US" altLang="ko-KR" sz="1900" smtClean="0">
                <a:latin typeface="HY나무B" pitchFamily="18" charset="-127"/>
                <a:ea typeface="HY나무B" pitchFamily="18" charset="-127"/>
              </a:rPr>
              <a:t>.</a:t>
            </a:r>
          </a:p>
          <a:p>
            <a:pPr eaLnBrk="1" hangingPunct="1"/>
            <a:endParaRPr lang="ko-KR"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②</a:t>
            </a:r>
            <a:r>
              <a:rPr lang="ko-KR" altLang="ko-KR" sz="1900" smtClean="0">
                <a:latin typeface="HY나무B" pitchFamily="18" charset="-127"/>
                <a:ea typeface="HY나무B" pitchFamily="18" charset="-127"/>
              </a:rPr>
              <a:t>북방의 거대한 인접국 러시아와 우호관계를 구축함으로써 여러가지 이익을 얻을 수 있다</a:t>
            </a:r>
            <a:r>
              <a:rPr lang="en-US" altLang="ko-KR" sz="1900" smtClean="0">
                <a:latin typeface="HY나무B" pitchFamily="18" charset="-127"/>
                <a:ea typeface="HY나무B" pitchFamily="18" charset="-127"/>
              </a:rPr>
              <a:t>.</a:t>
            </a:r>
          </a:p>
          <a:p>
            <a:pPr eaLnBrk="1" hangingPunct="1">
              <a:buFont typeface="Wingdings" pitchFamily="2" charset="2"/>
              <a:buNone/>
            </a:pPr>
            <a:endParaRPr lang="en-US"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③</a:t>
            </a:r>
            <a:r>
              <a:rPr lang="ko-KR" altLang="ko-KR" sz="1900" smtClean="0">
                <a:latin typeface="HY나무B" pitchFamily="18" charset="-127"/>
                <a:ea typeface="HY나무B" pitchFamily="18" charset="-127"/>
              </a:rPr>
              <a:t>북으로부터의 군사적 위협을 느끼지 않고 편안하게 잠잘 수 있는 안전보장의 이익을 얻을 수 있다</a:t>
            </a:r>
            <a:r>
              <a:rPr lang="en-US" altLang="ko-KR" sz="1900" smtClean="0">
                <a:latin typeface="HY나무B" pitchFamily="18" charset="-127"/>
                <a:ea typeface="HY나무B" pitchFamily="18" charset="-127"/>
              </a:rPr>
              <a:t>.</a:t>
            </a:r>
            <a:endParaRPr lang="ko-KR" altLang="ko-KR" sz="1900" smtClean="0">
              <a:latin typeface="HY나무B" pitchFamily="18" charset="-127"/>
              <a:ea typeface="HY나무B" pitchFamily="18" charset="-127"/>
            </a:endParaRPr>
          </a:p>
          <a:p>
            <a:pPr eaLnBrk="1" hangingPunct="1">
              <a:buFont typeface="Wingdings" pitchFamily="2" charset="2"/>
              <a:buNone/>
            </a:pPr>
            <a:endParaRPr lang="en-US"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a:t>
            </a:r>
          </a:p>
          <a:p>
            <a:pPr eaLnBrk="1" hangingPunct="1">
              <a:buFont typeface="Wingdings" pitchFamily="2" charset="2"/>
              <a:buNone/>
            </a:pPr>
            <a:r>
              <a:rPr lang="en-US" altLang="ko-KR" sz="1900" smtClean="0">
                <a:latin typeface="HY나무B" pitchFamily="18" charset="-127"/>
                <a:ea typeface="HY나무B" pitchFamily="18" charset="-127"/>
              </a:rPr>
              <a:t>                                                     </a:t>
            </a:r>
            <a:r>
              <a:rPr lang="ko-KR" altLang="en-US" sz="1900" smtClean="0">
                <a:latin typeface="HY나무B" pitchFamily="18" charset="-127"/>
                <a:ea typeface="HY나무B" pitchFamily="18" charset="-127"/>
              </a:rPr>
              <a:t>생략</a:t>
            </a:r>
            <a:r>
              <a:rPr lang="en-US" altLang="ko-KR" sz="1900" smtClean="0">
                <a:latin typeface="HY나무B" pitchFamily="18" charset="-127"/>
                <a:ea typeface="HY나무B" pitchFamily="18" charset="-127"/>
              </a:rPr>
              <a:t>….</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제목 1"/>
          <p:cNvSpPr>
            <a:spLocks noGrp="1"/>
          </p:cNvSpPr>
          <p:nvPr>
            <p:ph type="title"/>
          </p:nvPr>
        </p:nvSpPr>
        <p:spPr bwMode="auto">
          <a:xfrm>
            <a:off x="457200" y="357188"/>
            <a:ext cx="7615238" cy="1285875"/>
          </a:xfrm>
        </p:spPr>
        <p:txBody>
          <a:bodyPr/>
          <a:lstStyle/>
          <a:p>
            <a:pPr eaLnBrk="1" hangingPunct="1"/>
            <a:r>
              <a:rPr lang="ko-KR" altLang="en-US" sz="4400" b="0" cap="none" smtClean="0"/>
              <a:t>향후「치시마열도」의 영토화 전망</a:t>
            </a:r>
            <a:r>
              <a:rPr lang="en-US" altLang="ko-KR" sz="2700" b="0" cap="none" smtClean="0">
                <a:latin typeface="HY나무B" pitchFamily="18" charset="-127"/>
                <a:ea typeface="HY나무B" pitchFamily="18" charset="-127"/>
              </a:rPr>
              <a:t/>
            </a:r>
            <a:br>
              <a:rPr lang="en-US" altLang="ko-KR" sz="2700" b="0" cap="none" smtClean="0">
                <a:latin typeface="HY나무B" pitchFamily="18" charset="-127"/>
                <a:ea typeface="HY나무B" pitchFamily="18" charset="-127"/>
              </a:rPr>
            </a:br>
            <a:endParaRPr lang="ko-KR" altLang="en-US" sz="2700" b="0" cap="none" smtClean="0"/>
          </a:p>
        </p:txBody>
      </p:sp>
      <p:sp>
        <p:nvSpPr>
          <p:cNvPr id="65538" name="내용 개체 틀 2"/>
          <p:cNvSpPr>
            <a:spLocks noGrp="1"/>
          </p:cNvSpPr>
          <p:nvPr>
            <p:ph sz="quarter" idx="4294967295"/>
          </p:nvPr>
        </p:nvSpPr>
        <p:spPr>
          <a:xfrm>
            <a:off x="500063" y="1500188"/>
            <a:ext cx="7467600" cy="4873625"/>
          </a:xfrm>
        </p:spPr>
        <p:txBody>
          <a:bodyPr/>
          <a:lstStyle/>
          <a:p>
            <a:pPr eaLnBrk="1" hangingPunct="1"/>
            <a:r>
              <a:rPr lang="ko-KR" altLang="ko-KR" sz="1900" smtClean="0">
                <a:latin typeface="HY나무B" pitchFamily="18" charset="-127"/>
                <a:ea typeface="HY나무B" pitchFamily="18" charset="-127"/>
              </a:rPr>
              <a:t>둘째</a:t>
            </a:r>
            <a:r>
              <a:rPr lang="en-US" altLang="ko-KR" sz="1900" smtClean="0">
                <a:latin typeface="HY나무B" pitchFamily="18" charset="-127"/>
                <a:ea typeface="HY나무B" pitchFamily="18" charset="-127"/>
              </a:rPr>
              <a:t>, </a:t>
            </a:r>
            <a:r>
              <a:rPr lang="ko-KR" altLang="ko-KR" sz="1900" smtClean="0">
                <a:latin typeface="HY나무B" pitchFamily="18" charset="-127"/>
                <a:ea typeface="HY나무B" pitchFamily="18" charset="-127"/>
              </a:rPr>
              <a:t>일본은 러시아가 북방영토를 양보해야 할 이유를 다음과 같이 지적하고 있다</a:t>
            </a:r>
            <a:r>
              <a:rPr lang="en-US" altLang="ko-KR" sz="1900" smtClean="0">
                <a:latin typeface="HY나무B" pitchFamily="18" charset="-127"/>
                <a:ea typeface="HY나무B" pitchFamily="18" charset="-127"/>
              </a:rPr>
              <a:t>.</a:t>
            </a:r>
          </a:p>
          <a:p>
            <a:pPr eaLnBrk="1" hangingPunct="1"/>
            <a:endParaRPr lang="ko-KR"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①</a:t>
            </a:r>
            <a:r>
              <a:rPr lang="ko-KR" altLang="ko-KR" sz="1900" smtClean="0">
                <a:latin typeface="HY나무B" pitchFamily="18" charset="-127"/>
                <a:ea typeface="HY나무B" pitchFamily="18" charset="-127"/>
              </a:rPr>
              <a:t>법과 정의외교가 단순히 구두선</a:t>
            </a:r>
            <a:r>
              <a:rPr lang="en-US" altLang="ko-KR" sz="1900" smtClean="0">
                <a:latin typeface="HY나무B" pitchFamily="18" charset="-127"/>
                <a:ea typeface="HY나무B" pitchFamily="18" charset="-127"/>
              </a:rPr>
              <a:t>(</a:t>
            </a:r>
            <a:r>
              <a:rPr lang="ko-KR" altLang="ko-KR" sz="1900" smtClean="0">
                <a:latin typeface="HY나무B" pitchFamily="18" charset="-127"/>
                <a:ea typeface="HY나무B" pitchFamily="18" charset="-127"/>
              </a:rPr>
              <a:t>口頭禪</a:t>
            </a:r>
            <a:r>
              <a:rPr lang="en-US" altLang="ko-KR" sz="1900" smtClean="0">
                <a:latin typeface="HY나무B" pitchFamily="18" charset="-127"/>
                <a:ea typeface="HY나무B" pitchFamily="18" charset="-127"/>
              </a:rPr>
              <a:t>: </a:t>
            </a:r>
            <a:r>
              <a:rPr lang="ko-KR" altLang="ko-KR" sz="1900" smtClean="0">
                <a:latin typeface="HY나무B" pitchFamily="18" charset="-127"/>
                <a:ea typeface="HY나무B" pitchFamily="18" charset="-127"/>
              </a:rPr>
              <a:t>본 뜻을 터득하지 못하고 입으로만 하는 선</a:t>
            </a:r>
            <a:r>
              <a:rPr lang="en-US" altLang="ko-KR" sz="1900" smtClean="0">
                <a:latin typeface="HY나무B" pitchFamily="18" charset="-127"/>
                <a:ea typeface="HY나무B" pitchFamily="18" charset="-127"/>
              </a:rPr>
              <a:t>)</a:t>
            </a:r>
            <a:r>
              <a:rPr lang="ko-KR" altLang="ko-KR" sz="1900" smtClean="0">
                <a:latin typeface="HY나무B" pitchFamily="18" charset="-127"/>
                <a:ea typeface="HY나무B" pitchFamily="18" charset="-127"/>
              </a:rPr>
              <a:t>이 아닌</a:t>
            </a:r>
            <a:r>
              <a:rPr lang="en-US" altLang="ko-KR" sz="1900" smtClean="0">
                <a:latin typeface="HY나무B" pitchFamily="18" charset="-127"/>
                <a:ea typeface="HY나무B" pitchFamily="18" charset="-127"/>
              </a:rPr>
              <a:t>, </a:t>
            </a:r>
            <a:r>
              <a:rPr lang="ko-KR" altLang="ko-KR" sz="1900" smtClean="0">
                <a:latin typeface="HY나무B" pitchFamily="18" charset="-127"/>
                <a:ea typeface="HY나무B" pitchFamily="18" charset="-127"/>
              </a:rPr>
              <a:t>신생러시아가 진정으로 실천하는 외교자세라는 것을 전 세계에 실증할 수 있다</a:t>
            </a:r>
            <a:r>
              <a:rPr lang="en-US" altLang="ko-KR" sz="1900" smtClean="0">
                <a:latin typeface="HY나무B" pitchFamily="18" charset="-127"/>
                <a:ea typeface="HY나무B" pitchFamily="18" charset="-127"/>
              </a:rPr>
              <a:t>.</a:t>
            </a:r>
          </a:p>
          <a:p>
            <a:pPr eaLnBrk="1" hangingPunct="1"/>
            <a:endParaRPr lang="ko-KR"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②</a:t>
            </a:r>
            <a:r>
              <a:rPr lang="ko-KR" altLang="ko-KR" sz="1900" smtClean="0">
                <a:latin typeface="HY나무B" pitchFamily="18" charset="-127"/>
                <a:ea typeface="HY나무B" pitchFamily="18" charset="-127"/>
              </a:rPr>
              <a:t>소련이 샌프란시스코조약에 조인하지 않았기 때문에 국제법상 아직도</a:t>
            </a:r>
            <a:r>
              <a:rPr lang="en-US" altLang="ko-KR" sz="1900" smtClean="0">
                <a:latin typeface="HY나무B" pitchFamily="18" charset="-127"/>
                <a:ea typeface="HY나무B" pitchFamily="18" charset="-127"/>
              </a:rPr>
              <a:t> 100% </a:t>
            </a:r>
            <a:r>
              <a:rPr lang="ko-KR" altLang="ko-KR" sz="1900" smtClean="0">
                <a:latin typeface="HY나무B" pitchFamily="18" charset="-127"/>
                <a:ea typeface="HY나무B" pitchFamily="18" charset="-127"/>
              </a:rPr>
              <a:t>주권을 획득했다고는 보기 어렵다</a:t>
            </a:r>
            <a:r>
              <a:rPr lang="en-US" altLang="ko-KR" sz="1900" smtClean="0">
                <a:latin typeface="HY나무B" pitchFamily="18" charset="-127"/>
                <a:ea typeface="HY나무B" pitchFamily="18" charset="-127"/>
              </a:rPr>
              <a:t>. </a:t>
            </a:r>
            <a:r>
              <a:rPr lang="ko-KR" altLang="ko-KR" sz="1900" smtClean="0">
                <a:latin typeface="HY나무B" pitchFamily="18" charset="-127"/>
                <a:ea typeface="HY나무B" pitchFamily="18" charset="-127"/>
              </a:rPr>
              <a:t>남사할린 및 우룻프섬 이북의</a:t>
            </a:r>
            <a:r>
              <a:rPr lang="en-US" altLang="ko-KR" sz="1900" smtClean="0">
                <a:latin typeface="HY나무B" pitchFamily="18" charset="-127"/>
                <a:ea typeface="HY나무B" pitchFamily="18" charset="-127"/>
              </a:rPr>
              <a:t> 18</a:t>
            </a:r>
            <a:r>
              <a:rPr lang="ko-KR" altLang="ko-KR" sz="1900" smtClean="0">
                <a:latin typeface="HY나무B" pitchFamily="18" charset="-127"/>
                <a:ea typeface="HY나무B" pitchFamily="18" charset="-127"/>
              </a:rPr>
              <a:t>개 쿠릴섬에 대한 사실상의 점유상태가 일본 및 국제적으로 인정을 받아야 완전하고 또한 최종적인 주권 획득이 된다</a:t>
            </a:r>
            <a:r>
              <a:rPr lang="en-US" altLang="ko-KR" sz="1900" smtClean="0">
                <a:latin typeface="HY나무B" pitchFamily="18" charset="-127"/>
                <a:ea typeface="HY나무B" pitchFamily="18" charset="-127"/>
              </a:rPr>
              <a:t>.</a:t>
            </a:r>
          </a:p>
          <a:p>
            <a:pPr eaLnBrk="1" hangingPunct="1"/>
            <a:endParaRPr lang="en-US"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a:t>
            </a:r>
            <a:r>
              <a:rPr lang="ko-KR" altLang="en-US" sz="1900" smtClean="0">
                <a:latin typeface="HY나무B" pitchFamily="18" charset="-127"/>
                <a:ea typeface="HY나무B" pitchFamily="18" charset="-127"/>
              </a:rPr>
              <a:t>생략</a:t>
            </a:r>
            <a:r>
              <a:rPr lang="en-US" altLang="ko-KR" sz="1900" smtClean="0">
                <a:latin typeface="HY나무B" pitchFamily="18" charset="-127"/>
                <a:ea typeface="HY나무B" pitchFamily="18" charset="-127"/>
              </a:rPr>
              <a:t>…</a:t>
            </a:r>
            <a:endParaRPr lang="ko-KR" altLang="ko-KR" sz="1900" smtClean="0">
              <a:latin typeface="HY나무B" pitchFamily="18" charset="-127"/>
              <a:ea typeface="HY나무B" pitchFamily="18" charset="-127"/>
            </a:endParaRPr>
          </a:p>
          <a:p>
            <a:pPr eaLnBrk="1" hangingPunct="1">
              <a:buFont typeface="Wingdings" pitchFamily="2" charset="2"/>
              <a:buNone/>
            </a:pPr>
            <a:endParaRPr lang="en-US" altLang="ko-KR" smtClean="0">
              <a:latin typeface="Century Schoolbook"/>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제목 1"/>
          <p:cNvSpPr>
            <a:spLocks noGrp="1"/>
          </p:cNvSpPr>
          <p:nvPr>
            <p:ph type="title"/>
          </p:nvPr>
        </p:nvSpPr>
        <p:spPr bwMode="auto">
          <a:xfrm>
            <a:off x="457200" y="357188"/>
            <a:ext cx="7615238" cy="1285875"/>
          </a:xfrm>
        </p:spPr>
        <p:txBody>
          <a:bodyPr/>
          <a:lstStyle/>
          <a:p>
            <a:pPr eaLnBrk="1" hangingPunct="1"/>
            <a:r>
              <a:rPr lang="ko-KR" altLang="en-US" sz="4400" b="0" cap="none" smtClean="0"/>
              <a:t>향후「치시마열도」의 영토화 전망</a:t>
            </a:r>
            <a:r>
              <a:rPr lang="en-US" altLang="ko-KR" sz="2700" b="0" cap="none" smtClean="0">
                <a:latin typeface="HY나무B" pitchFamily="18" charset="-127"/>
                <a:ea typeface="HY나무B" pitchFamily="18" charset="-127"/>
              </a:rPr>
              <a:t/>
            </a:r>
            <a:br>
              <a:rPr lang="en-US" altLang="ko-KR" sz="2700" b="0" cap="none" smtClean="0">
                <a:latin typeface="HY나무B" pitchFamily="18" charset="-127"/>
                <a:ea typeface="HY나무B" pitchFamily="18" charset="-127"/>
              </a:rPr>
            </a:br>
            <a:endParaRPr lang="ko-KR" altLang="en-US" sz="2700" b="0" cap="none" smtClean="0"/>
          </a:p>
        </p:txBody>
      </p:sp>
      <p:sp>
        <p:nvSpPr>
          <p:cNvPr id="66562" name="내용 개체 틀 2"/>
          <p:cNvSpPr>
            <a:spLocks noGrp="1"/>
          </p:cNvSpPr>
          <p:nvPr>
            <p:ph sz="quarter" idx="4294967295"/>
          </p:nvPr>
        </p:nvSpPr>
        <p:spPr>
          <a:xfrm>
            <a:off x="500063" y="1500188"/>
            <a:ext cx="7467600" cy="4873625"/>
          </a:xfrm>
        </p:spPr>
        <p:txBody>
          <a:bodyPr/>
          <a:lstStyle/>
          <a:p>
            <a:pPr eaLnBrk="1" hangingPunct="1"/>
            <a:r>
              <a:rPr lang="ko-KR" altLang="ko-KR" sz="1900" smtClean="0">
                <a:latin typeface="HY나무B" pitchFamily="18" charset="-127"/>
                <a:ea typeface="HY나무B" pitchFamily="18" charset="-127"/>
              </a:rPr>
              <a:t>셋째</a:t>
            </a:r>
            <a:r>
              <a:rPr lang="en-US" altLang="ko-KR" sz="1900" smtClean="0">
                <a:latin typeface="HY나무B" pitchFamily="18" charset="-127"/>
                <a:ea typeface="HY나무B" pitchFamily="18" charset="-127"/>
              </a:rPr>
              <a:t>, </a:t>
            </a:r>
            <a:r>
              <a:rPr lang="ko-KR" altLang="ko-KR" sz="1900" smtClean="0">
                <a:latin typeface="HY나무B" pitchFamily="18" charset="-127"/>
                <a:ea typeface="HY나무B" pitchFamily="18" charset="-127"/>
              </a:rPr>
              <a:t>일본은 북방영토문제가 미국을 비롯한</a:t>
            </a:r>
            <a:r>
              <a:rPr lang="en-US" altLang="ko-KR" sz="1900" smtClean="0">
                <a:latin typeface="HY나무B" pitchFamily="18" charset="-127"/>
                <a:ea typeface="HY나무B" pitchFamily="18" charset="-127"/>
              </a:rPr>
              <a:t> G7</a:t>
            </a:r>
            <a:r>
              <a:rPr lang="ko-KR" altLang="ko-KR" sz="1900" smtClean="0">
                <a:latin typeface="HY나무B" pitchFamily="18" charset="-127"/>
                <a:ea typeface="HY나무B" pitchFamily="18" charset="-127"/>
              </a:rPr>
              <a:t>국가에 다음과 같은 장점을 설득하여 일본의 협조를 받아내야 한다고 지적한다</a:t>
            </a:r>
            <a:r>
              <a:rPr lang="en-US" altLang="ko-KR" sz="1900" smtClean="0">
                <a:latin typeface="HY나무B" pitchFamily="18" charset="-127"/>
                <a:ea typeface="HY나무B" pitchFamily="18" charset="-127"/>
              </a:rPr>
              <a:t>.</a:t>
            </a:r>
          </a:p>
          <a:p>
            <a:pPr eaLnBrk="1" hangingPunct="1"/>
            <a:endParaRPr lang="ko-KR"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①</a:t>
            </a:r>
            <a:r>
              <a:rPr lang="ko-KR" altLang="ko-KR" sz="1900" smtClean="0">
                <a:latin typeface="HY나무B" pitchFamily="18" charset="-127"/>
                <a:ea typeface="HY나무B" pitchFamily="18" charset="-127"/>
              </a:rPr>
              <a:t>경제</a:t>
            </a:r>
            <a:r>
              <a:rPr lang="en-US" altLang="ko-KR" sz="1900" smtClean="0">
                <a:latin typeface="HY나무B" pitchFamily="18" charset="-127"/>
                <a:ea typeface="HY나무B" pitchFamily="18" charset="-127"/>
              </a:rPr>
              <a:t>.</a:t>
            </a:r>
            <a:r>
              <a:rPr lang="ko-KR" altLang="ko-KR" sz="1900" smtClean="0">
                <a:latin typeface="HY나무B" pitchFamily="18" charset="-127"/>
                <a:ea typeface="HY나무B" pitchFamily="18" charset="-127"/>
              </a:rPr>
              <a:t>기술대국인 일본이 러시아지원에 적극 나서 러시아의 혼란과 어려움을 완화시키는데 조금이라도 공헌하게 된다면 그렇지 않는 경우에 비해</a:t>
            </a:r>
            <a:r>
              <a:rPr lang="en-US" altLang="ko-KR" sz="1900" smtClean="0">
                <a:latin typeface="HY나무B" pitchFamily="18" charset="-127"/>
                <a:ea typeface="HY나무B" pitchFamily="18" charset="-127"/>
              </a:rPr>
              <a:t> G7</a:t>
            </a:r>
            <a:r>
              <a:rPr lang="ko-KR" altLang="ko-KR" sz="1900" smtClean="0">
                <a:latin typeface="HY나무B" pitchFamily="18" charset="-127"/>
                <a:ea typeface="HY나무B" pitchFamily="18" charset="-127"/>
              </a:rPr>
              <a:t>의 부담이 그만큼 줄어든다</a:t>
            </a:r>
            <a:r>
              <a:rPr lang="en-US" altLang="ko-KR" sz="1900" smtClean="0">
                <a:latin typeface="HY나무B" pitchFamily="18" charset="-127"/>
                <a:ea typeface="HY나무B" pitchFamily="18" charset="-127"/>
              </a:rPr>
              <a:t>.</a:t>
            </a:r>
          </a:p>
          <a:p>
            <a:pPr eaLnBrk="1" hangingPunct="1"/>
            <a:endParaRPr lang="ko-KR"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②</a:t>
            </a:r>
            <a:r>
              <a:rPr lang="ko-KR" altLang="ko-KR" sz="1900" smtClean="0">
                <a:latin typeface="HY나무B" pitchFamily="18" charset="-127"/>
                <a:ea typeface="HY나무B" pitchFamily="18" charset="-127"/>
              </a:rPr>
              <a:t>일본의 적극적인 러시아지원에 의해 전 세계의 염원인 핵무기 기술과 난민유출방지정책이 보다 쉬워진다</a:t>
            </a:r>
            <a:r>
              <a:rPr lang="en-US" altLang="ko-KR" sz="1900" smtClean="0">
                <a:latin typeface="HY나무B" pitchFamily="18" charset="-127"/>
                <a:ea typeface="HY나무B" pitchFamily="18" charset="-127"/>
              </a:rPr>
              <a:t>.</a:t>
            </a:r>
          </a:p>
          <a:p>
            <a:pPr eaLnBrk="1" hangingPunct="1"/>
            <a:endParaRPr lang="ko-KR" altLang="ko-KR" sz="1900" smtClean="0">
              <a:latin typeface="HY나무B" pitchFamily="18" charset="-127"/>
              <a:ea typeface="HY나무B" pitchFamily="18" charset="-127"/>
            </a:endParaRPr>
          </a:p>
          <a:p>
            <a:pPr eaLnBrk="1" hangingPunct="1">
              <a:buFont typeface="Wingdings" pitchFamily="2" charset="2"/>
              <a:buNone/>
            </a:pPr>
            <a:r>
              <a:rPr lang="en-US" altLang="ko-KR" sz="1900" smtClean="0">
                <a:latin typeface="HY나무B" pitchFamily="18" charset="-127"/>
                <a:ea typeface="HY나무B" pitchFamily="18" charset="-127"/>
              </a:rPr>
              <a:t>   ③</a:t>
            </a:r>
            <a:r>
              <a:rPr lang="ko-KR" altLang="ko-KR" sz="1900" smtClean="0">
                <a:latin typeface="HY나무B" pitchFamily="18" charset="-127"/>
                <a:ea typeface="HY나무B" pitchFamily="18" charset="-127"/>
              </a:rPr>
              <a:t>일본의 적극적인 지원을 얻어 러시아는 민주주의 및 시장경제로 어렵지 않게 이행 할 수 있게 되고 나아가서는 서방문병공대체에 참가하는 작업이 한 층 용이해진다</a:t>
            </a:r>
            <a:endParaRPr lang="en-US" altLang="ko-KR" sz="190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95536" y="188640"/>
            <a:ext cx="8064896" cy="504056"/>
          </a:xfrm>
        </p:spPr>
        <p:txBody>
          <a:bodyPr>
            <a:noAutofit/>
          </a:bodyPr>
          <a:lstStyle/>
          <a:p>
            <a:r>
              <a:rPr lang="zh-CN" altLang="en-US" sz="4400" dirty="0" smtClean="0"/>
              <a:t>往后</a:t>
            </a:r>
            <a:r>
              <a:rPr lang="ko-KR" altLang="en-US" sz="4400" dirty="0" smtClean="0"/>
              <a:t>「</a:t>
            </a:r>
            <a:r>
              <a:rPr lang="zh-CN" altLang="en-US" sz="4400" dirty="0" smtClean="0"/>
              <a:t>千岛群岛</a:t>
            </a:r>
            <a:r>
              <a:rPr lang="ko-KR" altLang="en-US" sz="4400" dirty="0" smtClean="0"/>
              <a:t>」</a:t>
            </a:r>
            <a:r>
              <a:rPr lang="zh-CN" altLang="en-US" sz="4400" dirty="0" smtClean="0"/>
              <a:t>的领土和希望</a:t>
            </a:r>
            <a:endParaRPr lang="ko-KR" altLang="en-US" sz="4400" dirty="0"/>
          </a:p>
        </p:txBody>
      </p:sp>
      <p:sp>
        <p:nvSpPr>
          <p:cNvPr id="4" name="내용 개체 틀 3"/>
          <p:cNvSpPr>
            <a:spLocks noGrp="1"/>
          </p:cNvSpPr>
          <p:nvPr>
            <p:ph sz="quarter" idx="1"/>
          </p:nvPr>
        </p:nvSpPr>
        <p:spPr>
          <a:xfrm>
            <a:off x="304800" y="620688"/>
            <a:ext cx="8011616" cy="6237312"/>
          </a:xfrm>
        </p:spPr>
        <p:txBody>
          <a:bodyPr/>
          <a:lstStyle/>
          <a:p>
            <a:pPr marL="457200" indent="-457200">
              <a:buNone/>
            </a:pPr>
            <a:r>
              <a:rPr lang="zh-CN" altLang="en-US" sz="1900" dirty="0" smtClean="0">
                <a:latin typeface="HY나무B" pitchFamily="18" charset="-127"/>
              </a:rPr>
              <a:t>      首先，日本的北方领土的有利解决是非常重要的，下面陈诉一下原因</a:t>
            </a:r>
            <a:r>
              <a:rPr lang="en-US" altLang="zh-CN" sz="1900" dirty="0" smtClean="0">
                <a:latin typeface="HY나무B" pitchFamily="18" charset="-127"/>
                <a:ea typeface="HY나무B" pitchFamily="18" charset="-127"/>
              </a:rPr>
              <a:t>.</a:t>
            </a:r>
          </a:p>
          <a:p>
            <a:pPr marL="457200" indent="-457200" eaLnBrk="1" hangingPunct="1">
              <a:buNone/>
            </a:pPr>
            <a:r>
              <a:rPr lang="en-US" altLang="zh-CN" sz="1900" dirty="0" smtClean="0">
                <a:latin typeface="HY나무B" pitchFamily="18" charset="-127"/>
                <a:ea typeface="HY나무B" pitchFamily="18" charset="-127"/>
              </a:rPr>
              <a:t> </a:t>
            </a:r>
            <a:r>
              <a:rPr lang="en-US" altLang="ko-KR" sz="1900" dirty="0" smtClean="0">
                <a:latin typeface="HY나무B" pitchFamily="18" charset="-127"/>
                <a:ea typeface="HY나무B" pitchFamily="18" charset="-127"/>
              </a:rPr>
              <a:t>①</a:t>
            </a:r>
            <a:r>
              <a:rPr lang="zh-CN" altLang="en-US" sz="1900" dirty="0" smtClean="0">
                <a:latin typeface="HY나무B" pitchFamily="18" charset="-127"/>
                <a:ea typeface="HY나무B" pitchFamily="18" charset="-127"/>
              </a:rPr>
              <a:t>充满耻辱的第二次世界大战结束后在和平条约的签字完全是被迫签下的</a:t>
            </a:r>
            <a:r>
              <a:rPr lang="en-US" altLang="ko-KR" sz="1900" dirty="0" smtClean="0">
                <a:latin typeface="HY나무B" pitchFamily="18" charset="-127"/>
                <a:ea typeface="HY나무B" pitchFamily="18" charset="-127"/>
              </a:rPr>
              <a:t>.</a:t>
            </a:r>
          </a:p>
          <a:p>
            <a:pPr marL="457200" indent="-457200" eaLnBrk="1" hangingPunct="1">
              <a:buNone/>
            </a:pPr>
            <a:r>
              <a:rPr lang="en-US" altLang="zh-CN" sz="1900" dirty="0" smtClean="0">
                <a:latin typeface="HY나무B" pitchFamily="18" charset="-127"/>
                <a:ea typeface="HY나무B" pitchFamily="18" charset="-127"/>
              </a:rPr>
              <a:t> </a:t>
            </a:r>
            <a:r>
              <a:rPr lang="en-US" altLang="ko-KR" sz="1900" dirty="0" smtClean="0">
                <a:latin typeface="HY나무B" pitchFamily="18" charset="-127"/>
                <a:ea typeface="HY나무B" pitchFamily="18" charset="-127"/>
              </a:rPr>
              <a:t>②</a:t>
            </a:r>
            <a:r>
              <a:rPr lang="zh-CN" altLang="en-US" sz="1900" dirty="0" smtClean="0">
                <a:latin typeface="HY나무B" pitchFamily="18" charset="-127"/>
                <a:ea typeface="HY나무B" pitchFamily="18" charset="-127"/>
              </a:rPr>
              <a:t>和北方的邻国俄罗斯之间建立友好关系可以带来一系列的经济利益</a:t>
            </a:r>
            <a:r>
              <a:rPr lang="en-US" altLang="zh-CN" sz="1900" dirty="0" smtClean="0">
                <a:latin typeface="HY나무B" pitchFamily="18" charset="-127"/>
                <a:ea typeface="HY나무B" pitchFamily="18" charset="-127"/>
              </a:rPr>
              <a:t>.</a:t>
            </a:r>
            <a:endParaRPr lang="ko-KR" altLang="en-US" sz="1900" dirty="0" smtClean="0">
              <a:latin typeface="HY나무B" pitchFamily="18" charset="-127"/>
              <a:ea typeface="HY나무B" pitchFamily="18" charset="-127"/>
            </a:endParaRPr>
          </a:p>
          <a:p>
            <a:pPr marL="457200" indent="-457200" eaLnBrk="1" hangingPunct="1">
              <a:buNone/>
            </a:pPr>
            <a:r>
              <a:rPr lang="en-US" altLang="zh-CN" sz="1900" dirty="0" smtClean="0">
                <a:latin typeface="HY나무B" pitchFamily="18" charset="-127"/>
                <a:ea typeface="HY나무B" pitchFamily="18" charset="-127"/>
              </a:rPr>
              <a:t> </a:t>
            </a:r>
            <a:r>
              <a:rPr lang="en-US" altLang="ko-KR" sz="1900" dirty="0" smtClean="0">
                <a:latin typeface="HY나무B" pitchFamily="18" charset="-127"/>
                <a:ea typeface="HY나무B" pitchFamily="18" charset="-127"/>
              </a:rPr>
              <a:t>③</a:t>
            </a:r>
            <a:r>
              <a:rPr lang="zh-CN" altLang="en-US" sz="1900" dirty="0" smtClean="0">
                <a:latin typeface="HY나무B" pitchFamily="18" charset="-127"/>
                <a:ea typeface="HY나무B" pitchFamily="18" charset="-127"/>
              </a:rPr>
              <a:t>停止在背面的军事危险行动，平安的建立一个具有安全保障的共同利益</a:t>
            </a:r>
          </a:p>
          <a:p>
            <a:pPr marL="457200" indent="-457200" eaLnBrk="1" hangingPunct="1">
              <a:buSzPct val="75000"/>
              <a:buNone/>
            </a:pPr>
            <a:r>
              <a:rPr lang="zh-CN" altLang="en-US" sz="1900" dirty="0" smtClean="0">
                <a:latin typeface="HY나무B" pitchFamily="18" charset="-127"/>
                <a:ea typeface="HY나무B" pitchFamily="18" charset="-127"/>
              </a:rPr>
              <a:t>       其次，日本和俄罗斯对北方领土做出让步的原因如下面指出</a:t>
            </a:r>
            <a:r>
              <a:rPr lang="en-US" altLang="zh-CN" sz="1900" dirty="0" smtClean="0">
                <a:latin typeface="HY나무B" pitchFamily="18" charset="-127"/>
                <a:ea typeface="HY나무B" pitchFamily="18" charset="-127"/>
              </a:rPr>
              <a:t>.</a:t>
            </a:r>
          </a:p>
          <a:p>
            <a:pPr marL="457200" indent="-457200" eaLnBrk="1" hangingPunct="1">
              <a:buClr>
                <a:schemeClr val="tx1"/>
              </a:buClr>
              <a:buSzTx/>
              <a:buFont typeface="Wingdings" pitchFamily="2" charset="2"/>
              <a:buAutoNum type="circleNumDbPlain"/>
            </a:pPr>
            <a:r>
              <a:rPr lang="zh-CN" altLang="en-US" sz="1900" dirty="0" smtClean="0">
                <a:latin typeface="HY나무B" pitchFamily="18" charset="-127"/>
                <a:ea typeface="HY나무B" pitchFamily="18" charset="-127"/>
              </a:rPr>
              <a:t>外国司法不只是口上说说而已，新生俄罗斯要向全世界证明真正实践的外交姿态</a:t>
            </a:r>
            <a:r>
              <a:rPr lang="en-US" altLang="zh-CN" sz="1900" dirty="0" smtClean="0">
                <a:latin typeface="HY나무B" pitchFamily="18" charset="-127"/>
                <a:ea typeface="HY나무B" pitchFamily="18" charset="-127"/>
              </a:rPr>
              <a:t>.</a:t>
            </a:r>
          </a:p>
          <a:p>
            <a:pPr marL="457200" indent="-457200" eaLnBrk="1" hangingPunct="1">
              <a:buClr>
                <a:schemeClr val="tx1"/>
              </a:buClr>
              <a:buSzTx/>
              <a:buFont typeface="Wingdings" pitchFamily="2" charset="2"/>
              <a:buAutoNum type="circleNumDbPlain"/>
            </a:pPr>
            <a:r>
              <a:rPr lang="zh-CN" altLang="en-US" sz="1900" dirty="0" smtClean="0">
                <a:latin typeface="HY나무B" pitchFamily="18" charset="-127"/>
                <a:ea typeface="HY나무B" pitchFamily="18" charset="-127"/>
              </a:rPr>
              <a:t>因为苏联在旧金山条约上没有签字 所以拥有百分之百的主权很难得到国际法的保护，关于南千岛群岛以北的</a:t>
            </a:r>
            <a:r>
              <a:rPr lang="en-US" altLang="zh-CN" sz="1900" dirty="0" smtClean="0">
                <a:latin typeface="HY나무B" pitchFamily="18" charset="-127"/>
                <a:ea typeface="HY나무B" pitchFamily="18" charset="-127"/>
              </a:rPr>
              <a:t>18</a:t>
            </a:r>
            <a:r>
              <a:rPr lang="zh-CN" altLang="en-US" sz="1900" dirty="0" smtClean="0">
                <a:latin typeface="HY나무B" pitchFamily="18" charset="-127"/>
                <a:ea typeface="HY나무B" pitchFamily="18" charset="-127"/>
              </a:rPr>
              <a:t>个库页岛历史中被日本占有的史事得到国际的认可并获得了最终的主权</a:t>
            </a:r>
            <a:r>
              <a:rPr lang="en-US" altLang="zh-CN" sz="1900" dirty="0" smtClean="0">
                <a:latin typeface="HY나무B" pitchFamily="18" charset="-127"/>
                <a:ea typeface="HY나무B" pitchFamily="18" charset="-127"/>
              </a:rPr>
              <a:t>.</a:t>
            </a:r>
          </a:p>
          <a:p>
            <a:pPr marL="457200" indent="-457200" eaLnBrk="1" hangingPunct="1">
              <a:buClr>
                <a:schemeClr val="tx1"/>
              </a:buClr>
              <a:buSzTx/>
              <a:buNone/>
            </a:pPr>
            <a:r>
              <a:rPr lang="en-US" altLang="zh-CN" sz="1900" dirty="0" smtClean="0">
                <a:latin typeface="HY나무B" pitchFamily="18" charset="-127"/>
                <a:ea typeface="HY나무B" pitchFamily="18" charset="-127"/>
              </a:rPr>
              <a:t>       </a:t>
            </a:r>
            <a:r>
              <a:rPr lang="zh-CN" altLang="en-US" sz="1900" dirty="0" smtClean="0">
                <a:latin typeface="HY나무B" pitchFamily="18" charset="-127"/>
                <a:ea typeface="HY나무B" pitchFamily="18" charset="-127"/>
              </a:rPr>
              <a:t>最后，日本的北方领土问题在以美国为首的</a:t>
            </a:r>
            <a:r>
              <a:rPr lang="en-US" altLang="zh-CN" sz="1900" dirty="0" smtClean="0">
                <a:latin typeface="HY나무B" pitchFamily="18" charset="-127"/>
                <a:ea typeface="HY나무B" pitchFamily="18" charset="-127"/>
              </a:rPr>
              <a:t>G7</a:t>
            </a:r>
            <a:r>
              <a:rPr lang="zh-CN" altLang="en-US" sz="1900" dirty="0" smtClean="0">
                <a:latin typeface="HY나무B" pitchFamily="18" charset="-127"/>
                <a:ea typeface="HY나무B" pitchFamily="18" charset="-127"/>
              </a:rPr>
              <a:t>国家中，用优点劝导并提示将给以日本协助</a:t>
            </a:r>
            <a:r>
              <a:rPr lang="en-US" altLang="zh-CN" sz="1900" dirty="0" smtClean="0">
                <a:latin typeface="HY나무B" pitchFamily="18" charset="-127"/>
                <a:ea typeface="HY나무B" pitchFamily="18" charset="-127"/>
              </a:rPr>
              <a:t>.</a:t>
            </a:r>
          </a:p>
          <a:p>
            <a:pPr marL="457200" indent="-457200" eaLnBrk="1" hangingPunct="1">
              <a:buClr>
                <a:schemeClr val="tx1"/>
              </a:buClr>
              <a:buSzTx/>
              <a:buFont typeface="Wingdings" pitchFamily="2" charset="2"/>
              <a:buAutoNum type="circleNumDbPlain"/>
            </a:pPr>
            <a:r>
              <a:rPr lang="zh-CN" altLang="en-US" sz="1900" dirty="0" smtClean="0">
                <a:latin typeface="HY나무B" pitchFamily="18" charset="-127"/>
                <a:ea typeface="HY나무B" pitchFamily="18" charset="-127"/>
              </a:rPr>
              <a:t>经济</a:t>
            </a:r>
            <a:r>
              <a:rPr lang="en-US" altLang="zh-CN" sz="1900" dirty="0" smtClean="0">
                <a:latin typeface="HY나무B" pitchFamily="18" charset="-127"/>
                <a:ea typeface="HY나무B" pitchFamily="18" charset="-127"/>
              </a:rPr>
              <a:t>.</a:t>
            </a:r>
            <a:r>
              <a:rPr lang="zh-CN" altLang="en-US" sz="1900" dirty="0" smtClean="0">
                <a:latin typeface="HY나무B" pitchFamily="18" charset="-127"/>
                <a:ea typeface="HY나무B" pitchFamily="18" charset="-127"/>
              </a:rPr>
              <a:t>技术的大国日本主动支援俄罗斯经济建设，对现有的混乱局势的缓和是具有贡献的意义，不那么做的话会成为</a:t>
            </a:r>
            <a:r>
              <a:rPr lang="en-US" altLang="zh-CN" sz="1900" dirty="0" smtClean="0">
                <a:latin typeface="HY나무B" pitchFamily="18" charset="-127"/>
                <a:ea typeface="HY나무B" pitchFamily="18" charset="-127"/>
              </a:rPr>
              <a:t>G7</a:t>
            </a:r>
            <a:r>
              <a:rPr lang="zh-CN" altLang="en-US" sz="1900" dirty="0" smtClean="0">
                <a:latin typeface="HY나무B" pitchFamily="18" charset="-127"/>
                <a:ea typeface="HY나무B" pitchFamily="18" charset="-127"/>
              </a:rPr>
              <a:t>国的很大负担</a:t>
            </a:r>
            <a:r>
              <a:rPr lang="en-US" altLang="zh-CN" sz="1900" dirty="0" smtClean="0">
                <a:latin typeface="HY나무B" pitchFamily="18" charset="-127"/>
                <a:ea typeface="HY나무B" pitchFamily="18" charset="-127"/>
              </a:rPr>
              <a:t>.</a:t>
            </a:r>
          </a:p>
          <a:p>
            <a:pPr marL="457200" indent="-457200" eaLnBrk="1" hangingPunct="1">
              <a:buClr>
                <a:schemeClr val="tx1"/>
              </a:buClr>
              <a:buSzTx/>
              <a:buFont typeface="Wingdings" pitchFamily="2" charset="2"/>
              <a:buAutoNum type="circleNumDbPlain"/>
            </a:pPr>
            <a:r>
              <a:rPr lang="zh-CN" altLang="en-US" sz="1900" dirty="0" smtClean="0">
                <a:latin typeface="HY나무B" pitchFamily="18" charset="-127"/>
              </a:rPr>
              <a:t>日本能够主动支援俄罗斯是全世界的心愿，核武器技术技术世界各地的难民外流问题和预防政策会更容易的解决</a:t>
            </a:r>
            <a:r>
              <a:rPr lang="en-US" altLang="zh-CN" sz="1900" dirty="0" smtClean="0">
                <a:latin typeface="HY나무B" pitchFamily="18" charset="-127"/>
                <a:ea typeface="HY나무B" pitchFamily="18" charset="-127"/>
              </a:rPr>
              <a:t>.</a:t>
            </a:r>
          </a:p>
          <a:p>
            <a:pPr marL="457200" indent="-457200" eaLnBrk="1" hangingPunct="1">
              <a:buClr>
                <a:schemeClr val="tx1"/>
              </a:buClr>
              <a:buSzTx/>
              <a:buFont typeface="Wingdings" pitchFamily="2" charset="2"/>
              <a:buAutoNum type="circleNumDbPlain"/>
            </a:pPr>
            <a:r>
              <a:rPr lang="zh-CN" altLang="en-US" sz="1900" dirty="0" smtClean="0">
                <a:latin typeface="HY나무B" pitchFamily="18" charset="-127"/>
              </a:rPr>
              <a:t>日本的巨大资金及技术帮助俄罗斯具而获得巨大潜力的消费市场让经济发展，这些进行一次访问会变得很容易 </a:t>
            </a:r>
            <a:endParaRPr lang="en-US" altLang="zh-CN" sz="1900" dirty="0" smtClean="0">
              <a:latin typeface="HY나무B" pitchFamily="18" charset="-127"/>
              <a:ea typeface="HY나무B" pitchFamily="18" charset="-127"/>
            </a:endParaRPr>
          </a:p>
          <a:p>
            <a:endParaRPr lang="ko-K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p:cNvSpPr>
          <p:nvPr>
            <p:ph type="title" idx="4294967295"/>
          </p:nvPr>
        </p:nvSpPr>
        <p:spPr bwMode="auto">
          <a:noFill/>
        </p:spPr>
        <p:txBody>
          <a:bodyPr/>
          <a:lstStyle/>
          <a:p>
            <a:pPr eaLnBrk="1" hangingPunct="1"/>
            <a:r>
              <a:rPr lang="zh-CN" altLang="en-US" sz="4000" cap="none" smtClean="0">
                <a:latin typeface="Century Schoolbook"/>
              </a:rPr>
              <a:t>日本目前的领土与冲突</a:t>
            </a:r>
            <a:r>
              <a:rPr lang="zh-CN" altLang="en-US" cap="none" smtClean="0">
                <a:latin typeface="Century Schoolbook"/>
              </a:rPr>
              <a:t> </a:t>
            </a:r>
            <a:r>
              <a:rPr lang="en-US" altLang="zh-CN" sz="4000" cap="none" smtClean="0">
                <a:latin typeface="Century Schoolbook"/>
              </a:rPr>
              <a:t>?</a:t>
            </a:r>
          </a:p>
        </p:txBody>
      </p:sp>
      <p:sp>
        <p:nvSpPr>
          <p:cNvPr id="12290" name="내용 개체 틀 5"/>
          <p:cNvSpPr>
            <a:spLocks noGrp="1"/>
          </p:cNvSpPr>
          <p:nvPr>
            <p:ph type="body" idx="4294967295"/>
          </p:nvPr>
        </p:nvSpPr>
        <p:spPr>
          <a:xfrm>
            <a:off x="4787900" y="1628775"/>
            <a:ext cx="3311525" cy="4297363"/>
          </a:xfrm>
        </p:spPr>
        <p:txBody>
          <a:bodyPr/>
          <a:lstStyle/>
          <a:p>
            <a:pPr eaLnBrk="1" hangingPunct="1"/>
            <a:endParaRPr lang="en-US" altLang="ko-KR" smtClean="0">
              <a:latin typeface="Century Schoolbook"/>
            </a:endParaRPr>
          </a:p>
          <a:p>
            <a:pPr eaLnBrk="1" hangingPunct="1"/>
            <a:r>
              <a:rPr lang="zh-CN" altLang="en-US" smtClean="0">
                <a:latin typeface="Century Schoolbook"/>
              </a:rPr>
              <a:t>韩国</a:t>
            </a:r>
            <a:r>
              <a:rPr lang="en-US" altLang="zh-CN" smtClean="0">
                <a:latin typeface="Century Schoolbook"/>
              </a:rPr>
              <a:t>-</a:t>
            </a:r>
            <a:r>
              <a:rPr lang="zh-CN" altLang="en-US" smtClean="0">
                <a:latin typeface="Century Schoolbook"/>
              </a:rPr>
              <a:t>日本</a:t>
            </a:r>
          </a:p>
          <a:p>
            <a:pPr eaLnBrk="1" hangingPunct="1"/>
            <a:r>
              <a:rPr lang="zh-CN" altLang="en-US" smtClean="0">
                <a:latin typeface="Century Schoolbook"/>
              </a:rPr>
              <a:t>独岛的领有权纠纷</a:t>
            </a:r>
          </a:p>
          <a:p>
            <a:pPr eaLnBrk="1" hangingPunct="1"/>
            <a:endParaRPr lang="zh-CN" altLang="en-US" smtClean="0">
              <a:latin typeface="Century Schoolbook"/>
            </a:endParaRPr>
          </a:p>
          <a:p>
            <a:pPr eaLnBrk="1" hangingPunct="1"/>
            <a:r>
              <a:rPr lang="zh-CN" altLang="en-US" smtClean="0">
                <a:latin typeface="Century Schoolbook"/>
              </a:rPr>
              <a:t>中国</a:t>
            </a:r>
            <a:r>
              <a:rPr lang="en-US" altLang="ko-KR" smtClean="0">
                <a:latin typeface="Century Schoolbook"/>
              </a:rPr>
              <a:t>-</a:t>
            </a:r>
            <a:r>
              <a:rPr lang="zh-CN" altLang="en-US" smtClean="0">
                <a:latin typeface="Century Schoolbook"/>
              </a:rPr>
              <a:t>日本</a:t>
            </a:r>
            <a:endParaRPr lang="ko-KR" altLang="en-US" smtClean="0">
              <a:latin typeface="Century Schoolbook"/>
            </a:endParaRPr>
          </a:p>
          <a:p>
            <a:pPr eaLnBrk="1" hangingPunct="1"/>
            <a:r>
              <a:rPr lang="zh-CN" altLang="en-US" smtClean="0">
                <a:latin typeface="Century Schoolbook"/>
              </a:rPr>
              <a:t>钓鱼岛纠纷</a:t>
            </a:r>
          </a:p>
          <a:p>
            <a:pPr eaLnBrk="1" hangingPunct="1"/>
            <a:endParaRPr lang="zh-CN" altLang="en-US" smtClean="0">
              <a:latin typeface="Century Schoolbook"/>
            </a:endParaRPr>
          </a:p>
          <a:p>
            <a:pPr eaLnBrk="1" hangingPunct="1"/>
            <a:r>
              <a:rPr lang="zh-CN" altLang="en-US" smtClean="0">
                <a:latin typeface="Century Schoolbook"/>
              </a:rPr>
              <a:t>日本</a:t>
            </a:r>
            <a:r>
              <a:rPr lang="en-US" altLang="ko-KR" smtClean="0">
                <a:latin typeface="Century Schoolbook"/>
              </a:rPr>
              <a:t>-</a:t>
            </a:r>
            <a:r>
              <a:rPr lang="zh-CN" altLang="en-US" smtClean="0">
                <a:latin typeface="Century Schoolbook"/>
              </a:rPr>
              <a:t>俄罗斯</a:t>
            </a:r>
            <a:endParaRPr lang="en-US" altLang="zh-CN" smtClean="0">
              <a:latin typeface="Century Schoolbook"/>
            </a:endParaRPr>
          </a:p>
          <a:p>
            <a:pPr eaLnBrk="1" hangingPunct="1"/>
            <a:r>
              <a:rPr lang="en-US" altLang="ko-KR" smtClean="0">
                <a:latin typeface="Century Schoolbook"/>
              </a:rPr>
              <a:t> </a:t>
            </a:r>
            <a:r>
              <a:rPr lang="zh-CN" altLang="en-US" smtClean="0">
                <a:latin typeface="Century Schoolbook"/>
              </a:rPr>
              <a:t>北方</a:t>
            </a:r>
            <a:r>
              <a:rPr lang="en-US" altLang="zh-CN" smtClean="0">
                <a:latin typeface="Century Schoolbook"/>
              </a:rPr>
              <a:t>4</a:t>
            </a:r>
            <a:r>
              <a:rPr lang="zh-CN" altLang="en-US" smtClean="0">
                <a:latin typeface="Century Schoolbook"/>
              </a:rPr>
              <a:t>岛纠纷</a:t>
            </a:r>
          </a:p>
        </p:txBody>
      </p:sp>
      <p:pic>
        <p:nvPicPr>
          <p:cNvPr id="12291" name="내용 개체 틀 6" descr="GYH2008071500060004400_P2.jpg"/>
          <p:cNvPicPr>
            <a:picLocks noChangeAspect="1"/>
          </p:cNvPicPr>
          <p:nvPr/>
        </p:nvPicPr>
        <p:blipFill>
          <a:blip r:embed="rId2" cstate="print"/>
          <a:srcRect/>
          <a:stretch>
            <a:fillRect/>
          </a:stretch>
        </p:blipFill>
        <p:spPr bwMode="auto">
          <a:xfrm>
            <a:off x="458788" y="1600200"/>
            <a:ext cx="365442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제목 1"/>
          <p:cNvSpPr>
            <a:spLocks noGrp="1"/>
          </p:cNvSpPr>
          <p:nvPr>
            <p:ph type="ctrTitle"/>
          </p:nvPr>
        </p:nvSpPr>
        <p:spPr bwMode="auto">
          <a:xfrm>
            <a:off x="2339975" y="1412875"/>
            <a:ext cx="6172200" cy="1600200"/>
          </a:xfrm>
        </p:spPr>
        <p:txBody>
          <a:bodyPr>
            <a:normAutofit fontScale="90000"/>
          </a:bodyPr>
          <a:lstStyle/>
          <a:p>
            <a:pPr algn="ctr" eaLnBrk="1" hangingPunct="1"/>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3200" cap="none" smtClean="0">
                <a:latin typeface="HY나무B" pitchFamily="18" charset="-127"/>
                <a:ea typeface="HY나무B" pitchFamily="18" charset="-127"/>
              </a:rPr>
              <a:t/>
            </a:r>
            <a:br>
              <a:rPr lang="en-US" altLang="ko-KR" sz="3200" cap="none" smtClean="0">
                <a:latin typeface="HY나무B" pitchFamily="18" charset="-127"/>
                <a:ea typeface="HY나무B" pitchFamily="18" charset="-127"/>
              </a:rPr>
            </a:br>
            <a:r>
              <a:rPr lang="en-US" altLang="ko-KR" sz="2700" cap="none" smtClean="0">
                <a:latin typeface="HY나무B" pitchFamily="18" charset="-127"/>
                <a:ea typeface="HY나무B" pitchFamily="18" charset="-127"/>
              </a:rPr>
              <a:t/>
            </a:r>
            <a:br>
              <a:rPr lang="en-US" altLang="ko-KR" sz="2700" cap="none" smtClean="0">
                <a:latin typeface="HY나무B" pitchFamily="18" charset="-127"/>
                <a:ea typeface="HY나무B" pitchFamily="18" charset="-127"/>
              </a:rPr>
            </a:br>
            <a:r>
              <a:rPr lang="ko-KR" altLang="en-US" sz="4400" cap="none" smtClean="0"/>
              <a:t> 독   도</a:t>
            </a:r>
          </a:p>
        </p:txBody>
      </p:sp>
      <p:sp>
        <p:nvSpPr>
          <p:cNvPr id="5" name="부제목 4"/>
          <p:cNvSpPr>
            <a:spLocks noGrp="1"/>
          </p:cNvSpPr>
          <p:nvPr>
            <p:ph type="subTitle" idx="1"/>
          </p:nvPr>
        </p:nvSpPr>
        <p:spPr>
          <a:xfrm>
            <a:off x="2286000" y="5003800"/>
            <a:ext cx="6172200" cy="1371600"/>
          </a:xfrm>
        </p:spPr>
        <p:txBody>
          <a:bodyPr>
            <a:normAutofit lnSpcReduction="10000"/>
          </a:bodyPr>
          <a:lstStyle/>
          <a:p>
            <a:pPr marL="342900" indent="-342900" eaLnBrk="1" fontAlgn="auto" hangingPunct="1">
              <a:spcAft>
                <a:spcPts val="0"/>
              </a:spcAft>
              <a:buFont typeface="+mj-lt"/>
              <a:buAutoNum type="arabicPeriod"/>
              <a:defRPr/>
            </a:pPr>
            <a:r>
              <a:rPr lang="ko-KR" altLang="en-US" b="0" dirty="0" err="1" smtClean="0">
                <a:latin typeface="HY나무B" pitchFamily="18" charset="-127"/>
                <a:ea typeface="HY나무B" pitchFamily="18" charset="-127"/>
              </a:rPr>
              <a:t>역사적근거</a:t>
            </a:r>
            <a:endParaRPr lang="en-US" altLang="ko-KR" b="0" dirty="0" smtClean="0">
              <a:latin typeface="HY나무B" pitchFamily="18" charset="-127"/>
              <a:ea typeface="HY나무B" pitchFamily="18" charset="-127"/>
            </a:endParaRPr>
          </a:p>
          <a:p>
            <a:pPr marL="342900" indent="-342900" eaLnBrk="1" fontAlgn="auto" hangingPunct="1">
              <a:spcAft>
                <a:spcPts val="0"/>
              </a:spcAft>
              <a:buFont typeface="+mj-lt"/>
              <a:buAutoNum type="arabicPeriod"/>
              <a:defRPr/>
            </a:pPr>
            <a:r>
              <a:rPr lang="ko-KR" altLang="en-US" b="0" dirty="0" smtClean="0">
                <a:latin typeface="HY나무B" pitchFamily="18" charset="-127"/>
                <a:ea typeface="HY나무B" pitchFamily="18" charset="-127"/>
              </a:rPr>
              <a:t>일본측 주장</a:t>
            </a:r>
            <a:endParaRPr lang="en-US" altLang="ko-KR" b="0" dirty="0" smtClean="0">
              <a:latin typeface="HY나무B" pitchFamily="18" charset="-127"/>
              <a:ea typeface="HY나무B" pitchFamily="18" charset="-127"/>
            </a:endParaRPr>
          </a:p>
          <a:p>
            <a:pPr marL="342900" indent="-342900" eaLnBrk="1" fontAlgn="auto" hangingPunct="1">
              <a:spcAft>
                <a:spcPts val="0"/>
              </a:spcAft>
              <a:buFont typeface="+mj-lt"/>
              <a:buAutoNum type="arabicPeriod"/>
              <a:defRPr/>
            </a:pPr>
            <a:r>
              <a:rPr lang="ko-KR" altLang="en-US" b="0" dirty="0" smtClean="0">
                <a:latin typeface="HY나무B" pitchFamily="18" charset="-127"/>
                <a:ea typeface="HY나무B" pitchFamily="18" charset="-127"/>
              </a:rPr>
              <a:t>한국측 주장</a:t>
            </a:r>
            <a:endParaRPr lang="en-US" altLang="ko-KR" b="0" dirty="0" smtClean="0">
              <a:latin typeface="HY나무B" pitchFamily="18" charset="-127"/>
              <a:ea typeface="HY나무B" pitchFamily="18" charset="-127"/>
            </a:endParaRPr>
          </a:p>
          <a:p>
            <a:pPr marL="342900" indent="-342900" eaLnBrk="1" fontAlgn="auto" hangingPunct="1">
              <a:spcAft>
                <a:spcPts val="0"/>
              </a:spcAft>
              <a:buFont typeface="+mj-lt"/>
              <a:buAutoNum type="arabicPeriod"/>
              <a:defRPr/>
            </a:pPr>
            <a:r>
              <a:rPr lang="ko-KR" altLang="en-US" b="0" dirty="0" smtClean="0">
                <a:latin typeface="HY나무B" pitchFamily="18" charset="-127"/>
                <a:ea typeface="HY나무B" pitchFamily="18" charset="-127"/>
              </a:rPr>
              <a:t>일본이 모르는  </a:t>
            </a:r>
            <a:r>
              <a:rPr lang="en-US" altLang="ko-KR" b="0" dirty="0" smtClean="0">
                <a:latin typeface="HY나무B" pitchFamily="18" charset="-127"/>
                <a:ea typeface="HY나무B" pitchFamily="18" charset="-127"/>
              </a:rPr>
              <a:t>10</a:t>
            </a:r>
            <a:r>
              <a:rPr lang="ko-KR" altLang="en-US" b="0" dirty="0" smtClean="0">
                <a:latin typeface="HY나무B" pitchFamily="18" charset="-127"/>
                <a:ea typeface="HY나무B" pitchFamily="18" charset="-127"/>
              </a:rPr>
              <a:t>가지 독도진실</a:t>
            </a:r>
            <a:endParaRPr lang="en-US" altLang="ko-KR" b="0" dirty="0" smtClean="0">
              <a:latin typeface="HY나무B" pitchFamily="18" charset="-127"/>
              <a:ea typeface="HY나무B" pitchFamily="18" charset="-127"/>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제목 1"/>
          <p:cNvSpPr>
            <a:spLocks noGrp="1"/>
          </p:cNvSpPr>
          <p:nvPr>
            <p:ph type="ctrTitle"/>
          </p:nvPr>
        </p:nvSpPr>
        <p:spPr bwMode="auto">
          <a:xfrm>
            <a:off x="2339975" y="1412875"/>
            <a:ext cx="6172200" cy="1600200"/>
          </a:xfrm>
        </p:spPr>
        <p:txBody>
          <a:bodyPr>
            <a:normAutofit fontScale="90000"/>
          </a:bodyPr>
          <a:lstStyle/>
          <a:p>
            <a:pPr algn="ctr" eaLnBrk="1" hangingPunct="1"/>
            <a:r>
              <a:rPr lang="en-US" altLang="ko-KR" sz="2900" cap="none" smtClean="0">
                <a:latin typeface="HY나무B" pitchFamily="18" charset="-127"/>
                <a:ea typeface="HY나무B" pitchFamily="18" charset="-127"/>
              </a:rPr>
              <a:t/>
            </a:r>
            <a:br>
              <a:rPr lang="en-US" altLang="ko-KR" sz="2900" cap="none" smtClean="0">
                <a:latin typeface="HY나무B" pitchFamily="18" charset="-127"/>
                <a:ea typeface="HY나무B" pitchFamily="18" charset="-127"/>
              </a:rPr>
            </a:br>
            <a:r>
              <a:rPr lang="en-US" altLang="ko-KR" sz="2900" cap="none" smtClean="0">
                <a:latin typeface="HY나무B" pitchFamily="18" charset="-127"/>
                <a:ea typeface="HY나무B" pitchFamily="18" charset="-127"/>
              </a:rPr>
              <a:t/>
            </a:r>
            <a:br>
              <a:rPr lang="en-US" altLang="ko-KR" sz="2900" cap="none" smtClean="0">
                <a:latin typeface="HY나무B" pitchFamily="18" charset="-127"/>
                <a:ea typeface="HY나무B" pitchFamily="18" charset="-127"/>
              </a:rPr>
            </a:br>
            <a:r>
              <a:rPr lang="en-US" altLang="ko-KR" sz="2900" cap="none" smtClean="0">
                <a:latin typeface="HY나무B" pitchFamily="18" charset="-127"/>
                <a:ea typeface="HY나무B" pitchFamily="18" charset="-127"/>
              </a:rPr>
              <a:t/>
            </a:r>
            <a:br>
              <a:rPr lang="en-US" altLang="ko-KR" sz="2900" cap="none" smtClean="0">
                <a:latin typeface="HY나무B" pitchFamily="18" charset="-127"/>
                <a:ea typeface="HY나무B" pitchFamily="18" charset="-127"/>
              </a:rPr>
            </a:br>
            <a:r>
              <a:rPr lang="en-US" altLang="ko-KR" sz="2900" cap="none" smtClean="0">
                <a:latin typeface="HY나무B" pitchFamily="18" charset="-127"/>
                <a:ea typeface="HY나무B" pitchFamily="18" charset="-127"/>
              </a:rPr>
              <a:t/>
            </a:r>
            <a:br>
              <a:rPr lang="en-US" altLang="ko-KR" sz="2900" cap="none" smtClean="0">
                <a:latin typeface="HY나무B" pitchFamily="18" charset="-127"/>
                <a:ea typeface="HY나무B" pitchFamily="18" charset="-127"/>
              </a:rPr>
            </a:br>
            <a:r>
              <a:rPr lang="en-US" altLang="ko-KR" sz="2900" cap="none" smtClean="0">
                <a:latin typeface="HY나무B" pitchFamily="18" charset="-127"/>
                <a:ea typeface="HY나무B" pitchFamily="18" charset="-127"/>
              </a:rPr>
              <a:t/>
            </a:r>
            <a:br>
              <a:rPr lang="en-US" altLang="ko-KR" sz="2900" cap="none" smtClean="0">
                <a:latin typeface="HY나무B" pitchFamily="18" charset="-127"/>
                <a:ea typeface="HY나무B" pitchFamily="18" charset="-127"/>
              </a:rPr>
            </a:br>
            <a:r>
              <a:rPr lang="en-US" altLang="ko-KR" sz="2900" cap="none" smtClean="0">
                <a:latin typeface="HY나무B" pitchFamily="18" charset="-127"/>
                <a:ea typeface="HY나무B" pitchFamily="18" charset="-127"/>
              </a:rPr>
              <a:t/>
            </a:r>
            <a:br>
              <a:rPr lang="en-US" altLang="ko-KR" sz="2900" cap="none" smtClean="0">
                <a:latin typeface="HY나무B" pitchFamily="18" charset="-127"/>
                <a:ea typeface="HY나무B" pitchFamily="18" charset="-127"/>
              </a:rPr>
            </a:br>
            <a:r>
              <a:rPr lang="en-US" altLang="ko-KR" sz="2900" cap="none" smtClean="0">
                <a:latin typeface="HY나무B" pitchFamily="18" charset="-127"/>
                <a:ea typeface="HY나무B" pitchFamily="18" charset="-127"/>
              </a:rPr>
              <a:t/>
            </a:r>
            <a:br>
              <a:rPr lang="en-US" altLang="ko-KR" sz="2900" cap="none" smtClean="0">
                <a:latin typeface="HY나무B" pitchFamily="18" charset="-127"/>
                <a:ea typeface="HY나무B" pitchFamily="18" charset="-127"/>
              </a:rPr>
            </a:br>
            <a:r>
              <a:rPr lang="en-US" altLang="ko-KR" sz="2900" cap="none" smtClean="0">
                <a:latin typeface="HY나무B" pitchFamily="18" charset="-127"/>
                <a:ea typeface="HY나무B" pitchFamily="18" charset="-127"/>
              </a:rPr>
              <a:t/>
            </a:r>
            <a:br>
              <a:rPr lang="en-US" altLang="ko-KR" sz="2900" cap="none" smtClean="0">
                <a:latin typeface="HY나무B" pitchFamily="18" charset="-127"/>
                <a:ea typeface="HY나무B" pitchFamily="18" charset="-127"/>
              </a:rPr>
            </a:br>
            <a:r>
              <a:rPr lang="en-US" altLang="ko-KR" sz="2900" cap="none" smtClean="0">
                <a:latin typeface="HY나무B" pitchFamily="18" charset="-127"/>
                <a:ea typeface="HY나무B" pitchFamily="18" charset="-127"/>
              </a:rPr>
              <a:t/>
            </a:r>
            <a:br>
              <a:rPr lang="en-US" altLang="ko-KR" sz="2900" cap="none" smtClean="0">
                <a:latin typeface="HY나무B" pitchFamily="18" charset="-127"/>
                <a:ea typeface="HY나무B" pitchFamily="18" charset="-127"/>
              </a:rPr>
            </a:br>
            <a:r>
              <a:rPr lang="en-US" altLang="ko-KR" sz="2400" cap="none" smtClean="0">
                <a:latin typeface="HY나무B" pitchFamily="18" charset="-127"/>
                <a:ea typeface="HY나무B" pitchFamily="18" charset="-127"/>
              </a:rPr>
              <a:t/>
            </a:r>
            <a:br>
              <a:rPr lang="en-US" altLang="ko-KR" sz="2400" cap="none" smtClean="0">
                <a:latin typeface="HY나무B" pitchFamily="18" charset="-127"/>
                <a:ea typeface="HY나무B" pitchFamily="18" charset="-127"/>
              </a:rPr>
            </a:br>
            <a:r>
              <a:rPr lang="zh-CN" altLang="en-US" sz="3600" cap="none" smtClean="0">
                <a:latin typeface="HY나무B" pitchFamily="18" charset="-127"/>
                <a:ea typeface="HY나무B" pitchFamily="18" charset="-127"/>
              </a:rPr>
              <a:t>独岛</a:t>
            </a:r>
            <a:endParaRPr lang="ko-KR" altLang="en-US" sz="3600" cap="none" smtClean="0">
              <a:latin typeface="휴먼매직체"/>
            </a:endParaRPr>
          </a:p>
        </p:txBody>
      </p:sp>
      <p:sp>
        <p:nvSpPr>
          <p:cNvPr id="14338" name="부제목 4"/>
          <p:cNvSpPr>
            <a:spLocks noGrp="1"/>
          </p:cNvSpPr>
          <p:nvPr>
            <p:ph type="subTitle" idx="1"/>
          </p:nvPr>
        </p:nvSpPr>
        <p:spPr>
          <a:xfrm>
            <a:off x="2286000" y="5003800"/>
            <a:ext cx="6172200" cy="1371600"/>
          </a:xfrm>
        </p:spPr>
        <p:txBody>
          <a:bodyPr/>
          <a:lstStyle/>
          <a:p>
            <a:pPr marL="342900" indent="-342900" eaLnBrk="1" hangingPunct="1">
              <a:buFont typeface="Century Schoolbook"/>
              <a:buAutoNum type="arabicPeriod"/>
            </a:pPr>
            <a:r>
              <a:rPr lang="en-US" altLang="zh-CN" b="0" smtClean="0">
                <a:latin typeface="HY나무B" pitchFamily="18" charset="-127"/>
                <a:ea typeface="HY나무B" pitchFamily="18" charset="-127"/>
              </a:rPr>
              <a:t>1.</a:t>
            </a:r>
            <a:r>
              <a:rPr lang="zh-CN" altLang="en-US" b="0" smtClean="0">
                <a:latin typeface="HY나무B" pitchFamily="18" charset="-127"/>
                <a:ea typeface="HY나무B" pitchFamily="18" charset="-127"/>
              </a:rPr>
              <a:t>纠纷原因</a:t>
            </a:r>
          </a:p>
          <a:p>
            <a:pPr marL="342900" indent="-342900" eaLnBrk="1" hangingPunct="1">
              <a:buFont typeface="Century Schoolbook"/>
              <a:buAutoNum type="arabicPeriod"/>
            </a:pPr>
            <a:r>
              <a:rPr lang="zh-CN" altLang="en-US" b="0" smtClean="0">
                <a:latin typeface="HY나무B" pitchFamily="18" charset="-127"/>
                <a:ea typeface="HY나무B" pitchFamily="18" charset="-127"/>
              </a:rPr>
              <a:t>日本方面主张</a:t>
            </a:r>
          </a:p>
          <a:p>
            <a:pPr marL="342900" indent="-342900" eaLnBrk="1" hangingPunct="1">
              <a:buFont typeface="Century Schoolbook"/>
              <a:buAutoNum type="arabicPeriod"/>
            </a:pPr>
            <a:r>
              <a:rPr lang="zh-CN" altLang="en-US" b="0" smtClean="0">
                <a:latin typeface="HY나무B" pitchFamily="18" charset="-127"/>
                <a:ea typeface="HY나무B" pitchFamily="18" charset="-127"/>
              </a:rPr>
              <a:t>韩国方面主张西面界线</a:t>
            </a:r>
          </a:p>
          <a:p>
            <a:pPr marL="342900" indent="-342900" eaLnBrk="1" hangingPunct="1">
              <a:buFont typeface="Century Schoolbook"/>
              <a:buAutoNum type="arabicPeriod"/>
            </a:pPr>
            <a:r>
              <a:rPr lang="zh-CN" altLang="en-US" b="0" smtClean="0">
                <a:latin typeface="HY나무B" pitchFamily="18" charset="-127"/>
                <a:ea typeface="HY나무B" pitchFamily="18" charset="-127"/>
              </a:rPr>
              <a:t>赖皮主张人理由</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오렌지">
  <a:themeElements>
    <a:clrScheme name="오렌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오렌지">
      <a:majorFont>
        <a:latin typeface=""/>
        <a:ea typeface=""/>
        <a:cs typeface="휴먼매직체"/>
      </a:majorFont>
      <a:minorFont>
        <a:latin typeface=""/>
        <a:ea typeface=""/>
        <a:cs typeface="휴먼매직체"/>
      </a:minorFont>
    </a:fontScheme>
    <a:fmtScheme name="오렌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오렌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1330</TotalTime>
  <Words>6718</Words>
  <Application>Microsoft Office PowerPoint</Application>
  <PresentationFormat>화면 슬라이드 쇼(4:3)</PresentationFormat>
  <Paragraphs>686</Paragraphs>
  <Slides>65</Slides>
  <Notes>0</Notes>
  <HiddenSlides>0</HiddenSlides>
  <MMClips>0</MMClips>
  <ScaleCrop>false</ScaleCrop>
  <HeadingPairs>
    <vt:vector size="4" baseType="variant">
      <vt:variant>
        <vt:lpstr>테마</vt:lpstr>
      </vt:variant>
      <vt:variant>
        <vt:i4>1</vt:i4>
      </vt:variant>
      <vt:variant>
        <vt:lpstr>슬라이드 제목</vt:lpstr>
      </vt:variant>
      <vt:variant>
        <vt:i4>65</vt:i4>
      </vt:variant>
    </vt:vector>
  </HeadingPairs>
  <TitlesOfParts>
    <vt:vector size="66" baseType="lpstr">
      <vt:lpstr>오렌지</vt:lpstr>
      <vt:lpstr>일본영토의 분쟁과 그 현황 9조</vt:lpstr>
      <vt:lpstr>목차</vt:lpstr>
      <vt:lpstr>                  目录</vt:lpstr>
      <vt:lpstr>샌프란시스코조약이란?</vt:lpstr>
      <vt:lpstr>什么是旧金山和约 ?</vt:lpstr>
      <vt:lpstr> 일본의 현재 분쟁중인 영토는?</vt:lpstr>
      <vt:lpstr>日本目前的领土与冲突 ?</vt:lpstr>
      <vt:lpstr>           독   도</vt:lpstr>
      <vt:lpstr>          独岛</vt:lpstr>
      <vt:lpstr>슬라이드 10</vt:lpstr>
      <vt:lpstr>독도 역사적 근거</vt:lpstr>
      <vt:lpstr>일본측 주장</vt:lpstr>
      <vt:lpstr>日本方面的主张</vt:lpstr>
      <vt:lpstr>한국측 주장</vt:lpstr>
      <vt:lpstr>韩国方面的主张</vt:lpstr>
      <vt:lpstr>일본이 모르는 10가지 독도 진실.</vt:lpstr>
      <vt:lpstr>일본영토의 시기별 확정근거</vt:lpstr>
      <vt:lpstr>日本领土的季节确定依据</vt:lpstr>
      <vt:lpstr>           제1기 국경획선:국민국가성립에  의한 국경획선</vt:lpstr>
      <vt:lpstr>第一期国境形成：国民国家成立时的国境 </vt:lpstr>
      <vt:lpstr>북변한계</vt:lpstr>
      <vt:lpstr>北方界线</vt:lpstr>
      <vt:lpstr>남변한계</vt:lpstr>
      <vt:lpstr>南方界线</vt:lpstr>
      <vt:lpstr>서남변한계</vt:lpstr>
      <vt:lpstr>西南方界线</vt:lpstr>
      <vt:lpstr>안용복 사건</vt:lpstr>
      <vt:lpstr>安龍福 事件</vt:lpstr>
      <vt:lpstr>슬라이드 29</vt:lpstr>
      <vt:lpstr>안용복</vt:lpstr>
      <vt:lpstr>서남한계변</vt:lpstr>
      <vt:lpstr>西南方界线</vt:lpstr>
      <vt:lpstr>           제2기 국경획선:제국주의시대의 영토확장</vt:lpstr>
      <vt:lpstr>           第2期国境确定：帝国主义时代的领土扩张</vt:lpstr>
      <vt:lpstr>대만, 유구, 조어도</vt:lpstr>
      <vt:lpstr>台湾，琉球，钓鱼岛</vt:lpstr>
      <vt:lpstr>슬라이드 37</vt:lpstr>
      <vt:lpstr>                清日战争（又名中日甲午战争）  中日甲午战争是1894年7月末～1895年4月日本侵略中国和朝鲜的战争。1894年（光绪二十年）爆发。按中国干支纪年，时年为甲午年，故称甲午战争(Sino-Japanese War) 。丰岛海战是战争爆发的标志。大清政府迫于日本军国主义的军事压力，签订了继《南京条约》后，又一个丧权辱国的《马关条约》，又一次，把中华民族带入了灾难的深渊。</vt:lpstr>
      <vt:lpstr>독도, 한반도, 사할린 남부 </vt:lpstr>
      <vt:lpstr>独岛，韩半岛，库页岛南部</vt:lpstr>
      <vt:lpstr>5. 영토분쟁 발생과 국경문제  해결요소</vt:lpstr>
      <vt:lpstr>领土纠纷的发生和国际问题的解决要素</vt:lpstr>
      <vt:lpstr>           6.영토분쟁의 표면화</vt:lpstr>
      <vt:lpstr>       领土问题的表面化 </vt:lpstr>
      <vt:lpstr>대만과 팽호제도</vt:lpstr>
      <vt:lpstr>台湾和流沙群岛</vt:lpstr>
      <vt:lpstr>슬라이드 47</vt:lpstr>
      <vt:lpstr>북변4도문제</vt:lpstr>
      <vt:lpstr>北方四岛问题</vt:lpstr>
      <vt:lpstr>독도문제</vt:lpstr>
      <vt:lpstr>独岛问题</vt:lpstr>
      <vt:lpstr>조어도문제</vt:lpstr>
      <vt:lpstr>슬라이드 53</vt:lpstr>
      <vt:lpstr>유구문제</vt:lpstr>
      <vt:lpstr>琉球问题</vt:lpstr>
      <vt:lpstr>          7. 영토해결방법의 일본적  특수성</vt:lpstr>
      <vt:lpstr>          领土解决方法的日本的特殊性</vt:lpstr>
      <vt:lpstr>7. 영토해결방법의 일본적 특수성</vt:lpstr>
      <vt:lpstr>领土的解决方法日本的特殊性</vt:lpstr>
      <vt:lpstr>「치시마열도」에 대한 일본의 인식 </vt:lpstr>
      <vt:lpstr>关于日本队千岛群岛的认识</vt:lpstr>
      <vt:lpstr>향후「치시마열도」의 영토화 전망 </vt:lpstr>
      <vt:lpstr>향후「치시마열도」의 영토화 전망 </vt:lpstr>
      <vt:lpstr>향후「치시마열도」의 영토화 전망 </vt:lpstr>
      <vt:lpstr>往后「千岛群岛」的领土和希望</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user</dc:creator>
  <cp:lastModifiedBy>WIN7</cp:lastModifiedBy>
  <cp:revision>80</cp:revision>
  <dcterms:created xsi:type="dcterms:W3CDTF">2011-06-03T03:48:45Z</dcterms:created>
  <dcterms:modified xsi:type="dcterms:W3CDTF">2011-06-13T10:21:17Z</dcterms:modified>
</cp:coreProperties>
</file>