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65" r:id="rId3"/>
    <p:sldId id="292" r:id="rId4"/>
    <p:sldId id="266" r:id="rId5"/>
    <p:sldId id="267" r:id="rId6"/>
    <p:sldId id="269" r:id="rId7"/>
    <p:sldId id="300" r:id="rId8"/>
    <p:sldId id="270" r:id="rId9"/>
    <p:sldId id="271" r:id="rId10"/>
    <p:sldId id="272" r:id="rId11"/>
    <p:sldId id="281" r:id="rId12"/>
    <p:sldId id="273" r:id="rId13"/>
    <p:sldId id="282" r:id="rId14"/>
    <p:sldId id="298" r:id="rId15"/>
    <p:sldId id="274" r:id="rId16"/>
    <p:sldId id="275" r:id="rId17"/>
    <p:sldId id="276" r:id="rId18"/>
    <p:sldId id="283" r:id="rId19"/>
    <p:sldId id="277" r:id="rId20"/>
    <p:sldId id="284" r:id="rId21"/>
    <p:sldId id="278" r:id="rId22"/>
    <p:sldId id="279" r:id="rId23"/>
    <p:sldId id="280" r:id="rId24"/>
    <p:sldId id="285" r:id="rId25"/>
    <p:sldId id="258" r:id="rId26"/>
    <p:sldId id="259" r:id="rId27"/>
    <p:sldId id="297" r:id="rId28"/>
    <p:sldId id="260" r:id="rId29"/>
    <p:sldId id="307" r:id="rId30"/>
    <p:sldId id="261" r:id="rId31"/>
    <p:sldId id="299" r:id="rId32"/>
    <p:sldId id="263" r:id="rId33"/>
    <p:sldId id="264" r:id="rId34"/>
    <p:sldId id="293" r:id="rId35"/>
    <p:sldId id="301" r:id="rId36"/>
    <p:sldId id="294" r:id="rId37"/>
    <p:sldId id="302" r:id="rId38"/>
    <p:sldId id="287" r:id="rId39"/>
    <p:sldId id="295" r:id="rId40"/>
    <p:sldId id="303" r:id="rId41"/>
    <p:sldId id="304" r:id="rId42"/>
    <p:sldId id="288" r:id="rId43"/>
    <p:sldId id="296" r:id="rId44"/>
    <p:sldId id="306" r:id="rId45"/>
    <p:sldId id="305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550" autoAdjust="0"/>
  </p:normalViewPr>
  <p:slideViewPr>
    <p:cSldViewPr>
      <p:cViewPr varScale="1">
        <p:scale>
          <a:sx n="106" d="100"/>
          <a:sy n="106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6E2E-2B24-4240-93A4-9C8926834FA1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C4EF-4D81-41E8-A132-ABAF2B2781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C4EF-4D81-41E8-A132-ABAF2B27814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C4EF-4D81-41E8-A132-ABAF2B27814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C4EF-4D81-41E8-A132-ABAF2B27814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87EB72-D2D9-4727-9D12-5FD15B339366}" type="datetimeFigureOut">
              <a:rPr lang="ko-KR" altLang="en-US" smtClean="0"/>
              <a:pPr/>
              <a:t>2011-04-11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981C85-2C33-43FC-8441-ED910E75AB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3076;&#51060;&#45432;&#48372;&#47532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44144;&#45824;%20&#45208;&#47924;&#51032;%20&#47560;&#52768;&#47532;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coolpad?Redirect=Log&amp;logNo=90107946487&amp;jumpingVid=07D13E344F131D4259E794246696F9CC63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44368;&#53664;%20&#44592;&#50728;&#47560;&#52180;&#47532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3584;&#51652;&#47560;&#52180;&#47532;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blog.naver.com/hjw2501/1401224702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5176;&#45208;&#47560;&#52180;&#47532;.mp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4616;&#45208;&#48708;&#44032;~.mp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3440;&#52852;&#50556;&#47560;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SMAP&#50556;&#48512;&#49324;&#47700;.mp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49884;&#52824;&#44256;&#49328;.mp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1228;&#50556;&#51032;&#51333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2572;&#51109;&#44540;&#44368;&#49688;\4&#51312;%20&#51068;&#48376;&#51032;%20&#47560;&#52180;&#47532;\&#54616;&#52180;&#47784;&#45936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K-8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0" y="0"/>
            <a:ext cx="9148149" cy="685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6400800" cy="1752600"/>
          </a:xfrm>
        </p:spPr>
        <p:txBody>
          <a:bodyPr/>
          <a:lstStyle/>
          <a:p>
            <a:pPr algn="l"/>
            <a:r>
              <a:rPr lang="ko-KR" altLang="en-US" sz="2400" b="1" dirty="0" smtClean="0">
                <a:solidFill>
                  <a:schemeClr val="bg1"/>
                </a:solidFill>
              </a:rPr>
              <a:t>조장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이주현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l"/>
            <a:r>
              <a:rPr lang="ko-KR" altLang="en-US" sz="2400" b="1" dirty="0" smtClean="0">
                <a:solidFill>
                  <a:schemeClr val="bg1"/>
                </a:solidFill>
              </a:rPr>
              <a:t>한국어발표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김홍일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석보은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안소진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l"/>
            <a:r>
              <a:rPr lang="ko-KR" altLang="en-US" sz="2400" b="1" dirty="0" smtClean="0">
                <a:solidFill>
                  <a:schemeClr val="bg1"/>
                </a:solidFill>
              </a:rPr>
              <a:t>중국어발표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이양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장빙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정강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  <a:effectLst>
            <a:outerShdw dist="774700" dir="21540000" sx="200000" sy="200000" kx="800400" algn="br" rotWithShape="0">
              <a:schemeClr val="bg1">
                <a:alpha val="88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ko-KR" altLang="en-US" sz="8000" b="1" dirty="0" smtClean="0">
                <a:solidFill>
                  <a:srgbClr val="7030A0"/>
                </a:solidFill>
              </a:rPr>
              <a:t>일본의 </a:t>
            </a:r>
            <a:r>
              <a:rPr lang="ko-KR" altLang="en-US" sz="8000" b="1" dirty="0" err="1" smtClean="0">
                <a:solidFill>
                  <a:srgbClr val="7030A0"/>
                </a:solidFill>
              </a:rPr>
              <a:t>마쯔리</a:t>
            </a:r>
            <a:endParaRPr lang="ko-KR" altLang="en-US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10366" cy="4572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552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ko-KR" alt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36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3600" dirty="0" smtClean="0"/>
              <a:t> </a:t>
            </a:r>
            <a:endParaRPr lang="ko-KR" altLang="en-US" sz="3200" dirty="0" smtClean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484784"/>
            <a:ext cx="43924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4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29</a:t>
            </a:r>
            <a:r>
              <a:rPr lang="ko-KR" altLang="en-US" sz="3200" dirty="0" smtClean="0"/>
              <a:t>일 쇼와의 날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처음에는 천황 탄생일이었다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천황이 돌아가시자 녹색의 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그러다 </a:t>
            </a:r>
            <a:r>
              <a:rPr lang="en-US" altLang="ko-KR" sz="3200" dirty="0" smtClean="0"/>
              <a:t>2007</a:t>
            </a:r>
            <a:r>
              <a:rPr lang="ko-KR" altLang="en-US" sz="3200" dirty="0" smtClean="0"/>
              <a:t>년부터 쇼와의 날로 바뀌었다고 합니다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이 쇼와의 날을 시작으로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일까지가 그 유명한 </a:t>
            </a:r>
            <a:r>
              <a:rPr lang="ko-KR" altLang="en-US" sz="3200" dirty="0" smtClean="0">
                <a:solidFill>
                  <a:srgbClr val="FF0000"/>
                </a:solidFill>
              </a:rPr>
              <a:t>골든 </a:t>
            </a:r>
            <a:r>
              <a:rPr lang="ko-KR" altLang="en-US" sz="3200" dirty="0" err="1" smtClean="0">
                <a:solidFill>
                  <a:srgbClr val="FF0000"/>
                </a:solidFill>
              </a:rPr>
              <a:t>위크</a:t>
            </a:r>
            <a:r>
              <a:rPr lang="ko-KR" altLang="en-US" sz="3200" dirty="0" smtClean="0"/>
              <a:t> 입니다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2420888"/>
            <a:ext cx="3294229" cy="2808312"/>
          </a:xfrm>
        </p:spPr>
      </p:pic>
      <p:sp>
        <p:nvSpPr>
          <p:cNvPr id="5" name="구름 4"/>
          <p:cNvSpPr/>
          <p:nvPr/>
        </p:nvSpPr>
        <p:spPr>
          <a:xfrm>
            <a:off x="1907704" y="260648"/>
            <a:ext cx="5040560" cy="187220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3600" b="1" dirty="0" err="1" smtClean="0">
                <a:ln/>
                <a:solidFill>
                  <a:schemeClr val="accent3"/>
                </a:solidFill>
              </a:rPr>
              <a:t>골든위크</a:t>
            </a:r>
            <a:endParaRPr lang="ko-KR" alt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420888"/>
            <a:ext cx="4942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말 그대로의 황금연휴 입니다</a:t>
            </a:r>
            <a:r>
              <a:rPr lang="en-US" altLang="ko-KR" sz="2800" dirty="0" smtClean="0"/>
              <a:t>.</a:t>
            </a:r>
          </a:p>
          <a:p>
            <a:r>
              <a:rPr lang="ko-KR" altLang="en-US" sz="2800" dirty="0" smtClean="0"/>
              <a:t>이 때 일본인들은 해외로 많이 </a:t>
            </a:r>
            <a:endParaRPr lang="en-US" altLang="ko-KR" sz="2800" dirty="0" smtClean="0"/>
          </a:p>
          <a:p>
            <a:r>
              <a:rPr lang="ko-KR" altLang="en-US" sz="2800" dirty="0" smtClean="0"/>
              <a:t>놀러 다니고 그런답니다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898776" cy="612304"/>
          </a:xfrm>
        </p:spPr>
        <p:txBody>
          <a:bodyPr>
            <a:normAutofit fontScale="90000"/>
          </a:bodyPr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</a:t>
            </a:r>
            <a:r>
              <a:rPr lang="ko-KR" alt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400" dirty="0" smtClean="0"/>
              <a:t> </a:t>
            </a:r>
            <a:r>
              <a:rPr lang="ko-KR" altLang="en-US" sz="4000" dirty="0" smtClean="0"/>
              <a:t/>
            </a:r>
            <a:br>
              <a:rPr lang="ko-KR" altLang="en-US" sz="4000" dirty="0" smtClean="0"/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1340768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5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일 헌법 기념일</a:t>
            </a:r>
            <a:r>
              <a:rPr lang="en-US" altLang="ko-KR" sz="3200" dirty="0" smtClean="0"/>
              <a:t>, 5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4</a:t>
            </a:r>
            <a:r>
              <a:rPr lang="ko-KR" altLang="en-US" sz="3200" dirty="0" smtClean="0"/>
              <a:t>일 </a:t>
            </a:r>
            <a:r>
              <a:rPr lang="ko-KR" altLang="en-US" sz="3200" dirty="0" smtClean="0">
                <a:solidFill>
                  <a:srgbClr val="92D050"/>
                </a:solidFill>
              </a:rPr>
              <a:t>그린데이</a:t>
            </a:r>
            <a:r>
              <a:rPr lang="en-US" altLang="ko-KR" sz="3200" dirty="0" smtClean="0">
                <a:solidFill>
                  <a:srgbClr val="92D050"/>
                </a:solidFill>
              </a:rPr>
              <a:t>~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식목일과 비슷한 느낌일 듯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r>
              <a:rPr lang="en-US" altLang="ko-KR" sz="3200" dirty="0" smtClean="0"/>
              <a:t>5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일 어린이날</a:t>
            </a:r>
            <a:r>
              <a:rPr lang="en-US" altLang="ko-KR" sz="3200" dirty="0" smtClean="0"/>
              <a:t>. 5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일은 평일이지만 아마 대부분 쉬지 않을까 싶어요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K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2383647" cy="3240360"/>
          </a:xfrm>
        </p:spPr>
      </p:pic>
      <p:sp>
        <p:nvSpPr>
          <p:cNvPr id="4" name="하트 3"/>
          <p:cNvSpPr/>
          <p:nvPr/>
        </p:nvSpPr>
        <p:spPr>
          <a:xfrm>
            <a:off x="467544" y="476672"/>
            <a:ext cx="3456384" cy="1512168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그 린 데 이</a:t>
            </a:r>
            <a:endParaRPr lang="ko-KR" alt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73216"/>
            <a:ext cx="37753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한국의 식목일과 같은 개념의 날</a:t>
            </a: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7" name="순서도: 대체 처리 6"/>
          <p:cNvSpPr/>
          <p:nvPr/>
        </p:nvSpPr>
        <p:spPr>
          <a:xfrm>
            <a:off x="4427984" y="476672"/>
            <a:ext cx="3672408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어린이 날</a:t>
            </a:r>
            <a:endParaRPr lang="ko-KR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그림 7" descr="K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16832"/>
            <a:ext cx="4648200" cy="34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5373216"/>
            <a:ext cx="49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rgbClr val="FF0000"/>
                </a:solidFill>
              </a:rPr>
              <a:t>코이노보리</a:t>
            </a:r>
            <a:r>
              <a:rPr lang="ko-KR" altLang="en-US" sz="2000" dirty="0" err="1" smtClean="0"/>
              <a:t>라고해서</a:t>
            </a:r>
            <a:r>
              <a:rPr lang="ko-KR" altLang="en-US" sz="2000" dirty="0" smtClean="0"/>
              <a:t> 어린이날에 아이들의</a:t>
            </a:r>
            <a:endParaRPr lang="en-US" altLang="ko-KR" sz="2000" dirty="0" smtClean="0"/>
          </a:p>
          <a:p>
            <a:r>
              <a:rPr lang="ko-KR" altLang="en-US" sz="2000" dirty="0" smtClean="0"/>
              <a:t>성장과 출세를 기원하여 올리는 것입니다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코이노보리</a:t>
            </a:r>
            <a:r>
              <a:rPr lang="ko-KR" altLang="en-US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영상 </a:t>
            </a:r>
            <a:r>
              <a:rPr lang="en-US" altLang="ko-KR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(Click      )</a:t>
            </a:r>
            <a:endParaRPr lang="ko-KR" altLang="en-US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코이노보리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6552728" cy="4914546"/>
          </a:xfrm>
          <a:prstGeom prst="rect">
            <a:avLst/>
          </a:prstGeom>
        </p:spPr>
      </p:pic>
      <p:sp>
        <p:nvSpPr>
          <p:cNvPr id="5" name="폭발 1 4"/>
          <p:cNvSpPr/>
          <p:nvPr/>
        </p:nvSpPr>
        <p:spPr>
          <a:xfrm>
            <a:off x="5940152" y="620688"/>
            <a:ext cx="792088" cy="7920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3466728" cy="972344"/>
          </a:xfrm>
        </p:spPr>
        <p:txBody>
          <a:bodyPr>
            <a:normAutofit fontScale="90000"/>
          </a:bodyPr>
          <a:lstStyle/>
          <a:p>
            <a:r>
              <a:rPr lang="en-US" altLang="ko-KR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6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000" dirty="0" smtClean="0"/>
              <a:t> </a:t>
            </a:r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00808"/>
            <a:ext cx="3897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아무 것도 없는 밋밋한 달입니다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000" dirty="0" smtClean="0"/>
              <a:t> </a:t>
            </a:r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017" y="19168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7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18</a:t>
            </a:r>
            <a:r>
              <a:rPr lang="ko-KR" altLang="en-US" sz="3600" dirty="0" smtClean="0"/>
              <a:t>일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매년 셋째 주 월요일 </a:t>
            </a:r>
            <a:endParaRPr lang="en-US" altLang="ko-KR" sz="3600" dirty="0" smtClean="0"/>
          </a:p>
          <a:p>
            <a:r>
              <a:rPr lang="ko-KR" altLang="en-US" sz="3600" dirty="0" smtClean="0">
                <a:solidFill>
                  <a:srgbClr val="00B0F0"/>
                </a:solidFill>
              </a:rPr>
              <a:t>바다의 날</a:t>
            </a:r>
            <a:r>
              <a:rPr lang="en-US" altLang="ko-KR" sz="3600" dirty="0" smtClean="0">
                <a:solidFill>
                  <a:srgbClr val="00B0F0"/>
                </a:solidFill>
              </a:rPr>
              <a:t>.</a:t>
            </a:r>
            <a:endParaRPr lang="ko-KR" altLang="en-US" sz="3600" dirty="0" smtClean="0">
              <a:solidFill>
                <a:srgbClr val="00B0F0"/>
              </a:solidFill>
            </a:endParaRPr>
          </a:p>
          <a:p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2792" cy="1260376"/>
          </a:xfrm>
        </p:spPr>
        <p:txBody>
          <a:bodyPr/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ko-KR" alt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988840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8</a:t>
            </a:r>
            <a:r>
              <a:rPr lang="ko-KR" altLang="en-US" sz="3600" dirty="0" smtClean="0"/>
              <a:t>월은 달력에는 표시돼 있지 않지만 보통 </a:t>
            </a:r>
            <a:r>
              <a:rPr lang="en-US" altLang="ko-KR" sz="3600" dirty="0" smtClean="0"/>
              <a:t>8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15</a:t>
            </a:r>
            <a:r>
              <a:rPr lang="ko-KR" altLang="en-US" sz="3600" dirty="0" smtClean="0"/>
              <a:t>일 오봉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お盆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우리나라의 추석</a:t>
            </a:r>
            <a:r>
              <a:rPr lang="en-US" altLang="ko-KR" sz="3600" dirty="0" smtClean="0"/>
              <a:t>) </a:t>
            </a:r>
            <a:r>
              <a:rPr lang="ko-KR" altLang="en-US" sz="3600" dirty="0" smtClean="0"/>
              <a:t>전후 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일씩 쉰다고 합니다</a:t>
            </a:r>
            <a:r>
              <a:rPr lang="en-US" altLang="ko-KR" sz="3600" dirty="0" smtClean="0"/>
              <a:t>.</a:t>
            </a:r>
            <a:endParaRPr lang="ko-KR" altLang="en-US" sz="36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812664" cy="4572000"/>
          </a:xfrm>
        </p:spPr>
      </p:pic>
      <p:sp>
        <p:nvSpPr>
          <p:cNvPr id="5" name="순서도: 대체 처리 4"/>
          <p:cNvSpPr/>
          <p:nvPr/>
        </p:nvSpPr>
        <p:spPr>
          <a:xfrm>
            <a:off x="755576" y="332656"/>
            <a:ext cx="3312368" cy="115212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일본의 오봉</a:t>
            </a:r>
            <a:endParaRPr lang="ko-KR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772816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일본의 오봉은 한국의 추석과 같은 의미로 여기면 됩니다</a:t>
            </a:r>
            <a:r>
              <a:rPr lang="en-US" altLang="ko-KR" sz="3200" dirty="0" smtClean="0"/>
              <a:t>.</a:t>
            </a:r>
          </a:p>
          <a:p>
            <a:r>
              <a:rPr lang="ko-KR" altLang="en-US" sz="3200" dirty="0" smtClean="0"/>
              <a:t>여러 축제가 있기에 이 때 일본에서는 </a:t>
            </a:r>
            <a:r>
              <a:rPr lang="ko-KR" altLang="en-US" sz="3200" dirty="0" err="1" smtClean="0"/>
              <a:t>오쇼가츠와</a:t>
            </a:r>
            <a:r>
              <a:rPr lang="ko-KR" altLang="en-US" sz="3200" dirty="0" smtClean="0"/>
              <a:t> 오봉을 최고의 명절로 꼽는다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9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700808"/>
            <a:ext cx="37444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9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19</a:t>
            </a:r>
            <a:r>
              <a:rPr lang="ko-KR" altLang="en-US" sz="3200" dirty="0" smtClean="0"/>
              <a:t>일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매년 셋째 주 월요일이 경로의 날입니다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r>
              <a:rPr lang="ko-KR" altLang="en-US" sz="3200" dirty="0" smtClean="0"/>
              <a:t>그리고 </a:t>
            </a:r>
            <a:r>
              <a:rPr lang="en-US" altLang="ko-KR" sz="3200" dirty="0" smtClean="0"/>
              <a:t>23</a:t>
            </a:r>
            <a:r>
              <a:rPr lang="ko-KR" altLang="en-US" sz="3200" dirty="0" smtClean="0"/>
              <a:t>일은 추분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최근 들어 경로의 날과 추분이 있는 주를 </a:t>
            </a:r>
            <a:r>
              <a:rPr lang="ko-KR" altLang="en-US" sz="3200" dirty="0" err="1" smtClean="0"/>
              <a:t>실버위크라고도</a:t>
            </a:r>
            <a:r>
              <a:rPr lang="ko-KR" altLang="en-US" sz="3200" dirty="0" smtClean="0"/>
              <a:t> 합니다</a:t>
            </a:r>
            <a:r>
              <a:rPr lang="en-US" altLang="ko-KR" sz="32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256584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5400" dirty="0" smtClean="0">
                <a:solidFill>
                  <a:srgbClr val="C00000"/>
                </a:solidFill>
              </a:rPr>
              <a:t>일본</a:t>
            </a:r>
            <a:r>
              <a:rPr lang="ko-KR" altLang="en-US" sz="5400" dirty="0" smtClean="0"/>
              <a:t>의 연중행사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971600" y="3140968"/>
            <a:ext cx="7200800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ko-KR" altLang="en-US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일상생활에서 나타나는 연중행사</a:t>
            </a:r>
            <a:endParaRPr lang="ko-KR" altLang="en-US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71600" y="4221088"/>
            <a:ext cx="7200800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연중행사의 역사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71600" y="5301208"/>
            <a:ext cx="7200800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계절별 연중행사 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( 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봄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여름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가을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겨울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)</a:t>
            </a:r>
            <a:endParaRPr lang="ko-KR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3347864" y="1988840"/>
            <a:ext cx="2088232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차례</a:t>
            </a:r>
            <a:endParaRPr lang="ko-KR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301265" cy="3432051"/>
          </a:xfrm>
        </p:spPr>
      </p:pic>
      <p:sp>
        <p:nvSpPr>
          <p:cNvPr id="5" name="빗면 4"/>
          <p:cNvSpPr/>
          <p:nvPr/>
        </p:nvSpPr>
        <p:spPr>
          <a:xfrm>
            <a:off x="611560" y="404664"/>
            <a:ext cx="4176464" cy="1728192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4800" b="1" spc="150" dirty="0" err="1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실버위크</a:t>
            </a:r>
            <a:endParaRPr lang="ko-KR" altLang="en-US" sz="4800" b="1" spc="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27687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일본에서 </a:t>
            </a:r>
            <a:r>
              <a:rPr lang="ko-KR" altLang="en-US" sz="2800" dirty="0" err="1" smtClean="0"/>
              <a:t>두번째로</a:t>
            </a:r>
            <a:r>
              <a:rPr lang="ko-KR" altLang="en-US" sz="2800" dirty="0" smtClean="0"/>
              <a:t> 큰 휴일로써 금 다음은 은이라고 생각되어 </a:t>
            </a:r>
            <a:r>
              <a:rPr lang="ko-KR" altLang="en-US" sz="2800" dirty="0" err="1" smtClean="0"/>
              <a:t>골드위크</a:t>
            </a:r>
            <a:r>
              <a:rPr lang="ko-KR" altLang="en-US" sz="2800" dirty="0" smtClean="0"/>
              <a:t> 다음인 </a:t>
            </a:r>
            <a:r>
              <a:rPr lang="ko-KR" altLang="en-US" sz="2800" dirty="0" err="1" smtClean="0"/>
              <a:t>실버위크라</a:t>
            </a:r>
            <a:r>
              <a:rPr lang="ko-KR" altLang="en-US" sz="2800" dirty="0" smtClean="0"/>
              <a:t> 붙여졌다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ko-KR" alt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5" y="2276872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10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10</a:t>
            </a:r>
            <a:r>
              <a:rPr lang="ko-KR" altLang="en-US" sz="3200" dirty="0" smtClean="0"/>
              <a:t>일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매년 둘째 주 월요일이 체육의 날입니다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11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3969" y="177281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11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일은 문화의 날</a:t>
            </a:r>
            <a:r>
              <a:rPr lang="en-US" altLang="ko-KR" sz="3600" dirty="0" smtClean="0"/>
              <a:t>, 23</a:t>
            </a:r>
            <a:r>
              <a:rPr lang="ko-KR" altLang="en-US" sz="3600" dirty="0" smtClean="0"/>
              <a:t>일은 근로 감사의 날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한 달에 두 번 연휴가 있다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10366" cy="4572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</a:t>
            </a:r>
            <a:r>
              <a:rPr lang="ko-KR" alt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556792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12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23</a:t>
            </a:r>
            <a:r>
              <a:rPr lang="ko-KR" altLang="en-US" sz="2400" dirty="0" smtClean="0"/>
              <a:t>일 현재 일본 천황탄생일입니다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지금 천황이 돌아가시면 어떤 이름이 붙여질지 궁금해지네요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헤이세이</a:t>
            </a:r>
            <a:r>
              <a:rPr lang="ko-KR" altLang="en-US" sz="2400" dirty="0" smtClean="0"/>
              <a:t> 날</a:t>
            </a:r>
            <a:r>
              <a:rPr lang="en-US" altLang="ko-KR" sz="2400" dirty="0" smtClean="0"/>
              <a:t>?</a:t>
            </a:r>
            <a:endParaRPr lang="ko-KR" altLang="en-US" sz="2400" dirty="0" smtClean="0"/>
          </a:p>
          <a:p>
            <a:r>
              <a:rPr lang="ko-KR" altLang="en-US" sz="2400" dirty="0" smtClean="0"/>
              <a:t>그리고 </a:t>
            </a:r>
            <a:r>
              <a:rPr lang="en-US" altLang="ko-KR" sz="2400" dirty="0" smtClean="0"/>
              <a:t>29</a:t>
            </a:r>
            <a:r>
              <a:rPr lang="ko-KR" altLang="en-US" sz="2400" dirty="0" smtClean="0"/>
              <a:t>일부터는 설 연휴가 시작되어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일까지 쉬게 됩니다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그리고 공휴일이 일요일에 겹쳤을 때 월요일로 휴일이 대체된다고 합니다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우리나라 대체공휴일 법안이 무산됐다는 기사를 봤는데 더</a:t>
            </a:r>
            <a:r>
              <a:rPr lang="en-US" altLang="ko-KR" sz="2400" dirty="0" smtClean="0"/>
              <a:t>~ </a:t>
            </a:r>
            <a:r>
              <a:rPr lang="ko-KR" altLang="en-US" sz="2400" dirty="0" smtClean="0"/>
              <a:t>일본의 휴일이 부러워지네요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너무 놀기만 좋아해서도 안 되지만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일본 공휴일이 마냥 부럽네요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K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" contrast="-39000"/>
          </a:blip>
          <a:stretch>
            <a:fillRect/>
          </a:stretch>
        </p:blipFill>
        <p:spPr>
          <a:xfrm>
            <a:off x="467544" y="980728"/>
            <a:ext cx="7803395" cy="518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ko-KR" altLang="en-US" sz="6000" b="1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일본의 </a:t>
            </a:r>
            <a:r>
              <a:rPr lang="ko-KR" altLang="en-US" sz="6000" b="1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마쯔리</a:t>
            </a:r>
            <a:endParaRPr lang="ko-KR" altLang="en-US" sz="6000" b="1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857364"/>
            <a:ext cx="82028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1.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일본을 대표하는 </a:t>
            </a:r>
            <a:r>
              <a:rPr lang="ko-KR" altLang="en-US" sz="3200" b="1" dirty="0" err="1" smtClean="0">
                <a:ln/>
                <a:solidFill>
                  <a:schemeClr val="accent3"/>
                </a:solidFill>
              </a:rPr>
              <a:t>마쯔리에</a:t>
            </a:r>
            <a:r>
              <a:rPr lang="ko-KR" altLang="en-US" sz="3200" b="1" dirty="0" smtClean="0">
                <a:ln/>
                <a:solidFill>
                  <a:schemeClr val="accent3"/>
                </a:solidFill>
              </a:rPr>
              <a:t> 대해서 알아보기</a:t>
            </a:r>
            <a:r>
              <a:rPr lang="en-US" altLang="ko-KR" sz="3200" b="1" dirty="0" smtClean="0">
                <a:ln/>
                <a:solidFill>
                  <a:schemeClr val="accent3"/>
                </a:solidFill>
              </a:rPr>
              <a:t>.</a:t>
            </a:r>
            <a:endParaRPr lang="ko-KR" alt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286388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2.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계절별 </a:t>
            </a:r>
            <a:r>
              <a:rPr lang="ko-KR" altLang="en-US" sz="2800" b="1" dirty="0" err="1" smtClean="0">
                <a:ln/>
                <a:solidFill>
                  <a:schemeClr val="accent3"/>
                </a:solidFill>
              </a:rPr>
              <a:t>마쯔리</a:t>
            </a:r>
            <a:endParaRPr lang="ko-KR" altLang="en-US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일본의 거대나무 축제 영상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거대 나무의 마츠리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700808"/>
            <a:ext cx="6336704" cy="4752528"/>
          </a:xfrm>
          <a:prstGeom prst="rect">
            <a:avLst/>
          </a:prstGeom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크게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가지로 나뉘어져 있습니다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FFC000"/>
                </a:solidFill>
              </a:rPr>
              <a:t>도쿄</a:t>
            </a:r>
            <a:r>
              <a:rPr lang="en-US" altLang="ko-KR" dirty="0" smtClean="0">
                <a:solidFill>
                  <a:srgbClr val="FFC000"/>
                </a:solidFill>
              </a:rPr>
              <a:t>: </a:t>
            </a:r>
            <a:r>
              <a:rPr lang="ko-KR" altLang="en-US" dirty="0" err="1" smtClean="0">
                <a:solidFill>
                  <a:srgbClr val="FFC000"/>
                </a:solidFill>
              </a:rPr>
              <a:t>칸다마츠리</a:t>
            </a:r>
            <a:r>
              <a:rPr lang="en-US" altLang="ko-KR" dirty="0" smtClean="0">
                <a:solidFill>
                  <a:srgbClr val="FFC000"/>
                </a:solidFill>
              </a:rPr>
              <a:t>(5</a:t>
            </a:r>
            <a:r>
              <a:rPr lang="ko-KR" altLang="en-US" dirty="0" err="1" smtClean="0">
                <a:solidFill>
                  <a:srgbClr val="FFC000"/>
                </a:solidFill>
              </a:rPr>
              <a:t>월중순</a:t>
            </a:r>
            <a:r>
              <a:rPr lang="ko-KR" altLang="en-US" dirty="0" smtClean="0">
                <a:solidFill>
                  <a:srgbClr val="FFC000"/>
                </a:solidFill>
              </a:rPr>
              <a:t> </a:t>
            </a:r>
            <a:r>
              <a:rPr lang="ko-KR" altLang="en-US" dirty="0" err="1" smtClean="0">
                <a:solidFill>
                  <a:srgbClr val="FFC000"/>
                </a:solidFill>
              </a:rPr>
              <a:t>아키하바라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dirty="0" err="1" smtClean="0">
                <a:solidFill>
                  <a:srgbClr val="FFC000"/>
                </a:solidFill>
              </a:rPr>
              <a:t>교토</a:t>
            </a:r>
            <a:r>
              <a:rPr lang="en-US" altLang="ko-KR" dirty="0" smtClean="0">
                <a:solidFill>
                  <a:srgbClr val="FFC000"/>
                </a:solidFill>
              </a:rPr>
              <a:t>: </a:t>
            </a:r>
            <a:r>
              <a:rPr lang="ko-KR" altLang="en-US" dirty="0" err="1" smtClean="0">
                <a:solidFill>
                  <a:srgbClr val="FFC000"/>
                </a:solidFill>
              </a:rPr>
              <a:t>기온마츠리</a:t>
            </a:r>
            <a:r>
              <a:rPr lang="en-US" altLang="ko-KR" dirty="0" smtClean="0">
                <a:solidFill>
                  <a:srgbClr val="FFC000"/>
                </a:solidFill>
              </a:rPr>
              <a:t>(7</a:t>
            </a:r>
            <a:r>
              <a:rPr lang="ko-KR" altLang="en-US" dirty="0" smtClean="0">
                <a:solidFill>
                  <a:srgbClr val="FFC000"/>
                </a:solidFill>
              </a:rPr>
              <a:t>월</a:t>
            </a:r>
            <a:r>
              <a:rPr lang="en-US" altLang="ko-KR" dirty="0" smtClean="0">
                <a:solidFill>
                  <a:srgbClr val="FFC000"/>
                </a:solidFill>
              </a:rPr>
              <a:t>1~31</a:t>
            </a:r>
            <a:r>
              <a:rPr lang="ko-KR" altLang="en-US" dirty="0" smtClean="0">
                <a:solidFill>
                  <a:srgbClr val="FFC000"/>
                </a:solidFill>
              </a:rPr>
              <a:t>일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FFC000"/>
                </a:solidFill>
              </a:rPr>
              <a:t>오사카</a:t>
            </a:r>
            <a:r>
              <a:rPr lang="en-US" altLang="ko-KR" dirty="0" smtClean="0">
                <a:solidFill>
                  <a:srgbClr val="FFC000"/>
                </a:solidFill>
              </a:rPr>
              <a:t>: </a:t>
            </a:r>
            <a:r>
              <a:rPr lang="ko-KR" altLang="en-US" dirty="0" err="1" smtClean="0">
                <a:solidFill>
                  <a:srgbClr val="FFC000"/>
                </a:solidFill>
              </a:rPr>
              <a:t>텐진마츠리</a:t>
            </a:r>
            <a:r>
              <a:rPr lang="en-US" altLang="ko-KR" dirty="0" smtClean="0">
                <a:solidFill>
                  <a:srgbClr val="FFC000"/>
                </a:solidFill>
              </a:rPr>
              <a:t>(7</a:t>
            </a:r>
            <a:r>
              <a:rPr lang="ko-KR" altLang="en-US" dirty="0" smtClean="0">
                <a:solidFill>
                  <a:srgbClr val="FFC000"/>
                </a:solidFill>
              </a:rPr>
              <a:t>월</a:t>
            </a:r>
            <a:r>
              <a:rPr lang="en-US" altLang="ko-KR" dirty="0" smtClean="0">
                <a:solidFill>
                  <a:srgbClr val="FFC000"/>
                </a:solidFill>
              </a:rPr>
              <a:t>24~25</a:t>
            </a:r>
            <a:r>
              <a:rPr lang="ko-KR" altLang="en-US" dirty="0" smtClean="0">
                <a:solidFill>
                  <a:srgbClr val="FFC000"/>
                </a:solidFill>
              </a:rPr>
              <a:t>일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일본을 대표하는 축제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치요다구에</a:t>
            </a:r>
            <a:r>
              <a:rPr lang="ko-KR" altLang="en-US" dirty="0" smtClean="0"/>
              <a:t> 위치한 간다는 헌책방가로 유명한 곳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세키가하라</a:t>
            </a:r>
            <a:r>
              <a:rPr lang="ko-KR" altLang="en-US" dirty="0" smtClean="0"/>
              <a:t> 전투에서 승리한 것을 기념하여 벌인 축제가 그 기원이다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108</a:t>
            </a:r>
            <a:r>
              <a:rPr lang="ko-KR" altLang="en-US" dirty="0" smtClean="0"/>
              <a:t>개의 자치회에서 </a:t>
            </a:r>
            <a:r>
              <a:rPr lang="en-US" altLang="ko-KR" dirty="0" smtClean="0"/>
              <a:t>90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미코시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御輿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선보일 정도로 그 규모는 엄청나다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주민뿐만 아니라 은행이나 일반 기업들도 참가하는 경우가 늘고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도쿄의 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칸다마츠리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21088"/>
            <a:ext cx="3960440" cy="221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4" descr="마츠리7.bmp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lum bright="6000" contrast="1000"/>
          </a:blip>
          <a:stretch>
            <a:fillRect/>
          </a:stretch>
        </p:blipFill>
        <p:spPr>
          <a:xfrm>
            <a:off x="7236296" y="4590659"/>
            <a:ext cx="1654976" cy="1949905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dirty="0" err="1" smtClean="0"/>
              <a:t>기온마쯔리는</a:t>
            </a:r>
            <a:r>
              <a:rPr lang="ko-KR" altLang="en-US" dirty="0" smtClean="0"/>
              <a:t> 여름에 하는 축제로써 일본의 중요 무형민속문화재로 되어있습니다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기온의 유래는 </a:t>
            </a:r>
            <a:r>
              <a:rPr lang="en-US" altLang="ko-KR" dirty="0" smtClean="0"/>
              <a:t>869</a:t>
            </a:r>
            <a:r>
              <a:rPr lang="ko-KR" altLang="en-US" dirty="0" smtClean="0"/>
              <a:t>년 고대 일본의 수도였던 </a:t>
            </a:r>
            <a:r>
              <a:rPr lang="ko-KR" altLang="en-US" dirty="0" err="1" smtClean="0"/>
              <a:t>교토를</a:t>
            </a:r>
            <a:r>
              <a:rPr lang="ko-KR" altLang="en-US" dirty="0" smtClean="0"/>
              <a:t> 비롯해 전국 각지에 전염병이 돌아 병과 악귀를 퇴치하기 위해 기원했던 </a:t>
            </a:r>
            <a:r>
              <a:rPr lang="ko-KR" altLang="en-US" dirty="0" err="1" smtClean="0"/>
              <a:t>어령회에서</a:t>
            </a:r>
            <a:r>
              <a:rPr lang="ko-KR" altLang="en-US" dirty="0" smtClean="0"/>
              <a:t> 비롯되었습니다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고대 일본의 수도였던 </a:t>
            </a:r>
            <a:r>
              <a:rPr lang="ko-KR" altLang="en-US" dirty="0" err="1" smtClean="0"/>
              <a:t>교토에는</a:t>
            </a:r>
            <a:r>
              <a:rPr lang="ko-KR" altLang="en-US" dirty="0" smtClean="0"/>
              <a:t> 고대 일본의 유산들이 많이 남아 있어 문화유산을 느낄 수 있는 도시이다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기온 </a:t>
            </a:r>
            <a:r>
              <a:rPr lang="ko-KR" altLang="en-US" dirty="0" err="1" smtClean="0"/>
              <a:t>마츠리는</a:t>
            </a:r>
            <a:r>
              <a:rPr lang="ko-KR" altLang="en-US" dirty="0" smtClean="0"/>
              <a:t> 일본 중요 무형민속문화재로 약</a:t>
            </a:r>
            <a:r>
              <a:rPr lang="en-US" altLang="ko-KR" dirty="0" smtClean="0"/>
              <a:t>1100</a:t>
            </a:r>
            <a:r>
              <a:rPr lang="ko-KR" altLang="en-US" dirty="0" smtClean="0"/>
              <a:t>년 전에 전염병을 퇴치하기 위해 기원했던 </a:t>
            </a:r>
            <a:r>
              <a:rPr lang="ko-KR" altLang="en-US" dirty="0" err="1" smtClean="0"/>
              <a:t>어령회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御靈會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그 기원이다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매년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31</a:t>
            </a:r>
            <a:r>
              <a:rPr lang="ko-KR" altLang="en-US" dirty="0" smtClean="0"/>
              <a:t>일까지 행해진다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기혼마츠리의</a:t>
            </a:r>
            <a:r>
              <a:rPr lang="ko-KR" altLang="en-US" dirty="0" smtClean="0"/>
              <a:t> 하이라이트는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일에 있는 </a:t>
            </a:r>
            <a:r>
              <a:rPr lang="ko-KR" altLang="en-US" dirty="0" err="1" smtClean="0"/>
              <a:t>야마보코행진으로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거대한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</a:t>
            </a:r>
            <a:r>
              <a:rPr lang="ko-KR" altLang="en-US" dirty="0" err="1" smtClean="0"/>
              <a:t>야마보코가</a:t>
            </a:r>
            <a:r>
              <a:rPr lang="ko-KR" altLang="en-US" dirty="0" smtClean="0"/>
              <a:t> 거리를 행진한다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야마보코를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보기위해</a:t>
            </a:r>
            <a:r>
              <a:rPr lang="ko-KR" altLang="en-US" dirty="0" smtClean="0"/>
              <a:t> </a:t>
            </a:r>
            <a:r>
              <a:rPr lang="ko-KR" altLang="en-US" dirty="0" smtClean="0"/>
              <a:t>각 </a:t>
            </a:r>
            <a:r>
              <a:rPr lang="ko-KR" altLang="en-US" dirty="0" smtClean="0"/>
              <a:t>지역 </a:t>
            </a:r>
            <a:r>
              <a:rPr lang="ko-KR" altLang="en-US" dirty="0" smtClean="0"/>
              <a:t>뿐만 아니라 세계각국에서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많은 </a:t>
            </a:r>
            <a:r>
              <a:rPr lang="ko-KR" altLang="en-US" dirty="0" smtClean="0"/>
              <a:t>사람들이 모여든다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u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교토의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기온마츠리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기온 </a:t>
            </a:r>
            <a:r>
              <a:rPr lang="ko-KR" altLang="en-US" b="1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마쯔리</a:t>
            </a:r>
            <a:r>
              <a:rPr lang="ko-KR" altLang="en-US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영상 </a:t>
            </a:r>
            <a:endParaRPr lang="ko-KR" altLang="en-US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교토 기온마쯔리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800" b="1" dirty="0" smtClean="0"/>
              <a:t>*‘</a:t>
            </a:r>
            <a:r>
              <a:rPr lang="ko-KR" altLang="en-US" sz="2800" b="1" dirty="0" err="1" smtClean="0"/>
              <a:t>마쯔리</a:t>
            </a:r>
            <a:r>
              <a:rPr lang="en-US" altLang="ko-KR" sz="2800" b="1" dirty="0" smtClean="0"/>
              <a:t>’</a:t>
            </a:r>
            <a:r>
              <a:rPr lang="ko-KR" altLang="en-US" sz="2800" b="1" dirty="0" smtClean="0"/>
              <a:t>라는 말은 </a:t>
            </a:r>
            <a:r>
              <a:rPr lang="en-US" altLang="ko-KR" sz="2800" b="1" dirty="0" smtClean="0"/>
              <a:t>‘</a:t>
            </a:r>
            <a:r>
              <a:rPr lang="ko-KR" altLang="en-US" sz="2800" b="1" dirty="0" smtClean="0"/>
              <a:t>제사를 지내다</a:t>
            </a:r>
            <a:r>
              <a:rPr lang="en-US" altLang="ko-KR" sz="2800" b="1" dirty="0" smtClean="0"/>
              <a:t>.’</a:t>
            </a:r>
            <a:r>
              <a:rPr lang="ko-KR" altLang="en-US" sz="2800" b="1" dirty="0" smtClean="0"/>
              <a:t>의 명사형으로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원래는 신에게 지내는 것을 말합니다</a:t>
            </a:r>
            <a:r>
              <a:rPr lang="en-US" altLang="ko-KR" sz="2800" b="1" dirty="0" smtClean="0"/>
              <a:t>. 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endParaRPr lang="en-US" altLang="ko-KR" sz="2800" b="1" dirty="0" smtClean="0"/>
          </a:p>
          <a:p>
            <a:pPr>
              <a:buNone/>
            </a:pPr>
            <a:r>
              <a:rPr lang="en-US" altLang="ko-KR" sz="2800" b="1" dirty="0" smtClean="0"/>
              <a:t>*</a:t>
            </a:r>
            <a:r>
              <a:rPr lang="ko-KR" altLang="en-US" sz="2800" b="1" dirty="0" smtClean="0"/>
              <a:t>보통 </a:t>
            </a:r>
            <a:r>
              <a:rPr lang="ko-KR" altLang="en-US" sz="2800" b="1" dirty="0" err="1" smtClean="0"/>
              <a:t>마쯔리는</a:t>
            </a:r>
            <a:r>
              <a:rPr lang="ko-KR" altLang="en-US" sz="2800" b="1" dirty="0" smtClean="0"/>
              <a:t> 신사나 절을</a:t>
            </a:r>
            <a:endParaRPr lang="en-US" altLang="ko-KR" sz="2800" b="1" dirty="0" smtClean="0"/>
          </a:p>
          <a:p>
            <a:pPr>
              <a:buNone/>
            </a:pPr>
            <a:r>
              <a:rPr lang="ko-KR" altLang="en-US" sz="2800" b="1" dirty="0" smtClean="0"/>
              <a:t>주체 혹은 무대로 하는 경우</a:t>
            </a:r>
            <a:endParaRPr lang="en-US" altLang="ko-KR" sz="2800" b="1" dirty="0" smtClean="0"/>
          </a:p>
          <a:p>
            <a:pPr>
              <a:buNone/>
            </a:pPr>
            <a:r>
              <a:rPr lang="ko-KR" altLang="en-US" sz="2800" b="1" dirty="0" smtClean="0"/>
              <a:t>가 많습니다</a:t>
            </a:r>
            <a:r>
              <a:rPr lang="en-US" altLang="ko-KR" sz="2800" b="1" dirty="0" smtClean="0"/>
              <a:t>.</a:t>
            </a:r>
          </a:p>
          <a:p>
            <a:pPr>
              <a:buNone/>
            </a:pP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마쯔리란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그림 4" descr="마츠리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24944"/>
            <a:ext cx="3218652" cy="352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하나무스메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꽃아가씨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중년부인 행진이라 하여 정적인 퍼레이드가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바시스지</a:t>
            </a:r>
            <a:r>
              <a:rPr lang="ko-KR" altLang="en-US" dirty="0" smtClean="0"/>
              <a:t> 시장의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번가부터 </a:t>
            </a:r>
            <a:r>
              <a:rPr lang="en-US" altLang="ko-KR" dirty="0" smtClean="0"/>
              <a:t>8</a:t>
            </a:r>
            <a:r>
              <a:rPr lang="ko-KR" altLang="en-US" dirty="0" smtClean="0"/>
              <a:t>번가까지 각자 다양하고 </a:t>
            </a:r>
            <a:r>
              <a:rPr lang="ko-KR" altLang="en-US" dirty="0" err="1" smtClean="0"/>
              <a:t>개성있는</a:t>
            </a:r>
            <a:r>
              <a:rPr lang="ko-KR" altLang="en-US" dirty="0" smtClean="0"/>
              <a:t> 퍼레이드를 준비하여 축제에 참여한다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지역주민이 중심이 되어 자발적으로 하는 것과 자연스럽게 축제문화를 </a:t>
            </a:r>
            <a:r>
              <a:rPr lang="ko-KR" altLang="en-US" dirty="0" err="1" smtClean="0"/>
              <a:t>받아들임으로서</a:t>
            </a:r>
            <a:r>
              <a:rPr lang="ko-KR" altLang="en-US" dirty="0" smtClean="0"/>
              <a:t> 축제에 열성적으로 참여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대청강에</a:t>
            </a:r>
            <a:r>
              <a:rPr lang="ko-KR" altLang="en-US" dirty="0" smtClean="0"/>
              <a:t> 수많은 배를 띄우고 그 위에서 선상퍼레이드를 즐김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오사카의 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텐진마츠리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ko-KR" alt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텐진 </a:t>
            </a:r>
            <a:r>
              <a:rPr lang="ko-KR" alt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마쯔리</a:t>
            </a:r>
            <a:r>
              <a:rPr lang="ko-KR" alt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영상 </a:t>
            </a:r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Click </a:t>
            </a:r>
            <a:endParaRPr lang="ko-KR" alt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텐진마쯔리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050360" cy="5287770"/>
          </a:xfrm>
          <a:prstGeom prst="rect">
            <a:avLst/>
          </a:prstGeom>
        </p:spPr>
      </p:pic>
      <p:sp>
        <p:nvSpPr>
          <p:cNvPr id="5" name="포인트가 7개인 별 4"/>
          <p:cNvSpPr/>
          <p:nvPr/>
        </p:nvSpPr>
        <p:spPr>
          <a:xfrm>
            <a:off x="6948264" y="476672"/>
            <a:ext cx="1008112" cy="792088"/>
          </a:xfrm>
          <a:prstGeom prst="star7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K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336121" cy="5445224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봄</a:t>
            </a:r>
            <a:endParaRPr lang="en-US" altLang="ko-KR" dirty="0" smtClean="0"/>
          </a:p>
          <a:p>
            <a:r>
              <a:rPr lang="ko-KR" altLang="en-US" dirty="0" smtClean="0"/>
              <a:t>여름</a:t>
            </a:r>
            <a:endParaRPr lang="en-US" altLang="ko-KR" dirty="0" smtClean="0"/>
          </a:p>
          <a:p>
            <a:r>
              <a:rPr lang="ko-KR" altLang="en-US" dirty="0" smtClean="0"/>
              <a:t>가을</a:t>
            </a:r>
            <a:endParaRPr lang="en-US" altLang="ko-KR" dirty="0" smtClean="0"/>
          </a:p>
          <a:p>
            <a:r>
              <a:rPr lang="ko-KR" altLang="en-US" dirty="0" smtClean="0"/>
              <a:t>겨울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4</a:t>
            </a:r>
            <a:r>
              <a:rPr lang="ko-KR" altLang="en-US" dirty="0" smtClean="0"/>
              <a:t>계절로 나뉘며 계절에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따라 </a:t>
            </a:r>
            <a:r>
              <a:rPr lang="ko-KR" altLang="en-US" dirty="0" err="1" smtClean="0"/>
              <a:t>여러가지의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마쯔리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가있다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계절 별 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</a:rPr>
              <a:t>마쯔리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>
            <a:lum bright="13000" contrast="-20000"/>
          </a:blip>
          <a:stretch>
            <a:fillRect/>
          </a:stretch>
        </p:blipFill>
        <p:spPr>
          <a:xfrm>
            <a:off x="2483768" y="1772816"/>
            <a:ext cx="5238750" cy="3933825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3~5</a:t>
            </a:r>
            <a:r>
              <a:rPr lang="ko-KR" altLang="en-US" dirty="0" smtClean="0">
                <a:solidFill>
                  <a:schemeClr val="bg1"/>
                </a:solidFill>
              </a:rPr>
              <a:t>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봄은 생명의 새로운 활기를 불어넣어주는 계절로써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일본인의 선조들은 이 봄의 신의 </a:t>
            </a:r>
            <a:r>
              <a:rPr lang="ko-KR" altLang="en-US" dirty="0" err="1" smtClean="0">
                <a:solidFill>
                  <a:schemeClr val="bg1"/>
                </a:solidFill>
              </a:rPr>
              <a:t>영력이</a:t>
            </a:r>
            <a:r>
              <a:rPr lang="ko-KR" altLang="en-US" dirty="0" smtClean="0">
                <a:solidFill>
                  <a:schemeClr val="bg1"/>
                </a:solidFill>
              </a:rPr>
              <a:t> 다시 활동하기 시작하는 때라고 봄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이때 산속에 피는 벚꽃을 신의 의사표현으로 여겨 벚꽃을 자기 집 마당에 옮겨 심고 즐기게 됨 이것을 </a:t>
            </a:r>
            <a:r>
              <a:rPr lang="ja-JP" altLang="en-US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家桜</a:t>
            </a:r>
            <a:r>
              <a:rPr lang="en-US" altLang="ja-JP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いえざくら</a:t>
            </a:r>
            <a:r>
              <a:rPr lang="en-US" altLang="ja-JP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라고 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봄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春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14480" y="357166"/>
            <a:ext cx="5544616" cy="129614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계절별 연중행사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[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봄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]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 </a:t>
            </a:r>
            <a:endParaRPr lang="ko-KR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모아소설M" pitchFamily="18" charset="-127"/>
              <a:ea typeface="모아소설M" pitchFamily="18" charset="-127"/>
            </a:endParaRPr>
          </a:p>
        </p:txBody>
      </p:sp>
      <p:pic>
        <p:nvPicPr>
          <p:cNvPr id="5" name="그림 4" descr="K-1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000396" cy="222335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14282" y="1643050"/>
            <a:ext cx="16041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ko-KR" alt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하쯔모데</a:t>
            </a:r>
            <a:endParaRPr lang="ko-KR" altLang="en-US" sz="2800" b="1" dirty="0">
              <a:ln w="50800"/>
              <a:solidFill>
                <a:schemeClr val="bg1">
                  <a:shade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714488"/>
            <a:ext cx="48686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u="sng" dirty="0" err="1" smtClean="0">
                <a:latin typeface="HY견고딕" pitchFamily="18" charset="-127"/>
                <a:ea typeface="HY견고딕" pitchFamily="18" charset="-127"/>
              </a:rPr>
              <a:t>하쯔모데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는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특히 새로운 해가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시작되는 설날에 신년 인사를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나누고 새전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賽錢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을 준비해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서 소원을 빌고 함에 넣는 것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을 말한다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유명한 곳은 수십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만이 몰려들며 장관을 이룬다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참배객들은 달마 인형들을 사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다가 집안에 장식하면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경사스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러운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분위기를 즐김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여자아이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를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위한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히나마쯔리도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있음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003895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4143380"/>
            <a:ext cx="461665" cy="1222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rtlCol="0">
            <a:spAutoFit/>
          </a:bodyPr>
          <a:lstStyle/>
          <a:p>
            <a:r>
              <a:rPr lang="ko-KR" alt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히나마쯔리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ko-KR" altLang="en-US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히나마쯔리</a:t>
            </a:r>
            <a:r>
              <a:rPr lang="ko-KR" alt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영상 </a:t>
            </a:r>
            <a:r>
              <a:rPr lang="en-US" altLang="ko-KR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Click </a:t>
            </a:r>
            <a:endParaRPr lang="ko-KR" alt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달 3"/>
          <p:cNvSpPr/>
          <p:nvPr/>
        </p:nvSpPr>
        <p:spPr>
          <a:xfrm rot="19121199">
            <a:off x="6748036" y="528233"/>
            <a:ext cx="503211" cy="860529"/>
          </a:xfrm>
          <a:prstGeom prst="moon">
            <a:avLst>
              <a:gd name="adj" fmla="val 3932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히나마쯔리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120680" cy="45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14480" y="285728"/>
            <a:ext cx="5544616" cy="129614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계절별 연중행사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[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여름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]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 </a:t>
            </a:r>
            <a:endParaRPr lang="ko-KR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모아소설M" pitchFamily="18" charset="-127"/>
              <a:ea typeface="모아소설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1643050"/>
            <a:ext cx="4868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여름이 일본에서 가장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연중행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사가 많은 계절이다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불꽃놀이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花火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),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텐진마쯔리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ja-JP" altLang="en-US" sz="2800" dirty="0" smtClean="0"/>
              <a:t>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나치노히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마쯔리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등이 있다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 smtClean="0"/>
          </a:p>
        </p:txBody>
      </p:sp>
      <p:pic>
        <p:nvPicPr>
          <p:cNvPr id="5122" name="Picture 2" descr="http://postfiles16.naver.net/20110407_143/exword_dic_1302134019986I8Ndw_JPEG/2739555586_00a7550d8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 rot="5400000">
            <a:off x="4806026" y="1034734"/>
            <a:ext cx="576064" cy="360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ko-KR" altLang="en-US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ko-KR" altLang="en-US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하나비</a:t>
            </a:r>
            <a:r>
              <a:rPr lang="ko-KR" altLang="en-US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영상 </a:t>
            </a:r>
            <a:r>
              <a:rPr lang="en-US" altLang="ko-KR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endParaRPr lang="ko-KR" altLang="en-US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하나비가~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5976664" cy="4482498"/>
          </a:xfrm>
          <a:prstGeom prst="rect">
            <a:avLst/>
          </a:prstGeom>
        </p:spPr>
      </p:pic>
      <p:sp>
        <p:nvSpPr>
          <p:cNvPr id="5" name="포인트가 32개인 별 4"/>
          <p:cNvSpPr/>
          <p:nvPr/>
        </p:nvSpPr>
        <p:spPr>
          <a:xfrm>
            <a:off x="4788024" y="188640"/>
            <a:ext cx="792088" cy="720080"/>
          </a:xfrm>
          <a:prstGeom prst="star32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가을 </a:t>
            </a:r>
            <a:r>
              <a:rPr lang="ko-KR" altLang="en-US" dirty="0" err="1" smtClean="0"/>
              <a:t>마쯔리에서는</a:t>
            </a:r>
            <a:r>
              <a:rPr lang="ko-KR" altLang="en-US" dirty="0" smtClean="0"/>
              <a:t> 풍년의 기쁨을 </a:t>
            </a:r>
            <a:r>
              <a:rPr lang="ko-KR" altLang="en-US" dirty="0" err="1" smtClean="0"/>
              <a:t>볼수있다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지방마다 추수제가 열리지만 최근에는 점차 </a:t>
            </a:r>
            <a:r>
              <a:rPr lang="ko-KR" altLang="en-US" dirty="0" err="1" smtClean="0"/>
              <a:t>사라지고있다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마쯔리를</a:t>
            </a:r>
            <a:r>
              <a:rPr lang="ko-KR" altLang="en-US" dirty="0" smtClean="0"/>
              <a:t> 하는 이유는 수확 전에는 태풍이 많이 발생하는데 풍수재해를 춤으로 떨쳐버리자는 신앙에서 </a:t>
            </a:r>
            <a:r>
              <a:rPr lang="ko-KR" altLang="en-US" dirty="0" err="1" smtClean="0"/>
              <a:t>기인하고있다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가을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秋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643042" y="285728"/>
            <a:ext cx="5544616" cy="129614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계절별 연중행사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[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가을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]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 </a:t>
            </a:r>
            <a:endParaRPr lang="ko-KR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모아소설M" pitchFamily="18" charset="-127"/>
              <a:ea typeface="모아소설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142984"/>
            <a:ext cx="48245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/>
          </a:p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활을 쏘아서 농사의 풍작과 방식을 예상하는 의식인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야부사메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마쯔리나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 일본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대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마쯔리에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버금가는 일본 지방 특유의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다카야마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마쯔리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등이 있다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 descr="http://cfs9.tistory.com/image/35/tistory/2008/09/28/23/44/48df9864a7e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429024" cy="4643470"/>
          </a:xfrm>
          <a:prstGeom prst="rect">
            <a:avLst/>
          </a:prstGeom>
          <a:noFill/>
        </p:spPr>
      </p:pic>
      <p:pic>
        <p:nvPicPr>
          <p:cNvPr id="3076" name="Picture 4" descr="http://postfiles13.naver.net/data19/2006/6/6/44/result_2006_5_2_19_27_39_845_5-hnc423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500462" cy="262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K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64896" cy="6021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49680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생활속에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나타나는 계절 감각이란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?</a:t>
            </a:r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467544" y="692696"/>
            <a:ext cx="3119765" cy="523220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세시기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歲時記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란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ko-KR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204864"/>
            <a:ext cx="656141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*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계절마다 </a:t>
            </a:r>
            <a:r>
              <a:rPr lang="ko-KR" altLang="en-US" sz="2800" b="1" dirty="0" err="1" smtClean="0">
                <a:ln/>
                <a:solidFill>
                  <a:schemeClr val="accent3"/>
                </a:solidFill>
              </a:rPr>
              <a:t>시후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ko-KR" altLang="en-US" sz="2800" b="1" dirty="0" err="1" smtClean="0">
                <a:ln/>
                <a:solidFill>
                  <a:schemeClr val="accent3"/>
                </a:solidFill>
              </a:rPr>
              <a:t>時候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),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천문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지리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생활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</a:p>
          <a:p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행사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 동물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식물 등으로 세분 할 수 있다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. </a:t>
            </a:r>
            <a:endParaRPr lang="ko-KR" alt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284984"/>
            <a:ext cx="656461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*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기고의 수효는 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3,420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가지나 된다고 한다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.</a:t>
            </a:r>
            <a:endParaRPr lang="ko-KR" alt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77072"/>
            <a:ext cx="6418745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*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일본인들은 노동과 휴식의 리듬감 있는 </a:t>
            </a:r>
            <a:endParaRPr lang="en-US" altLang="ko-KR" sz="2800" b="1" dirty="0" smtClean="0">
              <a:ln/>
              <a:solidFill>
                <a:schemeClr val="accent3"/>
              </a:solidFill>
            </a:endParaRPr>
          </a:p>
          <a:p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생활을 중요하게 생각하였으며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집단이 </a:t>
            </a:r>
            <a:endParaRPr lang="en-US" altLang="ko-KR" sz="2800" b="1" dirty="0" smtClean="0">
              <a:ln/>
              <a:solidFill>
                <a:schemeClr val="accent3"/>
              </a:solidFill>
            </a:endParaRPr>
          </a:p>
          <a:p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있는 곳에는 반드시 연중행사가 </a:t>
            </a:r>
            <a:endParaRPr lang="en-US" altLang="ko-KR" sz="2800" b="1" dirty="0" smtClean="0">
              <a:ln/>
              <a:solidFill>
                <a:schemeClr val="accent3"/>
              </a:solidFill>
            </a:endParaRPr>
          </a:p>
          <a:p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 마을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ko-KR" altLang="en-US" sz="2800" b="1" dirty="0" smtClean="0">
                <a:ln/>
                <a:solidFill>
                  <a:schemeClr val="accent3"/>
                </a:solidFill>
              </a:rPr>
              <a:t>촌락단위로 이루어짐</a:t>
            </a:r>
            <a:r>
              <a:rPr lang="en-US" altLang="ko-KR" sz="2800" b="1" dirty="0" smtClean="0">
                <a:ln/>
                <a:solidFill>
                  <a:schemeClr val="accent3"/>
                </a:solidFill>
              </a:rPr>
              <a:t>.</a:t>
            </a:r>
            <a:endParaRPr lang="ko-KR" altLang="en-US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</a:t>
            </a:r>
            <a:r>
              <a:rPr lang="ko-KR" altLang="en-US" dirty="0" err="1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타카야마</a:t>
            </a:r>
            <a:r>
              <a:rPr lang="ko-KR" altLang="en-US" dirty="0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ko-KR" altLang="en-US" dirty="0" err="1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마쯔리</a:t>
            </a:r>
            <a:r>
              <a:rPr lang="ko-KR" altLang="en-US" dirty="0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altLang="ko-KR" dirty="0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Click </a:t>
            </a:r>
            <a:endParaRPr lang="ko-KR" altLang="en-US" dirty="0"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구름 3"/>
          <p:cNvSpPr/>
          <p:nvPr/>
        </p:nvSpPr>
        <p:spPr>
          <a:xfrm>
            <a:off x="6228184" y="620688"/>
            <a:ext cx="1368152" cy="648072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타카야마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834336" cy="512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SMAP</a:t>
            </a:r>
            <a:r>
              <a:rPr lang="ko-KR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의 야부사메 영상 </a:t>
            </a: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SMAP야부사메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naver_com_20110410_195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4328350" cy="2880320"/>
          </a:xfrm>
          <a:prstGeom prst="rect">
            <a:avLst/>
          </a:prstGeom>
        </p:spPr>
      </p:pic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>
            <a:lum bright="45000" contrast="-26000"/>
          </a:blip>
          <a:stretch>
            <a:fillRect/>
          </a:stretch>
        </p:blipFill>
        <p:spPr>
          <a:xfrm>
            <a:off x="467544" y="548680"/>
            <a:ext cx="3154361" cy="4727848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고대의 일본인들은 겨울이 되면 활력을 잃는 것과 마찬가지로 인간의 영혼도 겨울에는 육체를 떠나 쇠멸해 간다고 생각하였다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가을에 수확한 햇곡식을 신에게 바쳐 영혼에 힘과 에너지를 준다는 의미로 </a:t>
            </a:r>
            <a:r>
              <a:rPr lang="ko-KR" altLang="en-US" dirty="0" err="1" smtClean="0">
                <a:solidFill>
                  <a:schemeClr val="bg1"/>
                </a:solidFill>
              </a:rPr>
              <a:t>마쯔리를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하고있음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그 외에도 잡귀와 재앙을 없애기 위하여 행복과 건강을 </a:t>
            </a:r>
            <a:r>
              <a:rPr lang="ko-KR" altLang="en-US" dirty="0" err="1" smtClean="0">
                <a:solidFill>
                  <a:schemeClr val="bg1"/>
                </a:solidFill>
              </a:rPr>
              <a:t>빌기위해</a:t>
            </a:r>
            <a:r>
              <a:rPr lang="ko-KR" altLang="en-US" dirty="0" smtClean="0">
                <a:solidFill>
                  <a:schemeClr val="bg1"/>
                </a:solidFill>
              </a:rPr>
              <a:t> 하기도 함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겨울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冬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63688" y="836712"/>
            <a:ext cx="5544616" cy="1296144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계절별 연중행사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[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겨울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]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모아소설M" pitchFamily="18" charset="-127"/>
                <a:ea typeface="모아소설M" pitchFamily="18" charset="-127"/>
              </a:rPr>
              <a:t> </a:t>
            </a:r>
            <a:endParaRPr lang="ko-KR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모아소설M" pitchFamily="18" charset="-127"/>
              <a:ea typeface="모아소설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7" y="2204864"/>
            <a:ext cx="4824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한국과 같은 동짓달과 비슷한 상월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霜月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과 시치고산이 있으며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한해를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마무리하는 뜻과 백팔번뇌를 사라지게 하는 제야의 종이 있습니다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509120"/>
            <a:ext cx="3186963" cy="2088232"/>
          </a:xfrm>
          <a:prstGeom prst="rect">
            <a:avLst/>
          </a:prstGeom>
        </p:spPr>
      </p:pic>
      <p:pic>
        <p:nvPicPr>
          <p:cNvPr id="7" name="그림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2486369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ContrastingLeftFacing"/>
              <a:lightRig rig="threePt" dir="t"/>
            </a:scene3d>
          </a:bodyPr>
          <a:lstStyle/>
          <a:p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</a:t>
            </a:r>
            <a:r>
              <a:rPr lang="ko-KR" altLang="en-US" sz="5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시치고산</a:t>
            </a:r>
            <a:r>
              <a:rPr lang="ko-KR" altLang="en-US" sz="5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영상 </a:t>
            </a:r>
            <a:r>
              <a:rPr lang="en-US" altLang="ko-KR" sz="5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endParaRPr lang="ko-KR" altLang="en-US" dirty="0"/>
          </a:p>
        </p:txBody>
      </p:sp>
      <p:pic>
        <p:nvPicPr>
          <p:cNvPr id="4" name="시치고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ko-KR" alt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제야의종</a:t>
            </a:r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영상 </a:t>
            </a:r>
            <a:r>
              <a:rPr lang="en-US" altLang="ko-KR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Click</a:t>
            </a:r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-737528" y="3769975"/>
            <a:ext cx="3375283" cy="677108"/>
          </a:xfrm>
          <a:prstGeom prst="rect">
            <a:avLst/>
          </a:prstGeom>
          <a:noFill/>
        </p:spPr>
        <p:txBody>
          <a:bodyPr vert="eaVert" wrap="none" rtlCol="0">
            <a:prstTxWarp prst="textArchDown">
              <a:avLst/>
            </a:prstTxWarp>
            <a:spAutoFit/>
          </a:bodyPr>
          <a:lstStyle/>
          <a:p>
            <a:r>
              <a:rPr lang="ko-KR" altLang="en-US" sz="320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ㅋㅋㅋㅋㅋㅋㅋ</a:t>
            </a:r>
            <a:endParaRPr lang="ko-KR" alt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463272" y="3625960"/>
            <a:ext cx="3375283" cy="677108"/>
          </a:xfrm>
          <a:prstGeom prst="rect">
            <a:avLst/>
          </a:prstGeom>
          <a:noFill/>
        </p:spPr>
        <p:txBody>
          <a:bodyPr vert="eaVert" wrap="none" rtlCol="0">
            <a:prstTxWarp prst="textArchUp">
              <a:avLst/>
            </a:prstTxWarp>
            <a:spAutoFit/>
          </a:bodyPr>
          <a:lstStyle/>
          <a:p>
            <a:r>
              <a:rPr lang="ko-KR" alt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ㅋㅋㅋㅋㅋㅋㅋ</a:t>
            </a:r>
            <a:endParaRPr lang="ko-KR" alt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제야의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6430235" cy="482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07704" y="692696"/>
            <a:ext cx="532859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40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연중 행사의 </a:t>
            </a:r>
            <a:endParaRPr lang="ko-KR" altLang="en-US" sz="40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86372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역사</a:t>
            </a:r>
            <a:endParaRPr lang="ko-KR" alt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395536" y="2276872"/>
            <a:ext cx="8352928" cy="446449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K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563404" cy="1918556"/>
          </a:xfrm>
          <a:prstGeom prst="rect">
            <a:avLst/>
          </a:prstGeom>
        </p:spPr>
      </p:pic>
      <p:pic>
        <p:nvPicPr>
          <p:cNvPr id="9" name="그림 8" descr="K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16832"/>
            <a:ext cx="2563404" cy="1918556"/>
          </a:xfrm>
          <a:prstGeom prst="rect">
            <a:avLst/>
          </a:prstGeom>
        </p:spPr>
      </p:pic>
      <p:pic>
        <p:nvPicPr>
          <p:cNvPr id="7" name="그림 6" descr="K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44824"/>
            <a:ext cx="2286088" cy="2796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611231"/>
            <a:ext cx="84994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일본민족은 벼농사 중심의 농경 민족으로 연중행사</a:t>
            </a:r>
            <a:endParaRPr lang="en-US" altLang="ko-KR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 피아노B" pitchFamily="18" charset="-127"/>
              <a:ea typeface=" 피아노B" pitchFamily="18" charset="-127"/>
            </a:endParaRPr>
          </a:p>
          <a:p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는 생산력에 맞춘 내용이 잘 드러남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.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불교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,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유교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, </a:t>
            </a:r>
          </a:p>
          <a:p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도교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, 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기독교 등 외래종교의 영향을 받아 연중행사</a:t>
            </a:r>
            <a:endParaRPr lang="en-US" altLang="ko-KR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 피아노B" pitchFamily="18" charset="-127"/>
              <a:ea typeface=" 피아노B" pitchFamily="18" charset="-127"/>
            </a:endParaRPr>
          </a:p>
          <a:p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가 탄생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.</a:t>
            </a:r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하지만 중세 이래에 무가 정치 시대에는 </a:t>
            </a:r>
            <a:endParaRPr lang="en-US" altLang="ko-KR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 피아노B" pitchFamily="18" charset="-127"/>
              <a:ea typeface=" 피아노B" pitchFamily="18" charset="-127"/>
            </a:endParaRPr>
          </a:p>
          <a:p>
            <a:r>
              <a:rPr lang="ko-KR" alt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 피아노B" pitchFamily="18" charset="-127"/>
                <a:ea typeface=" 피아노B" pitchFamily="18" charset="-127"/>
              </a:rPr>
              <a:t>무사위주의 연중행사로 재편성 됨</a:t>
            </a:r>
            <a:endParaRPr lang="ko-KR" alt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 피아노B" pitchFamily="18" charset="-127"/>
              <a:ea typeface=" 피아노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10366" cy="4572000"/>
          </a:xfr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37834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124744"/>
            <a:ext cx="43204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월에는 </a:t>
            </a:r>
            <a:r>
              <a:rPr lang="en-US" altLang="ko-KR" sz="4000" dirty="0" smtClean="0">
                <a:solidFill>
                  <a:schemeClr val="tx1">
                    <a:lumMod val="95000"/>
                  </a:schemeClr>
                </a:solidFill>
              </a:rPr>
              <a:t>12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월 말부터</a:t>
            </a:r>
            <a:endParaRPr lang="en-US" altLang="ko-KR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대체로 </a:t>
            </a:r>
            <a:r>
              <a:rPr lang="en-US" altLang="ko-KR" sz="4000" dirty="0" smtClean="0">
                <a:solidFill>
                  <a:schemeClr val="tx1">
                    <a:lumMod val="95000"/>
                  </a:schemeClr>
                </a:solidFill>
              </a:rPr>
              <a:t>12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월 </a:t>
            </a:r>
            <a:r>
              <a:rPr lang="en-US" altLang="ko-KR" sz="3600" dirty="0" smtClean="0">
                <a:solidFill>
                  <a:schemeClr val="tx1">
                    <a:lumMod val="95000"/>
                  </a:schemeClr>
                </a:solidFill>
              </a:rPr>
              <a:t>29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일부터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en-US" altLang="ko-KR" sz="4800" dirty="0" smtClean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월 </a:t>
            </a:r>
            <a:r>
              <a:rPr lang="en-US" altLang="ko-KR" sz="3600" dirty="0" smtClean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일까지가 </a:t>
            </a:r>
            <a:endParaRPr lang="en-US" altLang="ko-KR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ko-KR" altLang="en-US" sz="3200" dirty="0" err="1" smtClean="0">
                <a:solidFill>
                  <a:schemeClr val="tx1">
                    <a:lumMod val="95000"/>
                  </a:schemeClr>
                </a:solidFill>
              </a:rPr>
              <a:t>오쇼가츠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お正月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연휴 입니다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ko-KR" alt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그리고 매년 둘째 주 월요일은 성년의 날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긴 연휴가 끝나고 다시 </a:t>
            </a:r>
            <a:r>
              <a:rPr lang="en-US" altLang="ko-KR" sz="4000" dirty="0" smtClean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ko-KR" altLang="en-US" sz="3200" dirty="0" smtClean="0">
                <a:solidFill>
                  <a:schemeClr val="tx1">
                    <a:lumMod val="95000"/>
                  </a:schemeClr>
                </a:solidFill>
              </a:rPr>
              <a:t>일 연휴</a:t>
            </a:r>
            <a:r>
              <a:rPr lang="en-US" altLang="ko-KR" sz="3200" dirty="0" smtClean="0">
                <a:solidFill>
                  <a:schemeClr val="tx1">
                    <a:lumMod val="95000"/>
                  </a:schemeClr>
                </a:solidFill>
              </a:rPr>
              <a:t>~!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   </a:t>
            </a:r>
            <a:r>
              <a:rPr lang="ko-KR" altLang="en-US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하쯔모데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영상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Click</a:t>
            </a:r>
            <a:endParaRPr lang="ko-KR" altLang="en-US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해 3"/>
          <p:cNvSpPr/>
          <p:nvPr/>
        </p:nvSpPr>
        <p:spPr>
          <a:xfrm>
            <a:off x="6156176" y="476672"/>
            <a:ext cx="1080120" cy="864096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하쯔모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6192688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10366" cy="4572000"/>
          </a:xfr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3929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000" dirty="0" smtClean="0"/>
              <a:t> 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3969" y="1772816"/>
            <a:ext cx="41044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2</a:t>
            </a:r>
            <a:r>
              <a:rPr lang="ko-KR" altLang="en-US" sz="3200" dirty="0" smtClean="0"/>
              <a:t>월 </a:t>
            </a:r>
            <a:r>
              <a:rPr lang="en-US" altLang="ko-KR" sz="4400" dirty="0" smtClean="0"/>
              <a:t>11</a:t>
            </a:r>
            <a:r>
              <a:rPr lang="ko-KR" altLang="en-US" sz="3200" dirty="0" smtClean="0"/>
              <a:t>일 건국기념일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올해는 금요일이라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일 연휴지만 내년에는 토요일이라 보통 주말이겠어요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10366" cy="4572000"/>
          </a:xfr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869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ko-KR" alt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월의 </a:t>
            </a:r>
            <a:r>
              <a:rPr lang="ko-KR" alt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연중행사</a:t>
            </a:r>
            <a:r>
              <a:rPr lang="ko-KR" altLang="en-US" sz="4000" dirty="0" smtClean="0"/>
              <a:t> </a:t>
            </a:r>
            <a:endParaRPr lang="ko-KR" alt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23928" y="19888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3</a:t>
            </a:r>
            <a:r>
              <a:rPr lang="ko-KR" altLang="en-US" sz="2800" dirty="0" smtClean="0"/>
              <a:t>월</a:t>
            </a:r>
            <a:r>
              <a:rPr lang="en-US" altLang="ko-KR" sz="3600" dirty="0" smtClean="0"/>
              <a:t>21</a:t>
            </a:r>
            <a:r>
              <a:rPr lang="ko-KR" altLang="en-US" sz="2800" dirty="0" smtClean="0"/>
              <a:t>은 춘분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1056</TotalTime>
  <Words>1137</Words>
  <Application>Microsoft Office PowerPoint</Application>
  <PresentationFormat>화면 슬라이드 쇼(4:3)</PresentationFormat>
  <Paragraphs>162</Paragraphs>
  <Slides>45</Slides>
  <Notes>3</Notes>
  <HiddenSlides>0</HiddenSlides>
  <MMClips>11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종이</vt:lpstr>
      <vt:lpstr>일본의 마쯔리</vt:lpstr>
      <vt:lpstr>일본의 연중행사</vt:lpstr>
      <vt:lpstr>마쯔리란?</vt:lpstr>
      <vt:lpstr>슬라이드 4</vt:lpstr>
      <vt:lpstr>슬라이드 5</vt:lpstr>
      <vt:lpstr>슬라이드 6</vt:lpstr>
      <vt:lpstr>        하쯔모데 영상 Click</vt:lpstr>
      <vt:lpstr>슬라이드 8</vt:lpstr>
      <vt:lpstr>슬라이드 9</vt:lpstr>
      <vt:lpstr>슬라이드 10</vt:lpstr>
      <vt:lpstr>슬라이드 11</vt:lpstr>
      <vt:lpstr>5월의 연중행사  </vt:lpstr>
      <vt:lpstr>슬라이드 13</vt:lpstr>
      <vt:lpstr>코이노보리 영상 (Click      )</vt:lpstr>
      <vt:lpstr>6월의 연중행사  </vt:lpstr>
      <vt:lpstr>7월의 연중행사  </vt:lpstr>
      <vt:lpstr>8월의 연중행사</vt:lpstr>
      <vt:lpstr>슬라이드 18</vt:lpstr>
      <vt:lpstr>9월의 연중행사</vt:lpstr>
      <vt:lpstr>슬라이드 20</vt:lpstr>
      <vt:lpstr>10월의 연중행사</vt:lpstr>
      <vt:lpstr>11월의 연중행사</vt:lpstr>
      <vt:lpstr>12월의 연중행사</vt:lpstr>
      <vt:lpstr>일본의 마쯔리</vt:lpstr>
      <vt:lpstr>일본의 거대나무 축제 영상.</vt:lpstr>
      <vt:lpstr>일본을 대표하는 축제.</vt:lpstr>
      <vt:lpstr>도쿄의 칸다마츠리</vt:lpstr>
      <vt:lpstr>교토의 기온마츠리</vt:lpstr>
      <vt:lpstr>기온 마쯔리 영상 </vt:lpstr>
      <vt:lpstr>오사카의 텐진마츠리</vt:lpstr>
      <vt:lpstr>     텐진 마쯔리 영상 Click </vt:lpstr>
      <vt:lpstr>계절 별 마쯔리</vt:lpstr>
      <vt:lpstr>봄(春)</vt:lpstr>
      <vt:lpstr>슬라이드 34</vt:lpstr>
      <vt:lpstr>      히나마쯔리 영상 Click </vt:lpstr>
      <vt:lpstr>슬라이드 36</vt:lpstr>
      <vt:lpstr>   하나비 영상 Click</vt:lpstr>
      <vt:lpstr>가을(秋)</vt:lpstr>
      <vt:lpstr>슬라이드 39</vt:lpstr>
      <vt:lpstr>    타카야마 마쯔리 Click </vt:lpstr>
      <vt:lpstr>SMAP의 야부사메 영상 Click</vt:lpstr>
      <vt:lpstr>겨울(冬)</vt:lpstr>
      <vt:lpstr>슬라이드 43</vt:lpstr>
      <vt:lpstr>                          시치고산 영상 Click</vt:lpstr>
      <vt:lpstr>제야의종 영상 Click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마쯔리</dc:title>
  <dc:creator>user</dc:creator>
  <cp:lastModifiedBy>user</cp:lastModifiedBy>
  <cp:revision>109</cp:revision>
  <dcterms:created xsi:type="dcterms:W3CDTF">2011-03-28T02:57:50Z</dcterms:created>
  <dcterms:modified xsi:type="dcterms:W3CDTF">2011-04-11T06:39:13Z</dcterms:modified>
</cp:coreProperties>
</file>