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83" r:id="rId4"/>
    <p:sldId id="281" r:id="rId5"/>
    <p:sldId id="272" r:id="rId6"/>
    <p:sldId id="258" r:id="rId7"/>
    <p:sldId id="271" r:id="rId8"/>
    <p:sldId id="291" r:id="rId9"/>
    <p:sldId id="269" r:id="rId10"/>
    <p:sldId id="270" r:id="rId11"/>
    <p:sldId id="268" r:id="rId12"/>
    <p:sldId id="266" r:id="rId13"/>
    <p:sldId id="265" r:id="rId14"/>
    <p:sldId id="267" r:id="rId15"/>
    <p:sldId id="282" r:id="rId16"/>
    <p:sldId id="284" r:id="rId17"/>
    <p:sldId id="290" r:id="rId18"/>
    <p:sldId id="285" r:id="rId19"/>
    <p:sldId id="286" r:id="rId20"/>
    <p:sldId id="289" r:id="rId21"/>
    <p:sldId id="288" r:id="rId22"/>
    <p:sldId id="287" r:id="rId23"/>
    <p:sldId id="264" r:id="rId24"/>
    <p:sldId id="261" r:id="rId25"/>
    <p:sldId id="263" r:id="rId26"/>
    <p:sldId id="260" r:id="rId27"/>
    <p:sldId id="259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4635C5-8D6C-449A-8E67-0E5EE6C71856}" type="datetimeFigureOut">
              <a:rPr lang="ko-KR" altLang="en-US" smtClean="0"/>
              <a:pPr/>
              <a:t>2011-03-21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FDC3C4-B6BB-4080-B575-93688EC295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6462464" cy="1877594"/>
          </a:xfrm>
        </p:spPr>
        <p:txBody>
          <a:bodyPr>
            <a:noAutofit/>
          </a:bodyPr>
          <a:lstStyle/>
          <a:p>
            <a:r>
              <a:rPr lang="ko-KR" altLang="en-US" sz="6000" dirty="0" smtClean="0"/>
              <a:t>일본 지리와 민족 형성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그리고 지역 문화 성립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08104" y="3429000"/>
            <a:ext cx="3384376" cy="2232248"/>
          </a:xfrm>
        </p:spPr>
        <p:txBody>
          <a:bodyPr>
            <a:noAutofit/>
          </a:bodyPr>
          <a:lstStyle/>
          <a:p>
            <a:pPr algn="ctr"/>
            <a:r>
              <a:rPr lang="en-US" altLang="ko-KR" sz="2000" dirty="0" smtClean="0"/>
              <a:t>                                                                                       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조                                                               정홍재 이민정 권광우                                                                </a:t>
            </a:r>
            <a:r>
              <a:rPr lang="ko-KR" altLang="en-US" sz="2800" dirty="0" err="1" smtClean="0"/>
              <a:t>윤정요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진정정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양효로</a:t>
            </a:r>
            <a:endParaRPr lang="en-US" altLang="ko-KR" sz="2800" dirty="0" smtClean="0"/>
          </a:p>
        </p:txBody>
      </p:sp>
      <p:pic>
        <p:nvPicPr>
          <p:cNvPr id="4" name="그림 3" descr="일본열도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2952328" cy="371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일본이 겪은 대지진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1923</a:t>
            </a:r>
            <a:r>
              <a:rPr lang="ko-KR" altLang="en-US" dirty="0" smtClean="0"/>
              <a:t>년 관동대지진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1995</a:t>
            </a:r>
            <a:r>
              <a:rPr lang="ko-KR" altLang="en-US" dirty="0" smtClean="0"/>
              <a:t>년 한신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아와지</a:t>
            </a:r>
            <a:r>
              <a:rPr lang="ko-KR" altLang="en-US" dirty="0" smtClean="0"/>
              <a:t> 대지진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2011</a:t>
            </a:r>
            <a:r>
              <a:rPr lang="ko-KR" altLang="en-US" dirty="0" smtClean="0"/>
              <a:t>년  </a:t>
            </a:r>
            <a:r>
              <a:rPr lang="ko-KR" altLang="en-US" dirty="0" err="1" smtClean="0"/>
              <a:t>센다이</a:t>
            </a:r>
            <a:r>
              <a:rPr lang="ko-KR" altLang="en-US" dirty="0" smtClean="0"/>
              <a:t> 대지진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관동 대지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376829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일본 동북부 지방 </a:t>
            </a:r>
            <a:r>
              <a:rPr lang="en-US" altLang="ko-KR" dirty="0" smtClean="0"/>
              <a:t>pm2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46</a:t>
            </a:r>
            <a:r>
              <a:rPr lang="ko-KR" altLang="en-US" dirty="0" smtClean="0"/>
              <a:t>분에 발생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9.0</a:t>
            </a:r>
            <a:r>
              <a:rPr lang="ko-KR" altLang="en-US" dirty="0" smtClean="0"/>
              <a:t>의 대지진 발생</a:t>
            </a:r>
            <a:endParaRPr lang="en-US" altLang="ko-KR" dirty="0" smtClean="0"/>
          </a:p>
          <a:p>
            <a:r>
              <a:rPr lang="ko-KR" altLang="en-US" dirty="0" smtClean="0"/>
              <a:t>지진과 함께 </a:t>
            </a:r>
            <a:r>
              <a:rPr lang="ko-KR" altLang="en-US" dirty="0" err="1" smtClean="0"/>
              <a:t>쓰나미</a:t>
            </a:r>
            <a:r>
              <a:rPr lang="ko-KR" altLang="en-US" dirty="0" smtClean="0"/>
              <a:t> 동반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원전 방사능 누출</a:t>
            </a:r>
            <a:endParaRPr lang="en-US" altLang="ko-KR" dirty="0" smtClean="0"/>
          </a:p>
          <a:p>
            <a:r>
              <a:rPr lang="ko-KR" altLang="en-US" dirty="0" smtClean="0"/>
              <a:t>현재</a:t>
            </a:r>
            <a:r>
              <a:rPr lang="en-US" altLang="ko-KR" dirty="0" smtClean="0"/>
              <a:t>(2011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사망</a:t>
            </a:r>
            <a:r>
              <a:rPr lang="en-US" altLang="ko-KR" dirty="0" smtClean="0"/>
              <a:t>·</a:t>
            </a:r>
            <a:r>
              <a:rPr lang="ko-KR" altLang="en-US" dirty="0" smtClean="0"/>
              <a:t>실종자 수 </a:t>
            </a:r>
            <a:r>
              <a:rPr lang="en-US" altLang="ko-KR" dirty="0" smtClean="0"/>
              <a:t>19,000</a:t>
            </a:r>
            <a:r>
              <a:rPr lang="ko-KR" altLang="en-US" dirty="0" smtClean="0"/>
              <a:t>여명 추정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지진과 </a:t>
            </a:r>
            <a:r>
              <a:rPr lang="ko-KR" altLang="en-US" dirty="0" err="1" smtClean="0"/>
              <a:t>쓰나미의</a:t>
            </a:r>
            <a:r>
              <a:rPr lang="ko-KR" altLang="en-US" dirty="0" smtClean="0"/>
              <a:t> 재앙</a:t>
            </a:r>
            <a:endParaRPr lang="ko-KR" altLang="en-US" dirty="0"/>
          </a:p>
        </p:txBody>
      </p:sp>
      <p:pic>
        <p:nvPicPr>
          <p:cNvPr id="4" name="내용 개체 틀 3" descr="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352746" cy="4176464"/>
          </a:xfrm>
        </p:spPr>
      </p:pic>
      <p:pic>
        <p:nvPicPr>
          <p:cNvPr id="5" name="그림 4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72816"/>
            <a:ext cx="4104456" cy="4556738"/>
          </a:xfrm>
          <a:prstGeom prst="rect">
            <a:avLst/>
          </a:prstGeom>
        </p:spPr>
      </p:pic>
      <p:pic>
        <p:nvPicPr>
          <p:cNvPr id="7" name="그림 6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988840"/>
            <a:ext cx="6534630" cy="4025230"/>
          </a:xfrm>
          <a:prstGeom prst="rect">
            <a:avLst/>
          </a:prstGeom>
        </p:spPr>
      </p:pic>
      <p:pic>
        <p:nvPicPr>
          <p:cNvPr id="8" name="그림 7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204864"/>
            <a:ext cx="6433209" cy="3599086"/>
          </a:xfrm>
          <a:prstGeom prst="rect">
            <a:avLst/>
          </a:prstGeom>
        </p:spPr>
      </p:pic>
      <p:pic>
        <p:nvPicPr>
          <p:cNvPr id="9" name="그림 8" descr="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988840"/>
            <a:ext cx="6651529" cy="4097238"/>
          </a:xfrm>
          <a:prstGeom prst="rect">
            <a:avLst/>
          </a:prstGeom>
        </p:spPr>
      </p:pic>
      <p:pic>
        <p:nvPicPr>
          <p:cNvPr id="10" name="그림 9" descr="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988840"/>
            <a:ext cx="6768428" cy="416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원전 폭파</a:t>
            </a:r>
            <a:endParaRPr lang="ko-KR" altLang="en-US" dirty="0"/>
          </a:p>
        </p:txBody>
      </p:sp>
      <p:pic>
        <p:nvPicPr>
          <p:cNvPr id="4" name="내용 개체 틀 3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479453" cy="36391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8800" dirty="0" smtClean="0"/>
              <a:t>2. </a:t>
            </a:r>
            <a:r>
              <a:rPr lang="ko-KR" altLang="en-US" sz="8800" dirty="0" smtClean="0"/>
              <a:t>일본 민족 형성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일본인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단일 민족 주장</a:t>
            </a:r>
            <a:r>
              <a:rPr lang="en-US" altLang="ko-KR" dirty="0" smtClean="0"/>
              <a:t> X</a:t>
            </a:r>
          </a:p>
          <a:p>
            <a:r>
              <a:rPr lang="ko-KR" altLang="en-US" dirty="0" smtClean="0"/>
              <a:t>순수 일본 민족</a:t>
            </a:r>
            <a:endParaRPr lang="en-US" altLang="ko-KR" dirty="0" smtClean="0"/>
          </a:p>
          <a:p>
            <a:r>
              <a:rPr lang="ko-KR" altLang="en-US" dirty="0" smtClean="0"/>
              <a:t>남방 민족</a:t>
            </a:r>
            <a:endParaRPr lang="en-US" altLang="ko-KR" dirty="0" smtClean="0"/>
          </a:p>
          <a:p>
            <a:r>
              <a:rPr lang="ko-KR" altLang="en-US" dirty="0" smtClean="0"/>
              <a:t>한민족</a:t>
            </a:r>
            <a:endParaRPr lang="en-US" altLang="ko-KR" dirty="0" smtClean="0"/>
          </a:p>
          <a:p>
            <a:r>
              <a:rPr lang="ko-KR" altLang="en-US" dirty="0" err="1" smtClean="0"/>
              <a:t>아이누족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일본민족 분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5520089" cy="406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언어를 통한 민족 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한국어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몽골어와 어순이 같다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폴리네시아어와 어휘가 비슷하다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 descr="언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7559661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일본인 기원에 대한 학설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인종교대설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혼혈설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이행설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연속설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선토기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16,000</a:t>
            </a:r>
            <a:r>
              <a:rPr lang="ko-KR" altLang="en-US" dirty="0" err="1" smtClean="0"/>
              <a:t>여년</a:t>
            </a:r>
            <a:r>
              <a:rPr lang="ko-KR" altLang="en-US" dirty="0" smtClean="0"/>
              <a:t> 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 열도에서 등장</a:t>
            </a:r>
            <a:endParaRPr lang="en-US" altLang="ko-KR" dirty="0" smtClean="0"/>
          </a:p>
          <a:p>
            <a:r>
              <a:rPr lang="ko-KR" altLang="en-US" dirty="0" err="1" smtClean="0"/>
              <a:t>무토기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r>
              <a:rPr lang="ko-KR" altLang="en-US" dirty="0" smtClean="0"/>
              <a:t>구석기 시대 존재 유무</a:t>
            </a:r>
            <a:endParaRPr lang="en-US" altLang="ko-KR" dirty="0" smtClean="0"/>
          </a:p>
          <a:p>
            <a:r>
              <a:rPr lang="ko-KR" altLang="en-US" dirty="0" smtClean="0"/>
              <a:t>석기 시대</a:t>
            </a:r>
            <a:endParaRPr lang="en-US" altLang="ko-KR" dirty="0" smtClean="0"/>
          </a:p>
          <a:p>
            <a:r>
              <a:rPr lang="ko-KR" altLang="en-US" dirty="0" smtClean="0"/>
              <a:t>경제 생활</a:t>
            </a:r>
            <a:endParaRPr lang="en-US" altLang="ko-KR" dirty="0" smtClean="0"/>
          </a:p>
          <a:p>
            <a:r>
              <a:rPr lang="ko-KR" altLang="en-US" dirty="0" smtClean="0"/>
              <a:t>종교 생활</a:t>
            </a:r>
            <a:endParaRPr lang="en-US" altLang="ko-KR" dirty="0" smtClean="0"/>
          </a:p>
        </p:txBody>
      </p:sp>
      <p:pic>
        <p:nvPicPr>
          <p:cNvPr id="4" name="그림 3" descr="선토기 시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5560798" cy="338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조몬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16,500~3,000</a:t>
            </a:r>
            <a:r>
              <a:rPr lang="ko-KR" altLang="en-US" dirty="0" err="1" smtClean="0"/>
              <a:t>여년</a:t>
            </a:r>
            <a:r>
              <a:rPr lang="ko-KR" altLang="en-US" dirty="0" smtClean="0"/>
              <a:t> 전</a:t>
            </a:r>
            <a:endParaRPr lang="en-US" altLang="ko-KR" dirty="0" smtClean="0"/>
          </a:p>
          <a:p>
            <a:r>
              <a:rPr lang="ko-KR" altLang="en-US" dirty="0" smtClean="0"/>
              <a:t>석기를 사용</a:t>
            </a:r>
            <a:endParaRPr lang="en-US" altLang="ko-KR" dirty="0" smtClean="0"/>
          </a:p>
          <a:p>
            <a:r>
              <a:rPr lang="ko-KR" altLang="en-US" dirty="0" err="1" smtClean="0"/>
              <a:t>조몬식</a:t>
            </a:r>
            <a:r>
              <a:rPr lang="ko-KR" altLang="en-US" dirty="0" smtClean="0"/>
              <a:t> 토기 사용</a:t>
            </a:r>
            <a:endParaRPr lang="en-US" altLang="ko-KR" dirty="0" smtClean="0"/>
          </a:p>
          <a:p>
            <a:r>
              <a:rPr lang="ko-KR" altLang="en-US" dirty="0" smtClean="0"/>
              <a:t>수렵과 채집 중심</a:t>
            </a:r>
            <a:endParaRPr lang="en-US" altLang="ko-KR" dirty="0" smtClean="0"/>
          </a:p>
          <a:p>
            <a:r>
              <a:rPr lang="ko-KR" altLang="en-US" dirty="0" smtClean="0"/>
              <a:t>농경 시작</a:t>
            </a:r>
            <a:endParaRPr lang="ko-KR" altLang="en-US" dirty="0"/>
          </a:p>
        </p:txBody>
      </p:sp>
      <p:pic>
        <p:nvPicPr>
          <p:cNvPr id="4" name="그림 3" descr="조몬 시대 토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132856"/>
            <a:ext cx="3759077" cy="422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dirty="0" smtClean="0"/>
              <a:t>목차</a:t>
            </a:r>
            <a:endParaRPr lang="ko-KR" altLang="en-US" sz="6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일본 소개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일본 지리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일본 민족 형성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일본 지역 문화 성립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마네키네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3168352" cy="467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B.C 3 ~ </a:t>
            </a:r>
            <a:r>
              <a:rPr lang="ko-KR" altLang="en-US" dirty="0" smtClean="0"/>
              <a:t>고분 시대 전</a:t>
            </a:r>
            <a:r>
              <a:rPr lang="en-US" altLang="ko-KR" dirty="0" smtClean="0"/>
              <a:t>(</a:t>
            </a:r>
            <a:r>
              <a:rPr lang="ko-KR" altLang="en-US" dirty="0" smtClean="0"/>
              <a:t>前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야요이식</a:t>
            </a:r>
            <a:r>
              <a:rPr lang="ko-KR" altLang="en-US" dirty="0" smtClean="0"/>
              <a:t> 토기</a:t>
            </a:r>
            <a:endParaRPr lang="en-US" altLang="ko-KR" dirty="0" smtClean="0"/>
          </a:p>
          <a:p>
            <a:r>
              <a:rPr lang="ko-KR" altLang="en-US" dirty="0" smtClean="0"/>
              <a:t>금속기 사용</a:t>
            </a:r>
            <a:endParaRPr lang="en-US" altLang="ko-KR" dirty="0" smtClean="0"/>
          </a:p>
          <a:p>
            <a:r>
              <a:rPr lang="ko-KR" altLang="en-US" dirty="0" smtClean="0"/>
              <a:t>논 근처 주거 생활</a:t>
            </a:r>
            <a:endParaRPr lang="en-US" altLang="ko-KR" dirty="0" smtClean="0"/>
          </a:p>
          <a:p>
            <a:r>
              <a:rPr lang="ko-KR" altLang="en-US" dirty="0" smtClean="0"/>
              <a:t>화로 사용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 descr="시대비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7" y="2132856"/>
            <a:ext cx="555750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계급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족장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수장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등장</a:t>
            </a:r>
            <a:endParaRPr lang="en-US" altLang="ko-KR" dirty="0" smtClean="0"/>
          </a:p>
          <a:p>
            <a:r>
              <a:rPr lang="ko-KR" altLang="en-US" dirty="0" smtClean="0"/>
              <a:t>농업 발달로 인한 씨족 사회 형성</a:t>
            </a:r>
            <a:endParaRPr lang="en-US" altLang="ko-KR" dirty="0" smtClean="0"/>
          </a:p>
          <a:p>
            <a:r>
              <a:rPr lang="ko-KR" altLang="en-US" dirty="0" smtClean="0"/>
              <a:t>마을 확대로 인한 소국 형성</a:t>
            </a:r>
            <a:endParaRPr lang="en-US" altLang="ko-KR" dirty="0" smtClean="0"/>
          </a:p>
          <a:p>
            <a:r>
              <a:rPr lang="ko-KR" altLang="en-US" dirty="0" smtClean="0"/>
              <a:t>중국과의 교류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 descr="소국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5561353" cy="364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최초의 소국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야마타이국</a:t>
            </a:r>
            <a:endParaRPr lang="en-US" altLang="ko-KR" dirty="0" smtClean="0"/>
          </a:p>
          <a:p>
            <a:r>
              <a:rPr lang="en-US" altLang="ko-KR" dirty="0" smtClean="0"/>
              <a:t>3C</a:t>
            </a:r>
            <a:r>
              <a:rPr lang="ko-KR" altLang="en-US" dirty="0" smtClean="0"/>
              <a:t>경 </a:t>
            </a:r>
            <a:r>
              <a:rPr lang="ko-KR" altLang="en-US" dirty="0" err="1" smtClean="0"/>
              <a:t>히미코</a:t>
            </a:r>
            <a:r>
              <a:rPr lang="ko-KR" altLang="en-US" dirty="0" smtClean="0"/>
              <a:t> 여왕에 의한 통일 국가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연합 국가 형식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권력 기구 형성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계급 사회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중국과 교류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4" name="그림 3" descr="히미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037138" cy="475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8800" dirty="0" smtClean="0"/>
              <a:t>3. </a:t>
            </a:r>
            <a:r>
              <a:rPr lang="ko-KR" altLang="en-US" sz="8800" dirty="0" smtClean="0"/>
              <a:t>일본 지역 문화 성립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문화의 배경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면이 바다인 섬나라</a:t>
            </a:r>
            <a:endParaRPr lang="en-US" altLang="ko-KR" dirty="0" smtClean="0"/>
          </a:p>
          <a:p>
            <a:r>
              <a:rPr lang="ko-KR" altLang="en-US" dirty="0" smtClean="0"/>
              <a:t>고대부터 맺어진 중국과 한국과의 교류</a:t>
            </a:r>
            <a:endParaRPr lang="en-US" altLang="ko-KR" dirty="0" smtClean="0"/>
          </a:p>
          <a:p>
            <a:r>
              <a:rPr lang="ko-KR" altLang="en-US" dirty="0" smtClean="0"/>
              <a:t>중국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서양</a:t>
            </a:r>
            <a:endParaRPr lang="en-US" altLang="ko-KR" dirty="0" smtClean="0"/>
          </a:p>
          <a:p>
            <a:r>
              <a:rPr lang="ko-KR" altLang="en-US" dirty="0" smtClean="0"/>
              <a:t>일본만의 특수성</a:t>
            </a:r>
            <a:endParaRPr lang="ko-KR" altLang="en-US" dirty="0"/>
          </a:p>
        </p:txBody>
      </p:sp>
      <p:pic>
        <p:nvPicPr>
          <p:cNvPr id="4" name="그림 3" descr="일본 문화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463579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문화의 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일본 열도의 인류 역사는 약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만년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만</a:t>
            </a:r>
            <a:r>
              <a:rPr lang="en-US" altLang="ko-KR" dirty="0" smtClean="0"/>
              <a:t>4</a:t>
            </a:r>
            <a:r>
              <a:rPr lang="ko-KR" altLang="en-US" dirty="0" err="1" smtClean="0"/>
              <a:t>천년전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나이프형</a:t>
            </a:r>
            <a:r>
              <a:rPr lang="ko-KR" altLang="en-US" dirty="0" smtClean="0"/>
              <a:t> 석기 발견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만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천년전</a:t>
            </a:r>
            <a:r>
              <a:rPr lang="ko-KR" altLang="en-US" dirty="0" smtClean="0"/>
              <a:t> 빙하기가 끝나고 열도의 문화 시작</a:t>
            </a:r>
            <a:endParaRPr lang="en-US" altLang="ko-KR" dirty="0" smtClean="0"/>
          </a:p>
          <a:p>
            <a:r>
              <a:rPr lang="ko-KR" altLang="en-US" dirty="0" smtClean="0"/>
              <a:t>기원전 </a:t>
            </a:r>
            <a:r>
              <a:rPr lang="en-US" altLang="ko-KR" dirty="0" smtClean="0"/>
              <a:t>3~4C</a:t>
            </a:r>
            <a:r>
              <a:rPr lang="ko-KR" altLang="en-US" dirty="0" smtClean="0"/>
              <a:t>경 조몬 문화 시작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 descr="조몬 토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484784"/>
            <a:ext cx="2304256" cy="376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지역별 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서남 지방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큐슈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오키나와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히로시마</a:t>
            </a:r>
            <a:endParaRPr lang="en-US" altLang="ko-KR" dirty="0" smtClean="0"/>
          </a:p>
          <a:p>
            <a:r>
              <a:rPr lang="ko-KR" altLang="en-US" dirty="0" smtClean="0"/>
              <a:t>중앙 일본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긴키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코베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츄부</a:t>
            </a:r>
            <a:endParaRPr lang="en-US" altLang="ko-KR" dirty="0" smtClean="0"/>
          </a:p>
          <a:p>
            <a:r>
              <a:rPr lang="ko-KR" altLang="en-US" dirty="0" smtClean="0"/>
              <a:t>동북 일본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훗카이도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일본 지도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526732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서남 지방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큐슈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외래 문화 전파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세토</a:t>
            </a:r>
            <a:r>
              <a:rPr lang="ko-KR" altLang="en-US" dirty="0" smtClean="0"/>
              <a:t> 내해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메이지 시대 일본 제철업의 중심</a:t>
            </a:r>
            <a:endParaRPr lang="en-US" altLang="ko-KR" dirty="0" smtClean="0"/>
          </a:p>
          <a:p>
            <a:r>
              <a:rPr lang="ko-KR" altLang="en-US" dirty="0" smtClean="0"/>
              <a:t>오키나와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류구</a:t>
            </a:r>
            <a:r>
              <a:rPr lang="ko-KR" altLang="en-US" dirty="0" smtClean="0"/>
              <a:t> 왕국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미국의 군사 기지로 사용</a:t>
            </a:r>
            <a:endParaRPr lang="en-US" altLang="ko-KR" dirty="0" smtClean="0"/>
          </a:p>
          <a:p>
            <a:r>
              <a:rPr lang="ko-KR" altLang="en-US" dirty="0" smtClean="0"/>
              <a:t>히로시마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군사적 성격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츄고쿠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시코쿠</a:t>
            </a:r>
            <a:r>
              <a:rPr lang="ko-KR" altLang="en-US" dirty="0" smtClean="0"/>
              <a:t> 지방에서 가장 많은 인구의 상업 도시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중앙 일본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긴키</a:t>
            </a:r>
            <a:r>
              <a:rPr lang="ko-KR" altLang="en-US" dirty="0" smtClean="0"/>
              <a:t> 지방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간사이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- 1,100</a:t>
            </a:r>
            <a:r>
              <a:rPr lang="ko-KR" altLang="en-US" dirty="0" err="1" smtClean="0"/>
              <a:t>여년의</a:t>
            </a:r>
            <a:r>
              <a:rPr lang="ko-KR" altLang="en-US" dirty="0" smtClean="0"/>
              <a:t> 수도였던 </a:t>
            </a:r>
            <a:r>
              <a:rPr lang="ko-KR" altLang="en-US" dirty="0" err="1" smtClean="0"/>
              <a:t>교토가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일본 상업 도시 오사카 </a:t>
            </a:r>
            <a:endParaRPr lang="en-US" altLang="ko-KR" dirty="0" smtClean="0"/>
          </a:p>
          <a:p>
            <a:r>
              <a:rPr lang="ko-KR" altLang="en-US" dirty="0" err="1" smtClean="0"/>
              <a:t>츄부</a:t>
            </a:r>
            <a:r>
              <a:rPr lang="ko-KR" altLang="en-US" dirty="0" smtClean="0"/>
              <a:t> 지방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도자기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면직물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모직물 등을 생산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중화학 공업 발전으로 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자동차 공업 도시</a:t>
            </a:r>
            <a:endParaRPr lang="en-US" altLang="ko-KR" dirty="0" smtClean="0"/>
          </a:p>
          <a:p>
            <a:r>
              <a:rPr lang="ko-KR" altLang="en-US" dirty="0" err="1" smtClean="0"/>
              <a:t>칸토</a:t>
            </a:r>
            <a:r>
              <a:rPr lang="ko-KR" altLang="en-US" dirty="0" smtClean="0"/>
              <a:t> 지방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전국 </a:t>
            </a:r>
            <a:r>
              <a:rPr lang="en-US" altLang="ko-KR" dirty="0" smtClean="0"/>
              <a:t>¼</a:t>
            </a:r>
            <a:r>
              <a:rPr lang="ko-KR" altLang="en-US" dirty="0" smtClean="0"/>
              <a:t>의 인구가 밀집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일본의 수도 도쿄를 비롯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대학과 문화의 중심지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동북 일본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도호쿠</a:t>
            </a:r>
            <a:r>
              <a:rPr lang="ko-KR" altLang="en-US" dirty="0" smtClean="0"/>
              <a:t> 지방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혼슈</a:t>
            </a:r>
            <a:r>
              <a:rPr lang="ko-KR" altLang="en-US" dirty="0" smtClean="0"/>
              <a:t> 전체 면적의 </a:t>
            </a:r>
            <a:r>
              <a:rPr lang="en-US" altLang="ko-KR" dirty="0" smtClean="0"/>
              <a:t>30% </a:t>
            </a:r>
            <a:r>
              <a:rPr lang="ko-KR" altLang="en-US" dirty="0" smtClean="0"/>
              <a:t>차지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벼 재배 지대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화산에 의한 온천이 많음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훗카이도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메이지 시대에 편입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농업과 </a:t>
            </a:r>
            <a:r>
              <a:rPr lang="ko-KR" altLang="en-US" dirty="0" err="1" smtClean="0"/>
              <a:t>철공업이</a:t>
            </a:r>
            <a:r>
              <a:rPr lang="ko-KR" altLang="en-US" dirty="0" smtClean="0"/>
              <a:t> 발달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아이누 민족이 살고 있음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개의 큰 섬과 </a:t>
            </a:r>
            <a:r>
              <a:rPr lang="en-US" altLang="ko-KR" dirty="0" smtClean="0"/>
              <a:t>3,500</a:t>
            </a:r>
            <a:r>
              <a:rPr lang="ko-KR" altLang="en-US" dirty="0" err="1" smtClean="0"/>
              <a:t>여개의</a:t>
            </a:r>
            <a:r>
              <a:rPr lang="ko-KR" altLang="en-US" dirty="0" smtClean="0"/>
              <a:t> 작은 섬</a:t>
            </a:r>
            <a:endParaRPr lang="en-US" altLang="ko-KR" dirty="0" smtClean="0"/>
          </a:p>
          <a:p>
            <a:r>
              <a:rPr lang="ko-KR" altLang="en-US" dirty="0" smtClean="0"/>
              <a:t>수도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도쿄</a:t>
            </a:r>
            <a:endParaRPr lang="en-US" altLang="ko-KR" dirty="0" smtClean="0"/>
          </a:p>
          <a:p>
            <a:r>
              <a:rPr lang="ko-KR" altLang="en-US" dirty="0" smtClean="0"/>
              <a:t>인구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2800</a:t>
            </a:r>
            <a:r>
              <a:rPr lang="ko-KR" altLang="en-US" dirty="0" smtClean="0"/>
              <a:t>만</a:t>
            </a:r>
            <a:endParaRPr lang="en-US" altLang="ko-KR" dirty="0" smtClean="0"/>
          </a:p>
          <a:p>
            <a:r>
              <a:rPr lang="ko-KR" altLang="en-US" dirty="0" smtClean="0"/>
              <a:t>언어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</a:t>
            </a:r>
            <a:endParaRPr lang="en-US" altLang="ko-KR" dirty="0" smtClean="0"/>
          </a:p>
          <a:p>
            <a:r>
              <a:rPr lang="ko-KR" altLang="en-US" dirty="0" smtClean="0"/>
              <a:t>통화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엔</a:t>
            </a:r>
            <a:r>
              <a:rPr lang="en-US" altLang="ko-KR" dirty="0" smtClean="0"/>
              <a:t>(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￥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)</a:t>
            </a:r>
          </a:p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특징 </a:t>
            </a:r>
            <a:r>
              <a:rPr lang="en-US" altLang="ko-KR" dirty="0" smtClean="0"/>
              <a:t>: 4</a:t>
            </a:r>
            <a:r>
              <a:rPr lang="ko-KR" altLang="en-US" dirty="0" smtClean="0"/>
              <a:t>계절이 뚜렷하고 지진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화산이 많은 나라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          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천왕이 지배하는 나라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지역별 사진</a:t>
            </a:r>
            <a:endParaRPr lang="ko-KR" altLang="en-US" dirty="0"/>
          </a:p>
        </p:txBody>
      </p:sp>
      <p:pic>
        <p:nvPicPr>
          <p:cNvPr id="7" name="내용 개체 틀 6" descr="세토 내해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544616" cy="4623850"/>
          </a:xfrm>
        </p:spPr>
      </p:pic>
      <p:pic>
        <p:nvPicPr>
          <p:cNvPr id="8" name="그림 7" descr="일본 큐슈지역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72816"/>
            <a:ext cx="6383070" cy="4248472"/>
          </a:xfrm>
          <a:prstGeom prst="rect">
            <a:avLst/>
          </a:prstGeom>
        </p:spPr>
      </p:pic>
      <p:pic>
        <p:nvPicPr>
          <p:cNvPr id="9" name="그림 8" descr="큐슈 신모에 화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88840"/>
            <a:ext cx="6086452" cy="3970933"/>
          </a:xfrm>
          <a:prstGeom prst="rect">
            <a:avLst/>
          </a:prstGeom>
        </p:spPr>
      </p:pic>
      <p:pic>
        <p:nvPicPr>
          <p:cNvPr id="10" name="그림 9" descr="헤이안 신궁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772816"/>
            <a:ext cx="6274983" cy="4392488"/>
          </a:xfrm>
          <a:prstGeom prst="rect">
            <a:avLst/>
          </a:prstGeom>
        </p:spPr>
      </p:pic>
      <p:pic>
        <p:nvPicPr>
          <p:cNvPr id="11" name="그림 10" descr="교토 시청사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988840"/>
            <a:ext cx="6383172" cy="4248472"/>
          </a:xfrm>
          <a:prstGeom prst="rect">
            <a:avLst/>
          </a:prstGeom>
        </p:spPr>
      </p:pic>
      <p:pic>
        <p:nvPicPr>
          <p:cNvPr id="12" name="그림 11" descr="오사카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1340768"/>
            <a:ext cx="6438963" cy="48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4400" dirty="0" smtClean="0"/>
              <a:t>이상으로 </a:t>
            </a:r>
            <a:r>
              <a:rPr lang="en-US" altLang="ko-KR" sz="4400" dirty="0" smtClean="0"/>
              <a:t>1</a:t>
            </a:r>
            <a:r>
              <a:rPr lang="ko-KR" altLang="en-US" sz="4400" dirty="0" smtClean="0"/>
              <a:t>조 발표를 마치겠습니다</a:t>
            </a:r>
            <a:r>
              <a:rPr lang="en-US" altLang="ko-KR" sz="4400" dirty="0" smtClean="0"/>
              <a:t>.</a:t>
            </a:r>
          </a:p>
          <a:p>
            <a:pPr algn="ctr">
              <a:buNone/>
            </a:pPr>
            <a:endParaRPr lang="en-US" altLang="ko-KR" sz="4800" dirty="0" smtClean="0"/>
          </a:p>
          <a:p>
            <a:pPr algn="ctr">
              <a:buNone/>
            </a:pPr>
            <a:r>
              <a:rPr lang="ko-KR" altLang="en-US" sz="4800" dirty="0" smtClean="0"/>
              <a:t>감사합니다</a:t>
            </a:r>
            <a:r>
              <a:rPr lang="en-US" altLang="ko-KR" sz="4800" dirty="0" smtClean="0"/>
              <a:t>!!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8000" dirty="0" smtClean="0"/>
              <a:t>1. </a:t>
            </a:r>
            <a:r>
              <a:rPr lang="ko-KR" altLang="en-US" sz="8000" dirty="0" smtClean="0"/>
              <a:t>일본 지리</a:t>
            </a:r>
            <a:endParaRPr lang="ko-KR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열도의 형성</a:t>
            </a:r>
            <a:endParaRPr lang="ko-KR" altLang="en-US" dirty="0"/>
          </a:p>
        </p:txBody>
      </p:sp>
      <p:pic>
        <p:nvPicPr>
          <p:cNvPr id="13" name="내용 개체 틀 12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95337" y="1865312"/>
            <a:ext cx="6791325" cy="4343400"/>
          </a:xfrm>
        </p:spPr>
      </p:pic>
      <p:pic>
        <p:nvPicPr>
          <p:cNvPr id="14" name="그림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15" name="그림 1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16" name="그림 1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17" name="그림 16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18" name="그림 17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20" name="그림 19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  <p:pic>
        <p:nvPicPr>
          <p:cNvPr id="21" name="그림 20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1844824"/>
            <a:ext cx="679132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현재의 일본</a:t>
            </a:r>
            <a:endParaRPr lang="ko-KR" altLang="en-US" dirty="0"/>
          </a:p>
        </p:txBody>
      </p:sp>
      <p:pic>
        <p:nvPicPr>
          <p:cNvPr id="4" name="내용 개체 틀 3" descr="일본지도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299031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지리의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en-US" altLang="ko-KR" dirty="0" smtClean="0"/>
              <a:t>2/3</a:t>
            </a:r>
            <a:r>
              <a:rPr lang="ko-KR" altLang="en-US" dirty="0" smtClean="0"/>
              <a:t>는 산지</a:t>
            </a:r>
            <a:endParaRPr lang="en-US" altLang="ko-KR" dirty="0" smtClean="0"/>
          </a:p>
          <a:p>
            <a:r>
              <a:rPr lang="ko-KR" altLang="en-US" dirty="0" smtClean="0"/>
              <a:t>평지는 산간의 분지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곡저평야</a:t>
            </a:r>
            <a:r>
              <a:rPr lang="en-US" altLang="ko-KR" dirty="0" smtClean="0"/>
              <a:t>·</a:t>
            </a:r>
            <a:r>
              <a:rPr lang="ko-KR" altLang="en-US" dirty="0" smtClean="0"/>
              <a:t>충적평야</a:t>
            </a:r>
          </a:p>
          <a:p>
            <a:r>
              <a:rPr lang="en-US" altLang="ko-KR" dirty="0" smtClean="0"/>
              <a:t>200</a:t>
            </a:r>
            <a:r>
              <a:rPr lang="ko-KR" altLang="en-US" dirty="0" err="1" smtClean="0"/>
              <a:t>여개의</a:t>
            </a:r>
            <a:r>
              <a:rPr lang="ko-KR" altLang="en-US" dirty="0" smtClean="0"/>
              <a:t>  화산</a:t>
            </a:r>
            <a:endParaRPr lang="en-US" altLang="ko-KR" dirty="0" smtClean="0"/>
          </a:p>
          <a:p>
            <a:r>
              <a:rPr lang="ko-KR" altLang="en-US" dirty="0" smtClean="0"/>
              <a:t>평소 수량이 적고 홍수가 발생하기 쉬운 하천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기후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아시아대륙의 계절풍 지역</a:t>
            </a:r>
            <a:endParaRPr lang="en-US" altLang="ko-KR" dirty="0" smtClean="0"/>
          </a:p>
          <a:p>
            <a:r>
              <a:rPr lang="ko-KR" altLang="en-US" dirty="0" smtClean="0"/>
              <a:t>연평균 기온 </a:t>
            </a:r>
            <a:r>
              <a:rPr lang="en-US" altLang="ko-KR" dirty="0" smtClean="0"/>
              <a:t>6~22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계절이 </a:t>
            </a:r>
            <a:r>
              <a:rPr lang="ko-KR" altLang="en-US" dirty="0" err="1" smtClean="0"/>
              <a:t>뚜렷</a:t>
            </a:r>
            <a:endParaRPr lang="en-US" altLang="ko-KR" dirty="0" smtClean="0"/>
          </a:p>
          <a:p>
            <a:r>
              <a:rPr lang="ko-KR" altLang="en-US" dirty="0" smtClean="0"/>
              <a:t>자연 재해가 빈번</a:t>
            </a:r>
            <a:endParaRPr lang="ko-KR" altLang="en-US" dirty="0"/>
          </a:p>
        </p:txBody>
      </p:sp>
      <p:pic>
        <p:nvPicPr>
          <p:cNvPr id="4" name="그림 3" descr="홍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4928157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지진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수도권인 </a:t>
            </a:r>
            <a:r>
              <a:rPr lang="ko-KR" altLang="en-US" dirty="0" err="1" smtClean="0"/>
              <a:t>도쿄권에서는</a:t>
            </a:r>
            <a:r>
              <a:rPr lang="ko-KR" altLang="en-US" dirty="0" smtClean="0"/>
              <a:t> 매년 </a:t>
            </a:r>
            <a:r>
              <a:rPr lang="en-US" altLang="ko-KR" dirty="0" smtClean="0"/>
              <a:t>40~50</a:t>
            </a:r>
            <a:r>
              <a:rPr lang="ko-KR" altLang="en-US" dirty="0" smtClean="0"/>
              <a:t>회의 유감지진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열도 전체적</a:t>
            </a:r>
            <a:r>
              <a:rPr lang="en-US" altLang="ko-KR" dirty="0" smtClean="0"/>
              <a:t>-</a:t>
            </a:r>
            <a:r>
              <a:rPr lang="ko-KR" altLang="en-US" dirty="0" smtClean="0"/>
              <a:t>연평균 </a:t>
            </a:r>
            <a:r>
              <a:rPr lang="en-US" altLang="ko-KR" dirty="0" smtClean="0"/>
              <a:t>7500</a:t>
            </a:r>
            <a:r>
              <a:rPr lang="ko-KR" altLang="en-US" dirty="0" err="1" smtClean="0"/>
              <a:t>여회</a:t>
            </a:r>
            <a:r>
              <a:rPr lang="ko-KR" altLang="en-US" dirty="0" smtClean="0"/>
              <a:t> 중 </a:t>
            </a:r>
            <a:r>
              <a:rPr lang="en-US" altLang="ko-KR" dirty="0" smtClean="0"/>
              <a:t>1500</a:t>
            </a:r>
            <a:r>
              <a:rPr lang="ko-KR" altLang="en-US" dirty="0" err="1" smtClean="0"/>
              <a:t>여회는</a:t>
            </a:r>
            <a:r>
              <a:rPr lang="ko-KR" altLang="en-US" dirty="0" smtClean="0"/>
              <a:t> 유감지진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70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80</a:t>
            </a:r>
            <a:r>
              <a:rPr lang="ko-KR" altLang="en-US" dirty="0" smtClean="0"/>
              <a:t>의 주기설</a:t>
            </a:r>
            <a:endParaRPr lang="ko-KR" altLang="en-US" dirty="0"/>
          </a:p>
        </p:txBody>
      </p:sp>
      <p:pic>
        <p:nvPicPr>
          <p:cNvPr id="4" name="그림 3" descr="일본판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84984"/>
            <a:ext cx="4651393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783</TotalTime>
  <Words>581</Words>
  <Application>Microsoft Office PowerPoint</Application>
  <PresentationFormat>화면 슬라이드 쇼(4:3)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오렌지</vt:lpstr>
      <vt:lpstr>일본 지리와 민족 형성, 그리고 지역 문화 성립</vt:lpstr>
      <vt:lpstr>목차</vt:lpstr>
      <vt:lpstr>일본</vt:lpstr>
      <vt:lpstr>슬라이드 4</vt:lpstr>
      <vt:lpstr>일본 열도의 형성</vt:lpstr>
      <vt:lpstr>현재의 일본</vt:lpstr>
      <vt:lpstr>일본 지리의 특징</vt:lpstr>
      <vt:lpstr>일본의 기후</vt:lpstr>
      <vt:lpstr>일본의 지진</vt:lpstr>
      <vt:lpstr>일본이 겪은 대지진</vt:lpstr>
      <vt:lpstr>3월11일</vt:lpstr>
      <vt:lpstr>지진과 쓰나미의 재앙</vt:lpstr>
      <vt:lpstr>후쿠시마 원전 폭파</vt:lpstr>
      <vt:lpstr>슬라이드 14</vt:lpstr>
      <vt:lpstr>일본인?</vt:lpstr>
      <vt:lpstr>언어를 통한 민족 기원</vt:lpstr>
      <vt:lpstr>일본인 기원에 대한 학설</vt:lpstr>
      <vt:lpstr>선토기 시대</vt:lpstr>
      <vt:lpstr>조몬 시대</vt:lpstr>
      <vt:lpstr>야요이 시대</vt:lpstr>
      <vt:lpstr>소국</vt:lpstr>
      <vt:lpstr>최초의 소국</vt:lpstr>
      <vt:lpstr>슬라이드 23</vt:lpstr>
      <vt:lpstr>일본 문화의 배경</vt:lpstr>
      <vt:lpstr>일본 문화의 기원</vt:lpstr>
      <vt:lpstr>지역별 문화</vt:lpstr>
      <vt:lpstr>서남 지방</vt:lpstr>
      <vt:lpstr>중앙 일본</vt:lpstr>
      <vt:lpstr>동북 일본</vt:lpstr>
      <vt:lpstr>지역별 사진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지리와 민족 형성, 그리고 지역 문화 성립</dc:title>
  <dc:creator>x-note</dc:creator>
  <cp:lastModifiedBy>x-note</cp:lastModifiedBy>
  <cp:revision>75</cp:revision>
  <dcterms:created xsi:type="dcterms:W3CDTF">2011-03-19T05:09:21Z</dcterms:created>
  <dcterms:modified xsi:type="dcterms:W3CDTF">2011-03-21T03:08:26Z</dcterms:modified>
</cp:coreProperties>
</file>