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1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CC00"/>
    <a:srgbClr val="08B8CA"/>
    <a:srgbClr val="339933"/>
    <a:srgbClr val="FF5050"/>
    <a:srgbClr val="FF0066"/>
    <a:srgbClr val="FF3300"/>
    <a:srgbClr val="75F448"/>
    <a:srgbClr val="00CC66"/>
    <a:srgbClr val="D9637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7E50C-58BD-4DA4-AA67-BEA33FA3B5CE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49E6C-B794-49ED-B817-6D31765B5A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49E6C-B794-49ED-B817-6D31765B5AE1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D74BC6-416D-4191-8D31-B7C25C2CD7C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4ED7117-09FA-4241-8247-0D86F97CCC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643866" cy="1500198"/>
          </a:xfrm>
        </p:spPr>
        <p:txBody>
          <a:bodyPr>
            <a:noAutofit/>
          </a:bodyPr>
          <a:lstStyle/>
          <a:p>
            <a:r>
              <a:rPr lang="ko-KR" altLang="en-US" sz="5400" dirty="0" smtClean="0"/>
              <a:t>현대 일본의 정치제도와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ko-KR" altLang="en-US" sz="5400" dirty="0" smtClean="0"/>
              <a:t>정당의 변천과정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지방자치제도</a:t>
            </a:r>
            <a:endParaRPr lang="ko-KR" altLang="en-US" sz="5400" dirty="0"/>
          </a:p>
        </p:txBody>
      </p:sp>
      <p:sp>
        <p:nvSpPr>
          <p:cNvPr id="5" name="순서도: 대체 처리 4"/>
          <p:cNvSpPr/>
          <p:nvPr/>
        </p:nvSpPr>
        <p:spPr>
          <a:xfrm>
            <a:off x="714348" y="2000240"/>
            <a:ext cx="2214578" cy="3643338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err="1" smtClean="0"/>
              <a:t>도도부현</a:t>
            </a:r>
            <a:r>
              <a:rPr lang="ko-KR" altLang="en-US" sz="2200" dirty="0" smtClean="0"/>
              <a:t> 및 </a:t>
            </a:r>
            <a:r>
              <a:rPr lang="ko-KR" altLang="en-US" sz="2200" dirty="0" err="1" smtClean="0"/>
              <a:t>시정촌과</a:t>
            </a:r>
            <a:r>
              <a:rPr lang="ko-KR" altLang="en-US" sz="2200" dirty="0" smtClean="0"/>
              <a:t> 도쿄도의 </a:t>
            </a:r>
            <a:r>
              <a:rPr lang="en-US" altLang="ko-KR" sz="2200" dirty="0" smtClean="0"/>
              <a:t>23</a:t>
            </a:r>
            <a:r>
              <a:rPr lang="ko-KR" altLang="en-US" sz="2200" dirty="0" smtClean="0"/>
              <a:t>구로 된 특별구로 분류</a:t>
            </a:r>
            <a:endParaRPr lang="ko-KR" altLang="en-US" sz="2200" dirty="0"/>
          </a:p>
        </p:txBody>
      </p:sp>
      <p:sp>
        <p:nvSpPr>
          <p:cNvPr id="6" name="순서도: 대체 처리 5"/>
          <p:cNvSpPr/>
          <p:nvPr/>
        </p:nvSpPr>
        <p:spPr>
          <a:xfrm>
            <a:off x="3428992" y="2000240"/>
            <a:ext cx="2143140" cy="3643338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200" dirty="0" smtClean="0"/>
              <a:t>1</a:t>
            </a:r>
            <a:r>
              <a:rPr lang="ko-KR" altLang="en-US" sz="2200" dirty="0" smtClean="0"/>
              <a:t>도  </a:t>
            </a:r>
            <a:r>
              <a:rPr lang="en-US" altLang="ko-KR" sz="2200" dirty="0" smtClean="0"/>
              <a:t>2</a:t>
            </a:r>
            <a:r>
              <a:rPr lang="ko-KR" altLang="en-US" sz="2200" dirty="0" smtClean="0"/>
              <a:t>부 </a:t>
            </a:r>
            <a:r>
              <a:rPr lang="en-US" altLang="ko-KR" sz="2200" dirty="0" smtClean="0"/>
              <a:t>43</a:t>
            </a:r>
            <a:r>
              <a:rPr lang="ko-KR" altLang="en-US" sz="2200" dirty="0" smtClean="0"/>
              <a:t>현 </a:t>
            </a:r>
            <a:r>
              <a:rPr lang="en-US" altLang="ko-KR" sz="2200" dirty="0" smtClean="0"/>
              <a:t>664</a:t>
            </a:r>
            <a:r>
              <a:rPr lang="ko-KR" altLang="en-US" sz="2200" dirty="0" smtClean="0"/>
              <a:t>시 </a:t>
            </a:r>
            <a:r>
              <a:rPr lang="en-US" altLang="ko-KR" sz="2200" dirty="0" smtClean="0"/>
              <a:t>1992</a:t>
            </a:r>
            <a:r>
              <a:rPr lang="ko-KR" altLang="en-US" sz="2200" dirty="0" smtClean="0"/>
              <a:t>정 </a:t>
            </a:r>
            <a:r>
              <a:rPr lang="en-US" altLang="ko-KR" sz="2200" dirty="0" smtClean="0"/>
              <a:t>576</a:t>
            </a:r>
            <a:r>
              <a:rPr lang="ko-KR" altLang="en-US" sz="2200" dirty="0" smtClean="0"/>
              <a:t>촌</a:t>
            </a:r>
            <a:endParaRPr lang="en-US" altLang="ko-KR" sz="2200" dirty="0" smtClean="0"/>
          </a:p>
          <a:p>
            <a:pPr algn="ctr"/>
            <a:r>
              <a:rPr lang="en-US" altLang="ko-KR" sz="2200" dirty="0" smtClean="0"/>
              <a:t>(12</a:t>
            </a:r>
            <a:r>
              <a:rPr lang="ko-KR" altLang="en-US" sz="2200" dirty="0" smtClean="0"/>
              <a:t>개의 정령 지정도시 포함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 </a:t>
            </a:r>
            <a:endParaRPr lang="ko-KR" altLang="en-US" sz="2200" dirty="0"/>
          </a:p>
        </p:txBody>
      </p:sp>
      <p:sp>
        <p:nvSpPr>
          <p:cNvPr id="7" name="순서도: 대체 처리 6"/>
          <p:cNvSpPr/>
          <p:nvPr/>
        </p:nvSpPr>
        <p:spPr>
          <a:xfrm>
            <a:off x="6072198" y="2000240"/>
            <a:ext cx="2143140" cy="3643338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smtClean="0"/>
              <a:t>자치단체장</a:t>
            </a:r>
            <a:r>
              <a:rPr lang="en-US" altLang="ko-KR" sz="2200" dirty="0" smtClean="0"/>
              <a:t>,</a:t>
            </a:r>
          </a:p>
          <a:p>
            <a:pPr algn="ctr"/>
            <a:r>
              <a:rPr lang="ko-KR" altLang="en-US" sz="2200" dirty="0" smtClean="0"/>
              <a:t>의회</a:t>
            </a:r>
            <a:endParaRPr lang="en-US" altLang="ko-KR" sz="2200" dirty="0" smtClean="0"/>
          </a:p>
          <a:p>
            <a:pPr algn="ctr"/>
            <a:r>
              <a:rPr lang="en-US" altLang="ko-KR" sz="2200" dirty="0" smtClean="0"/>
              <a:t>-&gt;</a:t>
            </a:r>
            <a:r>
              <a:rPr lang="ko-KR" altLang="en-US" sz="2200" dirty="0" smtClean="0"/>
              <a:t>이원제대표제</a:t>
            </a:r>
            <a:endParaRPr lang="ko-KR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57224" y="1214422"/>
            <a:ext cx="7429552" cy="1714512"/>
          </a:xfrm>
          <a:prstGeom prst="rect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1980</a:t>
            </a:r>
            <a:r>
              <a:rPr lang="ko-KR" altLang="en-US" sz="2000" dirty="0" smtClean="0"/>
              <a:t>년대 국토의 균형발전과 국제화라는 국가적 과제를 </a:t>
            </a:r>
            <a:r>
              <a:rPr lang="ko-KR" altLang="en-US" sz="2000" dirty="0" smtClean="0"/>
              <a:t>수행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  <a:p>
            <a:pPr algn="ctr"/>
            <a:r>
              <a:rPr lang="ko-KR" altLang="en-US" sz="2000" dirty="0" smtClean="0"/>
              <a:t>지방자치단체장을 중심으로 지역적 특성에 맞는 정책과 </a:t>
            </a:r>
            <a:r>
              <a:rPr lang="ko-KR" altLang="en-US" sz="2000" dirty="0" smtClean="0"/>
              <a:t>사업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algn="ctr"/>
            <a:r>
              <a:rPr lang="ko-KR" altLang="en-US" sz="2000" dirty="0" smtClean="0"/>
              <a:t>독자적으로 외국의 지방정부와 직접 </a:t>
            </a:r>
            <a:r>
              <a:rPr lang="ko-KR" altLang="en-US" sz="2000" dirty="0" smtClean="0"/>
              <a:t>교류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</p:txBody>
      </p:sp>
      <p:sp>
        <p:nvSpPr>
          <p:cNvPr id="3" name="포인트가 12개인 별 2"/>
          <p:cNvSpPr/>
          <p:nvPr/>
        </p:nvSpPr>
        <p:spPr>
          <a:xfrm>
            <a:off x="428596" y="428604"/>
            <a:ext cx="1928826" cy="1214446"/>
          </a:xfrm>
          <a:prstGeom prst="star1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장점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57224" y="3929066"/>
            <a:ext cx="7429552" cy="1714512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민주화 및 분권이 아직 </a:t>
            </a:r>
            <a:r>
              <a:rPr lang="ko-KR" altLang="en-US" sz="2000" dirty="0" smtClean="0"/>
              <a:t>미흡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5" name="포인트가 12개인 별 4"/>
          <p:cNvSpPr/>
          <p:nvPr/>
        </p:nvSpPr>
        <p:spPr>
          <a:xfrm>
            <a:off x="428596" y="3286124"/>
            <a:ext cx="1928826" cy="1214446"/>
          </a:xfrm>
          <a:prstGeom prst="star1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단</a:t>
            </a:r>
            <a:r>
              <a:rPr lang="ko-KR" altLang="en-US" sz="2400" dirty="0">
                <a:solidFill>
                  <a:schemeClr val="tx1"/>
                </a:solidFill>
              </a:rPr>
              <a:t>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5400" smtClean="0"/>
              <a:t>일본 정당의 변천과정</a:t>
            </a:r>
            <a:endParaRPr lang="ko-KR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smtClean="0"/>
              <a:t>일본 최초의 정당 모델</a:t>
            </a:r>
            <a:endParaRPr lang="ko-KR" altLang="en-US" sz="5400" dirty="0"/>
          </a:p>
        </p:txBody>
      </p:sp>
      <p:sp>
        <p:nvSpPr>
          <p:cNvPr id="3" name="타원 2"/>
          <p:cNvSpPr/>
          <p:nvPr/>
        </p:nvSpPr>
        <p:spPr>
          <a:xfrm>
            <a:off x="142844" y="2143116"/>
            <a:ext cx="2500330" cy="250033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애국신당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(</a:t>
            </a:r>
            <a:r>
              <a:rPr lang="ja-JP" altLang="en-US" sz="2800" dirty="0" smtClean="0"/>
              <a:t>愛国新党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4" name="구름 모양 설명선 3"/>
          <p:cNvSpPr/>
          <p:nvPr/>
        </p:nvSpPr>
        <p:spPr>
          <a:xfrm>
            <a:off x="3643306" y="1357298"/>
            <a:ext cx="5500694" cy="3571900"/>
          </a:xfrm>
          <a:prstGeom prst="cloudCallout">
            <a:avLst>
              <a:gd name="adj1" fmla="val -66306"/>
              <a:gd name="adj2" fmla="val 7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214810" y="2214554"/>
            <a:ext cx="471490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에도 막부의 쇄국체제</a:t>
            </a:r>
            <a:r>
              <a:rPr lang="en-US" altLang="ko-KR" dirty="0" smtClean="0">
                <a:solidFill>
                  <a:schemeClr val="tx1"/>
                </a:solidFill>
              </a:rPr>
              <a:t>-&gt;</a:t>
            </a:r>
            <a:r>
              <a:rPr lang="ko-KR" altLang="en-US" dirty="0" smtClean="0">
                <a:solidFill>
                  <a:schemeClr val="tx1"/>
                </a:solidFill>
              </a:rPr>
              <a:t>국가적 위기로 간주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071934" y="3286124"/>
            <a:ext cx="471490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</a:rPr>
              <a:t>년 반 동안 유럽 시찰 후 </a:t>
            </a:r>
            <a:r>
              <a:rPr lang="en-US" altLang="ko-KR" dirty="0" smtClean="0">
                <a:solidFill>
                  <a:schemeClr val="tx1"/>
                </a:solidFill>
              </a:rPr>
              <a:t>-&gt; </a:t>
            </a:r>
            <a:r>
              <a:rPr lang="ko-KR" altLang="en-US" dirty="0" smtClean="0">
                <a:solidFill>
                  <a:schemeClr val="tx1"/>
                </a:solidFill>
              </a:rPr>
              <a:t>메이지 유신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 rot="5400000">
            <a:off x="6144430" y="2928140"/>
            <a:ext cx="571504" cy="158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구름 12"/>
          <p:cNvSpPr/>
          <p:nvPr/>
        </p:nvSpPr>
        <p:spPr>
          <a:xfrm>
            <a:off x="6500826" y="2643182"/>
            <a:ext cx="1785950" cy="571504"/>
          </a:xfrm>
          <a:prstGeom prst="cloud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쿠데타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5357818" y="3929066"/>
            <a:ext cx="221457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err="1" smtClean="0">
                <a:solidFill>
                  <a:schemeClr val="tx1"/>
                </a:solidFill>
              </a:rPr>
              <a:t>행복안전사</a:t>
            </a:r>
            <a:r>
              <a:rPr lang="ko-KR" altLang="en-US" dirty="0" smtClean="0">
                <a:solidFill>
                  <a:schemeClr val="tx1"/>
                </a:solidFill>
              </a:rPr>
              <a:t> 조직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2143108" y="4214818"/>
            <a:ext cx="2500330" cy="250033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애국공당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(</a:t>
            </a:r>
            <a:r>
              <a:rPr lang="ja-JP" altLang="en-US" sz="2800" dirty="0" smtClean="0"/>
              <a:t>愛国公党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dirty="0" smtClean="0"/>
              <a:t>「</a:t>
            </a:r>
            <a:r>
              <a:rPr lang="ko-KR" altLang="en-US" sz="5400" dirty="0" err="1" smtClean="0"/>
              <a:t>국회개설조칙</a:t>
            </a:r>
            <a:r>
              <a:rPr lang="ko-KR" altLang="en-US" dirty="0" smtClean="0"/>
              <a:t>」발표로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                  </a:t>
            </a:r>
            <a:r>
              <a:rPr lang="ko-KR" altLang="en-US" dirty="0" smtClean="0"/>
              <a:t>다수 정당의 출현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071538" y="1857364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프랑스 영향을 받아 급진주의 성향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1857364"/>
            <a:ext cx="1428760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자유당</a:t>
            </a:r>
            <a:endParaRPr lang="ko-KR" altLang="en-US" sz="2400" dirty="0"/>
          </a:p>
        </p:txBody>
      </p:sp>
      <p:sp>
        <p:nvSpPr>
          <p:cNvPr id="5" name="직사각형 4"/>
          <p:cNvSpPr/>
          <p:nvPr/>
        </p:nvSpPr>
        <p:spPr>
          <a:xfrm>
            <a:off x="1071538" y="3500438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영국의 영향을 받아 점진주의 성향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endParaRPr lang="en-US" altLang="ko-KR" sz="2400" dirty="0" smtClean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3500438"/>
            <a:ext cx="1714512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smtClean="0"/>
              <a:t>입헌개진당</a:t>
            </a:r>
            <a:endParaRPr lang="ko-KR" altLang="en-US" sz="2400" dirty="0"/>
          </a:p>
        </p:txBody>
      </p:sp>
      <p:sp>
        <p:nvSpPr>
          <p:cNvPr id="7" name="타원 6"/>
          <p:cNvSpPr/>
          <p:nvPr/>
        </p:nvSpPr>
        <p:spPr>
          <a:xfrm>
            <a:off x="2857488" y="2643182"/>
            <a:ext cx="4071966" cy="57150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자유민권운동 주장</a:t>
            </a:r>
            <a:endParaRPr lang="ko-KR" altLang="en-US" sz="2400" dirty="0"/>
          </a:p>
        </p:txBody>
      </p:sp>
      <p:sp>
        <p:nvSpPr>
          <p:cNvPr id="8" name="타원 7"/>
          <p:cNvSpPr/>
          <p:nvPr/>
        </p:nvSpPr>
        <p:spPr>
          <a:xfrm>
            <a:off x="2786050" y="4286256"/>
            <a:ext cx="4071966" cy="57150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입헌정치 주장</a:t>
            </a:r>
            <a:endParaRPr lang="ko-KR" altLang="en-US" sz="2400" dirty="0"/>
          </a:p>
        </p:txBody>
      </p:sp>
      <p:sp>
        <p:nvSpPr>
          <p:cNvPr id="9" name="직사각형 8"/>
          <p:cNvSpPr/>
          <p:nvPr/>
        </p:nvSpPr>
        <p:spPr>
          <a:xfrm>
            <a:off x="1071538" y="5143512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정부여당을 목표로 창단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보수층의 지지</a:t>
            </a:r>
            <a:r>
              <a:rPr lang="en-US" altLang="ko-KR" sz="2400" dirty="0" smtClean="0">
                <a:solidFill>
                  <a:schemeClr val="tx1"/>
                </a:solidFill>
              </a:rPr>
              <a:t>-&gt;</a:t>
            </a:r>
            <a:r>
              <a:rPr lang="ko-KR" altLang="en-US" sz="2400" dirty="0" smtClean="0">
                <a:solidFill>
                  <a:schemeClr val="tx1"/>
                </a:solidFill>
              </a:rPr>
              <a:t>조직이 약하고 정부의 탄압 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5143512"/>
            <a:ext cx="1785950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smtClean="0"/>
              <a:t>입헌제정당</a:t>
            </a:r>
            <a:endParaRPr lang="ko-KR" altLang="en-US" sz="2400" dirty="0"/>
          </a:p>
        </p:txBody>
      </p:sp>
      <p:sp>
        <p:nvSpPr>
          <p:cNvPr id="13" name="폭발 1 12"/>
          <p:cNvSpPr/>
          <p:nvPr/>
        </p:nvSpPr>
        <p:spPr>
          <a:xfrm>
            <a:off x="3571868" y="5072074"/>
            <a:ext cx="2714644" cy="1643050"/>
          </a:xfrm>
          <a:prstGeom prst="irregularSeal1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해체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71538" y="1857364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혁신정당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사회주의 이상의 실행 목표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창단 </a:t>
            </a:r>
            <a:r>
              <a:rPr lang="en-US" altLang="ko-KR" sz="2400" dirty="0" smtClean="0">
                <a:solidFill>
                  <a:schemeClr val="tx1"/>
                </a:solidFill>
              </a:rPr>
              <a:t>2</a:t>
            </a:r>
            <a:r>
              <a:rPr lang="ko-KR" altLang="en-US" sz="2400" dirty="0" smtClean="0">
                <a:solidFill>
                  <a:schemeClr val="tx1"/>
                </a:solidFill>
              </a:rPr>
              <a:t>일째 해산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1857364"/>
            <a:ext cx="1857388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smtClean="0"/>
              <a:t>사회민주당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1142976" y="4071942"/>
            <a:ext cx="7072362" cy="128588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정당들은 정부의 견제를 강력히 받고 있었기 때문에 기성정당을 제외하고는 새로운 정당의 출현은 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거의 불가능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72518" cy="1357314"/>
          </a:xfrm>
        </p:spPr>
        <p:txBody>
          <a:bodyPr>
            <a:noAutofit/>
          </a:bodyPr>
          <a:lstStyle/>
          <a:p>
            <a:r>
              <a:rPr lang="ko-KR" altLang="en-US" sz="5400" dirty="0" err="1" smtClean="0"/>
              <a:t>다이쇼기의</a:t>
            </a:r>
            <a:r>
              <a:rPr lang="ko-KR" altLang="en-US" sz="5400" dirty="0" smtClean="0"/>
              <a:t> 본격적인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en-US" altLang="ko-KR" sz="5400" dirty="0" smtClean="0"/>
              <a:t>                  </a:t>
            </a:r>
            <a:r>
              <a:rPr lang="ko-KR" altLang="en-US" sz="5400" dirty="0" smtClean="0"/>
              <a:t>정당내각의 성립</a:t>
            </a:r>
            <a:endParaRPr lang="ko-KR" altLang="en-US" sz="5400" dirty="0"/>
          </a:p>
        </p:txBody>
      </p:sp>
      <p:sp>
        <p:nvSpPr>
          <p:cNvPr id="3" name="직사각형 2"/>
          <p:cNvSpPr/>
          <p:nvPr/>
        </p:nvSpPr>
        <p:spPr>
          <a:xfrm>
            <a:off x="928662" y="2714620"/>
            <a:ext cx="2214578" cy="2143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자유당 계승</a:t>
            </a:r>
            <a:endParaRPr lang="en-US" altLang="ko-KR" sz="2800" dirty="0" smtClean="0"/>
          </a:p>
          <a:p>
            <a:pPr algn="ctr"/>
            <a:endParaRPr lang="en-US" altLang="ko-KR" sz="2800" dirty="0" smtClean="0"/>
          </a:p>
          <a:p>
            <a:pPr algn="ctr"/>
            <a:endParaRPr lang="en-US" altLang="ko-KR" sz="2800" dirty="0" smtClean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1142976" y="3857628"/>
            <a:ext cx="1785950" cy="78581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/>
              <a:t>정우회</a:t>
            </a:r>
            <a:endParaRPr lang="ko-KR" altLang="en-US" sz="2800" dirty="0"/>
          </a:p>
        </p:txBody>
      </p:sp>
      <p:sp>
        <p:nvSpPr>
          <p:cNvPr id="5" name="직사각형 4"/>
          <p:cNvSpPr/>
          <p:nvPr/>
        </p:nvSpPr>
        <p:spPr>
          <a:xfrm>
            <a:off x="5643570" y="2714620"/>
            <a:ext cx="2214578" cy="2143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개진당 계승</a:t>
            </a:r>
            <a:endParaRPr lang="en-US" altLang="ko-KR" sz="2800" dirty="0" smtClean="0"/>
          </a:p>
          <a:p>
            <a:pPr algn="ctr"/>
            <a:endParaRPr lang="en-US" altLang="ko-KR" sz="2800" dirty="0" smtClean="0"/>
          </a:p>
          <a:p>
            <a:pPr algn="ctr"/>
            <a:endParaRPr lang="en-US" altLang="ko-KR" sz="2800" dirty="0" smtClean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857884" y="3857628"/>
            <a:ext cx="1785950" cy="78581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/>
              <a:t>헌정회</a:t>
            </a:r>
            <a:endParaRPr lang="ko-KR" altLang="en-US" sz="2800" dirty="0"/>
          </a:p>
        </p:txBody>
      </p:sp>
      <p:sp>
        <p:nvSpPr>
          <p:cNvPr id="7" name="왼쪽/오른쪽 화살표 6"/>
          <p:cNvSpPr/>
          <p:nvPr/>
        </p:nvSpPr>
        <p:spPr>
          <a:xfrm>
            <a:off x="3643306" y="3357562"/>
            <a:ext cx="1500198" cy="8572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대립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순서도: 다중 문서 7"/>
          <p:cNvSpPr/>
          <p:nvPr/>
        </p:nvSpPr>
        <p:spPr>
          <a:xfrm>
            <a:off x="928662" y="1928802"/>
            <a:ext cx="7000924" cy="4500594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000" dirty="0" smtClean="0"/>
          </a:p>
          <a:p>
            <a:pPr algn="ctr"/>
            <a:r>
              <a:rPr lang="ko-KR" altLang="en-US" sz="2000" dirty="0" err="1" smtClean="0">
                <a:solidFill>
                  <a:schemeClr val="tx1"/>
                </a:solidFill>
              </a:rPr>
              <a:t>이누카이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츠요시</a:t>
            </a:r>
            <a:r>
              <a:rPr lang="ko-KR" altLang="en-US" sz="2000" dirty="0" smtClean="0">
                <a:solidFill>
                  <a:schemeClr val="tx1"/>
                </a:solidFill>
              </a:rPr>
              <a:t> 수상은 만주에서 일본군이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독자적인 행동으로 행한 무력팽창 반대</a:t>
            </a:r>
            <a:r>
              <a:rPr lang="en-US" altLang="ko-KR" sz="2000" dirty="0" smtClean="0">
                <a:solidFill>
                  <a:schemeClr val="tx1"/>
                </a:solidFill>
              </a:rPr>
              <a:t>-&gt;</a:t>
            </a:r>
            <a:r>
              <a:rPr lang="ko-KR" altLang="en-US" sz="2000" dirty="0" smtClean="0">
                <a:solidFill>
                  <a:schemeClr val="tx1"/>
                </a:solidFill>
              </a:rPr>
              <a:t>암살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정당정치 종결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</p:txBody>
      </p:sp>
      <p:sp>
        <p:nvSpPr>
          <p:cNvPr id="10" name="타원 9"/>
          <p:cNvSpPr/>
          <p:nvPr/>
        </p:nvSpPr>
        <p:spPr>
          <a:xfrm>
            <a:off x="2000232" y="4714884"/>
            <a:ext cx="4071966" cy="857256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군부 집권 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대륙침략 본격화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86874" cy="1143000"/>
          </a:xfrm>
        </p:spPr>
        <p:txBody>
          <a:bodyPr>
            <a:noAutofit/>
          </a:bodyPr>
          <a:lstStyle/>
          <a:p>
            <a:pPr algn="r"/>
            <a:r>
              <a:rPr lang="ko-KR" altLang="en-US" sz="5400" dirty="0" smtClean="0"/>
              <a:t>전시기「</a:t>
            </a:r>
            <a:r>
              <a:rPr lang="ko-KR" altLang="en-US" sz="5400" dirty="0" err="1" smtClean="0"/>
              <a:t>국가총동원법</a:t>
            </a:r>
            <a:r>
              <a:rPr lang="ko-KR" altLang="en-US" sz="5400" dirty="0" smtClean="0"/>
              <a:t>」에                        의한 정당정치의 붕괴</a:t>
            </a:r>
            <a:endParaRPr lang="ko-KR" altLang="en-US" sz="5400" dirty="0"/>
          </a:p>
        </p:txBody>
      </p:sp>
      <p:grpSp>
        <p:nvGrpSpPr>
          <p:cNvPr id="28" name="그룹 27"/>
          <p:cNvGrpSpPr/>
          <p:nvPr/>
        </p:nvGrpSpPr>
        <p:grpSpPr>
          <a:xfrm>
            <a:off x="857224" y="2000240"/>
            <a:ext cx="2357454" cy="4429156"/>
            <a:chOff x="857224" y="2000240"/>
            <a:chExt cx="2357454" cy="4429156"/>
          </a:xfrm>
        </p:grpSpPr>
        <p:sp>
          <p:nvSpPr>
            <p:cNvPr id="11" name="정육면체 10"/>
            <p:cNvSpPr/>
            <p:nvPr/>
          </p:nvSpPr>
          <p:spPr>
            <a:xfrm flipH="1">
              <a:off x="857224" y="2000240"/>
              <a:ext cx="2357454" cy="4429156"/>
            </a:xfrm>
            <a:prstGeom prst="cube">
              <a:avLst>
                <a:gd name="adj" fmla="val 216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7" name="그룹 16"/>
            <p:cNvGrpSpPr/>
            <p:nvPr/>
          </p:nvGrpSpPr>
          <p:grpSpPr>
            <a:xfrm>
              <a:off x="1357290" y="2500306"/>
              <a:ext cx="1857388" cy="3929090"/>
              <a:chOff x="1357290" y="2500306"/>
              <a:chExt cx="1857388" cy="3929090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357290" y="3286124"/>
                <a:ext cx="1857388" cy="785818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노동당</a:t>
                </a:r>
                <a:endParaRPr lang="ko-KR" altLang="en-US" dirty="0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357290" y="4071942"/>
                <a:ext cx="1857388" cy="785818"/>
              </a:xfrm>
              <a:prstGeom prst="rect">
                <a:avLst/>
              </a:prstGeom>
              <a:solidFill>
                <a:srgbClr val="CE6CD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일본국가사회당</a:t>
                </a:r>
                <a:endParaRPr lang="ko-KR" altLang="en-US" dirty="0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1357290" y="4857760"/>
                <a:ext cx="1857388" cy="785818"/>
              </a:xfrm>
              <a:prstGeom prst="rect">
                <a:avLst/>
              </a:prstGeom>
              <a:solidFill>
                <a:srgbClr val="D9637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일본무산당</a:t>
                </a:r>
                <a:endParaRPr lang="ko-KR" altLang="en-US" dirty="0"/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1357290" y="5643578"/>
                <a:ext cx="1857388" cy="785818"/>
              </a:xfrm>
              <a:prstGeom prst="rect">
                <a:avLst/>
              </a:prstGeom>
              <a:solidFill>
                <a:srgbClr val="00CC6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err="1" smtClean="0"/>
                  <a:t>사회중당</a:t>
                </a:r>
                <a:endParaRPr lang="ko-KR" altLang="en-US" dirty="0"/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1357290" y="2500306"/>
                <a:ext cx="1857388" cy="785818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사회민중당</a:t>
                </a:r>
                <a:endParaRPr lang="ko-KR" altLang="en-US" dirty="0"/>
              </a:p>
            </p:txBody>
          </p:sp>
        </p:grpSp>
      </p:grpSp>
      <p:grpSp>
        <p:nvGrpSpPr>
          <p:cNvPr id="29" name="그룹 28"/>
          <p:cNvGrpSpPr/>
          <p:nvPr/>
        </p:nvGrpSpPr>
        <p:grpSpPr>
          <a:xfrm>
            <a:off x="5500694" y="2000240"/>
            <a:ext cx="2357454" cy="4429156"/>
            <a:chOff x="5500694" y="2000240"/>
            <a:chExt cx="2357454" cy="4429156"/>
          </a:xfrm>
        </p:grpSpPr>
        <p:sp>
          <p:nvSpPr>
            <p:cNvPr id="12" name="정육면체 11"/>
            <p:cNvSpPr/>
            <p:nvPr/>
          </p:nvSpPr>
          <p:spPr>
            <a:xfrm>
              <a:off x="5500694" y="2000240"/>
              <a:ext cx="2357454" cy="4429156"/>
            </a:xfrm>
            <a:prstGeom prst="cube">
              <a:avLst>
                <a:gd name="adj" fmla="val 216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500694" y="3286124"/>
              <a:ext cx="1857388" cy="78581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입헌민정당</a:t>
              </a:r>
              <a:endParaRPr lang="ko-KR" altLang="en-US" dirty="0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500694" y="4071942"/>
              <a:ext cx="1857388" cy="785818"/>
            </a:xfrm>
            <a:prstGeom prst="rect">
              <a:avLst/>
            </a:prstGeom>
            <a:solidFill>
              <a:srgbClr val="75F44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국민동맹</a:t>
              </a:r>
              <a:endParaRPr lang="ko-KR" altLang="en-US" dirty="0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5500694" y="4857760"/>
              <a:ext cx="1857388" cy="785818"/>
            </a:xfrm>
            <a:prstGeom prst="rect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/>
                <a:t>동방회</a:t>
              </a:r>
              <a:endParaRPr lang="ko-KR" altLang="en-US" dirty="0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500694" y="5643578"/>
              <a:ext cx="1857388" cy="785818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근로국민당</a:t>
              </a:r>
              <a:endParaRPr lang="ko-KR" altLang="en-US" dirty="0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5500694" y="2500306"/>
              <a:ext cx="1857388" cy="78581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/>
                <a:t>입헌정우회</a:t>
              </a:r>
              <a:endParaRPr lang="ko-KR" altLang="en-US" dirty="0"/>
            </a:p>
          </p:txBody>
        </p:sp>
      </p:grpSp>
      <p:sp>
        <p:nvSpPr>
          <p:cNvPr id="27" name="폭발 2 26"/>
          <p:cNvSpPr/>
          <p:nvPr/>
        </p:nvSpPr>
        <p:spPr>
          <a:xfrm>
            <a:off x="3286116" y="4714884"/>
            <a:ext cx="2357454" cy="1643074"/>
          </a:xfrm>
          <a:prstGeom prst="irregularSeal2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</a:rPr>
              <a:t>해체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sp>
        <p:nvSpPr>
          <p:cNvPr id="25" name="물결 24"/>
          <p:cNvSpPr/>
          <p:nvPr/>
        </p:nvSpPr>
        <p:spPr>
          <a:xfrm>
            <a:off x="214282" y="1357298"/>
            <a:ext cx="1643074" cy="1214446"/>
          </a:xfrm>
          <a:prstGeom prst="wav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>
                <a:solidFill>
                  <a:schemeClr val="tx1"/>
                </a:solidFill>
              </a:rPr>
              <a:t>혁신계</a:t>
            </a:r>
            <a:r>
              <a:rPr lang="ko-KR" altLang="en-US" sz="2400" dirty="0" smtClean="0">
                <a:solidFill>
                  <a:schemeClr val="tx1"/>
                </a:solidFill>
              </a:rPr>
              <a:t> 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정당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물결 25"/>
          <p:cNvSpPr/>
          <p:nvPr/>
        </p:nvSpPr>
        <p:spPr>
          <a:xfrm flipH="1">
            <a:off x="4071934" y="1643050"/>
            <a:ext cx="1643074" cy="1143008"/>
          </a:xfrm>
          <a:prstGeom prst="wav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보수계 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정당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2143140"/>
          </a:xfrm>
        </p:spPr>
        <p:txBody>
          <a:bodyPr>
            <a:noAutofit/>
          </a:bodyPr>
          <a:lstStyle/>
          <a:p>
            <a:r>
              <a:rPr lang="ko-KR" altLang="en-US" sz="5400" dirty="0" smtClean="0"/>
              <a:t>전후「</a:t>
            </a:r>
            <a:r>
              <a:rPr lang="ko-KR" altLang="en-US" sz="5400" dirty="0" err="1" smtClean="0"/>
              <a:t>자민당</a:t>
            </a:r>
            <a:r>
              <a:rPr lang="en-US" altLang="ko-KR" sz="5400" dirty="0" smtClean="0"/>
              <a:t>·</a:t>
            </a:r>
            <a:r>
              <a:rPr lang="ko-KR" altLang="en-US" sz="5400" dirty="0" smtClean="0"/>
              <a:t>사회당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en-US" altLang="ko-KR" sz="5400" dirty="0" smtClean="0"/>
              <a:t>              2</a:t>
            </a:r>
            <a:r>
              <a:rPr lang="ko-KR" altLang="en-US" sz="5400" dirty="0" smtClean="0"/>
              <a:t>대정당」형성 과정</a:t>
            </a:r>
            <a:endParaRPr lang="ko-KR" altLang="en-US" sz="5400" dirty="0"/>
          </a:p>
        </p:txBody>
      </p:sp>
      <p:sp>
        <p:nvSpPr>
          <p:cNvPr id="3" name="직사각형 2"/>
          <p:cNvSpPr/>
          <p:nvPr/>
        </p:nvSpPr>
        <p:spPr>
          <a:xfrm>
            <a:off x="1142976" y="2571744"/>
            <a:ext cx="2214578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>
                <a:solidFill>
                  <a:srgbClr val="FF5050"/>
                </a:solidFill>
              </a:rPr>
              <a:t>보수계 정당</a:t>
            </a:r>
            <a:endParaRPr lang="ko-KR" altLang="en-US" sz="4000" dirty="0">
              <a:solidFill>
                <a:srgbClr val="FF5050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71406" y="3286124"/>
            <a:ext cx="4429156" cy="2324388"/>
            <a:chOff x="71406" y="3286124"/>
            <a:chExt cx="4429156" cy="2324388"/>
          </a:xfrm>
        </p:grpSpPr>
        <p:sp>
          <p:nvSpPr>
            <p:cNvPr id="4" name="타원 3"/>
            <p:cNvSpPr/>
            <p:nvPr/>
          </p:nvSpPr>
          <p:spPr>
            <a:xfrm>
              <a:off x="1513229" y="4253190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일본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자유당</a:t>
              </a:r>
              <a:endParaRPr lang="ko-KR" altLang="en-US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3000364" y="3286124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일본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협동당</a:t>
              </a:r>
              <a:endParaRPr lang="ko-KR" altLang="en-US" dirty="0"/>
            </a:p>
          </p:txBody>
        </p:sp>
        <p:sp>
          <p:nvSpPr>
            <p:cNvPr id="6" name="타원 5"/>
            <p:cNvSpPr/>
            <p:nvPr/>
          </p:nvSpPr>
          <p:spPr>
            <a:xfrm>
              <a:off x="71406" y="3286124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일본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진보당</a:t>
              </a:r>
              <a:endParaRPr lang="ko-KR" altLang="en-US" dirty="0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5715008" y="2571744"/>
            <a:ext cx="2214578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err="1" smtClean="0">
                <a:solidFill>
                  <a:srgbClr val="339933"/>
                </a:solidFill>
              </a:rPr>
              <a:t>혁신계</a:t>
            </a:r>
            <a:r>
              <a:rPr lang="ko-KR" altLang="en-US" sz="4000" dirty="0" smtClean="0">
                <a:solidFill>
                  <a:srgbClr val="339933"/>
                </a:solidFill>
              </a:rPr>
              <a:t> 정당</a:t>
            </a:r>
            <a:endParaRPr lang="ko-KR" altLang="en-US" sz="4000" dirty="0">
              <a:solidFill>
                <a:srgbClr val="339933"/>
              </a:solidFill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4572000" y="3286124"/>
            <a:ext cx="4429156" cy="2363577"/>
            <a:chOff x="4572000" y="3286124"/>
            <a:chExt cx="4429156" cy="2363577"/>
          </a:xfrm>
        </p:grpSpPr>
        <p:sp>
          <p:nvSpPr>
            <p:cNvPr id="8" name="타원 7"/>
            <p:cNvSpPr/>
            <p:nvPr/>
          </p:nvSpPr>
          <p:spPr>
            <a:xfrm>
              <a:off x="6072198" y="4292379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일본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사회당</a:t>
              </a:r>
              <a:endParaRPr lang="ko-KR" altLang="en-US" dirty="0"/>
            </a:p>
          </p:txBody>
        </p:sp>
        <p:sp>
          <p:nvSpPr>
            <p:cNvPr id="9" name="타원 8"/>
            <p:cNvSpPr/>
            <p:nvPr/>
          </p:nvSpPr>
          <p:spPr>
            <a:xfrm>
              <a:off x="7500958" y="3286124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사회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혁신당</a:t>
              </a:r>
              <a:endParaRPr lang="ko-KR" altLang="en-US" dirty="0"/>
            </a:p>
          </p:txBody>
        </p:sp>
        <p:sp>
          <p:nvSpPr>
            <p:cNvPr id="10" name="타원 9"/>
            <p:cNvSpPr/>
            <p:nvPr/>
          </p:nvSpPr>
          <p:spPr>
            <a:xfrm>
              <a:off x="4572000" y="3286124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rgbClr val="339933">
                    <a:shade val="30000"/>
                    <a:satMod val="115000"/>
                  </a:srgbClr>
                </a:gs>
                <a:gs pos="50000">
                  <a:srgbClr val="339933">
                    <a:shade val="67500"/>
                    <a:satMod val="115000"/>
                  </a:srgbClr>
                </a:gs>
                <a:gs pos="100000">
                  <a:srgbClr val="339933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일본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공산당</a:t>
              </a:r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571636"/>
          </a:xfrm>
        </p:spPr>
        <p:txBody>
          <a:bodyPr>
            <a:noAutofit/>
          </a:bodyPr>
          <a:lstStyle/>
          <a:p>
            <a:r>
              <a:rPr lang="en-US" altLang="ko-KR" sz="5400" dirty="0" smtClean="0"/>
              <a:t>2</a:t>
            </a:r>
            <a:r>
              <a:rPr lang="ko-KR" altLang="en-US" sz="5400" dirty="0" smtClean="0"/>
              <a:t>대 정당체제의 </a:t>
            </a:r>
            <a:r>
              <a:rPr lang="ko-KR" altLang="en-US" sz="5400" dirty="0" err="1" smtClean="0"/>
              <a:t>자민당</a:t>
            </a:r>
            <a:r>
              <a:rPr lang="ko-KR" altLang="en-US" sz="5400" dirty="0" smtClean="0"/>
              <a:t>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en-US" altLang="ko-KR" sz="5400" dirty="0" smtClean="0"/>
              <a:t>                     </a:t>
            </a:r>
            <a:r>
              <a:rPr lang="ko-KR" altLang="en-US" sz="5400" dirty="0" smtClean="0"/>
              <a:t>장기집권시작</a:t>
            </a:r>
            <a:endParaRPr lang="ko-KR" altLang="en-US" sz="5400" dirty="0"/>
          </a:p>
        </p:txBody>
      </p:sp>
      <p:sp>
        <p:nvSpPr>
          <p:cNvPr id="3" name="순서도: 처리 2"/>
          <p:cNvSpPr/>
          <p:nvPr/>
        </p:nvSpPr>
        <p:spPr>
          <a:xfrm>
            <a:off x="1000100" y="2643182"/>
            <a:ext cx="7358114" cy="1428760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1955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년 자유당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민주당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자유민주당</a:t>
            </a:r>
            <a:endParaRPr lang="en-US" altLang="ko-K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보수정당으로 일본의 과거를 지키려는 이념</a:t>
            </a:r>
            <a:endParaRPr lang="en-US" altLang="ko-K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과반수의 의석 차지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-&gt;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헌법개정 등 중요한 사안의 제외하고는 </a:t>
            </a:r>
            <a:endParaRPr lang="en-US" altLang="ko-K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자민당이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원하는 법률을 제정</a:t>
            </a:r>
            <a:endParaRPr lang="ko-KR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물결 3"/>
          <p:cNvSpPr/>
          <p:nvPr/>
        </p:nvSpPr>
        <p:spPr>
          <a:xfrm>
            <a:off x="6858016" y="2214554"/>
            <a:ext cx="1428760" cy="857256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자민당</a:t>
            </a:r>
            <a:endParaRPr lang="ko-KR" altLang="en-US" sz="2400" dirty="0"/>
          </a:p>
        </p:txBody>
      </p:sp>
      <p:sp>
        <p:nvSpPr>
          <p:cNvPr id="5" name="순서도: 처리 4"/>
          <p:cNvSpPr/>
          <p:nvPr/>
        </p:nvSpPr>
        <p:spPr>
          <a:xfrm>
            <a:off x="1000100" y="4714884"/>
            <a:ext cx="7358114" cy="1428760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사회당 좌파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사회당 우파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사회당</a:t>
            </a:r>
            <a:endParaRPr lang="en-US" altLang="ko-K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ko-KR" alt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일본국헌법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을 최대한 고수하여 </a:t>
            </a:r>
            <a:endParaRPr lang="en-US" altLang="ko-K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「대일본제국헌법」체제에서 탈피하려는 경향</a:t>
            </a:r>
            <a:endParaRPr lang="ko-KR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물결 5"/>
          <p:cNvSpPr/>
          <p:nvPr/>
        </p:nvSpPr>
        <p:spPr>
          <a:xfrm>
            <a:off x="6858016" y="4286256"/>
            <a:ext cx="1428760" cy="857256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사회당</a:t>
            </a:r>
            <a:endParaRPr lang="ko-KR" altLang="en-US" sz="2400" dirty="0"/>
          </a:p>
        </p:txBody>
      </p:sp>
      <p:sp>
        <p:nvSpPr>
          <p:cNvPr id="10" name="직사각형 9"/>
          <p:cNvSpPr/>
          <p:nvPr/>
        </p:nvSpPr>
        <p:spPr>
          <a:xfrm>
            <a:off x="2000232" y="3000372"/>
            <a:ext cx="4714908" cy="2714644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▷이념차이로 인한 대립관계◁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5400" dirty="0" smtClean="0"/>
              <a:t>현대 일본의 정치제도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85728"/>
            <a:ext cx="8643966" cy="1143000"/>
          </a:xfrm>
        </p:spPr>
        <p:txBody>
          <a:bodyPr>
            <a:noAutofit/>
          </a:bodyPr>
          <a:lstStyle/>
          <a:p>
            <a:r>
              <a:rPr lang="ko-KR" altLang="en-US" sz="5400" dirty="0" smtClean="0"/>
              <a:t>만년 정당 「</a:t>
            </a:r>
            <a:r>
              <a:rPr lang="ko-KR" altLang="en-US" sz="5400" dirty="0" err="1" smtClean="0"/>
              <a:t>자민당</a:t>
            </a:r>
            <a:r>
              <a:rPr lang="ko-KR" altLang="en-US" sz="5400" dirty="0" smtClean="0"/>
              <a:t>」 붕괴</a:t>
            </a:r>
            <a:endParaRPr lang="ko-KR" altLang="en-US" sz="5400" dirty="0"/>
          </a:p>
        </p:txBody>
      </p:sp>
      <p:sp>
        <p:nvSpPr>
          <p:cNvPr id="3" name="한쪽 모서리가 둥근 사각형 2"/>
          <p:cNvSpPr/>
          <p:nvPr/>
        </p:nvSpPr>
        <p:spPr>
          <a:xfrm>
            <a:off x="1357290" y="2214554"/>
            <a:ext cx="2000264" cy="785818"/>
          </a:xfrm>
          <a:prstGeom prst="round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/>
              <a:t>록히드사건</a:t>
            </a:r>
            <a:endParaRPr lang="ko-KR" altLang="en-US" sz="2000" dirty="0"/>
          </a:p>
        </p:txBody>
      </p:sp>
      <p:sp>
        <p:nvSpPr>
          <p:cNvPr id="4" name="한쪽 모서리가 둥근 사각형 3"/>
          <p:cNvSpPr/>
          <p:nvPr/>
        </p:nvSpPr>
        <p:spPr>
          <a:xfrm>
            <a:off x="1357290" y="3286124"/>
            <a:ext cx="2000264" cy="785818"/>
          </a:xfrm>
          <a:prstGeom prst="round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/>
              <a:t>리쿠르트사건</a:t>
            </a:r>
            <a:endParaRPr lang="ko-KR" altLang="en-US" sz="2000" dirty="0"/>
          </a:p>
        </p:txBody>
      </p:sp>
      <p:sp>
        <p:nvSpPr>
          <p:cNvPr id="5" name="한쪽 모서리가 둥근 사각형 4"/>
          <p:cNvSpPr/>
          <p:nvPr/>
        </p:nvSpPr>
        <p:spPr>
          <a:xfrm>
            <a:off x="1357290" y="4357694"/>
            <a:ext cx="2000264" cy="785818"/>
          </a:xfrm>
          <a:prstGeom prst="round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거액탈세사건</a:t>
            </a:r>
            <a:endParaRPr lang="ko-KR" altLang="en-US" sz="2000" dirty="0"/>
          </a:p>
        </p:txBody>
      </p:sp>
      <p:sp>
        <p:nvSpPr>
          <p:cNvPr id="6" name="왼쪽 화살표 설명선 5"/>
          <p:cNvSpPr/>
          <p:nvPr/>
        </p:nvSpPr>
        <p:spPr>
          <a:xfrm>
            <a:off x="4143372" y="1785926"/>
            <a:ext cx="4071966" cy="3786214"/>
          </a:xfrm>
          <a:prstGeom prst="leftArrowCallou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rgbClr val="C00000"/>
                </a:solidFill>
              </a:rPr>
              <a:t>국민들은 </a:t>
            </a:r>
            <a:r>
              <a:rPr lang="ko-KR" altLang="en-US" sz="2000" dirty="0" err="1" smtClean="0">
                <a:solidFill>
                  <a:srgbClr val="C00000"/>
                </a:solidFill>
              </a:rPr>
              <a:t>자민당을</a:t>
            </a:r>
            <a:r>
              <a:rPr lang="ko-KR" altLang="en-US" sz="2000" dirty="0" smtClean="0">
                <a:solidFill>
                  <a:srgbClr val="C00000"/>
                </a:solidFill>
              </a:rPr>
              <a:t> 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rgbClr val="C00000"/>
                </a:solidFill>
              </a:rPr>
              <a:t>부패정당으로 간주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rgbClr val="C00000"/>
                </a:solidFill>
              </a:rPr>
              <a:t>부패한 정권을 교체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rgbClr val="C00000"/>
                </a:solidFill>
              </a:rPr>
              <a:t>하는 것만이 유일한 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rgbClr val="C00000"/>
                </a:solidFill>
              </a:rPr>
              <a:t>방법이라 판단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smtClean="0"/>
              <a:t>연립정부시대의 도래</a:t>
            </a:r>
            <a:endParaRPr lang="ko-KR" altLang="en-US" sz="5400"/>
          </a:p>
        </p:txBody>
      </p:sp>
      <p:sp>
        <p:nvSpPr>
          <p:cNvPr id="3" name="타원 2"/>
          <p:cNvSpPr/>
          <p:nvPr/>
        </p:nvSpPr>
        <p:spPr>
          <a:xfrm>
            <a:off x="1500166" y="2285992"/>
            <a:ext cx="6143668" cy="11430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일본신당 </a:t>
            </a:r>
            <a:r>
              <a:rPr lang="ko-KR" altLang="en-US" sz="2400" dirty="0" err="1" smtClean="0"/>
              <a:t>호소가와</a:t>
            </a:r>
            <a:r>
              <a:rPr lang="ko-KR" altLang="en-US" sz="2400" dirty="0" smtClean="0"/>
              <a:t> 총리 임명</a:t>
            </a:r>
            <a:endParaRPr lang="ko-KR" altLang="en-US" sz="2400" dirty="0"/>
          </a:p>
        </p:txBody>
      </p:sp>
      <p:sp>
        <p:nvSpPr>
          <p:cNvPr id="4" name="타원 3"/>
          <p:cNvSpPr/>
          <p:nvPr/>
        </p:nvSpPr>
        <p:spPr>
          <a:xfrm>
            <a:off x="1500166" y="4286256"/>
            <a:ext cx="6143668" cy="11430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자민당이</a:t>
            </a:r>
            <a:r>
              <a:rPr lang="ko-KR" altLang="en-US" sz="2400" dirty="0" smtClean="0"/>
              <a:t> 아닌 정당이 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일본정치 리드</a:t>
            </a:r>
            <a:endParaRPr lang="ko-KR" altLang="en-US" sz="2400" dirty="0"/>
          </a:p>
        </p:txBody>
      </p:sp>
      <p:sp>
        <p:nvSpPr>
          <p:cNvPr id="6" name="모서리가 접힌 도형 5"/>
          <p:cNvSpPr/>
          <p:nvPr/>
        </p:nvSpPr>
        <p:spPr>
          <a:xfrm>
            <a:off x="2643174" y="2071678"/>
            <a:ext cx="3786214" cy="3357586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/>
              <a:t>55</a:t>
            </a:r>
            <a:r>
              <a:rPr lang="ko-KR" altLang="en-US" sz="3600" dirty="0" smtClean="0"/>
              <a:t>년 체제 붕괴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186766" cy="1143000"/>
          </a:xfrm>
        </p:spPr>
        <p:txBody>
          <a:bodyPr>
            <a:noAutofit/>
          </a:bodyPr>
          <a:lstStyle/>
          <a:p>
            <a:pPr algn="ctr"/>
            <a:r>
              <a:rPr lang="ko-KR" altLang="en-US" sz="5400" dirty="0" smtClean="0"/>
              <a:t>연립정부체제로서 </a:t>
            </a:r>
            <a:r>
              <a:rPr lang="ko-KR" altLang="en-US" sz="5400" dirty="0" err="1" smtClean="0"/>
              <a:t>자민당</a:t>
            </a:r>
            <a:r>
              <a:rPr lang="ko-KR" altLang="en-US" sz="5400" dirty="0" smtClean="0"/>
              <a:t> 중심 정부의 회복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100212oqi1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500174"/>
            <a:ext cx="5205722" cy="3574595"/>
          </a:xfrm>
        </p:spPr>
      </p:pic>
      <p:sp>
        <p:nvSpPr>
          <p:cNvPr id="6" name="순서도: 처리 5"/>
          <p:cNvSpPr/>
          <p:nvPr/>
        </p:nvSpPr>
        <p:spPr>
          <a:xfrm>
            <a:off x="642910" y="1785926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무라야마</a:t>
            </a:r>
            <a:r>
              <a:rPr lang="ko-KR" altLang="en-US" sz="2400" dirty="0" smtClean="0"/>
              <a:t> 연립정부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2061129u3915500_P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058" y="1142984"/>
            <a:ext cx="4090918" cy="4870141"/>
          </a:xfrm>
        </p:spPr>
      </p:pic>
      <p:sp>
        <p:nvSpPr>
          <p:cNvPr id="6" name="순서도: 처리 5"/>
          <p:cNvSpPr/>
          <p:nvPr/>
        </p:nvSpPr>
        <p:spPr>
          <a:xfrm>
            <a:off x="1214414" y="1643050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고이즈미</a:t>
            </a:r>
            <a:r>
              <a:rPr lang="ko-KR" altLang="en-US" sz="2400" dirty="0" smtClean="0"/>
              <a:t> 정부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PYH2007060804900034000_P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1714488"/>
            <a:ext cx="3515698" cy="4565842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28596" y="0"/>
            <a:ext cx="6858048" cy="2071702"/>
          </a:xfrm>
        </p:spPr>
        <p:txBody>
          <a:bodyPr>
            <a:noAutofit/>
          </a:bodyPr>
          <a:lstStyle/>
          <a:p>
            <a:pPr algn="l"/>
            <a:r>
              <a:rPr lang="ko-KR" altLang="en-US" sz="5400" dirty="0" smtClean="0"/>
              <a:t>연립정부로서의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ko-KR" altLang="en-US" sz="5400" dirty="0" err="1" smtClean="0"/>
              <a:t>자민당의</a:t>
            </a:r>
            <a:r>
              <a:rPr lang="ko-KR" altLang="en-US" sz="5400" dirty="0" smtClean="0"/>
              <a:t> 추락</a:t>
            </a:r>
            <a:endParaRPr lang="ko-KR" altLang="en-US" sz="5400" dirty="0"/>
          </a:p>
        </p:txBody>
      </p:sp>
      <p:sp>
        <p:nvSpPr>
          <p:cNvPr id="6" name="순서도: 처리 5"/>
          <p:cNvSpPr/>
          <p:nvPr/>
        </p:nvSpPr>
        <p:spPr>
          <a:xfrm>
            <a:off x="1928794" y="4786322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아베</a:t>
            </a:r>
            <a:r>
              <a:rPr lang="ko-KR" altLang="en-US" sz="2400" dirty="0" smtClean="0"/>
              <a:t> 정부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NISI20080104_0005853548_we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214422"/>
            <a:ext cx="3335679" cy="4857784"/>
          </a:xfrm>
        </p:spPr>
      </p:pic>
      <p:sp>
        <p:nvSpPr>
          <p:cNvPr id="5" name="순서도: 처리 4"/>
          <p:cNvSpPr/>
          <p:nvPr/>
        </p:nvSpPr>
        <p:spPr>
          <a:xfrm>
            <a:off x="2143108" y="2643182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후쿠다</a:t>
            </a:r>
            <a:r>
              <a:rPr lang="ko-KR" altLang="en-US" sz="2400" dirty="0" smtClean="0"/>
              <a:t> 정부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NISI20090111_0000450474_we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857232"/>
            <a:ext cx="3433592" cy="5450146"/>
          </a:xfrm>
        </p:spPr>
      </p:pic>
      <p:sp>
        <p:nvSpPr>
          <p:cNvPr id="5" name="순서도: 처리 4"/>
          <p:cNvSpPr/>
          <p:nvPr/>
        </p:nvSpPr>
        <p:spPr>
          <a:xfrm>
            <a:off x="2428860" y="2214554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아소 정부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%C7%CF%C5%E4%BE%DF%B8%B6%C0%CC%B8%B6_juney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2000240"/>
            <a:ext cx="5143500" cy="3914775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54805" cy="939784"/>
          </a:xfrm>
        </p:spPr>
        <p:txBody>
          <a:bodyPr>
            <a:noAutofit/>
          </a:bodyPr>
          <a:lstStyle/>
          <a:p>
            <a:pPr algn="l"/>
            <a:r>
              <a:rPr lang="ko-KR" altLang="en-US" sz="5400" dirty="0" smtClean="0"/>
              <a:t>민주당 중심의 연립정부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ko-KR" altLang="en-US" sz="5400" dirty="0" smtClean="0"/>
              <a:t>탄생</a:t>
            </a:r>
            <a:endParaRPr lang="ko-KR" altLang="en-US" sz="5400" dirty="0"/>
          </a:p>
        </p:txBody>
      </p:sp>
      <p:sp>
        <p:nvSpPr>
          <p:cNvPr id="6" name="순서도: 처리 5"/>
          <p:cNvSpPr/>
          <p:nvPr/>
        </p:nvSpPr>
        <p:spPr>
          <a:xfrm>
            <a:off x="857224" y="2285992"/>
            <a:ext cx="3000396" cy="1285884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하토야마</a:t>
            </a:r>
            <a:r>
              <a:rPr lang="ko-KR" altLang="en-US" sz="2400" dirty="0" smtClean="0"/>
              <a:t> 정부</a:t>
            </a:r>
            <a:endParaRPr lang="ko-KR" altLang="en-US" sz="2400" dirty="0"/>
          </a:p>
        </p:txBody>
      </p:sp>
      <p:sp>
        <p:nvSpPr>
          <p:cNvPr id="7" name="모서리가 접힌 도형 6"/>
          <p:cNvSpPr/>
          <p:nvPr/>
        </p:nvSpPr>
        <p:spPr>
          <a:xfrm>
            <a:off x="857224" y="2285992"/>
            <a:ext cx="7643866" cy="2928958"/>
          </a:xfrm>
          <a:prstGeom prst="folded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bg1"/>
                </a:solidFill>
              </a:rPr>
              <a:t>민주당의 대내정책</a:t>
            </a:r>
            <a:r>
              <a:rPr lang="en-US" altLang="ko-KR" sz="2000" dirty="0" smtClean="0">
                <a:solidFill>
                  <a:schemeClr val="bg1"/>
                </a:solidFill>
              </a:rPr>
              <a:t>-</a:t>
            </a:r>
            <a:r>
              <a:rPr lang="ko-KR" altLang="en-US" sz="2000" dirty="0" smtClean="0">
                <a:solidFill>
                  <a:schemeClr val="bg1"/>
                </a:solidFill>
              </a:rPr>
              <a:t>재일외국인의 참정권을 부여할 것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bg1"/>
                </a:solidFill>
              </a:rPr>
              <a:t>대외정책</a:t>
            </a:r>
            <a:r>
              <a:rPr lang="en-US" altLang="ko-KR" sz="2000" dirty="0" smtClean="0">
                <a:solidFill>
                  <a:schemeClr val="bg1"/>
                </a:solidFill>
              </a:rPr>
              <a:t>-</a:t>
            </a:r>
            <a:r>
              <a:rPr lang="ko-KR" altLang="en-US" sz="2000" dirty="0" smtClean="0">
                <a:solidFill>
                  <a:schemeClr val="bg1"/>
                </a:solidFill>
              </a:rPr>
              <a:t>미일동맹을 기축으로 하면서도 동아시아외교 중시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bg1"/>
                </a:solidFill>
              </a:rPr>
              <a:t>「동아시아공동체」</a:t>
            </a:r>
            <a:r>
              <a:rPr lang="ko-KR" altLang="en-US" sz="2000" dirty="0" err="1" smtClean="0">
                <a:solidFill>
                  <a:schemeClr val="bg1"/>
                </a:solidFill>
              </a:rPr>
              <a:t>를</a:t>
            </a:r>
            <a:r>
              <a:rPr lang="ko-KR" altLang="en-US" sz="2000" dirty="0" smtClean="0">
                <a:solidFill>
                  <a:schemeClr val="bg1"/>
                </a:solidFill>
              </a:rPr>
              <a:t> 구성한다는 것을 표방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2285992"/>
            <a:ext cx="6357982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o-KR" altLang="en-US" sz="8000" dirty="0" smtClean="0"/>
              <a:t>감사합니다</a:t>
            </a:r>
            <a:endParaRPr lang="ko-KR" altLang="en-US" sz="8000" dirty="0"/>
          </a:p>
        </p:txBody>
      </p:sp>
      <p:sp>
        <p:nvSpPr>
          <p:cNvPr id="3" name="웃는 얼굴 2"/>
          <p:cNvSpPr/>
          <p:nvPr/>
        </p:nvSpPr>
        <p:spPr>
          <a:xfrm>
            <a:off x="6643702" y="2500306"/>
            <a:ext cx="785818" cy="78581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sz="5400" dirty="0" smtClean="0"/>
              <a:t>헌법체제</a:t>
            </a:r>
            <a:endParaRPr lang="ko-KR" altLang="en-US" sz="5400" dirty="0"/>
          </a:p>
        </p:txBody>
      </p:sp>
      <p:sp>
        <p:nvSpPr>
          <p:cNvPr id="5" name="직사각형 4"/>
          <p:cNvSpPr/>
          <p:nvPr/>
        </p:nvSpPr>
        <p:spPr>
          <a:xfrm>
            <a:off x="357158" y="1480171"/>
            <a:ext cx="8215370" cy="114300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/>
              <a:t>메이지국가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-&gt;</a:t>
            </a:r>
            <a:r>
              <a:rPr lang="ko-KR" altLang="en-US" sz="2800" dirty="0" err="1" smtClean="0"/>
              <a:t>천황제</a:t>
            </a:r>
            <a:r>
              <a:rPr lang="ko-KR" altLang="en-US" sz="2800" dirty="0" smtClean="0"/>
              <a:t> 문화 바탕 </a:t>
            </a:r>
            <a:r>
              <a:rPr lang="ko-KR" altLang="en-US" sz="2800" dirty="0" err="1" smtClean="0"/>
              <a:t>메이지제국헌법</a:t>
            </a:r>
            <a:r>
              <a:rPr lang="ko-KR" altLang="en-US" sz="2800" dirty="0" smtClean="0"/>
              <a:t> 제정</a:t>
            </a:r>
            <a:endParaRPr lang="ko-KR" altLang="en-US" sz="2800" dirty="0"/>
          </a:p>
        </p:txBody>
      </p:sp>
      <p:sp>
        <p:nvSpPr>
          <p:cNvPr id="6" name="직사각형 5"/>
          <p:cNvSpPr/>
          <p:nvPr/>
        </p:nvSpPr>
        <p:spPr>
          <a:xfrm>
            <a:off x="357158" y="2863619"/>
            <a:ext cx="8215370" cy="114300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제</a:t>
            </a:r>
            <a:r>
              <a:rPr lang="en-US" altLang="ko-KR" sz="2800" dirty="0" smtClean="0"/>
              <a:t>2</a:t>
            </a:r>
            <a:r>
              <a:rPr lang="ko-KR" altLang="en-US" sz="2800" dirty="0" err="1" smtClean="0"/>
              <a:t>차세계대전</a:t>
            </a:r>
            <a:r>
              <a:rPr lang="ko-KR" altLang="en-US" sz="2800" dirty="0" smtClean="0"/>
              <a:t> 敗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-&gt;</a:t>
            </a:r>
            <a:r>
              <a:rPr lang="ko-KR" altLang="en-US" sz="2800" dirty="0" smtClean="0"/>
              <a:t>연합국점령군에 의해 점령 관리</a:t>
            </a:r>
            <a:endParaRPr lang="ko-KR" altLang="en-US" sz="2800" dirty="0"/>
          </a:p>
        </p:txBody>
      </p:sp>
      <p:sp>
        <p:nvSpPr>
          <p:cNvPr id="8" name="아래쪽 화살표 7"/>
          <p:cNvSpPr/>
          <p:nvPr/>
        </p:nvSpPr>
        <p:spPr>
          <a:xfrm>
            <a:off x="4000496" y="4214818"/>
            <a:ext cx="857256" cy="721119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57158" y="5143512"/>
            <a:ext cx="8215370" cy="114300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1947</a:t>
            </a:r>
            <a:r>
              <a:rPr lang="ko-KR" altLang="en-US" sz="2800" dirty="0" smtClean="0"/>
              <a:t>년 </a:t>
            </a:r>
            <a:r>
              <a:rPr lang="ko-KR" altLang="en-US" sz="2800" dirty="0" err="1" smtClean="0"/>
              <a:t>일본국헌법</a:t>
            </a:r>
            <a:r>
              <a:rPr lang="ko-KR" altLang="en-US" sz="2800" dirty="0" smtClean="0"/>
              <a:t> 제정으로 연결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sz="5400" dirty="0" smtClean="0"/>
              <a:t>국회</a:t>
            </a:r>
            <a:endParaRPr lang="ko-KR" altLang="en-US" sz="5400" dirty="0"/>
          </a:p>
        </p:txBody>
      </p:sp>
      <p:grpSp>
        <p:nvGrpSpPr>
          <p:cNvPr id="27" name="그룹 26"/>
          <p:cNvGrpSpPr/>
          <p:nvPr/>
        </p:nvGrpSpPr>
        <p:grpSpPr>
          <a:xfrm>
            <a:off x="1571604" y="1214422"/>
            <a:ext cx="6072230" cy="4286280"/>
            <a:chOff x="1571604" y="1214422"/>
            <a:chExt cx="6072230" cy="4286280"/>
          </a:xfrm>
        </p:grpSpPr>
        <p:sp>
          <p:nvSpPr>
            <p:cNvPr id="4" name="직사각형 3"/>
            <p:cNvSpPr/>
            <p:nvPr/>
          </p:nvSpPr>
          <p:spPr>
            <a:xfrm>
              <a:off x="3428992" y="2714620"/>
              <a:ext cx="2357454" cy="10001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/>
                <a:t>국회의 기능</a:t>
              </a:r>
              <a:endParaRPr lang="ko-KR" altLang="en-US" sz="2800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6143636" y="3214686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행정부형성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643438" y="4143380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행정부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통제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</a:t>
              </a:r>
              <a:r>
                <a:rPr lang="ko-KR" altLang="en-US" dirty="0">
                  <a:solidFill>
                    <a:schemeClr val="tx1"/>
                  </a:solidFill>
                </a:rPr>
                <a:t>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타원 20"/>
            <p:cNvSpPr/>
            <p:nvPr/>
          </p:nvSpPr>
          <p:spPr>
            <a:xfrm>
              <a:off x="2928926" y="4143380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지도자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훈련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기능</a:t>
              </a:r>
              <a:r>
                <a:rPr lang="ko-KR" altLang="en-US" dirty="0" smtClean="0"/>
                <a:t> </a:t>
              </a:r>
              <a:endParaRPr lang="en-US" altLang="ko-KR" dirty="0"/>
            </a:p>
          </p:txBody>
        </p:sp>
        <p:sp>
          <p:nvSpPr>
            <p:cNvPr id="22" name="타원 21"/>
            <p:cNvSpPr/>
            <p:nvPr/>
          </p:nvSpPr>
          <p:spPr>
            <a:xfrm>
              <a:off x="1571604" y="3143248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정치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교육의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</a:t>
              </a:r>
              <a:r>
                <a:rPr lang="ko-KR" altLang="en-US" dirty="0">
                  <a:solidFill>
                    <a:schemeClr val="tx1"/>
                  </a:solidFill>
                </a:rPr>
                <a:t>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타원 22"/>
            <p:cNvSpPr/>
            <p:nvPr/>
          </p:nvSpPr>
          <p:spPr>
            <a:xfrm>
              <a:off x="1857356" y="1643050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통합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</a:t>
              </a:r>
              <a:r>
                <a:rPr lang="ko-KR" altLang="en-US" dirty="0">
                  <a:solidFill>
                    <a:schemeClr val="tx1"/>
                  </a:solidFill>
                </a:rPr>
                <a:t>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타원 23"/>
            <p:cNvSpPr/>
            <p:nvPr/>
          </p:nvSpPr>
          <p:spPr>
            <a:xfrm>
              <a:off x="3929058" y="1214422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입법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</a:t>
              </a:r>
              <a:r>
                <a:rPr lang="ko-KR" altLang="en-US" dirty="0">
                  <a:solidFill>
                    <a:schemeClr val="tx1"/>
                  </a:solidFill>
                </a:rPr>
                <a:t>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타원 24"/>
            <p:cNvSpPr/>
            <p:nvPr/>
          </p:nvSpPr>
          <p:spPr>
            <a:xfrm>
              <a:off x="5857884" y="1571612"/>
              <a:ext cx="1500198" cy="135732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대표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기</a:t>
              </a:r>
              <a:r>
                <a:rPr lang="ko-KR" altLang="en-US" dirty="0">
                  <a:solidFill>
                    <a:schemeClr val="tx1"/>
                  </a:solidFill>
                </a:rPr>
                <a:t>능</a:t>
              </a:r>
              <a:endParaRPr lang="en-US" altLang="ko-KR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1857356" y="1214422"/>
            <a:ext cx="5429288" cy="44291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☆일본의 경우☆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입법국가를 거치지 않은</a:t>
            </a:r>
            <a:r>
              <a:rPr lang="en-US" altLang="ko-KR" sz="2800" dirty="0"/>
              <a:t> </a:t>
            </a:r>
            <a:r>
              <a:rPr lang="ko-KR" altLang="en-US" sz="2800" dirty="0" smtClean="0"/>
              <a:t>외압에 대항하는 형식의 근대화 진행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-&gt;</a:t>
            </a:r>
            <a:r>
              <a:rPr lang="ko-KR" altLang="en-US" sz="2800" dirty="0" smtClean="0"/>
              <a:t>행정국가로의 출발</a:t>
            </a:r>
            <a:endParaRPr lang="en-US" altLang="ko-KR" sz="2800" dirty="0" smtClean="0"/>
          </a:p>
          <a:p>
            <a:pPr algn="ctr"/>
            <a:r>
              <a:rPr lang="en-US" altLang="ko-KR" sz="2800" dirty="0" smtClean="0"/>
              <a:t>-&gt;</a:t>
            </a:r>
            <a:r>
              <a:rPr lang="ko-KR" altLang="en-US" sz="2800" dirty="0" smtClean="0"/>
              <a:t>대표기능 왜곡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통합기능</a:t>
            </a:r>
            <a:r>
              <a:rPr lang="en-US" altLang="ko-KR" sz="2800" dirty="0" smtClean="0"/>
              <a:t>·</a:t>
            </a:r>
          </a:p>
          <a:p>
            <a:pPr algn="ctr"/>
            <a:r>
              <a:rPr lang="ko-KR" altLang="en-US" sz="2800" dirty="0" smtClean="0"/>
              <a:t>입법기능</a:t>
            </a:r>
            <a:r>
              <a:rPr lang="en-US" altLang="ko-KR" sz="2800" dirty="0" smtClean="0"/>
              <a:t>·</a:t>
            </a:r>
            <a:r>
              <a:rPr lang="ko-KR" altLang="en-US" sz="2800" dirty="0" smtClean="0"/>
              <a:t>행정부통제기능이 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매우 불충분</a:t>
            </a: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54805" cy="939784"/>
          </a:xfrm>
        </p:spPr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입법과정</a:t>
            </a:r>
            <a:endParaRPr lang="ko-KR" altLang="en-US" sz="5400" dirty="0"/>
          </a:p>
        </p:txBody>
      </p:sp>
      <p:sp>
        <p:nvSpPr>
          <p:cNvPr id="14" name="직사각형 13"/>
          <p:cNvSpPr/>
          <p:nvPr/>
        </p:nvSpPr>
        <p:spPr>
          <a:xfrm>
            <a:off x="3750463" y="1357298"/>
            <a:ext cx="1571636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법률안</a:t>
            </a:r>
            <a:endParaRPr lang="ko-KR" altLang="en-US" sz="2000" dirty="0"/>
          </a:p>
        </p:txBody>
      </p:sp>
      <p:sp>
        <p:nvSpPr>
          <p:cNvPr id="15" name="직사각형 14"/>
          <p:cNvSpPr/>
          <p:nvPr/>
        </p:nvSpPr>
        <p:spPr>
          <a:xfrm>
            <a:off x="642910" y="2428868"/>
            <a:ext cx="7786742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중의원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참의원의 양원에서 법률안 취지설명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질의응답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토론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수정</a:t>
            </a:r>
            <a:endParaRPr lang="en-US" altLang="ko-KR" sz="2000" dirty="0" smtClean="0"/>
          </a:p>
          <a:p>
            <a:pPr algn="ctr"/>
            <a:r>
              <a:rPr lang="en-US" altLang="ko-KR" sz="2000" dirty="0" smtClean="0"/>
              <a:t>-&gt;</a:t>
            </a:r>
            <a:r>
              <a:rPr lang="ko-KR" altLang="en-US" sz="2000" dirty="0" err="1" smtClean="0"/>
              <a:t>의원회</a:t>
            </a:r>
            <a:r>
              <a:rPr lang="ko-KR" altLang="en-US" sz="2000" dirty="0" smtClean="0"/>
              <a:t> 체결</a:t>
            </a:r>
            <a:endParaRPr lang="ko-KR" altLang="en-US" sz="2000" dirty="0"/>
          </a:p>
        </p:txBody>
      </p:sp>
      <p:sp>
        <p:nvSpPr>
          <p:cNvPr id="16" name="직사각형 15"/>
          <p:cNvSpPr/>
          <p:nvPr/>
        </p:nvSpPr>
        <p:spPr>
          <a:xfrm>
            <a:off x="2946786" y="3500438"/>
            <a:ext cx="3178991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위원장이 본회의에서 보고</a:t>
            </a:r>
            <a:endParaRPr lang="ko-KR" altLang="en-US" sz="2000" dirty="0"/>
          </a:p>
        </p:txBody>
      </p:sp>
      <p:sp>
        <p:nvSpPr>
          <p:cNvPr id="17" name="직사각형 16"/>
          <p:cNvSpPr/>
          <p:nvPr/>
        </p:nvSpPr>
        <p:spPr>
          <a:xfrm>
            <a:off x="2768191" y="4572008"/>
            <a:ext cx="3536181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본회의에서 질의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수정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토론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3750463" y="5643578"/>
            <a:ext cx="1571636" cy="64294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체결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의원내각제</a:t>
            </a:r>
            <a:endParaRPr lang="ko-KR" altLang="en-US" sz="5400" dirty="0"/>
          </a:p>
        </p:txBody>
      </p:sp>
      <p:sp>
        <p:nvSpPr>
          <p:cNvPr id="4" name="직사각형 3"/>
          <p:cNvSpPr/>
          <p:nvPr/>
        </p:nvSpPr>
        <p:spPr>
          <a:xfrm>
            <a:off x="1071538" y="1428736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의회의 다수파에 의하여 정부가 </a:t>
            </a:r>
            <a:r>
              <a:rPr lang="ko-KR" altLang="en-US" sz="2000" dirty="0" smtClean="0">
                <a:solidFill>
                  <a:schemeClr val="tx1"/>
                </a:solidFill>
              </a:rPr>
              <a:t>구성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수상의 정책노선에 따라 구체적인 집행업무 </a:t>
            </a:r>
            <a:r>
              <a:rPr lang="ko-KR" altLang="en-US" sz="2000" dirty="0" smtClean="0">
                <a:solidFill>
                  <a:schemeClr val="tx1"/>
                </a:solidFill>
              </a:rPr>
              <a:t>담당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수상과 함께 내각 전체가 의회에 대해 정치적인 책임을 진다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1785926"/>
            <a:ext cx="1428760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특색</a:t>
            </a:r>
            <a:endParaRPr lang="ko-KR" altLang="en-US" sz="2400" dirty="0"/>
          </a:p>
        </p:txBody>
      </p:sp>
      <p:sp>
        <p:nvSpPr>
          <p:cNvPr id="7" name="직사각형 6"/>
          <p:cNvSpPr/>
          <p:nvPr/>
        </p:nvSpPr>
        <p:spPr>
          <a:xfrm>
            <a:off x="1071538" y="3071810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민주적 정당성이 강하며 민주적 요청을 만족시킬 수 있다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내각이 의회에 대해 책임을 짐으로써 책임정치 </a:t>
            </a:r>
            <a:r>
              <a:rPr lang="ko-KR" altLang="en-US" sz="2000" dirty="0" smtClean="0">
                <a:solidFill>
                  <a:schemeClr val="tx1"/>
                </a:solidFill>
              </a:rPr>
              <a:t>실행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유능한 인재를 기용할 확률이 커진다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3429000"/>
            <a:ext cx="1428760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장점</a:t>
            </a:r>
            <a:endParaRPr lang="ko-KR" altLang="en-US" sz="2400" dirty="0"/>
          </a:p>
        </p:txBody>
      </p:sp>
      <p:sp>
        <p:nvSpPr>
          <p:cNvPr id="9" name="직사각형 8"/>
          <p:cNvSpPr/>
          <p:nvPr/>
        </p:nvSpPr>
        <p:spPr>
          <a:xfrm>
            <a:off x="1071538" y="4714884"/>
            <a:ext cx="778674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여러 정당이 난립하는 경우 정국이 불안해 질 수 있다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의회가 정권의 탈취를 위한 장소로 악용될 수 있다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다수결의 횡포를 가져올 수 있다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5143512"/>
            <a:ext cx="1428760" cy="6429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단점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정책형성과정</a:t>
            </a:r>
            <a:endParaRPr lang="ko-KR" altLang="en-US" sz="5400" dirty="0"/>
          </a:p>
        </p:txBody>
      </p:sp>
      <p:sp>
        <p:nvSpPr>
          <p:cNvPr id="4" name="액자 3"/>
          <p:cNvSpPr/>
          <p:nvPr/>
        </p:nvSpPr>
        <p:spPr>
          <a:xfrm>
            <a:off x="5643570" y="928670"/>
            <a:ext cx="1500198" cy="928694"/>
          </a:xfrm>
          <a:prstGeom prst="fram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정책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설명선 2 5"/>
          <p:cNvSpPr/>
          <p:nvPr/>
        </p:nvSpPr>
        <p:spPr>
          <a:xfrm>
            <a:off x="357158" y="1643050"/>
            <a:ext cx="4643470" cy="1071570"/>
          </a:xfrm>
          <a:prstGeom prst="borderCallout2">
            <a:avLst>
              <a:gd name="adj1" fmla="val 53492"/>
              <a:gd name="adj2" fmla="val 100384"/>
              <a:gd name="adj3" fmla="val 60197"/>
              <a:gd name="adj4" fmla="val 112662"/>
              <a:gd name="adj5" fmla="val 21072"/>
              <a:gd name="adj6" fmla="val 120384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국가와 지방단체가 특정한 수단으로 특정한 목표를 실현하기 위한 행동지침</a:t>
            </a:r>
            <a:endParaRPr lang="ko-KR" altLang="en-US" sz="2000" dirty="0"/>
          </a:p>
        </p:txBody>
      </p:sp>
      <p:sp>
        <p:nvSpPr>
          <p:cNvPr id="7" name="액자 6"/>
          <p:cNvSpPr/>
          <p:nvPr/>
        </p:nvSpPr>
        <p:spPr>
          <a:xfrm>
            <a:off x="6215074" y="2643182"/>
            <a:ext cx="2286016" cy="1285884"/>
          </a:xfrm>
          <a:prstGeom prst="fram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정책형성의 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주체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설명선 2 7"/>
          <p:cNvSpPr/>
          <p:nvPr/>
        </p:nvSpPr>
        <p:spPr>
          <a:xfrm>
            <a:off x="2214546" y="3571876"/>
            <a:ext cx="2571768" cy="785818"/>
          </a:xfrm>
          <a:prstGeom prst="borderCallout2">
            <a:avLst>
              <a:gd name="adj1" fmla="val 50334"/>
              <a:gd name="adj2" fmla="val 100858"/>
              <a:gd name="adj3" fmla="val 76932"/>
              <a:gd name="adj4" fmla="val 140589"/>
              <a:gd name="adj5" fmla="val 49332"/>
              <a:gd name="adj6" fmla="val 168580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관료우위론</a:t>
            </a:r>
            <a:r>
              <a:rPr lang="en-US" altLang="ko-KR" sz="2000" dirty="0" smtClean="0"/>
              <a:t>-</a:t>
            </a:r>
            <a:r>
              <a:rPr lang="ko-KR" altLang="en-US" sz="2000" dirty="0" err="1" smtClean="0"/>
              <a:t>자민당</a:t>
            </a:r>
            <a:endParaRPr lang="ko-KR" altLang="en-US" sz="2000" dirty="0"/>
          </a:p>
        </p:txBody>
      </p:sp>
      <p:sp>
        <p:nvSpPr>
          <p:cNvPr id="9" name="설명선 2 8"/>
          <p:cNvSpPr/>
          <p:nvPr/>
        </p:nvSpPr>
        <p:spPr>
          <a:xfrm>
            <a:off x="2857488" y="4929198"/>
            <a:ext cx="2714644" cy="785818"/>
          </a:xfrm>
          <a:prstGeom prst="borderCallout2">
            <a:avLst>
              <a:gd name="adj1" fmla="val 50334"/>
              <a:gd name="adj2" fmla="val 101381"/>
              <a:gd name="adj3" fmla="val 43685"/>
              <a:gd name="adj4" fmla="val 133797"/>
              <a:gd name="adj5" fmla="val -120226"/>
              <a:gd name="adj6" fmla="val 149277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파워엘리트론</a:t>
            </a:r>
            <a:endParaRPr lang="en-US" altLang="ko-KR" sz="2000" dirty="0" smtClean="0"/>
          </a:p>
          <a:p>
            <a:pPr algn="ctr"/>
            <a:r>
              <a:rPr lang="en-US" altLang="ko-KR" sz="2000" dirty="0" smtClean="0"/>
              <a:t>-</a:t>
            </a:r>
            <a:r>
              <a:rPr lang="ko-KR" altLang="en-US" sz="2000" dirty="0" smtClean="0"/>
              <a:t>그 밖의 야당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642910" y="1643050"/>
            <a:ext cx="8143932" cy="428628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☞중의원 선거라는 중의원서거제도를 시행하여 </a:t>
            </a:r>
            <a:r>
              <a:rPr lang="ko-KR" altLang="en-US" sz="2400" dirty="0" err="1" smtClean="0"/>
              <a:t>자민당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장기정권상태가 계속되어 왔다</a:t>
            </a:r>
            <a:r>
              <a:rPr lang="en-US" altLang="ko-KR" sz="2400" dirty="0" smtClean="0"/>
              <a:t>.</a:t>
            </a:r>
          </a:p>
          <a:p>
            <a:pPr algn="ctr"/>
            <a:r>
              <a:rPr lang="ko-KR" altLang="en-US" sz="2400" dirty="0" smtClean="0"/>
              <a:t>☞</a:t>
            </a:r>
            <a:r>
              <a:rPr lang="en-US" altLang="ko-KR" sz="2400" dirty="0" smtClean="0"/>
              <a:t>1988</a:t>
            </a:r>
            <a:r>
              <a:rPr lang="ko-KR" altLang="en-US" sz="2400" dirty="0" smtClean="0"/>
              <a:t>년 </a:t>
            </a:r>
            <a:r>
              <a:rPr lang="ko-KR" altLang="en-US" sz="2400" dirty="0" err="1" smtClean="0"/>
              <a:t>리쿠르트</a:t>
            </a:r>
            <a:r>
              <a:rPr lang="ko-KR" altLang="en-US" sz="2400" dirty="0" smtClean="0"/>
              <a:t> 의혹이 발각되면서 정치와 돈이 정치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불신을 초래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☞현재 일본의 중의원 선거제도를 종래의 중선거구제의 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문제점을 보완하여 소선거구비례대표제를 채택</a:t>
            </a:r>
            <a:endParaRPr lang="ko-KR" altLang="en-US" sz="2400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85720" y="1285860"/>
            <a:ext cx="8572560" cy="51435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smtClean="0">
                <a:solidFill>
                  <a:schemeClr val="tx1"/>
                </a:solidFill>
              </a:rPr>
              <a:t>선거전이 정당중심이 아니고 후보중심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표획득</a:t>
            </a:r>
            <a:r>
              <a:rPr lang="ko-KR" altLang="en-US" sz="2400" dirty="0" smtClean="0">
                <a:solidFill>
                  <a:schemeClr val="tx1"/>
                </a:solidFill>
              </a:rPr>
              <a:t> 경쟁이 가열되어 타당 후보를 압도할 수 있다</a:t>
            </a:r>
            <a:r>
              <a:rPr lang="en-US" altLang="ko-K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smtClean="0">
                <a:solidFill>
                  <a:schemeClr val="tx1"/>
                </a:solidFill>
              </a:rPr>
              <a:t>득표율과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의석율은</a:t>
            </a:r>
            <a:r>
              <a:rPr lang="ko-KR" altLang="en-US" sz="2400" dirty="0" smtClean="0">
                <a:solidFill>
                  <a:schemeClr val="tx1"/>
                </a:solidFill>
              </a:rPr>
              <a:t> 큰 정당일수록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소선구제가</a:t>
            </a:r>
            <a:r>
              <a:rPr lang="ko-KR" altLang="en-US" sz="2400" dirty="0" smtClean="0">
                <a:solidFill>
                  <a:schemeClr val="tx1"/>
                </a:solidFill>
              </a:rPr>
              <a:t> 유리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smtClean="0">
                <a:solidFill>
                  <a:schemeClr val="tx1"/>
                </a:solidFill>
              </a:rPr>
              <a:t>작은 정당일수록 비례대표제가 유리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-2</a:t>
            </a:r>
            <a:r>
              <a:rPr lang="ko-KR" altLang="en-US" sz="2400" dirty="0" smtClean="0">
                <a:solidFill>
                  <a:schemeClr val="tx1"/>
                </a:solidFill>
              </a:rPr>
              <a:t>대 정당에서는 소선거구제가 많다</a:t>
            </a:r>
            <a:r>
              <a:rPr lang="en-US" altLang="ko-K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-3</a:t>
            </a:r>
            <a:r>
              <a:rPr lang="ko-KR" altLang="en-US" sz="2400" dirty="0" smtClean="0">
                <a:solidFill>
                  <a:schemeClr val="tx1"/>
                </a:solidFill>
              </a:rPr>
              <a:t>당 이하의 정당은 소선거구제에서는 비례대표제를 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ko-KR" altLang="en-US" sz="2400" dirty="0" smtClean="0">
                <a:solidFill>
                  <a:schemeClr val="tx1"/>
                </a:solidFill>
              </a:rPr>
              <a:t>일반적으로 채택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smtClean="0">
                <a:solidFill>
                  <a:schemeClr val="tx1"/>
                </a:solidFill>
              </a:rPr>
              <a:t>의석보너스 </a:t>
            </a:r>
            <a:r>
              <a:rPr lang="en-US" altLang="ko-KR" sz="2400" dirty="0" smtClean="0">
                <a:solidFill>
                  <a:schemeClr val="tx1"/>
                </a:solidFill>
              </a:rPr>
              <a:t>: </a:t>
            </a:r>
            <a:r>
              <a:rPr lang="ko-KR" altLang="en-US" sz="2400" dirty="0" smtClean="0">
                <a:solidFill>
                  <a:schemeClr val="tx1"/>
                </a:solidFill>
              </a:rPr>
              <a:t>중선거구제도 비례대표제와 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비슷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</a:rPr>
              <a:t> (</a:t>
            </a:r>
            <a:r>
              <a:rPr lang="ko-KR" altLang="en-US" sz="2400" dirty="0" smtClean="0">
                <a:solidFill>
                  <a:schemeClr val="tx1"/>
                </a:solidFill>
              </a:rPr>
              <a:t>의석보너스도 제</a:t>
            </a:r>
            <a:r>
              <a:rPr lang="en-US" altLang="ko-KR" sz="2400" dirty="0" smtClean="0">
                <a:solidFill>
                  <a:schemeClr val="tx1"/>
                </a:solidFill>
              </a:rPr>
              <a:t>1</a:t>
            </a:r>
            <a:r>
              <a:rPr lang="ko-KR" altLang="en-US" sz="2400" dirty="0" err="1" smtClean="0">
                <a:solidFill>
                  <a:schemeClr val="tx1"/>
                </a:solidFill>
              </a:rPr>
              <a:t>당자민당이</a:t>
            </a:r>
            <a:r>
              <a:rPr lang="ko-KR" altLang="en-US" sz="2400" dirty="0" smtClean="0">
                <a:solidFill>
                  <a:schemeClr val="tx1"/>
                </a:solidFill>
              </a:rPr>
              <a:t> 많다</a:t>
            </a:r>
            <a:r>
              <a:rPr lang="en-US" altLang="ko-KR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-</a:t>
            </a:r>
            <a:r>
              <a:rPr lang="ko-KR" altLang="en-US" sz="2400" dirty="0" smtClean="0">
                <a:solidFill>
                  <a:schemeClr val="tx1"/>
                </a:solidFill>
              </a:rPr>
              <a:t>제</a:t>
            </a:r>
            <a:r>
              <a:rPr lang="en-US" altLang="ko-KR" sz="2400" dirty="0" smtClean="0">
                <a:solidFill>
                  <a:schemeClr val="tx1"/>
                </a:solidFill>
              </a:rPr>
              <a:t>1</a:t>
            </a:r>
            <a:r>
              <a:rPr lang="ko-KR" altLang="en-US" sz="2400" dirty="0" smtClean="0">
                <a:solidFill>
                  <a:schemeClr val="tx1"/>
                </a:solidFill>
              </a:rPr>
              <a:t>당과 제</a:t>
            </a:r>
            <a:r>
              <a:rPr lang="en-US" altLang="ko-KR" sz="2400" dirty="0" smtClean="0">
                <a:solidFill>
                  <a:schemeClr val="tx1"/>
                </a:solidFill>
              </a:rPr>
              <a:t>2</a:t>
            </a:r>
            <a:r>
              <a:rPr lang="ko-KR" altLang="en-US" sz="2400" dirty="0" smtClean="0">
                <a:solidFill>
                  <a:schemeClr val="tx1"/>
                </a:solidFill>
              </a:rPr>
              <a:t>당에 유리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857620" y="857232"/>
            <a:ext cx="1643074" cy="6429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bg1"/>
                </a:solidFill>
              </a:rPr>
              <a:t>특색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선거제도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5400" dirty="0" smtClean="0"/>
              <a:t>정당체제</a:t>
            </a:r>
            <a:endParaRPr lang="ko-KR" altLang="en-US" sz="5400" dirty="0"/>
          </a:p>
        </p:txBody>
      </p:sp>
      <p:sp>
        <p:nvSpPr>
          <p:cNvPr id="4" name="순서도: 화면 표시 3"/>
          <p:cNvSpPr/>
          <p:nvPr/>
        </p:nvSpPr>
        <p:spPr>
          <a:xfrm rot="16200000">
            <a:off x="4000496" y="-1428784"/>
            <a:ext cx="1000132" cy="7286676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ko-KR" sz="2000" dirty="0" smtClean="0"/>
              <a:t>1955</a:t>
            </a:r>
            <a:r>
              <a:rPr lang="ko-KR" altLang="en-US" sz="2000" dirty="0" smtClean="0"/>
              <a:t>년 사회당 통합</a:t>
            </a:r>
            <a:r>
              <a:rPr lang="en-US" altLang="ko-KR" sz="2000" dirty="0" smtClean="0"/>
              <a:t>-&gt;</a:t>
            </a:r>
            <a:r>
              <a:rPr lang="ko-KR" altLang="en-US" sz="2000" dirty="0" smtClean="0"/>
              <a:t>자유당과 민주당이 </a:t>
            </a:r>
            <a:r>
              <a:rPr lang="ko-KR" altLang="en-US" sz="2000" dirty="0" err="1" smtClean="0"/>
              <a:t>자민당으로</a:t>
            </a:r>
            <a:r>
              <a:rPr lang="ko-KR" altLang="en-US" sz="2000" dirty="0" smtClean="0"/>
              <a:t> 통합</a:t>
            </a:r>
            <a:endParaRPr lang="ko-KR" altLang="en-US" sz="2000" dirty="0"/>
          </a:p>
        </p:txBody>
      </p:sp>
      <p:sp>
        <p:nvSpPr>
          <p:cNvPr id="5" name="순서도: 화면 표시 4"/>
          <p:cNvSpPr/>
          <p:nvPr/>
        </p:nvSpPr>
        <p:spPr>
          <a:xfrm rot="16200000">
            <a:off x="4000496" y="142852"/>
            <a:ext cx="1000132" cy="7286676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2000" dirty="0" err="1" smtClean="0"/>
              <a:t>자민당</a:t>
            </a:r>
            <a:r>
              <a:rPr lang="ko-KR" altLang="en-US" sz="2000" dirty="0" smtClean="0"/>
              <a:t> 내부분열 이후 </a:t>
            </a:r>
            <a:r>
              <a:rPr lang="ko-KR" altLang="en-US" sz="2000" dirty="0" err="1" smtClean="0"/>
              <a:t>치뤄진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1993</a:t>
            </a:r>
            <a:r>
              <a:rPr lang="ko-KR" altLang="en-US" sz="2000" dirty="0" smtClean="0"/>
              <a:t>년 총선거에서 </a:t>
            </a:r>
            <a:endParaRPr lang="en-US" altLang="ko-KR" sz="2000" dirty="0" smtClean="0"/>
          </a:p>
          <a:p>
            <a:pPr algn="ctr"/>
            <a:r>
              <a:rPr lang="ko-KR" altLang="en-US" sz="2000" dirty="0" smtClean="0"/>
              <a:t>과반수의석 확보실패 </a:t>
            </a:r>
            <a:endParaRPr lang="ko-KR" altLang="en-US" sz="2000" dirty="0"/>
          </a:p>
        </p:txBody>
      </p:sp>
      <p:sp>
        <p:nvSpPr>
          <p:cNvPr id="6" name="순서도: 화면 표시 5"/>
          <p:cNvSpPr/>
          <p:nvPr/>
        </p:nvSpPr>
        <p:spPr>
          <a:xfrm rot="16200000">
            <a:off x="4000496" y="1714488"/>
            <a:ext cx="1000132" cy="7286676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2000" dirty="0" err="1" smtClean="0"/>
              <a:t>자민당의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38</a:t>
            </a:r>
            <a:r>
              <a:rPr lang="ko-KR" altLang="en-US" sz="2000" dirty="0" smtClean="0"/>
              <a:t>년 간의 일당우위체제가 끝나고 연합정권시기 시작</a:t>
            </a:r>
            <a:endParaRPr lang="ko-KR" altLang="en-US" sz="2000" dirty="0"/>
          </a:p>
        </p:txBody>
      </p:sp>
      <p:sp>
        <p:nvSpPr>
          <p:cNvPr id="8" name="물결 7"/>
          <p:cNvSpPr/>
          <p:nvPr/>
        </p:nvSpPr>
        <p:spPr>
          <a:xfrm>
            <a:off x="5000628" y="1571612"/>
            <a:ext cx="3571900" cy="1214446"/>
          </a:xfrm>
          <a:prstGeom prst="wav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사회당과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자민당의</a:t>
            </a:r>
            <a:r>
              <a:rPr lang="en-US" altLang="ko-KR" sz="2000" dirty="0" smtClean="0">
                <a:solidFill>
                  <a:schemeClr val="tx1"/>
                </a:solidFill>
              </a:rPr>
              <a:t>55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년체제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782</TotalTime>
  <Words>695</Words>
  <Application>Microsoft Office PowerPoint</Application>
  <PresentationFormat>화면 슬라이드 쇼(4:3)</PresentationFormat>
  <Paragraphs>209</Paragraphs>
  <Slides>29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고구려 벽화</vt:lpstr>
      <vt:lpstr>현대 일본의 정치제도와 정당의 변천과정</vt:lpstr>
      <vt:lpstr>현대 일본의 정치제도</vt:lpstr>
      <vt:lpstr>헌법체제</vt:lpstr>
      <vt:lpstr>국회</vt:lpstr>
      <vt:lpstr>입법과정</vt:lpstr>
      <vt:lpstr>의원내각제</vt:lpstr>
      <vt:lpstr>정책형성과정</vt:lpstr>
      <vt:lpstr>선거제도</vt:lpstr>
      <vt:lpstr>정당체제</vt:lpstr>
      <vt:lpstr>지방자치제도</vt:lpstr>
      <vt:lpstr>슬라이드 11</vt:lpstr>
      <vt:lpstr>일본 정당의 변천과정</vt:lpstr>
      <vt:lpstr>일본 최초의 정당 모델</vt:lpstr>
      <vt:lpstr>「국회개설조칙」발표로                          다수 정당의 출현</vt:lpstr>
      <vt:lpstr>슬라이드 15</vt:lpstr>
      <vt:lpstr>다이쇼기의 본격적인                    정당내각의 성립</vt:lpstr>
      <vt:lpstr>전시기「국가총동원법」에                        의한 정당정치의 붕괴</vt:lpstr>
      <vt:lpstr>전후「자민당·사회당                2대정당」형성 과정</vt:lpstr>
      <vt:lpstr>2대 정당체제의 자민당                       장기집권시작</vt:lpstr>
      <vt:lpstr>만년 정당 「자민당」 붕괴</vt:lpstr>
      <vt:lpstr>연립정부시대의 도래</vt:lpstr>
      <vt:lpstr>연립정부체제로서 자민당 중심 정부의 회복</vt:lpstr>
      <vt:lpstr>슬라이드 23</vt:lpstr>
      <vt:lpstr>슬라이드 24</vt:lpstr>
      <vt:lpstr>연립정부로서의  자민당의 추락</vt:lpstr>
      <vt:lpstr>슬라이드 26</vt:lpstr>
      <vt:lpstr>슬라이드 27</vt:lpstr>
      <vt:lpstr>민주당 중심의 연립정부  탄생</vt:lpstr>
      <vt:lpstr>감사합니다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현대 일본의 정치제도와 정당의 변천과정</dc:title>
  <dc:creator>Your User Name</dc:creator>
  <cp:lastModifiedBy>Your User Name</cp:lastModifiedBy>
  <cp:revision>58</cp:revision>
  <dcterms:created xsi:type="dcterms:W3CDTF">2010-05-07T17:21:21Z</dcterms:created>
  <dcterms:modified xsi:type="dcterms:W3CDTF">2010-05-10T18:09:39Z</dcterms:modified>
</cp:coreProperties>
</file>