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62" r:id="rId4"/>
    <p:sldId id="259" r:id="rId5"/>
    <p:sldId id="260" r:id="rId6"/>
    <p:sldId id="263" r:id="rId7"/>
    <p:sldId id="261" r:id="rId8"/>
    <p:sldId id="264" r:id="rId9"/>
    <p:sldId id="268" r:id="rId10"/>
    <p:sldId id="265" r:id="rId11"/>
    <p:sldId id="266" r:id="rId12"/>
    <p:sldId id="267" r:id="rId13"/>
    <p:sldId id="269" r:id="rId14"/>
    <p:sldId id="270" r:id="rId15"/>
    <p:sldId id="271" r:id="rId16"/>
    <p:sldId id="275" r:id="rId17"/>
    <p:sldId id="296" r:id="rId18"/>
    <p:sldId id="297" r:id="rId19"/>
    <p:sldId id="277" r:id="rId20"/>
    <p:sldId id="298" r:id="rId21"/>
    <p:sldId id="293" r:id="rId22"/>
    <p:sldId id="299" r:id="rId23"/>
    <p:sldId id="300" r:id="rId24"/>
    <p:sldId id="301" r:id="rId25"/>
    <p:sldId id="285" r:id="rId26"/>
    <p:sldId id="29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DC893-5A1E-4053-B6A2-C01A21712B9C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60D77-634C-4D10-8A2E-1DB5D981DC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60D77-634C-4D10-8A2E-1DB5D981DC11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-1" y="1335025"/>
            <a:ext cx="9147403" cy="4084204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382" y="1728216"/>
            <a:ext cx="9144647" cy="3309112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699248" y="1298448"/>
            <a:ext cx="987552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013448" y="1929384"/>
            <a:ext cx="512064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685800" y="4114800"/>
            <a:ext cx="1216152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21792" y="2212847"/>
            <a:ext cx="7927848" cy="2203704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86400"/>
            <a:ext cx="6400800" cy="66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7200" y="649224"/>
            <a:ext cx="82296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 bwMode="gray">
          <a:xfrm flipV="1">
            <a:off x="0" y="5590646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 bwMode="invGray">
          <a:xfrm flipV="1">
            <a:off x="-52" y="5780270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147304" y="56418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641080" y="521208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5641848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6931152" y="274638"/>
            <a:ext cx="1755648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801368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165592" y="667512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882128" y="1353312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vert="horz" lIns="91440" tIns="45720" rIns="91440" bIns="45720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 bwMode="gray">
          <a:xfrm>
            <a:off x="0" y="42672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invGray">
          <a:xfrm>
            <a:off x="-52" y="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065008" y="3849624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790688" y="453542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301752" y="3840480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3000" y="5129784"/>
            <a:ext cx="7287768" cy="1362075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143000" y="4425696"/>
            <a:ext cx="7287768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0"/>
            <a:ext cx="9144000" cy="1929384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382" y="228600"/>
            <a:ext cx="9144381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311896" y="100584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562088" y="17373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932688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4328"/>
            <a:ext cx="4040188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4328"/>
            <a:ext cx="4041775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229600" y="1005840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699248" y="96926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8745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4645025" y="18745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 5"/>
          <p:cNvSpPr/>
          <p:nvPr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4632" y="813816"/>
            <a:ext cx="8229600" cy="1143000"/>
          </a:xfr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 bwMode="invGray">
          <a:xfrm>
            <a:off x="-52" y="-1972"/>
            <a:ext cx="9150672" cy="1283795"/>
            <a:chOff x="-52" y="-1972"/>
            <a:chExt cx="9150672" cy="1283795"/>
          </a:xfrm>
        </p:grpSpPr>
        <p:sp>
          <p:nvSpPr>
            <p:cNvPr id="6" name="Freeform 5"/>
            <p:cNvSpPr/>
            <p:nvPr userDrawn="1"/>
          </p:nvSpPr>
          <p:spPr bwMode="invGray">
            <a:xfrm>
              <a:off x="0" y="1"/>
              <a:ext cx="9150620" cy="128182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 userDrawn="1"/>
          </p:nvSpPr>
          <p:spPr bwMode="invGray">
            <a:xfrm>
              <a:off x="-52" y="-1972"/>
              <a:ext cx="9144052" cy="109417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05255" y="273050"/>
            <a:ext cx="7781544" cy="950976"/>
          </a:xfr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304" y="1371600"/>
            <a:ext cx="5111750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12" y="1362456"/>
            <a:ext cx="2569464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7800" y="987552"/>
            <a:ext cx="3730752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30352" y="1216152"/>
            <a:ext cx="4645152" cy="4645152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6088" y="1901952"/>
            <a:ext cx="3712464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 bwMode="gray">
          <a:xfrm>
            <a:off x="6858000" y="3886200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5788152" y="457200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1216152" y="384048"/>
            <a:ext cx="73152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153196" cy="1862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52" y="0"/>
            <a:ext cx="9153196" cy="1481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2AAEE-0ECC-4F9E-94C1-A5210D63F3AE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5813-3A47-4C55-A2C5-485AA4AF0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lang="en-US" sz="3600" b="1" kern="1200" smtClean="0">
          <a:solidFill>
            <a:schemeClr val="bg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5"/>
        </a:buClr>
        <a:buSzPct val="85000"/>
        <a:buFont typeface="Wingdings" pitchFamily="2" charset="2"/>
        <a:buChar char="¢"/>
        <a:defRPr lang="en-US" sz="32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4"/>
        </a:buClr>
        <a:buSzPct val="85000"/>
        <a:buFont typeface="Wingdings" pitchFamily="2" charset="2"/>
        <a:buChar char="¤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85000"/>
        <a:buFont typeface="Wingdings" pitchFamily="2" charset="2"/>
        <a:buChar char="¤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일본 제국의 국제공법 수용과 악용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altLang="ko-KR" smtClean="0"/>
              <a:t>- 3 </a:t>
            </a:r>
            <a:r>
              <a:rPr lang="ko-KR" altLang="en-US" dirty="0" smtClean="0"/>
              <a:t>조 </a:t>
            </a:r>
            <a:r>
              <a:rPr altLang="ko-KR" smtClean="0"/>
              <a:t>-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청일 전쟁</a:t>
            </a:r>
            <a:endParaRPr lang="ko-KR" altLang="en-US" dirty="0"/>
          </a:p>
        </p:txBody>
      </p:sp>
      <p:sp>
        <p:nvSpPr>
          <p:cNvPr id="4" name="정육면체 3"/>
          <p:cNvSpPr/>
          <p:nvPr/>
        </p:nvSpPr>
        <p:spPr>
          <a:xfrm>
            <a:off x="571472" y="1142960"/>
            <a:ext cx="8072494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1876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년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월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27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일 조일수호조규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강화도조약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정육면체 4"/>
          <p:cNvSpPr/>
          <p:nvPr/>
        </p:nvSpPr>
        <p:spPr>
          <a:xfrm>
            <a:off x="571472" y="1785902"/>
            <a:ext cx="8072494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1882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년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월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22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일 구식군대봉기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임오군란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정육면체 5"/>
          <p:cNvSpPr/>
          <p:nvPr/>
        </p:nvSpPr>
        <p:spPr>
          <a:xfrm>
            <a:off x="571472" y="2428844"/>
            <a:ext cx="8072494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1882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년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월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일 제물포 조약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정육면체 6"/>
          <p:cNvSpPr/>
          <p:nvPr/>
        </p:nvSpPr>
        <p:spPr>
          <a:xfrm>
            <a:off x="571472" y="3071786"/>
            <a:ext cx="8072494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1883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년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월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일 조선정략의견서 작성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정육면체 7"/>
          <p:cNvSpPr/>
          <p:nvPr/>
        </p:nvSpPr>
        <p:spPr>
          <a:xfrm>
            <a:off x="571472" y="3714728"/>
            <a:ext cx="8072494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1885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년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월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일 청일 한성조약 체결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정육면체 8"/>
          <p:cNvSpPr/>
          <p:nvPr/>
        </p:nvSpPr>
        <p:spPr>
          <a:xfrm>
            <a:off x="571472" y="4357670"/>
            <a:ext cx="8072494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1894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년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월 동학농민운동 발생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정육면체 9"/>
          <p:cNvSpPr/>
          <p:nvPr/>
        </p:nvSpPr>
        <p:spPr>
          <a:xfrm>
            <a:off x="571472" y="5000612"/>
            <a:ext cx="8072494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1894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년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월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일 대조선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일본 양국맹약 체결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정육면체 10"/>
          <p:cNvSpPr/>
          <p:nvPr/>
        </p:nvSpPr>
        <p:spPr>
          <a:xfrm>
            <a:off x="571472" y="5643554"/>
            <a:ext cx="8072494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1895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년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월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일 일청강화 조약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정육면체 11"/>
          <p:cNvSpPr/>
          <p:nvPr/>
        </p:nvSpPr>
        <p:spPr>
          <a:xfrm>
            <a:off x="571472" y="6286496"/>
            <a:ext cx="8072494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1895</a:t>
            </a:r>
            <a:r>
              <a:rPr lang="ko-KR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년 </a:t>
            </a:r>
            <a:r>
              <a:rPr lang="en-US" altLang="ko-K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r>
              <a:rPr lang="ko-KR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월 </a:t>
            </a:r>
            <a:r>
              <a:rPr lang="en-US" altLang="ko-K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ko-KR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일 대한 정약에 관한 주의결정 실행</a:t>
            </a:r>
            <a:endParaRPr lang="ko-KR" alt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조선의 </a:t>
            </a:r>
            <a:r>
              <a:rPr lang="ko-KR" altLang="en-US" dirty="0" err="1" smtClean="0"/>
              <a:t>문호개방하여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일본의 국원을 조선으로 확장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강화도 사건을 일으켜 </a:t>
            </a:r>
            <a:endParaRPr lang="en-US" altLang="ko-KR" dirty="0" smtClean="0"/>
          </a:p>
          <a:p>
            <a:r>
              <a:rPr lang="ko-KR" altLang="en-US" dirty="0" smtClean="0"/>
              <a:t>그 책임을 문책하는 방법으로 </a:t>
            </a:r>
            <a:endParaRPr lang="en-US" altLang="ko-KR" dirty="0" smtClean="0"/>
          </a:p>
          <a:p>
            <a:r>
              <a:rPr lang="ko-KR" altLang="en-US" dirty="0" smtClean="0"/>
              <a:t>문호개방을 강요</a:t>
            </a:r>
            <a:endParaRPr lang="en-US" altLang="ko-KR" dirty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근대 일본의 국제공법의 적용과 오용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571472" y="4714884"/>
            <a:ext cx="8003063" cy="1908215"/>
            <a:chOff x="285720" y="4949785"/>
            <a:chExt cx="8003063" cy="1908215"/>
          </a:xfrm>
        </p:grpSpPr>
        <p:sp>
          <p:nvSpPr>
            <p:cNvPr id="4" name="줄무늬가 있는 오른쪽 화살표 3"/>
            <p:cNvSpPr/>
            <p:nvPr/>
          </p:nvSpPr>
          <p:spPr>
            <a:xfrm>
              <a:off x="285720" y="5143512"/>
              <a:ext cx="2000264" cy="1000132"/>
            </a:xfrm>
            <a:prstGeom prst="stripedRightArrow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857488" y="4949785"/>
              <a:ext cx="5431295" cy="190821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1876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년 </a:t>
              </a:r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2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월</a:t>
              </a:r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27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일</a:t>
              </a:r>
              <a:endParaRPr lang="en-US" altLang="ko-KR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  <a:p>
              <a:pPr algn="ctr"/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조일 수호조규 </a:t>
              </a:r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(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강화도조약</a:t>
              </a:r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)</a:t>
              </a:r>
            </a:p>
            <a:p>
              <a:pPr algn="ctr"/>
              <a:r>
                <a:rPr lang="en-US" altLang="ko-KR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ko-KR" altLang="en-US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체결</a:t>
              </a:r>
              <a:r>
                <a:rPr lang="ko-KR" altLang="en-US" sz="54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endParaRPr lang="ko-KR" alt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저장 데이터 6"/>
          <p:cNvSpPr/>
          <p:nvPr/>
        </p:nvSpPr>
        <p:spPr>
          <a:xfrm flipH="1">
            <a:off x="1285852" y="1357298"/>
            <a:ext cx="7286676" cy="64294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제 </a:t>
            </a:r>
            <a:r>
              <a:rPr lang="en-US" altLang="ko-KR" sz="3200" dirty="0" smtClean="0"/>
              <a:t>1</a:t>
            </a:r>
            <a:r>
              <a:rPr lang="ko-KR" altLang="en-US" sz="3200" dirty="0" smtClean="0"/>
              <a:t>차 영일 동맹</a:t>
            </a:r>
            <a:endParaRPr lang="ko-KR" altLang="en-US" sz="3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러일</a:t>
            </a:r>
            <a:r>
              <a:rPr lang="ko-KR" altLang="en-US" dirty="0" smtClean="0"/>
              <a:t> 전쟁</a:t>
            </a:r>
            <a:endParaRPr lang="ko-KR" altLang="en-US" dirty="0"/>
          </a:p>
        </p:txBody>
      </p:sp>
      <p:sp>
        <p:nvSpPr>
          <p:cNvPr id="4" name="순서도: 자기 디스크 3"/>
          <p:cNvSpPr/>
          <p:nvPr/>
        </p:nvSpPr>
        <p:spPr>
          <a:xfrm>
            <a:off x="714348" y="1285860"/>
            <a:ext cx="2000264" cy="7143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1902</a:t>
            </a:r>
            <a:r>
              <a:rPr lang="ko-KR" altLang="en-US" sz="1600" dirty="0" smtClean="0"/>
              <a:t>년 </a:t>
            </a:r>
            <a:r>
              <a:rPr lang="en-US" altLang="ko-KR" sz="1600" dirty="0" smtClean="0"/>
              <a:t>1</a:t>
            </a:r>
            <a:r>
              <a:rPr lang="ko-KR" altLang="en-US" sz="1600" dirty="0" smtClean="0"/>
              <a:t>월 </a:t>
            </a:r>
            <a:r>
              <a:rPr lang="en-US" altLang="ko-KR" sz="1600" dirty="0" smtClean="0"/>
              <a:t>30</a:t>
            </a:r>
            <a:r>
              <a:rPr lang="ko-KR" altLang="en-US" sz="1600" dirty="0" smtClean="0"/>
              <a:t>일</a:t>
            </a:r>
            <a:endParaRPr lang="ko-KR" altLang="en-US" sz="1600" dirty="0"/>
          </a:p>
        </p:txBody>
      </p:sp>
      <p:sp>
        <p:nvSpPr>
          <p:cNvPr id="10" name="순서도: 저장 데이터 9"/>
          <p:cNvSpPr/>
          <p:nvPr/>
        </p:nvSpPr>
        <p:spPr>
          <a:xfrm flipH="1">
            <a:off x="1285852" y="2143116"/>
            <a:ext cx="7286676" cy="64294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/>
              <a:t>대한에 관한 일러 협상 건의</a:t>
            </a:r>
            <a:endParaRPr lang="ko-KR" altLang="en-US" sz="2800" dirty="0"/>
          </a:p>
        </p:txBody>
      </p:sp>
      <p:sp>
        <p:nvSpPr>
          <p:cNvPr id="11" name="순서도: 자기 디스크 10"/>
          <p:cNvSpPr/>
          <p:nvPr/>
        </p:nvSpPr>
        <p:spPr>
          <a:xfrm>
            <a:off x="714348" y="2071678"/>
            <a:ext cx="2000264" cy="7143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1903</a:t>
            </a:r>
            <a:r>
              <a:rPr lang="ko-KR" altLang="en-US" sz="1600" dirty="0" smtClean="0"/>
              <a:t>년 </a:t>
            </a:r>
            <a:r>
              <a:rPr lang="en-US" altLang="ko-KR" sz="1600" dirty="0" smtClean="0"/>
              <a:t>6</a:t>
            </a:r>
            <a:r>
              <a:rPr lang="ko-KR" altLang="en-US" sz="1600" dirty="0" smtClean="0"/>
              <a:t>월 </a:t>
            </a:r>
            <a:r>
              <a:rPr lang="en-US" altLang="ko-KR" sz="1600" dirty="0" smtClean="0"/>
              <a:t>23</a:t>
            </a:r>
            <a:r>
              <a:rPr lang="ko-KR" altLang="en-US" sz="1600" dirty="0" smtClean="0"/>
              <a:t>일</a:t>
            </a:r>
            <a:endParaRPr lang="ko-KR" altLang="en-US" sz="1600" dirty="0"/>
          </a:p>
        </p:txBody>
      </p:sp>
      <p:sp>
        <p:nvSpPr>
          <p:cNvPr id="12" name="순서도: 저장 데이터 11"/>
          <p:cNvSpPr/>
          <p:nvPr/>
        </p:nvSpPr>
        <p:spPr>
          <a:xfrm flipH="1">
            <a:off x="1357290" y="2928934"/>
            <a:ext cx="7286676" cy="64294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대러 교섭 결렬</a:t>
            </a:r>
            <a:endParaRPr lang="ko-KR" altLang="en-US" sz="3200" dirty="0"/>
          </a:p>
        </p:txBody>
      </p:sp>
      <p:sp>
        <p:nvSpPr>
          <p:cNvPr id="13" name="순서도: 자기 디스크 12"/>
          <p:cNvSpPr/>
          <p:nvPr/>
        </p:nvSpPr>
        <p:spPr>
          <a:xfrm>
            <a:off x="714348" y="2857496"/>
            <a:ext cx="2071702" cy="7143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1903</a:t>
            </a:r>
            <a:r>
              <a:rPr lang="ko-KR" altLang="en-US" sz="1600" dirty="0" smtClean="0"/>
              <a:t>년 </a:t>
            </a:r>
            <a:r>
              <a:rPr lang="en-US" altLang="ko-KR" sz="1600" dirty="0" smtClean="0"/>
              <a:t>12</a:t>
            </a:r>
            <a:r>
              <a:rPr lang="ko-KR" altLang="en-US" sz="1600" dirty="0" smtClean="0"/>
              <a:t>월 </a:t>
            </a:r>
            <a:r>
              <a:rPr lang="en-US" altLang="ko-KR" sz="1600" dirty="0" smtClean="0"/>
              <a:t>30</a:t>
            </a:r>
            <a:r>
              <a:rPr lang="ko-KR" altLang="en-US" sz="1600" dirty="0" smtClean="0"/>
              <a:t>일</a:t>
            </a:r>
            <a:endParaRPr lang="ko-KR" altLang="en-US" sz="1600" dirty="0"/>
          </a:p>
        </p:txBody>
      </p:sp>
      <p:sp>
        <p:nvSpPr>
          <p:cNvPr id="14" name="순서도: 저장 데이터 13"/>
          <p:cNvSpPr/>
          <p:nvPr/>
        </p:nvSpPr>
        <p:spPr>
          <a:xfrm flipH="1">
            <a:off x="1357290" y="3714752"/>
            <a:ext cx="7286676" cy="64294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err="1" smtClean="0"/>
              <a:t>일러교섭</a:t>
            </a:r>
            <a:r>
              <a:rPr lang="ko-KR" altLang="en-US" sz="2000" dirty="0" smtClean="0"/>
              <a:t> 최종제안에 관한 각의 결정</a:t>
            </a:r>
            <a:endParaRPr lang="ko-KR" altLang="en-US" sz="2000" dirty="0"/>
          </a:p>
        </p:txBody>
      </p:sp>
      <p:sp>
        <p:nvSpPr>
          <p:cNvPr id="15" name="순서도: 자기 디스크 14"/>
          <p:cNvSpPr/>
          <p:nvPr/>
        </p:nvSpPr>
        <p:spPr>
          <a:xfrm>
            <a:off x="714348" y="3643314"/>
            <a:ext cx="2071702" cy="7143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1904</a:t>
            </a:r>
            <a:r>
              <a:rPr lang="ko-KR" altLang="en-US" sz="2400" dirty="0" smtClean="0"/>
              <a:t>년</a:t>
            </a:r>
            <a:r>
              <a:rPr lang="ko-KR" altLang="en-US" sz="1600" dirty="0" smtClean="0"/>
              <a:t> </a:t>
            </a:r>
            <a:endParaRPr lang="ko-KR" altLang="en-US" sz="1600" dirty="0"/>
          </a:p>
        </p:txBody>
      </p:sp>
      <p:sp>
        <p:nvSpPr>
          <p:cNvPr id="16" name="순서도: 저장 데이터 15"/>
          <p:cNvSpPr/>
          <p:nvPr/>
        </p:nvSpPr>
        <p:spPr>
          <a:xfrm flipH="1">
            <a:off x="1357290" y="4500570"/>
            <a:ext cx="7286676" cy="642942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일한의 정서</a:t>
            </a:r>
            <a:endParaRPr lang="ko-KR" altLang="en-US" sz="3200" dirty="0"/>
          </a:p>
        </p:txBody>
      </p:sp>
      <p:sp>
        <p:nvSpPr>
          <p:cNvPr id="17" name="순서도: 자기 디스크 16"/>
          <p:cNvSpPr/>
          <p:nvPr/>
        </p:nvSpPr>
        <p:spPr>
          <a:xfrm>
            <a:off x="714348" y="4429132"/>
            <a:ext cx="2071702" cy="7143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1904</a:t>
            </a:r>
            <a:r>
              <a:rPr lang="ko-KR" altLang="en-US" sz="1600" dirty="0" smtClean="0"/>
              <a:t>년 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월 </a:t>
            </a:r>
            <a:r>
              <a:rPr lang="en-US" altLang="ko-KR" sz="1600" dirty="0" smtClean="0"/>
              <a:t>23</a:t>
            </a:r>
            <a:r>
              <a:rPr lang="ko-KR" altLang="en-US" sz="1600" dirty="0" smtClean="0"/>
              <a:t>일</a:t>
            </a:r>
            <a:endParaRPr lang="ko-KR" altLang="en-US" sz="1600" dirty="0"/>
          </a:p>
        </p:txBody>
      </p:sp>
      <p:grpSp>
        <p:nvGrpSpPr>
          <p:cNvPr id="23" name="그룹 22"/>
          <p:cNvGrpSpPr/>
          <p:nvPr/>
        </p:nvGrpSpPr>
        <p:grpSpPr>
          <a:xfrm>
            <a:off x="1000100" y="5500702"/>
            <a:ext cx="6929486" cy="642942"/>
            <a:chOff x="1000100" y="5500702"/>
            <a:chExt cx="6929486" cy="642942"/>
          </a:xfrm>
        </p:grpSpPr>
        <p:sp>
          <p:nvSpPr>
            <p:cNvPr id="19" name="갈매기형 수장 18"/>
            <p:cNvSpPr/>
            <p:nvPr/>
          </p:nvSpPr>
          <p:spPr>
            <a:xfrm>
              <a:off x="1000100" y="5500702"/>
              <a:ext cx="428628" cy="571504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갈매기형 수장 19"/>
            <p:cNvSpPr/>
            <p:nvPr/>
          </p:nvSpPr>
          <p:spPr>
            <a:xfrm>
              <a:off x="1357290" y="5500702"/>
              <a:ext cx="428628" cy="571504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갈매기형 수장 20"/>
            <p:cNvSpPr/>
            <p:nvPr/>
          </p:nvSpPr>
          <p:spPr>
            <a:xfrm>
              <a:off x="1714480" y="5500702"/>
              <a:ext cx="428628" cy="571504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오각형 21"/>
            <p:cNvSpPr/>
            <p:nvPr/>
          </p:nvSpPr>
          <p:spPr>
            <a:xfrm>
              <a:off x="2285984" y="5500702"/>
              <a:ext cx="5643602" cy="64294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b="1" spc="50" dirty="0" smtClean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rPr>
                <a:t>조선의 거부</a:t>
              </a:r>
              <a:endParaRPr lang="ko-KR" altLang="en-U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러일</a:t>
            </a:r>
            <a:r>
              <a:rPr lang="ko-KR" altLang="en-US" dirty="0" smtClean="0"/>
              <a:t> 전쟁</a:t>
            </a:r>
            <a:endParaRPr lang="ko-KR" altLang="en-US" dirty="0"/>
          </a:p>
        </p:txBody>
      </p:sp>
      <p:sp>
        <p:nvSpPr>
          <p:cNvPr id="4" name="정오각형 3"/>
          <p:cNvSpPr/>
          <p:nvPr/>
        </p:nvSpPr>
        <p:spPr>
          <a:xfrm>
            <a:off x="214282" y="1357298"/>
            <a:ext cx="2143140" cy="1571636"/>
          </a:xfrm>
          <a:prstGeom prst="pentagon">
            <a:avLst/>
          </a:prstGeom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1904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30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대한방침 결정</a:t>
            </a:r>
            <a:endParaRPr lang="ko-KR" altLang="en-US" dirty="0"/>
          </a:p>
        </p:txBody>
      </p:sp>
      <p:sp>
        <p:nvSpPr>
          <p:cNvPr id="5" name="육각형 4"/>
          <p:cNvSpPr/>
          <p:nvPr/>
        </p:nvSpPr>
        <p:spPr>
          <a:xfrm>
            <a:off x="3000364" y="2000240"/>
            <a:ext cx="2357454" cy="107157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1904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8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22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일한협약</a:t>
            </a:r>
            <a:endParaRPr lang="en-US" altLang="ko-KR" dirty="0" smtClean="0"/>
          </a:p>
        </p:txBody>
      </p:sp>
      <p:sp>
        <p:nvSpPr>
          <p:cNvPr id="6" name="칠각형 5"/>
          <p:cNvSpPr/>
          <p:nvPr/>
        </p:nvSpPr>
        <p:spPr>
          <a:xfrm>
            <a:off x="6072198" y="1285860"/>
            <a:ext cx="2500330" cy="1214446"/>
          </a:xfrm>
          <a:prstGeom prst="heptagon">
            <a:avLst/>
          </a:prstGeom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1905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4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8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한국정부와 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보호조약 체결</a:t>
            </a:r>
            <a:endParaRPr lang="ko-KR" altLang="en-US" dirty="0"/>
          </a:p>
        </p:txBody>
      </p:sp>
      <p:sp>
        <p:nvSpPr>
          <p:cNvPr id="7" name="팔각형 6"/>
          <p:cNvSpPr/>
          <p:nvPr/>
        </p:nvSpPr>
        <p:spPr>
          <a:xfrm>
            <a:off x="5715008" y="3500438"/>
            <a:ext cx="2643206" cy="1143008"/>
          </a:xfrm>
          <a:prstGeom prst="octagon">
            <a:avLst/>
          </a:prstGeom>
          <a:scene3d>
            <a:camera prst="perspectiveHeroicExtreme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1905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8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일영동맹조약</a:t>
            </a:r>
            <a:endParaRPr lang="ko-KR" altLang="en-US" dirty="0"/>
          </a:p>
        </p:txBody>
      </p:sp>
      <p:sp>
        <p:nvSpPr>
          <p:cNvPr id="8" name="십각형 7"/>
          <p:cNvSpPr/>
          <p:nvPr/>
        </p:nvSpPr>
        <p:spPr>
          <a:xfrm>
            <a:off x="142844" y="4429132"/>
            <a:ext cx="2214578" cy="1357322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1905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9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5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 algn="ctr"/>
            <a:r>
              <a:rPr lang="ko-KR" altLang="en-US" dirty="0" err="1" smtClean="0"/>
              <a:t>러일</a:t>
            </a:r>
            <a:r>
              <a:rPr lang="ko-KR" altLang="en-US" dirty="0" smtClean="0"/>
              <a:t> 강화조약</a:t>
            </a:r>
            <a:endParaRPr lang="ko-KR" altLang="en-US" dirty="0"/>
          </a:p>
        </p:txBody>
      </p:sp>
      <p:sp>
        <p:nvSpPr>
          <p:cNvPr id="9" name="십이각형 8"/>
          <p:cNvSpPr/>
          <p:nvPr/>
        </p:nvSpPr>
        <p:spPr>
          <a:xfrm>
            <a:off x="2714612" y="5429264"/>
            <a:ext cx="2786082" cy="1214446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1905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27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한국 </a:t>
            </a:r>
            <a:r>
              <a:rPr lang="ko-KR" altLang="en-US" dirty="0" err="1" smtClean="0"/>
              <a:t>보호권</a:t>
            </a:r>
            <a:r>
              <a:rPr lang="ko-KR" altLang="en-US" dirty="0" smtClean="0"/>
              <a:t> 확립 </a:t>
            </a:r>
            <a:endParaRPr lang="ko-KR" altLang="en-US" dirty="0"/>
          </a:p>
        </p:txBody>
      </p:sp>
      <p:sp>
        <p:nvSpPr>
          <p:cNvPr id="10" name="다이아몬드 9"/>
          <p:cNvSpPr/>
          <p:nvPr/>
        </p:nvSpPr>
        <p:spPr>
          <a:xfrm>
            <a:off x="6429388" y="5000636"/>
            <a:ext cx="2500298" cy="164305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1905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17</a:t>
            </a:r>
            <a:r>
              <a:rPr lang="ko-KR" altLang="en-US" dirty="0" smtClean="0"/>
              <a:t>일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일한협약</a:t>
            </a:r>
            <a:endParaRPr lang="ko-KR" altLang="en-US" dirty="0"/>
          </a:p>
        </p:txBody>
      </p:sp>
      <p:cxnSp>
        <p:nvCxnSpPr>
          <p:cNvPr id="14" name="구부러진 연결선 13"/>
          <p:cNvCxnSpPr/>
          <p:nvPr/>
        </p:nvCxnSpPr>
        <p:spPr>
          <a:xfrm>
            <a:off x="2214546" y="1857364"/>
            <a:ext cx="785818" cy="642942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구부러진 연결선 17"/>
          <p:cNvCxnSpPr>
            <a:stCxn id="5" idx="0"/>
          </p:cNvCxnSpPr>
          <p:nvPr/>
        </p:nvCxnSpPr>
        <p:spPr>
          <a:xfrm flipV="1">
            <a:off x="5357818" y="1857364"/>
            <a:ext cx="1071570" cy="678661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구부러진 연결선 20"/>
          <p:cNvCxnSpPr/>
          <p:nvPr/>
        </p:nvCxnSpPr>
        <p:spPr>
          <a:xfrm rot="5400000">
            <a:off x="6893735" y="2536025"/>
            <a:ext cx="1000132" cy="928694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구부러진 연결선 22"/>
          <p:cNvCxnSpPr>
            <a:endCxn id="8" idx="1"/>
          </p:cNvCxnSpPr>
          <p:nvPr/>
        </p:nvCxnSpPr>
        <p:spPr>
          <a:xfrm rot="10800000" flipV="1">
            <a:off x="2357422" y="4286255"/>
            <a:ext cx="3429024" cy="821537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8" idx="4"/>
            <a:endCxn id="9" idx="7"/>
          </p:cNvCxnSpPr>
          <p:nvPr/>
        </p:nvCxnSpPr>
        <p:spPr>
          <a:xfrm rot="16200000" flipH="1">
            <a:off x="1604914" y="5089501"/>
            <a:ext cx="412747" cy="1806650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구부러진 연결선 26"/>
          <p:cNvCxnSpPr>
            <a:stCxn id="9" idx="2"/>
            <a:endCxn id="10" idx="1"/>
          </p:cNvCxnSpPr>
          <p:nvPr/>
        </p:nvCxnSpPr>
        <p:spPr>
          <a:xfrm flipV="1">
            <a:off x="5500694" y="5822161"/>
            <a:ext cx="928694" cy="377039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mtClean="0"/>
              <a:t> </a:t>
            </a:r>
            <a:r>
              <a:rPr lang="ko-KR" altLang="en-US" smtClean="0"/>
              <a:t>러일전쟁은 </a:t>
            </a:r>
            <a:r>
              <a:rPr lang="en-US" altLang="ko-KR" dirty="0" smtClean="0"/>
              <a:t>…..</a:t>
            </a:r>
          </a:p>
          <a:p>
            <a:r>
              <a:rPr lang="en-US" altLang="ko-KR" dirty="0" smtClean="0"/>
              <a:t>1</a:t>
            </a:r>
            <a:r>
              <a:rPr lang="ko-KR" altLang="en-US" dirty="0"/>
              <a:t>차적으로는 조선을 영유하기 위한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r>
              <a:rPr lang="en-US" altLang="ko-KR" dirty="0" smtClean="0"/>
              <a:t>2</a:t>
            </a:r>
            <a:r>
              <a:rPr lang="ko-KR" altLang="en-US" dirty="0"/>
              <a:t>차적으로는 만주 영유를 위해 러시아의 </a:t>
            </a:r>
            <a:r>
              <a:rPr lang="ko-KR" altLang="en-US" dirty="0" err="1"/>
              <a:t>만주독접을</a:t>
            </a:r>
            <a:r>
              <a:rPr lang="ko-KR" altLang="en-US" dirty="0"/>
              <a:t> 견제하기 위한 </a:t>
            </a:r>
            <a:r>
              <a:rPr lang="ko-KR" altLang="en-US" dirty="0" smtClean="0"/>
              <a:t>것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근대 일본의 국제공법의 적용과 오용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57158" y="5429264"/>
            <a:ext cx="842968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</a:t>
            </a:r>
            <a:r>
              <a:rPr lang="ko-KR" altLang="en-US" sz="32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차적인 일본의 의도가 달성되었던 것이다</a:t>
            </a:r>
            <a:r>
              <a:rPr lang="en-US" altLang="ko-KR" sz="32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  <a:endParaRPr lang="ko-KR" altLang="en-U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줄무늬가 있는 오른쪽 화살표 5"/>
          <p:cNvSpPr/>
          <p:nvPr/>
        </p:nvSpPr>
        <p:spPr>
          <a:xfrm rot="5400000">
            <a:off x="3964777" y="4250537"/>
            <a:ext cx="1071570" cy="1143008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근대 일본의 국제공법의 적용과 오용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1000100" y="1142984"/>
            <a:ext cx="3571900" cy="1785950"/>
          </a:xfrm>
          <a:prstGeom prst="roundRect">
            <a:avLst/>
          </a:prstGeom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일본의 </a:t>
            </a:r>
            <a:endParaRPr lang="en-US" altLang="ko-KR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ko-KR" alt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최종적의도</a:t>
            </a:r>
            <a:r>
              <a:rPr lang="ko-KR" alt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endParaRPr lang="ko-KR" altLang="en-US" sz="2400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6206484" y="2714620"/>
            <a:ext cx="2937516" cy="2008838"/>
          </a:xfrm>
          <a:prstGeom prst="roundRect">
            <a:avLst/>
          </a:prstGeom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조선의 영토 편입 </a:t>
            </a:r>
            <a:endParaRPr lang="ko-KR" altLang="en-US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142976" y="4071942"/>
            <a:ext cx="3857652" cy="2285992"/>
          </a:xfrm>
          <a:prstGeom prst="roundRect">
            <a:avLst/>
          </a:prstGeom>
          <a:solidFill>
            <a:schemeClr val="accent1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1906</a:t>
            </a:r>
            <a:r>
              <a:rPr lang="ko-KR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년 </a:t>
            </a:r>
            <a:r>
              <a:rPr lang="en-US" altLang="ko-KR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</a:t>
            </a:r>
            <a:r>
              <a:rPr lang="ko-KR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월  </a:t>
            </a:r>
            <a:endParaRPr lang="en-US" altLang="ko-KR" sz="4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ko-KR" altLang="en-US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한국통감부</a:t>
            </a:r>
            <a:r>
              <a:rPr lang="ko-KR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설치 </a:t>
            </a:r>
          </a:p>
          <a:p>
            <a:pPr algn="ctr"/>
            <a:endParaRPr lang="ko-KR" altLang="en-US" dirty="0"/>
          </a:p>
        </p:txBody>
      </p:sp>
      <p:grpSp>
        <p:nvGrpSpPr>
          <p:cNvPr id="16" name="그룹 15"/>
          <p:cNvGrpSpPr/>
          <p:nvPr/>
        </p:nvGrpSpPr>
        <p:grpSpPr>
          <a:xfrm>
            <a:off x="3643306" y="1857364"/>
            <a:ext cx="4143404" cy="3500462"/>
            <a:chOff x="3643306" y="1857364"/>
            <a:chExt cx="4143404" cy="3500462"/>
          </a:xfrm>
        </p:grpSpPr>
        <p:cxnSp>
          <p:nvCxnSpPr>
            <p:cNvPr id="13" name="꺾인 연결선 12"/>
            <p:cNvCxnSpPr/>
            <p:nvPr/>
          </p:nvCxnSpPr>
          <p:spPr>
            <a:xfrm>
              <a:off x="3643306" y="1857364"/>
              <a:ext cx="2928958" cy="1857388"/>
            </a:xfrm>
            <a:prstGeom prst="bentConnector3">
              <a:avLst>
                <a:gd name="adj1" fmla="val 50000"/>
              </a:avLst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꺾인 연결선 14"/>
            <p:cNvCxnSpPr/>
            <p:nvPr/>
          </p:nvCxnSpPr>
          <p:spPr>
            <a:xfrm rot="10800000" flipV="1">
              <a:off x="4572000" y="4572008"/>
              <a:ext cx="3214710" cy="785818"/>
            </a:xfrm>
            <a:prstGeom prst="bentConnector3">
              <a:avLst>
                <a:gd name="adj1" fmla="val 50000"/>
              </a:avLst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/>
              <a:t>국제법적 측면에서의 일본의 주장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714908"/>
          </a:xfrm>
        </p:spPr>
        <p:txBody>
          <a:bodyPr>
            <a:normAutofit lnSpcReduction="10000"/>
          </a:bodyPr>
          <a:lstStyle/>
          <a:p>
            <a:r>
              <a:rPr lang="ko-KR" altLang="en-US" sz="2400" dirty="0"/>
              <a:t>주인이 없는 무인도인 독도를 </a:t>
            </a:r>
            <a:r>
              <a:rPr lang="en-US" altLang="ko-KR" sz="2400" dirty="0"/>
              <a:t>1905</a:t>
            </a:r>
            <a:r>
              <a:rPr lang="ko-KR" altLang="en-US" sz="2400" dirty="0"/>
              <a:t>년에 </a:t>
            </a:r>
            <a:r>
              <a:rPr lang="ko-KR" altLang="en-US" sz="2400" dirty="0" err="1"/>
              <a:t>나까이</a:t>
            </a:r>
            <a:r>
              <a:rPr lang="ko-KR" altLang="en-US" sz="2400" dirty="0"/>
              <a:t> </a:t>
            </a:r>
            <a:r>
              <a:rPr lang="ko-KR" altLang="en-US" sz="2400" dirty="0" smtClean="0"/>
              <a:t>‘편입 및 대하 청원</a:t>
            </a:r>
            <a:r>
              <a:rPr lang="ko-KR" altLang="en-US" sz="2400" dirty="0"/>
              <a:t>’에 의하여 </a:t>
            </a:r>
            <a:r>
              <a:rPr lang="ko-KR" altLang="en-US" sz="2400" dirty="0" err="1"/>
              <a:t>시마네현</a:t>
            </a:r>
            <a:r>
              <a:rPr lang="ko-KR" altLang="en-US" sz="2400" dirty="0"/>
              <a:t> 고시 제</a:t>
            </a:r>
            <a:r>
              <a:rPr lang="en-US" altLang="ko-KR" sz="2400" dirty="0"/>
              <a:t>40</a:t>
            </a:r>
            <a:r>
              <a:rPr lang="ko-KR" altLang="en-US" sz="2400" dirty="0"/>
              <a:t>호를 통하여 일본 </a:t>
            </a:r>
            <a:r>
              <a:rPr lang="ko-KR" altLang="en-US" sz="2400" dirty="0" smtClean="0"/>
              <a:t>영토로 </a:t>
            </a:r>
            <a:r>
              <a:rPr lang="ko-KR" altLang="en-US" sz="2400" dirty="0"/>
              <a:t>선점</a:t>
            </a:r>
            <a:r>
              <a:rPr lang="en-US" altLang="ko-KR" sz="2400" dirty="0"/>
              <a:t>, </a:t>
            </a:r>
            <a:r>
              <a:rPr lang="ko-KR" altLang="en-US" sz="2400" dirty="0"/>
              <a:t>편입을 함으로써 근대 국제법상의 영토취득 요건을 충족시킨 것이 되어 일본의 권원이 </a:t>
            </a:r>
            <a:r>
              <a:rPr lang="ko-KR" altLang="en-US" sz="2400" dirty="0" smtClean="0"/>
              <a:t>확정</a:t>
            </a:r>
            <a:endParaRPr altLang="ko-KR" sz="2400" smtClean="0"/>
          </a:p>
          <a:p>
            <a:endParaRPr altLang="ko-KR" sz="2400" dirty="0"/>
          </a:p>
          <a:p>
            <a:r>
              <a:rPr altLang="ko-KR" sz="2400" smtClean="0"/>
              <a:t>"</a:t>
            </a:r>
            <a:r>
              <a:rPr lang="ko-KR" altLang="en-US" sz="2400" dirty="0" smtClean="0"/>
              <a:t>현대 </a:t>
            </a:r>
            <a:r>
              <a:rPr lang="ko-KR" altLang="en-US" sz="2400" dirty="0"/>
              <a:t>국제법상 영토 취득을 위한 요건에 관하여</a:t>
            </a:r>
            <a:r>
              <a:rPr lang="en-US" altLang="ko-KR" sz="2400" dirty="0"/>
              <a:t>, </a:t>
            </a:r>
            <a:r>
              <a:rPr lang="ko-KR" altLang="en-US" sz="2400" dirty="0"/>
              <a:t>영토를 취득하려는 국가의 의사는 일본 영토에 독도를 추가하기 위한 </a:t>
            </a:r>
            <a:r>
              <a:rPr lang="en-US" altLang="ko-KR" sz="2400" dirty="0"/>
              <a:t>1905</a:t>
            </a:r>
            <a:r>
              <a:rPr lang="ko-KR" altLang="en-US" sz="2400" dirty="0"/>
              <a:t>년 </a:t>
            </a:r>
            <a:r>
              <a:rPr lang="en-US" altLang="ko-KR" sz="2400" dirty="0"/>
              <a:t>1</a:t>
            </a:r>
            <a:r>
              <a:rPr lang="ko-KR" altLang="en-US" sz="2400" dirty="0"/>
              <a:t>월 </a:t>
            </a:r>
            <a:r>
              <a:rPr lang="en-US" altLang="ko-KR" sz="2400" dirty="0"/>
              <a:t>28</a:t>
            </a:r>
            <a:r>
              <a:rPr lang="ko-KR" altLang="en-US" sz="2400" dirty="0"/>
              <a:t>일의 내각회의에서의 결정의 결과로서 확인되었고</a:t>
            </a:r>
            <a:r>
              <a:rPr lang="en-US" altLang="ko-KR" sz="2400" dirty="0"/>
              <a:t>, </a:t>
            </a:r>
            <a:r>
              <a:rPr lang="ko-KR" altLang="en-US" sz="2400" dirty="0"/>
              <a:t>또 </a:t>
            </a:r>
            <a:r>
              <a:rPr lang="en-US" altLang="ko-KR" sz="2400" dirty="0"/>
              <a:t>1905</a:t>
            </a:r>
            <a:r>
              <a:rPr lang="ko-KR" altLang="en-US" sz="2400" dirty="0"/>
              <a:t>년 </a:t>
            </a:r>
            <a:r>
              <a:rPr lang="en-US" altLang="ko-KR" sz="2400" dirty="0"/>
              <a:t>2</a:t>
            </a:r>
            <a:r>
              <a:rPr lang="ko-KR" altLang="en-US" sz="2400" dirty="0"/>
              <a:t>월 </a:t>
            </a:r>
            <a:r>
              <a:rPr lang="en-US" altLang="ko-KR" sz="2400" dirty="0"/>
              <a:t>22</a:t>
            </a:r>
            <a:r>
              <a:rPr lang="ko-KR" altLang="en-US" sz="2400" dirty="0"/>
              <a:t>일에 영토를 취득하기 위한 국가의사의 </a:t>
            </a:r>
            <a:r>
              <a:rPr lang="ko-KR" altLang="en-US" sz="2400" dirty="0" err="1"/>
              <a:t>공적발표는</a:t>
            </a:r>
            <a:r>
              <a:rPr lang="ko-KR" altLang="en-US" sz="2400" dirty="0"/>
              <a:t> </a:t>
            </a:r>
            <a:r>
              <a:rPr lang="ko-KR" altLang="en-US" sz="2400" dirty="0" err="1"/>
              <a:t>도근현청에</a:t>
            </a:r>
            <a:r>
              <a:rPr lang="ko-KR" altLang="en-US" sz="2400" dirty="0"/>
              <a:t> 의해 발표된 고시로 이루어졌다는 것을 언급한다</a:t>
            </a:r>
            <a:r>
              <a:rPr lang="en-US" altLang="ko-KR" sz="2400" dirty="0"/>
              <a:t>. </a:t>
            </a:r>
            <a:r>
              <a:rPr lang="ko-KR" altLang="en-US" sz="2400" dirty="0"/>
              <a:t>이는 당시 일본이 영토 선점을 발표하는 일본에 의해 취해진 관행에 따른 것이므로 국가 의사의 공적발표로서 상기 조치는 이 점에 관한 국제법상의 요건을 충족한 것이다</a:t>
            </a:r>
            <a:r>
              <a:rPr lang="en-US" altLang="ko-KR" sz="2400" dirty="0" smtClean="0"/>
              <a:t>.”</a:t>
            </a:r>
            <a:endParaRPr lang="ko-KR" altLang="en-US" sz="2400" dirty="0"/>
          </a:p>
          <a:p>
            <a:endParaRPr lang="en-US" altLang="ko-KR" sz="2400" dirty="0" smtClean="0"/>
          </a:p>
          <a:p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시마네현</a:t>
            </a:r>
            <a:r>
              <a:rPr lang="ko-KR" altLang="en-US" dirty="0" smtClean="0"/>
              <a:t> </a:t>
            </a:r>
            <a:r>
              <a:rPr lang="ko-KR" altLang="en-US" dirty="0"/>
              <a:t>편입 </a:t>
            </a:r>
            <a:r>
              <a:rPr lang="ko-KR" altLang="en-US" dirty="0" smtClean="0"/>
              <a:t>조치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097760"/>
          </a:xfrm>
        </p:spPr>
        <p:txBody>
          <a:bodyPr>
            <a:noAutofit/>
          </a:bodyPr>
          <a:lstStyle/>
          <a:p>
            <a:r>
              <a:rPr lang="ko-KR" altLang="en-US" sz="2000" dirty="0"/>
              <a:t>제</a:t>
            </a:r>
            <a:r>
              <a:rPr lang="en-US" altLang="ko-KR" sz="2000" dirty="0"/>
              <a:t>2</a:t>
            </a:r>
            <a:r>
              <a:rPr lang="ko-KR" altLang="en-US" sz="2000" dirty="0"/>
              <a:t>차 세계대전 종전 후 승전국인 연합국최고사령부</a:t>
            </a:r>
            <a:r>
              <a:rPr lang="en-US" altLang="ko-KR" sz="2000" dirty="0"/>
              <a:t>(</a:t>
            </a:r>
            <a:r>
              <a:rPr lang="en-US" altLang="ko-KR" sz="2000" dirty="0" smtClean="0"/>
              <a:t>SCAP</a:t>
            </a:r>
            <a:r>
              <a:rPr altLang="ko-KR" sz="2000"/>
              <a:t>)</a:t>
            </a:r>
            <a:r>
              <a:rPr lang="ko-KR" altLang="en-US" sz="2000" dirty="0" smtClean="0"/>
              <a:t>의 </a:t>
            </a:r>
            <a:r>
              <a:rPr lang="ko-KR" altLang="en-US" sz="2000" dirty="0"/>
              <a:t>훈령 제</a:t>
            </a:r>
            <a:r>
              <a:rPr lang="en-US" altLang="ko-KR" sz="2000" dirty="0"/>
              <a:t>677</a:t>
            </a:r>
            <a:r>
              <a:rPr lang="ko-KR" altLang="en-US" sz="2000" dirty="0"/>
              <a:t>호는 그 제</a:t>
            </a:r>
            <a:r>
              <a:rPr lang="en-US" altLang="ko-KR" sz="2000" dirty="0"/>
              <a:t>3</a:t>
            </a:r>
            <a:r>
              <a:rPr lang="ko-KR" altLang="en-US" sz="2000" dirty="0"/>
              <a:t>항에서 일본의 범위에서 독도를 제외시킴으로써 </a:t>
            </a:r>
            <a:r>
              <a:rPr lang="ko-KR" altLang="en-US" sz="2000" dirty="0" err="1"/>
              <a:t>한국령으로</a:t>
            </a:r>
            <a:r>
              <a:rPr lang="ko-KR" altLang="en-US" sz="2000" dirty="0"/>
              <a:t> 복구시켰다는 한국측 주장에 대하여 </a:t>
            </a:r>
          </a:p>
          <a:p>
            <a:endParaRPr altLang="ko-KR" sz="2000" smtClean="0"/>
          </a:p>
          <a:p>
            <a:pPr>
              <a:buNone/>
            </a:pPr>
            <a:r>
              <a:rPr lang="ko-KR" altLang="en-US" sz="2000" dirty="0" smtClean="0"/>
              <a:t>① </a:t>
            </a:r>
            <a:r>
              <a:rPr lang="en-US" altLang="ko-KR" sz="2000" dirty="0"/>
              <a:t>1946</a:t>
            </a:r>
            <a:r>
              <a:rPr lang="ko-KR" altLang="en-US" sz="2000" dirty="0"/>
              <a:t>년 </a:t>
            </a:r>
            <a:r>
              <a:rPr lang="en-US" altLang="ko-KR" sz="2000" dirty="0"/>
              <a:t>1</a:t>
            </a:r>
            <a:r>
              <a:rPr lang="ko-KR" altLang="en-US" sz="2000" dirty="0"/>
              <a:t>월 </a:t>
            </a:r>
            <a:r>
              <a:rPr lang="en-US" altLang="ko-KR" sz="2000" dirty="0"/>
              <a:t>29</a:t>
            </a:r>
            <a:r>
              <a:rPr lang="ko-KR" altLang="en-US" sz="2000" dirty="0"/>
              <a:t>일 </a:t>
            </a:r>
            <a:r>
              <a:rPr lang="en-US" altLang="ko-KR" sz="2000" dirty="0"/>
              <a:t>SCAPIN No.677</a:t>
            </a:r>
            <a:r>
              <a:rPr lang="ko-KR" altLang="en-US" sz="2000" dirty="0"/>
              <a:t>은 ‘울릉도</a:t>
            </a:r>
            <a:r>
              <a:rPr lang="en-US" altLang="ko-KR" sz="2000" dirty="0"/>
              <a:t>, </a:t>
            </a:r>
            <a:r>
              <a:rPr lang="ko-KR" altLang="en-US" sz="2000" dirty="0"/>
              <a:t>죽도</a:t>
            </a:r>
            <a:r>
              <a:rPr lang="en-US" altLang="ko-KR" sz="2000" dirty="0"/>
              <a:t>(</a:t>
            </a:r>
            <a:r>
              <a:rPr lang="ko-KR" altLang="en-US" sz="2000" dirty="0"/>
              <a:t>독도</a:t>
            </a:r>
            <a:r>
              <a:rPr lang="en-US" altLang="ko-KR" sz="2000" dirty="0"/>
              <a:t>), </a:t>
            </a:r>
            <a:r>
              <a:rPr lang="ko-KR" altLang="en-US" sz="2000" dirty="0"/>
              <a:t>제주도’</a:t>
            </a:r>
            <a:r>
              <a:rPr lang="ko-KR" altLang="en-US" sz="2000" dirty="0" err="1"/>
              <a:t>를</a:t>
            </a:r>
            <a:r>
              <a:rPr lang="ko-KR" altLang="en-US" sz="2000" dirty="0"/>
              <a:t> 일본의 범위에서 제외했다</a:t>
            </a:r>
            <a:r>
              <a:rPr lang="en-US" altLang="ko-KR" sz="2000" dirty="0"/>
              <a:t>. </a:t>
            </a:r>
            <a:r>
              <a:rPr lang="ko-KR" altLang="en-US" sz="2000" dirty="0"/>
              <a:t>다만 이 지령이 행정권의 정지였지 영토의 처분이 아님은 총사령부의 권한에 비추어 명백함 동 지령 중에서도 “이 지령 중의 조항은 어느 것이나 ‘포츠담 선언’의 제 </a:t>
            </a:r>
            <a:r>
              <a:rPr lang="en-US" altLang="ko-KR" sz="2000" dirty="0"/>
              <a:t>8</a:t>
            </a:r>
            <a:r>
              <a:rPr lang="ko-KR" altLang="en-US" sz="2000" dirty="0"/>
              <a:t>항에 있는 작은 섬의 최종적 결정에 관한 </a:t>
            </a:r>
            <a:r>
              <a:rPr lang="ko-KR" altLang="en-US" sz="2000" dirty="0" err="1"/>
              <a:t>연합국측의</a:t>
            </a:r>
            <a:r>
              <a:rPr lang="ko-KR" altLang="en-US" sz="2000" dirty="0"/>
              <a:t> 정책을 나타내는 것이라고 해석해서는 </a:t>
            </a:r>
            <a:r>
              <a:rPr lang="ko-KR" altLang="en-US" sz="2000" dirty="0" err="1"/>
              <a:t>안된다</a:t>
            </a:r>
            <a:r>
              <a:rPr lang="ko-KR" altLang="en-US" sz="2000" dirty="0"/>
              <a:t>”고 했다</a:t>
            </a:r>
            <a:r>
              <a:rPr lang="en-US" altLang="ko-KR" sz="2000" dirty="0" smtClean="0"/>
              <a:t>.</a:t>
            </a:r>
            <a:endParaRPr lang="ko-KR" altLang="en-US" sz="2000" dirty="0"/>
          </a:p>
          <a:p>
            <a:pPr>
              <a:buNone/>
            </a:pPr>
            <a:endParaRPr altLang="ko-KR" sz="2000" smtClean="0"/>
          </a:p>
          <a:p>
            <a:pPr>
              <a:buNone/>
            </a:pPr>
            <a:r>
              <a:rPr lang="ko-KR" altLang="en-US" sz="2000" dirty="0" smtClean="0"/>
              <a:t>② 마찬가지로 </a:t>
            </a:r>
            <a:r>
              <a:rPr lang="en-US" altLang="ko-KR" sz="2000" dirty="0"/>
              <a:t>1946</a:t>
            </a:r>
            <a:r>
              <a:rPr lang="ko-KR" altLang="en-US" sz="2000" dirty="0"/>
              <a:t>년 </a:t>
            </a:r>
            <a:r>
              <a:rPr lang="en-US" altLang="ko-KR" sz="2000" dirty="0"/>
              <a:t>6</a:t>
            </a:r>
            <a:r>
              <a:rPr lang="ko-KR" altLang="en-US" sz="2000" dirty="0"/>
              <a:t>월 </a:t>
            </a:r>
            <a:r>
              <a:rPr lang="en-US" altLang="ko-KR" sz="2000" dirty="0"/>
              <a:t>22</a:t>
            </a:r>
            <a:r>
              <a:rPr lang="ko-KR" altLang="en-US" sz="2000" dirty="0"/>
              <a:t>일자 </a:t>
            </a:r>
            <a:r>
              <a:rPr lang="en-US" altLang="ko-KR" sz="2000" dirty="0"/>
              <a:t>SCAPIN No.1033</a:t>
            </a:r>
            <a:r>
              <a:rPr lang="ko-KR" altLang="en-US" sz="2000" dirty="0"/>
              <a:t>에서도 “일본의 선박 및 그 승무원은 죽도와 죽도로부터 </a:t>
            </a:r>
            <a:r>
              <a:rPr lang="en-US" altLang="ko-KR" sz="2000" dirty="0"/>
              <a:t>12</a:t>
            </a:r>
            <a:r>
              <a:rPr lang="ko-KR" altLang="en-US" sz="2000" dirty="0" err="1"/>
              <a:t>해리내에</a:t>
            </a:r>
            <a:r>
              <a:rPr lang="ko-KR" altLang="en-US" sz="2000" dirty="0"/>
              <a:t> 접근해서는 </a:t>
            </a:r>
            <a:r>
              <a:rPr lang="ko-KR" altLang="en-US" sz="2000" dirty="0" err="1"/>
              <a:t>아니된다</a:t>
            </a:r>
            <a:r>
              <a:rPr lang="ko-KR" altLang="en-US" sz="2000" dirty="0"/>
              <a:t>”고 규정하고 있으나</a:t>
            </a:r>
            <a:r>
              <a:rPr lang="en-US" altLang="ko-KR" sz="2000" dirty="0"/>
              <a:t>, </a:t>
            </a:r>
            <a:r>
              <a:rPr lang="ko-KR" altLang="en-US" sz="2000" dirty="0"/>
              <a:t>다만 여기에서도 “일본국의 관할권</a:t>
            </a:r>
            <a:r>
              <a:rPr lang="en-US" altLang="ko-KR" sz="2000" dirty="0"/>
              <a:t>, </a:t>
            </a:r>
            <a:r>
              <a:rPr lang="ko-KR" altLang="en-US" sz="2000" dirty="0"/>
              <a:t>국제경계선 또는 어업권에 관한 최종결정에 관한 </a:t>
            </a:r>
            <a:r>
              <a:rPr lang="ko-KR" altLang="en-US" sz="2000" dirty="0" err="1"/>
              <a:t>연합국측의</a:t>
            </a:r>
            <a:r>
              <a:rPr lang="ko-KR" altLang="en-US" sz="2000" dirty="0"/>
              <a:t> 정책표명은 허가를 받지 않고 갈 수 있는 </a:t>
            </a:r>
            <a:r>
              <a:rPr lang="ko-KR" altLang="en-US" sz="2000" dirty="0" smtClean="0"/>
              <a:t>수역은 </a:t>
            </a:r>
            <a:r>
              <a:rPr lang="ko-KR" altLang="en-US" sz="2000" dirty="0"/>
              <a:t>그 후 점차 확대되었으나 동해의 중앙을 통과하는 선</a:t>
            </a:r>
            <a:r>
              <a:rPr lang="en-US" altLang="ko-KR" sz="2000" dirty="0"/>
              <a:t>(</a:t>
            </a:r>
            <a:r>
              <a:rPr lang="ko-KR" altLang="en-US" sz="2000" dirty="0"/>
              <a:t>거기에 죽도가 </a:t>
            </a:r>
            <a:r>
              <a:rPr lang="ko-KR" altLang="en-US" sz="2000" dirty="0" smtClean="0"/>
              <a:t>걸려있음</a:t>
            </a:r>
            <a:r>
              <a:rPr lang="en-US" altLang="ko-KR" sz="2000" dirty="0" smtClean="0"/>
              <a:t>)</a:t>
            </a:r>
            <a:r>
              <a:rPr lang="ko-KR" altLang="en-US" sz="2000" dirty="0"/>
              <a:t>에 대해서는 변경이 없었다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endParaRPr lang="ko-KR" altLang="en-US" sz="1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en-US" altLang="ko-KR" dirty="0"/>
              <a:t>SCAPIN </a:t>
            </a:r>
            <a:r>
              <a:rPr lang="ko-KR" altLang="en-US" dirty="0"/>
              <a:t>제</a:t>
            </a:r>
            <a:r>
              <a:rPr lang="en-US" altLang="ko-KR" dirty="0"/>
              <a:t>677</a:t>
            </a:r>
            <a:r>
              <a:rPr lang="ko-KR" altLang="en-US" dirty="0" smtClean="0"/>
              <a:t>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차 세계대전 종전 후 승전국인 연합국최고사령부</a:t>
            </a:r>
            <a:r>
              <a:rPr lang="en-US" altLang="ko-KR" dirty="0"/>
              <a:t>(SCAP: General headquarters Supreme Commander For Allied Powers)</a:t>
            </a:r>
            <a:r>
              <a:rPr lang="ko-KR" altLang="en-US" dirty="0"/>
              <a:t>의 훈령 제</a:t>
            </a:r>
            <a:r>
              <a:rPr lang="en-US" altLang="ko-KR" dirty="0"/>
              <a:t>677</a:t>
            </a:r>
            <a:r>
              <a:rPr lang="ko-KR" altLang="en-US" dirty="0"/>
              <a:t>호는 그 제</a:t>
            </a:r>
            <a:r>
              <a:rPr lang="en-US" altLang="ko-KR" dirty="0"/>
              <a:t>3</a:t>
            </a:r>
            <a:r>
              <a:rPr lang="ko-KR" altLang="en-US" dirty="0"/>
              <a:t>항에서 일본의 범위에서 독도를 제외시킴으로써 </a:t>
            </a:r>
            <a:r>
              <a:rPr lang="ko-KR" altLang="en-US" dirty="0" err="1"/>
              <a:t>한국령으로</a:t>
            </a:r>
            <a:r>
              <a:rPr lang="ko-KR" altLang="en-US" dirty="0"/>
              <a:t> 복구시켰다는 한국측 주장에 대하여 </a:t>
            </a:r>
          </a:p>
          <a:p>
            <a:r>
              <a:rPr lang="ko-KR" altLang="en-US" dirty="0"/>
              <a:t>① </a:t>
            </a:r>
            <a:r>
              <a:rPr lang="en-US" altLang="ko-KR" dirty="0"/>
              <a:t>1946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월 </a:t>
            </a:r>
            <a:r>
              <a:rPr lang="en-US" altLang="ko-KR" dirty="0"/>
              <a:t>29</a:t>
            </a:r>
            <a:r>
              <a:rPr lang="ko-KR" altLang="en-US" dirty="0"/>
              <a:t>일 </a:t>
            </a:r>
            <a:r>
              <a:rPr lang="en-US" altLang="ko-KR" dirty="0"/>
              <a:t>SCAPIN No.677</a:t>
            </a:r>
            <a:r>
              <a:rPr lang="ko-KR" altLang="en-US" dirty="0"/>
              <a:t>은 ‘울릉도</a:t>
            </a:r>
            <a:r>
              <a:rPr lang="en-US" altLang="ko-KR" dirty="0"/>
              <a:t>, </a:t>
            </a:r>
            <a:r>
              <a:rPr lang="ko-KR" altLang="en-US" dirty="0"/>
              <a:t>죽도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), </a:t>
            </a:r>
            <a:r>
              <a:rPr lang="ko-KR" altLang="en-US" dirty="0"/>
              <a:t>제주도’</a:t>
            </a:r>
            <a:r>
              <a:rPr lang="ko-KR" altLang="en-US" dirty="0" err="1"/>
              <a:t>를</a:t>
            </a:r>
            <a:r>
              <a:rPr lang="ko-KR" altLang="en-US" dirty="0"/>
              <a:t> 일본의 범위에서 제외했다</a:t>
            </a:r>
            <a:r>
              <a:rPr lang="en-US" altLang="ko-KR" dirty="0"/>
              <a:t>. </a:t>
            </a:r>
            <a:r>
              <a:rPr lang="ko-KR" altLang="en-US" dirty="0"/>
              <a:t>다만 이 지령이 행정권의 정지였지 영토의 처분이 아님은 총사령부의 권한에 비추어 명백함 동 지령 중에서도 “이 지령 중의 조항은 어느 것이나 ‘포츠담 선언’의 제 </a:t>
            </a:r>
            <a:r>
              <a:rPr lang="en-US" altLang="ko-KR" dirty="0"/>
              <a:t>8</a:t>
            </a:r>
            <a:r>
              <a:rPr lang="ko-KR" altLang="en-US" dirty="0"/>
              <a:t>항에 있는 작은 섬의 최종적 결정에 관한 </a:t>
            </a:r>
            <a:r>
              <a:rPr lang="ko-KR" altLang="en-US" dirty="0" err="1"/>
              <a:t>연합국측의</a:t>
            </a:r>
            <a:r>
              <a:rPr lang="ko-KR" altLang="en-US" dirty="0"/>
              <a:t> 정책을 나타내는 것이라고 해석해서는 </a:t>
            </a:r>
            <a:r>
              <a:rPr lang="ko-KR" altLang="en-US" dirty="0" err="1"/>
              <a:t>안된다</a:t>
            </a:r>
            <a:r>
              <a:rPr lang="ko-KR" altLang="en-US" dirty="0"/>
              <a:t>”고 했다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/>
              <a:t>② 마찬가지로 </a:t>
            </a:r>
            <a:r>
              <a:rPr lang="en-US" altLang="ko-KR" dirty="0"/>
              <a:t>1946</a:t>
            </a:r>
            <a:r>
              <a:rPr lang="ko-KR" altLang="en-US" dirty="0"/>
              <a:t>년 </a:t>
            </a:r>
            <a:r>
              <a:rPr lang="en-US" altLang="ko-KR" dirty="0"/>
              <a:t>6</a:t>
            </a:r>
            <a:r>
              <a:rPr lang="ko-KR" altLang="en-US" dirty="0"/>
              <a:t>월 </a:t>
            </a:r>
            <a:r>
              <a:rPr lang="en-US" altLang="ko-KR" dirty="0"/>
              <a:t>22</a:t>
            </a:r>
            <a:r>
              <a:rPr lang="ko-KR" altLang="en-US" dirty="0"/>
              <a:t>일자 </a:t>
            </a:r>
            <a:r>
              <a:rPr lang="en-US" altLang="ko-KR" dirty="0"/>
              <a:t>SCAPIN No.1033</a:t>
            </a:r>
            <a:r>
              <a:rPr lang="ko-KR" altLang="en-US" dirty="0"/>
              <a:t>에서도 “일본의 선박 및 그 승무원은 죽도와 죽도로부터 </a:t>
            </a:r>
            <a:r>
              <a:rPr lang="en-US" altLang="ko-KR" dirty="0"/>
              <a:t>12</a:t>
            </a:r>
            <a:r>
              <a:rPr lang="ko-KR" altLang="en-US" dirty="0" err="1"/>
              <a:t>해리내에</a:t>
            </a:r>
            <a:r>
              <a:rPr lang="ko-KR" altLang="en-US" dirty="0"/>
              <a:t> 접근해서는 </a:t>
            </a:r>
            <a:r>
              <a:rPr lang="ko-KR" altLang="en-US" dirty="0" err="1"/>
              <a:t>아니된다</a:t>
            </a:r>
            <a:r>
              <a:rPr lang="ko-KR" altLang="en-US" dirty="0"/>
              <a:t>”고 규정하고 있으나</a:t>
            </a:r>
            <a:r>
              <a:rPr lang="en-US" altLang="ko-KR" dirty="0"/>
              <a:t>, </a:t>
            </a:r>
            <a:r>
              <a:rPr lang="ko-KR" altLang="en-US" dirty="0"/>
              <a:t>다만 여기에서도 “일본국의 관할권</a:t>
            </a:r>
            <a:r>
              <a:rPr lang="en-US" altLang="ko-KR" dirty="0"/>
              <a:t>, </a:t>
            </a:r>
            <a:r>
              <a:rPr lang="ko-KR" altLang="en-US" dirty="0"/>
              <a:t>국제경계선 또는 어업권에 관한 최종결정에 관한 </a:t>
            </a:r>
            <a:r>
              <a:rPr lang="ko-KR" altLang="en-US" dirty="0" err="1"/>
              <a:t>연합국측의</a:t>
            </a:r>
            <a:r>
              <a:rPr lang="ko-KR" altLang="en-US" dirty="0"/>
              <a:t> 정책표명은 허가를 받지 않고 갈 수 있는 수역</a:t>
            </a:r>
            <a:r>
              <a:rPr lang="en-US" altLang="ko-KR" dirty="0"/>
              <a:t>(</a:t>
            </a:r>
            <a:r>
              <a:rPr lang="en-US" altLang="ko-KR" dirty="0" err="1"/>
              <a:t>MacArhur</a:t>
            </a:r>
            <a:r>
              <a:rPr lang="en-US" altLang="ko-KR" dirty="0"/>
              <a:t> Line)</a:t>
            </a:r>
            <a:r>
              <a:rPr lang="ko-KR" altLang="en-US" dirty="0"/>
              <a:t>은 그 후 점차 확대되었으나 동해의 중앙을 통과하는 선</a:t>
            </a:r>
            <a:r>
              <a:rPr lang="en-US" altLang="ko-KR" dirty="0"/>
              <a:t>(</a:t>
            </a:r>
            <a:r>
              <a:rPr lang="ko-KR" altLang="en-US" dirty="0"/>
              <a:t>거기에 죽도가 걸려있다</a:t>
            </a:r>
            <a:r>
              <a:rPr lang="en-US" altLang="ko-KR" dirty="0"/>
              <a:t>)</a:t>
            </a:r>
            <a:r>
              <a:rPr lang="ko-KR" altLang="en-US" dirty="0"/>
              <a:t>에 대해서는 변경이 없었다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en-US" altLang="ko-KR" dirty="0"/>
              <a:t>SCAPIN </a:t>
            </a:r>
            <a:r>
              <a:rPr lang="ko-KR" altLang="en-US" dirty="0"/>
              <a:t>제</a:t>
            </a:r>
            <a:r>
              <a:rPr lang="en-US" altLang="ko-KR" dirty="0"/>
              <a:t>677</a:t>
            </a:r>
            <a:r>
              <a:rPr lang="ko-KR" altLang="en-US" dirty="0" smtClean="0"/>
              <a:t>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국제 공법의 성립과 영토취득의 특성</a:t>
            </a:r>
            <a:endParaRPr altLang="ko-KR" dirty="0" smtClean="0"/>
          </a:p>
          <a:p>
            <a:r>
              <a:rPr lang="ko-KR" altLang="en-US" dirty="0" smtClean="0"/>
              <a:t>일본</a:t>
            </a:r>
            <a:r>
              <a:rPr lang="ko-KR" altLang="en-US" dirty="0"/>
              <a:t>의 </a:t>
            </a:r>
            <a:r>
              <a:rPr lang="ko-KR" altLang="en-US" dirty="0" smtClean="0"/>
              <a:t>국제 공법 수용 과정</a:t>
            </a:r>
            <a:endParaRPr altLang="ko-KR" dirty="0" smtClean="0"/>
          </a:p>
          <a:p>
            <a:r>
              <a:rPr lang="ko-KR" altLang="en-US" dirty="0" smtClean="0"/>
              <a:t>근</a:t>
            </a:r>
            <a:r>
              <a:rPr lang="ko-KR" altLang="en-US" dirty="0"/>
              <a:t>대 </a:t>
            </a:r>
            <a:r>
              <a:rPr lang="ko-KR" altLang="en-US" dirty="0" smtClean="0"/>
              <a:t>일본의 국제 공법의 적용과 오용</a:t>
            </a:r>
            <a:endParaRPr lang="en-US" altLang="ko-KR" dirty="0"/>
          </a:p>
          <a:p>
            <a:r>
              <a:rPr lang="ko-KR" altLang="en-US" dirty="0"/>
              <a:t>국제법적 측면에서의 일본의 </a:t>
            </a:r>
            <a:r>
              <a:rPr lang="ko-KR" altLang="en-US" dirty="0" smtClean="0"/>
              <a:t>주장</a:t>
            </a:r>
            <a:endParaRPr lang="en-US" altLang="ko-KR" dirty="0" smtClean="0"/>
          </a:p>
          <a:p>
            <a:r>
              <a:rPr lang="ko-KR" altLang="en-US" spc="-300" dirty="0"/>
              <a:t>국제법적 </a:t>
            </a:r>
            <a:r>
              <a:rPr lang="ko-KR" altLang="en-US" spc="-300" dirty="0" smtClean="0"/>
              <a:t>측면에서의 일본의 </a:t>
            </a:r>
            <a:r>
              <a:rPr lang="ko-KR" altLang="en-US" spc="-300" dirty="0"/>
              <a:t>주장에 대한 비판</a:t>
            </a:r>
            <a:endParaRPr altLang="ko-KR" spc="-300" dirty="0" smtClean="0"/>
          </a:p>
          <a:p>
            <a:pPr>
              <a:buNone/>
            </a:pPr>
            <a:r>
              <a:rPr altLang="ko-KR" dirty="0"/>
              <a:t> </a:t>
            </a:r>
            <a:r>
              <a:rPr altLang="ko-KR" dirty="0" smtClean="0"/>
              <a:t>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차  </a:t>
            </a:r>
            <a:r>
              <a:rPr lang="ko-KR" altLang="en-US" dirty="0" err="1" smtClean="0"/>
              <a:t>례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545926"/>
            <a:ext cx="9144000" cy="4526280"/>
          </a:xfrm>
        </p:spPr>
        <p:txBody>
          <a:bodyPr>
            <a:normAutofit/>
          </a:bodyPr>
          <a:lstStyle/>
          <a:p>
            <a:endParaRPr altLang="ko-KR" sz="2800" smtClean="0"/>
          </a:p>
          <a:p>
            <a:r>
              <a:rPr lang="ko-KR" altLang="en-US" sz="2800" dirty="0" smtClean="0"/>
              <a:t>한국은 </a:t>
            </a:r>
            <a:r>
              <a:rPr lang="en-US" altLang="ko-KR" sz="2800" dirty="0"/>
              <a:t>1430</a:t>
            </a:r>
            <a:r>
              <a:rPr lang="ko-KR" altLang="en-US" sz="2800" dirty="0"/>
              <a:t>년부터 약 </a:t>
            </a:r>
            <a:r>
              <a:rPr lang="en-US" altLang="ko-KR" sz="2800" dirty="0"/>
              <a:t>300</a:t>
            </a:r>
            <a:r>
              <a:rPr lang="ko-KR" altLang="en-US" sz="2800" dirty="0"/>
              <a:t>년간 울릉도까지 공도 </a:t>
            </a:r>
            <a:r>
              <a:rPr lang="ko-KR" altLang="en-US" sz="2800" dirty="0" smtClean="0"/>
              <a:t>정책으로 </a:t>
            </a:r>
            <a:r>
              <a:rPr lang="ko-KR" altLang="en-US" sz="2800" dirty="0"/>
              <a:t>영유권을 방기하였고 일본이 독도에 대한 실효적 지배를 독점하였다는 것이다</a:t>
            </a:r>
            <a:r>
              <a:rPr lang="en-US" altLang="ko-KR" sz="2800" dirty="0"/>
              <a:t>.</a:t>
            </a:r>
            <a:endParaRPr lang="ko-KR" altLang="en-US" sz="2800" dirty="0"/>
          </a:p>
          <a:p>
            <a:endParaRPr altLang="ko-KR" sz="2800" smtClean="0"/>
          </a:p>
          <a:p>
            <a:r>
              <a:rPr lang="ko-KR" altLang="en-US" sz="2800" dirty="0" smtClean="0"/>
              <a:t>일본은 </a:t>
            </a:r>
            <a:r>
              <a:rPr lang="ko-KR" altLang="en-US" sz="2800" dirty="0"/>
              <a:t>조선이 </a:t>
            </a:r>
            <a:r>
              <a:rPr lang="en-US" altLang="ko-KR" sz="2800" dirty="0"/>
              <a:t>300</a:t>
            </a:r>
            <a:r>
              <a:rPr lang="ko-KR" altLang="en-US" sz="2800" dirty="0"/>
              <a:t>여 년 간 시행하였던 독도에 대한 쇄환 정책을 영유권 방기의 의사 표시와 실효적 지배의 단절로 해석하고 있다</a:t>
            </a:r>
            <a:r>
              <a:rPr lang="en-US" altLang="ko-KR" sz="2800" dirty="0"/>
              <a:t>. </a:t>
            </a:r>
            <a:endParaRPr lang="ko-KR" altLang="en-US" sz="2800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공도정책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/>
              <a:t>국제법적 측면에서의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ko-KR" altLang="en-US" sz="3600" dirty="0" smtClean="0"/>
              <a:t>일본의 </a:t>
            </a:r>
            <a:r>
              <a:rPr lang="ko-KR" altLang="en-US" sz="3600" dirty="0"/>
              <a:t>주장에 대한 비판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14282" y="1903116"/>
            <a:ext cx="8686800" cy="45262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ko-KR" altLang="en-US" sz="2800" dirty="0" smtClean="0"/>
              <a:t>독도는 </a:t>
            </a:r>
            <a:r>
              <a:rPr lang="ko-KR" altLang="en-US" sz="2800" dirty="0"/>
              <a:t>선점의 대상인 </a:t>
            </a:r>
            <a:r>
              <a:rPr lang="ko-KR" altLang="en-US" sz="2800" dirty="0" smtClean="0"/>
              <a:t>무주지 </a:t>
            </a:r>
            <a:r>
              <a:rPr lang="ko-KR" altLang="en-US" sz="2800" dirty="0" err="1" smtClean="0"/>
              <a:t>였는가</a:t>
            </a:r>
            <a:r>
              <a:rPr lang="ko-KR" altLang="en-US" sz="2800" dirty="0" smtClean="0"/>
              <a:t> </a:t>
            </a:r>
            <a:r>
              <a:rPr altLang="ko-KR" sz="280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altLang="ko-KR" sz="280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sz="2800" dirty="0" smtClean="0"/>
              <a:t>영토취득의 </a:t>
            </a:r>
            <a:r>
              <a:rPr lang="ko-KR" altLang="en-US" sz="2800" dirty="0"/>
              <a:t>의사는 정당하게 결정</a:t>
            </a:r>
            <a:r>
              <a:rPr lang="en-US" altLang="ko-KR" sz="2800" dirty="0"/>
              <a:t>, </a:t>
            </a:r>
            <a:r>
              <a:rPr lang="ko-KR" altLang="en-US" sz="2800" dirty="0" smtClean="0"/>
              <a:t>표시되었는가 </a:t>
            </a:r>
            <a:r>
              <a:rPr altLang="ko-KR" sz="2800" smtClean="0"/>
              <a:t>?</a:t>
            </a:r>
            <a:endParaRPr altLang="ko-KR" sz="2800" dirty="0"/>
          </a:p>
          <a:p>
            <a:pPr marL="514350" indent="-514350">
              <a:buFont typeface="+mj-lt"/>
              <a:buAutoNum type="arabicPeriod"/>
            </a:pPr>
            <a:endParaRPr altLang="ko-KR" sz="280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sz="2800" dirty="0" smtClean="0"/>
              <a:t>실효적 </a:t>
            </a:r>
            <a:r>
              <a:rPr lang="ko-KR" altLang="en-US" sz="2800" dirty="0"/>
              <a:t>점유의 근거는 </a:t>
            </a:r>
            <a:r>
              <a:rPr lang="ko-KR" altLang="en-US" sz="2800" dirty="0" smtClean="0"/>
              <a:t>충분했는가 </a:t>
            </a:r>
            <a:r>
              <a:rPr altLang="ko-KR" sz="2800" smtClean="0"/>
              <a:t>?</a:t>
            </a:r>
            <a:endParaRPr lang="ko-KR" altLang="en-US" sz="2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ko-KR" sz="3200" dirty="0"/>
              <a:t>1. </a:t>
            </a:r>
            <a:r>
              <a:rPr lang="ko-KR" altLang="en-US" sz="3200" dirty="0" err="1"/>
              <a:t>시마네현</a:t>
            </a:r>
            <a:r>
              <a:rPr lang="ko-KR" altLang="en-US" sz="3200" dirty="0"/>
              <a:t> 편입 조치에 </a:t>
            </a:r>
            <a:r>
              <a:rPr lang="ko-KR" altLang="en-US" sz="3200" dirty="0" smtClean="0"/>
              <a:t>따른 주장 </a:t>
            </a:r>
            <a:r>
              <a:rPr lang="ko-KR" altLang="en-US" sz="3200" dirty="0"/>
              <a:t>비판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000636"/>
          </a:xfrm>
        </p:spPr>
        <p:txBody>
          <a:bodyPr>
            <a:noAutofit/>
          </a:bodyPr>
          <a:lstStyle/>
          <a:p>
            <a:endParaRPr altLang="ko-KR" sz="1800" smtClean="0"/>
          </a:p>
          <a:p>
            <a:endParaRPr altLang="ko-KR" sz="1800"/>
          </a:p>
          <a:p>
            <a:r>
              <a:rPr lang="ko-KR" altLang="en-US" sz="2200" dirty="0" smtClean="0"/>
              <a:t>연합국 </a:t>
            </a:r>
            <a:r>
              <a:rPr lang="ko-KR" altLang="en-US" sz="2200" dirty="0"/>
              <a:t>최고사령부는 수개월의 조사 뒤에 </a:t>
            </a:r>
            <a:r>
              <a:rPr lang="en-US" altLang="ko-KR" sz="2200" dirty="0"/>
              <a:t>1946</a:t>
            </a:r>
            <a:r>
              <a:rPr lang="ko-KR" altLang="en-US" sz="2200" dirty="0"/>
              <a:t>년 </a:t>
            </a:r>
            <a:r>
              <a:rPr lang="en-US" altLang="ko-KR" sz="2200" dirty="0"/>
              <a:t>1</a:t>
            </a:r>
            <a:r>
              <a:rPr lang="ko-KR" altLang="en-US" sz="2200" dirty="0"/>
              <a:t>월 </a:t>
            </a:r>
            <a:r>
              <a:rPr lang="en-US" altLang="ko-KR" sz="2200" dirty="0"/>
              <a:t>29</a:t>
            </a:r>
            <a:r>
              <a:rPr lang="ko-KR" altLang="en-US" sz="2200" dirty="0"/>
              <a:t>일 ‘연합국 최고 사령부 지령</a:t>
            </a:r>
            <a:r>
              <a:rPr lang="en-US" altLang="ko-KR" sz="2200" dirty="0"/>
              <a:t>(SCAPIN : Supreme Command Allied Powers Instruction) </a:t>
            </a:r>
            <a:r>
              <a:rPr lang="ko-KR" altLang="en-US" sz="2200" dirty="0"/>
              <a:t>제</a:t>
            </a:r>
            <a:r>
              <a:rPr lang="en-US" altLang="ko-KR" sz="2200" dirty="0"/>
              <a:t>677</a:t>
            </a:r>
            <a:r>
              <a:rPr lang="ko-KR" altLang="en-US" sz="2200" dirty="0"/>
              <a:t>호’</a:t>
            </a:r>
            <a:r>
              <a:rPr lang="ko-KR" altLang="en-US" sz="2200" dirty="0" err="1"/>
              <a:t>로서</a:t>
            </a:r>
            <a:r>
              <a:rPr lang="ko-KR" altLang="en-US" sz="2200" dirty="0"/>
              <a:t> ‘약간의 주변 지역을 정치 </a:t>
            </a:r>
            <a:r>
              <a:rPr lang="en-US" altLang="ko-KR" sz="2200" dirty="0"/>
              <a:t>․ </a:t>
            </a:r>
            <a:r>
              <a:rPr lang="ko-KR" altLang="en-US" sz="2200" dirty="0"/>
              <a:t>행정상 일본으로부터 분리하는데 관한 각서’</a:t>
            </a:r>
            <a:r>
              <a:rPr lang="ko-KR" altLang="en-US" sz="2200" dirty="0" err="1"/>
              <a:t>를</a:t>
            </a:r>
            <a:r>
              <a:rPr lang="ko-KR" altLang="en-US" sz="2200" dirty="0"/>
              <a:t> 발표하고 </a:t>
            </a:r>
            <a:r>
              <a:rPr lang="ko-KR" altLang="en-US" sz="2200" dirty="0" smtClean="0"/>
              <a:t>집행</a:t>
            </a:r>
            <a:endParaRPr altLang="ko-KR" sz="2200" smtClean="0"/>
          </a:p>
          <a:p>
            <a:endParaRPr lang="en-US" altLang="ko-KR" sz="2200" dirty="0" smtClean="0"/>
          </a:p>
          <a:p>
            <a:r>
              <a:rPr lang="ko-KR" altLang="en-US" sz="2200" dirty="0" smtClean="0"/>
              <a:t>‘</a:t>
            </a:r>
            <a:r>
              <a:rPr lang="ko-KR" altLang="en-US" sz="2200" dirty="0"/>
              <a:t>독도’</a:t>
            </a:r>
            <a:r>
              <a:rPr altLang="ko-KR" sz="2200"/>
              <a:t>(</a:t>
            </a:r>
            <a:r>
              <a:rPr lang="ko-KR" altLang="en-US" sz="2200" dirty="0" err="1"/>
              <a:t>리앙코르드</a:t>
            </a:r>
            <a:r>
              <a:rPr lang="ko-KR" altLang="en-US" sz="2200" dirty="0"/>
              <a:t> 섬</a:t>
            </a:r>
            <a:r>
              <a:rPr altLang="ko-KR" sz="2200"/>
              <a:t>, </a:t>
            </a:r>
            <a:r>
              <a:rPr lang="ko-KR" altLang="en-US" sz="2200" dirty="0"/>
              <a:t>죽도</a:t>
            </a:r>
            <a:r>
              <a:rPr altLang="ko-KR" sz="2200"/>
              <a:t>)</a:t>
            </a:r>
            <a:r>
              <a:rPr lang="ko-KR" altLang="en-US" sz="2200" dirty="0" err="1"/>
              <a:t>를</a:t>
            </a:r>
            <a:r>
              <a:rPr lang="ko-KR" altLang="en-US" sz="2200" dirty="0"/>
              <a:t> 원래의 주인인 한국으로 반환하기로 결정하고 일본에서 분리</a:t>
            </a:r>
            <a:endParaRPr lang="en-US" altLang="ko-KR" sz="2200" dirty="0" smtClean="0"/>
          </a:p>
          <a:p>
            <a:endParaRPr altLang="ko-KR" sz="2200" smtClean="0"/>
          </a:p>
          <a:p>
            <a:r>
              <a:rPr lang="ko-KR" altLang="en-US" sz="2200" dirty="0" smtClean="0"/>
              <a:t>따라서 </a:t>
            </a:r>
            <a:r>
              <a:rPr lang="ko-KR" altLang="en-US" sz="2200" dirty="0"/>
              <a:t>독도는 국제법상으로 </a:t>
            </a:r>
            <a:r>
              <a:rPr altLang="ko-KR" sz="2200"/>
              <a:t>1946</a:t>
            </a:r>
            <a:r>
              <a:rPr lang="ko-KR" altLang="en-US" sz="2200" dirty="0"/>
              <a:t>년 </a:t>
            </a:r>
            <a:r>
              <a:rPr altLang="ko-KR" sz="2200"/>
              <a:t>1</a:t>
            </a:r>
            <a:r>
              <a:rPr lang="ko-KR" altLang="en-US" sz="2200" dirty="0"/>
              <a:t>월 </a:t>
            </a:r>
            <a:r>
              <a:rPr altLang="ko-KR" sz="2200"/>
              <a:t>29</a:t>
            </a:r>
            <a:r>
              <a:rPr lang="ko-KR" altLang="en-US" sz="2200" dirty="0"/>
              <a:t>일 </a:t>
            </a:r>
            <a:r>
              <a:rPr altLang="ko-KR" sz="2200"/>
              <a:t>SCAPIN </a:t>
            </a:r>
            <a:r>
              <a:rPr lang="ko-KR" altLang="en-US" sz="2200" dirty="0"/>
              <a:t>제</a:t>
            </a:r>
            <a:r>
              <a:rPr altLang="ko-KR" sz="2200"/>
              <a:t>677</a:t>
            </a:r>
            <a:r>
              <a:rPr lang="ko-KR" altLang="en-US" sz="2200" dirty="0"/>
              <a:t>호에 의해 한국 영토로 재확인 되어</a:t>
            </a:r>
            <a:r>
              <a:rPr altLang="ko-KR" sz="2200"/>
              <a:t>, </a:t>
            </a:r>
            <a:r>
              <a:rPr lang="ko-KR" altLang="en-US" sz="2200" dirty="0"/>
              <a:t>오늘날까지 국제법상의 합법적 지배가 계속되고 </a:t>
            </a:r>
            <a:r>
              <a:rPr lang="ko-KR" altLang="en-US" sz="2200" dirty="0" smtClean="0"/>
              <a:t>있다</a:t>
            </a:r>
            <a:endParaRPr lang="ko-KR" altLang="en-US" sz="2200" dirty="0"/>
          </a:p>
          <a:p>
            <a:endParaRPr lang="ko-KR" altLang="en-US" sz="22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en-US" altLang="ko-KR" dirty="0"/>
              <a:t>SCAPIN </a:t>
            </a:r>
            <a:r>
              <a:rPr lang="ko-KR" altLang="en-US" dirty="0"/>
              <a:t>제</a:t>
            </a:r>
            <a:r>
              <a:rPr lang="en-US" altLang="ko-KR" dirty="0"/>
              <a:t>677</a:t>
            </a:r>
            <a:r>
              <a:rPr lang="ko-KR" altLang="en-US" dirty="0" smtClean="0"/>
              <a:t>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3985086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400" dirty="0"/>
              <a:t>공도정책은 섬을 관리하기 위한 행정조치이지 섬을 방치하거나 영유권을 포기하는 것은 아니었다</a:t>
            </a:r>
            <a:r>
              <a:rPr altLang="ko-KR" sz="2400" smtClean="0"/>
              <a:t>.</a:t>
            </a:r>
          </a:p>
          <a:p>
            <a:endParaRPr altLang="ko-KR" sz="2400" smtClean="0"/>
          </a:p>
          <a:p>
            <a:r>
              <a:rPr lang="ko-KR" altLang="en-US" sz="2400" dirty="0" smtClean="0"/>
              <a:t>따라서 </a:t>
            </a:r>
            <a:r>
              <a:rPr lang="ko-KR" altLang="en-US" sz="2400" dirty="0"/>
              <a:t>타국에서 행정적으로 관리하고 있는 도서를 무인도라고 하여 임자 없는 땅 운운하면서 선점을 주장하는 것은 침략행위에 해당하는 것으로 어떤 이유로도 정당화될 수 없다</a:t>
            </a:r>
            <a:r>
              <a:rPr altLang="ko-KR" sz="2400"/>
              <a:t>.</a:t>
            </a:r>
            <a:endParaRPr lang="ko-KR" altLang="en-US" sz="2400" dirty="0"/>
          </a:p>
          <a:p>
            <a:pPr lvl="0"/>
            <a:endParaRPr altLang="ko-KR" sz="2400" smtClean="0"/>
          </a:p>
          <a:p>
            <a:pPr lvl="0"/>
            <a:r>
              <a:rPr lang="ko-KR" altLang="en-US" sz="2400" dirty="0" smtClean="0"/>
              <a:t>조선 </a:t>
            </a:r>
            <a:r>
              <a:rPr lang="ko-KR" altLang="en-US" sz="2400" dirty="0"/>
              <a:t>정부가 공도정책을 시행하면서 울릉도는 순찰하였지만 독도까지 순찰한 것은 아니라는 주장은 순찰의 목적이 </a:t>
            </a:r>
            <a:r>
              <a:rPr lang="ko-KR" altLang="en-US" sz="2400" dirty="0" err="1"/>
              <a:t>주민쇄환</a:t>
            </a:r>
            <a:r>
              <a:rPr altLang="ko-KR" sz="2400"/>
              <a:t>(</a:t>
            </a:r>
            <a:r>
              <a:rPr lang="ko-KR" altLang="en-US" sz="2400" dirty="0" err="1"/>
              <a:t>住民刷還</a:t>
            </a:r>
            <a:r>
              <a:rPr altLang="ko-KR" sz="2400"/>
              <a:t>)</a:t>
            </a:r>
            <a:r>
              <a:rPr lang="ko-KR" altLang="en-US" sz="2400" dirty="0"/>
              <a:t>이라는 점을 망각한 무지의 소치로서 마치 울릉도 바로 옆의 </a:t>
            </a:r>
            <a:r>
              <a:rPr lang="ko-KR" altLang="en-US" sz="2400" dirty="0" err="1"/>
              <a:t>죽서도가</a:t>
            </a:r>
            <a:r>
              <a:rPr lang="ko-KR" altLang="en-US" sz="2400" dirty="0"/>
              <a:t> 순찰 기록에 나오지 않는다고 하여 울릉도만 순찰하고 </a:t>
            </a:r>
            <a:r>
              <a:rPr lang="ko-KR" altLang="en-US" sz="2400" dirty="0" err="1"/>
              <a:t>죽서도는</a:t>
            </a:r>
            <a:r>
              <a:rPr lang="ko-KR" altLang="en-US" sz="2400" dirty="0"/>
              <a:t> 하지 않았다고 하는 말과 같은 억지인 것이다</a:t>
            </a:r>
            <a:r>
              <a:rPr altLang="ko-KR" sz="2400"/>
              <a:t>.</a:t>
            </a:r>
            <a:endParaRPr lang="ko-KR" altLang="en-US" sz="2400" dirty="0"/>
          </a:p>
          <a:p>
            <a:endParaRPr lang="ko-KR" altLang="en-US" sz="2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altLang="ko-KR" sz="3200" smtClean="0"/>
              <a:t>3. </a:t>
            </a:r>
            <a:r>
              <a:rPr lang="ko-KR" altLang="en-US" sz="3200" dirty="0"/>
              <a:t>공도정책이 영유권 포기라는 일본측 주장 비판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28728" y="2285992"/>
            <a:ext cx="638289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ko-KR" altLang="en-U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외국 교환 학생이</a:t>
            </a:r>
            <a:endParaRPr lang="en-US" altLang="ko-KR" sz="40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  <a:p>
            <a:pPr algn="ctr">
              <a:buNone/>
            </a:pPr>
            <a:r>
              <a:rPr lang="ko-KR" altLang="en-U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바라본 일본 공법 오역과</a:t>
            </a:r>
            <a:endParaRPr lang="en-US" altLang="ko-KR" sz="40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  <a:p>
            <a:pPr algn="ctr">
              <a:buNone/>
            </a:pPr>
            <a:r>
              <a:rPr lang="ko-KR" altLang="en-US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독도 문제에 대한 생각</a:t>
            </a:r>
            <a:endParaRPr lang="ko-KR" altLang="en-US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감사합니다 </a:t>
            </a:r>
            <a:r>
              <a:rPr lang="en-US" altLang="ko-KR" sz="3600" dirty="0" smtClean="0"/>
              <a:t>!!!!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/>
              <a:t>국제 공법의 성립과 영토 취득의 특성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정복 전쟁의 시작과 영토분쟁의 역사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  - </a:t>
            </a:r>
            <a:r>
              <a:rPr lang="ko-KR" altLang="en-US" dirty="0" smtClean="0"/>
              <a:t>근대 유럽의 민족 대이동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  - </a:t>
            </a:r>
            <a:r>
              <a:rPr lang="ko-KR" altLang="en-US" dirty="0" smtClean="0"/>
              <a:t>제 </a:t>
            </a:r>
            <a:r>
              <a:rPr altLang="ko-KR" smtClean="0"/>
              <a:t>1</a:t>
            </a:r>
            <a:r>
              <a:rPr lang="ko-KR" altLang="en-US" dirty="0" smtClean="0"/>
              <a:t>차 세계대전과 제 </a:t>
            </a:r>
            <a:r>
              <a:rPr altLang="ko-KR" smtClean="0"/>
              <a:t>2</a:t>
            </a:r>
            <a:r>
              <a:rPr lang="ko-KR" altLang="en-US" dirty="0" smtClean="0"/>
              <a:t>차 세계대전</a:t>
            </a:r>
            <a:endParaRPr altLang="ko-KR" smtClean="0"/>
          </a:p>
          <a:p>
            <a:pPr>
              <a:buNone/>
            </a:pP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국제 공법의 성립</a:t>
            </a:r>
            <a:endParaRPr lang="ko-KR" altLang="en-US" dirty="0"/>
          </a:p>
        </p:txBody>
      </p:sp>
      <p:pic>
        <p:nvPicPr>
          <p:cNvPr id="4" name="그림 3" descr="민족 대이동.bmp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4929190" y="3857628"/>
            <a:ext cx="3714776" cy="2587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그림 6" descr="독일 영토.bmp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571472" y="3857628"/>
            <a:ext cx="3903549" cy="28754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801368"/>
            <a:ext cx="8229600" cy="369933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영</a:t>
            </a:r>
            <a:r>
              <a:rPr lang="ko-KR" altLang="en-US" dirty="0"/>
              <a:t>토 </a:t>
            </a:r>
            <a:r>
              <a:rPr lang="ko-KR" altLang="en-US" dirty="0" smtClean="0"/>
              <a:t>취득방법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1. </a:t>
            </a:r>
            <a:r>
              <a:rPr lang="ko-KR" altLang="en-US" dirty="0" err="1"/>
              <a:t>무주지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점령하여 선점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2. </a:t>
            </a:r>
            <a:r>
              <a:rPr lang="ko-KR" altLang="en-US" dirty="0" smtClean="0"/>
              <a:t>장기간 계속적 평화적으로 영토의 유지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3. </a:t>
            </a:r>
            <a:r>
              <a:rPr lang="ko-KR" altLang="en-US" dirty="0" smtClean="0"/>
              <a:t>조약을 체결하여 영토를 할양하여 취득</a:t>
            </a:r>
            <a:endParaRPr altLang="ko-KR" smtClean="0"/>
          </a:p>
          <a:p>
            <a:pPr>
              <a:buNone/>
            </a:pPr>
            <a:r>
              <a:rPr altLang="ko-KR"/>
              <a:t> </a:t>
            </a:r>
            <a:r>
              <a:rPr altLang="ko-KR" smtClean="0"/>
              <a:t> 4. </a:t>
            </a:r>
            <a:r>
              <a:rPr lang="ko-KR" altLang="en-US" sz="2800" dirty="0" smtClean="0"/>
              <a:t>지형 변동으로 자연적으로 영토가 생겨서 첨부</a:t>
            </a:r>
            <a:endParaRPr altLang="ko-KR" sz="2800" smtClean="0"/>
          </a:p>
          <a:p>
            <a:pPr>
              <a:buNone/>
            </a:pPr>
            <a:r>
              <a:rPr altLang="ko-KR" sz="2800"/>
              <a:t> </a:t>
            </a:r>
            <a:r>
              <a:rPr altLang="ko-KR" sz="2800" smtClean="0"/>
              <a:t> </a:t>
            </a:r>
            <a:r>
              <a:rPr altLang="ko-KR" smtClean="0"/>
              <a:t>5. </a:t>
            </a:r>
            <a:r>
              <a:rPr lang="ko-KR" altLang="en-US" dirty="0" smtClean="0"/>
              <a:t>무력 사용으로 영토를 취득하는 정복</a:t>
            </a:r>
            <a:r>
              <a:rPr altLang="ko-KR" smtClean="0"/>
              <a:t>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국제 공법의 영토 취득 특징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일본의 국제공법 수용 과정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일본의 국제 공법 수용 배경</a:t>
            </a:r>
            <a:endParaRPr lang="ko-KR" altLang="en-US" dirty="0"/>
          </a:p>
        </p:txBody>
      </p:sp>
      <p:sp>
        <p:nvSpPr>
          <p:cNvPr id="7" name="오각형 6"/>
          <p:cNvSpPr/>
          <p:nvPr/>
        </p:nvSpPr>
        <p:spPr>
          <a:xfrm>
            <a:off x="1298973" y="1928802"/>
            <a:ext cx="6487737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국가 상호 관계규율 법으로서 근대시대 법체계화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642910" y="1857364"/>
            <a:ext cx="1093439" cy="857256"/>
          </a:xfrm>
          <a:prstGeom prst="rect">
            <a:avLst/>
          </a:prstGeom>
          <a:scene3d>
            <a:camera prst="isometricOffAxis1Right"/>
            <a:lightRig rig="threePt" dir="t"/>
          </a:scene3d>
          <a:sp3d>
            <a:bevelT w="0"/>
            <a:bevelB w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16,17</a:t>
            </a:r>
            <a:r>
              <a:rPr lang="ko-KR" altLang="en-US" sz="1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세기</a:t>
            </a:r>
            <a:endParaRPr lang="ko-KR" altLang="en-US" sz="1400" dirty="0"/>
          </a:p>
        </p:txBody>
      </p:sp>
      <p:sp>
        <p:nvSpPr>
          <p:cNvPr id="11" name="오각형 10"/>
          <p:cNvSpPr/>
          <p:nvPr/>
        </p:nvSpPr>
        <p:spPr>
          <a:xfrm>
            <a:off x="1298973" y="2928934"/>
            <a:ext cx="6487737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新奈川조약</a:t>
            </a:r>
            <a:r>
              <a:rPr lang="ko-KR" alt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altLang="ko-KR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– </a:t>
            </a:r>
            <a:r>
              <a:rPr lang="ko-KR" alt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근대 국제법의 법적 체계 수용</a:t>
            </a:r>
            <a:endParaRPr lang="ko-KR" alt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42910" y="2857496"/>
            <a:ext cx="1093439" cy="857256"/>
          </a:xfrm>
          <a:prstGeom prst="rect">
            <a:avLst/>
          </a:prstGeom>
          <a:scene3d>
            <a:camera prst="isometricOffAxis1Right"/>
            <a:lightRig rig="threePt" dir="t"/>
          </a:scene3d>
          <a:sp3d>
            <a:bevelT w="0"/>
            <a:bevelB w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715806" y="3143248"/>
            <a:ext cx="102054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1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1854</a:t>
            </a:r>
            <a:r>
              <a:rPr lang="ko-KR" altLang="en-US" sz="1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년</a:t>
            </a:r>
            <a:endParaRPr lang="en-US" altLang="ko-KR" sz="1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8" name="오각형 17"/>
          <p:cNvSpPr/>
          <p:nvPr/>
        </p:nvSpPr>
        <p:spPr>
          <a:xfrm>
            <a:off x="1298973" y="4000504"/>
            <a:ext cx="6487737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令 內 공법 수용 </a:t>
            </a:r>
            <a:r>
              <a:rPr lang="en-US" altLang="ko-KR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– </a:t>
            </a:r>
            <a:r>
              <a:rPr lang="ko-KR" alt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초기 국제법 적용</a:t>
            </a:r>
            <a:r>
              <a:rPr lang="en-US" altLang="ko-KR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</a:t>
            </a:r>
            <a:r>
              <a:rPr lang="ko-KR" alt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만국공법</a:t>
            </a:r>
            <a:r>
              <a:rPr lang="en-US" altLang="ko-KR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)</a:t>
            </a:r>
            <a:endParaRPr lang="ko-KR" altLang="en-US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42910" y="3929066"/>
            <a:ext cx="1093439" cy="857256"/>
          </a:xfrm>
          <a:prstGeom prst="rect">
            <a:avLst/>
          </a:prstGeom>
          <a:scene3d>
            <a:camera prst="isometricOffAxis1Right"/>
            <a:lightRig rig="threePt" dir="t"/>
          </a:scene3d>
          <a:sp3d>
            <a:bevelT w="0"/>
            <a:bevelB w="12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1868</a:t>
            </a:r>
            <a:r>
              <a:rPr lang="ko-KR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년</a:t>
            </a:r>
            <a:endParaRPr lang="ko-KR" alt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위쪽 화살표 설명선 20"/>
          <p:cNvSpPr/>
          <p:nvPr/>
        </p:nvSpPr>
        <p:spPr>
          <a:xfrm>
            <a:off x="1571604" y="5214950"/>
            <a:ext cx="5286412" cy="1285884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1873</a:t>
            </a:r>
            <a:r>
              <a:rPr lang="ko-KR" alt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년 서적의 번역 속에서 처음 등장</a:t>
            </a:r>
            <a:endParaRPr lang="ko-KR" alt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8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일본의 국제 공법 수용</a:t>
            </a:r>
            <a:endParaRPr lang="ko-KR" altLang="en-US" dirty="0"/>
          </a:p>
        </p:txBody>
      </p:sp>
      <p:grpSp>
        <p:nvGrpSpPr>
          <p:cNvPr id="15" name="그룹 14"/>
          <p:cNvGrpSpPr/>
          <p:nvPr/>
        </p:nvGrpSpPr>
        <p:grpSpPr>
          <a:xfrm>
            <a:off x="-142908" y="1785926"/>
            <a:ext cx="8929750" cy="4000528"/>
            <a:chOff x="-142908" y="1785926"/>
            <a:chExt cx="8929750" cy="4000528"/>
          </a:xfrm>
        </p:grpSpPr>
        <p:grpSp>
          <p:nvGrpSpPr>
            <p:cNvPr id="6" name="그룹 5"/>
            <p:cNvGrpSpPr/>
            <p:nvPr/>
          </p:nvGrpSpPr>
          <p:grpSpPr>
            <a:xfrm>
              <a:off x="0" y="1785926"/>
              <a:ext cx="8715404" cy="1143008"/>
              <a:chOff x="0" y="1071546"/>
              <a:chExt cx="8715404" cy="1143008"/>
            </a:xfrm>
          </p:grpSpPr>
          <p:sp>
            <p:nvSpPr>
              <p:cNvPr id="5" name="빗면 4"/>
              <p:cNvSpPr/>
              <p:nvPr/>
            </p:nvSpPr>
            <p:spPr>
              <a:xfrm>
                <a:off x="785786" y="1357298"/>
                <a:ext cx="7929618" cy="857256"/>
              </a:xfrm>
              <a:prstGeom prst="bevel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/>
                  <a:t>1853</a:t>
                </a:r>
                <a:r>
                  <a:rPr lang="ko-KR" altLang="en-US" dirty="0" smtClean="0"/>
                  <a:t>년 총 </a:t>
                </a:r>
                <a:r>
                  <a:rPr lang="en-US" altLang="ko-KR" dirty="0" smtClean="0"/>
                  <a:t>4</a:t>
                </a:r>
                <a:r>
                  <a:rPr lang="ko-KR" altLang="en-US" dirty="0" smtClean="0"/>
                  <a:t>회간의 회담 결과 </a:t>
                </a:r>
                <a:endParaRPr lang="en-US" altLang="ko-KR" dirty="0" smtClean="0"/>
              </a:p>
              <a:p>
                <a:pPr algn="ctr"/>
                <a:r>
                  <a:rPr lang="en-US" altLang="ko-KR" dirty="0" smtClean="0"/>
                  <a:t>1954</a:t>
                </a:r>
                <a:r>
                  <a:rPr lang="ko-KR" altLang="en-US" dirty="0" smtClean="0"/>
                  <a:t>년</a:t>
                </a:r>
                <a:r>
                  <a:rPr lang="en-US" altLang="ko-KR" dirty="0" smtClean="0"/>
                  <a:t>3</a:t>
                </a:r>
                <a:r>
                  <a:rPr lang="ko-KR" altLang="en-US" dirty="0" smtClean="0"/>
                  <a:t>월</a:t>
                </a:r>
                <a:r>
                  <a:rPr lang="en-US" altLang="ko-KR" dirty="0" smtClean="0"/>
                  <a:t>31</a:t>
                </a:r>
                <a:r>
                  <a:rPr lang="ko-KR" altLang="en-US" dirty="0" smtClean="0"/>
                  <a:t>일 </a:t>
                </a:r>
                <a:r>
                  <a:rPr lang="ko-KR" altLang="en-US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accent1">
                        <a:satMod val="280000"/>
                        <a:tint val="100000"/>
                        <a:alpha val="5700"/>
                      </a:schemeClr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>일미화친조약</a:t>
                </a:r>
                <a:r>
                  <a:rPr lang="ko-KR" altLang="en-US" dirty="0" smtClean="0"/>
                  <a:t> 체결</a:t>
                </a:r>
                <a:endParaRPr lang="ko-KR" altLang="en-US" dirty="0"/>
              </a:p>
            </p:txBody>
          </p:sp>
          <p:sp>
            <p:nvSpPr>
              <p:cNvPr id="4" name="한쪽 모서리가 잘린 사각형 3"/>
              <p:cNvSpPr/>
              <p:nvPr/>
            </p:nvSpPr>
            <p:spPr>
              <a:xfrm>
                <a:off x="0" y="1071546"/>
                <a:ext cx="1928794" cy="642942"/>
              </a:xfrm>
              <a:prstGeom prst="snip1Rect">
                <a:avLst/>
              </a:prstGeom>
              <a:scene3d>
                <a:camera prst="perspectiveContrastingRightFacing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2400" b="1" spc="50" dirty="0" err="1" smtClean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</a:rPr>
                  <a:t>新奈川조약</a:t>
                </a:r>
                <a:endParaRPr lang="ko-KR" altLang="en-US" sz="24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</a:endParaRPr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0" y="4572008"/>
              <a:ext cx="8786842" cy="1214446"/>
              <a:chOff x="0" y="5429264"/>
              <a:chExt cx="8786842" cy="1214446"/>
            </a:xfrm>
          </p:grpSpPr>
          <p:sp>
            <p:nvSpPr>
              <p:cNvPr id="9" name="빗면 8"/>
              <p:cNvSpPr/>
              <p:nvPr/>
            </p:nvSpPr>
            <p:spPr>
              <a:xfrm>
                <a:off x="857224" y="5786454"/>
                <a:ext cx="7929618" cy="857256"/>
              </a:xfrm>
              <a:prstGeom prst="bevel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dirty="0" smtClean="0"/>
                  <a:t>1855</a:t>
                </a:r>
                <a:r>
                  <a:rPr lang="ko-KR" altLang="en-US" sz="2400" dirty="0" smtClean="0"/>
                  <a:t>년 </a:t>
                </a:r>
                <a:r>
                  <a:rPr lang="en-US" altLang="ko-KR" sz="2400" dirty="0" smtClean="0"/>
                  <a:t>2</a:t>
                </a:r>
                <a:r>
                  <a:rPr lang="ko-KR" altLang="en-US" sz="2400" dirty="0" smtClean="0"/>
                  <a:t>월 </a:t>
                </a:r>
                <a:r>
                  <a:rPr lang="en-US" altLang="ko-KR" sz="2400" dirty="0" smtClean="0"/>
                  <a:t>7</a:t>
                </a:r>
                <a:r>
                  <a:rPr lang="ko-KR" altLang="en-US" sz="2400" dirty="0" smtClean="0"/>
                  <a:t>일 영토와 관련해 맻은 최초의 조약</a:t>
                </a:r>
                <a:endParaRPr lang="en-US" altLang="ko-KR" sz="2400" dirty="0" smtClean="0"/>
              </a:p>
            </p:txBody>
          </p:sp>
          <p:sp>
            <p:nvSpPr>
              <p:cNvPr id="8" name="모서리가 접힌 도형 7"/>
              <p:cNvSpPr/>
              <p:nvPr/>
            </p:nvSpPr>
            <p:spPr>
              <a:xfrm>
                <a:off x="0" y="5429264"/>
                <a:ext cx="1857388" cy="714380"/>
              </a:xfrm>
              <a:prstGeom prst="foldedCorner">
                <a:avLst/>
              </a:prstGeom>
              <a:scene3d>
                <a:camera prst="perspectiveContrastingRightFacing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2000" b="1" dirty="0" smtClean="0">
                    <a:ln w="24500" cmpd="dbl">
                      <a:solidFill>
                        <a:schemeClr val="accent2">
                          <a:shade val="85000"/>
                          <a:satMod val="155000"/>
                        </a:schemeClr>
                      </a:solidFill>
                      <a:prstDash val="solid"/>
                      <a:miter lim="800000"/>
                    </a:ln>
                    <a:gradFill>
                      <a:gsLst>
                        <a:gs pos="10000">
                          <a:schemeClr val="accent2">
                            <a:tint val="10000"/>
                            <a:satMod val="155000"/>
                          </a:schemeClr>
                        </a:gs>
                        <a:gs pos="60000">
                          <a:schemeClr val="accent2">
                            <a:tint val="30000"/>
                            <a:satMod val="155000"/>
                          </a:schemeClr>
                        </a:gs>
                        <a:gs pos="100000">
                          <a:schemeClr val="accent2">
                            <a:tint val="73000"/>
                            <a:satMod val="155000"/>
                          </a:schemeClr>
                        </a:gs>
                      </a:gsLst>
                      <a:lin ang="5400000"/>
                    </a:gradFill>
                    <a:effectLst>
                      <a:outerShdw blurRad="38100" dist="38100" dir="7020000" algn="tl">
                        <a:srgbClr val="000000">
                          <a:alpha val="35000"/>
                        </a:srgbClr>
                      </a:outerShdw>
                    </a:effectLst>
                  </a:rPr>
                  <a:t>일러 화친 조약</a:t>
                </a:r>
                <a:endParaRPr lang="ko-KR" altLang="en-US" sz="20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>
              <a:off x="-142908" y="3143248"/>
              <a:ext cx="8858280" cy="1214446"/>
              <a:chOff x="0" y="4000504"/>
              <a:chExt cx="8858280" cy="1214446"/>
            </a:xfrm>
          </p:grpSpPr>
          <p:sp>
            <p:nvSpPr>
              <p:cNvPr id="12" name="빗면 11"/>
              <p:cNvSpPr/>
              <p:nvPr/>
            </p:nvSpPr>
            <p:spPr>
              <a:xfrm>
                <a:off x="928662" y="4357694"/>
                <a:ext cx="7929618" cy="857256"/>
              </a:xfrm>
              <a:prstGeom prst="bevel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dirty="0" smtClean="0"/>
                  <a:t>일본의 </a:t>
                </a:r>
                <a:r>
                  <a:rPr lang="ko-KR" altLang="en-US" b="1" dirty="0" smtClean="0">
                    <a:ln w="19050">
                      <a:solidFill>
                        <a:schemeClr val="tx2">
                          <a:tint val="1000"/>
                        </a:schemeClr>
                      </a:solidFill>
                      <a:prstDash val="solid"/>
                    </a:ln>
                    <a:solidFill>
                      <a:schemeClr val="accent3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</a:rPr>
                  <a:t>세계 자본주의 사회로 </a:t>
                </a:r>
                <a:r>
                  <a:rPr lang="ko-KR" altLang="en-US" dirty="0" smtClean="0"/>
                  <a:t>이행된 조약</a:t>
                </a:r>
                <a:endParaRPr lang="en-US" altLang="ko-KR" dirty="0" smtClean="0"/>
              </a:p>
              <a:p>
                <a:pPr algn="ctr"/>
                <a:r>
                  <a:rPr lang="ko-KR" altLang="en-US" dirty="0" smtClean="0"/>
                  <a:t>비록 불평등조약이었으나</a:t>
                </a:r>
                <a:r>
                  <a:rPr lang="en-US" altLang="ko-KR" dirty="0" smtClean="0"/>
                  <a:t>, 1899</a:t>
                </a:r>
                <a:r>
                  <a:rPr lang="ko-KR" altLang="en-US" dirty="0" smtClean="0"/>
                  <a:t>년 완전 평등조약 개정</a:t>
                </a:r>
                <a:endParaRPr lang="ko-KR" altLang="en-US" dirty="0"/>
              </a:p>
            </p:txBody>
          </p:sp>
          <p:sp>
            <p:nvSpPr>
              <p:cNvPr id="11" name="대각선 방향의 모서리가 잘린 사각형 10"/>
              <p:cNvSpPr/>
              <p:nvPr/>
            </p:nvSpPr>
            <p:spPr>
              <a:xfrm>
                <a:off x="0" y="4000504"/>
                <a:ext cx="2071702" cy="642942"/>
              </a:xfrm>
              <a:prstGeom prst="snip2DiagRect">
                <a:avLst/>
              </a:prstGeom>
              <a:scene3d>
                <a:camera prst="perspectiveContrastingRightFacing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600" b="1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일미수호통상조약</a:t>
                </a:r>
                <a:endParaRPr lang="ko-KR" altLang="en-US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근대 일본의 국제공법의 적용과 오용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자연 테마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자연 테마</Template>
  <TotalTime>275</TotalTime>
  <Words>1232</Words>
  <Application>Microsoft Office PowerPoint</Application>
  <PresentationFormat>화면 슬라이드 쇼(4:3)</PresentationFormat>
  <Paragraphs>145</Paragraphs>
  <Slides>26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자연 테마</vt:lpstr>
      <vt:lpstr>일본 제국의 국제공법 수용과 악용</vt:lpstr>
      <vt:lpstr>차  례 </vt:lpstr>
      <vt:lpstr>국제 공법의 성립과 영토 취득의 특성</vt:lpstr>
      <vt:lpstr>국제 공법의 성립</vt:lpstr>
      <vt:lpstr>국제 공법의 영토 취득 특징</vt:lpstr>
      <vt:lpstr>일본의 국제공법 수용 과정</vt:lpstr>
      <vt:lpstr>일본의 국제 공법 수용 배경</vt:lpstr>
      <vt:lpstr>일본의 국제 공법 수용</vt:lpstr>
      <vt:lpstr>근대 일본의 국제공법의 적용과 오용</vt:lpstr>
      <vt:lpstr>청일 전쟁</vt:lpstr>
      <vt:lpstr>근대 일본의 국제공법의 적용과 오용</vt:lpstr>
      <vt:lpstr>러일 전쟁</vt:lpstr>
      <vt:lpstr>러일 전쟁</vt:lpstr>
      <vt:lpstr>근대 일본의 국제공법의 적용과 오용</vt:lpstr>
      <vt:lpstr>근대 일본의 국제공법의 적용과 오용</vt:lpstr>
      <vt:lpstr>국제법적 측면에서의 일본의 주장</vt:lpstr>
      <vt:lpstr>1. 시마네현 편입 조치</vt:lpstr>
      <vt:lpstr>2. SCAPIN 제677호</vt:lpstr>
      <vt:lpstr>2. SCAPIN 제677호</vt:lpstr>
      <vt:lpstr>3. 공도정책</vt:lpstr>
      <vt:lpstr>국제법적 측면에서의  일본의 주장에 대한 비판</vt:lpstr>
      <vt:lpstr>1. 시마네현 편입 조치에 따른 주장 비판</vt:lpstr>
      <vt:lpstr>2. SCAPIN 제677호</vt:lpstr>
      <vt:lpstr>3. 공도정책이 영유권 포기라는 일본측 주장 비판</vt:lpstr>
      <vt:lpstr>슬라이드 25</vt:lpstr>
      <vt:lpstr>감사합니다 !!!!</vt:lpstr>
    </vt:vector>
  </TitlesOfParts>
  <Company>XP SP3 FINAL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 제국의 국제공법 수용과 악용</dc:title>
  <dc:creator>snoopy</dc:creator>
  <cp:lastModifiedBy>snoopy</cp:lastModifiedBy>
  <cp:revision>35</cp:revision>
  <dcterms:created xsi:type="dcterms:W3CDTF">2010-04-13T10:09:58Z</dcterms:created>
  <dcterms:modified xsi:type="dcterms:W3CDTF">2010-04-14T13:35:52Z</dcterms:modified>
</cp:coreProperties>
</file>