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2"/>
  </p:notesMasterIdLst>
  <p:sldIdLst>
    <p:sldId id="256" r:id="rId2"/>
    <p:sldId id="257" r:id="rId3"/>
    <p:sldId id="28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351" r:id="rId36"/>
    <p:sldId id="323" r:id="rId37"/>
    <p:sldId id="324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41" r:id="rId47"/>
    <p:sldId id="335" r:id="rId48"/>
    <p:sldId id="336" r:id="rId49"/>
    <p:sldId id="337" r:id="rId50"/>
    <p:sldId id="338" r:id="rId51"/>
    <p:sldId id="339" r:id="rId52"/>
    <p:sldId id="340" r:id="rId53"/>
    <p:sldId id="343" r:id="rId54"/>
    <p:sldId id="344" r:id="rId55"/>
    <p:sldId id="345" r:id="rId56"/>
    <p:sldId id="346" r:id="rId57"/>
    <p:sldId id="347" r:id="rId58"/>
    <p:sldId id="348" r:id="rId59"/>
    <p:sldId id="349" r:id="rId60"/>
    <p:sldId id="350" r:id="rId61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88" autoAdjust="0"/>
    <p:restoredTop sz="94660"/>
  </p:normalViewPr>
  <p:slideViewPr>
    <p:cSldViewPr>
      <p:cViewPr>
        <p:scale>
          <a:sx n="66" d="100"/>
          <a:sy n="66" d="100"/>
        </p:scale>
        <p:origin x="-1302" y="-1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C9646-E561-4CD0-91A9-850580AE6CA7}" type="datetimeFigureOut">
              <a:rPr lang="ko-KR" altLang="en-US" smtClean="0"/>
              <a:t>2016-05-22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121B9-7BE0-40B9-9C4E-09D2469E643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795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F121B9-7BE0-40B9-9C4E-09D2469E6437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82203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부제목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ko-KR" altLang="en-US" smtClean="0"/>
              <a:t>마스터 부제목 스타일 편집</a:t>
            </a:r>
            <a:endParaRPr kumimoji="0" lang="en-US"/>
          </a:p>
        </p:txBody>
      </p:sp>
      <p:sp>
        <p:nvSpPr>
          <p:cNvPr id="28" name="날짜 개체 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2016-05-22</a:t>
            </a:fld>
            <a:endParaRPr lang="ko-KR" altLang="en-US"/>
          </a:p>
        </p:txBody>
      </p:sp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0" name="직사각형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사각형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직사각형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직사각형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직선 연결선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직선 연결선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직사각형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타원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타원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타원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타원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타원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C723D10-B9B7-4F98-B518-261B8ADA8B42}" type="datetimeFigureOut">
              <a:rPr lang="ko-KR" altLang="en-US" smtClean="0"/>
              <a:pPr/>
              <a:t>2016-05-22</a:t>
            </a:fld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바닥글 개체 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C:\Users\msk\Desktop\abstract-blue-backgrounds-14_1920x1200_71472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20000"/>
          </a:blip>
          <a:srcRect l="2751" b="22360"/>
          <a:stretch>
            <a:fillRect/>
          </a:stretch>
        </p:blipFill>
        <p:spPr bwMode="auto">
          <a:xfrm flipH="1">
            <a:off x="0" y="0"/>
            <a:ext cx="2555776" cy="1291233"/>
          </a:xfrm>
          <a:prstGeom prst="rect">
            <a:avLst/>
          </a:prstGeom>
          <a:noFill/>
        </p:spPr>
      </p:pic>
      <p:sp>
        <p:nvSpPr>
          <p:cNvPr id="9" name="제목 8"/>
          <p:cNvSpPr>
            <a:spLocks noGrp="1"/>
          </p:cNvSpPr>
          <p:nvPr>
            <p:ph type="title" hasCustomPrompt="1"/>
          </p:nvPr>
        </p:nvSpPr>
        <p:spPr>
          <a:xfrm>
            <a:off x="914400" y="260648"/>
            <a:ext cx="8229600" cy="413196"/>
          </a:xfrm>
        </p:spPr>
        <p:txBody>
          <a:bodyPr>
            <a:noAutofit/>
          </a:bodyPr>
          <a:lstStyle>
            <a:lvl1pPr algn="r">
              <a:defRPr lang="ko-KR" altLang="en-US" sz="2000" b="1" kern="12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16200000" scaled="1"/>
                  <a:tileRect/>
                </a:gradFill>
                <a:latin typeface="조선일보명조" pitchFamily="18" charset="-127"/>
                <a:ea typeface="조선일보명조" pitchFamily="18" charset="-127"/>
                <a:cs typeface="조선일보명조" pitchFamily="18" charset="-127"/>
              </a:defRPr>
            </a:lvl1pPr>
          </a:lstStyle>
          <a:p>
            <a:r>
              <a:rPr lang="ko-KR" altLang="en-US" dirty="0" smtClean="0"/>
              <a:t>소제목 스타일 편집</a:t>
            </a:r>
            <a:endParaRPr lang="ko-KR" altLang="en-US" dirty="0"/>
          </a:p>
        </p:txBody>
      </p:sp>
      <p:cxnSp>
        <p:nvCxnSpPr>
          <p:cNvPr id="5" name="직선 연결선 4"/>
          <p:cNvCxnSpPr/>
          <p:nvPr userDrawn="1"/>
        </p:nvCxnSpPr>
        <p:spPr>
          <a:xfrm>
            <a:off x="1259632" y="729272"/>
            <a:ext cx="7776928" cy="0"/>
          </a:xfrm>
          <a:prstGeom prst="line">
            <a:avLst/>
          </a:prstGeom>
          <a:ln w="317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2016-05-22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9" name="직사각형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사각형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사각형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직선 연결선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직선 연결선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직선 연결선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직사각형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타원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타원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타원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타원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타원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직선 연결선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2016-05-22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2016-05-22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2" name="텍스트 개체 틀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4" name="텍스트 개체 틀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6" name="날짜 개체 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C723D10-B9B7-4F98-B518-261B8ADA8B42}" type="datetimeFigureOut">
              <a:rPr lang="ko-KR" altLang="en-US" smtClean="0"/>
              <a:pPr/>
              <a:t>2016-05-22</a:t>
            </a:fld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23D10-B9B7-4F98-B518-261B8ADA8B42}" type="datetimeFigureOut">
              <a:rPr lang="ko-KR" altLang="en-US" smtClean="0"/>
              <a:pPr/>
              <a:t>2016-05-22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선 연결선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직사각형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직선 연결선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타원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내용 개체 틀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21" name="날짜 개체 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C723D10-B9B7-4F98-B518-261B8ADA8B42}" type="datetimeFigureOut">
              <a:rPr lang="ko-KR" altLang="en-US" smtClean="0"/>
              <a:pPr/>
              <a:t>2016-05-22</a:t>
            </a:fld>
            <a:endParaRPr lang="ko-KR" altLang="en-US"/>
          </a:p>
        </p:txBody>
      </p:sp>
      <p:sp>
        <p:nvSpPr>
          <p:cNvPr id="22" name="슬라이드 번호 개체 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3" name="바닥글 개체 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타원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0" name="직선 연결선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직사각형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직선 연결선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직선 연결선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직선 연결선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날짜 개체 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C723D10-B9B7-4F98-B518-261B8ADA8B42}" type="datetimeFigureOut">
              <a:rPr lang="ko-KR" altLang="en-US" smtClean="0"/>
              <a:pPr/>
              <a:t>2016-05-22</a:t>
            </a:fld>
            <a:endParaRPr lang="ko-KR" altLang="en-US"/>
          </a:p>
        </p:txBody>
      </p:sp>
      <p:sp>
        <p:nvSpPr>
          <p:cNvPr id="18" name="슬라이드 번호 개체 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1" name="바닥글 개체 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선 연결선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smtClean="0"/>
              <a:t>둘째 수준</a:t>
            </a:r>
          </a:p>
          <a:p>
            <a:pPr lvl="2" eaLnBrk="1" latinLnBrk="0" hangingPunct="1"/>
            <a:r>
              <a:rPr kumimoji="0" lang="ko-KR" altLang="en-US" smtClean="0"/>
              <a:t>셋째 수준</a:t>
            </a:r>
          </a:p>
          <a:p>
            <a:pPr lvl="3" eaLnBrk="1" latinLnBrk="0" hangingPunct="1"/>
            <a:r>
              <a:rPr kumimoji="0" lang="ko-KR" altLang="en-US" smtClean="0"/>
              <a:t>넷째 수준</a:t>
            </a:r>
          </a:p>
          <a:p>
            <a:pPr lvl="4" eaLnBrk="1" latinLnBrk="0" hangingPunct="1"/>
            <a:r>
              <a:rPr kumimoji="0" lang="ko-KR" altLang="en-US" smtClean="0"/>
              <a:t>다섯째 수준</a:t>
            </a:r>
            <a:endParaRPr kumimoji="0" lang="en-US"/>
          </a:p>
        </p:txBody>
      </p:sp>
      <p:sp>
        <p:nvSpPr>
          <p:cNvPr id="14" name="날짜 개체 틀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C723D10-B9B7-4F98-B518-261B8ADA8B42}" type="datetimeFigureOut">
              <a:rPr lang="ko-KR" altLang="en-US" smtClean="0"/>
              <a:pPr/>
              <a:t>2016-05-22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직선 연결선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직선 연결선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직사각형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직선 연결선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타원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5B78D29-68A0-4127-819E-D714A0E48F2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rtl="0" eaLnBrk="1" latinLnBrk="1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1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1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1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1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1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1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blog.naver.com/jiseon1212/70187432237" TargetMode="Externa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imnews.imbc.com/replay/2010/nwdesk/article/2693794_18903.html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../../Videos/4-3%20&#51068;&#48376;%20&#44032;&#48512;&#53412;%20&#46041;&#50689;&#49345;(3&#51901;).flv" TargetMode="External"/><Relationship Id="rId2" Type="http://schemas.openxmlformats.org/officeDocument/2006/relationships/hyperlink" Target="https://mail.naver.com/file/download/each/?attachType=normal&amp;mailSN=5130&amp;attachIndex=2&amp;virus=1&amp;domain=mail.naver.com&amp;u=rabbit5159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dLC1dQf7VYk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museum.jp/detail/100431/014?word=%5bobject+HTMLInputElement%5d&amp;d_lang=ko&amp;s_lang=en&amp;class=3&amp;title=&amp;c_e=&amp;region=&amp;era=&amp;cptype=&amp;owner=&amp;pos=33&amp;num=2&amp;mode=detail&amp;century=" TargetMode="Externa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20"/>
          <p:cNvSpPr>
            <a:spLocks noGrp="1"/>
          </p:cNvSpPr>
          <p:nvPr>
            <p:ph type="ctrTitle"/>
          </p:nvPr>
        </p:nvSpPr>
        <p:spPr>
          <a:xfrm>
            <a:off x="357158" y="785794"/>
            <a:ext cx="8572560" cy="1357322"/>
          </a:xfrm>
        </p:spPr>
        <p:txBody>
          <a:bodyPr>
            <a:noAutofit/>
          </a:bodyPr>
          <a:lstStyle/>
          <a:p>
            <a:pPr algn="ctr"/>
            <a:r>
              <a:rPr lang="ko-KR" altLang="en-US" sz="6000" dirty="0" smtClean="0">
                <a:latin typeface="HY강B" pitchFamily="18" charset="-127"/>
                <a:ea typeface="HY강B" pitchFamily="18" charset="-127"/>
              </a:rPr>
              <a:t>일본의 무대예능</a:t>
            </a:r>
            <a:endParaRPr lang="ko-KR" altLang="en-US" sz="6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5" name="제목 20"/>
          <p:cNvSpPr txBox="1">
            <a:spLocks/>
          </p:cNvSpPr>
          <p:nvPr/>
        </p:nvSpPr>
        <p:spPr>
          <a:xfrm>
            <a:off x="142844" y="2928934"/>
            <a:ext cx="8786874" cy="3357586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000" b="1" i="0" u="none" strike="noStrike" kern="1200" cap="small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Y강B" pitchFamily="18" charset="-127"/>
                <a:ea typeface="HY강B" pitchFamily="18" charset="-127"/>
                <a:cs typeface="+mj-cs"/>
              </a:rPr>
              <a:t>일본문화의이해</a:t>
            </a:r>
            <a:endParaRPr kumimoji="0" lang="en-US" altLang="ko-KR" sz="3000" b="1" i="0" u="none" strike="noStrike" kern="1200" cap="small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Y강B" pitchFamily="18" charset="-127"/>
              <a:ea typeface="HY강B" pitchFamily="18" charset="-127"/>
              <a:cs typeface="+mj-cs"/>
            </a:endParaRPr>
          </a:p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최장근교수님</a:t>
            </a:r>
            <a:endParaRPr lang="en-US" altLang="ko-KR" sz="3000" b="1" cap="small" dirty="0" smtClean="0">
              <a:solidFill>
                <a:schemeClr val="tx2"/>
              </a:solidFill>
              <a:latin typeface="HY강B" pitchFamily="18" charset="-127"/>
              <a:ea typeface="HY강B" pitchFamily="18" charset="-127"/>
              <a:cs typeface="+mj-cs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2</a:t>
            </a: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조 조장 일본어일본학과 김지훈</a:t>
            </a: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(21501493)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일본어일본학과</a:t>
            </a:r>
            <a:endParaRPr lang="en-US" altLang="ko-KR" sz="3000" b="1" cap="small" dirty="0" smtClean="0">
              <a:solidFill>
                <a:schemeClr val="tx2"/>
              </a:solidFill>
              <a:latin typeface="HY강B" pitchFamily="18" charset="-127"/>
              <a:ea typeface="HY강B" pitchFamily="18" charset="-127"/>
              <a:cs typeface="+mj-cs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김동욱</a:t>
            </a: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(21501888),</a:t>
            </a: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김유진</a:t>
            </a: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(21402314),</a:t>
            </a: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김주영</a:t>
            </a: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(21501671)</a:t>
            </a: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골프산업학과</a:t>
            </a:r>
            <a:endParaRPr lang="en-US" altLang="ko-KR" sz="3000" b="1" cap="small" dirty="0" smtClean="0">
              <a:solidFill>
                <a:schemeClr val="tx2"/>
              </a:solidFill>
              <a:latin typeface="HY강B" pitchFamily="18" charset="-127"/>
              <a:ea typeface="HY강B" pitchFamily="18" charset="-127"/>
              <a:cs typeface="+mj-cs"/>
            </a:endParaRPr>
          </a:p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김지향</a:t>
            </a: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(21204994),</a:t>
            </a:r>
            <a:r>
              <a:rPr lang="ko-KR" altLang="en-US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배수인</a:t>
            </a:r>
            <a:r>
              <a:rPr lang="en-US" altLang="ko-KR" sz="3000" b="1" cap="small" dirty="0" smtClean="0">
                <a:solidFill>
                  <a:schemeClr val="tx2"/>
                </a:solidFill>
                <a:latin typeface="HY강B" pitchFamily="18" charset="-127"/>
                <a:ea typeface="HY강B" pitchFamily="18" charset="-127"/>
                <a:cs typeface="+mj-cs"/>
              </a:rPr>
              <a:t>(21204978)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의 가면과 등장인물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/>
            </a:r>
            <a:br>
              <a:rPr lang="en-US" altLang="ko-KR" dirty="0" smtClean="0">
                <a:latin typeface="HY강B" pitchFamily="18" charset="-127"/>
                <a:ea typeface="HY강B" pitchFamily="18" charset="-127"/>
              </a:rPr>
            </a:b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908720"/>
            <a:ext cx="68407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◆ 노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의 배우</a:t>
            </a:r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err="1" smtClean="0">
                <a:latin typeface="HY강B" pitchFamily="18" charset="-127"/>
                <a:ea typeface="HY강B" pitchFamily="18" charset="-127"/>
              </a:rPr>
              <a:t>시테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 :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노의 주연으로서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한사람이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2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명의 역할을 한다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 (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귀신</a:t>
            </a:r>
            <a:r>
              <a:rPr lang="en-US" altLang="ko-KR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정령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</a:p>
          <a:p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            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가면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을 쓰며 등장한다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err="1" smtClean="0">
                <a:latin typeface="HY강B" pitchFamily="18" charset="-127"/>
                <a:ea typeface="HY강B" pitchFamily="18" charset="-127"/>
              </a:rPr>
              <a:t>와키가타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: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시테보다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먼저 등장하며 보통은 남자들이 연기를 하며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가면을 쓰지 않으며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시테의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연기를 보조한다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 (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현실에 존재하는 인물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err="1" smtClean="0">
                <a:latin typeface="HY강B" pitchFamily="18" charset="-127"/>
                <a:ea typeface="HY강B" pitchFamily="18" charset="-127"/>
              </a:rPr>
              <a:t>지우타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:  6~10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명으로 이루어지며 인물의 심정과 정경묘사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코러스 및 해설담당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을 한다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err="1" smtClean="0">
                <a:latin typeface="HY강B" pitchFamily="18" charset="-127"/>
                <a:ea typeface="HY강B" pitchFamily="18" charset="-127"/>
              </a:rPr>
              <a:t>하야시가타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:  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악기를 연주하며 추임새를 넣는 역할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을 한다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의 춤</a:t>
            </a:r>
            <a:r>
              <a:rPr altLang="en-US" sz="4000" dirty="0" smtClean="0">
                <a:latin typeface="HY강B" pitchFamily="18" charset="-127"/>
                <a:ea typeface="HY강B" pitchFamily="18" charset="-127"/>
              </a:rPr>
              <a:t>과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 공연형태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/>
            </a:r>
            <a:br>
              <a:rPr lang="en-US" altLang="ko-KR" dirty="0" smtClean="0">
                <a:latin typeface="HY강B" pitchFamily="18" charset="-127"/>
                <a:ea typeface="HY강B" pitchFamily="18" charset="-127"/>
              </a:rPr>
            </a:b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75656" y="908719"/>
            <a:ext cx="68407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◆ 노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무대의 춤</a:t>
            </a:r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노의 동작은 </a:t>
            </a:r>
            <a:r>
              <a:rPr lang="en-US" altLang="ko-KR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250</a:t>
            </a: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여 종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으로 분류되어 있으며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노의 연기자들은 무엇인가 관객에게 전달하려고 </a:t>
            </a:r>
            <a:r>
              <a:rPr lang="ko-KR" altLang="en-US" b="1" dirty="0" err="1" smtClean="0">
                <a:latin typeface="HY강B" pitchFamily="18" charset="-127"/>
                <a:ea typeface="HY강B" pitchFamily="18" charset="-127"/>
              </a:rPr>
              <a:t>할때에도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 그러한 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250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개의 동작에 의지해야만 한다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en-US" altLang="ko-KR" b="1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노의 주제는 인간의 희로애락을 표현하며 </a:t>
            </a: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움직임은 극도로 최소화 되어 최대의 효과를 내는 것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이다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en-US" altLang="ko-KR" b="1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대표적인 춤으로는 </a:t>
            </a:r>
            <a:r>
              <a:rPr lang="ko-KR" altLang="en-US" b="1" dirty="0" err="1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카미마이</a:t>
            </a:r>
            <a:r>
              <a:rPr lang="en-US" altLang="ko-KR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b="1" dirty="0" err="1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신노죠노마이</a:t>
            </a:r>
            <a:r>
              <a:rPr lang="ko-KR" altLang="en-US" b="1" dirty="0" err="1" smtClean="0">
                <a:latin typeface="HY강B" pitchFamily="18" charset="-127"/>
                <a:ea typeface="HY강B" pitchFamily="18" charset="-127"/>
              </a:rPr>
              <a:t>가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 있다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pPr>
              <a:buFont typeface="Arial" charset="0"/>
              <a:buChar char="•"/>
            </a:pPr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의 춤</a:t>
            </a:r>
            <a:r>
              <a:rPr altLang="en-US" sz="4000" dirty="0" smtClean="0">
                <a:latin typeface="HY강B" pitchFamily="18" charset="-127"/>
                <a:ea typeface="HY강B" pitchFamily="18" charset="-127"/>
              </a:rPr>
              <a:t>과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 공연형태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/>
            </a:r>
            <a:br>
              <a:rPr lang="en-US" altLang="ko-KR" dirty="0" smtClean="0">
                <a:latin typeface="HY강B" pitchFamily="18" charset="-127"/>
                <a:ea typeface="HY강B" pitchFamily="18" charset="-127"/>
              </a:rPr>
            </a:b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908720"/>
            <a:ext cx="684076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◆ 노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의 공연형태</a:t>
            </a:r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초창기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의 노는 심어져 있는 나무와 그대로 보이는 하늘이 배경이 되는 </a:t>
            </a:r>
            <a:r>
              <a:rPr lang="ko-KR" altLang="en-US" b="1" dirty="0" err="1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야외가무극</a:t>
            </a:r>
            <a:r>
              <a:rPr lang="ko-KR" altLang="en-US" b="1" dirty="0" err="1" smtClean="0">
                <a:latin typeface="HY강B" pitchFamily="18" charset="-127"/>
                <a:ea typeface="HY강B" pitchFamily="18" charset="-127"/>
              </a:rPr>
              <a:t>이었다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그러다가 무대가 신사 경내에 설치되었고 </a:t>
            </a: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현대에는 실내 공간 안에 설치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되기에 이르렀다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그런 흔적으로 무대 정면에는  커다랗게 </a:t>
            </a: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소나무 한 그루를 그려놓고</a:t>
            </a:r>
            <a:r>
              <a:rPr lang="en-US" altLang="ko-KR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왼쪽에는 작은 소나무 세 그루를 심어 놓는 전통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이 지켜지고 있다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en-US" altLang="ko-KR" b="1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무대는 관객이 볼 때 중앙 부분인 </a:t>
            </a: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본무대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연주를 담당하는 악사들의 자리인 </a:t>
            </a:r>
            <a:r>
              <a:rPr lang="ko-KR" altLang="en-US" b="1" dirty="0" err="1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아토자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코러스를 담당하는 악사들의 자리인 </a:t>
            </a:r>
            <a:r>
              <a:rPr lang="ko-KR" altLang="en-US" b="1" dirty="0" err="1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지우타이자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b="1" dirty="0" err="1" smtClean="0">
                <a:latin typeface="HY강B" pitchFamily="18" charset="-127"/>
                <a:ea typeface="HY강B" pitchFamily="18" charset="-127"/>
              </a:rPr>
              <a:t>준비실에서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 무대로 등장할 때 통행하는 기다란 통로이자 무대의 일부인 </a:t>
            </a:r>
            <a:r>
              <a:rPr lang="ko-KR" altLang="en-US" b="1" dirty="0" err="1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하사가카리</a:t>
            </a:r>
            <a:r>
              <a:rPr lang="ko-KR" altLang="en-US" b="1" dirty="0" err="1" smtClean="0">
                <a:latin typeface="HY강B" pitchFamily="18" charset="-127"/>
                <a:ea typeface="HY강B" pitchFamily="18" charset="-127"/>
              </a:rPr>
              <a:t>등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b="1" dirty="0" err="1" smtClean="0">
                <a:latin typeface="HY강B" pitchFamily="18" charset="-127"/>
                <a:ea typeface="HY강B" pitchFamily="18" charset="-127"/>
              </a:rPr>
              <a:t>으로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  구성되어 있다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pPr>
              <a:buFont typeface="Arial" charset="0"/>
              <a:buChar char="•"/>
            </a:pPr>
            <a:endParaRPr lang="en-US" altLang="ko-KR" b="1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악기는 피리</a:t>
            </a:r>
            <a:r>
              <a:rPr lang="en-US" altLang="ko-KR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소고</a:t>
            </a:r>
            <a:r>
              <a:rPr lang="en-US" altLang="ko-KR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대고</a:t>
            </a:r>
            <a:r>
              <a:rPr lang="en-US" altLang="ko-KR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大鼓</a:t>
            </a:r>
            <a:r>
              <a:rPr lang="en-US" altLang="ko-KR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), </a:t>
            </a: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태고</a:t>
            </a:r>
            <a:r>
              <a:rPr lang="en-US" altLang="ko-KR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太鼓</a:t>
            </a:r>
            <a:r>
              <a:rPr lang="en-US" altLang="ko-KR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의 </a:t>
            </a:r>
            <a:r>
              <a:rPr lang="en-US" altLang="ko-KR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4</a:t>
            </a:r>
            <a:r>
              <a:rPr lang="ko-KR" altLang="en-US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종류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가 있으며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각각 전문 연주자가 있다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연주 형태는 기본적으로 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4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인 편성인데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때로는 태고가 빠지는 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3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인 편성이 되기도 한다</a:t>
            </a:r>
            <a:r>
              <a:rPr lang="en-US" altLang="ko-KR" b="1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의 춤</a:t>
            </a:r>
            <a:r>
              <a:rPr altLang="en-US" sz="4000" dirty="0" smtClean="0">
                <a:latin typeface="HY강B" pitchFamily="18" charset="-127"/>
                <a:ea typeface="HY강B" pitchFamily="18" charset="-127"/>
              </a:rPr>
              <a:t>과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 공연형태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/>
            </a:r>
            <a:br>
              <a:rPr lang="en-US" altLang="ko-KR" dirty="0" smtClean="0">
                <a:latin typeface="HY강B" pitchFamily="18" charset="-127"/>
                <a:ea typeface="HY강B" pitchFamily="18" charset="-127"/>
              </a:rPr>
            </a:b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908720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◆ 노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의 공연형태</a:t>
            </a:r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4" name="그림 3" descr="무대.bm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770485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의 춤</a:t>
            </a:r>
            <a:r>
              <a:rPr altLang="en-US" sz="4000" smtClean="0">
                <a:latin typeface="HY강B" pitchFamily="18" charset="-127"/>
                <a:ea typeface="HY강B" pitchFamily="18" charset="-127"/>
              </a:rPr>
              <a:t>과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 공연형태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/>
            </a:r>
            <a:br>
              <a:rPr lang="en-US" altLang="ko-KR" dirty="0" smtClean="0">
                <a:latin typeface="HY강B" pitchFamily="18" charset="-127"/>
                <a:ea typeface="HY강B" pitchFamily="18" charset="-127"/>
              </a:rPr>
            </a:b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75656" y="908720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강B" pitchFamily="18" charset="-127"/>
                <a:ea typeface="HY강B" pitchFamily="18" charset="-127"/>
                <a:hlinkClick r:id="rId2"/>
              </a:rPr>
              <a:t>◆ 노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  <a:hlinkClick r:id="rId2"/>
              </a:rPr>
              <a:t>(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  <a:hlinkClick r:id="rId2"/>
              </a:rPr>
              <a:t>能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  <a:hlinkClick r:id="rId2"/>
              </a:rPr>
              <a:t>)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  <a:hlinkClick r:id="rId2"/>
              </a:rPr>
              <a:t>의 공연형태</a:t>
            </a:r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26626" name="Picture 2" descr="St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28800"/>
            <a:ext cx="7272808" cy="4752528"/>
          </a:xfrm>
          <a:prstGeom prst="rect">
            <a:avLst/>
          </a:prstGeom>
          <a:noFill/>
        </p:spPr>
      </p:pic>
      <p:sp>
        <p:nvSpPr>
          <p:cNvPr id="5" name="도넛 4"/>
          <p:cNvSpPr/>
          <p:nvPr/>
        </p:nvSpPr>
        <p:spPr>
          <a:xfrm>
            <a:off x="6084168" y="5229200"/>
            <a:ext cx="2016224" cy="792088"/>
          </a:xfrm>
          <a:prstGeom prst="donut">
            <a:avLst>
              <a:gd name="adj" fmla="val 6533"/>
            </a:avLst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도넛 5"/>
          <p:cNvSpPr/>
          <p:nvPr/>
        </p:nvSpPr>
        <p:spPr>
          <a:xfrm>
            <a:off x="611560" y="3068960"/>
            <a:ext cx="2016224" cy="792088"/>
          </a:xfrm>
          <a:prstGeom prst="donut">
            <a:avLst>
              <a:gd name="adj" fmla="val 6533"/>
            </a:avLst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도넛 6"/>
          <p:cNvSpPr/>
          <p:nvPr/>
        </p:nvSpPr>
        <p:spPr>
          <a:xfrm>
            <a:off x="6156176" y="4437112"/>
            <a:ext cx="2016224" cy="792088"/>
          </a:xfrm>
          <a:prstGeom prst="donut">
            <a:avLst>
              <a:gd name="adj" fmla="val 6533"/>
            </a:avLst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도넛 7"/>
          <p:cNvSpPr/>
          <p:nvPr/>
        </p:nvSpPr>
        <p:spPr>
          <a:xfrm>
            <a:off x="6372200" y="2996952"/>
            <a:ext cx="2016224" cy="792088"/>
          </a:xfrm>
          <a:prstGeom prst="donut">
            <a:avLst>
              <a:gd name="adj" fmla="val 6533"/>
            </a:avLst>
          </a:prstGeom>
          <a:solidFill>
            <a:srgbClr val="FF0000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교    겐</a:t>
            </a: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11266" name="Picture 2" descr="다이코쿠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988840"/>
            <a:ext cx="3419475" cy="4533900"/>
          </a:xfrm>
          <a:prstGeom prst="rect">
            <a:avLst/>
          </a:prstGeom>
          <a:noFill/>
        </p:spPr>
      </p:pic>
      <p:pic>
        <p:nvPicPr>
          <p:cNvPr id="11268" name="Picture 4" descr="오토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88840"/>
            <a:ext cx="3457575" cy="4533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20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82960" y="0"/>
            <a:ext cx="8229600" cy="810344"/>
          </a:xfrm>
        </p:spPr>
        <p:txBody>
          <a:bodyPr/>
          <a:lstStyle/>
          <a:p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목    차</a:t>
            </a: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908720"/>
            <a:ext cx="889248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Ⅰ. </a:t>
            </a:r>
            <a:r>
              <a:rPr lang="ko-KR" altLang="en-US" sz="2800" dirty="0" err="1">
                <a:latin typeface="HY강B" pitchFamily="18" charset="-127"/>
                <a:ea typeface="HY강B" pitchFamily="18" charset="-127"/>
              </a:rPr>
              <a:t>교겐이란</a:t>
            </a:r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?</a:t>
            </a:r>
            <a:endParaRPr lang="ko-KR" altLang="en-US" sz="2800" dirty="0">
              <a:latin typeface="HY강B" pitchFamily="18" charset="-127"/>
              <a:ea typeface="HY강B" pitchFamily="18" charset="-127"/>
            </a:endParaRPr>
          </a:p>
          <a:p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1) </a:t>
            </a:r>
            <a:r>
              <a:rPr lang="ko-KR" altLang="en-US" sz="2800" dirty="0" err="1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 정의</a:t>
            </a:r>
          </a:p>
          <a:p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2) </a:t>
            </a:r>
            <a:r>
              <a:rPr lang="ko-KR" altLang="en-US" sz="2800" dirty="0" err="1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 성격</a:t>
            </a:r>
          </a:p>
          <a:p>
            <a:endParaRPr lang="en-US" altLang="ko-KR" sz="28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Ⅱ</a:t>
            </a:r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2800" dirty="0" err="1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 역사와 현재</a:t>
            </a:r>
          </a:p>
          <a:p>
            <a:pPr marL="514350" indent="-514350">
              <a:buAutoNum type="arabicParenR"/>
            </a:pPr>
            <a:r>
              <a:rPr lang="ko-KR" altLang="en-US" sz="2800" dirty="0" err="1" smtClean="0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 역사</a:t>
            </a:r>
            <a:endParaRPr lang="en-US" altLang="ko-KR" sz="2800" dirty="0" smtClean="0">
              <a:latin typeface="HY강B" pitchFamily="18" charset="-127"/>
              <a:ea typeface="HY강B" pitchFamily="18" charset="-127"/>
            </a:endParaRPr>
          </a:p>
          <a:p>
            <a:pPr marL="514350" indent="-514350">
              <a:buAutoNum type="arabicParenR"/>
            </a:pPr>
            <a:r>
              <a:rPr lang="ko-KR" altLang="en-US" sz="2800" dirty="0" err="1" smtClean="0">
                <a:latin typeface="HY강B" pitchFamily="18" charset="-127"/>
                <a:ea typeface="HY강B" pitchFamily="18" charset="-127"/>
              </a:rPr>
              <a:t>에도와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 메이지 시대의 </a:t>
            </a:r>
            <a:r>
              <a:rPr lang="ko-KR" altLang="en-US" sz="2800" dirty="0" err="1" smtClean="0">
                <a:latin typeface="HY강B" pitchFamily="18" charset="-127"/>
                <a:ea typeface="HY강B" pitchFamily="18" charset="-127"/>
              </a:rPr>
              <a:t>교겐</a:t>
            </a:r>
            <a:endParaRPr lang="ko-KR" altLang="en-US" sz="2800" dirty="0">
              <a:latin typeface="HY강B" pitchFamily="18" charset="-127"/>
              <a:ea typeface="HY강B" pitchFamily="18" charset="-127"/>
            </a:endParaRPr>
          </a:p>
          <a:p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3) </a:t>
            </a:r>
            <a:r>
              <a:rPr lang="ko-KR" altLang="en-US" sz="2800" dirty="0" err="1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 현재</a:t>
            </a:r>
          </a:p>
          <a:p>
            <a:endParaRPr lang="en-US" altLang="ko-KR" sz="28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Ⅲ</a:t>
            </a:r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2800" dirty="0" err="1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 연출법</a:t>
            </a:r>
          </a:p>
          <a:p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1) 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배우와 </a:t>
            </a:r>
            <a:r>
              <a:rPr lang="ko-KR" altLang="en-US" sz="2800" dirty="0" err="1">
                <a:latin typeface="HY강B" pitchFamily="18" charset="-127"/>
                <a:ea typeface="HY강B" pitchFamily="18" charset="-127"/>
              </a:rPr>
              <a:t>관객사이의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 약속</a:t>
            </a:r>
          </a:p>
          <a:p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2) 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다양한 상징성을 지니는 소도구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813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6781" y="125760"/>
            <a:ext cx="7467600" cy="926976"/>
          </a:xfrm>
        </p:spPr>
        <p:txBody>
          <a:bodyPr/>
          <a:lstStyle/>
          <a:p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교겐이란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?</a:t>
            </a: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1268760"/>
            <a:ext cx="842493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 정의</a:t>
            </a:r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pPr marL="342900" indent="-342900"/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- 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일본 중세에 태어난 대표적인 연극으로 일본의 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4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대 고전 연극 장르의 하나</a:t>
            </a:r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pPr>
              <a:buFontTx/>
              <a:buChar char="-"/>
            </a:pP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골계와 풍자를 특징으로 삼는 연극 장르</a:t>
            </a:r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pPr>
              <a:buFontTx/>
              <a:buChar char="-"/>
            </a:pPr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en-US" altLang="ko-KR" sz="2000" dirty="0" smtClean="0">
                <a:latin typeface="HY강B" pitchFamily="18" charset="-127"/>
                <a:ea typeface="HY강B" pitchFamily="18" charset="-127"/>
              </a:rPr>
              <a:t>*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골계 </a:t>
            </a:r>
            <a:r>
              <a:rPr lang="en-US" altLang="ko-KR" sz="2000" dirty="0" smtClean="0">
                <a:latin typeface="HY강B" pitchFamily="18" charset="-127"/>
                <a:ea typeface="HY강B" pitchFamily="18" charset="-127"/>
              </a:rPr>
              <a:t>: 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상식의 궤도를 벗어난 이야기 혹은 우스갯소리</a:t>
            </a:r>
          </a:p>
          <a:p>
            <a:pPr marL="342900" indent="-342900"/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8194" name="Picture 2" descr="http://www.leejisun.com/JC-kyo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293096"/>
            <a:ext cx="6480720" cy="23042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009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1583" y="836712"/>
            <a:ext cx="684076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HY강B" pitchFamily="18" charset="-127"/>
                <a:ea typeface="HY강B" pitchFamily="18" charset="-127"/>
              </a:rPr>
              <a:t>2) </a:t>
            </a:r>
            <a:r>
              <a:rPr lang="ko-KR" altLang="en-US" sz="3200" dirty="0" err="1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3200" dirty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성격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ko-KR" altLang="en-US" dirty="0">
              <a:latin typeface="HY강B" pitchFamily="18" charset="-127"/>
              <a:ea typeface="HY강B" pitchFamily="18" charset="-127"/>
            </a:endParaRPr>
          </a:p>
          <a:p>
            <a:r>
              <a:rPr lang="en-US" altLang="ko-KR" sz="2000" dirty="0" smtClean="0">
                <a:latin typeface="HY강B" pitchFamily="18" charset="-127"/>
                <a:ea typeface="HY강B" pitchFamily="18" charset="-127"/>
              </a:rPr>
              <a:t>-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서민적이고 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사실적인 특성을 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지녔음 → 자연히 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풍자적인 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성격</a:t>
            </a:r>
            <a:r>
              <a:rPr lang="en-US" altLang="ko-KR" sz="2000" dirty="0" smtClean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하지만</a:t>
            </a:r>
            <a:r>
              <a:rPr lang="en-US" altLang="ko-KR" sz="20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신랄하게 파헤치는 풍자보다는 명랑하고 따뜻한 웃음을 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선사</a:t>
            </a:r>
            <a:endParaRPr lang="en-US" altLang="ko-KR" sz="20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20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20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en-US" altLang="ko-KR" sz="2000" dirty="0" smtClean="0">
                <a:latin typeface="HY강B" pitchFamily="18" charset="-127"/>
                <a:ea typeface="HY강B" pitchFamily="18" charset="-127"/>
              </a:rPr>
              <a:t>-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누구에게나 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공감을 주는 보편적인 웃음이라는 예술성을 갖고 있기에 현대에 들어와서 </a:t>
            </a:r>
            <a:r>
              <a:rPr lang="ko-KR" altLang="en-US" sz="2000" dirty="0" err="1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 가치가 새롭게 인식되고 그 중요성 또한 한층 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강조</a:t>
            </a:r>
            <a:endParaRPr lang="ko-KR" altLang="en-US" sz="2000" dirty="0">
              <a:latin typeface="HY강B" pitchFamily="18" charset="-127"/>
              <a:ea typeface="HY강B" pitchFamily="18" charset="-127"/>
            </a:endParaRPr>
          </a:p>
          <a:p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863236"/>
            <a:ext cx="3406552" cy="275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274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역사와 현재</a:t>
            </a: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1124744"/>
            <a:ext cx="802838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1) </a:t>
            </a:r>
            <a:r>
              <a:rPr lang="ko-KR" altLang="en-US" sz="2800" dirty="0" err="1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 역사</a:t>
            </a:r>
          </a:p>
          <a:p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-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중국과 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우리나라로부터 들어간 산악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散楽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으로부터 시작된다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산악의 원류는 중앙아시아에서 비롯되었다고 하며 가무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歌舞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), 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흉내 내기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곡예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요술 따위의 가지각색 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연희였음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. </a:t>
            </a:r>
          </a:p>
          <a:p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-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산악에서 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사루가쿠로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 발전하면서 이와 같은 종교적인 면을 추가시키면서 이 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연희는 </a:t>
            </a:r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사루가쿠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본래의 익살맞고 우스꽝스러운 부분은 대사와 동작을 더하여 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교겐이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됨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.</a:t>
            </a:r>
            <a:endParaRPr lang="ko-KR" altLang="en-US" sz="2400" dirty="0">
              <a:latin typeface="HY강B" pitchFamily="18" charset="-127"/>
              <a:ea typeface="HY강B" pitchFamily="18" charset="-127"/>
            </a:endParaRPr>
          </a:p>
          <a:p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0103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목  차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노</a:t>
            </a:r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교겐</a:t>
            </a:r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분라쿠</a:t>
            </a:r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가부키 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1 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역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사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와 가계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라쿠고</a:t>
            </a:r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908720"/>
          </a:xfrm>
        </p:spPr>
        <p:txBody>
          <a:bodyPr/>
          <a:lstStyle/>
          <a:p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에도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메이지 시대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교겐</a:t>
            </a: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1772816"/>
            <a:ext cx="43559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메이지 유신 이후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, </a:t>
            </a:r>
          </a:p>
          <a:p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 강력한 후원자였던 막부가 해체되는 바람에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교겐시들은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  공연할 기회도 잃고 스폰서를 잃어버리게 됨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 일본 정부가 군국주의를 내세우고 전쟁에 힘을 기울이게 되자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웃음과 풍자를 생명으로 하는 </a:t>
            </a:r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교겐은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 설 자리를 잃어버리면서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이 시기의 교겐시들은 뿔뿔이 흩어져 해체되어버림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.</a:t>
            </a:r>
            <a:endParaRPr lang="ko-KR" altLang="en-US" sz="24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844824"/>
            <a:ext cx="460851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강B" pitchFamily="18" charset="-127"/>
                <a:ea typeface="HY강B" pitchFamily="18" charset="-127"/>
              </a:rPr>
              <a:t>-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정권의 본거지가 </a:t>
            </a:r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에도였던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 에도 </a:t>
            </a:r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시대에 접어들어 </a:t>
            </a:r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도쿠가와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이에야스가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 집권</a:t>
            </a:r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막부에 고용된 </a:t>
            </a:r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교겐시들은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 그 자리를 자식들에게 계승하여 경제적으로도 안정된 생활을 유지</a:t>
            </a:r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24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 </a:t>
            </a:r>
          </a:p>
          <a:p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 양식을 완성하기에 이르게 되었다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.</a:t>
            </a:r>
            <a:endParaRPr lang="ko-KR" altLang="en-US" sz="2400" dirty="0" smtClean="0">
              <a:latin typeface="HY강B" pitchFamily="18" charset="-127"/>
              <a:ea typeface="HY강B" pitchFamily="18" charset="-127"/>
            </a:endParaRPr>
          </a:p>
          <a:p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331069" y="1240185"/>
            <a:ext cx="1944216" cy="576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에도 시대</a:t>
            </a:r>
            <a:endParaRPr lang="ko-KR" altLang="en-US" dirty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724128" y="1196752"/>
            <a:ext cx="1944216" cy="5760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메이지 시대</a:t>
            </a:r>
            <a:endParaRPr lang="ko-KR" altLang="en-US" dirty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12" name="아래쪽 화살표 11"/>
          <p:cNvSpPr/>
          <p:nvPr/>
        </p:nvSpPr>
        <p:spPr>
          <a:xfrm>
            <a:off x="2195736" y="4941168"/>
            <a:ext cx="432048" cy="43204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아래쪽 화살표 12"/>
          <p:cNvSpPr/>
          <p:nvPr/>
        </p:nvSpPr>
        <p:spPr>
          <a:xfrm>
            <a:off x="2123728" y="3140968"/>
            <a:ext cx="432048" cy="43204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아래쪽 화살표 13"/>
          <p:cNvSpPr/>
          <p:nvPr/>
        </p:nvSpPr>
        <p:spPr>
          <a:xfrm>
            <a:off x="6732240" y="3789040"/>
            <a:ext cx="432048" cy="432048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927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467600" cy="868958"/>
          </a:xfrm>
        </p:spPr>
        <p:txBody>
          <a:bodyPr/>
          <a:lstStyle/>
          <a:p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현재</a:t>
            </a: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340768"/>
            <a:ext cx="82809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공연방식이 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예전과 다르게 여러 편의 </a:t>
            </a:r>
            <a:r>
              <a:rPr lang="ko-KR" altLang="en-US" sz="2000" dirty="0" err="1">
                <a:latin typeface="HY강B" pitchFamily="18" charset="-127"/>
                <a:ea typeface="HY강B" pitchFamily="18" charset="-127"/>
              </a:rPr>
              <a:t>교겐만을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 단독으로 공연하는 기회가 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많아졌다</a:t>
            </a:r>
            <a:r>
              <a:rPr lang="en-US" altLang="ko-KR" sz="2000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r>
              <a:rPr lang="en-US" altLang="ko-KR" sz="20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복잡한 무대장치나 배경 없이 적은 인원으로 공연 할 수 있기 때문에 학교나 단체를 초청을 받아 공연하는 일이 아주 많다</a:t>
            </a:r>
            <a:r>
              <a:rPr lang="en-US" altLang="ko-KR" sz="2000" dirty="0" smtClean="0">
                <a:latin typeface="HY강B" pitchFamily="18" charset="-127"/>
                <a:ea typeface="HY강B" pitchFamily="18" charset="-127"/>
              </a:rPr>
              <a:t>. </a:t>
            </a:r>
          </a:p>
          <a:p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현대의 </a:t>
            </a:r>
            <a:r>
              <a:rPr lang="ko-KR" altLang="en-US" sz="2000" dirty="0" err="1">
                <a:latin typeface="HY강B" pitchFamily="18" charset="-127"/>
                <a:ea typeface="HY강B" pitchFamily="18" charset="-127"/>
              </a:rPr>
              <a:t>교겐시들도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 전통을 잘 지키고 있으며 현대인들의 관심을 놓치지 않기 위해 창작과 연출법의 개발에 힘을 기울이거나 공개 공연</a:t>
            </a:r>
            <a:r>
              <a:rPr lang="en-US" altLang="ko-KR" sz="2000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실비 공연에 나서는 등 많은 노력을 하고 있다</a:t>
            </a:r>
            <a:r>
              <a:rPr lang="en-US" altLang="ko-KR" sz="2000" dirty="0">
                <a:latin typeface="HY강B" pitchFamily="18" charset="-127"/>
                <a:ea typeface="HY강B" pitchFamily="18" charset="-127"/>
              </a:rPr>
              <a:t>. </a:t>
            </a:r>
            <a:endParaRPr lang="en-US" altLang="ko-KR" sz="20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이렇게 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잊혀지지 않기 위해 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노력하는 </a:t>
            </a:r>
            <a:r>
              <a:rPr lang="ko-KR" altLang="en-US" sz="2000" dirty="0" err="1">
                <a:latin typeface="HY강B" pitchFamily="18" charset="-127"/>
                <a:ea typeface="HY강B" pitchFamily="18" charset="-127"/>
              </a:rPr>
              <a:t>교겐시들과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 그런 </a:t>
            </a:r>
            <a:r>
              <a:rPr lang="ko-KR" altLang="en-US" sz="2000" dirty="0" err="1">
                <a:latin typeface="HY강B" pitchFamily="18" charset="-127"/>
                <a:ea typeface="HY강B" pitchFamily="18" charset="-127"/>
              </a:rPr>
              <a:t>교겐을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 사랑해주는 관객들이 있어 전통이 잘 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유지되고 있다</a:t>
            </a:r>
            <a:r>
              <a:rPr lang="en-US" altLang="ko-KR" sz="2000" dirty="0">
                <a:latin typeface="HY강B" pitchFamily="18" charset="-127"/>
                <a:ea typeface="HY강B" pitchFamily="18" charset="-127"/>
              </a:rPr>
              <a:t>. </a:t>
            </a:r>
            <a:endParaRPr lang="ko-KR" altLang="en-US" sz="2000" dirty="0">
              <a:latin typeface="HY강B" pitchFamily="18" charset="-127"/>
              <a:ea typeface="HY강B" pitchFamily="18" charset="-127"/>
            </a:endParaRPr>
          </a:p>
          <a:p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2051" name="Picture 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336" y="2966820"/>
            <a:ext cx="5406284" cy="3575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012160" y="5805264"/>
            <a:ext cx="2915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&lt;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교겐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전승하는 부자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3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대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&gt;</a:t>
            </a: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008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/>
          <a:lstStyle/>
          <a:p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교겐의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연출법</a:t>
            </a: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96752"/>
            <a:ext cx="727280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배우와 </a:t>
            </a:r>
            <a:r>
              <a:rPr lang="ko-KR" altLang="en-US" sz="2800" dirty="0" err="1">
                <a:latin typeface="HY강B" pitchFamily="18" charset="-127"/>
                <a:ea typeface="HY강B" pitchFamily="18" charset="-127"/>
              </a:rPr>
              <a:t>관객사이의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약속</a:t>
            </a:r>
            <a:endParaRPr lang="en-US" altLang="ko-KR" sz="2800" dirty="0" smtClean="0">
              <a:latin typeface="HY강B" pitchFamily="18" charset="-127"/>
              <a:ea typeface="HY강B" pitchFamily="18" charset="-127"/>
            </a:endParaRPr>
          </a:p>
          <a:p>
            <a:pPr marL="514350" indent="-514350"/>
            <a:endParaRPr lang="ko-KR" altLang="en-US" sz="2800" dirty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교겐을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 감상하기 위해서는 연기에 나타나는 사실성과 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양식성을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 잘 이해해두어야 한다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스토리와 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대사에서 오는 언어적 즐거움은 물론 연기의 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양식성이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 주는 압축적인 표현을 스스로 해독하는 즐거움에 감상의 포인트를 두어야 한다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.</a:t>
            </a:r>
            <a:endParaRPr lang="ko-KR" altLang="en-US" sz="2400" dirty="0">
              <a:latin typeface="HY강B" pitchFamily="18" charset="-127"/>
              <a:ea typeface="HY강B" pitchFamily="18" charset="-127"/>
            </a:endParaRPr>
          </a:p>
          <a:p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221088"/>
            <a:ext cx="432048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221088"/>
            <a:ext cx="374441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16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332656"/>
            <a:ext cx="583264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2) 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다양한 상징성을 지니는 </a:t>
            </a:r>
            <a:r>
              <a:rPr lang="ko-KR" altLang="en-US" sz="2800" dirty="0" smtClean="0">
                <a:latin typeface="HY강B" pitchFamily="18" charset="-127"/>
                <a:ea typeface="HY강B" pitchFamily="18" charset="-127"/>
              </a:rPr>
              <a:t>소도구</a:t>
            </a:r>
            <a:endParaRPr lang="en-US" altLang="ko-KR" sz="2800" dirty="0" smtClean="0">
              <a:latin typeface="HY강B" pitchFamily="18" charset="-127"/>
              <a:ea typeface="HY강B" pitchFamily="18" charset="-127"/>
            </a:endParaRPr>
          </a:p>
          <a:p>
            <a:endParaRPr lang="ko-KR" altLang="en-US" dirty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배우가 관객에게 이건 칼의 상징이요</a:t>
            </a:r>
            <a:r>
              <a:rPr lang="en-US" altLang="ko-KR" sz="2000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이건 붓의 </a:t>
            </a:r>
            <a:r>
              <a:rPr lang="ko-KR" altLang="en-US" sz="2000" dirty="0" smtClean="0">
                <a:latin typeface="HY강B" pitchFamily="18" charset="-127"/>
                <a:ea typeface="HY강B" pitchFamily="18" charset="-127"/>
              </a:rPr>
              <a:t>상징이요 일일이 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설명하지 않아도 그 소도구가 지닌 극중의 의미는 잘 전달된다</a:t>
            </a:r>
            <a:r>
              <a:rPr lang="en-US" altLang="ko-KR" sz="2000" dirty="0" smtClean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2000" dirty="0" err="1">
                <a:latin typeface="HY강B" pitchFamily="18" charset="-127"/>
                <a:ea typeface="HY강B" pitchFamily="18" charset="-127"/>
              </a:rPr>
              <a:t>교겐은</a:t>
            </a:r>
            <a:r>
              <a:rPr lang="ko-KR" altLang="en-US" sz="2000" dirty="0">
                <a:latin typeface="HY강B" pitchFamily="18" charset="-127"/>
                <a:ea typeface="HY강B" pitchFamily="18" charset="-127"/>
              </a:rPr>
              <a:t> 이런 상호간의 약속에 의해서 압축적이며 상징적인 의미가 짧은 시간 안에 전달되도록 짜여지는 것이다</a:t>
            </a:r>
            <a:r>
              <a:rPr lang="en-US" altLang="ko-KR" sz="2000" dirty="0">
                <a:latin typeface="HY강B" pitchFamily="18" charset="-127"/>
                <a:ea typeface="HY강B" pitchFamily="18" charset="-127"/>
              </a:rPr>
              <a:t>.</a:t>
            </a:r>
            <a:endParaRPr lang="ko-KR" altLang="en-US" sz="2000" dirty="0">
              <a:latin typeface="HY강B" pitchFamily="18" charset="-127"/>
              <a:ea typeface="HY강B" pitchFamily="18" charset="-127"/>
            </a:endParaRPr>
          </a:p>
          <a:p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140968"/>
            <a:ext cx="518457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96136" y="3140968"/>
            <a:ext cx="313184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연기자가 인간 뿐만 아니라 풍경도 연기한다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배에 타서 풍랑을 만나면 몸을 이리저리 흔들면서 표현한다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.</a:t>
            </a:r>
            <a:endParaRPr lang="ko-KR" altLang="en-US" sz="2400" dirty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108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489654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645024"/>
            <a:ext cx="482453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292080" y="332656"/>
            <a:ext cx="38519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빠질 수 없는 소도구인 부채는 춤을 출 때는 물론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불을 피우는 동작이나 술을 따르고 받는 동작에도 이용됨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. </a:t>
            </a:r>
          </a:p>
          <a:p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칼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붓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숟가락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쟁반등의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 대용품으로도 이용</a:t>
            </a:r>
            <a:endParaRPr lang="ko-KR" altLang="en-US" sz="24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3645024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나무통은 의자로 많이 쓰이지만 </a:t>
            </a:r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설탕통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술통 때론 뚜껑으로 술잔을 표현하기도 하고 통에 올라간 것을 나무에 올라간 것으로 표현하기도 한다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.</a:t>
            </a:r>
            <a:endParaRPr lang="ko-KR" altLang="en-US" sz="2400" dirty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522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771800" y="548680"/>
            <a:ext cx="3600400" cy="794057"/>
          </a:xfrm>
        </p:spPr>
        <p:txBody>
          <a:bodyPr>
            <a:no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분 라 </a:t>
            </a:r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쿠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71472" y="1428736"/>
            <a:ext cx="7315200" cy="4786346"/>
          </a:xfrm>
        </p:spPr>
        <p:txBody>
          <a:bodyPr/>
          <a:lstStyle/>
          <a:p>
            <a:pPr>
              <a:buNone/>
            </a:pP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분라쿠의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 정의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분라쿠의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3200" dirty="0">
                <a:latin typeface="HY강B" pitchFamily="18" charset="-127"/>
                <a:ea typeface="HY강B" pitchFamily="18" charset="-127"/>
              </a:rPr>
              <a:t>세 가지 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요소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분라쿠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 인형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오늘날의 </a:t>
            </a:r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분라쿠</a:t>
            </a:r>
            <a:endParaRPr lang="ko-KR" altLang="en-US" sz="3200" dirty="0">
              <a:latin typeface="HY강B" pitchFamily="18" charset="-127"/>
              <a:ea typeface="HY강B" pitchFamily="18" charset="-127"/>
            </a:endParaRPr>
          </a:p>
          <a:p>
            <a:pPr marL="45720" indent="0"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721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755576" y="908720"/>
            <a:ext cx="7315200" cy="525658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ko-KR" altLang="en-US" sz="2800" dirty="0" err="1" smtClean="0">
                <a:latin typeface="HY강B" pitchFamily="18" charset="-127"/>
                <a:ea typeface="HY강B" pitchFamily="18" charset="-127"/>
              </a:rPr>
              <a:t>분라쿠란</a:t>
            </a:r>
            <a:r>
              <a:rPr lang="en-US" altLang="ko-KR" sz="2800" dirty="0" smtClean="0">
                <a:latin typeface="HY강B" pitchFamily="18" charset="-127"/>
                <a:ea typeface="HY강B" pitchFamily="18" charset="-127"/>
              </a:rPr>
              <a:t>?</a:t>
            </a: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pPr marL="45720" indent="0">
              <a:buNone/>
            </a:pP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‘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분라쿠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’는 일본의 전문적인 인형극이다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.(2003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년 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UNESCO 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세계무형문화유산 등재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) 17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세기와 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18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세기에 처음으로 시작되었으며 일본의 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4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대 고전극 중 하나이다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나머지는 ‘가부키’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, ‘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노’ 및 ‘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교겐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’이다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. ‘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분라쿠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’라는 말은 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분라쿠자라는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 말에서 유래하였는데 이것은 오늘날까지 존재하는 유일한 상업 ‘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분라쿠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’ 극장의 이름이기도 하다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. ‘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분라쿠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’는 또한 ‘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닝쿄조루리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’라고도 불리며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이는 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분라쿠의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 기원과 본질을 강조한 말이다</a:t>
            </a:r>
            <a:r>
              <a:rPr lang="en-US" altLang="ko-KR" sz="2400" dirty="0">
                <a:latin typeface="HY강B" pitchFamily="18" charset="-127"/>
                <a:ea typeface="HY강B" pitchFamily="18" charset="-127"/>
              </a:rPr>
              <a:t>. ‘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닝교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’는 “인형” 혹은 “애완인형”을 의미하며 “조루리”는 세 줄의 “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샤미센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” 반주에 맞춘 </a:t>
            </a:r>
            <a:r>
              <a:rPr lang="ko-KR" altLang="en-US" sz="2400" dirty="0" err="1">
                <a:latin typeface="HY강B" pitchFamily="18" charset="-127"/>
                <a:ea typeface="HY강B" pitchFamily="18" charset="-127"/>
              </a:rPr>
              <a:t>이야기식</a:t>
            </a:r>
            <a:r>
              <a:rPr lang="ko-KR" altLang="en-US" sz="2400" dirty="0">
                <a:latin typeface="HY강B" pitchFamily="18" charset="-127"/>
                <a:ea typeface="HY강B" pitchFamily="18" charset="-127"/>
              </a:rPr>
              <a:t> 창작의 한 형식이다</a:t>
            </a:r>
            <a:r>
              <a:rPr lang="en-US" altLang="ko-KR" sz="2400" dirty="0" smtClean="0">
                <a:latin typeface="HY강B" pitchFamily="18" charset="-127"/>
                <a:ea typeface="HY강B" pitchFamily="18" charset="-127"/>
              </a:rPr>
              <a:t>.</a:t>
            </a:r>
            <a:endParaRPr lang="ko-KR" altLang="en-US" sz="2400" dirty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117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99592" y="332657"/>
            <a:ext cx="7315200" cy="936104"/>
          </a:xfrm>
        </p:spPr>
        <p:txBody>
          <a:bodyPr/>
          <a:lstStyle/>
          <a:p>
            <a:pPr algn="ctr"/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분라쿠의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구성요소</a:t>
            </a: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sz="4800" dirty="0" err="1" smtClean="0">
                <a:latin typeface="HY강B" pitchFamily="18" charset="-127"/>
                <a:ea typeface="HY강B" pitchFamily="18" charset="-127"/>
              </a:rPr>
              <a:t>다유</a:t>
            </a:r>
            <a:endParaRPr lang="en-US" altLang="ko-KR" sz="48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48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4800" dirty="0" err="1" smtClean="0">
                <a:latin typeface="HY강B" pitchFamily="18" charset="-127"/>
                <a:ea typeface="HY강B" pitchFamily="18" charset="-127"/>
              </a:rPr>
              <a:t>샤미센</a:t>
            </a:r>
            <a:endParaRPr lang="en-US" altLang="ko-KR" sz="48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48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4800" dirty="0" smtClean="0">
                <a:latin typeface="HY강B" pitchFamily="18" charset="-127"/>
                <a:ea typeface="HY강B" pitchFamily="18" charset="-127"/>
              </a:rPr>
              <a:t>인형 </a:t>
            </a:r>
            <a:r>
              <a:rPr lang="en-US" altLang="ko-KR" sz="48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4800" dirty="0" smtClean="0">
                <a:latin typeface="HY강B" pitchFamily="18" charset="-127"/>
                <a:ea typeface="HY강B" pitchFamily="18" charset="-127"/>
              </a:rPr>
              <a:t>조종자</a:t>
            </a:r>
            <a:r>
              <a:rPr lang="en-US" altLang="ko-KR" sz="4800" dirty="0" smtClean="0">
                <a:latin typeface="HY강B" pitchFamily="18" charset="-127"/>
                <a:ea typeface="HY강B" pitchFamily="18" charset="-127"/>
              </a:rPr>
              <a:t>)</a:t>
            </a:r>
            <a:endParaRPr lang="ko-KR" altLang="en-US" sz="4800" dirty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839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692696"/>
            <a:ext cx="6048672" cy="5616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064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7704855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91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노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000" dirty="0" smtClean="0">
                <a:latin typeface="HY강B" pitchFamily="18" charset="-127"/>
                <a:ea typeface="HY강B" pitchFamily="18" charset="-127"/>
              </a:rPr>
              <a:t>노란 무엇인가</a:t>
            </a:r>
            <a:r>
              <a:rPr lang="en-US" altLang="ko-KR" sz="3000" dirty="0" smtClean="0">
                <a:latin typeface="HY강B" pitchFamily="18" charset="-127"/>
                <a:ea typeface="HY강B" pitchFamily="18" charset="-127"/>
              </a:rPr>
              <a:t>?</a:t>
            </a:r>
          </a:p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000" dirty="0" smtClean="0">
                <a:latin typeface="HY강B" pitchFamily="18" charset="-127"/>
                <a:ea typeface="HY강B" pitchFamily="18" charset="-127"/>
              </a:rPr>
              <a:t>노의 가면과 등장인물</a:t>
            </a:r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000" dirty="0" smtClean="0">
                <a:latin typeface="HY강B" pitchFamily="18" charset="-127"/>
                <a:ea typeface="HY강B" pitchFamily="18" charset="-127"/>
              </a:rPr>
              <a:t>노의 춤과 공연형태</a:t>
            </a:r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96752"/>
            <a:ext cx="6336704" cy="511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378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7128792" cy="535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12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548680"/>
            <a:ext cx="7315200" cy="781980"/>
          </a:xfrm>
        </p:spPr>
        <p:txBody>
          <a:bodyPr/>
          <a:lstStyle/>
          <a:p>
            <a:pPr algn="ctr"/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분라쿠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무대</a:t>
            </a: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748883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41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71600" y="10732"/>
            <a:ext cx="7315200" cy="1154097"/>
          </a:xfrm>
        </p:spPr>
        <p:txBody>
          <a:bodyPr/>
          <a:lstStyle/>
          <a:p>
            <a:pPr algn="ctr"/>
            <a:r>
              <a:rPr lang="ko-KR" altLang="en-US" dirty="0">
                <a:latin typeface="HY강B" pitchFamily="18" charset="-127"/>
                <a:ea typeface="HY강B" pitchFamily="18" charset="-127"/>
              </a:rPr>
              <a:t>오늘날의 </a:t>
            </a:r>
            <a:r>
              <a:rPr lang="ko-KR" altLang="en-US" dirty="0" err="1">
                <a:latin typeface="HY강B" pitchFamily="18" charset="-127"/>
                <a:ea typeface="HY강B" pitchFamily="18" charset="-127"/>
              </a:rPr>
              <a:t>분라쿠</a:t>
            </a: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1115616" y="1484784"/>
            <a:ext cx="7315200" cy="3539527"/>
          </a:xfrm>
        </p:spPr>
        <p:txBody>
          <a:bodyPr>
            <a:normAutofit fontScale="92500"/>
          </a:bodyPr>
          <a:lstStyle/>
          <a:p>
            <a:pPr algn="just"/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오늘날의 </a:t>
            </a:r>
            <a:r>
              <a:rPr lang="ko-KR" altLang="en-US" sz="2800" dirty="0" err="1">
                <a:latin typeface="HY강B" pitchFamily="18" charset="-127"/>
                <a:ea typeface="HY강B" pitchFamily="18" charset="-127"/>
              </a:rPr>
              <a:t>분라쿠는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2800" i="1" u="sng" dirty="0">
                <a:latin typeface="HY강B" pitchFamily="18" charset="-127"/>
                <a:ea typeface="HY강B" pitchFamily="18" charset="-127"/>
              </a:rPr>
              <a:t>유네스코 세계무형유산이자 일본주요무형문화재로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 지정되어 일본인들의 문화적 자랑거리의 하나가 되고 있다</a:t>
            </a:r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. </a:t>
            </a:r>
          </a:p>
          <a:p>
            <a:pPr algn="just">
              <a:buFont typeface="Wingdings 2" pitchFamily="18" charset="2"/>
              <a:buNone/>
            </a:pPr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   </a:t>
            </a:r>
            <a:r>
              <a:rPr lang="ko-KR" altLang="en-US" sz="2800" dirty="0" err="1">
                <a:latin typeface="HY강B" pitchFamily="18" charset="-127"/>
                <a:ea typeface="HY강B" pitchFamily="18" charset="-127"/>
              </a:rPr>
              <a:t>분라쿠좌가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 있던 오사카의 </a:t>
            </a:r>
            <a:r>
              <a:rPr lang="ko-KR" altLang="en-US" sz="2800" dirty="0" err="1">
                <a:latin typeface="HY강B" pitchFamily="18" charset="-127"/>
                <a:ea typeface="HY강B" pitchFamily="18" charset="-127"/>
              </a:rPr>
              <a:t>니혼바시</a:t>
            </a:r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2800" dirty="0" err="1">
                <a:latin typeface="HY강B" pitchFamily="18" charset="-127"/>
                <a:ea typeface="HY강B" pitchFamily="18" charset="-127"/>
              </a:rPr>
              <a:t>日本橋</a:t>
            </a:r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에는 </a:t>
            </a:r>
            <a:r>
              <a:rPr lang="ko-KR" altLang="en-US" sz="2800" i="1" u="sng" dirty="0" err="1">
                <a:latin typeface="HY강B" pitchFamily="18" charset="-127"/>
                <a:ea typeface="HY강B" pitchFamily="18" charset="-127"/>
              </a:rPr>
              <a:t>국립분라쿠극장</a:t>
            </a:r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國立文樂劇場</a:t>
            </a:r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이 설립되어</a:t>
            </a:r>
            <a:r>
              <a:rPr lang="en-US" altLang="ko-KR" sz="2800" dirty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800" dirty="0">
                <a:latin typeface="HY강B" pitchFamily="18" charset="-127"/>
                <a:ea typeface="HY강B" pitchFamily="18" charset="-127"/>
              </a:rPr>
              <a:t>이곳을 중심으로 오늘날에도 활발한 정기 공연과 순회 공연으로 많은 팬을 확보하고 있다</a:t>
            </a:r>
          </a:p>
          <a:p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855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4348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가 부 키 </a:t>
            </a:r>
            <a:r>
              <a:rPr lang="en-US" altLang="ko-KR" sz="5000" dirty="0" smtClean="0">
                <a:latin typeface="HY강B" pitchFamily="18" charset="-127"/>
                <a:ea typeface="HY강B" pitchFamily="18" charset="-127"/>
              </a:rPr>
              <a:t>1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075240" cy="4873752"/>
          </a:xfrm>
        </p:spPr>
        <p:txBody>
          <a:bodyPr>
            <a:normAutofit/>
          </a:bodyPr>
          <a:lstStyle/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일본의 대표적 전통 예술 가부키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가부키의 역사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가부키의 가계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pPr>
              <a:buNone/>
            </a:pP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ko-KR" altLang="en-US" sz="3200" dirty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ko-KR" altLang="en-US" sz="4800" b="1" dirty="0" smtClean="0">
                <a:latin typeface="HY강B" pitchFamily="18" charset="-127"/>
                <a:ea typeface="HY강B" pitchFamily="18" charset="-127"/>
              </a:rPr>
              <a:t>일본의 대표적 전통예술 가부키</a:t>
            </a:r>
            <a:endParaRPr lang="ko-KR" altLang="en-US" sz="4800" b="1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5" name="내용 개체 틀 4"/>
          <p:cNvSpPr>
            <a:spLocks noGrp="1"/>
          </p:cNvSpPr>
          <p:nvPr>
            <p:ph idx="1"/>
          </p:nvPr>
        </p:nvSpPr>
        <p:spPr>
          <a:xfrm>
            <a:off x="683568" y="2276872"/>
            <a:ext cx="7931224" cy="6046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ko-KR" altLang="en-US" b="1" dirty="0">
                <a:latin typeface="HY강B" pitchFamily="18" charset="-127"/>
                <a:ea typeface="HY강B" pitchFamily="18" charset="-127"/>
              </a:rPr>
              <a:t>성인 남자만이 연기를 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하는 </a:t>
            </a:r>
            <a:r>
              <a:rPr lang="ko-KR" altLang="en-US" b="1" dirty="0" err="1" smtClean="0">
                <a:latin typeface="HY강B" pitchFamily="18" charset="-127"/>
                <a:ea typeface="HY강B" pitchFamily="18" charset="-127"/>
              </a:rPr>
              <a:t>야로오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 가부키</a:t>
            </a:r>
          </a:p>
          <a:p>
            <a:pPr>
              <a:buNone/>
            </a:pPr>
            <a:endParaRPr lang="en-US" altLang="ko-KR" b="1" dirty="0" smtClean="0">
              <a:latin typeface="HY강B" pitchFamily="18" charset="-127"/>
              <a:ea typeface="HY강B" pitchFamily="18" charset="-127"/>
            </a:endParaRPr>
          </a:p>
          <a:p>
            <a:endParaRPr lang="ko-KR" altLang="en-US" b="1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8144" y="2852936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/>
              <a:t>(</a:t>
            </a:r>
            <a:r>
              <a:rPr lang="ko-KR" altLang="en-US" sz="3200" dirty="0" err="1" smtClean="0"/>
              <a:t>野郞歌舞伎</a:t>
            </a:r>
            <a:r>
              <a:rPr lang="en-US" altLang="ko-KR" sz="3200" dirty="0" smtClean="0"/>
              <a:t>)</a:t>
            </a:r>
            <a:endParaRPr lang="ko-KR" altLang="en-US" sz="3200" dirty="0"/>
          </a:p>
        </p:txBody>
      </p:sp>
      <p:pic>
        <p:nvPicPr>
          <p:cNvPr id="6146" name="Picture 2" descr="http://cafeptthumb4.phinf.naver.net/20151105_81/kanjanisy_1446721860098zRkYh_JPEG/%C0%CF%BA%BB%B0%A1%BA%CE%C5%B01.jpg?type=w7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16832"/>
            <a:ext cx="4242048" cy="4261843"/>
          </a:xfrm>
          <a:prstGeom prst="rect">
            <a:avLst/>
          </a:prstGeom>
          <a:noFill/>
        </p:spPr>
      </p:pic>
      <p:sp>
        <p:nvSpPr>
          <p:cNvPr id="9" name="도넛 8"/>
          <p:cNvSpPr/>
          <p:nvPr/>
        </p:nvSpPr>
        <p:spPr>
          <a:xfrm>
            <a:off x="179512" y="1772816"/>
            <a:ext cx="3024336" cy="1512168"/>
          </a:xfrm>
          <a:prstGeom prst="donut">
            <a:avLst>
              <a:gd name="adj" fmla="val 16278"/>
            </a:avLst>
          </a:prstGeom>
          <a:solidFill>
            <a:srgbClr val="FF00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6148" name="Picture 4" descr="http://cafeptthumb4.phinf.naver.net/20151105_117/kanjanisy_1446724147015eDGFP_JPEG/%C0%CF%BA%BB%B0%A1%BA%CE%C5%B02.jpg?type=w7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17032"/>
            <a:ext cx="4824536" cy="29032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360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7" name="_x233650648"/>
          <p:cNvSpPr>
            <a:spLocks noChangeArrowheads="1"/>
          </p:cNvSpPr>
          <p:nvPr/>
        </p:nvSpPr>
        <p:spPr bwMode="auto">
          <a:xfrm>
            <a:off x="145107" y="158775"/>
            <a:ext cx="3998265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가부키의 역사</a:t>
            </a:r>
            <a:endParaRPr kumimoji="1" lang="ko-K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0" name="_x189272728" descr="cif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214290"/>
            <a:ext cx="4814354" cy="3214289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32" name="_x233629448" descr="cif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4" y="3571876"/>
            <a:ext cx="8393141" cy="3071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0383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2529" name="_x230737952" descr="cif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166"/>
            <a:ext cx="5543551" cy="3177520"/>
          </a:xfrm>
          <a:prstGeom prst="rect">
            <a:avLst/>
          </a:prstGeom>
          <a:noFill/>
        </p:spPr>
      </p:pic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2531" name="_x232269304" descr="cif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643314"/>
            <a:ext cx="7858180" cy="2928958"/>
          </a:xfrm>
          <a:prstGeom prst="rect">
            <a:avLst/>
          </a:prstGeom>
          <a:noFill/>
        </p:spPr>
      </p:pic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2533" name="_x230672840"/>
          <p:cNvSpPr>
            <a:spLocks noChangeArrowheads="1"/>
          </p:cNvSpPr>
          <p:nvPr/>
        </p:nvSpPr>
        <p:spPr bwMode="auto">
          <a:xfrm>
            <a:off x="6156176" y="657498"/>
            <a:ext cx="2987824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6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오쿠니</a:t>
            </a:r>
            <a:r>
              <a:rPr kumimoji="1" lang="ko-KR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가부키</a:t>
            </a:r>
            <a:endParaRPr kumimoji="1" lang="ko-KR" sz="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(</a:t>
            </a:r>
            <a:r>
              <a:rPr kumimoji="1" lang="ko-KR" alt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유녀 가부키</a:t>
            </a:r>
            <a:r>
              <a:rPr kumimoji="1" lang="en-US" altLang="ko-KR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)</a:t>
            </a:r>
            <a:endParaRPr kumimoji="1" lang="en-US" altLang="ko-KR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8860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5" name="_x232256664" descr="cif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6096000" cy="4067175"/>
          </a:xfrm>
          <a:prstGeom prst="rect">
            <a:avLst/>
          </a:prstGeom>
          <a:noFill/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1507" name="_x189267688" descr="cif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000372"/>
            <a:ext cx="5486400" cy="3429000"/>
          </a:xfrm>
          <a:prstGeom prst="rect">
            <a:avLst/>
          </a:prstGeom>
          <a:noFill/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509" name="_x232514864"/>
          <p:cNvSpPr>
            <a:spLocks noChangeArrowheads="1"/>
          </p:cNvSpPr>
          <p:nvPr/>
        </p:nvSpPr>
        <p:spPr bwMode="auto">
          <a:xfrm>
            <a:off x="6444208" y="614184"/>
            <a:ext cx="2571736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가부키</a:t>
            </a:r>
            <a:r>
              <a:rPr kumimoji="1" lang="ko-KR" altLang="en-US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</a:t>
            </a:r>
            <a:r>
              <a:rPr kumimoji="1" lang="ko-KR" altLang="en-US" sz="30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교겐</a:t>
            </a:r>
            <a:endParaRPr kumimoji="1" lang="ko-KR" altLang="en-US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1512" name="_x232285304"/>
          <p:cNvSpPr>
            <a:spLocks noChangeArrowheads="1"/>
          </p:cNvSpPr>
          <p:nvPr/>
        </p:nvSpPr>
        <p:spPr bwMode="auto">
          <a:xfrm>
            <a:off x="6444208" y="1400002"/>
            <a:ext cx="2810137" cy="80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3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신 가부키  </a:t>
            </a:r>
          </a:p>
        </p:txBody>
      </p:sp>
    </p:spTree>
    <p:extLst>
      <p:ext uri="{BB962C8B-B14F-4D97-AF65-F5344CB8AC3E}">
        <p14:creationId xmlns:p14="http://schemas.microsoft.com/office/powerpoint/2010/main" val="288363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57" name="_x230745392"/>
          <p:cNvSpPr>
            <a:spLocks noChangeArrowheads="1"/>
          </p:cNvSpPr>
          <p:nvPr/>
        </p:nvSpPr>
        <p:spPr bwMode="auto">
          <a:xfrm>
            <a:off x="285720" y="521048"/>
            <a:ext cx="388620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5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가부키 탄압</a:t>
            </a:r>
            <a:endParaRPr kumimoji="1" lang="ko-KR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60" name="_x233628328"/>
          <p:cNvSpPr>
            <a:spLocks noChangeArrowheads="1"/>
          </p:cNvSpPr>
          <p:nvPr/>
        </p:nvSpPr>
        <p:spPr bwMode="auto">
          <a:xfrm>
            <a:off x="4714876" y="285728"/>
            <a:ext cx="1687513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검약령</a:t>
            </a:r>
            <a:r>
              <a:rPr kumimoji="1" lang="ko-KR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</a:t>
            </a:r>
            <a:r>
              <a:rPr kumimoji="1" lang="ko-KR" altLang="ko-KR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1843</a:t>
            </a:r>
            <a:r>
              <a:rPr kumimoji="1" lang="ko-KR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년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9463" name="_x189266408" descr="cif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85926"/>
            <a:ext cx="8643998" cy="4781835"/>
          </a:xfrm>
          <a:prstGeom prst="rect">
            <a:avLst/>
          </a:prstGeom>
          <a:noFill/>
        </p:spPr>
      </p:pic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9465" name="_x69971216"/>
          <p:cNvSpPr>
            <a:spLocks noChangeArrowheads="1"/>
          </p:cNvSpPr>
          <p:nvPr/>
        </p:nvSpPr>
        <p:spPr bwMode="auto">
          <a:xfrm>
            <a:off x="3428992" y="1857364"/>
            <a:ext cx="338455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2000" b="1" dirty="0" smtClean="0">
                <a:solidFill>
                  <a:srgbClr val="000000"/>
                </a:solidFill>
                <a:latin typeface="HY강B" pitchFamily="18" charset="-127"/>
                <a:ea typeface="HY강B" pitchFamily="18" charset="-127"/>
                <a:cs typeface="굴림" pitchFamily="50" charset="-127"/>
              </a:rPr>
              <a:t>외설</a:t>
            </a:r>
            <a:r>
              <a:rPr kumimoji="1" lang="ko-K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</a:t>
            </a:r>
            <a:r>
              <a:rPr kumimoji="1" lang="ko-KR" altLang="en-US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문학작가와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가부키 배우들을 잡아들임 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7660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의 성립과정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?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899592" y="1772816"/>
            <a:ext cx="1944216" cy="1080120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err="1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사루가쿠</a:t>
            </a:r>
            <a:endParaRPr lang="ko-KR" altLang="en-US" sz="3200" dirty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899592" y="4293096"/>
            <a:ext cx="1944216" cy="1080120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dirty="0" err="1" smtClean="0">
                <a:solidFill>
                  <a:schemeClr val="tx1"/>
                </a:solidFill>
                <a:latin typeface="HY강B" pitchFamily="18" charset="-127"/>
                <a:ea typeface="HY강B" pitchFamily="18" charset="-127"/>
              </a:rPr>
              <a:t>덴가쿠</a:t>
            </a:r>
            <a:endParaRPr lang="ko-KR" altLang="en-US" sz="3200" dirty="0">
              <a:solidFill>
                <a:schemeClr val="tx1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7" name="십자형 6"/>
          <p:cNvSpPr/>
          <p:nvPr/>
        </p:nvSpPr>
        <p:spPr>
          <a:xfrm>
            <a:off x="1619672" y="3284984"/>
            <a:ext cx="504056" cy="504056"/>
          </a:xfrm>
          <a:prstGeom prst="plus">
            <a:avLst>
              <a:gd name="adj" fmla="val 3917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오른쪽 화살표 7"/>
          <p:cNvSpPr/>
          <p:nvPr/>
        </p:nvSpPr>
        <p:spPr>
          <a:xfrm>
            <a:off x="3707904" y="2708920"/>
            <a:ext cx="1368152" cy="1368152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5724128" y="2924944"/>
            <a:ext cx="1944216" cy="1080120"/>
          </a:xfrm>
          <a:prstGeom prst="rect">
            <a:avLst/>
          </a:prstGeom>
          <a:solidFill>
            <a:schemeClr val="bg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sz="4000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4000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4000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)</a:t>
            </a:r>
            <a:endParaRPr lang="ko-KR" altLang="en-US" sz="4000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433" name="_x233637448"/>
          <p:cNvSpPr>
            <a:spLocks noChangeArrowheads="1"/>
          </p:cNvSpPr>
          <p:nvPr/>
        </p:nvSpPr>
        <p:spPr bwMode="auto">
          <a:xfrm>
            <a:off x="285720" y="214290"/>
            <a:ext cx="7526640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제 </a:t>
            </a:r>
            <a:r>
              <a:rPr kumimoji="1" lang="ko-KR" altLang="ko-KR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2</a:t>
            </a:r>
            <a:r>
              <a:rPr kumimoji="1" lang="ko-KR" sz="4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차 세계대전 이후의 가부키</a:t>
            </a:r>
            <a:endParaRPr kumimoji="1" lang="ko-KR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6" name="_x189276008" descr="cif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1214422"/>
            <a:ext cx="3574644" cy="4950882"/>
          </a:xfrm>
          <a:prstGeom prst="rect">
            <a:avLst/>
          </a:prstGeom>
          <a:noFill/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8438" name="_x69978896" descr="cif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7822" y="1214422"/>
            <a:ext cx="4462735" cy="49508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09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361" name="_x189267288"/>
          <p:cNvSpPr>
            <a:spLocks noChangeArrowheads="1"/>
          </p:cNvSpPr>
          <p:nvPr/>
        </p:nvSpPr>
        <p:spPr bwMode="auto">
          <a:xfrm>
            <a:off x="285720" y="214290"/>
            <a:ext cx="417353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현재의 가부키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5364" name="_x69969456"/>
          <p:cNvSpPr>
            <a:spLocks noChangeArrowheads="1"/>
          </p:cNvSpPr>
          <p:nvPr/>
        </p:nvSpPr>
        <p:spPr bwMode="auto">
          <a:xfrm>
            <a:off x="4643438" y="428604"/>
            <a:ext cx="417353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만화 원피스를 가부키로 표현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7" name="_x69977856" descr="cif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857232"/>
            <a:ext cx="4357719" cy="5643602"/>
          </a:xfrm>
          <a:prstGeom prst="rect">
            <a:avLst/>
          </a:prstGeom>
          <a:noFill/>
        </p:spPr>
      </p:pic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5369" name="_x233631128" descr="cif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928670"/>
            <a:ext cx="3857652" cy="5500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26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385" name="_x232503824"/>
          <p:cNvSpPr>
            <a:spLocks noChangeArrowheads="1"/>
          </p:cNvSpPr>
          <p:nvPr/>
        </p:nvSpPr>
        <p:spPr bwMode="auto">
          <a:xfrm>
            <a:off x="288131" y="44624"/>
            <a:ext cx="1979613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4400" b="1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가계</a:t>
            </a:r>
            <a:endParaRPr kumimoji="1" lang="ko-KR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388" name="_x234599312"/>
          <p:cNvSpPr>
            <a:spLocks noChangeArrowheads="1"/>
          </p:cNvSpPr>
          <p:nvPr/>
        </p:nvSpPr>
        <p:spPr bwMode="auto">
          <a:xfrm>
            <a:off x="4357686" y="142852"/>
            <a:ext cx="38862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이치카와</a:t>
            </a: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</a:t>
            </a: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단쥬로</a:t>
            </a: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가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市川団十郎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91" name="_x232505024" descr="cif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57232"/>
            <a:ext cx="2400285" cy="3385442"/>
          </a:xfrm>
          <a:prstGeom prst="rect">
            <a:avLst/>
          </a:prstGeom>
          <a:noFill/>
        </p:spPr>
      </p:pic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93" name="_x69968736" descr="cif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428736"/>
            <a:ext cx="2776224" cy="3643338"/>
          </a:xfrm>
          <a:prstGeom prst="rect">
            <a:avLst/>
          </a:prstGeom>
          <a:noFill/>
        </p:spPr>
      </p:pic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395" name="_x189269528"/>
          <p:cNvSpPr>
            <a:spLocks noChangeArrowheads="1"/>
          </p:cNvSpPr>
          <p:nvPr/>
        </p:nvSpPr>
        <p:spPr bwMode="auto">
          <a:xfrm>
            <a:off x="2643174" y="1142984"/>
            <a:ext cx="1979612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3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11</a:t>
            </a:r>
            <a:r>
              <a:rPr kumimoji="1" lang="ko-KR" altLang="en-US" sz="3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대</a:t>
            </a:r>
            <a:endParaRPr kumimoji="1" lang="ko-KR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30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이치카와에비조</a:t>
            </a:r>
            <a:endParaRPr kumimoji="1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6398" name="_x69970736" descr="cif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929198"/>
            <a:ext cx="1714512" cy="1714512"/>
          </a:xfrm>
          <a:prstGeom prst="rect">
            <a:avLst/>
          </a:prstGeom>
          <a:noFill/>
        </p:spPr>
      </p:pic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400" name="_x189265608"/>
          <p:cNvSpPr>
            <a:spLocks noChangeArrowheads="1"/>
          </p:cNvSpPr>
          <p:nvPr/>
        </p:nvSpPr>
        <p:spPr bwMode="auto">
          <a:xfrm>
            <a:off x="6715140" y="5214950"/>
            <a:ext cx="1979612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니라미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  </a:t>
            </a:r>
            <a:r>
              <a:rPr kumimoji="1" lang="ko-KR" alt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ㄹ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6403" name="_x233625208"/>
          <p:cNvSpPr>
            <a:spLocks noChangeArrowheads="1"/>
          </p:cNvSpPr>
          <p:nvPr/>
        </p:nvSpPr>
        <p:spPr bwMode="auto">
          <a:xfrm>
            <a:off x="1714480" y="5572140"/>
            <a:ext cx="1979612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rgbClr val="0D0D0D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문양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rgbClr val="0D0D0D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미마스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  </a:t>
            </a:r>
          </a:p>
        </p:txBody>
      </p:sp>
    </p:spTree>
    <p:extLst>
      <p:ext uri="{BB962C8B-B14F-4D97-AF65-F5344CB8AC3E}">
        <p14:creationId xmlns:p14="http://schemas.microsoft.com/office/powerpoint/2010/main" val="96561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09" name="_x232266504"/>
          <p:cNvSpPr>
            <a:spLocks noChangeArrowheads="1"/>
          </p:cNvSpPr>
          <p:nvPr/>
        </p:nvSpPr>
        <p:spPr bwMode="auto">
          <a:xfrm>
            <a:off x="214282" y="357166"/>
            <a:ext cx="2528888" cy="37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7</a:t>
            </a: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대 </a:t>
            </a:r>
            <a:r>
              <a:rPr kumimoji="1" lang="ko-KR" altLang="en-US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오노에키쿠고로</a:t>
            </a:r>
            <a:r>
              <a:rPr kumimoji="1" lang="ko-KR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</a:t>
            </a:r>
            <a:endParaRPr kumimoji="1" lang="ko-KR" altLang="en-US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 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  </a:t>
            </a:r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2" name="_x189266008"/>
          <p:cNvSpPr>
            <a:spLocks noChangeArrowheads="1"/>
          </p:cNvSpPr>
          <p:nvPr/>
        </p:nvSpPr>
        <p:spPr bwMode="auto">
          <a:xfrm>
            <a:off x="5214942" y="214290"/>
            <a:ext cx="3598863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오노에키</a:t>
            </a: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</a:t>
            </a: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쿠고로</a:t>
            </a: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가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尾上菊五郎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15" name="_x189266728" descr="cif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2463800" cy="3810000"/>
          </a:xfrm>
          <a:prstGeom prst="rect">
            <a:avLst/>
          </a:prstGeom>
          <a:noFill/>
        </p:spPr>
      </p:pic>
      <p:sp>
        <p:nvSpPr>
          <p:cNvPr id="1741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17" name="_x233640888"/>
          <p:cNvSpPr>
            <a:spLocks noChangeArrowheads="1"/>
          </p:cNvSpPr>
          <p:nvPr/>
        </p:nvSpPr>
        <p:spPr bwMode="auto">
          <a:xfrm>
            <a:off x="6072198" y="5972175"/>
            <a:ext cx="2322513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타치야쿠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(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남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)</a:t>
            </a:r>
            <a:endParaRPr kumimoji="1" lang="ko-KR" alt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온나가타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(</a:t>
            </a: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여</a:t>
            </a:r>
            <a:r>
              <a:rPr kumimoji="1" lang="ko-KR" alt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)</a:t>
            </a:r>
            <a:endParaRPr kumimoji="1" lang="ko-KR" alt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 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  </a:t>
            </a:r>
          </a:p>
        </p:txBody>
      </p:sp>
      <p:sp>
        <p:nvSpPr>
          <p:cNvPr id="17421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20" name="_x233641608"/>
          <p:cNvSpPr>
            <a:spLocks noChangeArrowheads="1"/>
          </p:cNvSpPr>
          <p:nvPr/>
        </p:nvSpPr>
        <p:spPr bwMode="auto">
          <a:xfrm>
            <a:off x="2357422" y="5715016"/>
            <a:ext cx="3459163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문양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카사네오우기니다키가시와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7424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7426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25" name="_x69977936" descr="cif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3571876"/>
            <a:ext cx="2098695" cy="2098695"/>
          </a:xfrm>
          <a:prstGeom prst="rect">
            <a:avLst/>
          </a:prstGeom>
          <a:noFill/>
        </p:spPr>
      </p:pic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7427" name="_x189269208" descr="cif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428736"/>
            <a:ext cx="3429024" cy="4286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626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337" name="_x232523424"/>
          <p:cNvSpPr>
            <a:spLocks noChangeArrowheads="1"/>
          </p:cNvSpPr>
          <p:nvPr/>
        </p:nvSpPr>
        <p:spPr bwMode="auto">
          <a:xfrm>
            <a:off x="214282" y="0"/>
            <a:ext cx="3563938" cy="9382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마츠모토</a:t>
            </a: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</a:t>
            </a: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코시로</a:t>
            </a: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가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松本幸四郎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340" name="_x233640808"/>
          <p:cNvSpPr>
            <a:spLocks noChangeArrowheads="1"/>
          </p:cNvSpPr>
          <p:nvPr/>
        </p:nvSpPr>
        <p:spPr bwMode="auto">
          <a:xfrm>
            <a:off x="5580062" y="1071546"/>
            <a:ext cx="3563938" cy="650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문양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3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욧츠하나비시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  </a:t>
            </a:r>
          </a:p>
        </p:txBody>
      </p:sp>
      <p:sp>
        <p:nvSpPr>
          <p:cNvPr id="1434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4343" name="_x232264664"/>
          <p:cNvSpPr>
            <a:spLocks noChangeArrowheads="1"/>
          </p:cNvSpPr>
          <p:nvPr/>
        </p:nvSpPr>
        <p:spPr bwMode="auto">
          <a:xfrm>
            <a:off x="214282" y="5715016"/>
            <a:ext cx="3563938" cy="7953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9</a:t>
            </a:r>
            <a:r>
              <a:rPr kumimoji="1" lang="ko-KR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대 </a:t>
            </a:r>
            <a:r>
              <a:rPr kumimoji="1" lang="ko-KR" altLang="en-US" sz="28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마츠모토코시로</a:t>
            </a:r>
            <a:r>
              <a:rPr kumimoji="1" lang="ko-KR" altLang="en-US" sz="3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</a:t>
            </a:r>
            <a:endParaRPr kumimoji="1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46" name="_x233625048" descr="cif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214422"/>
            <a:ext cx="3286148" cy="4357718"/>
          </a:xfrm>
          <a:prstGeom prst="rect">
            <a:avLst/>
          </a:prstGeom>
          <a:noFill/>
        </p:spPr>
      </p:pic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4348" name="_x69966736" descr="cif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000240"/>
            <a:ext cx="3929090" cy="3929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536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481" name="_x234596432"/>
          <p:cNvSpPr>
            <a:spLocks noChangeArrowheads="1"/>
          </p:cNvSpPr>
          <p:nvPr/>
        </p:nvSpPr>
        <p:spPr bwMode="auto">
          <a:xfrm>
            <a:off x="2857488" y="714356"/>
            <a:ext cx="2928958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latin typeface="HY강B" pitchFamily="18" charset="-127"/>
                <a:ea typeface="HY강B" pitchFamily="18" charset="-127"/>
              </a:rPr>
              <a:t>18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대 </a:t>
            </a:r>
            <a:r>
              <a:rPr lang="ko-KR" altLang="en-US" dirty="0" err="1">
                <a:latin typeface="HY강B" pitchFamily="18" charset="-127"/>
                <a:ea typeface="HY강B" pitchFamily="18" charset="-127"/>
              </a:rPr>
              <a:t>나카무라칸자부로</a:t>
            </a:r>
            <a:r>
              <a:rPr lang="ko-KR" altLang="en-US" dirty="0">
                <a:latin typeface="HY강B" pitchFamily="18" charset="-127"/>
                <a:ea typeface="HY강B" pitchFamily="18" charset="-127"/>
              </a:rPr>
              <a:t> </a:t>
            </a:r>
            <a:endParaRPr lang="ko-KR" altLang="en-US" dirty="0" smtClean="0">
              <a:latin typeface="HY강B" pitchFamily="18" charset="-127"/>
              <a:ea typeface="HY강B" pitchFamily="18" charset="-127"/>
            </a:endParaRP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484" name="_x232515184"/>
          <p:cNvSpPr>
            <a:spLocks noChangeArrowheads="1"/>
          </p:cNvSpPr>
          <p:nvPr/>
        </p:nvSpPr>
        <p:spPr bwMode="auto">
          <a:xfrm>
            <a:off x="5473700" y="0"/>
            <a:ext cx="36703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나카무라</a:t>
            </a:r>
            <a:r>
              <a:rPr kumimoji="1" lang="ko-KR" sz="2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</a:t>
            </a:r>
            <a:r>
              <a:rPr kumimoji="1" lang="ko-KR" sz="2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칸자부로</a:t>
            </a:r>
            <a:r>
              <a:rPr kumimoji="1" lang="ko-KR" sz="25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 가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5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中村勘三郎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487" name="_x233624008"/>
          <p:cNvSpPr>
            <a:spLocks noChangeArrowheads="1"/>
          </p:cNvSpPr>
          <p:nvPr/>
        </p:nvSpPr>
        <p:spPr bwMode="auto">
          <a:xfrm>
            <a:off x="5715008" y="2428868"/>
            <a:ext cx="2773363" cy="73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문양</a:t>
            </a:r>
            <a:endParaRPr kumimoji="1" lang="ko-KR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HY강B" pitchFamily="18" charset="-127"/>
                <a:ea typeface="HY강B" pitchFamily="18" charset="-127"/>
                <a:cs typeface="굴림" pitchFamily="50" charset="-127"/>
              </a:rPr>
              <a:t>스미키리이쵸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HY강B" pitchFamily="18" charset="-127"/>
              <a:ea typeface="HY강B" pitchFamily="18" charset="-127"/>
              <a:cs typeface="굴림" pitchFamily="50" charset="-127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20490" name="_x234622912"/>
          <p:cNvSpPr>
            <a:spLocks noChangeArrowheads="1"/>
          </p:cNvSpPr>
          <p:nvPr/>
        </p:nvSpPr>
        <p:spPr bwMode="auto">
          <a:xfrm>
            <a:off x="6159500" y="5715016"/>
            <a:ext cx="29845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sz="20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함초롬돋움" pitchFamily="50" charset="-127"/>
                <a:ea typeface="함초롬돋움" pitchFamily="50" charset="-127"/>
                <a:cs typeface="굴림" pitchFamily="50" charset="-127"/>
              </a:rPr>
              <a:t>헤이세이나카무라자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3" name="_x232508304" descr="cif0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2762250" cy="3429000"/>
          </a:xfrm>
          <a:prstGeom prst="rect">
            <a:avLst/>
          </a:prstGeom>
          <a:noFill/>
        </p:spPr>
      </p:pic>
      <p:sp>
        <p:nvSpPr>
          <p:cNvPr id="20496" name="Rectangle 1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5" name="_x234604192" descr="cif0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1357298"/>
            <a:ext cx="3071834" cy="2428892"/>
          </a:xfrm>
          <a:prstGeom prst="rect">
            <a:avLst/>
          </a:prstGeom>
          <a:noFill/>
        </p:spPr>
      </p:pic>
      <p:sp>
        <p:nvSpPr>
          <p:cNvPr id="20498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497" name="_x232532944" descr="cif00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00504"/>
            <a:ext cx="5895975" cy="27289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008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4348" y="0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가 부 키 </a:t>
            </a:r>
            <a:r>
              <a:rPr lang="en-US" altLang="ko-KR" sz="5000" dirty="0">
                <a:latin typeface="HY강B" pitchFamily="18" charset="-127"/>
                <a:ea typeface="HY강B" pitchFamily="18" charset="-127"/>
              </a:rPr>
              <a:t>2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가부키와 한국 전통극의 공통점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가부키의 무대장치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가부키 연기자</a:t>
            </a:r>
            <a:endParaRPr lang="ko-KR" altLang="en-US" sz="3200" dirty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804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ko-KR" altLang="en-US" sz="4800" b="1" dirty="0" smtClean="0">
                <a:latin typeface="HY강B" pitchFamily="18" charset="-127"/>
                <a:ea typeface="HY강B" pitchFamily="18" charset="-127"/>
              </a:rPr>
              <a:t>가부키와 한국 전통극의 공통점</a:t>
            </a:r>
            <a:endParaRPr lang="ko-KR" altLang="en-US" sz="4800" b="1" dirty="0">
              <a:latin typeface="HY강B" pitchFamily="18" charset="-127"/>
              <a:ea typeface="HY강B" pitchFamily="18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003816"/>
              </p:ext>
            </p:extLst>
          </p:nvPr>
        </p:nvGraphicFramePr>
        <p:xfrm>
          <a:off x="251520" y="1484784"/>
          <a:ext cx="6264696" cy="338437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566174"/>
                <a:gridCol w="4698522"/>
              </a:tblGrid>
              <a:tr h="1128125">
                <a:tc>
                  <a:txBody>
                    <a:bodyPr/>
                    <a:lstStyle/>
                    <a:p>
                      <a:pPr algn="ctr" latinLnBrk="1"/>
                      <a:endParaRPr lang="en-US" altLang="ko-KR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itchFamily="18" charset="-127"/>
                        <a:ea typeface="HY강B" pitchFamily="18" charset="-127"/>
                      </a:endParaRPr>
                    </a:p>
                    <a:p>
                      <a:pPr algn="ctr" latinLnBrk="1"/>
                      <a:r>
                        <a:rPr lang="ko-KR" alt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공통점</a:t>
                      </a:r>
                      <a:r>
                        <a:rPr lang="en-US" altLang="ko-KR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1</a:t>
                      </a:r>
                      <a:endParaRPr lang="ko-KR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itchFamily="18" charset="-127"/>
                        <a:ea typeface="HY강B" pitchFamily="18" charset="-127"/>
                      </a:endParaRPr>
                    </a:p>
                    <a:p>
                      <a:pPr algn="ctr" latinLnBrk="1"/>
                      <a:r>
                        <a:rPr lang="ko-KR" alt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샤머니즘</a:t>
                      </a:r>
                      <a:endParaRPr lang="ko-KR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128125">
                <a:tc>
                  <a:txBody>
                    <a:bodyPr/>
                    <a:lstStyle/>
                    <a:p>
                      <a:pPr algn="ctr" latinLnBrk="1"/>
                      <a:endParaRPr lang="en-US" altLang="ko-KR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itchFamily="18" charset="-127"/>
                        <a:ea typeface="HY강B" pitchFamily="18" charset="-127"/>
                      </a:endParaRPr>
                    </a:p>
                    <a:p>
                      <a:pPr algn="ctr" latinLnBrk="1"/>
                      <a:r>
                        <a:rPr lang="ko-KR" alt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공통점</a:t>
                      </a:r>
                      <a:r>
                        <a:rPr lang="en-US" altLang="ko-KR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2</a:t>
                      </a:r>
                      <a:endParaRPr lang="ko-KR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itchFamily="18" charset="-127"/>
                        <a:ea typeface="HY강B" pitchFamily="18" charset="-127"/>
                      </a:endParaRPr>
                    </a:p>
                    <a:p>
                      <a:pPr algn="ctr" latinLnBrk="1"/>
                      <a:r>
                        <a:rPr lang="ko-KR" alt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악사</a:t>
                      </a:r>
                      <a:r>
                        <a:rPr lang="en-US" altLang="ko-KR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, </a:t>
                      </a:r>
                      <a:r>
                        <a:rPr lang="ko-KR" alt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악기</a:t>
                      </a:r>
                      <a:r>
                        <a:rPr lang="en-US" altLang="ko-KR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, </a:t>
                      </a:r>
                      <a:r>
                        <a:rPr lang="ko-KR" alt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춤</a:t>
                      </a:r>
                      <a:r>
                        <a:rPr lang="en-US" altLang="ko-KR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 </a:t>
                      </a:r>
                      <a:endParaRPr lang="ko-KR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  <a:tr h="1128125">
                <a:tc>
                  <a:txBody>
                    <a:bodyPr/>
                    <a:lstStyle/>
                    <a:p>
                      <a:pPr algn="ctr" latinLnBrk="1"/>
                      <a:endParaRPr lang="en-US" altLang="ko-KR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itchFamily="18" charset="-127"/>
                        <a:ea typeface="HY강B" pitchFamily="18" charset="-127"/>
                      </a:endParaRPr>
                    </a:p>
                    <a:p>
                      <a:pPr algn="ctr" latinLnBrk="1"/>
                      <a:r>
                        <a:rPr lang="ko-KR" alt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공통점</a:t>
                      </a:r>
                      <a:r>
                        <a:rPr lang="en-US" altLang="ko-KR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3</a:t>
                      </a:r>
                      <a:endParaRPr lang="ko-KR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en-US" altLang="ko-KR" sz="2800" b="1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itchFamily="18" charset="-127"/>
                        <a:ea typeface="HY강B" pitchFamily="18" charset="-127"/>
                      </a:endParaRPr>
                    </a:p>
                    <a:p>
                      <a:pPr algn="ctr" latinLnBrk="1"/>
                      <a:r>
                        <a:rPr lang="ko-KR" alt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HY강B" pitchFamily="18" charset="-127"/>
                          <a:ea typeface="HY강B" pitchFamily="18" charset="-127"/>
                        </a:rPr>
                        <a:t>상징적 표현</a:t>
                      </a:r>
                      <a:endParaRPr lang="ko-KR" altLang="en-US" sz="28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HY강B" pitchFamily="18" charset="-127"/>
                        <a:ea typeface="HY강B" pitchFamily="18" charset="-127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2530" name="Picture 2" descr="봉산탈춤 제4과장 노장춤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861048"/>
            <a:ext cx="4270572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844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b="1" dirty="0" smtClean="0">
                <a:latin typeface="HY강B" pitchFamily="18" charset="-127"/>
                <a:ea typeface="HY강B" pitchFamily="18" charset="-127"/>
              </a:rPr>
              <a:t>가부키의 무대장치</a:t>
            </a:r>
            <a:endParaRPr lang="ko-KR" altLang="en-US" sz="4800" b="1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1800" y="1556792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음향효과 및 악기</a:t>
            </a:r>
            <a:endParaRPr lang="ko-KR" altLang="en-US" sz="3200" b="1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2636912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i="1" dirty="0" err="1" smtClean="0">
                <a:latin typeface="HY강B" pitchFamily="18" charset="-127"/>
                <a:ea typeface="HY강B" pitchFamily="18" charset="-127"/>
              </a:rPr>
              <a:t>샤미센</a:t>
            </a:r>
            <a:endParaRPr lang="ko-KR" altLang="en-US" sz="3600" b="1" i="1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5122" name="Picture 2" descr="http://postfiles12.naver.net/20100420_283/ysw01126_1271725674735I4CjX_jpg/323_ysw01126.jpg?type=w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20888"/>
            <a:ext cx="4856125" cy="4104455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5123" name="_x179526736" descr="EMB0000257c776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3573016"/>
            <a:ext cx="2880320" cy="3008313"/>
          </a:xfrm>
          <a:prstGeom prst="rect">
            <a:avLst/>
          </a:prstGeom>
          <a:noFill/>
        </p:spPr>
      </p:pic>
      <p:sp>
        <p:nvSpPr>
          <p:cNvPr id="13" name="아래쪽 화살표 12"/>
          <p:cNvSpPr/>
          <p:nvPr/>
        </p:nvSpPr>
        <p:spPr>
          <a:xfrm rot="20447822">
            <a:off x="6153449" y="3261082"/>
            <a:ext cx="576064" cy="2083255"/>
          </a:xfrm>
          <a:prstGeom prst="downArrow">
            <a:avLst>
              <a:gd name="adj1" fmla="val 34723"/>
              <a:gd name="adj2" fmla="val 50000"/>
            </a:avLst>
          </a:prstGeom>
          <a:solidFill>
            <a:srgbClr val="FF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90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800" b="1" dirty="0" smtClean="0">
                <a:latin typeface="HY강B" pitchFamily="18" charset="-127"/>
                <a:ea typeface="HY강B" pitchFamily="18" charset="-127"/>
              </a:rPr>
              <a:t>가부키의</a:t>
            </a:r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 무대장치</a:t>
            </a:r>
            <a:endParaRPr lang="ko-KR" altLang="en-US" b="1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1556792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atin typeface="HY강B" pitchFamily="18" charset="-127"/>
                <a:ea typeface="HY강B" pitchFamily="18" charset="-127"/>
              </a:rPr>
              <a:t>무대구성과 연출</a:t>
            </a:r>
            <a:endParaRPr lang="ko-KR" altLang="en-US" sz="3600" b="1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2564904"/>
            <a:ext cx="421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3600" dirty="0" err="1" smtClean="0">
                <a:latin typeface="HY강B" pitchFamily="18" charset="-127"/>
                <a:ea typeface="HY강B" pitchFamily="18" charset="-127"/>
              </a:rPr>
              <a:t>지다이</a:t>
            </a:r>
            <a:r>
              <a:rPr lang="ko-KR" altLang="en-US" sz="36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3600" dirty="0" err="1" smtClean="0">
                <a:latin typeface="HY강B" pitchFamily="18" charset="-127"/>
                <a:ea typeface="HY강B" pitchFamily="18" charset="-127"/>
              </a:rPr>
              <a:t>모노</a:t>
            </a:r>
            <a:r>
              <a:rPr lang="en-US" altLang="ko-KR" sz="36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3600" dirty="0" smtClean="0">
                <a:latin typeface="HY강B" pitchFamily="18" charset="-127"/>
                <a:ea typeface="HY강B" pitchFamily="18" charset="-127"/>
              </a:rPr>
              <a:t>역사극</a:t>
            </a:r>
            <a:r>
              <a:rPr lang="en-US" altLang="ko-KR" sz="3600" dirty="0" smtClean="0">
                <a:latin typeface="HY강B" pitchFamily="18" charset="-127"/>
                <a:ea typeface="HY강B" pitchFamily="18" charset="-127"/>
              </a:rPr>
              <a:t>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2252" y="3321858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ko-KR" altLang="en-US" sz="3600" dirty="0" smtClean="0">
                <a:latin typeface="HY강B" pitchFamily="18" charset="-127"/>
                <a:ea typeface="HY강B" pitchFamily="18" charset="-127"/>
              </a:rPr>
              <a:t>세와 </a:t>
            </a:r>
            <a:r>
              <a:rPr lang="ko-KR" altLang="en-US" sz="3600" dirty="0" err="1" smtClean="0">
                <a:latin typeface="HY강B" pitchFamily="18" charset="-127"/>
                <a:ea typeface="HY강B" pitchFamily="18" charset="-127"/>
              </a:rPr>
              <a:t>모노</a:t>
            </a:r>
            <a:r>
              <a:rPr lang="en-US" altLang="ko-KR" sz="36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3600" dirty="0" smtClean="0">
                <a:latin typeface="HY강B" pitchFamily="18" charset="-127"/>
                <a:ea typeface="HY강B" pitchFamily="18" charset="-127"/>
              </a:rPr>
              <a:t>사회극</a:t>
            </a:r>
            <a:r>
              <a:rPr lang="en-US" altLang="ko-KR" sz="3600" dirty="0" smtClean="0">
                <a:latin typeface="HY강B" pitchFamily="18" charset="-127"/>
                <a:ea typeface="HY강B" pitchFamily="18" charset="-127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4149080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atin typeface="HY강B" pitchFamily="18" charset="-127"/>
                <a:ea typeface="HY강B" pitchFamily="18" charset="-127"/>
              </a:rPr>
              <a:t>쇼사고토</a:t>
            </a:r>
            <a:r>
              <a:rPr lang="en-US" altLang="ko-KR" sz="36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3600" dirty="0" smtClean="0">
                <a:latin typeface="HY강B" pitchFamily="18" charset="-127"/>
                <a:ea typeface="HY강B" pitchFamily="18" charset="-127"/>
              </a:rPr>
              <a:t>무용극</a:t>
            </a:r>
            <a:r>
              <a:rPr lang="en-US" altLang="ko-KR" sz="3600" dirty="0" smtClean="0">
                <a:latin typeface="HY강B" pitchFamily="18" charset="-127"/>
                <a:ea typeface="HY강B" pitchFamily="18" charset="-127"/>
              </a:rPr>
              <a:t>)</a:t>
            </a:r>
            <a:endParaRPr lang="ko-KR" altLang="en-US" sz="36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60640" y="256490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solidFill>
                  <a:srgbClr val="00B050"/>
                </a:solidFill>
                <a:latin typeface="HY강B" pitchFamily="18" charset="-127"/>
                <a:ea typeface="HY강B" pitchFamily="18" charset="-127"/>
              </a:rPr>
              <a:t>사무라이</a:t>
            </a:r>
            <a:endParaRPr lang="ko-KR" altLang="en-US" sz="3600" b="1" dirty="0">
              <a:solidFill>
                <a:srgbClr val="00B050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60640" y="342900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스캔들</a:t>
            </a:r>
            <a:r>
              <a:rPr lang="en-US" altLang="ko-KR" sz="3200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3200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뉴스</a:t>
            </a:r>
            <a:endParaRPr lang="ko-KR" altLang="en-US" sz="3200" b="1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60640" y="4221088"/>
            <a:ext cx="3491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solidFill>
                  <a:srgbClr val="002060"/>
                </a:solidFill>
                <a:latin typeface="HY강B" pitchFamily="18" charset="-127"/>
                <a:ea typeface="HY강B" pitchFamily="18" charset="-127"/>
              </a:rPr>
              <a:t>추상적 무용</a:t>
            </a:r>
            <a:r>
              <a:rPr lang="en-US" altLang="ko-KR" sz="3200" b="1" dirty="0" smtClean="0">
                <a:solidFill>
                  <a:srgbClr val="002060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3200" b="1" dirty="0" smtClean="0">
                <a:solidFill>
                  <a:srgbClr val="002060"/>
                </a:solidFill>
                <a:latin typeface="HY강B" pitchFamily="18" charset="-127"/>
                <a:ea typeface="HY강B" pitchFamily="18" charset="-127"/>
              </a:rPr>
              <a:t>마임</a:t>
            </a:r>
            <a:endParaRPr lang="ko-KR" altLang="en-US" sz="3200" b="1" dirty="0">
              <a:solidFill>
                <a:srgbClr val="002060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16" name="오른쪽 화살표 15"/>
          <p:cNvSpPr/>
          <p:nvPr/>
        </p:nvSpPr>
        <p:spPr>
          <a:xfrm>
            <a:off x="5004048" y="2708920"/>
            <a:ext cx="504056" cy="43204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오른쪽 화살표 16"/>
          <p:cNvSpPr/>
          <p:nvPr/>
        </p:nvSpPr>
        <p:spPr>
          <a:xfrm>
            <a:off x="5004048" y="3429000"/>
            <a:ext cx="504056" cy="43204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오른쪽 화살표 17"/>
          <p:cNvSpPr/>
          <p:nvPr/>
        </p:nvSpPr>
        <p:spPr>
          <a:xfrm>
            <a:off x="5004048" y="4221088"/>
            <a:ext cx="504056" cy="432048"/>
          </a:xfrm>
          <a:prstGeom prst="rightArrow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87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10" grpId="0"/>
      <p:bldP spid="13" grpId="0"/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란  무엇인가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?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/>
            </a:r>
            <a:br>
              <a:rPr lang="en-US" altLang="ko-KR" dirty="0" smtClean="0">
                <a:latin typeface="HY강B" pitchFamily="18" charset="-127"/>
                <a:ea typeface="HY강B" pitchFamily="18" charset="-127"/>
              </a:rPr>
            </a:b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1071801"/>
            <a:ext cx="684076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◆노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란 무엇인가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?</a:t>
            </a:r>
          </a:p>
          <a:p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분라쿠와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가부키를 포함한 </a:t>
            </a:r>
            <a:r>
              <a:rPr lang="en-US" altLang="ko-KR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3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대 전통연극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이다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일본에서 가장 오래된 연극으로 약 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600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년의 역사를 가지고 있으며 연극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음악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시 등의 요소가 섞인 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최고의 일본 무대예술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이다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pPr>
              <a:buFont typeface="Arial" charset="0"/>
              <a:buChar char="•"/>
            </a:pPr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주역의 대부분이 인간이 아닌 원한을 가진 영혼으로 과거의 인생을 이야기하고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인간이 영혼의 원혼을 풀어준다는 형식을 가지고 진행되는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춤과 노래로 이루어진 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무대극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이다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pPr>
              <a:buFont typeface="Arial" charset="0"/>
              <a:buChar char="•"/>
            </a:pPr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노오는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일상성과 사실성을 벗어나 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일본인의 민족적 특성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을 제대로 보여주는 상징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집약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긴장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응축의 </a:t>
            </a:r>
            <a:r>
              <a:rPr lang="ko-KR" altLang="en-US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무대예술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이라 할 수 있다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pPr>
              <a:buFont typeface="Arial" charset="0"/>
              <a:buChar char="•"/>
            </a:pPr>
            <a:endParaRPr lang="en-US" altLang="ko-KR" dirty="0" smtClean="0">
              <a:latin typeface="HY나무M" pitchFamily="18" charset="-127"/>
              <a:ea typeface="HY나무M" pitchFamily="18" charset="-127"/>
            </a:endParaRPr>
          </a:p>
          <a:p>
            <a:endParaRPr lang="en-US" altLang="ko-KR" b="1" dirty="0" smtClean="0"/>
          </a:p>
          <a:p>
            <a:pPr>
              <a:buFont typeface="Arial" charset="0"/>
              <a:buChar char="•"/>
            </a:pPr>
            <a:endParaRPr lang="en-US" altLang="ko-KR" b="1" dirty="0" smtClean="0"/>
          </a:p>
          <a:p>
            <a:pPr>
              <a:buFont typeface="Arial" charset="0"/>
              <a:buChar char="•"/>
            </a:pPr>
            <a:endParaRPr lang="en-US" altLang="ko-KR" b="1" dirty="0" smtClean="0"/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b="1" dirty="0" smtClean="0">
                <a:latin typeface="HY강B" pitchFamily="18" charset="-127"/>
                <a:ea typeface="HY강B" pitchFamily="18" charset="-127"/>
              </a:rPr>
              <a:t>가부키 연기자</a:t>
            </a:r>
            <a:endParaRPr lang="ko-KR" altLang="en-US" sz="4800" b="1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162880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가부키 배우가 된다는 것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…..</a:t>
            </a:r>
            <a:endParaRPr lang="ko-KR" altLang="en-US" sz="3200" b="1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2525995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err="1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온나가타</a:t>
            </a:r>
            <a:endParaRPr lang="ko-KR" altLang="en-US" sz="4800" b="1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5616" y="2587551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b="1" dirty="0" err="1" smtClean="0">
                <a:solidFill>
                  <a:srgbClr val="002060"/>
                </a:solidFill>
                <a:latin typeface="HY강B" pitchFamily="18" charset="-127"/>
                <a:ea typeface="HY강B" pitchFamily="18" charset="-127"/>
              </a:rPr>
              <a:t>타치야쿠</a:t>
            </a:r>
            <a:endParaRPr lang="ko-KR" altLang="en-US" sz="4800" b="1" dirty="0">
              <a:solidFill>
                <a:srgbClr val="002060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19672" y="3429000"/>
            <a:ext cx="1224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3200" b="1" i="1" dirty="0">
                <a:solidFill>
                  <a:srgbClr val="002060"/>
                </a:solidFill>
                <a:latin typeface="HY강B" pitchFamily="18" charset="-127"/>
                <a:ea typeface="HY강B" pitchFamily="18" charset="-127"/>
              </a:rPr>
              <a:t>立役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28184" y="3420289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3200" b="1" i="1" dirty="0" err="1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女方</a:t>
            </a:r>
            <a:endParaRPr lang="ko-KR" altLang="en-US" sz="3200" b="1" i="1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4098" name="Picture 2" descr="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5239" y="2355757"/>
            <a:ext cx="2995606" cy="4282527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4099" name="_x179528496" descr="EMB0000257c7771"/>
          <p:cNvPicPr>
            <a:picLocks noChangeAspect="1" noChangeArrowheads="1"/>
          </p:cNvPicPr>
          <p:nvPr/>
        </p:nvPicPr>
        <p:blipFill>
          <a:blip r:embed="rId3" cstate="print"/>
          <a:srcRect l="5566" t="21701" r="51233" b="169"/>
          <a:stretch>
            <a:fillRect/>
          </a:stretch>
        </p:blipFill>
        <p:spPr bwMode="auto">
          <a:xfrm>
            <a:off x="1115616" y="2348880"/>
            <a:ext cx="2951333" cy="42484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93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4800" b="1" dirty="0" smtClean="0">
                <a:latin typeface="HY강B" pitchFamily="18" charset="-127"/>
                <a:ea typeface="HY강B" pitchFamily="18" charset="-127"/>
              </a:rPr>
              <a:t>가부키 연기자</a:t>
            </a:r>
            <a:endParaRPr lang="ko-KR" altLang="en-US" sz="4800" b="1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19872" y="1700808"/>
            <a:ext cx="4536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 의상과 화장</a:t>
            </a:r>
            <a:endParaRPr lang="ko-KR" altLang="en-US" sz="3200" b="1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3074" name="Picture 2" descr="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2952328" cy="4241851"/>
          </a:xfrm>
          <a:prstGeom prst="rect">
            <a:avLst/>
          </a:prstGeom>
          <a:noFill/>
        </p:spPr>
      </p:pic>
      <p:pic>
        <p:nvPicPr>
          <p:cNvPr id="3076" name="Picture 4" descr="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9704" y="3717032"/>
            <a:ext cx="2664296" cy="292494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31840" y="2492896"/>
            <a:ext cx="5004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FF0000"/>
                </a:solidFill>
                <a:latin typeface="HY강B" pitchFamily="18" charset="-127"/>
                <a:ea typeface="HY강B" pitchFamily="18" charset="-127"/>
              </a:rPr>
              <a:t>사회극       에도 시대의 복장</a:t>
            </a:r>
            <a:endParaRPr lang="ko-KR" altLang="en-US" sz="2800" b="1" dirty="0">
              <a:solidFill>
                <a:srgbClr val="FF0000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4374" y="306896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002060"/>
                </a:solidFill>
                <a:latin typeface="HY강B" pitchFamily="18" charset="-127"/>
                <a:ea typeface="HY강B" pitchFamily="18" charset="-127"/>
              </a:rPr>
              <a:t>역사극       화려한 </a:t>
            </a:r>
            <a:r>
              <a:rPr lang="ko-KR" altLang="en-US" sz="2800" b="1" dirty="0" err="1" smtClean="0">
                <a:solidFill>
                  <a:srgbClr val="002060"/>
                </a:solidFill>
                <a:latin typeface="HY강B" pitchFamily="18" charset="-127"/>
                <a:ea typeface="HY강B" pitchFamily="18" charset="-127"/>
              </a:rPr>
              <a:t>문직</a:t>
            </a:r>
            <a:r>
              <a:rPr lang="ko-KR" altLang="en-US" sz="2800" b="1" dirty="0" smtClean="0">
                <a:solidFill>
                  <a:srgbClr val="002060"/>
                </a:solidFill>
                <a:latin typeface="HY강B" pitchFamily="18" charset="-127"/>
                <a:ea typeface="HY강B" pitchFamily="18" charset="-127"/>
              </a:rPr>
              <a:t> 의복</a:t>
            </a:r>
            <a:r>
              <a:rPr lang="en-US" altLang="ko-KR" sz="2800" b="1" dirty="0" smtClean="0">
                <a:solidFill>
                  <a:srgbClr val="002060"/>
                </a:solidFill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sz="2800" b="1" dirty="0" smtClean="0">
                <a:solidFill>
                  <a:srgbClr val="002060"/>
                </a:solidFill>
                <a:latin typeface="HY강B" pitchFamily="18" charset="-127"/>
                <a:ea typeface="HY강B" pitchFamily="18" charset="-127"/>
              </a:rPr>
              <a:t>큰 가발</a:t>
            </a:r>
            <a:endParaRPr lang="ko-KR" altLang="en-US" sz="2800" b="1" dirty="0">
              <a:solidFill>
                <a:srgbClr val="002060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13" name="오른쪽 화살표 12"/>
          <p:cNvSpPr/>
          <p:nvPr/>
        </p:nvSpPr>
        <p:spPr>
          <a:xfrm>
            <a:off x="4543626" y="2574486"/>
            <a:ext cx="432048" cy="360040"/>
          </a:xfrm>
          <a:prstGeom prst="rightArrow">
            <a:avLst>
              <a:gd name="adj1" fmla="val 30864"/>
              <a:gd name="adj2" fmla="val 5992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오른쪽 화살표 13"/>
          <p:cNvSpPr/>
          <p:nvPr/>
        </p:nvSpPr>
        <p:spPr>
          <a:xfrm>
            <a:off x="4426475" y="3140968"/>
            <a:ext cx="432048" cy="360040"/>
          </a:xfrm>
          <a:prstGeom prst="rightArrow">
            <a:avLst>
              <a:gd name="adj1" fmla="val 30864"/>
              <a:gd name="adj2" fmla="val 5992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3211478" y="3629874"/>
            <a:ext cx="30963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>
                <a:solidFill>
                  <a:srgbClr val="006C31"/>
                </a:solidFill>
                <a:latin typeface="HY강B" pitchFamily="18" charset="-127"/>
                <a:ea typeface="HY강B" pitchFamily="18" charset="-127"/>
              </a:rPr>
              <a:t>무용</a:t>
            </a:r>
            <a:r>
              <a:rPr lang="ko-KR" altLang="en-US" sz="2800" b="1" dirty="0">
                <a:solidFill>
                  <a:srgbClr val="006C31"/>
                </a:solidFill>
                <a:latin typeface="HY강B" pitchFamily="18" charset="-127"/>
                <a:ea typeface="HY강B" pitchFamily="18" charset="-127"/>
              </a:rPr>
              <a:t>극</a:t>
            </a:r>
            <a:r>
              <a:rPr lang="ko-KR" altLang="en-US" sz="2800" b="1" dirty="0" smtClean="0">
                <a:solidFill>
                  <a:srgbClr val="006C31"/>
                </a:solidFill>
                <a:latin typeface="HY강B" pitchFamily="18" charset="-127"/>
                <a:ea typeface="HY강B" pitchFamily="18" charset="-127"/>
              </a:rPr>
              <a:t>       부채</a:t>
            </a:r>
            <a:endParaRPr lang="ko-KR" altLang="en-US" sz="2800" b="1" dirty="0">
              <a:solidFill>
                <a:srgbClr val="006C31"/>
              </a:solidFill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17" name="오른쪽 화살표 16"/>
          <p:cNvSpPr/>
          <p:nvPr/>
        </p:nvSpPr>
        <p:spPr>
          <a:xfrm>
            <a:off x="4543626" y="3711464"/>
            <a:ext cx="432048" cy="360040"/>
          </a:xfrm>
          <a:prstGeom prst="rightArrow">
            <a:avLst>
              <a:gd name="adj1" fmla="val 30864"/>
              <a:gd name="adj2" fmla="val 59921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위쪽 화살표 설명선 17"/>
          <p:cNvSpPr/>
          <p:nvPr/>
        </p:nvSpPr>
        <p:spPr>
          <a:xfrm rot="18368722">
            <a:off x="2085237" y="3794531"/>
            <a:ext cx="1944216" cy="2796008"/>
          </a:xfrm>
          <a:prstGeom prst="upArrowCallout">
            <a:avLst>
              <a:gd name="adj1" fmla="val 25000"/>
              <a:gd name="adj2" fmla="val 28175"/>
              <a:gd name="adj3" fmla="val 17063"/>
              <a:gd name="adj4" fmla="val 47571"/>
            </a:avLst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 rot="18505928">
            <a:off x="2661139" y="5402331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err="1" smtClean="0">
                <a:latin typeface="HY강B" pitchFamily="18" charset="-127"/>
                <a:ea typeface="HY강B" pitchFamily="18" charset="-127"/>
              </a:rPr>
              <a:t>구마토리</a:t>
            </a:r>
            <a:endParaRPr lang="ko-KR" altLang="en-US" sz="2800" b="1" dirty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371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3" grpId="0" animBg="1"/>
      <p:bldP spid="14" grpId="0" animBg="1"/>
      <p:bldP spid="16" grpId="0"/>
      <p:bldP spid="17" grpId="0" animBg="1"/>
      <p:bldP spid="18" grpId="0" animBg="1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ctrTitle"/>
          </p:nvPr>
        </p:nvSpPr>
        <p:spPr>
          <a:xfrm>
            <a:off x="749807" y="168275"/>
            <a:ext cx="7772400" cy="1470025"/>
          </a:xfrm>
        </p:spPr>
        <p:txBody>
          <a:bodyPr>
            <a:normAutofit/>
          </a:bodyPr>
          <a:lstStyle/>
          <a:p>
            <a:r>
              <a:rPr lang="ko-KR" altLang="en-US" sz="4800" b="1" dirty="0" smtClean="0">
                <a:latin typeface="HY강B" pitchFamily="18" charset="-127"/>
                <a:ea typeface="HY강B" pitchFamily="18" charset="-127"/>
              </a:rPr>
              <a:t>가부키 무대 영상</a:t>
            </a:r>
            <a:endParaRPr lang="ko-KR" altLang="en-US" sz="4800" b="1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7704" y="5301208"/>
            <a:ext cx="55446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hlinkClick r:id="rId2"/>
              </a:rPr>
              <a:t>https://mail.naver.com/file/download/each/?attachType=normal&amp;mailSN=5130&amp;attachIndex=2&amp;virus=1&amp;domain=mail.naver.com&amp;u=rabbit5159</a:t>
            </a:r>
            <a:endParaRPr lang="ko-KR" altLang="en-US" dirty="0"/>
          </a:p>
        </p:txBody>
      </p:sp>
      <p:sp>
        <p:nvSpPr>
          <p:cNvPr id="1030" name="AutoShape 6" descr="https://mail.naver.com/read/image/?mailSN=5131&amp;attachIndex=2&amp;contentType=image/png&amp;offset=3482&amp;size=1848697&amp;mimeSN=1460534406.913508.6080.919588&amp;org=1&amp;u=rabbit5159"/>
          <p:cNvSpPr>
            <a:spLocks noChangeAspect="1" noChangeArrowheads="1"/>
          </p:cNvSpPr>
          <p:nvPr/>
        </p:nvSpPr>
        <p:spPr bwMode="auto">
          <a:xfrm>
            <a:off x="762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31" name="Picture 7" descr="C:\Users\XNOTE\Desktop\image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844824"/>
            <a:ext cx="5888654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663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라 </a:t>
            </a:r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쿠</a:t>
            </a:r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 고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500034" y="1857364"/>
            <a:ext cx="7467600" cy="4643470"/>
          </a:xfrm>
        </p:spPr>
        <p:txBody>
          <a:bodyPr>
            <a:normAutofit/>
          </a:bodyPr>
          <a:lstStyle/>
          <a:p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라쿠고란</a:t>
            </a:r>
            <a:r>
              <a:rPr lang="en-US" altLang="ko-KR" sz="3200" dirty="0" smtClean="0">
                <a:latin typeface="HY강B" pitchFamily="18" charset="-127"/>
                <a:ea typeface="HY강B" pitchFamily="18" charset="-127"/>
              </a:rPr>
              <a:t>?</a:t>
            </a: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라쿠고의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 역사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  <a:p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여러 가지 </a:t>
            </a:r>
            <a:r>
              <a:rPr lang="ko-KR" altLang="en-US" sz="3200" dirty="0" err="1" smtClean="0">
                <a:latin typeface="HY강B" pitchFamily="18" charset="-127"/>
                <a:ea typeface="HY강B" pitchFamily="18" charset="-127"/>
              </a:rPr>
              <a:t>라쿠고</a:t>
            </a:r>
            <a:r>
              <a:rPr lang="ko-KR" altLang="en-US" sz="3200" dirty="0" smtClean="0">
                <a:latin typeface="HY강B" pitchFamily="18" charset="-127"/>
                <a:ea typeface="HY강B" pitchFamily="18" charset="-127"/>
              </a:rPr>
              <a:t> 작품</a:t>
            </a:r>
            <a:endParaRPr lang="en-US" altLang="ko-KR" sz="3200" dirty="0" smtClean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65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라쿠고란</a:t>
            </a:r>
            <a:r>
              <a:rPr lang="en-US" altLang="ko-KR" sz="5000" dirty="0" smtClean="0">
                <a:latin typeface="HY강B" pitchFamily="18" charset="-127"/>
                <a:ea typeface="HY강B" pitchFamily="18" charset="-127"/>
              </a:rPr>
              <a:t>?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714348" y="1643050"/>
            <a:ext cx="3900486" cy="3043246"/>
          </a:xfrm>
        </p:spPr>
        <p:txBody>
          <a:bodyPr/>
          <a:lstStyle/>
          <a:p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라쿠고는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아주 우스운 내용으로 듣는 사람들을 재미있게 만드는 일본의 독특한 전통적인 이야기 예술이라고 할 수 있다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  <a:r>
              <a:rPr lang="ko-KR" altLang="en-US" dirty="0" smtClean="0"/>
              <a:t/>
            </a:r>
            <a:br>
              <a:rPr lang="ko-KR" altLang="en-US" dirty="0" smtClean="0"/>
            </a:b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20482" name="Picture 2" descr="http://www.nomad21.com/bbs/down/board/board_nomad_gisaJwEditor_pre/200611342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714752"/>
            <a:ext cx="4476750" cy="2514600"/>
          </a:xfrm>
          <a:prstGeom prst="rect">
            <a:avLst/>
          </a:prstGeom>
          <a:noFill/>
        </p:spPr>
      </p:pic>
      <p:pic>
        <p:nvPicPr>
          <p:cNvPr id="20484" name="Picture 4" descr="http://cfile232.uf.daum.net/image/1253C6054B40657B494B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00174"/>
            <a:ext cx="3786214" cy="472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8277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라쿠고란</a:t>
            </a:r>
            <a:r>
              <a:rPr lang="en-US" altLang="ko-KR" sz="5000" dirty="0" smtClean="0">
                <a:latin typeface="HY강B" pitchFamily="18" charset="-127"/>
                <a:ea typeface="HY강B" pitchFamily="18" charset="-127"/>
              </a:rPr>
              <a:t>?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19458" name="Picture 2" descr="https://encrypted-tbn0.gstatic.com/images?q=tbn:ANd9GcRAabm0tMfdcxqx4c_uv0FjQbRN3MqSWuMwMFKyEy6MQI_ahknGH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7271368" cy="43577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185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라쿠고의</a:t>
            </a:r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 역사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15328" cy="4873752"/>
          </a:xfrm>
        </p:spPr>
        <p:txBody>
          <a:bodyPr>
            <a:normAutofit lnSpcReduction="10000"/>
          </a:bodyPr>
          <a:lstStyle/>
          <a:p>
            <a:pPr fontAlgn="base"/>
            <a:endParaRPr lang="ko-KR" altLang="en-US" dirty="0" smtClean="0">
              <a:latin typeface="HY강B" pitchFamily="18" charset="-127"/>
              <a:ea typeface="HY강B" pitchFamily="18" charset="-127"/>
            </a:endParaRPr>
          </a:p>
          <a:p>
            <a:pPr fontAlgn="base"/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16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세기말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아즈치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安土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)·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모모야마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桃山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시대의 전국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戦国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다이묘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측근에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오토기슈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お伽衆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라고 불리는 주군 옆에서 이야기꾼 역할을 하는 사람들이 있었다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에도 시대에 들어서면서 「어제는 오늘 이야기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昨日は今日の物語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」와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교토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京都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에서는 세에간지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誓願寺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의 승려 안라쿠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안사쿠덴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安楽庵策伝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에 의해 집대성된 「세에스이쇼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醒睡笑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」 등 이야기꾼인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오토기슈의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우스갯소리를 모은 서적이 연이어 출판된다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 17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세기 말에서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겐로쿠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元禄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무렵에는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교토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京都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의 츠유노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고로베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露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の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五郞兵衛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),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에도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江戶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의 시카노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부자에몽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鹿野武左衛門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),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오사카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大坂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의 요네자와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히코하치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米沢彦八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등의 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3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명의 명인이 등장 인기를 끌었다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  <a:endParaRPr lang="ko-KR" altLang="en-US" dirty="0" smtClean="0">
              <a:latin typeface="HY강B" pitchFamily="18" charset="-127"/>
              <a:ea typeface="HY강B" pitchFamily="18" charset="-127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4240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bufs.ac.kr/FILEROOM/BOARD/UPLOAD/10000007/070315115146_01_DSCN0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286124"/>
            <a:ext cx="4314769" cy="3240000"/>
          </a:xfrm>
          <a:prstGeom prst="rect">
            <a:avLst/>
          </a:prstGeom>
          <a:noFill/>
        </p:spPr>
      </p:pic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여러 가지 </a:t>
            </a:r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라쿠고</a:t>
            </a:r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 작품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6" name="내용 개체 틀 2"/>
          <p:cNvSpPr>
            <a:spLocks noGrp="1"/>
          </p:cNvSpPr>
          <p:nvPr>
            <p:ph sz="quarter" idx="1"/>
          </p:nvPr>
        </p:nvSpPr>
        <p:spPr>
          <a:xfrm>
            <a:off x="785786" y="1571612"/>
            <a:ext cx="7572428" cy="3043246"/>
          </a:xfrm>
        </p:spPr>
        <p:txBody>
          <a:bodyPr>
            <a:normAutofit/>
          </a:bodyPr>
          <a:lstStyle/>
          <a:p>
            <a:r>
              <a:rPr lang="ko-KR" altLang="en-US" sz="3500" dirty="0" err="1" smtClean="0">
                <a:latin typeface="HY강B" pitchFamily="18" charset="-127"/>
                <a:ea typeface="HY강B" pitchFamily="18" charset="-127"/>
              </a:rPr>
              <a:t>라쿠고</a:t>
            </a:r>
            <a:r>
              <a:rPr lang="ko-KR" altLang="en-US" sz="3500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en-US" altLang="ko-KR" sz="3500" dirty="0" smtClean="0">
                <a:latin typeface="HY강B" pitchFamily="18" charset="-127"/>
                <a:ea typeface="HY강B" pitchFamily="18" charset="-127"/>
              </a:rPr>
              <a:t>‘</a:t>
            </a:r>
            <a:r>
              <a:rPr lang="ko-KR" altLang="en-US" sz="3500" dirty="0" smtClean="0">
                <a:latin typeface="HY강B" pitchFamily="18" charset="-127"/>
                <a:ea typeface="HY강B" pitchFamily="18" charset="-127"/>
              </a:rPr>
              <a:t>동물원</a:t>
            </a:r>
            <a:r>
              <a:rPr lang="en-US" altLang="ko-KR" sz="3500" dirty="0" smtClean="0">
                <a:latin typeface="HY강B" pitchFamily="18" charset="-127"/>
                <a:ea typeface="HY강B" pitchFamily="18" charset="-127"/>
              </a:rPr>
              <a:t>’ (</a:t>
            </a:r>
            <a:r>
              <a:rPr lang="ko-KR" altLang="en-US" sz="3500" dirty="0" smtClean="0">
                <a:latin typeface="HY강B" pitchFamily="18" charset="-127"/>
                <a:ea typeface="HY강B" pitchFamily="18" charset="-127"/>
              </a:rPr>
              <a:t>부산외대</a:t>
            </a:r>
            <a:r>
              <a:rPr lang="en-US" altLang="ko-KR" sz="3500" dirty="0" smtClean="0">
                <a:latin typeface="HY강B" pitchFamily="18" charset="-127"/>
                <a:ea typeface="HY강B" pitchFamily="18" charset="-127"/>
              </a:rPr>
              <a:t>)</a:t>
            </a:r>
            <a:endParaRPr lang="ko-KR" altLang="en-US" sz="3500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16388" name="Picture 4" descr="http://bufs.ac.kr/FILEROOM/BOARD/UPLOAD/10000007/070315115152_01_DSCN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786058"/>
            <a:ext cx="4314769" cy="3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5073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여러 가지 </a:t>
            </a:r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라쿠고</a:t>
            </a:r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 작품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15364" name="Picture 4" descr="http://cfile25.uf.tistory.com/image/15710840510227CD2E3C8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643182"/>
            <a:ext cx="3000396" cy="3999100"/>
          </a:xfrm>
          <a:prstGeom prst="rect">
            <a:avLst/>
          </a:prstGeom>
          <a:noFill/>
        </p:spPr>
      </p:pic>
      <p:sp>
        <p:nvSpPr>
          <p:cNvPr id="5" name="내용 개체 틀 2"/>
          <p:cNvSpPr>
            <a:spLocks noGrp="1"/>
          </p:cNvSpPr>
          <p:nvPr>
            <p:ph sz="quarter" idx="1"/>
          </p:nvPr>
        </p:nvSpPr>
        <p:spPr>
          <a:xfrm>
            <a:off x="642910" y="1714488"/>
            <a:ext cx="7572428" cy="2643206"/>
          </a:xfrm>
        </p:spPr>
        <p:txBody>
          <a:bodyPr>
            <a:normAutofit/>
          </a:bodyPr>
          <a:lstStyle/>
          <a:p>
            <a:r>
              <a:rPr lang="ko-KR" altLang="en-US" sz="3500" dirty="0" smtClean="0">
                <a:latin typeface="HY강B" pitchFamily="18" charset="-127"/>
                <a:ea typeface="HY강B" pitchFamily="18" charset="-127"/>
              </a:rPr>
              <a:t>한국어로 전하는 일본만담 </a:t>
            </a:r>
            <a:r>
              <a:rPr lang="en-US" altLang="ko-KR" sz="35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3500" dirty="0" smtClean="0">
                <a:latin typeface="HY강B" pitchFamily="18" charset="-127"/>
                <a:ea typeface="HY강B" pitchFamily="18" charset="-127"/>
              </a:rPr>
              <a:t>한남대</a:t>
            </a:r>
            <a:r>
              <a:rPr lang="en-US" altLang="ko-KR" sz="3500" dirty="0" smtClean="0">
                <a:latin typeface="HY강B" pitchFamily="18" charset="-127"/>
                <a:ea typeface="HY강B" pitchFamily="18" charset="-127"/>
              </a:rPr>
              <a:t>)</a:t>
            </a:r>
            <a:endParaRPr lang="ko-KR" altLang="en-US" sz="3500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15362" name="Picture 2" descr="http://cfile23.uf.tistory.com/image/136F8D40510227CA3141E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571744"/>
            <a:ext cx="3000396" cy="4070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76528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ko-KR" altLang="en-US" sz="5000" dirty="0" err="1" smtClean="0">
                <a:latin typeface="HY강B" pitchFamily="18" charset="-127"/>
                <a:ea typeface="HY강B" pitchFamily="18" charset="-127"/>
              </a:rPr>
              <a:t>라쿠고</a:t>
            </a:r>
            <a:r>
              <a:rPr lang="ko-KR" altLang="en-US" sz="5000" dirty="0" smtClean="0">
                <a:latin typeface="HY강B" pitchFamily="18" charset="-127"/>
                <a:ea typeface="HY강B" pitchFamily="18" charset="-127"/>
              </a:rPr>
              <a:t> 동영상</a:t>
            </a:r>
            <a:endParaRPr lang="ko-KR" altLang="en-US" sz="5000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179512" y="1556792"/>
            <a:ext cx="8507288" cy="4873752"/>
          </a:xfrm>
        </p:spPr>
        <p:txBody>
          <a:bodyPr>
            <a:normAutofit/>
          </a:bodyPr>
          <a:lstStyle/>
          <a:p>
            <a:r>
              <a:rPr lang="ko-KR" altLang="en-US" sz="3000" dirty="0" smtClean="0">
                <a:latin typeface="HY강B" pitchFamily="18" charset="-127"/>
                <a:ea typeface="HY강B" pitchFamily="18" charset="-127"/>
              </a:rPr>
              <a:t>대학생 일본어 연극대회</a:t>
            </a:r>
            <a:r>
              <a:rPr lang="en-US" altLang="ko-KR" sz="3000" dirty="0" smtClean="0">
                <a:latin typeface="HY강B" pitchFamily="18" charset="-127"/>
                <a:ea typeface="HY강B" pitchFamily="18" charset="-127"/>
              </a:rPr>
              <a:t>’</a:t>
            </a:r>
            <a:r>
              <a:rPr lang="ko-KR" altLang="en-US" sz="3000" dirty="0" err="1" smtClean="0">
                <a:latin typeface="HY강B" pitchFamily="18" charset="-127"/>
                <a:ea typeface="HY강B" pitchFamily="18" charset="-127"/>
              </a:rPr>
              <a:t>구카이</a:t>
            </a:r>
            <a:r>
              <a:rPr lang="en-US" altLang="ko-KR" sz="30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3000" dirty="0" err="1" smtClean="0">
                <a:latin typeface="HY강B" pitchFamily="18" charset="-127"/>
                <a:ea typeface="HY강B" pitchFamily="18" charset="-127"/>
              </a:rPr>
              <a:t>창작라쿠고</a:t>
            </a:r>
            <a:r>
              <a:rPr lang="en-US" altLang="ko-KR" sz="3000" dirty="0" smtClean="0">
                <a:latin typeface="HY강B" pitchFamily="18" charset="-127"/>
                <a:ea typeface="HY강B" pitchFamily="18" charset="-127"/>
              </a:rPr>
              <a:t>)’</a:t>
            </a:r>
          </a:p>
          <a:p>
            <a:pPr algn="r">
              <a:buNone/>
            </a:pPr>
            <a:r>
              <a:rPr lang="ko-KR" altLang="en-US" sz="3000" dirty="0" smtClean="0">
                <a:latin typeface="HY강B" pitchFamily="18" charset="-127"/>
                <a:ea typeface="HY강B" pitchFamily="18" charset="-127"/>
              </a:rPr>
              <a:t>숭실대학교</a:t>
            </a:r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pPr algn="r">
              <a:buNone/>
            </a:pPr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pPr algn="r">
              <a:buNone/>
            </a:pPr>
            <a:endParaRPr lang="en-US" altLang="ko-KR" sz="3000" dirty="0" smtClean="0">
              <a:latin typeface="HY강B" pitchFamily="18" charset="-127"/>
              <a:ea typeface="HY강B" pitchFamily="18" charset="-127"/>
            </a:endParaRPr>
          </a:p>
          <a:p>
            <a:pPr algn="just">
              <a:buNone/>
            </a:pPr>
            <a:r>
              <a:rPr lang="en-US" altLang="ko-KR" sz="3000" dirty="0" smtClean="0">
                <a:latin typeface="HY강B" pitchFamily="18" charset="-127"/>
                <a:ea typeface="HY강B" pitchFamily="18" charset="-127"/>
              </a:rPr>
              <a:t>  </a:t>
            </a:r>
            <a:r>
              <a:rPr lang="en-US" altLang="ko-KR" sz="3000" dirty="0" smtClean="0">
                <a:latin typeface="HY강B" pitchFamily="18" charset="-127"/>
                <a:ea typeface="HY강B" pitchFamily="18" charset="-127"/>
                <a:hlinkClick r:id="rId2"/>
              </a:rPr>
              <a:t>https://youtu.be/dLC1dQf7VYk</a:t>
            </a:r>
            <a:endParaRPr lang="ko-KR" altLang="en-US" sz="3000" dirty="0">
              <a:latin typeface="HY강B" pitchFamily="18" charset="-127"/>
              <a:ea typeface="HY강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748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란  무엇인가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?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03648" y="980728"/>
            <a:ext cx="64807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ko-KR" altLang="en-US" sz="2800" b="1" dirty="0" smtClean="0"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sz="2800" b="1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2800" b="1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2800" b="1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2800" b="1" dirty="0" smtClean="0">
                <a:latin typeface="HY강B" pitchFamily="18" charset="-127"/>
                <a:ea typeface="HY강B" pitchFamily="18" charset="-127"/>
              </a:rPr>
              <a:t>의 역사</a:t>
            </a:r>
            <a:endParaRPr lang="en-US" altLang="ko-KR" sz="2800" b="1" dirty="0" smtClean="0">
              <a:latin typeface="HY강B" pitchFamily="18" charset="-127"/>
              <a:ea typeface="HY강B" pitchFamily="18" charset="-127"/>
            </a:endParaRPr>
          </a:p>
          <a:p>
            <a:pPr marL="342900" indent="-342900"/>
            <a:endParaRPr lang="en-US" altLang="ko-KR" sz="2800" b="1" dirty="0" smtClean="0">
              <a:latin typeface="HY강B" pitchFamily="18" charset="-127"/>
              <a:ea typeface="HY강B" pitchFamily="18" charset="-127"/>
            </a:endParaRPr>
          </a:p>
          <a:p>
            <a:pPr marL="342900" indent="-342900"/>
            <a:r>
              <a:rPr lang="en-US" altLang="ko-KR" sz="2800" b="1" dirty="0" smtClean="0">
                <a:latin typeface="HY강B" pitchFamily="18" charset="-127"/>
                <a:ea typeface="HY강B" pitchFamily="18" charset="-127"/>
              </a:rPr>
              <a:t>1)</a:t>
            </a:r>
            <a:r>
              <a:rPr lang="ko-KR" altLang="en-US" sz="2800" b="1" dirty="0" err="1" smtClean="0">
                <a:latin typeface="HY강B" pitchFamily="18" charset="-127"/>
                <a:ea typeface="HY강B" pitchFamily="18" charset="-127"/>
              </a:rPr>
              <a:t>간아미의</a:t>
            </a:r>
            <a:r>
              <a:rPr lang="ko-KR" altLang="en-US" sz="2800" b="1" dirty="0" smtClean="0">
                <a:latin typeface="HY강B" pitchFamily="18" charset="-127"/>
                <a:ea typeface="HY강B" pitchFamily="18" charset="-127"/>
              </a:rPr>
              <a:t> 노</a:t>
            </a:r>
            <a:endParaRPr lang="en-US" altLang="ko-KR" sz="2800" b="1" dirty="0" smtClean="0">
              <a:latin typeface="HY강B" pitchFamily="18" charset="-127"/>
              <a:ea typeface="HY강B" pitchFamily="18" charset="-127"/>
            </a:endParaRPr>
          </a:p>
          <a:p>
            <a:pPr marL="342900" indent="-342900"/>
            <a:endParaRPr lang="en-US" altLang="ko-KR" sz="2800" b="1" dirty="0" smtClean="0">
              <a:latin typeface="HY강B" pitchFamily="18" charset="-127"/>
              <a:ea typeface="HY강B" pitchFamily="18" charset="-127"/>
            </a:endParaRPr>
          </a:p>
          <a:p>
            <a:pPr marL="342900" indent="-342900"/>
            <a:r>
              <a:rPr lang="en-US" altLang="ko-KR" sz="2800" b="1" dirty="0" smtClean="0">
                <a:latin typeface="HY강B" pitchFamily="18" charset="-127"/>
                <a:ea typeface="HY강B" pitchFamily="18" charset="-127"/>
              </a:rPr>
              <a:t>2)</a:t>
            </a:r>
            <a:r>
              <a:rPr lang="ko-KR" altLang="en-US" sz="2800" b="1" dirty="0" err="1" smtClean="0">
                <a:latin typeface="HY강B" pitchFamily="18" charset="-127"/>
                <a:ea typeface="HY강B" pitchFamily="18" charset="-127"/>
              </a:rPr>
              <a:t>제아미의</a:t>
            </a:r>
            <a:r>
              <a:rPr lang="ko-KR" altLang="en-US" sz="2800" b="1" dirty="0" smtClean="0">
                <a:latin typeface="HY강B" pitchFamily="18" charset="-127"/>
                <a:ea typeface="HY강B" pitchFamily="18" charset="-127"/>
              </a:rPr>
              <a:t> 노</a:t>
            </a:r>
            <a:endParaRPr lang="en-US" altLang="ko-KR" sz="2800" b="1" dirty="0" smtClean="0">
              <a:latin typeface="HY강B" pitchFamily="18" charset="-127"/>
              <a:ea typeface="HY강B" pitchFamily="18" charset="-127"/>
            </a:endParaRPr>
          </a:p>
          <a:p>
            <a:pPr marL="342900" indent="-342900"/>
            <a:endParaRPr lang="en-US" altLang="ko-KR" sz="2800" b="1" dirty="0" smtClean="0">
              <a:latin typeface="HY강B" pitchFamily="18" charset="-127"/>
              <a:ea typeface="HY강B" pitchFamily="18" charset="-127"/>
            </a:endParaRPr>
          </a:p>
          <a:p>
            <a:pPr marL="342900" indent="-342900"/>
            <a:r>
              <a:rPr lang="en-US" altLang="ko-KR" sz="2800" b="1" dirty="0" smtClean="0">
                <a:latin typeface="HY강B" pitchFamily="18" charset="-127"/>
                <a:ea typeface="HY강B" pitchFamily="18" charset="-127"/>
              </a:rPr>
              <a:t>3)</a:t>
            </a:r>
            <a:r>
              <a:rPr lang="ko-KR" altLang="en-US" sz="2800" b="1" dirty="0" err="1" smtClean="0">
                <a:latin typeface="HY강B" pitchFamily="18" charset="-127"/>
                <a:ea typeface="HY강B" pitchFamily="18" charset="-127"/>
              </a:rPr>
              <a:t>간아미와</a:t>
            </a:r>
            <a:r>
              <a:rPr lang="ko-KR" altLang="en-US" sz="2800" b="1" dirty="0" smtClean="0">
                <a:latin typeface="HY강B" pitchFamily="18" charset="-127"/>
                <a:ea typeface="HY강B" pitchFamily="18" charset="-127"/>
              </a:rPr>
              <a:t> </a:t>
            </a:r>
            <a:r>
              <a:rPr lang="ko-KR" altLang="en-US" sz="2800" b="1" dirty="0" err="1" smtClean="0">
                <a:latin typeface="HY강B" pitchFamily="18" charset="-127"/>
                <a:ea typeface="HY강B" pitchFamily="18" charset="-127"/>
              </a:rPr>
              <a:t>제아미</a:t>
            </a:r>
            <a:r>
              <a:rPr lang="ko-KR" altLang="en-US" sz="2800" b="1" dirty="0" smtClean="0">
                <a:latin typeface="HY강B" pitchFamily="18" charset="-127"/>
                <a:ea typeface="HY강B" pitchFamily="18" charset="-127"/>
              </a:rPr>
              <a:t> 이후의 노</a:t>
            </a:r>
            <a:endParaRPr lang="en-US" altLang="ko-KR" sz="2800" b="1" dirty="0" smtClean="0">
              <a:latin typeface="HY강B" pitchFamily="18" charset="-127"/>
              <a:ea typeface="HY강B" pitchFamily="18" charset="-127"/>
            </a:endParaRPr>
          </a:p>
          <a:p>
            <a:pPr marL="342900" indent="-342900"/>
            <a:endParaRPr lang="en-US" altLang="ko-KR" sz="2800" b="1" dirty="0" smtClean="0">
              <a:latin typeface="HY강B" pitchFamily="18" charset="-127"/>
              <a:ea typeface="HY강B" pitchFamily="18" charset="-127"/>
            </a:endParaRPr>
          </a:p>
          <a:p>
            <a:pPr marL="342900" indent="-342900"/>
            <a:r>
              <a:rPr lang="en-US" altLang="ko-KR" sz="2800" b="1" dirty="0" smtClean="0">
                <a:latin typeface="HY강B" pitchFamily="18" charset="-127"/>
                <a:ea typeface="HY강B" pitchFamily="18" charset="-127"/>
              </a:rPr>
              <a:t>4)</a:t>
            </a:r>
            <a:r>
              <a:rPr lang="ko-KR" altLang="en-US" sz="2800" b="1" dirty="0" smtClean="0">
                <a:latin typeface="HY강B" pitchFamily="18" charset="-127"/>
                <a:ea typeface="HY강B" pitchFamily="18" charset="-127"/>
              </a:rPr>
              <a:t>메이지 유신 이후의 노</a:t>
            </a:r>
            <a:endParaRPr lang="en-US" altLang="ko-KR" b="1" dirty="0" smtClean="0">
              <a:latin typeface="HY강B" pitchFamily="18" charset="-127"/>
              <a:ea typeface="HY강B" pitchFamily="18" charset="-127"/>
            </a:endParaRPr>
          </a:p>
          <a:p>
            <a:pPr marL="342900" indent="-342900"/>
            <a:r>
              <a:rPr lang="ko-KR" altLang="en-US" b="1" dirty="0" smtClean="0">
                <a:latin typeface="HY강B" pitchFamily="18" charset="-127"/>
                <a:ea typeface="HY강B" pitchFamily="18" charset="-127"/>
              </a:rPr>
              <a:t>    </a:t>
            </a:r>
            <a:endParaRPr lang="ko-KR" altLang="en-US" dirty="0" smtClean="0">
              <a:latin typeface="HY강B" pitchFamily="18" charset="-127"/>
              <a:ea typeface="HY강B" pitchFamily="18" charset="-127"/>
            </a:endParaRP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785786" y="2571744"/>
            <a:ext cx="7467600" cy="192882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ko-KR" altLang="en-US" sz="8000" dirty="0" smtClean="0">
                <a:latin typeface="HY강B" pitchFamily="18" charset="-127"/>
                <a:ea typeface="HY강B" pitchFamily="18" charset="-127"/>
              </a:rPr>
              <a:t>감사합니다</a:t>
            </a:r>
            <a:r>
              <a:rPr lang="en-US" altLang="ko-KR" sz="8000" dirty="0" smtClean="0">
                <a:latin typeface="HY강B" pitchFamily="18" charset="-127"/>
                <a:ea typeface="HY강B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69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의 가면과 등장인물</a:t>
            </a:r>
            <a:r>
              <a:rPr lang="en-US" altLang="ko-KR" dirty="0" smtClean="0">
                <a:latin typeface="HY산B" pitchFamily="18" charset="-127"/>
                <a:ea typeface="HY산B" pitchFamily="18" charset="-127"/>
              </a:rPr>
              <a:t/>
            </a:r>
            <a:br>
              <a:rPr lang="en-US" altLang="ko-KR" dirty="0" smtClean="0">
                <a:latin typeface="HY산B" pitchFamily="18" charset="-127"/>
                <a:ea typeface="HY산B" pitchFamily="18" charset="-127"/>
              </a:rPr>
            </a:b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75656" y="1052736"/>
            <a:ext cx="684076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◆ 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  <a:hlinkClick r:id="rId2"/>
              </a:rPr>
              <a:t>노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  <a:hlinkClick r:id="rId2"/>
              </a:rPr>
              <a:t>(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  <a:hlinkClick r:id="rId2"/>
              </a:rPr>
              <a:t>能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  <a:hlinkClick r:id="rId2"/>
              </a:rPr>
              <a:t>)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  <a:hlinkClick r:id="rId2"/>
              </a:rPr>
              <a:t>의 가면</a:t>
            </a:r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의 가면은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조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오니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오토코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,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온나등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크게 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5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가지로 나뉜다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가면은 </a:t>
            </a:r>
            <a:r>
              <a:rPr lang="ko-KR" altLang="en-US" dirty="0" err="1" smtClean="0">
                <a:latin typeface="HY강B" pitchFamily="18" charset="-127"/>
                <a:ea typeface="HY강B" pitchFamily="18" charset="-127"/>
              </a:rPr>
              <a:t>시테만이</a:t>
            </a: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 사용한다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endParaRPr lang="en-US" altLang="ko-KR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r>
              <a:rPr lang="ko-KR" altLang="en-US" dirty="0" smtClean="0">
                <a:latin typeface="HY강B" pitchFamily="18" charset="-127"/>
                <a:ea typeface="HY강B" pitchFamily="18" charset="-127"/>
              </a:rPr>
              <a:t>무표정한 가면에 배우가 어떻게 연기하느냐에 따라서 미묘한 표정의 변화를 보여줄 수 있다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>.</a:t>
            </a:r>
          </a:p>
          <a:p>
            <a:endParaRPr lang="en-US" altLang="ko-KR" b="1" dirty="0" smtClean="0">
              <a:latin typeface="HY강B" pitchFamily="18" charset="-127"/>
              <a:ea typeface="HY강B" pitchFamily="18" charset="-127"/>
            </a:endParaRPr>
          </a:p>
          <a:p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의 가면과 등장인물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/>
            </a:r>
            <a:br>
              <a:rPr lang="en-US" altLang="ko-KR" dirty="0" smtClean="0">
                <a:latin typeface="HY강B" pitchFamily="18" charset="-127"/>
                <a:ea typeface="HY강B" pitchFamily="18" charset="-127"/>
              </a:rPr>
            </a:b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908720"/>
            <a:ext cx="40324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◆ 노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의 가면</a:t>
            </a:r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endParaRPr lang="en-US" altLang="ko-KR" b="1" dirty="0" smtClean="0"/>
          </a:p>
          <a:p>
            <a:endParaRPr lang="ko-KR" altLang="en-US" dirty="0"/>
          </a:p>
        </p:txBody>
      </p:sp>
      <p:pic>
        <p:nvPicPr>
          <p:cNvPr id="1026" name="Picture 2" descr="C:\Users\감건훈\Desktop\오토코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204864"/>
            <a:ext cx="1800200" cy="24482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16288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오토코</a:t>
            </a:r>
            <a:endParaRPr lang="ko-KR" altLang="en-US" sz="2400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1027" name="Picture 3" descr="C:\Users\감건훈\Desktop\오토코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2204864"/>
            <a:ext cx="1887034" cy="2448272"/>
          </a:xfrm>
          <a:prstGeom prst="rect">
            <a:avLst/>
          </a:prstGeom>
          <a:noFill/>
        </p:spPr>
      </p:pic>
      <p:pic>
        <p:nvPicPr>
          <p:cNvPr id="7" name="Picture 2" descr="C:\Users\감건훈\Desktop\조온나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204864"/>
            <a:ext cx="1800200" cy="2448272"/>
          </a:xfrm>
          <a:prstGeom prst="rect">
            <a:avLst/>
          </a:prstGeom>
          <a:noFill/>
        </p:spPr>
      </p:pic>
      <p:pic>
        <p:nvPicPr>
          <p:cNvPr id="8" name="Picture 3" descr="C:\Users\감건훈\Desktop\온나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204864"/>
            <a:ext cx="1944216" cy="244827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644008" y="16288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온나</a:t>
            </a:r>
            <a:endParaRPr lang="ko-KR" altLang="en-US" sz="2400" dirty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>
          <a:xfrm>
            <a:off x="2051720" y="0"/>
            <a:ext cx="7092280" cy="908720"/>
          </a:xfrm>
        </p:spPr>
        <p:txBody>
          <a:bodyPr/>
          <a:lstStyle/>
          <a:p>
            <a:pPr lvl="0" algn="l"/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노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4000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4000" dirty="0" smtClean="0">
                <a:latin typeface="HY강B" pitchFamily="18" charset="-127"/>
                <a:ea typeface="HY강B" pitchFamily="18" charset="-127"/>
              </a:rPr>
              <a:t>의 가면과 등장인물</a:t>
            </a:r>
            <a:r>
              <a:rPr lang="en-US" altLang="ko-KR" dirty="0" smtClean="0">
                <a:latin typeface="HY강B" pitchFamily="18" charset="-127"/>
                <a:ea typeface="HY강B" pitchFamily="18" charset="-127"/>
              </a:rPr>
              <a:t/>
            </a:r>
            <a:br>
              <a:rPr lang="en-US" altLang="ko-KR" dirty="0" smtClean="0">
                <a:latin typeface="HY강B" pitchFamily="18" charset="-127"/>
                <a:ea typeface="HY강B" pitchFamily="18" charset="-127"/>
              </a:rPr>
            </a:br>
            <a:endParaRPr lang="ko-KR" altLang="en-US" dirty="0">
              <a:latin typeface="HY강B" pitchFamily="18" charset="-127"/>
              <a:ea typeface="HY강B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908720"/>
            <a:ext cx="40324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◆ 노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(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能</a:t>
            </a:r>
            <a:r>
              <a:rPr lang="en-US" altLang="ko-KR" sz="3200" b="1" dirty="0" smtClean="0">
                <a:latin typeface="HY강B" pitchFamily="18" charset="-127"/>
                <a:ea typeface="HY강B" pitchFamily="18" charset="-127"/>
              </a:rPr>
              <a:t>)</a:t>
            </a:r>
            <a:r>
              <a:rPr lang="ko-KR" altLang="en-US" sz="3200" b="1" dirty="0" smtClean="0">
                <a:latin typeface="HY강B" pitchFamily="18" charset="-127"/>
                <a:ea typeface="HY강B" pitchFamily="18" charset="-127"/>
              </a:rPr>
              <a:t>의 가면</a:t>
            </a:r>
            <a:endParaRPr lang="en-US" altLang="ko-KR" sz="3200" b="1" dirty="0" smtClean="0">
              <a:latin typeface="HY강B" pitchFamily="18" charset="-127"/>
              <a:ea typeface="HY강B" pitchFamily="18" charset="-127"/>
            </a:endParaRPr>
          </a:p>
          <a:p>
            <a:pPr>
              <a:buFont typeface="Arial" charset="0"/>
              <a:buChar char="•"/>
            </a:pPr>
            <a:endParaRPr lang="en-US" altLang="ko-KR" b="1" dirty="0" smtClean="0"/>
          </a:p>
          <a:p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6288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smtClean="0">
                <a:latin typeface="HY강B" pitchFamily="18" charset="-127"/>
                <a:ea typeface="HY강B" pitchFamily="18" charset="-127"/>
              </a:rPr>
              <a:t>오니</a:t>
            </a:r>
            <a:endParaRPr lang="ko-KR" altLang="en-US" sz="2400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3074" name="Picture 2" descr="C:\Users\감건훈\Desktop\오니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204864"/>
            <a:ext cx="1728192" cy="2376264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204864"/>
            <a:ext cx="181927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627784" y="16288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쇼조</a:t>
            </a:r>
            <a:endParaRPr lang="ko-KR" altLang="en-US" sz="2400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04864"/>
            <a:ext cx="18722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572000" y="1628800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사루토비데</a:t>
            </a:r>
            <a:endParaRPr lang="ko-KR" altLang="en-US" sz="2400" dirty="0">
              <a:latin typeface="HY강B" pitchFamily="18" charset="-127"/>
              <a:ea typeface="HY강B" pitchFamily="18" charset="-127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2204864"/>
            <a:ext cx="199072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6660232" y="162880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 dirty="0" err="1" smtClean="0">
                <a:latin typeface="HY강B" pitchFamily="18" charset="-127"/>
                <a:ea typeface="HY강B" pitchFamily="18" charset="-127"/>
              </a:rPr>
              <a:t>한냐</a:t>
            </a:r>
            <a:endParaRPr lang="ko-KR" altLang="en-US" sz="2400" dirty="0">
              <a:latin typeface="HY강B" pitchFamily="18" charset="-127"/>
              <a:ea typeface="HY강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오렌지">
  <a:themeElements>
    <a:clrScheme name="오렌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오렌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오렌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590</TotalTime>
  <Words>1640</Words>
  <Application>Microsoft Office PowerPoint</Application>
  <PresentationFormat>화면 슬라이드 쇼(4:3)</PresentationFormat>
  <Paragraphs>324</Paragraphs>
  <Slides>60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60</vt:i4>
      </vt:variant>
    </vt:vector>
  </HeadingPairs>
  <TitlesOfParts>
    <vt:vector size="61" baseType="lpstr">
      <vt:lpstr>오렌지</vt:lpstr>
      <vt:lpstr>일본의 무대예능</vt:lpstr>
      <vt:lpstr>목  차</vt:lpstr>
      <vt:lpstr>노</vt:lpstr>
      <vt:lpstr>노(能)의 성립과정? </vt:lpstr>
      <vt:lpstr>노(能)란  무엇인가? </vt:lpstr>
      <vt:lpstr>노(能)란  무엇인가? </vt:lpstr>
      <vt:lpstr>노(能)의 가면과 등장인물 </vt:lpstr>
      <vt:lpstr>노(能)의 가면과 등장인물 </vt:lpstr>
      <vt:lpstr>노(能)의 가면과 등장인물 </vt:lpstr>
      <vt:lpstr>노(能)의 가면과 등장인물 </vt:lpstr>
      <vt:lpstr>노(能)의 춤과 공연형태 </vt:lpstr>
      <vt:lpstr>노(能)의 춤과 공연형태 </vt:lpstr>
      <vt:lpstr>노(能)의 춤과 공연형태 </vt:lpstr>
      <vt:lpstr>노(能)의 춤과 공연형태 </vt:lpstr>
      <vt:lpstr>교    겐</vt:lpstr>
      <vt:lpstr>목    차</vt:lpstr>
      <vt:lpstr>교겐이란?</vt:lpstr>
      <vt:lpstr>PowerPoint 프레젠테이션</vt:lpstr>
      <vt:lpstr>교겐의 역사와 현재</vt:lpstr>
      <vt:lpstr>에도, 메이지 시대 교겐</vt:lpstr>
      <vt:lpstr>교겐의 현재</vt:lpstr>
      <vt:lpstr>교겐의 연출법</vt:lpstr>
      <vt:lpstr>PowerPoint 프레젠테이션</vt:lpstr>
      <vt:lpstr>PowerPoint 프레젠테이션</vt:lpstr>
      <vt:lpstr>분 라 쿠</vt:lpstr>
      <vt:lpstr>PowerPoint 프레젠테이션</vt:lpstr>
      <vt:lpstr>분라쿠의 구성요소</vt:lpstr>
      <vt:lpstr>PowerPoint 프레젠테이션</vt:lpstr>
      <vt:lpstr>PowerPoint 프레젠테이션</vt:lpstr>
      <vt:lpstr>PowerPoint 프레젠테이션</vt:lpstr>
      <vt:lpstr>PowerPoint 프레젠테이션</vt:lpstr>
      <vt:lpstr>분라쿠 무대</vt:lpstr>
      <vt:lpstr>오늘날의 분라쿠</vt:lpstr>
      <vt:lpstr>가 부 키 1</vt:lpstr>
      <vt:lpstr>일본의 대표적 전통예술 가부키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가 부 키 2</vt:lpstr>
      <vt:lpstr>가부키와 한국 전통극의 공통점</vt:lpstr>
      <vt:lpstr>가부키의 무대장치</vt:lpstr>
      <vt:lpstr>가부키의 무대장치</vt:lpstr>
      <vt:lpstr>가부키 연기자</vt:lpstr>
      <vt:lpstr>가부키 연기자</vt:lpstr>
      <vt:lpstr>가부키 무대 영상</vt:lpstr>
      <vt:lpstr>라 쿠 고</vt:lpstr>
      <vt:lpstr>라쿠고란?</vt:lpstr>
      <vt:lpstr>라쿠고란?</vt:lpstr>
      <vt:lpstr>라쿠고의 역사</vt:lpstr>
      <vt:lpstr>여러 가지 라쿠고 작품</vt:lpstr>
      <vt:lpstr>여러 가지 라쿠고 작품</vt:lpstr>
      <vt:lpstr>라쿠고 동영상</vt:lpstr>
      <vt:lpstr>PowerPoint 프레젠테이션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일본의 무대예능-라쿠고</dc:title>
  <dc:creator>Registered User</dc:creator>
  <cp:lastModifiedBy>ad</cp:lastModifiedBy>
  <cp:revision>47</cp:revision>
  <dcterms:created xsi:type="dcterms:W3CDTF">2016-03-30T16:01:45Z</dcterms:created>
  <dcterms:modified xsi:type="dcterms:W3CDTF">2016-05-22T13:44:47Z</dcterms:modified>
</cp:coreProperties>
</file>