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notesMasterIdLst>
    <p:notesMasterId r:id="rId82"/>
  </p:notesMasterIdLst>
  <p:sldIdLst>
    <p:sldId id="318" r:id="rId2"/>
    <p:sldId id="319" r:id="rId3"/>
    <p:sldId id="394" r:id="rId4"/>
    <p:sldId id="395" r:id="rId5"/>
    <p:sldId id="396" r:id="rId6"/>
    <p:sldId id="397" r:id="rId7"/>
    <p:sldId id="398" r:id="rId8"/>
    <p:sldId id="405" r:id="rId9"/>
    <p:sldId id="400" r:id="rId10"/>
    <p:sldId id="401" r:id="rId11"/>
    <p:sldId id="403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44" r:id="rId20"/>
    <p:sldId id="437" r:id="rId21"/>
    <p:sldId id="361" r:id="rId22"/>
    <p:sldId id="433" r:id="rId23"/>
    <p:sldId id="362" r:id="rId24"/>
    <p:sldId id="364" r:id="rId25"/>
    <p:sldId id="363" r:id="rId26"/>
    <p:sldId id="436" r:id="rId27"/>
    <p:sldId id="365" r:id="rId28"/>
    <p:sldId id="435" r:id="rId29"/>
    <p:sldId id="367" r:id="rId30"/>
    <p:sldId id="434" r:id="rId31"/>
    <p:sldId id="368" r:id="rId32"/>
    <p:sldId id="314" r:id="rId33"/>
    <p:sldId id="258" r:id="rId34"/>
    <p:sldId id="260" r:id="rId35"/>
    <p:sldId id="261" r:id="rId36"/>
    <p:sldId id="262" r:id="rId37"/>
    <p:sldId id="263" r:id="rId38"/>
    <p:sldId id="265" r:id="rId39"/>
    <p:sldId id="264" r:id="rId40"/>
    <p:sldId id="266" r:id="rId41"/>
    <p:sldId id="267" r:id="rId42"/>
    <p:sldId id="423" r:id="rId43"/>
    <p:sldId id="424" r:id="rId44"/>
    <p:sldId id="425" r:id="rId45"/>
    <p:sldId id="418" r:id="rId46"/>
    <p:sldId id="427" r:id="rId47"/>
    <p:sldId id="430" r:id="rId48"/>
    <p:sldId id="432" r:id="rId49"/>
    <p:sldId id="294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8" r:id="rId62"/>
    <p:sldId id="307" r:id="rId63"/>
    <p:sldId id="309" r:id="rId64"/>
    <p:sldId id="310" r:id="rId65"/>
    <p:sldId id="311" r:id="rId66"/>
    <p:sldId id="312" r:id="rId67"/>
    <p:sldId id="313" r:id="rId68"/>
    <p:sldId id="370" r:id="rId69"/>
    <p:sldId id="371" r:id="rId70"/>
    <p:sldId id="372" r:id="rId71"/>
    <p:sldId id="373" r:id="rId72"/>
    <p:sldId id="374" r:id="rId73"/>
    <p:sldId id="375" r:id="rId74"/>
    <p:sldId id="376" r:id="rId75"/>
    <p:sldId id="377" r:id="rId76"/>
    <p:sldId id="378" r:id="rId77"/>
    <p:sldId id="379" r:id="rId78"/>
    <p:sldId id="406" r:id="rId79"/>
    <p:sldId id="407" r:id="rId80"/>
    <p:sldId id="386" r:id="rId8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601" autoAdjust="0"/>
  </p:normalViewPr>
  <p:slideViewPr>
    <p:cSldViewPr>
      <p:cViewPr varScale="1">
        <p:scale>
          <a:sx n="64" d="100"/>
          <a:sy n="64" d="100"/>
        </p:scale>
        <p:origin x="15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4DB53E-D306-4F73-BA1C-9E3DDE8AF70C}" type="doc">
      <dgm:prSet loTypeId="urn:microsoft.com/office/officeart/2005/8/layout/chevron2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ED02DE63-449D-49F7-A102-B505CB1A4B0D}">
      <dgm:prSet phldrT="[텍스트]"/>
      <dgm:spPr>
        <a:solidFill>
          <a:srgbClr val="00B050"/>
        </a:solidFill>
      </dgm:spPr>
      <dgm:t>
        <a:bodyPr/>
        <a:lstStyle/>
        <a:p>
          <a:pPr latinLnBrk="1"/>
          <a:r>
            <a:rPr lang="ko-KR" altLang="en-US" b="1" dirty="0">
              <a:latin typeface="HY바다L" panose="02030600000101010101" pitchFamily="18" charset="-127"/>
              <a:ea typeface="HY바다L" panose="02030600000101010101" pitchFamily="18" charset="-127"/>
            </a:rPr>
            <a:t>의의</a:t>
          </a:r>
        </a:p>
      </dgm:t>
    </dgm:pt>
    <dgm:pt modelId="{EF9220D3-7270-4E20-B183-9887735B7327}" type="parTrans" cxnId="{52DDD50B-0734-4F22-9459-22D5C8689388}">
      <dgm:prSet/>
      <dgm:spPr/>
      <dgm:t>
        <a:bodyPr/>
        <a:lstStyle/>
        <a:p>
          <a:pPr latinLnBrk="1"/>
          <a:endParaRPr lang="ko-KR" altLang="en-US"/>
        </a:p>
      </dgm:t>
    </dgm:pt>
    <dgm:pt modelId="{C0FE14D4-DE3F-4D20-8DF2-784311CA4CC5}" type="sibTrans" cxnId="{52DDD50B-0734-4F22-9459-22D5C8689388}">
      <dgm:prSet/>
      <dgm:spPr/>
      <dgm:t>
        <a:bodyPr/>
        <a:lstStyle/>
        <a:p>
          <a:pPr latinLnBrk="1"/>
          <a:endParaRPr lang="ko-KR" altLang="en-US"/>
        </a:p>
      </dgm:t>
    </dgm:pt>
    <dgm:pt modelId="{C68E5614-F3DB-4D28-BDD6-A9CC5190BE70}">
      <dgm:prSet phldrT="[텍스트]"/>
      <dgm:spPr>
        <a:ln>
          <a:solidFill>
            <a:srgbClr val="92D050"/>
          </a:solidFill>
        </a:ln>
      </dgm:spPr>
      <dgm:t>
        <a:bodyPr/>
        <a:lstStyle/>
        <a:p>
          <a:pPr latinLnBrk="1"/>
          <a:endParaRPr lang="ko-KR" altLang="en-US" sz="1400" dirty="0"/>
        </a:p>
      </dgm:t>
    </dgm:pt>
    <dgm:pt modelId="{ADF8F41C-D1EB-4B9A-BB5F-48353F05197C}" type="parTrans" cxnId="{BC8650E9-68B6-43C6-9D34-A1344A044171}">
      <dgm:prSet/>
      <dgm:spPr/>
      <dgm:t>
        <a:bodyPr/>
        <a:lstStyle/>
        <a:p>
          <a:pPr latinLnBrk="1"/>
          <a:endParaRPr lang="ko-KR" altLang="en-US"/>
        </a:p>
      </dgm:t>
    </dgm:pt>
    <dgm:pt modelId="{1A482442-0E5E-47F5-8EF1-D3D7A697F36C}" type="sibTrans" cxnId="{BC8650E9-68B6-43C6-9D34-A1344A044171}">
      <dgm:prSet/>
      <dgm:spPr/>
      <dgm:t>
        <a:bodyPr/>
        <a:lstStyle/>
        <a:p>
          <a:pPr latinLnBrk="1"/>
          <a:endParaRPr lang="ko-KR" altLang="en-US"/>
        </a:p>
      </dgm:t>
    </dgm:pt>
    <dgm:pt modelId="{B7795EB1-D8F6-4E23-A9F4-8EF7C740BAD1}">
      <dgm:prSet phldrT="[텍스트]" custT="1"/>
      <dgm:spPr>
        <a:ln>
          <a:solidFill>
            <a:srgbClr val="92D050"/>
          </a:solidFill>
        </a:ln>
      </dgm:spPr>
      <dgm:t>
        <a:bodyPr/>
        <a:lstStyle/>
        <a:p>
          <a:pPr latinLnBrk="1"/>
          <a:r>
            <a:rPr lang="ko-KR" altLang="en-US" sz="1600" dirty="0" err="1">
              <a:latin typeface="HY바다L" panose="02030600000101010101" pitchFamily="18" charset="-127"/>
              <a:ea typeface="HY바다L" panose="02030600000101010101" pitchFamily="18" charset="-127"/>
            </a:rPr>
            <a:t>조중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 변계 조약은 백두산의 국경을 자연 경계인 천지로 하고 그 동쪽 국경을 천지에서 가장 가까운 두만강 상류인 </a:t>
          </a:r>
          <a:r>
            <a:rPr lang="ko-KR" altLang="en-US" sz="1600" dirty="0" err="1">
              <a:latin typeface="HY바다L" panose="02030600000101010101" pitchFamily="18" charset="-127"/>
              <a:ea typeface="HY바다L" panose="02030600000101010101" pitchFamily="18" charset="-127"/>
            </a:rPr>
            <a:t>홍토수로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 하는 자연스러운 국경을 </a:t>
          </a:r>
          <a:r>
            <a:rPr lang="ko-KR" altLang="en-US" sz="1600" u="none" dirty="0">
              <a:solidFill>
                <a:schemeClr val="tx1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정함으로써 </a:t>
          </a:r>
          <a:r>
            <a:rPr lang="en-US" altLang="ko-KR" sz="1600" u="none" dirty="0">
              <a:solidFill>
                <a:schemeClr val="tx1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19</a:t>
          </a:r>
          <a:r>
            <a:rPr lang="ko-KR" altLang="en-US" sz="1600" u="sng" dirty="0">
              <a:solidFill>
                <a:srgbClr val="FF0000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세기 후반부터 한 세기 동안 논란을 이어 온 백두산과 두만강 상류의 국경선을 명확히 획정했다는 데에 의의가 있다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.</a:t>
          </a:r>
          <a:endParaRPr lang="ko-KR" altLang="en-US" sz="1600" dirty="0">
            <a:latin typeface="HY바다L" panose="02030600000101010101" pitchFamily="18" charset="-127"/>
            <a:ea typeface="HY바다L" panose="02030600000101010101" pitchFamily="18" charset="-127"/>
          </a:endParaRPr>
        </a:p>
      </dgm:t>
    </dgm:pt>
    <dgm:pt modelId="{B3D84C64-7A70-4632-A357-6EFEEB266F2E}" type="parTrans" cxnId="{F3BF1F50-853B-4CE1-89B2-09E42526E339}">
      <dgm:prSet/>
      <dgm:spPr/>
      <dgm:t>
        <a:bodyPr/>
        <a:lstStyle/>
        <a:p>
          <a:pPr latinLnBrk="1"/>
          <a:endParaRPr lang="ko-KR" altLang="en-US"/>
        </a:p>
      </dgm:t>
    </dgm:pt>
    <dgm:pt modelId="{A357EBB7-6167-4C44-B321-DF887B5C98AD}" type="sibTrans" cxnId="{F3BF1F50-853B-4CE1-89B2-09E42526E339}">
      <dgm:prSet/>
      <dgm:spPr/>
      <dgm:t>
        <a:bodyPr/>
        <a:lstStyle/>
        <a:p>
          <a:pPr latinLnBrk="1"/>
          <a:endParaRPr lang="ko-KR" altLang="en-US"/>
        </a:p>
      </dgm:t>
    </dgm:pt>
    <dgm:pt modelId="{3CE3A242-720C-4ED2-AD21-87A26C2D80FE}">
      <dgm:prSet phldrT="[텍스트]"/>
      <dgm:spPr>
        <a:solidFill>
          <a:srgbClr val="10DAB4"/>
        </a:solidFill>
      </dgm:spPr>
      <dgm:t>
        <a:bodyPr/>
        <a:lstStyle/>
        <a:p>
          <a:pPr latinLnBrk="1"/>
          <a:r>
            <a:rPr lang="ko-KR" altLang="en-US" b="1" dirty="0">
              <a:latin typeface="HY바다L" panose="02030600000101010101" pitchFamily="18" charset="-127"/>
              <a:ea typeface="HY바다L" panose="02030600000101010101" pitchFamily="18" charset="-127"/>
            </a:rPr>
            <a:t>한계</a:t>
          </a:r>
        </a:p>
      </dgm:t>
    </dgm:pt>
    <dgm:pt modelId="{BD9AC1A1-D622-4E75-AEA8-989416BF91C5}" type="parTrans" cxnId="{024F2030-3058-4ABA-BDF7-70433D30A000}">
      <dgm:prSet/>
      <dgm:spPr/>
      <dgm:t>
        <a:bodyPr/>
        <a:lstStyle/>
        <a:p>
          <a:pPr latinLnBrk="1"/>
          <a:endParaRPr lang="ko-KR" altLang="en-US"/>
        </a:p>
      </dgm:t>
    </dgm:pt>
    <dgm:pt modelId="{FDB34F7B-E164-4014-A201-873361837031}" type="sibTrans" cxnId="{024F2030-3058-4ABA-BDF7-70433D30A000}">
      <dgm:prSet/>
      <dgm:spPr/>
      <dgm:t>
        <a:bodyPr/>
        <a:lstStyle/>
        <a:p>
          <a:pPr latinLnBrk="1"/>
          <a:endParaRPr lang="ko-KR" altLang="en-US"/>
        </a:p>
      </dgm:t>
    </dgm:pt>
    <dgm:pt modelId="{48465EA9-BAFA-44F0-9D75-875ADD453A77}">
      <dgm:prSet phldrT="[텍스트]" custT="1"/>
      <dgm:spPr>
        <a:ln>
          <a:solidFill>
            <a:srgbClr val="10DAB4"/>
          </a:solidFill>
        </a:ln>
      </dgm:spPr>
      <dgm:t>
        <a:bodyPr/>
        <a:lstStyle/>
        <a:p>
          <a:pPr latinLnBrk="1"/>
          <a:r>
            <a:rPr lang="ko-KR" altLang="en-US" sz="1600" dirty="0" err="1">
              <a:latin typeface="HY바다L" panose="02030600000101010101" pitchFamily="18" charset="-127"/>
              <a:ea typeface="HY바다L" panose="02030600000101010101" pitchFamily="18" charset="-127"/>
            </a:rPr>
            <a:t>조중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 변계 조약은 조선민주주의인민공화국과 중화인민공화국 양측이 모두 비밀로 하였기 때문에 그 구체적 내용은 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1999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년까지 세상에 알려지지 않았다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. 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이 조약은 </a:t>
          </a:r>
          <a:r>
            <a:rPr lang="ko-KR" altLang="en-US" sz="1600" dirty="0">
              <a:solidFill>
                <a:srgbClr val="FF0000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양국이 모두 그 체결을 공식적으로 인정한 바 없는 비밀 조약이므로 한반도 통일 과정이나 그 이후에 국경 분쟁의 불씨가 될 가능성을 배제할 수 없다</a:t>
          </a:r>
          <a:r>
            <a:rPr lang="en-US" altLang="ko-KR" sz="1600" dirty="0">
              <a:solidFill>
                <a:srgbClr val="FF0000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.</a:t>
          </a:r>
          <a:endParaRPr lang="ko-KR" altLang="en-US" sz="1600" dirty="0">
            <a:solidFill>
              <a:srgbClr val="FF0000"/>
            </a:solidFill>
            <a:latin typeface="HY바다L" panose="02030600000101010101" pitchFamily="18" charset="-127"/>
            <a:ea typeface="HY바다L" panose="02030600000101010101" pitchFamily="18" charset="-127"/>
          </a:endParaRPr>
        </a:p>
      </dgm:t>
    </dgm:pt>
    <dgm:pt modelId="{C886E930-2368-4755-883A-6D73B87D7785}" type="parTrans" cxnId="{7CA1806B-3210-4176-9B3A-F48E11EAA36C}">
      <dgm:prSet/>
      <dgm:spPr/>
      <dgm:t>
        <a:bodyPr/>
        <a:lstStyle/>
        <a:p>
          <a:pPr latinLnBrk="1"/>
          <a:endParaRPr lang="ko-KR" altLang="en-US"/>
        </a:p>
      </dgm:t>
    </dgm:pt>
    <dgm:pt modelId="{AA6E8376-E1C4-426B-81B2-486312B3D7FF}" type="sibTrans" cxnId="{7CA1806B-3210-4176-9B3A-F48E11EAA36C}">
      <dgm:prSet/>
      <dgm:spPr/>
      <dgm:t>
        <a:bodyPr/>
        <a:lstStyle/>
        <a:p>
          <a:pPr latinLnBrk="1"/>
          <a:endParaRPr lang="ko-KR" altLang="en-US"/>
        </a:p>
      </dgm:t>
    </dgm:pt>
    <dgm:pt modelId="{647C5E8E-123A-4D21-A1C3-F8896E98D6C6}">
      <dgm:prSet phldrT="[텍스트]"/>
      <dgm:spPr>
        <a:solidFill>
          <a:srgbClr val="10DAB4"/>
        </a:solidFill>
      </dgm:spPr>
      <dgm:t>
        <a:bodyPr/>
        <a:lstStyle/>
        <a:p>
          <a:pPr latinLnBrk="1"/>
          <a:r>
            <a:rPr lang="ko-KR" altLang="en-US" b="1" dirty="0">
              <a:latin typeface="HY바다L" panose="02030600000101010101" pitchFamily="18" charset="-127"/>
              <a:ea typeface="HY바다L" panose="02030600000101010101" pitchFamily="18" charset="-127"/>
            </a:rPr>
            <a:t>한계</a:t>
          </a:r>
        </a:p>
      </dgm:t>
    </dgm:pt>
    <dgm:pt modelId="{A60BF5C7-4DC6-4F8B-9E45-926BA48C7AB2}" type="parTrans" cxnId="{BA7ACE28-BCE4-413F-9FEB-31A951EC6405}">
      <dgm:prSet/>
      <dgm:spPr/>
      <dgm:t>
        <a:bodyPr/>
        <a:lstStyle/>
        <a:p>
          <a:pPr latinLnBrk="1"/>
          <a:endParaRPr lang="ko-KR" altLang="en-US"/>
        </a:p>
      </dgm:t>
    </dgm:pt>
    <dgm:pt modelId="{D77BE9D2-EFF1-4981-BC34-EAD9987CA4AB}" type="sibTrans" cxnId="{BA7ACE28-BCE4-413F-9FEB-31A951EC6405}">
      <dgm:prSet/>
      <dgm:spPr/>
      <dgm:t>
        <a:bodyPr/>
        <a:lstStyle/>
        <a:p>
          <a:pPr latinLnBrk="1"/>
          <a:endParaRPr lang="ko-KR" altLang="en-US"/>
        </a:p>
      </dgm:t>
    </dgm:pt>
    <dgm:pt modelId="{FA34AE9A-D0FC-4E99-A2E9-0787247A947E}">
      <dgm:prSet phldrT="[텍스트]" custT="1"/>
      <dgm:spPr>
        <a:ln>
          <a:solidFill>
            <a:srgbClr val="10DAB4"/>
          </a:solidFill>
        </a:ln>
      </dgm:spPr>
      <dgm:t>
        <a:bodyPr/>
        <a:lstStyle/>
        <a:p>
          <a:pPr latinLnBrk="1"/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냉전시대였던 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1980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년대 초에 백두산 천지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(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天池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)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를 북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·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중 양측이 분할했다는 사실이 한국 사회에 알려진 후 한동안 한국전쟁 참전의 대가로 북측이 천지의 절반을 중국측에 할양했다는 주장이 신뢰할 만한 근거 제시 없이 대북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(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對北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) 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불신감에 의존해 사실처럼 받아들여지기도 했으며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, 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현재도 북측이 </a:t>
          </a:r>
          <a:r>
            <a:rPr lang="ko-KR" altLang="en-US" sz="1600" dirty="0" err="1">
              <a:latin typeface="HY바다L" panose="02030600000101010101" pitchFamily="18" charset="-127"/>
              <a:ea typeface="HY바다L" panose="02030600000101010101" pitchFamily="18" charset="-127"/>
            </a:rPr>
            <a:t>토문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(</a:t>
          </a:r>
          <a:r>
            <a:rPr lang="ko-KR" altLang="en-US" sz="1600" dirty="0" err="1">
              <a:latin typeface="HY바다L" panose="02030600000101010101" pitchFamily="18" charset="-127"/>
              <a:ea typeface="HY바다L" panose="02030600000101010101" pitchFamily="18" charset="-127"/>
            </a:rPr>
            <a:t>土門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)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을 국경으로 주장하지 않아 간도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(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間島</a:t>
          </a:r>
          <a:r>
            <a:rPr lang="en-US" altLang="ko-KR" sz="1600" dirty="0">
              <a:latin typeface="HY바다L" panose="02030600000101010101" pitchFamily="18" charset="-127"/>
              <a:ea typeface="HY바다L" panose="02030600000101010101" pitchFamily="18" charset="-127"/>
            </a:rPr>
            <a:t>)</a:t>
          </a:r>
          <a:r>
            <a:rPr lang="ko-KR" altLang="en-US" sz="1600" dirty="0">
              <a:latin typeface="HY바다L" panose="02030600000101010101" pitchFamily="18" charset="-127"/>
              <a:ea typeface="HY바다L" panose="02030600000101010101" pitchFamily="18" charset="-127"/>
            </a:rPr>
            <a:t>의 영유권을 포기했다는 식의 부정적인 평가가 없지 않다</a:t>
          </a:r>
        </a:p>
      </dgm:t>
    </dgm:pt>
    <dgm:pt modelId="{56B3EBA0-8FA8-4DD4-86B9-E72F60FCCF52}" type="parTrans" cxnId="{7A10FCE5-2672-4D04-8E58-9D8A9469DF86}">
      <dgm:prSet/>
      <dgm:spPr/>
      <dgm:t>
        <a:bodyPr/>
        <a:lstStyle/>
        <a:p>
          <a:pPr latinLnBrk="1"/>
          <a:endParaRPr lang="ko-KR" altLang="en-US"/>
        </a:p>
      </dgm:t>
    </dgm:pt>
    <dgm:pt modelId="{582C80BF-7FE1-4CFD-A07B-6FA0E258F237}" type="sibTrans" cxnId="{7A10FCE5-2672-4D04-8E58-9D8A9469DF86}">
      <dgm:prSet/>
      <dgm:spPr/>
      <dgm:t>
        <a:bodyPr/>
        <a:lstStyle/>
        <a:p>
          <a:pPr latinLnBrk="1"/>
          <a:endParaRPr lang="ko-KR" altLang="en-US"/>
        </a:p>
      </dgm:t>
    </dgm:pt>
    <dgm:pt modelId="{0D80CFD8-E0DE-4ADE-BBA0-62158C4A117A}" type="pres">
      <dgm:prSet presAssocID="{994DB53E-D306-4F73-BA1C-9E3DDE8AF70C}" presName="linearFlow" presStyleCnt="0">
        <dgm:presLayoutVars>
          <dgm:dir/>
          <dgm:animLvl val="lvl"/>
          <dgm:resizeHandles val="exact"/>
        </dgm:presLayoutVars>
      </dgm:prSet>
      <dgm:spPr/>
    </dgm:pt>
    <dgm:pt modelId="{1F428210-6BC4-4F3C-ACD7-819681B787CC}" type="pres">
      <dgm:prSet presAssocID="{ED02DE63-449D-49F7-A102-B505CB1A4B0D}" presName="composite" presStyleCnt="0"/>
      <dgm:spPr/>
    </dgm:pt>
    <dgm:pt modelId="{83850D36-F34C-4EFF-9D64-CCD08FB88BFA}" type="pres">
      <dgm:prSet presAssocID="{ED02DE63-449D-49F7-A102-B505CB1A4B0D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810D8967-DFB3-4F4F-8AF0-44C5E0BB5974}" type="pres">
      <dgm:prSet presAssocID="{ED02DE63-449D-49F7-A102-B505CB1A4B0D}" presName="descendantText" presStyleLbl="alignAcc1" presStyleIdx="0" presStyleCnt="3" custLinFactNeighborX="-437" custLinFactNeighborY="11076">
        <dgm:presLayoutVars>
          <dgm:bulletEnabled val="1"/>
        </dgm:presLayoutVars>
      </dgm:prSet>
      <dgm:spPr/>
    </dgm:pt>
    <dgm:pt modelId="{1BDF29BC-5E8C-45AE-B522-381182EDB5A6}" type="pres">
      <dgm:prSet presAssocID="{C0FE14D4-DE3F-4D20-8DF2-784311CA4CC5}" presName="sp" presStyleCnt="0"/>
      <dgm:spPr/>
    </dgm:pt>
    <dgm:pt modelId="{1FDC2D7A-2ADC-4203-B2F9-A2D8DB91B7F2}" type="pres">
      <dgm:prSet presAssocID="{3CE3A242-720C-4ED2-AD21-87A26C2D80FE}" presName="composite" presStyleCnt="0"/>
      <dgm:spPr/>
    </dgm:pt>
    <dgm:pt modelId="{43D472DB-0611-4251-B65E-8CCE78DCA6C1}" type="pres">
      <dgm:prSet presAssocID="{3CE3A242-720C-4ED2-AD21-87A26C2D80FE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4E7461C-00CB-4307-87FE-4EAA645B70AE}" type="pres">
      <dgm:prSet presAssocID="{3CE3A242-720C-4ED2-AD21-87A26C2D80FE}" presName="descendantText" presStyleLbl="alignAcc1" presStyleIdx="1" presStyleCnt="3" custLinFactNeighborX="0" custLinFactNeighborY="0">
        <dgm:presLayoutVars>
          <dgm:bulletEnabled val="1"/>
        </dgm:presLayoutVars>
      </dgm:prSet>
      <dgm:spPr/>
    </dgm:pt>
    <dgm:pt modelId="{406288C7-E829-4397-A80B-0BA3D82EF3D2}" type="pres">
      <dgm:prSet presAssocID="{FDB34F7B-E164-4014-A201-873361837031}" presName="sp" presStyleCnt="0"/>
      <dgm:spPr/>
    </dgm:pt>
    <dgm:pt modelId="{F895B5CD-5DE3-4868-AC24-77A5EDCF6E3C}" type="pres">
      <dgm:prSet presAssocID="{647C5E8E-123A-4D21-A1C3-F8896E98D6C6}" presName="composite" presStyleCnt="0"/>
      <dgm:spPr/>
    </dgm:pt>
    <dgm:pt modelId="{CD08F2E3-0D5D-41B0-ACD6-CC01CB5A6ED9}" type="pres">
      <dgm:prSet presAssocID="{647C5E8E-123A-4D21-A1C3-F8896E98D6C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B4C3D81-13F8-454C-9A95-23BA18FEFDC9}" type="pres">
      <dgm:prSet presAssocID="{647C5E8E-123A-4D21-A1C3-F8896E98D6C6}" presName="descendantText" presStyleLbl="alignAcc1" presStyleIdx="2" presStyleCnt="3" custScaleY="136882" custLinFactNeighborX="-175" custLinFactNeighborY="10783">
        <dgm:presLayoutVars>
          <dgm:bulletEnabled val="1"/>
        </dgm:presLayoutVars>
      </dgm:prSet>
      <dgm:spPr/>
    </dgm:pt>
  </dgm:ptLst>
  <dgm:cxnLst>
    <dgm:cxn modelId="{243CAD32-5529-408A-A7BB-82D732F50480}" type="presOf" srcId="{647C5E8E-123A-4D21-A1C3-F8896E98D6C6}" destId="{CD08F2E3-0D5D-41B0-ACD6-CC01CB5A6ED9}" srcOrd="0" destOrd="0" presId="urn:microsoft.com/office/officeart/2005/8/layout/chevron2"/>
    <dgm:cxn modelId="{4D0FE879-00CE-4E55-A538-4C4C773A72CD}" type="presOf" srcId="{FA34AE9A-D0FC-4E99-A2E9-0787247A947E}" destId="{DB4C3D81-13F8-454C-9A95-23BA18FEFDC9}" srcOrd="0" destOrd="0" presId="urn:microsoft.com/office/officeart/2005/8/layout/chevron2"/>
    <dgm:cxn modelId="{BA7ACE28-BCE4-413F-9FEB-31A951EC6405}" srcId="{994DB53E-D306-4F73-BA1C-9E3DDE8AF70C}" destId="{647C5E8E-123A-4D21-A1C3-F8896E98D6C6}" srcOrd="2" destOrd="0" parTransId="{A60BF5C7-4DC6-4F8B-9E45-926BA48C7AB2}" sibTransId="{D77BE9D2-EFF1-4981-BC34-EAD9987CA4AB}"/>
    <dgm:cxn modelId="{73714E9E-971B-464C-AF1D-C6828ACE82BA}" type="presOf" srcId="{994DB53E-D306-4F73-BA1C-9E3DDE8AF70C}" destId="{0D80CFD8-E0DE-4ADE-BBA0-62158C4A117A}" srcOrd="0" destOrd="0" presId="urn:microsoft.com/office/officeart/2005/8/layout/chevron2"/>
    <dgm:cxn modelId="{BC8650E9-68B6-43C6-9D34-A1344A044171}" srcId="{ED02DE63-449D-49F7-A102-B505CB1A4B0D}" destId="{C68E5614-F3DB-4D28-BDD6-A9CC5190BE70}" srcOrd="0" destOrd="0" parTransId="{ADF8F41C-D1EB-4B9A-BB5F-48353F05197C}" sibTransId="{1A482442-0E5E-47F5-8EF1-D3D7A697F36C}"/>
    <dgm:cxn modelId="{7A10FCE5-2672-4D04-8E58-9D8A9469DF86}" srcId="{647C5E8E-123A-4D21-A1C3-F8896E98D6C6}" destId="{FA34AE9A-D0FC-4E99-A2E9-0787247A947E}" srcOrd="0" destOrd="0" parTransId="{56B3EBA0-8FA8-4DD4-86B9-E72F60FCCF52}" sibTransId="{582C80BF-7FE1-4CFD-A07B-6FA0E258F237}"/>
    <dgm:cxn modelId="{7CA1806B-3210-4176-9B3A-F48E11EAA36C}" srcId="{3CE3A242-720C-4ED2-AD21-87A26C2D80FE}" destId="{48465EA9-BAFA-44F0-9D75-875ADD453A77}" srcOrd="0" destOrd="0" parTransId="{C886E930-2368-4755-883A-6D73B87D7785}" sibTransId="{AA6E8376-E1C4-426B-81B2-486312B3D7FF}"/>
    <dgm:cxn modelId="{40DE71D8-D334-4360-BD49-5D1991BBE77A}" type="presOf" srcId="{C68E5614-F3DB-4D28-BDD6-A9CC5190BE70}" destId="{810D8967-DFB3-4F4F-8AF0-44C5E0BB5974}" srcOrd="0" destOrd="0" presId="urn:microsoft.com/office/officeart/2005/8/layout/chevron2"/>
    <dgm:cxn modelId="{4E648930-11AF-4202-B1F7-42738179C2A2}" type="presOf" srcId="{48465EA9-BAFA-44F0-9D75-875ADD453A77}" destId="{E4E7461C-00CB-4307-87FE-4EAA645B70AE}" srcOrd="0" destOrd="0" presId="urn:microsoft.com/office/officeart/2005/8/layout/chevron2"/>
    <dgm:cxn modelId="{703891A9-F9C8-42D0-8470-EC5FF02480FB}" type="presOf" srcId="{B7795EB1-D8F6-4E23-A9F4-8EF7C740BAD1}" destId="{810D8967-DFB3-4F4F-8AF0-44C5E0BB5974}" srcOrd="0" destOrd="1" presId="urn:microsoft.com/office/officeart/2005/8/layout/chevron2"/>
    <dgm:cxn modelId="{024F2030-3058-4ABA-BDF7-70433D30A000}" srcId="{994DB53E-D306-4F73-BA1C-9E3DDE8AF70C}" destId="{3CE3A242-720C-4ED2-AD21-87A26C2D80FE}" srcOrd="1" destOrd="0" parTransId="{BD9AC1A1-D622-4E75-AEA8-989416BF91C5}" sibTransId="{FDB34F7B-E164-4014-A201-873361837031}"/>
    <dgm:cxn modelId="{52DDD50B-0734-4F22-9459-22D5C8689388}" srcId="{994DB53E-D306-4F73-BA1C-9E3DDE8AF70C}" destId="{ED02DE63-449D-49F7-A102-B505CB1A4B0D}" srcOrd="0" destOrd="0" parTransId="{EF9220D3-7270-4E20-B183-9887735B7327}" sibTransId="{C0FE14D4-DE3F-4D20-8DF2-784311CA4CC5}"/>
    <dgm:cxn modelId="{9AEE19F0-EA55-42AB-8117-6145AF04043A}" type="presOf" srcId="{ED02DE63-449D-49F7-A102-B505CB1A4B0D}" destId="{83850D36-F34C-4EFF-9D64-CCD08FB88BFA}" srcOrd="0" destOrd="0" presId="urn:microsoft.com/office/officeart/2005/8/layout/chevron2"/>
    <dgm:cxn modelId="{F2BBCFE1-55A4-498C-B9F7-F625C444DBC0}" type="presOf" srcId="{3CE3A242-720C-4ED2-AD21-87A26C2D80FE}" destId="{43D472DB-0611-4251-B65E-8CCE78DCA6C1}" srcOrd="0" destOrd="0" presId="urn:microsoft.com/office/officeart/2005/8/layout/chevron2"/>
    <dgm:cxn modelId="{F3BF1F50-853B-4CE1-89B2-09E42526E339}" srcId="{ED02DE63-449D-49F7-A102-B505CB1A4B0D}" destId="{B7795EB1-D8F6-4E23-A9F4-8EF7C740BAD1}" srcOrd="1" destOrd="0" parTransId="{B3D84C64-7A70-4632-A357-6EFEEB266F2E}" sibTransId="{A357EBB7-6167-4C44-B321-DF887B5C98AD}"/>
    <dgm:cxn modelId="{95BF6ADC-9505-4115-93FF-3F7AEF380133}" type="presParOf" srcId="{0D80CFD8-E0DE-4ADE-BBA0-62158C4A117A}" destId="{1F428210-6BC4-4F3C-ACD7-819681B787CC}" srcOrd="0" destOrd="0" presId="urn:microsoft.com/office/officeart/2005/8/layout/chevron2"/>
    <dgm:cxn modelId="{B822EDC9-133E-4DFD-8BAE-8331F943C358}" type="presParOf" srcId="{1F428210-6BC4-4F3C-ACD7-819681B787CC}" destId="{83850D36-F34C-4EFF-9D64-CCD08FB88BFA}" srcOrd="0" destOrd="0" presId="urn:microsoft.com/office/officeart/2005/8/layout/chevron2"/>
    <dgm:cxn modelId="{C4BE7E12-638A-45A1-AD5C-80ABCDCB7116}" type="presParOf" srcId="{1F428210-6BC4-4F3C-ACD7-819681B787CC}" destId="{810D8967-DFB3-4F4F-8AF0-44C5E0BB5974}" srcOrd="1" destOrd="0" presId="urn:microsoft.com/office/officeart/2005/8/layout/chevron2"/>
    <dgm:cxn modelId="{40FEE1BC-59A7-448B-ADC6-97C39E0E4546}" type="presParOf" srcId="{0D80CFD8-E0DE-4ADE-BBA0-62158C4A117A}" destId="{1BDF29BC-5E8C-45AE-B522-381182EDB5A6}" srcOrd="1" destOrd="0" presId="urn:microsoft.com/office/officeart/2005/8/layout/chevron2"/>
    <dgm:cxn modelId="{F613BD61-19B6-4E6D-A220-15A4684DF544}" type="presParOf" srcId="{0D80CFD8-E0DE-4ADE-BBA0-62158C4A117A}" destId="{1FDC2D7A-2ADC-4203-B2F9-A2D8DB91B7F2}" srcOrd="2" destOrd="0" presId="urn:microsoft.com/office/officeart/2005/8/layout/chevron2"/>
    <dgm:cxn modelId="{38640CBB-9F42-4980-99F5-BB23961B8C03}" type="presParOf" srcId="{1FDC2D7A-2ADC-4203-B2F9-A2D8DB91B7F2}" destId="{43D472DB-0611-4251-B65E-8CCE78DCA6C1}" srcOrd="0" destOrd="0" presId="urn:microsoft.com/office/officeart/2005/8/layout/chevron2"/>
    <dgm:cxn modelId="{A0BADA27-2710-47FC-8FCA-81F58BFB2A8C}" type="presParOf" srcId="{1FDC2D7A-2ADC-4203-B2F9-A2D8DB91B7F2}" destId="{E4E7461C-00CB-4307-87FE-4EAA645B70AE}" srcOrd="1" destOrd="0" presId="urn:microsoft.com/office/officeart/2005/8/layout/chevron2"/>
    <dgm:cxn modelId="{1BD9A219-B1A5-421E-8E94-833BD96A34B8}" type="presParOf" srcId="{0D80CFD8-E0DE-4ADE-BBA0-62158C4A117A}" destId="{406288C7-E829-4397-A80B-0BA3D82EF3D2}" srcOrd="3" destOrd="0" presId="urn:microsoft.com/office/officeart/2005/8/layout/chevron2"/>
    <dgm:cxn modelId="{EE518114-1BFE-4D96-86E0-2E0EBC326B64}" type="presParOf" srcId="{0D80CFD8-E0DE-4ADE-BBA0-62158C4A117A}" destId="{F895B5CD-5DE3-4868-AC24-77A5EDCF6E3C}" srcOrd="4" destOrd="0" presId="urn:microsoft.com/office/officeart/2005/8/layout/chevron2"/>
    <dgm:cxn modelId="{B4D5F399-CE2C-473F-8D46-A34D126E291F}" type="presParOf" srcId="{F895B5CD-5DE3-4868-AC24-77A5EDCF6E3C}" destId="{CD08F2E3-0D5D-41B0-ACD6-CC01CB5A6ED9}" srcOrd="0" destOrd="0" presId="urn:microsoft.com/office/officeart/2005/8/layout/chevron2"/>
    <dgm:cxn modelId="{476F74F0-B290-4221-860F-1A7369253745}" type="presParOf" srcId="{F895B5CD-5DE3-4868-AC24-77A5EDCF6E3C}" destId="{DB4C3D81-13F8-454C-9A95-23BA18FEFD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29630F-2B24-428C-98FC-CF2671A0606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B44CFB5A-051C-4AE9-B07B-C50E5E8C59DD}" type="pres">
      <dgm:prSet presAssocID="{8729630F-2B24-428C-98FC-CF2671A0606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5799EE23-9B7F-418D-8A30-7684C0141B5A}" type="presOf" srcId="{8729630F-2B24-428C-98FC-CF2671A06069}" destId="{B44CFB5A-051C-4AE9-B07B-C50E5E8C59DD}" srcOrd="0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50D36-F34C-4EFF-9D64-CCD08FB88BFA}">
      <dsp:nvSpPr>
        <dsp:cNvPr id="0" name=""/>
        <dsp:cNvSpPr/>
      </dsp:nvSpPr>
      <dsp:spPr>
        <a:xfrm rot="5400000">
          <a:off x="-273419" y="281990"/>
          <a:ext cx="1822794" cy="1275955"/>
        </a:xfrm>
        <a:prstGeom prst="chevron">
          <a:avLst/>
        </a:prstGeom>
        <a:solidFill>
          <a:srgbClr val="00B050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700" b="1" kern="1200" dirty="0">
              <a:latin typeface="HY바다L" panose="02030600000101010101" pitchFamily="18" charset="-127"/>
              <a:ea typeface="HY바다L" panose="02030600000101010101" pitchFamily="18" charset="-127"/>
            </a:rPr>
            <a:t>의의</a:t>
          </a:r>
        </a:p>
      </dsp:txBody>
      <dsp:txXfrm rot="-5400000">
        <a:off x="1" y="646549"/>
        <a:ext cx="1275955" cy="546839"/>
      </dsp:txXfrm>
    </dsp:sp>
    <dsp:sp modelId="{810D8967-DFB3-4F4F-8AF0-44C5E0BB5974}">
      <dsp:nvSpPr>
        <dsp:cNvPr id="0" name=""/>
        <dsp:cNvSpPr/>
      </dsp:nvSpPr>
      <dsp:spPr>
        <a:xfrm rot="5400000">
          <a:off x="4262486" y="-2878283"/>
          <a:ext cx="1184816" cy="72209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ko-KR" altLang="en-US" sz="1400" kern="1200" dirty="0"/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600" kern="1200" dirty="0" err="1">
              <a:latin typeface="HY바다L" panose="02030600000101010101" pitchFamily="18" charset="-127"/>
              <a:ea typeface="HY바다L" panose="02030600000101010101" pitchFamily="18" charset="-127"/>
            </a:rPr>
            <a:t>조중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 변계 조약은 백두산의 국경을 자연 경계인 천지로 하고 그 동쪽 국경을 천지에서 가장 가까운 두만강 상류인 </a:t>
          </a:r>
          <a:r>
            <a:rPr lang="ko-KR" altLang="en-US" sz="1600" kern="1200" dirty="0" err="1">
              <a:latin typeface="HY바다L" panose="02030600000101010101" pitchFamily="18" charset="-127"/>
              <a:ea typeface="HY바다L" panose="02030600000101010101" pitchFamily="18" charset="-127"/>
            </a:rPr>
            <a:t>홍토수로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 하는 자연스러운 국경을 </a:t>
          </a:r>
          <a:r>
            <a:rPr lang="ko-KR" altLang="en-US" sz="1600" u="none" kern="1200" dirty="0">
              <a:solidFill>
                <a:schemeClr val="tx1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정함으로써 </a:t>
          </a:r>
          <a:r>
            <a:rPr lang="en-US" altLang="ko-KR" sz="1600" u="none" kern="1200" dirty="0">
              <a:solidFill>
                <a:schemeClr val="tx1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19</a:t>
          </a:r>
          <a:r>
            <a:rPr lang="ko-KR" altLang="en-US" sz="1600" u="sng" kern="1200" dirty="0">
              <a:solidFill>
                <a:srgbClr val="FF0000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세기 후반부터 한 세기 동안 논란을 이어 온 백두산과 두만강 상류의 국경선을 명확히 획정했다는 데에 의의가 있다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.</a:t>
          </a:r>
          <a:endParaRPr lang="ko-KR" altLang="en-US" sz="1600" kern="1200" dirty="0">
            <a:latin typeface="HY바다L" panose="02030600000101010101" pitchFamily="18" charset="-127"/>
            <a:ea typeface="HY바다L" panose="02030600000101010101" pitchFamily="18" charset="-127"/>
          </a:endParaRPr>
        </a:p>
      </dsp:txBody>
      <dsp:txXfrm rot="-5400000">
        <a:off x="1244400" y="197641"/>
        <a:ext cx="7163150" cy="1069140"/>
      </dsp:txXfrm>
    </dsp:sp>
    <dsp:sp modelId="{43D472DB-0611-4251-B65E-8CCE78DCA6C1}">
      <dsp:nvSpPr>
        <dsp:cNvPr id="0" name=""/>
        <dsp:cNvSpPr/>
      </dsp:nvSpPr>
      <dsp:spPr>
        <a:xfrm rot="5400000">
          <a:off x="-273419" y="1921870"/>
          <a:ext cx="1822794" cy="1275955"/>
        </a:xfrm>
        <a:prstGeom prst="chevron">
          <a:avLst/>
        </a:prstGeom>
        <a:solidFill>
          <a:srgbClr val="10DAB4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700" b="1" kern="1200" dirty="0">
              <a:latin typeface="HY바다L" panose="02030600000101010101" pitchFamily="18" charset="-127"/>
              <a:ea typeface="HY바다L" panose="02030600000101010101" pitchFamily="18" charset="-127"/>
            </a:rPr>
            <a:t>한계</a:t>
          </a:r>
        </a:p>
      </dsp:txBody>
      <dsp:txXfrm rot="-5400000">
        <a:off x="1" y="2286429"/>
        <a:ext cx="1275955" cy="546839"/>
      </dsp:txXfrm>
    </dsp:sp>
    <dsp:sp modelId="{E4E7461C-00CB-4307-87FE-4EAA645B70AE}">
      <dsp:nvSpPr>
        <dsp:cNvPr id="0" name=""/>
        <dsp:cNvSpPr/>
      </dsp:nvSpPr>
      <dsp:spPr>
        <a:xfrm rot="5400000">
          <a:off x="4294041" y="-1369634"/>
          <a:ext cx="1184816" cy="72209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10DAB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600" kern="1200" dirty="0" err="1">
              <a:latin typeface="HY바다L" panose="02030600000101010101" pitchFamily="18" charset="-127"/>
              <a:ea typeface="HY바다L" panose="02030600000101010101" pitchFamily="18" charset="-127"/>
            </a:rPr>
            <a:t>조중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 변계 조약은 조선민주주의인민공화국과 중화인민공화국 양측이 모두 비밀로 하였기 때문에 그 구체적 내용은 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1999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년까지 세상에 알려지지 않았다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. 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이 조약은 </a:t>
          </a:r>
          <a:r>
            <a:rPr lang="ko-KR" altLang="en-US" sz="1600" kern="1200" dirty="0">
              <a:solidFill>
                <a:srgbClr val="FF0000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양국이 모두 그 체결을 공식적으로 인정한 바 없는 비밀 조약이므로 한반도 통일 과정이나 그 이후에 국경 분쟁의 불씨가 될 가능성을 배제할 수 없다</a:t>
          </a:r>
          <a:r>
            <a:rPr lang="en-US" altLang="ko-KR" sz="1600" kern="1200" dirty="0">
              <a:solidFill>
                <a:srgbClr val="FF0000"/>
              </a:solidFill>
              <a:latin typeface="HY바다L" panose="02030600000101010101" pitchFamily="18" charset="-127"/>
              <a:ea typeface="HY바다L" panose="02030600000101010101" pitchFamily="18" charset="-127"/>
            </a:rPr>
            <a:t>.</a:t>
          </a:r>
          <a:endParaRPr lang="ko-KR" altLang="en-US" sz="1600" kern="1200" dirty="0">
            <a:solidFill>
              <a:srgbClr val="FF0000"/>
            </a:solidFill>
            <a:latin typeface="HY바다L" panose="02030600000101010101" pitchFamily="18" charset="-127"/>
            <a:ea typeface="HY바다L" panose="02030600000101010101" pitchFamily="18" charset="-127"/>
          </a:endParaRPr>
        </a:p>
      </dsp:txBody>
      <dsp:txXfrm rot="-5400000">
        <a:off x="1275955" y="1706290"/>
        <a:ext cx="7163150" cy="1069140"/>
      </dsp:txXfrm>
    </dsp:sp>
    <dsp:sp modelId="{CD08F2E3-0D5D-41B0-ACD6-CC01CB5A6ED9}">
      <dsp:nvSpPr>
        <dsp:cNvPr id="0" name=""/>
        <dsp:cNvSpPr/>
      </dsp:nvSpPr>
      <dsp:spPr>
        <a:xfrm rot="5400000">
          <a:off x="-273419" y="3780241"/>
          <a:ext cx="1822794" cy="1275955"/>
        </a:xfrm>
        <a:prstGeom prst="chevron">
          <a:avLst/>
        </a:prstGeom>
        <a:solidFill>
          <a:srgbClr val="10DAB4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700" b="1" kern="1200" dirty="0">
              <a:latin typeface="HY바다L" panose="02030600000101010101" pitchFamily="18" charset="-127"/>
              <a:ea typeface="HY바다L" panose="02030600000101010101" pitchFamily="18" charset="-127"/>
            </a:rPr>
            <a:t>한계</a:t>
          </a:r>
        </a:p>
      </dsp:txBody>
      <dsp:txXfrm rot="-5400000">
        <a:off x="1" y="4144800"/>
        <a:ext cx="1275955" cy="546839"/>
      </dsp:txXfrm>
    </dsp:sp>
    <dsp:sp modelId="{DB4C3D81-13F8-454C-9A95-23BA18FEFDC9}">
      <dsp:nvSpPr>
        <dsp:cNvPr id="0" name=""/>
        <dsp:cNvSpPr/>
      </dsp:nvSpPr>
      <dsp:spPr>
        <a:xfrm rot="5400000">
          <a:off x="4062913" y="616494"/>
          <a:ext cx="1621800" cy="72209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10DAB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냉전시대였던 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1980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년대 초에 백두산 천지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(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天池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)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를 북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·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중 양측이 분할했다는 사실이 한국 사회에 알려진 후 한동안 한국전쟁 참전의 대가로 북측이 천지의 절반을 중국측에 할양했다는 주장이 신뢰할 만한 근거 제시 없이 대북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(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對北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) 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불신감에 의존해 사실처럼 받아들여지기도 했으며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, 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현재도 북측이 </a:t>
          </a:r>
          <a:r>
            <a:rPr lang="ko-KR" altLang="en-US" sz="1600" kern="1200" dirty="0" err="1">
              <a:latin typeface="HY바다L" panose="02030600000101010101" pitchFamily="18" charset="-127"/>
              <a:ea typeface="HY바다L" panose="02030600000101010101" pitchFamily="18" charset="-127"/>
            </a:rPr>
            <a:t>토문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(</a:t>
          </a:r>
          <a:r>
            <a:rPr lang="ko-KR" altLang="en-US" sz="1600" kern="1200" dirty="0" err="1">
              <a:latin typeface="HY바다L" panose="02030600000101010101" pitchFamily="18" charset="-127"/>
              <a:ea typeface="HY바다L" panose="02030600000101010101" pitchFamily="18" charset="-127"/>
            </a:rPr>
            <a:t>土門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)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을 국경으로 주장하지 않아 간도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(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間島</a:t>
          </a:r>
          <a:r>
            <a:rPr lang="en-US" altLang="ko-KR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)</a:t>
          </a:r>
          <a:r>
            <a:rPr lang="ko-KR" altLang="en-US" sz="1600" kern="1200" dirty="0">
              <a:latin typeface="HY바다L" panose="02030600000101010101" pitchFamily="18" charset="-127"/>
              <a:ea typeface="HY바다L" panose="02030600000101010101" pitchFamily="18" charset="-127"/>
            </a:rPr>
            <a:t>의 영유권을 포기했다는 식의 부정적인 평가가 없지 않다</a:t>
          </a:r>
        </a:p>
      </dsp:txBody>
      <dsp:txXfrm rot="-5400000">
        <a:off x="1263319" y="3495258"/>
        <a:ext cx="7141818" cy="1463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4B4F9-B1A1-45A9-8699-1680E32F43FE}" type="datetimeFigureOut">
              <a:rPr lang="ko-KR" altLang="en-US" smtClean="0"/>
              <a:t>2016-05-02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E9900-C2E2-4867-9DF4-B07C97CCE8A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8610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7C77-21B7-47C4-A687-9C672AC0A1BC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343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/>
              <a:pPr/>
              <a:t>58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7C77-21B7-47C4-A687-9C672AC0A1B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343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E91B-2AC9-48F2-A5BD-E340350E7B1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1581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E9900-C2E2-4867-9DF4-B07C97CCE8A7}" type="slidenum">
              <a:rPr lang="ko-KR" altLang="en-US" smtClean="0"/>
              <a:t>41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49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2BE35-E994-43D2-8D95-2EDB36AC42AD}" type="slidenum">
              <a:rPr lang="ko-KR" altLang="en-US" smtClean="0">
                <a:solidFill>
                  <a:prstClr val="black"/>
                </a:solidFill>
              </a:rPr>
              <a:pPr/>
              <a:t>53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2016-05-02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2016-05-02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2016-05-02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62921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80680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11709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6215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53464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63856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39579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3214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2016-05-02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97871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48655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64836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2016-05-02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2016-05-02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2016-05-02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2016-05-02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2016-05-02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2016-05-02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0167-5D2B-4490-B1EA-847F1F0BE288}" type="datetimeFigureOut">
              <a:rPr lang="ko-KR" altLang="en-US" smtClean="0">
                <a:solidFill>
                  <a:srgbClr val="D34817">
                    <a:lumMod val="50000"/>
                  </a:srgbClr>
                </a:solidFill>
              </a:rPr>
              <a:pPr/>
              <a:t>2016-05-02</a:t>
            </a:fld>
            <a:endParaRPr lang="ko-KR" altLang="en-US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3732" r:id="rId13"/>
    <p:sldLayoutId id="2147483745" r:id="rId14"/>
    <p:sldLayoutId id="2147483758" r:id="rId15"/>
    <p:sldLayoutId id="2147483771" r:id="rId16"/>
    <p:sldLayoutId id="2147483797" r:id="rId17"/>
    <p:sldLayoutId id="2147483849" r:id="rId18"/>
    <p:sldLayoutId id="2147483823" r:id="rId19"/>
    <p:sldLayoutId id="2147483784" r:id="rId20"/>
    <p:sldLayoutId id="2147483810" r:id="rId21"/>
    <p:sldLayoutId id="2147484048" r:id="rId22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earch.daum.net/search?w=tot&amp;rtupcoll=NNS&amp;q=%EB%8F%99%EB%B6%81%EC%95%84%EC%97%AD%EC%82%AC%EC%9E%AC%EB%8B%A8&amp;nil_profile=newskwd&amp;nil_id=v20120227083517033" TargetMode="External"/><Relationship Id="rId2" Type="http://schemas.openxmlformats.org/officeDocument/2006/relationships/hyperlink" Target="http://search.daum.net/search?w=tot&amp;rtupcoll=NNS&amp;q=%EC%91%B9%EC%9E%90%EC%98%A4%EB%9F%B0&amp;nil_profile=newskwd&amp;nil_id=v2012022708351703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88"/>
            <a:ext cx="9141296" cy="681955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8204448" cy="1204044"/>
          </a:xfrm>
        </p:spPr>
        <p:txBody>
          <a:bodyPr/>
          <a:lstStyle/>
          <a:p>
            <a:r>
              <a:rPr lang="ko-KR" altLang="en-US" dirty="0">
                <a:solidFill>
                  <a:schemeClr val="tx1"/>
                </a:solidFill>
                <a:latin typeface="양재소슬체S" pitchFamily="18" charset="-127"/>
                <a:ea typeface="양재소슬체S" pitchFamily="18" charset="-127"/>
              </a:rPr>
              <a:t>간도가 한국영토로서의 근거는</a:t>
            </a:r>
            <a:r>
              <a:rPr lang="en-US" altLang="ko-KR" dirty="0">
                <a:solidFill>
                  <a:schemeClr val="tx1"/>
                </a:solidFill>
                <a:latin typeface="양재소슬체S" pitchFamily="18" charset="-127"/>
                <a:ea typeface="양재소슬체S" pitchFamily="18" charset="-127"/>
              </a:rPr>
              <a:t>?</a:t>
            </a:r>
            <a:endParaRPr lang="ko-KR" altLang="en-US" dirty="0">
              <a:solidFill>
                <a:schemeClr val="tx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4206859"/>
            <a:ext cx="7552928" cy="2664296"/>
          </a:xfrm>
        </p:spPr>
        <p:txBody>
          <a:bodyPr>
            <a:no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                     조장 </a:t>
            </a:r>
            <a:r>
              <a:rPr lang="en-US" altLang="ko-KR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문현식  </a:t>
            </a:r>
            <a:r>
              <a:rPr lang="ko-KR" altLang="en-US" sz="2800" dirty="0" err="1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부조장</a:t>
            </a:r>
            <a:r>
              <a:rPr lang="en-US" altLang="ko-KR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김도희</a:t>
            </a:r>
            <a:endParaRPr lang="en-US" altLang="ko-KR" sz="2800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sz="2800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                        조원</a:t>
            </a:r>
            <a:r>
              <a:rPr lang="en-US" altLang="ko-KR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: </a:t>
            </a:r>
            <a:r>
              <a:rPr lang="ko-KR" altLang="en-US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임도윤 </a:t>
            </a:r>
            <a:r>
              <a:rPr lang="en-US" altLang="ko-KR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안예은</a:t>
            </a:r>
            <a:r>
              <a:rPr lang="en-US" altLang="ko-KR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sz="2800" dirty="0" err="1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김무수</a:t>
            </a:r>
            <a:r>
              <a:rPr lang="en-US" altLang="ko-KR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, </a:t>
            </a:r>
          </a:p>
          <a:p>
            <a:r>
              <a:rPr lang="en-US" altLang="ko-KR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                     </a:t>
            </a:r>
            <a:r>
              <a:rPr lang="ko-KR" altLang="en-US" sz="2800" dirty="0" err="1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정재흠</a:t>
            </a:r>
            <a:r>
              <a:rPr lang="en-US" altLang="ko-KR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장은지</a:t>
            </a:r>
            <a:r>
              <a:rPr lang="en-US" altLang="ko-KR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,</a:t>
            </a:r>
            <a:r>
              <a:rPr lang="ko-KR" altLang="en-US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황보승미</a:t>
            </a:r>
            <a:endParaRPr lang="en-US" altLang="ko-KR" sz="2800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9924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1480" y="476672"/>
            <a:ext cx="5061417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3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간도의역사</a:t>
            </a:r>
            <a:endParaRPr lang="ko-KR" altLang="en-US" sz="3600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75625" y="1165351"/>
            <a:ext cx="2622736" cy="546584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ko-KR" altLang="en-US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  </a:t>
            </a:r>
            <a:r>
              <a:rPr lang="ko-KR" altLang="en-US" sz="3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중국의 입장</a:t>
            </a:r>
            <a:endParaRPr lang="en-US" altLang="ko-KR" sz="3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 rot="2700000">
            <a:off x="224496" y="1506867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 rot="2700000">
            <a:off x="6838925" y="5002341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6763" y="1916832"/>
            <a:ext cx="7370814" cy="324036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간도에는 중국의 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개 민족이 거주하고 있습니다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만약 간도를 한국에 돌려준다면 소수 민족의 분리주의를 통제할 수가 없습니다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pPr fontAlgn="base"/>
            <a:endParaRPr lang="ko-KR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fontAlgn="base"/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간도는 한반도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러시아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일본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미국의 관계에서 전략적인 요충지로 손꼽히고 있습니다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동북아의 중심 위치에 </a:t>
            </a:r>
            <a:r>
              <a:rPr lang="ko-KR" alt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놓인만큼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중국에서도 놓치지 싶지 </a:t>
            </a:r>
            <a:r>
              <a:rPr lang="ko-KR" alt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않을것입니다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pPr fontAlgn="base"/>
            <a:endParaRPr lang="ko-KR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fontAlgn="base"/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영토 주권의 확보를 위해서 역시 간도를 놓칠 수 </a:t>
            </a:r>
            <a:r>
              <a:rPr lang="ko-KR" alt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없을것입니다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중국은 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21</a:t>
            </a:r>
            <a:r>
              <a:rPr lang="ko-KR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세기에 새로운 제국으로 도약하려면 ‘영토적 통일성’ 유지하는 것이 가장 중요하다고 </a:t>
            </a:r>
            <a:r>
              <a:rPr lang="ko-KR" alt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보고있습니다</a:t>
            </a:r>
            <a:r>
              <a:rPr lang="en-US" altLang="ko-KR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ko-KR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04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  <a:p>
              <a:pPr algn="r"/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757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560" y="479293"/>
            <a:ext cx="5061417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32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간도의역사</a:t>
            </a:r>
            <a:endParaRPr lang="ko-KR" altLang="en-US" sz="3200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73698" y="1357615"/>
            <a:ext cx="3999189" cy="512097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just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우리나라의 입장</a:t>
            </a:r>
            <a:endParaRPr lang="en-US" altLang="ko-KR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 rot="2700000">
            <a:off x="224496" y="1506867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 rot="2700000">
            <a:off x="6838925" y="5002341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5576" y="2132856"/>
            <a:ext cx="7442001" cy="2819439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00" dirty="0">
              <a:solidFill>
                <a:srgbClr val="002060"/>
              </a:solidFill>
              <a:latin typeface="양재소슬체S" pitchFamily="18" charset="-127"/>
              <a:ea typeface="양재소슬체S" pitchFamily="18" charset="-127"/>
            </a:endParaRPr>
          </a:p>
          <a:p>
            <a:pPr fontAlgn="base"/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-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영토 주권의 확보</a:t>
            </a:r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- 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우리 땅을 되찾아야 합니다</a:t>
            </a:r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. 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뿐만 아니라 현재 큰 문제가 </a:t>
            </a:r>
            <a:r>
              <a:rPr lang="ko-KR" altLang="en-US" sz="2000" dirty="0" err="1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되고있는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 중일 역사 왜곡 역시 바로 잡아야만 합니다</a:t>
            </a:r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pPr fontAlgn="base"/>
            <a:endParaRPr lang="en-US" altLang="ko-KR" sz="2000" dirty="0">
              <a:solidFill>
                <a:srgbClr val="002060"/>
              </a:solidFill>
              <a:latin typeface="양재소슬체S" pitchFamily="18" charset="-127"/>
              <a:ea typeface="양재소슬체S" pitchFamily="18" charset="-127"/>
            </a:endParaRPr>
          </a:p>
          <a:p>
            <a:pPr fontAlgn="base"/>
            <a:endParaRPr lang="ko-KR" altLang="en-US" sz="2000" dirty="0">
              <a:solidFill>
                <a:srgbClr val="002060"/>
              </a:solidFill>
              <a:latin typeface="양재소슬체S" pitchFamily="18" charset="-127"/>
              <a:ea typeface="양재소슬체S" pitchFamily="18" charset="-127"/>
            </a:endParaRPr>
          </a:p>
          <a:p>
            <a:pPr fontAlgn="base"/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-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간도문제는 통일코리아의 미래와 깊은 관계가 있습니다</a:t>
            </a:r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. 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뿐만 아니라 한반도가 동북아의 중심국가가 될 수 있는 기회가 될 것입니다</a:t>
            </a:r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pPr fontAlgn="base"/>
            <a:endParaRPr lang="ko-KR" altLang="en-US" sz="2000" dirty="0">
              <a:solidFill>
                <a:srgbClr val="002060"/>
              </a:solidFill>
              <a:latin typeface="양재소슬체S" pitchFamily="18" charset="-127"/>
              <a:ea typeface="양재소슬체S" pitchFamily="18" charset="-127"/>
            </a:endParaRPr>
          </a:p>
          <a:p>
            <a:pPr fontAlgn="base"/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-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앞서 </a:t>
            </a:r>
            <a:r>
              <a:rPr lang="ko-KR" altLang="en-US" sz="2000" dirty="0" err="1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말한대로</a:t>
            </a:r>
            <a:r>
              <a:rPr lang="ko-KR" altLang="en-US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 간도는 전략적인 요충지이기 때문입니다</a:t>
            </a:r>
            <a:r>
              <a:rPr lang="en-US" altLang="ko-KR" sz="2000" dirty="0">
                <a:solidFill>
                  <a:srgbClr val="002060"/>
                </a:solidFill>
                <a:latin typeface="양재소슬체S" pitchFamily="18" charset="-127"/>
                <a:ea typeface="양재소슬체S" pitchFamily="18" charset="-127"/>
              </a:rPr>
              <a:t>.</a:t>
            </a:r>
            <a:endParaRPr lang="ko-KR" altLang="en-US" sz="2000" dirty="0">
              <a:solidFill>
                <a:srgbClr val="002060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04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  <a:p>
              <a:pPr algn="r"/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40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>
                <a:latin typeface="양재소슬체S" pitchFamily="18" charset="-127"/>
                <a:ea typeface="양재소슬체S" pitchFamily="18" charset="-127"/>
              </a:rPr>
              <a:t>간도에 관한 기록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ko-KR" dirty="0"/>
          </a:p>
          <a:p>
            <a:r>
              <a:rPr lang="ko-KR" altLang="en-US" dirty="0"/>
              <a:t>                                                                                 </a:t>
            </a:r>
            <a:r>
              <a:rPr lang="ko-KR" altLang="en-US" sz="3600" dirty="0" err="1">
                <a:latin typeface="양재소슬체S" pitchFamily="18" charset="-127"/>
                <a:ea typeface="양재소슬체S" pitchFamily="18" charset="-127"/>
              </a:rPr>
              <a:t>정재흠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9703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27584" y="2276872"/>
            <a:ext cx="7704855" cy="4032448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&lt;</a:t>
            </a:r>
            <a:r>
              <a:rPr lang="ko-KR" altLang="en-US" sz="2400" dirty="0"/>
              <a:t>고려사 지리지</a:t>
            </a:r>
            <a:r>
              <a:rPr lang="en-US" altLang="ko-KR" sz="2400" dirty="0"/>
              <a:t>&gt;- “</a:t>
            </a:r>
            <a:r>
              <a:rPr lang="ko-KR" altLang="en-US" sz="2400" dirty="0"/>
              <a:t>두만강 밖 </a:t>
            </a:r>
            <a:r>
              <a:rPr lang="en-US" altLang="ko-KR" sz="2400" dirty="0"/>
              <a:t>700</a:t>
            </a:r>
            <a:r>
              <a:rPr lang="ko-KR" altLang="en-US" sz="2400" dirty="0"/>
              <a:t>리 되는 </a:t>
            </a:r>
            <a:r>
              <a:rPr lang="ko-KR" altLang="en-US" sz="2400" dirty="0" err="1"/>
              <a:t>공험진의</a:t>
            </a:r>
            <a:r>
              <a:rPr lang="ko-KR" altLang="en-US" sz="2400" dirty="0"/>
              <a:t> </a:t>
            </a:r>
            <a:r>
              <a:rPr lang="ko-KR" altLang="en-US" sz="2400" dirty="0" err="1"/>
              <a:t>선춘령에</a:t>
            </a:r>
            <a:r>
              <a:rPr lang="ko-KR" altLang="en-US" sz="2400" dirty="0"/>
              <a:t> 비석을 세워 </a:t>
            </a:r>
            <a:r>
              <a:rPr lang="ko-KR" altLang="en-US" sz="2400" dirty="0" err="1"/>
              <a:t>경계로삼았다</a:t>
            </a:r>
            <a:r>
              <a:rPr lang="en-US" altLang="ko-KR" sz="2400" dirty="0"/>
              <a:t>”</a:t>
            </a:r>
          </a:p>
          <a:p>
            <a:r>
              <a:rPr lang="en-US" altLang="ko-KR" sz="2400" dirty="0"/>
              <a:t>&lt;</a:t>
            </a:r>
            <a:r>
              <a:rPr lang="ko-KR" altLang="en-US" sz="2400" dirty="0"/>
              <a:t>세종실록지리지</a:t>
            </a:r>
            <a:r>
              <a:rPr lang="en-US" altLang="ko-KR" sz="2400" dirty="0"/>
              <a:t>&gt;- “</a:t>
            </a:r>
            <a:r>
              <a:rPr lang="ko-KR" altLang="en-US" sz="2400" dirty="0"/>
              <a:t>두만강 경원의 북쪽 </a:t>
            </a:r>
            <a:r>
              <a:rPr lang="en-US" altLang="ko-KR" sz="2400" dirty="0"/>
              <a:t>700</a:t>
            </a:r>
            <a:r>
              <a:rPr lang="ko-KR" altLang="en-US" sz="2400" dirty="0"/>
              <a:t>리에 </a:t>
            </a:r>
            <a:r>
              <a:rPr lang="ko-KR" altLang="en-US" sz="2400" dirty="0" err="1"/>
              <a:t>공험진이</a:t>
            </a:r>
            <a:r>
              <a:rPr lang="ko-KR" altLang="en-US" sz="2400" dirty="0"/>
              <a:t> 있고 동북쪽 </a:t>
            </a:r>
            <a:r>
              <a:rPr lang="en-US" altLang="ko-KR" sz="2400" dirty="0"/>
              <a:t>700</a:t>
            </a:r>
            <a:r>
              <a:rPr lang="ko-KR" altLang="en-US" sz="2400" dirty="0"/>
              <a:t>리에 </a:t>
            </a:r>
            <a:r>
              <a:rPr lang="ko-KR" altLang="en-US" sz="2400" dirty="0" err="1"/>
              <a:t>선춘령이</a:t>
            </a:r>
            <a:r>
              <a:rPr lang="ko-KR" altLang="en-US" sz="2400" dirty="0"/>
              <a:t> 있다</a:t>
            </a:r>
            <a:r>
              <a:rPr lang="en-US" altLang="ko-KR" sz="2400" dirty="0"/>
              <a:t>”</a:t>
            </a:r>
          </a:p>
          <a:p>
            <a:r>
              <a:rPr lang="en-US" altLang="ko-KR" sz="2400" dirty="0"/>
              <a:t>&lt;</a:t>
            </a:r>
            <a:r>
              <a:rPr lang="ko-KR" altLang="en-US" sz="2400" dirty="0"/>
              <a:t>동국여지승람 </a:t>
            </a:r>
            <a:r>
              <a:rPr lang="ko-KR" altLang="en-US" sz="2400" dirty="0" err="1"/>
              <a:t>회령도호부편</a:t>
            </a:r>
            <a:r>
              <a:rPr lang="en-US" altLang="ko-KR" sz="2400" dirty="0"/>
              <a:t>&gt;- “</a:t>
            </a:r>
            <a:r>
              <a:rPr lang="ko-KR" altLang="en-US" sz="2400" dirty="0" err="1"/>
              <a:t>공험진은</a:t>
            </a:r>
            <a:r>
              <a:rPr lang="ko-KR" altLang="en-US" sz="2400" dirty="0"/>
              <a:t> 백두산의 동북쪽에 있다</a:t>
            </a:r>
            <a:r>
              <a:rPr lang="en-US" altLang="ko-KR" sz="2400" dirty="0"/>
              <a:t>”</a:t>
            </a:r>
          </a:p>
          <a:p>
            <a:r>
              <a:rPr lang="en-US" altLang="ko-KR" sz="2400" dirty="0"/>
              <a:t>&lt;</a:t>
            </a:r>
            <a:r>
              <a:rPr lang="ko-KR" altLang="en-US" sz="2400" dirty="0"/>
              <a:t>태백일사 </a:t>
            </a:r>
            <a:r>
              <a:rPr lang="ko-KR" altLang="en-US" sz="2400" dirty="0" err="1"/>
              <a:t>고려국본기</a:t>
            </a:r>
            <a:r>
              <a:rPr lang="en-US" altLang="ko-KR" sz="2400" dirty="0"/>
              <a:t>&gt;- “</a:t>
            </a:r>
            <a:r>
              <a:rPr lang="ko-KR" altLang="en-US" sz="2400" dirty="0"/>
              <a:t>두 장군이 </a:t>
            </a:r>
            <a:r>
              <a:rPr lang="ko-KR" altLang="en-US" sz="2400" dirty="0" err="1"/>
              <a:t>선춘령에</a:t>
            </a:r>
            <a:r>
              <a:rPr lang="ko-KR" altLang="en-US" sz="2400" dirty="0"/>
              <a:t> 이 곳이 고려의 경계다</a:t>
            </a:r>
            <a:r>
              <a:rPr lang="en-US" altLang="ko-KR" sz="2400" dirty="0"/>
              <a:t>” </a:t>
            </a:r>
            <a:r>
              <a:rPr lang="ko-KR" altLang="en-US" sz="2400" dirty="0"/>
              <a:t>라는 비를 세우고</a:t>
            </a:r>
            <a:r>
              <a:rPr lang="en-US" altLang="ko-KR" sz="2400" dirty="0"/>
              <a:t>, </a:t>
            </a:r>
            <a:r>
              <a:rPr lang="ko-KR" altLang="en-US" sz="2400" dirty="0" err="1"/>
              <a:t>선춘령은</a:t>
            </a:r>
            <a:r>
              <a:rPr lang="ko-KR" altLang="en-US" sz="2400" dirty="0"/>
              <a:t> 두만강에서 </a:t>
            </a:r>
            <a:r>
              <a:rPr lang="en-US" altLang="ko-KR" sz="2400" dirty="0"/>
              <a:t>700</a:t>
            </a:r>
            <a:r>
              <a:rPr lang="ko-KR" altLang="en-US" sz="2400" dirty="0"/>
              <a:t>리 밖 송화강 근처의 땅이다</a:t>
            </a:r>
            <a:r>
              <a:rPr lang="en-US" altLang="ko-KR" sz="2400" dirty="0"/>
              <a:t>”</a:t>
            </a:r>
            <a:r>
              <a:rPr lang="ko-KR" altLang="en-US" sz="2400" dirty="0"/>
              <a:t>라고 기록하고 있다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간도에 관한 사서의 기록</a:t>
            </a:r>
          </a:p>
        </p:txBody>
      </p:sp>
    </p:spTree>
    <p:extLst>
      <p:ext uri="{BB962C8B-B14F-4D97-AF65-F5344CB8AC3E}">
        <p14:creationId xmlns:p14="http://schemas.microsoft.com/office/powerpoint/2010/main" val="209881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27584" y="2348880"/>
            <a:ext cx="7524824" cy="3849291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“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간도의 소속 문제는 의심의 여지가 없으며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,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간도는 원래부터 청국의 영토이다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”</a:t>
            </a: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“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두만강 상의 경계를 측정하기 위한 양국의 경계측정위원을 파견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”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할 것을 제안했다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중국은 조선과 중국의 국경은 두만강이며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단지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미확정으로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남아 있는 두만강 상류의 수원이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홍토수냐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,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석을수냐를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측정하면 된다는 주장이다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252728"/>
          </a:xfrm>
        </p:spPr>
        <p:txBody>
          <a:bodyPr/>
          <a:lstStyle/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간도의 관한 중국의 기록</a:t>
            </a:r>
          </a:p>
        </p:txBody>
      </p:sp>
    </p:spTree>
    <p:extLst>
      <p:ext uri="{BB962C8B-B14F-4D97-AF65-F5344CB8AC3E}">
        <p14:creationId xmlns:p14="http://schemas.microsoft.com/office/powerpoint/2010/main" val="341854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55577" y="2276872"/>
            <a:ext cx="7524824" cy="3849291"/>
          </a:xfrm>
        </p:spPr>
        <p:txBody>
          <a:bodyPr>
            <a:normAutofit/>
          </a:bodyPr>
          <a:lstStyle/>
          <a:p>
            <a:r>
              <a:rPr lang="ko-KR" altLang="en-US" dirty="0"/>
              <a:t>간도는 한국의 영토이다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한국인을 중국의 재판에 굴복시키지 </a:t>
            </a:r>
            <a:r>
              <a:rPr lang="ko-KR" altLang="en-US" dirty="0" err="1"/>
              <a:t>말것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중국관헌의 </a:t>
            </a:r>
            <a:r>
              <a:rPr lang="ko-KR" altLang="en-US" dirty="0" err="1"/>
              <a:t>대한국인</a:t>
            </a:r>
            <a:r>
              <a:rPr lang="ko-KR" altLang="en-US" dirty="0"/>
              <a:t> 세금징수를 인정하지 않을 것이다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중국관헌이 발하는 </a:t>
            </a:r>
            <a:r>
              <a:rPr lang="ko-KR" altLang="en-US" dirty="0" err="1"/>
              <a:t>대간도의</a:t>
            </a:r>
            <a:r>
              <a:rPr lang="ko-KR" altLang="en-US" dirty="0"/>
              <a:t> 모든 법령은 </a:t>
            </a:r>
            <a:r>
              <a:rPr lang="ko-KR" altLang="en-US" dirty="0" err="1"/>
              <a:t>통감부</a:t>
            </a:r>
            <a:r>
              <a:rPr lang="ko-KR" altLang="en-US" dirty="0"/>
              <a:t> 파출소가 승인하지 </a:t>
            </a:r>
            <a:r>
              <a:rPr lang="ko-KR" altLang="en-US" dirty="0" err="1"/>
              <a:t>않을것이다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간도의 관한 초기 일본의 주장</a:t>
            </a:r>
          </a:p>
        </p:txBody>
      </p:sp>
    </p:spTree>
    <p:extLst>
      <p:ext uri="{BB962C8B-B14F-4D97-AF65-F5344CB8AC3E}">
        <p14:creationId xmlns:p14="http://schemas.microsoft.com/office/powerpoint/2010/main" val="723369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9" y="2276872"/>
            <a:ext cx="7596832" cy="38492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dirty="0"/>
          </a:p>
          <a:p>
            <a:r>
              <a:rPr lang="ko-KR" altLang="en-US" dirty="0">
                <a:effectLst/>
                <a:latin typeface="양재소슬체S" pitchFamily="18" charset="-127"/>
                <a:ea typeface="양재소슬체S" pitchFamily="18" charset="-127"/>
              </a:rPr>
              <a:t>일본은 </a:t>
            </a:r>
            <a:r>
              <a:rPr lang="ko-KR" altLang="en-US" dirty="0" err="1">
                <a:effectLst/>
                <a:latin typeface="양재소슬체S" pitchFamily="18" charset="-127"/>
                <a:ea typeface="양재소슬체S" pitchFamily="18" charset="-127"/>
              </a:rPr>
              <a:t>러</a:t>
            </a:r>
            <a:r>
              <a:rPr lang="en-US" altLang="ko-KR" dirty="0">
                <a:effectLst/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 err="1">
                <a:effectLst/>
                <a:latin typeface="양재소슬체S" pitchFamily="18" charset="-127"/>
                <a:ea typeface="양재소슬체S" pitchFamily="18" charset="-127"/>
              </a:rPr>
              <a:t>일전쟁</a:t>
            </a:r>
            <a:r>
              <a:rPr lang="ko-KR" altLang="en-US" dirty="0">
                <a:effectLst/>
                <a:latin typeface="양재소슬체S" pitchFamily="18" charset="-127"/>
                <a:ea typeface="양재소슬체S" pitchFamily="18" charset="-127"/>
              </a:rPr>
              <a:t> 후 러시아에서 얻은 철도</a:t>
            </a:r>
            <a:r>
              <a:rPr lang="en-US" altLang="ko-KR" dirty="0">
                <a:effectLst/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>
                <a:effectLst/>
                <a:latin typeface="양재소슬체S" pitchFamily="18" charset="-127"/>
                <a:ea typeface="양재소슬체S" pitchFamily="18" charset="-127"/>
              </a:rPr>
              <a:t>탄광 등 만주에서의 이권문제가 엇갈리게 되자 양국협상을 통하여 </a:t>
            </a:r>
            <a:r>
              <a:rPr lang="en-US" altLang="ko-KR" dirty="0">
                <a:effectLst/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dirty="0">
                <a:effectLst/>
                <a:latin typeface="양재소슬체S" pitchFamily="18" charset="-127"/>
                <a:ea typeface="양재소슬체S" pitchFamily="18" charset="-127"/>
              </a:rPr>
              <a:t>청나라는 일본이 간도가 청국영토임을 인정하면 만주에 있는 일본의 이권에 대해 양보하겠다</a:t>
            </a:r>
            <a:r>
              <a:rPr lang="en-US" altLang="ko-KR" dirty="0">
                <a:effectLst/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dirty="0">
                <a:effectLst/>
                <a:latin typeface="양재소슬체S" pitchFamily="18" charset="-127"/>
                <a:ea typeface="양재소슬체S" pitchFamily="18" charset="-127"/>
              </a:rPr>
              <a:t>는 확약을 받고</a:t>
            </a:r>
            <a:r>
              <a:rPr lang="en-US" altLang="ko-KR" dirty="0">
                <a:effectLst/>
                <a:latin typeface="양재소슬체S" pitchFamily="18" charset="-127"/>
                <a:ea typeface="양재소슬체S" pitchFamily="18" charset="-127"/>
              </a:rPr>
              <a:t>, 1909</a:t>
            </a:r>
            <a:r>
              <a:rPr lang="ko-KR" altLang="en-US" dirty="0">
                <a:effectLst/>
                <a:latin typeface="양재소슬체S" pitchFamily="18" charset="-127"/>
                <a:ea typeface="양재소슬체S" pitchFamily="18" charset="-127"/>
              </a:rPr>
              <a:t>년</a:t>
            </a:r>
            <a:r>
              <a:rPr lang="en-US" altLang="ko-KR" dirty="0">
                <a:effectLst/>
                <a:latin typeface="양재소슬체S" pitchFamily="18" charset="-127"/>
                <a:ea typeface="양재소슬체S" pitchFamily="18" charset="-127"/>
              </a:rPr>
              <a:t> 9</a:t>
            </a:r>
            <a:r>
              <a:rPr lang="ko-KR" altLang="en-US" dirty="0">
                <a:effectLst/>
                <a:latin typeface="양재소슬체S" pitchFamily="18" charset="-127"/>
                <a:ea typeface="양재소슬체S" pitchFamily="18" charset="-127"/>
              </a:rPr>
              <a:t>월 </a:t>
            </a:r>
            <a:r>
              <a:rPr lang="en-US" altLang="ko-KR" dirty="0">
                <a:effectLst/>
                <a:latin typeface="양재소슬체S" pitchFamily="18" charset="-127"/>
                <a:ea typeface="양재소슬체S" pitchFamily="18" charset="-127"/>
              </a:rPr>
              <a:t>4</a:t>
            </a:r>
            <a:r>
              <a:rPr lang="ko-KR" altLang="en-US" dirty="0">
                <a:effectLst/>
                <a:latin typeface="양재소슬체S" pitchFamily="18" charset="-127"/>
                <a:ea typeface="양재소슬체S" pitchFamily="18" charset="-127"/>
              </a:rPr>
              <a:t>일 한국영토인 간도를 마음대로 청나라에 넘겨 주는 </a:t>
            </a:r>
            <a:r>
              <a:rPr lang="en-US" altLang="ko-KR" dirty="0">
                <a:effectLst/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dirty="0">
                <a:effectLst/>
                <a:latin typeface="양재소슬체S" pitchFamily="18" charset="-127"/>
                <a:ea typeface="양재소슬체S" pitchFamily="18" charset="-127"/>
              </a:rPr>
              <a:t>간도에 관한 청</a:t>
            </a:r>
            <a:r>
              <a:rPr lang="en-US" altLang="ko-KR" dirty="0">
                <a:effectLst/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 err="1">
                <a:effectLst/>
                <a:latin typeface="양재소슬체S" pitchFamily="18" charset="-127"/>
                <a:ea typeface="양재소슬체S" pitchFamily="18" charset="-127"/>
              </a:rPr>
              <a:t>일협약</a:t>
            </a:r>
            <a:r>
              <a:rPr lang="en-US" altLang="ko-KR" dirty="0">
                <a:effectLst/>
                <a:latin typeface="양재소슬체S" pitchFamily="18" charset="-127"/>
                <a:ea typeface="양재소슬체S" pitchFamily="18" charset="-127"/>
              </a:rPr>
              <a:t>(</a:t>
            </a:r>
            <a:r>
              <a:rPr lang="ko-KR" altLang="en-US" dirty="0">
                <a:effectLst/>
                <a:latin typeface="양재소슬체S" pitchFamily="18" charset="-127"/>
                <a:ea typeface="양재소슬체S" pitchFamily="18" charset="-127"/>
              </a:rPr>
              <a:t>간도협약</a:t>
            </a:r>
            <a:r>
              <a:rPr lang="en-US" altLang="ko-KR" dirty="0">
                <a:effectLst/>
                <a:latin typeface="양재소슬체S" pitchFamily="18" charset="-127"/>
                <a:ea typeface="양재소슬체S" pitchFamily="18" charset="-127"/>
              </a:rPr>
              <a:t>)'</a:t>
            </a:r>
            <a:r>
              <a:rPr lang="ko-KR" altLang="en-US" dirty="0">
                <a:effectLst/>
                <a:latin typeface="양재소슬체S" pitchFamily="18" charset="-127"/>
                <a:ea typeface="양재소슬체S" pitchFamily="18" charset="-127"/>
              </a:rPr>
              <a:t>을 체결하였다</a:t>
            </a:r>
            <a:r>
              <a:rPr lang="en-US" altLang="ko-KR" dirty="0">
                <a:effectLst/>
              </a:rPr>
              <a:t>.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252728"/>
          </a:xfrm>
        </p:spPr>
        <p:txBody>
          <a:bodyPr>
            <a:normAutofit/>
          </a:bodyPr>
          <a:lstStyle/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간도의 관한 </a:t>
            </a:r>
            <a:r>
              <a:rPr lang="ko-KR" altLang="en-US" dirty="0" err="1">
                <a:effectLst/>
                <a:latin typeface="양재소슬체S" pitchFamily="18" charset="-127"/>
                <a:ea typeface="양재소슬체S" pitchFamily="18" charset="-127"/>
              </a:rPr>
              <a:t>러</a:t>
            </a:r>
            <a:r>
              <a:rPr lang="en-US" altLang="ko-KR" dirty="0">
                <a:effectLst/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 err="1">
                <a:effectLst/>
                <a:latin typeface="양재소슬체S" pitchFamily="18" charset="-127"/>
                <a:ea typeface="양재소슬체S" pitchFamily="18" charset="-127"/>
              </a:rPr>
              <a:t>일전쟁</a:t>
            </a:r>
            <a:r>
              <a:rPr lang="ko-KR" altLang="en-US" dirty="0">
                <a:effectLst/>
                <a:latin typeface="양재소슬체S" pitchFamily="18" charset="-127"/>
                <a:ea typeface="양재소슬체S" pitchFamily="18" charset="-127"/>
              </a:rPr>
              <a:t> 후 상황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3104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1904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년 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6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월 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15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일 변계선후 장정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-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대한제국과 청나라가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이범윤을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철수시킬 것을 합의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간도는 청나라의 땅이다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이범윤을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파견했지만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여전히 간도는 청나라의 영향력 하에 있었다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간도의 관한 러시아의 기록</a:t>
            </a:r>
          </a:p>
        </p:txBody>
      </p:sp>
    </p:spTree>
    <p:extLst>
      <p:ext uri="{BB962C8B-B14F-4D97-AF65-F5344CB8AC3E}">
        <p14:creationId xmlns:p14="http://schemas.microsoft.com/office/powerpoint/2010/main" val="2417734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3568" y="1484784"/>
            <a:ext cx="7920880" cy="3993307"/>
          </a:xfrm>
        </p:spPr>
        <p:txBody>
          <a:bodyPr>
            <a:noAutofit/>
          </a:bodyPr>
          <a:lstStyle/>
          <a:p>
            <a:endParaRPr lang="en-US" altLang="ko-KR" sz="1400" dirty="0"/>
          </a:p>
          <a:p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1902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년 대한제국과 러시아가 간도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(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間島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) 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지역에 대한 공동 통치를 규정하는 특별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협약안을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작성했다는 기록이 발견됐다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br>
              <a:rPr lang="ko-KR" altLang="en-US" sz="1400" dirty="0">
                <a:effectLst/>
                <a:latin typeface="양재소슬체S" pitchFamily="18" charset="-127"/>
                <a:ea typeface="양재소슬체S" pitchFamily="18" charset="-127"/>
              </a:rPr>
            </a:br>
            <a:br>
              <a:rPr lang="ko-KR" altLang="en-US" sz="1400" dirty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러시아의 저명한 동방학자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H.B.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뀨네르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(1877-1955)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의 저서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한국개관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에 따르면 대한제국과 러시아는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1902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년 간도 지역에 대한 공동 통치 특별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협약안을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작성했다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br>
              <a:rPr lang="ko-KR" altLang="en-US" sz="1400" dirty="0">
                <a:effectLst/>
                <a:latin typeface="양재소슬체S" pitchFamily="18" charset="-127"/>
                <a:ea typeface="양재소슬체S" pitchFamily="18" charset="-127"/>
              </a:rPr>
            </a:br>
            <a:br>
              <a:rPr lang="ko-KR" altLang="en-US" sz="1400" dirty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뀨네르는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1908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년 편찬된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간도문제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'(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間島問題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)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라는 책을 인용해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"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러시아 정부는 한국에 파견된 자국의 공사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베베르를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통해 이 문제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(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간도 문제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)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에서 한국 정부를 지지할 준비가 되어 있었으며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간도 지역에 대한 한국과 러시아의 공동 통치를 규정하는 특별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협약안이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1902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년 이미 양국 정부 간에 작성되었음을 지적하고 있다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"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고 기술했다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br>
              <a:rPr lang="ko-KR" altLang="en-US" sz="1400" dirty="0">
                <a:effectLst/>
                <a:latin typeface="양재소슬체S" pitchFamily="18" charset="-127"/>
                <a:ea typeface="양재소슬체S" pitchFamily="18" charset="-127"/>
              </a:rPr>
            </a:br>
            <a:br>
              <a:rPr lang="ko-KR" altLang="en-US" sz="1400" dirty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간도문제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'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는 중국의 혁명가 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  <a:hlinkClick r:id="rId2" tooltip="&gt;검색하기"/>
              </a:rPr>
              <a:t>쑹자오런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(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宋敎仁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.1882-1913)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의 저서로 추정된다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br>
              <a:rPr lang="ko-KR" altLang="en-US" sz="1400" dirty="0">
                <a:effectLst/>
                <a:latin typeface="양재소슬체S" pitchFamily="18" charset="-127"/>
                <a:ea typeface="양재소슬체S" pitchFamily="18" charset="-127"/>
              </a:rPr>
            </a:br>
            <a:br>
              <a:rPr lang="ko-KR" altLang="en-US" sz="1400" dirty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러시아가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1902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년 당시 대한제국과 간도 지역에 대한 공동 통치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협약안을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작성했다는 것은 국제법상으로 간도가 한국 땅임을 인정한 것으로 볼 수 있어 주목된다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br>
              <a:rPr lang="ko-KR" altLang="en-US" sz="1400" dirty="0">
                <a:effectLst/>
                <a:latin typeface="양재소슬체S" pitchFamily="18" charset="-127"/>
                <a:ea typeface="양재소슬체S" pitchFamily="18" charset="-127"/>
              </a:rPr>
            </a:br>
            <a:br>
              <a:rPr lang="ko-KR" altLang="en-US" sz="1400" dirty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>
                <a:latin typeface="양재소슬체S" pitchFamily="18" charset="-127"/>
                <a:ea typeface="양재소슬체S" pitchFamily="18" charset="-127"/>
                <a:hlinkClick r:id="rId3" tooltip="&gt;검색하기"/>
              </a:rPr>
              <a:t>동북아역사재단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 김영수 연구위원은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"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러시아가 청나라와 일본을 배제하고 한국과 간도를 공동 통치하려 했다는 것은 한국의 간도 영유권을 인정했음을 보여주는 것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"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이라고 분석했다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br>
              <a:rPr lang="ko-KR" altLang="en-US" sz="1400" dirty="0">
                <a:effectLst/>
                <a:latin typeface="양재소슬체S" pitchFamily="18" charset="-127"/>
                <a:ea typeface="양재소슬체S" pitchFamily="18" charset="-127"/>
              </a:rPr>
            </a:br>
            <a:br>
              <a:rPr lang="ko-KR" altLang="en-US" sz="1400" dirty="0">
                <a:effectLst/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특히 대한제국과 러시아가 간도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공동통치협약안을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작성했다는 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1902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년은 대한제국이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이범윤을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sz="1400" dirty="0" err="1">
                <a:latin typeface="양재소슬체S" pitchFamily="18" charset="-127"/>
                <a:ea typeface="양재소슬체S" pitchFamily="18" charset="-127"/>
              </a:rPr>
              <a:t>간도시찰사로</a:t>
            </a:r>
            <a:r>
              <a:rPr lang="ko-KR" altLang="en-US" sz="1400" dirty="0">
                <a:latin typeface="양재소슬체S" pitchFamily="18" charset="-127"/>
                <a:ea typeface="양재소슬체S" pitchFamily="18" charset="-127"/>
              </a:rPr>
              <a:t> 파견하는 등 간도에 대한 지배력을 강화하려 노력하던 시기였다</a:t>
            </a:r>
            <a:r>
              <a:rPr lang="en-US" altLang="ko-KR" sz="1400" dirty="0">
                <a:latin typeface="양재소슬체S" pitchFamily="18" charset="-127"/>
                <a:ea typeface="양재소슬체S" pitchFamily="18" charset="-127"/>
              </a:rPr>
              <a:t>.</a:t>
            </a:r>
            <a:endParaRPr lang="ko-KR" altLang="en-US" sz="1400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ko-KR" altLang="en-US" sz="3200" dirty="0">
                <a:latin typeface="양재소슬체S" pitchFamily="18" charset="-127"/>
                <a:ea typeface="양재소슬체S" pitchFamily="18" charset="-127"/>
              </a:rPr>
              <a:t>러시아 학자 </a:t>
            </a:r>
            <a:r>
              <a:rPr lang="en-US" altLang="ko-KR" sz="3200" dirty="0">
                <a:latin typeface="양재소슬체S" pitchFamily="18" charset="-127"/>
                <a:ea typeface="양재소슬체S" pitchFamily="18" charset="-127"/>
              </a:rPr>
              <a:t>“</a:t>
            </a:r>
            <a:r>
              <a:rPr lang="ko-KR" altLang="en-US" sz="3200" dirty="0">
                <a:latin typeface="양재소슬체S" pitchFamily="18" charset="-127"/>
                <a:ea typeface="양재소슬체S" pitchFamily="18" charset="-127"/>
              </a:rPr>
              <a:t>간도는 한국 땅이었다</a:t>
            </a:r>
            <a:r>
              <a:rPr lang="en-US" altLang="ko-KR" sz="3200" dirty="0">
                <a:latin typeface="양재소슬체S" pitchFamily="18" charset="-127"/>
                <a:ea typeface="양재소슬체S" pitchFamily="18" charset="-127"/>
              </a:rPr>
              <a:t>!’</a:t>
            </a:r>
            <a:endParaRPr lang="ko-KR" altLang="en-US" sz="3200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6081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827584" y="2780928"/>
            <a:ext cx="7552308" cy="3096344"/>
          </a:xfrm>
        </p:spPr>
        <p:txBody>
          <a:bodyPr/>
          <a:lstStyle/>
          <a:p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일반적으로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간도분쟁은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백두산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정계비의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내용을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둘러싼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국경분쟁인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법률적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분쟁으로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알고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있지만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,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실제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분쟁의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실상은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</a:p>
          <a:p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백두산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일대의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간도지역에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대한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영유권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분쟁임과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동시에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정치적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 </a:t>
            </a:r>
            <a:r>
              <a:rPr lang="en-US" altLang="ko-KR" b="1" dirty="0" err="1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분쟁이다</a:t>
            </a:r>
            <a:r>
              <a:rPr lang="en-US" altLang="ko-KR" b="1" dirty="0"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.</a:t>
            </a:r>
          </a:p>
          <a:p>
            <a:pPr>
              <a:buNone/>
            </a:pP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(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한국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, 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중국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, 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러시아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, 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일본이 개입된 정치적 분쟁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  <a:cs typeface="함초롬돋움" pitchFamily="18" charset="-127"/>
              </a:rPr>
              <a:t>)</a:t>
            </a:r>
            <a:endParaRPr lang="ko-KR" altLang="en-US" b="1" dirty="0">
              <a:latin typeface="양재소슬체S" pitchFamily="18" charset="-127"/>
              <a:ea typeface="양재소슬체S" pitchFamily="18" charset="-127"/>
              <a:cs typeface="함초롬돋움" pitchFamily="18" charset="-127"/>
            </a:endParaRPr>
          </a:p>
          <a:p>
            <a:endParaRPr lang="ko-KR" altLang="en-US" sz="1800" dirty="0">
              <a:latin typeface="양재소슬체S" pitchFamily="18" charset="-127"/>
              <a:ea typeface="양재소슬체S" pitchFamily="18" charset="-127"/>
            </a:endParaRPr>
          </a:p>
          <a:p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8229600" cy="1252728"/>
          </a:xfrm>
        </p:spPr>
        <p:txBody>
          <a:bodyPr/>
          <a:lstStyle/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간도분쟁</a:t>
            </a:r>
          </a:p>
        </p:txBody>
      </p:sp>
    </p:spTree>
    <p:extLst>
      <p:ext uri="{BB962C8B-B14F-4D97-AF65-F5344CB8AC3E}">
        <p14:creationId xmlns:p14="http://schemas.microsoft.com/office/powerpoint/2010/main" val="3269373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52728"/>
          </a:xfrm>
        </p:spPr>
        <p:txBody>
          <a:bodyPr/>
          <a:lstStyle/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목차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1340768"/>
            <a:ext cx="74888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1.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간도란 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?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간도지역의 역사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2.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간도에 관한 외국기록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&amp;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간도분쟁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3.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간도영유권분쟁의 역사적 배경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4.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조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청 간도 영유권문제의 제기와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감계회담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5.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감계회담의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과정과 동북공정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6.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감계회담의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문제점과 효력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7.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간도협약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8.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조중변계조약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&amp;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 되찾기 운동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9.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간도를 되찾아야 하는 이유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2760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1916832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 영유권문제의 역사적 배경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6096" y="458112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kern="0" dirty="0">
                <a:solidFill>
                  <a:sysClr val="windowText" lastClr="000000"/>
                </a:solidFill>
                <a:latin typeface="양재소슬체S" pitchFamily="18" charset="-127"/>
                <a:ea typeface="양재소슬체S" pitchFamily="18" charset="-127"/>
              </a:rPr>
              <a:t>장은지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4022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27885" y="3326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ko-KR" altLang="en-US" sz="6600" b="1" dirty="0" err="1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봉금지대</a:t>
            </a:r>
            <a:endParaRPr lang="ko-KR" altLang="en-US" sz="66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7" y="1772816"/>
            <a:ext cx="7380956" cy="48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15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5400" b="1" dirty="0" err="1">
                <a:latin typeface="양재소슬체S" panose="02020603020101020101" pitchFamily="18" charset="-127"/>
                <a:ea typeface="양재소슬체S" panose="02020603020101020101" pitchFamily="18" charset="-127"/>
              </a:rPr>
              <a:t>유조변</a:t>
            </a:r>
            <a:endParaRPr lang="ko-KR" altLang="en-US" sz="5400" b="1" dirty="0"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467544" y="5229200"/>
            <a:ext cx="8280920" cy="1184995"/>
          </a:xfrm>
        </p:spPr>
        <p:txBody>
          <a:bodyPr>
            <a:normAutofit lnSpcReduction="10000"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17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세기 만주상황을 연구한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멜리호프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러시아인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의 지도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빗금친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부분은 청나라 통치 밖의 영토로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왼쪽 경계가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유조변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버드나무 울타리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이다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56084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329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-4213"/>
            <a:ext cx="7772400" cy="1780108"/>
          </a:xfrm>
        </p:spPr>
        <p:txBody>
          <a:bodyPr>
            <a:normAutofit/>
          </a:bodyPr>
          <a:lstStyle/>
          <a:p>
            <a:r>
              <a:rPr lang="ko-KR" altLang="en-US" sz="5400" b="1" dirty="0">
                <a:latin typeface="양재소슬체S" panose="02020603020101020101" pitchFamily="18" charset="-127"/>
                <a:ea typeface="양재소슬체S" panose="02020603020101020101" pitchFamily="18" charset="-127"/>
              </a:rPr>
              <a:t>간도지역 이주현황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7504" y="2276872"/>
            <a:ext cx="8856984" cy="424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9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673990" cy="1325563"/>
          </a:xfrm>
        </p:spPr>
        <p:txBody>
          <a:bodyPr>
            <a:normAutofit/>
          </a:bodyPr>
          <a:lstStyle/>
          <a:p>
            <a:r>
              <a:rPr lang="ko-KR" altLang="en-US" sz="5400" b="1" dirty="0" err="1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보곤디</a:t>
            </a:r>
            <a:r>
              <a:rPr lang="ko-KR" altLang="en-US" sz="54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지도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92088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730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886700" cy="720080"/>
          </a:xfrm>
        </p:spPr>
        <p:txBody>
          <a:bodyPr>
            <a:normAutofit fontScale="90000"/>
          </a:bodyPr>
          <a:lstStyle/>
          <a:p>
            <a:r>
              <a:rPr lang="ko-KR" altLang="en-US" sz="60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조선왕국지도</a:t>
            </a:r>
            <a:r>
              <a:rPr lang="ko-KR" altLang="en-US" b="1" dirty="0">
                <a:solidFill>
                  <a:srgbClr val="0070C0"/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</a:p>
        </p:txBody>
      </p:sp>
      <p:pic>
        <p:nvPicPr>
          <p:cNvPr id="1026" name="Picture 2" descr="http://imgnews.naver.com/image/033/2004/04/23/7049_1_c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73424"/>
            <a:ext cx="705678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226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26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6000" b="1" dirty="0">
                <a:latin typeface="양재소슬체S" panose="02020603020101020101" pitchFamily="18" charset="-127"/>
                <a:ea typeface="양재소슬체S" panose="02020603020101020101" pitchFamily="18" charset="-127"/>
              </a:rPr>
              <a:t>중국 대륙확장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7" name="_x216902632" descr="EMB00000e5430d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1" t="22684" r="24722" b="23170"/>
          <a:stretch>
            <a:fillRect/>
          </a:stretch>
        </p:blipFill>
        <p:spPr bwMode="auto">
          <a:xfrm>
            <a:off x="1619672" y="2348880"/>
            <a:ext cx="561662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872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654" y="476672"/>
            <a:ext cx="8229600" cy="1252728"/>
          </a:xfrm>
        </p:spPr>
        <p:txBody>
          <a:bodyPr>
            <a:normAutofit/>
          </a:bodyPr>
          <a:lstStyle/>
          <a:p>
            <a:r>
              <a:rPr lang="ko-KR" altLang="en-US" sz="48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백두산정계비</a:t>
            </a:r>
          </a:p>
        </p:txBody>
      </p:sp>
      <p:pic>
        <p:nvPicPr>
          <p:cNvPr id="4" name="Picture 2" descr="http://postfiles9.naver.net/20120212_88/sohoja_1329055900317bJkPJ_PNG/%B9%E9%B5%CE%BB%EA%C1%A4%B0%E8%BA%F1_circa_1910.PNG?type=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67" y="1988840"/>
            <a:ext cx="4462975" cy="427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07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9C2A-D4E7-4874-A6A5-E34248E7ACBB}" type="slidenum">
              <a:rPr lang="ko-KR" altLang="en-US" smtClean="0"/>
              <a:pPr/>
              <a:t>28</a:t>
            </a:fld>
            <a:endParaRPr lang="ko-KR" altLang="en-US"/>
          </a:p>
        </p:txBody>
      </p:sp>
      <p:sp>
        <p:nvSpPr>
          <p:cNvPr id="11" name="제목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5400" b="1" dirty="0" err="1">
                <a:latin typeface="양재소슬체S" panose="02020603020101020101" pitchFamily="18" charset="-127"/>
                <a:ea typeface="양재소슬체S" panose="02020603020101020101" pitchFamily="18" charset="-127"/>
              </a:rPr>
              <a:t>토문강에</a:t>
            </a:r>
            <a:r>
              <a:rPr lang="ko-KR" altLang="en-US" sz="5400" b="1" dirty="0">
                <a:latin typeface="양재소슬체S" panose="02020603020101020101" pitchFamily="18" charset="-127"/>
                <a:ea typeface="양재소슬체S" panose="02020603020101020101" pitchFamily="18" charset="-127"/>
              </a:rPr>
              <a:t> 대한 인식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16835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7"/>
            <a:ext cx="3168352" cy="230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오른쪽 화살표 4"/>
          <p:cNvSpPr/>
          <p:nvPr/>
        </p:nvSpPr>
        <p:spPr>
          <a:xfrm>
            <a:off x="4211960" y="2385141"/>
            <a:ext cx="1368152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오른쪽 화살표 5"/>
          <p:cNvSpPr/>
          <p:nvPr/>
        </p:nvSpPr>
        <p:spPr>
          <a:xfrm>
            <a:off x="4200813" y="5013176"/>
            <a:ext cx="1296144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5696920" y="2493153"/>
            <a:ext cx="2952328" cy="10441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b="1" dirty="0">
                <a:solidFill>
                  <a:schemeClr val="tx1"/>
                </a:solidFill>
              </a:rPr>
              <a:t>송화강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5699190" y="5013176"/>
            <a:ext cx="2952328" cy="10441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b="1" dirty="0">
                <a:solidFill>
                  <a:schemeClr val="tx1"/>
                </a:solidFill>
              </a:rPr>
              <a:t>두만강</a:t>
            </a:r>
          </a:p>
        </p:txBody>
      </p:sp>
    </p:spTree>
    <p:extLst>
      <p:ext uri="{BB962C8B-B14F-4D97-AF65-F5344CB8AC3E}">
        <p14:creationId xmlns:p14="http://schemas.microsoft.com/office/powerpoint/2010/main" val="3628542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51277" y="266651"/>
            <a:ext cx="7886700" cy="1325563"/>
          </a:xfrm>
        </p:spPr>
        <p:txBody>
          <a:bodyPr>
            <a:normAutofit/>
          </a:bodyPr>
          <a:lstStyle/>
          <a:p>
            <a:r>
              <a:rPr lang="ko-KR" altLang="en-US" sz="5400" b="1" dirty="0" err="1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토문강</a:t>
            </a:r>
            <a:endParaRPr lang="ko-KR" altLang="en-US" sz="54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3" y="1916832"/>
            <a:ext cx="8280920" cy="452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93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560" y="1148408"/>
            <a:ext cx="7056784" cy="984448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4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간도란</a:t>
            </a:r>
            <a:r>
              <a:rPr lang="en-US" altLang="ko-KR" sz="4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? </a:t>
            </a:r>
            <a:r>
              <a:rPr lang="ko-KR" altLang="en-US" sz="4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간도지역의 역사</a:t>
            </a:r>
            <a:endParaRPr lang="en-US" altLang="ko-KR" sz="4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7CA1F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4678" y="980728"/>
            <a:ext cx="8055542" cy="28803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29" name="직선 연결선 28"/>
          <p:cNvCxnSpPr/>
          <p:nvPr/>
        </p:nvCxnSpPr>
        <p:spPr>
          <a:xfrm>
            <a:off x="0" y="3113965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타원 55"/>
          <p:cNvSpPr/>
          <p:nvPr/>
        </p:nvSpPr>
        <p:spPr>
          <a:xfrm>
            <a:off x="6341322" y="2275104"/>
            <a:ext cx="1674186" cy="1674186"/>
          </a:xfrm>
          <a:prstGeom prst="ellipse">
            <a:avLst/>
          </a:prstGeom>
          <a:solidFill>
            <a:srgbClr val="E5DA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8" name="타원 57"/>
          <p:cNvSpPr/>
          <p:nvPr/>
        </p:nvSpPr>
        <p:spPr>
          <a:xfrm>
            <a:off x="6453526" y="2389076"/>
            <a:ext cx="1449778" cy="1449778"/>
          </a:xfrm>
          <a:prstGeom prst="ellipse">
            <a:avLst/>
          </a:prstGeom>
          <a:noFill/>
          <a:ln w="57150">
            <a:solidFill>
              <a:srgbClr val="EDE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733422" y="2913910"/>
            <a:ext cx="889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역사</a:t>
            </a:r>
            <a:endParaRPr lang="ko-KR" altLang="en-US" sz="28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121374" y="4293096"/>
            <a:ext cx="2114082" cy="774086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9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6" name="타원 65"/>
          <p:cNvSpPr/>
          <p:nvPr/>
        </p:nvSpPr>
        <p:spPr>
          <a:xfrm>
            <a:off x="1177221" y="2389076"/>
            <a:ext cx="1674186" cy="1674186"/>
          </a:xfrm>
          <a:prstGeom prst="ellipse">
            <a:avLst/>
          </a:prstGeom>
          <a:solidFill>
            <a:srgbClr val="E5DA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7" name="타원 66"/>
          <p:cNvSpPr/>
          <p:nvPr/>
        </p:nvSpPr>
        <p:spPr>
          <a:xfrm>
            <a:off x="1240696" y="2389076"/>
            <a:ext cx="1449778" cy="1449778"/>
          </a:xfrm>
          <a:prstGeom prst="ellipse">
            <a:avLst/>
          </a:prstGeom>
          <a:noFill/>
          <a:ln w="57150">
            <a:solidFill>
              <a:srgbClr val="EDE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520593" y="2913910"/>
            <a:ext cx="889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정의</a:t>
            </a:r>
            <a:endParaRPr lang="ko-KR" altLang="en-US" sz="28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08544" y="4293096"/>
            <a:ext cx="2114082" cy="774086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9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3" name="타원 72"/>
          <p:cNvSpPr/>
          <p:nvPr/>
        </p:nvSpPr>
        <p:spPr>
          <a:xfrm>
            <a:off x="3734907" y="2276872"/>
            <a:ext cx="1674186" cy="1674186"/>
          </a:xfrm>
          <a:prstGeom prst="ellipse">
            <a:avLst/>
          </a:prstGeom>
          <a:solidFill>
            <a:srgbClr val="E5DA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4" name="타원 73"/>
          <p:cNvSpPr/>
          <p:nvPr/>
        </p:nvSpPr>
        <p:spPr>
          <a:xfrm>
            <a:off x="3847111" y="2389076"/>
            <a:ext cx="1449778" cy="1449778"/>
          </a:xfrm>
          <a:prstGeom prst="ellipse">
            <a:avLst/>
          </a:prstGeom>
          <a:noFill/>
          <a:ln w="57150">
            <a:solidFill>
              <a:srgbClr val="EDE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3774347" y="2913910"/>
            <a:ext cx="1595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명칭유래</a:t>
            </a:r>
            <a:endParaRPr lang="ko-KR" altLang="en-US" sz="2800" b="1" dirty="0"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514959" y="4293096"/>
            <a:ext cx="2114082" cy="774086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9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5" name="타원 74"/>
          <p:cNvSpPr/>
          <p:nvPr/>
        </p:nvSpPr>
        <p:spPr>
          <a:xfrm>
            <a:off x="8235456" y="3016583"/>
            <a:ext cx="194764" cy="194764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E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6" name="타원 75"/>
          <p:cNvSpPr/>
          <p:nvPr/>
        </p:nvSpPr>
        <p:spPr>
          <a:xfrm>
            <a:off x="611560" y="3016583"/>
            <a:ext cx="194764" cy="194764"/>
          </a:xfrm>
          <a:prstGeom prst="ellipse">
            <a:avLst/>
          </a:prstGeom>
          <a:solidFill>
            <a:srgbClr val="E5DA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7" name="타원 76"/>
          <p:cNvSpPr/>
          <p:nvPr/>
        </p:nvSpPr>
        <p:spPr>
          <a:xfrm>
            <a:off x="3054981" y="3016583"/>
            <a:ext cx="194764" cy="194764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E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8" name="타원 77"/>
          <p:cNvSpPr/>
          <p:nvPr/>
        </p:nvSpPr>
        <p:spPr>
          <a:xfrm>
            <a:off x="5926610" y="3016583"/>
            <a:ext cx="194764" cy="194764"/>
          </a:xfrm>
          <a:prstGeom prst="ellipse">
            <a:avLst/>
          </a:prstGeom>
          <a:solidFill>
            <a:srgbClr val="E5DA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87" name="그룹 86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88" name="직선 연결선 87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03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3183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 dirty="0"/>
              <a:t>26</a:t>
            </a:r>
            <a:endParaRPr lang="ko-KR" altLang="en-US" dirty="0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5400" b="1" dirty="0" err="1">
                <a:latin typeface="양재소슬체S" panose="02020603020101020101" pitchFamily="18" charset="-127"/>
                <a:ea typeface="양재소슬체S" panose="02020603020101020101" pitchFamily="18" charset="-127"/>
              </a:rPr>
              <a:t>토문강</a:t>
            </a:r>
            <a:endParaRPr lang="ko-KR" altLang="en-US" sz="5400" b="1" dirty="0">
              <a:latin typeface="양재소슬체S" panose="02020603020101020101" pitchFamily="18" charset="-127"/>
              <a:ea typeface="양재소슬체S" panose="02020603020101020101" pitchFamily="18" charset="-127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475252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575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6000" b="1" dirty="0" err="1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석퇴</a:t>
            </a:r>
            <a:endParaRPr lang="ko-KR" altLang="en-US" sz="60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5122" name="Picture 2" descr="http://cfile210.uf.daum.net/original/147B603E4EB36D17198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40" y="1925565"/>
            <a:ext cx="479997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file234.uf.daum.net/original/20149F404EB36D5A07D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49" y="1925566"/>
            <a:ext cx="3787104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027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1916832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4800" dirty="0">
                <a:latin typeface="양재소슬체S" pitchFamily="18" charset="-127"/>
                <a:ea typeface="양재소슬체S" pitchFamily="18" charset="-127"/>
              </a:rPr>
              <a:t>간도 영유권 문제제기와</a:t>
            </a:r>
            <a:br>
              <a:rPr lang="en-US" altLang="ko-KR" sz="4800" dirty="0">
                <a:latin typeface="양재소슬체S" pitchFamily="18" charset="-127"/>
                <a:ea typeface="양재소슬체S" pitchFamily="18" charset="-127"/>
              </a:rPr>
            </a:br>
            <a:r>
              <a:rPr lang="ko-KR" altLang="en-US" sz="4800" dirty="0">
                <a:latin typeface="양재소슬체S" pitchFamily="18" charset="-127"/>
                <a:ea typeface="양재소슬체S" pitchFamily="18" charset="-127"/>
              </a:rPr>
              <a:t>감계회담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6096" y="458112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양재소슬체S" pitchFamily="18" charset="-127"/>
                <a:ea typeface="양재소슬체S" pitchFamily="18" charset="-127"/>
              </a:rPr>
              <a:t>안예은</a:t>
            </a:r>
          </a:p>
        </p:txBody>
      </p:sp>
    </p:spTree>
    <p:extLst>
      <p:ext uri="{BB962C8B-B14F-4D97-AF65-F5344CB8AC3E}">
        <p14:creationId xmlns:p14="http://schemas.microsoft.com/office/powerpoint/2010/main" val="1318018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KakaoTalk_20160324_232407978.jpg"/>
          <p:cNvPicPr>
            <a:picLocks noChangeAspect="1"/>
          </p:cNvPicPr>
          <p:nvPr/>
        </p:nvPicPr>
        <p:blipFill>
          <a:blip r:embed="rId2" cstate="print">
            <a:lum bright="56000" contrast="-70000"/>
          </a:blip>
          <a:srcRect r="-309" b="56300"/>
          <a:stretch>
            <a:fillRect/>
          </a:stretch>
        </p:blipFill>
        <p:spPr>
          <a:xfrm>
            <a:off x="1763688" y="1556792"/>
            <a:ext cx="5565485" cy="4149080"/>
          </a:xfrm>
          <a:prstGeom prst="rect">
            <a:avLst/>
          </a:prstGeom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418456" y="3140968"/>
            <a:ext cx="6393904" cy="936104"/>
          </a:xfrm>
        </p:spPr>
        <p:txBody>
          <a:bodyPr/>
          <a:lstStyle/>
          <a:p>
            <a:pPr>
              <a:buClrTx/>
            </a:pPr>
            <a:r>
              <a:rPr lang="ko-KR" altLang="en-US" dirty="0"/>
              <a:t>청나라가 간도를 봉금지역으로 지정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547664" y="2996952"/>
            <a:ext cx="6048672" cy="7920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r>
              <a:rPr lang="en-US" altLang="ko-KR" sz="2600" dirty="0">
                <a:solidFill>
                  <a:schemeClr val="tx1"/>
                </a:solidFill>
              </a:rPr>
              <a:t> 1881</a:t>
            </a:r>
            <a:r>
              <a:rPr lang="ko-KR" altLang="en-US" sz="2600" dirty="0">
                <a:solidFill>
                  <a:schemeClr val="tx1"/>
                </a:solidFill>
              </a:rPr>
              <a:t>년 청나라가 봉금지역을 해제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KakaoTalk_20160324_232407978.jpg"/>
          <p:cNvPicPr>
            <a:picLocks noChangeAspect="1"/>
          </p:cNvPicPr>
          <p:nvPr/>
        </p:nvPicPr>
        <p:blipFill>
          <a:blip r:embed="rId2" cstate="print">
            <a:lum bright="56000" contrast="-70000"/>
          </a:blip>
          <a:srcRect r="-309" b="56300"/>
          <a:stretch>
            <a:fillRect/>
          </a:stretch>
        </p:blipFill>
        <p:spPr>
          <a:xfrm>
            <a:off x="1763688" y="1556792"/>
            <a:ext cx="5565485" cy="4149080"/>
          </a:xfrm>
          <a:prstGeom prst="rect">
            <a:avLst/>
          </a:prstGeom>
        </p:spPr>
      </p:pic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1490464" y="3212976"/>
            <a:ext cx="6393904" cy="936104"/>
          </a:xfrm>
        </p:spPr>
        <p:txBody>
          <a:bodyPr/>
          <a:lstStyle/>
          <a:p>
            <a:r>
              <a:rPr lang="en-US" altLang="ko-KR" dirty="0"/>
              <a:t>1883</a:t>
            </a:r>
            <a:r>
              <a:rPr lang="ko-KR" altLang="en-US" dirty="0"/>
              <a:t>년 청나라가 조선인 철수 요구</a:t>
            </a:r>
          </a:p>
        </p:txBody>
      </p:sp>
      <p:sp>
        <p:nvSpPr>
          <p:cNvPr id="6" name="폭발 1 5"/>
          <p:cNvSpPr/>
          <p:nvPr/>
        </p:nvSpPr>
        <p:spPr>
          <a:xfrm>
            <a:off x="1331640" y="1484784"/>
            <a:ext cx="7200800" cy="468052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>
                <a:solidFill>
                  <a:schemeClr val="tx1"/>
                </a:solidFill>
              </a:rPr>
              <a:t>영유권 문제 발생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악수.jpg"/>
          <p:cNvPicPr>
            <a:picLocks noChangeAspect="1"/>
          </p:cNvPicPr>
          <p:nvPr/>
        </p:nvPicPr>
        <p:blipFill>
          <a:blip r:embed="rId2" cstate="print">
            <a:lum bright="37000" contrast="-57000"/>
          </a:blip>
          <a:srcRect l="4161" t="5085" r="4287" b="5078"/>
          <a:stretch>
            <a:fillRect/>
          </a:stretch>
        </p:blipFill>
        <p:spPr>
          <a:xfrm>
            <a:off x="2195736" y="2132856"/>
            <a:ext cx="4752528" cy="3816424"/>
          </a:xfrm>
          <a:prstGeom prst="rect">
            <a:avLst/>
          </a:prstGeom>
        </p:spPr>
      </p:pic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2196397" y="3501008"/>
            <a:ext cx="6393904" cy="936104"/>
          </a:xfrm>
        </p:spPr>
        <p:txBody>
          <a:bodyPr/>
          <a:lstStyle/>
          <a:p>
            <a:pPr>
              <a:buClrTx/>
              <a:buNone/>
            </a:pPr>
            <a:r>
              <a:rPr lang="ko-KR" altLang="en-US" dirty="0"/>
              <a:t>조선이 청국에 국경회담 요청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46856" y="778024"/>
            <a:ext cx="8229600" cy="1066800"/>
          </a:xfrm>
        </p:spPr>
        <p:txBody>
          <a:bodyPr/>
          <a:lstStyle/>
          <a:p>
            <a:pPr algn="ctr"/>
            <a:r>
              <a:rPr lang="ko-KR" altLang="en-US" b="1" dirty="0">
                <a:latin typeface="양재소슬체S" pitchFamily="18" charset="-127"/>
                <a:ea typeface="양재소슬체S" pitchFamily="18" charset="-127"/>
              </a:rPr>
              <a:t>제 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</a:rPr>
              <a:t>차 감계회담</a:t>
            </a: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683568" y="3068960"/>
            <a:ext cx="8229600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dirty="0"/>
              <a:t> 조선측과 청나라 측의 대표들이 만남</a:t>
            </a:r>
            <a:endParaRPr lang="en-US" altLang="ko-KR" sz="2800" dirty="0"/>
          </a:p>
          <a:p>
            <a:endParaRPr lang="en-US" altLang="ko-KR" sz="2800" dirty="0"/>
          </a:p>
          <a:p>
            <a:endParaRPr lang="ko-KR" altLang="en-US" sz="2800" dirty="0"/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83568" y="3933056"/>
            <a:ext cx="8229600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dirty="0"/>
              <a:t> 조선은 “정계비를 자세히 조사”하여 감계하자</a:t>
            </a:r>
          </a:p>
          <a:p>
            <a:endParaRPr lang="en-US" altLang="ko-KR" sz="2800" dirty="0"/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83568" y="4797152"/>
            <a:ext cx="8229600" cy="936104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dirty="0"/>
              <a:t> 청나라는 두만강의 지류 중 하나를 본류로 정하여        그 줄기를 국경으로 정하자</a:t>
            </a:r>
            <a:endParaRPr lang="en-US" altLang="ko-KR" sz="2800" dirty="0"/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683568" y="2204864"/>
            <a:ext cx="8229600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sz="2800" dirty="0"/>
              <a:t> </a:t>
            </a:r>
            <a:r>
              <a:rPr lang="en-US" altLang="ko-KR" sz="2800" dirty="0"/>
              <a:t>1885</a:t>
            </a:r>
            <a:r>
              <a:rPr lang="ko-KR" altLang="en-US" sz="2800" dirty="0"/>
              <a:t>년 </a:t>
            </a:r>
            <a:r>
              <a:rPr lang="en-US" altLang="ko-KR" sz="2800" dirty="0"/>
              <a:t>1</a:t>
            </a:r>
            <a:r>
              <a:rPr lang="ko-KR" altLang="en-US" sz="2800" dirty="0"/>
              <a:t>차 감계회담인</a:t>
            </a:r>
            <a:r>
              <a:rPr lang="en-US" altLang="ko-KR" sz="2800" dirty="0"/>
              <a:t> </a:t>
            </a:r>
            <a:r>
              <a:rPr lang="ko-KR" altLang="en-US" sz="2800" dirty="0"/>
              <a:t>을유감계회담</a:t>
            </a:r>
          </a:p>
          <a:p>
            <a:pPr>
              <a:buFont typeface="Arial" pitchFamily="34" charset="0"/>
              <a:buChar char="•"/>
            </a:pPr>
            <a:endParaRPr lang="en-US" altLang="ko-KR" sz="2800" dirty="0"/>
          </a:p>
          <a:p>
            <a:endParaRPr lang="en-US" altLang="ko-KR" sz="2800" dirty="0"/>
          </a:p>
          <a:p>
            <a:endParaRPr lang="ko-KR" altLang="en-US" sz="2800" dirty="0"/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46856" y="778024"/>
            <a:ext cx="8229600" cy="1066800"/>
          </a:xfrm>
        </p:spPr>
        <p:txBody>
          <a:bodyPr/>
          <a:lstStyle/>
          <a:p>
            <a:pPr algn="ctr"/>
            <a:r>
              <a:rPr lang="ko-KR" altLang="en-US" b="1" dirty="0">
                <a:latin typeface="양재소슬체S" pitchFamily="18" charset="-127"/>
                <a:ea typeface="양재소슬체S" pitchFamily="18" charset="-127"/>
              </a:rPr>
              <a:t>제 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</a:rPr>
              <a:t>차 감계회담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39552" y="2276872"/>
            <a:ext cx="8373616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800" dirty="0"/>
              <a:t> 청나라 측은 국경선이 두만강임이 분명하다고 말함</a:t>
            </a: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539552" y="3501008"/>
            <a:ext cx="8373616" cy="13681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altLang="ko-KR" sz="2800" dirty="0"/>
              <a:t> </a:t>
            </a:r>
            <a:r>
              <a:rPr lang="ko-KR" altLang="en-US" sz="2800" dirty="0"/>
              <a:t>조선측은 비문상의 동위토문은 실제 국경과 부합하지 않는다</a:t>
            </a:r>
            <a:r>
              <a:rPr lang="en-US" altLang="ko-KR" sz="2800" dirty="0"/>
              <a:t>,</a:t>
            </a:r>
            <a:r>
              <a:rPr lang="ko-KR" altLang="en-US" sz="2800" dirty="0"/>
              <a:t> 정계비 문안이 잘못 작성되었다는 주장</a:t>
            </a: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539552" y="5085184"/>
            <a:ext cx="8373616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altLang="ko-KR" sz="2800" dirty="0"/>
              <a:t> </a:t>
            </a:r>
            <a:r>
              <a:rPr lang="ko-KR" altLang="en-US" sz="2800" dirty="0"/>
              <a:t>결론이 나지 않았음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66800"/>
          </a:xfrm>
        </p:spPr>
        <p:txBody>
          <a:bodyPr/>
          <a:lstStyle/>
          <a:p>
            <a:pPr algn="ctr"/>
            <a:r>
              <a:rPr lang="ko-KR" altLang="en-US" b="1" dirty="0">
                <a:latin typeface="양재소슬체S" pitchFamily="18" charset="-127"/>
                <a:ea typeface="양재소슬체S" pitchFamily="18" charset="-127"/>
              </a:rPr>
              <a:t>제 </a:t>
            </a:r>
            <a:r>
              <a:rPr lang="en-US" altLang="ko-KR" b="1" dirty="0">
                <a:latin typeface="양재소슬체S" pitchFamily="18" charset="-127"/>
                <a:ea typeface="양재소슬체S" pitchFamily="18" charset="-127"/>
              </a:rPr>
              <a:t>2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</a:rPr>
              <a:t>차 감계회담</a:t>
            </a: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395536" y="2564904"/>
            <a:ext cx="8517632" cy="648072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800" dirty="0"/>
              <a:t> 국경회담을 재개</a:t>
            </a:r>
            <a:r>
              <a:rPr lang="en-US" altLang="ko-KR" sz="2800" dirty="0"/>
              <a:t>,</a:t>
            </a:r>
            <a:r>
              <a:rPr lang="ko-KR" altLang="en-US" sz="2800" dirty="0"/>
              <a:t> </a:t>
            </a:r>
            <a:r>
              <a:rPr lang="en-US" altLang="ko-KR" sz="2800" dirty="0"/>
              <a:t>1887</a:t>
            </a:r>
            <a:r>
              <a:rPr lang="ko-KR" altLang="en-US" sz="2800" dirty="0"/>
              <a:t>년 정해감계회담 혹은 정해감계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800" dirty="0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395536" y="4509120"/>
            <a:ext cx="8517632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altLang="ko-KR" sz="2600" dirty="0"/>
              <a:t> </a:t>
            </a:r>
            <a:r>
              <a:rPr lang="ko-KR" altLang="en-US" sz="2600" dirty="0"/>
              <a:t>청나라로부터 제</a:t>
            </a:r>
            <a:r>
              <a:rPr lang="en-US" altLang="ko-KR" sz="2600" dirty="0"/>
              <a:t>2</a:t>
            </a:r>
            <a:r>
              <a:rPr lang="ko-KR" altLang="en-US" sz="2600" dirty="0"/>
              <a:t>차 감계회담을 하자는 공문이 조선에  도착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600" dirty="0"/>
          </a:p>
        </p:txBody>
      </p:sp>
      <p:sp>
        <p:nvSpPr>
          <p:cNvPr id="10" name="모서리가 접힌 도형 9"/>
          <p:cNvSpPr/>
          <p:nvPr/>
        </p:nvSpPr>
        <p:spPr>
          <a:xfrm>
            <a:off x="395536" y="2204864"/>
            <a:ext cx="8208912" cy="3744416"/>
          </a:xfrm>
          <a:prstGeom prst="foldedCorner">
            <a:avLst>
              <a:gd name="adj" fmla="val 2010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US" altLang="ko-KR" dirty="0">
              <a:solidFill>
                <a:schemeClr val="tx1"/>
              </a:solidFill>
            </a:endParaRPr>
          </a:p>
          <a:p>
            <a:pPr fontAlgn="base"/>
            <a:endParaRPr lang="en-US" altLang="ko-KR" dirty="0">
              <a:solidFill>
                <a:schemeClr val="tx1"/>
              </a:solidFill>
            </a:endParaRPr>
          </a:p>
          <a:p>
            <a:pPr fontAlgn="base"/>
            <a:endParaRPr lang="en-US" altLang="ko-KR" dirty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>
                <a:solidFill>
                  <a:schemeClr val="tx1"/>
                </a:solidFill>
              </a:rPr>
              <a:t>길림과 조선의 계지는 무산 이동 녹둔도에 이르기까지는 도문강이라는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ko-KR" altLang="en-US" b="1" dirty="0">
                <a:solidFill>
                  <a:schemeClr val="tx1"/>
                </a:solidFill>
              </a:rPr>
              <a:t>천연의 </a:t>
            </a:r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>
                <a:solidFill>
                  <a:schemeClr val="tx1"/>
                </a:solidFill>
              </a:rPr>
              <a:t>계한이 있어 이것을 경계로 긋는 데는 추호도 의심할 뜻이 없으나</a:t>
            </a:r>
            <a:r>
              <a:rPr lang="en-US" altLang="ko-KR" b="1" dirty="0">
                <a:solidFill>
                  <a:schemeClr val="tx1"/>
                </a:solidFill>
              </a:rPr>
              <a:t>, </a:t>
            </a:r>
            <a:r>
              <a:rPr lang="ko-KR" altLang="en-US" b="1" dirty="0">
                <a:solidFill>
                  <a:schemeClr val="tx1"/>
                </a:solidFill>
              </a:rPr>
              <a:t>무산부터 </a:t>
            </a:r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>
                <a:solidFill>
                  <a:schemeClr val="tx1"/>
                </a:solidFill>
              </a:rPr>
              <a:t>서쪽의 분수령상의 입비처 까지는 분명치 않으므로 위원을 파견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ko-KR" altLang="en-US" b="1" dirty="0">
                <a:solidFill>
                  <a:schemeClr val="tx1"/>
                </a:solidFill>
              </a:rPr>
              <a:t>하여 입회 조사</a:t>
            </a:r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>
                <a:solidFill>
                  <a:schemeClr val="tx1"/>
                </a:solidFill>
              </a:rPr>
              <a:t>하겠으니 무산에서 회합할 것인지 회령에서 회담할 것인지 회답하기 바란다</a:t>
            </a:r>
            <a:r>
              <a:rPr lang="en-US" altLang="ko-KR" b="1" dirty="0">
                <a:solidFill>
                  <a:schemeClr val="tx1"/>
                </a:solidFill>
              </a:rPr>
              <a:t>.</a:t>
            </a:r>
          </a:p>
          <a:p>
            <a:pPr fontAlgn="base"/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r>
              <a:rPr lang="en-US" altLang="ko-KR" b="1" dirty="0">
                <a:solidFill>
                  <a:schemeClr val="tx1"/>
                </a:solidFill>
              </a:rPr>
              <a:t>                                                          - </a:t>
            </a:r>
            <a:r>
              <a:rPr lang="ko-KR" altLang="en-US" b="1" dirty="0">
                <a:solidFill>
                  <a:schemeClr val="tx1"/>
                </a:solidFill>
              </a:rPr>
              <a:t>천진 총리각국사무아문</a:t>
            </a:r>
            <a:r>
              <a:rPr lang="en-US" altLang="ko-KR" b="1" dirty="0">
                <a:solidFill>
                  <a:schemeClr val="tx1"/>
                </a:solidFill>
              </a:rPr>
              <a:t>, 1887</a:t>
            </a:r>
            <a:r>
              <a:rPr lang="ko-KR" altLang="en-US" b="1" dirty="0">
                <a:solidFill>
                  <a:schemeClr val="tx1"/>
                </a:solidFill>
              </a:rPr>
              <a:t>년 </a:t>
            </a:r>
            <a:r>
              <a:rPr lang="en-US" altLang="ko-KR" b="1" dirty="0">
                <a:solidFill>
                  <a:schemeClr val="tx1"/>
                </a:solidFill>
              </a:rPr>
              <a:t>4</a:t>
            </a:r>
            <a:r>
              <a:rPr lang="ko-KR" altLang="en-US" b="1" dirty="0">
                <a:solidFill>
                  <a:schemeClr val="tx1"/>
                </a:solidFill>
              </a:rPr>
              <a:t>월 </a:t>
            </a:r>
            <a:r>
              <a:rPr lang="en-US" altLang="ko-KR" b="1" dirty="0">
                <a:solidFill>
                  <a:schemeClr val="tx1"/>
                </a:solidFill>
              </a:rPr>
              <a:t>7</a:t>
            </a:r>
            <a:r>
              <a:rPr lang="ko-KR" altLang="en-US" b="1" dirty="0">
                <a:solidFill>
                  <a:schemeClr val="tx1"/>
                </a:solidFill>
              </a:rPr>
              <a:t>일</a:t>
            </a:r>
          </a:p>
          <a:p>
            <a:pPr fontAlgn="base"/>
            <a:endParaRPr lang="ko-KR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46856" y="778024"/>
            <a:ext cx="8229600" cy="1066800"/>
          </a:xfrm>
        </p:spPr>
        <p:txBody>
          <a:bodyPr/>
          <a:lstStyle/>
          <a:p>
            <a:pPr algn="ctr"/>
            <a:r>
              <a:rPr lang="ko-KR" altLang="en-US" b="1" dirty="0"/>
              <a:t>제 </a:t>
            </a:r>
            <a:r>
              <a:rPr lang="en-US" altLang="ko-KR" b="1" dirty="0"/>
              <a:t>2</a:t>
            </a:r>
            <a:r>
              <a:rPr lang="ko-KR" altLang="en-US" b="1" dirty="0"/>
              <a:t>차 감계회담</a:t>
            </a: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539552" y="2132856"/>
            <a:ext cx="8373616" cy="648072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800" dirty="0"/>
              <a:t> </a:t>
            </a:r>
            <a:r>
              <a:rPr lang="en-US" altLang="ko-KR" sz="2800" dirty="0"/>
              <a:t>4</a:t>
            </a:r>
            <a:r>
              <a:rPr lang="ko-KR" altLang="en-US" sz="2800" dirty="0"/>
              <a:t>월 </a:t>
            </a:r>
            <a:r>
              <a:rPr lang="en-US" altLang="ko-KR" sz="2800" dirty="0"/>
              <a:t>8</a:t>
            </a:r>
            <a:r>
              <a:rPr lang="ko-KR" altLang="en-US" sz="2800" dirty="0"/>
              <a:t>일</a:t>
            </a:r>
            <a:r>
              <a:rPr lang="en-US" altLang="ko-KR" sz="2800" dirty="0"/>
              <a:t>, </a:t>
            </a:r>
            <a:r>
              <a:rPr lang="ko-KR" altLang="en-US" sz="2800" dirty="0"/>
              <a:t>조선은 청나라의 주장에 반하는 답신을 보냄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800" dirty="0"/>
          </a:p>
        </p:txBody>
      </p:sp>
      <p:sp>
        <p:nvSpPr>
          <p:cNvPr id="12" name="모서리가 접힌 도형 11"/>
          <p:cNvSpPr/>
          <p:nvPr/>
        </p:nvSpPr>
        <p:spPr>
          <a:xfrm>
            <a:off x="251520" y="1628800"/>
            <a:ext cx="8712968" cy="2880320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US" altLang="ko-KR" dirty="0">
              <a:solidFill>
                <a:schemeClr val="tx1"/>
              </a:solidFill>
            </a:endParaRPr>
          </a:p>
          <a:p>
            <a:pPr fontAlgn="base"/>
            <a:endParaRPr lang="en-US" altLang="ko-KR" dirty="0">
              <a:solidFill>
                <a:schemeClr val="tx1"/>
              </a:solidFill>
            </a:endParaRPr>
          </a:p>
          <a:p>
            <a:pPr marL="342900" indent="-342900" fontAlgn="base"/>
            <a:endParaRPr lang="en-US" altLang="ko-KR" dirty="0">
              <a:solidFill>
                <a:schemeClr val="tx1"/>
              </a:solidFill>
            </a:endParaRPr>
          </a:p>
          <a:p>
            <a:pPr marL="342900" indent="-342900" fontAlgn="base"/>
            <a:r>
              <a:rPr lang="en-US" altLang="ko-KR" b="1" dirty="0">
                <a:solidFill>
                  <a:schemeClr val="tx1"/>
                </a:solidFill>
              </a:rPr>
              <a:t>1.</a:t>
            </a:r>
            <a:r>
              <a:rPr lang="ko-KR" altLang="en-US" b="1" dirty="0">
                <a:solidFill>
                  <a:schemeClr val="tx1"/>
                </a:solidFill>
              </a:rPr>
              <a:t>정계를 홍단수의 수원으로 정하고자 함은 근본적으로 잘못되었다</a:t>
            </a:r>
            <a:r>
              <a:rPr lang="en-US" altLang="ko-KR" b="1" dirty="0">
                <a:solidFill>
                  <a:schemeClr val="tx1"/>
                </a:solidFill>
              </a:rPr>
              <a:t>.</a:t>
            </a:r>
          </a:p>
          <a:p>
            <a:pPr marL="342900" indent="-342900" fontAlgn="base">
              <a:buAutoNum type="arabicPeriod"/>
            </a:pPr>
            <a:endParaRPr lang="ko-KR" altLang="en-US" b="1" dirty="0">
              <a:solidFill>
                <a:schemeClr val="tx1"/>
              </a:solidFill>
            </a:endParaRPr>
          </a:p>
          <a:p>
            <a:pPr fontAlgn="base"/>
            <a:r>
              <a:rPr lang="en-US" altLang="ko-KR" b="1" dirty="0">
                <a:solidFill>
                  <a:schemeClr val="tx1"/>
                </a:solidFill>
              </a:rPr>
              <a:t>2. </a:t>
            </a:r>
            <a:r>
              <a:rPr lang="ko-KR" altLang="en-US" b="1" dirty="0">
                <a:solidFill>
                  <a:schemeClr val="tx1"/>
                </a:solidFill>
              </a:rPr>
              <a:t>홍단수는 소백산 이남에 속하며 조선의 내지이다</a:t>
            </a:r>
            <a:r>
              <a:rPr lang="en-US" altLang="ko-KR" b="1" dirty="0">
                <a:solidFill>
                  <a:schemeClr val="tx1"/>
                </a:solidFill>
              </a:rPr>
              <a:t>.</a:t>
            </a:r>
            <a:endParaRPr lang="ko-KR" altLang="en-US" b="1" dirty="0">
              <a:solidFill>
                <a:schemeClr val="tx1"/>
              </a:solidFill>
            </a:endParaRPr>
          </a:p>
          <a:p>
            <a:pPr fontAlgn="base"/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r>
              <a:rPr lang="en-US" altLang="ko-KR" b="1" dirty="0">
                <a:solidFill>
                  <a:schemeClr val="tx1"/>
                </a:solidFill>
              </a:rPr>
              <a:t>3. </a:t>
            </a:r>
            <a:r>
              <a:rPr lang="ko-KR" altLang="en-US" b="1" dirty="0">
                <a:solidFill>
                  <a:schemeClr val="tx1"/>
                </a:solidFill>
              </a:rPr>
              <a:t>두만과 도문은 일수이고 이류가 아니므로 목극등이 비를 세운대로 토문강으로 정계의 본의를 삼아야 한다</a:t>
            </a:r>
            <a:r>
              <a:rPr lang="en-US" altLang="ko-KR" b="1" dirty="0">
                <a:solidFill>
                  <a:schemeClr val="tx1"/>
                </a:solidFill>
              </a:rPr>
              <a:t>.</a:t>
            </a:r>
            <a:endParaRPr lang="ko-KR" altLang="en-US" b="1" dirty="0">
              <a:solidFill>
                <a:schemeClr val="tx1"/>
              </a:solidFill>
            </a:endParaRPr>
          </a:p>
          <a:p>
            <a:pPr fontAlgn="base"/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r>
              <a:rPr lang="en-US" altLang="ko-KR" b="1" dirty="0">
                <a:solidFill>
                  <a:schemeClr val="tx1"/>
                </a:solidFill>
              </a:rPr>
              <a:t>4. </a:t>
            </a:r>
            <a:r>
              <a:rPr lang="ko-KR" altLang="en-US" b="1" dirty="0">
                <a:solidFill>
                  <a:schemeClr val="tx1"/>
                </a:solidFill>
              </a:rPr>
              <a:t>청측이 주장하는 이른바 서두수가 어윤하이고 홍단수는 홍단하삼지라고 함은 명목이 부합되지 않고 또 신빙할 수도 없으며 이 또한 조선의 내지에 있어 정계비와는 하등 관계가 없다</a:t>
            </a:r>
            <a:r>
              <a:rPr lang="en-US" altLang="ko-KR" b="1" dirty="0">
                <a:solidFill>
                  <a:schemeClr val="tx1"/>
                </a:solidFill>
              </a:rPr>
              <a:t>.</a:t>
            </a:r>
            <a:endParaRPr lang="ko-KR" altLang="en-US" b="1" dirty="0">
              <a:solidFill>
                <a:schemeClr val="tx1"/>
              </a:solidFill>
            </a:endParaRPr>
          </a:p>
          <a:p>
            <a:pPr algn="ctr"/>
            <a:endParaRPr lang="ko-KR" altLang="en-US" b="1" dirty="0"/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395536" y="5301208"/>
            <a:ext cx="8373616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altLang="ko-KR" sz="2600" dirty="0"/>
              <a:t> </a:t>
            </a:r>
            <a:r>
              <a:rPr lang="ko-KR" altLang="en-US" sz="2600" dirty="0"/>
              <a:t>청나라 측에서는 정식 조회문을</a:t>
            </a:r>
            <a:r>
              <a:rPr lang="en-US" altLang="ko-KR" sz="2600" dirty="0"/>
              <a:t> </a:t>
            </a:r>
            <a:r>
              <a:rPr lang="ko-KR" altLang="en-US" sz="2600" dirty="0"/>
              <a:t>보냄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600" dirty="0"/>
          </a:p>
        </p:txBody>
      </p:sp>
      <p:sp>
        <p:nvSpPr>
          <p:cNvPr id="16" name="모서리가 접힌 도형 15"/>
          <p:cNvSpPr/>
          <p:nvPr/>
        </p:nvSpPr>
        <p:spPr>
          <a:xfrm>
            <a:off x="251520" y="4653136"/>
            <a:ext cx="8712968" cy="2016224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>
                <a:solidFill>
                  <a:schemeClr val="tx1"/>
                </a:solidFill>
              </a:rPr>
              <a:t>극등이 세운 비는 변경을 살핀 내용을 적은 비이지 경계를 나누는 비가 아님은 의심할</a:t>
            </a:r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>
                <a:solidFill>
                  <a:schemeClr val="tx1"/>
                </a:solidFill>
              </a:rPr>
              <a:t> 바가 없다</a:t>
            </a:r>
            <a:r>
              <a:rPr lang="en-US" altLang="ko-KR" b="1" dirty="0">
                <a:solidFill>
                  <a:schemeClr val="tx1"/>
                </a:solidFill>
              </a:rPr>
              <a:t>. “</a:t>
            </a:r>
            <a:r>
              <a:rPr lang="ko-KR" altLang="en-US" b="1" dirty="0">
                <a:solidFill>
                  <a:schemeClr val="tx1"/>
                </a:solidFill>
              </a:rPr>
              <a:t>서위압록 동위도문” 이라 한 비문 중에 분계라는 글자가 없는 것으로 보</a:t>
            </a:r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endParaRPr lang="en-US" altLang="ko-KR" b="1" dirty="0">
              <a:solidFill>
                <a:schemeClr val="tx1"/>
              </a:solidFill>
            </a:endParaRPr>
          </a:p>
          <a:p>
            <a:pPr fontAlgn="base"/>
            <a:r>
              <a:rPr lang="ko-KR" altLang="en-US" b="1" dirty="0">
                <a:solidFill>
                  <a:schemeClr val="tx1"/>
                </a:solidFill>
              </a:rPr>
              <a:t>아 이는 당시에 비를 세울 적에 분계처에 세운 것이 아님이 더욱 명백하다</a:t>
            </a:r>
            <a:r>
              <a:rPr lang="en-US" altLang="ko-KR" b="1" dirty="0">
                <a:solidFill>
                  <a:schemeClr val="tx1"/>
                </a:solidFill>
              </a:rPr>
              <a:t>.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560" y="643547"/>
            <a:ext cx="4629369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3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정의</a:t>
            </a:r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양재소슬체S" pitchFamily="18" charset="-127"/>
              <a:ea typeface="양재소슬체S" pitchFamily="18" charset="-127"/>
            </a:endParaRPr>
          </a:p>
          <a:p>
            <a:endParaRPr lang="ko-KR" altLang="en-US" sz="3200" dirty="0"/>
          </a:p>
          <a:p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7566" y="970146"/>
            <a:ext cx="6933626" cy="28803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763" y="1743179"/>
            <a:ext cx="400909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 rot="2700000">
            <a:off x="224496" y="1506867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 rot="2700000">
            <a:off x="6838925" y="5002341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76056" y="2462724"/>
            <a:ext cx="3384376" cy="240643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r>
              <a:rPr lang="ko-KR" altLang="en-US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만주 </a:t>
            </a:r>
            <a:r>
              <a:rPr lang="ko-KR" altLang="en-US" sz="2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길림성</a:t>
            </a:r>
            <a:r>
              <a:rPr lang="ko-KR" altLang="en-US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동남부지역으로 중국 현지에서 </a:t>
            </a:r>
            <a:r>
              <a:rPr lang="ko-KR" altLang="en-US" sz="2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연길도라고</a:t>
            </a:r>
            <a:r>
              <a:rPr lang="ko-KR" altLang="en-US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부르는 지역</a:t>
            </a:r>
            <a:endParaRPr lang="en-US" altLang="ko-KR" sz="2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04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  <a:p>
              <a:pPr algn="r"/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409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 txBox="1">
            <a:spLocks/>
          </p:cNvSpPr>
          <p:nvPr/>
        </p:nvSpPr>
        <p:spPr>
          <a:xfrm>
            <a:off x="539552" y="2348880"/>
            <a:ext cx="8373616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600" dirty="0"/>
              <a:t> 조선에서 비를 세울 당시 목극등이 보냈던 문건들 제출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600" dirty="0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446856" y="778024"/>
            <a:ext cx="8229600" cy="1066800"/>
          </a:xfrm>
        </p:spPr>
        <p:txBody>
          <a:bodyPr/>
          <a:lstStyle/>
          <a:p>
            <a:pPr algn="ctr"/>
            <a:r>
              <a:rPr lang="ko-KR" altLang="en-US" b="1" dirty="0"/>
              <a:t>제 </a:t>
            </a:r>
            <a:r>
              <a:rPr lang="en-US" altLang="ko-KR" b="1" dirty="0"/>
              <a:t>2</a:t>
            </a:r>
            <a:r>
              <a:rPr lang="ko-KR" altLang="en-US" b="1" dirty="0"/>
              <a:t>차 감계회담</a:t>
            </a: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539552" y="3284984"/>
            <a:ext cx="8373616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600" dirty="0"/>
              <a:t> 청나</a:t>
            </a:r>
            <a:r>
              <a:rPr lang="ko-KR" altLang="en-US" sz="2800" dirty="0"/>
              <a:t>라는 국경을 정할 관원을 보내겠다고 연락함</a:t>
            </a:r>
          </a:p>
          <a:p>
            <a:pPr fontAlgn="base"/>
            <a:endParaRPr lang="ko-KR" altLang="en-US" sz="2600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539552" y="4293096"/>
            <a:ext cx="8373616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600" dirty="0"/>
              <a:t> </a:t>
            </a:r>
            <a:r>
              <a:rPr lang="en-US" altLang="ko-KR" sz="2800" dirty="0"/>
              <a:t>4</a:t>
            </a:r>
            <a:r>
              <a:rPr lang="ko-KR" altLang="en-US" sz="2800" dirty="0"/>
              <a:t>월 </a:t>
            </a:r>
            <a:r>
              <a:rPr lang="en-US" altLang="ko-KR" sz="2800" dirty="0"/>
              <a:t>22</a:t>
            </a:r>
            <a:r>
              <a:rPr lang="ko-KR" altLang="en-US" sz="2800" dirty="0"/>
              <a:t>일에 무산에서 다시 만남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800" dirty="0"/>
          </a:p>
          <a:p>
            <a:pPr fontAlgn="base"/>
            <a:endParaRPr lang="ko-KR" altLang="en-US" sz="2600" dirty="0"/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518864" y="5301208"/>
            <a:ext cx="8373616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800" dirty="0"/>
              <a:t> 청나라의 최종제안을 이중하가 거절</a:t>
            </a:r>
          </a:p>
          <a:p>
            <a:pPr fontAlgn="base"/>
            <a:r>
              <a:rPr lang="ko-KR" altLang="en-US" sz="2600" dirty="0"/>
              <a:t> </a:t>
            </a:r>
            <a:endParaRPr lang="ko-KR" altLang="en-US" sz="2800" dirty="0"/>
          </a:p>
          <a:p>
            <a:pPr fontAlgn="base">
              <a:buFont typeface="Arial" pitchFamily="34" charset="0"/>
              <a:buChar char="•"/>
            </a:pPr>
            <a:endParaRPr lang="ko-KR" altLang="en-US" sz="2800" dirty="0"/>
          </a:p>
          <a:p>
            <a:pPr fontAlgn="base"/>
            <a:endParaRPr lang="ko-KR" alt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 txBox="1">
            <a:spLocks/>
          </p:cNvSpPr>
          <p:nvPr/>
        </p:nvSpPr>
        <p:spPr>
          <a:xfrm>
            <a:off x="518864" y="2708920"/>
            <a:ext cx="8373616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800" dirty="0"/>
              <a:t> 감계를 다시 열자고 청했으나 요청에 응하지 않음</a:t>
            </a:r>
          </a:p>
          <a:p>
            <a:pPr fontAlgn="base">
              <a:buFont typeface="Arial" pitchFamily="34" charset="0"/>
              <a:buChar char="•"/>
            </a:pPr>
            <a:endParaRPr lang="ko-KR" altLang="en-US" sz="2800" dirty="0"/>
          </a:p>
          <a:p>
            <a:pPr fontAlgn="base"/>
            <a:r>
              <a:rPr lang="ko-KR" altLang="en-US" sz="2600" dirty="0"/>
              <a:t> </a:t>
            </a:r>
            <a:endParaRPr lang="ko-KR" altLang="en-US" sz="2800" dirty="0"/>
          </a:p>
          <a:p>
            <a:pPr fontAlgn="base">
              <a:buFont typeface="Arial" pitchFamily="34" charset="0"/>
              <a:buChar char="•"/>
            </a:pPr>
            <a:endParaRPr lang="ko-KR" altLang="en-US" sz="2800" dirty="0"/>
          </a:p>
          <a:p>
            <a:pPr fontAlgn="base"/>
            <a:endParaRPr lang="ko-KR" altLang="en-US" sz="2600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66800"/>
          </a:xfrm>
        </p:spPr>
        <p:txBody>
          <a:bodyPr/>
          <a:lstStyle/>
          <a:p>
            <a:pPr algn="ctr"/>
            <a:r>
              <a:rPr lang="ko-KR" altLang="en-US" b="1" dirty="0">
                <a:latin typeface="양재소슬체S" pitchFamily="18" charset="-127"/>
                <a:ea typeface="양재소슬체S" pitchFamily="18" charset="-127"/>
              </a:rPr>
              <a:t>감계회담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518864" y="4365104"/>
            <a:ext cx="8373616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ko-KR" altLang="en-US" sz="2800" dirty="0"/>
              <a:t> 제 </a:t>
            </a:r>
            <a:r>
              <a:rPr lang="en-US" altLang="ko-KR" sz="2800" dirty="0"/>
              <a:t>3</a:t>
            </a:r>
            <a:r>
              <a:rPr lang="ko-KR" altLang="en-US" sz="2800" dirty="0"/>
              <a:t>차감계회담은 이루어지지 않았고 간도에 대한 논쟁은 끝내지 못함</a:t>
            </a:r>
          </a:p>
          <a:p>
            <a:pPr fontAlgn="base"/>
            <a:endParaRPr lang="ko-KR" altLang="en-US" sz="2800" dirty="0"/>
          </a:p>
          <a:p>
            <a:pPr fontAlgn="base"/>
            <a:r>
              <a:rPr lang="ko-KR" altLang="en-US" sz="2600" dirty="0"/>
              <a:t> </a:t>
            </a:r>
            <a:endParaRPr lang="ko-KR" altLang="en-US" sz="2800" dirty="0"/>
          </a:p>
          <a:p>
            <a:pPr fontAlgn="base">
              <a:buFont typeface="Arial" pitchFamily="34" charset="0"/>
              <a:buChar char="•"/>
            </a:pPr>
            <a:endParaRPr lang="ko-KR" altLang="en-US" sz="2800" dirty="0"/>
          </a:p>
          <a:p>
            <a:pPr fontAlgn="base"/>
            <a:endParaRPr lang="ko-KR" alt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764704"/>
            <a:ext cx="691276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4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감계회담입장</a:t>
            </a:r>
            <a:endParaRPr lang="en-US" altLang="ko-KR" sz="24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/>
            <a:endParaRPr lang="en-US" altLang="ko-KR" sz="24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/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청나라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: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‘정계비를 자세히 조사하려면 먼저 </a:t>
            </a:r>
            <a:r>
              <a:rPr lang="ko-KR" altLang="en-US" sz="2400" b="1" dirty="0">
                <a:solidFill>
                  <a:srgbClr val="FF00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두만강의 원류를 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찾아보고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그 비가 </a:t>
            </a:r>
            <a:r>
              <a:rPr lang="ko-KR" altLang="en-US" sz="24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두문강의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서쪽에 있으면 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‘</a:t>
            </a:r>
            <a:r>
              <a:rPr lang="ko-KR" altLang="en-US" sz="24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서위압록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4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동위토문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'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의 증거가 될 것이다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 </a:t>
            </a:r>
            <a:endParaRPr lang="ko-KR" altLang="en-US" sz="24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/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(* 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조청 양국의 경계를 ‘</a:t>
            </a:r>
            <a:r>
              <a:rPr lang="ko-KR" altLang="en-US" sz="24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서위압록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4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동위토문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’이라고 한다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.)</a:t>
            </a:r>
            <a:endParaRPr lang="ko-KR" altLang="en-US" sz="24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/>
            <a:endParaRPr lang="ko-KR" altLang="en-US" sz="24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/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조선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: 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‘우리나라 북도에 흉년이 들어서 백성들이 </a:t>
            </a:r>
            <a:r>
              <a:rPr lang="ko-KR" altLang="en-US" sz="24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두만강변을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개간하였는데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청나라의 파병들이 우리 농민의 집을 불사르고 몰아내는데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정계비로 보아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여기는 우리 농민이 내쫓길 곳이 아니다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.’ </a:t>
            </a:r>
            <a:endParaRPr lang="ko-KR" altLang="en-US" sz="24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endParaRPr lang="ko-KR" altLang="en-US" sz="1400" b="1" dirty="0">
              <a:latin typeface="365햇살한조각" pitchFamily="18" charset="-127"/>
              <a:ea typeface="365햇살한조각" pitchFamily="18" charset="-127"/>
            </a:endParaRPr>
          </a:p>
          <a:p>
            <a:pPr>
              <a:buNone/>
            </a:pPr>
            <a:endParaRPr lang="en-US" altLang="ko-KR" sz="1400" b="1" dirty="0">
              <a:latin typeface="MD개성체" pitchFamily="18" charset="-127"/>
              <a:ea typeface="MD개성체" pitchFamily="18" charset="-127"/>
            </a:endParaRPr>
          </a:p>
          <a:p>
            <a:pPr marL="457200" indent="-457200"/>
            <a:endParaRPr lang="en-US" altLang="ko-KR" sz="2000" b="1" dirty="0">
              <a:latin typeface="MD개성체" pitchFamily="18" charset="-127"/>
              <a:ea typeface="MD개성체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sz="2000" b="1" dirty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>
              <a:latin typeface="MD개성체" pitchFamily="18" charset="-127"/>
              <a:ea typeface="MD개성체" pitchFamily="18" charset="-127"/>
            </a:endParaRPr>
          </a:p>
          <a:p>
            <a:endParaRPr lang="en-US" altLang="ko-KR" sz="2000" b="1" dirty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265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포인트가 10개인 별 1"/>
          <p:cNvSpPr/>
          <p:nvPr/>
        </p:nvSpPr>
        <p:spPr>
          <a:xfrm>
            <a:off x="1187623" y="764704"/>
            <a:ext cx="7021411" cy="5256584"/>
          </a:xfrm>
          <a:prstGeom prst="star10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회담 후 의견이 갈린 양측은 결국 </a:t>
            </a:r>
            <a:r>
              <a:rPr lang="ko-KR" altLang="en-US" sz="2000" b="1" dirty="0" err="1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세팀으로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나눠 상류를 </a:t>
            </a:r>
            <a:r>
              <a:rPr lang="ko-KR" altLang="en-US" sz="2000" b="1" dirty="0" err="1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보러가기로한다</a:t>
            </a:r>
            <a:r>
              <a:rPr lang="en-US" altLang="ko-KR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그 후에도 </a:t>
            </a:r>
            <a:r>
              <a:rPr lang="ko-KR" altLang="en-US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청나라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는 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기본적인 국경선이 두만강임은 분명하다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는 기존의 주장을 유지하며 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정계비 문안이 잘못 작성되었다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고 주장했다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  <a:endParaRPr lang="ko-KR" altLang="en-US" sz="2000" b="1" dirty="0">
              <a:solidFill>
                <a:prstClr val="white"/>
              </a:solidFill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그에 반해 </a:t>
            </a:r>
            <a:r>
              <a:rPr lang="ko-KR" altLang="en-US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조선은 </a:t>
            </a:r>
            <a:r>
              <a:rPr lang="en-US" altLang="ko-KR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두만강 상류</a:t>
            </a:r>
            <a:r>
              <a:rPr lang="en-US" altLang="ko-KR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solidFill>
                  <a:prstClr val="black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는 국경선 획정의 대상이 될 수 없다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고 반박한다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이대로 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명확한 결말이 나지 않은 채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1887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년 </a:t>
            </a:r>
            <a:r>
              <a:rPr lang="en-US" altLang="ko-KR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2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차 </a:t>
            </a:r>
            <a:r>
              <a:rPr lang="ko-KR" altLang="en-US" sz="2000" b="1" dirty="0" err="1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감계회담을</a:t>
            </a:r>
            <a:r>
              <a:rPr lang="ko-KR" altLang="en-US" sz="2000" b="1" dirty="0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000" b="1" dirty="0" err="1">
                <a:solidFill>
                  <a:prstClr val="white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열게된다</a:t>
            </a:r>
            <a:r>
              <a:rPr lang="en-US" altLang="ko-KR" sz="2000" dirty="0">
                <a:solidFill>
                  <a:prstClr val="white"/>
                </a:solidFill>
                <a:latin typeface="365햇살한조각" pitchFamily="18" charset="-127"/>
                <a:ea typeface="365햇살한조각" pitchFamily="18" charset="-127"/>
              </a:rPr>
              <a:t>.</a:t>
            </a:r>
            <a:endParaRPr lang="ko-KR" altLang="en-US" sz="2000" dirty="0">
              <a:solidFill>
                <a:prstClr val="white"/>
              </a:solidFill>
              <a:latin typeface="365햇살한조각" pitchFamily="18" charset="-127"/>
              <a:ea typeface="365햇살한조각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170080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2753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829874"/>
            <a:ext cx="61625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1400" b="1" dirty="0">
              <a:latin typeface="365햇살한조각" pitchFamily="18" charset="-127"/>
              <a:ea typeface="365햇살한조각" pitchFamily="18" charset="-127"/>
            </a:endParaRPr>
          </a:p>
          <a:p>
            <a:pPr>
              <a:buNone/>
            </a:pPr>
            <a:endParaRPr lang="en-US" altLang="ko-KR" sz="1400" b="1" dirty="0">
              <a:latin typeface="MD개성체" pitchFamily="18" charset="-127"/>
              <a:ea typeface="MD개성체" pitchFamily="18" charset="-127"/>
            </a:endParaRPr>
          </a:p>
          <a:p>
            <a:pPr marL="457200" indent="-457200"/>
            <a:endParaRPr lang="en-US" altLang="ko-KR" sz="2000" b="1" dirty="0">
              <a:latin typeface="MD개성체" pitchFamily="18" charset="-127"/>
              <a:ea typeface="MD개성체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sz="2000" b="1" dirty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>
              <a:latin typeface="MD개성체" pitchFamily="18" charset="-127"/>
              <a:ea typeface="MD개성체" pitchFamily="18" charset="-127"/>
            </a:endParaRPr>
          </a:p>
          <a:p>
            <a:endParaRPr lang="en-US" altLang="ko-KR" sz="2000" b="1" dirty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8849" y="764704"/>
            <a:ext cx="6908855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2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차 </a:t>
            </a:r>
            <a:r>
              <a:rPr lang="ko-KR" altLang="en-US" sz="24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감계회담</a:t>
            </a:r>
            <a:endParaRPr lang="en-US" altLang="ko-KR" sz="24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algn="ctr"/>
            <a:endParaRPr lang="en-US" altLang="ko-KR" sz="20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대화 내용을 요약</a:t>
            </a: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!</a:t>
            </a: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1. 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조선은 회담 내내 </a:t>
            </a:r>
            <a:r>
              <a:rPr lang="ko-KR" altLang="en-US" sz="2000" b="1" dirty="0">
                <a:solidFill>
                  <a:srgbClr val="FF00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정계비에 근거하여 </a:t>
            </a:r>
            <a:r>
              <a:rPr lang="ko-KR" altLang="en-US" sz="20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홍토수가</a:t>
            </a:r>
            <a:endParaRPr lang="en-US" altLang="ko-KR" sz="20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옛날부터   의 원래 국경</a:t>
            </a: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"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이라고 주장했다</a:t>
            </a: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 </a:t>
            </a: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  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한편 청나라는 정계비의 가치 자체를 무시하려 했다</a:t>
            </a: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</a:p>
          <a:p>
            <a:pPr fontAlgn="base">
              <a:buNone/>
            </a:pPr>
            <a:endParaRPr lang="ko-KR" altLang="en-US" sz="20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2. </a:t>
            </a:r>
            <a:r>
              <a:rPr lang="ko-KR" altLang="en-US" sz="20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홍토수가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올바른 국경이라는 논리는 </a:t>
            </a:r>
            <a:r>
              <a:rPr lang="ko-KR" altLang="en-US" sz="20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감계회담이</a:t>
            </a:r>
            <a:endParaRPr lang="en-US" altLang="ko-KR" sz="20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   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이루어지기 전부터 조선 조정이 청나라 조정에 </a:t>
            </a:r>
            <a:endParaRPr lang="en-US" altLang="ko-KR" sz="20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    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꾸준히 제기한 것이다</a:t>
            </a: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</a:p>
          <a:p>
            <a:pPr fontAlgn="base">
              <a:buNone/>
            </a:pPr>
            <a:endParaRPr lang="ko-KR" altLang="en-US" sz="20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3. 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그러나 청나라는 </a:t>
            </a:r>
            <a:r>
              <a:rPr lang="ko-KR" altLang="en-US" sz="20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홍토수보다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더 남쪽으로 국경을 </a:t>
            </a:r>
            <a:endParaRPr lang="en-US" altLang="ko-KR" sz="20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   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내리기를 원했기 때문에 조선의 주장을 거부하고</a:t>
            </a:r>
            <a:endParaRPr lang="en-US" altLang="ko-KR" sz="20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  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0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감계회담을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요구한 것이다</a:t>
            </a: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(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받아들이면 회담을 할 </a:t>
            </a:r>
            <a:endParaRPr lang="en-US" altLang="ko-KR" sz="20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   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필요가   없다</a:t>
            </a: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)</a:t>
            </a:r>
          </a:p>
          <a:p>
            <a:pPr fontAlgn="base">
              <a:buNone/>
            </a:pPr>
            <a:endParaRPr lang="ko-KR" altLang="en-US" sz="20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fontAlgn="base">
              <a:buNone/>
            </a:pP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 4. 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조선은 </a:t>
            </a:r>
            <a:r>
              <a:rPr lang="ko-KR" altLang="en-US" sz="20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홍토수가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국경이라는 근거로 </a:t>
            </a:r>
            <a:r>
              <a:rPr lang="ko-KR" altLang="en-US" sz="20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목극등의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기록</a:t>
            </a: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청나라 지도</a:t>
            </a: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조선 지도를 제출했다</a:t>
            </a:r>
            <a:r>
              <a:rPr lang="en-US" altLang="ko-KR" sz="20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  <a:endParaRPr lang="ko-KR" altLang="en-US" sz="20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endParaRPr lang="ko-KR" altLang="en-US" sz="1400" b="1" dirty="0">
              <a:latin typeface="365햇살한조각" pitchFamily="18" charset="-127"/>
              <a:ea typeface="365햇살한조각" pitchFamily="18" charset="-127"/>
            </a:endParaRPr>
          </a:p>
          <a:p>
            <a:pPr>
              <a:buNone/>
            </a:pPr>
            <a:endParaRPr lang="en-US" altLang="ko-KR" sz="1400" b="1" dirty="0">
              <a:latin typeface="MD개성체" pitchFamily="18" charset="-127"/>
              <a:ea typeface="MD개성체" pitchFamily="18" charset="-127"/>
            </a:endParaRPr>
          </a:p>
          <a:p>
            <a:pPr marL="457200" indent="-457200"/>
            <a:endParaRPr lang="en-US" altLang="ko-KR" sz="2000" b="1" dirty="0">
              <a:latin typeface="MD개성체" pitchFamily="18" charset="-127"/>
              <a:ea typeface="MD개성체" pitchFamily="18" charset="-127"/>
            </a:endParaRPr>
          </a:p>
          <a:p>
            <a:pPr marL="457200" indent="-457200">
              <a:buFont typeface="+mj-ea"/>
              <a:buAutoNum type="circleNumDbPlain"/>
            </a:pPr>
            <a:endParaRPr lang="en-US" altLang="ko-KR" sz="2000" b="1" dirty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>
              <a:latin typeface="MD개성체" pitchFamily="18" charset="-127"/>
              <a:ea typeface="MD개성체" pitchFamily="18" charset="-127"/>
            </a:endParaRPr>
          </a:p>
          <a:p>
            <a:endParaRPr lang="en-US" altLang="ko-KR" sz="2000" b="1" dirty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b="1" dirty="0">
              <a:latin typeface="MD개성체" pitchFamily="18" charset="-127"/>
              <a:ea typeface="MD개성체" pitchFamily="18" charset="-127"/>
            </a:endParaRPr>
          </a:p>
          <a:p>
            <a:endParaRPr lang="ko-KR" altLang="en-US" sz="2000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5457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폭발 1 2"/>
          <p:cNvSpPr/>
          <p:nvPr/>
        </p:nvSpPr>
        <p:spPr>
          <a:xfrm>
            <a:off x="548633" y="1124744"/>
            <a:ext cx="7992888" cy="4536504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청나라 대표단의 최종제안</a:t>
            </a:r>
            <a:endParaRPr lang="en-US" altLang="ko-KR" sz="24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algn="ctr"/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이라고 할 수 있었던 안을</a:t>
            </a:r>
            <a:endParaRPr lang="en-US" altLang="ko-KR" sz="24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algn="ctr"/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  <a:r>
              <a:rPr lang="ko-KR" altLang="en-US" sz="24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이중하가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거절하자 결국 </a:t>
            </a:r>
            <a:endParaRPr lang="en-US" altLang="ko-KR" sz="24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  <a:p>
            <a:pPr algn="ctr"/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1887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년의 </a:t>
            </a:r>
            <a:r>
              <a:rPr lang="ko-KR" altLang="en-US" sz="2400" b="1" dirty="0" err="1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감계회담도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성과 없이 끝나게 되었다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.</a:t>
            </a:r>
            <a:endParaRPr lang="ko-KR" altLang="en-US" sz="2400" b="1" dirty="0">
              <a:latin typeface="함초롬돋움" pitchFamily="18" charset="-127"/>
              <a:ea typeface="함초롬돋움" pitchFamily="18" charset="-127"/>
              <a:cs typeface="함초롬돋움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8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2471" y="1452283"/>
            <a:ext cx="800219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ea typeface="문체부 궁체 흘림체" pitchFamily="17" charset="-127"/>
              </a:rPr>
              <a:t>동북공정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ea typeface="문체부 궁체 흘림체" pitchFamily="17" charset="-127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2332" y="1326510"/>
            <a:ext cx="2808162" cy="306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90" y="1318826"/>
            <a:ext cx="2808162" cy="306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391373" y="4793989"/>
            <a:ext cx="8605557" cy="83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77" tIns="45738" rIns="91477" bIns="45738">
            <a:spAutoFit/>
          </a:bodyPr>
          <a:lstStyle/>
          <a:p>
            <a:pPr algn="ctr" defTabSz="898884">
              <a:spcBef>
                <a:spcPct val="0"/>
              </a:spcBef>
            </a:pP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중국에서 만주 지방의 역사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지리</a:t>
            </a:r>
            <a:r>
              <a:rPr lang="en-US" altLang="ko-KR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, </a:t>
            </a: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민족적 문제 따위를 </a:t>
            </a:r>
          </a:p>
          <a:p>
            <a:pPr algn="ctr" defTabSz="898884">
              <a:spcBef>
                <a:spcPct val="0"/>
              </a:spcBef>
            </a:pPr>
            <a:r>
              <a:rPr lang="ko-KR" altLang="en-US" sz="2400" b="1" dirty="0"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연구하는 국가적 사업 명칭</a:t>
            </a:r>
          </a:p>
        </p:txBody>
      </p:sp>
    </p:spTree>
    <p:extLst>
      <p:ext uri="{BB962C8B-B14F-4D97-AF65-F5344CB8AC3E}">
        <p14:creationId xmlns:p14="http://schemas.microsoft.com/office/powerpoint/2010/main" val="38454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435" y="2780928"/>
            <a:ext cx="7514043" cy="314958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ko-KR" altLang="en-US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중국 국경 안에서 전개된 모든 역사를 중국 역사로 </a:t>
            </a:r>
            <a:endParaRPr lang="en-US" altLang="ko-KR" sz="2400" spc="-150" dirty="0"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     </a:t>
            </a:r>
            <a:r>
              <a:rPr lang="ko-KR" altLang="en-US" sz="24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만들기위해</a:t>
            </a:r>
            <a:r>
              <a:rPr lang="ko-KR" altLang="en-US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2002</a:t>
            </a:r>
            <a:r>
              <a:rPr lang="ko-KR" altLang="en-US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년부터 중국이 추진한 동북쪽 </a:t>
            </a:r>
            <a:endParaRPr lang="en-US" altLang="ko-KR" sz="2400" spc="-150" dirty="0"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변경지역의 역사와 현상에 관한 연구 프로젝트</a:t>
            </a:r>
            <a:endParaRPr lang="en-US" altLang="ko-KR" sz="2400" spc="-150" dirty="0"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>
              <a:lnSpc>
                <a:spcPts val="1900"/>
              </a:lnSpc>
            </a:pPr>
            <a:endParaRPr lang="en-US" altLang="ko-KR" sz="2400" spc="-150" dirty="0"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간단히 말해 </a:t>
            </a:r>
            <a:r>
              <a:rPr lang="ko-KR" altLang="en-US" sz="24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중국의 국경 안에서 전개된 모든 역사를 </a:t>
            </a:r>
            <a:endParaRPr lang="en-US" altLang="ko-KR" sz="2400" b="1" spc="-150" dirty="0"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>
              <a:lnSpc>
                <a:spcPts val="1900"/>
              </a:lnSpc>
            </a:pPr>
            <a:r>
              <a:rPr lang="ko-KR" altLang="en-US" sz="24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중국의 역사로 편입하</a:t>
            </a:r>
            <a:r>
              <a:rPr lang="ko-KR" altLang="en-US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려는 연구 프로젝트이다</a:t>
            </a:r>
            <a:r>
              <a:rPr lang="en-US" altLang="ko-KR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pPr algn="ctr">
              <a:lnSpc>
                <a:spcPts val="1900"/>
              </a:lnSpc>
            </a:pPr>
            <a:endParaRPr lang="en-US" altLang="ko-KR" sz="2400" spc="-150" dirty="0">
              <a:solidFill>
                <a:schemeClr val="tx1">
                  <a:lumMod val="75000"/>
                  <a:lumOff val="2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/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2002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년부터 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2006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년까지 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5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년을 기한으로 진행되었으나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, </a:t>
            </a:r>
          </a:p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그 목적을 위한 역사왜곡은 지금도 </a:t>
            </a:r>
            <a:r>
              <a:rPr lang="ko-KR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진행중입니다</a:t>
            </a:r>
            <a:endParaRPr lang="en-US" altLang="ko-KR" sz="2400" dirty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>
              <a:lnSpc>
                <a:spcPts val="1900"/>
              </a:lnSpc>
            </a:pPr>
            <a:endParaRPr lang="ko-KR" altLang="en-US" sz="1400" spc="-150" dirty="0">
              <a:solidFill>
                <a:schemeClr val="tx1">
                  <a:lumMod val="75000"/>
                  <a:lumOff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77467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67744" y="76470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동북공정을 통해</a:t>
            </a:r>
            <a:r>
              <a:rPr lang="en-US" altLang="ko-KR" sz="2800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8700" y="1916832"/>
            <a:ext cx="687676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사전에 간도를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중국사로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공언해 둠으로써 </a:t>
            </a: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/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북한의 붕괴나 남북통일 등 향후의 상황변화에 대비</a:t>
            </a: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1887" y="2996952"/>
            <a:ext cx="687676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통일한국의 만주지역에 대한 영향력 확대를 </a:t>
            </a: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  <a:p>
            <a:pPr algn="ctr"/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미리 차단하려는 의도</a:t>
            </a: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5567" y="4149080"/>
            <a:ext cx="687676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한반도에 대한 개입 여지를 간도를 통해 확보해 두려는 사전 포석</a:t>
            </a: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3618" y="5085184"/>
            <a:ext cx="687676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간도지역의 영유권에 대해서는 국제법적 논란이 생길 수 있다는 것에 중국이 미리 대책을 세운 것</a:t>
            </a: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3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/>
        </p:nvCxnSpPr>
        <p:spPr>
          <a:xfrm>
            <a:off x="0" y="0"/>
            <a:ext cx="914400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1416141" y="620688"/>
            <a:ext cx="6264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4400" b="1" dirty="0" err="1">
                <a:solidFill>
                  <a:prstClr val="white"/>
                </a:solidFill>
                <a:latin typeface="휴먼아미체" pitchFamily="18" charset="-127"/>
                <a:ea typeface="휴먼아미체" pitchFamily="18" charset="-127"/>
              </a:rPr>
              <a:t>감계회담의</a:t>
            </a:r>
            <a:r>
              <a:rPr lang="en-US" altLang="ko-KR" sz="4400" b="1" dirty="0">
                <a:solidFill>
                  <a:prstClr val="white"/>
                </a:solidFill>
                <a:latin typeface="휴먼아미체" pitchFamily="18" charset="-127"/>
                <a:ea typeface="휴먼아미체" pitchFamily="18" charset="-127"/>
              </a:rPr>
              <a:t> </a:t>
            </a:r>
            <a:r>
              <a:rPr lang="ko-KR" altLang="en-US" sz="4400" b="1" dirty="0" err="1">
                <a:solidFill>
                  <a:prstClr val="white"/>
                </a:solidFill>
                <a:latin typeface="휴먼아미체" pitchFamily="18" charset="-127"/>
                <a:ea typeface="휴먼아미체" pitchFamily="18" charset="-127"/>
              </a:rPr>
              <a:t>문제점과효력</a:t>
            </a:r>
            <a:endParaRPr lang="en-US" altLang="ko-KR" sz="4400" b="1" dirty="0">
              <a:solidFill>
                <a:prstClr val="white"/>
              </a:solidFill>
              <a:latin typeface="휴먼아미체" pitchFamily="18" charset="-127"/>
              <a:ea typeface="휴먼아미체" pitchFamily="18" charset="-127"/>
            </a:endParaRPr>
          </a:p>
        </p:txBody>
      </p:sp>
      <p:sp>
        <p:nvSpPr>
          <p:cNvPr id="7" name="TextBox 25"/>
          <p:cNvSpPr txBox="1">
            <a:spLocks noChangeArrowheads="1"/>
          </p:cNvSpPr>
          <p:nvPr/>
        </p:nvSpPr>
        <p:spPr bwMode="auto">
          <a:xfrm>
            <a:off x="1115616" y="3140968"/>
            <a:ext cx="19442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buFontTx/>
              <a:buAutoNum type="arabicPeriod"/>
            </a:pPr>
            <a:r>
              <a:rPr lang="ko-KR" altLang="en-US" sz="2400" dirty="0" err="1">
                <a:latin typeface="안상수2006굵은" pitchFamily="18" charset="-127"/>
                <a:ea typeface="안상수2006굵은" pitchFamily="18" charset="-127"/>
              </a:rPr>
              <a:t>감계회담이란</a:t>
            </a:r>
            <a:r>
              <a:rPr lang="en-US" altLang="ko-KR" sz="2400" dirty="0">
                <a:latin typeface="안상수2006굵은" pitchFamily="18" charset="-127"/>
                <a:ea typeface="안상수2006굵은" pitchFamily="18" charset="-127"/>
              </a:rPr>
              <a:t>?</a:t>
            </a:r>
          </a:p>
          <a:p>
            <a:pPr marL="457200" indent="-457200" algn="ctr">
              <a:buFontTx/>
              <a:buAutoNum type="arabicPeriod"/>
            </a:pPr>
            <a:endParaRPr lang="en-US" altLang="ko-KR" sz="2400" dirty="0">
              <a:latin typeface="서울한강체 L" panose="02020603020101020101" pitchFamily="18" charset="-127"/>
              <a:ea typeface="서울한강체 L" panose="02020603020101020101" pitchFamily="18" charset="-127"/>
            </a:endParaRPr>
          </a:p>
        </p:txBody>
      </p:sp>
      <p:sp>
        <p:nvSpPr>
          <p:cNvPr id="8" name="TextBox 25"/>
          <p:cNvSpPr txBox="1">
            <a:spLocks noChangeArrowheads="1"/>
          </p:cNvSpPr>
          <p:nvPr/>
        </p:nvSpPr>
        <p:spPr bwMode="auto">
          <a:xfrm>
            <a:off x="3635896" y="3140968"/>
            <a:ext cx="21505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solidFill>
                  <a:prstClr val="white"/>
                </a:solidFill>
                <a:latin typeface="안상수2006굵은" pitchFamily="18" charset="-127"/>
                <a:ea typeface="안상수2006굵은" pitchFamily="18" charset="-127"/>
              </a:rPr>
              <a:t>2</a:t>
            </a:r>
            <a:r>
              <a:rPr lang="en-US" altLang="ko-KR" sz="2400" dirty="0">
                <a:latin typeface="안상수2006굵은" pitchFamily="18" charset="-127"/>
                <a:ea typeface="안상수2006굵은" pitchFamily="18" charset="-127"/>
              </a:rPr>
              <a:t>. </a:t>
            </a:r>
            <a:r>
              <a:rPr lang="ko-KR" altLang="en-US" sz="2400" dirty="0" err="1">
                <a:latin typeface="안상수2006굵은" pitchFamily="18" charset="-127"/>
                <a:ea typeface="안상수2006굵은" pitchFamily="18" charset="-127"/>
              </a:rPr>
              <a:t>감계회담의</a:t>
            </a:r>
            <a:r>
              <a:rPr lang="ko-KR" altLang="en-US" sz="2400" dirty="0">
                <a:latin typeface="안상수2006굵은" pitchFamily="18" charset="-127"/>
                <a:ea typeface="안상수2006굵은" pitchFamily="18" charset="-127"/>
              </a:rPr>
              <a:t> 문제점</a:t>
            </a:r>
            <a:endParaRPr lang="en-US" altLang="ko-KR" sz="2400" dirty="0">
              <a:latin typeface="안상수2006굵은" pitchFamily="18" charset="-127"/>
              <a:ea typeface="안상수2006굵은" pitchFamily="18" charset="-127"/>
            </a:endParaRPr>
          </a:p>
          <a:p>
            <a:pPr algn="ctr"/>
            <a:r>
              <a:rPr lang="en-US" altLang="ko-KR" sz="2400" dirty="0">
                <a:latin typeface="안상수2006굵은" pitchFamily="18" charset="-127"/>
                <a:ea typeface="안상수2006굵은" pitchFamily="18" charset="-127"/>
              </a:rPr>
              <a:t>1</a:t>
            </a:r>
            <a:r>
              <a:rPr lang="ko-KR" altLang="en-US" sz="2400" dirty="0">
                <a:latin typeface="안상수2006굵은" pitchFamily="18" charset="-127"/>
                <a:ea typeface="안상수2006굵은" pitchFamily="18" charset="-127"/>
              </a:rPr>
              <a:t>차</a:t>
            </a:r>
            <a:r>
              <a:rPr lang="en-US" altLang="ko-KR" sz="2400" dirty="0">
                <a:latin typeface="안상수2006굵은" pitchFamily="18" charset="-127"/>
                <a:ea typeface="안상수2006굵은" pitchFamily="18" charset="-127"/>
              </a:rPr>
              <a:t>, 2</a:t>
            </a:r>
            <a:r>
              <a:rPr lang="ko-KR" altLang="en-US" sz="2400" dirty="0">
                <a:latin typeface="안상수2006굵은" pitchFamily="18" charset="-127"/>
                <a:ea typeface="안상수2006굵은" pitchFamily="18" charset="-127"/>
              </a:rPr>
              <a:t>차</a:t>
            </a:r>
            <a:endParaRPr lang="en-US" altLang="ko-KR" sz="2400" dirty="0">
              <a:latin typeface="안상수2006굵은" pitchFamily="18" charset="-127"/>
              <a:ea typeface="안상수2006굵은" pitchFamily="18" charset="-127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6012160" y="3140968"/>
            <a:ext cx="2201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latin typeface="안상수2006굵은" pitchFamily="18" charset="-127"/>
                <a:ea typeface="안상수2006굵은" pitchFamily="18" charset="-127"/>
              </a:rPr>
              <a:t>3. </a:t>
            </a:r>
          </a:p>
        </p:txBody>
      </p:sp>
    </p:spTree>
    <p:extLst>
      <p:ext uri="{BB962C8B-B14F-4D97-AF65-F5344CB8AC3E}">
        <p14:creationId xmlns:p14="http://schemas.microsoft.com/office/powerpoint/2010/main" val="91187878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4707" y="537431"/>
            <a:ext cx="4629369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3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명칭유래</a:t>
            </a:r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양재소슬체S" pitchFamily="18" charset="-127"/>
              <a:ea typeface="양재소슬체S" pitchFamily="18" charset="-127"/>
            </a:endParaRPr>
          </a:p>
          <a:p>
            <a:endParaRPr lang="ko-KR" altLang="en-US" sz="3200" dirty="0"/>
          </a:p>
          <a:p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7566" y="970146"/>
            <a:ext cx="6933626" cy="28803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818" y="1510203"/>
            <a:ext cx="400909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 rot="2700000">
            <a:off x="224496" y="1506867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 rot="2700000">
            <a:off x="6838925" y="5002341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19960" y="2246409"/>
            <a:ext cx="3744417" cy="2536309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간도라는 지명은 </a:t>
            </a:r>
            <a:r>
              <a:rPr lang="ko-KR" altLang="en-US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병자호란뒤에</a:t>
            </a:r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청나라 측이  이 지역을 </a:t>
            </a:r>
            <a:r>
              <a:rPr lang="ko-KR" altLang="en-US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봉금지역으로</a:t>
            </a:r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정하고  </a:t>
            </a:r>
            <a:r>
              <a:rPr lang="ko-KR" altLang="en-US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청국인이나</a:t>
            </a:r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  조선인 모두의 입주를 불허하는 공간 지대로 삼은 뒤</a:t>
            </a: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양재소슬체S" pitchFamily="18" charset="-127"/>
                <a:ea typeface="양재소슬체S" pitchFamily="18" charset="-127"/>
              </a:rPr>
              <a:t>청나라와 조선 사이에 놓인  섬과 같은  땅</a:t>
            </a:r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이라는 데서 유래된 것으로 보인다</a:t>
            </a: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. </a:t>
            </a:r>
          </a:p>
          <a:p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양재소슬체S" pitchFamily="18" charset="-127"/>
                <a:ea typeface="양재소슬체S" pitchFamily="18" charset="-127"/>
              </a:rPr>
              <a:t>그러나  조선 후기에 우리 농민들이 이 지역을 새로 개간한 땅이라는 뜻에서  간도라고 적었다</a:t>
            </a: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04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  <a:p>
              <a:pPr algn="r"/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04048" y="1421487"/>
            <a:ext cx="274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/>
              <a:t>간도란</a:t>
            </a:r>
            <a:r>
              <a:rPr lang="en-US" altLang="ko-KR" sz="3200" b="1" dirty="0"/>
              <a:t>?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04351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Box 25"/>
          <p:cNvSpPr txBox="1">
            <a:spLocks noChangeArrowheads="1"/>
          </p:cNvSpPr>
          <p:nvPr/>
        </p:nvSpPr>
        <p:spPr bwMode="auto">
          <a:xfrm>
            <a:off x="467544" y="620688"/>
            <a:ext cx="540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4800" b="1" dirty="0" err="1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감계회담</a:t>
            </a:r>
            <a:endParaRPr lang="en-US" altLang="ko-KR" sz="48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2071678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감계회담</a:t>
            </a:r>
            <a:r>
              <a:rPr lang="en-US" altLang="ko-KR" sz="2400" dirty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sz="2400" dirty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이란</a:t>
            </a:r>
            <a:r>
              <a:rPr lang="en-US" altLang="ko-KR" sz="2400" dirty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7704" y="2996952"/>
            <a:ext cx="607223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勘界會談</a:t>
            </a:r>
            <a:endParaRPr lang="en-US" altLang="ko-KR" sz="2800" dirty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sz="2000" dirty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sz="2000" dirty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조선과 청국의 대표들이 양국간의 국경을</a:t>
            </a:r>
            <a:endParaRPr lang="en-US" altLang="ko-KR" sz="2000" dirty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sz="2000" dirty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현지에서</a:t>
            </a:r>
            <a:r>
              <a:rPr lang="en-US" altLang="ko-KR" sz="2000" dirty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sz="2000" dirty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조사하여 결정하는 회의</a:t>
            </a: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02243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Box 25"/>
          <p:cNvSpPr txBox="1">
            <a:spLocks noChangeArrowheads="1"/>
          </p:cNvSpPr>
          <p:nvPr/>
        </p:nvSpPr>
        <p:spPr bwMode="auto">
          <a:xfrm>
            <a:off x="323528" y="518726"/>
            <a:ext cx="540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ko-KR" altLang="en-US" sz="36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36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268070"/>
            <a:ext cx="7244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감계회담의</a:t>
            </a:r>
            <a:r>
              <a:rPr lang="en-US" altLang="ko-KR" sz="2000" dirty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sz="2800" dirty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발단</a:t>
            </a:r>
            <a:endParaRPr lang="en-US" altLang="ko-KR" sz="2800" dirty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sz="2000" dirty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sz="2000" dirty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 변화된 청국의 국경 정책에 대한 조선 정부의 대응에서 시작</a:t>
            </a:r>
          </a:p>
          <a:p>
            <a:endParaRPr lang="ko-KR" altLang="en-US" sz="2000" dirty="0">
              <a:solidFill>
                <a:prstClr val="black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142976" y="2714620"/>
            <a:ext cx="3857652" cy="8572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간도 지역의 청국관원들이 조선인들을 핍박하면서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청국령임을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확정</a:t>
            </a: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571868" y="3929066"/>
            <a:ext cx="3857652" cy="12144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간도의 조선인들이 백두산정계비의 내용에 따라 간도는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조선령이라는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것을 청국에 주장해달라는 내용으로 조선 정부에 요청</a:t>
            </a: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857356" y="5500702"/>
            <a:ext cx="5715040" cy="11430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조선 정부에서는 국경분쟁을 해결하기 위해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안변부사였던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이중하를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토문감계사로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임명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,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교섭아문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주사 조창식을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토문감계종사관으로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삼아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감계회담을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개최</a:t>
            </a: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원형 화살표 8"/>
          <p:cNvSpPr/>
          <p:nvPr/>
        </p:nvSpPr>
        <p:spPr>
          <a:xfrm rot="4491365">
            <a:off x="4860057" y="2328574"/>
            <a:ext cx="1147914" cy="1771409"/>
          </a:xfrm>
          <a:prstGeom prst="circular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원형 화살표 9"/>
          <p:cNvSpPr/>
          <p:nvPr/>
        </p:nvSpPr>
        <p:spPr>
          <a:xfrm rot="6556507" flipV="1">
            <a:off x="2231402" y="3716879"/>
            <a:ext cx="1358607" cy="1908051"/>
          </a:xfrm>
          <a:prstGeom prst="circular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14638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Box 25"/>
          <p:cNvSpPr txBox="1">
            <a:spLocks noChangeArrowheads="1"/>
          </p:cNvSpPr>
          <p:nvPr/>
        </p:nvSpPr>
        <p:spPr bwMode="auto">
          <a:xfrm>
            <a:off x="539552" y="620688"/>
            <a:ext cx="540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  <a:latin typeface="휴먼아미체" pitchFamily="18" charset="-127"/>
                <a:ea typeface="휴먼아미체" pitchFamily="18" charset="-127"/>
              </a:rPr>
              <a:t>1</a:t>
            </a:r>
            <a:r>
              <a:rPr lang="ko-KR" altLang="en-US" sz="4000" b="1" dirty="0">
                <a:solidFill>
                  <a:schemeClr val="bg1"/>
                </a:solidFill>
                <a:latin typeface="휴먼아미체" pitchFamily="18" charset="-127"/>
                <a:ea typeface="휴먼아미체" pitchFamily="18" charset="-127"/>
              </a:rPr>
              <a:t>차 진행과정과 문제점</a:t>
            </a:r>
            <a:endParaRPr lang="en-US" altLang="ko-KR" sz="4000" b="1" dirty="0">
              <a:solidFill>
                <a:schemeClr val="bg1"/>
              </a:solidFill>
              <a:latin typeface="휴먼아미체" pitchFamily="18" charset="-127"/>
              <a:ea typeface="휴먼아미체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786" y="1643051"/>
            <a:ext cx="7000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1</a:t>
            </a:r>
            <a:r>
              <a:rPr lang="ko-KR" altLang="en-US" dirty="0">
                <a:solidFill>
                  <a:prstClr val="black"/>
                </a:solidFill>
              </a:rPr>
              <a:t>차 </a:t>
            </a:r>
            <a:r>
              <a:rPr lang="ko-KR" altLang="en-US" dirty="0" err="1">
                <a:solidFill>
                  <a:prstClr val="black"/>
                </a:solidFill>
              </a:rPr>
              <a:t>감계회담</a:t>
            </a:r>
            <a:r>
              <a:rPr lang="ko-KR" altLang="en-US" dirty="0">
                <a:solidFill>
                  <a:prstClr val="black"/>
                </a:solidFill>
              </a:rPr>
              <a:t> </a:t>
            </a:r>
            <a:r>
              <a:rPr lang="en-US" altLang="ko-KR" dirty="0">
                <a:solidFill>
                  <a:prstClr val="black"/>
                </a:solidFill>
              </a:rPr>
              <a:t>(</a:t>
            </a:r>
            <a:r>
              <a:rPr lang="ko-KR" altLang="en-US" dirty="0" err="1">
                <a:solidFill>
                  <a:prstClr val="black"/>
                </a:solidFill>
              </a:rPr>
              <a:t>勘界會談</a:t>
            </a:r>
            <a:r>
              <a:rPr lang="en-US" altLang="ko-KR" dirty="0">
                <a:solidFill>
                  <a:prstClr val="black"/>
                </a:solidFill>
              </a:rPr>
              <a:t>)</a:t>
            </a:r>
          </a:p>
          <a:p>
            <a:endParaRPr lang="en-US" altLang="ko-KR" dirty="0">
              <a:solidFill>
                <a:prstClr val="black"/>
              </a:solidFill>
            </a:endParaRPr>
          </a:p>
          <a:p>
            <a:r>
              <a:rPr lang="ko-KR" altLang="en-US" dirty="0">
                <a:solidFill>
                  <a:prstClr val="black"/>
                </a:solidFill>
              </a:rPr>
              <a:t> →</a:t>
            </a:r>
            <a:r>
              <a:rPr lang="en-US" altLang="ko-KR" dirty="0">
                <a:solidFill>
                  <a:prstClr val="black"/>
                </a:solidFill>
              </a:rPr>
              <a:t> </a:t>
            </a:r>
            <a:r>
              <a:rPr lang="ko-KR" altLang="en-US" dirty="0" err="1">
                <a:solidFill>
                  <a:prstClr val="black"/>
                </a:solidFill>
              </a:rPr>
              <a:t>을유감계회담</a:t>
            </a:r>
            <a:r>
              <a:rPr lang="ko-KR" altLang="en-US" dirty="0">
                <a:solidFill>
                  <a:prstClr val="black"/>
                </a:solidFill>
              </a:rPr>
              <a:t> </a:t>
            </a:r>
            <a:r>
              <a:rPr lang="en-US" altLang="ko-KR" dirty="0">
                <a:solidFill>
                  <a:prstClr val="black"/>
                </a:solidFill>
              </a:rPr>
              <a:t>(</a:t>
            </a:r>
            <a:r>
              <a:rPr lang="ko-KR" altLang="en-US" dirty="0" err="1">
                <a:solidFill>
                  <a:prstClr val="black"/>
                </a:solidFill>
              </a:rPr>
              <a:t>乙酉勘界會談</a:t>
            </a:r>
            <a:r>
              <a:rPr lang="en-US" altLang="ko-KR" dirty="0">
                <a:solidFill>
                  <a:prstClr val="black"/>
                </a:solidFill>
              </a:rPr>
              <a:t>)’,</a:t>
            </a:r>
          </a:p>
          <a:p>
            <a:endParaRPr lang="en-US" altLang="ko-KR" dirty="0">
              <a:solidFill>
                <a:prstClr val="black"/>
              </a:solidFill>
            </a:endParaRPr>
          </a:p>
          <a:p>
            <a:r>
              <a:rPr lang="en-US" altLang="ko-KR" dirty="0">
                <a:solidFill>
                  <a:prstClr val="black"/>
                </a:solidFill>
              </a:rPr>
              <a:t> 9</a:t>
            </a:r>
            <a:r>
              <a:rPr lang="ko-KR" altLang="en-US" dirty="0">
                <a:solidFill>
                  <a:prstClr val="black"/>
                </a:solidFill>
              </a:rPr>
              <a:t>월 </a:t>
            </a:r>
            <a:r>
              <a:rPr lang="en-US" altLang="ko-KR" dirty="0">
                <a:solidFill>
                  <a:prstClr val="black"/>
                </a:solidFill>
              </a:rPr>
              <a:t>30</a:t>
            </a:r>
            <a:r>
              <a:rPr lang="ko-KR" altLang="en-US" dirty="0">
                <a:solidFill>
                  <a:prstClr val="black"/>
                </a:solidFill>
              </a:rPr>
              <a:t>일과 </a:t>
            </a:r>
            <a:r>
              <a:rPr lang="en-US" altLang="ko-KR" dirty="0">
                <a:solidFill>
                  <a:prstClr val="black"/>
                </a:solidFill>
              </a:rPr>
              <a:t>10</a:t>
            </a:r>
            <a:r>
              <a:rPr lang="ko-KR" altLang="en-US" dirty="0">
                <a:solidFill>
                  <a:prstClr val="black"/>
                </a:solidFill>
              </a:rPr>
              <a:t>월 </a:t>
            </a:r>
            <a:r>
              <a:rPr lang="en-US" altLang="ko-KR" dirty="0">
                <a:solidFill>
                  <a:prstClr val="black"/>
                </a:solidFill>
              </a:rPr>
              <a:t>1</a:t>
            </a:r>
            <a:r>
              <a:rPr lang="ko-KR" altLang="en-US" dirty="0">
                <a:solidFill>
                  <a:prstClr val="black"/>
                </a:solidFill>
              </a:rPr>
              <a:t>일에 </a:t>
            </a:r>
            <a:r>
              <a:rPr lang="ko-KR" altLang="en-US" dirty="0" err="1">
                <a:solidFill>
                  <a:prstClr val="black"/>
                </a:solidFill>
              </a:rPr>
              <a:t>회령부의</a:t>
            </a:r>
            <a:r>
              <a:rPr lang="ko-KR" altLang="en-US" dirty="0">
                <a:solidFill>
                  <a:prstClr val="black"/>
                </a:solidFill>
              </a:rPr>
              <a:t> 공당</a:t>
            </a:r>
            <a:r>
              <a:rPr lang="en-US" altLang="ko-KR" dirty="0">
                <a:solidFill>
                  <a:prstClr val="black"/>
                </a:solidFill>
              </a:rPr>
              <a:t>(</a:t>
            </a:r>
            <a:r>
              <a:rPr lang="ko-KR" altLang="en-US" dirty="0">
                <a:solidFill>
                  <a:prstClr val="black"/>
                </a:solidFill>
              </a:rPr>
              <a:t>公堂</a:t>
            </a:r>
            <a:r>
              <a:rPr lang="en-US" altLang="ko-KR" dirty="0">
                <a:solidFill>
                  <a:prstClr val="black"/>
                </a:solidFill>
              </a:rPr>
              <a:t>)</a:t>
            </a:r>
            <a:r>
              <a:rPr lang="ko-KR" altLang="en-US" dirty="0">
                <a:solidFill>
                  <a:prstClr val="black"/>
                </a:solidFill>
              </a:rPr>
              <a:t>에서 열림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2428860" y="3357562"/>
            <a:ext cx="4000528" cy="12858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감계를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위해 먼저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숙종대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백두산정계비를 세우면서 작성한 문건을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길림장군의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관서내에서 확인해 줄 것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”</a:t>
            </a:r>
            <a:endParaRPr lang="ko-KR" altLang="en-US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4" name="모서리가 둥근 사각형 설명선 13"/>
          <p:cNvSpPr/>
          <p:nvPr/>
        </p:nvSpPr>
        <p:spPr>
          <a:xfrm>
            <a:off x="1000100" y="3643314"/>
            <a:ext cx="1071570" cy="571504"/>
          </a:xfrm>
          <a:prstGeom prst="wedgeRoundRectCallout">
            <a:avLst>
              <a:gd name="adj1" fmla="val 59166"/>
              <a:gd name="adj2" fmla="val 6865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15" name="모서리가 둥근 사각형 설명선 14"/>
          <p:cNvSpPr/>
          <p:nvPr/>
        </p:nvSpPr>
        <p:spPr>
          <a:xfrm>
            <a:off x="7215206" y="5072074"/>
            <a:ext cx="1071570" cy="571504"/>
          </a:xfrm>
          <a:prstGeom prst="wedgeRoundRectCallout">
            <a:avLst>
              <a:gd name="adj1" fmla="val -55500"/>
              <a:gd name="adj2" fmla="val 819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청                                                                                                                                                                  </a:t>
            </a:r>
            <a:endParaRPr lang="en-US" altLang="ko-KR" dirty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857488" y="5214950"/>
            <a:ext cx="4000528" cy="12858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문서가 유실되어 남아 있지 않다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</a:t>
            </a:r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백두산정계비말고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도문강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변계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(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圖們江邊界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) 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감정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(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勘定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)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을 요청한다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67245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사각형 설명선 3"/>
          <p:cNvSpPr/>
          <p:nvPr/>
        </p:nvSpPr>
        <p:spPr>
          <a:xfrm>
            <a:off x="657777" y="1268760"/>
            <a:ext cx="1071570" cy="571504"/>
          </a:xfrm>
          <a:prstGeom prst="wedgeRoundRectCallout">
            <a:avLst>
              <a:gd name="adj1" fmla="val 59166"/>
              <a:gd name="adj2" fmla="val 6865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388325" y="1433260"/>
            <a:ext cx="5572164" cy="642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조선인들이 경작한 곳은 양국 간의 절충지대다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388325" y="2348880"/>
            <a:ext cx="5572164" cy="10715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그곳은 강희제가 조선과 청국의 강역을 획정한 백두산정계비에 따라 조선 땅으로 입증되었으므로 조선인들이 월경하여 정착한 것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endParaRPr lang="ko-KR" altLang="en-US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7358082" y="3714752"/>
            <a:ext cx="1071570" cy="571504"/>
          </a:xfrm>
          <a:prstGeom prst="wedgeRoundRectCallout">
            <a:avLst>
              <a:gd name="adj1" fmla="val -55500"/>
              <a:gd name="adj2" fmla="val 819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청                                                                                                                                                                  </a:t>
            </a:r>
            <a:endParaRPr lang="en-US" altLang="ko-KR" dirty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500166" y="4214818"/>
            <a:ext cx="557216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비석에서 말하는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토문강은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동해로 흐르는 두만강이며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, 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그렇기 때문에 비석보다는 두만강의 상류를 조사해야 한다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endParaRPr lang="ko-KR" altLang="en-US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395536" y="410373"/>
            <a:ext cx="540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ko-KR" altLang="en-US" sz="32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32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6684106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643042" y="5786454"/>
            <a:ext cx="5572164" cy="92869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양측의 주장만 되풀이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</a:t>
            </a:r>
          </a:p>
          <a:p>
            <a:pPr algn="ctr"/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합의점은 물론 결론도 없이 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11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월말 막을 내리게 됨</a:t>
            </a: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2143108" y="1285860"/>
            <a:ext cx="1785950" cy="571504"/>
          </a:xfrm>
          <a:prstGeom prst="wedgeRoundRectCallout">
            <a:avLst>
              <a:gd name="adj1" fmla="val -52711"/>
              <a:gd name="adj2" fmla="val 1119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4500562" y="1857364"/>
            <a:ext cx="1571636" cy="571504"/>
          </a:xfrm>
          <a:prstGeom prst="wedgeRoundRectCallout">
            <a:avLst>
              <a:gd name="adj1" fmla="val 58553"/>
              <a:gd name="adj2" fmla="val 12865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청                                                                                                                                                                </a:t>
            </a:r>
            <a:endParaRPr lang="en-US" altLang="ko-KR" dirty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2143108" y="2643182"/>
            <a:ext cx="1785950" cy="571504"/>
          </a:xfrm>
          <a:prstGeom prst="wedgeRoundRectCallout">
            <a:avLst>
              <a:gd name="adj1" fmla="val -52711"/>
              <a:gd name="adj2" fmla="val 1119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9" name="모서리가 둥근 사각형 설명선 8"/>
          <p:cNvSpPr/>
          <p:nvPr/>
        </p:nvSpPr>
        <p:spPr>
          <a:xfrm>
            <a:off x="4572000" y="3357562"/>
            <a:ext cx="1571636" cy="571504"/>
          </a:xfrm>
          <a:prstGeom prst="wedgeRoundRectCallout">
            <a:avLst>
              <a:gd name="adj1" fmla="val 58553"/>
              <a:gd name="adj2" fmla="val 12865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청                                                                                                                                                                  </a:t>
            </a:r>
            <a:endParaRPr lang="en-US" altLang="ko-KR" dirty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10" name="모서리가 둥근 사각형 설명선 9"/>
          <p:cNvSpPr/>
          <p:nvPr/>
        </p:nvSpPr>
        <p:spPr>
          <a:xfrm>
            <a:off x="2428860" y="4071942"/>
            <a:ext cx="1785950" cy="571504"/>
          </a:xfrm>
          <a:prstGeom prst="wedgeRoundRectCallout">
            <a:avLst>
              <a:gd name="adj1" fmla="val -52711"/>
              <a:gd name="adj2" fmla="val 1119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6248" y="4786322"/>
            <a:ext cx="1071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.</a:t>
            </a:r>
          </a:p>
          <a:p>
            <a:r>
              <a:rPr lang="en-US" altLang="ko-KR" dirty="0">
                <a:solidFill>
                  <a:srgbClr val="FF0000"/>
                </a:solidFill>
              </a:rPr>
              <a:t>.</a:t>
            </a:r>
          </a:p>
          <a:p>
            <a:r>
              <a:rPr lang="en-US" altLang="ko-KR" dirty="0">
                <a:solidFill>
                  <a:srgbClr val="FF0000"/>
                </a:solidFill>
              </a:rPr>
              <a:t>.</a:t>
            </a:r>
          </a:p>
          <a:p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35783" y="476672"/>
            <a:ext cx="540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ko-KR" altLang="en-US" sz="36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36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0182277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23528" y="692696"/>
            <a:ext cx="540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1</a:t>
            </a:r>
            <a:r>
              <a:rPr lang="ko-KR" altLang="en-US" sz="32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32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6145" name="_x124898848" descr="EMB00000ff81c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2420888"/>
            <a:ext cx="5400675" cy="2311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995936" y="5085184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>
                <a:solidFill>
                  <a:prstClr val="black"/>
                </a:solidFill>
                <a:latin typeface="휴먼아미체" pitchFamily="18" charset="-127"/>
                <a:ea typeface="휴먼아미체" pitchFamily="18" charset="-127"/>
              </a:rPr>
              <a:t>을유감계회담</a:t>
            </a:r>
            <a:r>
              <a:rPr lang="ko-KR" altLang="en-US" sz="3600" dirty="0">
                <a:solidFill>
                  <a:prstClr val="black"/>
                </a:solidFill>
                <a:latin typeface="휴먼아미체" pitchFamily="18" charset="-127"/>
                <a:ea typeface="휴먼아미체" pitchFamily="18" charset="-127"/>
              </a:rPr>
              <a:t> 보고문서</a:t>
            </a:r>
            <a:r>
              <a:rPr lang="en-US" altLang="ko-KR" sz="3600" dirty="0">
                <a:solidFill>
                  <a:prstClr val="black"/>
                </a:solidFill>
                <a:latin typeface="휴먼아미체" pitchFamily="18" charset="-127"/>
                <a:ea typeface="휴먼아미체" pitchFamily="18" charset="-127"/>
              </a:rPr>
              <a:t>(</a:t>
            </a:r>
            <a:r>
              <a:rPr lang="ko-KR" altLang="en-US" sz="3600" dirty="0">
                <a:solidFill>
                  <a:prstClr val="black"/>
                </a:solidFill>
                <a:latin typeface="휴먼아미체" pitchFamily="18" charset="-127"/>
                <a:ea typeface="휴먼아미체" pitchFamily="18" charset="-127"/>
              </a:rPr>
              <a:t>규장각 소장</a:t>
            </a:r>
            <a:r>
              <a:rPr lang="en-US" altLang="ko-KR" sz="3600" dirty="0">
                <a:solidFill>
                  <a:prstClr val="black"/>
                </a:solidFill>
                <a:latin typeface="휴먼아미체" pitchFamily="18" charset="-127"/>
                <a:ea typeface="휴먼아미체" pitchFamily="18" charset="-127"/>
              </a:rPr>
              <a:t>)</a:t>
            </a:r>
            <a:endParaRPr lang="ko-KR" altLang="en-US" sz="3600" dirty="0">
              <a:solidFill>
                <a:prstClr val="black"/>
              </a:solidFill>
              <a:latin typeface="휴먼아미체" pitchFamily="18" charset="-127"/>
              <a:ea typeface="휴먼아미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2617231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2132856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2</a:t>
            </a:r>
            <a:r>
              <a:rPr lang="ko-KR" altLang="en-US" dirty="0">
                <a:solidFill>
                  <a:prstClr val="black"/>
                </a:solidFill>
              </a:rPr>
              <a:t>차 </a:t>
            </a:r>
            <a:r>
              <a:rPr lang="ko-KR" altLang="en-US" dirty="0" err="1">
                <a:solidFill>
                  <a:prstClr val="black"/>
                </a:solidFill>
              </a:rPr>
              <a:t>감계회담</a:t>
            </a:r>
            <a:r>
              <a:rPr lang="ko-KR" altLang="en-US" dirty="0">
                <a:solidFill>
                  <a:prstClr val="black"/>
                </a:solidFill>
              </a:rPr>
              <a:t> </a:t>
            </a:r>
            <a:r>
              <a:rPr lang="en-US" altLang="ko-KR" dirty="0">
                <a:solidFill>
                  <a:prstClr val="black"/>
                </a:solidFill>
              </a:rPr>
              <a:t>(</a:t>
            </a:r>
            <a:r>
              <a:rPr lang="ko-KR" altLang="en-US" dirty="0" err="1">
                <a:solidFill>
                  <a:prstClr val="black"/>
                </a:solidFill>
              </a:rPr>
              <a:t>勘界會談</a:t>
            </a:r>
            <a:r>
              <a:rPr lang="en-US" altLang="ko-KR" dirty="0">
                <a:solidFill>
                  <a:prstClr val="black"/>
                </a:solidFill>
              </a:rPr>
              <a:t>)</a:t>
            </a:r>
          </a:p>
          <a:p>
            <a:endParaRPr lang="en-US" altLang="ko-KR" dirty="0">
              <a:solidFill>
                <a:prstClr val="black"/>
              </a:solidFill>
            </a:endParaRPr>
          </a:p>
          <a:p>
            <a:r>
              <a:rPr lang="ko-KR" altLang="en-US" dirty="0">
                <a:solidFill>
                  <a:prstClr val="black"/>
                </a:solidFill>
              </a:rPr>
              <a:t> →</a:t>
            </a:r>
            <a:r>
              <a:rPr lang="en-US" altLang="ko-KR" dirty="0">
                <a:solidFill>
                  <a:prstClr val="black"/>
                </a:solidFill>
              </a:rPr>
              <a:t> </a:t>
            </a:r>
            <a:r>
              <a:rPr lang="ko-KR" altLang="en-US" dirty="0" err="1">
                <a:solidFill>
                  <a:prstClr val="black"/>
                </a:solidFill>
              </a:rPr>
              <a:t>정해감계회담</a:t>
            </a:r>
            <a:r>
              <a:rPr lang="ko-KR" altLang="en-US" dirty="0">
                <a:solidFill>
                  <a:prstClr val="black"/>
                </a:solidFill>
              </a:rPr>
              <a:t> </a:t>
            </a:r>
            <a:r>
              <a:rPr lang="en-US" altLang="ko-KR" dirty="0">
                <a:solidFill>
                  <a:prstClr val="black"/>
                </a:solidFill>
              </a:rPr>
              <a:t>(__</a:t>
            </a:r>
            <a:r>
              <a:rPr lang="ko-KR" altLang="en-US" dirty="0" err="1">
                <a:solidFill>
                  <a:prstClr val="black"/>
                </a:solidFill>
              </a:rPr>
              <a:t>勘界會談</a:t>
            </a:r>
            <a:r>
              <a:rPr lang="en-US" altLang="ko-KR" dirty="0">
                <a:solidFill>
                  <a:prstClr val="black"/>
                </a:solidFill>
              </a:rPr>
              <a:t>)’,</a:t>
            </a:r>
            <a:endParaRPr lang="ko-KR" altLang="en-US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TextBox 25"/>
          <p:cNvSpPr txBox="1">
            <a:spLocks noChangeArrowheads="1"/>
          </p:cNvSpPr>
          <p:nvPr/>
        </p:nvSpPr>
        <p:spPr bwMode="auto">
          <a:xfrm>
            <a:off x="611560" y="805736"/>
            <a:ext cx="540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2</a:t>
            </a:r>
            <a:r>
              <a:rPr lang="ko-KR" altLang="en-US" sz="32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32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7251" y="3501008"/>
            <a:ext cx="70723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1885</a:t>
            </a:r>
            <a:r>
              <a:rPr lang="ko-KR" altLang="en-US" dirty="0">
                <a:solidFill>
                  <a:prstClr val="black"/>
                </a:solidFill>
              </a:rPr>
              <a:t>년의 </a:t>
            </a:r>
            <a:r>
              <a:rPr lang="ko-KR" altLang="en-US" dirty="0" err="1">
                <a:solidFill>
                  <a:prstClr val="black"/>
                </a:solidFill>
              </a:rPr>
              <a:t>감계회담</a:t>
            </a:r>
            <a:r>
              <a:rPr lang="ko-KR" altLang="en-US" dirty="0">
                <a:solidFill>
                  <a:prstClr val="black"/>
                </a:solidFill>
              </a:rPr>
              <a:t> 이후 </a:t>
            </a:r>
            <a:r>
              <a:rPr lang="en-US" altLang="ko-KR" dirty="0">
                <a:solidFill>
                  <a:prstClr val="black"/>
                </a:solidFill>
              </a:rPr>
              <a:t>2</a:t>
            </a:r>
            <a:r>
              <a:rPr lang="ko-KR" altLang="en-US" dirty="0">
                <a:solidFill>
                  <a:prstClr val="black"/>
                </a:solidFill>
              </a:rPr>
              <a:t>년 만인 </a:t>
            </a:r>
            <a:r>
              <a:rPr lang="en-US" altLang="ko-KR" dirty="0">
                <a:solidFill>
                  <a:prstClr val="black"/>
                </a:solidFill>
              </a:rPr>
              <a:t>1887</a:t>
            </a:r>
            <a:r>
              <a:rPr lang="ko-KR" altLang="en-US" dirty="0">
                <a:solidFill>
                  <a:prstClr val="black"/>
                </a:solidFill>
              </a:rPr>
              <a:t>년 </a:t>
            </a:r>
            <a:r>
              <a:rPr lang="en-US" altLang="ko-KR" dirty="0">
                <a:solidFill>
                  <a:prstClr val="black"/>
                </a:solidFill>
              </a:rPr>
              <a:t>2</a:t>
            </a:r>
            <a:r>
              <a:rPr lang="ko-KR" altLang="en-US" dirty="0">
                <a:solidFill>
                  <a:prstClr val="black"/>
                </a:solidFill>
              </a:rPr>
              <a:t>차 </a:t>
            </a:r>
            <a:r>
              <a:rPr lang="ko-KR" altLang="en-US" dirty="0" err="1">
                <a:solidFill>
                  <a:prstClr val="black"/>
                </a:solidFill>
              </a:rPr>
              <a:t>감계회담이</a:t>
            </a:r>
            <a:r>
              <a:rPr lang="ko-KR" altLang="en-US" dirty="0">
                <a:solidFill>
                  <a:prstClr val="black"/>
                </a:solidFill>
              </a:rPr>
              <a:t> 열림</a:t>
            </a:r>
            <a:endParaRPr lang="en-US" altLang="ko-KR" dirty="0">
              <a:solidFill>
                <a:prstClr val="black"/>
              </a:solidFill>
            </a:endParaRPr>
          </a:p>
          <a:p>
            <a:endParaRPr lang="en-US" altLang="ko-KR" dirty="0">
              <a:solidFill>
                <a:prstClr val="black"/>
              </a:solidFill>
            </a:endParaRPr>
          </a:p>
          <a:p>
            <a:r>
              <a:rPr lang="en-US" altLang="ko-KR" dirty="0">
                <a:solidFill>
                  <a:prstClr val="black"/>
                </a:solidFill>
              </a:rPr>
              <a:t>2</a:t>
            </a:r>
            <a:r>
              <a:rPr lang="ko-KR" altLang="en-US" dirty="0">
                <a:solidFill>
                  <a:prstClr val="black"/>
                </a:solidFill>
              </a:rPr>
              <a:t>차 회담은 </a:t>
            </a:r>
            <a:r>
              <a:rPr lang="en-US" altLang="ko-KR" dirty="0">
                <a:solidFill>
                  <a:prstClr val="black"/>
                </a:solidFill>
              </a:rPr>
              <a:t>1887</a:t>
            </a:r>
            <a:r>
              <a:rPr lang="ko-KR" altLang="en-US" dirty="0">
                <a:solidFill>
                  <a:prstClr val="black"/>
                </a:solidFill>
              </a:rPr>
              <a:t>년 </a:t>
            </a:r>
            <a:r>
              <a:rPr lang="en-US" altLang="ko-KR" dirty="0">
                <a:solidFill>
                  <a:prstClr val="black"/>
                </a:solidFill>
              </a:rPr>
              <a:t>4</a:t>
            </a:r>
            <a:r>
              <a:rPr lang="ko-KR" altLang="en-US" dirty="0">
                <a:solidFill>
                  <a:prstClr val="black"/>
                </a:solidFill>
              </a:rPr>
              <a:t>월 </a:t>
            </a:r>
            <a:r>
              <a:rPr lang="en-US" altLang="ko-KR" dirty="0">
                <a:solidFill>
                  <a:prstClr val="black"/>
                </a:solidFill>
              </a:rPr>
              <a:t>5</a:t>
            </a:r>
            <a:r>
              <a:rPr lang="ko-KR" altLang="en-US" dirty="0">
                <a:solidFill>
                  <a:prstClr val="black"/>
                </a:solidFill>
              </a:rPr>
              <a:t>일부터 윤</a:t>
            </a:r>
            <a:r>
              <a:rPr lang="en-US" altLang="ko-KR" dirty="0">
                <a:solidFill>
                  <a:prstClr val="black"/>
                </a:solidFill>
              </a:rPr>
              <a:t>4</a:t>
            </a:r>
            <a:r>
              <a:rPr lang="ko-KR" altLang="en-US" dirty="0">
                <a:solidFill>
                  <a:prstClr val="black"/>
                </a:solidFill>
              </a:rPr>
              <a:t>월을 거쳐 </a:t>
            </a:r>
            <a:r>
              <a:rPr lang="en-US" altLang="ko-KR" dirty="0">
                <a:solidFill>
                  <a:prstClr val="black"/>
                </a:solidFill>
              </a:rPr>
              <a:t>5</a:t>
            </a:r>
            <a:r>
              <a:rPr lang="ko-KR" altLang="en-US" dirty="0">
                <a:solidFill>
                  <a:prstClr val="black"/>
                </a:solidFill>
              </a:rPr>
              <a:t>월 </a:t>
            </a:r>
            <a:r>
              <a:rPr lang="en-US" altLang="ko-KR" dirty="0">
                <a:solidFill>
                  <a:prstClr val="black"/>
                </a:solidFill>
              </a:rPr>
              <a:t>19</a:t>
            </a:r>
            <a:r>
              <a:rPr lang="ko-KR" altLang="en-US" dirty="0">
                <a:solidFill>
                  <a:prstClr val="black"/>
                </a:solidFill>
              </a:rPr>
              <a:t>일까지 </a:t>
            </a:r>
            <a:r>
              <a:rPr lang="en-US" altLang="ko-KR" dirty="0">
                <a:solidFill>
                  <a:prstClr val="black"/>
                </a:solidFill>
              </a:rPr>
              <a:t>2</a:t>
            </a:r>
            <a:r>
              <a:rPr lang="ko-KR" altLang="en-US" dirty="0">
                <a:solidFill>
                  <a:prstClr val="black"/>
                </a:solidFill>
              </a:rPr>
              <a:t>개월 반에 걸쳐 진행</a:t>
            </a:r>
            <a:endParaRPr lang="en-US" altLang="ko-KR" dirty="0">
              <a:solidFill>
                <a:prstClr val="black"/>
              </a:solidFill>
            </a:endParaRPr>
          </a:p>
          <a:p>
            <a:endParaRPr lang="en-US" altLang="ko-KR" dirty="0">
              <a:solidFill>
                <a:prstClr val="black"/>
              </a:solidFill>
            </a:endParaRPr>
          </a:p>
          <a:p>
            <a:r>
              <a:rPr lang="ko-KR" altLang="en-US" dirty="0" err="1">
                <a:solidFill>
                  <a:prstClr val="black"/>
                </a:solidFill>
              </a:rPr>
              <a:t>감계회담의</a:t>
            </a:r>
            <a:r>
              <a:rPr lang="ko-KR" altLang="en-US" dirty="0">
                <a:solidFill>
                  <a:prstClr val="black"/>
                </a:solidFill>
              </a:rPr>
              <a:t> 장소는 </a:t>
            </a:r>
            <a:r>
              <a:rPr lang="en-US" altLang="ko-KR" dirty="0">
                <a:solidFill>
                  <a:prstClr val="black"/>
                </a:solidFill>
              </a:rPr>
              <a:t>1</a:t>
            </a:r>
            <a:r>
              <a:rPr lang="ko-KR" altLang="en-US" dirty="0">
                <a:solidFill>
                  <a:prstClr val="black"/>
                </a:solidFill>
              </a:rPr>
              <a:t>차 때와 같이 조선측에서 열림</a:t>
            </a:r>
            <a:endParaRPr lang="en-US" altLang="ko-KR" dirty="0">
              <a:solidFill>
                <a:prstClr val="black"/>
              </a:solidFill>
            </a:endParaRPr>
          </a:p>
          <a:p>
            <a:endParaRPr lang="en-US" altLang="ko-KR" dirty="0">
              <a:solidFill>
                <a:prstClr val="black"/>
              </a:solidFill>
            </a:endParaRPr>
          </a:p>
          <a:p>
            <a:r>
              <a:rPr lang="ko-KR" altLang="en-US" dirty="0" err="1">
                <a:solidFill>
                  <a:prstClr val="black"/>
                </a:solidFill>
              </a:rPr>
              <a:t>회령과</a:t>
            </a:r>
            <a:r>
              <a:rPr lang="ko-KR" altLang="en-US" dirty="0">
                <a:solidFill>
                  <a:prstClr val="black"/>
                </a:solidFill>
              </a:rPr>
              <a:t> 장파</a:t>
            </a:r>
            <a:r>
              <a:rPr lang="en-US" altLang="ko-KR" dirty="0">
                <a:solidFill>
                  <a:prstClr val="black"/>
                </a:solidFill>
              </a:rPr>
              <a:t>(</a:t>
            </a:r>
            <a:r>
              <a:rPr lang="ko-KR" altLang="en-US" dirty="0">
                <a:solidFill>
                  <a:prstClr val="black"/>
                </a:solidFill>
              </a:rPr>
              <a:t>長坡</a:t>
            </a:r>
            <a:r>
              <a:rPr lang="en-US" altLang="ko-KR" dirty="0">
                <a:solidFill>
                  <a:prstClr val="black"/>
                </a:solidFill>
              </a:rPr>
              <a:t>)</a:t>
            </a:r>
            <a:r>
              <a:rPr lang="ko-KR" altLang="en-US" dirty="0">
                <a:solidFill>
                  <a:prstClr val="black"/>
                </a:solidFill>
              </a:rPr>
              <a:t>를 오가며 </a:t>
            </a:r>
            <a:r>
              <a:rPr lang="en-US" altLang="ko-KR" dirty="0">
                <a:solidFill>
                  <a:prstClr val="black"/>
                </a:solidFill>
              </a:rPr>
              <a:t>3</a:t>
            </a:r>
            <a:r>
              <a:rPr lang="ko-KR" altLang="en-US" dirty="0">
                <a:solidFill>
                  <a:prstClr val="black"/>
                </a:solidFill>
              </a:rPr>
              <a:t>회에 걸쳐 이루어짐</a:t>
            </a:r>
            <a:r>
              <a:rPr lang="en-US" altLang="ko-KR" dirty="0">
                <a:solidFill>
                  <a:prstClr val="black"/>
                </a:solidFill>
              </a:rPr>
              <a:t> </a:t>
            </a:r>
            <a:endParaRPr lang="ko-KR" altLang="en-US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87567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23528" y="771869"/>
            <a:ext cx="54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2</a:t>
            </a:r>
            <a:r>
              <a:rPr lang="ko-KR" altLang="en-US" sz="28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28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518148" y="2564904"/>
            <a:ext cx="6072230" cy="92869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정해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감계회담도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1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차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감계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때와 마찬가지로</a:t>
            </a:r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양국의 논리만 주장할 따름이어서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큰진척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X </a:t>
            </a:r>
            <a:endParaRPr lang="ko-KR" altLang="en-US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928662" y="4293096"/>
            <a:ext cx="1071570" cy="571504"/>
          </a:xfrm>
          <a:prstGeom prst="wedgeRoundRectCallout">
            <a:avLst>
              <a:gd name="adj1" fmla="val 59166"/>
              <a:gd name="adj2" fmla="val 6865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>
                <a:solidFill>
                  <a:prstClr val="black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>
              <a:solidFill>
                <a:prstClr val="black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365393" y="5085184"/>
            <a:ext cx="5786478" cy="642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토문강의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경계를 송화강으로 </a:t>
            </a:r>
            <a:r>
              <a:rPr lang="ko-KR" altLang="en-US" dirty="0" err="1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삼는것을</a:t>
            </a:r>
            <a:r>
              <a:rPr lang="ko-KR" altLang="en-US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 포기하겠다</a:t>
            </a:r>
            <a:r>
              <a:rPr lang="en-US" altLang="ko-KR" dirty="0">
                <a:solidFill>
                  <a:prstClr val="white"/>
                </a:solidFill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>
              <a:solidFill>
                <a:prstClr val="white"/>
              </a:solidFill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9812" y="3923764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prstClr val="black"/>
                </a:solidFill>
              </a:rPr>
              <a:t>BUT</a:t>
            </a:r>
            <a:r>
              <a:rPr lang="en-US" altLang="ko-KR" dirty="0">
                <a:solidFill>
                  <a:prstClr val="black"/>
                </a:solidFill>
              </a:rPr>
              <a:t>,  1</a:t>
            </a:r>
            <a:r>
              <a:rPr lang="ko-KR" altLang="en-US" dirty="0">
                <a:solidFill>
                  <a:prstClr val="black"/>
                </a:solidFill>
              </a:rPr>
              <a:t>차 회담 때와 달리</a:t>
            </a:r>
          </a:p>
        </p:txBody>
      </p:sp>
    </p:spTree>
    <p:extLst>
      <p:ext uri="{BB962C8B-B14F-4D97-AF65-F5344CB8AC3E}">
        <p14:creationId xmlns:p14="http://schemas.microsoft.com/office/powerpoint/2010/main" val="595423949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23528" y="594125"/>
            <a:ext cx="540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2</a:t>
            </a:r>
            <a:r>
              <a:rPr lang="ko-KR" altLang="en-US" sz="32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차 진행과정과 문제점</a:t>
            </a:r>
            <a:endParaRPr lang="en-US" altLang="ko-KR" sz="32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467544" y="1357298"/>
            <a:ext cx="1071570" cy="571504"/>
          </a:xfrm>
          <a:prstGeom prst="wedgeRoundRectCallout">
            <a:avLst>
              <a:gd name="adj1" fmla="val 59166"/>
              <a:gd name="adj2" fmla="val 6865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이중하</a:t>
            </a:r>
            <a:r>
              <a:rPr lang="ko-KR" altLang="en-US" dirty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                                                                                                                                                                  </a:t>
            </a:r>
            <a:endParaRPr lang="en-US" altLang="ko-KR" dirty="0">
              <a:solidFill>
                <a:schemeClr val="tx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857356" y="1785926"/>
            <a:ext cx="5786478" cy="642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en-US" altLang="ko-KR" dirty="0"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>
                <a:latin typeface="HY나무B" pitchFamily="18" charset="-127"/>
                <a:ea typeface="HY나무B" pitchFamily="18" charset="-127"/>
              </a:rPr>
              <a:t>청국의 주장처럼 </a:t>
            </a:r>
            <a:r>
              <a:rPr lang="ko-KR" altLang="en-US" dirty="0" err="1">
                <a:latin typeface="HY나무B" pitchFamily="18" charset="-127"/>
                <a:ea typeface="HY나무B" pitchFamily="18" charset="-127"/>
              </a:rPr>
              <a:t>도문과</a:t>
            </a:r>
            <a:r>
              <a:rPr lang="ko-KR" altLang="en-US" dirty="0">
                <a:latin typeface="HY나무B" pitchFamily="18" charset="-127"/>
                <a:ea typeface="HY나무B" pitchFamily="18" charset="-127"/>
              </a:rPr>
              <a:t> 두만이</a:t>
            </a:r>
            <a:endParaRPr lang="en-US" altLang="ko-KR" dirty="0"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ko-KR" altLang="en-US" dirty="0">
                <a:latin typeface="HY나무B" pitchFamily="18" charset="-127"/>
                <a:ea typeface="HY나무B" pitchFamily="18" charset="-127"/>
              </a:rPr>
              <a:t>같은 강임에는 동의하겠다</a:t>
            </a:r>
            <a:r>
              <a:rPr lang="en-US" altLang="ko-KR" dirty="0"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857356" y="2571744"/>
            <a:ext cx="5786478" cy="642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en-US" altLang="ko-KR" dirty="0"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>
                <a:latin typeface="HY나무B" pitchFamily="18" charset="-127"/>
                <a:ea typeface="HY나무B" pitchFamily="18" charset="-127"/>
              </a:rPr>
              <a:t>하지만 </a:t>
            </a:r>
            <a:r>
              <a:rPr lang="ko-KR" altLang="en-US" dirty="0" err="1">
                <a:latin typeface="HY나무B" pitchFamily="18" charset="-127"/>
                <a:ea typeface="HY나무B" pitchFamily="18" charset="-127"/>
              </a:rPr>
              <a:t>토문강은</a:t>
            </a:r>
            <a:r>
              <a:rPr lang="ko-KR" altLang="en-US" dirty="0">
                <a:latin typeface="HY나무B" pitchFamily="18" charset="-127"/>
                <a:ea typeface="HY나무B" pitchFamily="18" charset="-127"/>
              </a:rPr>
              <a:t> 두만강과 달리</a:t>
            </a:r>
            <a:endParaRPr lang="en-US" altLang="ko-KR" dirty="0"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ko-KR" altLang="en-US" dirty="0">
                <a:latin typeface="HY나무B" pitchFamily="18" charset="-127"/>
                <a:ea typeface="HY나무B" pitchFamily="18" charset="-127"/>
              </a:rPr>
              <a:t>두만강으로 흘러 들어가는 상류의 한 지류가 맞다</a:t>
            </a:r>
            <a:r>
              <a:rPr lang="en-US" altLang="ko-KR" dirty="0"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7358082" y="3714752"/>
            <a:ext cx="1071570" cy="571504"/>
          </a:xfrm>
          <a:prstGeom prst="wedgeRoundRectCallout">
            <a:avLst>
              <a:gd name="adj1" fmla="val -55500"/>
              <a:gd name="adj2" fmla="val 819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HY목각파임B" pitchFamily="18" charset="-127"/>
                <a:ea typeface="HY목각파임B" pitchFamily="18" charset="-127"/>
              </a:rPr>
              <a:t>청                                                                                                                                                                  </a:t>
            </a:r>
            <a:endParaRPr lang="en-US" altLang="ko-KR" dirty="0">
              <a:solidFill>
                <a:schemeClr val="tx1"/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285852" y="4321975"/>
            <a:ext cx="5786478" cy="642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en-US" altLang="ko-KR" dirty="0">
                <a:latin typeface="HY나무B" pitchFamily="18" charset="-127"/>
                <a:ea typeface="HY나무B" pitchFamily="18" charset="-127"/>
              </a:rPr>
              <a:t>“</a:t>
            </a:r>
            <a:r>
              <a:rPr lang="ko-KR" altLang="en-US" dirty="0">
                <a:latin typeface="HY나무B" pitchFamily="18" charset="-127"/>
                <a:ea typeface="HY나무B" pitchFamily="18" charset="-127"/>
              </a:rPr>
              <a:t>두만강의 상류를 조사한다는 미명하에</a:t>
            </a:r>
            <a:endParaRPr lang="en-US" altLang="ko-KR" dirty="0">
              <a:latin typeface="HY나무B" pitchFamily="18" charset="-127"/>
              <a:ea typeface="HY나무B" pitchFamily="18" charset="-127"/>
            </a:endParaRPr>
          </a:p>
          <a:p>
            <a:pPr algn="ctr"/>
            <a:r>
              <a:rPr lang="ko-KR" altLang="en-US" dirty="0">
                <a:latin typeface="HY나무B" pitchFamily="18" charset="-127"/>
                <a:ea typeface="HY나무B" pitchFamily="18" charset="-127"/>
              </a:rPr>
              <a:t>함경도에 위치한 서두수를 조사하자</a:t>
            </a:r>
            <a:r>
              <a:rPr lang="en-US" altLang="ko-KR" dirty="0">
                <a:latin typeface="HY나무B" pitchFamily="18" charset="-127"/>
                <a:ea typeface="HY나무B" pitchFamily="18" charset="-127"/>
              </a:rPr>
              <a:t>.”</a:t>
            </a:r>
            <a:endParaRPr lang="ko-KR" altLang="en-US" dirty="0">
              <a:latin typeface="HY나무B" pitchFamily="18" charset="-127"/>
              <a:ea typeface="HY나무B" pitchFamily="18" charset="-127"/>
            </a:endParaRPr>
          </a:p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698753" y="5817165"/>
            <a:ext cx="5929354" cy="42862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HY나무B" pitchFamily="18" charset="-127"/>
                <a:ea typeface="HY나무B" pitchFamily="18" charset="-127"/>
              </a:rPr>
              <a:t>회담은 결렬에 가까운 </a:t>
            </a:r>
            <a:r>
              <a:rPr lang="ko-KR" altLang="en-US">
                <a:latin typeface="HY나무B" pitchFamily="18" charset="-127"/>
                <a:ea typeface="HY나무B" pitchFamily="18" charset="-127"/>
              </a:rPr>
              <a:t>파장을 겪음</a:t>
            </a:r>
          </a:p>
        </p:txBody>
      </p:sp>
    </p:spTree>
    <p:extLst>
      <p:ext uri="{BB962C8B-B14F-4D97-AF65-F5344CB8AC3E}">
        <p14:creationId xmlns:p14="http://schemas.microsoft.com/office/powerpoint/2010/main" val="4186771359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1060207"/>
          </a:xfrm>
        </p:spPr>
        <p:txBody>
          <a:bodyPr/>
          <a:lstStyle/>
          <a:p>
            <a:r>
              <a:rPr lang="ko-KR" altLang="en-US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청</a:t>
            </a:r>
            <a:r>
              <a:rPr lang="en-US" altLang="ko-KR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일 간도협약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11560" y="2636912"/>
            <a:ext cx="8215370" cy="2592288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ko-KR" altLang="en-US" sz="24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간도협약 이란</a:t>
            </a:r>
            <a:r>
              <a:rPr lang="en-US" altLang="ko-KR" sz="24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?</a:t>
            </a:r>
          </a:p>
          <a:p>
            <a:pPr marL="514350" indent="-514350" algn="l">
              <a:buAutoNum type="arabicPeriod"/>
            </a:pPr>
            <a:r>
              <a:rPr lang="ko-KR" altLang="en-US" sz="24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간도협약의 내용</a:t>
            </a:r>
            <a:endParaRPr lang="en-US" altLang="ko-KR" sz="2400" b="1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  <a:p>
            <a:pPr marL="514350" indent="-514350" algn="l">
              <a:buAutoNum type="arabicPeriod"/>
            </a:pPr>
            <a:r>
              <a:rPr lang="ko-KR" altLang="en-US" sz="24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간도협약이 체결된 이유</a:t>
            </a:r>
            <a:r>
              <a:rPr lang="en-US" altLang="ko-KR" sz="24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               </a:t>
            </a:r>
          </a:p>
          <a:p>
            <a:pPr marL="514350" indent="-514350" algn="l">
              <a:buAutoNum type="arabicPeriod"/>
            </a:pPr>
            <a:r>
              <a:rPr lang="ko-KR" altLang="en-US" sz="2400" b="1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간도협약이 무효인 이유</a:t>
            </a:r>
          </a:p>
        </p:txBody>
      </p:sp>
    </p:spTree>
    <p:extLst>
      <p:ext uri="{BB962C8B-B14F-4D97-AF65-F5344CB8AC3E}">
        <p14:creationId xmlns:p14="http://schemas.microsoft.com/office/powerpoint/2010/main" val="1529732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2500" y="711728"/>
            <a:ext cx="4629369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3200" dirty="0"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간도 지역의 위치</a:t>
            </a:r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7CA1F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628800"/>
            <a:ext cx="6858925" cy="361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직사각형 42"/>
          <p:cNvSpPr/>
          <p:nvPr/>
        </p:nvSpPr>
        <p:spPr>
          <a:xfrm rot="2700000">
            <a:off x="6838925" y="5002341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04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  <a:p>
              <a:pPr algn="r"/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5646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71600" y="2996952"/>
            <a:ext cx="7408333" cy="2946640"/>
          </a:xfrm>
        </p:spPr>
        <p:txBody>
          <a:bodyPr>
            <a:normAutofit/>
          </a:bodyPr>
          <a:lstStyle/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일제는 청나라와 간도문제에 관한 교섭을 벌여 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 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오다가 남만주철도 부설권과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푸순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탄광 채굴권을 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 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얻는 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대가로 간도를 청나라에 넘겨주는 협약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pPr>
              <a:buNone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252728"/>
          </a:xfrm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1. </a:t>
            </a:r>
            <a:r>
              <a:rPr lang="ko-KR" altLang="en-US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간도협약이란</a:t>
            </a:r>
            <a:r>
              <a:rPr lang="en-US" altLang="ko-KR" dirty="0">
                <a:solidFill>
                  <a:schemeClr val="bg1"/>
                </a:solidFill>
                <a:latin typeface="양재소슬체S" pitchFamily="18" charset="-127"/>
                <a:ea typeface="양재소슬체S" pitchFamily="18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06769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27584" y="2564904"/>
            <a:ext cx="7408333" cy="3450696"/>
          </a:xfrm>
        </p:spPr>
        <p:txBody>
          <a:bodyPr/>
          <a:lstStyle/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생명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재산의 보호와 납세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기타 일체의 행정상의 처우는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청국민과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같은 대우를 받는다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pPr marL="0" indent="0">
              <a:buNone/>
            </a:pP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청나라는 간도 내에 외국인의 거주 또는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무역지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4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개처를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개방한다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pPr marL="0" indent="0">
              <a:buNone/>
            </a:pP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장래 지린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창춘철도를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옌지 남쪽까지 연장하여 한국의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회령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철도와 연결한다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728"/>
          </a:xfrm>
        </p:spPr>
        <p:txBody>
          <a:bodyPr/>
          <a:lstStyle/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2.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간도협약의 내용</a:t>
            </a:r>
          </a:p>
        </p:txBody>
      </p:sp>
    </p:spTree>
    <p:extLst>
      <p:ext uri="{BB962C8B-B14F-4D97-AF65-F5344CB8AC3E}">
        <p14:creationId xmlns:p14="http://schemas.microsoft.com/office/powerpoint/2010/main" val="17444660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한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·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청 양국의 국경은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토문강으로서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경계를 이룬다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일본 정부는 간도를 청나라의 영토로 인정하는 동시에 청나라는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토문강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이북의 간지를 한국민의 잡거구역으로 인정한다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잡거구역 내에 거주하는 한국민은 청나라의 법률에 복종한다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2.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간도협약의 내용</a:t>
            </a:r>
          </a:p>
        </p:txBody>
      </p:sp>
    </p:spTree>
    <p:extLst>
      <p:ext uri="{BB962C8B-B14F-4D97-AF65-F5344CB8AC3E}">
        <p14:creationId xmlns:p14="http://schemas.microsoft.com/office/powerpoint/2010/main" val="38955488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31640" y="3068960"/>
            <a:ext cx="56607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3608" y="2204864"/>
            <a:ext cx="5643602" cy="642942"/>
          </a:xfrm>
        </p:spPr>
        <p:txBody>
          <a:bodyPr>
            <a:normAutofit/>
          </a:bodyPr>
          <a:lstStyle/>
          <a:p>
            <a:pPr algn="l"/>
            <a:r>
              <a:rPr lang="ko-KR" altLang="en-US" sz="3600" dirty="0">
                <a:solidFill>
                  <a:schemeClr val="tx1"/>
                </a:solidFill>
              </a:rPr>
              <a:t>① 을사조약</a:t>
            </a: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양재소슬체S" pitchFamily="18" charset="-127"/>
                <a:ea typeface="양재소슬체S" pitchFamily="18" charset="-127"/>
                <a:cs typeface="+mj-cs"/>
              </a:rPr>
              <a:t>3. 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양재소슬체S" pitchFamily="18" charset="-127"/>
                <a:ea typeface="양재소슬체S" pitchFamily="18" charset="-127"/>
                <a:cs typeface="+mj-cs"/>
              </a:rPr>
              <a:t>간도협약이 체결된 이유</a:t>
            </a:r>
          </a:p>
        </p:txBody>
      </p:sp>
    </p:spTree>
    <p:extLst>
      <p:ext uri="{BB962C8B-B14F-4D97-AF65-F5344CB8AC3E}">
        <p14:creationId xmlns:p14="http://schemas.microsoft.com/office/powerpoint/2010/main" val="30632341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1905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년 일제는 대한제국의 외교권 박탈을 위해 을사조약을 체결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을사조약의 내용 때문에 외교권이 박탈 된 대한제국 대신 일본이 대신 간도협약을 청과 체결함으로 써 간도가 청의 땅으로 귀속됨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pPr>
              <a:buNone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3.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간도협약이 체결된 이유</a:t>
            </a:r>
          </a:p>
        </p:txBody>
      </p:sp>
    </p:spTree>
    <p:extLst>
      <p:ext uri="{BB962C8B-B14F-4D97-AF65-F5344CB8AC3E}">
        <p14:creationId xmlns:p14="http://schemas.microsoft.com/office/powerpoint/2010/main" val="30045119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31640" y="3140968"/>
            <a:ext cx="5832648" cy="327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412609"/>
            <a:ext cx="8579296" cy="1504223"/>
          </a:xfrm>
        </p:spPr>
        <p:txBody>
          <a:bodyPr/>
          <a:lstStyle/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3.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간도협약이 체결된 이유</a:t>
            </a: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67544" y="1916832"/>
            <a:ext cx="6604786" cy="1004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3200" dirty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3200" dirty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4400" dirty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400" dirty="0">
                <a:latin typeface="+mj-lt"/>
                <a:ea typeface="+mj-ea"/>
                <a:cs typeface="+mj-cs"/>
              </a:rPr>
              <a:t>② 만주침략 및 항일운동 방해</a:t>
            </a:r>
            <a:endParaRPr kumimoji="0" lang="en-US" altLang="ko-KR" sz="1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08907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간도협약으로 만주침략을 위한 기지를 건설하고 남만주의 이권을 차지 가능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항일운동은 주로 간도 쪽에서 일어 났기 때문에 간도에 일본총영사관을 설치 하여 항일운동을 방해할 수 있음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3.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간도협약이 체결된 이유</a:t>
            </a:r>
          </a:p>
        </p:txBody>
      </p:sp>
    </p:spTree>
    <p:extLst>
      <p:ext uri="{BB962C8B-B14F-4D97-AF65-F5344CB8AC3E}">
        <p14:creationId xmlns:p14="http://schemas.microsoft.com/office/powerpoint/2010/main" val="37568776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99592" y="2492896"/>
            <a:ext cx="7408333" cy="3450696"/>
          </a:xfrm>
        </p:spPr>
        <p:txBody>
          <a:bodyPr/>
          <a:lstStyle/>
          <a:p>
            <a:pPr>
              <a:buNone/>
            </a:pP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②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대일 평화조약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세계 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2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차대전이 끝내기 위하여 연합국과 일본이 맺은 조약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전쟁에서 패한 일본은 을사조약 및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간도협포함하여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침략과정에서 체결된 모든 조약 및 이권 및 특혜를 무효 또는 원상복귀 시킨다는 조약을 체결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pPr>
              <a:buNone/>
            </a:pP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4.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간도협약이 무효인 이유</a:t>
            </a:r>
          </a:p>
        </p:txBody>
      </p:sp>
    </p:spTree>
    <p:extLst>
      <p:ext uri="{BB962C8B-B14F-4D97-AF65-F5344CB8AC3E}">
        <p14:creationId xmlns:p14="http://schemas.microsoft.com/office/powerpoint/2010/main" val="35240161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340768"/>
            <a:ext cx="8712968" cy="1818564"/>
          </a:xfrm>
        </p:spPr>
        <p:txBody>
          <a:bodyPr>
            <a:normAutofit/>
          </a:bodyPr>
          <a:lstStyle/>
          <a:p>
            <a:r>
              <a:rPr lang="en-US" altLang="ko-KR" sz="4800" dirty="0">
                <a:latin typeface="HY바다L" panose="02030600000101010101" pitchFamily="18" charset="-127"/>
                <a:ea typeface="HY바다L" panose="02030600000101010101" pitchFamily="18" charset="-127"/>
              </a:rPr>
              <a:t>8. </a:t>
            </a:r>
            <a:r>
              <a:rPr lang="ko-KR" altLang="en-US" sz="4800" b="1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조중변계와</a:t>
            </a:r>
            <a:r>
              <a:rPr lang="ko-KR" altLang="en-US" sz="4800" b="1" dirty="0">
                <a:latin typeface="HY바다L" panose="02030600000101010101" pitchFamily="18" charset="-127"/>
                <a:ea typeface="HY바다L" panose="02030600000101010101" pitchFamily="18" charset="-127"/>
              </a:rPr>
              <a:t> 간도 </a:t>
            </a:r>
            <a:r>
              <a:rPr lang="ko-KR" altLang="en-US" sz="4800" b="1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되찾기운동</a:t>
            </a:r>
            <a:r>
              <a:rPr lang="ko-KR" altLang="en-US" sz="4800" b="1" dirty="0"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355976" y="2996952"/>
            <a:ext cx="3888432" cy="1296144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/>
              <a:t>       </a:t>
            </a:r>
          </a:p>
          <a:p>
            <a:endParaRPr lang="en-US" altLang="ko-KR" dirty="0"/>
          </a:p>
          <a:p>
            <a:r>
              <a:rPr lang="ko-KR" altLang="en-US" dirty="0">
                <a:latin typeface="HY바다L" panose="02030600000101010101" pitchFamily="18" charset="-127"/>
                <a:ea typeface="HY바다L" panose="02030600000101010101" pitchFamily="18" charset="-127"/>
              </a:rPr>
              <a:t>                     </a:t>
            </a:r>
            <a:r>
              <a:rPr lang="en-US" altLang="ko-KR" sz="3600" b="1" dirty="0">
                <a:latin typeface="HY바다L" panose="02030600000101010101" pitchFamily="18" charset="-127"/>
                <a:ea typeface="HY바다L" panose="02030600000101010101" pitchFamily="18" charset="-127"/>
              </a:rPr>
              <a:t>21315456</a:t>
            </a:r>
            <a:r>
              <a:rPr lang="ko-KR" altLang="en-US" sz="3600" b="1" dirty="0">
                <a:latin typeface="HY바다L" panose="02030600000101010101" pitchFamily="18" charset="-127"/>
                <a:ea typeface="HY바다L" panose="02030600000101010101" pitchFamily="18" charset="-127"/>
              </a:rPr>
              <a:t>김도희</a:t>
            </a:r>
          </a:p>
        </p:txBody>
      </p:sp>
    </p:spTree>
    <p:extLst>
      <p:ext uri="{BB962C8B-B14F-4D97-AF65-F5344CB8AC3E}">
        <p14:creationId xmlns:p14="http://schemas.microsoft.com/office/powerpoint/2010/main" val="1350354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79499" y="1899635"/>
            <a:ext cx="4896544" cy="3600400"/>
          </a:xfrm>
        </p:spPr>
        <p:txBody>
          <a:bodyPr>
            <a:noAutofit/>
          </a:bodyPr>
          <a:lstStyle/>
          <a:p>
            <a:endParaRPr lang="en-US" altLang="ko-KR" sz="2400" dirty="0"/>
          </a:p>
          <a:p>
            <a:endParaRPr lang="en-US" altLang="ko-KR" sz="2400" dirty="0"/>
          </a:p>
          <a:p>
            <a:endParaRPr lang="en-US" altLang="ko-KR" sz="2400" dirty="0"/>
          </a:p>
          <a:p>
            <a:r>
              <a:rPr lang="ko-KR" altLang="en-US" sz="2400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조중</a:t>
            </a:r>
            <a:r>
              <a:rPr lang="ko-KR" altLang="en-US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 변계 조약은 </a:t>
            </a:r>
            <a:r>
              <a:rPr lang="en-US" altLang="ko-KR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1962</a:t>
            </a:r>
            <a:r>
              <a:rPr lang="ko-KR" altLang="en-US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년 </a:t>
            </a:r>
            <a:r>
              <a:rPr lang="en-US" altLang="ko-KR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10</a:t>
            </a:r>
            <a:r>
              <a:rPr lang="ko-KR" altLang="en-US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월 </a:t>
            </a:r>
            <a:r>
              <a:rPr lang="en-US" altLang="ko-KR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12</a:t>
            </a:r>
            <a:r>
              <a:rPr lang="ko-KR" altLang="en-US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 조선민주주의인민공화국과 중화인민공화국 양국이 평양에서 체결한 국경 조약으로</a:t>
            </a:r>
            <a:r>
              <a:rPr lang="en-US" altLang="ko-KR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, 1964</a:t>
            </a:r>
            <a:r>
              <a:rPr lang="ko-KR" altLang="en-US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년 </a:t>
            </a:r>
            <a:r>
              <a:rPr lang="en-US" altLang="ko-KR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3</a:t>
            </a:r>
            <a:r>
              <a:rPr lang="ko-KR" altLang="en-US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월 </a:t>
            </a:r>
            <a:r>
              <a:rPr lang="en-US" altLang="ko-KR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20</a:t>
            </a:r>
            <a:r>
              <a:rPr lang="ko-KR" altLang="en-US" sz="2400" dirty="0">
                <a:latin typeface="HY바다L" panose="02030600000101010101" pitchFamily="18" charset="-127"/>
                <a:ea typeface="HY바다L" panose="02030600000101010101" pitchFamily="18" charset="-127"/>
              </a:rPr>
              <a:t>일 베이징에서 양국이 의정서를 교환함으로써 발효되었다</a:t>
            </a:r>
            <a:r>
              <a:rPr lang="en-US" altLang="ko-KR" sz="2400" dirty="0"/>
              <a:t>.</a:t>
            </a:r>
          </a:p>
          <a:p>
            <a:endParaRPr lang="en-US" altLang="ko-KR" sz="2400" dirty="0"/>
          </a:p>
          <a:p>
            <a:pPr marL="0" indent="0">
              <a:buNone/>
            </a:pPr>
            <a:endParaRPr lang="ko-KR" altLang="en-US" sz="2400" dirty="0"/>
          </a:p>
          <a:p>
            <a:endParaRPr lang="ko-KR" altLang="en-US" sz="24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7773338" cy="1052735"/>
          </a:xfrm>
        </p:spPr>
        <p:txBody>
          <a:bodyPr/>
          <a:lstStyle/>
          <a:p>
            <a:r>
              <a:rPr lang="ko-KR" altLang="en-US" b="1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조중변계</a:t>
            </a:r>
            <a:r>
              <a:rPr lang="ko-KR" altLang="en-US" b="1" dirty="0">
                <a:latin typeface="HY바다L" panose="02030600000101010101" pitchFamily="18" charset="-127"/>
                <a:ea typeface="HY바다L" panose="02030600000101010101" pitchFamily="18" charset="-127"/>
              </a:rPr>
              <a:t> 조약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3800523" cy="417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92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5138" y="566682"/>
            <a:ext cx="5277441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5"/>
                </a:solidFill>
                <a:latin typeface="양재소슬체S" pitchFamily="18" charset="-127"/>
                <a:ea typeface="양재소슬체S" pitchFamily="18" charset="-127"/>
              </a:rPr>
              <a:t>간도를 나타내는 사진</a:t>
            </a:r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5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4679" y="980728"/>
            <a:ext cx="5349450" cy="28803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06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898" y="1844824"/>
            <a:ext cx="373561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3565" y="1844824"/>
            <a:ext cx="388843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00704" y="3789264"/>
            <a:ext cx="2016001" cy="158407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9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02276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2132856"/>
            <a:ext cx="8062664" cy="4471392"/>
          </a:xfrm>
        </p:spPr>
        <p:txBody>
          <a:bodyPr>
            <a:normAutofit/>
          </a:bodyPr>
          <a:lstStyle/>
          <a:p>
            <a:r>
              <a:rPr lang="ko-KR" altLang="en-US" sz="2600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조중</a:t>
            </a:r>
            <a:r>
              <a:rPr lang="ko-KR" altLang="en-US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 변계 조약은 백두산</a:t>
            </a:r>
            <a:r>
              <a:rPr lang="en-US" altLang="ko-KR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, </a:t>
            </a:r>
            <a:r>
              <a:rPr lang="ko-KR" altLang="en-US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압록강</a:t>
            </a:r>
            <a:r>
              <a:rPr lang="en-US" altLang="ko-KR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, </a:t>
            </a:r>
            <a:r>
              <a:rPr lang="ko-KR" altLang="en-US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두만강 그리고 황해 영해</a:t>
            </a:r>
            <a:r>
              <a:rPr lang="en-US" altLang="ko-KR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2600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領海</a:t>
            </a:r>
            <a:r>
              <a:rPr lang="en-US" altLang="ko-KR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의 국경선에 관한 내용을 적고 있다</a:t>
            </a:r>
            <a:r>
              <a:rPr lang="en-US" altLang="ko-KR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endParaRPr lang="en-US" altLang="ko-KR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ko-KR" altLang="en-US" sz="2600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조약문에</a:t>
            </a:r>
            <a:r>
              <a:rPr lang="ko-KR" altLang="en-US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 따르면 백두산 천지의 경계선은 </a:t>
            </a:r>
            <a:r>
              <a:rPr lang="en-US" altLang="ko-KR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'</a:t>
            </a:r>
            <a:r>
              <a:rPr lang="ko-KR" altLang="en-US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천지를 둘러싸고 있는 산마루의 서남쪽 안부로부터 동북쪽 안부까지를 그은 직선</a:t>
            </a:r>
            <a:r>
              <a:rPr lang="en-US" altLang="ko-KR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'</a:t>
            </a:r>
            <a:r>
              <a:rPr lang="ko-KR" altLang="en-US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으로 하고 있다</a:t>
            </a:r>
            <a:r>
              <a:rPr lang="en-US" altLang="ko-KR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pPr marL="0" indent="0">
              <a:buNone/>
            </a:pPr>
            <a:endParaRPr lang="en-US" altLang="ko-KR" sz="26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ko-KR" altLang="en-US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또한</a:t>
            </a:r>
            <a:r>
              <a:rPr lang="en-US" altLang="ko-KR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, </a:t>
            </a:r>
            <a:r>
              <a:rPr lang="ko-KR" altLang="en-US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조약에는 압록강과 두만강의 경계 및 두 강의 </a:t>
            </a:r>
            <a:r>
              <a:rPr lang="ko-KR" altLang="en-US" sz="2600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하중도와</a:t>
            </a:r>
            <a:r>
              <a:rPr lang="ko-KR" altLang="en-US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 사주의 귀속에 관한 내용도 담고 있다</a:t>
            </a:r>
            <a:r>
              <a:rPr lang="en-US" altLang="ko-KR" sz="2600" dirty="0"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  <a:endParaRPr lang="ko-KR" altLang="en-US" sz="260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773338" cy="1268760"/>
          </a:xfrm>
        </p:spPr>
        <p:txBody>
          <a:bodyPr/>
          <a:lstStyle/>
          <a:p>
            <a:r>
              <a:rPr lang="ko-KR" altLang="en-US" b="1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조중변계조약의</a:t>
            </a:r>
            <a:r>
              <a:rPr lang="ko-KR" altLang="en-US" b="1" dirty="0">
                <a:latin typeface="HY바다L" panose="02030600000101010101" pitchFamily="18" charset="-127"/>
                <a:ea typeface="HY바다L" panose="02030600000101010101" pitchFamily="18" charset="-127"/>
              </a:rPr>
              <a:t> 내용</a:t>
            </a:r>
          </a:p>
        </p:txBody>
      </p:sp>
    </p:spTree>
    <p:extLst>
      <p:ext uri="{BB962C8B-B14F-4D97-AF65-F5344CB8AC3E}">
        <p14:creationId xmlns:p14="http://schemas.microsoft.com/office/powerpoint/2010/main" val="7500921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620688"/>
            <a:ext cx="8291149" cy="3061570"/>
          </a:xfrm>
        </p:spPr>
        <p:txBody>
          <a:bodyPr>
            <a:noAutofit/>
          </a:bodyPr>
          <a:lstStyle/>
          <a:p>
            <a:endParaRPr lang="en-US" altLang="ko-KR" sz="1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endParaRPr lang="en-US" altLang="ko-KR" sz="1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endParaRPr lang="en-US" altLang="ko-KR" sz="1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endParaRPr lang="en-US" altLang="ko-KR" sz="1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endParaRPr lang="en-US" altLang="ko-KR" sz="1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endParaRPr lang="en-US" altLang="ko-KR" sz="1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조선과 청나라는 제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1</a:t>
            </a:r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차 </a:t>
            </a:r>
            <a:r>
              <a:rPr lang="ko-KR" altLang="en-US" sz="1800" dirty="0" err="1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감계회담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(1885</a:t>
            </a:r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년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에서는 백두산정계비에 쓰여진 </a:t>
            </a:r>
            <a:r>
              <a:rPr lang="ko-KR" altLang="en-US" sz="1800" dirty="0" err="1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동위토문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dirty="0" err="1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東爲土門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의 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"</a:t>
            </a:r>
            <a:r>
              <a:rPr lang="ko-KR" altLang="en-US" sz="1800" dirty="0" err="1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토문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dirty="0" err="1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土門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)"</a:t>
            </a:r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이 두만강을 뜻하는 것인지에 대하여 양측이 다투었다</a:t>
            </a:r>
            <a:r>
              <a:rPr lang="en-US" altLang="ko-KR" sz="1800" dirty="0">
                <a:latin typeface="HY바다L" panose="02030600000101010101" pitchFamily="18" charset="-127"/>
                <a:ea typeface="HY바다L" panose="02030600000101010101" pitchFamily="18" charset="-127"/>
              </a:rPr>
              <a:t>. </a:t>
            </a:r>
            <a:r>
              <a:rPr lang="ko-KR" altLang="en-US" sz="1800" b="1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당시 조선측은 정계비의 위치상 </a:t>
            </a:r>
            <a:r>
              <a:rPr lang="en-US" altLang="ko-KR" sz="1800" b="1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'</a:t>
            </a:r>
            <a:r>
              <a:rPr lang="ko-KR" altLang="en-US" sz="1800" b="1" u="sng" dirty="0" err="1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토문은</a:t>
            </a:r>
            <a:r>
              <a:rPr lang="ko-KR" altLang="en-US" sz="1800" b="1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두만강과 별개의 강이다</a:t>
            </a:r>
            <a:r>
              <a:rPr lang="en-US" altLang="ko-KR" sz="1800" b="1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'</a:t>
            </a:r>
            <a:r>
              <a:rPr lang="ko-KR" altLang="en-US" sz="1800" b="1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고 주장하였고</a:t>
            </a:r>
            <a:r>
              <a:rPr lang="en-US" altLang="ko-KR" sz="1800" b="1" dirty="0">
                <a:latin typeface="HY바다L" panose="02030600000101010101" pitchFamily="18" charset="-127"/>
                <a:ea typeface="HY바다L" panose="02030600000101010101" pitchFamily="18" charset="-127"/>
              </a:rPr>
              <a:t>,</a:t>
            </a:r>
            <a:r>
              <a:rPr lang="en-US" altLang="ko-KR" sz="1800" dirty="0"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ko-KR" altLang="en-US" sz="1800" b="1" u="sng" dirty="0" err="1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청측은</a:t>
            </a:r>
            <a:r>
              <a:rPr lang="ko-KR" altLang="en-US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양국의 기본적인 국경선이 두만강이라는 전제하에 </a:t>
            </a:r>
            <a:r>
              <a:rPr lang="en-US" altLang="ko-KR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'</a:t>
            </a:r>
            <a:r>
              <a:rPr lang="ko-KR" altLang="en-US" sz="1800" b="1" u="sng" dirty="0" err="1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토문은</a:t>
            </a:r>
            <a:r>
              <a:rPr lang="ko-KR" altLang="en-US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곧 두만강을 지칭한다</a:t>
            </a:r>
            <a:r>
              <a:rPr lang="en-US" altLang="ko-KR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'</a:t>
            </a:r>
            <a:r>
              <a:rPr lang="ko-KR" altLang="en-US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고 주장하였다</a:t>
            </a:r>
            <a:r>
              <a:rPr lang="en-US" altLang="ko-KR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endParaRPr lang="en-US" altLang="ko-KR" sz="1800" dirty="0">
              <a:solidFill>
                <a:srgbClr val="00B050"/>
              </a:solidFill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제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2</a:t>
            </a:r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차 </a:t>
            </a:r>
            <a:r>
              <a:rPr lang="ko-KR" altLang="en-US" sz="1800" dirty="0" err="1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감계회담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(1887</a:t>
            </a:r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년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에서 </a:t>
            </a:r>
            <a:r>
              <a:rPr lang="ko-KR" altLang="en-US" sz="1800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조선측은 백두산 산정</a:t>
            </a:r>
            <a:r>
              <a:rPr lang="en-US" altLang="ko-KR" sz="1800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山頂</a:t>
            </a:r>
            <a:r>
              <a:rPr lang="en-US" altLang="ko-KR" sz="1800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에서 가장 가까운 두만강 상류인 </a:t>
            </a:r>
            <a:r>
              <a:rPr lang="ko-KR" altLang="en-US" sz="1800" u="sng" dirty="0" err="1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홍토수</a:t>
            </a:r>
            <a:r>
              <a:rPr lang="en-US" altLang="ko-KR" sz="1800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u="sng" dirty="0" err="1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紅土水</a:t>
            </a:r>
            <a:r>
              <a:rPr lang="en-US" altLang="ko-KR" sz="1800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u="sng" dirty="0">
                <a:solidFill>
                  <a:srgbClr val="FF000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를 국경으로 할 것을 주장하였고</a:t>
            </a:r>
            <a:r>
              <a:rPr lang="en-US" altLang="ko-KR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, </a:t>
            </a:r>
            <a:r>
              <a:rPr lang="ko-KR" altLang="en-US" sz="1800" b="1" u="sng" dirty="0" err="1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청측은</a:t>
            </a:r>
            <a:r>
              <a:rPr lang="ko-KR" altLang="en-US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ko-KR" altLang="en-US" sz="1800" b="1" u="sng" dirty="0" err="1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북포태산</a:t>
            </a:r>
            <a:r>
              <a:rPr lang="en-US" altLang="ko-KR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b="1" u="sng" dirty="0" err="1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北胞胎山</a:t>
            </a:r>
            <a:r>
              <a:rPr lang="en-US" altLang="ko-KR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에서 발원하는 두만강의 지류인 </a:t>
            </a:r>
            <a:r>
              <a:rPr lang="ko-KR" altLang="en-US" sz="1800" b="1" u="sng" dirty="0" err="1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홍단수</a:t>
            </a:r>
            <a:r>
              <a:rPr lang="en-US" altLang="ko-KR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b="1" u="sng" dirty="0" err="1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紅端水</a:t>
            </a:r>
            <a:r>
              <a:rPr lang="en-US" altLang="ko-KR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b="1" u="sng" dirty="0">
                <a:solidFill>
                  <a:srgbClr val="00B050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를 국경으로 </a:t>
            </a:r>
            <a:r>
              <a:rPr lang="ko-KR" altLang="en-US" sz="1800" b="1" u="sng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주장</a:t>
            </a:r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했다가 조선측 대표인 이중하의 논리에 밀리자 </a:t>
            </a:r>
            <a:r>
              <a:rPr lang="ko-KR" altLang="en-US" sz="1800" dirty="0" err="1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홍토수의</a:t>
            </a:r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남쪽 지류인 </a:t>
            </a:r>
            <a:r>
              <a:rPr lang="ko-KR" altLang="en-US" sz="1800" dirty="0" err="1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석을수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(</a:t>
            </a:r>
            <a:r>
              <a:rPr lang="ko-KR" altLang="en-US" sz="1800" dirty="0" err="1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石乙水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)</a:t>
            </a:r>
            <a:r>
              <a:rPr lang="ko-KR" altLang="en-US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를 경계로 삼자고 </a:t>
            </a:r>
            <a:r>
              <a:rPr lang="ko-KR" altLang="en-US" sz="1800" dirty="0" err="1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수정제의하였다</a:t>
            </a:r>
            <a:r>
              <a:rPr lang="en-US" altLang="ko-KR" sz="1800" dirty="0">
                <a:solidFill>
                  <a:schemeClr val="tx1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endParaRPr lang="en-US" altLang="ko-KR" sz="1800" dirty="0">
              <a:solidFill>
                <a:schemeClr val="tx1"/>
              </a:solidFill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792088"/>
          </a:xfrm>
        </p:spPr>
        <p:txBody>
          <a:bodyPr/>
          <a:lstStyle/>
          <a:p>
            <a:r>
              <a:rPr lang="ko-KR" altLang="en-US" b="1" dirty="0">
                <a:latin typeface="HY바다L" panose="02030600000101010101" pitchFamily="18" charset="-127"/>
                <a:ea typeface="HY바다L" panose="02030600000101010101" pitchFamily="18" charset="-127"/>
              </a:rPr>
              <a:t>역사적 배경</a:t>
            </a:r>
          </a:p>
        </p:txBody>
      </p:sp>
    </p:spTree>
    <p:extLst>
      <p:ext uri="{BB962C8B-B14F-4D97-AF65-F5344CB8AC3E}">
        <p14:creationId xmlns:p14="http://schemas.microsoft.com/office/powerpoint/2010/main" val="20765524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636237"/>
              </p:ext>
            </p:extLst>
          </p:nvPr>
        </p:nvGraphicFramePr>
        <p:xfrm>
          <a:off x="323528" y="1268760"/>
          <a:ext cx="8496944" cy="5338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7544" y="47667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prstClr val="black"/>
                </a:solidFill>
                <a:latin typeface="양재소슬체S" pitchFamily="18" charset="-127"/>
                <a:ea typeface="양재소슬체S" pitchFamily="18" charset="-127"/>
              </a:rPr>
              <a:t>조약의 의의와 한계</a:t>
            </a:r>
          </a:p>
        </p:txBody>
      </p:sp>
    </p:spTree>
    <p:extLst>
      <p:ext uri="{BB962C8B-B14F-4D97-AF65-F5344CB8AC3E}">
        <p14:creationId xmlns:p14="http://schemas.microsoft.com/office/powerpoint/2010/main" val="26580278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7173" y="1124744"/>
            <a:ext cx="8373616" cy="4669979"/>
          </a:xfrm>
        </p:spPr>
        <p:txBody>
          <a:bodyPr/>
          <a:lstStyle/>
          <a:p>
            <a:r>
              <a:rPr lang="en-US" altLang="ko-KR" dirty="0"/>
              <a:t>-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</a:rPr>
              <a:t>시민단체활동과 서명운동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4664" y="188640"/>
            <a:ext cx="8229600" cy="846079"/>
          </a:xfrm>
        </p:spPr>
        <p:txBody>
          <a:bodyPr/>
          <a:lstStyle/>
          <a:p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 되찾기 운동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81" y="1834283"/>
            <a:ext cx="3744416" cy="430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322368" y="1340767"/>
            <a:ext cx="8373616" cy="4669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>
                  <a:outerShdw blurRad="47625" dist="12700" dir="2700000" algn="tl" rotWithShape="0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/>
              </a:buClr>
            </a:pPr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6" name="bandicam 2016-03-27 18-37-34-62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36" y="1596849"/>
            <a:ext cx="8006877" cy="45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6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가로로 말린 두루마리 모양 10"/>
          <p:cNvSpPr/>
          <p:nvPr/>
        </p:nvSpPr>
        <p:spPr>
          <a:xfrm>
            <a:off x="255663" y="4365104"/>
            <a:ext cx="8604448" cy="1892556"/>
          </a:xfrm>
          <a:prstGeom prst="horizont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가로로 말린 두루마리 모양 9"/>
          <p:cNvSpPr/>
          <p:nvPr/>
        </p:nvSpPr>
        <p:spPr>
          <a:xfrm>
            <a:off x="251520" y="2827106"/>
            <a:ext cx="8604448" cy="1728192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가로로 말린 두루마리 모양 8"/>
          <p:cNvSpPr/>
          <p:nvPr/>
        </p:nvSpPr>
        <p:spPr>
          <a:xfrm>
            <a:off x="251520" y="1124744"/>
            <a:ext cx="8604448" cy="1728192"/>
          </a:xfrm>
          <a:prstGeom prst="horizontalScroll">
            <a:avLst/>
          </a:prstGeom>
          <a:solidFill>
            <a:srgbClr val="C7E6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:p14="http://schemas.microsoft.com/office/powerpoint/2010/main" val="3823704843"/>
              </p:ext>
            </p:extLst>
          </p:nvPr>
        </p:nvGraphicFramePr>
        <p:xfrm>
          <a:off x="251520" y="1124744"/>
          <a:ext cx="8352927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487921"/>
            <a:ext cx="8528133" cy="5001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2800" dirty="0"/>
              <a:t>  </a:t>
            </a: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1.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간도협약 무효를 중국에 공식적으로 통고하도록 </a:t>
            </a:r>
            <a:endParaRPr lang="en-US" altLang="ko-KR" sz="2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  해야 한다</a:t>
            </a: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. </a:t>
            </a:r>
          </a:p>
          <a:p>
            <a:pPr marL="0" indent="0">
              <a:buNone/>
            </a:pPr>
            <a:endParaRPr lang="en-US" altLang="ko-KR" sz="2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  2. 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간도협약을 무효화 시키고 간도 협약 이전의 </a:t>
            </a:r>
            <a:endParaRPr lang="en-US" altLang="ko-KR" sz="2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    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영유권 분쟁 상태로 만들어 놔야 한다</a:t>
            </a: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pPr marL="0" indent="0">
              <a:buNone/>
            </a:pPr>
            <a:endParaRPr lang="en-US" altLang="ko-KR" sz="2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  3. 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간도협약 무효결의안을 국회 상임위를 걸쳐 </a:t>
            </a:r>
            <a:endParaRPr lang="en-US" altLang="ko-KR" sz="2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     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국회 </a:t>
            </a:r>
            <a:r>
              <a:rPr lang="ko-KR" altLang="en-US" sz="2800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본위회</a:t>
            </a:r>
            <a:r>
              <a:rPr lang="ko-KR" altLang="en-US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 에서 반드시 통과 </a:t>
            </a:r>
            <a:r>
              <a:rPr lang="ko-KR" altLang="en-US" sz="2800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시켜야한다</a:t>
            </a:r>
            <a:r>
              <a:rPr lang="en-US" altLang="ko-KR" sz="2800" dirty="0"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pPr marL="0" indent="0">
              <a:buNone/>
            </a:pPr>
            <a:endParaRPr lang="en-US" altLang="ko-KR" sz="2800" dirty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269356"/>
            <a:ext cx="7773338" cy="720080"/>
          </a:xfrm>
        </p:spPr>
        <p:txBody>
          <a:bodyPr>
            <a:normAutofit fontScale="90000"/>
          </a:bodyPr>
          <a:lstStyle/>
          <a:p>
            <a:r>
              <a:rPr lang="ko-KR" altLang="en-US" b="1" dirty="0">
                <a:latin typeface="HY바다L" panose="02030600000101010101" pitchFamily="18" charset="-127"/>
                <a:ea typeface="HY바다L" panose="02030600000101010101" pitchFamily="18" charset="-127"/>
              </a:rPr>
              <a:t>정부가 </a:t>
            </a:r>
            <a:r>
              <a:rPr lang="ko-KR" altLang="en-US" b="1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해야할</a:t>
            </a:r>
            <a:r>
              <a:rPr lang="ko-KR" altLang="en-US" b="1" dirty="0">
                <a:latin typeface="HY바다L" panose="02030600000101010101" pitchFamily="18" charset="-127"/>
                <a:ea typeface="HY바다L" panose="02030600000101010101" pitchFamily="18" charset="-127"/>
              </a:rPr>
              <a:t> 노력</a:t>
            </a:r>
          </a:p>
        </p:txBody>
      </p:sp>
    </p:spTree>
    <p:extLst>
      <p:ext uri="{BB962C8B-B14F-4D97-AF65-F5344CB8AC3E}">
        <p14:creationId xmlns:p14="http://schemas.microsoft.com/office/powerpoint/2010/main" val="20022248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066130"/>
          </a:xfrm>
        </p:spPr>
        <p:txBody>
          <a:bodyPr>
            <a:normAutofit/>
          </a:bodyPr>
          <a:lstStyle/>
          <a:p>
            <a:r>
              <a:rPr lang="ko-KR" altLang="en-US" b="1" dirty="0">
                <a:latin typeface="HY바다L" panose="02030600000101010101" pitchFamily="18" charset="-127"/>
                <a:ea typeface="HY바다L" panose="02030600000101010101" pitchFamily="18" charset="-127"/>
              </a:rPr>
              <a:t>홍보와 조직적 활동 </a:t>
            </a:r>
            <a:r>
              <a:rPr lang="ko-KR" altLang="en-US" b="1" dirty="0" err="1">
                <a:latin typeface="HY바다L" panose="02030600000101010101" pitchFamily="18" charset="-127"/>
                <a:ea typeface="HY바다L" panose="02030600000101010101" pitchFamily="18" charset="-127"/>
              </a:rPr>
              <a:t>전개의노력</a:t>
            </a:r>
            <a:r>
              <a:rPr lang="ko-KR" altLang="en-US" b="1" dirty="0"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endParaRPr lang="ko-KR" altLang="en-US" dirty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67544" y="1844824"/>
            <a:ext cx="82192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남한과 북한이 분단되어 있어도 간도 되찾는 운동은 전략적으로 접근하여야 된 다</a:t>
            </a:r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.</a:t>
            </a:r>
          </a:p>
          <a:p>
            <a:endParaRPr lang="en-US" altLang="ko-KR" sz="2800" dirty="0">
              <a:solidFill>
                <a:prstClr val="black"/>
              </a:solidFill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-</a:t>
            </a:r>
            <a:r>
              <a:rPr lang="ko-KR" altLang="en-US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통일이 되기 이전과 통일된 이후의 두 단계를 설정해서 각기 다른 운동 방식을 전개 해야 한다</a:t>
            </a:r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. </a:t>
            </a:r>
          </a:p>
          <a:p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  </a:t>
            </a:r>
          </a:p>
          <a:p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-</a:t>
            </a:r>
            <a:r>
              <a:rPr lang="ko-KR" altLang="en-US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한국 영토를 한반도와 부속도서로 한정한 헌법 </a:t>
            </a:r>
            <a:endParaRPr lang="en-US" altLang="ko-KR" sz="2800" dirty="0">
              <a:solidFill>
                <a:prstClr val="black"/>
              </a:solidFill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ko-KR" altLang="en-US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제</a:t>
            </a:r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3</a:t>
            </a:r>
            <a:r>
              <a:rPr lang="ko-KR" altLang="en-US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조의 내용을 북방영토를 포함한 내용으로</a:t>
            </a:r>
            <a:endParaRPr lang="en-US" altLang="ko-KR" sz="2800" dirty="0">
              <a:solidFill>
                <a:prstClr val="black"/>
              </a:solidFill>
              <a:latin typeface="HY바다L" panose="02030600000101010101" pitchFamily="18" charset="-127"/>
              <a:ea typeface="HY바다L" panose="02030600000101010101" pitchFamily="18" charset="-127"/>
            </a:endParaRPr>
          </a:p>
          <a:p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</a:t>
            </a:r>
            <a:r>
              <a:rPr lang="ko-KR" altLang="en-US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 수정  하는 것이 좋다</a:t>
            </a:r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. </a:t>
            </a:r>
          </a:p>
          <a:p>
            <a:r>
              <a:rPr lang="en-US" altLang="ko-KR" sz="2800" dirty="0">
                <a:solidFill>
                  <a:prstClr val="black"/>
                </a:solidFill>
                <a:latin typeface="HY바다L" panose="02030600000101010101" pitchFamily="18" charset="-127"/>
                <a:ea typeface="HY바다L" panose="0203060000010101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147184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                     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                      </a:t>
            </a:r>
          </a:p>
          <a:p>
            <a:pPr marL="2286000" lvl="5" indent="0" algn="just">
              <a:buNone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ko-KR" altLang="en-US" b="1" dirty="0">
                <a:latin typeface="HY바다L" panose="02030600000101010101" pitchFamily="18" charset="-127"/>
                <a:ea typeface="HY바다L" panose="02030600000101010101" pitchFamily="18" charset="-127"/>
              </a:rPr>
              <a:t>간도에 대해 관심을 가져야 하는 이유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57485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내용 개체 틀 2"/>
          <p:cNvSpPr txBox="1">
            <a:spLocks/>
          </p:cNvSpPr>
          <p:nvPr/>
        </p:nvSpPr>
        <p:spPr>
          <a:xfrm>
            <a:off x="3995936" y="1340768"/>
            <a:ext cx="4824536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2000" dirty="0">
              <a:solidFill>
                <a:prstClr val="black"/>
              </a:solidFill>
              <a:latin typeface="HY바다M" pitchFamily="18" charset="-127"/>
              <a:ea typeface="HY바다M" pitchFamily="18" charset="-127"/>
            </a:endParaRPr>
          </a:p>
          <a:p>
            <a:r>
              <a:rPr lang="ko-KR" altLang="en-US" sz="2400" dirty="0">
                <a:solidFill>
                  <a:srgbClr val="260FB1"/>
                </a:solidFill>
                <a:latin typeface="HY바다M" pitchFamily="18" charset="-127"/>
                <a:ea typeface="HY바다M" pitchFamily="18" charset="-127"/>
              </a:rPr>
              <a:t>첫째</a:t>
            </a:r>
            <a:r>
              <a:rPr lang="en-US" altLang="ko-KR" sz="2400" dirty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, </a:t>
            </a:r>
            <a:r>
              <a:rPr lang="ko-KR" altLang="en-US" sz="2400" dirty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한국정부는 간도협약 무효를 중국에 공식적으로 통고하여 간도협약을 무효화시키고 간도지역을 간도 협약 이전의 영유권 분쟁의 상태로 만들어야 한다</a:t>
            </a:r>
            <a:r>
              <a:rPr lang="en-US" altLang="ko-KR" sz="2400" dirty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.</a:t>
            </a:r>
          </a:p>
          <a:p>
            <a:endParaRPr lang="en-US" altLang="ko-KR" sz="2400" dirty="0">
              <a:solidFill>
                <a:prstClr val="black"/>
              </a:solidFill>
              <a:latin typeface="MD개성체" pitchFamily="18" charset="-127"/>
              <a:ea typeface="MD개성체" pitchFamily="18" charset="-127"/>
            </a:endParaRPr>
          </a:p>
          <a:p>
            <a:r>
              <a:rPr lang="ko-KR" altLang="en-US" sz="2400" dirty="0">
                <a:solidFill>
                  <a:srgbClr val="260FB1"/>
                </a:solidFill>
                <a:latin typeface="MD개성체" pitchFamily="18" charset="-127"/>
                <a:ea typeface="MD개성체" pitchFamily="18" charset="-127"/>
              </a:rPr>
              <a:t>둘째</a:t>
            </a:r>
            <a:r>
              <a:rPr lang="en-US" altLang="ko-KR" sz="2400" dirty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,</a:t>
            </a:r>
            <a:r>
              <a:rPr lang="ko-KR" altLang="en-US" sz="2400" dirty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간도에 대한 대국민 홍보를 좀 더 적극적으로 전개해야 한다</a:t>
            </a:r>
            <a:r>
              <a:rPr lang="en-US" altLang="ko-KR" sz="2400" dirty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.</a:t>
            </a:r>
          </a:p>
          <a:p>
            <a:endParaRPr lang="ko-KR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067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28800"/>
            <a:ext cx="3322712" cy="4497363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84976" cy="864096"/>
          </a:xfrm>
        </p:spPr>
        <p:txBody>
          <a:bodyPr>
            <a:normAutofit fontScale="90000"/>
          </a:bodyPr>
          <a:lstStyle/>
          <a:p>
            <a:r>
              <a:rPr lang="ko-KR" altLang="en-US" b="1" dirty="0">
                <a:latin typeface="HY바다L" panose="02030600000101010101" pitchFamily="18" charset="-127"/>
                <a:ea typeface="HY바다L" panose="02030600000101010101" pitchFamily="18" charset="-127"/>
              </a:rPr>
              <a:t>간도에 대해 관심을 가져야 하는 이유</a:t>
            </a:r>
            <a:endParaRPr lang="ko-KR" altLang="en-US" dirty="0">
              <a:latin typeface="HY바다L" panose="02030600000101010101" pitchFamily="18" charset="-127"/>
              <a:ea typeface="HY바다L" panose="02030600000101010101" pitchFamily="18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4" y="1268760"/>
            <a:ext cx="38963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1484784"/>
            <a:ext cx="4392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2400" dirty="0">
                <a:solidFill>
                  <a:prstClr val="black"/>
                </a:solidFill>
                <a:latin typeface="HY바다M" pitchFamily="18" charset="-127"/>
                <a:ea typeface="HY바다M" pitchFamily="18" charset="-127"/>
              </a:rPr>
              <a:t>-</a:t>
            </a:r>
            <a:r>
              <a:rPr lang="ko-KR" altLang="en-US" sz="2400" dirty="0">
                <a:solidFill>
                  <a:srgbClr val="260FB1"/>
                </a:solidFill>
                <a:latin typeface="HY바다M" pitchFamily="18" charset="-127"/>
                <a:ea typeface="HY바다M" pitchFamily="18" charset="-127"/>
              </a:rPr>
              <a:t>셋째</a:t>
            </a:r>
            <a:r>
              <a:rPr lang="en-US" altLang="ko-KR" sz="2400" dirty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, </a:t>
            </a:r>
            <a:r>
              <a:rPr lang="ko-KR" altLang="en-US" sz="2400" dirty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간도 영유권 분쟁이 일어날 때 주민의 의사가 결정적인 변수가 될 것에 대비해 간도 동포의 인구 감소를 막고 그들에게 민족의식과 역사의식 등을 고취시켜야 하다</a:t>
            </a:r>
            <a:r>
              <a:rPr lang="en-US" altLang="ko-KR" sz="2400" dirty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. </a:t>
            </a:r>
          </a:p>
          <a:p>
            <a:pPr fontAlgn="base" latinLnBrk="0"/>
            <a:endParaRPr lang="en-US" altLang="ko-KR" sz="2400" dirty="0">
              <a:solidFill>
                <a:prstClr val="black"/>
              </a:solidFill>
              <a:latin typeface="MD개성체" pitchFamily="18" charset="-127"/>
              <a:ea typeface="MD개성체" pitchFamily="18" charset="-127"/>
            </a:endParaRPr>
          </a:p>
          <a:p>
            <a:pPr fontAlgn="base" latinLnBrk="0"/>
            <a:r>
              <a:rPr lang="en-US" altLang="ko-KR" sz="2400" dirty="0">
                <a:solidFill>
                  <a:prstClr val="black"/>
                </a:solidFill>
                <a:latin typeface="HY바다M" pitchFamily="18" charset="-127"/>
                <a:ea typeface="HY바다M" pitchFamily="18" charset="-127"/>
              </a:rPr>
              <a:t>-</a:t>
            </a:r>
            <a:r>
              <a:rPr lang="ko-KR" altLang="en-US" sz="2400" dirty="0">
                <a:solidFill>
                  <a:srgbClr val="260FB1"/>
                </a:solidFill>
                <a:latin typeface="HY바다M" pitchFamily="18" charset="-127"/>
                <a:ea typeface="HY바다M" pitchFamily="18" charset="-127"/>
              </a:rPr>
              <a:t>넷째</a:t>
            </a:r>
            <a:r>
              <a:rPr lang="en-US" altLang="ko-KR" sz="2400" dirty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, </a:t>
            </a:r>
            <a:r>
              <a:rPr lang="ko-KR" altLang="en-US" sz="2400" dirty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국제사법재판소에서 유리하게 해결하기 위해 국제적 협력을 강화해야 할 것이다</a:t>
            </a:r>
            <a:r>
              <a:rPr lang="en-US" altLang="ko-KR" sz="2400" dirty="0">
                <a:solidFill>
                  <a:prstClr val="black"/>
                </a:solidFill>
                <a:latin typeface="MD개성체" pitchFamily="18" charset="-127"/>
                <a:ea typeface="MD개성체" pitchFamily="18" charset="-127"/>
              </a:rPr>
              <a:t>. </a:t>
            </a:r>
          </a:p>
          <a:p>
            <a:endParaRPr lang="ko-KR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839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176464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1)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민족건국의 발상지이자 동양문화의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시원지이기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   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때문이다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2)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간도는 동북아의 전략적 요충지이기 때문이다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ko-KR" altLang="en-US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3)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재중동포의 위상확립과 민족정체성 회복을 위해 간도를 되찾아야 한다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.</a:t>
            </a: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4)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민족의 역사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, 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문화 및 동질성의 회복 </a:t>
            </a: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 dirty="0">
                <a:latin typeface="양재소슬체S" pitchFamily="18" charset="-127"/>
                <a:ea typeface="양재소슬체S" pitchFamily="18" charset="-127"/>
              </a:rPr>
              <a:t>우리가 간도를 </a:t>
            </a:r>
            <a:r>
              <a:rPr lang="ko-KR" altLang="en-US" b="1" dirty="0" err="1">
                <a:latin typeface="양재소슬체S" pitchFamily="18" charset="-127"/>
                <a:ea typeface="양재소슬체S" pitchFamily="18" charset="-127"/>
              </a:rPr>
              <a:t>되찾아야하는</a:t>
            </a:r>
            <a:r>
              <a:rPr lang="ko-KR" altLang="en-US" b="1" dirty="0">
                <a:latin typeface="양재소슬체S" pitchFamily="18" charset="-127"/>
                <a:ea typeface="양재소슬체S" pitchFamily="18" charset="-127"/>
              </a:rPr>
              <a:t> 이유</a:t>
            </a:r>
          </a:p>
        </p:txBody>
      </p:sp>
    </p:spTree>
    <p:extLst>
      <p:ext uri="{BB962C8B-B14F-4D97-AF65-F5344CB8AC3E}">
        <p14:creationId xmlns:p14="http://schemas.microsoft.com/office/powerpoint/2010/main" val="41756424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/>
          </a:bodyPr>
          <a:lstStyle/>
          <a:p>
            <a:endParaRPr lang="en-US" altLang="ko-KR" dirty="0">
              <a:latin typeface="MD개성체" pitchFamily="18" charset="-127"/>
              <a:ea typeface="MD개성체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5)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장래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우리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민족의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생존공간으로서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절대적으로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필요한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지역이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dirty="0" err="1">
                <a:latin typeface="양재소슬체S" pitchFamily="18" charset="-127"/>
                <a:ea typeface="양재소슬체S" pitchFamily="18" charset="-127"/>
              </a:rPr>
              <a:t>간도지역이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기 때문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6)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우리가 간도영유권을 주장하지 않으면 중국의 취득시효를 인정해주는 결과를 초래하기 때문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7)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간도영유권 주장은 우리가 마땅히 주장해야 할 권리임과 동시에 </a:t>
            </a:r>
            <a:r>
              <a:rPr lang="en-US" altLang="ko-KR" dirty="0">
                <a:latin typeface="양재소슬체S" pitchFamily="18" charset="-127"/>
                <a:ea typeface="양재소슬체S" pitchFamily="18" charset="-127"/>
              </a:rPr>
              <a:t>1992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년 굴욕 외교였던 </a:t>
            </a:r>
            <a:r>
              <a:rPr lang="ko-KR" altLang="en-US" dirty="0" err="1">
                <a:latin typeface="양재소슬체S" pitchFamily="18" charset="-127"/>
                <a:ea typeface="양재소슬체S" pitchFamily="18" charset="-127"/>
              </a:rPr>
              <a:t>한중수교</a:t>
            </a:r>
            <a:r>
              <a:rPr lang="ko-KR" altLang="en-US" dirty="0">
                <a:latin typeface="양재소슬체S" pitchFamily="18" charset="-127"/>
                <a:ea typeface="양재소슬체S" pitchFamily="18" charset="-127"/>
              </a:rPr>
              <a:t> 관계의 청산이기 때문</a:t>
            </a:r>
            <a:endParaRPr lang="en-US" altLang="ko-KR" dirty="0">
              <a:latin typeface="양재소슬체S" pitchFamily="18" charset="-127"/>
              <a:ea typeface="양재소슬체S" pitchFamily="18" charset="-127"/>
            </a:endParaRPr>
          </a:p>
          <a:p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b="1" dirty="0">
                <a:latin typeface="양재소슬체S" pitchFamily="18" charset="-127"/>
                <a:ea typeface="양재소슬체S" pitchFamily="18" charset="-127"/>
              </a:rPr>
              <a:t>간도를 되찾아야 하는 이유</a:t>
            </a:r>
          </a:p>
        </p:txBody>
      </p:sp>
    </p:spTree>
    <p:extLst>
      <p:ext uri="{BB962C8B-B14F-4D97-AF65-F5344CB8AC3E}">
        <p14:creationId xmlns:p14="http://schemas.microsoft.com/office/powerpoint/2010/main" val="1131263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6688" y="656559"/>
            <a:ext cx="5277441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2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5"/>
                </a:solidFill>
                <a:latin typeface="양재소슬체S" pitchFamily="18" charset="-127"/>
                <a:ea typeface="양재소슬체S" pitchFamily="18" charset="-127"/>
              </a:rPr>
              <a:t>간도를 나타내는 사진</a:t>
            </a:r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5"/>
              </a:solidFill>
              <a:latin typeface="양재소슬체S" pitchFamily="18" charset="-127"/>
              <a:ea typeface="양재소슬체S" pitchFamily="18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4679" y="980728"/>
            <a:ext cx="5349450" cy="28803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06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338" y="1628800"/>
            <a:ext cx="387963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628800"/>
            <a:ext cx="388843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00704" y="3789264"/>
            <a:ext cx="2016001" cy="158407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9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26291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8800" dirty="0">
                <a:latin typeface="양재소슬체S" pitchFamily="18" charset="-127"/>
                <a:ea typeface="양재소슬체S" pitchFamily="18" charset="-127"/>
              </a:rPr>
              <a:t>감사합니다</a:t>
            </a:r>
            <a:r>
              <a:rPr lang="en-US" altLang="ko-KR" sz="8800" dirty="0">
                <a:latin typeface="양재소슬체S" pitchFamily="18" charset="-127"/>
                <a:ea typeface="양재소슬체S" pitchFamily="18" charset="-127"/>
              </a:rPr>
              <a:t>.</a:t>
            </a:r>
            <a:endParaRPr lang="ko-KR" altLang="en-US" sz="8800" dirty="0">
              <a:latin typeface="양재소슬체S" pitchFamily="18" charset="-127"/>
              <a:ea typeface="양재소슬체S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6195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8489" y="556100"/>
            <a:ext cx="5061417" cy="55806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r>
              <a:rPr lang="ko-KR" altLang="en-US" sz="32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간도의역사</a:t>
            </a:r>
            <a:r>
              <a:rPr lang="ko-KR" altLang="en-US" sz="3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 </a:t>
            </a:r>
            <a:r>
              <a:rPr lang="en-US" altLang="ko-KR" sz="3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(</a:t>
            </a:r>
            <a:r>
              <a:rPr lang="ko-KR" altLang="en-US" sz="3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양재소슬체S" pitchFamily="18" charset="-127"/>
                <a:ea typeface="양재소슬체S" pitchFamily="18" charset="-127"/>
              </a:rPr>
              <a:t>백두산정계비</a:t>
            </a:r>
            <a:r>
              <a:rPr lang="en-US" altLang="ko-KR" sz="3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7CA1F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endParaRPr lang="ko-KR" altLang="en-US" sz="3200" dirty="0"/>
          </a:p>
          <a:p>
            <a:endParaRPr lang="en-US" altLang="ko-KR" sz="2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79D5D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7566" y="970146"/>
            <a:ext cx="6933626" cy="288032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763" y="1748341"/>
            <a:ext cx="4369951" cy="30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 rot="2700000">
            <a:off x="224496" y="1506867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 rot="2700000">
            <a:off x="6838925" y="5002341"/>
            <a:ext cx="423574" cy="680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92080" y="2204864"/>
            <a:ext cx="3384377" cy="2304256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1712</a:t>
            </a:r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년 </a:t>
            </a: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숙종 </a:t>
            </a: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38</a:t>
            </a:r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년</a:t>
            </a: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</a:p>
          <a:p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백두산에 세운 비석으로 조선과 청나라의 국경선을 표시한  </a:t>
            </a:r>
            <a:r>
              <a:rPr lang="ko-KR" altLang="en-US" sz="20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경계비이다</a:t>
            </a: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</p:txBody>
      </p:sp>
      <p:grpSp>
        <p:nvGrpSpPr>
          <p:cNvPr id="45" name="그룹 44"/>
          <p:cNvGrpSpPr/>
          <p:nvPr/>
        </p:nvGrpSpPr>
        <p:grpSpPr>
          <a:xfrm>
            <a:off x="385108" y="6165304"/>
            <a:ext cx="8373785" cy="360040"/>
            <a:chOff x="385108" y="5517232"/>
            <a:chExt cx="8373785" cy="360040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385108" y="5517232"/>
              <a:ext cx="8373785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372200" y="5589240"/>
              <a:ext cx="2386693" cy="288032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 algn="r"/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7CA1F"/>
                  </a:solidFill>
                  <a:latin typeface="나눔바른고딕" pitchFamily="50" charset="-127"/>
                  <a:ea typeface="나눔바른고딕" pitchFamily="50" charset="-127"/>
                </a:rPr>
                <a:t>04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ㅣ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10</a:t>
              </a:r>
              <a:r>
                <a:rPr lang="ko-KR" altLang="en-US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　　</a:t>
              </a:r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나눔바른고딕" pitchFamily="50" charset="-127"/>
                  <a:ea typeface="나눔바른고딕" pitchFamily="50" charset="-127"/>
                </a:rPr>
                <a:t>Presentation Template</a:t>
              </a:r>
            </a:p>
            <a:p>
              <a:pPr algn="r"/>
              <a:endPara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4238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파형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파형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</TotalTime>
  <Words>2723</Words>
  <Application>Microsoft Office PowerPoint</Application>
  <PresentationFormat>화면 슬라이드 쇼(4:3)</PresentationFormat>
  <Paragraphs>497</Paragraphs>
  <Slides>80</Slides>
  <Notes>14</Notes>
  <HiddenSlides>0</HiddenSlides>
  <MMClips>1</MMClips>
  <ScaleCrop>false</ScaleCrop>
  <HeadingPairs>
    <vt:vector size="6" baseType="variant">
      <vt:variant>
        <vt:lpstr>사용한 글꼴</vt:lpstr>
      </vt:variant>
      <vt:variant>
        <vt:i4>22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80</vt:i4>
      </vt:variant>
    </vt:vector>
  </HeadingPairs>
  <TitlesOfParts>
    <vt:vector size="103" baseType="lpstr">
      <vt:lpstr>365햇살한조각</vt:lpstr>
      <vt:lpstr>HY견고딕</vt:lpstr>
      <vt:lpstr>HY그래픽M</vt:lpstr>
      <vt:lpstr>HY나무B</vt:lpstr>
      <vt:lpstr>HY목각파임B</vt:lpstr>
      <vt:lpstr>HY바다L</vt:lpstr>
      <vt:lpstr>HY바다M</vt:lpstr>
      <vt:lpstr>MD개성체</vt:lpstr>
      <vt:lpstr>나눔바른고딕</vt:lpstr>
      <vt:lpstr>맑은 고딕</vt:lpstr>
      <vt:lpstr>문체부 궁체 흘림체</vt:lpstr>
      <vt:lpstr>바탕체</vt:lpstr>
      <vt:lpstr>서울한강체 L</vt:lpstr>
      <vt:lpstr>안상수2006굵은</vt:lpstr>
      <vt:lpstr>양재소슬체S</vt:lpstr>
      <vt:lpstr>함초롬돋움</vt:lpstr>
      <vt:lpstr>휴먼아미체</vt:lpstr>
      <vt:lpstr>Arial</vt:lpstr>
      <vt:lpstr>Candara</vt:lpstr>
      <vt:lpstr>Georgia</vt:lpstr>
      <vt:lpstr>Symbol</vt:lpstr>
      <vt:lpstr>Wingdings</vt:lpstr>
      <vt:lpstr>파형</vt:lpstr>
      <vt:lpstr>간도가 한국영토로서의 근거는?</vt:lpstr>
      <vt:lpstr>목차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간도에 관한 기록</vt:lpstr>
      <vt:lpstr>간도에 관한 사서의 기록</vt:lpstr>
      <vt:lpstr>간도의 관한 중국의 기록</vt:lpstr>
      <vt:lpstr>간도의 관한 초기 일본의 주장</vt:lpstr>
      <vt:lpstr>간도의 관한 러·일전쟁 후 상황</vt:lpstr>
      <vt:lpstr>간도의 관한 러시아의 기록</vt:lpstr>
      <vt:lpstr>러시아 학자 “간도는 한국 땅이었다!’</vt:lpstr>
      <vt:lpstr>간도분쟁</vt:lpstr>
      <vt:lpstr>간도 영유권문제의 역사적 배경</vt:lpstr>
      <vt:lpstr>봉금지대</vt:lpstr>
      <vt:lpstr>유조변</vt:lpstr>
      <vt:lpstr>간도지역 이주현황</vt:lpstr>
      <vt:lpstr>보곤디 지도</vt:lpstr>
      <vt:lpstr>조선왕국지도 </vt:lpstr>
      <vt:lpstr>중국 대륙확장</vt:lpstr>
      <vt:lpstr>백두산정계비</vt:lpstr>
      <vt:lpstr>토문강에 대한 인식</vt:lpstr>
      <vt:lpstr>토문강</vt:lpstr>
      <vt:lpstr>토문강</vt:lpstr>
      <vt:lpstr>석퇴</vt:lpstr>
      <vt:lpstr>간도 영유권 문제제기와 감계회담</vt:lpstr>
      <vt:lpstr>PowerPoint 프레젠테이션</vt:lpstr>
      <vt:lpstr>PowerPoint 프레젠테이션</vt:lpstr>
      <vt:lpstr>PowerPoint 프레젠테이션</vt:lpstr>
      <vt:lpstr>제 1차 감계회담</vt:lpstr>
      <vt:lpstr>제 1차 감계회담</vt:lpstr>
      <vt:lpstr>제 2차 감계회담</vt:lpstr>
      <vt:lpstr>제 2차 감계회담</vt:lpstr>
      <vt:lpstr>제 2차 감계회담</vt:lpstr>
      <vt:lpstr>감계회담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청·일 간도협약</vt:lpstr>
      <vt:lpstr>1. 간도협약이란?</vt:lpstr>
      <vt:lpstr>2. 간도협약의 내용</vt:lpstr>
      <vt:lpstr>2. 간도협약의 내용</vt:lpstr>
      <vt:lpstr>① 을사조약</vt:lpstr>
      <vt:lpstr>3. 간도협약이 체결된 이유</vt:lpstr>
      <vt:lpstr>3. 간도협약이 체결된 이유</vt:lpstr>
      <vt:lpstr>3. 간도협약이 체결된 이유</vt:lpstr>
      <vt:lpstr>4. 간도협약이 무효인 이유</vt:lpstr>
      <vt:lpstr>8. 조중변계와 간도 되찾기운동 </vt:lpstr>
      <vt:lpstr>조중변계 조약 </vt:lpstr>
      <vt:lpstr>조중변계조약의 내용</vt:lpstr>
      <vt:lpstr>역사적 배경</vt:lpstr>
      <vt:lpstr>PowerPoint 프레젠테이션</vt:lpstr>
      <vt:lpstr>간도 되찾기 운동</vt:lpstr>
      <vt:lpstr>정부가 해야할 노력</vt:lpstr>
      <vt:lpstr>홍보와 조직적 활동 전개의노력 </vt:lpstr>
      <vt:lpstr>간도에 대해 관심을 가져야 하는 이유</vt:lpstr>
      <vt:lpstr>간도에 대해 관심을 가져야 하는 이유</vt:lpstr>
      <vt:lpstr>우리가 간도를 되찾아야하는 이유</vt:lpstr>
      <vt:lpstr>간도를 되찾아야 하는 이유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간도 영유권 문제제기</dc:title>
  <dc:creator>SAMSUNG</dc:creator>
  <cp:lastModifiedBy>ajm6223@gmail.com</cp:lastModifiedBy>
  <cp:revision>61</cp:revision>
  <dcterms:created xsi:type="dcterms:W3CDTF">2016-03-24T13:28:00Z</dcterms:created>
  <dcterms:modified xsi:type="dcterms:W3CDTF">2016-05-02T08:55:10Z</dcterms:modified>
</cp:coreProperties>
</file>