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88"/>
  </p:notesMasterIdLst>
  <p:sldIdLst>
    <p:sldId id="256" r:id="rId2"/>
    <p:sldId id="257" r:id="rId3"/>
    <p:sldId id="345"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80" r:id="rId24"/>
    <p:sldId id="281" r:id="rId25"/>
    <p:sldId id="282" r:id="rId26"/>
    <p:sldId id="283" r:id="rId27"/>
    <p:sldId id="284" r:id="rId28"/>
    <p:sldId id="285" r:id="rId29"/>
    <p:sldId id="288" r:id="rId30"/>
    <p:sldId id="289" r:id="rId31"/>
    <p:sldId id="290" r:id="rId32"/>
    <p:sldId id="291" r:id="rId33"/>
    <p:sldId id="292" r:id="rId34"/>
    <p:sldId id="293" r:id="rId35"/>
    <p:sldId id="294" r:id="rId36"/>
    <p:sldId id="347" r:id="rId37"/>
    <p:sldId id="295" r:id="rId38"/>
    <p:sldId id="296" r:id="rId39"/>
    <p:sldId id="297" r:id="rId40"/>
    <p:sldId id="298" r:id="rId41"/>
    <p:sldId id="299" r:id="rId42"/>
    <p:sldId id="300" r:id="rId43"/>
    <p:sldId id="301" r:id="rId44"/>
    <p:sldId id="302" r:id="rId45"/>
    <p:sldId id="303"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57" r:id="rId60"/>
    <p:sldId id="358" r:id="rId61"/>
    <p:sldId id="359" r:id="rId62"/>
    <p:sldId id="360" r:id="rId63"/>
    <p:sldId id="361" r:id="rId64"/>
    <p:sldId id="362" r:id="rId65"/>
    <p:sldId id="363" r:id="rId66"/>
    <p:sldId id="364" r:id="rId67"/>
    <p:sldId id="365" r:id="rId68"/>
    <p:sldId id="348" r:id="rId69"/>
    <p:sldId id="349" r:id="rId70"/>
    <p:sldId id="350" r:id="rId71"/>
    <p:sldId id="351" r:id="rId72"/>
    <p:sldId id="352" r:id="rId73"/>
    <p:sldId id="353" r:id="rId74"/>
    <p:sldId id="354" r:id="rId75"/>
    <p:sldId id="355" r:id="rId76"/>
    <p:sldId id="356" r:id="rId77"/>
    <p:sldId id="335" r:id="rId78"/>
    <p:sldId id="336" r:id="rId79"/>
    <p:sldId id="337" r:id="rId80"/>
    <p:sldId id="338" r:id="rId81"/>
    <p:sldId id="339" r:id="rId82"/>
    <p:sldId id="340" r:id="rId83"/>
    <p:sldId id="341" r:id="rId84"/>
    <p:sldId id="342" r:id="rId85"/>
    <p:sldId id="343" r:id="rId86"/>
    <p:sldId id="344" r:id="rId87"/>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88" autoAdjust="0"/>
    <p:restoredTop sz="86396" autoAdjust="0"/>
  </p:normalViewPr>
  <p:slideViewPr>
    <p:cSldViewPr>
      <p:cViewPr>
        <p:scale>
          <a:sx n="93" d="100"/>
          <a:sy n="93" d="100"/>
        </p:scale>
        <p:origin x="-2304" y="-510"/>
      </p:cViewPr>
      <p:guideLst>
        <p:guide orient="horz" pos="2159"/>
        <p:guide pos="2878"/>
      </p:guideLst>
    </p:cSldViewPr>
  </p:slideViewPr>
  <p:outlineViewPr>
    <p:cViewPr>
      <p:scale>
        <a:sx n="33" d="100"/>
        <a:sy n="33" d="100"/>
      </p:scale>
      <p:origin x="25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a:lstStyle>
            <a:lvl1pPr algn="l">
              <a:defRPr sz="1200"/>
            </a:lvl1pPr>
          </a:lstStyle>
          <a:p>
            <a:pPr lvl="0">
              <a:defRPr lang="ko-KR" altLang="en-US"/>
            </a:pPr>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a:lstStyle>
            <a:lvl1pPr algn="r">
              <a:defRPr sz="1200"/>
            </a:lvl1pPr>
          </a:lstStyle>
          <a:p>
            <a:pPr lvl="0">
              <a:defRPr lang="ko-KR" altLang="en-US"/>
            </a:pPr>
            <a:fld id="{E2B2BC9D-A816-4D0A-858B-1D023B3A8ACA}" type="datetime1">
              <a:rPr lang="ko-KR" altLang="en-US"/>
              <a:pPr lvl="0">
                <a:defRPr lang="ko-KR" altLang="en-US"/>
              </a:pPr>
              <a:t>2016-04-01</a:t>
            </a:fld>
            <a:endParaRPr lang="ko-KR" altLang="en-US"/>
          </a:p>
        </p:txBody>
      </p:sp>
      <p:sp>
        <p:nvSpPr>
          <p:cNvPr id="4" name="슬라이드 이미지 개체 틀 3"/>
          <p:cNvSpPr>
            <a:spLocks noGrp="1" noRot="1" noChangeAspect="1" noTextEdi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anchor="ctr"/>
          <a:lstStyle/>
          <a:p>
            <a:pPr lvl="0">
              <a:defRPr lang="ko-KR" altLang="en-US"/>
            </a:pPr>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a:normAutofit/>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anchor="b"/>
          <a:lstStyle>
            <a:lvl1pPr algn="l">
              <a:defRPr sz="1200"/>
            </a:lvl1pPr>
          </a:lstStyle>
          <a:p>
            <a:pPr lvl="0">
              <a:defRPr lang="ko-KR" altLang="en-US"/>
            </a:pPr>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anchor="b"/>
          <a:lstStyle>
            <a:lvl1pPr algn="r">
              <a:defRPr sz="1200"/>
            </a:lvl1pPr>
          </a:lstStyle>
          <a:p>
            <a:pPr lvl="0">
              <a:defRPr lang="ko-KR" altLang="en-US"/>
            </a:pPr>
            <a:fld id="{09F4262C-968C-4EE9-8164-CE16364706B3}" type="slidenum">
              <a:rPr lang="ko-KR" altLang="en-US"/>
              <a:pPr lvl="0">
                <a:defRPr lang="ko-KR" altLang="en-US"/>
              </a:pPr>
              <a:t>‹#›</a:t>
            </a:fld>
            <a:endParaRPr lang="ko-KR" altLang="en-US"/>
          </a:p>
        </p:txBody>
      </p:sp>
    </p:spTree>
    <p:extLst>
      <p:ext uri="{BB962C8B-B14F-4D97-AF65-F5344CB8AC3E}">
        <p14:creationId xmlns:p14="http://schemas.microsoft.com/office/powerpoint/2010/main" val="2936328877"/>
      </p:ext>
    </p:extLst>
  </p:cSld>
  <p:clrMap bg1="lt1" tx1="dk1" bg2="lt2" tx2="dk2" accent1="accent1" accent2="accent2" accent3="accent3" accent4="accent4" accent5="accent5" accent6="accent6" hlink="hlink" folHlink="folHlink"/>
  <p:hf hdr="0" ftr="0" dt="0"/>
  <p:notesStyle>
    <a:lvl1pPr marL="0" algn="l" defTabSz="91440" rtl="0" eaLnBrk="1" latinLnBrk="1" hangingPunct="1">
      <a:defRPr sz="1200" kern="1200">
        <a:solidFill>
          <a:schemeClr val="tx1"/>
        </a:solidFill>
        <a:latin typeface="+mj-lt"/>
        <a:ea typeface="+mj-ea"/>
        <a:cs typeface="+mj-cs"/>
      </a:defRPr>
    </a:lvl1pPr>
    <a:lvl2pPr marL="457200" algn="l" defTabSz="91440" rtl="0" eaLnBrk="1" latinLnBrk="1" hangingPunct="1">
      <a:defRPr sz="1200" kern="1200">
        <a:solidFill>
          <a:schemeClr val="tx1"/>
        </a:solidFill>
        <a:latin typeface="+mj-lt"/>
        <a:ea typeface="+mj-ea"/>
        <a:cs typeface="+mj-cs"/>
      </a:defRPr>
    </a:lvl2pPr>
    <a:lvl3pPr marL="914400" algn="l" defTabSz="91440" rtl="0" eaLnBrk="1" latinLnBrk="1" hangingPunct="1">
      <a:defRPr sz="1200" kern="1200">
        <a:solidFill>
          <a:schemeClr val="tx1"/>
        </a:solidFill>
        <a:latin typeface="+mj-lt"/>
        <a:ea typeface="+mj-ea"/>
        <a:cs typeface="+mj-cs"/>
      </a:defRPr>
    </a:lvl3pPr>
    <a:lvl4pPr marL="1371600" algn="l" defTabSz="91440" rtl="0" eaLnBrk="1" latinLnBrk="1" hangingPunct="1">
      <a:defRPr sz="1200" kern="1200">
        <a:solidFill>
          <a:schemeClr val="tx1"/>
        </a:solidFill>
        <a:latin typeface="+mj-lt"/>
        <a:ea typeface="+mj-ea"/>
        <a:cs typeface="+mj-cs"/>
      </a:defRPr>
    </a:lvl4pPr>
    <a:lvl5pPr marL="1828800" algn="l" defTabSz="91440" rtl="0" eaLnBrk="1" latinLnBrk="1" hangingPunct="1">
      <a:defRPr sz="1200" kern="1200">
        <a:solidFill>
          <a:schemeClr val="tx1"/>
        </a:solidFill>
        <a:latin typeface="+mj-lt"/>
        <a:ea typeface="+mj-ea"/>
        <a:cs typeface="+mj-cs"/>
      </a:defRPr>
    </a:lvl5pPr>
    <a:lvl6pPr marL="2286000" algn="l" defTabSz="91440" rtl="0" eaLnBrk="1" latinLnBrk="1" hangingPunct="1">
      <a:defRPr sz="1200" kern="1200">
        <a:solidFill>
          <a:schemeClr val="tx1"/>
        </a:solidFill>
        <a:latin typeface="+mj-lt"/>
        <a:ea typeface="+mj-ea"/>
        <a:cs typeface="+mj-cs"/>
      </a:defRPr>
    </a:lvl6pPr>
    <a:lvl7pPr marL="2743200" algn="l" defTabSz="91440" rtl="0" eaLnBrk="1" latinLnBrk="1" hangingPunct="1">
      <a:defRPr sz="1200" kern="1200">
        <a:solidFill>
          <a:schemeClr val="tx1"/>
        </a:solidFill>
        <a:latin typeface="+mj-lt"/>
        <a:ea typeface="+mj-ea"/>
        <a:cs typeface="+mj-cs"/>
      </a:defRPr>
    </a:lvl7pPr>
    <a:lvl8pPr marL="3200400" algn="l" defTabSz="91440" rtl="0" eaLnBrk="1" latinLnBrk="1" hangingPunct="1">
      <a:defRPr sz="1200" kern="1200">
        <a:solidFill>
          <a:schemeClr val="tx1"/>
        </a:solidFill>
        <a:latin typeface="+mj-lt"/>
        <a:ea typeface="+mj-ea"/>
        <a:cs typeface="+mj-cs"/>
      </a:defRPr>
    </a:lvl8pPr>
    <a:lvl9pPr marL="3657600" algn="l" defTabSz="91440" rtl="0" eaLnBrk="1" latinLnBrk="1" hangingPunct="1">
      <a:defRPr sz="1200" kern="1200">
        <a:solidFill>
          <a:schemeClr val="tx1"/>
        </a:solidFill>
        <a:latin typeface="+mj-lt"/>
        <a:ea typeface="+mj-ea"/>
        <a:cs typeface="+mj-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Resize="1" noTextEdit="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슬라이드 노트 개체 틀 2"/>
          <p:cNvSpPr txBox="1">
            <a:spLocks noGrp="1"/>
          </p:cNvSpPr>
          <p:nvPr>
            <p:ph type="body" sz="quarter" idx="1"/>
          </p:nvPr>
        </p:nvSpPr>
        <p:spPr>
          <a:xfrm>
            <a:off x="756000" y="5078520"/>
            <a:ext cx="6047640" cy="4811400"/>
          </a:xfrm>
        </p:spPr>
        <p:txBody>
          <a:bodyPr/>
          <a:lstStyle/>
          <a:p>
            <a:pPr lvl="0">
              <a:defRPr lang="ko-KR" altLang="en-US"/>
            </a:pPr>
            <a:endParaRPr lang="en-US" altLang="ko-K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Resize="1" noTextEdit="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슬라이드 노트 개체 틀 2"/>
          <p:cNvSpPr txBox="1">
            <a:spLocks noGrp="1"/>
          </p:cNvSpPr>
          <p:nvPr>
            <p:ph type="body" sz="quarter" idx="1"/>
          </p:nvPr>
        </p:nvSpPr>
        <p:spPr>
          <a:xfrm>
            <a:off x="756000" y="5078520"/>
            <a:ext cx="6047640" cy="4811400"/>
          </a:xfrm>
        </p:spPr>
        <p:txBody>
          <a:bodyPr/>
          <a:lstStyle/>
          <a:p>
            <a:pPr lvl="0">
              <a:defRPr lang="ko-KR" altLang="en-US"/>
            </a:pPr>
            <a:endParaRPr lang="en-US" altLang="ko-K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Resize="1" noTextEdit="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슬라이드 노트 개체 틀 2"/>
          <p:cNvSpPr txBox="1">
            <a:spLocks noGrp="1"/>
          </p:cNvSpPr>
          <p:nvPr>
            <p:ph type="body" sz="quarter" idx="1"/>
          </p:nvPr>
        </p:nvSpPr>
        <p:spPr>
          <a:xfrm>
            <a:off x="756000" y="5078520"/>
            <a:ext cx="6047640" cy="4811400"/>
          </a:xfrm>
        </p:spPr>
        <p:txBody>
          <a:bodyPr/>
          <a:lstStyle/>
          <a:p>
            <a:pPr lvl="0">
              <a:defRPr lang="ko-KR" altLang="en-US"/>
            </a:pPr>
            <a:endParaRPr lang="en-US" altLang="ko-K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Resize="1" noTextEdit="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슬라이드 노트 개체 틀 2"/>
          <p:cNvSpPr txBox="1">
            <a:spLocks noGrp="1"/>
          </p:cNvSpPr>
          <p:nvPr>
            <p:ph type="body" sz="quarter" idx="1"/>
          </p:nvPr>
        </p:nvSpPr>
        <p:spPr>
          <a:xfrm>
            <a:off x="756000" y="5078520"/>
            <a:ext cx="6047640" cy="4811400"/>
          </a:xfrm>
        </p:spPr>
        <p:txBody>
          <a:bodyPr/>
          <a:lstStyle/>
          <a:p>
            <a:pPr lvl="0">
              <a:defRPr lang="ko-KR" altLang="en-US"/>
            </a:pPr>
            <a:endParaRPr lang="en-US" altLang="ko-K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1191059" y="878395"/>
            <a:ext cx="4475854" cy="3164741"/>
          </a:xfrm>
          <a:prstGeom prst="rect">
            <a:avLst/>
          </a:prstGeom>
          <a:solidFill>
            <a:srgbClr val="4F81BD"/>
          </a:solidFill>
          <a:ln w="25402">
            <a:solidFill>
              <a:srgbClr val="385D8A"/>
            </a:solidFill>
            <a:prstDash val="solid"/>
          </a:ln>
        </p:spPr>
        <p:txBody>
          <a:bodyPr vert="horz" wrap="square" lIns="0" tIns="0" rIns="0" bIns="0" anchor="t" anchorCtr="0" compatLnSpc="1"/>
          <a:lstStyle/>
          <a:p>
            <a:pPr defTabSz="801654">
              <a:defRPr sz="1800" b="0" i="0" u="none" strike="noStrike" kern="0" cap="none" spc="0" baseline="0">
                <a:solidFill>
                  <a:srgbClr val="000000"/>
                </a:solidFill>
                <a:uFillTx/>
              </a:defRPr>
            </a:pPr>
            <a:endParaRPr lang="en-US" sz="1600" dirty="0">
              <a:solidFill>
                <a:srgbClr val="000000"/>
              </a:solidFill>
              <a:latin typeface="맑은 고딕"/>
              <a:ea typeface="맑은 고딕"/>
            </a:endParaRPr>
          </a:p>
        </p:txBody>
      </p:sp>
      <p:sp>
        <p:nvSpPr>
          <p:cNvPr id="3" name="슬라이드 노트 개체 틀 2"/>
          <p:cNvSpPr txBox="1">
            <a:spLocks noGrp="1"/>
          </p:cNvSpPr>
          <p:nvPr>
            <p:ph type="body" sz="quarter" idx="1"/>
          </p:nvPr>
        </p:nvSpPr>
        <p:spPr>
          <a:xfrm>
            <a:off x="685800" y="4343400"/>
            <a:ext cx="5486400" cy="276999"/>
          </a:xfrm>
        </p:spPr>
        <p:txBody>
          <a:bodyPr>
            <a:spAutoFit/>
          </a:bodyPr>
          <a:lstStyle/>
          <a:p>
            <a:endParaRPr lang="ko-K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1191059" y="878395"/>
            <a:ext cx="4475854" cy="3164741"/>
          </a:xfrm>
          <a:prstGeom prst="rect">
            <a:avLst/>
          </a:prstGeom>
          <a:solidFill>
            <a:srgbClr val="4F81BD"/>
          </a:solidFill>
          <a:ln w="25402">
            <a:solidFill>
              <a:srgbClr val="385D8A"/>
            </a:solidFill>
            <a:prstDash val="solid"/>
          </a:ln>
        </p:spPr>
        <p:txBody>
          <a:bodyPr vert="horz" wrap="square" lIns="0" tIns="0" rIns="0" bIns="0" anchor="t" anchorCtr="0" compatLnSpc="1"/>
          <a:lstStyle/>
          <a:p>
            <a:pPr defTabSz="801654">
              <a:defRPr sz="1800" b="0" i="0" u="none" strike="noStrike" kern="0" cap="none" spc="0" baseline="0">
                <a:solidFill>
                  <a:srgbClr val="000000"/>
                </a:solidFill>
                <a:uFillTx/>
              </a:defRPr>
            </a:pPr>
            <a:endParaRPr lang="en-US" sz="1600" dirty="0">
              <a:solidFill>
                <a:srgbClr val="000000"/>
              </a:solidFill>
              <a:latin typeface="맑은 고딕"/>
              <a:ea typeface="맑은 고딕"/>
            </a:endParaRPr>
          </a:p>
        </p:txBody>
      </p:sp>
      <p:sp>
        <p:nvSpPr>
          <p:cNvPr id="3" name="슬라이드 노트 개체 틀 2"/>
          <p:cNvSpPr txBox="1">
            <a:spLocks noGrp="1"/>
          </p:cNvSpPr>
          <p:nvPr>
            <p:ph type="body" sz="quarter" idx="1"/>
          </p:nvPr>
        </p:nvSpPr>
        <p:spPr>
          <a:xfrm>
            <a:off x="685800" y="4343400"/>
            <a:ext cx="5486400" cy="276999"/>
          </a:xfrm>
        </p:spPr>
        <p:txBody>
          <a:bodyPr>
            <a:spAutoFit/>
          </a:bodyPr>
          <a:lstStyle/>
          <a:p>
            <a:endParaRPr lang="ko-K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1191059" y="878395"/>
            <a:ext cx="4475854" cy="3164741"/>
          </a:xfrm>
          <a:prstGeom prst="rect">
            <a:avLst/>
          </a:prstGeom>
          <a:solidFill>
            <a:srgbClr val="4F81BD"/>
          </a:solidFill>
          <a:ln w="25402">
            <a:solidFill>
              <a:srgbClr val="385D8A"/>
            </a:solidFill>
            <a:prstDash val="solid"/>
          </a:ln>
        </p:spPr>
        <p:txBody>
          <a:bodyPr vert="horz" wrap="square" lIns="0" tIns="0" rIns="0" bIns="0" anchor="t" anchorCtr="0" compatLnSpc="1"/>
          <a:lstStyle/>
          <a:p>
            <a:pPr defTabSz="801654">
              <a:defRPr sz="1800" b="0" i="0" u="none" strike="noStrike" kern="0" cap="none" spc="0" baseline="0">
                <a:solidFill>
                  <a:srgbClr val="000000"/>
                </a:solidFill>
                <a:uFillTx/>
              </a:defRPr>
            </a:pPr>
            <a:endParaRPr lang="en-US" sz="1600" dirty="0">
              <a:solidFill>
                <a:srgbClr val="000000"/>
              </a:solidFill>
              <a:latin typeface="맑은 고딕"/>
              <a:ea typeface="맑은 고딕"/>
            </a:endParaRPr>
          </a:p>
        </p:txBody>
      </p:sp>
      <p:sp>
        <p:nvSpPr>
          <p:cNvPr id="3" name="슬라이드 노트 개체 틀 2"/>
          <p:cNvSpPr txBox="1">
            <a:spLocks noGrp="1"/>
          </p:cNvSpPr>
          <p:nvPr>
            <p:ph type="body" sz="quarter" idx="1"/>
          </p:nvPr>
        </p:nvSpPr>
        <p:spPr>
          <a:xfrm>
            <a:off x="685800" y="4343400"/>
            <a:ext cx="5486400" cy="276999"/>
          </a:xfrm>
        </p:spPr>
        <p:txBody>
          <a:bodyPr>
            <a:spAutoFit/>
          </a:bodyPr>
          <a:lstStyle/>
          <a:p>
            <a:endParaRPr lang="ko-K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1191059" y="878395"/>
            <a:ext cx="4475854" cy="3164741"/>
          </a:xfrm>
          <a:prstGeom prst="rect">
            <a:avLst/>
          </a:prstGeom>
          <a:solidFill>
            <a:srgbClr val="4F81BD"/>
          </a:solidFill>
          <a:ln w="25402">
            <a:solidFill>
              <a:srgbClr val="385D8A"/>
            </a:solidFill>
            <a:prstDash val="solid"/>
          </a:ln>
        </p:spPr>
        <p:txBody>
          <a:bodyPr vert="horz" wrap="square" lIns="0" tIns="0" rIns="0" bIns="0" anchor="t" anchorCtr="0" compatLnSpc="1"/>
          <a:lstStyle/>
          <a:p>
            <a:pPr defTabSz="801654">
              <a:defRPr sz="1800" b="0" i="0" u="none" strike="noStrike" kern="0" cap="none" spc="0" baseline="0">
                <a:solidFill>
                  <a:srgbClr val="000000"/>
                </a:solidFill>
                <a:uFillTx/>
              </a:defRPr>
            </a:pPr>
            <a:endParaRPr lang="en-US" sz="1600" dirty="0">
              <a:solidFill>
                <a:srgbClr val="000000"/>
              </a:solidFill>
              <a:latin typeface="맑은 고딕"/>
              <a:ea typeface="맑은 고딕"/>
            </a:endParaRPr>
          </a:p>
        </p:txBody>
      </p:sp>
      <p:sp>
        <p:nvSpPr>
          <p:cNvPr id="3" name="슬라이드 노트 개체 틀 2"/>
          <p:cNvSpPr txBox="1">
            <a:spLocks noGrp="1"/>
          </p:cNvSpPr>
          <p:nvPr>
            <p:ph type="body" sz="quarter" idx="1"/>
          </p:nvPr>
        </p:nvSpPr>
        <p:spPr>
          <a:xfrm>
            <a:off x="685800" y="4343400"/>
            <a:ext cx="5486400" cy="276999"/>
          </a:xfrm>
        </p:spPr>
        <p:txBody>
          <a:bodyPr>
            <a:spAutoFit/>
          </a:bodyPr>
          <a:lstStyle/>
          <a:p>
            <a:endParaRPr lang="ko-K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319213" y="877888"/>
            <a:ext cx="4219575" cy="3165475"/>
          </a:xfrm>
          <a:solidFill>
            <a:srgbClr val="4F81BD"/>
          </a:solidFill>
          <a:ln w="25402">
            <a:solidFill>
              <a:srgbClr val="385D8A"/>
            </a:solidFill>
            <a:prstDash val="solid"/>
          </a:ln>
        </p:spPr>
      </p:sp>
      <p:sp>
        <p:nvSpPr>
          <p:cNvPr id="3" name="슬라이드 노트 개체 틀 2"/>
          <p:cNvSpPr txBox="1">
            <a:spLocks noGrp="1"/>
          </p:cNvSpPr>
          <p:nvPr>
            <p:ph type="body" sz="quarter" idx="1"/>
          </p:nvPr>
        </p:nvSpPr>
        <p:spPr/>
        <p:txBody>
          <a:bodyPr/>
          <a:lstStyle/>
          <a:p>
            <a:endParaRPr lang="ko-KR"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1191059" y="878395"/>
            <a:ext cx="4475854" cy="3164741"/>
          </a:xfrm>
          <a:prstGeom prst="rect">
            <a:avLst/>
          </a:prstGeom>
          <a:solidFill>
            <a:srgbClr val="4F81BD"/>
          </a:solidFill>
          <a:ln w="25402">
            <a:solidFill>
              <a:srgbClr val="385D8A"/>
            </a:solidFill>
            <a:prstDash val="solid"/>
          </a:ln>
        </p:spPr>
        <p:txBody>
          <a:bodyPr vert="horz" wrap="square" lIns="0" tIns="0" rIns="0" bIns="0" anchor="t" anchorCtr="0" compatLnSpc="1"/>
          <a:lstStyle/>
          <a:p>
            <a:pPr defTabSz="801654">
              <a:defRPr sz="1800" b="0" i="0" u="none" strike="noStrike" kern="0" cap="none" spc="0" baseline="0">
                <a:solidFill>
                  <a:srgbClr val="000000"/>
                </a:solidFill>
                <a:uFillTx/>
              </a:defRPr>
            </a:pPr>
            <a:endParaRPr lang="en-US" sz="1600" dirty="0">
              <a:solidFill>
                <a:srgbClr val="000000"/>
              </a:solidFill>
              <a:latin typeface="맑은 고딕"/>
              <a:ea typeface="맑은 고딕"/>
            </a:endParaRPr>
          </a:p>
        </p:txBody>
      </p:sp>
      <p:sp>
        <p:nvSpPr>
          <p:cNvPr id="3" name="슬라이드 노트 개체 틀 2"/>
          <p:cNvSpPr txBox="1">
            <a:spLocks noGrp="1"/>
          </p:cNvSpPr>
          <p:nvPr>
            <p:ph type="body" sz="quarter" idx="1"/>
          </p:nvPr>
        </p:nvSpPr>
        <p:spPr>
          <a:xfrm>
            <a:off x="685800" y="4343400"/>
            <a:ext cx="5486400" cy="276999"/>
          </a:xfrm>
        </p:spPr>
        <p:txBody>
          <a:bodyPr>
            <a:spAutoFit/>
          </a:bodyPr>
          <a:lstStyle/>
          <a:p>
            <a:endParaRPr lang="ko-KR"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1191059" y="878395"/>
            <a:ext cx="4475854" cy="3164741"/>
          </a:xfrm>
          <a:prstGeom prst="rect">
            <a:avLst/>
          </a:prstGeom>
          <a:solidFill>
            <a:srgbClr val="4F81BD"/>
          </a:solidFill>
          <a:ln w="25402">
            <a:solidFill>
              <a:srgbClr val="385D8A"/>
            </a:solidFill>
            <a:prstDash val="solid"/>
          </a:ln>
        </p:spPr>
        <p:txBody>
          <a:bodyPr vert="horz" wrap="square" lIns="0" tIns="0" rIns="0" bIns="0" anchor="t" anchorCtr="0" compatLnSpc="1"/>
          <a:lstStyle/>
          <a:p>
            <a:pPr defTabSz="801654">
              <a:defRPr sz="1800" b="0" i="0" u="none" strike="noStrike" kern="0" cap="none" spc="0" baseline="0">
                <a:solidFill>
                  <a:srgbClr val="000000"/>
                </a:solidFill>
                <a:uFillTx/>
              </a:defRPr>
            </a:pPr>
            <a:endParaRPr lang="en-US" sz="1600" dirty="0">
              <a:solidFill>
                <a:srgbClr val="000000"/>
              </a:solidFill>
              <a:latin typeface="맑은 고딕"/>
              <a:ea typeface="맑은 고딕"/>
            </a:endParaRPr>
          </a:p>
        </p:txBody>
      </p:sp>
      <p:sp>
        <p:nvSpPr>
          <p:cNvPr id="3" name="슬라이드 노트 개체 틀 2"/>
          <p:cNvSpPr txBox="1">
            <a:spLocks noGrp="1"/>
          </p:cNvSpPr>
          <p:nvPr>
            <p:ph type="body" sz="quarter" idx="1"/>
          </p:nvPr>
        </p:nvSpPr>
        <p:spPr>
          <a:xfrm>
            <a:off x="685800" y="4343400"/>
            <a:ext cx="5486400" cy="276999"/>
          </a:xfrm>
        </p:spPr>
        <p:txBody>
          <a:bodyPr>
            <a:spAutoFit/>
          </a:bodyPr>
          <a:lstStyle/>
          <a:p>
            <a:endParaRPr lang="ko-K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Resize="1" noTextEdit="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슬라이드 노트 개체 틀 2"/>
          <p:cNvSpPr txBox="1">
            <a:spLocks noGrp="1"/>
          </p:cNvSpPr>
          <p:nvPr>
            <p:ph type="body" sz="quarter" idx="1"/>
          </p:nvPr>
        </p:nvSpPr>
        <p:spPr>
          <a:xfrm>
            <a:off x="756000" y="5078520"/>
            <a:ext cx="6047640" cy="4811400"/>
          </a:xfrm>
        </p:spPr>
        <p:txBody>
          <a:bodyPr/>
          <a:lstStyle/>
          <a:p>
            <a:pPr lvl="0">
              <a:defRPr lang="ko-KR" altLang="en-US"/>
            </a:pPr>
            <a:endParaRPr lang="en-US" altLang="ko-K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319213" y="877888"/>
            <a:ext cx="4219575" cy="3165475"/>
          </a:xfrm>
          <a:solidFill>
            <a:srgbClr val="4F81BD"/>
          </a:solidFill>
          <a:ln w="25402">
            <a:solidFill>
              <a:srgbClr val="385D8A"/>
            </a:solidFill>
            <a:prstDash val="solid"/>
          </a:ln>
        </p:spPr>
      </p:sp>
      <p:sp>
        <p:nvSpPr>
          <p:cNvPr id="3" name="슬라이드 노트 개체 틀 2"/>
          <p:cNvSpPr txBox="1">
            <a:spLocks noGrp="1"/>
          </p:cNvSpPr>
          <p:nvPr>
            <p:ph type="body" sz="quarter" idx="1"/>
          </p:nvPr>
        </p:nvSpPr>
        <p:spPr/>
        <p:txBody>
          <a:bodyPr/>
          <a:lstStyle/>
          <a:p>
            <a:endParaRPr lang="ko-KR"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319213" y="877888"/>
            <a:ext cx="4219575" cy="3165475"/>
          </a:xfrm>
          <a:solidFill>
            <a:srgbClr val="4F81BD"/>
          </a:solidFill>
          <a:ln w="25402">
            <a:solidFill>
              <a:srgbClr val="385D8A"/>
            </a:solidFill>
            <a:prstDash val="solid"/>
          </a:ln>
        </p:spPr>
      </p:sp>
      <p:sp>
        <p:nvSpPr>
          <p:cNvPr id="3" name="슬라이드 노트 개체 틀 2"/>
          <p:cNvSpPr txBox="1">
            <a:spLocks noGrp="1"/>
          </p:cNvSpPr>
          <p:nvPr>
            <p:ph type="body" sz="quarter" idx="1"/>
          </p:nvPr>
        </p:nvSpPr>
        <p:spPr/>
        <p:txBody>
          <a:bodyPr/>
          <a:lstStyle/>
          <a:p>
            <a:endParaRPr lang="ko-K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Resize="1" noTextEdit="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슬라이드 노트 개체 틀 2"/>
          <p:cNvSpPr txBox="1">
            <a:spLocks noGrp="1"/>
          </p:cNvSpPr>
          <p:nvPr>
            <p:ph type="body" sz="quarter" idx="1"/>
          </p:nvPr>
        </p:nvSpPr>
        <p:spPr>
          <a:xfrm>
            <a:off x="756000" y="5078520"/>
            <a:ext cx="6047640" cy="4811400"/>
          </a:xfrm>
        </p:spPr>
        <p:txBody>
          <a:bodyPr/>
          <a:lstStyle/>
          <a:p>
            <a:pPr lvl="0">
              <a:defRPr lang="ko-KR" altLang="en-US"/>
            </a:pPr>
            <a:endParaRPr lang="en-US" altLang="ko-K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Resize="1" noTextEdit="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슬라이드 노트 개체 틀 2"/>
          <p:cNvSpPr txBox="1">
            <a:spLocks noGrp="1"/>
          </p:cNvSpPr>
          <p:nvPr>
            <p:ph type="body" sz="quarter" idx="1"/>
          </p:nvPr>
        </p:nvSpPr>
        <p:spPr>
          <a:xfrm>
            <a:off x="756000" y="5078520"/>
            <a:ext cx="6047640" cy="4811400"/>
          </a:xfrm>
        </p:spPr>
        <p:txBody>
          <a:bodyPr/>
          <a:lstStyle/>
          <a:p>
            <a:pPr lvl="0">
              <a:defRPr lang="ko-KR" altLang="en-US"/>
            </a:pPr>
            <a:endParaRPr lang="en-US" altLang="ko-K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Resize="1" noTextEdit="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슬라이드 노트 개체 틀 2"/>
          <p:cNvSpPr txBox="1">
            <a:spLocks noGrp="1"/>
          </p:cNvSpPr>
          <p:nvPr>
            <p:ph type="body" sz="quarter" idx="1"/>
          </p:nvPr>
        </p:nvSpPr>
        <p:spPr>
          <a:xfrm>
            <a:off x="756000" y="5078520"/>
            <a:ext cx="6047640" cy="4811400"/>
          </a:xfrm>
        </p:spPr>
        <p:txBody>
          <a:bodyPr/>
          <a:lstStyle/>
          <a:p>
            <a:pPr lvl="0">
              <a:defRPr lang="ko-KR" altLang="en-US"/>
            </a:pPr>
            <a:endParaRPr lang="en-US" altLang="ko-K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Resize="1" noTextEdit="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슬라이드 노트 개체 틀 2"/>
          <p:cNvSpPr txBox="1">
            <a:spLocks noGrp="1"/>
          </p:cNvSpPr>
          <p:nvPr>
            <p:ph type="body" sz="quarter" idx="1"/>
          </p:nvPr>
        </p:nvSpPr>
        <p:spPr>
          <a:xfrm>
            <a:off x="756000" y="5078520"/>
            <a:ext cx="6047640" cy="4811400"/>
          </a:xfrm>
        </p:spPr>
        <p:txBody>
          <a:bodyPr/>
          <a:lstStyle/>
          <a:p>
            <a:pPr lvl="0">
              <a:defRPr lang="ko-KR" altLang="en-US"/>
            </a:pPr>
            <a:endParaRPr lang="en-US" altLang="ko-K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Resize="1" noTextEdit="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슬라이드 노트 개체 틀 2"/>
          <p:cNvSpPr txBox="1">
            <a:spLocks noGrp="1"/>
          </p:cNvSpPr>
          <p:nvPr>
            <p:ph type="body" sz="quarter" idx="1"/>
          </p:nvPr>
        </p:nvSpPr>
        <p:spPr>
          <a:xfrm>
            <a:off x="756000" y="5078520"/>
            <a:ext cx="6047640" cy="4811400"/>
          </a:xfrm>
        </p:spPr>
        <p:txBody>
          <a:bodyPr/>
          <a:lstStyle/>
          <a:p>
            <a:pPr lvl="0">
              <a:defRPr lang="ko-KR" altLang="en-US"/>
            </a:pPr>
            <a:endParaRPr lang="en-US" altLang="ko-K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Resize="1" noTextEdit="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슬라이드 노트 개체 틀 2"/>
          <p:cNvSpPr txBox="1">
            <a:spLocks noGrp="1"/>
          </p:cNvSpPr>
          <p:nvPr>
            <p:ph type="body" sz="quarter" idx="1"/>
          </p:nvPr>
        </p:nvSpPr>
        <p:spPr>
          <a:xfrm>
            <a:off x="756000" y="5078520"/>
            <a:ext cx="6047640" cy="4811400"/>
          </a:xfrm>
        </p:spPr>
        <p:txBody>
          <a:bodyPr/>
          <a:lstStyle/>
          <a:p>
            <a:pPr lvl="0">
              <a:defRPr lang="ko-KR" altLang="en-US"/>
            </a:pPr>
            <a:endParaRPr lang="en-US" altLang="ko-K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Resize="1" noTextEdit="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슬라이드 노트 개체 틀 2"/>
          <p:cNvSpPr txBox="1">
            <a:spLocks noGrp="1"/>
          </p:cNvSpPr>
          <p:nvPr>
            <p:ph type="body" sz="quarter" idx="1"/>
          </p:nvPr>
        </p:nvSpPr>
        <p:spPr>
          <a:xfrm>
            <a:off x="756000" y="5078520"/>
            <a:ext cx="6047640" cy="4811400"/>
          </a:xfrm>
        </p:spPr>
        <p:txBody>
          <a:bodyPr/>
          <a:lstStyle/>
          <a:p>
            <a:pPr lvl="0">
              <a:defRPr lang="ko-KR" altLang="en-US"/>
            </a:pPr>
            <a:endParaRPr lang="en-US" altLang="ko-K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8" name="제목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ko-KR" altLang="en-US" smtClean="0"/>
              <a:t>마스터 제목 스타일 편집</a:t>
            </a:r>
            <a:endParaRPr kumimoji="0" lang="en-US"/>
          </a:p>
        </p:txBody>
      </p:sp>
      <p:sp>
        <p:nvSpPr>
          <p:cNvPr id="28" name="날짜 개체 틀 27"/>
          <p:cNvSpPr>
            <a:spLocks noGrp="1"/>
          </p:cNvSpPr>
          <p:nvPr>
            <p:ph type="dt" sz="half" idx="10"/>
          </p:nvPr>
        </p:nvSpPr>
        <p:spPr/>
        <p:txBody>
          <a:bodyPr/>
          <a:lstStyle/>
          <a:p>
            <a:fld id="{E5451438-562C-4B80-B7A7-5B1E801124B9}" type="datetimeFigureOut">
              <a:rPr lang="ko-KR" altLang="en-US" smtClean="0"/>
              <a:pPr/>
              <a:t>2016-04-01</a:t>
            </a:fld>
            <a:endParaRPr lang="ko-KR" altLang="en-US"/>
          </a:p>
        </p:txBody>
      </p:sp>
      <p:sp>
        <p:nvSpPr>
          <p:cNvPr id="17" name="바닥글 개체 틀 16"/>
          <p:cNvSpPr>
            <a:spLocks noGrp="1"/>
          </p:cNvSpPr>
          <p:nvPr>
            <p:ph type="ftr" sz="quarter" idx="11"/>
          </p:nvPr>
        </p:nvSpPr>
        <p:spPr/>
        <p:txBody>
          <a:bodyPr/>
          <a:lstStyle/>
          <a:p>
            <a:endParaRPr lang="ko-KR" altLang="en-US"/>
          </a:p>
        </p:txBody>
      </p:sp>
      <p:sp>
        <p:nvSpPr>
          <p:cNvPr id="29" name="슬라이드 번호 개체 틀 28"/>
          <p:cNvSpPr>
            <a:spLocks noGrp="1"/>
          </p:cNvSpPr>
          <p:nvPr>
            <p:ph type="sldNum" sz="quarter" idx="12"/>
          </p:nvPr>
        </p:nvSpPr>
        <p:spPr/>
        <p:txBody>
          <a:bodyPr/>
          <a:lstStyle/>
          <a:p>
            <a:fld id="{5A2A5AC1-763D-4B29-8BC3-74BFD667AF02}" type="slidenum">
              <a:rPr lang="ko-KR" altLang="en-US" smtClean="0"/>
              <a:pPr/>
              <a:t>‹#›</a:t>
            </a:fld>
            <a:endParaRPr lang="ko-KR" altLang="en-US"/>
          </a:p>
        </p:txBody>
      </p:sp>
      <p:sp>
        <p:nvSpPr>
          <p:cNvPr id="9" name="부제목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ko-KR" altLang="en-US" smtClean="0"/>
              <a:t>마스터 부제목 스타일 편집</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E5451438-562C-4B80-B7A7-5B1E801124B9}" type="datetimeFigureOut">
              <a:rPr lang="ko-KR" altLang="en-US" smtClean="0"/>
              <a:pPr/>
              <a:t>2016-04-01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A2A5AC1-763D-4B29-8BC3-74BFD667AF02}"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E5451438-562C-4B80-B7A7-5B1E801124B9}" type="datetimeFigureOut">
              <a:rPr lang="ko-KR" altLang="en-US" smtClean="0"/>
              <a:pPr/>
              <a:t>2016-04-01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A2A5AC1-763D-4B29-8BC3-74BFD667AF02}"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내용 개체 틀 2"/>
          <p:cNvSpPr>
            <a:spLocks noGrp="1"/>
          </p:cNvSpPr>
          <p:nvPr>
            <p:ph idx="1"/>
          </p:nvPr>
        </p:nvSpPr>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E5451438-562C-4B80-B7A7-5B1E801124B9}" type="datetimeFigureOut">
              <a:rPr lang="ko-KR" altLang="en-US" smtClean="0"/>
              <a:pPr/>
              <a:t>2016-04-01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A2A5AC1-763D-4B29-8BC3-74BFD667AF02}"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bg>
      <p:bgRef idx="1003">
        <a:schemeClr val="bg2"/>
      </p:bgRef>
    </p:bg>
    <p:spTree>
      <p:nvGrpSpPr>
        <p:cNvPr id="1" name=""/>
        <p:cNvGrpSpPr/>
        <p:nvPr/>
      </p:nvGrpSpPr>
      <p:grpSpPr>
        <a:xfrm>
          <a:off x="0" y="0"/>
          <a:ext cx="0" cy="0"/>
          <a:chOff x="0" y="0"/>
          <a:chExt cx="0" cy="0"/>
        </a:xfrm>
      </p:grpSpPr>
      <p:sp>
        <p:nvSpPr>
          <p:cNvPr id="2" name="제목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ko-KR" altLang="en-US" smtClean="0"/>
              <a:t>마스터 텍스트 스타일을 편집합니다</a:t>
            </a:r>
          </a:p>
        </p:txBody>
      </p:sp>
      <p:sp>
        <p:nvSpPr>
          <p:cNvPr id="4" name="날짜 개체 틀 3"/>
          <p:cNvSpPr>
            <a:spLocks noGrp="1"/>
          </p:cNvSpPr>
          <p:nvPr>
            <p:ph type="dt" sz="half" idx="10"/>
          </p:nvPr>
        </p:nvSpPr>
        <p:spPr/>
        <p:txBody>
          <a:bodyPr/>
          <a:lstStyle/>
          <a:p>
            <a:fld id="{E5451438-562C-4B80-B7A7-5B1E801124B9}" type="datetimeFigureOut">
              <a:rPr lang="ko-KR" altLang="en-US" smtClean="0"/>
              <a:pPr/>
              <a:t>2016-04-01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a:xfrm>
            <a:off x="7924800" y="6416675"/>
            <a:ext cx="762000" cy="365125"/>
          </a:xfrm>
        </p:spPr>
        <p:txBody>
          <a:bodyPr/>
          <a:lstStyle/>
          <a:p>
            <a:fld id="{5A2A5AC1-763D-4B29-8BC3-74BFD667AF02}" type="slidenum">
              <a:rPr lang="ko-KR" altLang="en-US" smtClean="0"/>
              <a:pPr/>
              <a:t>‹#›</a:t>
            </a:fld>
            <a:endParaRPr lang="ko-KR"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내용 개체 틀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내용 개체 틀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E5451438-562C-4B80-B7A7-5B1E801124B9}" type="datetimeFigureOut">
              <a:rPr lang="ko-KR" altLang="en-US" smtClean="0"/>
              <a:pPr/>
              <a:t>2016-04-01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A2A5AC1-763D-4B29-8BC3-74BFD667AF02}"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8229600" cy="1143000"/>
          </a:xfrm>
        </p:spPr>
        <p:txBody>
          <a:bodyPr anchor="ctr"/>
          <a:lstStyle>
            <a:lvl1pPr>
              <a:defRPr/>
            </a:lvl1pPr>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ko-KR" altLang="en-US" smtClean="0"/>
              <a:t>마스터 텍스트 스타일을 편집합니다</a:t>
            </a:r>
          </a:p>
        </p:txBody>
      </p:sp>
      <p:sp>
        <p:nvSpPr>
          <p:cNvPr id="4" name="텍스트 개체 틀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ko-KR" altLang="en-US" smtClean="0"/>
              <a:t>마스터 텍스트 스타일을 편집합니다</a:t>
            </a:r>
          </a:p>
        </p:txBody>
      </p:sp>
      <p:sp>
        <p:nvSpPr>
          <p:cNvPr id="5" name="내용 개체 틀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6" name="내용 개체 틀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7" name="날짜 개체 틀 6"/>
          <p:cNvSpPr>
            <a:spLocks noGrp="1"/>
          </p:cNvSpPr>
          <p:nvPr>
            <p:ph type="dt" sz="half" idx="10"/>
          </p:nvPr>
        </p:nvSpPr>
        <p:spPr/>
        <p:txBody>
          <a:bodyPr/>
          <a:lstStyle/>
          <a:p>
            <a:fld id="{E5451438-562C-4B80-B7A7-5B1E801124B9}" type="datetimeFigureOut">
              <a:rPr lang="ko-KR" altLang="en-US" smtClean="0"/>
              <a:pPr/>
              <a:t>2016-04-01</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5A2A5AC1-763D-4B29-8BC3-74BFD667AF02}"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날짜 개체 틀 2"/>
          <p:cNvSpPr>
            <a:spLocks noGrp="1"/>
          </p:cNvSpPr>
          <p:nvPr>
            <p:ph type="dt" sz="half" idx="10"/>
          </p:nvPr>
        </p:nvSpPr>
        <p:spPr/>
        <p:txBody>
          <a:bodyPr/>
          <a:lstStyle/>
          <a:p>
            <a:fld id="{E5451438-562C-4B80-B7A7-5B1E801124B9}" type="datetimeFigureOut">
              <a:rPr lang="ko-KR" altLang="en-US" smtClean="0"/>
              <a:pPr/>
              <a:t>2016-04-01</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5A2A5AC1-763D-4B29-8BC3-74BFD667AF02}"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E5451438-562C-4B80-B7A7-5B1E801124B9}" type="datetimeFigureOut">
              <a:rPr lang="ko-KR" altLang="en-US" smtClean="0"/>
              <a:pPr/>
              <a:t>2016-04-01</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5A2A5AC1-763D-4B29-8BC3-74BFD667AF02}"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ko-KR" altLang="en-US" smtClean="0"/>
              <a:t>마스터 제목 스타일 편집</a:t>
            </a:r>
            <a:endParaRPr kumimoji="0" lang="en-US"/>
          </a:p>
        </p:txBody>
      </p:sp>
      <p:sp>
        <p:nvSpPr>
          <p:cNvPr id="3" name="텍스트 개체 틀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ko-KR" altLang="en-US" smtClean="0"/>
              <a:t>마스터 텍스트 스타일을 편집합니다</a:t>
            </a:r>
          </a:p>
        </p:txBody>
      </p:sp>
      <p:sp>
        <p:nvSpPr>
          <p:cNvPr id="4" name="내용 개체 틀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E5451438-562C-4B80-B7A7-5B1E801124B9}" type="datetimeFigureOut">
              <a:rPr lang="ko-KR" altLang="en-US" smtClean="0"/>
              <a:pPr/>
              <a:t>2016-04-01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A2A5AC1-763D-4B29-8BC3-74BFD667AF02}"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ko-KR" altLang="en-US" smtClean="0"/>
              <a:t>마스터 제목 스타일 편집</a:t>
            </a:r>
            <a:endParaRPr kumimoji="0" lang="en-US"/>
          </a:p>
        </p:txBody>
      </p:sp>
      <p:sp>
        <p:nvSpPr>
          <p:cNvPr id="3" name="그림 개체 틀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ko-KR" altLang="en-US" smtClean="0">
                <a:solidFill>
                  <a:schemeClr val="lt1"/>
                </a:solidFill>
                <a:latin typeface="+mn-lt"/>
                <a:ea typeface="+mn-ea"/>
                <a:cs typeface="+mn-cs"/>
              </a:rPr>
              <a:t>그림을 추가하려면 아이콘을 클릭하십시오</a:t>
            </a:r>
            <a:endParaRPr kumimoji="0" lang="en-US" dirty="0">
              <a:solidFill>
                <a:schemeClr val="lt1"/>
              </a:solidFill>
              <a:latin typeface="+mn-lt"/>
              <a:ea typeface="+mn-ea"/>
              <a:cs typeface="+mn-cs"/>
            </a:endParaRPr>
          </a:p>
        </p:txBody>
      </p:sp>
      <p:sp>
        <p:nvSpPr>
          <p:cNvPr id="4" name="텍스트 개체 틀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ko-KR" altLang="en-US" smtClean="0"/>
              <a:t>마스터 텍스트 스타일을 편집합니다</a:t>
            </a:r>
          </a:p>
        </p:txBody>
      </p:sp>
      <p:sp>
        <p:nvSpPr>
          <p:cNvPr id="5" name="날짜 개체 틀 4"/>
          <p:cNvSpPr>
            <a:spLocks noGrp="1"/>
          </p:cNvSpPr>
          <p:nvPr>
            <p:ph type="dt" sz="half" idx="10"/>
          </p:nvPr>
        </p:nvSpPr>
        <p:spPr/>
        <p:txBody>
          <a:bodyPr/>
          <a:lstStyle/>
          <a:p>
            <a:fld id="{E5451438-562C-4B80-B7A7-5B1E801124B9}" type="datetimeFigureOut">
              <a:rPr lang="ko-KR" altLang="en-US" smtClean="0"/>
              <a:pPr/>
              <a:t>2016-04-01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A2A5AC1-763D-4B29-8BC3-74BFD667AF02}"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제목 개체 틀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ko-KR" altLang="en-US" smtClean="0"/>
              <a:t>마스터 제목 스타일 편집</a:t>
            </a:r>
            <a:endParaRPr kumimoji="0" lang="en-US"/>
          </a:p>
        </p:txBody>
      </p:sp>
      <p:sp>
        <p:nvSpPr>
          <p:cNvPr id="13" name="텍스트 개체 틀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ko-KR" altLang="en-US" smtClean="0"/>
              <a:t>마스터 텍스트 스타일을 편집합니다</a:t>
            </a:r>
          </a:p>
          <a:p>
            <a:pPr lvl="1" eaLnBrk="1" latinLnBrk="0" hangingPunct="1"/>
            <a:r>
              <a:rPr kumimoji="0" lang="ko-KR" altLang="en-US" smtClean="0"/>
              <a:t>둘째 수준</a:t>
            </a:r>
          </a:p>
          <a:p>
            <a:pPr lvl="2" eaLnBrk="1" latinLnBrk="0" hangingPunct="1"/>
            <a:r>
              <a:rPr kumimoji="0" lang="ko-KR" altLang="en-US" smtClean="0"/>
              <a:t>셋째 수준</a:t>
            </a:r>
          </a:p>
          <a:p>
            <a:pPr lvl="3" eaLnBrk="1" latinLnBrk="0" hangingPunct="1"/>
            <a:r>
              <a:rPr kumimoji="0" lang="ko-KR" altLang="en-US" smtClean="0"/>
              <a:t>넷째 수준</a:t>
            </a:r>
          </a:p>
          <a:p>
            <a:pPr lvl="4" eaLnBrk="1" latinLnBrk="0" hangingPunct="1"/>
            <a:r>
              <a:rPr kumimoji="0" lang="ko-KR" altLang="en-US" smtClean="0"/>
              <a:t>다섯째 수준</a:t>
            </a:r>
            <a:endParaRPr kumimoji="0" lang="en-US"/>
          </a:p>
        </p:txBody>
      </p:sp>
      <p:sp>
        <p:nvSpPr>
          <p:cNvPr id="14" name="날짜 개체 틀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5451438-562C-4B80-B7A7-5B1E801124B9}" type="datetimeFigureOut">
              <a:rPr lang="ko-KR" altLang="en-US" smtClean="0"/>
              <a:pPr/>
              <a:t>2016-04-01</a:t>
            </a:fld>
            <a:endParaRPr lang="ko-KR" altLang="en-US"/>
          </a:p>
        </p:txBody>
      </p:sp>
      <p:sp>
        <p:nvSpPr>
          <p:cNvPr id="3" name="바닥글 개체 틀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ko-KR" altLang="en-US"/>
          </a:p>
        </p:txBody>
      </p:sp>
      <p:sp>
        <p:nvSpPr>
          <p:cNvPr id="23" name="슬라이드 번호 개체 틀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A2A5AC1-763D-4B29-8BC3-74BFD667AF02}" type="slidenum">
              <a:rPr lang="ko-KR" altLang="en-US" smtClean="0"/>
              <a:pPr/>
              <a:t>‹#›</a:t>
            </a:fld>
            <a:endParaRPr lang="ko-KR" altLang="en-US"/>
          </a:p>
        </p:txBody>
      </p:sp>
    </p:spTree>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latinLnBrk="1"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1"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1"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1"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1"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1"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1"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1"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1"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1"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file:///C:\Users\user\Desktop\bandicam%202016-03-20%2019-37-53-994.avi"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cafe.naver.com/threewaves/24" TargetMode="External"/><Relationship Id="rId2" Type="http://schemas.openxmlformats.org/officeDocument/2006/relationships/hyperlink" Target="http://geotimes.tistory.com/353"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mailto:freesun@kookje.co.kr"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hyperlink" Target="file:///C:\Users\Administrator\Desktop\http\blog.naver.com\sungmoghong\35082452"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9.xml"/><Relationship Id="rId4" Type="http://schemas.openxmlformats.org/officeDocument/2006/relationships/image" Target="../media/image48.jpeg"/></Relationships>
</file>

<file path=ppt/slides/_rels/slide8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8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611560" y="404664"/>
            <a:ext cx="7772400" cy="1470025"/>
          </a:xfrm>
        </p:spPr>
        <p:txBody>
          <a:bodyPr/>
          <a:lstStyle/>
          <a:p>
            <a:r>
              <a:rPr lang="ko-KR" altLang="en-US" dirty="0" smtClean="0"/>
              <a:t>독도가 우리영토인 근거는</a:t>
            </a:r>
            <a:r>
              <a:rPr lang="en-US" altLang="ko-KR" dirty="0" smtClean="0"/>
              <a:t>?</a:t>
            </a:r>
            <a:endParaRPr lang="ko-KR" altLang="en-US" dirty="0"/>
          </a:p>
        </p:txBody>
      </p:sp>
      <p:sp>
        <p:nvSpPr>
          <p:cNvPr id="3" name="부제목 2"/>
          <p:cNvSpPr>
            <a:spLocks noGrp="1"/>
          </p:cNvSpPr>
          <p:nvPr>
            <p:ph type="subTitle" idx="1"/>
          </p:nvPr>
        </p:nvSpPr>
        <p:spPr>
          <a:xfrm>
            <a:off x="1371600" y="2348880"/>
            <a:ext cx="6400800" cy="3289920"/>
          </a:xfrm>
        </p:spPr>
        <p:txBody>
          <a:bodyPr>
            <a:normAutofit/>
          </a:bodyPr>
          <a:lstStyle/>
          <a:p>
            <a:endParaRPr lang="en-US" altLang="ko-KR" dirty="0" smtClean="0"/>
          </a:p>
          <a:p>
            <a:r>
              <a:rPr lang="ko-KR" altLang="en-US" dirty="0" smtClean="0"/>
              <a:t>          </a:t>
            </a:r>
            <a:endParaRPr lang="ko-KR" altLang="en-US" dirty="0"/>
          </a:p>
        </p:txBody>
      </p:sp>
      <p:sp>
        <p:nvSpPr>
          <p:cNvPr id="4" name="TextBox 3"/>
          <p:cNvSpPr txBox="1"/>
          <p:nvPr/>
        </p:nvSpPr>
        <p:spPr>
          <a:xfrm>
            <a:off x="1331640" y="2132856"/>
            <a:ext cx="6984776" cy="4493538"/>
          </a:xfrm>
          <a:prstGeom prst="rect">
            <a:avLst/>
          </a:prstGeom>
          <a:noFill/>
        </p:spPr>
        <p:txBody>
          <a:bodyPr wrap="square" rtlCol="0">
            <a:spAutoFit/>
          </a:bodyPr>
          <a:lstStyle/>
          <a:p>
            <a:pPr algn="r"/>
            <a:r>
              <a:rPr lang="ko-KR" altLang="en-US" sz="2200" dirty="0" smtClean="0">
                <a:latin typeface="HY엽서L" pitchFamily="18" charset="-127"/>
                <a:ea typeface="HY엽서L" pitchFamily="18" charset="-127"/>
              </a:rPr>
              <a:t>스포츠레저학과</a:t>
            </a:r>
            <a:endParaRPr lang="en-US" altLang="ko-KR" sz="2200" dirty="0" smtClean="0">
              <a:latin typeface="HY엽서L" pitchFamily="18" charset="-127"/>
              <a:ea typeface="HY엽서L" pitchFamily="18" charset="-127"/>
            </a:endParaRPr>
          </a:p>
          <a:p>
            <a:pPr algn="r"/>
            <a:r>
              <a:rPr lang="en-US" altLang="ko-KR" sz="2200" dirty="0" smtClean="0">
                <a:latin typeface="HY엽서L" pitchFamily="18" charset="-127"/>
                <a:ea typeface="HY엽서L" pitchFamily="18" charset="-127"/>
              </a:rPr>
              <a:t>15</a:t>
            </a:r>
            <a:r>
              <a:rPr lang="ko-KR" altLang="en-US" sz="2200" dirty="0" smtClean="0">
                <a:latin typeface="HY엽서L" pitchFamily="18" charset="-127"/>
                <a:ea typeface="HY엽서L" pitchFamily="18" charset="-127"/>
              </a:rPr>
              <a:t>학번</a:t>
            </a:r>
            <a:r>
              <a:rPr lang="en-US" altLang="ko-KR" sz="2200" dirty="0" smtClean="0">
                <a:latin typeface="HY엽서L" pitchFamily="18" charset="-127"/>
                <a:ea typeface="HY엽서L" pitchFamily="18" charset="-127"/>
              </a:rPr>
              <a:t> </a:t>
            </a:r>
            <a:r>
              <a:rPr lang="ko-KR" altLang="en-US" sz="2200" dirty="0" smtClean="0">
                <a:latin typeface="HY엽서L" pitchFamily="18" charset="-127"/>
                <a:ea typeface="HY엽서L" pitchFamily="18" charset="-127"/>
              </a:rPr>
              <a:t>정혜민</a:t>
            </a:r>
            <a:endParaRPr lang="en-US" altLang="ko-KR" sz="2200" dirty="0" smtClean="0">
              <a:latin typeface="HY엽서L" pitchFamily="18" charset="-127"/>
              <a:ea typeface="HY엽서L" pitchFamily="18" charset="-127"/>
            </a:endParaRPr>
          </a:p>
          <a:p>
            <a:pPr algn="r"/>
            <a:r>
              <a:rPr lang="ko-KR" altLang="en-US" sz="2200" dirty="0" err="1" smtClean="0">
                <a:latin typeface="HY엽서L" pitchFamily="18" charset="-127"/>
                <a:ea typeface="HY엽서L" pitchFamily="18" charset="-127"/>
              </a:rPr>
              <a:t>이주은</a:t>
            </a:r>
            <a:endParaRPr lang="en-US" altLang="ko-KR" sz="2200" dirty="0" smtClean="0">
              <a:latin typeface="HY엽서L" pitchFamily="18" charset="-127"/>
              <a:ea typeface="HY엽서L" pitchFamily="18" charset="-127"/>
            </a:endParaRPr>
          </a:p>
          <a:p>
            <a:pPr algn="r"/>
            <a:r>
              <a:rPr lang="ko-KR" altLang="en-US" sz="2200" dirty="0" smtClean="0">
                <a:latin typeface="HY엽서L" pitchFamily="18" charset="-127"/>
                <a:ea typeface="HY엽서L" pitchFamily="18" charset="-127"/>
              </a:rPr>
              <a:t>양혜지</a:t>
            </a:r>
            <a:endParaRPr lang="en-US" altLang="ko-KR" sz="2200" dirty="0" smtClean="0">
              <a:latin typeface="HY엽서L" pitchFamily="18" charset="-127"/>
              <a:ea typeface="HY엽서L" pitchFamily="18" charset="-127"/>
            </a:endParaRPr>
          </a:p>
          <a:p>
            <a:pPr algn="r"/>
            <a:r>
              <a:rPr lang="ko-KR" altLang="en-US" sz="2200" dirty="0" smtClean="0">
                <a:latin typeface="HY엽서L" pitchFamily="18" charset="-127"/>
                <a:ea typeface="HY엽서L" pitchFamily="18" charset="-127"/>
              </a:rPr>
              <a:t>한규식</a:t>
            </a:r>
            <a:endParaRPr lang="en-US" altLang="ko-KR" sz="2200" dirty="0" smtClean="0">
              <a:latin typeface="HY엽서L" pitchFamily="18" charset="-127"/>
              <a:ea typeface="HY엽서L" pitchFamily="18" charset="-127"/>
            </a:endParaRPr>
          </a:p>
          <a:p>
            <a:pPr algn="r"/>
            <a:r>
              <a:rPr lang="ko-KR" altLang="en-US" sz="2200" dirty="0" smtClean="0">
                <a:latin typeface="HY엽서L" pitchFamily="18" charset="-127"/>
                <a:ea typeface="HY엽서L" pitchFamily="18" charset="-127"/>
              </a:rPr>
              <a:t>시현우</a:t>
            </a:r>
            <a:endParaRPr lang="en-US" altLang="ko-KR" sz="2200" dirty="0" smtClean="0">
              <a:latin typeface="HY엽서L" pitchFamily="18" charset="-127"/>
              <a:ea typeface="HY엽서L" pitchFamily="18" charset="-127"/>
            </a:endParaRPr>
          </a:p>
          <a:p>
            <a:pPr algn="r"/>
            <a:r>
              <a:rPr lang="ko-KR" altLang="en-US" sz="2200" dirty="0" smtClean="0">
                <a:latin typeface="HY엽서L" pitchFamily="18" charset="-127"/>
                <a:ea typeface="HY엽서L" pitchFamily="18" charset="-127"/>
              </a:rPr>
              <a:t>조형래</a:t>
            </a:r>
            <a:endParaRPr lang="en-US" altLang="ko-KR" sz="2200" dirty="0" smtClean="0">
              <a:latin typeface="HY엽서L" pitchFamily="18" charset="-127"/>
              <a:ea typeface="HY엽서L" pitchFamily="18" charset="-127"/>
            </a:endParaRPr>
          </a:p>
          <a:p>
            <a:pPr algn="r"/>
            <a:r>
              <a:rPr lang="ko-KR" altLang="en-US" sz="2200" dirty="0" err="1" smtClean="0">
                <a:latin typeface="HY엽서L" pitchFamily="18" charset="-127"/>
                <a:ea typeface="HY엽서L" pitchFamily="18" charset="-127"/>
              </a:rPr>
              <a:t>의생명과학과</a:t>
            </a:r>
            <a:endParaRPr lang="en-US" altLang="ko-KR" sz="2200" dirty="0" smtClean="0">
              <a:latin typeface="HY엽서L" pitchFamily="18" charset="-127"/>
              <a:ea typeface="HY엽서L" pitchFamily="18" charset="-127"/>
            </a:endParaRPr>
          </a:p>
          <a:p>
            <a:pPr algn="r"/>
            <a:r>
              <a:rPr lang="en-US" altLang="ko-KR" sz="2200" dirty="0" smtClean="0">
                <a:latin typeface="HY엽서L" pitchFamily="18" charset="-127"/>
                <a:ea typeface="HY엽서L" pitchFamily="18" charset="-127"/>
              </a:rPr>
              <a:t>15</a:t>
            </a:r>
            <a:r>
              <a:rPr lang="ko-KR" altLang="en-US" sz="2200" dirty="0" smtClean="0">
                <a:latin typeface="HY엽서L" pitchFamily="18" charset="-127"/>
                <a:ea typeface="HY엽서L" pitchFamily="18" charset="-127"/>
              </a:rPr>
              <a:t>학번 조수빈</a:t>
            </a:r>
            <a:endParaRPr lang="en-US" altLang="ko-KR" sz="2200" dirty="0" smtClean="0">
              <a:latin typeface="HY엽서L" pitchFamily="18" charset="-127"/>
              <a:ea typeface="HY엽서L" pitchFamily="18" charset="-127"/>
            </a:endParaRPr>
          </a:p>
          <a:p>
            <a:pPr algn="r"/>
            <a:r>
              <a:rPr lang="ko-KR" altLang="en-US" sz="2200" dirty="0" smtClean="0">
                <a:latin typeface="HY엽서L" pitchFamily="18" charset="-127"/>
                <a:ea typeface="HY엽서L" pitchFamily="18" charset="-127"/>
              </a:rPr>
              <a:t>화학</a:t>
            </a:r>
            <a:r>
              <a:rPr lang="en-US" altLang="ko-KR" sz="2200" dirty="0" smtClean="0">
                <a:latin typeface="HY엽서L" pitchFamily="18" charset="-127"/>
                <a:ea typeface="HY엽서L" pitchFamily="18" charset="-127"/>
              </a:rPr>
              <a:t>.</a:t>
            </a:r>
            <a:r>
              <a:rPr lang="ko-KR" altLang="en-US" sz="2200" dirty="0" smtClean="0">
                <a:latin typeface="HY엽서L" pitchFamily="18" charset="-127"/>
                <a:ea typeface="HY엽서L" pitchFamily="18" charset="-127"/>
              </a:rPr>
              <a:t>응용화학과</a:t>
            </a:r>
            <a:endParaRPr lang="en-US" altLang="ko-KR" sz="2200" dirty="0" smtClean="0">
              <a:latin typeface="HY엽서L" pitchFamily="18" charset="-127"/>
              <a:ea typeface="HY엽서L" pitchFamily="18" charset="-127"/>
            </a:endParaRPr>
          </a:p>
          <a:p>
            <a:pPr algn="r"/>
            <a:r>
              <a:rPr lang="en-US" altLang="ko-KR" sz="2200" dirty="0" smtClean="0">
                <a:latin typeface="HY엽서L" pitchFamily="18" charset="-127"/>
                <a:ea typeface="HY엽서L" pitchFamily="18" charset="-127"/>
              </a:rPr>
              <a:t>15</a:t>
            </a:r>
            <a:r>
              <a:rPr lang="ko-KR" altLang="en-US" sz="2200" dirty="0" smtClean="0">
                <a:latin typeface="HY엽서L" pitchFamily="18" charset="-127"/>
                <a:ea typeface="HY엽서L" pitchFamily="18" charset="-127"/>
              </a:rPr>
              <a:t>학번 김정은</a:t>
            </a:r>
            <a:endParaRPr lang="en-US" altLang="ko-KR" sz="2200" dirty="0" smtClean="0">
              <a:latin typeface="HY엽서L" pitchFamily="18" charset="-127"/>
              <a:ea typeface="HY엽서L" pitchFamily="18" charset="-127"/>
            </a:endParaRPr>
          </a:p>
          <a:p>
            <a:pPr algn="r"/>
            <a:r>
              <a:rPr lang="ko-KR" altLang="en-US" sz="2200" dirty="0" smtClean="0">
                <a:latin typeface="HY엽서L" pitchFamily="18" charset="-127"/>
                <a:ea typeface="HY엽서L" pitchFamily="18" charset="-127"/>
              </a:rPr>
              <a:t>경제학과</a:t>
            </a:r>
            <a:endParaRPr lang="en-US" altLang="ko-KR" sz="2200" dirty="0" smtClean="0">
              <a:latin typeface="HY엽서L" pitchFamily="18" charset="-127"/>
              <a:ea typeface="HY엽서L" pitchFamily="18" charset="-127"/>
            </a:endParaRPr>
          </a:p>
          <a:p>
            <a:pPr algn="r"/>
            <a:r>
              <a:rPr lang="en-US" altLang="ko-KR" sz="2200" dirty="0" smtClean="0">
                <a:latin typeface="HY엽서L" pitchFamily="18" charset="-127"/>
                <a:ea typeface="HY엽서L" pitchFamily="18" charset="-127"/>
              </a:rPr>
              <a:t>16</a:t>
            </a:r>
            <a:r>
              <a:rPr lang="ko-KR" altLang="en-US" sz="2200" dirty="0" smtClean="0">
                <a:latin typeface="HY엽서L" pitchFamily="18" charset="-127"/>
                <a:ea typeface="HY엽서L" pitchFamily="18" charset="-127"/>
              </a:rPr>
              <a:t>학번 이승현</a:t>
            </a:r>
            <a:endParaRPr lang="ko-KR" altLang="en-US" sz="2200" dirty="0">
              <a:latin typeface="HY엽서L" pitchFamily="18" charset="-127"/>
              <a:ea typeface="HY엽서L" pitchFamily="18"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일본과의 지리적 위치</a:t>
            </a:r>
            <a:endParaRPr lang="ko-KR" altLang="en-US" dirty="0"/>
          </a:p>
        </p:txBody>
      </p:sp>
      <p:sp>
        <p:nvSpPr>
          <p:cNvPr id="3" name="내용 개체 틀 2"/>
          <p:cNvSpPr>
            <a:spLocks noGrp="1"/>
          </p:cNvSpPr>
          <p:nvPr>
            <p:ph idx="1"/>
          </p:nvPr>
        </p:nvSpPr>
        <p:spPr>
          <a:xfrm>
            <a:off x="457200" y="3929066"/>
            <a:ext cx="8115328" cy="2500330"/>
          </a:xfrm>
        </p:spPr>
        <p:txBody>
          <a:bodyPr>
            <a:normAutofit/>
          </a:bodyPr>
          <a:lstStyle/>
          <a:p>
            <a:pPr>
              <a:buNone/>
            </a:pPr>
            <a:r>
              <a:rPr lang="ko-KR" altLang="en-US" sz="2200" dirty="0" smtClean="0"/>
              <a:t>    </a:t>
            </a:r>
            <a:endParaRPr lang="en-US" altLang="ko-KR" sz="2200" dirty="0" smtClean="0"/>
          </a:p>
          <a:p>
            <a:pPr>
              <a:buNone/>
            </a:pPr>
            <a:r>
              <a:rPr lang="en-US" altLang="ko-KR" sz="2200" dirty="0"/>
              <a:t> </a:t>
            </a:r>
            <a:r>
              <a:rPr lang="en-US" altLang="ko-KR" sz="2200" dirty="0" smtClean="0"/>
              <a:t>   </a:t>
            </a:r>
            <a:r>
              <a:rPr lang="ko-KR" altLang="en-US" sz="2200" dirty="0" smtClean="0"/>
              <a:t>독도를 </a:t>
            </a:r>
            <a:r>
              <a:rPr lang="ko-KR" altLang="en-US" sz="2200" dirty="0"/>
              <a:t>기점으로 울릉도와의 거리는</a:t>
            </a:r>
            <a:r>
              <a:rPr lang="en-US" altLang="ko-KR" sz="2200" dirty="0"/>
              <a:t>87.4km,</a:t>
            </a:r>
            <a:r>
              <a:rPr lang="ko-KR" altLang="en-US" sz="2200" dirty="0"/>
              <a:t>울진에서는 </a:t>
            </a:r>
            <a:r>
              <a:rPr lang="en-US" altLang="ko-KR" sz="2200" dirty="0"/>
              <a:t>216.8km </a:t>
            </a:r>
            <a:r>
              <a:rPr lang="ko-KR" altLang="en-US" sz="2200" dirty="0"/>
              <a:t>독도에서 </a:t>
            </a:r>
            <a:r>
              <a:rPr lang="ko-KR" altLang="en-US" sz="2200" dirty="0" err="1" smtClean="0"/>
              <a:t>오키섬까지는</a:t>
            </a:r>
            <a:r>
              <a:rPr lang="ko-KR" altLang="en-US" sz="2200" dirty="0" smtClean="0"/>
              <a:t> </a:t>
            </a:r>
            <a:r>
              <a:rPr lang="ko-KR" altLang="en-US" sz="2200" dirty="0"/>
              <a:t>최단거리는 </a:t>
            </a:r>
            <a:r>
              <a:rPr lang="en-US" altLang="ko-KR" sz="2200" dirty="0"/>
              <a:t>157.5km</a:t>
            </a:r>
            <a:r>
              <a:rPr lang="ko-KR" altLang="en-US" sz="2200" dirty="0"/>
              <a:t>이다</a:t>
            </a:r>
            <a:r>
              <a:rPr lang="en-US" altLang="ko-KR" sz="2200" dirty="0" smtClean="0"/>
              <a:t>.</a:t>
            </a:r>
            <a:r>
              <a:rPr lang="ko-KR" altLang="en-US" sz="2200" dirty="0" smtClean="0"/>
              <a:t> 이처럼 </a:t>
            </a:r>
            <a:r>
              <a:rPr lang="ko-KR" altLang="en-US" sz="2200" dirty="0"/>
              <a:t>우리나라 영토인 울릉도로부터 독도까지의 거리는 일본의 섬인 </a:t>
            </a:r>
            <a:r>
              <a:rPr lang="ko-KR" altLang="en-US" sz="2200" dirty="0" err="1" smtClean="0"/>
              <a:t>오키섬보다</a:t>
            </a:r>
            <a:r>
              <a:rPr lang="ko-KR" altLang="en-US" sz="2200" dirty="0" smtClean="0"/>
              <a:t> </a:t>
            </a:r>
            <a:r>
              <a:rPr lang="ko-KR" altLang="en-US" sz="2200" dirty="0"/>
              <a:t>약 </a:t>
            </a:r>
            <a:r>
              <a:rPr lang="en-US" altLang="ko-KR" sz="2200" dirty="0"/>
              <a:t>70.1km </a:t>
            </a:r>
            <a:r>
              <a:rPr lang="ko-KR" altLang="en-US" sz="2200" dirty="0"/>
              <a:t>가깝다고 할 수 있다</a:t>
            </a:r>
            <a:r>
              <a:rPr lang="en-US" altLang="ko-KR" sz="2200" dirty="0"/>
              <a:t>. </a:t>
            </a:r>
            <a:endParaRPr lang="ko-KR" altLang="en-US" sz="2200" dirty="0"/>
          </a:p>
          <a:p>
            <a:endParaRPr lang="ko-KR" altLang="en-US" dirty="0"/>
          </a:p>
        </p:txBody>
      </p:sp>
      <p:pic>
        <p:nvPicPr>
          <p:cNvPr id="4" name="그림 3" descr="bandicam 2016-03-20 18-53-50-360.jpg"/>
          <p:cNvPicPr>
            <a:picLocks noChangeAspect="1"/>
          </p:cNvPicPr>
          <p:nvPr/>
        </p:nvPicPr>
        <p:blipFill>
          <a:blip r:embed="rId2" cstate="print"/>
          <a:stretch>
            <a:fillRect/>
          </a:stretch>
        </p:blipFill>
        <p:spPr>
          <a:xfrm>
            <a:off x="857224" y="1133475"/>
            <a:ext cx="7177113" cy="27908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1"/>
          <p:cNvSpPr>
            <a:spLocks noGrp="1"/>
          </p:cNvSpPr>
          <p:nvPr>
            <p:ph sz="half" idx="1"/>
          </p:nvPr>
        </p:nvSpPr>
        <p:spPr>
          <a:xfrm>
            <a:off x="785786" y="3857629"/>
            <a:ext cx="7572428" cy="2000264"/>
          </a:xfrm>
        </p:spPr>
        <p:txBody>
          <a:bodyPr>
            <a:normAutofit lnSpcReduction="10000"/>
          </a:bodyPr>
          <a:lstStyle/>
          <a:p>
            <a:pPr>
              <a:buNone/>
            </a:pPr>
            <a:r>
              <a:rPr lang="ko-KR" altLang="en-US" dirty="0" smtClean="0"/>
              <a:t>   </a:t>
            </a:r>
            <a:r>
              <a:rPr lang="ko-KR" altLang="en-US" dirty="0" err="1" smtClean="0"/>
              <a:t>오키섬에서는</a:t>
            </a:r>
            <a:r>
              <a:rPr lang="ko-KR" altLang="en-US" dirty="0" smtClean="0"/>
              <a:t> </a:t>
            </a:r>
            <a:r>
              <a:rPr lang="ko-KR" altLang="en-US" dirty="0"/>
              <a:t>독도가 보이지 않지만 좀 더 거리가 가까운 울릉도에서는 독도가 보인다고 한다</a:t>
            </a:r>
            <a:r>
              <a:rPr lang="en-US" altLang="ko-KR" dirty="0"/>
              <a:t>. </a:t>
            </a:r>
            <a:r>
              <a:rPr lang="ko-KR" altLang="en-US" dirty="0"/>
              <a:t>세종실록 </a:t>
            </a:r>
            <a:r>
              <a:rPr lang="ko-KR" altLang="en-US" dirty="0" err="1"/>
              <a:t>지리지에도</a:t>
            </a:r>
            <a:r>
              <a:rPr lang="ko-KR" altLang="en-US" dirty="0"/>
              <a:t> 사실이 나와있으며 독도를 옛날부터 인식하고 있다는 증거이다</a:t>
            </a:r>
            <a:r>
              <a:rPr lang="en-US" altLang="ko-KR" dirty="0"/>
              <a:t>. </a:t>
            </a:r>
            <a:r>
              <a:rPr lang="ko-KR" altLang="en-US" dirty="0"/>
              <a:t>따라서 지리적으로 독도는 우리 영토이다</a:t>
            </a:r>
            <a:r>
              <a:rPr lang="en-US" altLang="ko-KR" dirty="0"/>
              <a:t>. </a:t>
            </a:r>
            <a:endParaRPr lang="ko-KR" altLang="en-US" dirty="0"/>
          </a:p>
          <a:p>
            <a:endParaRPr lang="ko-KR" altLang="en-US" dirty="0"/>
          </a:p>
        </p:txBody>
      </p:sp>
      <p:pic>
        <p:nvPicPr>
          <p:cNvPr id="8" name="내용 개체 틀 7" descr="bandicam 2016-03-20 19-32-50-858.jpg"/>
          <p:cNvPicPr>
            <a:picLocks noGrp="1" noChangeAspect="1"/>
          </p:cNvPicPr>
          <p:nvPr>
            <p:ph sz="half" idx="2"/>
          </p:nvPr>
        </p:nvPicPr>
        <p:blipFill>
          <a:blip r:embed="rId2" cstate="print"/>
          <a:stretch>
            <a:fillRect/>
          </a:stretch>
        </p:blipFill>
        <p:spPr>
          <a:xfrm>
            <a:off x="1071537" y="857232"/>
            <a:ext cx="7252961" cy="257176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683568" y="2276872"/>
            <a:ext cx="7772400" cy="1470025"/>
          </a:xfrm>
        </p:spPr>
        <p:txBody>
          <a:bodyPr/>
          <a:lstStyle/>
          <a:p>
            <a:pPr lvl="0">
              <a:defRPr lang="ko-KR" altLang="en-US"/>
            </a:pPr>
            <a:r>
              <a:rPr lang="ko-KR" altLang="en-US" dirty="0"/>
              <a:t>독도가 한국땅인 역사적</a:t>
            </a:r>
            <a:r>
              <a:rPr lang="en-US" altLang="ko-KR" dirty="0"/>
              <a:t> </a:t>
            </a:r>
            <a:r>
              <a:rPr lang="ko-KR" altLang="en-US" dirty="0"/>
              <a:t>근거</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pPr>
              <a:defRPr lang="ko-KR" altLang="en-US"/>
            </a:pPr>
            <a:r>
              <a:rPr lang="ko-KR" altLang="en-US"/>
              <a:t/>
            </a:r>
            <a:br>
              <a:rPr lang="ko-KR" altLang="en-US"/>
            </a:br>
            <a:r>
              <a:rPr lang="ko-KR" altLang="en-US"/>
              <a:t/>
            </a:r>
            <a:br>
              <a:rPr lang="ko-KR" altLang="en-US"/>
            </a:br>
            <a:r>
              <a:rPr lang="ko-KR" altLang="en-US" b="1"/>
              <a:t>일본이 독도영유권을 </a:t>
            </a:r>
            <a:r>
              <a:rPr lang="en-US" altLang="ko-KR" b="1"/>
              <a:t/>
            </a:r>
            <a:br>
              <a:rPr lang="en-US" altLang="ko-KR" b="1"/>
            </a:br>
            <a:r>
              <a:rPr lang="ko-KR" altLang="en-US" b="1"/>
              <a:t>주장하는 역사적 이유</a:t>
            </a:r>
            <a:r>
              <a:rPr lang="ko-KR" altLang="en-US"/>
              <a:t/>
            </a:r>
            <a:br>
              <a:rPr lang="ko-KR" altLang="en-US"/>
            </a:br>
            <a:r>
              <a:rPr lang="ko-KR" altLang="en-US"/>
              <a:t/>
            </a:r>
            <a:br>
              <a:rPr lang="ko-KR" altLang="en-US"/>
            </a:br>
            <a:endParaRPr lang="ko-KR" altLang="en-US"/>
          </a:p>
        </p:txBody>
      </p:sp>
      <p:sp>
        <p:nvSpPr>
          <p:cNvPr id="3" name="내용 개체 틀 2"/>
          <p:cNvSpPr>
            <a:spLocks noGrp="1"/>
          </p:cNvSpPr>
          <p:nvPr>
            <p:ph idx="1"/>
          </p:nvPr>
        </p:nvSpPr>
        <p:spPr>
          <a:xfrm>
            <a:off x="251520" y="1484784"/>
            <a:ext cx="8229600" cy="4320480"/>
          </a:xfrm>
        </p:spPr>
        <p:txBody>
          <a:bodyPr>
            <a:normAutofit fontScale="40000" lnSpcReduction="20000"/>
          </a:bodyPr>
          <a:lstStyle/>
          <a:p>
            <a:pPr>
              <a:lnSpc>
                <a:spcPct val="80000"/>
              </a:lnSpc>
              <a:buNone/>
              <a:defRPr lang="ko-KR" altLang="en-US"/>
            </a:pPr>
            <a:r>
              <a:rPr lang="ko-KR" altLang="en-US" sz="3789" dirty="0"/>
              <a:t>   </a:t>
            </a:r>
            <a:endParaRPr lang="en-US" altLang="ko-KR" sz="3789" dirty="0" smtClean="0"/>
          </a:p>
          <a:p>
            <a:pPr>
              <a:lnSpc>
                <a:spcPct val="80000"/>
              </a:lnSpc>
              <a:buNone/>
              <a:defRPr lang="ko-KR" altLang="en-US"/>
            </a:pPr>
            <a:r>
              <a:rPr lang="ko-KR" altLang="en-US" sz="3789" dirty="0" smtClean="0"/>
              <a:t> </a:t>
            </a:r>
            <a:r>
              <a:rPr lang="ko-KR" altLang="en-US" sz="3789" dirty="0"/>
              <a:t>일본은 </a:t>
            </a:r>
            <a:r>
              <a:rPr lang="en-US" altLang="ko-KR" sz="3789" dirty="0"/>
              <a:t>1905</a:t>
            </a:r>
            <a:r>
              <a:rPr lang="ko-KR" altLang="en-US" sz="3789" dirty="0"/>
              <a:t>년 </a:t>
            </a:r>
            <a:r>
              <a:rPr lang="ko-KR" altLang="en-US" sz="3789" dirty="0" err="1"/>
              <a:t>시마네현</a:t>
            </a:r>
            <a:r>
              <a:rPr lang="ko-KR" altLang="en-US" sz="3789" dirty="0"/>
              <a:t> 고시 제</a:t>
            </a:r>
            <a:r>
              <a:rPr lang="en-US" altLang="ko-KR" sz="3789" dirty="0"/>
              <a:t>40</a:t>
            </a:r>
            <a:r>
              <a:rPr lang="ko-KR" altLang="en-US" sz="3789" dirty="0"/>
              <a:t>호를 통해 독도를 자국 영토로 </a:t>
            </a:r>
            <a:r>
              <a:rPr lang="ko-KR" altLang="en-US" sz="3789" dirty="0" smtClean="0"/>
              <a:t>편입했다</a:t>
            </a:r>
            <a:endParaRPr lang="en-US" altLang="ko-KR" sz="3789" dirty="0" smtClean="0"/>
          </a:p>
          <a:p>
            <a:pPr>
              <a:lnSpc>
                <a:spcPct val="80000"/>
              </a:lnSpc>
              <a:buNone/>
              <a:defRPr lang="ko-KR" altLang="en-US"/>
            </a:pPr>
            <a:r>
              <a:rPr lang="ko-KR" altLang="en-US" sz="3789" dirty="0" smtClean="0"/>
              <a:t>는 </a:t>
            </a:r>
            <a:r>
              <a:rPr lang="ko-KR" altLang="en-US" sz="3789" dirty="0"/>
              <a:t>것을 근거로 주장하고 있다</a:t>
            </a:r>
            <a:r>
              <a:rPr lang="en-US" altLang="ko-KR" sz="3789" dirty="0"/>
              <a:t>. </a:t>
            </a:r>
            <a:r>
              <a:rPr lang="ko-KR" altLang="en-US" sz="3789" dirty="0"/>
              <a:t>그러나 그건 일본이 러일전쟁 수행과정에서 </a:t>
            </a:r>
            <a:r>
              <a:rPr lang="ko-KR" altLang="en-US" sz="3789" dirty="0" smtClean="0"/>
              <a:t>독</a:t>
            </a:r>
            <a:endParaRPr lang="en-US" altLang="ko-KR" sz="3789" dirty="0" smtClean="0"/>
          </a:p>
          <a:p>
            <a:pPr>
              <a:lnSpc>
                <a:spcPct val="80000"/>
              </a:lnSpc>
              <a:buNone/>
              <a:defRPr lang="ko-KR" altLang="en-US"/>
            </a:pPr>
            <a:r>
              <a:rPr lang="ko-KR" altLang="en-US" sz="3789" dirty="0" smtClean="0"/>
              <a:t>도를 </a:t>
            </a:r>
            <a:r>
              <a:rPr lang="ko-KR" altLang="en-US" sz="3789" dirty="0"/>
              <a:t>군사적으로 활용하기 위해 취한 조치이며</a:t>
            </a:r>
            <a:r>
              <a:rPr lang="en-US" altLang="ko-KR" sz="3789" dirty="0"/>
              <a:t>, </a:t>
            </a:r>
            <a:r>
              <a:rPr lang="ko-KR" altLang="en-US" sz="3789" dirty="0"/>
              <a:t>당시 우리나라는 이미 일본에 </a:t>
            </a:r>
            <a:endParaRPr lang="en-US" altLang="ko-KR" sz="3789" dirty="0" smtClean="0"/>
          </a:p>
          <a:p>
            <a:pPr>
              <a:lnSpc>
                <a:spcPct val="80000"/>
              </a:lnSpc>
              <a:buNone/>
              <a:defRPr lang="ko-KR" altLang="en-US"/>
            </a:pPr>
            <a:r>
              <a:rPr lang="ko-KR" altLang="en-US" sz="3789" dirty="0" smtClean="0"/>
              <a:t>주권을 </a:t>
            </a:r>
            <a:r>
              <a:rPr lang="ko-KR" altLang="en-US" sz="3789" dirty="0"/>
              <a:t>침탈 당한 부득이한 상황이었다</a:t>
            </a:r>
            <a:r>
              <a:rPr lang="en-US" altLang="ko-KR" sz="3789" dirty="0"/>
              <a:t>.</a:t>
            </a:r>
          </a:p>
          <a:p>
            <a:pPr>
              <a:lnSpc>
                <a:spcPct val="80000"/>
              </a:lnSpc>
              <a:buNone/>
              <a:defRPr lang="ko-KR" altLang="en-US"/>
            </a:pPr>
            <a:r>
              <a:rPr lang="ko-KR" altLang="en-US" sz="3789" dirty="0"/>
              <a:t>    </a:t>
            </a:r>
            <a:endParaRPr lang="en-US" altLang="ko-KR" sz="3789" dirty="0" smtClean="0"/>
          </a:p>
          <a:p>
            <a:pPr>
              <a:lnSpc>
                <a:spcPct val="80000"/>
              </a:lnSpc>
              <a:buNone/>
              <a:defRPr lang="ko-KR" altLang="en-US"/>
            </a:pPr>
            <a:r>
              <a:rPr lang="ko-KR" altLang="en-US" sz="3789" dirty="0" smtClean="0"/>
              <a:t>그리고 </a:t>
            </a:r>
            <a:r>
              <a:rPr lang="en-US" altLang="ko-KR" sz="3789" dirty="0"/>
              <a:t>1951</a:t>
            </a:r>
            <a:r>
              <a:rPr lang="ko-KR" altLang="en-US" sz="3789" dirty="0"/>
              <a:t>년 샌프란시스코 강화조약 제</a:t>
            </a:r>
            <a:r>
              <a:rPr lang="en-US" altLang="ko-KR" sz="3789" dirty="0"/>
              <a:t>2</a:t>
            </a:r>
            <a:r>
              <a:rPr lang="ko-KR" altLang="en-US" sz="3789" dirty="0"/>
              <a:t>조</a:t>
            </a:r>
            <a:r>
              <a:rPr lang="en-US" altLang="ko-KR" sz="3789" dirty="0"/>
              <a:t>(a)</a:t>
            </a:r>
            <a:r>
              <a:rPr lang="ko-KR" altLang="en-US" sz="3789" dirty="0"/>
              <a:t>에서 </a:t>
            </a:r>
            <a:r>
              <a:rPr lang="en-US" altLang="ko-KR" sz="3789" dirty="0"/>
              <a:t>"</a:t>
            </a:r>
            <a:r>
              <a:rPr lang="ko-KR" altLang="en-US" sz="3789" dirty="0"/>
              <a:t>일본은 한국의 독립을 인정하고 제주도</a:t>
            </a:r>
            <a:r>
              <a:rPr lang="en-US" altLang="ko-KR" sz="3789" dirty="0"/>
              <a:t>, </a:t>
            </a:r>
            <a:endParaRPr lang="en-US" altLang="ko-KR" sz="3789" dirty="0" smtClean="0"/>
          </a:p>
          <a:p>
            <a:pPr>
              <a:lnSpc>
                <a:spcPct val="80000"/>
              </a:lnSpc>
              <a:buNone/>
              <a:defRPr lang="ko-KR" altLang="en-US"/>
            </a:pPr>
            <a:r>
              <a:rPr lang="ko-KR" altLang="en-US" sz="3789" dirty="0" smtClean="0"/>
              <a:t>거문도 </a:t>
            </a:r>
            <a:r>
              <a:rPr lang="ko-KR" altLang="en-US" sz="3789" dirty="0"/>
              <a:t>및 울릉도를 포함한 한국에 대한 모든 권리</a:t>
            </a:r>
            <a:r>
              <a:rPr lang="en-US" altLang="ko-KR" sz="3789" dirty="0"/>
              <a:t>, </a:t>
            </a:r>
            <a:r>
              <a:rPr lang="ko-KR" altLang="en-US" sz="3789" dirty="0"/>
              <a:t>권원 및 청구권을 포기한다</a:t>
            </a:r>
            <a:r>
              <a:rPr lang="en-US" altLang="ko-KR" sz="3789" dirty="0"/>
              <a:t>"</a:t>
            </a:r>
            <a:r>
              <a:rPr lang="ko-KR" altLang="en-US" sz="3789" dirty="0"/>
              <a:t>라고 규정하고 </a:t>
            </a:r>
            <a:endParaRPr lang="en-US" altLang="ko-KR" sz="3789" dirty="0" smtClean="0"/>
          </a:p>
          <a:p>
            <a:pPr>
              <a:lnSpc>
                <a:spcPct val="80000"/>
              </a:lnSpc>
              <a:buNone/>
              <a:defRPr lang="ko-KR" altLang="en-US"/>
            </a:pPr>
            <a:r>
              <a:rPr lang="ko-KR" altLang="en-US" sz="3789" dirty="0" smtClean="0"/>
              <a:t>있다</a:t>
            </a:r>
            <a:r>
              <a:rPr lang="en-US" altLang="ko-KR" sz="3789" dirty="0"/>
              <a:t>.</a:t>
            </a:r>
          </a:p>
          <a:p>
            <a:pPr>
              <a:lnSpc>
                <a:spcPct val="80000"/>
              </a:lnSpc>
              <a:buNone/>
              <a:defRPr lang="ko-KR" altLang="en-US"/>
            </a:pPr>
            <a:r>
              <a:rPr lang="ko-KR" altLang="en-US" sz="3789" dirty="0"/>
              <a:t>    </a:t>
            </a:r>
            <a:endParaRPr lang="en-US" altLang="ko-KR" sz="3789" dirty="0" smtClean="0"/>
          </a:p>
          <a:p>
            <a:pPr>
              <a:lnSpc>
                <a:spcPct val="80000"/>
              </a:lnSpc>
              <a:buNone/>
              <a:defRPr lang="ko-KR" altLang="en-US"/>
            </a:pPr>
            <a:r>
              <a:rPr lang="ko-KR" altLang="en-US" sz="3789" dirty="0" smtClean="0"/>
              <a:t>여기서 </a:t>
            </a:r>
            <a:r>
              <a:rPr lang="ko-KR" altLang="en-US" sz="3789" dirty="0"/>
              <a:t>독도가 직접적으로 거명되지 않았다고 해서 독도를 자기들 영토라고 주장하고 있으며 </a:t>
            </a:r>
            <a:endParaRPr lang="en-US" altLang="ko-KR" sz="3789" dirty="0" smtClean="0"/>
          </a:p>
          <a:p>
            <a:pPr>
              <a:lnSpc>
                <a:spcPct val="80000"/>
              </a:lnSpc>
              <a:buNone/>
              <a:defRPr lang="ko-KR" altLang="en-US"/>
            </a:pPr>
            <a:r>
              <a:rPr lang="ko-KR" altLang="en-US" sz="3789" dirty="0" smtClean="0"/>
              <a:t>위의 </a:t>
            </a:r>
            <a:r>
              <a:rPr lang="ko-KR" altLang="en-US" sz="3789" dirty="0" err="1"/>
              <a:t>시마네현</a:t>
            </a:r>
            <a:r>
              <a:rPr lang="ko-KR" altLang="en-US" sz="3789" dirty="0"/>
              <a:t> 고시와 함께 엮어서 말하고 있는 상황이다</a:t>
            </a:r>
            <a:r>
              <a:rPr lang="en-US" altLang="ko-KR" sz="3789" dirty="0"/>
              <a:t>.</a:t>
            </a:r>
          </a:p>
          <a:p>
            <a:pPr>
              <a:lnSpc>
                <a:spcPct val="80000"/>
              </a:lnSpc>
              <a:buNone/>
              <a:defRPr lang="ko-KR" altLang="en-US"/>
            </a:pPr>
            <a:r>
              <a:rPr lang="ko-KR" altLang="en-US" sz="3789" dirty="0"/>
              <a:t>    </a:t>
            </a:r>
            <a:endParaRPr lang="en-US" altLang="ko-KR" sz="3789" dirty="0" smtClean="0"/>
          </a:p>
          <a:p>
            <a:pPr>
              <a:lnSpc>
                <a:spcPct val="80000"/>
              </a:lnSpc>
              <a:buNone/>
              <a:defRPr lang="ko-KR" altLang="en-US"/>
            </a:pPr>
            <a:r>
              <a:rPr lang="ko-KR" altLang="en-US" sz="3789" dirty="0" smtClean="0"/>
              <a:t>하지만 </a:t>
            </a:r>
            <a:r>
              <a:rPr lang="ko-KR" altLang="en-US" sz="3789" dirty="0"/>
              <a:t>이 조항은 한국의 약 </a:t>
            </a:r>
            <a:r>
              <a:rPr lang="en-US" altLang="ko-KR" sz="3789" dirty="0"/>
              <a:t>3</a:t>
            </a:r>
            <a:r>
              <a:rPr lang="ko-KR" altLang="en-US" sz="3789" dirty="0" err="1"/>
              <a:t>천여개의</a:t>
            </a:r>
            <a:r>
              <a:rPr lang="ko-KR" altLang="en-US" sz="3789" dirty="0"/>
              <a:t> </a:t>
            </a:r>
            <a:r>
              <a:rPr lang="ko-KR" altLang="en-US" sz="3789" dirty="0" err="1"/>
              <a:t>섬중에서</a:t>
            </a:r>
            <a:r>
              <a:rPr lang="ko-KR" altLang="en-US" sz="3789" dirty="0"/>
              <a:t> </a:t>
            </a:r>
            <a:r>
              <a:rPr lang="ko-KR" altLang="en-US" sz="3789" dirty="0" err="1"/>
              <a:t>몇개만</a:t>
            </a:r>
            <a:r>
              <a:rPr lang="ko-KR" altLang="en-US" sz="3789" dirty="0"/>
              <a:t> 예시적으로 열거한 </a:t>
            </a:r>
            <a:r>
              <a:rPr lang="ko-KR" altLang="en-US" sz="3789" dirty="0" err="1"/>
              <a:t>것일뿐</a:t>
            </a:r>
            <a:r>
              <a:rPr lang="ko-KR" altLang="en-US" sz="3789" dirty="0"/>
              <a:t> 여기에 </a:t>
            </a:r>
            <a:r>
              <a:rPr lang="ko-KR" altLang="en-US" sz="3789" dirty="0" smtClean="0"/>
              <a:t>독</a:t>
            </a:r>
            <a:endParaRPr lang="en-US" altLang="ko-KR" sz="3789" dirty="0" smtClean="0"/>
          </a:p>
          <a:p>
            <a:pPr>
              <a:lnSpc>
                <a:spcPct val="80000"/>
              </a:lnSpc>
              <a:buNone/>
              <a:defRPr lang="ko-KR" altLang="en-US"/>
            </a:pPr>
            <a:r>
              <a:rPr lang="ko-KR" altLang="en-US" sz="3789" dirty="0" smtClean="0"/>
              <a:t>도가 </a:t>
            </a:r>
            <a:r>
              <a:rPr lang="ko-KR" altLang="en-US" sz="3789" dirty="0"/>
              <a:t>직접 명시되지 않았다고 해서 독도가 일본에서 분리되는 한국의 영토가 아니라는 주장은 </a:t>
            </a:r>
            <a:endParaRPr lang="en-US" altLang="ko-KR" sz="3789" dirty="0" smtClean="0"/>
          </a:p>
          <a:p>
            <a:pPr>
              <a:lnSpc>
                <a:spcPct val="80000"/>
              </a:lnSpc>
              <a:buNone/>
              <a:defRPr lang="ko-KR" altLang="en-US"/>
            </a:pPr>
            <a:r>
              <a:rPr lang="ko-KR" altLang="en-US" sz="3789" dirty="0" err="1" smtClean="0"/>
              <a:t>억지일뿐이다</a:t>
            </a:r>
            <a:r>
              <a:rPr lang="en-US" altLang="ko-KR" sz="3789" dirty="0" smtClean="0"/>
              <a:t>.</a:t>
            </a:r>
          </a:p>
          <a:p>
            <a:pPr>
              <a:lnSpc>
                <a:spcPct val="80000"/>
              </a:lnSpc>
              <a:buNone/>
              <a:defRPr lang="ko-KR" altLang="en-US"/>
            </a:pPr>
            <a:endParaRPr lang="en-US" altLang="ko-KR" sz="3789" dirty="0" smtClean="0"/>
          </a:p>
          <a:p>
            <a:pPr>
              <a:lnSpc>
                <a:spcPct val="80000"/>
              </a:lnSpc>
              <a:buNone/>
              <a:defRPr lang="ko-KR" altLang="en-US"/>
            </a:pPr>
            <a:r>
              <a:rPr lang="ko-KR" altLang="en-US" sz="4000" dirty="0" smtClean="0">
                <a:solidFill>
                  <a:schemeClr val="accent1"/>
                </a:solidFill>
              </a:rPr>
              <a:t> </a:t>
            </a:r>
            <a:endParaRPr lang="en-US" altLang="ko-KR" sz="4000" dirty="0" smtClean="0">
              <a:solidFill>
                <a:schemeClr val="accent1"/>
              </a:solidFill>
            </a:endParaRPr>
          </a:p>
          <a:p>
            <a:pPr>
              <a:lnSpc>
                <a:spcPct val="80000"/>
              </a:lnSpc>
              <a:buNone/>
              <a:defRPr lang="ko-KR" altLang="en-US"/>
            </a:pPr>
            <a:r>
              <a:rPr lang="ko-KR" altLang="en-US" sz="4000" dirty="0" smtClean="0">
                <a:solidFill>
                  <a:schemeClr val="accent1"/>
                </a:solidFill>
              </a:rPr>
              <a:t>출처</a:t>
            </a:r>
            <a:r>
              <a:rPr lang="en-US" altLang="ko-KR" sz="4000" dirty="0" smtClean="0">
                <a:solidFill>
                  <a:schemeClr val="accent1"/>
                </a:solidFill>
              </a:rPr>
              <a:t>: http://kin.naver.com/qna/detail.nhn?sid=YfSzwhsD9l4L18e6%200xJ8A==&amp;rank=1&amp;d1id=3&amp;pid=SXyhglpySo8sscbM1zZsssssssN-065492&amp;search_sort=0&amp;docId=236940823&amp;qb=64%20F64%20E6rCAIOyasOumrOuVheyduCDqt7zqsbA=&amp;dirId=30213&amp;section=kin&amp;spq=0&amp;enc=utf8</a:t>
            </a:r>
          </a:p>
          <a:p>
            <a:pPr>
              <a:lnSpc>
                <a:spcPct val="80000"/>
              </a:lnSpc>
              <a:buNone/>
              <a:defRPr lang="ko-KR" altLang="en-US"/>
            </a:pPr>
            <a:endParaRPr lang="en-US" altLang="ko-KR" sz="3789"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근거</a:t>
            </a:r>
            <a:r>
              <a:rPr lang="en-US" altLang="ko-KR"/>
              <a:t>1</a:t>
            </a:r>
            <a:endParaRPr lang="ko-KR" altLang="en-US"/>
          </a:p>
        </p:txBody>
      </p:sp>
      <p:pic>
        <p:nvPicPr>
          <p:cNvPr id="4" name="내용 개체 틀 3" descr="noname01.bmp"/>
          <p:cNvPicPr>
            <a:picLocks noGrp="1" noChangeAspect="1"/>
          </p:cNvPicPr>
          <p:nvPr>
            <p:ph idx="1"/>
          </p:nvPr>
        </p:nvPicPr>
        <p:blipFill rotWithShape="1">
          <a:blip r:embed="rId2" cstate="print"/>
          <a:stretch>
            <a:fillRect/>
          </a:stretch>
        </p:blipFill>
        <p:spPr>
          <a:xfrm>
            <a:off x="3131840" y="1412776"/>
            <a:ext cx="2632017" cy="2160240"/>
          </a:xfrm>
        </p:spPr>
      </p:pic>
      <p:sp>
        <p:nvSpPr>
          <p:cNvPr id="5" name="직사각형 4"/>
          <p:cNvSpPr/>
          <p:nvPr/>
        </p:nvSpPr>
        <p:spPr>
          <a:xfrm>
            <a:off x="755576" y="3789040"/>
            <a:ext cx="7200800" cy="1885955"/>
          </a:xfrm>
          <a:prstGeom prst="rect">
            <a:avLst/>
          </a:prstGeom>
        </p:spPr>
        <p:txBody>
          <a:bodyPr wrap="square">
            <a:spAutoFit/>
          </a:bodyPr>
          <a:lstStyle/>
          <a:p>
            <a:pPr>
              <a:defRPr lang="ko-KR" altLang="en-US"/>
            </a:pPr>
            <a:r>
              <a:rPr lang="en-US" altLang="ko-KR"/>
              <a:t>1667</a:t>
            </a:r>
            <a:r>
              <a:rPr lang="ko-KR" altLang="en-US"/>
              <a:t>년의 일본 관찬 고문헌 </a:t>
            </a:r>
            <a:r>
              <a:rPr lang="en-US" altLang="ko-KR"/>
              <a:t>&lt;</a:t>
            </a:r>
            <a:r>
              <a:rPr lang="ko-KR" altLang="en-US"/>
              <a:t>은주시청기</a:t>
            </a:r>
            <a:r>
              <a:rPr lang="en-US" altLang="ko-KR"/>
              <a:t>&gt;</a:t>
            </a:r>
            <a:r>
              <a:rPr lang="ko-KR" altLang="en-US"/>
              <a:t>에 울릉도와 독도 옆에 </a:t>
            </a:r>
            <a:r>
              <a:rPr lang="en-US" altLang="ko-KR"/>
              <a:t>'</a:t>
            </a:r>
            <a:r>
              <a:rPr lang="ko-KR" altLang="en-US"/>
              <a:t>조선의 것</a:t>
            </a:r>
            <a:r>
              <a:rPr lang="en-US" altLang="ko-KR"/>
              <a:t>'</a:t>
            </a:r>
            <a:r>
              <a:rPr lang="ko-KR" altLang="en-US"/>
              <a:t>이라고 글자를 써넣 는것으로 한국 영토로 기록되었다</a:t>
            </a:r>
            <a:r>
              <a:rPr lang="en-US" altLang="ko-KR"/>
              <a:t>. 17</a:t>
            </a:r>
            <a:r>
              <a:rPr lang="ko-KR" altLang="en-US"/>
              <a:t>세기 말인 </a:t>
            </a:r>
            <a:r>
              <a:rPr lang="en-US" altLang="ko-KR"/>
              <a:t>1696</a:t>
            </a:r>
            <a:r>
              <a:rPr lang="ko-KR" altLang="en-US"/>
              <a:t>년에는 일본정부는 일본 어부들의 울릉도 및 독도에서의 고기잡이를 엄금하여 한국 영토로 재확인시켜 주는 계기가 되었다</a:t>
            </a:r>
            <a:r>
              <a:rPr lang="en-US" altLang="ko-KR"/>
              <a:t>.</a:t>
            </a:r>
          </a:p>
          <a:p>
            <a:pPr>
              <a:defRPr lang="ko-KR" altLang="en-US"/>
            </a:pPr>
            <a:endParaRPr lang="en-US" altLang="ko-KR" sz="1400">
              <a:solidFill>
                <a:schemeClr val="accent1"/>
              </a:solidFill>
            </a:endParaRPr>
          </a:p>
          <a:p>
            <a:pPr>
              <a:defRPr lang="ko-KR" altLang="en-US"/>
            </a:pPr>
            <a:r>
              <a:rPr lang="ko-KR" altLang="en-US" sz="1400">
                <a:solidFill>
                  <a:schemeClr val="accent1"/>
                </a:solidFill>
              </a:rPr>
              <a:t>출처</a:t>
            </a:r>
            <a:r>
              <a:rPr lang="en-US" altLang="ko-KR" sz="1400">
                <a:solidFill>
                  <a:schemeClr val="accent1"/>
                </a:solidFill>
              </a:rPr>
              <a:t>: http://blog.naver.com/ocrat7066?Redirect=Log&amp;logNo=40195069063</a:t>
            </a:r>
            <a:endParaRPr lang="ko-KR" altLang="en-US" sz="1400">
              <a:solidFill>
                <a:schemeClr val="accent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근거</a:t>
            </a:r>
            <a:r>
              <a:rPr lang="en-US" altLang="ko-KR"/>
              <a:t>2</a:t>
            </a:r>
            <a:endParaRPr lang="ko-KR" altLang="en-US"/>
          </a:p>
        </p:txBody>
      </p:sp>
      <p:pic>
        <p:nvPicPr>
          <p:cNvPr id="4" name="내용 개체 틀 3" descr="2.bmp"/>
          <p:cNvPicPr>
            <a:picLocks noGrp="1" noChangeAspect="1"/>
          </p:cNvPicPr>
          <p:nvPr>
            <p:ph idx="1"/>
          </p:nvPr>
        </p:nvPicPr>
        <p:blipFill rotWithShape="1">
          <a:blip r:embed="rId2" cstate="print"/>
          <a:stretch>
            <a:fillRect/>
          </a:stretch>
        </p:blipFill>
        <p:spPr>
          <a:xfrm>
            <a:off x="1691680" y="1628800"/>
            <a:ext cx="2520280" cy="2410104"/>
          </a:xfrm>
        </p:spPr>
      </p:pic>
      <p:pic>
        <p:nvPicPr>
          <p:cNvPr id="5" name="그림 4" descr="22.bmp"/>
          <p:cNvPicPr>
            <a:picLocks noChangeAspect="1"/>
          </p:cNvPicPr>
          <p:nvPr/>
        </p:nvPicPr>
        <p:blipFill rotWithShape="1">
          <a:blip r:embed="rId3" cstate="print"/>
          <a:stretch>
            <a:fillRect/>
          </a:stretch>
        </p:blipFill>
        <p:spPr>
          <a:xfrm>
            <a:off x="4860032" y="1556792"/>
            <a:ext cx="2304256" cy="2665708"/>
          </a:xfrm>
          <a:prstGeom prst="rect">
            <a:avLst/>
          </a:prstGeom>
        </p:spPr>
      </p:pic>
      <p:sp>
        <p:nvSpPr>
          <p:cNvPr id="6" name="직사각형 5"/>
          <p:cNvSpPr/>
          <p:nvPr/>
        </p:nvSpPr>
        <p:spPr>
          <a:xfrm>
            <a:off x="1043608" y="4365104"/>
            <a:ext cx="6552728" cy="1738516"/>
          </a:xfrm>
          <a:prstGeom prst="rect">
            <a:avLst/>
          </a:prstGeom>
        </p:spPr>
        <p:txBody>
          <a:bodyPr wrap="square">
            <a:spAutoFit/>
          </a:bodyPr>
          <a:lstStyle/>
          <a:p>
            <a:pPr>
              <a:defRPr lang="ko-KR" altLang="en-US"/>
            </a:pPr>
            <a:r>
              <a:rPr lang="en-US" altLang="ko-KR"/>
              <a:t>-</a:t>
            </a:r>
            <a:r>
              <a:rPr lang="ko-KR" altLang="en-US"/>
              <a:t>프랑스 지리학자 당빌의 조선왕국전도에서 독도를 우리나라 영토로 표시</a:t>
            </a:r>
          </a:p>
          <a:p>
            <a:pPr>
              <a:defRPr lang="ko-KR" altLang="en-US"/>
            </a:pPr>
            <a:r>
              <a:rPr lang="en-US" altLang="ko-KR"/>
              <a:t>-</a:t>
            </a:r>
            <a:r>
              <a:rPr lang="ko-KR" altLang="en-US"/>
              <a:t>일본의 고문헌과 일본 고지도에서 독도를 우리나라 영토로 표시</a:t>
            </a:r>
          </a:p>
          <a:p>
            <a:pPr>
              <a:defRPr lang="ko-KR" altLang="en-US"/>
            </a:pPr>
            <a:r>
              <a:rPr lang="en-US" altLang="ko-KR"/>
              <a:t>-17</a:t>
            </a:r>
            <a:r>
              <a:rPr lang="ko-KR" altLang="en-US"/>
              <a:t>세기 말 일본 정부에서는 독도와 울릉도가 우리나라 영토라고 재확인</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근거</a:t>
            </a:r>
            <a:r>
              <a:rPr lang="en-US" altLang="ko-KR"/>
              <a:t>2-2</a:t>
            </a:r>
            <a:endParaRPr lang="ko-KR" altLang="en-US"/>
          </a:p>
        </p:txBody>
      </p:sp>
      <p:sp>
        <p:nvSpPr>
          <p:cNvPr id="3" name="내용 개체 틀 2"/>
          <p:cNvSpPr>
            <a:spLocks noGrp="1"/>
          </p:cNvSpPr>
          <p:nvPr>
            <p:ph idx="1"/>
          </p:nvPr>
        </p:nvSpPr>
        <p:spPr/>
        <p:txBody>
          <a:bodyPr>
            <a:normAutofit/>
          </a:bodyPr>
          <a:lstStyle/>
          <a:p>
            <a:pPr>
              <a:buNone/>
              <a:defRPr lang="ko-KR" altLang="en-US"/>
            </a:pPr>
            <a:r>
              <a:rPr lang="en-US" altLang="ko-KR" sz="1900"/>
              <a:t>-19</a:t>
            </a:r>
            <a:r>
              <a:rPr lang="ko-KR" altLang="en-US" sz="1900"/>
              <a:t>세기 메이지 정부 공문서에서 독도와 울릉도가 우리나라 영토라고 표기</a:t>
            </a:r>
          </a:p>
          <a:p>
            <a:pPr>
              <a:buNone/>
              <a:defRPr lang="ko-KR" altLang="en-US"/>
            </a:pPr>
            <a:r>
              <a:rPr lang="en-US" altLang="ko-KR" sz="1900"/>
              <a:t>-19</a:t>
            </a:r>
            <a:r>
              <a:rPr lang="ko-KR" altLang="en-US" sz="1900"/>
              <a:t>세기 말 대한제국 정부에서 독도와 울릉도가 우리나라 영토라고 정확히 표기</a:t>
            </a:r>
          </a:p>
          <a:p>
            <a:pPr>
              <a:buNone/>
              <a:defRPr lang="ko-KR" altLang="en-US"/>
            </a:pPr>
            <a:r>
              <a:rPr lang="en-US" altLang="ko-KR" sz="1900"/>
              <a:t>-1900</a:t>
            </a:r>
            <a:r>
              <a:rPr lang="ko-KR" altLang="en-US" sz="1900"/>
              <a:t>년 대한제국 칙령</a:t>
            </a:r>
            <a:r>
              <a:rPr lang="en-US" altLang="ko-KR" sz="1900"/>
              <a:t>41</a:t>
            </a:r>
            <a:r>
              <a:rPr lang="ko-KR" altLang="en-US" sz="1900"/>
              <a:t>호에서 독도를 우리나라 영토라고 세계에 공표</a:t>
            </a:r>
          </a:p>
          <a:p>
            <a:pPr>
              <a:buNone/>
              <a:defRPr lang="ko-KR" altLang="en-US"/>
            </a:pPr>
            <a:r>
              <a:rPr lang="en-US" altLang="ko-KR" sz="1900"/>
              <a:t>-1946</a:t>
            </a:r>
            <a:r>
              <a:rPr lang="ko-KR" altLang="en-US" sz="1900"/>
              <a:t>년 </a:t>
            </a:r>
            <a:r>
              <a:rPr lang="en-US" altLang="ko-KR" sz="1900"/>
              <a:t>1</a:t>
            </a:r>
            <a:r>
              <a:rPr lang="ko-KR" altLang="en-US" sz="1900"/>
              <a:t>월</a:t>
            </a:r>
            <a:r>
              <a:rPr lang="en-US" altLang="ko-KR" sz="1900"/>
              <a:t>, </a:t>
            </a:r>
            <a:r>
              <a:rPr lang="ko-KR" altLang="en-US" sz="1900"/>
              <a:t>연합국이 독도를 한국에 반환하는 군령 발표</a:t>
            </a:r>
          </a:p>
          <a:p>
            <a:pPr>
              <a:buNone/>
              <a:defRPr lang="ko-KR" altLang="en-US"/>
            </a:pPr>
            <a:r>
              <a:rPr lang="en-US" altLang="ko-KR" sz="1900"/>
              <a:t>-</a:t>
            </a:r>
            <a:r>
              <a:rPr lang="ko-KR" altLang="en-US" sz="1900"/>
              <a:t>연합국의 구일본 영토 처리의 관한 합의서에서 독도는 한국 영토라고 규정</a:t>
            </a:r>
          </a:p>
          <a:p>
            <a:pPr>
              <a:buNone/>
              <a:defRPr lang="ko-KR" altLang="en-US"/>
            </a:pPr>
            <a:endParaRPr lang="en-US" altLang="ko-KR" sz="1600">
              <a:solidFill>
                <a:schemeClr val="accent1"/>
              </a:solidFill>
            </a:endParaRPr>
          </a:p>
          <a:p>
            <a:pPr>
              <a:buNone/>
              <a:defRPr lang="ko-KR" altLang="en-US"/>
            </a:pPr>
            <a:r>
              <a:rPr lang="ko-KR" altLang="en-US" sz="1600">
                <a:solidFill>
                  <a:schemeClr val="accent1"/>
                </a:solidFill>
              </a:rPr>
              <a:t>출처</a:t>
            </a:r>
            <a:r>
              <a:rPr lang="en-US" altLang="ko-KR" sz="1600">
                <a:solidFill>
                  <a:schemeClr val="accent1"/>
                </a:solidFill>
              </a:rPr>
              <a:t>: http://blog.naver.com/hso7004/70187509720</a:t>
            </a:r>
          </a:p>
          <a:p>
            <a:pPr lvl="0">
              <a:defRPr lang="ko-KR" altLang="en-US"/>
            </a:pPr>
            <a:endParaRPr lang="ko-KR" alt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근거</a:t>
            </a:r>
            <a:r>
              <a:rPr lang="en-US" altLang="ko-KR"/>
              <a:t>3</a:t>
            </a:r>
            <a:endParaRPr lang="ko-KR" altLang="en-US"/>
          </a:p>
        </p:txBody>
      </p:sp>
      <p:pic>
        <p:nvPicPr>
          <p:cNvPr id="4" name="내용 개체 틀 3" descr="3.bmp"/>
          <p:cNvPicPr>
            <a:picLocks noGrp="1" noChangeAspect="1"/>
          </p:cNvPicPr>
          <p:nvPr>
            <p:ph idx="1"/>
          </p:nvPr>
        </p:nvPicPr>
        <p:blipFill rotWithShape="1">
          <a:blip r:embed="rId2" cstate="print"/>
          <a:stretch>
            <a:fillRect/>
          </a:stretch>
        </p:blipFill>
        <p:spPr>
          <a:xfrm>
            <a:off x="3419872" y="1556792"/>
            <a:ext cx="2304256" cy="2102128"/>
          </a:xfrm>
        </p:spPr>
      </p:pic>
      <p:sp>
        <p:nvSpPr>
          <p:cNvPr id="5" name="직사각형 4"/>
          <p:cNvSpPr/>
          <p:nvPr/>
        </p:nvSpPr>
        <p:spPr>
          <a:xfrm>
            <a:off x="1475656" y="4149080"/>
            <a:ext cx="6624736" cy="1077218"/>
          </a:xfrm>
          <a:prstGeom prst="rect">
            <a:avLst/>
          </a:prstGeom>
        </p:spPr>
        <p:txBody>
          <a:bodyPr wrap="square">
            <a:spAutoFit/>
          </a:bodyPr>
          <a:lstStyle/>
          <a:p>
            <a:pPr>
              <a:defRPr lang="ko-KR" altLang="en-US"/>
            </a:pPr>
            <a:r>
              <a:rPr lang="ko-KR" altLang="en-US"/>
              <a:t>조선 초기 관찬서인 세종실록 지리지에는 독도와 울릉도가 강원도 울진현에 속한 두 섬이라고 자세히 기록되어있다</a:t>
            </a:r>
            <a:r>
              <a:rPr lang="en-US" altLang="ko-KR"/>
              <a:t>.</a:t>
            </a:r>
          </a:p>
          <a:p>
            <a:pPr>
              <a:defRPr lang="ko-KR" altLang="en-US"/>
            </a:pPr>
            <a:endParaRPr lang="en-US" altLang="ko-KR" sz="1400">
              <a:solidFill>
                <a:schemeClr val="accent1"/>
              </a:solidFill>
            </a:endParaRPr>
          </a:p>
          <a:p>
            <a:pPr>
              <a:defRPr lang="ko-KR" altLang="en-US"/>
            </a:pPr>
            <a:r>
              <a:rPr lang="ko-KR" altLang="en-US" sz="1400">
                <a:solidFill>
                  <a:schemeClr val="accent1"/>
                </a:solidFill>
              </a:rPr>
              <a:t>출처</a:t>
            </a:r>
            <a:r>
              <a:rPr lang="en-US" altLang="ko-KR" sz="1400">
                <a:solidFill>
                  <a:schemeClr val="accent1"/>
                </a:solidFill>
              </a:rPr>
              <a:t>: http://blog.naver.com/hso7004/70187509720</a:t>
            </a:r>
            <a:endParaRPr lang="ko-KR" altLang="en-US" sz="1400">
              <a:solidFill>
                <a:schemeClr val="accent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근거</a:t>
            </a:r>
            <a:r>
              <a:rPr lang="en-US" altLang="ko-KR"/>
              <a:t>4</a:t>
            </a:r>
            <a:endParaRPr lang="ko-KR" altLang="en-US"/>
          </a:p>
        </p:txBody>
      </p:sp>
      <p:pic>
        <p:nvPicPr>
          <p:cNvPr id="4" name="내용 개체 틀 3" descr="4.bmp"/>
          <p:cNvPicPr>
            <a:picLocks noGrp="1" noChangeAspect="1"/>
          </p:cNvPicPr>
          <p:nvPr>
            <p:ph idx="1"/>
          </p:nvPr>
        </p:nvPicPr>
        <p:blipFill rotWithShape="1">
          <a:blip r:embed="rId2" cstate="print"/>
          <a:stretch>
            <a:fillRect/>
          </a:stretch>
        </p:blipFill>
        <p:spPr>
          <a:xfrm>
            <a:off x="3491880" y="1556792"/>
            <a:ext cx="2232248" cy="2127064"/>
          </a:xfrm>
        </p:spPr>
      </p:pic>
      <p:sp>
        <p:nvSpPr>
          <p:cNvPr id="6" name="직사각형 5"/>
          <p:cNvSpPr/>
          <p:nvPr/>
        </p:nvSpPr>
        <p:spPr>
          <a:xfrm>
            <a:off x="1043608" y="4077072"/>
            <a:ext cx="6840760" cy="1178823"/>
          </a:xfrm>
          <a:prstGeom prst="rect">
            <a:avLst/>
          </a:prstGeom>
        </p:spPr>
        <p:txBody>
          <a:bodyPr wrap="square">
            <a:spAutoFit/>
          </a:bodyPr>
          <a:lstStyle/>
          <a:p>
            <a:pPr>
              <a:defRPr lang="ko-KR" altLang="en-US"/>
            </a:pPr>
            <a:r>
              <a:rPr lang="ko-KR" altLang="en-US"/>
              <a:t>일본 정부에서 발행한 태정관이란 문서에서도 독도는 대한민국 땅이라고 명시되어 있고 일본이 제작한 대일본국전도에서도 독도가 일본 땅이 아니라 대한민국 땅이라고 표시하고 있다고 한다</a:t>
            </a:r>
            <a:r>
              <a:rPr lang="en-US" altLang="ko-KR"/>
              <a:t>.</a:t>
            </a:r>
          </a:p>
          <a:p>
            <a:pPr>
              <a:defRPr lang="ko-KR" altLang="en-US"/>
            </a:pPr>
            <a:endParaRPr lang="ko-KR" altLang="en-US"/>
          </a:p>
        </p:txBody>
      </p:sp>
      <p:sp>
        <p:nvSpPr>
          <p:cNvPr id="7" name="직사각형 6"/>
          <p:cNvSpPr/>
          <p:nvPr/>
        </p:nvSpPr>
        <p:spPr>
          <a:xfrm>
            <a:off x="1115616" y="5085184"/>
            <a:ext cx="5760640" cy="294536"/>
          </a:xfrm>
          <a:prstGeom prst="rect">
            <a:avLst/>
          </a:prstGeom>
        </p:spPr>
        <p:txBody>
          <a:bodyPr wrap="square">
            <a:spAutoFit/>
          </a:bodyPr>
          <a:lstStyle/>
          <a:p>
            <a:pPr>
              <a:defRPr lang="ko-KR" altLang="en-US"/>
            </a:pPr>
            <a:r>
              <a:rPr lang="ko-KR" altLang="en-US" sz="1400">
                <a:solidFill>
                  <a:schemeClr val="accent1"/>
                </a:solidFill>
              </a:rPr>
              <a:t>출처</a:t>
            </a:r>
            <a:r>
              <a:rPr lang="en-US" altLang="ko-KR" sz="1400">
                <a:solidFill>
                  <a:schemeClr val="accent1"/>
                </a:solidFill>
              </a:rPr>
              <a:t>:http://blog.naver.com/hso7004/70187509720</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근거</a:t>
            </a:r>
            <a:r>
              <a:rPr lang="en-US" altLang="ko-KR"/>
              <a:t>5</a:t>
            </a:r>
            <a:endParaRPr lang="ko-KR" altLang="en-US"/>
          </a:p>
        </p:txBody>
      </p:sp>
      <p:pic>
        <p:nvPicPr>
          <p:cNvPr id="4" name="내용 개체 틀 3" descr="5.bmp"/>
          <p:cNvPicPr>
            <a:picLocks noGrp="1" noChangeAspect="1"/>
          </p:cNvPicPr>
          <p:nvPr>
            <p:ph idx="1"/>
          </p:nvPr>
        </p:nvPicPr>
        <p:blipFill rotWithShape="1">
          <a:blip r:embed="rId2" cstate="print"/>
          <a:stretch>
            <a:fillRect/>
          </a:stretch>
        </p:blipFill>
        <p:spPr>
          <a:xfrm>
            <a:off x="3131840" y="1700808"/>
            <a:ext cx="2736304" cy="2022948"/>
          </a:xfrm>
        </p:spPr>
      </p:pic>
      <p:sp>
        <p:nvSpPr>
          <p:cNvPr id="5" name="직사각형 4"/>
          <p:cNvSpPr/>
          <p:nvPr/>
        </p:nvSpPr>
        <p:spPr>
          <a:xfrm>
            <a:off x="1115616" y="4005064"/>
            <a:ext cx="6840760" cy="1403231"/>
          </a:xfrm>
          <a:prstGeom prst="rect">
            <a:avLst/>
          </a:prstGeom>
        </p:spPr>
        <p:txBody>
          <a:bodyPr wrap="square">
            <a:spAutoFit/>
          </a:bodyPr>
          <a:lstStyle/>
          <a:p>
            <a:pPr>
              <a:defRPr lang="ko-KR" altLang="en-US"/>
            </a:pPr>
            <a:r>
              <a:rPr lang="ko-KR" altLang="en-US"/>
              <a:t>신증동국여지승람팔도총도 라는 </a:t>
            </a:r>
            <a:r>
              <a:rPr lang="en-US" altLang="ko-KR"/>
              <a:t>1530</a:t>
            </a:r>
            <a:r>
              <a:rPr lang="ko-KR" altLang="en-US"/>
              <a:t>년에 만들어진 지도에서도 독도가 조선의 땅이라고 표시 되어 있다고 한다</a:t>
            </a:r>
            <a:r>
              <a:rPr lang="en-US" altLang="ko-KR"/>
              <a:t>.</a:t>
            </a:r>
            <a:r>
              <a:rPr lang="ko-KR" altLang="en-US"/>
              <a:t>그 당시 이름인 </a:t>
            </a:r>
            <a:r>
              <a:rPr lang="en-US" altLang="ko-KR"/>
              <a:t>'</a:t>
            </a:r>
            <a:r>
              <a:rPr lang="ko-KR" altLang="en-US"/>
              <a:t>우산도</a:t>
            </a:r>
            <a:r>
              <a:rPr lang="en-US" altLang="ko-KR"/>
              <a:t>'</a:t>
            </a:r>
            <a:r>
              <a:rPr lang="ko-KR" altLang="en-US"/>
              <a:t>로 그려져 있다고 한다</a:t>
            </a:r>
            <a:r>
              <a:rPr lang="en-US" altLang="ko-KR"/>
              <a:t>.</a:t>
            </a:r>
          </a:p>
          <a:p>
            <a:pPr>
              <a:defRPr lang="ko-KR" altLang="en-US"/>
            </a:pPr>
            <a:endParaRPr lang="en-US" altLang="ko-KR"/>
          </a:p>
          <a:p>
            <a:pPr>
              <a:defRPr lang="ko-KR" altLang="en-US"/>
            </a:pPr>
            <a:r>
              <a:rPr lang="ko-KR" altLang="en-US" sz="1400">
                <a:solidFill>
                  <a:schemeClr val="accent1"/>
                </a:solidFill>
              </a:rPr>
              <a:t>출처</a:t>
            </a:r>
            <a:r>
              <a:rPr lang="en-US" altLang="ko-KR" sz="1400">
                <a:solidFill>
                  <a:schemeClr val="accent1"/>
                </a:solidFill>
              </a:rPr>
              <a:t>: http://blog.naver.com/hso7004/70187509720</a:t>
            </a:r>
            <a:endParaRPr lang="ko-KR" altLang="en-US" sz="1400">
              <a:solidFill>
                <a:schemeClr val="accent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ko-KR" altLang="en-US" dirty="0" smtClean="0"/>
              <a:t>목차</a:t>
            </a:r>
            <a:endParaRPr lang="ko-KR" altLang="en-US" dirty="0"/>
          </a:p>
        </p:txBody>
      </p:sp>
      <p:sp>
        <p:nvSpPr>
          <p:cNvPr id="3" name="내용 개체 틀 2"/>
          <p:cNvSpPr>
            <a:spLocks noGrp="1"/>
          </p:cNvSpPr>
          <p:nvPr>
            <p:ph idx="1"/>
          </p:nvPr>
        </p:nvSpPr>
        <p:spPr/>
        <p:txBody>
          <a:bodyPr>
            <a:normAutofit fontScale="92500" lnSpcReduction="20000"/>
          </a:bodyPr>
          <a:lstStyle/>
          <a:p>
            <a:pPr>
              <a:buNone/>
            </a:pPr>
            <a:r>
              <a:rPr lang="en-US" altLang="ko-KR" dirty="0" smtClean="0"/>
              <a:t> </a:t>
            </a:r>
          </a:p>
          <a:p>
            <a:pPr>
              <a:buNone/>
            </a:pPr>
            <a:endParaRPr lang="en-US" altLang="ko-KR" dirty="0"/>
          </a:p>
          <a:p>
            <a:pPr>
              <a:buFontTx/>
              <a:buChar char="-"/>
            </a:pPr>
            <a:r>
              <a:rPr lang="ko-KR" altLang="en-US" dirty="0" smtClean="0"/>
              <a:t>지리적</a:t>
            </a:r>
            <a:endParaRPr lang="en-US" altLang="ko-KR" dirty="0" smtClean="0"/>
          </a:p>
          <a:p>
            <a:pPr>
              <a:buFontTx/>
              <a:buChar char="-"/>
            </a:pPr>
            <a:endParaRPr lang="en-US" altLang="ko-KR" dirty="0" smtClean="0"/>
          </a:p>
          <a:p>
            <a:pPr>
              <a:buFontTx/>
              <a:buChar char="-"/>
            </a:pPr>
            <a:r>
              <a:rPr lang="ko-KR" altLang="en-US" dirty="0" smtClean="0"/>
              <a:t>역사적</a:t>
            </a:r>
            <a:endParaRPr lang="en-US" altLang="ko-KR" dirty="0" smtClean="0"/>
          </a:p>
          <a:p>
            <a:pPr>
              <a:buFontTx/>
              <a:buChar char="-"/>
            </a:pPr>
            <a:endParaRPr lang="en-US" altLang="ko-KR" dirty="0" smtClean="0"/>
          </a:p>
          <a:p>
            <a:pPr>
              <a:buFontTx/>
              <a:buChar char="-"/>
            </a:pPr>
            <a:r>
              <a:rPr lang="ko-KR" altLang="en-US" dirty="0" smtClean="0"/>
              <a:t>입법</a:t>
            </a:r>
            <a:r>
              <a:rPr lang="en-US" altLang="ko-KR" dirty="0" smtClean="0"/>
              <a:t>,</a:t>
            </a:r>
            <a:r>
              <a:rPr lang="ko-KR" altLang="en-US" dirty="0" smtClean="0"/>
              <a:t>행정</a:t>
            </a:r>
            <a:r>
              <a:rPr lang="en-US" altLang="ko-KR" dirty="0" smtClean="0"/>
              <a:t>,</a:t>
            </a:r>
            <a:r>
              <a:rPr lang="ko-KR" altLang="en-US" dirty="0" smtClean="0"/>
              <a:t>사법적</a:t>
            </a:r>
            <a:endParaRPr lang="en-US" altLang="ko-KR" dirty="0" smtClean="0"/>
          </a:p>
          <a:p>
            <a:pPr>
              <a:buFontTx/>
              <a:buChar char="-"/>
            </a:pPr>
            <a:endParaRPr lang="en-US" altLang="ko-KR" dirty="0" smtClean="0"/>
          </a:p>
          <a:p>
            <a:pPr>
              <a:buFontTx/>
              <a:buChar char="-"/>
            </a:pPr>
            <a:r>
              <a:rPr lang="ko-KR" altLang="en-US" dirty="0" smtClean="0"/>
              <a:t>국제법적</a:t>
            </a:r>
            <a:endParaRPr lang="en-US" altLang="ko-KR" dirty="0" smtClean="0"/>
          </a:p>
          <a:p>
            <a:pPr>
              <a:buFontTx/>
              <a:buChar char="-"/>
            </a:pPr>
            <a:endParaRPr lang="en-US" altLang="ko-KR" dirty="0" smtClean="0"/>
          </a:p>
          <a:p>
            <a:pPr>
              <a:buFontTx/>
              <a:buChar char="-"/>
            </a:pPr>
            <a:r>
              <a:rPr lang="ko-KR" altLang="en-US" dirty="0" smtClean="0"/>
              <a:t>정치외교적</a:t>
            </a:r>
            <a:endParaRPr lang="en-US" altLang="ko-KR" dirty="0" smtClean="0"/>
          </a:p>
          <a:p>
            <a:pPr>
              <a:buFontTx/>
              <a:buChar char="-"/>
            </a:pPr>
            <a:endParaRPr lang="en-US" altLang="ko-KR" dirty="0" smtClean="0"/>
          </a:p>
          <a:p>
            <a:pPr>
              <a:buFontTx/>
              <a:buChar char="-"/>
            </a:pPr>
            <a:endParaRPr lang="en-US" altLang="ko-KR" dirty="0" smtClean="0"/>
          </a:p>
          <a:p>
            <a:pPr>
              <a:buNone/>
            </a:pPr>
            <a:endParaRPr lang="en-US" altLang="ko-K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근거</a:t>
            </a:r>
            <a:r>
              <a:rPr lang="en-US" altLang="ko-KR"/>
              <a:t>6</a:t>
            </a:r>
            <a:endParaRPr lang="ko-KR" altLang="en-US"/>
          </a:p>
        </p:txBody>
      </p:sp>
      <p:pic>
        <p:nvPicPr>
          <p:cNvPr id="4" name="내용 개체 틀 3" descr="6.bmp"/>
          <p:cNvPicPr>
            <a:picLocks noGrp="1" noChangeAspect="1"/>
          </p:cNvPicPr>
          <p:nvPr>
            <p:ph idx="1"/>
          </p:nvPr>
        </p:nvPicPr>
        <p:blipFill rotWithShape="1">
          <a:blip r:embed="rId2" cstate="print"/>
          <a:stretch>
            <a:fillRect/>
          </a:stretch>
        </p:blipFill>
        <p:spPr>
          <a:xfrm>
            <a:off x="2771800" y="1556792"/>
            <a:ext cx="3706612" cy="2088232"/>
          </a:xfrm>
        </p:spPr>
      </p:pic>
      <p:sp>
        <p:nvSpPr>
          <p:cNvPr id="5" name="직사각형 4"/>
          <p:cNvSpPr/>
          <p:nvPr/>
        </p:nvSpPr>
        <p:spPr>
          <a:xfrm>
            <a:off x="827584" y="4005064"/>
            <a:ext cx="7848872" cy="2222381"/>
          </a:xfrm>
          <a:prstGeom prst="rect">
            <a:avLst/>
          </a:prstGeom>
        </p:spPr>
        <p:txBody>
          <a:bodyPr wrap="square">
            <a:spAutoFit/>
          </a:bodyPr>
          <a:lstStyle/>
          <a:p>
            <a:pPr>
              <a:defRPr lang="ko-KR" altLang="en-US"/>
            </a:pPr>
            <a:r>
              <a:rPr lang="ko-KR" altLang="en-US"/>
              <a:t>삼국사기</a:t>
            </a:r>
            <a:r>
              <a:rPr lang="en-US" altLang="ko-KR"/>
              <a:t>(1145</a:t>
            </a:r>
            <a:r>
              <a:rPr lang="ko-KR" altLang="en-US"/>
              <a:t>년 편찬</a:t>
            </a:r>
            <a:r>
              <a:rPr lang="en-US" altLang="ko-KR"/>
              <a:t>): "</a:t>
            </a:r>
            <a:r>
              <a:rPr lang="ko-KR" altLang="en-US"/>
              <a:t>지증왕 </a:t>
            </a:r>
            <a:r>
              <a:rPr lang="en-US" altLang="ko-KR"/>
              <a:t>13</a:t>
            </a:r>
            <a:r>
              <a:rPr lang="ko-KR" altLang="en-US"/>
              <a:t>년</a:t>
            </a:r>
            <a:r>
              <a:rPr lang="en-US" altLang="ko-KR"/>
              <a:t>(512</a:t>
            </a:r>
            <a:r>
              <a:rPr lang="ko-KR" altLang="en-US"/>
              <a:t>년</a:t>
            </a:r>
            <a:r>
              <a:rPr lang="en-US" altLang="ko-KR"/>
              <a:t>)</a:t>
            </a:r>
            <a:r>
              <a:rPr lang="ko-KR" altLang="en-US"/>
              <a:t>에 이사부가 우산국</a:t>
            </a:r>
            <a:r>
              <a:rPr lang="en-US" altLang="ko-KR"/>
              <a:t>(</a:t>
            </a:r>
            <a:r>
              <a:rPr lang="ko-KR" altLang="en-US"/>
              <a:t>을릉도</a:t>
            </a:r>
            <a:r>
              <a:rPr lang="en-US" altLang="ko-KR"/>
              <a:t>)</a:t>
            </a:r>
            <a:r>
              <a:rPr lang="ko-KR" altLang="en-US"/>
              <a:t>를 정복해 신라에 귀속시켰음</a:t>
            </a:r>
            <a:r>
              <a:rPr lang="en-US" altLang="ko-KR"/>
              <a:t>"</a:t>
            </a:r>
            <a:r>
              <a:rPr lang="ko-KR" altLang="en-US"/>
              <a:t>이라고 기록되어있다</a:t>
            </a:r>
            <a:r>
              <a:rPr lang="en-US" altLang="ko-KR"/>
              <a:t>. </a:t>
            </a:r>
            <a:r>
              <a:rPr lang="ko-KR" altLang="en-US"/>
              <a:t>독도는 신라시대에 울릉도와 더불어 우산국</a:t>
            </a:r>
            <a:r>
              <a:rPr lang="en-US" altLang="ko-KR"/>
              <a:t>(</a:t>
            </a:r>
            <a:r>
              <a:rPr lang="ko-KR" altLang="en-US"/>
              <a:t>우산국은 삼국시대에 울릉도와 부속섬을 다스리던 나라를 의미</a:t>
            </a:r>
            <a:r>
              <a:rPr lang="en-US" altLang="ko-KR"/>
              <a:t>)</a:t>
            </a:r>
            <a:r>
              <a:rPr lang="ko-KR" altLang="en-US"/>
              <a:t>을 형성하였습니다</a:t>
            </a:r>
            <a:r>
              <a:rPr lang="en-US" altLang="ko-KR"/>
              <a:t>. </a:t>
            </a:r>
            <a:r>
              <a:rPr lang="ko-KR" altLang="en-US"/>
              <a:t>우산국은 신라 지증왕 </a:t>
            </a:r>
            <a:r>
              <a:rPr lang="en-US" altLang="ko-KR"/>
              <a:t>13</a:t>
            </a:r>
            <a:r>
              <a:rPr lang="ko-KR" altLang="en-US"/>
              <a:t>년 </a:t>
            </a:r>
            <a:r>
              <a:rPr lang="en-US" altLang="ko-KR"/>
              <a:t>(512</a:t>
            </a:r>
            <a:r>
              <a:rPr lang="ko-KR" altLang="en-US"/>
              <a:t>년</a:t>
            </a:r>
            <a:r>
              <a:rPr lang="en-US" altLang="ko-KR"/>
              <a:t>) </a:t>
            </a:r>
            <a:r>
              <a:rPr lang="ko-KR" altLang="en-US"/>
              <a:t>신라에 귀속하여 왔는데</a:t>
            </a:r>
            <a:r>
              <a:rPr lang="en-US" altLang="ko-KR"/>
              <a:t>, </a:t>
            </a:r>
            <a:r>
              <a:rPr lang="ko-KR" altLang="en-US"/>
              <a:t>그 이후 계속 고려와 조선을 거쳐 현재까지도 우리나라의 관리 하에 있는 섬으로 예부터 우리나라의 섬이였습니다</a:t>
            </a:r>
            <a:r>
              <a:rPr lang="en-US" altLang="ko-KR"/>
              <a:t>.</a:t>
            </a:r>
          </a:p>
          <a:p>
            <a:pPr>
              <a:defRPr lang="ko-KR" altLang="en-US"/>
            </a:pPr>
            <a:endParaRPr lang="en-US" altLang="ko-KR"/>
          </a:p>
          <a:p>
            <a:pPr>
              <a:defRPr lang="ko-KR" altLang="en-US"/>
            </a:pPr>
            <a:r>
              <a:rPr lang="ko-KR" altLang="en-US" sz="1400">
                <a:solidFill>
                  <a:schemeClr val="accent1"/>
                </a:solidFill>
              </a:rPr>
              <a:t>출처</a:t>
            </a:r>
            <a:r>
              <a:rPr lang="en-US" altLang="ko-KR" sz="1400">
                <a:solidFill>
                  <a:schemeClr val="accent1"/>
                </a:solidFill>
              </a:rPr>
              <a:t>: http://wowna.egloos.com/1982113</a:t>
            </a:r>
            <a:endParaRPr lang="ko-KR" altLang="en-US" sz="1400">
              <a:solidFill>
                <a:schemeClr val="accent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근거</a:t>
            </a:r>
            <a:r>
              <a:rPr lang="en-US" altLang="ko-KR"/>
              <a:t>7</a:t>
            </a:r>
            <a:endParaRPr lang="ko-KR" altLang="en-US"/>
          </a:p>
        </p:txBody>
      </p:sp>
      <p:pic>
        <p:nvPicPr>
          <p:cNvPr id="4" name="내용 개체 틀 3" descr="7.bmp"/>
          <p:cNvPicPr>
            <a:picLocks noGrp="1" noChangeAspect="1"/>
          </p:cNvPicPr>
          <p:nvPr>
            <p:ph idx="1"/>
          </p:nvPr>
        </p:nvPicPr>
        <p:blipFill rotWithShape="1">
          <a:blip r:embed="rId2" cstate="print"/>
          <a:stretch>
            <a:fillRect/>
          </a:stretch>
        </p:blipFill>
        <p:spPr>
          <a:xfrm>
            <a:off x="2771800" y="1556792"/>
            <a:ext cx="3855428" cy="2160240"/>
          </a:xfrm>
        </p:spPr>
      </p:pic>
      <p:sp>
        <p:nvSpPr>
          <p:cNvPr id="9" name="직사각형 8"/>
          <p:cNvSpPr/>
          <p:nvPr/>
        </p:nvSpPr>
        <p:spPr>
          <a:xfrm>
            <a:off x="1187624" y="4077072"/>
            <a:ext cx="7056784" cy="1397898"/>
          </a:xfrm>
          <a:prstGeom prst="rect">
            <a:avLst/>
          </a:prstGeom>
        </p:spPr>
        <p:txBody>
          <a:bodyPr wrap="square">
            <a:spAutoFit/>
          </a:bodyPr>
          <a:lstStyle/>
          <a:p>
            <a:pPr>
              <a:defRPr lang="ko-KR" altLang="en-US"/>
            </a:pPr>
            <a:endParaRPr lang="ko-KR" altLang="en-US"/>
          </a:p>
          <a:p>
            <a:pPr>
              <a:defRPr lang="ko-KR" altLang="en-US"/>
            </a:pPr>
            <a:r>
              <a:rPr lang="ko-KR" altLang="en-US"/>
              <a:t>고려사 </a:t>
            </a:r>
            <a:r>
              <a:rPr lang="en-US" altLang="ko-KR"/>
              <a:t>(1414</a:t>
            </a:r>
            <a:r>
              <a:rPr lang="ko-KR" altLang="en-US"/>
              <a:t>년 편찬</a:t>
            </a:r>
            <a:r>
              <a:rPr lang="en-US" altLang="ko-KR"/>
              <a:t>) : "</a:t>
            </a:r>
            <a:r>
              <a:rPr lang="ko-KR" altLang="en-US"/>
              <a:t>고려 의종 때 김유립이 을릉도를 현지 답사함</a:t>
            </a:r>
            <a:r>
              <a:rPr lang="en-US" altLang="ko-KR"/>
              <a:t>" </a:t>
            </a:r>
            <a:r>
              <a:rPr lang="ko-KR" altLang="en-US"/>
              <a:t>이것은 실제 이쪽부근이 우리땅임을 입증시킴</a:t>
            </a:r>
          </a:p>
          <a:p>
            <a:pPr>
              <a:defRPr lang="ko-KR" altLang="en-US"/>
            </a:pPr>
            <a:endParaRPr lang="en-US" altLang="ko-KR"/>
          </a:p>
          <a:p>
            <a:pPr>
              <a:defRPr lang="ko-KR" altLang="en-US"/>
            </a:pPr>
            <a:r>
              <a:rPr lang="ko-KR" altLang="en-US" sz="1400">
                <a:solidFill>
                  <a:schemeClr val="accent1"/>
                </a:solidFill>
              </a:rPr>
              <a:t>출처</a:t>
            </a:r>
            <a:r>
              <a:rPr lang="en-US" altLang="ko-KR" sz="1400">
                <a:solidFill>
                  <a:schemeClr val="accent1"/>
                </a:solidFill>
              </a:rPr>
              <a:t>: http://wowna.egloos.com/1982113</a:t>
            </a:r>
            <a:endParaRPr lang="ko-KR" altLang="en-US" sz="1400">
              <a:solidFill>
                <a:schemeClr val="accent1"/>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근거</a:t>
            </a:r>
            <a:r>
              <a:rPr lang="en-US" altLang="ko-KR"/>
              <a:t>8</a:t>
            </a:r>
            <a:endParaRPr lang="ko-KR" altLang="en-US"/>
          </a:p>
        </p:txBody>
      </p:sp>
      <p:pic>
        <p:nvPicPr>
          <p:cNvPr id="4" name="내용 개체 틀 3" descr="8.bmp"/>
          <p:cNvPicPr>
            <a:picLocks noGrp="1" noChangeAspect="1"/>
          </p:cNvPicPr>
          <p:nvPr>
            <p:ph idx="1"/>
          </p:nvPr>
        </p:nvPicPr>
        <p:blipFill rotWithShape="1">
          <a:blip r:embed="rId2" cstate="print"/>
          <a:stretch>
            <a:fillRect/>
          </a:stretch>
        </p:blipFill>
        <p:spPr>
          <a:xfrm>
            <a:off x="3563888" y="1556792"/>
            <a:ext cx="2088232" cy="2452334"/>
          </a:xfrm>
        </p:spPr>
      </p:pic>
      <p:sp>
        <p:nvSpPr>
          <p:cNvPr id="5" name="직사각형 4"/>
          <p:cNvSpPr/>
          <p:nvPr/>
        </p:nvSpPr>
        <p:spPr>
          <a:xfrm>
            <a:off x="611560" y="4221088"/>
            <a:ext cx="7920880" cy="1939682"/>
          </a:xfrm>
          <a:prstGeom prst="rect">
            <a:avLst/>
          </a:prstGeom>
        </p:spPr>
        <p:txBody>
          <a:bodyPr wrap="square">
            <a:spAutoFit/>
          </a:bodyPr>
          <a:lstStyle/>
          <a:p>
            <a:pPr latinLnBrk="0">
              <a:defRPr lang="ko-KR" altLang="en-US"/>
            </a:pPr>
            <a:r>
              <a:rPr lang="ko-KR" altLang="en-US"/>
              <a:t>안용복 사건을 계기로 도쿠가와 막부에서 을릉도와 독도가 조선땅임을 인정하고 일본어부들에게 월경을 금지 시킴</a:t>
            </a:r>
            <a:r>
              <a:rPr lang="en-US" altLang="ko-KR"/>
              <a:t>(1699</a:t>
            </a:r>
            <a:r>
              <a:rPr lang="ko-KR" altLang="en-US"/>
              <a:t>년 외교문서</a:t>
            </a:r>
            <a:r>
              <a:rPr lang="en-US" altLang="ko-KR"/>
              <a:t>)</a:t>
            </a:r>
          </a:p>
          <a:p>
            <a:pPr latinLnBrk="0">
              <a:defRPr lang="ko-KR" altLang="en-US"/>
            </a:pPr>
            <a:r>
              <a:rPr lang="ko-KR" altLang="en-US"/>
              <a:t>숙종 때 안용복이라는 사람이 몇 명의 군졸들과 함께 독도에서 불법 어업을 하고 있는 일본인들을 몰아내고 쓰시마섬의 성주에게 독도와 울릉도는 우리 땅이라는 서명을 받아 오는 경우도 있었다고 한다</a:t>
            </a:r>
            <a:r>
              <a:rPr lang="en-US" altLang="ko-KR"/>
              <a:t>.</a:t>
            </a:r>
          </a:p>
          <a:p>
            <a:pPr>
              <a:defRPr lang="ko-KR" altLang="en-US"/>
            </a:pPr>
            <a:endParaRPr lang="en-US" altLang="ko-KR"/>
          </a:p>
          <a:p>
            <a:pPr>
              <a:defRPr lang="ko-KR" altLang="en-US"/>
            </a:pPr>
            <a:r>
              <a:rPr lang="ko-KR" altLang="en-US" sz="1400">
                <a:solidFill>
                  <a:schemeClr val="accent1"/>
                </a:solidFill>
              </a:rPr>
              <a:t>출처</a:t>
            </a:r>
            <a:r>
              <a:rPr lang="en-US" altLang="ko-KR" sz="1400">
                <a:solidFill>
                  <a:schemeClr val="accent1"/>
                </a:solidFill>
              </a:rPr>
              <a:t>: http://wowna.egloos.com/1982113</a:t>
            </a:r>
            <a:endParaRPr lang="ko-KR" altLang="en-US" sz="1400">
              <a:solidFill>
                <a:schemeClr val="accent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defRPr lang="ko-KR" altLang="en-US"/>
            </a:pPr>
            <a:r>
              <a:rPr lang="ko-KR" altLang="en-US" dirty="0" err="1" smtClean="0"/>
              <a:t>니타카호</a:t>
            </a:r>
            <a:r>
              <a:rPr lang="ko-KR" altLang="en-US" dirty="0" smtClean="0"/>
              <a:t> </a:t>
            </a:r>
            <a:r>
              <a:rPr lang="ko-KR" altLang="en-US" dirty="0"/>
              <a:t>항해일지</a:t>
            </a:r>
          </a:p>
        </p:txBody>
      </p:sp>
      <p:pic>
        <p:nvPicPr>
          <p:cNvPr id="3" name="내용 개체 틀 2"/>
          <p:cNvPicPr>
            <a:picLocks noGrp="1" noChangeAspect="1"/>
          </p:cNvPicPr>
          <p:nvPr>
            <p:ph idx="1"/>
          </p:nvPr>
        </p:nvPicPr>
        <p:blipFill rotWithShape="1">
          <a:blip r:embed="rId2" cstate="print"/>
          <a:stretch>
            <a:fillRect/>
          </a:stretch>
        </p:blipFill>
        <p:spPr>
          <a:xfrm>
            <a:off x="676275" y="1653381"/>
            <a:ext cx="7496175" cy="4419600"/>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제목 1"/>
          <p:cNvSpPr>
            <a:spLocks noGrp="1"/>
          </p:cNvSpPr>
          <p:nvPr>
            <p:ph type="title"/>
          </p:nvPr>
        </p:nvSpPr>
        <p:spPr/>
        <p:txBody>
          <a:bodyPr vert="horz" lIns="91440" tIns="45720" rIns="91440" bIns="45720" anchor="ctr">
            <a:normAutofit/>
          </a:bodyPr>
          <a:lstStyle/>
          <a:p>
            <a:pPr>
              <a:defRPr lang="ko-KR" altLang="en-US"/>
            </a:pPr>
            <a:r>
              <a:rPr lang="ko-KR" altLang="en-US" dirty="0" err="1" smtClean="0"/>
              <a:t>니타카호</a:t>
            </a:r>
            <a:r>
              <a:rPr lang="ko-KR" altLang="en-US" dirty="0" smtClean="0"/>
              <a:t> </a:t>
            </a:r>
            <a:r>
              <a:rPr lang="ko-KR" altLang="en-US" dirty="0"/>
              <a:t>항해일지</a:t>
            </a:r>
          </a:p>
        </p:txBody>
      </p:sp>
      <p:pic>
        <p:nvPicPr>
          <p:cNvPr id="3" name="내용 개체 틀 2"/>
          <p:cNvPicPr>
            <a:picLocks noGrp="1" noChangeAspect="1"/>
          </p:cNvPicPr>
          <p:nvPr>
            <p:ph idx="1"/>
          </p:nvPr>
        </p:nvPicPr>
        <p:blipFill rotWithShape="1">
          <a:blip r:embed="rId2" cstate="print"/>
          <a:stretch>
            <a:fillRect/>
          </a:stretch>
        </p:blipFill>
        <p:spPr>
          <a:xfrm>
            <a:off x="708660" y="1700783"/>
            <a:ext cx="3143250" cy="4419600"/>
          </a:xfrm>
          <a:prstGeom prst="rect">
            <a:avLst/>
          </a:prstGeom>
        </p:spPr>
      </p:pic>
      <p:sp>
        <p:nvSpPr>
          <p:cNvPr id="4" name="TextBox 3"/>
          <p:cNvSpPr txBox="1"/>
          <p:nvPr/>
        </p:nvSpPr>
        <p:spPr>
          <a:xfrm>
            <a:off x="4716018" y="1700783"/>
            <a:ext cx="2808351" cy="364237"/>
          </a:xfrm>
          <a:prstGeom prst="rect">
            <a:avLst/>
          </a:prstGeom>
        </p:spPr>
        <p:txBody>
          <a:bodyPr wrap="square">
            <a:spAutoFit/>
          </a:bodyPr>
          <a:lstStyle/>
          <a:p>
            <a:pPr>
              <a:defRPr lang="ko-KR" altLang="en-US"/>
            </a:pPr>
            <a:endParaRPr lang="ko-KR" altLang="en-US"/>
          </a:p>
        </p:txBody>
      </p:sp>
      <p:sp>
        <p:nvSpPr>
          <p:cNvPr id="5" name="TextBox 4"/>
          <p:cNvSpPr txBox="1"/>
          <p:nvPr/>
        </p:nvSpPr>
        <p:spPr>
          <a:xfrm>
            <a:off x="4572000" y="1969007"/>
            <a:ext cx="3888486" cy="1610488"/>
          </a:xfrm>
          <a:prstGeom prst="rect">
            <a:avLst/>
          </a:prstGeom>
        </p:spPr>
        <p:txBody>
          <a:bodyPr wrap="square">
            <a:spAutoFit/>
          </a:bodyPr>
          <a:lstStyle/>
          <a:p>
            <a:pPr>
              <a:defRPr lang="ko-KR" altLang="en-US"/>
            </a:pPr>
            <a:r>
              <a:rPr lang="ko-KR" altLang="en-US" sz="2000">
                <a:latin typeface="한컴 윤고딕 250"/>
                <a:ea typeface="한컴 윤고딕 250"/>
              </a:rPr>
              <a:t>1904년 8월 일본 해군은블라디보스톡 함대를 격파한 뒤 발틱 함대의 극동 파견정보 수집과 독도의 군사전략지적 가치 타진을 위해 군함 '니타카호'를 독도로 보냈다.</a:t>
            </a:r>
          </a:p>
        </p:txBody>
      </p:sp>
      <p:sp>
        <p:nvSpPr>
          <p:cNvPr id="7" name="TextBox 6"/>
          <p:cNvSpPr txBox="1"/>
          <p:nvPr/>
        </p:nvSpPr>
        <p:spPr>
          <a:xfrm>
            <a:off x="4572000" y="3910583"/>
            <a:ext cx="3888486" cy="1307212"/>
          </a:xfrm>
          <a:prstGeom prst="rect">
            <a:avLst/>
          </a:prstGeom>
        </p:spPr>
        <p:txBody>
          <a:bodyPr wrap="square">
            <a:spAutoFit/>
          </a:bodyPr>
          <a:lstStyle/>
          <a:p>
            <a:pPr>
              <a:defRPr lang="ko-KR" altLang="en-US"/>
            </a:pPr>
            <a:r>
              <a:rPr lang="ko-KR" altLang="en-US" sz="2000">
                <a:latin typeface="한컴 윤고딕 250"/>
                <a:ea typeface="한컴 윤고딕 250"/>
              </a:rPr>
              <a:t>니타카호는 러시아 군함이 6월 경 독도에 일시 표박했다는 것과 독도가 망루 설치 가능한 지형이라는 것을 보고하였다.</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defRPr lang="ko-KR" altLang="en-US"/>
            </a:pPr>
            <a:r>
              <a:rPr lang="ko-KR" altLang="en-US" dirty="0" smtClean="0"/>
              <a:t>조선국 </a:t>
            </a:r>
            <a:r>
              <a:rPr lang="ko-KR" altLang="en-US" dirty="0"/>
              <a:t>교제시말 내탐서</a:t>
            </a:r>
          </a:p>
        </p:txBody>
      </p:sp>
      <p:pic>
        <p:nvPicPr>
          <p:cNvPr id="3" name="내용 개체 틀 2"/>
          <p:cNvPicPr>
            <a:picLocks noGrp="1" noChangeAspect="1"/>
          </p:cNvPicPr>
          <p:nvPr>
            <p:ph idx="1"/>
          </p:nvPr>
        </p:nvPicPr>
        <p:blipFill rotWithShape="1">
          <a:blip r:embed="rId2" cstate="print"/>
          <a:stretch>
            <a:fillRect/>
          </a:stretch>
        </p:blipFill>
        <p:spPr>
          <a:xfrm>
            <a:off x="1465195" y="1600200"/>
            <a:ext cx="6213610" cy="3773043"/>
          </a:xfrm>
          <a:prstGeom prst="rect">
            <a:avLst/>
          </a:prstGeom>
        </p:spPr>
      </p:pic>
      <p:sp>
        <p:nvSpPr>
          <p:cNvPr id="4" name="TextBox 3"/>
          <p:cNvSpPr txBox="1"/>
          <p:nvPr/>
        </p:nvSpPr>
        <p:spPr>
          <a:xfrm>
            <a:off x="1465194" y="5661279"/>
            <a:ext cx="6707256" cy="1004315"/>
          </a:xfrm>
          <a:prstGeom prst="rect">
            <a:avLst/>
          </a:prstGeom>
        </p:spPr>
        <p:txBody>
          <a:bodyPr wrap="square">
            <a:spAutoFit/>
          </a:bodyPr>
          <a:lstStyle/>
          <a:p>
            <a:pPr>
              <a:defRPr lang="ko-KR" altLang="en-US"/>
            </a:pPr>
            <a:r>
              <a:rPr lang="ko-KR" altLang="en-US" sz="2000">
                <a:latin typeface="한컴 윤고딕 250"/>
                <a:ea typeface="한컴 윤고딕 250"/>
              </a:rPr>
              <a:t>&lt;죽도(울릉도).송도(독도)가 조선의 부속이 된 시말&gt; 1870</a:t>
            </a:r>
          </a:p>
          <a:p>
            <a:pPr>
              <a:defRPr lang="ko-KR" altLang="en-US"/>
            </a:pPr>
            <a:r>
              <a:rPr lang="ko-KR" altLang="en-US" sz="2000">
                <a:latin typeface="한컴 윤고딕 250"/>
                <a:ea typeface="한컴 윤고딕 250"/>
              </a:rPr>
              <a:t>메이지 정부 태정관의 명령에 의해 외무성 관리인 샤타하쿠보 등이 조선을 시찰한 후 외무성에 제출한 보고서.</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defRPr lang="ko-KR" altLang="en-US"/>
            </a:pPr>
            <a:r>
              <a:rPr lang="ko-KR" altLang="en-US" dirty="0" smtClean="0"/>
              <a:t>울도 </a:t>
            </a:r>
            <a:r>
              <a:rPr lang="ko-KR" altLang="en-US" dirty="0"/>
              <a:t>군수 </a:t>
            </a:r>
            <a:r>
              <a:rPr lang="ko-KR" altLang="en-US" dirty="0" err="1"/>
              <a:t>심흥택</a:t>
            </a:r>
            <a:r>
              <a:rPr lang="ko-KR" altLang="en-US" dirty="0"/>
              <a:t> 보고서</a:t>
            </a:r>
          </a:p>
        </p:txBody>
      </p:sp>
      <p:pic>
        <p:nvPicPr>
          <p:cNvPr id="3" name="내용 개체 틀 2"/>
          <p:cNvPicPr>
            <a:picLocks noGrp="1" noChangeAspect="1"/>
          </p:cNvPicPr>
          <p:nvPr>
            <p:ph idx="1"/>
          </p:nvPr>
        </p:nvPicPr>
        <p:blipFill rotWithShape="1">
          <a:blip r:embed="rId2" cstate="print"/>
          <a:stretch>
            <a:fillRect/>
          </a:stretch>
        </p:blipFill>
        <p:spPr>
          <a:xfrm>
            <a:off x="1763649" y="1417638"/>
            <a:ext cx="5976747" cy="3523551"/>
          </a:xfrm>
          <a:prstGeom prst="rect">
            <a:avLst/>
          </a:prstGeom>
        </p:spPr>
      </p:pic>
      <p:sp>
        <p:nvSpPr>
          <p:cNvPr id="4" name="TextBox 3"/>
          <p:cNvSpPr txBox="1"/>
          <p:nvPr/>
        </p:nvSpPr>
        <p:spPr>
          <a:xfrm>
            <a:off x="1763649" y="5157216"/>
            <a:ext cx="6480809" cy="1613154"/>
          </a:xfrm>
          <a:prstGeom prst="rect">
            <a:avLst/>
          </a:prstGeom>
        </p:spPr>
        <p:txBody>
          <a:bodyPr wrap="square">
            <a:spAutoFit/>
          </a:bodyPr>
          <a:lstStyle/>
          <a:p>
            <a:pPr>
              <a:defRPr lang="ko-KR" altLang="en-US"/>
            </a:pPr>
            <a:r>
              <a:rPr lang="ko-KR" altLang="en-US" sz="2000">
                <a:latin typeface="한컴 윤고딕 250"/>
                <a:ea typeface="한컴 윤고딕 250"/>
              </a:rPr>
              <a:t>울도 군수 심흥택의 보고서에 &lt;본군 소속 독도&gt;라고 명기하여 조정에 보고.</a:t>
            </a:r>
          </a:p>
          <a:p>
            <a:pPr>
              <a:defRPr lang="ko-KR" altLang="en-US"/>
            </a:pPr>
            <a:r>
              <a:rPr lang="ko-KR" altLang="en-US" sz="2000">
                <a:latin typeface="한컴 윤고딕 250"/>
                <a:ea typeface="한컴 윤고딕 250"/>
              </a:rPr>
              <a:t>독도가 울도군(울릉군)의 관할 구역이 었음을 분명히 보여줌</a:t>
            </a:r>
          </a:p>
          <a:p>
            <a:pPr>
              <a:defRPr lang="ko-KR" altLang="en-US"/>
            </a:pPr>
            <a:r>
              <a:rPr lang="ko-KR" altLang="en-US" sz="2000">
                <a:latin typeface="한컴 윤고딕 250"/>
                <a:ea typeface="한컴 윤고딕 250"/>
              </a:rPr>
              <a:t>1906년 이전에 독도를 울릉전도와 더불어 울도군의 행정구역에 포함되어 있었음을 알 수 있다.</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defRPr lang="ko-KR" altLang="en-US"/>
            </a:pPr>
            <a:r>
              <a:rPr lang="ko-KR" altLang="en-US" dirty="0" err="1" smtClean="0"/>
              <a:t>삼국통람도설</a:t>
            </a:r>
            <a:endParaRPr lang="ko-KR" altLang="en-US" dirty="0"/>
          </a:p>
        </p:txBody>
      </p:sp>
      <p:pic>
        <p:nvPicPr>
          <p:cNvPr id="3" name="내용 개체 틀 2"/>
          <p:cNvPicPr>
            <a:picLocks noGrp="1" noChangeAspect="1"/>
          </p:cNvPicPr>
          <p:nvPr>
            <p:ph idx="1"/>
          </p:nvPr>
        </p:nvPicPr>
        <p:blipFill rotWithShape="1">
          <a:blip r:embed="rId2" cstate="print"/>
          <a:stretch>
            <a:fillRect/>
          </a:stretch>
        </p:blipFill>
        <p:spPr>
          <a:xfrm>
            <a:off x="457200" y="1595944"/>
            <a:ext cx="4114800" cy="4857433"/>
          </a:xfrm>
          <a:prstGeom prst="rect">
            <a:avLst/>
          </a:prstGeom>
        </p:spPr>
      </p:pic>
      <p:sp>
        <p:nvSpPr>
          <p:cNvPr id="4" name="TextBox 3"/>
          <p:cNvSpPr txBox="1"/>
          <p:nvPr/>
        </p:nvSpPr>
        <p:spPr>
          <a:xfrm>
            <a:off x="4788027" y="1916811"/>
            <a:ext cx="3672459" cy="367284"/>
          </a:xfrm>
          <a:prstGeom prst="rect">
            <a:avLst/>
          </a:prstGeom>
        </p:spPr>
        <p:txBody>
          <a:bodyPr wrap="square">
            <a:spAutoFit/>
          </a:bodyPr>
          <a:lstStyle/>
          <a:p>
            <a:pPr>
              <a:defRPr lang="ko-KR" altLang="en-US"/>
            </a:pPr>
            <a:endParaRPr lang="ko-KR" altLang="en-US"/>
          </a:p>
        </p:txBody>
      </p:sp>
      <p:sp>
        <p:nvSpPr>
          <p:cNvPr id="5" name="TextBox 4"/>
          <p:cNvSpPr txBox="1"/>
          <p:nvPr/>
        </p:nvSpPr>
        <p:spPr>
          <a:xfrm>
            <a:off x="4921758" y="2284095"/>
            <a:ext cx="3538728" cy="1000125"/>
          </a:xfrm>
          <a:prstGeom prst="rect">
            <a:avLst/>
          </a:prstGeom>
        </p:spPr>
        <p:txBody>
          <a:bodyPr wrap="square">
            <a:spAutoFit/>
          </a:bodyPr>
          <a:lstStyle/>
          <a:p>
            <a:pPr>
              <a:defRPr lang="ko-KR" altLang="en-US"/>
            </a:pPr>
            <a:r>
              <a:rPr lang="ko-KR" altLang="en-US" sz="2000">
                <a:latin typeface="한컴 윤고딕 250"/>
                <a:ea typeface="한컴 윤고딕 250"/>
              </a:rPr>
              <a:t>18세기 일본 최고 지리학자이자 국제정치 전문가였던 하야시시헤이가 제작한 고지도 발견</a:t>
            </a:r>
          </a:p>
        </p:txBody>
      </p:sp>
      <p:sp>
        <p:nvSpPr>
          <p:cNvPr id="6" name="TextBox 5"/>
          <p:cNvSpPr txBox="1"/>
          <p:nvPr/>
        </p:nvSpPr>
        <p:spPr>
          <a:xfrm>
            <a:off x="4998910" y="4024660"/>
            <a:ext cx="3250692" cy="1002635"/>
          </a:xfrm>
          <a:prstGeom prst="rect">
            <a:avLst/>
          </a:prstGeom>
        </p:spPr>
        <p:txBody>
          <a:bodyPr wrap="square">
            <a:spAutoFit/>
          </a:bodyPr>
          <a:lstStyle/>
          <a:p>
            <a:pPr>
              <a:defRPr lang="ko-KR" altLang="en-US"/>
            </a:pPr>
            <a:r>
              <a:rPr lang="ko-KR" altLang="en-US" sz="2000">
                <a:latin typeface="한컴 윤고딕 250"/>
                <a:ea typeface="한컴 윤고딕 250"/>
              </a:rPr>
              <a:t>동해상의 섬들이 모두 한반도와 같은 색깔로 표시되어 한국령임을 나타내고 있다.</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defRPr lang="ko-KR" altLang="en-US"/>
            </a:pPr>
            <a:endParaRPr lang="ko-KR" altLang="en-US"/>
          </a:p>
        </p:txBody>
      </p:sp>
      <p:pic>
        <p:nvPicPr>
          <p:cNvPr id="3" name="bandicam 2016-03-20 19-37-53-994.avi">
            <a:hlinkClick r:id="" action="ppaction://media"/>
          </p:cNvPr>
          <p:cNvPicPr>
            <a:picLocks noGrp="1" noRot="1" noChangeAspect="1"/>
          </p:cNvPicPr>
          <p:nvPr>
            <p:ph idx="1"/>
            <a:videoFile r:link="rId1"/>
          </p:nvPr>
        </p:nvPicPr>
        <p:blipFill rotWithShape="1">
          <a:blip r:embed="rId3" cstate="print"/>
          <a:stretch>
            <a:fillRect/>
          </a:stretch>
        </p:blipFill>
        <p:spPr>
          <a:xfrm>
            <a:off x="3048000" y="2811463"/>
            <a:ext cx="3048000" cy="22860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lvl="0">
              <a:defRPr lang="ko-KR" altLang="en-US"/>
            </a:pPr>
            <a:r>
              <a:rPr lang="ko-KR" altLang="en-US" sz="4000">
                <a:latin typeface="HY강M"/>
                <a:ea typeface="HY강M"/>
              </a:rPr>
              <a:t>동국문헌비고</a:t>
            </a:r>
          </a:p>
        </p:txBody>
      </p:sp>
      <p:pic>
        <p:nvPicPr>
          <p:cNvPr id="4" name="내용 개체 틀 3" descr="ugcCAIRU4SA.jpg"/>
          <p:cNvPicPr>
            <a:picLocks noGrp="1" noChangeAspect="1"/>
          </p:cNvPicPr>
          <p:nvPr>
            <p:ph idx="1"/>
          </p:nvPr>
        </p:nvPicPr>
        <p:blipFill rotWithShape="1">
          <a:blip r:embed="rId2" cstate="print"/>
          <a:stretch>
            <a:fillRect/>
          </a:stretch>
        </p:blipFill>
        <p:spPr>
          <a:xfrm>
            <a:off x="323528" y="1556792"/>
            <a:ext cx="3672408" cy="3410093"/>
          </a:xfrm>
        </p:spPr>
      </p:pic>
      <p:sp>
        <p:nvSpPr>
          <p:cNvPr id="7" name="TextBox 6"/>
          <p:cNvSpPr txBox="1"/>
          <p:nvPr/>
        </p:nvSpPr>
        <p:spPr>
          <a:xfrm>
            <a:off x="4355976" y="2060848"/>
            <a:ext cx="4320480" cy="2013947"/>
          </a:xfrm>
          <a:prstGeom prst="rect">
            <a:avLst/>
          </a:prstGeom>
          <a:noFill/>
        </p:spPr>
        <p:txBody>
          <a:bodyPr wrap="square">
            <a:spAutoFit/>
          </a:bodyPr>
          <a:lstStyle/>
          <a:p>
            <a:pPr lvl="0">
              <a:defRPr lang="ko-KR" altLang="en-US"/>
            </a:pPr>
            <a:r>
              <a:rPr lang="ko-KR" altLang="en-US"/>
              <a:t>「여지고」</a:t>
            </a:r>
            <a:r>
              <a:rPr lang="en-US" altLang="ko-KR"/>
              <a:t>(1770</a:t>
            </a:r>
            <a:r>
              <a:rPr lang="ko-KR" altLang="en-US"/>
              <a:t>년</a:t>
            </a:r>
            <a:r>
              <a:rPr lang="en-US" altLang="ko-KR"/>
              <a:t>) </a:t>
            </a:r>
            <a:r>
              <a:rPr lang="ko-KR" altLang="en-US"/>
              <a:t>등은 “울릉</a:t>
            </a:r>
            <a:r>
              <a:rPr lang="en-US" altLang="ko-KR"/>
              <a:t>(</a:t>
            </a:r>
            <a:r>
              <a:rPr lang="ko-KR" altLang="en-US"/>
              <a:t>울릉도</a:t>
            </a:r>
            <a:r>
              <a:rPr lang="en-US" altLang="ko-KR"/>
              <a:t>)</a:t>
            </a:r>
            <a:r>
              <a:rPr lang="ko-KR" altLang="en-US"/>
              <a:t>과 우산</a:t>
            </a:r>
            <a:r>
              <a:rPr lang="en-US" altLang="ko-KR"/>
              <a:t>(</a:t>
            </a:r>
            <a:r>
              <a:rPr lang="ko-KR" altLang="en-US"/>
              <a:t>독도</a:t>
            </a:r>
            <a:r>
              <a:rPr lang="en-US" altLang="ko-KR"/>
              <a:t>)</a:t>
            </a:r>
            <a:r>
              <a:rPr lang="ko-KR" altLang="en-US"/>
              <a:t>은 모두 우산국의 땅이며</a:t>
            </a:r>
            <a:r>
              <a:rPr lang="en-US" altLang="ko-KR"/>
              <a:t>, </a:t>
            </a:r>
            <a:r>
              <a:rPr lang="ko-KR" altLang="en-US"/>
              <a:t>우산</a:t>
            </a:r>
            <a:r>
              <a:rPr lang="en-US" altLang="ko-KR"/>
              <a:t>(</a:t>
            </a:r>
            <a:r>
              <a:rPr lang="ko-KR" altLang="en-US"/>
              <a:t>독도</a:t>
            </a:r>
            <a:r>
              <a:rPr lang="en-US" altLang="ko-KR"/>
              <a:t>)</a:t>
            </a:r>
            <a:r>
              <a:rPr lang="ko-KR" altLang="en-US"/>
              <a:t>은 일본이 말하는 송도</a:t>
            </a:r>
            <a:r>
              <a:rPr lang="en-US" altLang="ko-KR"/>
              <a:t>(</a:t>
            </a:r>
            <a:r>
              <a:rPr lang="ko-KR" altLang="en-US"/>
              <a:t>松島</a:t>
            </a:r>
            <a:r>
              <a:rPr lang="en-US" altLang="ko-KR"/>
              <a:t>)”</a:t>
            </a:r>
            <a:r>
              <a:rPr lang="ko-KR" altLang="en-US"/>
              <a:t>라고 기술함으로써</a:t>
            </a:r>
            <a:r>
              <a:rPr lang="en-US" altLang="ko-KR"/>
              <a:t>, </a:t>
            </a:r>
            <a:r>
              <a:rPr lang="ko-KR" altLang="en-US"/>
              <a:t>우산도가 독도이며 우리나라 영토임을 더욱 분명히 하고 있습니다</a:t>
            </a:r>
            <a:r>
              <a:rPr lang="en-US" altLang="ko-KR"/>
              <a:t>.</a:t>
            </a:r>
          </a:p>
          <a:p>
            <a:pPr lvl="0">
              <a:defRPr lang="ko-KR" altLang="en-US"/>
            </a:pPr>
            <a:endParaRPr lang="ko-KR" altLang="en-US"/>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67544" y="2132856"/>
            <a:ext cx="8229600" cy="1143000"/>
          </a:xfrm>
        </p:spPr>
        <p:txBody>
          <a:bodyPr/>
          <a:lstStyle/>
          <a:p>
            <a:r>
              <a:rPr lang="ko-KR" altLang="en-US" dirty="0" smtClean="0"/>
              <a:t>독도가 한국땅인 지리적</a:t>
            </a:r>
            <a:r>
              <a:rPr lang="en-US" altLang="ko-KR" dirty="0" smtClean="0"/>
              <a:t> </a:t>
            </a:r>
            <a:r>
              <a:rPr lang="ko-KR" altLang="en-US" dirty="0" smtClean="0"/>
              <a:t>근거</a:t>
            </a:r>
            <a:endParaRPr lang="ko-KR"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lvl="0">
              <a:defRPr lang="ko-KR" altLang="en-US"/>
            </a:pPr>
            <a:r>
              <a:rPr lang="ko-KR" altLang="en-US" sz="4000">
                <a:latin typeface="HY강M"/>
                <a:ea typeface="HY강M"/>
              </a:rPr>
              <a:t>일본여지노정전도</a:t>
            </a:r>
          </a:p>
        </p:txBody>
      </p:sp>
      <p:pic>
        <p:nvPicPr>
          <p:cNvPr id="4" name="내용 개체 틀 3" descr="ugcCAOHX0RD.jpg"/>
          <p:cNvPicPr>
            <a:picLocks noGrp="1" noChangeAspect="1"/>
          </p:cNvPicPr>
          <p:nvPr>
            <p:ph idx="1"/>
          </p:nvPr>
        </p:nvPicPr>
        <p:blipFill rotWithShape="1">
          <a:blip r:embed="rId2" cstate="print"/>
          <a:stretch>
            <a:fillRect/>
          </a:stretch>
        </p:blipFill>
        <p:spPr>
          <a:xfrm>
            <a:off x="323528" y="1772816"/>
            <a:ext cx="4032448" cy="2880320"/>
          </a:xfrm>
        </p:spPr>
      </p:pic>
      <p:pic>
        <p:nvPicPr>
          <p:cNvPr id="5" name="그림 4" descr="%B4%EB~1.JPG"/>
          <p:cNvPicPr>
            <a:picLocks noChangeAspect="1"/>
          </p:cNvPicPr>
          <p:nvPr/>
        </p:nvPicPr>
        <p:blipFill rotWithShape="1">
          <a:blip r:embed="rId3" cstate="print"/>
          <a:stretch>
            <a:fillRect/>
          </a:stretch>
        </p:blipFill>
        <p:spPr>
          <a:xfrm>
            <a:off x="4355976" y="1772816"/>
            <a:ext cx="4032448" cy="2880320"/>
          </a:xfrm>
          <a:prstGeom prst="rect">
            <a:avLst/>
          </a:prstGeom>
        </p:spPr>
      </p:pic>
      <p:sp>
        <p:nvSpPr>
          <p:cNvPr id="6" name="TextBox 5"/>
          <p:cNvSpPr txBox="1"/>
          <p:nvPr/>
        </p:nvSpPr>
        <p:spPr>
          <a:xfrm>
            <a:off x="2195736" y="5301208"/>
            <a:ext cx="1440160" cy="369332"/>
          </a:xfrm>
          <a:prstGeom prst="rect">
            <a:avLst/>
          </a:prstGeom>
          <a:noFill/>
        </p:spPr>
        <p:txBody>
          <a:bodyPr wrap="square">
            <a:spAutoFit/>
          </a:bodyPr>
          <a:lstStyle/>
          <a:p>
            <a:pPr lvl="0">
              <a:defRPr lang="ko-KR" altLang="en-US"/>
            </a:pPr>
            <a:r>
              <a:rPr lang="ko-KR" altLang="en-US"/>
              <a:t>원본</a:t>
            </a:r>
          </a:p>
        </p:txBody>
      </p:sp>
      <p:sp>
        <p:nvSpPr>
          <p:cNvPr id="7" name="TextBox 6"/>
          <p:cNvSpPr txBox="1"/>
          <p:nvPr/>
        </p:nvSpPr>
        <p:spPr>
          <a:xfrm>
            <a:off x="5940152" y="5373216"/>
            <a:ext cx="1224136" cy="358929"/>
          </a:xfrm>
          <a:prstGeom prst="rect">
            <a:avLst/>
          </a:prstGeom>
          <a:noFill/>
        </p:spPr>
        <p:txBody>
          <a:bodyPr wrap="square">
            <a:spAutoFit/>
          </a:bodyPr>
          <a:lstStyle/>
          <a:p>
            <a:pPr lvl="0">
              <a:defRPr lang="ko-KR" altLang="en-US"/>
            </a:pPr>
            <a:r>
              <a:rPr lang="ko-KR" altLang="en-US"/>
              <a:t>확대</a:t>
            </a:r>
            <a:endParaRPr lang="en-US" altLang="ko-K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260648"/>
            <a:ext cx="8229600" cy="5865515"/>
          </a:xfrm>
        </p:spPr>
        <p:txBody>
          <a:bodyPr>
            <a:normAutofit/>
          </a:bodyPr>
          <a:lstStyle/>
          <a:p>
            <a:pPr>
              <a:buNone/>
              <a:defRPr lang="ko-KR" altLang="en-US"/>
            </a:pPr>
            <a:endParaRPr lang="en-US" altLang="ko-KR" sz="2400"/>
          </a:p>
          <a:p>
            <a:pPr>
              <a:buNone/>
              <a:defRPr lang="ko-KR" altLang="en-US"/>
            </a:pPr>
            <a:endParaRPr lang="en-US" altLang="ko-KR" sz="2400"/>
          </a:p>
          <a:p>
            <a:pPr>
              <a:buNone/>
              <a:defRPr lang="ko-KR" altLang="en-US"/>
            </a:pPr>
            <a:r>
              <a:rPr lang="ko-KR" altLang="en-US" sz="2400"/>
              <a:t>현재 일본이 자신들의 근거로 내세우고 있는 지도 중에 하나이다</a:t>
            </a:r>
            <a:r>
              <a:rPr lang="en-US" altLang="ko-KR" sz="2400"/>
              <a:t>. </a:t>
            </a:r>
            <a:r>
              <a:rPr lang="ko-KR" altLang="en-US" sz="2400"/>
              <a:t>하지만 일본 고지도를 자세히 보게 된다면 독도는 물론 울릉도를 비록한 조선까지 표시되어 있다</a:t>
            </a:r>
            <a:r>
              <a:rPr lang="en-US" altLang="ko-KR" sz="2400"/>
              <a:t>. </a:t>
            </a:r>
            <a:r>
              <a:rPr lang="ko-KR" altLang="en-US" sz="2400"/>
              <a:t>즉 일본이 자신들의 근거로 내세우고 있는 근거들은 모조리 전부다 독도는 울릉도의 부속 섬이므로 울릉도가 조선의 영토이기 때문에 독도도 조선의 영토라고 표시한 것인데 일본은 독도가 울릉도의 부속 섬이기에 한국의 영토라고 명시한 사료들을 자신들의 주장을 뒷받침하는 근거로 내세워 왜곡과 날조를 하고 있는 것이다</a:t>
            </a:r>
            <a:r>
              <a:rPr lang="en-US" altLang="ko-KR" sz="2400"/>
              <a:t>.</a:t>
            </a:r>
          </a:p>
          <a:p>
            <a:pPr>
              <a:buNone/>
              <a:defRPr lang="ko-KR" altLang="en-US"/>
            </a:pPr>
            <a:endParaRPr lang="ko-KR" altLang="en-US"/>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lvl="0">
              <a:defRPr lang="ko-KR" altLang="en-US"/>
            </a:pPr>
            <a:r>
              <a:rPr lang="ko-KR" altLang="en-US" sz="4000">
                <a:latin typeface="HY강M"/>
                <a:ea typeface="HY강M"/>
              </a:rPr>
              <a:t>조선국교제시말내탐서</a:t>
            </a:r>
            <a:r>
              <a:rPr lang="en-US" altLang="ko-KR" sz="4000">
                <a:latin typeface="HY강M"/>
                <a:ea typeface="HY강M"/>
              </a:rPr>
              <a:t>(1870</a:t>
            </a:r>
            <a:r>
              <a:rPr lang="ko-KR" altLang="en-US" sz="4000">
                <a:latin typeface="HY강M"/>
                <a:ea typeface="HY강M"/>
              </a:rPr>
              <a:t>년판</a:t>
            </a:r>
            <a:r>
              <a:rPr lang="en-US" altLang="ko-KR" sz="4000">
                <a:latin typeface="HY강M"/>
                <a:ea typeface="HY강M"/>
              </a:rPr>
              <a:t>)</a:t>
            </a:r>
            <a:endParaRPr lang="ko-KR" altLang="en-US" sz="4000">
              <a:latin typeface="HY강M"/>
              <a:ea typeface="HY강M"/>
            </a:endParaRPr>
          </a:p>
        </p:txBody>
      </p:sp>
      <p:pic>
        <p:nvPicPr>
          <p:cNvPr id="4" name="내용 개체 틀 3" descr="20160223-2012060811011285574_5.jpg"/>
          <p:cNvPicPr>
            <a:picLocks noGrp="1" noChangeAspect="1"/>
          </p:cNvPicPr>
          <p:nvPr>
            <p:ph idx="1"/>
          </p:nvPr>
        </p:nvPicPr>
        <p:blipFill rotWithShape="1">
          <a:blip r:embed="rId2" cstate="print"/>
          <a:stretch>
            <a:fillRect/>
          </a:stretch>
        </p:blipFill>
        <p:spPr>
          <a:xfrm>
            <a:off x="2483768" y="1628800"/>
            <a:ext cx="4032448" cy="4381947"/>
          </a:xfrm>
        </p:spPr>
      </p:pic>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260648"/>
            <a:ext cx="8229600" cy="5865515"/>
          </a:xfrm>
        </p:spPr>
        <p:txBody>
          <a:bodyPr>
            <a:normAutofit fontScale="98330"/>
          </a:bodyPr>
          <a:lstStyle/>
          <a:p>
            <a:pPr>
              <a:buNone/>
              <a:defRPr lang="ko-KR" altLang="en-US"/>
            </a:pPr>
            <a:r>
              <a:rPr lang="ko-KR" altLang="en-US" sz="2279"/>
              <a:t>일본 외무성 관리가 조선을 조사해 제출한 보고서인 </a:t>
            </a:r>
            <a:r>
              <a:rPr lang="en-US" altLang="ko-KR" sz="2279"/>
              <a:t>'</a:t>
            </a:r>
            <a:r>
              <a:rPr lang="ko-KR" altLang="en-US" sz="2279"/>
              <a:t>조선국교제시말내탐서</a:t>
            </a:r>
            <a:r>
              <a:rPr lang="en-US" altLang="ko-KR" sz="2279"/>
              <a:t>'</a:t>
            </a:r>
            <a:r>
              <a:rPr lang="ko-KR" altLang="en-US" sz="2279"/>
              <a:t>에도 </a:t>
            </a:r>
            <a:r>
              <a:rPr lang="en-US" altLang="ko-KR" sz="2279"/>
              <a:t>'</a:t>
            </a:r>
            <a:r>
              <a:rPr lang="ko-KR" altLang="en-US" sz="2279"/>
              <a:t>죽도</a:t>
            </a:r>
            <a:r>
              <a:rPr lang="en-US" altLang="ko-KR" sz="2279"/>
              <a:t>(</a:t>
            </a:r>
            <a:r>
              <a:rPr lang="ko-KR" altLang="en-US" sz="2279"/>
              <a:t>울릉도</a:t>
            </a:r>
            <a:r>
              <a:rPr lang="en-US" altLang="ko-KR" sz="2279"/>
              <a:t>), </a:t>
            </a:r>
            <a:r>
              <a:rPr lang="ko-KR" altLang="en-US" sz="2279"/>
              <a:t>속도</a:t>
            </a:r>
            <a:r>
              <a:rPr lang="en-US" altLang="ko-KR" sz="2279"/>
              <a:t>(</a:t>
            </a:r>
            <a:r>
              <a:rPr lang="ko-KR" altLang="en-US" sz="2279"/>
              <a:t>독도</a:t>
            </a:r>
            <a:r>
              <a:rPr lang="en-US" altLang="ko-KR" sz="2279"/>
              <a:t>)</a:t>
            </a:r>
            <a:r>
              <a:rPr lang="ko-KR" altLang="en-US" sz="2279"/>
              <a:t>가 조선의 부속이 된 경위</a:t>
            </a:r>
            <a:r>
              <a:rPr lang="en-US" altLang="ko-KR" sz="2279"/>
              <a:t>'</a:t>
            </a:r>
            <a:r>
              <a:rPr lang="ko-KR" altLang="en-US" sz="2279"/>
              <a:t>라는 제목의 기록이 남아 있다</a:t>
            </a:r>
            <a:r>
              <a:rPr lang="en-US" altLang="ko-KR" sz="2279"/>
              <a:t>. </a:t>
            </a:r>
            <a:r>
              <a:rPr lang="ko-KR" altLang="en-US" sz="2279"/>
              <a:t>명치유신직후 </a:t>
            </a:r>
            <a:r>
              <a:rPr lang="en-US" altLang="ko-KR" sz="2279"/>
              <a:t>1869</a:t>
            </a:r>
            <a:r>
              <a:rPr lang="ko-KR" altLang="en-US" sz="2279"/>
              <a:t>년</a:t>
            </a:r>
            <a:r>
              <a:rPr lang="en-US" altLang="ko-KR" sz="2279"/>
              <a:t>12</a:t>
            </a:r>
            <a:r>
              <a:rPr lang="ko-KR" altLang="en-US" sz="2279"/>
              <a:t>월 일본 외무성과 태정관은 조선사정을 내탐하기 위하여 佐田白芽등을 파견하면서 조사 항속에 </a:t>
            </a:r>
            <a:r>
              <a:rPr lang="en-US" altLang="ko-KR" sz="2279"/>
              <a:t>′</a:t>
            </a:r>
            <a:r>
              <a:rPr lang="ko-KR" altLang="en-US" sz="2279"/>
              <a:t>죽도</a:t>
            </a:r>
            <a:r>
              <a:rPr lang="en-US" altLang="ko-KR" sz="2279"/>
              <a:t>(</a:t>
            </a:r>
            <a:r>
              <a:rPr lang="ko-KR" altLang="en-US" sz="2279"/>
              <a:t>울릉도</a:t>
            </a:r>
            <a:r>
              <a:rPr lang="en-US" altLang="ko-KR" sz="2279"/>
              <a:t>)</a:t>
            </a:r>
            <a:r>
              <a:rPr lang="ko-KR" altLang="en-US" sz="2279"/>
              <a:t>와 송도</a:t>
            </a:r>
            <a:r>
              <a:rPr lang="en-US" altLang="ko-KR" sz="2279"/>
              <a:t>(</a:t>
            </a:r>
            <a:r>
              <a:rPr lang="ko-KR" altLang="en-US" sz="2279"/>
              <a:t>독도</a:t>
            </a:r>
            <a:r>
              <a:rPr lang="en-US" altLang="ko-KR" sz="2279"/>
              <a:t>)</a:t>
            </a:r>
            <a:r>
              <a:rPr lang="ko-KR" altLang="en-US" sz="2279"/>
              <a:t>가 조선부속으로 되어 있는 시말</a:t>
            </a:r>
            <a:r>
              <a:rPr lang="en-US" altLang="ko-KR" sz="2279"/>
              <a:t>′</a:t>
            </a:r>
            <a:r>
              <a:rPr lang="ko-KR" altLang="en-US" sz="2279"/>
              <a:t>을 넣어 조사하여 오라고 지시했다</a:t>
            </a:r>
            <a:r>
              <a:rPr lang="en-US" altLang="ko-KR" sz="2279"/>
              <a:t>. 1876</a:t>
            </a:r>
            <a:r>
              <a:rPr lang="ko-KR" altLang="en-US" sz="2279"/>
              <a:t>년 일본 도근현은 죽도와 송도를 자기 현 지도와 지적 조사에 포함시킬 것인지에 대해 내무성에 질의하였고</a:t>
            </a:r>
            <a:r>
              <a:rPr lang="en-US" altLang="ko-KR" sz="2279"/>
              <a:t>, </a:t>
            </a:r>
            <a:r>
              <a:rPr lang="ko-KR" altLang="en-US" sz="2279"/>
              <a:t>이에 대해 내무성은 </a:t>
            </a:r>
            <a:r>
              <a:rPr lang="en-US" altLang="ko-KR" sz="2279"/>
              <a:t>"</a:t>
            </a:r>
            <a:r>
              <a:rPr lang="ko-KR" altLang="en-US" sz="2279"/>
              <a:t>이 문제는 이미 원록</a:t>
            </a:r>
            <a:r>
              <a:rPr lang="en-US" altLang="ko-KR" sz="2279"/>
              <a:t>12</a:t>
            </a:r>
            <a:r>
              <a:rPr lang="ko-KR" altLang="en-US" sz="2279"/>
              <a:t>년 </a:t>
            </a:r>
            <a:r>
              <a:rPr lang="en-US" altLang="ko-KR" sz="2279"/>
              <a:t>(1699</a:t>
            </a:r>
            <a:r>
              <a:rPr lang="ko-KR" altLang="en-US" sz="2279"/>
              <a:t>년</a:t>
            </a:r>
            <a:r>
              <a:rPr lang="en-US" altLang="ko-KR" sz="2279"/>
              <a:t>)</a:t>
            </a:r>
            <a:r>
              <a:rPr lang="ko-KR" altLang="en-US" sz="2279"/>
              <a:t>에 끝난 것으로 죽도와 송도는 조선영토이므로 일본은 관계가 없다</a:t>
            </a:r>
            <a:r>
              <a:rPr lang="en-US" altLang="ko-KR" sz="2279"/>
              <a:t>"</a:t>
            </a:r>
            <a:r>
              <a:rPr lang="ko-KR" altLang="en-US" sz="2279"/>
              <a:t>고 결론을 내리고 일본지도와 지적조사 에서 빼기로 결정하였음 또한 내무성은 이를 태정관에게도 질의하였는데</a:t>
            </a:r>
            <a:r>
              <a:rPr lang="en-US" altLang="ko-KR" sz="2279"/>
              <a:t>, </a:t>
            </a:r>
            <a:r>
              <a:rPr lang="ko-KR" altLang="en-US" sz="2279"/>
              <a:t>태정관 역시 </a:t>
            </a:r>
            <a:r>
              <a:rPr lang="en-US" altLang="ko-KR" sz="2279"/>
              <a:t>′</a:t>
            </a:r>
            <a:r>
              <a:rPr lang="ko-KR" altLang="en-US" sz="2279"/>
              <a:t>죽도 외 일도</a:t>
            </a:r>
            <a:r>
              <a:rPr lang="en-US" altLang="ko-KR" sz="2279"/>
              <a:t>(</a:t>
            </a:r>
            <a:r>
              <a:rPr lang="ko-KR" altLang="en-US" sz="2279"/>
              <a:t>독도</a:t>
            </a:r>
            <a:r>
              <a:rPr lang="en-US" altLang="ko-KR" sz="2279"/>
              <a:t>)′</a:t>
            </a:r>
            <a:r>
              <a:rPr lang="ko-KR" altLang="en-US" sz="2279"/>
              <a:t>는 일본과 관계가 없다는 지령문을 </a:t>
            </a:r>
            <a:r>
              <a:rPr lang="en-US" altLang="ko-KR" sz="2279"/>
              <a:t>1870</a:t>
            </a:r>
            <a:r>
              <a:rPr lang="ko-KR" altLang="en-US" sz="2279"/>
              <a:t>년 </a:t>
            </a:r>
            <a:r>
              <a:rPr lang="en-US" altLang="ko-KR" sz="2279"/>
              <a:t>3</a:t>
            </a:r>
            <a:r>
              <a:rPr lang="ko-KR" altLang="en-US" sz="2279"/>
              <a:t>월</a:t>
            </a:r>
            <a:r>
              <a:rPr lang="en-US" altLang="ko-KR" sz="2279"/>
              <a:t>20</a:t>
            </a:r>
            <a:r>
              <a:rPr lang="ko-KR" altLang="en-US" sz="2279"/>
              <a:t>일 결정하였다는 내용이다</a:t>
            </a:r>
            <a:r>
              <a:rPr lang="en-US" altLang="ko-KR" sz="2279"/>
              <a:t>.</a:t>
            </a:r>
          </a:p>
          <a:p>
            <a:pPr lvl="0">
              <a:defRPr lang="ko-KR" altLang="en-US"/>
            </a:pPr>
            <a:endParaRPr lang="ko-KR" altLang="en-US" sz="2279"/>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lvl="0">
              <a:defRPr lang="ko-KR" altLang="en-US"/>
            </a:pPr>
            <a:r>
              <a:rPr lang="ko-KR" altLang="en-US" sz="4000">
                <a:latin typeface="HY강M"/>
                <a:ea typeface="HY강M"/>
              </a:rPr>
              <a:t>그 외의 역사적 근거들</a:t>
            </a:r>
          </a:p>
        </p:txBody>
      </p:sp>
      <p:sp>
        <p:nvSpPr>
          <p:cNvPr id="3" name="내용 개체 틀 2"/>
          <p:cNvSpPr>
            <a:spLocks noGrp="1"/>
          </p:cNvSpPr>
          <p:nvPr>
            <p:ph idx="1"/>
          </p:nvPr>
        </p:nvSpPr>
        <p:spPr>
          <a:xfrm>
            <a:off x="457200" y="836712"/>
            <a:ext cx="8229600" cy="5289451"/>
          </a:xfrm>
        </p:spPr>
        <p:txBody>
          <a:bodyPr>
            <a:normAutofit/>
          </a:bodyPr>
          <a:lstStyle/>
          <a:p>
            <a:pPr lvl="0">
              <a:lnSpc>
                <a:spcPct val="90000"/>
              </a:lnSpc>
              <a:defRPr lang="ko-KR" altLang="en-US"/>
            </a:pPr>
            <a:endParaRPr lang="en-US" altLang="ko-KR"/>
          </a:p>
          <a:p>
            <a:pPr>
              <a:lnSpc>
                <a:spcPct val="90000"/>
              </a:lnSpc>
              <a:buNone/>
              <a:defRPr lang="ko-KR" altLang="en-US"/>
            </a:pPr>
            <a:r>
              <a:rPr lang="en-US" altLang="ko-KR" sz="2600"/>
              <a:t> </a:t>
            </a:r>
          </a:p>
          <a:p>
            <a:pPr lvl="0">
              <a:lnSpc>
                <a:spcPct val="90000"/>
              </a:lnSpc>
              <a:defRPr lang="ko-KR" altLang="en-US"/>
            </a:pPr>
            <a:r>
              <a:rPr lang="en-US" altLang="ko-KR" sz="2600"/>
              <a:t>'</a:t>
            </a:r>
            <a:r>
              <a:rPr lang="ko-KR" altLang="en-US" sz="2600"/>
              <a:t>대일본연해여지전도</a:t>
            </a:r>
            <a:r>
              <a:rPr lang="en-US" altLang="ko-KR" sz="2600"/>
              <a:t>'(1821</a:t>
            </a:r>
            <a:r>
              <a:rPr lang="ko-KR" altLang="en-US" sz="2600"/>
              <a:t>년 판</a:t>
            </a:r>
            <a:r>
              <a:rPr lang="en-US" altLang="ko-KR" sz="2600"/>
              <a:t>) </a:t>
            </a:r>
            <a:r>
              <a:rPr lang="ko-KR" altLang="en-US" sz="2600"/>
              <a:t>등 여러 고지도에도 울릉도와 독도는 일본의 영토로 표기돼 있지 않다</a:t>
            </a:r>
            <a:r>
              <a:rPr lang="en-US" altLang="ko-KR" sz="2600"/>
              <a:t>. </a:t>
            </a:r>
          </a:p>
          <a:p>
            <a:pPr lvl="0">
              <a:lnSpc>
                <a:spcPct val="90000"/>
              </a:lnSpc>
              <a:defRPr lang="ko-KR" altLang="en-US"/>
            </a:pPr>
            <a:endParaRPr lang="en-US" altLang="ko-KR" sz="2600"/>
          </a:p>
          <a:p>
            <a:pPr lvl="0">
              <a:lnSpc>
                <a:spcPct val="90000"/>
              </a:lnSpc>
              <a:defRPr lang="ko-KR" altLang="en-US"/>
            </a:pPr>
            <a:r>
              <a:rPr lang="en-US" altLang="ko-KR" sz="2600"/>
              <a:t>'</a:t>
            </a:r>
            <a:r>
              <a:rPr lang="ko-KR" altLang="en-US" sz="2600"/>
              <a:t>신증동국여지승람</a:t>
            </a:r>
            <a:r>
              <a:rPr lang="en-US" altLang="ko-KR" sz="2600"/>
              <a:t>'(1531</a:t>
            </a:r>
            <a:r>
              <a:rPr lang="ko-KR" altLang="en-US" sz="2600"/>
              <a:t>년 판</a:t>
            </a:r>
            <a:r>
              <a:rPr lang="en-US" altLang="ko-KR" sz="2600"/>
              <a:t>)</a:t>
            </a:r>
            <a:r>
              <a:rPr lang="ko-KR" altLang="en-US" sz="2600"/>
              <a:t>에 첨부된 </a:t>
            </a:r>
            <a:r>
              <a:rPr lang="en-US" altLang="ko-KR" sz="2600"/>
              <a:t>'</a:t>
            </a:r>
            <a:r>
              <a:rPr lang="ko-KR" altLang="en-US" sz="2600"/>
              <a:t>팔도총도</a:t>
            </a:r>
            <a:r>
              <a:rPr lang="en-US" altLang="ko-KR" sz="2600"/>
              <a:t>' </a:t>
            </a:r>
            <a:r>
              <a:rPr lang="ko-KR" altLang="en-US" sz="2600"/>
              <a:t>에는 울릉도와 우산도</a:t>
            </a:r>
            <a:r>
              <a:rPr lang="en-US" altLang="ko-KR" sz="2600"/>
              <a:t>(</a:t>
            </a:r>
            <a:r>
              <a:rPr lang="ko-KR" altLang="en-US" sz="2600"/>
              <a:t>독도</a:t>
            </a:r>
            <a:r>
              <a:rPr lang="en-US" altLang="ko-KR" sz="2600"/>
              <a:t>)</a:t>
            </a:r>
            <a:r>
              <a:rPr lang="ko-KR" altLang="en-US" sz="2600"/>
              <a:t>가 그려져 있어 당시 조선이 독도를 자국의 영토로 인식한다는 것을 보여준다</a:t>
            </a:r>
            <a:r>
              <a:rPr lang="en-US" altLang="ko-KR" sz="2600"/>
              <a:t>. </a:t>
            </a:r>
          </a:p>
          <a:p>
            <a:pPr lvl="0">
              <a:lnSpc>
                <a:spcPct val="90000"/>
              </a:lnSpc>
              <a:defRPr lang="ko-KR" altLang="en-US"/>
            </a:pPr>
            <a:endParaRPr lang="en-US" altLang="ko-KR" sz="2600"/>
          </a:p>
          <a:p>
            <a:pPr lvl="0">
              <a:lnSpc>
                <a:spcPct val="90000"/>
              </a:lnSpc>
              <a:defRPr lang="ko-KR" altLang="en-US"/>
            </a:pPr>
            <a:r>
              <a:rPr lang="en-US" altLang="ko-KR" sz="2600"/>
              <a:t>'</a:t>
            </a:r>
            <a:r>
              <a:rPr lang="ko-KR" altLang="en-US" sz="2600"/>
              <a:t>증보문헌비고</a:t>
            </a:r>
            <a:r>
              <a:rPr lang="en-US" altLang="ko-KR" sz="2600"/>
              <a:t>'(1908</a:t>
            </a:r>
            <a:r>
              <a:rPr lang="ko-KR" altLang="en-US" sz="2600"/>
              <a:t>년 판</a:t>
            </a:r>
            <a:r>
              <a:rPr lang="en-US" altLang="ko-KR" sz="2600"/>
              <a:t>) </a:t>
            </a:r>
            <a:r>
              <a:rPr lang="ko-KR" altLang="en-US" sz="2600"/>
              <a:t>등의 관찬문헌에서도 조선의 영토로 등장한다</a:t>
            </a:r>
            <a:r>
              <a:rPr lang="en-US" altLang="ko-KR" sz="2600"/>
              <a:t>. </a:t>
            </a:r>
          </a:p>
          <a:p>
            <a:pPr lvl="0">
              <a:lnSpc>
                <a:spcPct val="90000"/>
              </a:lnSpc>
              <a:defRPr lang="ko-KR" altLang="en-US"/>
            </a:pPr>
            <a:endParaRPr lang="en-US" altLang="ko-KR"/>
          </a:p>
          <a:p>
            <a:pPr lvl="0">
              <a:lnSpc>
                <a:spcPct val="90000"/>
              </a:lnSpc>
              <a:defRPr lang="ko-KR" altLang="en-US"/>
            </a:pPr>
            <a:endParaRPr lang="ko-KR" altLang="en-US"/>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lvl="0">
              <a:defRPr lang="ko-KR" altLang="en-US"/>
            </a:pPr>
            <a:r>
              <a:rPr lang="ko-KR" altLang="en-US" sz="4000">
                <a:latin typeface="HY강M"/>
                <a:ea typeface="HY강M"/>
              </a:rPr>
              <a:t>출처</a:t>
            </a:r>
          </a:p>
        </p:txBody>
      </p:sp>
      <p:sp>
        <p:nvSpPr>
          <p:cNvPr id="3" name="내용 개체 틀 2"/>
          <p:cNvSpPr>
            <a:spLocks noGrp="1"/>
          </p:cNvSpPr>
          <p:nvPr>
            <p:ph idx="1"/>
          </p:nvPr>
        </p:nvSpPr>
        <p:spPr>
          <a:xfrm>
            <a:off x="457200" y="1340768"/>
            <a:ext cx="8229600" cy="4785395"/>
          </a:xfrm>
        </p:spPr>
        <p:txBody>
          <a:bodyPr>
            <a:normAutofit/>
          </a:bodyPr>
          <a:lstStyle/>
          <a:p>
            <a:pPr lvl="0">
              <a:defRPr lang="ko-KR" altLang="en-US"/>
            </a:pPr>
            <a:r>
              <a:rPr lang="ko-KR" altLang="en-US" sz="2400"/>
              <a:t>외교부 </a:t>
            </a:r>
            <a:r>
              <a:rPr lang="en-US" altLang="ko-KR" sz="2400"/>
              <a:t>| </a:t>
            </a:r>
            <a:r>
              <a:rPr lang="ko-KR" altLang="en-US" sz="2400"/>
              <a:t>한국의 아름다운 섬 독도 팸플릿</a:t>
            </a:r>
          </a:p>
          <a:p>
            <a:pPr lvl="0">
              <a:defRPr lang="ko-KR" altLang="en-US"/>
            </a:pPr>
            <a:r>
              <a:rPr lang="ko-KR" altLang="en-US" sz="2400"/>
              <a:t>블로그 </a:t>
            </a:r>
            <a:r>
              <a:rPr lang="en-US" altLang="ko-KR" sz="2400"/>
              <a:t>- </a:t>
            </a:r>
            <a:r>
              <a:rPr lang="en-US" altLang="ko-KR" sz="2400">
                <a:hlinkClick r:id="rId2"/>
              </a:rPr>
              <a:t>http://geotimes.tistory.com/353</a:t>
            </a:r>
            <a:endParaRPr lang="en-US" altLang="ko-KR" sz="2400"/>
          </a:p>
          <a:p>
            <a:pPr lvl="0">
              <a:defRPr lang="ko-KR" altLang="en-US"/>
            </a:pPr>
            <a:r>
              <a:rPr lang="ko-KR" altLang="en-US" sz="2400"/>
              <a:t>사진출처</a:t>
            </a:r>
            <a:r>
              <a:rPr lang="en-US" altLang="ko-KR" sz="2400"/>
              <a:t>: </a:t>
            </a:r>
            <a:r>
              <a:rPr lang="en-US" altLang="ko-KR" sz="2400">
                <a:hlinkClick r:id="rId3"/>
              </a:rPr>
              <a:t>http://cafe.naver.com/threewaves/24</a:t>
            </a:r>
            <a:endParaRPr lang="en-US" altLang="ko-KR" sz="2400"/>
          </a:p>
          <a:p>
            <a:pPr lvl="0">
              <a:defRPr lang="ko-KR" altLang="en-US"/>
            </a:pPr>
            <a:r>
              <a:rPr lang="ko-KR" altLang="en-US" sz="2400"/>
              <a:t>출처</a:t>
            </a:r>
            <a:r>
              <a:rPr lang="en-US" altLang="ko-KR" sz="2400"/>
              <a:t>: http://www.nocutnews.co.kr/news/1119975</a:t>
            </a:r>
          </a:p>
          <a:p>
            <a:pPr lvl="0">
              <a:defRPr lang="ko-KR" altLang="en-US"/>
            </a:pPr>
            <a:endParaRPr lang="en-US" altLang="ko-KR" sz="2400"/>
          </a:p>
          <a:p>
            <a:pPr>
              <a:buNone/>
              <a:defRPr lang="ko-KR" altLang="en-US"/>
            </a:pPr>
            <a:endParaRPr lang="ko-KR" altLang="en-US" sz="2400"/>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내용 개체 틀 2"/>
          <p:cNvSpPr>
            <a:spLocks noGrp="1"/>
          </p:cNvSpPr>
          <p:nvPr>
            <p:ph type="title"/>
          </p:nvPr>
        </p:nvSpPr>
        <p:spPr>
          <a:xfrm>
            <a:off x="468313" y="2349500"/>
            <a:ext cx="8229600" cy="1143000"/>
          </a:xfrm>
        </p:spPr>
        <p:txBody>
          <a:bodyPr>
            <a:normAutofit/>
          </a:bodyPr>
          <a:lstStyle/>
          <a:p>
            <a:r>
              <a:rPr lang="ko-KR" altLang="en-US" dirty="0" smtClean="0"/>
              <a:t>독도가 한국땅인 국제법적</a:t>
            </a:r>
            <a:r>
              <a:rPr lang="en-US" altLang="ko-KR" dirty="0" smtClean="0"/>
              <a:t> </a:t>
            </a:r>
            <a:r>
              <a:rPr lang="ko-KR" altLang="en-US" dirty="0" smtClean="0"/>
              <a:t>근거</a:t>
            </a:r>
            <a:endParaRPr lang="ko-KR"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l">
              <a:defRPr lang="ko-KR" altLang="en-US"/>
            </a:pPr>
            <a:r>
              <a:rPr lang="ko-KR" altLang="en-US" sz="3600" b="1">
                <a:effectLst>
                  <a:outerShdw blurRad="38100" dist="38100" dir="2700000" algn="tl">
                    <a:srgbClr val="000000">
                      <a:alpha val="43140"/>
                    </a:srgbClr>
                  </a:outerShdw>
                </a:effectLst>
              </a:rPr>
              <a:t>국제법이란</a:t>
            </a:r>
          </a:p>
        </p:txBody>
      </p:sp>
      <p:sp>
        <p:nvSpPr>
          <p:cNvPr id="3" name="내용 개체 틀 2"/>
          <p:cNvSpPr>
            <a:spLocks noGrp="1"/>
          </p:cNvSpPr>
          <p:nvPr>
            <p:ph idx="1"/>
          </p:nvPr>
        </p:nvSpPr>
        <p:spPr>
          <a:xfrm>
            <a:off x="457200" y="2132856"/>
            <a:ext cx="8229600" cy="3993307"/>
          </a:xfrm>
        </p:spPr>
        <p:txBody>
          <a:bodyPr>
            <a:normAutofit/>
          </a:bodyPr>
          <a:lstStyle/>
          <a:p>
            <a:pPr lvl="0">
              <a:defRPr lang="ko-KR" altLang="en-US"/>
            </a:pPr>
            <a:r>
              <a:rPr lang="ko-KR" altLang="en-US"/>
              <a:t>국가간에 명시된 합의에 바탕을 둔 </a:t>
            </a:r>
            <a:r>
              <a:rPr lang="ko-KR" altLang="en-US" b="1"/>
              <a:t>조약</a:t>
            </a:r>
          </a:p>
          <a:p>
            <a:pPr lvl="0">
              <a:defRPr lang="ko-KR" altLang="en-US"/>
            </a:pPr>
            <a:r>
              <a:rPr lang="ko-KR" altLang="en-US"/>
              <a:t>여러 국가의 관행에 기초한 </a:t>
            </a:r>
            <a:r>
              <a:rPr lang="ko-KR" altLang="en-US" b="1"/>
              <a:t>관습국제법</a:t>
            </a:r>
          </a:p>
          <a:p>
            <a:pPr lvl="0">
              <a:defRPr lang="ko-KR" altLang="en-US"/>
            </a:pPr>
            <a:endParaRPr lang="en-US" altLang="ko-KR" sz="2800"/>
          </a:p>
          <a:p>
            <a:pPr marL="0" indent="0">
              <a:buNone/>
              <a:defRPr lang="ko-KR" altLang="en-US"/>
            </a:pPr>
            <a:endParaRPr lang="en-US" altLang="ko-KR" sz="2800"/>
          </a:p>
          <a:p>
            <a:pPr marL="0" indent="0">
              <a:buNone/>
              <a:defRPr lang="ko-KR" altLang="en-US"/>
            </a:pPr>
            <a:r>
              <a:rPr lang="ko-KR" altLang="en-US" sz="2800"/>
              <a:t>조약은 그 조약에 참가한 국가밖에 구속하지</a:t>
            </a:r>
            <a:r>
              <a:rPr lang="en-US" altLang="ko-KR" sz="2800"/>
              <a:t> </a:t>
            </a:r>
            <a:r>
              <a:rPr lang="ko-KR" altLang="en-US" sz="2800"/>
              <a:t>않기 때문에 현재도 국제사회 일반에 타당한 국제법은 관습국제법이 중요한 지위를 차지한다</a:t>
            </a:r>
            <a:endParaRPr lang="en-US" altLang="ko-KR" sz="280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내용 개체 틀 4"/>
          <p:cNvSpPr>
            <a:spLocks noGrp="1"/>
          </p:cNvSpPr>
          <p:nvPr>
            <p:ph idx="1"/>
          </p:nvPr>
        </p:nvSpPr>
        <p:spPr>
          <a:xfrm>
            <a:off x="587079" y="404664"/>
            <a:ext cx="8305401" cy="2016224"/>
          </a:xfrm>
        </p:spPr>
        <p:txBody>
          <a:bodyPr/>
          <a:lstStyle/>
          <a:p>
            <a:pPr lvl="0">
              <a:defRPr lang="ko-KR" altLang="en-US"/>
            </a:pPr>
            <a:r>
              <a:rPr lang="ko-KR" altLang="en-US"/>
              <a:t>독도는 </a:t>
            </a:r>
            <a:r>
              <a:rPr lang="en-US" altLang="ko-KR"/>
              <a:t>1900</a:t>
            </a:r>
            <a:r>
              <a:rPr lang="ko-KR" altLang="en-US"/>
              <a:t>년 대한제국 칙령 제 </a:t>
            </a:r>
            <a:r>
              <a:rPr lang="en-US" altLang="ko-KR"/>
              <a:t>41</a:t>
            </a:r>
            <a:r>
              <a:rPr lang="ko-KR" altLang="en-US"/>
              <a:t>호에 울도 군의 행정구역 안에 독도를 표시했다</a:t>
            </a:r>
          </a:p>
        </p:txBody>
      </p:sp>
      <p:pic>
        <p:nvPicPr>
          <p:cNvPr id="6" name="그림 5"/>
          <p:cNvPicPr>
            <a:picLocks noChangeAspect="1"/>
          </p:cNvPicPr>
          <p:nvPr/>
        </p:nvPicPr>
        <p:blipFill rotWithShape="1">
          <a:blip r:embed="rId2" cstate="print"/>
          <a:stretch>
            <a:fillRect/>
          </a:stretch>
        </p:blipFill>
        <p:spPr>
          <a:xfrm>
            <a:off x="1259632" y="1542661"/>
            <a:ext cx="6878438" cy="5035536"/>
          </a:xfrm>
          <a:prstGeom prst="rect">
            <a:avLst/>
          </a:prstGeom>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2016-03-30 17;19;57.PNG"/>
          <p:cNvPicPr>
            <a:picLocks noChangeAspect="1" noChangeArrowheads="1"/>
          </p:cNvPicPr>
          <p:nvPr/>
        </p:nvPicPr>
        <p:blipFill rotWithShape="1">
          <a:blip r:embed="rId2" cstate="print"/>
          <a:srcRect/>
          <a:stretch>
            <a:fillRect/>
          </a:stretch>
        </p:blipFill>
        <p:spPr>
          <a:xfrm>
            <a:off x="345740" y="620688"/>
            <a:ext cx="5081231" cy="5184576"/>
          </a:xfrm>
          <a:prstGeom prst="rect">
            <a:avLst/>
          </a:prstGeom>
          <a:noFill/>
        </p:spPr>
      </p:pic>
      <p:sp>
        <p:nvSpPr>
          <p:cNvPr id="2" name="TextBox 1"/>
          <p:cNvSpPr txBox="1"/>
          <p:nvPr/>
        </p:nvSpPr>
        <p:spPr>
          <a:xfrm>
            <a:off x="5580112" y="663860"/>
            <a:ext cx="3321493" cy="3991960"/>
          </a:xfrm>
          <a:prstGeom prst="rect">
            <a:avLst/>
          </a:prstGeom>
          <a:noFill/>
        </p:spPr>
        <p:txBody>
          <a:bodyPr wrap="square">
            <a:spAutoFit/>
          </a:bodyPr>
          <a:lstStyle/>
          <a:p>
            <a:pPr lvl="0">
              <a:defRPr lang="ko-KR" altLang="en-US"/>
            </a:pPr>
            <a:r>
              <a:rPr lang="en-US" altLang="ko-KR" sz="3200"/>
              <a:t>1545</a:t>
            </a:r>
            <a:r>
              <a:rPr lang="ko-KR" altLang="en-US" sz="3200"/>
              <a:t>년 </a:t>
            </a:r>
          </a:p>
          <a:p>
            <a:pPr lvl="0">
              <a:defRPr lang="ko-KR" altLang="en-US"/>
            </a:pPr>
            <a:r>
              <a:rPr lang="ko-KR" altLang="en-US" sz="3200"/>
              <a:t>세종실록지리지</a:t>
            </a:r>
          </a:p>
          <a:p>
            <a:pPr lvl="0">
              <a:defRPr lang="ko-KR" altLang="en-US"/>
            </a:pPr>
            <a:r>
              <a:rPr lang="ko-KR" altLang="en-US" sz="3200"/>
              <a:t>독도와 울릉도의 정확한 위치와 두 섬이 멀지 않아 날씨가 맑으면 볼 수 있다고 적혀 있다</a:t>
            </a:r>
            <a:r>
              <a:rPr lang="en-US" altLang="ko-KR" sz="3200"/>
              <a:t>.</a:t>
            </a:r>
            <a:endParaRPr lang="ko-KR" altLang="en-US" sz="320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ko-KR" altLang="en-US" dirty="0" smtClean="0"/>
              <a:t>지리적인 위</a:t>
            </a:r>
            <a:r>
              <a:rPr lang="ko-KR" altLang="en-US" dirty="0"/>
              <a:t>치</a:t>
            </a:r>
          </a:p>
        </p:txBody>
      </p:sp>
      <p:pic>
        <p:nvPicPr>
          <p:cNvPr id="4" name="내용 개체 틀 3" descr="bandicam 2016-03-19 22-55-23-214.jpg"/>
          <p:cNvPicPr>
            <a:picLocks noGrp="1" noChangeAspect="1"/>
          </p:cNvPicPr>
          <p:nvPr>
            <p:ph idx="1"/>
          </p:nvPr>
        </p:nvPicPr>
        <p:blipFill>
          <a:blip r:embed="rId2" cstate="print"/>
          <a:stretch>
            <a:fillRect/>
          </a:stretch>
        </p:blipFill>
        <p:spPr>
          <a:xfrm>
            <a:off x="928662" y="1428737"/>
            <a:ext cx="7286676" cy="3500461"/>
          </a:xfrm>
        </p:spPr>
      </p:pic>
      <p:sp>
        <p:nvSpPr>
          <p:cNvPr id="6" name="TextBox 5"/>
          <p:cNvSpPr txBox="1"/>
          <p:nvPr/>
        </p:nvSpPr>
        <p:spPr>
          <a:xfrm>
            <a:off x="928662" y="4929198"/>
            <a:ext cx="3286148" cy="1477328"/>
          </a:xfrm>
          <a:prstGeom prst="rect">
            <a:avLst/>
          </a:prstGeom>
          <a:noFill/>
        </p:spPr>
        <p:txBody>
          <a:bodyPr wrap="square" rtlCol="0">
            <a:spAutoFit/>
          </a:bodyPr>
          <a:lstStyle/>
          <a:p>
            <a:r>
              <a:rPr lang="ko-KR" altLang="en-US" dirty="0" err="1" smtClean="0"/>
              <a:t>동도가</a:t>
            </a:r>
            <a:r>
              <a:rPr lang="ko-KR" altLang="en-US" dirty="0" smtClean="0"/>
              <a:t> </a:t>
            </a:r>
            <a:r>
              <a:rPr lang="ko-KR" altLang="en-US" dirty="0"/>
              <a:t>북위 </a:t>
            </a:r>
            <a:r>
              <a:rPr lang="en-US" altLang="ko-KR" dirty="0"/>
              <a:t>37</a:t>
            </a:r>
            <a:r>
              <a:rPr lang="ko-KR" altLang="en-US" dirty="0"/>
              <a:t>도 </a:t>
            </a:r>
            <a:r>
              <a:rPr lang="en-US" altLang="ko-KR" dirty="0"/>
              <a:t>14</a:t>
            </a:r>
            <a:r>
              <a:rPr lang="ko-KR" altLang="en-US" dirty="0"/>
              <a:t>분 </a:t>
            </a:r>
            <a:r>
              <a:rPr lang="en-US" altLang="ko-KR" dirty="0"/>
              <a:t>26.8</a:t>
            </a:r>
            <a:r>
              <a:rPr lang="ko-KR" altLang="en-US" dirty="0" smtClean="0"/>
              <a:t>초</a:t>
            </a:r>
            <a:endParaRPr lang="en-US" altLang="ko-KR" dirty="0" smtClean="0"/>
          </a:p>
          <a:p>
            <a:r>
              <a:rPr lang="ko-KR" altLang="en-US" dirty="0" smtClean="0"/>
              <a:t>동경 </a:t>
            </a:r>
            <a:r>
              <a:rPr lang="en-US" altLang="ko-KR" dirty="0"/>
              <a:t>131</a:t>
            </a:r>
            <a:r>
              <a:rPr lang="ko-KR" altLang="en-US" dirty="0"/>
              <a:t>도 </a:t>
            </a:r>
            <a:r>
              <a:rPr lang="en-US" altLang="ko-KR" dirty="0"/>
              <a:t>52</a:t>
            </a:r>
            <a:r>
              <a:rPr lang="ko-KR" altLang="en-US" dirty="0"/>
              <a:t>분 </a:t>
            </a:r>
            <a:r>
              <a:rPr lang="en-US" altLang="ko-KR" dirty="0"/>
              <a:t>10.4</a:t>
            </a:r>
            <a:r>
              <a:rPr lang="ko-KR" altLang="en-US" dirty="0" smtClean="0"/>
              <a:t>초 </a:t>
            </a:r>
            <a:endParaRPr lang="en-US" altLang="ko-KR" dirty="0" smtClean="0"/>
          </a:p>
          <a:p>
            <a:r>
              <a:rPr lang="ko-KR" altLang="en-US" dirty="0" smtClean="0"/>
              <a:t>서도가 </a:t>
            </a:r>
            <a:r>
              <a:rPr lang="ko-KR" altLang="en-US" dirty="0"/>
              <a:t>북위 </a:t>
            </a:r>
            <a:r>
              <a:rPr lang="en-US" altLang="ko-KR" dirty="0"/>
              <a:t>37</a:t>
            </a:r>
            <a:r>
              <a:rPr lang="ko-KR" altLang="en-US" dirty="0"/>
              <a:t>도 </a:t>
            </a:r>
            <a:r>
              <a:rPr lang="en-US" altLang="ko-KR" dirty="0"/>
              <a:t>14</a:t>
            </a:r>
            <a:r>
              <a:rPr lang="ko-KR" altLang="en-US" dirty="0"/>
              <a:t>분 </a:t>
            </a:r>
            <a:r>
              <a:rPr lang="en-US" altLang="ko-KR" dirty="0"/>
              <a:t>30.6</a:t>
            </a:r>
            <a:r>
              <a:rPr lang="ko-KR" altLang="en-US" dirty="0" smtClean="0"/>
              <a:t>초</a:t>
            </a:r>
            <a:endParaRPr lang="en-US" altLang="ko-KR" dirty="0"/>
          </a:p>
          <a:p>
            <a:r>
              <a:rPr lang="ko-KR" altLang="en-US" dirty="0" smtClean="0"/>
              <a:t>동경 </a:t>
            </a:r>
            <a:r>
              <a:rPr lang="en-US" altLang="ko-KR" dirty="0"/>
              <a:t>131</a:t>
            </a:r>
            <a:r>
              <a:rPr lang="ko-KR" altLang="en-US" dirty="0"/>
              <a:t>도 </a:t>
            </a:r>
            <a:r>
              <a:rPr lang="en-US" altLang="ko-KR" dirty="0"/>
              <a:t>51</a:t>
            </a:r>
            <a:r>
              <a:rPr lang="ko-KR" altLang="en-US" dirty="0"/>
              <a:t>분 </a:t>
            </a:r>
            <a:r>
              <a:rPr lang="en-US" altLang="ko-KR" dirty="0"/>
              <a:t>54.6</a:t>
            </a:r>
            <a:r>
              <a:rPr lang="ko-KR" altLang="en-US" dirty="0" smtClean="0"/>
              <a:t>초</a:t>
            </a:r>
            <a:endParaRPr lang="ko-KR" altLang="en-US" dirty="0"/>
          </a:p>
          <a:p>
            <a:endParaRPr lang="ko-KR" altLang="en-US" dirty="0"/>
          </a:p>
        </p:txBody>
      </p:sp>
      <p:sp>
        <p:nvSpPr>
          <p:cNvPr id="7" name="TextBox 6"/>
          <p:cNvSpPr txBox="1"/>
          <p:nvPr/>
        </p:nvSpPr>
        <p:spPr>
          <a:xfrm>
            <a:off x="4643438" y="4929198"/>
            <a:ext cx="3500462" cy="1477328"/>
          </a:xfrm>
          <a:prstGeom prst="rect">
            <a:avLst/>
          </a:prstGeom>
          <a:noFill/>
        </p:spPr>
        <p:txBody>
          <a:bodyPr wrap="square" rtlCol="0">
            <a:spAutoFit/>
          </a:bodyPr>
          <a:lstStyle/>
          <a:p>
            <a:r>
              <a:rPr lang="ko-KR" altLang="en-US" dirty="0" smtClean="0"/>
              <a:t>동도 </a:t>
            </a:r>
            <a:r>
              <a:rPr lang="ko-KR" altLang="en-US" dirty="0" err="1" smtClean="0"/>
              <a:t>삼각점</a:t>
            </a:r>
            <a:r>
              <a:rPr lang="ko-KR" altLang="en-US" dirty="0" smtClean="0"/>
              <a:t> 기준으로 보면 북위 </a:t>
            </a:r>
            <a:r>
              <a:rPr lang="en-US" altLang="ko-KR" dirty="0" smtClean="0"/>
              <a:t>37</a:t>
            </a:r>
            <a:r>
              <a:rPr lang="ko-KR" altLang="en-US" dirty="0" smtClean="0"/>
              <a:t>도 </a:t>
            </a:r>
            <a:r>
              <a:rPr lang="en-US" altLang="ko-KR" dirty="0" smtClean="0"/>
              <a:t>14</a:t>
            </a:r>
            <a:r>
              <a:rPr lang="ko-KR" altLang="en-US" dirty="0" smtClean="0"/>
              <a:t>분 </a:t>
            </a:r>
            <a:r>
              <a:rPr lang="en-US" altLang="ko-KR" dirty="0" smtClean="0"/>
              <a:t>23</a:t>
            </a:r>
            <a:r>
              <a:rPr lang="ko-KR" altLang="en-US" dirty="0" smtClean="0"/>
              <a:t>초</a:t>
            </a:r>
            <a:r>
              <a:rPr lang="en-US" altLang="ko-KR" dirty="0" smtClean="0"/>
              <a:t>, </a:t>
            </a:r>
            <a:r>
              <a:rPr lang="ko-KR" altLang="en-US" dirty="0" smtClean="0"/>
              <a:t>동경 </a:t>
            </a:r>
            <a:r>
              <a:rPr lang="en-US" altLang="ko-KR" dirty="0" smtClean="0"/>
              <a:t>131</a:t>
            </a:r>
            <a:r>
              <a:rPr lang="ko-KR" altLang="en-US" dirty="0" smtClean="0"/>
              <a:t>도 </a:t>
            </a:r>
            <a:r>
              <a:rPr lang="en-US" altLang="ko-KR" dirty="0" smtClean="0"/>
              <a:t>52</a:t>
            </a:r>
            <a:r>
              <a:rPr lang="ko-KR" altLang="en-US" dirty="0" smtClean="0"/>
              <a:t>분 </a:t>
            </a:r>
            <a:r>
              <a:rPr lang="en-US" altLang="ko-KR" dirty="0" smtClean="0"/>
              <a:t>09</a:t>
            </a:r>
            <a:r>
              <a:rPr lang="ko-KR" altLang="en-US" dirty="0" smtClean="0"/>
              <a:t>초이다</a:t>
            </a:r>
            <a:r>
              <a:rPr lang="en-US" altLang="ko-KR" dirty="0" smtClean="0"/>
              <a:t>. </a:t>
            </a:r>
            <a:r>
              <a:rPr lang="ko-KR" altLang="en-US" dirty="0" smtClean="0"/>
              <a:t>독도가 가장 동쪽의 영토이므로 우리나라에서 일출이 가장 빠르다</a:t>
            </a:r>
            <a:r>
              <a:rPr lang="en-US" altLang="ko-KR" dirty="0" smtClean="0"/>
              <a:t>.</a:t>
            </a:r>
            <a:endParaRPr lang="ko-KR"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2016-03-30 17;15;24.PNG"/>
          <p:cNvPicPr>
            <a:picLocks noChangeAspect="1" noChangeArrowheads="1"/>
          </p:cNvPicPr>
          <p:nvPr/>
        </p:nvPicPr>
        <p:blipFill rotWithShape="1">
          <a:blip r:embed="rId2" cstate="print"/>
          <a:srcRect/>
          <a:stretch>
            <a:fillRect/>
          </a:stretch>
        </p:blipFill>
        <p:spPr>
          <a:xfrm>
            <a:off x="755576" y="332656"/>
            <a:ext cx="3947986" cy="6095855"/>
          </a:xfrm>
          <a:prstGeom prst="rect">
            <a:avLst/>
          </a:prstGeom>
          <a:noFill/>
        </p:spPr>
      </p:pic>
      <p:pic>
        <p:nvPicPr>
          <p:cNvPr id="2050" name="Picture 2" descr="C:\Users\Administrator\Desktop\2016-03-30 17;16;41.PNG"/>
          <p:cNvPicPr>
            <a:picLocks noChangeAspect="1" noChangeArrowheads="1"/>
          </p:cNvPicPr>
          <p:nvPr/>
        </p:nvPicPr>
        <p:blipFill rotWithShape="1">
          <a:blip r:embed="rId3" cstate="print"/>
          <a:srcRect/>
          <a:stretch>
            <a:fillRect/>
          </a:stretch>
        </p:blipFill>
        <p:spPr>
          <a:xfrm>
            <a:off x="3912987" y="2680495"/>
            <a:ext cx="3366020" cy="2980753"/>
          </a:xfrm>
          <a:prstGeom prst="rect">
            <a:avLst/>
          </a:prstGeom>
          <a:noFill/>
        </p:spPr>
      </p:pic>
      <p:sp>
        <p:nvSpPr>
          <p:cNvPr id="2" name="TextBox 1"/>
          <p:cNvSpPr txBox="1"/>
          <p:nvPr/>
        </p:nvSpPr>
        <p:spPr>
          <a:xfrm>
            <a:off x="5217325" y="476672"/>
            <a:ext cx="3454871" cy="2036023"/>
          </a:xfrm>
          <a:prstGeom prst="rect">
            <a:avLst/>
          </a:prstGeom>
          <a:noFill/>
        </p:spPr>
        <p:txBody>
          <a:bodyPr wrap="square">
            <a:spAutoFit/>
          </a:bodyPr>
          <a:lstStyle/>
          <a:p>
            <a:pPr lvl="0">
              <a:defRPr lang="ko-KR" altLang="en-US"/>
            </a:pPr>
            <a:r>
              <a:rPr lang="en-US" altLang="ko-KR" sz="3200"/>
              <a:t>18</a:t>
            </a:r>
            <a:r>
              <a:rPr lang="ko-KR" altLang="en-US" sz="3200"/>
              <a:t>세기 동국대지도에서 독도와 울릉도를 표시하고 있다</a:t>
            </a:r>
            <a:r>
              <a:rPr lang="en-US" altLang="ko-KR" sz="3200"/>
              <a:t>.</a:t>
            </a:r>
            <a:endParaRPr lang="ko-KR" altLang="en-US" sz="32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08004" y="404664"/>
            <a:ext cx="3912468" cy="1917531"/>
          </a:xfrm>
          <a:prstGeom prst="rect">
            <a:avLst/>
          </a:prstGeom>
          <a:noFill/>
        </p:spPr>
        <p:txBody>
          <a:bodyPr wrap="square">
            <a:spAutoFit/>
          </a:bodyPr>
          <a:lstStyle/>
          <a:p>
            <a:pPr lvl="0">
              <a:defRPr lang="ko-KR" altLang="en-US"/>
            </a:pPr>
            <a:r>
              <a:rPr lang="en-US" altLang="ko-KR" sz="3000"/>
              <a:t>1905.2.22 </a:t>
            </a:r>
            <a:r>
              <a:rPr lang="ko-KR" altLang="en-US" sz="3000"/>
              <a:t>시마네현 고시 제 </a:t>
            </a:r>
            <a:r>
              <a:rPr lang="en-US" altLang="ko-KR" sz="3000"/>
              <a:t>40</a:t>
            </a:r>
            <a:r>
              <a:rPr lang="ko-KR" altLang="en-US" sz="3000"/>
              <a:t>호에 독도를 일본령으로 편입하는 조치 </a:t>
            </a:r>
          </a:p>
        </p:txBody>
      </p:sp>
      <p:pic>
        <p:nvPicPr>
          <p:cNvPr id="5" name="그림 4"/>
          <p:cNvPicPr>
            <a:picLocks noChangeAspect="1"/>
          </p:cNvPicPr>
          <p:nvPr/>
        </p:nvPicPr>
        <p:blipFill rotWithShape="1">
          <a:blip r:embed="rId2" cstate="print"/>
          <a:stretch>
            <a:fillRect/>
          </a:stretch>
        </p:blipFill>
        <p:spPr>
          <a:xfrm>
            <a:off x="323528" y="188639"/>
            <a:ext cx="4282758" cy="6480721"/>
          </a:xfrm>
          <a:prstGeom prst="rect">
            <a:avLst/>
          </a:prstGeom>
        </p:spPr>
      </p:pic>
      <p:sp>
        <p:nvSpPr>
          <p:cNvPr id="6" name="TextBox 5"/>
          <p:cNvSpPr txBox="1"/>
          <p:nvPr/>
        </p:nvSpPr>
        <p:spPr>
          <a:xfrm>
            <a:off x="4932040" y="2924944"/>
            <a:ext cx="3888432" cy="3283451"/>
          </a:xfrm>
          <a:prstGeom prst="rect">
            <a:avLst/>
          </a:prstGeom>
          <a:noFill/>
        </p:spPr>
        <p:txBody>
          <a:bodyPr wrap="square">
            <a:spAutoFit/>
          </a:bodyPr>
          <a:lstStyle/>
          <a:p>
            <a:pPr lvl="0">
              <a:defRPr lang="ko-KR" altLang="en-US"/>
            </a:pPr>
            <a:r>
              <a:rPr lang="ko-KR" altLang="en-US" sz="3000"/>
              <a:t>이는 러일전쟁 중 한반도 침탈과정에서 이루어진 것이며</a:t>
            </a:r>
            <a:r>
              <a:rPr lang="en-US" altLang="ko-KR" sz="3000"/>
              <a:t>, </a:t>
            </a:r>
            <a:r>
              <a:rPr lang="ko-KR" altLang="en-US" sz="3000"/>
              <a:t>이미 확립된 대한 제국의 독도 영유권에 대해 행해진 불법적 무효조치이다</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620688"/>
            <a:ext cx="8208912" cy="1063332"/>
          </a:xfrm>
          <a:prstGeom prst="rect">
            <a:avLst/>
          </a:prstGeom>
          <a:noFill/>
        </p:spPr>
        <p:txBody>
          <a:bodyPr wrap="square">
            <a:spAutoFit/>
          </a:bodyPr>
          <a:lstStyle/>
          <a:p>
            <a:pPr lvl="0">
              <a:defRPr lang="ko-KR" altLang="en-US"/>
            </a:pPr>
            <a:r>
              <a:rPr lang="ko-KR" altLang="en-US" sz="3200"/>
              <a:t>연합국총사령부는 </a:t>
            </a:r>
            <a:r>
              <a:rPr lang="en-US" altLang="ko-KR" sz="3200"/>
              <a:t>1946.1.29 </a:t>
            </a:r>
            <a:r>
              <a:rPr lang="ko-KR" altLang="en-US" sz="3200"/>
              <a:t>최고사령부각서 제</a:t>
            </a:r>
            <a:r>
              <a:rPr lang="en-US" altLang="ko-KR" sz="3200"/>
              <a:t>667</a:t>
            </a:r>
            <a:r>
              <a:rPr lang="ko-KR" altLang="en-US" sz="3200"/>
              <a:t>호에서 일본의 영토한정</a:t>
            </a:r>
            <a:endParaRPr lang="en-US" altLang="ko-KR" sz="3200"/>
          </a:p>
        </p:txBody>
      </p:sp>
      <p:pic>
        <p:nvPicPr>
          <p:cNvPr id="2050" name="Picture 2" descr="C:\Users\user\Desktop\2016-03-21 00;00;35.PNG"/>
          <p:cNvPicPr>
            <a:picLocks noChangeAspect="1" noChangeArrowheads="1"/>
          </p:cNvPicPr>
          <p:nvPr/>
        </p:nvPicPr>
        <p:blipFill rotWithShape="1">
          <a:blip r:embed="rId2" cstate="print"/>
          <a:srcRect/>
          <a:stretch>
            <a:fillRect/>
          </a:stretch>
        </p:blipFill>
        <p:spPr>
          <a:xfrm>
            <a:off x="251518" y="1999717"/>
            <a:ext cx="8489041" cy="2570534"/>
          </a:xfrm>
          <a:prstGeom prst="rect">
            <a:avLst/>
          </a:prstGeom>
          <a:noFill/>
        </p:spPr>
      </p:pic>
      <p:cxnSp>
        <p:nvCxnSpPr>
          <p:cNvPr id="6" name="직선 연결선 5"/>
          <p:cNvCxnSpPr/>
          <p:nvPr/>
        </p:nvCxnSpPr>
        <p:spPr>
          <a:xfrm flipH="1" flipV="1">
            <a:off x="415628" y="3573016"/>
            <a:ext cx="7704856" cy="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a:xfrm>
            <a:off x="431540" y="3789040"/>
            <a:ext cx="76328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431540" y="4077072"/>
            <a:ext cx="76328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a:off x="467544" y="4340292"/>
            <a:ext cx="561662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p:nvPr/>
        </p:nvCxnSpPr>
        <p:spPr>
          <a:xfrm>
            <a:off x="431540" y="3315450"/>
            <a:ext cx="76328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직선 연결선 22"/>
          <p:cNvCxnSpPr/>
          <p:nvPr/>
        </p:nvCxnSpPr>
        <p:spPr>
          <a:xfrm>
            <a:off x="395536" y="3068960"/>
            <a:ext cx="76328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굽은 화살표 23"/>
          <p:cNvSpPr/>
          <p:nvPr/>
        </p:nvSpPr>
        <p:spPr>
          <a:xfrm rot="16509323">
            <a:off x="945582" y="4382631"/>
            <a:ext cx="927403" cy="939957"/>
          </a:xfrm>
          <a:prstGeom prst="bentArrow">
            <a:avLst>
              <a:gd name="adj1" fmla="val 20380"/>
              <a:gd name="adj2" fmla="val 50000"/>
              <a:gd name="adj3" fmla="val 35736"/>
              <a:gd name="adj4" fmla="val 66755"/>
            </a:avLst>
          </a:prstGeom>
          <a:solidFill>
            <a:schemeClr val="accent4">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anchor="ctr" anchorCtr="0">
            <a:normAutofit/>
          </a:bodyPr>
          <a:lstStyle/>
          <a:p>
            <a:pPr algn="ctr">
              <a:defRPr lang="ko-KR" altLang="en-US"/>
            </a:pPr>
            <a:endParaRPr lang="ko-KR" altLang="en-US">
              <a:solidFill>
                <a:schemeClr val="tx1"/>
              </a:solidFill>
            </a:endParaRPr>
          </a:p>
        </p:txBody>
      </p:sp>
      <p:sp>
        <p:nvSpPr>
          <p:cNvPr id="25" name="TextBox 24"/>
          <p:cNvSpPr txBox="1"/>
          <p:nvPr/>
        </p:nvSpPr>
        <p:spPr>
          <a:xfrm>
            <a:off x="1944552" y="4941168"/>
            <a:ext cx="6408712" cy="819552"/>
          </a:xfrm>
          <a:prstGeom prst="rect">
            <a:avLst/>
          </a:prstGeom>
          <a:noFill/>
        </p:spPr>
        <p:txBody>
          <a:bodyPr wrap="square">
            <a:spAutoFit/>
          </a:bodyPr>
          <a:lstStyle/>
          <a:p>
            <a:pPr lvl="0">
              <a:defRPr lang="ko-KR" altLang="en-US"/>
            </a:pPr>
            <a:r>
              <a:rPr lang="ko-KR" altLang="en-US" sz="2400"/>
              <a:t>울릉도</a:t>
            </a:r>
            <a:r>
              <a:rPr lang="en-US" altLang="ko-KR" sz="2400"/>
              <a:t>,</a:t>
            </a:r>
            <a:r>
              <a:rPr lang="ko-KR" altLang="en-US" sz="2400"/>
              <a:t>독도</a:t>
            </a:r>
            <a:r>
              <a:rPr lang="en-US" altLang="ko-KR" sz="2400"/>
              <a:t>,</a:t>
            </a:r>
            <a:r>
              <a:rPr lang="ko-KR" altLang="en-US" sz="2400"/>
              <a:t>재주도</a:t>
            </a:r>
            <a:r>
              <a:rPr lang="en-US" altLang="ko-KR" sz="2400"/>
              <a:t>,</a:t>
            </a:r>
            <a:r>
              <a:rPr lang="ko-KR" altLang="en-US" sz="2400"/>
              <a:t>북위</a:t>
            </a:r>
            <a:r>
              <a:rPr lang="en-US" altLang="ko-KR" sz="2400"/>
              <a:t>30</a:t>
            </a:r>
            <a:r>
              <a:rPr lang="ko-KR" altLang="en-US" sz="2400"/>
              <a:t>도 이남의 류큐 제도</a:t>
            </a:r>
            <a:r>
              <a:rPr lang="en-US" altLang="ko-KR" sz="2400"/>
              <a:t> </a:t>
            </a:r>
            <a:r>
              <a:rPr lang="ko-KR" altLang="en-US" sz="2400"/>
              <a:t>등은 포함되지 않는다</a:t>
            </a:r>
            <a:endParaRPr lang="en-US" altLang="ko-KR"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0-#ppt_w/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ppt_x</p:attrName>
                                        </p:attrNameLst>
                                      </p:cBhvr>
                                      <p:tavLst>
                                        <p:tav tm="0">
                                          <p:val>
                                            <p:strVal val="0-#ppt_w/2"/>
                                          </p:val>
                                        </p:tav>
                                        <p:tav tm="100000">
                                          <p:val>
                                            <p:strVal val="#ppt_x"/>
                                          </p:val>
                                        </p:tav>
                                      </p:tavLst>
                                    </p:anim>
                                    <p:anim calcmode="lin" valueType="num">
                                      <p:cBhvr>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0-#ppt_w/2"/>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ppt_x</p:attrName>
                                        </p:attrNameLst>
                                      </p:cBhvr>
                                      <p:tavLst>
                                        <p:tav tm="0">
                                          <p:val>
                                            <p:strVal val="0-#ppt_w/2"/>
                                          </p:val>
                                        </p:tav>
                                        <p:tav tm="100000">
                                          <p:val>
                                            <p:strVal val="#ppt_x"/>
                                          </p:val>
                                        </p:tav>
                                      </p:tavLst>
                                    </p:anim>
                                    <p:anim calcmode="lin" valueType="num">
                                      <p:cBhvr>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ppt_x</p:attrName>
                                        </p:attrNameLst>
                                      </p:cBhvr>
                                      <p:tavLst>
                                        <p:tav tm="0">
                                          <p:val>
                                            <p:strVal val="0-#ppt_w/2"/>
                                          </p:val>
                                        </p:tav>
                                        <p:tav tm="100000">
                                          <p:val>
                                            <p:strVal val="#ppt_x"/>
                                          </p:val>
                                        </p:tav>
                                      </p:tavLst>
                                    </p:anim>
                                    <p:anim calcmode="lin" valueType="num">
                                      <p:cBhvr>
                                        <p:cTn id="24" dur="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ppt_x</p:attrName>
                                        </p:attrNameLst>
                                      </p:cBhvr>
                                      <p:tavLst>
                                        <p:tav tm="0">
                                          <p:val>
                                            <p:strVal val="0-#ppt_w/2"/>
                                          </p:val>
                                        </p:tav>
                                        <p:tav tm="100000">
                                          <p:val>
                                            <p:strVal val="#ppt_x"/>
                                          </p:val>
                                        </p:tav>
                                      </p:tavLst>
                                    </p:anim>
                                    <p:anim calcmode="lin" valueType="num">
                                      <p:cBhvr>
                                        <p:cTn id="2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2"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ppt_x</p:attrName>
                                        </p:attrNameLst>
                                      </p:cBhvr>
                                      <p:tavLst>
                                        <p:tav tm="0">
                                          <p:val>
                                            <p:strVal val="0-#ppt_w/2"/>
                                          </p:val>
                                        </p:tav>
                                        <p:tav tm="100000">
                                          <p:val>
                                            <p:strVal val="#ppt_x"/>
                                          </p:val>
                                        </p:tav>
                                      </p:tavLst>
                                    </p:anim>
                                    <p:anim calcmode="lin" valueType="num">
                                      <p:cBhvr>
                                        <p:cTn id="3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1"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1000" fill="hold"/>
                                        <p:tgtEl>
                                          <p:spTgt spid="25"/>
                                        </p:tgtEl>
                                        <p:attrNameLst>
                                          <p:attrName>ppt_w</p:attrName>
                                        </p:attrNameLst>
                                      </p:cBhvr>
                                      <p:tavLst>
                                        <p:tav tm="0">
                                          <p:val>
                                            <p:fltVal val="0"/>
                                          </p:val>
                                        </p:tav>
                                        <p:tav tm="100000">
                                          <p:val>
                                            <p:strVal val="#ppt_w"/>
                                          </p:val>
                                        </p:tav>
                                      </p:tavLst>
                                    </p:anim>
                                    <p:anim calcmode="lin" valueType="num">
                                      <p:cBhvr>
                                        <p:cTn id="40" dur="1000" fill="hold"/>
                                        <p:tgtEl>
                                          <p:spTgt spid="25"/>
                                        </p:tgtEl>
                                        <p:attrNameLst>
                                          <p:attrName>ppt_h</p:attrName>
                                        </p:attrNameLst>
                                      </p:cBhvr>
                                      <p:tavLst>
                                        <p:tav tm="0">
                                          <p:val>
                                            <p:fltVal val="0"/>
                                          </p:val>
                                        </p:tav>
                                        <p:tav tm="100000">
                                          <p:val>
                                            <p:strVal val="#ppt_h"/>
                                          </p:val>
                                        </p:tav>
                                      </p:tavLst>
                                    </p:anim>
                                    <p:anim calcmode="lin" valueType="num">
                                      <p:cBhvr>
                                        <p:cTn id="41" dur="1000" fill="hold"/>
                                        <p:tgtEl>
                                          <p:spTgt spid="25"/>
                                        </p:tgtEl>
                                        <p:attrNameLst>
                                          <p:attrName>style.rotation</p:attrName>
                                        </p:attrNameLst>
                                      </p:cBhvr>
                                      <p:tavLst>
                                        <p:tav tm="0">
                                          <p:val>
                                            <p:fltVal val="90"/>
                                          </p:val>
                                        </p:tav>
                                        <p:tav tm="100000">
                                          <p:val>
                                            <p:fltVal val="0"/>
                                          </p:val>
                                        </p:tav>
                                      </p:tavLst>
                                    </p:anim>
                                    <p:animEffect transition="in" filter="fade">
                                      <p:cBhvr>
                                        <p:cTn id="4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75656" y="2204864"/>
            <a:ext cx="6408712" cy="2041381"/>
          </a:xfrm>
          <a:prstGeom prst="rect">
            <a:avLst/>
          </a:prstGeom>
          <a:noFill/>
        </p:spPr>
        <p:txBody>
          <a:bodyPr wrap="square">
            <a:spAutoFit/>
          </a:bodyPr>
          <a:lstStyle/>
          <a:p>
            <a:pPr lvl="0">
              <a:defRPr lang="ko-KR" altLang="en-US"/>
            </a:pPr>
            <a:r>
              <a:rPr lang="en-US" altLang="ko-KR" sz="3200">
                <a:latin typeface="HY견고딕"/>
                <a:ea typeface="HY견고딕"/>
              </a:rPr>
              <a:t>1946.6.22 </a:t>
            </a:r>
            <a:r>
              <a:rPr lang="ko-KR" altLang="en-US" sz="3200">
                <a:latin typeface="HY견고딕"/>
                <a:ea typeface="HY견고딕"/>
              </a:rPr>
              <a:t>제 </a:t>
            </a:r>
            <a:r>
              <a:rPr lang="en-US" altLang="ko-KR" sz="3200">
                <a:latin typeface="HY견고딕"/>
                <a:ea typeface="HY견고딕"/>
              </a:rPr>
              <a:t>1033</a:t>
            </a:r>
            <a:r>
              <a:rPr lang="ko-KR" altLang="en-US" sz="3200">
                <a:latin typeface="HY견고딕"/>
                <a:ea typeface="HY견고딕"/>
              </a:rPr>
              <a:t>호 발표</a:t>
            </a:r>
          </a:p>
          <a:p>
            <a:pPr lvl="0">
              <a:defRPr lang="ko-KR" altLang="en-US"/>
            </a:pPr>
            <a:endParaRPr lang="en-US" altLang="ko-KR" sz="3200">
              <a:latin typeface="HY견고딕"/>
              <a:ea typeface="HY견고딕"/>
            </a:endParaRPr>
          </a:p>
          <a:p>
            <a:pPr lvl="0">
              <a:defRPr lang="ko-KR" altLang="en-US"/>
            </a:pPr>
            <a:r>
              <a:rPr lang="ko-KR" altLang="en-US" sz="3200">
                <a:latin typeface="HY견고딕"/>
                <a:ea typeface="HY견고딕"/>
              </a:rPr>
              <a:t>일본 어부들이 독도와 그 </a:t>
            </a:r>
            <a:r>
              <a:rPr lang="en-US" altLang="ko-KR" sz="3200">
                <a:latin typeface="HY견고딕"/>
                <a:ea typeface="HY견고딕"/>
              </a:rPr>
              <a:t>12</a:t>
            </a:r>
            <a:r>
              <a:rPr lang="ko-KR" altLang="en-US" sz="3200">
                <a:latin typeface="HY견고딕"/>
                <a:ea typeface="HY견고딕"/>
              </a:rPr>
              <a:t>해리 수역에 접근하는 것을 엄금했다</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108" y="764704"/>
            <a:ext cx="7560839" cy="584775"/>
          </a:xfrm>
          <a:prstGeom prst="rect">
            <a:avLst/>
          </a:prstGeom>
          <a:noFill/>
        </p:spPr>
        <p:txBody>
          <a:bodyPr wrap="square">
            <a:spAutoFit/>
          </a:bodyPr>
          <a:lstStyle/>
          <a:p>
            <a:pPr lvl="0">
              <a:defRPr lang="ko-KR" altLang="en-US"/>
            </a:pPr>
            <a:r>
              <a:rPr lang="en-US" altLang="ko-KR" sz="3200"/>
              <a:t>1951.6.6 </a:t>
            </a:r>
            <a:r>
              <a:rPr lang="ko-KR" altLang="en-US" sz="3200"/>
              <a:t>총리 부령 제 </a:t>
            </a:r>
            <a:r>
              <a:rPr lang="en-US" altLang="ko-KR" sz="3200"/>
              <a:t>24</a:t>
            </a:r>
            <a:r>
              <a:rPr lang="ko-KR" altLang="en-US" sz="3200"/>
              <a:t>호</a:t>
            </a:r>
          </a:p>
        </p:txBody>
      </p:sp>
      <p:pic>
        <p:nvPicPr>
          <p:cNvPr id="3" name="그림 2"/>
          <p:cNvPicPr>
            <a:picLocks noChangeAspect="1"/>
          </p:cNvPicPr>
          <p:nvPr/>
        </p:nvPicPr>
        <p:blipFill rotWithShape="1">
          <a:blip r:embed="rId2" cstate="print"/>
          <a:stretch>
            <a:fillRect/>
          </a:stretch>
        </p:blipFill>
        <p:spPr>
          <a:xfrm>
            <a:off x="251520" y="1556792"/>
            <a:ext cx="6201416" cy="4032448"/>
          </a:xfrm>
          <a:prstGeom prst="rect">
            <a:avLst/>
          </a:prstGeom>
        </p:spPr>
      </p:pic>
      <p:sp>
        <p:nvSpPr>
          <p:cNvPr id="4" name="TextBox 3"/>
          <p:cNvSpPr txBox="1"/>
          <p:nvPr/>
        </p:nvSpPr>
        <p:spPr>
          <a:xfrm>
            <a:off x="6588224" y="1803301"/>
            <a:ext cx="2304256" cy="3509744"/>
          </a:xfrm>
          <a:prstGeom prst="rect">
            <a:avLst/>
          </a:prstGeom>
          <a:noFill/>
        </p:spPr>
        <p:txBody>
          <a:bodyPr wrap="square">
            <a:spAutoFit/>
          </a:bodyPr>
          <a:lstStyle/>
          <a:p>
            <a:pPr lvl="0">
              <a:defRPr lang="ko-KR" altLang="en-US"/>
            </a:pPr>
            <a:r>
              <a:rPr lang="en-US" altLang="ko-KR" sz="3200"/>
              <a:t>“</a:t>
            </a:r>
            <a:r>
              <a:rPr lang="ko-KR" altLang="en-US" sz="3200"/>
              <a:t>울릉도</a:t>
            </a:r>
            <a:r>
              <a:rPr lang="en-US" altLang="ko-KR" sz="3200"/>
              <a:t>, </a:t>
            </a:r>
            <a:r>
              <a:rPr lang="ko-KR" altLang="en-US" sz="3200"/>
              <a:t>독도</a:t>
            </a:r>
            <a:r>
              <a:rPr lang="en-US" altLang="ko-KR" sz="3200"/>
              <a:t>,</a:t>
            </a:r>
            <a:r>
              <a:rPr lang="ko-KR" altLang="en-US" sz="3200"/>
              <a:t> 제주도 를 일본의 영토에 속하지 않는다</a:t>
            </a:r>
            <a:r>
              <a:rPr lang="en-US" altLang="ko-KR" sz="3200"/>
              <a:t>”</a:t>
            </a:r>
            <a:r>
              <a:rPr lang="ko-KR" altLang="en-US" sz="3200"/>
              <a:t>를 명시함</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8136904" cy="6194256"/>
          </a:xfrm>
          <a:prstGeom prst="rect">
            <a:avLst/>
          </a:prstGeom>
          <a:noFill/>
        </p:spPr>
        <p:txBody>
          <a:bodyPr wrap="square">
            <a:spAutoFit/>
          </a:bodyPr>
          <a:lstStyle/>
          <a:p>
            <a:pPr>
              <a:defRPr lang="ko-KR" altLang="en-US"/>
            </a:pPr>
            <a:r>
              <a:rPr lang="ko-KR" altLang="en-US" sz="3200" b="1"/>
              <a:t>대한민국 정부가 독도 문제로 국제 사법 재판소에 회부하지 않는 이유</a:t>
            </a:r>
          </a:p>
          <a:p>
            <a:pPr>
              <a:defRPr lang="ko-KR" altLang="en-US"/>
            </a:pPr>
            <a:endParaRPr lang="en-US" altLang="ko-KR" sz="2800" b="1"/>
          </a:p>
          <a:p>
            <a:pPr marL="514350" indent="-514350">
              <a:buFont typeface="+mj-lt"/>
              <a:buAutoNum type="arabicPeriod"/>
              <a:defRPr lang="ko-KR" altLang="en-US"/>
            </a:pPr>
            <a:r>
              <a:rPr lang="ko-KR" altLang="en-US" sz="2800"/>
              <a:t>독도는 일본의 영토침탈 전쟁인 러일전쟁 중 침탈당한 후 되찾은 명백한 우리영토이기 때문</a:t>
            </a:r>
          </a:p>
          <a:p>
            <a:pPr marL="514350" indent="-514350">
              <a:buFont typeface="+mj-lt"/>
              <a:buAutoNum type="arabicPeriod"/>
              <a:defRPr lang="ko-KR" altLang="en-US"/>
            </a:pPr>
            <a:r>
              <a:rPr lang="ko-KR" altLang="en-US" sz="2800"/>
              <a:t>중국</a:t>
            </a:r>
            <a:r>
              <a:rPr lang="en-US" altLang="ko-KR" sz="2800"/>
              <a:t>(</a:t>
            </a:r>
            <a:r>
              <a:rPr lang="ko-KR" altLang="en-US" sz="2800"/>
              <a:t>조어도</a:t>
            </a:r>
            <a:r>
              <a:rPr lang="en-US" altLang="ko-KR" sz="2800"/>
              <a:t>)</a:t>
            </a:r>
            <a:r>
              <a:rPr lang="ko-KR" altLang="en-US" sz="2800"/>
              <a:t>와 러시아</a:t>
            </a:r>
            <a:r>
              <a:rPr lang="en-US" altLang="ko-KR" sz="2800"/>
              <a:t>(</a:t>
            </a:r>
            <a:r>
              <a:rPr lang="ko-KR" altLang="en-US" sz="2800"/>
              <a:t>남쿠릴열도</a:t>
            </a:r>
            <a:r>
              <a:rPr lang="en-US" altLang="ko-KR" sz="2800"/>
              <a:t>)</a:t>
            </a:r>
            <a:r>
              <a:rPr lang="ko-KR" altLang="en-US" sz="2800"/>
              <a:t>문제에 대해서는 국제사법재판소 회부를 거부하면서 독도만 회부를 주장하는 일본의 이중적인 태도가 독도가 일본영토라는 주장에 대해 자신이 없다는 반증이라고 해석됨</a:t>
            </a:r>
          </a:p>
          <a:p>
            <a:pPr marL="514350" indent="-514350">
              <a:buFont typeface="+mj-lt"/>
              <a:buAutoNum type="arabicPeriod"/>
              <a:defRPr lang="ko-KR" altLang="en-US"/>
            </a:pPr>
            <a:r>
              <a:rPr lang="ko-KR" altLang="en-US" sz="2800"/>
              <a:t>재판관 일본인이 있고 자금의 대부분을 일본이 대고 있다는 사법국제재판소에 한국인 재판관이 없는 한국에게만 무조건 국제재판소만을 고집하는 것도 있기 때문</a:t>
            </a:r>
            <a:endParaRPr lang="en-US" altLang="ko-KR" sz="280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extBox 3"/>
          <p:cNvSpPr/>
          <p:nvPr/>
        </p:nvSpPr>
        <p:spPr>
          <a:xfrm>
            <a:off x="2160000" y="91800"/>
            <a:ext cx="3522416" cy="209142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spAutoFit/>
          </a:bodyPr>
          <a:lstStyle/>
          <a:p>
            <a:pPr marL="0" lvl="0" indent="0" algn="l" hangingPunct="1">
              <a:lnSpc>
                <a:spcPct val="100000"/>
              </a:lnSpc>
              <a:spcBef>
                <a:spcPct val="0"/>
              </a:spcBef>
              <a:spcAft>
                <a:spcPct val="0"/>
              </a:spcAft>
              <a:buNone/>
              <a:defRPr lang="ko-KR" sz="1800"/>
            </a:pPr>
            <a:r>
              <a:rPr lang="en-US" sz="7000" b="0" i="0" kern="1200" spc="5" dirty="0">
                <a:solidFill>
                  <a:srgbClr val="F2F2F2"/>
                </a:solidFill>
                <a:latin typeface="HY신명조"/>
                <a:ea typeface="HY신명조"/>
                <a:cs typeface="Tahoma"/>
              </a:rPr>
              <a:t>1</a:t>
            </a:r>
            <a:r>
              <a:rPr lang="ko-KR" sz="3000" b="0" i="0" kern="1200" spc="5" dirty="0">
                <a:solidFill>
                  <a:srgbClr val="F2F2F2"/>
                </a:solidFill>
                <a:latin typeface="HY신명조"/>
                <a:ea typeface="HY신명조"/>
                <a:cs typeface="Tahoma"/>
              </a:rPr>
              <a:t>개념</a:t>
            </a:r>
          </a:p>
          <a:p>
            <a:pPr marL="0" lvl="0" indent="0" algn="l" hangingPunct="1">
              <a:lnSpc>
                <a:spcPct val="100000"/>
              </a:lnSpc>
              <a:spcBef>
                <a:spcPct val="0"/>
              </a:spcBef>
              <a:spcAft>
                <a:spcPct val="0"/>
              </a:spcAft>
              <a:buNone/>
              <a:defRPr lang="ko-KR" sz="1800"/>
            </a:pPr>
            <a:r>
              <a:rPr lang="ko-KR" sz="3000" b="0" i="0" kern="1200" spc="5" dirty="0">
                <a:solidFill>
                  <a:srgbClr val="F2F2F2"/>
                </a:solidFill>
                <a:latin typeface="HY신명조"/>
                <a:ea typeface="HY신명조"/>
                <a:cs typeface="Tahoma"/>
              </a:rPr>
              <a:t>독도가 우리영토인 </a:t>
            </a:r>
            <a:endParaRPr lang="en-US" altLang="ko-KR" sz="3000" b="0" i="0" kern="1200" spc="5" dirty="0" smtClean="0">
              <a:solidFill>
                <a:srgbClr val="F2F2F2"/>
              </a:solidFill>
              <a:latin typeface="HY신명조"/>
              <a:ea typeface="HY신명조"/>
              <a:cs typeface="Tahoma"/>
            </a:endParaRPr>
          </a:p>
          <a:p>
            <a:pPr marL="0" lvl="0" indent="0" algn="l" hangingPunct="1">
              <a:lnSpc>
                <a:spcPct val="100000"/>
              </a:lnSpc>
              <a:spcBef>
                <a:spcPct val="0"/>
              </a:spcBef>
              <a:spcAft>
                <a:spcPct val="0"/>
              </a:spcAft>
              <a:buNone/>
              <a:defRPr lang="ko-KR" sz="1800"/>
            </a:pPr>
            <a:r>
              <a:rPr lang="ko-KR" sz="3000" b="0" i="0" kern="1200" spc="5" dirty="0" err="1" smtClean="0">
                <a:solidFill>
                  <a:srgbClr val="F2F2F2"/>
                </a:solidFill>
                <a:latin typeface="HY신명조"/>
                <a:ea typeface="HY신명조"/>
                <a:cs typeface="Tahoma"/>
              </a:rPr>
              <a:t>국제법적기본개념</a:t>
            </a:r>
            <a:r>
              <a:rPr lang="en-US" sz="3000" b="0" i="0" kern="1200" spc="5" dirty="0">
                <a:solidFill>
                  <a:srgbClr val="F2F2F2"/>
                </a:solidFill>
                <a:latin typeface="HY신명조"/>
                <a:ea typeface="HY신명조"/>
                <a:cs typeface="Tahoma"/>
              </a:rPr>
              <a:t>.</a:t>
            </a:r>
          </a:p>
        </p:txBody>
      </p:sp>
      <p:sp>
        <p:nvSpPr>
          <p:cNvPr id="3" name="직사각형 4"/>
          <p:cNvSpPr/>
          <p:nvPr/>
        </p:nvSpPr>
        <p:spPr>
          <a:xfrm>
            <a:off x="0" y="0"/>
            <a:ext cx="1547664" cy="685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04040"/>
          </a:solidFill>
          <a:ln>
            <a:noFill/>
            <a:prstDash val="solid"/>
          </a:ln>
        </p:spPr>
        <p:txBody>
          <a:bodyPr vert="horz" wrap="square" lIns="90000" tIns="45000" rIns="90000" bIns="45000" anchor="ctr"/>
          <a:lstStyle/>
          <a:p>
            <a:pPr marL="0" lvl="0" indent="0" hangingPunct="0">
              <a:lnSpc>
                <a:spcPct val="100000"/>
              </a:lnSpc>
              <a:spcBef>
                <a:spcPct val="0"/>
              </a:spcBef>
              <a:spcAft>
                <a:spcPct val="0"/>
              </a:spcAft>
              <a:buNone/>
              <a:defRPr lang="ko-KR" altLang="en-US"/>
            </a:pPr>
            <a:endParaRPr lang="en-US" sz="1800" b="0" i="0" kern="1200">
              <a:latin typeface="굴림"/>
              <a:ea typeface="굴림"/>
              <a:cs typeface="Tahoma"/>
            </a:endParaRPr>
          </a:p>
        </p:txBody>
      </p:sp>
      <p:sp>
        <p:nvSpPr>
          <p:cNvPr id="4" name="TextBox 5"/>
          <p:cNvSpPr/>
          <p:nvPr/>
        </p:nvSpPr>
        <p:spPr>
          <a:xfrm>
            <a:off x="92419" y="568440"/>
            <a:ext cx="1362825" cy="821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spAutoFit/>
          </a:bodyPr>
          <a:lstStyle/>
          <a:p>
            <a:pPr marL="0" lvl="0" indent="0" algn="l" hangingPunct="1">
              <a:lnSpc>
                <a:spcPct val="100000"/>
              </a:lnSpc>
              <a:spcBef>
                <a:spcPct val="0"/>
              </a:spcBef>
              <a:spcAft>
                <a:spcPct val="0"/>
              </a:spcAft>
              <a:buNone/>
              <a:defRPr lang="ko-KR" sz="1800"/>
            </a:pPr>
            <a:r>
              <a:rPr lang="ko-KR" sz="4800" b="0" i="0" kern="1200" spc="5" dirty="0">
                <a:solidFill>
                  <a:srgbClr val="F2F2F2"/>
                </a:solidFill>
                <a:latin typeface="a옛날목욕탕L"/>
                <a:ea typeface="a옛날목욕탕L"/>
                <a:cs typeface="Tahoma"/>
              </a:rPr>
              <a:t>목차</a:t>
            </a:r>
          </a:p>
        </p:txBody>
      </p:sp>
      <p:sp>
        <p:nvSpPr>
          <p:cNvPr id="5" name="TextBox 6"/>
          <p:cNvSpPr/>
          <p:nvPr/>
        </p:nvSpPr>
        <p:spPr>
          <a:xfrm>
            <a:off x="6156176" y="322632"/>
            <a:ext cx="2670260" cy="16297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spAutoFit/>
          </a:bodyPr>
          <a:lstStyle/>
          <a:p>
            <a:pPr marL="0" lvl="0" indent="0" algn="l" hangingPunct="1">
              <a:lnSpc>
                <a:spcPct val="100000"/>
              </a:lnSpc>
              <a:spcBef>
                <a:spcPct val="0"/>
              </a:spcBef>
              <a:spcAft>
                <a:spcPct val="0"/>
              </a:spcAft>
              <a:buNone/>
              <a:defRPr lang="ko-KR" sz="2400"/>
            </a:pPr>
            <a:r>
              <a:rPr lang="en-US" sz="7000" b="0" i="0" kern="1200" spc="5" dirty="0">
                <a:solidFill>
                  <a:srgbClr val="F2F2F2"/>
                </a:solidFill>
                <a:latin typeface="HY신명조"/>
                <a:ea typeface="HY신명조"/>
                <a:cs typeface="Tahoma"/>
              </a:rPr>
              <a:t>2</a:t>
            </a:r>
            <a:r>
              <a:rPr lang="ko-KR" sz="3000" b="0" i="0" kern="1200" spc="5" dirty="0">
                <a:solidFill>
                  <a:srgbClr val="F2F2F2"/>
                </a:solidFill>
                <a:latin typeface="HY신명조"/>
                <a:ea typeface="HY신명조"/>
                <a:cs typeface="Tahoma"/>
              </a:rPr>
              <a:t>카이로선언</a:t>
            </a:r>
          </a:p>
          <a:p>
            <a:pPr marL="0" lvl="0" indent="0" algn="l" hangingPunct="1">
              <a:lnSpc>
                <a:spcPct val="100000"/>
              </a:lnSpc>
              <a:spcBef>
                <a:spcPct val="0"/>
              </a:spcBef>
              <a:spcAft>
                <a:spcPct val="0"/>
              </a:spcAft>
              <a:buNone/>
              <a:defRPr lang="ko-KR" sz="2400"/>
            </a:pPr>
            <a:endParaRPr lang="en-US" sz="3000" b="0" i="0" kern="1200" spc="5" dirty="0">
              <a:solidFill>
                <a:srgbClr val="F2F2F2"/>
              </a:solidFill>
              <a:latin typeface="a옛날목욕탕L"/>
              <a:ea typeface="a옛날목욕탕L"/>
              <a:cs typeface="Tahoma"/>
            </a:endParaRPr>
          </a:p>
        </p:txBody>
      </p:sp>
      <p:sp>
        <p:nvSpPr>
          <p:cNvPr id="6" name="TextBox 7"/>
          <p:cNvSpPr/>
          <p:nvPr/>
        </p:nvSpPr>
        <p:spPr>
          <a:xfrm>
            <a:off x="2048760" y="2520000"/>
            <a:ext cx="3184503" cy="153742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spAutoFit/>
          </a:bodyPr>
          <a:lstStyle/>
          <a:p>
            <a:pPr marL="0" lvl="0" indent="0" algn="l" hangingPunct="1">
              <a:lnSpc>
                <a:spcPct val="100000"/>
              </a:lnSpc>
              <a:spcBef>
                <a:spcPct val="0"/>
              </a:spcBef>
              <a:spcAft>
                <a:spcPct val="0"/>
              </a:spcAft>
              <a:buNone/>
              <a:defRPr lang="ko-KR" sz="1800"/>
            </a:pPr>
            <a:r>
              <a:rPr lang="en-US" sz="7000" b="0" i="0" kern="1200" spc="5" dirty="0">
                <a:solidFill>
                  <a:srgbClr val="F2F2F2"/>
                </a:solidFill>
                <a:latin typeface="HY신명조"/>
                <a:ea typeface="HY신명조"/>
                <a:cs typeface="Tahoma"/>
              </a:rPr>
              <a:t>3</a:t>
            </a:r>
            <a:r>
              <a:rPr lang="ko-KR" sz="3000" b="0" i="0" kern="1200" spc="5" dirty="0">
                <a:solidFill>
                  <a:srgbClr val="F2F2F2"/>
                </a:solidFill>
                <a:latin typeface="HY신명조"/>
                <a:ea typeface="HY신명조"/>
                <a:cs typeface="Tahoma"/>
              </a:rPr>
              <a:t>국제법적 주장</a:t>
            </a:r>
          </a:p>
          <a:p>
            <a:pPr marL="0" lvl="0" indent="0" algn="l" hangingPunct="1">
              <a:lnSpc>
                <a:spcPct val="100000"/>
              </a:lnSpc>
              <a:spcBef>
                <a:spcPct val="0"/>
              </a:spcBef>
              <a:spcAft>
                <a:spcPct val="0"/>
              </a:spcAft>
              <a:buNone/>
              <a:defRPr lang="ko-KR" sz="1800"/>
            </a:pPr>
            <a:endParaRPr lang="en-US" sz="2400" b="0" i="0" kern="1200" spc="5" dirty="0">
              <a:solidFill>
                <a:srgbClr val="F2F2F2"/>
              </a:solidFill>
              <a:latin typeface="a옛날목욕탕L"/>
              <a:ea typeface="a옛날목욕탕L"/>
              <a:cs typeface="Tahoma"/>
            </a:endParaRPr>
          </a:p>
        </p:txBody>
      </p:sp>
      <p:sp>
        <p:nvSpPr>
          <p:cNvPr id="7" name="TextBox 8"/>
          <p:cNvSpPr/>
          <p:nvPr/>
        </p:nvSpPr>
        <p:spPr>
          <a:xfrm>
            <a:off x="5656216" y="2348880"/>
            <a:ext cx="3184503" cy="153742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spAutoFit/>
          </a:bodyPr>
          <a:lstStyle/>
          <a:p>
            <a:pPr marL="0" lvl="0" indent="0" algn="l" hangingPunct="1">
              <a:lnSpc>
                <a:spcPct val="100000"/>
              </a:lnSpc>
              <a:spcBef>
                <a:spcPct val="0"/>
              </a:spcBef>
              <a:spcAft>
                <a:spcPct val="0"/>
              </a:spcAft>
              <a:buNone/>
              <a:defRPr lang="ko-KR" sz="1800"/>
            </a:pPr>
            <a:r>
              <a:rPr lang="en-US" sz="7000" b="0" i="0" kern="1200" spc="5" dirty="0">
                <a:solidFill>
                  <a:srgbClr val="F2F2F2"/>
                </a:solidFill>
                <a:latin typeface="HY신명조"/>
                <a:ea typeface="HY신명조"/>
                <a:cs typeface="Tahoma"/>
              </a:rPr>
              <a:t>4</a:t>
            </a:r>
            <a:r>
              <a:rPr lang="ko-KR" sz="3000" b="0" i="0" kern="1200" spc="5" dirty="0">
                <a:solidFill>
                  <a:srgbClr val="F2F2F2"/>
                </a:solidFill>
                <a:latin typeface="HY신명조"/>
                <a:ea typeface="HY신명조"/>
                <a:cs typeface="Tahoma"/>
              </a:rPr>
              <a:t>국제법적 근거</a:t>
            </a:r>
          </a:p>
          <a:p>
            <a:pPr marL="0" lvl="0" indent="0" algn="l" hangingPunct="1">
              <a:lnSpc>
                <a:spcPct val="100000"/>
              </a:lnSpc>
              <a:spcBef>
                <a:spcPct val="0"/>
              </a:spcBef>
              <a:spcAft>
                <a:spcPct val="0"/>
              </a:spcAft>
              <a:buNone/>
              <a:defRPr lang="ko-KR" sz="1800"/>
            </a:pPr>
            <a:endParaRPr lang="en-US" sz="2400" b="0" i="0" kern="1200" spc="5" dirty="0">
              <a:solidFill>
                <a:srgbClr val="F2F2F2"/>
              </a:solidFill>
              <a:latin typeface="a옛날목욕탕L"/>
              <a:ea typeface="a옛날목욕탕L"/>
              <a:cs typeface="Tahoma"/>
            </a:endParaRPr>
          </a:p>
        </p:txBody>
      </p:sp>
      <p:sp>
        <p:nvSpPr>
          <p:cNvPr id="9" name="TextBox 7"/>
          <p:cNvSpPr/>
          <p:nvPr/>
        </p:nvSpPr>
        <p:spPr>
          <a:xfrm>
            <a:off x="1835696" y="4337502"/>
            <a:ext cx="3135130" cy="199909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spAutoFit/>
          </a:bodyPr>
          <a:lstStyle/>
          <a:p>
            <a:pPr marL="0" lvl="0" indent="0" algn="ctr" hangingPunct="1">
              <a:lnSpc>
                <a:spcPct val="100000"/>
              </a:lnSpc>
              <a:spcBef>
                <a:spcPct val="0"/>
              </a:spcBef>
              <a:spcAft>
                <a:spcPct val="0"/>
              </a:spcAft>
              <a:buNone/>
              <a:defRPr lang="ko-KR" sz="1800"/>
            </a:pPr>
            <a:r>
              <a:rPr lang="en-US" sz="7000" b="0" i="0" kern="1200" spc="5" dirty="0">
                <a:solidFill>
                  <a:srgbClr val="F2F2F2"/>
                </a:solidFill>
                <a:latin typeface="HY신명조"/>
                <a:ea typeface="HY신명조"/>
                <a:cs typeface="Tahoma"/>
              </a:rPr>
              <a:t>5</a:t>
            </a:r>
            <a:r>
              <a:rPr lang="ko-KR" sz="3000" b="0" i="0" kern="1200" spc="5" dirty="0">
                <a:solidFill>
                  <a:srgbClr val="F2F2F2"/>
                </a:solidFill>
                <a:latin typeface="HY신명조"/>
                <a:ea typeface="HY신명조"/>
                <a:cs typeface="Tahoma"/>
              </a:rPr>
              <a:t>독도에</a:t>
            </a:r>
            <a:r>
              <a:rPr lang="en-US" altLang="ko-KR" sz="3000" b="0" i="0" kern="1200" spc="5" dirty="0">
                <a:solidFill>
                  <a:srgbClr val="F2F2F2"/>
                </a:solidFill>
                <a:latin typeface="HY신명조"/>
                <a:ea typeface="HY신명조"/>
                <a:cs typeface="Tahoma"/>
              </a:rPr>
              <a:t> </a:t>
            </a:r>
            <a:r>
              <a:rPr lang="ko-KR" sz="3000" b="0" i="0" kern="1200" spc="5" dirty="0">
                <a:solidFill>
                  <a:srgbClr val="F2F2F2"/>
                </a:solidFill>
                <a:latin typeface="HY신명조"/>
                <a:ea typeface="HY신명조"/>
                <a:cs typeface="Tahoma"/>
              </a:rPr>
              <a:t>관한</a:t>
            </a:r>
          </a:p>
          <a:p>
            <a:pPr marL="0" lvl="0" indent="0" algn="ctr" hangingPunct="1">
              <a:lnSpc>
                <a:spcPct val="100000"/>
              </a:lnSpc>
              <a:spcBef>
                <a:spcPct val="0"/>
              </a:spcBef>
              <a:spcAft>
                <a:spcPct val="0"/>
              </a:spcAft>
              <a:buNone/>
              <a:defRPr lang="ko-KR" sz="1800"/>
            </a:pPr>
            <a:r>
              <a:rPr lang="en-US" sz="3000" b="0" i="0" kern="1200" spc="5" dirty="0">
                <a:solidFill>
                  <a:srgbClr val="F2F2F2"/>
                </a:solidFill>
                <a:latin typeface="HY신명조"/>
                <a:ea typeface="HY신명조"/>
                <a:cs typeface="Tahoma"/>
              </a:rPr>
              <a:t>&lt;</a:t>
            </a:r>
            <a:r>
              <a:rPr lang="ko-KR" sz="3000" b="0" i="0" kern="1200" spc="5" dirty="0">
                <a:solidFill>
                  <a:srgbClr val="F2F2F2"/>
                </a:solidFill>
                <a:latin typeface="HY신명조"/>
                <a:ea typeface="HY신명조"/>
                <a:cs typeface="Tahoma"/>
              </a:rPr>
              <a:t>뉴스기사</a:t>
            </a:r>
            <a:r>
              <a:rPr lang="en-US" sz="3000" b="0" i="0" kern="1200" spc="5" dirty="0">
                <a:solidFill>
                  <a:srgbClr val="F2F2F2"/>
                </a:solidFill>
                <a:latin typeface="HY신명조"/>
                <a:ea typeface="HY신명조"/>
                <a:cs typeface="Tahoma"/>
              </a:rPr>
              <a:t>&gt;</a:t>
            </a:r>
          </a:p>
          <a:p>
            <a:pPr marL="0" lvl="0" indent="0" algn="l" hangingPunct="1">
              <a:lnSpc>
                <a:spcPct val="100000"/>
              </a:lnSpc>
              <a:spcBef>
                <a:spcPct val="0"/>
              </a:spcBef>
              <a:spcAft>
                <a:spcPct val="0"/>
              </a:spcAft>
              <a:buNone/>
              <a:defRPr lang="ko-KR" sz="1800"/>
            </a:pPr>
            <a:endParaRPr lang="en-US" sz="2400" b="0" i="0" kern="1200" spc="5" dirty="0">
              <a:solidFill>
                <a:srgbClr val="F2F2F2"/>
              </a:solidFill>
              <a:latin typeface="a옛날목욕탕L"/>
              <a:ea typeface="a옛날목욕탕L"/>
              <a:cs typeface="Tahom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2"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3"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4"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1"/>
      <p:bldP spid="6" grpId="2"/>
      <p:bldP spid="7" grpId="3"/>
      <p:bldP spid="9" grpId="4"/>
    </p:bldLst>
  </p:timing>
</p:sld>
</file>

<file path=ppt/slides/slide47.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직사각형 4"/>
          <p:cNvSpPr/>
          <p:nvPr/>
        </p:nvSpPr>
        <p:spPr>
          <a:xfrm>
            <a:off x="-8801" y="0"/>
            <a:ext cx="1403648" cy="685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04040"/>
          </a:solidFill>
          <a:ln>
            <a:noFill/>
            <a:prstDash val="solid"/>
          </a:ln>
        </p:spPr>
        <p:txBody>
          <a:bodyPr vert="horz" wrap="square" lIns="90000" tIns="45000" rIns="90000" bIns="45000" anchor="ctr"/>
          <a:lstStyle/>
          <a:p>
            <a:pPr marL="0" lvl="0" indent="0" hangingPunct="0">
              <a:lnSpc>
                <a:spcPct val="100000"/>
              </a:lnSpc>
              <a:spcBef>
                <a:spcPct val="0"/>
              </a:spcBef>
              <a:spcAft>
                <a:spcPct val="0"/>
              </a:spcAft>
              <a:buNone/>
              <a:defRPr lang="ko-KR" altLang="en-US"/>
            </a:pPr>
            <a:endParaRPr lang="en-US" sz="1800" b="0" i="0" kern="1200">
              <a:latin typeface="굴림"/>
              <a:ea typeface="굴림"/>
              <a:cs typeface="Tahoma"/>
            </a:endParaRPr>
          </a:p>
        </p:txBody>
      </p:sp>
      <p:sp>
        <p:nvSpPr>
          <p:cNvPr id="3" name="TextBox 5"/>
          <p:cNvSpPr/>
          <p:nvPr/>
        </p:nvSpPr>
        <p:spPr>
          <a:xfrm>
            <a:off x="431573" y="568440"/>
            <a:ext cx="522900" cy="155301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spAutoFit/>
          </a:bodyPr>
          <a:lstStyle/>
          <a:p>
            <a:pPr marL="0" lvl="0" indent="0" algn="ctr" hangingPunct="1">
              <a:lnSpc>
                <a:spcPct val="100000"/>
              </a:lnSpc>
              <a:spcBef>
                <a:spcPct val="0"/>
              </a:spcBef>
              <a:spcAft>
                <a:spcPct val="0"/>
              </a:spcAft>
              <a:buNone/>
              <a:defRPr lang="ko-KR" sz="1800"/>
            </a:pPr>
            <a:r>
              <a:rPr lang="en-US" sz="4800" b="0" i="0" kern="1200" spc="5" dirty="0">
                <a:solidFill>
                  <a:srgbClr val="F2F2F2"/>
                </a:solidFill>
                <a:latin typeface="a옛날목욕탕L"/>
                <a:ea typeface="a옛날목욕탕L"/>
                <a:cs typeface="Tahoma"/>
              </a:rPr>
              <a:t>1</a:t>
            </a:r>
          </a:p>
          <a:p>
            <a:pPr marL="0" lvl="0" indent="0" algn="ctr" hangingPunct="1">
              <a:lnSpc>
                <a:spcPct val="100000"/>
              </a:lnSpc>
              <a:spcBef>
                <a:spcPct val="0"/>
              </a:spcBef>
              <a:spcAft>
                <a:spcPct val="0"/>
              </a:spcAft>
              <a:buNone/>
              <a:defRPr lang="ko-KR" sz="1800"/>
            </a:pPr>
            <a:endParaRPr lang="en-US" sz="4800" b="0" i="0" kern="1200" spc="5" dirty="0">
              <a:solidFill>
                <a:srgbClr val="F2F2F2"/>
              </a:solidFill>
              <a:latin typeface="a옛날목욕탕L"/>
              <a:ea typeface="a옛날목욕탕L"/>
              <a:cs typeface="Tahoma"/>
            </a:endParaRPr>
          </a:p>
        </p:txBody>
      </p:sp>
      <p:sp>
        <p:nvSpPr>
          <p:cNvPr id="4" name="직사각형 29"/>
          <p:cNvSpPr/>
          <p:nvPr/>
        </p:nvSpPr>
        <p:spPr>
          <a:xfrm>
            <a:off x="5502960" y="214560"/>
            <a:ext cx="3137039" cy="69721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04040"/>
          </a:solidFill>
          <a:ln>
            <a:noFill/>
            <a:prstDash val="solid"/>
          </a:ln>
        </p:spPr>
        <p:txBody>
          <a:bodyPr vert="horz" wrap="square" lIns="90000" tIns="45000" rIns="90000" bIns="45000" anchor="t">
            <a:spAutoFit/>
          </a:bodyPr>
          <a:lstStyle/>
          <a:p>
            <a:pPr marL="0" lvl="0" indent="0" algn="l" hangingPunct="1">
              <a:lnSpc>
                <a:spcPct val="100000"/>
              </a:lnSpc>
              <a:spcBef>
                <a:spcPct val="0"/>
              </a:spcBef>
              <a:spcAft>
                <a:spcPct val="0"/>
              </a:spcAft>
              <a:buNone/>
              <a:defRPr lang="ko-KR" sz="1800" b="1" i="1" u="sng">
                <a:uFillTx/>
              </a:defRPr>
            </a:pPr>
            <a:r>
              <a:rPr lang="ko-KR" sz="4000" b="1" i="1" u="sng" kern="1200" spc="5">
                <a:solidFill>
                  <a:srgbClr val="F2F2F2"/>
                </a:solidFill>
                <a:uFillTx/>
                <a:latin typeface="HY신명조"/>
                <a:ea typeface="HY신명조"/>
                <a:cs typeface="Tahoma"/>
              </a:rPr>
              <a:t>국제법이란</a:t>
            </a:r>
            <a:r>
              <a:rPr lang="en-US" sz="4000" b="1" i="1" u="sng" kern="1200" spc="5">
                <a:solidFill>
                  <a:srgbClr val="F2F2F2"/>
                </a:solidFill>
                <a:uFillTx/>
                <a:latin typeface="HY신명조"/>
                <a:ea typeface="HY신명조"/>
                <a:cs typeface="Tahoma"/>
              </a:rPr>
              <a:t>?</a:t>
            </a:r>
            <a:endParaRPr lang="en-US" sz="4000" b="1" i="1" u="sng" kern="1200" spc="5">
              <a:solidFill>
                <a:srgbClr val="F2F2F2"/>
              </a:solidFill>
              <a:latin typeface="HY신명조"/>
              <a:ea typeface="HY신명조"/>
              <a:cs typeface="Tahoma"/>
            </a:endParaRPr>
          </a:p>
        </p:txBody>
      </p:sp>
      <p:sp>
        <p:nvSpPr>
          <p:cNvPr id="5" name="직사각형 30"/>
          <p:cNvSpPr/>
          <p:nvPr/>
        </p:nvSpPr>
        <p:spPr>
          <a:xfrm>
            <a:off x="1935260" y="2344020"/>
            <a:ext cx="7135399" cy="313023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spAutoFit/>
          </a:bodyPr>
          <a:lstStyle/>
          <a:p>
            <a:pPr marL="0" lvl="0" indent="0" algn="l" hangingPunct="1">
              <a:lnSpc>
                <a:spcPct val="100000"/>
              </a:lnSpc>
              <a:spcBef>
                <a:spcPct val="0"/>
              </a:spcBef>
              <a:spcAft>
                <a:spcPct val="0"/>
              </a:spcAft>
              <a:buNone/>
              <a:defRPr lang="ko-KR" sz="1800"/>
            </a:pPr>
            <a:r>
              <a:rPr lang="en-US" sz="2500" b="0" i="0" kern="1200" spc="5" dirty="0">
                <a:solidFill>
                  <a:srgbClr val="FFFFFF"/>
                </a:solidFill>
                <a:latin typeface="HY신명조"/>
                <a:ea typeface="HY신명조"/>
                <a:cs typeface="Tahoma"/>
              </a:rPr>
              <a:t>1. </a:t>
            </a:r>
            <a:r>
              <a:rPr lang="ko-KR" sz="2500" b="0" i="0" kern="1200" spc="5" dirty="0">
                <a:solidFill>
                  <a:srgbClr val="FFFFFF"/>
                </a:solidFill>
                <a:latin typeface="HY신명조"/>
                <a:ea typeface="HY신명조"/>
                <a:cs typeface="Tahoma"/>
              </a:rPr>
              <a:t>국제법상 영토를 얻기 위해서는 먼저</a:t>
            </a:r>
          </a:p>
          <a:p>
            <a:pPr marL="0" lvl="0" indent="0" algn="l" hangingPunct="1">
              <a:lnSpc>
                <a:spcPct val="100000"/>
              </a:lnSpc>
              <a:spcBef>
                <a:spcPct val="0"/>
              </a:spcBef>
              <a:spcAft>
                <a:spcPct val="0"/>
              </a:spcAft>
              <a:buNone/>
              <a:defRPr lang="ko-KR" sz="1800"/>
            </a:pPr>
            <a:r>
              <a:rPr lang="en-US" sz="2500" b="0" i="0" kern="1200" spc="5" dirty="0">
                <a:solidFill>
                  <a:srgbClr val="FFFFFF"/>
                </a:solidFill>
                <a:latin typeface="HY신명조"/>
                <a:ea typeface="HY신명조"/>
                <a:cs typeface="Tahoma"/>
              </a:rPr>
              <a:t>        </a:t>
            </a:r>
            <a:r>
              <a:rPr lang="ko-KR" sz="2500" b="0" i="0" kern="1200" spc="5" dirty="0">
                <a:solidFill>
                  <a:srgbClr val="FFFFFF"/>
                </a:solidFill>
                <a:latin typeface="HY신명조"/>
                <a:ea typeface="HY신명조"/>
                <a:cs typeface="Tahoma"/>
              </a:rPr>
              <a:t>그 지역에 주인이 없어야 합니다</a:t>
            </a:r>
            <a:r>
              <a:rPr lang="en-US" sz="2500" b="0" i="0" kern="1200" spc="5" dirty="0">
                <a:solidFill>
                  <a:srgbClr val="FFFFFF"/>
                </a:solidFill>
                <a:latin typeface="HY신명조"/>
                <a:ea typeface="HY신명조"/>
                <a:cs typeface="Tahoma"/>
              </a:rPr>
              <a:t>.</a:t>
            </a:r>
          </a:p>
          <a:p>
            <a:pPr marL="0" lvl="0" indent="0" algn="l" hangingPunct="1">
              <a:lnSpc>
                <a:spcPct val="100000"/>
              </a:lnSpc>
              <a:spcBef>
                <a:spcPct val="0"/>
              </a:spcBef>
              <a:spcAft>
                <a:spcPct val="0"/>
              </a:spcAft>
              <a:buNone/>
              <a:defRPr lang="ko-KR" sz="1800"/>
            </a:pPr>
            <a:endParaRPr lang="en-US" sz="2500" b="0" i="0" kern="1200" spc="5" dirty="0">
              <a:solidFill>
                <a:srgbClr val="FFFFFF"/>
              </a:solidFill>
              <a:latin typeface="HY신명조"/>
              <a:ea typeface="HY신명조"/>
              <a:cs typeface="Tahoma"/>
            </a:endParaRPr>
          </a:p>
          <a:p>
            <a:pPr marL="0" lvl="0" indent="0" algn="l" hangingPunct="1">
              <a:lnSpc>
                <a:spcPct val="100000"/>
              </a:lnSpc>
              <a:spcBef>
                <a:spcPct val="0"/>
              </a:spcBef>
              <a:spcAft>
                <a:spcPct val="0"/>
              </a:spcAft>
              <a:buNone/>
              <a:defRPr lang="ko-KR" sz="1800"/>
            </a:pPr>
            <a:r>
              <a:rPr lang="en-US" sz="2500" b="0" i="0" kern="1200" spc="5" dirty="0">
                <a:solidFill>
                  <a:srgbClr val="FFFFFF"/>
                </a:solidFill>
                <a:latin typeface="HY신명조"/>
                <a:ea typeface="HY신명조"/>
                <a:cs typeface="Tahoma"/>
              </a:rPr>
              <a:t>2. </a:t>
            </a:r>
            <a:r>
              <a:rPr lang="ko-KR" sz="2500" b="0" i="0" kern="1200" spc="5" dirty="0">
                <a:solidFill>
                  <a:srgbClr val="FFFFFF"/>
                </a:solidFill>
                <a:latin typeface="HY신명조"/>
                <a:ea typeface="HY신명조"/>
                <a:cs typeface="Tahoma"/>
              </a:rPr>
              <a:t>그곳을 자신의 영토로 삼는다는 국가의 발표가</a:t>
            </a:r>
          </a:p>
          <a:p>
            <a:pPr marL="0" lvl="0" indent="0" algn="l" hangingPunct="1">
              <a:lnSpc>
                <a:spcPct val="100000"/>
              </a:lnSpc>
              <a:spcBef>
                <a:spcPct val="0"/>
              </a:spcBef>
              <a:spcAft>
                <a:spcPct val="0"/>
              </a:spcAft>
              <a:buNone/>
              <a:defRPr lang="ko-KR" sz="1800"/>
            </a:pPr>
            <a:r>
              <a:rPr lang="en-US" sz="2500" b="0" i="0" kern="1200" spc="5" dirty="0">
                <a:solidFill>
                  <a:srgbClr val="FFFFFF"/>
                </a:solidFill>
                <a:latin typeface="HY신명조"/>
                <a:ea typeface="HY신명조"/>
                <a:cs typeface="Tahoma"/>
              </a:rPr>
              <a:t>       </a:t>
            </a:r>
            <a:r>
              <a:rPr lang="ko-KR" sz="2500" b="0" i="0" kern="1200" spc="5" dirty="0">
                <a:solidFill>
                  <a:srgbClr val="FFFFFF"/>
                </a:solidFill>
                <a:latin typeface="HY신명조"/>
                <a:ea typeface="HY신명조"/>
                <a:cs typeface="Tahoma"/>
              </a:rPr>
              <a:t>있어야 한다</a:t>
            </a:r>
            <a:r>
              <a:rPr lang="en-US" sz="2500" b="0" i="0" kern="1200" spc="5" dirty="0">
                <a:solidFill>
                  <a:srgbClr val="FFFFFF"/>
                </a:solidFill>
                <a:latin typeface="HY신명조"/>
                <a:ea typeface="HY신명조"/>
                <a:cs typeface="Tahoma"/>
              </a:rPr>
              <a:t>.</a:t>
            </a:r>
          </a:p>
          <a:p>
            <a:pPr marL="0" lvl="0" indent="0" algn="l" hangingPunct="1">
              <a:lnSpc>
                <a:spcPct val="100000"/>
              </a:lnSpc>
              <a:spcBef>
                <a:spcPct val="0"/>
              </a:spcBef>
              <a:spcAft>
                <a:spcPct val="0"/>
              </a:spcAft>
              <a:buNone/>
              <a:defRPr lang="ko-KR" sz="1800"/>
            </a:pPr>
            <a:endParaRPr lang="en-US" sz="2500" b="0" i="0" kern="1200" spc="5" dirty="0">
              <a:solidFill>
                <a:srgbClr val="FFFFFF"/>
              </a:solidFill>
              <a:latin typeface="HY신명조"/>
              <a:ea typeface="HY신명조"/>
              <a:cs typeface="Tahoma"/>
            </a:endParaRPr>
          </a:p>
          <a:p>
            <a:pPr marL="0" lvl="0" indent="0" algn="l" hangingPunct="1">
              <a:lnSpc>
                <a:spcPct val="100000"/>
              </a:lnSpc>
              <a:spcBef>
                <a:spcPct val="0"/>
              </a:spcBef>
              <a:spcAft>
                <a:spcPct val="0"/>
              </a:spcAft>
              <a:buNone/>
              <a:defRPr lang="ko-KR" sz="1800"/>
            </a:pPr>
            <a:r>
              <a:rPr lang="en-US" sz="2500" b="0" i="0" kern="1200" spc="5" dirty="0">
                <a:solidFill>
                  <a:srgbClr val="FFFFFF"/>
                </a:solidFill>
                <a:latin typeface="HY신명조"/>
                <a:ea typeface="HY신명조"/>
                <a:cs typeface="Tahoma"/>
              </a:rPr>
              <a:t>3. </a:t>
            </a:r>
            <a:r>
              <a:rPr lang="ko-KR" sz="2500" b="0" i="0" kern="1200" spc="5" dirty="0">
                <a:solidFill>
                  <a:srgbClr val="FFFFFF"/>
                </a:solidFill>
                <a:latin typeface="HY신명조"/>
                <a:ea typeface="HY신명조"/>
                <a:cs typeface="Tahoma"/>
              </a:rPr>
              <a:t>그곳에 자기 나라 국민이 살거나 나라에서</a:t>
            </a:r>
          </a:p>
          <a:p>
            <a:pPr marL="0" lvl="0" indent="0" algn="l" hangingPunct="1">
              <a:lnSpc>
                <a:spcPct val="100000"/>
              </a:lnSpc>
              <a:spcBef>
                <a:spcPct val="0"/>
              </a:spcBef>
              <a:spcAft>
                <a:spcPct val="0"/>
              </a:spcAft>
              <a:buNone/>
              <a:defRPr lang="ko-KR" sz="1800"/>
            </a:pPr>
            <a:r>
              <a:rPr lang="en-US" sz="2500" b="0" i="0" kern="1200" spc="5" dirty="0">
                <a:solidFill>
                  <a:srgbClr val="FFFFFF"/>
                </a:solidFill>
                <a:latin typeface="HY신명조"/>
                <a:ea typeface="HY신명조"/>
                <a:cs typeface="Tahoma"/>
              </a:rPr>
              <a:t>       </a:t>
            </a:r>
            <a:r>
              <a:rPr lang="ko-KR" sz="2500" b="0" i="0" kern="1200" spc="5" dirty="0">
                <a:solidFill>
                  <a:srgbClr val="FFFFFF"/>
                </a:solidFill>
                <a:latin typeface="HY신명조"/>
                <a:ea typeface="HY신명조"/>
                <a:cs typeface="Tahoma"/>
              </a:rPr>
              <a:t>관리하고 있어야 한다</a:t>
            </a:r>
            <a:r>
              <a:rPr lang="en-US" sz="2500" b="0" i="0" kern="1200" spc="5" dirty="0">
                <a:solidFill>
                  <a:srgbClr val="FFFFFF"/>
                </a:solidFill>
                <a:latin typeface="HY신명조"/>
                <a:ea typeface="HY신명조"/>
                <a:cs typeface="Tahoma"/>
              </a:rPr>
              <a:t>.</a:t>
            </a:r>
          </a:p>
        </p:txBody>
      </p:sp>
      <p:sp>
        <p:nvSpPr>
          <p:cNvPr id="6" name="TextBox 6"/>
          <p:cNvSpPr/>
          <p:nvPr/>
        </p:nvSpPr>
        <p:spPr>
          <a:xfrm>
            <a:off x="2163228" y="1098978"/>
            <a:ext cx="5427426" cy="124504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spAutoFit/>
          </a:bodyPr>
          <a:lstStyle/>
          <a:p>
            <a:pPr marL="0" lvl="0" indent="0" algn="ctr" hangingPunct="1">
              <a:lnSpc>
                <a:spcPct val="100000"/>
              </a:lnSpc>
              <a:spcBef>
                <a:spcPct val="0"/>
              </a:spcBef>
              <a:spcAft>
                <a:spcPct val="0"/>
              </a:spcAft>
              <a:buNone/>
              <a:defRPr lang="ko-KR" sz="2500"/>
            </a:pPr>
            <a:r>
              <a:rPr lang="ko-KR" sz="2500" b="1" i="0" kern="1200" spc="5" dirty="0">
                <a:solidFill>
                  <a:srgbClr val="FFFFFF"/>
                </a:solidFill>
                <a:latin typeface="HY신명조"/>
                <a:ea typeface="HY신명조"/>
                <a:cs typeface="Tahoma"/>
              </a:rPr>
              <a:t>정의 </a:t>
            </a:r>
            <a:r>
              <a:rPr lang="en-US" sz="2500" b="1" i="0" kern="1200" spc="5" dirty="0">
                <a:solidFill>
                  <a:srgbClr val="FFFFFF"/>
                </a:solidFill>
                <a:latin typeface="HY신명조"/>
                <a:ea typeface="HY신명조"/>
                <a:cs typeface="Tahoma"/>
              </a:rPr>
              <a:t>: </a:t>
            </a:r>
            <a:r>
              <a:rPr lang="ko-KR" sz="2500" b="1" i="0" kern="1200" spc="5" dirty="0">
                <a:solidFill>
                  <a:srgbClr val="FFFFFF"/>
                </a:solidFill>
                <a:latin typeface="HY신명조"/>
                <a:ea typeface="HY신명조"/>
                <a:cs typeface="Tahoma"/>
              </a:rPr>
              <a:t>국가간에 명시되거나 묵시된 </a:t>
            </a:r>
            <a:endParaRPr lang="en-US" altLang="ko-KR" sz="2500" b="1" i="0" kern="1200" spc="5" dirty="0" smtClean="0">
              <a:solidFill>
                <a:srgbClr val="FFFFFF"/>
              </a:solidFill>
              <a:latin typeface="HY신명조"/>
              <a:ea typeface="HY신명조"/>
              <a:cs typeface="Tahoma"/>
            </a:endParaRPr>
          </a:p>
          <a:p>
            <a:pPr marL="0" lvl="0" indent="0" algn="ctr" hangingPunct="1">
              <a:lnSpc>
                <a:spcPct val="100000"/>
              </a:lnSpc>
              <a:spcBef>
                <a:spcPct val="0"/>
              </a:spcBef>
              <a:spcAft>
                <a:spcPct val="0"/>
              </a:spcAft>
              <a:buNone/>
              <a:defRPr lang="ko-KR" sz="2500"/>
            </a:pPr>
            <a:r>
              <a:rPr lang="en-US" altLang="ko-KR" sz="2500" b="1" i="0" kern="1200" spc="5" dirty="0" smtClean="0">
                <a:solidFill>
                  <a:srgbClr val="FFFFFF"/>
                </a:solidFill>
                <a:latin typeface="HY신명조"/>
                <a:ea typeface="HY신명조"/>
                <a:cs typeface="Tahoma"/>
              </a:rPr>
              <a:t>          </a:t>
            </a:r>
            <a:r>
              <a:rPr lang="ko-KR" sz="2500" b="1" i="0" kern="1200" spc="5" dirty="0" smtClean="0">
                <a:solidFill>
                  <a:srgbClr val="FFFFFF"/>
                </a:solidFill>
                <a:latin typeface="HY신명조"/>
                <a:ea typeface="HY신명조"/>
                <a:cs typeface="Tahoma"/>
              </a:rPr>
              <a:t>합의를 </a:t>
            </a:r>
            <a:r>
              <a:rPr lang="ko-KR" sz="2500" b="1" i="0" kern="1200" spc="5" dirty="0">
                <a:solidFill>
                  <a:srgbClr val="FFFFFF"/>
                </a:solidFill>
                <a:latin typeface="HY신명조"/>
                <a:ea typeface="HY신명조"/>
                <a:cs typeface="Tahoma"/>
              </a:rPr>
              <a:t>기초로 하여 형성된 법</a:t>
            </a:r>
          </a:p>
          <a:p>
            <a:pPr marL="0" lvl="0" indent="0" algn="ctr" hangingPunct="1">
              <a:lnSpc>
                <a:spcPct val="100000"/>
              </a:lnSpc>
              <a:spcBef>
                <a:spcPct val="0"/>
              </a:spcBef>
              <a:spcAft>
                <a:spcPct val="0"/>
              </a:spcAft>
              <a:buNone/>
              <a:defRPr lang="ko-KR" sz="2500"/>
            </a:pPr>
            <a:endParaRPr lang="en-US" sz="2500" b="1" i="0" kern="1200" spc="5" dirty="0">
              <a:solidFill>
                <a:srgbClr val="FFFFFF"/>
              </a:solidFill>
              <a:latin typeface="HY신명조"/>
              <a:ea typeface="HY신명조"/>
              <a:cs typeface="Tahom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직사각형 4"/>
          <p:cNvSpPr/>
          <p:nvPr/>
        </p:nvSpPr>
        <p:spPr>
          <a:xfrm>
            <a:off x="-4445" y="360"/>
            <a:ext cx="1403648" cy="685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04040"/>
          </a:solidFill>
          <a:ln>
            <a:noFill/>
            <a:prstDash val="solid"/>
          </a:ln>
        </p:spPr>
        <p:txBody>
          <a:bodyPr vert="horz" wrap="square" lIns="90000" tIns="45000" rIns="90000" bIns="45000" anchor="ctr"/>
          <a:lstStyle/>
          <a:p>
            <a:pPr marL="0" lvl="0" indent="0" hangingPunct="0">
              <a:lnSpc>
                <a:spcPct val="100000"/>
              </a:lnSpc>
              <a:spcBef>
                <a:spcPct val="0"/>
              </a:spcBef>
              <a:spcAft>
                <a:spcPct val="0"/>
              </a:spcAft>
              <a:buNone/>
              <a:defRPr lang="ko-KR" altLang="en-US"/>
            </a:pPr>
            <a:endParaRPr lang="en-US" sz="1800" b="0" i="0" kern="1200">
              <a:latin typeface="굴림"/>
              <a:ea typeface="굴림"/>
              <a:cs typeface="Tahoma"/>
            </a:endParaRPr>
          </a:p>
        </p:txBody>
      </p:sp>
      <p:sp>
        <p:nvSpPr>
          <p:cNvPr id="3" name="TextBox 5"/>
          <p:cNvSpPr/>
          <p:nvPr/>
        </p:nvSpPr>
        <p:spPr>
          <a:xfrm>
            <a:off x="435929" y="568440"/>
            <a:ext cx="522900" cy="155301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spAutoFit/>
          </a:bodyPr>
          <a:lstStyle/>
          <a:p>
            <a:pPr marL="0" lvl="0" indent="0" algn="ctr" hangingPunct="1">
              <a:lnSpc>
                <a:spcPct val="100000"/>
              </a:lnSpc>
              <a:spcBef>
                <a:spcPct val="0"/>
              </a:spcBef>
              <a:spcAft>
                <a:spcPct val="0"/>
              </a:spcAft>
              <a:buNone/>
              <a:defRPr lang="ko-KR" sz="1800"/>
            </a:pPr>
            <a:r>
              <a:rPr lang="en-US" sz="4800" b="0" i="0" kern="1200" spc="5" dirty="0">
                <a:solidFill>
                  <a:srgbClr val="F2F2F2"/>
                </a:solidFill>
                <a:latin typeface="a옛날목욕탕L"/>
                <a:ea typeface="a옛날목욕탕L"/>
                <a:cs typeface="Tahoma"/>
              </a:rPr>
              <a:t>2</a:t>
            </a:r>
          </a:p>
          <a:p>
            <a:pPr marL="0" lvl="0" indent="0" algn="ctr" hangingPunct="1">
              <a:lnSpc>
                <a:spcPct val="100000"/>
              </a:lnSpc>
              <a:spcBef>
                <a:spcPct val="0"/>
              </a:spcBef>
              <a:spcAft>
                <a:spcPct val="0"/>
              </a:spcAft>
              <a:buNone/>
              <a:defRPr lang="ko-KR" sz="1800"/>
            </a:pPr>
            <a:endParaRPr lang="en-US" sz="4800" b="0" i="0" kern="1200" spc="5" dirty="0">
              <a:solidFill>
                <a:srgbClr val="F2F2F2"/>
              </a:solidFill>
              <a:latin typeface="a옛날목욕탕L"/>
              <a:ea typeface="a옛날목욕탕L"/>
              <a:cs typeface="Tahoma"/>
            </a:endParaRPr>
          </a:p>
        </p:txBody>
      </p:sp>
      <p:sp>
        <p:nvSpPr>
          <p:cNvPr id="4" name="TextBox 5"/>
          <p:cNvSpPr/>
          <p:nvPr/>
        </p:nvSpPr>
        <p:spPr>
          <a:xfrm>
            <a:off x="1961939" y="1504113"/>
            <a:ext cx="6858533" cy="401503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spAutoFit/>
          </a:bodyPr>
          <a:lstStyle/>
          <a:p>
            <a:pPr marL="0" lvl="0" indent="0" hangingPunct="0">
              <a:lnSpc>
                <a:spcPct val="100000"/>
              </a:lnSpc>
              <a:spcBef>
                <a:spcPct val="0"/>
              </a:spcBef>
              <a:spcAft>
                <a:spcPct val="0"/>
              </a:spcAft>
              <a:buNone/>
              <a:defRPr lang="ko-KR" sz="2000">
                <a:solidFill>
                  <a:srgbClr val="FFFFFF"/>
                </a:solidFill>
              </a:defRPr>
            </a:pPr>
            <a:r>
              <a:rPr lang="ko-KR" sz="1700" b="0" i="0" kern="1200" spc="5" dirty="0">
                <a:solidFill>
                  <a:srgbClr val="FFFFFF"/>
                </a:solidFill>
                <a:latin typeface="HY신명조"/>
                <a:ea typeface="HY신명조"/>
                <a:cs typeface="함초롬바탕"/>
              </a:rPr>
              <a:t>국제법적으로 독도는 카이로 선언에 따라 침략전쟁 </a:t>
            </a:r>
            <a:r>
              <a:rPr lang="ko-KR" sz="1700" b="0" i="0" kern="1200" spc="5" dirty="0" err="1">
                <a:solidFill>
                  <a:srgbClr val="FFFFFF"/>
                </a:solidFill>
                <a:latin typeface="HY신명조"/>
                <a:ea typeface="HY신명조"/>
                <a:cs typeface="함초롬바탕"/>
              </a:rPr>
              <a:t>기간중</a:t>
            </a:r>
            <a:r>
              <a:rPr lang="ko-KR" sz="1700" b="0" i="0" kern="1200" spc="5" dirty="0">
                <a:solidFill>
                  <a:srgbClr val="FFFFFF"/>
                </a:solidFill>
                <a:latin typeface="HY신명조"/>
                <a:ea typeface="HY신명조"/>
                <a:cs typeface="함초롬바탕"/>
              </a:rPr>
              <a:t> 빼앗긴 땅을 되찾은 것이며</a:t>
            </a:r>
            <a:r>
              <a:rPr lang="en-US" sz="1700" b="0" i="0" kern="1200" spc="5" dirty="0">
                <a:solidFill>
                  <a:srgbClr val="FFFFFF"/>
                </a:solidFill>
                <a:latin typeface="HY신명조"/>
                <a:ea typeface="HY신명조"/>
                <a:cs typeface="함초롬바탕"/>
              </a:rPr>
              <a:t>,</a:t>
            </a:r>
          </a:p>
          <a:p>
            <a:pPr marL="0" lvl="0" indent="0" hangingPunct="0">
              <a:lnSpc>
                <a:spcPct val="100000"/>
              </a:lnSpc>
              <a:spcBef>
                <a:spcPct val="0"/>
              </a:spcBef>
              <a:spcAft>
                <a:spcPct val="0"/>
              </a:spcAft>
              <a:buNone/>
              <a:defRPr lang="ko-KR" sz="2000">
                <a:solidFill>
                  <a:srgbClr val="FFFFFF"/>
                </a:solidFill>
              </a:defRPr>
            </a:pPr>
            <a:r>
              <a:rPr lang="en-US" sz="1700" b="0" i="0" kern="1200" spc="5" dirty="0">
                <a:solidFill>
                  <a:srgbClr val="FFFFFF"/>
                </a:solidFill>
                <a:latin typeface="HY신명조"/>
                <a:ea typeface="HY신명조"/>
                <a:cs typeface="함초롬바탕"/>
              </a:rPr>
              <a:t> </a:t>
            </a:r>
            <a:r>
              <a:rPr lang="ko-KR" sz="1700" b="0" i="0" kern="1200" spc="5" dirty="0" err="1">
                <a:solidFill>
                  <a:srgbClr val="FFFFFF"/>
                </a:solidFill>
                <a:latin typeface="HY신명조"/>
                <a:ea typeface="HY신명조"/>
                <a:cs typeface="함초롬바탕"/>
              </a:rPr>
              <a:t>해방이후</a:t>
            </a:r>
            <a:r>
              <a:rPr lang="ko-KR" sz="1700" b="0" i="0" kern="1200" spc="5" dirty="0">
                <a:solidFill>
                  <a:srgbClr val="FFFFFF"/>
                </a:solidFill>
                <a:latin typeface="HY신명조"/>
                <a:ea typeface="HY신명조"/>
                <a:cs typeface="함초롬바탕"/>
              </a:rPr>
              <a:t> 연합국에서 </a:t>
            </a:r>
            <a:r>
              <a:rPr lang="ko-KR" sz="1700" b="0" i="0" kern="1200" spc="5" dirty="0" err="1">
                <a:solidFill>
                  <a:srgbClr val="FFFFFF"/>
                </a:solidFill>
                <a:latin typeface="HY신명조"/>
                <a:ea typeface="HY신명조"/>
                <a:cs typeface="함초롬바탕"/>
              </a:rPr>
              <a:t>맥아더라인으로</a:t>
            </a:r>
            <a:r>
              <a:rPr lang="ko-KR" sz="1700" b="0" i="0" kern="1200" spc="5" dirty="0">
                <a:solidFill>
                  <a:srgbClr val="FFFFFF"/>
                </a:solidFill>
                <a:latin typeface="HY신명조"/>
                <a:ea typeface="HY신명조"/>
                <a:cs typeface="함초롬바탕"/>
              </a:rPr>
              <a:t> 한반도의 부속도서로서 통치해 오다가</a:t>
            </a:r>
            <a:r>
              <a:rPr lang="en-US" sz="1700" b="0" i="0" kern="1200" spc="5" dirty="0">
                <a:solidFill>
                  <a:srgbClr val="FFFFFF"/>
                </a:solidFill>
                <a:latin typeface="HY신명조"/>
                <a:ea typeface="HY신명조"/>
                <a:cs typeface="함초롬바탕"/>
              </a:rPr>
              <a:t>,</a:t>
            </a:r>
          </a:p>
          <a:p>
            <a:pPr marL="0" lvl="0" indent="0" hangingPunct="0">
              <a:lnSpc>
                <a:spcPct val="100000"/>
              </a:lnSpc>
              <a:spcBef>
                <a:spcPct val="0"/>
              </a:spcBef>
              <a:spcAft>
                <a:spcPct val="0"/>
              </a:spcAft>
              <a:buNone/>
              <a:defRPr lang="ko-KR" sz="2000">
                <a:solidFill>
                  <a:srgbClr val="FFFFFF"/>
                </a:solidFill>
              </a:defRPr>
            </a:pPr>
            <a:r>
              <a:rPr lang="en-US" sz="1700" b="0" i="0" kern="1200" spc="5" dirty="0">
                <a:solidFill>
                  <a:srgbClr val="FFFFFF"/>
                </a:solidFill>
                <a:latin typeface="HY신명조"/>
                <a:ea typeface="HY신명조"/>
                <a:cs typeface="함초롬바탕"/>
              </a:rPr>
              <a:t> 1948</a:t>
            </a:r>
            <a:r>
              <a:rPr lang="ko-KR" sz="1700" b="0" i="0" kern="1200" spc="5" dirty="0">
                <a:solidFill>
                  <a:srgbClr val="FFFFFF"/>
                </a:solidFill>
                <a:latin typeface="HY신명조"/>
                <a:ea typeface="HY신명조"/>
                <a:cs typeface="함초롬바탕"/>
              </a:rPr>
              <a:t>년 대한민국 건국과 함께 미 군정으로부터 합법적으로 인수받은 것입니다</a:t>
            </a:r>
            <a:r>
              <a:rPr lang="en-US" sz="1700" b="0" i="0" kern="1200" spc="5" dirty="0">
                <a:solidFill>
                  <a:srgbClr val="FFFFFF"/>
                </a:solidFill>
                <a:latin typeface="HY신명조"/>
                <a:ea typeface="HY신명조"/>
                <a:cs typeface="함초롬바탕"/>
              </a:rPr>
              <a:t>.</a:t>
            </a:r>
          </a:p>
          <a:p>
            <a:pPr marL="0" lvl="0" indent="0" hangingPunct="0">
              <a:lnSpc>
                <a:spcPct val="100000"/>
              </a:lnSpc>
              <a:spcBef>
                <a:spcPct val="0"/>
              </a:spcBef>
              <a:spcAft>
                <a:spcPct val="0"/>
              </a:spcAft>
              <a:buNone/>
              <a:defRPr lang="ko-KR" sz="2000">
                <a:solidFill>
                  <a:srgbClr val="FFFFFF"/>
                </a:solidFill>
              </a:defRPr>
            </a:pPr>
            <a:endParaRPr lang="en-US" sz="1700" b="0" i="0" kern="1200" spc="5" dirty="0">
              <a:solidFill>
                <a:srgbClr val="FFFFFF"/>
              </a:solidFill>
              <a:latin typeface="HY신명조"/>
              <a:ea typeface="HY신명조"/>
              <a:cs typeface="함초롬바탕"/>
            </a:endParaRPr>
          </a:p>
          <a:p>
            <a:pPr marL="0" lvl="0" indent="0" algn="l" hangingPunct="1">
              <a:lnSpc>
                <a:spcPct val="100000"/>
              </a:lnSpc>
              <a:spcBef>
                <a:spcPct val="0"/>
              </a:spcBef>
              <a:spcAft>
                <a:spcPct val="0"/>
              </a:spcAft>
              <a:buNone/>
              <a:defRPr lang="ko-KR" sz="2000">
                <a:solidFill>
                  <a:srgbClr val="FFFFFF"/>
                </a:solidFill>
              </a:defRPr>
            </a:pPr>
            <a:r>
              <a:rPr lang="en-US" sz="1700" b="0" i="0" kern="1200" spc="5" dirty="0">
                <a:solidFill>
                  <a:srgbClr val="FFFFFF"/>
                </a:solidFill>
                <a:latin typeface="HY신명조"/>
                <a:ea typeface="HY신명조"/>
                <a:cs typeface="함초롬바탕"/>
              </a:rPr>
              <a:t> </a:t>
            </a:r>
            <a:r>
              <a:rPr lang="en-US" sz="1700" b="0" i="0" kern="1200" spc="5" dirty="0" smtClean="0">
                <a:solidFill>
                  <a:srgbClr val="FFFFFF"/>
                </a:solidFill>
                <a:latin typeface="HY신명조"/>
                <a:ea typeface="HY신명조"/>
                <a:cs typeface="함초롬바탕"/>
              </a:rPr>
              <a:t>o </a:t>
            </a:r>
            <a:r>
              <a:rPr lang="en-US" sz="1700" b="0" i="0" kern="1200" spc="5" dirty="0">
                <a:solidFill>
                  <a:srgbClr val="FFFFFF"/>
                </a:solidFill>
                <a:latin typeface="HY신명조"/>
                <a:ea typeface="HY신명조"/>
                <a:cs typeface="함초롬바탕"/>
              </a:rPr>
              <a:t>1943</a:t>
            </a:r>
            <a:r>
              <a:rPr lang="ko-KR" sz="1700" b="0" i="0" kern="1200" spc="5" dirty="0">
                <a:solidFill>
                  <a:srgbClr val="FFFFFF"/>
                </a:solidFill>
                <a:latin typeface="HY신명조"/>
                <a:ea typeface="HY신명조"/>
                <a:cs typeface="함초롬바탕"/>
              </a:rPr>
              <a:t>년의 카이로선언에 따라</a:t>
            </a:r>
            <a:r>
              <a:rPr lang="en-US" sz="1700" b="0" i="0" kern="1200" spc="5" dirty="0">
                <a:solidFill>
                  <a:srgbClr val="FFFFFF"/>
                </a:solidFill>
                <a:latin typeface="HY신명조"/>
                <a:ea typeface="HY신명조"/>
                <a:cs typeface="함초롬바탕"/>
              </a:rPr>
              <a:t>,</a:t>
            </a:r>
          </a:p>
          <a:p>
            <a:pPr marL="254160" lvl="0" indent="0" hangingPunct="0">
              <a:lnSpc>
                <a:spcPct val="100000"/>
              </a:lnSpc>
              <a:spcBef>
                <a:spcPct val="0"/>
              </a:spcBef>
              <a:spcAft>
                <a:spcPct val="0"/>
              </a:spcAft>
              <a:buNone/>
              <a:defRPr lang="ko-KR" sz="2000">
                <a:solidFill>
                  <a:srgbClr val="FFFFFF"/>
                </a:solidFill>
                <a:latin typeface="MD개성체"/>
                <a:ea typeface="MD개성체"/>
                <a:cs typeface="Tahoma"/>
              </a:defRPr>
            </a:pPr>
            <a:r>
              <a:rPr lang="en-US" sz="1700" b="0" i="0" kern="1200" spc="5" dirty="0">
                <a:solidFill>
                  <a:srgbClr val="FFFFFF"/>
                </a:solidFill>
                <a:latin typeface="HY신명조"/>
                <a:ea typeface="HY신명조"/>
                <a:cs typeface="함초롬바탕"/>
              </a:rPr>
              <a:t>    </a:t>
            </a:r>
            <a:r>
              <a:rPr lang="ko-KR" sz="1700" b="0" i="0" kern="1200" spc="5" dirty="0">
                <a:solidFill>
                  <a:srgbClr val="FFFFFF"/>
                </a:solidFill>
                <a:latin typeface="HY신명조"/>
                <a:ea typeface="HY신명조"/>
                <a:cs typeface="함초롬바탕"/>
              </a:rPr>
              <a:t>침략전쟁 </a:t>
            </a:r>
            <a:r>
              <a:rPr lang="ko-KR" sz="1700" b="0" i="0" kern="1200" spc="5" dirty="0" err="1">
                <a:solidFill>
                  <a:srgbClr val="FFFFFF"/>
                </a:solidFill>
                <a:latin typeface="HY신명조"/>
                <a:ea typeface="HY신명조"/>
                <a:cs typeface="함초롬바탕"/>
              </a:rPr>
              <a:t>기간중</a:t>
            </a:r>
            <a:r>
              <a:rPr lang="en-US" sz="1700" b="0" i="0" kern="1200" spc="5" dirty="0">
                <a:solidFill>
                  <a:srgbClr val="FFFFFF"/>
                </a:solidFill>
                <a:latin typeface="HY신명조"/>
                <a:ea typeface="HY신명조"/>
                <a:cs typeface="함초롬바탕"/>
              </a:rPr>
              <a:t>(1905</a:t>
            </a:r>
            <a:r>
              <a:rPr lang="ko-KR" sz="1700" b="0" i="0" kern="1200" spc="5" dirty="0">
                <a:solidFill>
                  <a:srgbClr val="FFFFFF"/>
                </a:solidFill>
                <a:latin typeface="HY신명조"/>
                <a:ea typeface="HY신명조"/>
                <a:cs typeface="함초롬바탕"/>
              </a:rPr>
              <a:t>년</a:t>
            </a:r>
            <a:r>
              <a:rPr lang="en-US" sz="1700" b="0" i="0" kern="1200" spc="5" dirty="0">
                <a:solidFill>
                  <a:srgbClr val="FFFFFF"/>
                </a:solidFill>
                <a:latin typeface="HY신명조"/>
                <a:ea typeface="HY신명조"/>
                <a:cs typeface="함초롬바탕"/>
              </a:rPr>
              <a:t>)</a:t>
            </a:r>
            <a:r>
              <a:rPr lang="ko-KR" sz="1700" b="0" i="0" kern="1200" spc="5" dirty="0">
                <a:solidFill>
                  <a:srgbClr val="FFFFFF"/>
                </a:solidFill>
                <a:latin typeface="HY신명조"/>
                <a:ea typeface="HY신명조"/>
                <a:cs typeface="함초롬바탕"/>
              </a:rPr>
              <a:t>에 강탈당한 땅을 되찾은 </a:t>
            </a:r>
            <a:r>
              <a:rPr lang="ko-KR" sz="1700" b="0" i="0" kern="1200" spc="5" dirty="0" smtClean="0">
                <a:solidFill>
                  <a:srgbClr val="FFFFFF"/>
                </a:solidFill>
                <a:latin typeface="HY신명조"/>
                <a:ea typeface="HY신명조"/>
                <a:cs typeface="함초롬바탕"/>
              </a:rPr>
              <a:t>것</a:t>
            </a:r>
            <a:endParaRPr lang="en-US" altLang="ko-KR" sz="1700" b="0" i="0" kern="1200" spc="5" dirty="0" smtClean="0">
              <a:solidFill>
                <a:srgbClr val="FFFFFF"/>
              </a:solidFill>
              <a:latin typeface="HY신명조"/>
              <a:ea typeface="HY신명조"/>
              <a:cs typeface="함초롬바탕"/>
            </a:endParaRPr>
          </a:p>
          <a:p>
            <a:pPr marL="254160" lvl="0" indent="0" hangingPunct="0">
              <a:lnSpc>
                <a:spcPct val="100000"/>
              </a:lnSpc>
              <a:spcBef>
                <a:spcPct val="0"/>
              </a:spcBef>
              <a:spcAft>
                <a:spcPct val="0"/>
              </a:spcAft>
              <a:buNone/>
              <a:defRPr lang="ko-KR" sz="2000">
                <a:solidFill>
                  <a:srgbClr val="FFFFFF"/>
                </a:solidFill>
                <a:latin typeface="MD개성체"/>
                <a:ea typeface="MD개성체"/>
                <a:cs typeface="Tahoma"/>
              </a:defRPr>
            </a:pPr>
            <a:endParaRPr lang="en-US" sz="1700" spc="5" dirty="0">
              <a:solidFill>
                <a:srgbClr val="FFFFFF"/>
              </a:solidFill>
              <a:latin typeface="HY신명조"/>
              <a:ea typeface="HY신명조"/>
              <a:cs typeface="함초롬바탕"/>
            </a:endParaRPr>
          </a:p>
          <a:p>
            <a:pPr marL="254160" lvl="0" indent="0" hangingPunct="0">
              <a:lnSpc>
                <a:spcPct val="100000"/>
              </a:lnSpc>
              <a:spcBef>
                <a:spcPct val="0"/>
              </a:spcBef>
              <a:spcAft>
                <a:spcPct val="0"/>
              </a:spcAft>
              <a:buNone/>
              <a:defRPr lang="ko-KR" sz="2000">
                <a:solidFill>
                  <a:srgbClr val="FFFFFF"/>
                </a:solidFill>
                <a:latin typeface="MD개성체"/>
                <a:ea typeface="MD개성체"/>
                <a:cs typeface="Tahoma"/>
              </a:defRPr>
            </a:pPr>
            <a:r>
              <a:rPr lang="en-US" sz="1700" b="0" i="0" kern="1200" spc="5" dirty="0" smtClean="0">
                <a:solidFill>
                  <a:srgbClr val="FFFFFF"/>
                </a:solidFill>
                <a:latin typeface="HY신명조"/>
                <a:ea typeface="HY신명조"/>
                <a:cs typeface="함초롬바탕"/>
              </a:rPr>
              <a:t>o </a:t>
            </a:r>
            <a:r>
              <a:rPr lang="en-US" sz="1700" b="0" i="0" kern="1200" spc="5" dirty="0">
                <a:solidFill>
                  <a:srgbClr val="FFFFFF"/>
                </a:solidFill>
                <a:latin typeface="HY신명조"/>
                <a:ea typeface="HY신명조"/>
                <a:cs typeface="함초롬바탕"/>
              </a:rPr>
              <a:t>1946</a:t>
            </a:r>
            <a:r>
              <a:rPr lang="ko-KR" sz="1700" b="0" i="0" kern="1200" spc="5" dirty="0">
                <a:solidFill>
                  <a:srgbClr val="FFFFFF"/>
                </a:solidFill>
                <a:latin typeface="HY신명조"/>
                <a:ea typeface="HY신명조"/>
                <a:cs typeface="함초롬바탕"/>
              </a:rPr>
              <a:t>년 </a:t>
            </a:r>
            <a:r>
              <a:rPr lang="ko-KR" sz="1700" b="0" i="0" kern="1200" spc="5" dirty="0" err="1">
                <a:solidFill>
                  <a:srgbClr val="FFFFFF"/>
                </a:solidFill>
                <a:latin typeface="HY신명조"/>
                <a:ea typeface="HY신명조"/>
                <a:cs typeface="함초롬바탕"/>
              </a:rPr>
              <a:t>맥아더라인으로</a:t>
            </a:r>
            <a:endParaRPr lang="ko-KR" sz="1700" b="0" i="0" kern="1200" spc="5" dirty="0">
              <a:solidFill>
                <a:srgbClr val="FFFFFF"/>
              </a:solidFill>
              <a:latin typeface="HY신명조"/>
              <a:ea typeface="HY신명조"/>
              <a:cs typeface="함초롬바탕"/>
            </a:endParaRPr>
          </a:p>
          <a:p>
            <a:pPr marL="254160" lvl="0" indent="0" hangingPunct="0">
              <a:lnSpc>
                <a:spcPct val="100000"/>
              </a:lnSpc>
              <a:spcBef>
                <a:spcPct val="0"/>
              </a:spcBef>
              <a:spcAft>
                <a:spcPct val="0"/>
              </a:spcAft>
              <a:buNone/>
              <a:defRPr lang="ko-KR" sz="2000">
                <a:solidFill>
                  <a:srgbClr val="FFFFFF"/>
                </a:solidFill>
                <a:latin typeface="MD개성체"/>
                <a:ea typeface="MD개성체"/>
                <a:cs typeface="Tahoma"/>
              </a:defRPr>
            </a:pPr>
            <a:r>
              <a:rPr lang="en-US" sz="1700" b="0" i="0" kern="1200" spc="5" dirty="0">
                <a:solidFill>
                  <a:srgbClr val="FFFFFF"/>
                </a:solidFill>
                <a:latin typeface="HY신명조"/>
                <a:ea typeface="HY신명조"/>
                <a:cs typeface="함초롬바탕"/>
              </a:rPr>
              <a:t>    </a:t>
            </a:r>
            <a:r>
              <a:rPr lang="ko-KR" sz="1700" b="0" i="0" kern="1200" spc="5" dirty="0">
                <a:solidFill>
                  <a:srgbClr val="FFFFFF"/>
                </a:solidFill>
                <a:latin typeface="HY신명조"/>
                <a:ea typeface="HY신명조"/>
                <a:cs typeface="함초롬바탕"/>
              </a:rPr>
              <a:t>독도를 일본에서 제외</a:t>
            </a:r>
            <a:r>
              <a:rPr lang="en-US" sz="1700" b="0" i="0" kern="1200" spc="5" dirty="0">
                <a:solidFill>
                  <a:srgbClr val="FFFFFF"/>
                </a:solidFill>
                <a:latin typeface="HY신명조"/>
                <a:ea typeface="HY신명조"/>
                <a:cs typeface="함초롬바탕"/>
              </a:rPr>
              <a:t>, </a:t>
            </a:r>
            <a:r>
              <a:rPr lang="ko-KR" sz="1700" b="0" i="0" kern="1200" spc="5" dirty="0">
                <a:solidFill>
                  <a:srgbClr val="FFFFFF"/>
                </a:solidFill>
                <a:latin typeface="HY신명조"/>
                <a:ea typeface="HY신명조"/>
                <a:cs typeface="함초롬바탕"/>
              </a:rPr>
              <a:t>한반도에 포함</a:t>
            </a:r>
          </a:p>
          <a:p>
            <a:pPr marL="254160" lvl="0" indent="0" hangingPunct="0">
              <a:lnSpc>
                <a:spcPct val="100000"/>
              </a:lnSpc>
              <a:spcBef>
                <a:spcPct val="0"/>
              </a:spcBef>
              <a:spcAft>
                <a:spcPct val="0"/>
              </a:spcAft>
              <a:buNone/>
              <a:defRPr lang="ko-KR" sz="2000">
                <a:solidFill>
                  <a:srgbClr val="FFFFFF"/>
                </a:solidFill>
                <a:latin typeface="MD개성체"/>
                <a:ea typeface="MD개성체"/>
                <a:cs typeface="Tahoma"/>
              </a:defRPr>
            </a:pPr>
            <a:endParaRPr lang="en-US" sz="1700" spc="5" dirty="0">
              <a:solidFill>
                <a:srgbClr val="FFFFFF"/>
              </a:solidFill>
              <a:latin typeface="HY신명조"/>
              <a:ea typeface="HY신명조"/>
              <a:cs typeface="함초롬바탕"/>
            </a:endParaRPr>
          </a:p>
          <a:p>
            <a:pPr marL="254160" lvl="0" indent="0" hangingPunct="0">
              <a:lnSpc>
                <a:spcPct val="100000"/>
              </a:lnSpc>
              <a:spcBef>
                <a:spcPct val="0"/>
              </a:spcBef>
              <a:spcAft>
                <a:spcPct val="0"/>
              </a:spcAft>
              <a:buNone/>
              <a:defRPr lang="ko-KR" sz="2000">
                <a:solidFill>
                  <a:srgbClr val="FFFFFF"/>
                </a:solidFill>
                <a:latin typeface="MD개성체"/>
                <a:ea typeface="MD개성체"/>
                <a:cs typeface="Tahoma"/>
              </a:defRPr>
            </a:pPr>
            <a:r>
              <a:rPr lang="en-US" sz="1700" b="0" i="0" kern="1200" spc="5" dirty="0" smtClean="0">
                <a:solidFill>
                  <a:srgbClr val="FFFFFF"/>
                </a:solidFill>
                <a:latin typeface="HY신명조"/>
                <a:ea typeface="HY신명조"/>
                <a:cs typeface="함초롬바탕"/>
              </a:rPr>
              <a:t>⇒</a:t>
            </a:r>
            <a:r>
              <a:rPr lang="en-US" sz="1700" b="0" i="0" kern="1200" spc="5" dirty="0">
                <a:solidFill>
                  <a:srgbClr val="FFFFFF"/>
                </a:solidFill>
                <a:latin typeface="HY신명조"/>
                <a:ea typeface="HY신명조"/>
                <a:cs typeface="함초롬바탕"/>
              </a:rPr>
              <a:t>1948</a:t>
            </a:r>
            <a:r>
              <a:rPr lang="ko-KR" sz="1700" b="0" i="0" kern="1200" spc="5" dirty="0">
                <a:solidFill>
                  <a:srgbClr val="FFFFFF"/>
                </a:solidFill>
                <a:latin typeface="HY신명조"/>
                <a:ea typeface="HY신명조"/>
                <a:cs typeface="함초롬바탕"/>
              </a:rPr>
              <a:t>년 대한민국 </a:t>
            </a:r>
            <a:r>
              <a:rPr lang="ko-KR" sz="1700" b="0" i="0" kern="1200" spc="5" dirty="0" err="1">
                <a:solidFill>
                  <a:srgbClr val="FFFFFF"/>
                </a:solidFill>
                <a:latin typeface="HY신명조"/>
                <a:ea typeface="HY신명조"/>
                <a:cs typeface="함초롬바탕"/>
              </a:rPr>
              <a:t>건국시</a:t>
            </a:r>
            <a:r>
              <a:rPr lang="ko-KR" sz="1700" b="0" i="0" kern="1200" spc="5" dirty="0">
                <a:solidFill>
                  <a:srgbClr val="FFFFFF"/>
                </a:solidFill>
                <a:latin typeface="HY신명조"/>
                <a:ea typeface="HY신명조"/>
                <a:cs typeface="함초롬바탕"/>
              </a:rPr>
              <a:t> 미 군정으로 부터</a:t>
            </a:r>
          </a:p>
          <a:p>
            <a:pPr marL="254160" lvl="0" indent="0" hangingPunct="0">
              <a:lnSpc>
                <a:spcPct val="100000"/>
              </a:lnSpc>
              <a:spcBef>
                <a:spcPct val="0"/>
              </a:spcBef>
              <a:spcAft>
                <a:spcPct val="0"/>
              </a:spcAft>
              <a:buNone/>
              <a:defRPr lang="ko-KR" sz="2000">
                <a:solidFill>
                  <a:srgbClr val="FFFFFF"/>
                </a:solidFill>
                <a:latin typeface="MD개성체"/>
                <a:ea typeface="MD개성체"/>
                <a:cs typeface="Tahoma"/>
              </a:defRPr>
            </a:pPr>
            <a:r>
              <a:rPr lang="en-US" sz="1700" b="0" i="0" kern="1200" spc="5" dirty="0">
                <a:solidFill>
                  <a:srgbClr val="FFFFFF"/>
                </a:solidFill>
                <a:latin typeface="HY신명조"/>
                <a:ea typeface="HY신명조"/>
                <a:cs typeface="함초롬바탕"/>
              </a:rPr>
              <a:t>       </a:t>
            </a:r>
            <a:r>
              <a:rPr lang="ko-KR" sz="1700" b="0" i="0" kern="1200" spc="5" dirty="0">
                <a:solidFill>
                  <a:srgbClr val="FFFFFF"/>
                </a:solidFill>
                <a:latin typeface="HY신명조"/>
                <a:ea typeface="HY신명조"/>
                <a:cs typeface="함초롬바탕"/>
              </a:rPr>
              <a:t>한반도와 함께 합법적으로 독도 인수</a:t>
            </a:r>
          </a:p>
        </p:txBody>
      </p:sp>
      <p:pic>
        <p:nvPicPr>
          <p:cNvPr id="5" name="그림 4"/>
          <p:cNvPicPr>
            <a:picLocks noChangeAspect="1"/>
          </p:cNvPicPr>
          <p:nvPr/>
        </p:nvPicPr>
        <p:blipFill rotWithShape="1">
          <a:blip r:embed="rId3" cstate="print">
            <a:alphaModFix/>
            <a:lum/>
          </a:blip>
          <a:srcRect/>
          <a:stretch>
            <a:fillRect/>
          </a:stretch>
        </p:blipFill>
        <p:spPr>
          <a:xfrm>
            <a:off x="6713902" y="5122846"/>
            <a:ext cx="2455358" cy="1735154"/>
          </a:xfrm>
          <a:prstGeom prst="rect">
            <a:avLst/>
          </a:prstGeom>
          <a:noFill/>
          <a:ln>
            <a:noFill/>
          </a:ln>
        </p:spPr>
      </p:pic>
      <p:sp>
        <p:nvSpPr>
          <p:cNvPr id="6" name="직사각형 29"/>
          <p:cNvSpPr/>
          <p:nvPr/>
        </p:nvSpPr>
        <p:spPr>
          <a:xfrm>
            <a:off x="3822685" y="219832"/>
            <a:ext cx="3137039" cy="69721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04040"/>
          </a:solidFill>
          <a:ln>
            <a:noFill/>
            <a:prstDash val="solid"/>
          </a:ln>
        </p:spPr>
        <p:txBody>
          <a:bodyPr vert="horz" wrap="square" lIns="90000" tIns="45000" rIns="90000" bIns="45000" anchor="t">
            <a:spAutoFit/>
          </a:bodyPr>
          <a:lstStyle/>
          <a:p>
            <a:pPr marL="0" lvl="0" indent="0" algn="ctr" hangingPunct="1">
              <a:lnSpc>
                <a:spcPct val="100000"/>
              </a:lnSpc>
              <a:spcBef>
                <a:spcPct val="0"/>
              </a:spcBef>
              <a:spcAft>
                <a:spcPct val="0"/>
              </a:spcAft>
              <a:buNone/>
              <a:defRPr lang="ko-KR" sz="1800"/>
            </a:pPr>
            <a:r>
              <a:rPr lang="ko-KR" sz="4000" b="1" i="1" u="sng" kern="1200" spc="5" dirty="0">
                <a:solidFill>
                  <a:srgbClr val="F2F2F2"/>
                </a:solidFill>
                <a:latin typeface="HY신명조"/>
                <a:ea typeface="HY신명조"/>
                <a:cs typeface="Tahoma"/>
              </a:rPr>
              <a:t>카이로선언</a:t>
            </a:r>
            <a:r>
              <a:rPr lang="en-US" sz="4000" b="1" i="1" u="sng" kern="1200" spc="5" dirty="0">
                <a:solidFill>
                  <a:srgbClr val="F2F2F2"/>
                </a:solidFill>
                <a:latin typeface="HY신명조"/>
                <a:ea typeface="HY신명조"/>
                <a:cs typeface="Tahoma"/>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직사각형 4"/>
          <p:cNvSpPr/>
          <p:nvPr/>
        </p:nvSpPr>
        <p:spPr>
          <a:xfrm>
            <a:off x="0" y="0"/>
            <a:ext cx="1403648" cy="685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04040"/>
          </a:solidFill>
          <a:ln>
            <a:noFill/>
            <a:prstDash val="solid"/>
          </a:ln>
        </p:spPr>
        <p:txBody>
          <a:bodyPr vert="horz" wrap="square" lIns="90000" tIns="45000" rIns="90000" bIns="45000" anchor="ctr"/>
          <a:lstStyle/>
          <a:p>
            <a:pPr marL="0" lvl="0" indent="0" hangingPunct="0">
              <a:lnSpc>
                <a:spcPct val="100000"/>
              </a:lnSpc>
              <a:spcBef>
                <a:spcPct val="0"/>
              </a:spcBef>
              <a:spcAft>
                <a:spcPct val="0"/>
              </a:spcAft>
              <a:buNone/>
              <a:defRPr lang="ko-KR" altLang="en-US"/>
            </a:pPr>
            <a:endParaRPr lang="en-US" sz="1800" b="0" i="0" kern="1200">
              <a:latin typeface="굴림"/>
              <a:ea typeface="굴림"/>
              <a:cs typeface="Tahoma"/>
            </a:endParaRPr>
          </a:p>
        </p:txBody>
      </p:sp>
      <p:sp>
        <p:nvSpPr>
          <p:cNvPr id="3" name="TextBox 5"/>
          <p:cNvSpPr/>
          <p:nvPr/>
        </p:nvSpPr>
        <p:spPr>
          <a:xfrm>
            <a:off x="474456" y="526837"/>
            <a:ext cx="522900" cy="155301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spAutoFit/>
          </a:bodyPr>
          <a:lstStyle/>
          <a:p>
            <a:pPr marL="0" lvl="0" indent="0" algn="ctr" hangingPunct="1">
              <a:lnSpc>
                <a:spcPct val="100000"/>
              </a:lnSpc>
              <a:spcBef>
                <a:spcPct val="0"/>
              </a:spcBef>
              <a:spcAft>
                <a:spcPct val="0"/>
              </a:spcAft>
              <a:buNone/>
              <a:defRPr lang="ko-KR" sz="1800"/>
            </a:pPr>
            <a:r>
              <a:rPr lang="en-US" sz="4800" b="0" i="0" kern="1200" spc="5" dirty="0">
                <a:solidFill>
                  <a:srgbClr val="F2F2F2"/>
                </a:solidFill>
                <a:latin typeface="a옛날목욕탕L"/>
                <a:ea typeface="a옛날목욕탕L"/>
                <a:cs typeface="Tahoma"/>
              </a:rPr>
              <a:t>3</a:t>
            </a:r>
          </a:p>
          <a:p>
            <a:pPr marL="0" lvl="0" indent="0" algn="ctr" hangingPunct="1">
              <a:lnSpc>
                <a:spcPct val="100000"/>
              </a:lnSpc>
              <a:spcBef>
                <a:spcPct val="0"/>
              </a:spcBef>
              <a:spcAft>
                <a:spcPct val="0"/>
              </a:spcAft>
              <a:buNone/>
              <a:defRPr lang="ko-KR" sz="1800"/>
            </a:pPr>
            <a:endParaRPr lang="en-US" sz="4800" b="0" i="0" kern="1200" spc="5" dirty="0">
              <a:solidFill>
                <a:srgbClr val="F2F2F2"/>
              </a:solidFill>
              <a:latin typeface="a옛날목욕탕L"/>
              <a:ea typeface="a옛날목욕탕L"/>
              <a:cs typeface="Tahoma"/>
            </a:endParaRPr>
          </a:p>
        </p:txBody>
      </p:sp>
      <p:sp>
        <p:nvSpPr>
          <p:cNvPr id="4" name="TextBox 5"/>
          <p:cNvSpPr/>
          <p:nvPr/>
        </p:nvSpPr>
        <p:spPr>
          <a:xfrm>
            <a:off x="1392396" y="1484784"/>
            <a:ext cx="8301296" cy="36610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spAutoFit/>
          </a:bodyPr>
          <a:lstStyle/>
          <a:p>
            <a:pPr>
              <a:defRPr lang="ko-KR" altLang="en-US"/>
            </a:pPr>
            <a:r>
              <a:rPr lang="ko-KR" altLang="en-US" sz="1900" dirty="0">
                <a:latin typeface="HY신명조"/>
                <a:ea typeface="HY신명조"/>
              </a:rPr>
              <a:t>독도는 일본군에 의한 한반도 무력점령 </a:t>
            </a:r>
            <a:r>
              <a:rPr lang="ko-KR" altLang="en-US" sz="1900" dirty="0" err="1">
                <a:latin typeface="HY신명조"/>
                <a:ea typeface="HY신명조"/>
              </a:rPr>
              <a:t>기간중에</a:t>
            </a:r>
            <a:r>
              <a:rPr lang="ko-KR" altLang="en-US" sz="1900" dirty="0">
                <a:latin typeface="HY신명조"/>
                <a:ea typeface="HY신명조"/>
              </a:rPr>
              <a:t> 강탈 당한 땅입니다</a:t>
            </a:r>
            <a:r>
              <a:rPr lang="en-US" altLang="ko-KR" sz="1900" dirty="0">
                <a:latin typeface="HY신명조"/>
                <a:ea typeface="HY신명조"/>
              </a:rPr>
              <a:t>.</a:t>
            </a:r>
          </a:p>
          <a:p>
            <a:pPr>
              <a:defRPr lang="ko-KR" altLang="en-US"/>
            </a:pPr>
            <a:r>
              <a:rPr lang="en-US" altLang="ko-KR" sz="1900" dirty="0">
                <a:latin typeface="HY신명조"/>
                <a:ea typeface="HY신명조"/>
              </a:rPr>
              <a:t> </a:t>
            </a:r>
            <a:r>
              <a:rPr lang="ko-KR" altLang="en-US" sz="1900" dirty="0">
                <a:latin typeface="HY신명조"/>
                <a:ea typeface="HY신명조"/>
              </a:rPr>
              <a:t>따라서 카이로 선언에 의하여 당연히 한국에 반환되어야 합니다</a:t>
            </a:r>
            <a:r>
              <a:rPr lang="en-US" altLang="ko-KR" sz="1900" dirty="0">
                <a:latin typeface="HY신명조"/>
                <a:ea typeface="HY신명조"/>
              </a:rPr>
              <a:t>.</a:t>
            </a:r>
          </a:p>
          <a:p>
            <a:pPr>
              <a:defRPr lang="ko-KR" altLang="en-US"/>
            </a:pPr>
            <a:r>
              <a:rPr lang="en-US" altLang="ko-KR" sz="1900" dirty="0">
                <a:latin typeface="HY신명조"/>
                <a:ea typeface="HY신명조"/>
              </a:rPr>
              <a:t>1943.11 </a:t>
            </a:r>
            <a:r>
              <a:rPr lang="ko-KR" altLang="en-US" sz="1900" dirty="0">
                <a:latin typeface="HY신명조"/>
                <a:ea typeface="HY신명조"/>
              </a:rPr>
              <a:t>카이로 선언</a:t>
            </a:r>
            <a:r>
              <a:rPr lang="en-US" altLang="ko-KR" sz="1900" dirty="0">
                <a:latin typeface="HY신명조"/>
                <a:ea typeface="HY신명조"/>
              </a:rPr>
              <a:t>: </a:t>
            </a:r>
            <a:r>
              <a:rPr lang="ko-KR" altLang="en-US" sz="1900" dirty="0">
                <a:latin typeface="HY신명조"/>
                <a:ea typeface="HY신명조"/>
              </a:rPr>
              <a:t>일본은 </a:t>
            </a:r>
            <a:r>
              <a:rPr lang="en-US" altLang="ko-KR" sz="1900" dirty="0">
                <a:latin typeface="HY신명조"/>
                <a:ea typeface="HY신명조"/>
              </a:rPr>
              <a:t>"1894</a:t>
            </a:r>
            <a:r>
              <a:rPr lang="ko-KR" altLang="en-US" sz="1900" dirty="0">
                <a:latin typeface="HY신명조"/>
                <a:ea typeface="HY신명조"/>
              </a:rPr>
              <a:t>년 청일전쟁 이후</a:t>
            </a:r>
          </a:p>
          <a:p>
            <a:pPr>
              <a:defRPr lang="ko-KR" altLang="en-US"/>
            </a:pPr>
            <a:r>
              <a:rPr lang="ko-KR" altLang="en-US" sz="1900" dirty="0">
                <a:latin typeface="HY신명조"/>
                <a:ea typeface="HY신명조"/>
              </a:rPr>
              <a:t>폭력과 탐욕에 의해 약취한 모든 지역</a:t>
            </a:r>
            <a:r>
              <a:rPr lang="en-US" altLang="ko-KR" sz="1900" dirty="0">
                <a:latin typeface="HY신명조"/>
                <a:ea typeface="HY신명조"/>
              </a:rPr>
              <a:t>"</a:t>
            </a:r>
            <a:r>
              <a:rPr lang="ko-KR" altLang="en-US" sz="1900" dirty="0">
                <a:latin typeface="HY신명조"/>
                <a:ea typeface="HY신명조"/>
              </a:rPr>
              <a:t>으로부터 축출되어야</a:t>
            </a:r>
            <a:r>
              <a:rPr lang="en-US" altLang="ko-KR" sz="1900" dirty="0">
                <a:latin typeface="HY신명조"/>
                <a:ea typeface="HY신명조"/>
              </a:rPr>
              <a:t>.</a:t>
            </a:r>
          </a:p>
          <a:p>
            <a:pPr>
              <a:defRPr lang="ko-KR" altLang="en-US"/>
            </a:pPr>
            <a:r>
              <a:rPr lang="en-US" altLang="ko-KR" sz="1900" dirty="0">
                <a:latin typeface="HY신명조"/>
                <a:ea typeface="HY신명조"/>
              </a:rPr>
              <a:t>1945. 8.15 </a:t>
            </a:r>
            <a:r>
              <a:rPr lang="ko-KR" altLang="en-US" sz="1900" dirty="0">
                <a:latin typeface="HY신명조"/>
                <a:ea typeface="HY신명조"/>
              </a:rPr>
              <a:t>일본</a:t>
            </a:r>
            <a:r>
              <a:rPr lang="en-US" altLang="ko-KR" sz="1900" dirty="0">
                <a:latin typeface="HY신명조"/>
                <a:ea typeface="HY신명조"/>
              </a:rPr>
              <a:t>, </a:t>
            </a:r>
            <a:r>
              <a:rPr lang="ko-KR" altLang="en-US" sz="1900" dirty="0">
                <a:latin typeface="HY신명조"/>
                <a:ea typeface="HY신명조"/>
              </a:rPr>
              <a:t>연합국에 항복</a:t>
            </a:r>
          </a:p>
          <a:p>
            <a:pPr>
              <a:defRPr lang="ko-KR" altLang="en-US"/>
            </a:pPr>
            <a:r>
              <a:rPr lang="en-US" altLang="ko-KR" sz="1900" dirty="0">
                <a:latin typeface="HY신명조"/>
                <a:ea typeface="HY신명조"/>
              </a:rPr>
              <a:t>1945. 9. 2 </a:t>
            </a:r>
            <a:r>
              <a:rPr lang="ko-KR" altLang="en-US" sz="1900" dirty="0">
                <a:latin typeface="HY신명조"/>
                <a:ea typeface="HY신명조"/>
              </a:rPr>
              <a:t>항복문서 조인</a:t>
            </a:r>
            <a:r>
              <a:rPr lang="en-US" altLang="ko-KR" sz="1900" dirty="0">
                <a:latin typeface="HY신명조"/>
                <a:ea typeface="HY신명조"/>
              </a:rPr>
              <a:t>, </a:t>
            </a:r>
            <a:r>
              <a:rPr lang="ko-KR" altLang="en-US" sz="1900" dirty="0">
                <a:latin typeface="HY신명조"/>
                <a:ea typeface="HY신명조"/>
              </a:rPr>
              <a:t>카이로선언</a:t>
            </a:r>
            <a:r>
              <a:rPr lang="en-US" altLang="ko-KR" sz="1900" dirty="0">
                <a:latin typeface="HY신명조"/>
                <a:ea typeface="HY신명조"/>
              </a:rPr>
              <a:t>, </a:t>
            </a:r>
            <a:r>
              <a:rPr lang="ko-KR" altLang="en-US" sz="1900" dirty="0">
                <a:latin typeface="HY신명조"/>
                <a:ea typeface="HY신명조"/>
              </a:rPr>
              <a:t>포츠담선언 무조건 수락</a:t>
            </a:r>
          </a:p>
          <a:p>
            <a:pPr>
              <a:defRPr lang="ko-KR" altLang="en-US"/>
            </a:pPr>
            <a:r>
              <a:rPr lang="ko-KR" altLang="en-US" sz="1900" dirty="0">
                <a:latin typeface="HY신명조"/>
                <a:ea typeface="HY신명조"/>
              </a:rPr>
              <a:t>                                  ∇</a:t>
            </a:r>
          </a:p>
          <a:p>
            <a:pPr>
              <a:defRPr lang="ko-KR" altLang="en-US"/>
            </a:pPr>
            <a:r>
              <a:rPr lang="ko-KR" altLang="en-US" sz="1900" dirty="0">
                <a:latin typeface="HY신명조"/>
                <a:ea typeface="HY신명조"/>
              </a:rPr>
              <a:t>청일전쟁 이후에 빼앗긴 독도는 카이로선언에 따라 반환되어야 함</a:t>
            </a:r>
          </a:p>
          <a:p>
            <a:pPr>
              <a:defRPr lang="ko-KR" altLang="en-US"/>
            </a:pPr>
            <a:r>
              <a:rPr lang="ko-KR" altLang="en-US" sz="1900" dirty="0">
                <a:latin typeface="HY신명조"/>
                <a:ea typeface="HY신명조"/>
              </a:rPr>
              <a:t>황후를 시해하고</a:t>
            </a:r>
            <a:r>
              <a:rPr lang="en-US" altLang="ko-KR" sz="1900" dirty="0">
                <a:latin typeface="HY신명조"/>
                <a:ea typeface="HY신명조"/>
              </a:rPr>
              <a:t>, </a:t>
            </a:r>
            <a:r>
              <a:rPr lang="ko-KR" altLang="en-US" sz="1900" dirty="0">
                <a:latin typeface="HY신명조"/>
                <a:ea typeface="HY신명조"/>
              </a:rPr>
              <a:t>황제와 대신을 협박하여</a:t>
            </a:r>
            <a:r>
              <a:rPr lang="en-US" altLang="ko-KR" sz="1900" dirty="0">
                <a:latin typeface="HY신명조"/>
                <a:ea typeface="HY신명조"/>
              </a:rPr>
              <a:t>, </a:t>
            </a:r>
          </a:p>
          <a:p>
            <a:pPr>
              <a:defRPr lang="ko-KR" altLang="en-US"/>
            </a:pPr>
            <a:r>
              <a:rPr lang="en-US" altLang="ko-KR" sz="1900" dirty="0">
                <a:latin typeface="HY신명조"/>
                <a:ea typeface="HY신명조"/>
              </a:rPr>
              <a:t>1904</a:t>
            </a:r>
            <a:r>
              <a:rPr lang="ko-KR" altLang="en-US" sz="1900" dirty="0">
                <a:latin typeface="HY신명조"/>
                <a:ea typeface="HY신명조"/>
              </a:rPr>
              <a:t>년 러일전쟁 발발과 함께 일본군의 한반도</a:t>
            </a:r>
          </a:p>
          <a:p>
            <a:pPr>
              <a:defRPr lang="ko-KR" altLang="en-US"/>
            </a:pPr>
            <a:r>
              <a:rPr lang="ko-KR" altLang="en-US" sz="1900" dirty="0">
                <a:latin typeface="HY신명조"/>
                <a:ea typeface="HY신명조"/>
              </a:rPr>
              <a:t> 점령기간 중에 강탈해간 땅이 바로 독도입니다</a:t>
            </a:r>
            <a:r>
              <a:rPr lang="en-US" altLang="ko-KR" sz="1900" dirty="0">
                <a:latin typeface="HY신명조"/>
                <a:ea typeface="HY신명조"/>
              </a:rPr>
              <a:t>.</a:t>
            </a:r>
          </a:p>
          <a:p>
            <a:pPr marL="254160" lvl="0" indent="0" hangingPunct="0">
              <a:lnSpc>
                <a:spcPct val="100000"/>
              </a:lnSpc>
              <a:spcBef>
                <a:spcPct val="0"/>
              </a:spcBef>
              <a:spcAft>
                <a:spcPct val="0"/>
              </a:spcAft>
              <a:buNone/>
              <a:defRPr lang="ko-KR" sz="2000">
                <a:solidFill>
                  <a:srgbClr val="FFFFFF"/>
                </a:solidFill>
                <a:latin typeface="MD개성체"/>
                <a:ea typeface="MD개성체"/>
                <a:cs typeface="Tahoma"/>
              </a:defRPr>
            </a:pPr>
            <a:endParaRPr lang="ko-KR" sz="2300" b="0" i="0" kern="1200" spc="5" dirty="0">
              <a:solidFill>
                <a:srgbClr val="FFFFFF"/>
              </a:solidFill>
              <a:latin typeface="HY신명조"/>
              <a:ea typeface="HY신명조"/>
              <a:cs typeface="함초롬바탕"/>
            </a:endParaRPr>
          </a:p>
        </p:txBody>
      </p:sp>
      <p:sp>
        <p:nvSpPr>
          <p:cNvPr id="5" name="직사각형 29"/>
          <p:cNvSpPr/>
          <p:nvPr/>
        </p:nvSpPr>
        <p:spPr>
          <a:xfrm>
            <a:off x="3419872" y="180000"/>
            <a:ext cx="3600000" cy="6936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04040"/>
          </a:solidFill>
          <a:ln>
            <a:noFill/>
            <a:prstDash val="solid"/>
          </a:ln>
        </p:spPr>
        <p:txBody>
          <a:bodyPr vert="horz" wrap="square" lIns="90000" tIns="45000" rIns="90000" bIns="45000" anchor="t">
            <a:spAutoFit/>
          </a:bodyPr>
          <a:lstStyle/>
          <a:p>
            <a:pPr marL="0" lvl="0" indent="0" algn="ctr" hangingPunct="1">
              <a:lnSpc>
                <a:spcPct val="100000"/>
              </a:lnSpc>
              <a:spcBef>
                <a:spcPct val="0"/>
              </a:spcBef>
              <a:spcAft>
                <a:spcPct val="0"/>
              </a:spcAft>
              <a:buNone/>
              <a:defRPr lang="ko-KR" sz="1800" b="1" i="1" u="sng">
                <a:uFillTx/>
              </a:defRPr>
            </a:pPr>
            <a:r>
              <a:rPr lang="ko-KR" sz="4000" b="1" i="1" u="sng" kern="1200" spc="5" dirty="0">
                <a:solidFill>
                  <a:srgbClr val="F2F2F2"/>
                </a:solidFill>
                <a:uFillTx/>
                <a:latin typeface="a옛날목욕탕L"/>
                <a:ea typeface="a옛날목욕탕L"/>
                <a:cs typeface="Tahoma"/>
              </a:rPr>
              <a:t>국제법적 주장</a:t>
            </a:r>
            <a:endParaRPr lang="ko-KR" sz="4000" b="1" i="1" u="sng" kern="1200" spc="5" dirty="0">
              <a:solidFill>
                <a:srgbClr val="F2F2F2"/>
              </a:solidFill>
              <a:latin typeface="a옛날목욕탕L"/>
              <a:ea typeface="a옛날목욕탕L"/>
              <a:cs typeface="Tahoma"/>
            </a:endParaRPr>
          </a:p>
        </p:txBody>
      </p:sp>
      <p:pic>
        <p:nvPicPr>
          <p:cNvPr id="6" name="그림 5"/>
          <p:cNvPicPr>
            <a:picLocks noChangeAspect="1"/>
          </p:cNvPicPr>
          <p:nvPr/>
        </p:nvPicPr>
        <p:blipFill rotWithShape="1">
          <a:blip r:embed="rId3" cstate="print">
            <a:alphaModFix/>
            <a:lum/>
          </a:blip>
          <a:srcRect/>
          <a:stretch>
            <a:fillRect/>
          </a:stretch>
        </p:blipFill>
        <p:spPr>
          <a:xfrm>
            <a:off x="6177698" y="4725144"/>
            <a:ext cx="2952687" cy="2132496"/>
          </a:xfrm>
          <a:prstGeom prst="rect">
            <a:avLst/>
          </a:prstGeom>
          <a:noFill/>
          <a:ln>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bandicam 2016-03-19 22-56-06-675.jpg"/>
          <p:cNvPicPr>
            <a:picLocks noChangeAspect="1"/>
          </p:cNvPicPr>
          <p:nvPr/>
        </p:nvPicPr>
        <p:blipFill>
          <a:blip r:embed="rId2" cstate="print"/>
          <a:stretch>
            <a:fillRect/>
          </a:stretch>
        </p:blipFill>
        <p:spPr>
          <a:xfrm>
            <a:off x="785786" y="357166"/>
            <a:ext cx="7915287" cy="607695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직사각형 4"/>
          <p:cNvSpPr/>
          <p:nvPr/>
        </p:nvSpPr>
        <p:spPr>
          <a:xfrm>
            <a:off x="0" y="0"/>
            <a:ext cx="1403648" cy="685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04040"/>
          </a:solidFill>
          <a:ln>
            <a:noFill/>
            <a:prstDash val="solid"/>
          </a:ln>
        </p:spPr>
        <p:txBody>
          <a:bodyPr vert="horz" wrap="square" lIns="90000" tIns="45000" rIns="90000" bIns="45000" anchor="ctr"/>
          <a:lstStyle/>
          <a:p>
            <a:pPr marL="0" lvl="0" indent="0" hangingPunct="0">
              <a:lnSpc>
                <a:spcPct val="100000"/>
              </a:lnSpc>
              <a:spcBef>
                <a:spcPct val="0"/>
              </a:spcBef>
              <a:spcAft>
                <a:spcPct val="0"/>
              </a:spcAft>
              <a:buNone/>
              <a:defRPr lang="ko-KR" altLang="en-US"/>
            </a:pPr>
            <a:endParaRPr lang="en-US" sz="1800" b="0" i="0" kern="1200">
              <a:latin typeface="굴림"/>
              <a:ea typeface="굴림"/>
              <a:cs typeface="Tahoma"/>
            </a:endParaRPr>
          </a:p>
        </p:txBody>
      </p:sp>
      <p:sp>
        <p:nvSpPr>
          <p:cNvPr id="3" name="TextBox 5"/>
          <p:cNvSpPr/>
          <p:nvPr/>
        </p:nvSpPr>
        <p:spPr>
          <a:xfrm>
            <a:off x="458175" y="568440"/>
            <a:ext cx="522900" cy="155301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spAutoFit/>
          </a:bodyPr>
          <a:lstStyle/>
          <a:p>
            <a:pPr marL="0" lvl="0" indent="0" algn="ctr" hangingPunct="1">
              <a:lnSpc>
                <a:spcPct val="100000"/>
              </a:lnSpc>
              <a:spcBef>
                <a:spcPct val="0"/>
              </a:spcBef>
              <a:spcAft>
                <a:spcPct val="0"/>
              </a:spcAft>
              <a:buNone/>
              <a:defRPr lang="ko-KR" sz="1800"/>
            </a:pPr>
            <a:r>
              <a:rPr lang="en-US" sz="4800" b="0" i="0" kern="1200" spc="5" dirty="0">
                <a:solidFill>
                  <a:srgbClr val="F2F2F2"/>
                </a:solidFill>
                <a:latin typeface="a옛날목욕탕L"/>
                <a:ea typeface="a옛날목욕탕L"/>
                <a:cs typeface="Tahoma"/>
              </a:rPr>
              <a:t>4</a:t>
            </a:r>
          </a:p>
          <a:p>
            <a:pPr marL="0" lvl="0" indent="0" algn="ctr" hangingPunct="1">
              <a:lnSpc>
                <a:spcPct val="100000"/>
              </a:lnSpc>
              <a:spcBef>
                <a:spcPct val="0"/>
              </a:spcBef>
              <a:spcAft>
                <a:spcPct val="0"/>
              </a:spcAft>
              <a:buNone/>
              <a:defRPr lang="ko-KR" sz="1800"/>
            </a:pPr>
            <a:endParaRPr lang="en-US" sz="4800" b="0" i="0" kern="1200" spc="5" dirty="0">
              <a:solidFill>
                <a:srgbClr val="F2F2F2"/>
              </a:solidFill>
              <a:latin typeface="a옛날목욕탕L"/>
              <a:ea typeface="a옛날목욕탕L"/>
              <a:cs typeface="Tahoma"/>
            </a:endParaRPr>
          </a:p>
        </p:txBody>
      </p:sp>
      <p:sp>
        <p:nvSpPr>
          <p:cNvPr id="4" name="직사각형 29"/>
          <p:cNvSpPr/>
          <p:nvPr/>
        </p:nvSpPr>
        <p:spPr>
          <a:xfrm>
            <a:off x="82575" y="0"/>
            <a:ext cx="9180000" cy="6936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04040"/>
          </a:solidFill>
          <a:ln>
            <a:noFill/>
            <a:prstDash val="solid"/>
          </a:ln>
        </p:spPr>
        <p:txBody>
          <a:bodyPr vert="horz" wrap="square" lIns="90000" tIns="45000" rIns="90000" bIns="45000" anchor="t">
            <a:spAutoFit/>
          </a:bodyPr>
          <a:lstStyle/>
          <a:p>
            <a:pPr marL="0" lvl="0" indent="0" algn="ctr" hangingPunct="1">
              <a:lnSpc>
                <a:spcPct val="100000"/>
              </a:lnSpc>
              <a:spcBef>
                <a:spcPct val="0"/>
              </a:spcBef>
              <a:spcAft>
                <a:spcPct val="0"/>
              </a:spcAft>
              <a:buNone/>
              <a:defRPr lang="ko-KR" sz="1800" b="1" i="1" u="sng">
                <a:uFillTx/>
              </a:defRPr>
            </a:pPr>
            <a:r>
              <a:rPr lang="ko-KR" sz="4000" b="1" i="1" u="sng" kern="1200" spc="5" dirty="0">
                <a:solidFill>
                  <a:srgbClr val="F2F2F2"/>
                </a:solidFill>
                <a:uFillTx/>
                <a:latin typeface="HY신명조"/>
                <a:ea typeface="HY신명조"/>
                <a:cs typeface="Tahoma"/>
              </a:rPr>
              <a:t>독도가 국제법적으로 우리영토인 근거</a:t>
            </a:r>
            <a:endParaRPr lang="ko-KR" sz="4000" b="1" i="1" u="sng" kern="1200" spc="5" dirty="0">
              <a:solidFill>
                <a:srgbClr val="F2F2F2"/>
              </a:solidFill>
              <a:latin typeface="HY신명조"/>
              <a:ea typeface="HY신명조"/>
              <a:cs typeface="Tahoma"/>
            </a:endParaRPr>
          </a:p>
        </p:txBody>
      </p:sp>
      <p:sp>
        <p:nvSpPr>
          <p:cNvPr id="5" name="TextBox 3"/>
          <p:cNvSpPr/>
          <p:nvPr/>
        </p:nvSpPr>
        <p:spPr>
          <a:xfrm>
            <a:off x="6701325" y="3240000"/>
            <a:ext cx="922950" cy="54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spAutoFit/>
          </a:bodyPr>
          <a:lstStyle/>
          <a:p>
            <a:pPr marL="0" lvl="0" indent="0" algn="ctr" hangingPunct="1">
              <a:lnSpc>
                <a:spcPct val="100000"/>
              </a:lnSpc>
              <a:spcBef>
                <a:spcPct val="0"/>
              </a:spcBef>
              <a:spcAft>
                <a:spcPct val="0"/>
              </a:spcAft>
              <a:buNone/>
              <a:defRPr lang="ko-KR" sz="3000" b="1" i="1" u="sng">
                <a:uFillTx/>
              </a:defRPr>
            </a:pPr>
            <a:r>
              <a:rPr lang="ko-KR" sz="3000" b="1" i="1" u="sng" kern="1200" spc="5">
                <a:solidFill>
                  <a:srgbClr val="F2F2F2"/>
                </a:solidFill>
                <a:uFillTx/>
                <a:latin typeface="a옛날목욕탕L"/>
                <a:ea typeface="a옛날목욕탕L"/>
                <a:cs typeface="Tahoma"/>
              </a:rPr>
              <a:t>근거</a:t>
            </a:r>
            <a:endParaRPr lang="ko-KR" sz="3000" b="1" i="1" u="sng" kern="1200" spc="5">
              <a:solidFill>
                <a:srgbClr val="F2F2F2"/>
              </a:solidFill>
              <a:latin typeface="a옛날목욕탕L"/>
              <a:ea typeface="a옛날목욕탕L"/>
              <a:cs typeface="Tahoma"/>
            </a:endParaRPr>
          </a:p>
        </p:txBody>
      </p:sp>
      <p:sp>
        <p:nvSpPr>
          <p:cNvPr id="6" name="도넛 9"/>
          <p:cNvSpPr/>
          <p:nvPr/>
        </p:nvSpPr>
        <p:spPr>
          <a:xfrm>
            <a:off x="5739840" y="2138040"/>
            <a:ext cx="2880000" cy="2880000"/>
          </a:xfrm>
          <a:custGeom>
            <a:avLst>
              <a:gd name="f0" fmla="val 5400"/>
            </a:avLst>
            <a:gdLst>
              <a:gd name="f1" fmla="val 10800000"/>
              <a:gd name="f2" fmla="val 5400000"/>
              <a:gd name="f3" fmla="val 180"/>
              <a:gd name="f4" fmla="val w"/>
              <a:gd name="f5" fmla="val h"/>
              <a:gd name="f6" fmla="val 0"/>
              <a:gd name="f7" fmla="*/ 5419351 1 1725033"/>
              <a:gd name="f8" fmla="val 10800"/>
              <a:gd name="f9" fmla="val -2147483647"/>
              <a:gd name="f10" fmla="val 2147483647"/>
              <a:gd name="f11" fmla="*/ 10800 10800 1"/>
              <a:gd name="f12" fmla="+- 0 0 0"/>
              <a:gd name="f13" fmla="+- 0 0 360"/>
              <a:gd name="f14" fmla="*/ f4 1 21600"/>
              <a:gd name="f15" fmla="*/ f5 1 21600"/>
              <a:gd name="f16" fmla="pin 0 f0 10800"/>
              <a:gd name="f17" fmla="*/ 0 f7 1"/>
              <a:gd name="f18" fmla="*/ f12 f1 1"/>
              <a:gd name="f19" fmla="*/ f13 f1 1"/>
              <a:gd name="f20" fmla="+- 10800 0 f16"/>
              <a:gd name="f21" fmla="*/ f16 f14 1"/>
              <a:gd name="f22" fmla="*/ 10800 f15 1"/>
              <a:gd name="f23" fmla="*/ 3163 f14 1"/>
              <a:gd name="f24" fmla="*/ 18437 f14 1"/>
              <a:gd name="f25" fmla="*/ 18437 f15 1"/>
              <a:gd name="f26" fmla="*/ 3163 f15 1"/>
              <a:gd name="f27" fmla="*/ f17 1 f3"/>
              <a:gd name="f28" fmla="*/ f18 1 f3"/>
              <a:gd name="f29" fmla="*/ f19 1 f3"/>
              <a:gd name="f30" fmla="*/ 10800 f14 1"/>
              <a:gd name="f31" fmla="*/ 0 f15 1"/>
              <a:gd name="f32" fmla="*/ 0 f14 1"/>
              <a:gd name="f33" fmla="*/ 21600 f15 1"/>
              <a:gd name="f34" fmla="*/ 21600 f14 1"/>
              <a:gd name="f35" fmla="+- 0 0 f27"/>
              <a:gd name="f36" fmla="+- f28 0 f2"/>
              <a:gd name="f37" fmla="+- f29 0 f2"/>
              <a:gd name="f38" fmla="*/ f20 f20 1"/>
              <a:gd name="f39" fmla="*/ f35 f1 1"/>
              <a:gd name="f40" fmla="+- f37 0 f36"/>
              <a:gd name="f41" fmla="*/ f39 1 f7"/>
              <a:gd name="f42" fmla="+- f41 0 f2"/>
              <a:gd name="f43" fmla="cos 1 f42"/>
              <a:gd name="f44" fmla="sin 1 f42"/>
              <a:gd name="f45" fmla="+- 0 0 f43"/>
              <a:gd name="f46" fmla="+- 0 0 f44"/>
              <a:gd name="f47" fmla="*/ 10800 f45 1"/>
              <a:gd name="f48" fmla="*/ 10800 f46 1"/>
              <a:gd name="f49" fmla="*/ f20 f45 1"/>
              <a:gd name="f50" fmla="*/ f20 f46 1"/>
              <a:gd name="f51" fmla="*/ f47 f47 1"/>
              <a:gd name="f52" fmla="*/ f48 f48 1"/>
              <a:gd name="f53" fmla="*/ f49 f49 1"/>
              <a:gd name="f54" fmla="*/ f50 f50 1"/>
              <a:gd name="f55" fmla="+- f51 f52 0"/>
              <a:gd name="f56" fmla="+- f53 f54 0"/>
              <a:gd name="f57" fmla="sqrt f55"/>
              <a:gd name="f58" fmla="sqrt f56"/>
              <a:gd name="f59" fmla="*/ f11 1 f57"/>
              <a:gd name="f60" fmla="*/ f38 1 f58"/>
              <a:gd name="f61" fmla="*/ f45 f59 1"/>
              <a:gd name="f62" fmla="*/ f46 f59 1"/>
              <a:gd name="f63" fmla="*/ f45 f60 1"/>
              <a:gd name="f64" fmla="*/ f46 f60 1"/>
              <a:gd name="f65" fmla="+- 10800 0 f61"/>
              <a:gd name="f66" fmla="+- 10800 0 f62"/>
              <a:gd name="f67" fmla="+- 10800 0 f63"/>
              <a:gd name="f68" fmla="+- 10800 0 f64"/>
            </a:gdLst>
            <a:ahLst>
              <a:ahXY gdRefX="f0" minX="f6" maxX="f8">
                <a:pos x="f21" y="f22"/>
              </a:ahXY>
            </a:ahLst>
            <a:cxnLst>
              <a:cxn ang="3cd4">
                <a:pos x="hc" y="t"/>
              </a:cxn>
              <a:cxn ang="0">
                <a:pos x="r" y="vc"/>
              </a:cxn>
              <a:cxn ang="cd4">
                <a:pos x="hc" y="b"/>
              </a:cxn>
              <a:cxn ang="cd2">
                <a:pos x="l" y="vc"/>
              </a:cxn>
              <a:cxn ang="f36">
                <a:pos x="f30" y="f31"/>
              </a:cxn>
              <a:cxn ang="f36">
                <a:pos x="f23" y="f26"/>
              </a:cxn>
              <a:cxn ang="f36">
                <a:pos x="f32" y="f22"/>
              </a:cxn>
              <a:cxn ang="f36">
                <a:pos x="f23" y="f25"/>
              </a:cxn>
              <a:cxn ang="f36">
                <a:pos x="f30" y="f33"/>
              </a:cxn>
              <a:cxn ang="f36">
                <a:pos x="f24" y="f25"/>
              </a:cxn>
              <a:cxn ang="f36">
                <a:pos x="f34" y="f22"/>
              </a:cxn>
              <a:cxn ang="f36">
                <a:pos x="f24" y="f26"/>
              </a:cxn>
            </a:cxnLst>
            <a:rect l="f23" t="f26" r="f24" b="f25"/>
            <a:pathLst>
              <a:path w="21600" h="21600">
                <a:moveTo>
                  <a:pt x="f65" y="f66"/>
                </a:moveTo>
                <a:arcTo wR="f8" hR="f8" stAng="f36" swAng="f40"/>
                <a:close/>
                <a:moveTo>
                  <a:pt x="f67" y="f68"/>
                </a:moveTo>
                <a:arcTo wR="f20" hR="f20" stAng="f36" swAng="f40"/>
              </a:path>
            </a:pathLst>
          </a:custGeom>
          <a:noFill/>
          <a:ln>
            <a:noFill/>
            <a:prstDash val="solid"/>
          </a:ln>
        </p:spPr>
        <p:txBody>
          <a:bodyPr vert="horz" wrap="square" lIns="90000" tIns="45000" rIns="90000" bIns="45000" anchor="ctr"/>
          <a:lstStyle/>
          <a:p>
            <a:pPr marL="0" lvl="0" indent="0" hangingPunct="0">
              <a:lnSpc>
                <a:spcPct val="100000"/>
              </a:lnSpc>
              <a:spcBef>
                <a:spcPct val="0"/>
              </a:spcBef>
              <a:spcAft>
                <a:spcPct val="0"/>
              </a:spcAft>
              <a:buNone/>
              <a:defRPr lang="ko-KR" altLang="en-US"/>
            </a:pPr>
            <a:endParaRPr lang="en-US" sz="1800" b="0" i="0" kern="1200">
              <a:latin typeface="굴림"/>
              <a:ea typeface="굴림"/>
              <a:cs typeface="Tahoma"/>
            </a:endParaRPr>
          </a:p>
        </p:txBody>
      </p:sp>
      <p:grpSp>
        <p:nvGrpSpPr>
          <p:cNvPr id="10" name="그룹 12"/>
          <p:cNvGrpSpPr/>
          <p:nvPr/>
        </p:nvGrpSpPr>
        <p:grpSpPr>
          <a:xfrm>
            <a:off x="8391240" y="3347279"/>
            <a:ext cx="457920" cy="457920"/>
            <a:chOff x="8391240" y="3347279"/>
            <a:chExt cx="457920" cy="457920"/>
          </a:xfrm>
        </p:grpSpPr>
        <p:sp>
          <p:nvSpPr>
            <p:cNvPr id="11" name="도넛 13"/>
            <p:cNvSpPr/>
            <p:nvPr/>
          </p:nvSpPr>
          <p:spPr>
            <a:xfrm>
              <a:off x="8391240" y="3347279"/>
              <a:ext cx="457920" cy="457920"/>
            </a:xfrm>
            <a:custGeom>
              <a:avLst>
                <a:gd name="f0" fmla="val 5400"/>
              </a:avLst>
              <a:gdLst>
                <a:gd name="f1" fmla="val 10800000"/>
                <a:gd name="f2" fmla="val 5400000"/>
                <a:gd name="f3" fmla="val 180"/>
                <a:gd name="f4" fmla="val w"/>
                <a:gd name="f5" fmla="val h"/>
                <a:gd name="f6" fmla="val 0"/>
                <a:gd name="f7" fmla="*/ 5419351 1 1725033"/>
                <a:gd name="f8" fmla="val 10800"/>
                <a:gd name="f9" fmla="val -2147483647"/>
                <a:gd name="f10" fmla="val 2147483647"/>
                <a:gd name="f11" fmla="*/ 10800 10800 1"/>
                <a:gd name="f12" fmla="+- 0 0 0"/>
                <a:gd name="f13" fmla="+- 0 0 360"/>
                <a:gd name="f14" fmla="*/ f4 1 21600"/>
                <a:gd name="f15" fmla="*/ f5 1 21600"/>
                <a:gd name="f16" fmla="pin 0 f0 10800"/>
                <a:gd name="f17" fmla="*/ 0 f7 1"/>
                <a:gd name="f18" fmla="*/ f12 f1 1"/>
                <a:gd name="f19" fmla="*/ f13 f1 1"/>
                <a:gd name="f20" fmla="+- 10800 0 f16"/>
                <a:gd name="f21" fmla="*/ f16 f14 1"/>
                <a:gd name="f22" fmla="*/ 10800 f15 1"/>
                <a:gd name="f23" fmla="*/ 3163 f14 1"/>
                <a:gd name="f24" fmla="*/ 18437 f14 1"/>
                <a:gd name="f25" fmla="*/ 18437 f15 1"/>
                <a:gd name="f26" fmla="*/ 3163 f15 1"/>
                <a:gd name="f27" fmla="*/ f17 1 f3"/>
                <a:gd name="f28" fmla="*/ f18 1 f3"/>
                <a:gd name="f29" fmla="*/ f19 1 f3"/>
                <a:gd name="f30" fmla="*/ 10800 f14 1"/>
                <a:gd name="f31" fmla="*/ 0 f15 1"/>
                <a:gd name="f32" fmla="*/ 0 f14 1"/>
                <a:gd name="f33" fmla="*/ 21600 f15 1"/>
                <a:gd name="f34" fmla="*/ 21600 f14 1"/>
                <a:gd name="f35" fmla="+- 0 0 f27"/>
                <a:gd name="f36" fmla="+- f28 0 f2"/>
                <a:gd name="f37" fmla="+- f29 0 f2"/>
                <a:gd name="f38" fmla="*/ f20 f20 1"/>
                <a:gd name="f39" fmla="*/ f35 f1 1"/>
                <a:gd name="f40" fmla="+- f37 0 f36"/>
                <a:gd name="f41" fmla="*/ f39 1 f7"/>
                <a:gd name="f42" fmla="+- f41 0 f2"/>
                <a:gd name="f43" fmla="cos 1 f42"/>
                <a:gd name="f44" fmla="sin 1 f42"/>
                <a:gd name="f45" fmla="+- 0 0 f43"/>
                <a:gd name="f46" fmla="+- 0 0 f44"/>
                <a:gd name="f47" fmla="*/ 10800 f45 1"/>
                <a:gd name="f48" fmla="*/ 10800 f46 1"/>
                <a:gd name="f49" fmla="*/ f20 f45 1"/>
                <a:gd name="f50" fmla="*/ f20 f46 1"/>
                <a:gd name="f51" fmla="*/ f47 f47 1"/>
                <a:gd name="f52" fmla="*/ f48 f48 1"/>
                <a:gd name="f53" fmla="*/ f49 f49 1"/>
                <a:gd name="f54" fmla="*/ f50 f50 1"/>
                <a:gd name="f55" fmla="+- f51 f52 0"/>
                <a:gd name="f56" fmla="+- f53 f54 0"/>
                <a:gd name="f57" fmla="sqrt f55"/>
                <a:gd name="f58" fmla="sqrt f56"/>
                <a:gd name="f59" fmla="*/ f11 1 f57"/>
                <a:gd name="f60" fmla="*/ f38 1 f58"/>
                <a:gd name="f61" fmla="*/ f45 f59 1"/>
                <a:gd name="f62" fmla="*/ f46 f59 1"/>
                <a:gd name="f63" fmla="*/ f45 f60 1"/>
                <a:gd name="f64" fmla="*/ f46 f60 1"/>
                <a:gd name="f65" fmla="+- 10800 0 f61"/>
                <a:gd name="f66" fmla="+- 10800 0 f62"/>
                <a:gd name="f67" fmla="+- 10800 0 f63"/>
                <a:gd name="f68" fmla="+- 10800 0 f64"/>
              </a:gdLst>
              <a:ahLst>
                <a:ahXY gdRefX="f0" minX="f6" maxX="f8">
                  <a:pos x="f21" y="f22"/>
                </a:ahXY>
              </a:ahLst>
              <a:cxnLst>
                <a:cxn ang="3cd4">
                  <a:pos x="hc" y="t"/>
                </a:cxn>
                <a:cxn ang="0">
                  <a:pos x="r" y="vc"/>
                </a:cxn>
                <a:cxn ang="cd4">
                  <a:pos x="hc" y="b"/>
                </a:cxn>
                <a:cxn ang="cd2">
                  <a:pos x="l" y="vc"/>
                </a:cxn>
                <a:cxn ang="f36">
                  <a:pos x="f30" y="f31"/>
                </a:cxn>
                <a:cxn ang="f36">
                  <a:pos x="f23" y="f26"/>
                </a:cxn>
                <a:cxn ang="f36">
                  <a:pos x="f32" y="f22"/>
                </a:cxn>
                <a:cxn ang="f36">
                  <a:pos x="f23" y="f25"/>
                </a:cxn>
                <a:cxn ang="f36">
                  <a:pos x="f30" y="f33"/>
                </a:cxn>
                <a:cxn ang="f36">
                  <a:pos x="f24" y="f25"/>
                </a:cxn>
                <a:cxn ang="f36">
                  <a:pos x="f34" y="f22"/>
                </a:cxn>
                <a:cxn ang="f36">
                  <a:pos x="f24" y="f26"/>
                </a:cxn>
              </a:cxnLst>
              <a:rect l="f23" t="f26" r="f24" b="f25"/>
              <a:pathLst>
                <a:path w="21600" h="21600">
                  <a:moveTo>
                    <a:pt x="f65" y="f66"/>
                  </a:moveTo>
                  <a:arcTo wR="f8" hR="f8" stAng="f36" swAng="f40"/>
                  <a:close/>
                  <a:moveTo>
                    <a:pt x="f67" y="f68"/>
                  </a:moveTo>
                  <a:arcTo wR="f20" hR="f20" stAng="f36" swAng="f40"/>
                </a:path>
              </a:pathLst>
            </a:custGeom>
            <a:noFill/>
            <a:ln>
              <a:noFill/>
              <a:prstDash val="solid"/>
            </a:ln>
          </p:spPr>
          <p:txBody>
            <a:bodyPr vert="horz" wrap="square" lIns="90000" tIns="45000" rIns="90000" bIns="45000" anchor="ctr"/>
            <a:lstStyle/>
            <a:p>
              <a:pPr marL="0" lvl="0" indent="0" hangingPunct="0">
                <a:lnSpc>
                  <a:spcPct val="100000"/>
                </a:lnSpc>
                <a:spcBef>
                  <a:spcPct val="0"/>
                </a:spcBef>
                <a:spcAft>
                  <a:spcPct val="0"/>
                </a:spcAft>
                <a:buNone/>
                <a:defRPr lang="ko-KR" altLang="en-US"/>
              </a:pPr>
              <a:endParaRPr lang="en-US" sz="1800" b="0" i="0" kern="1200">
                <a:latin typeface="굴림"/>
                <a:ea typeface="굴림"/>
                <a:cs typeface="Tahoma"/>
              </a:endParaRPr>
            </a:p>
          </p:txBody>
        </p:sp>
        <p:sp>
          <p:nvSpPr>
            <p:cNvPr id="12" name="타원 14"/>
            <p:cNvSpPr/>
            <p:nvPr/>
          </p:nvSpPr>
          <p:spPr>
            <a:xfrm>
              <a:off x="8464680" y="3421440"/>
              <a:ext cx="309600" cy="309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66FF"/>
            </a:solidFill>
            <a:ln>
              <a:noFill/>
              <a:prstDash val="solid"/>
            </a:ln>
          </p:spPr>
          <p:txBody>
            <a:bodyPr vert="horz" wrap="square" lIns="90000" tIns="45000" rIns="90000" bIns="45000" anchor="ctr"/>
            <a:lstStyle/>
            <a:p>
              <a:pPr marL="0" lvl="0" indent="0" hangingPunct="0">
                <a:lnSpc>
                  <a:spcPct val="100000"/>
                </a:lnSpc>
                <a:spcBef>
                  <a:spcPct val="0"/>
                </a:spcBef>
                <a:spcAft>
                  <a:spcPct val="0"/>
                </a:spcAft>
                <a:buNone/>
                <a:defRPr lang="ko-KR" altLang="en-US"/>
              </a:pPr>
              <a:endParaRPr lang="en-US" sz="1800" b="0" i="0" kern="1200">
                <a:latin typeface="굴림"/>
                <a:ea typeface="굴림"/>
                <a:cs typeface="Tahoma"/>
              </a:endParaRPr>
            </a:p>
          </p:txBody>
        </p:sp>
      </p:grpSp>
      <p:sp>
        <p:nvSpPr>
          <p:cNvPr id="19" name="직사각형 24"/>
          <p:cNvSpPr/>
          <p:nvPr/>
        </p:nvSpPr>
        <p:spPr>
          <a:xfrm>
            <a:off x="3731721" y="1283040"/>
            <a:ext cx="2609010" cy="51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04040"/>
          </a:solidFill>
          <a:ln>
            <a:noFill/>
            <a:prstDash val="solid"/>
          </a:ln>
        </p:spPr>
        <p:txBody>
          <a:bodyPr vert="horz" wrap="none" lIns="90000" tIns="45000" rIns="90000" bIns="45000" anchor="t">
            <a:spAutoFit/>
          </a:bodyPr>
          <a:lstStyle/>
          <a:p>
            <a:pPr marL="0" lvl="0" indent="0" algn="l" hangingPunct="1">
              <a:lnSpc>
                <a:spcPct val="100000"/>
              </a:lnSpc>
              <a:spcBef>
                <a:spcPct val="0"/>
              </a:spcBef>
              <a:spcAft>
                <a:spcPct val="0"/>
              </a:spcAft>
              <a:buNone/>
              <a:defRPr lang="ko-KR" sz="1800"/>
            </a:pPr>
            <a:r>
              <a:rPr lang="en-US" sz="2800" b="0" i="0" kern="1200" spc="5">
                <a:solidFill>
                  <a:srgbClr val="F2F2F2"/>
                </a:solidFill>
                <a:latin typeface="HY신명조"/>
                <a:ea typeface="HY신명조"/>
                <a:cs typeface="Tahoma"/>
              </a:rPr>
              <a:t>2.</a:t>
            </a:r>
            <a:r>
              <a:rPr lang="ko-KR" sz="2800" b="0" i="0" kern="1200" spc="5">
                <a:solidFill>
                  <a:srgbClr val="F2F2F2"/>
                </a:solidFill>
                <a:latin typeface="HY신명조"/>
                <a:ea typeface="HY신명조"/>
                <a:cs typeface="Tahoma"/>
              </a:rPr>
              <a:t>칙령 제 </a:t>
            </a:r>
            <a:r>
              <a:rPr lang="en-US" sz="2800" b="0" i="0" kern="1200" spc="5">
                <a:solidFill>
                  <a:srgbClr val="F2F2F2"/>
                </a:solidFill>
                <a:latin typeface="HY신명조"/>
                <a:ea typeface="HY신명조"/>
                <a:cs typeface="Tahoma"/>
              </a:rPr>
              <a:t>41</a:t>
            </a:r>
            <a:r>
              <a:rPr lang="ko-KR" sz="2800" b="0" i="0" kern="1200" spc="5">
                <a:solidFill>
                  <a:srgbClr val="F2F2F2"/>
                </a:solidFill>
                <a:latin typeface="HY신명조"/>
                <a:ea typeface="HY신명조"/>
                <a:cs typeface="Tahoma"/>
              </a:rPr>
              <a:t>호</a:t>
            </a:r>
          </a:p>
        </p:txBody>
      </p:sp>
      <p:sp>
        <p:nvSpPr>
          <p:cNvPr id="20" name="직사각형 27"/>
          <p:cNvSpPr/>
          <p:nvPr/>
        </p:nvSpPr>
        <p:spPr>
          <a:xfrm>
            <a:off x="6738081" y="3060000"/>
            <a:ext cx="2279175" cy="9378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04040"/>
          </a:solidFill>
          <a:ln>
            <a:noFill/>
            <a:prstDash val="solid"/>
          </a:ln>
        </p:spPr>
        <p:txBody>
          <a:bodyPr vert="horz" wrap="none" lIns="90000" tIns="45000" rIns="90000" bIns="45000" anchor="t">
            <a:spAutoFit/>
          </a:bodyPr>
          <a:lstStyle/>
          <a:p>
            <a:pPr marL="0" lvl="0" indent="0" algn="l" hangingPunct="1">
              <a:lnSpc>
                <a:spcPct val="100000"/>
              </a:lnSpc>
              <a:spcBef>
                <a:spcPct val="0"/>
              </a:spcBef>
              <a:spcAft>
                <a:spcPct val="0"/>
              </a:spcAft>
              <a:buNone/>
              <a:defRPr lang="ko-KR" sz="1800"/>
            </a:pPr>
            <a:r>
              <a:rPr lang="en-US" sz="2800" b="0" i="0" kern="1200" spc="5">
                <a:solidFill>
                  <a:srgbClr val="F2F2F2"/>
                </a:solidFill>
                <a:latin typeface="HY신명조"/>
                <a:ea typeface="HY신명조"/>
                <a:cs typeface="Tahoma"/>
              </a:rPr>
              <a:t>3.</a:t>
            </a:r>
            <a:r>
              <a:rPr lang="ko-KR" sz="2800" b="0" i="0" kern="1200" spc="5">
                <a:solidFill>
                  <a:srgbClr val="F2F2F2"/>
                </a:solidFill>
                <a:latin typeface="HY신명조"/>
                <a:ea typeface="HY신명조"/>
                <a:cs typeface="Tahoma"/>
              </a:rPr>
              <a:t>연합군최고</a:t>
            </a:r>
          </a:p>
          <a:p>
            <a:pPr marL="0" lvl="0" indent="0" algn="ctr" hangingPunct="1">
              <a:lnSpc>
                <a:spcPct val="100000"/>
              </a:lnSpc>
              <a:spcBef>
                <a:spcPct val="0"/>
              </a:spcBef>
              <a:spcAft>
                <a:spcPct val="0"/>
              </a:spcAft>
              <a:buNone/>
              <a:defRPr lang="ko-KR" sz="1800"/>
            </a:pPr>
            <a:r>
              <a:rPr lang="ko-KR" sz="2800" b="0" i="0" kern="1200" spc="5">
                <a:solidFill>
                  <a:srgbClr val="F2F2F2"/>
                </a:solidFill>
                <a:latin typeface="HY신명조"/>
                <a:ea typeface="HY신명조"/>
                <a:cs typeface="Tahoma"/>
              </a:rPr>
              <a:t>사령관 각서</a:t>
            </a:r>
          </a:p>
        </p:txBody>
      </p:sp>
      <p:sp>
        <p:nvSpPr>
          <p:cNvPr id="21" name="직사각형 29"/>
          <p:cNvSpPr/>
          <p:nvPr/>
        </p:nvSpPr>
        <p:spPr>
          <a:xfrm>
            <a:off x="2924961" y="5400000"/>
            <a:ext cx="4187295" cy="512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04040"/>
          </a:solidFill>
          <a:ln>
            <a:noFill/>
            <a:prstDash val="solid"/>
          </a:ln>
        </p:spPr>
        <p:txBody>
          <a:bodyPr vert="horz" wrap="none" lIns="90000" tIns="45000" rIns="90000" bIns="45000" anchor="t">
            <a:spAutoFit/>
          </a:bodyPr>
          <a:lstStyle/>
          <a:p>
            <a:pPr marL="0" lvl="0" indent="0" algn="l" hangingPunct="1">
              <a:lnSpc>
                <a:spcPct val="100000"/>
              </a:lnSpc>
              <a:spcBef>
                <a:spcPct val="0"/>
              </a:spcBef>
              <a:spcAft>
                <a:spcPct val="0"/>
              </a:spcAft>
              <a:buNone/>
              <a:defRPr lang="ko-KR" sz="1800"/>
            </a:pPr>
            <a:r>
              <a:rPr lang="en-US" sz="2800" b="0" i="0" kern="1200" spc="5">
                <a:solidFill>
                  <a:srgbClr val="F2F2F2"/>
                </a:solidFill>
                <a:latin typeface="HY신명조"/>
                <a:ea typeface="HY신명조"/>
                <a:cs typeface="Tahoma"/>
              </a:rPr>
              <a:t>4.</a:t>
            </a:r>
            <a:r>
              <a:rPr lang="ko-KR" sz="2800" b="0" i="0" kern="1200" spc="5">
                <a:solidFill>
                  <a:srgbClr val="F2F2F2"/>
                </a:solidFill>
                <a:latin typeface="HY신명조"/>
                <a:ea typeface="HY신명조"/>
                <a:cs typeface="Tahoma"/>
              </a:rPr>
              <a:t>샌프란시스코 강화조약</a:t>
            </a:r>
          </a:p>
        </p:txBody>
      </p:sp>
      <p:sp>
        <p:nvSpPr>
          <p:cNvPr id="22" name="직사각형 31"/>
          <p:cNvSpPr/>
          <p:nvPr/>
        </p:nvSpPr>
        <p:spPr>
          <a:xfrm>
            <a:off x="859281" y="3263040"/>
            <a:ext cx="2404875" cy="515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04040"/>
          </a:solidFill>
          <a:ln>
            <a:noFill/>
            <a:prstDash val="solid"/>
          </a:ln>
        </p:spPr>
        <p:txBody>
          <a:bodyPr vert="horz" wrap="none" lIns="90000" tIns="45000" rIns="90000" bIns="45000" anchor="t">
            <a:spAutoFit/>
          </a:bodyPr>
          <a:lstStyle/>
          <a:p>
            <a:pPr marL="0" lvl="0" indent="0" algn="l" hangingPunct="1">
              <a:lnSpc>
                <a:spcPct val="100000"/>
              </a:lnSpc>
              <a:spcBef>
                <a:spcPct val="0"/>
              </a:spcBef>
              <a:spcAft>
                <a:spcPct val="0"/>
              </a:spcAft>
              <a:buNone/>
              <a:defRPr lang="ko-KR" sz="1800"/>
            </a:pPr>
            <a:r>
              <a:rPr lang="en-US" sz="2800" b="0" i="0" kern="1200" spc="5" dirty="0">
                <a:solidFill>
                  <a:srgbClr val="F2F2F2"/>
                </a:solidFill>
                <a:latin typeface="HY신명조"/>
                <a:ea typeface="HY신명조"/>
                <a:cs typeface="Tahoma"/>
              </a:rPr>
              <a:t>1.</a:t>
            </a:r>
            <a:r>
              <a:rPr lang="ko-KR" sz="2800" b="0" i="0" kern="1200" spc="5" dirty="0">
                <a:solidFill>
                  <a:srgbClr val="F2F2F2"/>
                </a:solidFill>
                <a:latin typeface="HY신명조"/>
                <a:ea typeface="HY신명조"/>
                <a:cs typeface="Tahoma"/>
              </a:rPr>
              <a:t>태정관 지령</a:t>
            </a:r>
          </a:p>
        </p:txBody>
      </p:sp>
      <p:sp>
        <p:nvSpPr>
          <p:cNvPr id="23" name="도넛 22"/>
          <p:cNvSpPr/>
          <p:nvPr/>
        </p:nvSpPr>
        <p:spPr>
          <a:xfrm>
            <a:off x="3589300" y="2137992"/>
            <a:ext cx="2880360" cy="2880360"/>
          </a:xfrm>
          <a:prstGeom prst="donut">
            <a:avLst>
              <a:gd name="adj" fmla="val 4789"/>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solidFill>
                <a:schemeClr val="tx1"/>
              </a:solidFill>
            </a:endParaRPr>
          </a:p>
        </p:txBody>
      </p:sp>
      <p:grpSp>
        <p:nvGrpSpPr>
          <p:cNvPr id="25" name="그룹 24"/>
          <p:cNvGrpSpPr/>
          <p:nvPr/>
        </p:nvGrpSpPr>
        <p:grpSpPr>
          <a:xfrm>
            <a:off x="4800263" y="1950979"/>
            <a:ext cx="458432" cy="458432"/>
            <a:chOff x="8097130" y="1271894"/>
            <a:chExt cx="2144150" cy="2144150"/>
          </a:xfrm>
        </p:grpSpPr>
        <p:sp>
          <p:nvSpPr>
            <p:cNvPr id="26" name="도넛 25"/>
            <p:cNvSpPr/>
            <p:nvPr/>
          </p:nvSpPr>
          <p:spPr>
            <a:xfrm>
              <a:off x="8097130" y="1271894"/>
              <a:ext cx="2144150" cy="2144150"/>
            </a:xfrm>
            <a:prstGeom prst="donut">
              <a:avLst>
                <a:gd name="adj" fmla="val 17789"/>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solidFill>
                  <a:schemeClr val="tx1"/>
                </a:solidFill>
              </a:endParaRPr>
            </a:p>
          </p:txBody>
        </p:sp>
        <p:sp>
          <p:nvSpPr>
            <p:cNvPr id="27" name="타원 26"/>
            <p:cNvSpPr/>
            <p:nvPr/>
          </p:nvSpPr>
          <p:spPr>
            <a:xfrm>
              <a:off x="8440615" y="1617785"/>
              <a:ext cx="1448972" cy="1448972"/>
            </a:xfrm>
            <a:prstGeom prst="ellipse">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grpSp>
      <p:grpSp>
        <p:nvGrpSpPr>
          <p:cNvPr id="28" name="그룹 27"/>
          <p:cNvGrpSpPr/>
          <p:nvPr/>
        </p:nvGrpSpPr>
        <p:grpSpPr>
          <a:xfrm>
            <a:off x="6240443" y="3347339"/>
            <a:ext cx="458432" cy="458432"/>
            <a:chOff x="8097130" y="1271894"/>
            <a:chExt cx="2144150" cy="2144150"/>
          </a:xfrm>
        </p:grpSpPr>
        <p:sp>
          <p:nvSpPr>
            <p:cNvPr id="29" name="도넛 28"/>
            <p:cNvSpPr/>
            <p:nvPr/>
          </p:nvSpPr>
          <p:spPr>
            <a:xfrm>
              <a:off x="8097130" y="1271894"/>
              <a:ext cx="2144150" cy="2144150"/>
            </a:xfrm>
            <a:prstGeom prst="donut">
              <a:avLst>
                <a:gd name="adj" fmla="val 17789"/>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solidFill>
                  <a:schemeClr val="tx1"/>
                </a:solidFill>
              </a:endParaRPr>
            </a:p>
          </p:txBody>
        </p:sp>
        <p:sp>
          <p:nvSpPr>
            <p:cNvPr id="30" name="타원 29"/>
            <p:cNvSpPr/>
            <p:nvPr/>
          </p:nvSpPr>
          <p:spPr>
            <a:xfrm>
              <a:off x="8440615" y="1617785"/>
              <a:ext cx="1448972" cy="1448972"/>
            </a:xfrm>
            <a:prstGeom prst="ellipse">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grpSp>
      <p:grpSp>
        <p:nvGrpSpPr>
          <p:cNvPr id="31" name="그룹 30"/>
          <p:cNvGrpSpPr/>
          <p:nvPr/>
        </p:nvGrpSpPr>
        <p:grpSpPr>
          <a:xfrm>
            <a:off x="4800263" y="4775067"/>
            <a:ext cx="458432" cy="458432"/>
            <a:chOff x="8097130" y="1271894"/>
            <a:chExt cx="2144150" cy="2144150"/>
          </a:xfrm>
        </p:grpSpPr>
        <p:sp>
          <p:nvSpPr>
            <p:cNvPr id="32" name="도넛 31"/>
            <p:cNvSpPr/>
            <p:nvPr/>
          </p:nvSpPr>
          <p:spPr>
            <a:xfrm>
              <a:off x="8097130" y="1271894"/>
              <a:ext cx="2144150" cy="2144150"/>
            </a:xfrm>
            <a:prstGeom prst="donut">
              <a:avLst>
                <a:gd name="adj" fmla="val 17789"/>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solidFill>
                  <a:schemeClr val="tx1"/>
                </a:solidFill>
              </a:endParaRPr>
            </a:p>
          </p:txBody>
        </p:sp>
        <p:sp>
          <p:nvSpPr>
            <p:cNvPr id="33" name="타원 32"/>
            <p:cNvSpPr/>
            <p:nvPr/>
          </p:nvSpPr>
          <p:spPr>
            <a:xfrm>
              <a:off x="8440615" y="1617785"/>
              <a:ext cx="1448972" cy="1448972"/>
            </a:xfrm>
            <a:prstGeom prst="ellipse">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grpSp>
      <p:grpSp>
        <p:nvGrpSpPr>
          <p:cNvPr id="34" name="그룹 33"/>
          <p:cNvGrpSpPr/>
          <p:nvPr/>
        </p:nvGrpSpPr>
        <p:grpSpPr>
          <a:xfrm>
            <a:off x="3360083" y="3346976"/>
            <a:ext cx="458432" cy="458432"/>
            <a:chOff x="8097130" y="1271894"/>
            <a:chExt cx="2144150" cy="2144150"/>
          </a:xfrm>
        </p:grpSpPr>
        <p:sp>
          <p:nvSpPr>
            <p:cNvPr id="35" name="도넛 34"/>
            <p:cNvSpPr/>
            <p:nvPr/>
          </p:nvSpPr>
          <p:spPr>
            <a:xfrm>
              <a:off x="8097130" y="1271894"/>
              <a:ext cx="2144150" cy="2144150"/>
            </a:xfrm>
            <a:prstGeom prst="donut">
              <a:avLst>
                <a:gd name="adj" fmla="val 17789"/>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solidFill>
                  <a:schemeClr val="tx1"/>
                </a:solidFill>
              </a:endParaRPr>
            </a:p>
          </p:txBody>
        </p:sp>
        <p:sp>
          <p:nvSpPr>
            <p:cNvPr id="36" name="타원 35"/>
            <p:cNvSpPr/>
            <p:nvPr/>
          </p:nvSpPr>
          <p:spPr>
            <a:xfrm>
              <a:off x="8440615" y="1617785"/>
              <a:ext cx="1448972" cy="1448972"/>
            </a:xfrm>
            <a:prstGeom prst="ellipse">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2"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3"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animBg="1"/>
      <p:bldP spid="20" grpId="2" animBg="1"/>
      <p:bldP spid="21" grpId="3" animBg="1"/>
      <p:bldP spid="2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직사각형 4"/>
          <p:cNvSpPr/>
          <p:nvPr/>
        </p:nvSpPr>
        <p:spPr>
          <a:xfrm>
            <a:off x="0" y="0"/>
            <a:ext cx="1475656" cy="685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04040"/>
          </a:solidFill>
          <a:ln>
            <a:noFill/>
            <a:prstDash val="solid"/>
          </a:ln>
        </p:spPr>
        <p:txBody>
          <a:bodyPr vert="horz" wrap="square" lIns="90000" tIns="45000" rIns="90000" bIns="45000" anchor="ctr"/>
          <a:lstStyle/>
          <a:p>
            <a:pPr marL="0" lvl="0" indent="0" hangingPunct="0">
              <a:lnSpc>
                <a:spcPct val="100000"/>
              </a:lnSpc>
              <a:spcBef>
                <a:spcPct val="0"/>
              </a:spcBef>
              <a:spcAft>
                <a:spcPct val="0"/>
              </a:spcAft>
              <a:buNone/>
              <a:defRPr lang="ko-KR" altLang="en-US"/>
            </a:pPr>
            <a:endParaRPr lang="en-US" sz="1800" b="0" i="0" kern="1200">
              <a:latin typeface="굴림"/>
              <a:ea typeface="굴림"/>
              <a:cs typeface="Tahoma"/>
            </a:endParaRPr>
          </a:p>
        </p:txBody>
      </p:sp>
      <p:sp>
        <p:nvSpPr>
          <p:cNvPr id="3" name="TextBox 5"/>
          <p:cNvSpPr/>
          <p:nvPr/>
        </p:nvSpPr>
        <p:spPr>
          <a:xfrm>
            <a:off x="-108520" y="568440"/>
            <a:ext cx="1697557" cy="7064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spAutoFit/>
          </a:bodyPr>
          <a:lstStyle/>
          <a:p>
            <a:pPr marL="0" lvl="0" indent="0" algn="ctr" hangingPunct="1">
              <a:lnSpc>
                <a:spcPct val="100000"/>
              </a:lnSpc>
              <a:spcBef>
                <a:spcPct val="0"/>
              </a:spcBef>
              <a:spcAft>
                <a:spcPct val="0"/>
              </a:spcAft>
              <a:buNone/>
              <a:defRPr lang="ko-KR" sz="1800"/>
            </a:pPr>
            <a:r>
              <a:rPr lang="ko-KR" sz="4000" b="0" i="0" kern="1200" spc="5" dirty="0">
                <a:solidFill>
                  <a:srgbClr val="F2F2F2"/>
                </a:solidFill>
                <a:latin typeface="a옛날목욕탕L"/>
                <a:ea typeface="a옛날목욕탕L"/>
                <a:cs typeface="Tahoma"/>
              </a:rPr>
              <a:t>근거</a:t>
            </a:r>
            <a:r>
              <a:rPr lang="en-US" sz="4000" b="0" i="0" kern="1200" spc="5" dirty="0">
                <a:solidFill>
                  <a:srgbClr val="F2F2F2"/>
                </a:solidFill>
                <a:latin typeface="a옛날목욕탕L"/>
                <a:ea typeface="a옛날목욕탕L"/>
                <a:cs typeface="Tahoma"/>
              </a:rPr>
              <a:t>1)</a:t>
            </a:r>
          </a:p>
        </p:txBody>
      </p:sp>
      <p:sp>
        <p:nvSpPr>
          <p:cNvPr id="4" name="직사각형 29"/>
          <p:cNvSpPr/>
          <p:nvPr/>
        </p:nvSpPr>
        <p:spPr>
          <a:xfrm>
            <a:off x="2339752" y="180360"/>
            <a:ext cx="6372480" cy="7064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04040"/>
          </a:solidFill>
          <a:ln>
            <a:noFill/>
            <a:prstDash val="solid"/>
          </a:ln>
        </p:spPr>
        <p:txBody>
          <a:bodyPr vert="horz" wrap="square" lIns="90000" tIns="45000" rIns="90000" bIns="45000" anchor="t">
            <a:spAutoFit/>
          </a:bodyPr>
          <a:lstStyle/>
          <a:p>
            <a:pPr marL="0" lvl="0" indent="0" algn="ctr" hangingPunct="1">
              <a:lnSpc>
                <a:spcPct val="100000"/>
              </a:lnSpc>
              <a:spcBef>
                <a:spcPct val="0"/>
              </a:spcBef>
              <a:spcAft>
                <a:spcPct val="0"/>
              </a:spcAft>
              <a:buNone/>
              <a:defRPr lang="ko-KR" sz="1800" b="1" i="1" u="sng">
                <a:uFillTx/>
              </a:defRPr>
            </a:pPr>
            <a:r>
              <a:rPr lang="ko-KR" sz="4000" b="1" i="1" u="sng" kern="1200" spc="5" dirty="0">
                <a:solidFill>
                  <a:srgbClr val="F2F2F2"/>
                </a:solidFill>
                <a:uFillTx/>
                <a:latin typeface="a옛날목욕탕L"/>
                <a:ea typeface="a옛날목욕탕L"/>
                <a:cs typeface="Tahoma"/>
              </a:rPr>
              <a:t>태정관 지령</a:t>
            </a:r>
            <a:r>
              <a:rPr lang="en-US" sz="4000" b="1" i="1" u="sng" kern="1200" spc="5" dirty="0">
                <a:solidFill>
                  <a:srgbClr val="F2F2F2"/>
                </a:solidFill>
                <a:uFillTx/>
                <a:latin typeface="a옛날목욕탕L"/>
                <a:ea typeface="a옛날목욕탕L"/>
                <a:cs typeface="Tahoma"/>
              </a:rPr>
              <a:t>(1877)</a:t>
            </a:r>
            <a:endParaRPr lang="en-US" sz="4000" b="1" i="1" u="sng" kern="1200" spc="5" dirty="0">
              <a:solidFill>
                <a:srgbClr val="F2F2F2"/>
              </a:solidFill>
              <a:latin typeface="a옛날목욕탕L"/>
              <a:ea typeface="a옛날목욕탕L"/>
              <a:cs typeface="Tahoma"/>
            </a:endParaRPr>
          </a:p>
        </p:txBody>
      </p:sp>
      <p:sp>
        <p:nvSpPr>
          <p:cNvPr id="5" name="TextBox 5"/>
          <p:cNvSpPr/>
          <p:nvPr/>
        </p:nvSpPr>
        <p:spPr>
          <a:xfrm>
            <a:off x="1463605" y="1201702"/>
            <a:ext cx="7788916" cy="35225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spAutoFit/>
          </a:bodyPr>
          <a:lstStyle/>
          <a:p>
            <a:pPr marL="0" lvl="0" indent="0" hangingPunct="0">
              <a:lnSpc>
                <a:spcPct val="100000"/>
              </a:lnSpc>
              <a:spcBef>
                <a:spcPct val="0"/>
              </a:spcBef>
              <a:spcAft>
                <a:spcPct val="0"/>
              </a:spcAft>
              <a:buNone/>
              <a:defRPr lang="ko-KR" sz="2000">
                <a:solidFill>
                  <a:srgbClr val="FFFFFF"/>
                </a:solidFill>
              </a:defRPr>
            </a:pPr>
            <a:r>
              <a:rPr lang="ko-KR" sz="2500" b="1" i="0" kern="1200" spc="5" dirty="0">
                <a:solidFill>
                  <a:srgbClr val="FFFFFF"/>
                </a:solidFill>
                <a:latin typeface="HY신명조"/>
                <a:ea typeface="HY신명조"/>
                <a:cs typeface="함초롬돋움 확장"/>
              </a:rPr>
              <a:t>일본 메이지 정부가 독도가 일본 영토가 아님을</a:t>
            </a:r>
          </a:p>
          <a:p>
            <a:pPr marL="0" lvl="0" indent="0" hangingPunct="0">
              <a:lnSpc>
                <a:spcPct val="100000"/>
              </a:lnSpc>
              <a:spcBef>
                <a:spcPct val="0"/>
              </a:spcBef>
              <a:spcAft>
                <a:spcPct val="0"/>
              </a:spcAft>
              <a:buNone/>
              <a:defRPr lang="ko-KR" sz="2000">
                <a:solidFill>
                  <a:srgbClr val="FFFFFF"/>
                </a:solidFill>
              </a:defRPr>
            </a:pPr>
            <a:r>
              <a:rPr lang="ko-KR" sz="2500" b="1" i="0" kern="1200" spc="5" dirty="0">
                <a:solidFill>
                  <a:srgbClr val="FFFFFF"/>
                </a:solidFill>
                <a:latin typeface="HY신명조"/>
                <a:ea typeface="HY신명조"/>
                <a:cs typeface="함초롬돋움 확장"/>
              </a:rPr>
              <a:t>공식 확인한『태정관 지령』</a:t>
            </a:r>
            <a:r>
              <a:rPr lang="en-US" sz="2500" b="1" i="0" kern="1200" spc="5" dirty="0">
                <a:solidFill>
                  <a:srgbClr val="FFFFFF"/>
                </a:solidFill>
                <a:latin typeface="HY신명조"/>
                <a:ea typeface="HY신명조"/>
                <a:cs typeface="함초롬돋움 확장"/>
              </a:rPr>
              <a:t>(1877</a:t>
            </a:r>
            <a:r>
              <a:rPr lang="ko-KR" sz="2500" b="1" i="0" kern="1200" spc="5" dirty="0">
                <a:solidFill>
                  <a:srgbClr val="FFFFFF"/>
                </a:solidFill>
                <a:latin typeface="HY신명조"/>
                <a:ea typeface="HY신명조"/>
                <a:cs typeface="함초롬돋움 확장"/>
              </a:rPr>
              <a:t>년</a:t>
            </a:r>
            <a:r>
              <a:rPr lang="en-US" sz="2500" b="1" i="0" kern="1200" spc="5" dirty="0">
                <a:solidFill>
                  <a:srgbClr val="FFFFFF"/>
                </a:solidFill>
                <a:latin typeface="HY신명조"/>
                <a:ea typeface="HY신명조"/>
                <a:cs typeface="함초롬돋움 확장"/>
              </a:rPr>
              <a:t>)</a:t>
            </a:r>
            <a:r>
              <a:rPr lang="ko-KR" sz="2500" b="1" i="0" kern="1200" spc="5" dirty="0">
                <a:solidFill>
                  <a:srgbClr val="FFFFFF"/>
                </a:solidFill>
                <a:latin typeface="HY신명조"/>
                <a:ea typeface="HY신명조"/>
                <a:cs typeface="함초롬돋움 확장"/>
              </a:rPr>
              <a:t>이란 무엇인가</a:t>
            </a:r>
            <a:r>
              <a:rPr lang="en-US" sz="2500" b="1" i="0" kern="1200" spc="5" dirty="0">
                <a:solidFill>
                  <a:srgbClr val="FFFFFF"/>
                </a:solidFill>
                <a:latin typeface="HY신명조"/>
                <a:ea typeface="HY신명조"/>
                <a:cs typeface="함초롬돋움 확장"/>
              </a:rPr>
              <a:t>?</a:t>
            </a:r>
          </a:p>
          <a:p>
            <a:pPr marL="0" lvl="0" indent="0" hangingPunct="0">
              <a:lnSpc>
                <a:spcPct val="100000"/>
              </a:lnSpc>
              <a:spcBef>
                <a:spcPct val="0"/>
              </a:spcBef>
              <a:spcAft>
                <a:spcPct val="0"/>
              </a:spcAft>
              <a:buNone/>
              <a:defRPr lang="ko-KR" sz="2000">
                <a:solidFill>
                  <a:srgbClr val="FFFFFF"/>
                </a:solidFill>
              </a:defRPr>
            </a:pPr>
            <a:endParaRPr lang="en-US" sz="2000" b="1" i="0" kern="1200" spc="5" dirty="0">
              <a:solidFill>
                <a:srgbClr val="FFFFFF"/>
              </a:solidFill>
              <a:latin typeface="함초롬돋움 확장"/>
              <a:ea typeface="함초롬돋움 확장"/>
              <a:cs typeface="함초롬돋움 확장"/>
            </a:endParaRPr>
          </a:p>
          <a:p>
            <a:pPr marL="0" lvl="0" indent="0" hangingPunct="0">
              <a:lnSpc>
                <a:spcPct val="100000"/>
              </a:lnSpc>
              <a:spcBef>
                <a:spcPct val="0"/>
              </a:spcBef>
              <a:spcAft>
                <a:spcPct val="0"/>
              </a:spcAft>
              <a:buNone/>
              <a:defRPr lang="ko-KR" sz="2000">
                <a:solidFill>
                  <a:srgbClr val="FFFFFF"/>
                </a:solidFill>
                <a:latin typeface="MD개성체"/>
                <a:ea typeface="MD개성체"/>
                <a:cs typeface="Tahoma"/>
              </a:defRPr>
            </a:pPr>
            <a:r>
              <a:rPr lang="ko-KR" sz="1700" b="0" i="0" kern="1200" spc="5" dirty="0">
                <a:solidFill>
                  <a:srgbClr val="FFFFFF"/>
                </a:solidFill>
                <a:latin typeface="함초롬바탕"/>
                <a:ea typeface="함초롬바탕"/>
                <a:cs typeface="함초롬바탕"/>
              </a:rPr>
              <a:t>메이지 시대 지적 편찬사업 중 일본 내무성은 울릉도와 독도를 지적에 포함시켜야</a:t>
            </a:r>
          </a:p>
          <a:p>
            <a:pPr marL="0" lvl="0" indent="0" hangingPunct="0">
              <a:lnSpc>
                <a:spcPct val="100000"/>
              </a:lnSpc>
              <a:spcBef>
                <a:spcPct val="0"/>
              </a:spcBef>
              <a:spcAft>
                <a:spcPct val="0"/>
              </a:spcAft>
              <a:buNone/>
              <a:defRPr lang="ko-KR" sz="2000">
                <a:solidFill>
                  <a:srgbClr val="FFFFFF"/>
                </a:solidFill>
                <a:latin typeface="MD개성체"/>
                <a:ea typeface="MD개성체"/>
                <a:cs typeface="Tahoma"/>
              </a:defRPr>
            </a:pPr>
            <a:r>
              <a:rPr lang="ko-KR" sz="1700" b="0" i="0" kern="1200" spc="5" dirty="0">
                <a:solidFill>
                  <a:srgbClr val="FFFFFF"/>
                </a:solidFill>
                <a:latin typeface="함초롬바탕"/>
                <a:ea typeface="함초롬바탕"/>
                <a:cs typeface="함초롬바탕"/>
              </a:rPr>
              <a:t>하는지에 관해「동해 내 죽도</a:t>
            </a:r>
            <a:r>
              <a:rPr lang="en-US" sz="1700" b="0" i="0" kern="1200" spc="5" dirty="0">
                <a:solidFill>
                  <a:srgbClr val="FFFFFF"/>
                </a:solidFill>
                <a:latin typeface="함초롬바탕"/>
                <a:ea typeface="함초롬바탕"/>
                <a:cs typeface="함초롬바탕"/>
              </a:rPr>
              <a:t>(</a:t>
            </a:r>
            <a:r>
              <a:rPr lang="ko-KR" sz="1700" b="0" i="0" kern="1200" spc="5" dirty="0">
                <a:solidFill>
                  <a:srgbClr val="FFFFFF"/>
                </a:solidFill>
                <a:latin typeface="함초롬바탕"/>
                <a:ea typeface="함초롬바탕"/>
                <a:cs typeface="함초롬바탕"/>
              </a:rPr>
              <a:t>울릉도</a:t>
            </a:r>
            <a:r>
              <a:rPr lang="en-US" sz="1700" b="0" i="0" kern="1200" spc="5" dirty="0">
                <a:solidFill>
                  <a:srgbClr val="FFFFFF"/>
                </a:solidFill>
                <a:latin typeface="함초롬바탕"/>
                <a:ea typeface="함초롬바탕"/>
                <a:cs typeface="함초롬바탕"/>
              </a:rPr>
              <a:t>) </a:t>
            </a:r>
            <a:r>
              <a:rPr lang="ko-KR" sz="1700" b="0" i="0" kern="1200" spc="5" dirty="0">
                <a:solidFill>
                  <a:srgbClr val="FFFFFF"/>
                </a:solidFill>
                <a:latin typeface="함초롬바탕"/>
                <a:ea typeface="함초롬바탕"/>
                <a:cs typeface="함초롬바탕"/>
              </a:rPr>
              <a:t>외 일도</a:t>
            </a:r>
            <a:r>
              <a:rPr lang="en-US" sz="1700" b="0" i="0" kern="1200" spc="5" dirty="0">
                <a:solidFill>
                  <a:srgbClr val="FFFFFF"/>
                </a:solidFill>
                <a:latin typeface="함초롬바탕"/>
                <a:ea typeface="함초롬바탕"/>
                <a:cs typeface="함초롬바탕"/>
              </a:rPr>
              <a:t>(</a:t>
            </a:r>
            <a:r>
              <a:rPr lang="ko-KR" sz="1700" b="0" i="0" kern="1200" spc="5" dirty="0">
                <a:solidFill>
                  <a:srgbClr val="FFFFFF"/>
                </a:solidFill>
                <a:latin typeface="함초롬바탕"/>
                <a:ea typeface="함초롬바탕"/>
                <a:cs typeface="함초롬바탕"/>
              </a:rPr>
              <a:t>一島</a:t>
            </a:r>
            <a:r>
              <a:rPr lang="en-US" sz="1700" b="0" i="0" kern="1200" spc="5" dirty="0">
                <a:solidFill>
                  <a:srgbClr val="FFFFFF"/>
                </a:solidFill>
                <a:latin typeface="함초롬바탕"/>
                <a:ea typeface="함초롬바탕"/>
                <a:cs typeface="함초롬바탕"/>
              </a:rPr>
              <a:t>: </a:t>
            </a:r>
            <a:r>
              <a:rPr lang="ko-KR" sz="1700" b="0" i="0" kern="1200" spc="5" dirty="0">
                <a:solidFill>
                  <a:srgbClr val="FFFFFF"/>
                </a:solidFill>
                <a:latin typeface="함초롬바탕"/>
                <a:ea typeface="함초롬바탕"/>
                <a:cs typeface="함초롬바탕"/>
              </a:rPr>
              <a:t>독도</a:t>
            </a:r>
            <a:r>
              <a:rPr lang="en-US" sz="1700" b="0" i="0" kern="1200" spc="5" dirty="0">
                <a:solidFill>
                  <a:srgbClr val="FFFFFF"/>
                </a:solidFill>
                <a:latin typeface="함초롬바탕"/>
                <a:ea typeface="함초롬바탕"/>
                <a:cs typeface="함초롬바탕"/>
              </a:rPr>
              <a:t>)</a:t>
            </a:r>
            <a:r>
              <a:rPr lang="ko-KR" sz="1700" b="0" i="0" kern="1200" spc="5" dirty="0">
                <a:solidFill>
                  <a:srgbClr val="FFFFFF"/>
                </a:solidFill>
                <a:latin typeface="함초롬바탕"/>
                <a:ea typeface="함초롬바탕"/>
                <a:cs typeface="함초롬바탕"/>
              </a:rPr>
              <a:t>의 </a:t>
            </a:r>
            <a:r>
              <a:rPr lang="ko-KR" sz="1700" b="0" i="0" kern="1200" spc="5" dirty="0" err="1">
                <a:solidFill>
                  <a:srgbClr val="FFFFFF"/>
                </a:solidFill>
                <a:latin typeface="함초롬바탕"/>
                <a:ea typeface="함초롬바탕"/>
                <a:cs typeface="함초롬바탕"/>
              </a:rPr>
              <a:t>지적편찬에</a:t>
            </a:r>
            <a:endParaRPr lang="ko-KR" sz="1700" b="0" i="0" kern="1200" spc="5" dirty="0">
              <a:solidFill>
                <a:srgbClr val="FFFFFF"/>
              </a:solidFill>
              <a:latin typeface="함초롬바탕"/>
              <a:ea typeface="함초롬바탕"/>
              <a:cs typeface="함초롬바탕"/>
            </a:endParaRPr>
          </a:p>
          <a:p>
            <a:pPr marL="0" lvl="0" indent="0" hangingPunct="0">
              <a:lnSpc>
                <a:spcPct val="100000"/>
              </a:lnSpc>
              <a:spcBef>
                <a:spcPct val="0"/>
              </a:spcBef>
              <a:spcAft>
                <a:spcPct val="0"/>
              </a:spcAft>
              <a:buNone/>
              <a:defRPr lang="ko-KR" sz="2000">
                <a:solidFill>
                  <a:srgbClr val="FFFFFF"/>
                </a:solidFill>
                <a:latin typeface="MD개성체"/>
                <a:ea typeface="MD개성체"/>
                <a:cs typeface="Tahoma"/>
              </a:defRPr>
            </a:pPr>
            <a:r>
              <a:rPr lang="ko-KR" sz="1700" b="0" i="0" kern="1200" spc="5" dirty="0">
                <a:solidFill>
                  <a:srgbClr val="FFFFFF"/>
                </a:solidFill>
                <a:latin typeface="함초롬바탕"/>
                <a:ea typeface="함초롬바탕"/>
                <a:cs typeface="함초롬바탕"/>
              </a:rPr>
              <a:t>관한 </a:t>
            </a:r>
            <a:r>
              <a:rPr lang="ko-KR" sz="1700" b="0" i="0" kern="1200" spc="5" dirty="0" err="1">
                <a:solidFill>
                  <a:srgbClr val="FFFFFF"/>
                </a:solidFill>
                <a:latin typeface="함초롬바탕"/>
                <a:ea typeface="함초롬바탕"/>
                <a:cs typeface="함초롬바탕"/>
              </a:rPr>
              <a:t>질의를당시</a:t>
            </a:r>
            <a:r>
              <a:rPr lang="ko-KR" sz="1700" b="0" i="0" kern="1200" spc="5" dirty="0">
                <a:solidFill>
                  <a:srgbClr val="FFFFFF"/>
                </a:solidFill>
                <a:latin typeface="함초롬바탕"/>
                <a:ea typeface="함초롬바탕"/>
                <a:cs typeface="함초롬바탕"/>
              </a:rPr>
              <a:t> 일본의 최고행정기관인 태정관</a:t>
            </a:r>
            <a:r>
              <a:rPr lang="en-US" sz="1700" b="0" i="0" kern="1200" spc="5" dirty="0">
                <a:solidFill>
                  <a:srgbClr val="FFFFFF"/>
                </a:solidFill>
                <a:latin typeface="함초롬바탕"/>
                <a:ea typeface="함초롬바탕"/>
                <a:cs typeface="함초롬바탕"/>
              </a:rPr>
              <a:t>(</a:t>
            </a:r>
            <a:r>
              <a:rPr lang="ko-KR" sz="1700" b="0" i="0" kern="1200" spc="5" dirty="0">
                <a:solidFill>
                  <a:srgbClr val="FFFFFF"/>
                </a:solidFill>
                <a:latin typeface="함초롬바탕"/>
                <a:ea typeface="함초롬바탕"/>
                <a:cs typeface="함초롬바탕"/>
              </a:rPr>
              <a:t>太政官</a:t>
            </a:r>
            <a:r>
              <a:rPr lang="en-US" sz="1700" b="0" i="0" kern="1200" spc="5" dirty="0">
                <a:solidFill>
                  <a:srgbClr val="FFFFFF"/>
                </a:solidFill>
                <a:latin typeface="함초롬바탕"/>
                <a:ea typeface="함초롬바탕"/>
                <a:cs typeface="함초롬바탕"/>
              </a:rPr>
              <a:t>)</a:t>
            </a:r>
            <a:r>
              <a:rPr lang="ko-KR" sz="1700" b="0" i="0" kern="1200" spc="5" dirty="0">
                <a:solidFill>
                  <a:srgbClr val="FFFFFF"/>
                </a:solidFill>
                <a:latin typeface="함초롬바탕"/>
                <a:ea typeface="함초롬바탕"/>
                <a:cs typeface="함초롬바탕"/>
              </a:rPr>
              <a:t>에 제출하였습니다</a:t>
            </a:r>
            <a:r>
              <a:rPr lang="en-US" sz="1700" b="0" i="0" kern="1200" spc="5" dirty="0">
                <a:solidFill>
                  <a:srgbClr val="FFFFFF"/>
                </a:solidFill>
                <a:latin typeface="함초롬바탕"/>
                <a:ea typeface="함초롬바탕"/>
                <a:cs typeface="함초롬바탕"/>
              </a:rPr>
              <a:t>.</a:t>
            </a:r>
          </a:p>
          <a:p>
            <a:pPr marL="0" lvl="0" indent="0" hangingPunct="0">
              <a:lnSpc>
                <a:spcPct val="100000"/>
              </a:lnSpc>
              <a:spcBef>
                <a:spcPct val="0"/>
              </a:spcBef>
              <a:spcAft>
                <a:spcPct val="0"/>
              </a:spcAft>
              <a:buNone/>
              <a:defRPr lang="ko-KR" sz="2000">
                <a:solidFill>
                  <a:srgbClr val="FFFFFF"/>
                </a:solidFill>
                <a:latin typeface="MD개성체"/>
                <a:ea typeface="MD개성체"/>
                <a:cs typeface="Tahoma"/>
              </a:defRPr>
            </a:pPr>
            <a:endParaRPr lang="en-US" sz="1700" b="0" i="0" kern="1200" spc="5" dirty="0">
              <a:solidFill>
                <a:srgbClr val="FFFFFF"/>
              </a:solidFill>
              <a:latin typeface="함초롬바탕"/>
              <a:ea typeface="함초롬바탕"/>
              <a:cs typeface="함초롬바탕"/>
            </a:endParaRPr>
          </a:p>
          <a:p>
            <a:pPr marL="0" lvl="0" indent="0" hangingPunct="0">
              <a:lnSpc>
                <a:spcPct val="100000"/>
              </a:lnSpc>
              <a:spcBef>
                <a:spcPct val="0"/>
              </a:spcBef>
              <a:spcAft>
                <a:spcPct val="0"/>
              </a:spcAft>
              <a:buNone/>
              <a:defRPr lang="ko-KR" sz="2000">
                <a:solidFill>
                  <a:srgbClr val="FFFFFF"/>
                </a:solidFill>
                <a:latin typeface="MD개성체"/>
                <a:ea typeface="MD개성체"/>
                <a:cs typeface="Tahoma"/>
              </a:defRPr>
            </a:pPr>
            <a:r>
              <a:rPr lang="ko-KR" sz="1700" b="0" i="0" kern="1200" spc="5" dirty="0">
                <a:solidFill>
                  <a:srgbClr val="FFFFFF"/>
                </a:solidFill>
                <a:latin typeface="함초롬바탕"/>
                <a:ea typeface="함초롬바탕"/>
                <a:cs typeface="함초롬바탕"/>
              </a:rPr>
              <a:t>이에 대해 </a:t>
            </a:r>
            <a:r>
              <a:rPr lang="en-US" sz="1700" b="0" i="0" kern="1200" spc="5" dirty="0">
                <a:solidFill>
                  <a:srgbClr val="FFFFFF"/>
                </a:solidFill>
                <a:latin typeface="함초롬바탕"/>
                <a:ea typeface="함초롬바탕"/>
                <a:cs typeface="함초롬바탕"/>
              </a:rPr>
              <a:t>1877</a:t>
            </a:r>
            <a:r>
              <a:rPr lang="ko-KR" sz="1700" b="0" i="0" kern="1200" spc="5" dirty="0">
                <a:solidFill>
                  <a:srgbClr val="FFFFFF"/>
                </a:solidFill>
                <a:latin typeface="함초롬바탕"/>
                <a:ea typeface="함초롬바탕"/>
                <a:cs typeface="함초롬바탕"/>
              </a:rPr>
              <a:t>년 </a:t>
            </a:r>
            <a:r>
              <a:rPr lang="en-US" sz="1700" b="0" i="0" kern="1200" spc="5" dirty="0">
                <a:solidFill>
                  <a:srgbClr val="FFFFFF"/>
                </a:solidFill>
                <a:latin typeface="함초롬바탕"/>
                <a:ea typeface="함초롬바탕"/>
                <a:cs typeface="함초롬바탕"/>
              </a:rPr>
              <a:t>3</a:t>
            </a:r>
            <a:r>
              <a:rPr lang="ko-KR" sz="1700" b="0" i="0" kern="1200" spc="5" dirty="0">
                <a:solidFill>
                  <a:srgbClr val="FFFFFF"/>
                </a:solidFill>
                <a:latin typeface="함초롬바탕"/>
                <a:ea typeface="함초롬바탕"/>
                <a:cs typeface="함초롬바탕"/>
              </a:rPr>
              <a:t>월 태정관은 에도 막부와 조선 정부간 교섭</a:t>
            </a:r>
            <a:r>
              <a:rPr lang="en-US" sz="1700" b="0" i="0" kern="1200" spc="5" dirty="0">
                <a:solidFill>
                  <a:srgbClr val="FFFFFF"/>
                </a:solidFill>
                <a:latin typeface="함초롬바탕"/>
                <a:ea typeface="함초롬바탕"/>
                <a:cs typeface="함초롬바탕"/>
              </a:rPr>
              <a:t>(</a:t>
            </a:r>
            <a:r>
              <a:rPr lang="ko-KR" sz="1700" b="0" i="0" kern="1200" spc="5" dirty="0" err="1">
                <a:solidFill>
                  <a:srgbClr val="FFFFFF"/>
                </a:solidFill>
                <a:latin typeface="함초롬바탕"/>
                <a:ea typeface="함초롬바탕"/>
                <a:cs typeface="함초롬바탕"/>
              </a:rPr>
              <a:t>울릉도쟁계</a:t>
            </a:r>
            <a:r>
              <a:rPr lang="en-US" sz="1700" b="0" i="0" kern="1200" spc="5" dirty="0">
                <a:solidFill>
                  <a:srgbClr val="FFFFFF"/>
                </a:solidFill>
                <a:latin typeface="함초롬바탕"/>
                <a:ea typeface="함초롬바탕"/>
                <a:cs typeface="함초롬바탕"/>
              </a:rPr>
              <a:t>)</a:t>
            </a:r>
          </a:p>
          <a:p>
            <a:pPr marL="0" lvl="0" indent="0" hangingPunct="0">
              <a:lnSpc>
                <a:spcPct val="100000"/>
              </a:lnSpc>
              <a:spcBef>
                <a:spcPct val="0"/>
              </a:spcBef>
              <a:spcAft>
                <a:spcPct val="0"/>
              </a:spcAft>
              <a:buNone/>
              <a:defRPr lang="ko-KR" sz="2000">
                <a:solidFill>
                  <a:srgbClr val="FFFFFF"/>
                </a:solidFill>
                <a:latin typeface="MD개성체"/>
                <a:ea typeface="MD개성체"/>
                <a:cs typeface="Tahoma"/>
              </a:defRPr>
            </a:pPr>
            <a:r>
              <a:rPr lang="ko-KR" sz="1700" b="0" i="0" kern="1200" spc="5" dirty="0">
                <a:solidFill>
                  <a:srgbClr val="FFFFFF"/>
                </a:solidFill>
                <a:latin typeface="함초롬바탕"/>
                <a:ea typeface="함초롬바탕"/>
                <a:cs typeface="함초롬바탕"/>
              </a:rPr>
              <a:t>결과 울릉도와 독도가 </a:t>
            </a:r>
            <a:r>
              <a:rPr lang="ko-KR" sz="1700" b="1" i="0" u="sng" kern="1200" spc="5" dirty="0">
                <a:solidFill>
                  <a:srgbClr val="FFFFFF"/>
                </a:solidFill>
                <a:uFillTx/>
                <a:latin typeface="함초롬바탕"/>
                <a:ea typeface="함초롬바탕"/>
                <a:cs typeface="함초롬바탕"/>
              </a:rPr>
              <a:t>일본 소속</a:t>
            </a:r>
            <a:r>
              <a:rPr lang="ko-KR" sz="1700" b="0" i="0" kern="1200" spc="5" dirty="0">
                <a:solidFill>
                  <a:srgbClr val="FFFFFF"/>
                </a:solidFill>
                <a:latin typeface="함초롬바탕"/>
                <a:ea typeface="함초롬바탕"/>
                <a:cs typeface="함초롬바탕"/>
              </a:rPr>
              <a:t>이 아님이 확인되었다고 판단하고</a:t>
            </a:r>
            <a:r>
              <a:rPr lang="en-US" sz="1700" b="0" i="0" kern="1200" spc="5" dirty="0">
                <a:solidFill>
                  <a:srgbClr val="FFFFFF"/>
                </a:solidFill>
                <a:latin typeface="함초롬바탕"/>
                <a:ea typeface="함초롬바탕"/>
                <a:cs typeface="함초롬바탕"/>
              </a:rPr>
              <a:t>,</a:t>
            </a:r>
          </a:p>
          <a:p>
            <a:pPr marL="0" lvl="0" indent="0" hangingPunct="0">
              <a:lnSpc>
                <a:spcPct val="100000"/>
              </a:lnSpc>
              <a:spcBef>
                <a:spcPct val="0"/>
              </a:spcBef>
              <a:spcAft>
                <a:spcPct val="0"/>
              </a:spcAft>
              <a:buNone/>
              <a:defRPr lang="ko-KR" sz="2000">
                <a:solidFill>
                  <a:srgbClr val="FFFFFF"/>
                </a:solidFill>
                <a:latin typeface="MD개성체"/>
                <a:ea typeface="MD개성체"/>
                <a:cs typeface="Tahoma"/>
              </a:defRPr>
            </a:pPr>
            <a:r>
              <a:rPr lang="en-US" sz="1700" b="0" i="0" kern="1200" spc="5" dirty="0">
                <a:solidFill>
                  <a:srgbClr val="FFFFFF"/>
                </a:solidFill>
                <a:latin typeface="함초롬바탕"/>
                <a:ea typeface="함초롬바탕"/>
                <a:cs typeface="함초롬바탕"/>
              </a:rPr>
              <a:t>“</a:t>
            </a:r>
            <a:r>
              <a:rPr lang="ko-KR" sz="1700" b="0" i="0" kern="1200" spc="5" dirty="0">
                <a:solidFill>
                  <a:srgbClr val="FFFFFF"/>
                </a:solidFill>
                <a:latin typeface="함초롬바탕"/>
                <a:ea typeface="함초롬바탕"/>
                <a:cs typeface="함초롬바탕"/>
              </a:rPr>
              <a:t>죽도</a:t>
            </a:r>
            <a:r>
              <a:rPr lang="en-US" sz="1700" b="0" i="0" kern="1200" spc="5" dirty="0">
                <a:solidFill>
                  <a:srgbClr val="FFFFFF"/>
                </a:solidFill>
                <a:latin typeface="함초롬바탕"/>
                <a:ea typeface="함초롬바탕"/>
                <a:cs typeface="함초롬바탕"/>
              </a:rPr>
              <a:t>(</a:t>
            </a:r>
            <a:r>
              <a:rPr lang="ko-KR" sz="1700" b="0" i="0" kern="1200" spc="5" dirty="0">
                <a:solidFill>
                  <a:srgbClr val="FFFFFF"/>
                </a:solidFill>
                <a:latin typeface="함초롬바탕"/>
                <a:ea typeface="함초롬바탕"/>
                <a:cs typeface="함초롬바탕"/>
              </a:rPr>
              <a:t>울릉도</a:t>
            </a:r>
            <a:r>
              <a:rPr lang="en-US" sz="1700" b="0" i="0" kern="1200" spc="5" dirty="0">
                <a:solidFill>
                  <a:srgbClr val="FFFFFF"/>
                </a:solidFill>
                <a:latin typeface="함초롬바탕"/>
                <a:ea typeface="함초롬바탕"/>
                <a:cs typeface="함초롬바탕"/>
              </a:rPr>
              <a:t>) </a:t>
            </a:r>
            <a:r>
              <a:rPr lang="ko-KR" sz="1700" b="0" i="0" kern="1200" spc="5" dirty="0">
                <a:solidFill>
                  <a:srgbClr val="FFFFFF"/>
                </a:solidFill>
                <a:latin typeface="함초롬바탕"/>
                <a:ea typeface="함초롬바탕"/>
                <a:cs typeface="함초롬바탕"/>
              </a:rPr>
              <a:t>외 일도</a:t>
            </a:r>
            <a:r>
              <a:rPr lang="en-US" sz="1700" b="0" i="0" kern="1200" spc="5" dirty="0">
                <a:solidFill>
                  <a:srgbClr val="FFFFFF"/>
                </a:solidFill>
                <a:latin typeface="함초롬바탕"/>
                <a:ea typeface="함초롬바탕"/>
                <a:cs typeface="함초롬바탕"/>
              </a:rPr>
              <a:t>(</a:t>
            </a:r>
            <a:r>
              <a:rPr lang="ko-KR" sz="1700" b="0" i="0" kern="1200" spc="5" dirty="0">
                <a:solidFill>
                  <a:srgbClr val="FFFFFF"/>
                </a:solidFill>
                <a:latin typeface="함초롬바탕"/>
                <a:ea typeface="함초롬바탕"/>
                <a:cs typeface="함초롬바탕"/>
              </a:rPr>
              <a:t>一嶋</a:t>
            </a:r>
            <a:r>
              <a:rPr lang="en-US" sz="1700" b="0" i="0" kern="1200" spc="5" dirty="0">
                <a:solidFill>
                  <a:srgbClr val="FFFFFF"/>
                </a:solidFill>
                <a:latin typeface="함초롬바탕"/>
                <a:ea typeface="함초롬바탕"/>
                <a:cs typeface="함초롬바탕"/>
              </a:rPr>
              <a:t>: </a:t>
            </a:r>
            <a:r>
              <a:rPr lang="ko-KR" sz="1700" b="0" i="0" kern="1200" spc="5" dirty="0">
                <a:solidFill>
                  <a:srgbClr val="FFFFFF"/>
                </a:solidFill>
                <a:latin typeface="함초롬바탕"/>
                <a:ea typeface="함초롬바탕"/>
                <a:cs typeface="함초롬바탕"/>
              </a:rPr>
              <a:t>독도</a:t>
            </a:r>
            <a:r>
              <a:rPr lang="en-US" sz="1700" b="0" i="0" kern="1200" spc="5" dirty="0">
                <a:solidFill>
                  <a:srgbClr val="FFFFFF"/>
                </a:solidFill>
                <a:latin typeface="함초롬바탕"/>
                <a:ea typeface="함초롬바탕"/>
                <a:cs typeface="함초롬바탕"/>
              </a:rPr>
              <a:t>)</a:t>
            </a:r>
            <a:r>
              <a:rPr lang="ko-KR" sz="1700" b="0" i="0" kern="1200" spc="5" dirty="0">
                <a:solidFill>
                  <a:srgbClr val="FFFFFF"/>
                </a:solidFill>
                <a:latin typeface="함초롬바탕"/>
                <a:ea typeface="함초롬바탕"/>
                <a:cs typeface="함초롬바탕"/>
              </a:rPr>
              <a:t>의 건에 대해 </a:t>
            </a:r>
            <a:r>
              <a:rPr lang="ko-KR" sz="1700" b="0" i="0" kern="1200" spc="5" dirty="0" err="1">
                <a:solidFill>
                  <a:srgbClr val="FFFFFF"/>
                </a:solidFill>
                <a:latin typeface="함초롬바탕"/>
                <a:ea typeface="함초롬바탕"/>
                <a:cs typeface="함초롬바탕"/>
              </a:rPr>
              <a:t>본방</a:t>
            </a:r>
            <a:r>
              <a:rPr lang="en-US" sz="1700" b="0" i="0" kern="1200" spc="5" dirty="0">
                <a:solidFill>
                  <a:srgbClr val="FFFFFF"/>
                </a:solidFill>
                <a:latin typeface="함초롬바탕"/>
                <a:ea typeface="함초롬바탕"/>
                <a:cs typeface="함초롬바탕"/>
              </a:rPr>
              <a:t>(</a:t>
            </a:r>
            <a:r>
              <a:rPr lang="ko-KR" sz="1700" b="0" i="0" kern="1200" spc="5" dirty="0" err="1">
                <a:solidFill>
                  <a:srgbClr val="FFFFFF"/>
                </a:solidFill>
                <a:latin typeface="함초롬바탕"/>
                <a:ea typeface="함초롬바탕"/>
                <a:cs typeface="함초롬바탕"/>
              </a:rPr>
              <a:t>本邦</a:t>
            </a:r>
            <a:r>
              <a:rPr lang="en-US" sz="1700" b="0" i="0" kern="1200" spc="5" dirty="0">
                <a:solidFill>
                  <a:srgbClr val="FFFFFF"/>
                </a:solidFill>
                <a:latin typeface="함초롬바탕"/>
                <a:ea typeface="함초롬바탕"/>
                <a:cs typeface="함초롬바탕"/>
              </a:rPr>
              <a:t>, </a:t>
            </a:r>
            <a:r>
              <a:rPr lang="ko-KR" sz="1700" b="0" i="0" kern="1200" spc="5" dirty="0">
                <a:solidFill>
                  <a:srgbClr val="FFFFFF"/>
                </a:solidFill>
                <a:latin typeface="함초롬바탕"/>
                <a:ea typeface="함초롬바탕"/>
                <a:cs typeface="함초롬바탕"/>
              </a:rPr>
              <a:t>일본</a:t>
            </a:r>
            <a:r>
              <a:rPr lang="en-US" sz="1700" b="0" i="0" kern="1200" spc="5" dirty="0">
                <a:solidFill>
                  <a:srgbClr val="FFFFFF"/>
                </a:solidFill>
                <a:latin typeface="함초롬바탕"/>
                <a:ea typeface="함초롬바탕"/>
                <a:cs typeface="함초롬바탕"/>
              </a:rPr>
              <a:t>)</a:t>
            </a:r>
            <a:r>
              <a:rPr lang="ko-KR" sz="1700" b="0" i="0" kern="1200" spc="5" dirty="0">
                <a:solidFill>
                  <a:srgbClr val="FFFFFF"/>
                </a:solidFill>
                <a:latin typeface="함초롬바탕"/>
                <a:ea typeface="함초롬바탕"/>
                <a:cs typeface="함초롬바탕"/>
              </a:rPr>
              <a:t>은 관계가 없다는 것을</a:t>
            </a:r>
          </a:p>
          <a:p>
            <a:pPr marL="0" lvl="0" indent="0" hangingPunct="0">
              <a:lnSpc>
                <a:spcPct val="100000"/>
              </a:lnSpc>
              <a:spcBef>
                <a:spcPct val="0"/>
              </a:spcBef>
              <a:spcAft>
                <a:spcPct val="0"/>
              </a:spcAft>
              <a:buNone/>
              <a:defRPr lang="ko-KR" sz="2000">
                <a:solidFill>
                  <a:srgbClr val="FFFFFF"/>
                </a:solidFill>
                <a:latin typeface="MD개성체"/>
                <a:ea typeface="MD개성체"/>
                <a:cs typeface="Tahoma"/>
              </a:defRPr>
            </a:pPr>
            <a:r>
              <a:rPr lang="en-US" sz="1700" b="0" i="0" kern="1200" spc="5" dirty="0">
                <a:solidFill>
                  <a:srgbClr val="FFFFFF"/>
                </a:solidFill>
                <a:latin typeface="함초롬바탕"/>
                <a:ea typeface="함초롬바탕"/>
                <a:cs typeface="함초롬바탕"/>
              </a:rPr>
              <a:t> </a:t>
            </a:r>
            <a:r>
              <a:rPr lang="ko-KR" sz="1700" b="0" i="0" kern="1200" spc="5" dirty="0">
                <a:solidFill>
                  <a:srgbClr val="FFFFFF"/>
                </a:solidFill>
                <a:latin typeface="함초롬바탕"/>
                <a:ea typeface="함초롬바탕"/>
                <a:cs typeface="함초롬바탕"/>
              </a:rPr>
              <a:t>명심할 것”이라는 지시를 내무성에 내렸는데</a:t>
            </a:r>
            <a:r>
              <a:rPr lang="en-US" sz="1700" b="0" i="0" kern="1200" spc="5" dirty="0">
                <a:solidFill>
                  <a:srgbClr val="FFFFFF"/>
                </a:solidFill>
                <a:latin typeface="함초롬바탕"/>
                <a:ea typeface="함초롬바탕"/>
                <a:cs typeface="함초롬바탕"/>
              </a:rPr>
              <a:t>, </a:t>
            </a:r>
            <a:r>
              <a:rPr lang="ko-KR" sz="1700" b="0" i="0" kern="1200" spc="5" dirty="0">
                <a:solidFill>
                  <a:srgbClr val="FFFFFF"/>
                </a:solidFill>
                <a:latin typeface="함초롬바탕"/>
                <a:ea typeface="함초롬바탕"/>
                <a:cs typeface="함초롬바탕"/>
              </a:rPr>
              <a:t>이를『태정관 지령』이라 합니다</a:t>
            </a:r>
            <a:r>
              <a:rPr lang="en-US" sz="1700" b="0" i="0" kern="1200" spc="5" dirty="0">
                <a:solidFill>
                  <a:srgbClr val="FFFFFF"/>
                </a:solidFill>
                <a:latin typeface="함초롬바탕"/>
                <a:ea typeface="함초롬바탕"/>
                <a:cs typeface="함초롬바탕"/>
              </a:rPr>
              <a:t>.</a:t>
            </a:r>
          </a:p>
        </p:txBody>
      </p:sp>
      <p:pic>
        <p:nvPicPr>
          <p:cNvPr id="6" name="그림 5"/>
          <p:cNvPicPr>
            <a:picLocks noChangeAspect="1"/>
          </p:cNvPicPr>
          <p:nvPr/>
        </p:nvPicPr>
        <p:blipFill rotWithShape="1">
          <a:blip r:embed="rId3" cstate="print">
            <a:alphaModFix/>
            <a:lum/>
          </a:blip>
          <a:srcRect/>
          <a:stretch>
            <a:fillRect/>
          </a:stretch>
        </p:blipFill>
        <p:spPr>
          <a:xfrm>
            <a:off x="6657485" y="5047642"/>
            <a:ext cx="2420766" cy="1800000"/>
          </a:xfrm>
          <a:prstGeom prst="rect">
            <a:avLst/>
          </a:prstGeom>
          <a:noFill/>
          <a:ln>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1"/>
    </p:bldLst>
  </p:timing>
</p:sld>
</file>

<file path=ppt/slides/slide52.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직사각형 4"/>
          <p:cNvSpPr/>
          <p:nvPr/>
        </p:nvSpPr>
        <p:spPr>
          <a:xfrm>
            <a:off x="0" y="0"/>
            <a:ext cx="1475656" cy="685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04040"/>
          </a:solidFill>
          <a:ln>
            <a:noFill/>
            <a:prstDash val="solid"/>
          </a:ln>
        </p:spPr>
        <p:txBody>
          <a:bodyPr vert="horz" wrap="square" lIns="90000" tIns="45000" rIns="90000" bIns="45000" anchor="ctr"/>
          <a:lstStyle/>
          <a:p>
            <a:pPr marL="0" lvl="0" indent="0" hangingPunct="0">
              <a:lnSpc>
                <a:spcPct val="100000"/>
              </a:lnSpc>
              <a:spcBef>
                <a:spcPct val="0"/>
              </a:spcBef>
              <a:spcAft>
                <a:spcPct val="0"/>
              </a:spcAft>
              <a:buNone/>
              <a:defRPr lang="ko-KR" altLang="en-US"/>
            </a:pPr>
            <a:endParaRPr lang="en-US" sz="1800" b="0" i="0" kern="1200">
              <a:latin typeface="굴림"/>
              <a:ea typeface="굴림"/>
              <a:cs typeface="Tahoma"/>
            </a:endParaRPr>
          </a:p>
        </p:txBody>
      </p:sp>
      <p:sp>
        <p:nvSpPr>
          <p:cNvPr id="3" name="TextBox 5"/>
          <p:cNvSpPr/>
          <p:nvPr/>
        </p:nvSpPr>
        <p:spPr>
          <a:xfrm>
            <a:off x="-110951" y="582076"/>
            <a:ext cx="1697557" cy="7064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spAutoFit/>
          </a:bodyPr>
          <a:lstStyle/>
          <a:p>
            <a:pPr marL="0" lvl="0" indent="0" algn="ctr" hangingPunct="1">
              <a:lnSpc>
                <a:spcPct val="100000"/>
              </a:lnSpc>
              <a:spcBef>
                <a:spcPct val="0"/>
              </a:spcBef>
              <a:spcAft>
                <a:spcPct val="0"/>
              </a:spcAft>
              <a:buNone/>
              <a:defRPr lang="ko-KR" sz="1800"/>
            </a:pPr>
            <a:r>
              <a:rPr lang="ko-KR" sz="4000" b="0" i="0" kern="1200" spc="5" dirty="0">
                <a:solidFill>
                  <a:srgbClr val="F2F2F2"/>
                </a:solidFill>
                <a:latin typeface="a옛날목욕탕L"/>
                <a:ea typeface="a옛날목욕탕L"/>
                <a:cs typeface="Tahoma"/>
              </a:rPr>
              <a:t>근거</a:t>
            </a:r>
            <a:r>
              <a:rPr lang="en-US" sz="4000" b="0" i="0" kern="1200" spc="5" dirty="0">
                <a:solidFill>
                  <a:srgbClr val="F2F2F2"/>
                </a:solidFill>
                <a:latin typeface="a옛날목욕탕L"/>
                <a:ea typeface="a옛날목욕탕L"/>
                <a:cs typeface="Tahoma"/>
              </a:rPr>
              <a:t>2)</a:t>
            </a:r>
          </a:p>
        </p:txBody>
      </p:sp>
      <p:sp>
        <p:nvSpPr>
          <p:cNvPr id="4" name="직사각형 29"/>
          <p:cNvSpPr/>
          <p:nvPr/>
        </p:nvSpPr>
        <p:spPr>
          <a:xfrm>
            <a:off x="2339752" y="180360"/>
            <a:ext cx="6624000" cy="7064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04040"/>
          </a:solidFill>
          <a:ln>
            <a:noFill/>
            <a:prstDash val="solid"/>
          </a:ln>
        </p:spPr>
        <p:txBody>
          <a:bodyPr vert="horz" wrap="square" lIns="90000" tIns="45000" rIns="90000" bIns="45000" anchor="t">
            <a:spAutoFit/>
          </a:bodyPr>
          <a:lstStyle/>
          <a:p>
            <a:pPr marL="0" lvl="0" indent="0" algn="ctr" hangingPunct="1">
              <a:lnSpc>
                <a:spcPct val="100000"/>
              </a:lnSpc>
              <a:spcBef>
                <a:spcPct val="0"/>
              </a:spcBef>
              <a:spcAft>
                <a:spcPct val="0"/>
              </a:spcAft>
              <a:buNone/>
              <a:defRPr lang="ko-KR" sz="1800" b="1" i="1" u="sng">
                <a:uFillTx/>
              </a:defRPr>
            </a:pPr>
            <a:r>
              <a:rPr lang="ko-KR" sz="4000" b="1" i="1" u="sng" kern="1200" spc="5">
                <a:solidFill>
                  <a:srgbClr val="F2F2F2"/>
                </a:solidFill>
                <a:uFillTx/>
                <a:latin typeface="a옛날목욕탕L"/>
                <a:ea typeface="a옛날목욕탕L"/>
                <a:cs typeface="Tahoma"/>
              </a:rPr>
              <a:t>칙령 제 </a:t>
            </a:r>
            <a:r>
              <a:rPr lang="en-US" sz="4000" b="1" i="1" u="sng" kern="1200" spc="5">
                <a:solidFill>
                  <a:srgbClr val="F2F2F2"/>
                </a:solidFill>
                <a:uFillTx/>
                <a:latin typeface="a옛날목욕탕L"/>
                <a:ea typeface="a옛날목욕탕L"/>
                <a:cs typeface="Tahoma"/>
              </a:rPr>
              <a:t>41</a:t>
            </a:r>
            <a:r>
              <a:rPr lang="ko-KR" sz="4000" b="1" i="1" u="sng" kern="1200" spc="5">
                <a:solidFill>
                  <a:srgbClr val="F2F2F2"/>
                </a:solidFill>
                <a:uFillTx/>
                <a:latin typeface="a옛날목욕탕L"/>
                <a:ea typeface="a옛날목욕탕L"/>
                <a:cs typeface="Tahoma"/>
              </a:rPr>
              <a:t>호</a:t>
            </a:r>
            <a:r>
              <a:rPr lang="en-US" sz="4000" b="1" i="1" u="sng" kern="1200" spc="5">
                <a:solidFill>
                  <a:srgbClr val="F2F2F2"/>
                </a:solidFill>
                <a:uFillTx/>
                <a:latin typeface="a옛날목욕탕L"/>
                <a:ea typeface="a옛날목욕탕L"/>
                <a:cs typeface="Tahoma"/>
              </a:rPr>
              <a:t>(1900)</a:t>
            </a:r>
            <a:endParaRPr lang="en-US" sz="4000" b="1" i="1" u="sng" kern="1200" spc="5">
              <a:solidFill>
                <a:srgbClr val="F2F2F2"/>
              </a:solidFill>
              <a:latin typeface="a옛날목욕탕L"/>
              <a:ea typeface="a옛날목욕탕L"/>
              <a:cs typeface="Tahoma"/>
            </a:endParaRPr>
          </a:p>
        </p:txBody>
      </p:sp>
      <p:sp>
        <p:nvSpPr>
          <p:cNvPr id="5" name="TextBox 5"/>
          <p:cNvSpPr/>
          <p:nvPr/>
        </p:nvSpPr>
        <p:spPr>
          <a:xfrm>
            <a:off x="1979712" y="1484784"/>
            <a:ext cx="6456338" cy="27993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spAutoFit/>
          </a:bodyPr>
          <a:lstStyle/>
          <a:p>
            <a:pPr marL="0" lvl="0" indent="0" hangingPunct="0">
              <a:lnSpc>
                <a:spcPct val="100000"/>
              </a:lnSpc>
              <a:spcBef>
                <a:spcPct val="0"/>
              </a:spcBef>
              <a:spcAft>
                <a:spcPct val="0"/>
              </a:spcAft>
              <a:buNone/>
              <a:defRPr lang="ko-KR" sz="2200">
                <a:solidFill>
                  <a:srgbClr val="FFFFFF"/>
                </a:solidFill>
              </a:defRPr>
            </a:pPr>
            <a:r>
              <a:rPr lang="ko-KR" sz="2200" b="0" i="0" kern="1200" spc="5" dirty="0">
                <a:solidFill>
                  <a:srgbClr val="FFFFFF"/>
                </a:solidFill>
                <a:latin typeface="함초롬바탕"/>
                <a:ea typeface="함초롬바탕"/>
                <a:cs typeface="함초롬바탕"/>
              </a:rPr>
              <a:t>고종 황제는 칙령으로 ‘울릉도</a:t>
            </a:r>
            <a:r>
              <a:rPr lang="en-US" sz="2200" b="0" i="0" kern="1200" spc="5" dirty="0">
                <a:solidFill>
                  <a:srgbClr val="FFFFFF"/>
                </a:solidFill>
                <a:latin typeface="함초롬바탕"/>
                <a:ea typeface="함초롬바탕"/>
                <a:cs typeface="함초롬바탕"/>
              </a:rPr>
              <a:t>(</a:t>
            </a:r>
            <a:r>
              <a:rPr lang="ko-KR" sz="2200" b="0" i="0" kern="1200" spc="5" dirty="0">
                <a:solidFill>
                  <a:srgbClr val="FFFFFF"/>
                </a:solidFill>
                <a:latin typeface="함초롬바탕"/>
                <a:ea typeface="함초롬바탕"/>
                <a:cs typeface="함초롬바탕"/>
              </a:rPr>
              <a:t>欝陵島</a:t>
            </a:r>
            <a:r>
              <a:rPr lang="en-US" sz="2200" b="0" i="0" kern="1200" spc="5" dirty="0">
                <a:solidFill>
                  <a:srgbClr val="FFFFFF"/>
                </a:solidFill>
                <a:latin typeface="함초롬바탕"/>
                <a:ea typeface="함초롬바탕"/>
                <a:cs typeface="함초롬바탕"/>
              </a:rPr>
              <a:t>)</a:t>
            </a:r>
            <a:r>
              <a:rPr lang="ko-KR" sz="2200" b="0" i="0" kern="1200" spc="5" dirty="0">
                <a:solidFill>
                  <a:srgbClr val="FFFFFF"/>
                </a:solidFill>
                <a:latin typeface="함초롬바탕"/>
                <a:ea typeface="함초롬바탕"/>
                <a:cs typeface="함초롬바탕"/>
              </a:rPr>
              <a:t>를 울도</a:t>
            </a:r>
            <a:r>
              <a:rPr lang="en-US" sz="2200" b="0" i="0" kern="1200" spc="5" dirty="0">
                <a:solidFill>
                  <a:srgbClr val="FFFFFF"/>
                </a:solidFill>
                <a:latin typeface="함초롬바탕"/>
                <a:ea typeface="함초롬바탕"/>
                <a:cs typeface="함초롬바탕"/>
              </a:rPr>
              <a:t>(</a:t>
            </a:r>
            <a:r>
              <a:rPr lang="ko-KR" sz="2200" b="0" i="0" kern="1200" spc="5" dirty="0">
                <a:solidFill>
                  <a:srgbClr val="FFFFFF"/>
                </a:solidFill>
                <a:latin typeface="함초롬바탕"/>
                <a:ea typeface="함초롬바탕"/>
                <a:cs typeface="함초롬바탕"/>
              </a:rPr>
              <a:t>欝島</a:t>
            </a:r>
            <a:r>
              <a:rPr lang="en-US" sz="2200" b="0" i="0" kern="1200" spc="5" dirty="0">
                <a:solidFill>
                  <a:srgbClr val="FFFFFF"/>
                </a:solidFill>
                <a:latin typeface="함초롬바탕"/>
                <a:ea typeface="함초롬바탕"/>
                <a:cs typeface="함초롬바탕"/>
              </a:rPr>
              <a:t>)</a:t>
            </a:r>
            <a:r>
              <a:rPr lang="ko-KR" sz="2200" b="0" i="0" kern="1200" spc="5" dirty="0">
                <a:solidFill>
                  <a:srgbClr val="FFFFFF"/>
                </a:solidFill>
                <a:latin typeface="함초롬바탕"/>
                <a:ea typeface="함초롬바탕"/>
                <a:cs typeface="함초롬바탕"/>
              </a:rPr>
              <a:t>로 개칭</a:t>
            </a:r>
            <a:r>
              <a:rPr lang="en-US" sz="2200" b="0" i="0" kern="1200" spc="5" dirty="0">
                <a:solidFill>
                  <a:srgbClr val="FFFFFF"/>
                </a:solidFill>
                <a:latin typeface="함초롬바탕"/>
                <a:ea typeface="함초롬바탕"/>
                <a:cs typeface="함초롬바탕"/>
              </a:rPr>
              <a:t>(</a:t>
            </a:r>
            <a:r>
              <a:rPr lang="ko-KR" sz="2200" b="0" i="0" kern="1200" spc="5" dirty="0">
                <a:solidFill>
                  <a:srgbClr val="FFFFFF"/>
                </a:solidFill>
                <a:latin typeface="함초롬바탕"/>
                <a:ea typeface="함초롬바탕"/>
                <a:cs typeface="함초롬바탕"/>
              </a:rPr>
              <a:t>改稱</a:t>
            </a:r>
            <a:r>
              <a:rPr lang="en-US" sz="2200" b="0" i="0" kern="1200" spc="5" dirty="0">
                <a:solidFill>
                  <a:srgbClr val="FFFFFF"/>
                </a:solidFill>
                <a:latin typeface="함초롬바탕"/>
                <a:ea typeface="함초롬바탕"/>
                <a:cs typeface="함초롬바탕"/>
              </a:rPr>
              <a:t>)</a:t>
            </a:r>
            <a:r>
              <a:rPr lang="ko-KR" sz="2200" b="0" i="0" kern="1200" spc="5" dirty="0" smtClean="0">
                <a:solidFill>
                  <a:srgbClr val="FFFFFF"/>
                </a:solidFill>
                <a:latin typeface="함초롬바탕"/>
                <a:ea typeface="함초롬바탕"/>
                <a:cs typeface="함초롬바탕"/>
              </a:rPr>
              <a:t>하고</a:t>
            </a:r>
            <a:r>
              <a:rPr lang="en-US" altLang="ko-KR" sz="2200" b="0" i="0" kern="1200" spc="5" dirty="0" smtClean="0">
                <a:solidFill>
                  <a:srgbClr val="FFFFFF"/>
                </a:solidFill>
                <a:latin typeface="함초롬바탕"/>
                <a:ea typeface="함초롬바탕"/>
                <a:cs typeface="함초롬바탕"/>
              </a:rPr>
              <a:t> </a:t>
            </a:r>
            <a:r>
              <a:rPr lang="ko-KR" sz="2200" b="0" i="0" kern="1200" spc="5" dirty="0" smtClean="0">
                <a:solidFill>
                  <a:srgbClr val="FFFFFF"/>
                </a:solidFill>
                <a:latin typeface="함초롬바탕"/>
                <a:ea typeface="함초롬바탕"/>
                <a:cs typeface="함초롬바탕"/>
              </a:rPr>
              <a:t>도감</a:t>
            </a:r>
            <a:r>
              <a:rPr lang="en-US" sz="2200" b="0" i="0" kern="1200" spc="5" dirty="0">
                <a:solidFill>
                  <a:srgbClr val="FFFFFF"/>
                </a:solidFill>
                <a:latin typeface="함초롬바탕"/>
                <a:ea typeface="함초롬바탕"/>
                <a:cs typeface="함초롬바탕"/>
              </a:rPr>
              <a:t>(</a:t>
            </a:r>
            <a:r>
              <a:rPr lang="ko-KR" sz="2200" b="0" i="0" kern="1200" spc="5" dirty="0">
                <a:solidFill>
                  <a:srgbClr val="FFFFFF"/>
                </a:solidFill>
                <a:latin typeface="함초롬바탕"/>
                <a:ea typeface="함초롬바탕"/>
                <a:cs typeface="함초롬바탕"/>
              </a:rPr>
              <a:t>島監</a:t>
            </a:r>
            <a:r>
              <a:rPr lang="en-US" sz="2200" b="0" i="0" kern="1200" spc="5" dirty="0">
                <a:solidFill>
                  <a:srgbClr val="FFFFFF"/>
                </a:solidFill>
                <a:latin typeface="함초롬바탕"/>
                <a:ea typeface="함초롬바탕"/>
                <a:cs typeface="함초롬바탕"/>
              </a:rPr>
              <a:t>)</a:t>
            </a:r>
            <a:r>
              <a:rPr lang="ko-KR" sz="2200" b="0" i="0" kern="1200" spc="5" dirty="0">
                <a:solidFill>
                  <a:srgbClr val="FFFFFF"/>
                </a:solidFill>
                <a:latin typeface="함초롬바탕"/>
                <a:ea typeface="함초롬바탕"/>
                <a:cs typeface="함초롬바탕"/>
              </a:rPr>
              <a:t>을 군수</a:t>
            </a:r>
            <a:r>
              <a:rPr lang="en-US" sz="2200" b="0" i="0" kern="1200" spc="5" dirty="0">
                <a:solidFill>
                  <a:srgbClr val="FFFFFF"/>
                </a:solidFill>
                <a:latin typeface="함초롬바탕"/>
                <a:ea typeface="함초롬바탕"/>
                <a:cs typeface="함초롬바탕"/>
              </a:rPr>
              <a:t>(</a:t>
            </a:r>
            <a:r>
              <a:rPr lang="ko-KR" sz="2200" b="0" i="0" kern="1200" spc="5" dirty="0">
                <a:solidFill>
                  <a:srgbClr val="FFFFFF"/>
                </a:solidFill>
                <a:latin typeface="함초롬바탕"/>
                <a:ea typeface="함초롬바탕"/>
                <a:cs typeface="함초롬바탕"/>
              </a:rPr>
              <a:t>郡守</a:t>
            </a:r>
            <a:r>
              <a:rPr lang="en-US" sz="2200" b="0" i="0" kern="1200" spc="5" dirty="0">
                <a:solidFill>
                  <a:srgbClr val="FFFFFF"/>
                </a:solidFill>
                <a:latin typeface="함초롬바탕"/>
                <a:ea typeface="함초롬바탕"/>
                <a:cs typeface="함초롬바탕"/>
              </a:rPr>
              <a:t>)</a:t>
            </a:r>
            <a:r>
              <a:rPr lang="ko-KR" sz="2200" b="0" i="0" kern="1200" spc="5" dirty="0">
                <a:solidFill>
                  <a:srgbClr val="FFFFFF"/>
                </a:solidFill>
                <a:latin typeface="함초롬바탕"/>
                <a:ea typeface="함초롬바탕"/>
                <a:cs typeface="함초롬바탕"/>
              </a:rPr>
              <a:t>로 개정</a:t>
            </a:r>
            <a:r>
              <a:rPr lang="en-US" sz="2200" b="0" i="0" kern="1200" spc="5" dirty="0">
                <a:solidFill>
                  <a:srgbClr val="FFFFFF"/>
                </a:solidFill>
                <a:latin typeface="함초롬바탕"/>
                <a:ea typeface="함초롬바탕"/>
                <a:cs typeface="함초롬바탕"/>
              </a:rPr>
              <a:t>(</a:t>
            </a:r>
            <a:r>
              <a:rPr lang="ko-KR" sz="2200" b="0" i="0" kern="1200" spc="5" dirty="0">
                <a:solidFill>
                  <a:srgbClr val="FFFFFF"/>
                </a:solidFill>
                <a:latin typeface="함초롬바탕"/>
                <a:ea typeface="함초롬바탕"/>
                <a:cs typeface="함초롬바탕"/>
              </a:rPr>
              <a:t>改正</a:t>
            </a:r>
            <a:r>
              <a:rPr lang="en-US" sz="2200" b="0" i="0" kern="1200" spc="5" dirty="0">
                <a:solidFill>
                  <a:srgbClr val="FFFFFF"/>
                </a:solidFill>
                <a:latin typeface="함초롬바탕"/>
                <a:ea typeface="함초롬바탕"/>
                <a:cs typeface="함초롬바탕"/>
              </a:rPr>
              <a:t>)</a:t>
            </a:r>
            <a:r>
              <a:rPr lang="ko-KR" sz="2200" b="0" i="0" kern="1200" spc="5" dirty="0">
                <a:solidFill>
                  <a:srgbClr val="FFFFFF"/>
                </a:solidFill>
                <a:latin typeface="함초롬바탕"/>
                <a:ea typeface="함초롬바탕"/>
                <a:cs typeface="함초롬바탕"/>
              </a:rPr>
              <a:t>한 건</a:t>
            </a:r>
            <a:r>
              <a:rPr lang="en-US" sz="2200" b="0" i="0" kern="1200" spc="5" dirty="0">
                <a:solidFill>
                  <a:srgbClr val="FFFFFF"/>
                </a:solidFill>
                <a:latin typeface="함초롬바탕"/>
                <a:ea typeface="함초롬바탕"/>
                <a:cs typeface="함초롬바탕"/>
              </a:rPr>
              <a:t>(</a:t>
            </a:r>
            <a:r>
              <a:rPr lang="ko-KR" sz="2200" b="0" i="0" kern="1200" spc="5" dirty="0">
                <a:solidFill>
                  <a:srgbClr val="FFFFFF"/>
                </a:solidFill>
                <a:latin typeface="함초롬바탕"/>
                <a:ea typeface="함초롬바탕"/>
                <a:cs typeface="함초롬바탕"/>
              </a:rPr>
              <a:t>件</a:t>
            </a:r>
            <a:r>
              <a:rPr lang="en-US" sz="2200" b="0" i="0" kern="1200" spc="5" dirty="0">
                <a:solidFill>
                  <a:srgbClr val="FFFFFF"/>
                </a:solidFill>
                <a:latin typeface="함초롬바탕"/>
                <a:ea typeface="함초롬바탕"/>
                <a:cs typeface="함초롬바탕"/>
              </a:rPr>
              <a:t>)’</a:t>
            </a:r>
            <a:r>
              <a:rPr lang="ko-KR" sz="2200" b="0" i="0" kern="1200" spc="5" dirty="0">
                <a:solidFill>
                  <a:srgbClr val="FFFFFF"/>
                </a:solidFill>
                <a:latin typeface="함초롬바탕"/>
                <a:ea typeface="함초롬바탕"/>
                <a:cs typeface="함초롬바탕"/>
              </a:rPr>
              <a:t>을 제정 반포했습니다</a:t>
            </a:r>
            <a:r>
              <a:rPr lang="en-US" sz="2200" b="0" i="0" kern="1200" spc="5" dirty="0">
                <a:solidFill>
                  <a:srgbClr val="FFFFFF"/>
                </a:solidFill>
                <a:latin typeface="함초롬바탕"/>
                <a:ea typeface="함초롬바탕"/>
                <a:cs typeface="함초롬바탕"/>
              </a:rPr>
              <a:t>.</a:t>
            </a:r>
          </a:p>
          <a:p>
            <a:pPr marL="0" lvl="0" indent="0" hangingPunct="0">
              <a:lnSpc>
                <a:spcPct val="100000"/>
              </a:lnSpc>
              <a:spcBef>
                <a:spcPct val="0"/>
              </a:spcBef>
              <a:spcAft>
                <a:spcPct val="0"/>
              </a:spcAft>
              <a:buNone/>
              <a:defRPr lang="ko-KR" sz="2200">
                <a:solidFill>
                  <a:srgbClr val="000000"/>
                </a:solidFill>
                <a:latin typeface="MD개성체"/>
                <a:ea typeface="MD개성체"/>
                <a:cs typeface="Tahoma"/>
              </a:defRPr>
            </a:pPr>
            <a:endParaRPr lang="en-US" sz="2200" b="0" i="0" kern="1200" spc="5" dirty="0">
              <a:solidFill>
                <a:srgbClr val="FFFFFF"/>
              </a:solidFill>
              <a:latin typeface="함초롬바탕"/>
              <a:ea typeface="함초롬바탕"/>
              <a:cs typeface="함초롬바탕"/>
            </a:endParaRPr>
          </a:p>
          <a:p>
            <a:pPr marL="0" lvl="0" indent="0" hangingPunct="0">
              <a:lnSpc>
                <a:spcPct val="100000"/>
              </a:lnSpc>
              <a:spcBef>
                <a:spcPct val="0"/>
              </a:spcBef>
              <a:spcAft>
                <a:spcPct val="0"/>
              </a:spcAft>
              <a:buNone/>
              <a:defRPr lang="ko-KR" sz="2200">
                <a:solidFill>
                  <a:srgbClr val="000000"/>
                </a:solidFill>
                <a:latin typeface="MD개성체"/>
                <a:ea typeface="MD개성체"/>
                <a:cs typeface="Tahoma"/>
              </a:defRPr>
            </a:pPr>
            <a:r>
              <a:rPr lang="ko-KR" sz="2200" b="0" i="0" kern="1200" spc="5" dirty="0">
                <a:solidFill>
                  <a:srgbClr val="FFFFFF"/>
                </a:solidFill>
                <a:latin typeface="함초롬바탕"/>
                <a:ea typeface="함초롬바탕"/>
                <a:cs typeface="함초롬바탕"/>
              </a:rPr>
              <a:t>「칙령 제</a:t>
            </a:r>
            <a:r>
              <a:rPr lang="en-US" sz="2200" b="0" i="0" kern="1200" spc="5" dirty="0">
                <a:solidFill>
                  <a:srgbClr val="FFFFFF"/>
                </a:solidFill>
                <a:latin typeface="함초롬바탕"/>
                <a:ea typeface="함초롬바탕"/>
                <a:cs typeface="함초롬바탕"/>
              </a:rPr>
              <a:t>41</a:t>
            </a:r>
            <a:r>
              <a:rPr lang="ko-KR" sz="2200" b="0" i="0" kern="1200" spc="5" dirty="0">
                <a:solidFill>
                  <a:srgbClr val="FFFFFF"/>
                </a:solidFill>
                <a:latin typeface="함초롬바탕"/>
                <a:ea typeface="함초롬바탕"/>
                <a:cs typeface="함초롬바탕"/>
              </a:rPr>
              <a:t>호」는 제</a:t>
            </a:r>
            <a:r>
              <a:rPr lang="en-US" sz="2200" b="0" i="0" kern="1200" spc="5" dirty="0">
                <a:solidFill>
                  <a:srgbClr val="FFFFFF"/>
                </a:solidFill>
                <a:latin typeface="함초롬바탕"/>
                <a:ea typeface="함초롬바탕"/>
                <a:cs typeface="함초롬바탕"/>
              </a:rPr>
              <a:t>2</a:t>
            </a:r>
            <a:r>
              <a:rPr lang="ko-KR" sz="2200" b="0" i="0" kern="1200" spc="5" dirty="0">
                <a:solidFill>
                  <a:srgbClr val="FFFFFF"/>
                </a:solidFill>
                <a:latin typeface="함초롬바탕"/>
                <a:ea typeface="함초롬바탕"/>
                <a:cs typeface="함초롬바탕"/>
              </a:rPr>
              <a:t>조에서 “</a:t>
            </a:r>
            <a:r>
              <a:rPr lang="en-US" sz="2200" b="0" i="0" kern="1200" spc="5" dirty="0">
                <a:solidFill>
                  <a:srgbClr val="FFFFFF"/>
                </a:solidFill>
                <a:latin typeface="함초롬바탕"/>
                <a:ea typeface="함초롬바탕"/>
                <a:cs typeface="함초롬바탕"/>
              </a:rPr>
              <a:t>..</a:t>
            </a:r>
            <a:r>
              <a:rPr lang="ko-KR" sz="2200" b="0" i="0" kern="1200" spc="5" dirty="0">
                <a:solidFill>
                  <a:srgbClr val="FFFFFF"/>
                </a:solidFill>
                <a:latin typeface="함초롬바탕"/>
                <a:ea typeface="함초롬바탕"/>
                <a:cs typeface="함초롬바탕"/>
              </a:rPr>
              <a:t>구역</a:t>
            </a:r>
            <a:r>
              <a:rPr lang="en-US" sz="2200" b="0" i="0" kern="1200" spc="5" dirty="0">
                <a:solidFill>
                  <a:srgbClr val="FFFFFF"/>
                </a:solidFill>
                <a:latin typeface="함초롬바탕"/>
                <a:ea typeface="함초롬바탕"/>
                <a:cs typeface="함초롬바탕"/>
              </a:rPr>
              <a:t>(</a:t>
            </a:r>
            <a:r>
              <a:rPr lang="ko-KR" sz="2200" b="0" i="0" kern="1200" spc="5" dirty="0">
                <a:solidFill>
                  <a:srgbClr val="FFFFFF"/>
                </a:solidFill>
                <a:latin typeface="함초롬바탕"/>
                <a:ea typeface="함초롬바탕"/>
                <a:cs typeface="함초롬바탕"/>
              </a:rPr>
              <a:t>區域</a:t>
            </a:r>
            <a:r>
              <a:rPr lang="en-US" sz="2200" b="0" i="0" kern="1200" spc="5" dirty="0">
                <a:solidFill>
                  <a:srgbClr val="FFFFFF"/>
                </a:solidFill>
                <a:latin typeface="함초롬바탕"/>
                <a:ea typeface="함초롬바탕"/>
                <a:cs typeface="함초롬바탕"/>
              </a:rPr>
              <a:t>)</a:t>
            </a:r>
            <a:r>
              <a:rPr lang="ko-KR" sz="2200" b="0" i="0" kern="1200" spc="5" dirty="0">
                <a:solidFill>
                  <a:srgbClr val="FFFFFF"/>
                </a:solidFill>
                <a:latin typeface="함초롬바탕"/>
                <a:ea typeface="함초롬바탕"/>
                <a:cs typeface="함초롬바탕"/>
              </a:rPr>
              <a:t>은</a:t>
            </a:r>
          </a:p>
          <a:p>
            <a:pPr marL="0" lvl="0" indent="0" hangingPunct="0">
              <a:lnSpc>
                <a:spcPct val="100000"/>
              </a:lnSpc>
              <a:spcBef>
                <a:spcPct val="0"/>
              </a:spcBef>
              <a:spcAft>
                <a:spcPct val="0"/>
              </a:spcAft>
              <a:buNone/>
              <a:defRPr lang="ko-KR" sz="2200">
                <a:solidFill>
                  <a:srgbClr val="000000"/>
                </a:solidFill>
                <a:latin typeface="MD개성체"/>
                <a:ea typeface="MD개성체"/>
                <a:cs typeface="Tahoma"/>
              </a:defRPr>
            </a:pPr>
            <a:r>
              <a:rPr lang="ko-KR" sz="2200" b="0" i="0" kern="1200" spc="5" dirty="0">
                <a:solidFill>
                  <a:srgbClr val="FFFFFF"/>
                </a:solidFill>
                <a:latin typeface="함초롬바탕"/>
                <a:ea typeface="함초롬바탕"/>
                <a:cs typeface="함초롬바탕"/>
              </a:rPr>
              <a:t>울릉전도</a:t>
            </a:r>
            <a:r>
              <a:rPr lang="en-US" sz="2200" b="0" i="0" kern="1200" spc="5" dirty="0">
                <a:solidFill>
                  <a:srgbClr val="FFFFFF"/>
                </a:solidFill>
                <a:latin typeface="함초롬바탕"/>
                <a:ea typeface="함초롬바탕"/>
                <a:cs typeface="함초롬바탕"/>
              </a:rPr>
              <a:t>(</a:t>
            </a:r>
            <a:r>
              <a:rPr lang="ko-KR" sz="2200" b="0" i="0" kern="1200" spc="5" dirty="0">
                <a:solidFill>
                  <a:srgbClr val="FFFFFF"/>
                </a:solidFill>
                <a:latin typeface="함초롬바탕"/>
                <a:ea typeface="함초롬바탕"/>
                <a:cs typeface="함초롬바탕"/>
              </a:rPr>
              <a:t>鬱陵全島</a:t>
            </a:r>
            <a:r>
              <a:rPr lang="en-US" sz="2200" b="0" i="0" kern="1200" spc="5" dirty="0">
                <a:solidFill>
                  <a:srgbClr val="FFFFFF"/>
                </a:solidFill>
                <a:latin typeface="함초롬바탕"/>
                <a:ea typeface="함초롬바탕"/>
                <a:cs typeface="함초롬바탕"/>
              </a:rPr>
              <a:t>)</a:t>
            </a:r>
            <a:r>
              <a:rPr lang="ko-KR" sz="2200" b="0" i="0" kern="1200" spc="5" dirty="0">
                <a:solidFill>
                  <a:srgbClr val="FFFFFF"/>
                </a:solidFill>
                <a:latin typeface="함초롬바탕"/>
                <a:ea typeface="함초롬바탕"/>
                <a:cs typeface="함초롬바탕"/>
              </a:rPr>
              <a:t>와 죽도</a:t>
            </a:r>
            <a:r>
              <a:rPr lang="en-US" sz="2200" b="0" i="0" kern="1200" spc="5" dirty="0">
                <a:solidFill>
                  <a:srgbClr val="FFFFFF"/>
                </a:solidFill>
                <a:latin typeface="함초롬바탕"/>
                <a:ea typeface="함초롬바탕"/>
                <a:cs typeface="함초롬바탕"/>
              </a:rPr>
              <a:t>(</a:t>
            </a:r>
            <a:r>
              <a:rPr lang="ko-KR" sz="2200" b="0" i="0" kern="1200" spc="5" dirty="0">
                <a:solidFill>
                  <a:srgbClr val="FFFFFF"/>
                </a:solidFill>
                <a:latin typeface="함초롬바탕"/>
                <a:ea typeface="함초롬바탕"/>
                <a:cs typeface="함초롬바탕"/>
              </a:rPr>
              <a:t>竹島</a:t>
            </a:r>
            <a:r>
              <a:rPr lang="en-US" sz="2200" b="0" i="0" kern="1200" spc="5" dirty="0">
                <a:solidFill>
                  <a:srgbClr val="FFFFFF"/>
                </a:solidFill>
                <a:latin typeface="함초롬바탕"/>
                <a:ea typeface="함초롬바탕"/>
                <a:cs typeface="함초롬바탕"/>
              </a:rPr>
              <a:t>)·</a:t>
            </a:r>
            <a:r>
              <a:rPr lang="ko-KR" sz="2200" b="0" i="0" kern="1200" spc="5" dirty="0">
                <a:solidFill>
                  <a:srgbClr val="FFFFFF"/>
                </a:solidFill>
                <a:latin typeface="함초롬바탕"/>
                <a:ea typeface="함초롬바탕"/>
                <a:cs typeface="함초롬바탕"/>
              </a:rPr>
              <a:t>석도</a:t>
            </a:r>
            <a:r>
              <a:rPr lang="en-US" sz="2200" b="0" i="0" kern="1200" spc="5" dirty="0">
                <a:solidFill>
                  <a:srgbClr val="FFFFFF"/>
                </a:solidFill>
                <a:latin typeface="함초롬바탕"/>
                <a:ea typeface="함초롬바탕"/>
                <a:cs typeface="함초롬바탕"/>
              </a:rPr>
              <a:t>(</a:t>
            </a:r>
            <a:r>
              <a:rPr lang="ko-KR" sz="2200" b="0" i="0" kern="1200" spc="5" dirty="0">
                <a:solidFill>
                  <a:srgbClr val="FFFFFF"/>
                </a:solidFill>
                <a:latin typeface="함초롬바탕"/>
                <a:ea typeface="함초롬바탕"/>
                <a:cs typeface="함초롬바탕"/>
              </a:rPr>
              <a:t>石島</a:t>
            </a:r>
            <a:r>
              <a:rPr lang="en-US" sz="2200" b="0" i="0" kern="1200" spc="5" dirty="0">
                <a:solidFill>
                  <a:srgbClr val="FFFFFF"/>
                </a:solidFill>
                <a:latin typeface="함초롬바탕"/>
                <a:ea typeface="함초롬바탕"/>
                <a:cs typeface="함초롬바탕"/>
              </a:rPr>
              <a:t>: </a:t>
            </a:r>
            <a:r>
              <a:rPr lang="ko-KR" sz="2200" b="0" i="0" kern="1200" spc="5" dirty="0">
                <a:solidFill>
                  <a:srgbClr val="FFFFFF"/>
                </a:solidFill>
                <a:latin typeface="함초롬바탕"/>
                <a:ea typeface="함초롬바탕"/>
                <a:cs typeface="함초롬바탕"/>
              </a:rPr>
              <a:t>독도</a:t>
            </a:r>
            <a:r>
              <a:rPr lang="en-US" sz="2200" b="0" i="0" kern="1200" spc="5" dirty="0">
                <a:solidFill>
                  <a:srgbClr val="FFFFFF"/>
                </a:solidFill>
                <a:latin typeface="함초롬바탕"/>
                <a:ea typeface="함초롬바탕"/>
                <a:cs typeface="함초롬바탕"/>
              </a:rPr>
              <a:t>)</a:t>
            </a:r>
            <a:r>
              <a:rPr lang="ko-KR" sz="2200" b="0" i="0" kern="1200" spc="5" dirty="0">
                <a:solidFill>
                  <a:srgbClr val="FFFFFF"/>
                </a:solidFill>
                <a:latin typeface="함초롬바탕"/>
                <a:ea typeface="함초롬바탕"/>
                <a:cs typeface="함초롬바탕"/>
              </a:rPr>
              <a:t>를 관할한다</a:t>
            </a:r>
            <a:r>
              <a:rPr lang="ko-KR" sz="2200" b="0" i="0" kern="1200" spc="5" dirty="0" smtClean="0">
                <a:solidFill>
                  <a:srgbClr val="FFFFFF"/>
                </a:solidFill>
                <a:latin typeface="함초롬바탕"/>
                <a:ea typeface="함초롬바탕"/>
                <a:cs typeface="함초롬바탕"/>
              </a:rPr>
              <a:t>”</a:t>
            </a:r>
            <a:r>
              <a:rPr lang="en-US" altLang="ko-KR" sz="2200" b="0" i="0" kern="1200" spc="5" dirty="0" smtClean="0">
                <a:solidFill>
                  <a:srgbClr val="FFFFFF"/>
                </a:solidFill>
                <a:latin typeface="함초롬바탕"/>
                <a:ea typeface="함초롬바탕"/>
                <a:cs typeface="함초롬바탕"/>
              </a:rPr>
              <a:t> </a:t>
            </a:r>
            <a:r>
              <a:rPr lang="ko-KR" sz="2200" b="0" i="0" kern="1200" spc="5" dirty="0" smtClean="0">
                <a:solidFill>
                  <a:srgbClr val="FFFFFF"/>
                </a:solidFill>
                <a:latin typeface="함초롬바탕"/>
                <a:ea typeface="함초롬바탕"/>
                <a:cs typeface="함초롬바탕"/>
              </a:rPr>
              <a:t>라고 </a:t>
            </a:r>
            <a:r>
              <a:rPr lang="ko-KR" sz="2200" b="0" i="0" kern="1200" spc="5" dirty="0">
                <a:solidFill>
                  <a:srgbClr val="FFFFFF"/>
                </a:solidFill>
                <a:latin typeface="함초롬바탕"/>
                <a:ea typeface="함초롬바탕"/>
                <a:cs typeface="함초롬바탕"/>
              </a:rPr>
              <a:t>규정하여 </a:t>
            </a:r>
            <a:r>
              <a:rPr lang="ko-KR" sz="2200" b="0" i="0" kern="1200" spc="5" dirty="0" err="1">
                <a:solidFill>
                  <a:srgbClr val="FFFFFF"/>
                </a:solidFill>
                <a:latin typeface="함초롬바탕"/>
                <a:ea typeface="함초롬바탕"/>
                <a:cs typeface="함초롬바탕"/>
              </a:rPr>
              <a:t>울도군의</a:t>
            </a:r>
            <a:r>
              <a:rPr lang="ko-KR" sz="2200" b="0" i="0" kern="1200" spc="5" dirty="0">
                <a:solidFill>
                  <a:srgbClr val="FFFFFF"/>
                </a:solidFill>
                <a:latin typeface="함초롬바탕"/>
                <a:ea typeface="함초롬바탕"/>
                <a:cs typeface="함초롬바탕"/>
              </a:rPr>
              <a:t> 관할 구역에 독도를 명시적으로 포함시키고 있습니다</a:t>
            </a:r>
            <a:r>
              <a:rPr lang="en-US" sz="2200" b="0" i="0" kern="1200" spc="5" dirty="0">
                <a:solidFill>
                  <a:srgbClr val="FFFFFF"/>
                </a:solidFill>
                <a:latin typeface="함초롬바탕"/>
                <a:ea typeface="함초롬바탕"/>
                <a:cs typeface="함초롬바탕"/>
              </a:rPr>
              <a:t>.</a:t>
            </a:r>
          </a:p>
        </p:txBody>
      </p:sp>
      <p:pic>
        <p:nvPicPr>
          <p:cNvPr id="6" name="그림 5"/>
          <p:cNvPicPr>
            <a:picLocks noChangeAspect="1"/>
          </p:cNvPicPr>
          <p:nvPr/>
        </p:nvPicPr>
        <p:blipFill rotWithShape="1">
          <a:blip r:embed="rId3" cstate="print">
            <a:alphaModFix/>
            <a:lum/>
          </a:blip>
          <a:srcRect/>
          <a:stretch>
            <a:fillRect/>
          </a:stretch>
        </p:blipFill>
        <p:spPr>
          <a:xfrm>
            <a:off x="6264000" y="4507286"/>
            <a:ext cx="2880000" cy="2340000"/>
          </a:xfrm>
          <a:prstGeom prst="rect">
            <a:avLst/>
          </a:prstGeom>
          <a:noFill/>
          <a:ln>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1"/>
    </p:bldLst>
  </p:timing>
</p:sld>
</file>

<file path=ppt/slides/slide53.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직사각형 4"/>
          <p:cNvSpPr/>
          <p:nvPr/>
        </p:nvSpPr>
        <p:spPr>
          <a:xfrm>
            <a:off x="0" y="360"/>
            <a:ext cx="1475656" cy="685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04040"/>
          </a:solidFill>
          <a:ln>
            <a:noFill/>
            <a:prstDash val="solid"/>
          </a:ln>
        </p:spPr>
        <p:txBody>
          <a:bodyPr vert="horz" wrap="square" lIns="90000" tIns="45000" rIns="90000" bIns="45000" anchor="ctr"/>
          <a:lstStyle/>
          <a:p>
            <a:pPr marL="0" lvl="0" indent="0" hangingPunct="0">
              <a:lnSpc>
                <a:spcPct val="100000"/>
              </a:lnSpc>
              <a:spcBef>
                <a:spcPct val="0"/>
              </a:spcBef>
              <a:spcAft>
                <a:spcPct val="0"/>
              </a:spcAft>
              <a:buNone/>
              <a:defRPr lang="ko-KR" altLang="en-US"/>
            </a:pPr>
            <a:endParaRPr lang="en-US" sz="1800" b="0" i="0" kern="1200">
              <a:latin typeface="굴림"/>
              <a:ea typeface="굴림"/>
              <a:cs typeface="Tahoma"/>
            </a:endParaRPr>
          </a:p>
        </p:txBody>
      </p:sp>
      <p:sp>
        <p:nvSpPr>
          <p:cNvPr id="3" name="TextBox 5"/>
          <p:cNvSpPr/>
          <p:nvPr/>
        </p:nvSpPr>
        <p:spPr>
          <a:xfrm>
            <a:off x="-110951" y="568440"/>
            <a:ext cx="1697557" cy="7064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spAutoFit/>
          </a:bodyPr>
          <a:lstStyle/>
          <a:p>
            <a:pPr marL="0" lvl="0" indent="0" algn="ctr" hangingPunct="1">
              <a:lnSpc>
                <a:spcPct val="100000"/>
              </a:lnSpc>
              <a:spcBef>
                <a:spcPct val="0"/>
              </a:spcBef>
              <a:spcAft>
                <a:spcPct val="0"/>
              </a:spcAft>
              <a:buNone/>
              <a:defRPr lang="ko-KR" sz="1800"/>
            </a:pPr>
            <a:r>
              <a:rPr lang="ko-KR" sz="4000" b="0" i="0" kern="1200" spc="5" dirty="0">
                <a:solidFill>
                  <a:srgbClr val="F2F2F2"/>
                </a:solidFill>
                <a:latin typeface="a옛날목욕탕L"/>
                <a:ea typeface="a옛날목욕탕L"/>
                <a:cs typeface="Tahoma"/>
              </a:rPr>
              <a:t>근거</a:t>
            </a:r>
            <a:r>
              <a:rPr lang="en-US" sz="4000" b="0" i="0" kern="1200" spc="5" dirty="0">
                <a:solidFill>
                  <a:srgbClr val="F2F2F2"/>
                </a:solidFill>
                <a:latin typeface="a옛날목욕탕L"/>
                <a:ea typeface="a옛날목욕탕L"/>
                <a:cs typeface="Tahoma"/>
              </a:rPr>
              <a:t>3)</a:t>
            </a:r>
          </a:p>
        </p:txBody>
      </p:sp>
      <p:sp>
        <p:nvSpPr>
          <p:cNvPr id="4" name="직사각형 29"/>
          <p:cNvSpPr/>
          <p:nvPr/>
        </p:nvSpPr>
        <p:spPr>
          <a:xfrm>
            <a:off x="1997280" y="196333"/>
            <a:ext cx="7146720" cy="69104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04040"/>
          </a:solidFill>
          <a:ln>
            <a:noFill/>
            <a:prstDash val="solid"/>
          </a:ln>
        </p:spPr>
        <p:txBody>
          <a:bodyPr vert="horz" wrap="square" lIns="90000" tIns="45000" rIns="90000" bIns="45000" anchor="t">
            <a:spAutoFit/>
          </a:bodyPr>
          <a:lstStyle/>
          <a:p>
            <a:pPr marL="0" lvl="0" indent="0" algn="ctr" hangingPunct="1">
              <a:lnSpc>
                <a:spcPct val="100000"/>
              </a:lnSpc>
              <a:spcBef>
                <a:spcPct val="0"/>
              </a:spcBef>
              <a:spcAft>
                <a:spcPct val="0"/>
              </a:spcAft>
              <a:buNone/>
              <a:defRPr lang="ko-KR" sz="1800" b="1" i="1" u="sng">
                <a:uFillTx/>
              </a:defRPr>
            </a:pPr>
            <a:r>
              <a:rPr lang="ko-KR" sz="3900" b="1" i="1" u="sng" kern="1200" spc="5" dirty="0">
                <a:solidFill>
                  <a:srgbClr val="F2F2F2"/>
                </a:solidFill>
                <a:uFillTx/>
                <a:latin typeface="a옛날목욕탕L"/>
                <a:ea typeface="a옛날목욕탕L"/>
                <a:cs typeface="Tahoma"/>
              </a:rPr>
              <a:t>연합군 최고 사령관 각서</a:t>
            </a:r>
            <a:r>
              <a:rPr lang="en-US" sz="3900" b="1" i="1" u="sng" kern="1200" spc="5" dirty="0">
                <a:solidFill>
                  <a:srgbClr val="F2F2F2"/>
                </a:solidFill>
                <a:uFillTx/>
                <a:latin typeface="a옛날목욕탕L"/>
                <a:ea typeface="a옛날목욕탕L"/>
                <a:cs typeface="Tahoma"/>
              </a:rPr>
              <a:t>(1946)</a:t>
            </a:r>
            <a:endParaRPr lang="en-US" sz="3900" b="1" i="1" u="sng" kern="1200" spc="5" dirty="0">
              <a:solidFill>
                <a:srgbClr val="F2F2F2"/>
              </a:solidFill>
              <a:latin typeface="a옛날목욕탕L"/>
              <a:ea typeface="a옛날목욕탕L"/>
              <a:cs typeface="Tahoma"/>
            </a:endParaRPr>
          </a:p>
        </p:txBody>
      </p:sp>
      <p:sp>
        <p:nvSpPr>
          <p:cNvPr id="5" name="TextBox 5"/>
          <p:cNvSpPr/>
          <p:nvPr/>
        </p:nvSpPr>
        <p:spPr>
          <a:xfrm>
            <a:off x="1474945" y="1274872"/>
            <a:ext cx="7561551" cy="415353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spAutoFit/>
          </a:bodyPr>
          <a:lstStyle/>
          <a:p>
            <a:pPr marL="0" lvl="0" indent="0" hangingPunct="0">
              <a:lnSpc>
                <a:spcPct val="100000"/>
              </a:lnSpc>
              <a:spcBef>
                <a:spcPct val="0"/>
              </a:spcBef>
              <a:spcAft>
                <a:spcPct val="0"/>
              </a:spcAft>
              <a:buNone/>
              <a:defRPr lang="ko-KR" sz="2000">
                <a:solidFill>
                  <a:srgbClr val="FFFFFF"/>
                </a:solidFill>
              </a:defRPr>
            </a:pPr>
            <a:r>
              <a:rPr lang="ko-KR" sz="2000" b="1" i="1" u="sng" kern="1200" spc="5" dirty="0">
                <a:solidFill>
                  <a:srgbClr val="FFFFFF"/>
                </a:solidFill>
                <a:uFillTx/>
                <a:latin typeface="함초롬바탕"/>
                <a:ea typeface="함초롬바탕"/>
                <a:cs typeface="함초롬바탕"/>
              </a:rPr>
              <a:t>제</a:t>
            </a:r>
            <a:r>
              <a:rPr lang="en-US" sz="2000" b="1" i="1" u="sng" kern="1200" spc="5" dirty="0">
                <a:solidFill>
                  <a:srgbClr val="FFFFFF"/>
                </a:solidFill>
                <a:uFillTx/>
                <a:latin typeface="함초롬바탕"/>
                <a:ea typeface="함초롬바탕"/>
                <a:cs typeface="함초롬바탕"/>
              </a:rPr>
              <a:t>2</a:t>
            </a:r>
            <a:r>
              <a:rPr lang="ko-KR" sz="2000" b="1" i="1" u="sng" kern="1200" spc="5" dirty="0">
                <a:solidFill>
                  <a:srgbClr val="FFFFFF"/>
                </a:solidFill>
                <a:uFillTx/>
                <a:latin typeface="함초롬바탕"/>
                <a:ea typeface="함초롬바탕"/>
                <a:cs typeface="함초롬바탕"/>
              </a:rPr>
              <a:t>차 세계대전 종전 후 연합국 최고사령관 총사령부</a:t>
            </a:r>
          </a:p>
          <a:p>
            <a:pPr marL="0" lvl="0" indent="0" hangingPunct="0">
              <a:lnSpc>
                <a:spcPct val="100000"/>
              </a:lnSpc>
              <a:spcBef>
                <a:spcPct val="0"/>
              </a:spcBef>
              <a:spcAft>
                <a:spcPct val="0"/>
              </a:spcAft>
              <a:buNone/>
              <a:defRPr lang="ko-KR" sz="2000">
                <a:solidFill>
                  <a:srgbClr val="FFFFFF"/>
                </a:solidFill>
              </a:defRPr>
            </a:pPr>
            <a:r>
              <a:rPr lang="en-US" sz="2000" b="1" i="1" u="sng" kern="1200" spc="5" dirty="0">
                <a:solidFill>
                  <a:srgbClr val="FFFFFF"/>
                </a:solidFill>
                <a:uFillTx/>
                <a:latin typeface="함초롬바탕"/>
                <a:ea typeface="함초롬바탕"/>
                <a:cs typeface="함초롬바탕"/>
              </a:rPr>
              <a:t>1946</a:t>
            </a:r>
            <a:r>
              <a:rPr lang="ko-KR" sz="2000" b="1" i="1" u="sng" kern="1200" spc="5" dirty="0">
                <a:solidFill>
                  <a:srgbClr val="FFFFFF"/>
                </a:solidFill>
                <a:uFillTx/>
                <a:latin typeface="함초롬바탕"/>
                <a:ea typeface="함초롬바탕"/>
                <a:cs typeface="함초롬바탕"/>
              </a:rPr>
              <a:t>년 </a:t>
            </a:r>
            <a:r>
              <a:rPr lang="en-US" sz="2000" b="1" i="1" u="sng" kern="1200" spc="5" dirty="0">
                <a:solidFill>
                  <a:srgbClr val="FFFFFF"/>
                </a:solidFill>
                <a:uFillTx/>
                <a:latin typeface="함초롬바탕"/>
                <a:ea typeface="함초롬바탕"/>
                <a:cs typeface="함초롬바탕"/>
              </a:rPr>
              <a:t>1</a:t>
            </a:r>
            <a:r>
              <a:rPr lang="ko-KR" sz="2000" b="1" i="1" u="sng" kern="1200" spc="5" dirty="0">
                <a:solidFill>
                  <a:srgbClr val="FFFFFF"/>
                </a:solidFill>
                <a:uFillTx/>
                <a:latin typeface="함초롬바탕"/>
                <a:ea typeface="함초롬바탕"/>
                <a:cs typeface="함초롬바탕"/>
              </a:rPr>
              <a:t>월 </a:t>
            </a:r>
            <a:r>
              <a:rPr lang="en-US" sz="2000" b="1" i="1" u="sng" kern="1200" spc="5" dirty="0">
                <a:solidFill>
                  <a:srgbClr val="FFFFFF"/>
                </a:solidFill>
                <a:uFillTx/>
                <a:latin typeface="함초롬바탕"/>
                <a:ea typeface="함초롬바탕"/>
                <a:cs typeface="함초롬바탕"/>
              </a:rPr>
              <a:t>29</a:t>
            </a:r>
            <a:r>
              <a:rPr lang="ko-KR" sz="2000" b="1" i="1" u="sng" kern="1200" spc="5" dirty="0">
                <a:solidFill>
                  <a:srgbClr val="FFFFFF"/>
                </a:solidFill>
                <a:uFillTx/>
                <a:latin typeface="함초롬바탕"/>
                <a:ea typeface="함초롬바탕"/>
                <a:cs typeface="함초롬바탕"/>
              </a:rPr>
              <a:t>일 연합국 최고사령관 각서</a:t>
            </a:r>
          </a:p>
          <a:p>
            <a:pPr marL="0" lvl="0" indent="0" hangingPunct="0">
              <a:lnSpc>
                <a:spcPct val="100000"/>
              </a:lnSpc>
              <a:spcBef>
                <a:spcPct val="0"/>
              </a:spcBef>
              <a:spcAft>
                <a:spcPct val="0"/>
              </a:spcAft>
              <a:buNone/>
              <a:defRPr lang="ko-KR" sz="2000">
                <a:solidFill>
                  <a:srgbClr val="FFFFFF"/>
                </a:solidFill>
              </a:defRPr>
            </a:pPr>
            <a:endParaRPr lang="en-US" sz="1700" b="1" i="0" kern="1200" spc="5" dirty="0">
              <a:solidFill>
                <a:srgbClr val="FFFFFF"/>
              </a:solidFill>
              <a:latin typeface="함초롬바탕"/>
              <a:ea typeface="함초롬바탕"/>
              <a:cs typeface="함초롬바탕"/>
            </a:endParaRPr>
          </a:p>
          <a:p>
            <a:pPr marL="0" lvl="0" indent="0" hangingPunct="0">
              <a:lnSpc>
                <a:spcPct val="100000"/>
              </a:lnSpc>
              <a:spcBef>
                <a:spcPct val="0"/>
              </a:spcBef>
              <a:spcAft>
                <a:spcPct val="0"/>
              </a:spcAft>
              <a:buNone/>
              <a:defRPr lang="ko-KR" sz="2000" b="1">
                <a:solidFill>
                  <a:srgbClr val="FFFFFF"/>
                </a:solidFill>
                <a:latin typeface="MD개성체"/>
                <a:ea typeface="MD개성체"/>
                <a:cs typeface="Tahoma"/>
              </a:defRPr>
            </a:pPr>
            <a:r>
              <a:rPr lang="en-US" sz="1700" b="0" i="0" kern="1200" spc="5" dirty="0">
                <a:solidFill>
                  <a:srgbClr val="FFFFFF"/>
                </a:solidFill>
                <a:latin typeface="함초롬바탕"/>
                <a:ea typeface="함초롬바탕"/>
                <a:cs typeface="함초롬바탕"/>
              </a:rPr>
              <a:t>(SCAPIN) </a:t>
            </a:r>
            <a:r>
              <a:rPr lang="ko-KR" sz="1700" b="0" i="0" kern="1200" spc="5" dirty="0">
                <a:solidFill>
                  <a:srgbClr val="FFFFFF"/>
                </a:solidFill>
                <a:latin typeface="함초롬바탕"/>
                <a:ea typeface="함초롬바탕"/>
                <a:cs typeface="함초롬바탕"/>
              </a:rPr>
              <a:t>제</a:t>
            </a:r>
            <a:r>
              <a:rPr lang="en-US" sz="1700" b="0" i="0" kern="1200" spc="5" dirty="0">
                <a:solidFill>
                  <a:srgbClr val="FFFFFF"/>
                </a:solidFill>
                <a:latin typeface="함초롬바탕"/>
                <a:ea typeface="함초롬바탕"/>
                <a:cs typeface="함초롬바탕"/>
              </a:rPr>
              <a:t>677</a:t>
            </a:r>
            <a:r>
              <a:rPr lang="ko-KR" sz="1700" b="0" i="0" kern="1200" spc="5" dirty="0">
                <a:solidFill>
                  <a:srgbClr val="FFFFFF"/>
                </a:solidFill>
                <a:latin typeface="함초롬바탕"/>
                <a:ea typeface="함초롬바탕"/>
                <a:cs typeface="함초롬바탕"/>
              </a:rPr>
              <a:t>호를 통해 독도를 일본의 통치∙행정범위로부터 제외하였습니다</a:t>
            </a:r>
            <a:r>
              <a:rPr lang="en-US" sz="1700" b="0" i="0" kern="1200" spc="5" dirty="0">
                <a:solidFill>
                  <a:srgbClr val="FFFFFF"/>
                </a:solidFill>
                <a:latin typeface="함초롬바탕"/>
                <a:ea typeface="함초롬바탕"/>
                <a:cs typeface="함초롬바탕"/>
              </a:rPr>
              <a:t>.</a:t>
            </a:r>
          </a:p>
          <a:p>
            <a:pPr marL="0" lvl="0" indent="0" hangingPunct="0">
              <a:lnSpc>
                <a:spcPct val="100000"/>
              </a:lnSpc>
              <a:spcBef>
                <a:spcPct val="0"/>
              </a:spcBef>
              <a:spcAft>
                <a:spcPct val="0"/>
              </a:spcAft>
              <a:buNone/>
              <a:defRPr lang="ko-KR" sz="2000">
                <a:solidFill>
                  <a:srgbClr val="FFFFFF"/>
                </a:solidFill>
                <a:latin typeface="MD개성체"/>
                <a:ea typeface="MD개성체"/>
                <a:cs typeface="Tahoma"/>
              </a:defRPr>
            </a:pPr>
            <a:r>
              <a:rPr lang="ko-KR" sz="1700" b="0" i="0" kern="1200" spc="5" dirty="0">
                <a:solidFill>
                  <a:srgbClr val="FFFFFF"/>
                </a:solidFill>
                <a:latin typeface="함초롬바탕"/>
                <a:ea typeface="함초롬바탕"/>
                <a:cs typeface="함초롬바탕"/>
              </a:rPr>
              <a:t>각서</a:t>
            </a:r>
            <a:r>
              <a:rPr lang="en-US" sz="1700" b="0" i="0" kern="1200" spc="5" dirty="0">
                <a:solidFill>
                  <a:srgbClr val="FFFFFF"/>
                </a:solidFill>
                <a:latin typeface="함초롬바탕"/>
                <a:ea typeface="함초롬바탕"/>
                <a:cs typeface="함초롬바탕"/>
              </a:rPr>
              <a:t>(SCAPIN) </a:t>
            </a:r>
            <a:r>
              <a:rPr lang="ko-KR" sz="1700" b="0" i="0" kern="1200" spc="5" dirty="0">
                <a:solidFill>
                  <a:srgbClr val="FFFFFF"/>
                </a:solidFill>
                <a:latin typeface="함초롬바탕"/>
                <a:ea typeface="함초롬바탕"/>
                <a:cs typeface="함초롬바탕"/>
              </a:rPr>
              <a:t>제</a:t>
            </a:r>
            <a:r>
              <a:rPr lang="en-US" sz="1700" b="0" i="0" kern="1200" spc="5" dirty="0">
                <a:solidFill>
                  <a:srgbClr val="FFFFFF"/>
                </a:solidFill>
                <a:latin typeface="함초롬바탕"/>
                <a:ea typeface="함초롬바탕"/>
                <a:cs typeface="함초롬바탕"/>
              </a:rPr>
              <a:t>677</a:t>
            </a:r>
            <a:r>
              <a:rPr lang="ko-KR" sz="1700" b="0" i="0" kern="1200" spc="5" dirty="0">
                <a:solidFill>
                  <a:srgbClr val="FFFFFF"/>
                </a:solidFill>
                <a:latin typeface="함초롬바탕"/>
                <a:ea typeface="함초롬바탕"/>
                <a:cs typeface="함초롬바탕"/>
              </a:rPr>
              <a:t>호 제</a:t>
            </a:r>
            <a:r>
              <a:rPr lang="en-US" sz="1700" b="0" i="0" kern="1200" spc="5" dirty="0">
                <a:solidFill>
                  <a:srgbClr val="FFFFFF"/>
                </a:solidFill>
                <a:latin typeface="함초롬바탕"/>
                <a:ea typeface="함초롬바탕"/>
                <a:cs typeface="함초롬바탕"/>
              </a:rPr>
              <a:t>2</a:t>
            </a:r>
            <a:r>
              <a:rPr lang="ko-KR" sz="1700" b="0" i="0" kern="1200" spc="5" dirty="0">
                <a:solidFill>
                  <a:srgbClr val="FFFFFF"/>
                </a:solidFill>
                <a:latin typeface="함초롬바탕"/>
                <a:ea typeface="함초롬바탕"/>
                <a:cs typeface="함초롬바탕"/>
              </a:rPr>
              <a:t>차 세계대전 종전 후 일본의 통치 행정범위에서</a:t>
            </a:r>
          </a:p>
          <a:p>
            <a:pPr marL="0" lvl="0" indent="0" hangingPunct="0">
              <a:lnSpc>
                <a:spcPct val="100000"/>
              </a:lnSpc>
              <a:spcBef>
                <a:spcPct val="0"/>
              </a:spcBef>
              <a:spcAft>
                <a:spcPct val="0"/>
              </a:spcAft>
              <a:buNone/>
              <a:defRPr lang="ko-KR" sz="2000">
                <a:solidFill>
                  <a:srgbClr val="FFFFFF"/>
                </a:solidFill>
                <a:latin typeface="MD개성체"/>
                <a:ea typeface="MD개성체"/>
                <a:cs typeface="Tahoma"/>
              </a:defRPr>
            </a:pPr>
            <a:r>
              <a:rPr lang="ko-KR" sz="1700" b="0" i="0" kern="1200" spc="5" dirty="0">
                <a:solidFill>
                  <a:srgbClr val="FFFFFF"/>
                </a:solidFill>
                <a:latin typeface="함초롬바탕"/>
                <a:ea typeface="함초롬바탕"/>
                <a:cs typeface="함초롬바탕"/>
              </a:rPr>
              <a:t>독도를 제외시킨 각서입니다</a:t>
            </a:r>
            <a:r>
              <a:rPr lang="en-US" sz="1700" b="0" i="0" kern="1200" spc="5" dirty="0">
                <a:solidFill>
                  <a:srgbClr val="FFFFFF"/>
                </a:solidFill>
                <a:latin typeface="함초롬바탕"/>
                <a:ea typeface="함초롬바탕"/>
                <a:cs typeface="함초롬바탕"/>
              </a:rPr>
              <a:t>.</a:t>
            </a:r>
          </a:p>
          <a:p>
            <a:pPr marL="0" lvl="0" indent="0" hangingPunct="0">
              <a:lnSpc>
                <a:spcPct val="100000"/>
              </a:lnSpc>
              <a:spcBef>
                <a:spcPct val="0"/>
              </a:spcBef>
              <a:spcAft>
                <a:spcPct val="0"/>
              </a:spcAft>
              <a:buNone/>
              <a:defRPr lang="ko-KR" sz="2000">
                <a:solidFill>
                  <a:srgbClr val="FFFFFF"/>
                </a:solidFill>
                <a:latin typeface="MD개성체"/>
                <a:ea typeface="MD개성체"/>
                <a:cs typeface="Tahoma"/>
              </a:defRPr>
            </a:pPr>
            <a:r>
              <a:rPr lang="ko-KR" sz="1700" b="0" i="0" kern="1200" spc="5" dirty="0">
                <a:solidFill>
                  <a:srgbClr val="FFFFFF"/>
                </a:solidFill>
                <a:latin typeface="함초롬바탕"/>
                <a:ea typeface="함초롬바탕"/>
                <a:cs typeface="함초롬바탕"/>
              </a:rPr>
              <a:t>동 각서는 제</a:t>
            </a:r>
            <a:r>
              <a:rPr lang="en-US" sz="1700" b="0" i="0" kern="1200" spc="5" dirty="0">
                <a:solidFill>
                  <a:srgbClr val="FFFFFF"/>
                </a:solidFill>
                <a:latin typeface="함초롬바탕"/>
                <a:ea typeface="함초롬바탕"/>
                <a:cs typeface="함초롬바탕"/>
              </a:rPr>
              <a:t>3</a:t>
            </a:r>
            <a:r>
              <a:rPr lang="ko-KR" sz="1700" b="0" i="0" kern="1200" spc="5" dirty="0">
                <a:solidFill>
                  <a:srgbClr val="FFFFFF"/>
                </a:solidFill>
                <a:latin typeface="함초롬바탕"/>
                <a:ea typeface="함초롬바탕"/>
                <a:cs typeface="함초롬바탕"/>
              </a:rPr>
              <a:t>항에서 일본이 통치권을 행사할 수 있는 </a:t>
            </a:r>
            <a:r>
              <a:rPr lang="ko-KR" sz="1700" b="0" i="0" kern="1200" spc="5" dirty="0" smtClean="0">
                <a:solidFill>
                  <a:srgbClr val="FFFFFF"/>
                </a:solidFill>
                <a:latin typeface="함초롬바탕"/>
                <a:ea typeface="함초롬바탕"/>
                <a:cs typeface="함초롬바탕"/>
              </a:rPr>
              <a:t>지역은</a:t>
            </a:r>
            <a:r>
              <a:rPr lang="en-US" altLang="ko-KR" sz="1700" b="0" i="0" kern="1200" spc="5" dirty="0" smtClean="0">
                <a:solidFill>
                  <a:srgbClr val="FFFFFF"/>
                </a:solidFill>
                <a:latin typeface="함초롬바탕"/>
                <a:ea typeface="함초롬바탕"/>
                <a:cs typeface="함초롬바탕"/>
              </a:rPr>
              <a:t> </a:t>
            </a:r>
            <a:r>
              <a:rPr lang="en-US" sz="1700" b="0" i="0" kern="1200" spc="5" dirty="0" smtClean="0">
                <a:solidFill>
                  <a:srgbClr val="FFFFFF"/>
                </a:solidFill>
                <a:latin typeface="함초롬바탕"/>
                <a:ea typeface="함초롬바탕"/>
                <a:cs typeface="함초롬바탕"/>
              </a:rPr>
              <a:t>“</a:t>
            </a:r>
            <a:r>
              <a:rPr lang="ko-KR" sz="1700" b="0" i="0" kern="1200" spc="5" dirty="0">
                <a:solidFill>
                  <a:srgbClr val="FFFFFF"/>
                </a:solidFill>
                <a:latin typeface="함초롬바탕"/>
                <a:ea typeface="함초롬바탕"/>
                <a:cs typeface="함초롬바탕"/>
              </a:rPr>
              <a:t>홋카이도</a:t>
            </a:r>
            <a:r>
              <a:rPr lang="en-US" sz="1700" b="0" i="0" kern="1200" spc="5" dirty="0">
                <a:solidFill>
                  <a:srgbClr val="FFFFFF"/>
                </a:solidFill>
                <a:latin typeface="함초롬바탕"/>
                <a:ea typeface="함초롬바탕"/>
                <a:cs typeface="함초롬바탕"/>
              </a:rPr>
              <a:t>, </a:t>
            </a:r>
            <a:r>
              <a:rPr lang="ko-KR" sz="1700" b="0" i="0" kern="1200" spc="5" dirty="0" err="1">
                <a:solidFill>
                  <a:srgbClr val="FFFFFF"/>
                </a:solidFill>
                <a:latin typeface="함초롬바탕"/>
                <a:ea typeface="함초롬바탕"/>
                <a:cs typeface="함초롬바탕"/>
              </a:rPr>
              <a:t>혼슈</a:t>
            </a:r>
            <a:r>
              <a:rPr lang="en-US" sz="1700" b="0" i="0" kern="1200" spc="5" dirty="0">
                <a:solidFill>
                  <a:srgbClr val="FFFFFF"/>
                </a:solidFill>
                <a:latin typeface="함초롬바탕"/>
                <a:ea typeface="함초롬바탕"/>
                <a:cs typeface="함초롬바탕"/>
              </a:rPr>
              <a:t>, </a:t>
            </a:r>
            <a:r>
              <a:rPr lang="ko-KR" sz="1700" b="0" i="0" kern="1200" spc="5" dirty="0" err="1">
                <a:solidFill>
                  <a:srgbClr val="FFFFFF"/>
                </a:solidFill>
                <a:latin typeface="함초롬바탕"/>
                <a:ea typeface="함초롬바탕"/>
                <a:cs typeface="함초롬바탕"/>
              </a:rPr>
              <a:t>규슈</a:t>
            </a:r>
            <a:r>
              <a:rPr lang="en-US" sz="1700" b="0" i="0" kern="1200" spc="5" dirty="0">
                <a:solidFill>
                  <a:srgbClr val="FFFFFF"/>
                </a:solidFill>
                <a:latin typeface="함초롬바탕"/>
                <a:ea typeface="함초롬바탕"/>
                <a:cs typeface="함초롬바탕"/>
              </a:rPr>
              <a:t>, </a:t>
            </a:r>
            <a:r>
              <a:rPr lang="ko-KR" sz="1700" b="0" i="0" kern="1200" spc="5" dirty="0" err="1">
                <a:solidFill>
                  <a:srgbClr val="FFFFFF"/>
                </a:solidFill>
                <a:latin typeface="함초롬바탕"/>
                <a:ea typeface="함초롬바탕"/>
                <a:cs typeface="함초롬바탕"/>
              </a:rPr>
              <a:t>시코쿠</a:t>
            </a:r>
            <a:r>
              <a:rPr lang="ko-KR" sz="1700" b="0" i="0" kern="1200" spc="5" dirty="0">
                <a:solidFill>
                  <a:srgbClr val="FFFFFF"/>
                </a:solidFill>
                <a:latin typeface="함초롬바탕"/>
                <a:ea typeface="함초롬바탕"/>
                <a:cs typeface="함초롬바탕"/>
              </a:rPr>
              <a:t> 등 </a:t>
            </a:r>
            <a:r>
              <a:rPr lang="en-US" sz="1700" b="0" i="0" kern="1200" spc="5" dirty="0">
                <a:solidFill>
                  <a:srgbClr val="FFFFFF"/>
                </a:solidFill>
                <a:latin typeface="함초롬바탕"/>
                <a:ea typeface="함초롬바탕"/>
                <a:cs typeface="함초롬바탕"/>
              </a:rPr>
              <a:t>4</a:t>
            </a:r>
            <a:r>
              <a:rPr lang="ko-KR" sz="1700" b="0" i="0" kern="1200" spc="5" dirty="0">
                <a:solidFill>
                  <a:srgbClr val="FFFFFF"/>
                </a:solidFill>
                <a:latin typeface="함초롬바탕"/>
                <a:ea typeface="함초롬바탕"/>
                <a:cs typeface="함초롬바탕"/>
              </a:rPr>
              <a:t>개 주요 도서와 약 </a:t>
            </a:r>
            <a:r>
              <a:rPr lang="en-US" sz="1700" b="0" i="0" kern="1200" spc="5" dirty="0">
                <a:solidFill>
                  <a:srgbClr val="FFFFFF"/>
                </a:solidFill>
                <a:latin typeface="함초롬바탕"/>
                <a:ea typeface="함초롬바탕"/>
                <a:cs typeface="함초롬바탕"/>
              </a:rPr>
              <a:t>1</a:t>
            </a:r>
            <a:r>
              <a:rPr lang="ko-KR" sz="1700" b="0" i="0" kern="1200" spc="5" dirty="0" err="1">
                <a:solidFill>
                  <a:srgbClr val="FFFFFF"/>
                </a:solidFill>
                <a:latin typeface="함초롬바탕"/>
                <a:ea typeface="함초롬바탕"/>
                <a:cs typeface="함초롬바탕"/>
              </a:rPr>
              <a:t>천개의</a:t>
            </a:r>
            <a:r>
              <a:rPr lang="ko-KR" sz="1700" b="0" i="0" kern="1200" spc="5" dirty="0">
                <a:solidFill>
                  <a:srgbClr val="FFFFFF"/>
                </a:solidFill>
                <a:latin typeface="함초롬바탕"/>
                <a:ea typeface="함초롬바탕"/>
                <a:cs typeface="함초롬바탕"/>
              </a:rPr>
              <a:t> 인접 소도서”라고 하고</a:t>
            </a:r>
            <a:r>
              <a:rPr lang="en-US" sz="1700" b="0" i="0" kern="1200" spc="5" dirty="0">
                <a:solidFill>
                  <a:srgbClr val="FFFFFF"/>
                </a:solidFill>
                <a:latin typeface="함초롬바탕"/>
                <a:ea typeface="함초롬바탕"/>
                <a:cs typeface="함초롬바탕"/>
              </a:rPr>
              <a:t>,</a:t>
            </a:r>
          </a:p>
          <a:p>
            <a:pPr marL="0" lvl="0" indent="0" hangingPunct="0">
              <a:lnSpc>
                <a:spcPct val="100000"/>
              </a:lnSpc>
              <a:spcBef>
                <a:spcPct val="0"/>
              </a:spcBef>
              <a:spcAft>
                <a:spcPct val="0"/>
              </a:spcAft>
              <a:buNone/>
              <a:defRPr lang="ko-KR" sz="2000">
                <a:solidFill>
                  <a:srgbClr val="FFFFFF"/>
                </a:solidFill>
                <a:latin typeface="MD개성체"/>
                <a:ea typeface="MD개성체"/>
                <a:cs typeface="Tahoma"/>
              </a:defRPr>
            </a:pPr>
            <a:r>
              <a:rPr lang="ko-KR" sz="1700" b="0" i="0" kern="1200" spc="5" dirty="0">
                <a:solidFill>
                  <a:srgbClr val="FFFFFF"/>
                </a:solidFill>
                <a:latin typeface="함초롬바탕"/>
                <a:ea typeface="함초롬바탕"/>
                <a:cs typeface="함초롬바탕"/>
              </a:rPr>
              <a:t>일본의 영역에서 “울릉도</a:t>
            </a:r>
            <a:r>
              <a:rPr lang="en-US" sz="1700" b="0" i="0" kern="1200" spc="5" dirty="0">
                <a:solidFill>
                  <a:srgbClr val="FFFFFF"/>
                </a:solidFill>
                <a:latin typeface="함초롬바탕"/>
                <a:ea typeface="함초롬바탕"/>
                <a:cs typeface="함초롬바탕"/>
              </a:rPr>
              <a:t>, </a:t>
            </a:r>
            <a:r>
              <a:rPr lang="ko-KR" sz="1700" b="0" i="0" kern="1200" spc="5" dirty="0" err="1">
                <a:solidFill>
                  <a:srgbClr val="FFFFFF"/>
                </a:solidFill>
                <a:latin typeface="함초롬바탕"/>
                <a:ea typeface="함초롬바탕"/>
                <a:cs typeface="함초롬바탕"/>
              </a:rPr>
              <a:t>리앙쿠르섬</a:t>
            </a:r>
            <a:r>
              <a:rPr lang="en-US" sz="1700" b="0" i="0" kern="1200" spc="5" dirty="0">
                <a:solidFill>
                  <a:srgbClr val="FFFFFF"/>
                </a:solidFill>
                <a:latin typeface="함초롬바탕"/>
                <a:ea typeface="함초롬바탕"/>
                <a:cs typeface="함초롬바탕"/>
              </a:rPr>
              <a:t>(</a:t>
            </a:r>
            <a:r>
              <a:rPr lang="ko-KR" sz="1700" b="0" i="0" kern="1200" spc="5" dirty="0">
                <a:solidFill>
                  <a:srgbClr val="FFFFFF"/>
                </a:solidFill>
                <a:latin typeface="함초롬바탕"/>
                <a:ea typeface="함초롬바탕"/>
                <a:cs typeface="함초롬바탕"/>
              </a:rPr>
              <a:t>독도</a:t>
            </a:r>
            <a:r>
              <a:rPr lang="en-US" sz="1700" b="0" i="0" kern="1200" spc="5" dirty="0">
                <a:solidFill>
                  <a:srgbClr val="FFFFFF"/>
                </a:solidFill>
                <a:latin typeface="함초롬바탕"/>
                <a:ea typeface="함초롬바탕"/>
                <a:cs typeface="함초롬바탕"/>
              </a:rPr>
              <a:t>)</a:t>
            </a:r>
            <a:r>
              <a:rPr lang="ko-KR" sz="1700" b="0" i="0" kern="1200" spc="5" dirty="0">
                <a:solidFill>
                  <a:srgbClr val="FFFFFF"/>
                </a:solidFill>
                <a:latin typeface="함초롬바탕"/>
                <a:ea typeface="함초롬바탕"/>
                <a:cs typeface="함초롬바탕"/>
              </a:rPr>
              <a:t>과 제주도는 제외된다”고 규정하고 있습니다</a:t>
            </a:r>
            <a:r>
              <a:rPr lang="en-US" sz="1700" b="0" i="0" kern="1200" spc="5" dirty="0">
                <a:solidFill>
                  <a:srgbClr val="FFFFFF"/>
                </a:solidFill>
                <a:latin typeface="함초롬바탕"/>
                <a:ea typeface="함초롬바탕"/>
                <a:cs typeface="함초롬바탕"/>
              </a:rPr>
              <a:t>.</a:t>
            </a:r>
          </a:p>
          <a:p>
            <a:pPr marL="0" lvl="0" indent="0" hangingPunct="0">
              <a:lnSpc>
                <a:spcPct val="100000"/>
              </a:lnSpc>
              <a:spcBef>
                <a:spcPct val="0"/>
              </a:spcBef>
              <a:spcAft>
                <a:spcPct val="0"/>
              </a:spcAft>
              <a:buNone/>
              <a:defRPr lang="ko-KR" sz="2000">
                <a:solidFill>
                  <a:srgbClr val="FFFFFF"/>
                </a:solidFill>
                <a:latin typeface="MD개성체"/>
                <a:ea typeface="MD개성체"/>
                <a:cs typeface="Tahoma"/>
              </a:defRPr>
            </a:pPr>
            <a:endParaRPr lang="en-US" sz="1700" b="0" i="0" kern="1200" spc="5" dirty="0">
              <a:solidFill>
                <a:srgbClr val="FFFFFF"/>
              </a:solidFill>
              <a:latin typeface="함초롬바탕"/>
              <a:ea typeface="함초롬바탕"/>
              <a:cs typeface="함초롬바탕"/>
            </a:endParaRPr>
          </a:p>
          <a:p>
            <a:pPr marL="0" lvl="0" indent="0" hangingPunct="0">
              <a:lnSpc>
                <a:spcPct val="100000"/>
              </a:lnSpc>
              <a:spcBef>
                <a:spcPct val="0"/>
              </a:spcBef>
              <a:spcAft>
                <a:spcPct val="0"/>
              </a:spcAft>
              <a:buNone/>
              <a:defRPr lang="ko-KR" sz="2000">
                <a:solidFill>
                  <a:srgbClr val="FFFFFF"/>
                </a:solidFill>
                <a:latin typeface="MD개성체"/>
                <a:ea typeface="MD개성체"/>
                <a:cs typeface="Tahoma"/>
              </a:defRPr>
            </a:pPr>
            <a:r>
              <a:rPr lang="ko-KR" sz="1700" b="0" i="0" kern="1200" spc="5" dirty="0">
                <a:solidFill>
                  <a:srgbClr val="FFFFFF"/>
                </a:solidFill>
                <a:latin typeface="함초롬바탕"/>
                <a:ea typeface="함초롬바탕"/>
                <a:cs typeface="함초롬바탕"/>
              </a:rPr>
              <a:t>또한 </a:t>
            </a:r>
            <a:r>
              <a:rPr lang="en-US" sz="2000" b="1" i="1" u="sng" kern="1200" spc="5" dirty="0">
                <a:solidFill>
                  <a:srgbClr val="FFFFFF"/>
                </a:solidFill>
                <a:uFillTx/>
                <a:latin typeface="함초롬바탕"/>
                <a:ea typeface="함초롬바탕"/>
                <a:cs typeface="함초롬바탕"/>
              </a:rPr>
              <a:t>1946</a:t>
            </a:r>
            <a:r>
              <a:rPr lang="ko-KR" sz="2000" b="1" i="1" u="sng" kern="1200" spc="5" dirty="0">
                <a:solidFill>
                  <a:srgbClr val="FFFFFF"/>
                </a:solidFill>
                <a:uFillTx/>
                <a:latin typeface="함초롬바탕"/>
                <a:ea typeface="함초롬바탕"/>
                <a:cs typeface="함초롬바탕"/>
              </a:rPr>
              <a:t>년 </a:t>
            </a:r>
            <a:r>
              <a:rPr lang="en-US" sz="2000" b="1" i="1" u="sng" kern="1200" spc="5" dirty="0">
                <a:solidFill>
                  <a:srgbClr val="FFFFFF"/>
                </a:solidFill>
                <a:uFillTx/>
                <a:latin typeface="함초롬바탕"/>
                <a:ea typeface="함초롬바탕"/>
                <a:cs typeface="함초롬바탕"/>
              </a:rPr>
              <a:t>6</a:t>
            </a:r>
            <a:r>
              <a:rPr lang="ko-KR" sz="2000" b="1" i="1" u="sng" kern="1200" spc="5" dirty="0">
                <a:solidFill>
                  <a:srgbClr val="FFFFFF"/>
                </a:solidFill>
                <a:uFillTx/>
                <a:latin typeface="함초롬바탕"/>
                <a:ea typeface="함초롬바탕"/>
                <a:cs typeface="함초롬바탕"/>
              </a:rPr>
              <a:t>월 </a:t>
            </a:r>
            <a:r>
              <a:rPr lang="en-US" sz="2000" b="1" i="1" u="sng" kern="1200" spc="5" dirty="0">
                <a:solidFill>
                  <a:srgbClr val="FFFFFF"/>
                </a:solidFill>
                <a:uFillTx/>
                <a:latin typeface="함초롬바탕"/>
                <a:ea typeface="함초롬바탕"/>
                <a:cs typeface="함초롬바탕"/>
              </a:rPr>
              <a:t>22</a:t>
            </a:r>
            <a:r>
              <a:rPr lang="ko-KR" sz="2000" b="1" i="1" u="sng" kern="1200" spc="5" dirty="0">
                <a:solidFill>
                  <a:srgbClr val="FFFFFF"/>
                </a:solidFill>
                <a:uFillTx/>
                <a:latin typeface="함초롬바탕"/>
                <a:ea typeface="함초롬바탕"/>
                <a:cs typeface="함초롬바탕"/>
              </a:rPr>
              <a:t>일 연합국 최고사령관 각서</a:t>
            </a:r>
            <a:r>
              <a:rPr lang="en-US" sz="2000" b="1" i="1" u="sng" kern="1200" spc="5" dirty="0">
                <a:solidFill>
                  <a:srgbClr val="FFFFFF"/>
                </a:solidFill>
                <a:uFillTx/>
                <a:latin typeface="함초롬바탕"/>
                <a:ea typeface="함초롬바탕"/>
                <a:cs typeface="함초롬바탕"/>
              </a:rPr>
              <a:t>(SCAPIN) </a:t>
            </a:r>
            <a:r>
              <a:rPr lang="ko-KR" sz="2000" b="1" i="1" u="sng" kern="1200" spc="5" dirty="0">
                <a:solidFill>
                  <a:srgbClr val="FFFFFF"/>
                </a:solidFill>
                <a:uFillTx/>
                <a:latin typeface="함초롬바탕"/>
                <a:ea typeface="함초롬바탕"/>
                <a:cs typeface="함초롬바탕"/>
              </a:rPr>
              <a:t>제</a:t>
            </a:r>
            <a:r>
              <a:rPr lang="en-US" sz="2000" b="1" i="1" u="sng" kern="1200" spc="5" dirty="0">
                <a:solidFill>
                  <a:srgbClr val="FFFFFF"/>
                </a:solidFill>
                <a:uFillTx/>
                <a:latin typeface="함초롬바탕"/>
                <a:ea typeface="함초롬바탕"/>
                <a:cs typeface="함초롬바탕"/>
              </a:rPr>
              <a:t>1033</a:t>
            </a:r>
            <a:r>
              <a:rPr lang="ko-KR" sz="2000" b="1" i="1" u="sng" kern="1200" spc="5" dirty="0">
                <a:solidFill>
                  <a:srgbClr val="FFFFFF"/>
                </a:solidFill>
                <a:uFillTx/>
                <a:latin typeface="함초롬바탕"/>
                <a:ea typeface="함초롬바탕"/>
                <a:cs typeface="함초롬바탕"/>
              </a:rPr>
              <a:t>호</a:t>
            </a:r>
          </a:p>
          <a:p>
            <a:pPr marL="0" lvl="0" indent="0" hangingPunct="0">
              <a:lnSpc>
                <a:spcPct val="100000"/>
              </a:lnSpc>
              <a:spcBef>
                <a:spcPct val="0"/>
              </a:spcBef>
              <a:spcAft>
                <a:spcPct val="0"/>
              </a:spcAft>
              <a:buNone/>
              <a:defRPr lang="ko-KR" sz="2000">
                <a:solidFill>
                  <a:srgbClr val="FFFFFF"/>
                </a:solidFill>
                <a:latin typeface="MD개성체"/>
                <a:ea typeface="MD개성체"/>
                <a:cs typeface="Tahoma"/>
              </a:defRPr>
            </a:pPr>
            <a:r>
              <a:rPr lang="ko-KR" sz="1700" b="0" i="0" kern="1200" spc="5" dirty="0">
                <a:solidFill>
                  <a:srgbClr val="FFFFFF"/>
                </a:solidFill>
                <a:latin typeface="함초롬바탕"/>
                <a:ea typeface="함초롬바탕"/>
                <a:cs typeface="함초롬바탕"/>
              </a:rPr>
              <a:t>도 일본의 선박 및 국민이 독도 또는</a:t>
            </a:r>
          </a:p>
          <a:p>
            <a:pPr marL="0" lvl="0" indent="0" hangingPunct="0">
              <a:lnSpc>
                <a:spcPct val="100000"/>
              </a:lnSpc>
              <a:spcBef>
                <a:spcPct val="0"/>
              </a:spcBef>
              <a:spcAft>
                <a:spcPct val="0"/>
              </a:spcAft>
              <a:buNone/>
              <a:defRPr lang="ko-KR" sz="2000">
                <a:solidFill>
                  <a:srgbClr val="FFFFFF"/>
                </a:solidFill>
                <a:latin typeface="MD개성체"/>
                <a:ea typeface="MD개성체"/>
                <a:cs typeface="Tahoma"/>
              </a:defRPr>
            </a:pPr>
            <a:r>
              <a:rPr lang="ko-KR" sz="1700" b="0" i="0" kern="1200" spc="5" dirty="0">
                <a:solidFill>
                  <a:srgbClr val="FFFFFF"/>
                </a:solidFill>
                <a:latin typeface="함초롬바탕"/>
                <a:ea typeface="함초롬바탕"/>
                <a:cs typeface="함초롬바탕"/>
              </a:rPr>
              <a:t>독도 주변 </a:t>
            </a:r>
            <a:r>
              <a:rPr lang="en-US" sz="1700" b="0" i="0" kern="1200" spc="5" dirty="0">
                <a:solidFill>
                  <a:srgbClr val="FFFFFF"/>
                </a:solidFill>
                <a:latin typeface="함초롬바탕"/>
                <a:ea typeface="함초롬바탕"/>
                <a:cs typeface="함초롬바탕"/>
              </a:rPr>
              <a:t>12</a:t>
            </a:r>
            <a:r>
              <a:rPr lang="ko-KR" sz="1700" b="0" i="0" kern="1200" spc="5" dirty="0">
                <a:solidFill>
                  <a:srgbClr val="FFFFFF"/>
                </a:solidFill>
                <a:latin typeface="함초롬바탕"/>
                <a:ea typeface="함초롬바탕"/>
                <a:cs typeface="함초롬바탕"/>
              </a:rPr>
              <a:t>해리 이내에 접근하는 것을 금지하였습니다</a:t>
            </a:r>
            <a:r>
              <a:rPr lang="en-US" sz="1700" b="0" i="0" kern="1200" spc="5" dirty="0">
                <a:solidFill>
                  <a:srgbClr val="FFFFFF"/>
                </a:solidFill>
                <a:latin typeface="함초롬바탕"/>
                <a:ea typeface="함초롬바탕"/>
                <a:cs typeface="함초롬바탕"/>
              </a:rPr>
              <a:t>.</a:t>
            </a:r>
          </a:p>
        </p:txBody>
      </p:sp>
      <p:pic>
        <p:nvPicPr>
          <p:cNvPr id="6" name="그림 5"/>
          <p:cNvPicPr>
            <a:picLocks noChangeAspect="1"/>
          </p:cNvPicPr>
          <p:nvPr/>
        </p:nvPicPr>
        <p:blipFill rotWithShape="1">
          <a:blip r:embed="rId3" cstate="print">
            <a:alphaModFix/>
            <a:lum/>
          </a:blip>
          <a:srcRect/>
          <a:stretch>
            <a:fillRect/>
          </a:stretch>
        </p:blipFill>
        <p:spPr>
          <a:xfrm>
            <a:off x="6482052" y="5312129"/>
            <a:ext cx="2669860" cy="1545871"/>
          </a:xfrm>
          <a:prstGeom prst="rect">
            <a:avLst/>
          </a:prstGeom>
          <a:noFill/>
          <a:ln>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1"/>
    </p:bldLst>
  </p:timing>
</p:sld>
</file>

<file path=ppt/slides/slide54.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직사각형 4"/>
          <p:cNvSpPr/>
          <p:nvPr/>
        </p:nvSpPr>
        <p:spPr>
          <a:xfrm>
            <a:off x="-14452" y="360"/>
            <a:ext cx="1586606" cy="685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04040"/>
          </a:solidFill>
          <a:ln>
            <a:noFill/>
            <a:prstDash val="solid"/>
          </a:ln>
        </p:spPr>
        <p:txBody>
          <a:bodyPr vert="horz" wrap="square" lIns="90000" tIns="45000" rIns="90000" bIns="45000" anchor="ctr"/>
          <a:lstStyle/>
          <a:p>
            <a:pPr marL="0" lvl="0" indent="0" hangingPunct="0">
              <a:lnSpc>
                <a:spcPct val="100000"/>
              </a:lnSpc>
              <a:spcBef>
                <a:spcPct val="0"/>
              </a:spcBef>
              <a:spcAft>
                <a:spcPct val="0"/>
              </a:spcAft>
              <a:buNone/>
              <a:defRPr lang="ko-KR" altLang="en-US"/>
            </a:pPr>
            <a:endParaRPr lang="en-US" sz="1800" b="0" i="0" kern="1200">
              <a:latin typeface="굴림"/>
              <a:ea typeface="굴림"/>
              <a:cs typeface="Tahoma"/>
            </a:endParaRPr>
          </a:p>
        </p:txBody>
      </p:sp>
      <p:sp>
        <p:nvSpPr>
          <p:cNvPr id="3" name="TextBox 5"/>
          <p:cNvSpPr/>
          <p:nvPr/>
        </p:nvSpPr>
        <p:spPr>
          <a:xfrm>
            <a:off x="-69928" y="568440"/>
            <a:ext cx="1697557" cy="7064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spAutoFit/>
          </a:bodyPr>
          <a:lstStyle/>
          <a:p>
            <a:pPr marL="0" lvl="0" indent="0" algn="ctr" hangingPunct="1">
              <a:lnSpc>
                <a:spcPct val="100000"/>
              </a:lnSpc>
              <a:spcBef>
                <a:spcPct val="0"/>
              </a:spcBef>
              <a:spcAft>
                <a:spcPct val="0"/>
              </a:spcAft>
              <a:buNone/>
              <a:defRPr lang="ko-KR" sz="1800"/>
            </a:pPr>
            <a:r>
              <a:rPr lang="ko-KR" sz="4000" b="0" i="0" kern="1200" spc="5" dirty="0">
                <a:solidFill>
                  <a:srgbClr val="F2F2F2"/>
                </a:solidFill>
                <a:latin typeface="a옛날목욕탕L"/>
                <a:ea typeface="a옛날목욕탕L"/>
                <a:cs typeface="Tahoma"/>
              </a:rPr>
              <a:t>근거</a:t>
            </a:r>
            <a:r>
              <a:rPr lang="en-US" sz="4000" b="0" i="0" kern="1200" spc="5" dirty="0">
                <a:solidFill>
                  <a:srgbClr val="F2F2F2"/>
                </a:solidFill>
                <a:latin typeface="a옛날목욕탕L"/>
                <a:ea typeface="a옛날목욕탕L"/>
                <a:cs typeface="Tahoma"/>
              </a:rPr>
              <a:t>4)</a:t>
            </a:r>
          </a:p>
        </p:txBody>
      </p:sp>
      <p:sp>
        <p:nvSpPr>
          <p:cNvPr id="4" name="직사각형 29"/>
          <p:cNvSpPr/>
          <p:nvPr/>
        </p:nvSpPr>
        <p:spPr>
          <a:xfrm>
            <a:off x="1403368" y="180360"/>
            <a:ext cx="7740632" cy="67565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04040"/>
          </a:solidFill>
          <a:ln>
            <a:noFill/>
            <a:prstDash val="solid"/>
          </a:ln>
        </p:spPr>
        <p:txBody>
          <a:bodyPr vert="horz" wrap="square" lIns="90000" tIns="45000" rIns="90000" bIns="45000" anchor="t">
            <a:spAutoFit/>
          </a:bodyPr>
          <a:lstStyle/>
          <a:p>
            <a:pPr marL="0" lvl="0" indent="0" algn="ctr" hangingPunct="0">
              <a:lnSpc>
                <a:spcPct val="100000"/>
              </a:lnSpc>
              <a:spcBef>
                <a:spcPct val="0"/>
              </a:spcBef>
              <a:spcAft>
                <a:spcPct val="0"/>
              </a:spcAft>
              <a:buNone/>
              <a:defRPr lang="ko-KR" altLang="en-US"/>
            </a:pPr>
            <a:r>
              <a:rPr lang="ko-KR" sz="3800" b="1" i="1" u="sng" kern="1200" spc="5" dirty="0">
                <a:solidFill>
                  <a:srgbClr val="F2F2F2"/>
                </a:solidFill>
                <a:uFillTx/>
                <a:latin typeface="a옛날목욕탕L"/>
                <a:ea typeface="a옛날목욕탕L"/>
                <a:cs typeface="Tahoma"/>
              </a:rPr>
              <a:t>샌프란시스코 강화조약 체결</a:t>
            </a:r>
            <a:r>
              <a:rPr lang="en-US" sz="3800" b="1" i="1" u="sng" kern="1200" spc="5" dirty="0">
                <a:solidFill>
                  <a:srgbClr val="F2F2F2"/>
                </a:solidFill>
                <a:uFillTx/>
                <a:latin typeface="a옛날목욕탕L"/>
                <a:ea typeface="a옛날목욕탕L"/>
                <a:cs typeface="Tahoma"/>
              </a:rPr>
              <a:t>(1951)</a:t>
            </a:r>
            <a:endParaRPr lang="en-US" sz="3800" b="1" i="1" u="sng" kern="1200" spc="5" dirty="0">
              <a:solidFill>
                <a:srgbClr val="F2F2F2"/>
              </a:solidFill>
              <a:latin typeface="a옛날목욕탕L"/>
              <a:ea typeface="a옛날목욕탕L"/>
              <a:cs typeface="Tahoma"/>
            </a:endParaRPr>
          </a:p>
        </p:txBody>
      </p:sp>
      <p:sp>
        <p:nvSpPr>
          <p:cNvPr id="5" name="TextBox 5"/>
          <p:cNvSpPr/>
          <p:nvPr/>
        </p:nvSpPr>
        <p:spPr>
          <a:xfrm>
            <a:off x="1627629" y="1211976"/>
            <a:ext cx="7516371" cy="39226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spAutoFit/>
          </a:bodyPr>
          <a:lstStyle/>
          <a:p>
            <a:pPr marL="0" lvl="0" indent="0" hangingPunct="0">
              <a:lnSpc>
                <a:spcPct val="100000"/>
              </a:lnSpc>
              <a:spcBef>
                <a:spcPct val="0"/>
              </a:spcBef>
              <a:spcAft>
                <a:spcPct val="0"/>
              </a:spcAft>
              <a:buNone/>
              <a:defRPr lang="ko-KR" altLang="en-US"/>
            </a:pPr>
            <a:r>
              <a:rPr lang="ko-KR" sz="2300" b="1" i="0" kern="1200" spc="5" dirty="0">
                <a:solidFill>
                  <a:srgbClr val="FFFFFF"/>
                </a:solidFill>
                <a:latin typeface="HY신명조"/>
                <a:ea typeface="HY신명조"/>
                <a:cs typeface="함초롬바탕"/>
              </a:rPr>
              <a:t>제</a:t>
            </a:r>
            <a:r>
              <a:rPr lang="en-US" sz="2300" b="1" i="0" kern="1200" spc="5" dirty="0">
                <a:solidFill>
                  <a:srgbClr val="FFFFFF"/>
                </a:solidFill>
                <a:latin typeface="HY신명조"/>
                <a:ea typeface="HY신명조"/>
                <a:cs typeface="함초롬바탕"/>
              </a:rPr>
              <a:t>2</a:t>
            </a:r>
            <a:r>
              <a:rPr lang="ko-KR" sz="2300" b="1" i="0" kern="1200" spc="5" dirty="0">
                <a:solidFill>
                  <a:srgbClr val="FFFFFF"/>
                </a:solidFill>
                <a:latin typeface="HY신명조"/>
                <a:ea typeface="HY신명조"/>
                <a:cs typeface="함초롬바탕"/>
              </a:rPr>
              <a:t>조</a:t>
            </a:r>
            <a:r>
              <a:rPr lang="en-US" sz="2300" b="1" i="0" kern="1200" spc="5" dirty="0">
                <a:solidFill>
                  <a:srgbClr val="FFFFFF"/>
                </a:solidFill>
                <a:latin typeface="HY신명조"/>
                <a:ea typeface="HY신명조"/>
                <a:cs typeface="함초롬바탕"/>
              </a:rPr>
              <a:t>(a)</a:t>
            </a:r>
            <a:r>
              <a:rPr lang="ko-KR" sz="2300" b="1" i="0" kern="1200" spc="5" dirty="0">
                <a:solidFill>
                  <a:srgbClr val="FFFFFF"/>
                </a:solidFill>
                <a:latin typeface="HY신명조"/>
                <a:ea typeface="HY신명조"/>
                <a:cs typeface="함초롬바탕"/>
              </a:rPr>
              <a:t>에서 “일본은 한국의 독립을 인정하고</a:t>
            </a:r>
            <a:r>
              <a:rPr lang="en-US" sz="2300" b="1" i="0" kern="1200" spc="5" dirty="0">
                <a:solidFill>
                  <a:srgbClr val="FFFFFF"/>
                </a:solidFill>
                <a:latin typeface="HY신명조"/>
                <a:ea typeface="HY신명조"/>
                <a:cs typeface="함초롬바탕"/>
              </a:rPr>
              <a:t>, </a:t>
            </a:r>
            <a:r>
              <a:rPr lang="ko-KR" sz="2300" b="1" i="0" kern="1200" spc="5" dirty="0">
                <a:solidFill>
                  <a:srgbClr val="FFFFFF"/>
                </a:solidFill>
                <a:latin typeface="HY신명조"/>
                <a:ea typeface="HY신명조"/>
                <a:cs typeface="함초롬바탕"/>
              </a:rPr>
              <a:t>제주도</a:t>
            </a:r>
            <a:r>
              <a:rPr lang="en-US" sz="2300" b="1" i="0" kern="1200" spc="5" dirty="0">
                <a:solidFill>
                  <a:srgbClr val="FFFFFF"/>
                </a:solidFill>
                <a:latin typeface="HY신명조"/>
                <a:ea typeface="HY신명조"/>
                <a:cs typeface="함초롬바탕"/>
              </a:rPr>
              <a:t>, </a:t>
            </a:r>
            <a:r>
              <a:rPr lang="ko-KR" sz="2300" b="1" i="0" kern="1200" spc="5" dirty="0">
                <a:solidFill>
                  <a:srgbClr val="FFFFFF"/>
                </a:solidFill>
                <a:latin typeface="HY신명조"/>
                <a:ea typeface="HY신명조"/>
                <a:cs typeface="함초롬바탕"/>
              </a:rPr>
              <a:t>거문도 </a:t>
            </a:r>
            <a:r>
              <a:rPr lang="ko-KR" sz="2300" b="1" i="0" kern="1200" spc="5" dirty="0" smtClean="0">
                <a:solidFill>
                  <a:srgbClr val="FFFFFF"/>
                </a:solidFill>
                <a:latin typeface="HY신명조"/>
                <a:ea typeface="HY신명조"/>
                <a:cs typeface="함초롬바탕"/>
              </a:rPr>
              <a:t>및 울릉도를 </a:t>
            </a:r>
            <a:r>
              <a:rPr lang="ko-KR" sz="2300" b="1" i="0" kern="1200" spc="5" dirty="0">
                <a:solidFill>
                  <a:srgbClr val="FFFFFF"/>
                </a:solidFill>
                <a:latin typeface="HY신명조"/>
                <a:ea typeface="HY신명조"/>
                <a:cs typeface="함초롬바탕"/>
              </a:rPr>
              <a:t>포함한 한국에 대한 모든 권리</a:t>
            </a:r>
            <a:r>
              <a:rPr lang="en-US" sz="2300" b="1" i="0" kern="1200" spc="5" dirty="0">
                <a:solidFill>
                  <a:srgbClr val="FFFFFF"/>
                </a:solidFill>
                <a:latin typeface="HY신명조"/>
                <a:ea typeface="HY신명조"/>
                <a:cs typeface="함초롬바탕"/>
              </a:rPr>
              <a:t>, </a:t>
            </a:r>
            <a:r>
              <a:rPr lang="ko-KR" sz="2300" b="1" i="0" kern="1200" spc="5" dirty="0">
                <a:solidFill>
                  <a:srgbClr val="FFFFFF"/>
                </a:solidFill>
                <a:latin typeface="HY신명조"/>
                <a:ea typeface="HY신명조"/>
                <a:cs typeface="함초롬바탕"/>
              </a:rPr>
              <a:t>권원 및 청구를 </a:t>
            </a:r>
            <a:r>
              <a:rPr lang="ko-KR" sz="2300" b="1" i="0" kern="1200" spc="5" dirty="0" smtClean="0">
                <a:solidFill>
                  <a:srgbClr val="FFFFFF"/>
                </a:solidFill>
                <a:latin typeface="HY신명조"/>
                <a:ea typeface="HY신명조"/>
                <a:cs typeface="함초롬바탕"/>
              </a:rPr>
              <a:t>포기한다</a:t>
            </a:r>
            <a:r>
              <a:rPr lang="en-US" altLang="ko-KR" sz="2300" b="1" spc="5" dirty="0" smtClean="0">
                <a:solidFill>
                  <a:srgbClr val="FFFFFF"/>
                </a:solidFill>
                <a:latin typeface="HY신명조"/>
                <a:ea typeface="HY신명조"/>
                <a:cs typeface="함초롬바탕"/>
              </a:rPr>
              <a:t>”</a:t>
            </a:r>
            <a:r>
              <a:rPr lang="ko-KR" sz="2300" b="1" i="0" kern="1200" spc="5" dirty="0" smtClean="0">
                <a:solidFill>
                  <a:srgbClr val="FFFFFF"/>
                </a:solidFill>
                <a:latin typeface="HY신명조"/>
                <a:ea typeface="HY신명조"/>
                <a:cs typeface="함초롬바탕"/>
              </a:rPr>
              <a:t>고규정하고 </a:t>
            </a:r>
            <a:r>
              <a:rPr lang="ko-KR" sz="2300" b="1" i="0" kern="1200" spc="5" dirty="0">
                <a:solidFill>
                  <a:srgbClr val="FFFFFF"/>
                </a:solidFill>
                <a:latin typeface="HY신명조"/>
                <a:ea typeface="HY신명조"/>
                <a:cs typeface="함초롬바탕"/>
              </a:rPr>
              <a:t>있습니다</a:t>
            </a:r>
            <a:r>
              <a:rPr lang="en-US" sz="2300" b="1" i="0" kern="1200" spc="5" dirty="0">
                <a:solidFill>
                  <a:srgbClr val="FFFFFF"/>
                </a:solidFill>
                <a:latin typeface="HY신명조"/>
                <a:ea typeface="HY신명조"/>
                <a:cs typeface="함초롬바탕"/>
              </a:rPr>
              <a:t>.</a:t>
            </a:r>
          </a:p>
          <a:p>
            <a:pPr marL="0" lvl="0" indent="0" hangingPunct="0">
              <a:lnSpc>
                <a:spcPct val="100000"/>
              </a:lnSpc>
              <a:spcBef>
                <a:spcPct val="0"/>
              </a:spcBef>
              <a:spcAft>
                <a:spcPct val="0"/>
              </a:spcAft>
              <a:buNone/>
              <a:defRPr lang="ko-KR" sz="1000">
                <a:solidFill>
                  <a:srgbClr val="000000"/>
                </a:solidFill>
                <a:latin typeface="MD개성체"/>
                <a:ea typeface="MD개성체"/>
                <a:cs typeface="Tahoma"/>
              </a:defRPr>
            </a:pPr>
            <a:endParaRPr lang="en-US" sz="2000" b="0" i="0" kern="1200" spc="5" dirty="0">
              <a:solidFill>
                <a:srgbClr val="FFFFFF"/>
              </a:solidFill>
              <a:latin typeface="함초롬바탕"/>
              <a:ea typeface="함초롬바탕"/>
              <a:cs typeface="함초롬바탕"/>
            </a:endParaRPr>
          </a:p>
          <a:p>
            <a:pPr marL="0" lvl="0" indent="0" hangingPunct="0">
              <a:lnSpc>
                <a:spcPct val="100000"/>
              </a:lnSpc>
              <a:spcBef>
                <a:spcPct val="0"/>
              </a:spcBef>
              <a:spcAft>
                <a:spcPct val="0"/>
              </a:spcAft>
              <a:buNone/>
              <a:defRPr lang="ko-KR" sz="1000">
                <a:solidFill>
                  <a:srgbClr val="000000"/>
                </a:solidFill>
                <a:latin typeface="MD개성체"/>
                <a:ea typeface="MD개성체"/>
                <a:cs typeface="Tahoma"/>
              </a:defRPr>
            </a:pPr>
            <a:r>
              <a:rPr lang="ko-KR" sz="2000" b="0" i="0" kern="1200" spc="5" dirty="0">
                <a:solidFill>
                  <a:srgbClr val="FFFFFF"/>
                </a:solidFill>
                <a:latin typeface="함초롬바탕"/>
                <a:ea typeface="함초롬바탕"/>
                <a:cs typeface="함초롬바탕"/>
              </a:rPr>
              <a:t>샌프란시스코 강화조약 체결 </a:t>
            </a:r>
            <a:r>
              <a:rPr lang="en-US" sz="2000" b="0" i="0" kern="1200" spc="5" dirty="0">
                <a:solidFill>
                  <a:srgbClr val="FFFFFF"/>
                </a:solidFill>
                <a:latin typeface="함초롬바탕"/>
                <a:ea typeface="함초롬바탕"/>
                <a:cs typeface="함초롬바탕"/>
              </a:rPr>
              <a:t>/ </a:t>
            </a:r>
            <a:r>
              <a:rPr lang="ko-KR" sz="2000" b="0" i="0" kern="1200" spc="5" dirty="0">
                <a:solidFill>
                  <a:srgbClr val="FFFFFF"/>
                </a:solidFill>
                <a:latin typeface="함초롬바탕"/>
                <a:ea typeface="함초롬바탕"/>
                <a:cs typeface="함초롬바탕"/>
              </a:rPr>
              <a:t>샌프란시스코 강화조약은 제</a:t>
            </a:r>
            <a:r>
              <a:rPr lang="en-US" sz="2000" b="0" i="0" kern="1200" spc="5" dirty="0">
                <a:solidFill>
                  <a:srgbClr val="FFFFFF"/>
                </a:solidFill>
                <a:latin typeface="함초롬바탕"/>
                <a:ea typeface="함초롬바탕"/>
                <a:cs typeface="함초롬바탕"/>
              </a:rPr>
              <a:t>2</a:t>
            </a:r>
            <a:r>
              <a:rPr lang="ko-KR" sz="2000" b="0" i="0" kern="1200" spc="5" dirty="0">
                <a:solidFill>
                  <a:srgbClr val="FFFFFF"/>
                </a:solidFill>
                <a:latin typeface="함초롬바탕"/>
                <a:ea typeface="함초롬바탕"/>
                <a:cs typeface="함초롬바탕"/>
              </a:rPr>
              <a:t>차 세계대전을 종결하면서</a:t>
            </a:r>
          </a:p>
          <a:p>
            <a:pPr marL="0" lvl="0" indent="0" hangingPunct="0">
              <a:lnSpc>
                <a:spcPct val="100000"/>
              </a:lnSpc>
              <a:spcBef>
                <a:spcPct val="0"/>
              </a:spcBef>
              <a:spcAft>
                <a:spcPct val="0"/>
              </a:spcAft>
              <a:buNone/>
              <a:defRPr lang="ko-KR" sz="1000">
                <a:solidFill>
                  <a:srgbClr val="000000"/>
                </a:solidFill>
                <a:latin typeface="MD개성체"/>
                <a:ea typeface="MD개성체"/>
                <a:cs typeface="Tahoma"/>
              </a:defRPr>
            </a:pPr>
            <a:r>
              <a:rPr lang="en-US" sz="2000" b="0" i="0" kern="1200" spc="5" dirty="0">
                <a:solidFill>
                  <a:srgbClr val="FFFFFF"/>
                </a:solidFill>
                <a:latin typeface="함초롬바탕"/>
                <a:ea typeface="함초롬바탕"/>
                <a:cs typeface="함초롬바탕"/>
              </a:rPr>
              <a:t> </a:t>
            </a:r>
            <a:r>
              <a:rPr lang="ko-KR" sz="2000" b="0" i="0" kern="1200" spc="5" dirty="0">
                <a:solidFill>
                  <a:srgbClr val="FFFFFF"/>
                </a:solidFill>
                <a:latin typeface="함초롬바탕"/>
                <a:ea typeface="함초롬바탕"/>
                <a:cs typeface="함초롬바탕"/>
              </a:rPr>
              <a:t>연합국과 일본이 체결한 조약입니다</a:t>
            </a:r>
            <a:r>
              <a:rPr lang="en-US" sz="2000" b="0" i="0" kern="1200" spc="5" dirty="0">
                <a:solidFill>
                  <a:srgbClr val="FFFFFF"/>
                </a:solidFill>
                <a:latin typeface="함초롬바탕"/>
                <a:ea typeface="함초롬바탕"/>
                <a:cs typeface="함초롬바탕"/>
              </a:rPr>
              <a:t>.</a:t>
            </a:r>
          </a:p>
          <a:p>
            <a:pPr marL="0" lvl="0" indent="0" hangingPunct="0">
              <a:lnSpc>
                <a:spcPct val="100000"/>
              </a:lnSpc>
              <a:spcBef>
                <a:spcPct val="0"/>
              </a:spcBef>
              <a:spcAft>
                <a:spcPct val="0"/>
              </a:spcAft>
              <a:buNone/>
              <a:defRPr lang="ko-KR" sz="1000">
                <a:solidFill>
                  <a:srgbClr val="000000"/>
                </a:solidFill>
                <a:latin typeface="MD개성체"/>
                <a:ea typeface="MD개성체"/>
                <a:cs typeface="Tahoma"/>
              </a:defRPr>
            </a:pPr>
            <a:endParaRPr lang="en-US" sz="2000" b="0" i="0" kern="1200" spc="5" dirty="0">
              <a:solidFill>
                <a:srgbClr val="FFFFFF"/>
              </a:solidFill>
              <a:latin typeface="함초롬바탕"/>
              <a:ea typeface="함초롬바탕"/>
              <a:cs typeface="함초롬바탕"/>
            </a:endParaRPr>
          </a:p>
          <a:p>
            <a:pPr marL="0" lvl="0" indent="0" hangingPunct="0">
              <a:lnSpc>
                <a:spcPct val="100000"/>
              </a:lnSpc>
              <a:spcBef>
                <a:spcPct val="0"/>
              </a:spcBef>
              <a:spcAft>
                <a:spcPct val="0"/>
              </a:spcAft>
              <a:buNone/>
              <a:defRPr lang="ko-KR" sz="1000">
                <a:solidFill>
                  <a:srgbClr val="000000"/>
                </a:solidFill>
                <a:latin typeface="MD개성체"/>
                <a:ea typeface="MD개성체"/>
                <a:cs typeface="Tahoma"/>
              </a:defRPr>
            </a:pPr>
            <a:r>
              <a:rPr lang="ko-KR" sz="2000" b="0" i="0" kern="1200" spc="5" dirty="0">
                <a:solidFill>
                  <a:srgbClr val="FFFFFF"/>
                </a:solidFill>
                <a:latin typeface="함초롬바탕"/>
                <a:ea typeface="함초롬바탕"/>
                <a:cs typeface="함초롬바탕"/>
              </a:rPr>
              <a:t>이는 한국의 </a:t>
            </a:r>
            <a:r>
              <a:rPr lang="en-US" sz="2000" b="0" i="0" kern="1200" spc="5" dirty="0">
                <a:solidFill>
                  <a:srgbClr val="FFFFFF"/>
                </a:solidFill>
                <a:latin typeface="함초롬바탕"/>
                <a:ea typeface="함초롬바탕"/>
                <a:cs typeface="함초롬바탕"/>
              </a:rPr>
              <a:t>3</a:t>
            </a:r>
            <a:r>
              <a:rPr lang="ko-KR" sz="2000" b="0" i="0" kern="1200" spc="5" dirty="0">
                <a:solidFill>
                  <a:srgbClr val="FFFFFF"/>
                </a:solidFill>
                <a:latin typeface="함초롬바탕"/>
                <a:ea typeface="함초롬바탕"/>
                <a:cs typeface="함초롬바탕"/>
              </a:rPr>
              <a:t>천여 개의 도서 가운데 예시에 불과하며</a:t>
            </a:r>
            <a:r>
              <a:rPr lang="en-US" sz="2000" b="0" i="0" kern="1200" spc="5" dirty="0">
                <a:solidFill>
                  <a:srgbClr val="FFFFFF"/>
                </a:solidFill>
                <a:latin typeface="함초롬바탕"/>
                <a:ea typeface="함초롬바탕"/>
                <a:cs typeface="함초롬바탕"/>
              </a:rPr>
              <a:t>, </a:t>
            </a:r>
            <a:r>
              <a:rPr lang="ko-KR" sz="2000" b="0" i="0" kern="1200" spc="5" dirty="0">
                <a:solidFill>
                  <a:srgbClr val="FFFFFF"/>
                </a:solidFill>
                <a:latin typeface="함초롬바탕"/>
                <a:ea typeface="함초롬바탕"/>
                <a:cs typeface="함초롬바탕"/>
              </a:rPr>
              <a:t>독도가 직접적으로</a:t>
            </a:r>
          </a:p>
          <a:p>
            <a:pPr marL="0" lvl="0" indent="0" hangingPunct="0">
              <a:lnSpc>
                <a:spcPct val="100000"/>
              </a:lnSpc>
              <a:spcBef>
                <a:spcPct val="0"/>
              </a:spcBef>
              <a:spcAft>
                <a:spcPct val="0"/>
              </a:spcAft>
              <a:buNone/>
              <a:defRPr lang="ko-KR" sz="1000">
                <a:solidFill>
                  <a:srgbClr val="000000"/>
                </a:solidFill>
                <a:latin typeface="MD개성체"/>
                <a:ea typeface="MD개성체"/>
                <a:cs typeface="Tahoma"/>
              </a:defRPr>
            </a:pPr>
            <a:r>
              <a:rPr lang="ko-KR" sz="2000" b="0" i="0" kern="1200" spc="5" dirty="0">
                <a:solidFill>
                  <a:srgbClr val="FFFFFF"/>
                </a:solidFill>
                <a:latin typeface="함초롬바탕"/>
                <a:ea typeface="함초롬바탕"/>
                <a:cs typeface="함초롬바탕"/>
              </a:rPr>
              <a:t>명시되지 않았다고 하여 독도가 한국의 영토에 포함되지 않는다고 볼 수 없습니다</a:t>
            </a:r>
            <a:r>
              <a:rPr lang="en-US" sz="2000" b="0" i="0" kern="1200" spc="5" dirty="0">
                <a:solidFill>
                  <a:srgbClr val="FFFFFF"/>
                </a:solidFill>
                <a:latin typeface="함초롬바탕"/>
                <a:ea typeface="함초롬바탕"/>
                <a:cs typeface="함초롬바탕"/>
              </a:rPr>
              <a:t>.</a:t>
            </a:r>
          </a:p>
        </p:txBody>
      </p:sp>
      <p:pic>
        <p:nvPicPr>
          <p:cNvPr id="6" name="그림 5"/>
          <p:cNvPicPr>
            <a:picLocks noChangeAspect="1"/>
          </p:cNvPicPr>
          <p:nvPr/>
        </p:nvPicPr>
        <p:blipFill rotWithShape="1">
          <a:blip r:embed="rId3" cstate="print">
            <a:alphaModFix/>
            <a:lum/>
          </a:blip>
          <a:srcRect/>
          <a:stretch>
            <a:fillRect/>
          </a:stretch>
        </p:blipFill>
        <p:spPr>
          <a:xfrm>
            <a:off x="6156177" y="4947507"/>
            <a:ext cx="2987824" cy="1745518"/>
          </a:xfrm>
          <a:prstGeom prst="rect">
            <a:avLst/>
          </a:prstGeom>
          <a:noFill/>
          <a:ln>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1"/>
    </p:bldLst>
  </p:timing>
</p:sld>
</file>

<file path=ppt/slides/slide55.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직사각형 4"/>
          <p:cNvSpPr/>
          <p:nvPr/>
        </p:nvSpPr>
        <p:spPr>
          <a:xfrm>
            <a:off x="0" y="0"/>
            <a:ext cx="1259632" cy="685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04040"/>
          </a:solidFill>
          <a:ln>
            <a:noFill/>
            <a:prstDash val="solid"/>
          </a:ln>
        </p:spPr>
        <p:txBody>
          <a:bodyPr vert="horz" wrap="square" lIns="90000" tIns="45000" rIns="90000" bIns="45000" anchor="ctr"/>
          <a:lstStyle/>
          <a:p>
            <a:pPr marL="0" lvl="0" indent="0" hangingPunct="0">
              <a:lnSpc>
                <a:spcPct val="100000"/>
              </a:lnSpc>
              <a:spcBef>
                <a:spcPct val="0"/>
              </a:spcBef>
              <a:spcAft>
                <a:spcPct val="0"/>
              </a:spcAft>
              <a:buNone/>
              <a:defRPr lang="ko-KR" altLang="en-US"/>
            </a:pPr>
            <a:endParaRPr lang="en-US" sz="1800" b="0" i="0" kern="1200">
              <a:latin typeface="굴림"/>
              <a:ea typeface="굴림"/>
              <a:cs typeface="Tahoma"/>
            </a:endParaRPr>
          </a:p>
        </p:txBody>
      </p:sp>
      <p:sp>
        <p:nvSpPr>
          <p:cNvPr id="3" name="TextBox 5"/>
          <p:cNvSpPr/>
          <p:nvPr/>
        </p:nvSpPr>
        <p:spPr>
          <a:xfrm>
            <a:off x="323528" y="568440"/>
            <a:ext cx="522900" cy="821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spAutoFit/>
          </a:bodyPr>
          <a:lstStyle/>
          <a:p>
            <a:pPr marL="0" lvl="0" indent="0" algn="ctr" hangingPunct="1">
              <a:lnSpc>
                <a:spcPct val="100000"/>
              </a:lnSpc>
              <a:spcBef>
                <a:spcPct val="0"/>
              </a:spcBef>
              <a:spcAft>
                <a:spcPct val="0"/>
              </a:spcAft>
              <a:buNone/>
              <a:defRPr lang="ko-KR" sz="1800"/>
            </a:pPr>
            <a:r>
              <a:rPr lang="en-US" sz="4800" b="0" i="0" kern="1200" spc="5" dirty="0">
                <a:solidFill>
                  <a:srgbClr val="F2F2F2"/>
                </a:solidFill>
                <a:latin typeface="a옛날목욕탕L"/>
                <a:ea typeface="a옛날목욕탕L"/>
                <a:cs typeface="Tahoma"/>
              </a:rPr>
              <a:t>5</a:t>
            </a:r>
          </a:p>
        </p:txBody>
      </p:sp>
      <p:sp>
        <p:nvSpPr>
          <p:cNvPr id="6" name="직사각형 35"/>
          <p:cNvSpPr/>
          <p:nvPr/>
        </p:nvSpPr>
        <p:spPr>
          <a:xfrm>
            <a:off x="1259632" y="1860848"/>
            <a:ext cx="7920641" cy="442952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spAutoFit/>
          </a:bodyPr>
          <a:lstStyle/>
          <a:p>
            <a:pPr marL="0" lvl="0" indent="0" algn="l" hangingPunct="0">
              <a:lnSpc>
                <a:spcPct val="100000"/>
              </a:lnSpc>
              <a:spcBef>
                <a:spcPct val="0"/>
              </a:spcBef>
              <a:spcAft>
                <a:spcPct val="0"/>
              </a:spcAft>
              <a:buNone/>
              <a:defRPr lang="ko-KR" sz="1700">
                <a:solidFill>
                  <a:srgbClr val="FFFFFF"/>
                </a:solidFill>
              </a:defRPr>
            </a:pPr>
            <a:r>
              <a:rPr lang="ko-KR" sz="1500" b="0" i="0" kern="1200" spc="5" dirty="0">
                <a:solidFill>
                  <a:srgbClr val="FFFFFF"/>
                </a:solidFill>
                <a:latin typeface="HY신명조"/>
                <a:ea typeface="HY신명조"/>
                <a:cs typeface="함초롬바탕"/>
              </a:rPr>
              <a:t>일본이 내년부터 사용할 고교 </a:t>
            </a:r>
            <a:r>
              <a:rPr lang="ko-KR" sz="1500" b="0" i="0" kern="1200" spc="5" dirty="0" err="1">
                <a:solidFill>
                  <a:srgbClr val="FFFFFF"/>
                </a:solidFill>
                <a:latin typeface="HY신명조"/>
                <a:ea typeface="HY신명조"/>
                <a:cs typeface="함초롬바탕"/>
              </a:rPr>
              <a:t>사회과</a:t>
            </a:r>
            <a:r>
              <a:rPr lang="ko-KR" sz="1500" b="0" i="0" kern="1200" spc="5" dirty="0">
                <a:solidFill>
                  <a:srgbClr val="FFFFFF"/>
                </a:solidFill>
                <a:latin typeface="HY신명조"/>
                <a:ea typeface="HY신명조"/>
                <a:cs typeface="함초롬바탕"/>
              </a:rPr>
              <a:t> 교과서 </a:t>
            </a:r>
            <a:r>
              <a:rPr lang="en-US" sz="1500" b="0" i="0" kern="1200" spc="5" dirty="0">
                <a:solidFill>
                  <a:srgbClr val="FFFFFF"/>
                </a:solidFill>
                <a:latin typeface="HY신명조"/>
                <a:ea typeface="HY신명조"/>
                <a:cs typeface="함초롬바탕"/>
              </a:rPr>
              <a:t>77%</a:t>
            </a:r>
            <a:r>
              <a:rPr lang="ko-KR" sz="1500" b="0" i="0" kern="1200" spc="5" dirty="0">
                <a:solidFill>
                  <a:srgbClr val="FFFFFF"/>
                </a:solidFill>
                <a:latin typeface="HY신명조"/>
                <a:ea typeface="HY신명조"/>
                <a:cs typeface="함초롬바탕"/>
              </a:rPr>
              <a:t>에 </a:t>
            </a:r>
            <a:r>
              <a:rPr lang="en-US" sz="1500" b="0" i="0" kern="1200" spc="5" dirty="0">
                <a:solidFill>
                  <a:srgbClr val="FFFFFF"/>
                </a:solidFill>
                <a:latin typeface="HY신명조"/>
                <a:ea typeface="HY신명조"/>
                <a:cs typeface="함초롬바탕"/>
              </a:rPr>
              <a:t>'</a:t>
            </a:r>
            <a:r>
              <a:rPr lang="ko-KR" sz="1500" b="0" i="0" kern="1200" spc="5" dirty="0">
                <a:solidFill>
                  <a:srgbClr val="FFFFFF"/>
                </a:solidFill>
                <a:latin typeface="HY신명조"/>
                <a:ea typeface="HY신명조"/>
                <a:cs typeface="함초롬바탕"/>
              </a:rPr>
              <a:t>독도가 일본 땅</a:t>
            </a:r>
            <a:r>
              <a:rPr lang="en-US" sz="1500" b="0" i="0" kern="1200" spc="5" dirty="0">
                <a:solidFill>
                  <a:srgbClr val="FFFFFF"/>
                </a:solidFill>
                <a:latin typeface="HY신명조"/>
                <a:ea typeface="HY신명조"/>
                <a:cs typeface="함초롬바탕"/>
              </a:rPr>
              <a:t>'</a:t>
            </a:r>
            <a:r>
              <a:rPr lang="ko-KR" sz="1500" b="0" i="0" kern="1200" spc="5" dirty="0">
                <a:solidFill>
                  <a:srgbClr val="FFFFFF"/>
                </a:solidFill>
                <a:latin typeface="HY신명조"/>
                <a:ea typeface="HY신명조"/>
                <a:cs typeface="함초롬바탕"/>
              </a:rPr>
              <a:t>이라는 주장이 실린다</a:t>
            </a:r>
            <a:r>
              <a:rPr lang="en-US" sz="1500" b="0" i="0" kern="1200" spc="5" dirty="0">
                <a:solidFill>
                  <a:srgbClr val="FFFFFF"/>
                </a:solidFill>
                <a:latin typeface="HY신명조"/>
                <a:ea typeface="HY신명조"/>
                <a:cs typeface="함초롬바탕"/>
              </a:rPr>
              <a:t>.</a:t>
            </a:r>
          </a:p>
          <a:p>
            <a:pPr marL="0" lvl="0" indent="0" algn="l" hangingPunct="0">
              <a:lnSpc>
                <a:spcPct val="100000"/>
              </a:lnSpc>
              <a:spcBef>
                <a:spcPct val="0"/>
              </a:spcBef>
              <a:spcAft>
                <a:spcPct val="0"/>
              </a:spcAft>
              <a:buNone/>
              <a:defRPr lang="ko-KR" sz="1700">
                <a:solidFill>
                  <a:srgbClr val="FFFFFF"/>
                </a:solidFill>
              </a:defRPr>
            </a:pPr>
            <a:r>
              <a:rPr lang="ko-KR" sz="1500" b="0" i="0" kern="1200" spc="5" dirty="0">
                <a:solidFill>
                  <a:srgbClr val="FFFFFF"/>
                </a:solidFill>
                <a:latin typeface="HY신명조"/>
                <a:ea typeface="HY신명조"/>
                <a:cs typeface="함초롬바탕"/>
              </a:rPr>
              <a:t>일본 정부의 계속된 영토도발과 역사 왜곡으로 지난해 말 일본군 위안부 문제 합의로</a:t>
            </a:r>
          </a:p>
          <a:p>
            <a:pPr marL="0" lvl="0" indent="0" algn="l" hangingPunct="0">
              <a:lnSpc>
                <a:spcPct val="100000"/>
              </a:lnSpc>
              <a:spcBef>
                <a:spcPct val="0"/>
              </a:spcBef>
              <a:spcAft>
                <a:spcPct val="0"/>
              </a:spcAft>
              <a:buNone/>
              <a:defRPr lang="ko-KR" sz="1700">
                <a:solidFill>
                  <a:srgbClr val="FFFFFF"/>
                </a:solidFill>
              </a:defRPr>
            </a:pPr>
            <a:r>
              <a:rPr lang="en-US" sz="1500" b="0" i="0" kern="1200" spc="5" dirty="0">
                <a:solidFill>
                  <a:srgbClr val="FFFFFF"/>
                </a:solidFill>
                <a:latin typeface="HY신명조"/>
                <a:ea typeface="HY신명조"/>
                <a:cs typeface="함초롬바탕"/>
              </a:rPr>
              <a:t> </a:t>
            </a:r>
            <a:r>
              <a:rPr lang="ko-KR" sz="1500" b="0" i="0" kern="1200" spc="5" dirty="0">
                <a:solidFill>
                  <a:srgbClr val="FFFFFF"/>
                </a:solidFill>
                <a:latin typeface="HY신명조"/>
                <a:ea typeface="HY신명조"/>
                <a:cs typeface="함초롬바탕"/>
              </a:rPr>
              <a:t>개선 기미가 보이던 한일관계에 악영향이 예상된다</a:t>
            </a:r>
            <a:r>
              <a:rPr lang="en-US" sz="1500" b="0" i="0" kern="1200" spc="5" dirty="0">
                <a:solidFill>
                  <a:srgbClr val="FFFFFF"/>
                </a:solidFill>
                <a:latin typeface="HY신명조"/>
                <a:ea typeface="HY신명조"/>
                <a:cs typeface="함초롬바탕"/>
              </a:rPr>
              <a:t>.</a:t>
            </a:r>
          </a:p>
          <a:p>
            <a:pPr marL="0" lvl="0" indent="0" algn="l" hangingPunct="0">
              <a:lnSpc>
                <a:spcPct val="100000"/>
              </a:lnSpc>
              <a:spcBef>
                <a:spcPct val="0"/>
              </a:spcBef>
              <a:spcAft>
                <a:spcPct val="0"/>
              </a:spcAft>
              <a:buNone/>
              <a:defRPr lang="ko-KR" sz="1700">
                <a:solidFill>
                  <a:srgbClr val="FFFFFF"/>
                </a:solidFill>
                <a:latin typeface="MD개성체"/>
                <a:ea typeface="MD개성체"/>
                <a:cs typeface="Tahoma"/>
              </a:defRPr>
            </a:pPr>
            <a:endParaRPr lang="en-US" sz="1500" b="0" i="0" kern="1200" spc="5" dirty="0">
              <a:solidFill>
                <a:srgbClr val="FFFFFF"/>
              </a:solidFill>
              <a:latin typeface="HY신명조"/>
              <a:ea typeface="HY신명조"/>
              <a:cs typeface="함초롬바탕"/>
            </a:endParaRPr>
          </a:p>
          <a:p>
            <a:pPr marL="0" lvl="0" indent="0" algn="l" hangingPunct="0">
              <a:lnSpc>
                <a:spcPct val="100000"/>
              </a:lnSpc>
              <a:spcBef>
                <a:spcPct val="0"/>
              </a:spcBef>
              <a:spcAft>
                <a:spcPct val="0"/>
              </a:spcAft>
              <a:buNone/>
              <a:defRPr lang="ko-KR" sz="1700">
                <a:solidFill>
                  <a:srgbClr val="FFFFFF"/>
                </a:solidFill>
                <a:latin typeface="MD개성체"/>
                <a:ea typeface="MD개성체"/>
                <a:cs typeface="Tahoma"/>
              </a:defRPr>
            </a:pPr>
            <a:r>
              <a:rPr lang="ko-KR" sz="1500" b="0" i="0" kern="1200" spc="5" dirty="0">
                <a:solidFill>
                  <a:srgbClr val="FFFFFF"/>
                </a:solidFill>
                <a:latin typeface="HY신명조"/>
                <a:ea typeface="HY신명조"/>
                <a:cs typeface="함초롬바탕"/>
              </a:rPr>
              <a:t>일본 </a:t>
            </a:r>
            <a:r>
              <a:rPr lang="ko-KR" sz="1500" b="0" i="0" kern="1200" spc="5" dirty="0" err="1">
                <a:solidFill>
                  <a:srgbClr val="FFFFFF"/>
                </a:solidFill>
                <a:latin typeface="HY신명조"/>
                <a:ea typeface="HY신명조"/>
                <a:cs typeface="함초롬바탕"/>
              </a:rPr>
              <a:t>문부과학성은</a:t>
            </a:r>
            <a:r>
              <a:rPr lang="ko-KR" sz="1500" b="0" i="0" kern="1200" spc="5" dirty="0">
                <a:solidFill>
                  <a:srgbClr val="FFFFFF"/>
                </a:solidFill>
                <a:latin typeface="HY신명조"/>
                <a:ea typeface="HY신명조"/>
                <a:cs typeface="함초롬바탕"/>
              </a:rPr>
              <a:t> </a:t>
            </a:r>
            <a:r>
              <a:rPr lang="en-US" sz="1500" b="0" i="0" kern="1200" spc="5" dirty="0">
                <a:solidFill>
                  <a:srgbClr val="FFFFFF"/>
                </a:solidFill>
                <a:latin typeface="HY신명조"/>
                <a:ea typeface="HY신명조"/>
                <a:cs typeface="함초롬바탕"/>
              </a:rPr>
              <a:t>18</a:t>
            </a:r>
            <a:r>
              <a:rPr lang="ko-KR" sz="1500" b="0" i="0" kern="1200" spc="5" dirty="0">
                <a:solidFill>
                  <a:srgbClr val="FFFFFF"/>
                </a:solidFill>
                <a:latin typeface="HY신명조"/>
                <a:ea typeface="HY신명조"/>
                <a:cs typeface="함초롬바탕"/>
              </a:rPr>
              <a:t>일 </a:t>
            </a:r>
            <a:r>
              <a:rPr lang="ko-KR" sz="1500" b="0" i="0" kern="1200" spc="5" dirty="0" err="1">
                <a:solidFill>
                  <a:srgbClr val="FFFFFF"/>
                </a:solidFill>
                <a:latin typeface="HY신명조"/>
                <a:ea typeface="HY신명조"/>
                <a:cs typeface="함초롬바탕"/>
              </a:rPr>
              <a:t>교과용도서검정조사심의회를</a:t>
            </a:r>
            <a:r>
              <a:rPr lang="ko-KR" sz="1500" b="0" i="0" kern="1200" spc="5" dirty="0">
                <a:solidFill>
                  <a:srgbClr val="FFFFFF"/>
                </a:solidFill>
                <a:latin typeface="HY신명조"/>
                <a:ea typeface="HY신명조"/>
                <a:cs typeface="함초롬바탕"/>
              </a:rPr>
              <a:t> 열고</a:t>
            </a:r>
          </a:p>
          <a:p>
            <a:pPr marL="0" lvl="0" indent="0" algn="l" hangingPunct="0">
              <a:lnSpc>
                <a:spcPct val="100000"/>
              </a:lnSpc>
              <a:spcBef>
                <a:spcPct val="0"/>
              </a:spcBef>
              <a:spcAft>
                <a:spcPct val="0"/>
              </a:spcAft>
              <a:buNone/>
              <a:defRPr lang="ko-KR" sz="1700">
                <a:solidFill>
                  <a:srgbClr val="FFFFFF"/>
                </a:solidFill>
                <a:latin typeface="MD개성체"/>
                <a:ea typeface="MD개성체"/>
                <a:cs typeface="Tahoma"/>
              </a:defRPr>
            </a:pPr>
            <a:r>
              <a:rPr lang="ko-KR" sz="1500" b="0" i="0" kern="1200" spc="5" dirty="0">
                <a:solidFill>
                  <a:srgbClr val="FFFFFF"/>
                </a:solidFill>
                <a:latin typeface="HY신명조"/>
                <a:ea typeface="HY신명조"/>
                <a:cs typeface="함초롬바탕"/>
              </a:rPr>
              <a:t>내년도부터 주로 고교 </a:t>
            </a:r>
            <a:r>
              <a:rPr lang="en-US" sz="1500" b="0" i="0" kern="1200" spc="5" dirty="0">
                <a:solidFill>
                  <a:srgbClr val="FFFFFF"/>
                </a:solidFill>
                <a:latin typeface="HY신명조"/>
                <a:ea typeface="HY신명조"/>
                <a:cs typeface="함초롬바탕"/>
              </a:rPr>
              <a:t>1</a:t>
            </a:r>
            <a:r>
              <a:rPr lang="ko-KR" sz="1500" b="0" i="0" kern="1200" spc="5" dirty="0">
                <a:solidFill>
                  <a:srgbClr val="FFFFFF"/>
                </a:solidFill>
                <a:latin typeface="HY신명조"/>
                <a:ea typeface="HY신명조"/>
                <a:cs typeface="함초롬바탕"/>
              </a:rPr>
              <a:t>학년생이 사용할 교과서에 대한 검정 결과를 확정</a:t>
            </a:r>
            <a:r>
              <a:rPr lang="en-US" sz="1500" b="0" i="0" kern="1200" spc="5" dirty="0">
                <a:solidFill>
                  <a:srgbClr val="FFFFFF"/>
                </a:solidFill>
                <a:latin typeface="HY신명조"/>
                <a:ea typeface="HY신명조"/>
                <a:cs typeface="함초롬바탕"/>
              </a:rPr>
              <a:t>·</a:t>
            </a:r>
            <a:r>
              <a:rPr lang="ko-KR" sz="1500" b="0" i="0" kern="1200" spc="5" dirty="0">
                <a:solidFill>
                  <a:srgbClr val="FFFFFF"/>
                </a:solidFill>
                <a:latin typeface="HY신명조"/>
                <a:ea typeface="HY신명조"/>
                <a:cs typeface="함초롬바탕"/>
              </a:rPr>
              <a:t>발표했다</a:t>
            </a:r>
            <a:r>
              <a:rPr lang="en-US" sz="1500" b="0" i="0" kern="1200" spc="5" dirty="0">
                <a:solidFill>
                  <a:srgbClr val="FFFFFF"/>
                </a:solidFill>
                <a:latin typeface="HY신명조"/>
                <a:ea typeface="HY신명조"/>
                <a:cs typeface="함초롬바탕"/>
              </a:rPr>
              <a:t>.</a:t>
            </a:r>
          </a:p>
          <a:p>
            <a:pPr marL="0" lvl="0" indent="0" algn="l" hangingPunct="0">
              <a:lnSpc>
                <a:spcPct val="100000"/>
              </a:lnSpc>
              <a:spcBef>
                <a:spcPct val="0"/>
              </a:spcBef>
              <a:spcAft>
                <a:spcPct val="0"/>
              </a:spcAft>
              <a:buNone/>
              <a:defRPr lang="ko-KR" sz="1700">
                <a:solidFill>
                  <a:srgbClr val="FFFFFF"/>
                </a:solidFill>
                <a:latin typeface="MD개성체"/>
                <a:ea typeface="MD개성체"/>
                <a:cs typeface="Tahoma"/>
              </a:defRPr>
            </a:pPr>
            <a:r>
              <a:rPr lang="en-US" sz="1500" b="0" i="0" kern="1200" spc="5" dirty="0">
                <a:solidFill>
                  <a:srgbClr val="FFFFFF"/>
                </a:solidFill>
                <a:latin typeface="HY신명조"/>
                <a:ea typeface="HY신명조"/>
                <a:cs typeface="함초롬바탕"/>
              </a:rPr>
              <a:t> </a:t>
            </a:r>
            <a:r>
              <a:rPr lang="ko-KR" sz="1500" b="0" i="0" kern="1200" spc="5" dirty="0">
                <a:solidFill>
                  <a:srgbClr val="FFFFFF"/>
                </a:solidFill>
                <a:latin typeface="HY신명조"/>
                <a:ea typeface="HY신명조"/>
                <a:cs typeface="함초롬바탕"/>
              </a:rPr>
              <a:t>이날 검정 심사를 통과한 고교 </a:t>
            </a:r>
            <a:r>
              <a:rPr lang="ko-KR" sz="1500" b="0" i="0" kern="1200" spc="5" dirty="0" err="1">
                <a:solidFill>
                  <a:srgbClr val="FFFFFF"/>
                </a:solidFill>
                <a:latin typeface="HY신명조"/>
                <a:ea typeface="HY신명조"/>
                <a:cs typeface="함초롬바탕"/>
              </a:rPr>
              <a:t>사회과</a:t>
            </a:r>
            <a:r>
              <a:rPr lang="ko-KR" sz="1500" b="0" i="0" kern="1200" spc="5" dirty="0">
                <a:solidFill>
                  <a:srgbClr val="FFFFFF"/>
                </a:solidFill>
                <a:latin typeface="HY신명조"/>
                <a:ea typeface="HY신명조"/>
                <a:cs typeface="함초롬바탕"/>
              </a:rPr>
              <a:t> 교과서 </a:t>
            </a:r>
            <a:r>
              <a:rPr lang="en-US" sz="1500" b="0" i="0" kern="1200" spc="5" dirty="0">
                <a:solidFill>
                  <a:srgbClr val="FFFFFF"/>
                </a:solidFill>
                <a:latin typeface="HY신명조"/>
                <a:ea typeface="HY신명조"/>
                <a:cs typeface="함초롬바탕"/>
              </a:rPr>
              <a:t>35</a:t>
            </a:r>
            <a:r>
              <a:rPr lang="ko-KR" sz="1500" b="0" i="0" kern="1200" spc="5" dirty="0">
                <a:solidFill>
                  <a:srgbClr val="FFFFFF"/>
                </a:solidFill>
                <a:latin typeface="HY신명조"/>
                <a:ea typeface="HY신명조"/>
                <a:cs typeface="함초롬바탕"/>
              </a:rPr>
              <a:t>종 가운데 </a:t>
            </a:r>
            <a:r>
              <a:rPr lang="en-US" sz="1500" b="0" i="0" kern="1200" spc="5" dirty="0">
                <a:solidFill>
                  <a:srgbClr val="FFFFFF"/>
                </a:solidFill>
                <a:latin typeface="HY신명조"/>
                <a:ea typeface="HY신명조"/>
                <a:cs typeface="함초롬바탕"/>
              </a:rPr>
              <a:t>27</a:t>
            </a:r>
            <a:r>
              <a:rPr lang="ko-KR" sz="1500" b="0" i="0" kern="1200" spc="5" dirty="0">
                <a:solidFill>
                  <a:srgbClr val="FFFFFF"/>
                </a:solidFill>
                <a:latin typeface="HY신명조"/>
                <a:ea typeface="HY신명조"/>
                <a:cs typeface="함초롬바탕"/>
              </a:rPr>
              <a:t>종</a:t>
            </a:r>
            <a:r>
              <a:rPr lang="en-US" sz="1500" b="0" i="0" kern="1200" spc="5" dirty="0">
                <a:solidFill>
                  <a:srgbClr val="FFFFFF"/>
                </a:solidFill>
                <a:latin typeface="HY신명조"/>
                <a:ea typeface="HY신명조"/>
                <a:cs typeface="함초롬바탕"/>
              </a:rPr>
              <a:t>(77.1%)</a:t>
            </a:r>
            <a:r>
              <a:rPr lang="ko-KR" sz="1500" b="0" i="0" kern="1200" spc="5" dirty="0">
                <a:solidFill>
                  <a:srgbClr val="FFFFFF"/>
                </a:solidFill>
                <a:latin typeface="HY신명조"/>
                <a:ea typeface="HY신명조"/>
                <a:cs typeface="함초롬바탕"/>
              </a:rPr>
              <a:t>에</a:t>
            </a:r>
          </a:p>
          <a:p>
            <a:pPr marL="0" lvl="0" indent="0" algn="l" hangingPunct="0">
              <a:lnSpc>
                <a:spcPct val="100000"/>
              </a:lnSpc>
              <a:spcBef>
                <a:spcPct val="0"/>
              </a:spcBef>
              <a:spcAft>
                <a:spcPct val="0"/>
              </a:spcAft>
              <a:buNone/>
              <a:defRPr lang="ko-KR" sz="1700">
                <a:solidFill>
                  <a:srgbClr val="FFFFFF"/>
                </a:solidFill>
                <a:latin typeface="MD개성체"/>
                <a:ea typeface="MD개성체"/>
                <a:cs typeface="Tahoma"/>
              </a:defRPr>
            </a:pPr>
            <a:r>
              <a:rPr lang="en-US" sz="1500" b="0" i="0" kern="1200" spc="5" dirty="0">
                <a:solidFill>
                  <a:srgbClr val="FFFFFF"/>
                </a:solidFill>
                <a:latin typeface="HY신명조"/>
                <a:ea typeface="HY신명조"/>
                <a:cs typeface="함초롬바탕"/>
              </a:rPr>
              <a:t>"</a:t>
            </a:r>
            <a:r>
              <a:rPr lang="ko-KR" sz="1500" b="0" i="0" kern="1200" spc="5" dirty="0">
                <a:solidFill>
                  <a:srgbClr val="FFFFFF"/>
                </a:solidFill>
                <a:latin typeface="HY신명조"/>
                <a:ea typeface="HY신명조"/>
                <a:cs typeface="함초롬바탕"/>
              </a:rPr>
              <a:t>독도는 일본 고유의 영토</a:t>
            </a:r>
            <a:r>
              <a:rPr lang="en-US" sz="1500" b="0" i="0" kern="1200" spc="5" dirty="0">
                <a:solidFill>
                  <a:srgbClr val="FFFFFF"/>
                </a:solidFill>
                <a:latin typeface="HY신명조"/>
                <a:ea typeface="HY신명조"/>
                <a:cs typeface="함초롬바탕"/>
              </a:rPr>
              <a:t>", </a:t>
            </a:r>
          </a:p>
          <a:p>
            <a:pPr marL="0" lvl="0" indent="0" algn="l" hangingPunct="0">
              <a:lnSpc>
                <a:spcPct val="100000"/>
              </a:lnSpc>
              <a:spcBef>
                <a:spcPct val="0"/>
              </a:spcBef>
              <a:spcAft>
                <a:spcPct val="0"/>
              </a:spcAft>
              <a:buNone/>
              <a:defRPr lang="ko-KR" sz="1700">
                <a:solidFill>
                  <a:srgbClr val="FFFFFF"/>
                </a:solidFill>
                <a:latin typeface="MD개성체"/>
                <a:ea typeface="MD개성체"/>
                <a:cs typeface="Tahoma"/>
              </a:defRPr>
            </a:pPr>
            <a:r>
              <a:rPr lang="en-US" sz="1500" b="0" i="0" kern="1200" spc="5" dirty="0">
                <a:solidFill>
                  <a:srgbClr val="FFFFFF"/>
                </a:solidFill>
                <a:latin typeface="HY신명조"/>
                <a:ea typeface="HY신명조"/>
                <a:cs typeface="함초롬바탕"/>
              </a:rPr>
              <a:t>"</a:t>
            </a:r>
            <a:r>
              <a:rPr lang="ko-KR" sz="1500" b="0" i="0" kern="1200" spc="5" dirty="0">
                <a:solidFill>
                  <a:srgbClr val="FFFFFF"/>
                </a:solidFill>
                <a:latin typeface="HY신명조"/>
                <a:ea typeface="HY신명조"/>
                <a:cs typeface="함초롬바탕"/>
              </a:rPr>
              <a:t>한국이 불법 점거하고 있다</a:t>
            </a:r>
            <a:r>
              <a:rPr lang="en-US" sz="1500" b="0" i="0" kern="1200" spc="5" dirty="0">
                <a:solidFill>
                  <a:srgbClr val="FFFFFF"/>
                </a:solidFill>
                <a:latin typeface="HY신명조"/>
                <a:ea typeface="HY신명조"/>
                <a:cs typeface="함초롬바탕"/>
              </a:rPr>
              <a:t>"</a:t>
            </a:r>
            <a:r>
              <a:rPr lang="ko-KR" sz="1500" b="0" i="0" kern="1200" spc="5" dirty="0">
                <a:solidFill>
                  <a:srgbClr val="FFFFFF"/>
                </a:solidFill>
                <a:latin typeface="HY신명조"/>
                <a:ea typeface="HY신명조"/>
                <a:cs typeface="함초롬바탕"/>
              </a:rPr>
              <a:t>는 등의 표현이 들어갔다</a:t>
            </a:r>
          </a:p>
          <a:p>
            <a:pPr marL="0" lvl="0" indent="0" algn="l" hangingPunct="0">
              <a:lnSpc>
                <a:spcPct val="100000"/>
              </a:lnSpc>
              <a:spcBef>
                <a:spcPct val="0"/>
              </a:spcBef>
              <a:spcAft>
                <a:spcPct val="0"/>
              </a:spcAft>
              <a:buNone/>
              <a:defRPr lang="ko-KR" sz="1700">
                <a:solidFill>
                  <a:srgbClr val="FFFFFF"/>
                </a:solidFill>
                <a:latin typeface="MD개성체"/>
                <a:ea typeface="MD개성체"/>
                <a:cs typeface="Tahoma"/>
              </a:defRPr>
            </a:pPr>
            <a:r>
              <a:rPr lang="en-US" sz="1500" b="0" i="0" kern="1200" spc="5" dirty="0">
                <a:solidFill>
                  <a:srgbClr val="FFFFFF"/>
                </a:solidFill>
                <a:latin typeface="HY신명조"/>
                <a:ea typeface="HY신명조"/>
                <a:cs typeface="함초롬바탕"/>
              </a:rPr>
              <a:t>. 2012</a:t>
            </a:r>
            <a:r>
              <a:rPr lang="ko-KR" sz="1500" b="0" i="0" kern="1200" spc="5" dirty="0">
                <a:solidFill>
                  <a:srgbClr val="FFFFFF"/>
                </a:solidFill>
                <a:latin typeface="HY신명조"/>
                <a:ea typeface="HY신명조"/>
                <a:cs typeface="함초롬바탕"/>
              </a:rPr>
              <a:t>년 검정 당시 </a:t>
            </a:r>
            <a:r>
              <a:rPr lang="en-US" sz="1500" b="0" i="0" kern="1200" spc="5" dirty="0">
                <a:solidFill>
                  <a:srgbClr val="FFFFFF"/>
                </a:solidFill>
                <a:latin typeface="HY신명조"/>
                <a:ea typeface="HY신명조"/>
                <a:cs typeface="함초롬바탕"/>
              </a:rPr>
              <a:t>39</a:t>
            </a:r>
            <a:r>
              <a:rPr lang="ko-KR" sz="1500" b="0" i="0" kern="1200" spc="5" dirty="0">
                <a:solidFill>
                  <a:srgbClr val="FFFFFF"/>
                </a:solidFill>
                <a:latin typeface="HY신명조"/>
                <a:ea typeface="HY신명조"/>
                <a:cs typeface="함초롬바탕"/>
              </a:rPr>
              <a:t>종 가운데 </a:t>
            </a:r>
            <a:r>
              <a:rPr lang="en-US" sz="1500" b="0" i="0" kern="1200" spc="5" dirty="0">
                <a:solidFill>
                  <a:srgbClr val="FFFFFF"/>
                </a:solidFill>
                <a:latin typeface="HY신명조"/>
                <a:ea typeface="HY신명조"/>
                <a:cs typeface="함초롬바탕"/>
              </a:rPr>
              <a:t>27</a:t>
            </a:r>
            <a:r>
              <a:rPr lang="ko-KR" sz="1500" b="0" i="0" kern="1200" spc="5" dirty="0">
                <a:solidFill>
                  <a:srgbClr val="FFFFFF"/>
                </a:solidFill>
                <a:latin typeface="HY신명조"/>
                <a:ea typeface="HY신명조"/>
                <a:cs typeface="함초롬바탕"/>
              </a:rPr>
              <a:t>종</a:t>
            </a:r>
            <a:r>
              <a:rPr lang="en-US" sz="1500" b="0" i="0" kern="1200" spc="5" dirty="0">
                <a:solidFill>
                  <a:srgbClr val="FFFFFF"/>
                </a:solidFill>
                <a:latin typeface="HY신명조"/>
                <a:ea typeface="HY신명조"/>
                <a:cs typeface="함초롬바탕"/>
              </a:rPr>
              <a:t>(69.2%)</a:t>
            </a:r>
            <a:r>
              <a:rPr lang="ko-KR" sz="1500" b="0" i="0" kern="1200" spc="5" dirty="0">
                <a:solidFill>
                  <a:srgbClr val="FFFFFF"/>
                </a:solidFill>
                <a:latin typeface="HY신명조"/>
                <a:ea typeface="HY신명조"/>
                <a:cs typeface="함초롬바탕"/>
              </a:rPr>
              <a:t>과</a:t>
            </a:r>
          </a:p>
          <a:p>
            <a:pPr marL="0" lvl="0" indent="0" algn="l" hangingPunct="0">
              <a:lnSpc>
                <a:spcPct val="100000"/>
              </a:lnSpc>
              <a:spcBef>
                <a:spcPct val="0"/>
              </a:spcBef>
              <a:spcAft>
                <a:spcPct val="0"/>
              </a:spcAft>
              <a:buNone/>
              <a:defRPr lang="ko-KR" sz="1700">
                <a:solidFill>
                  <a:srgbClr val="FFFFFF"/>
                </a:solidFill>
                <a:latin typeface="MD개성체"/>
                <a:ea typeface="MD개성체"/>
                <a:cs typeface="Tahoma"/>
              </a:defRPr>
            </a:pPr>
            <a:r>
              <a:rPr lang="ko-KR" sz="1500" b="0" i="0" kern="1200" spc="5" dirty="0">
                <a:solidFill>
                  <a:srgbClr val="FFFFFF"/>
                </a:solidFill>
                <a:latin typeface="HY신명조"/>
                <a:ea typeface="HY신명조"/>
                <a:cs typeface="함초롬바탕"/>
              </a:rPr>
              <a:t>비교하면 독도 영유권 주장 교육이 대폭 강화된 셈이다</a:t>
            </a:r>
            <a:r>
              <a:rPr lang="en-US" sz="1500" b="0" i="0" kern="1200" spc="5" dirty="0">
                <a:solidFill>
                  <a:srgbClr val="FFFFFF"/>
                </a:solidFill>
                <a:latin typeface="HY신명조"/>
                <a:ea typeface="HY신명조"/>
                <a:cs typeface="함초롬바탕"/>
              </a:rPr>
              <a:t>.</a:t>
            </a:r>
          </a:p>
          <a:p>
            <a:pPr marL="0" lvl="0" indent="0" algn="l" hangingPunct="0">
              <a:lnSpc>
                <a:spcPct val="100000"/>
              </a:lnSpc>
              <a:spcBef>
                <a:spcPct val="0"/>
              </a:spcBef>
              <a:spcAft>
                <a:spcPct val="0"/>
              </a:spcAft>
              <a:buNone/>
              <a:defRPr lang="ko-KR" sz="1700">
                <a:solidFill>
                  <a:srgbClr val="FFFFFF"/>
                </a:solidFill>
                <a:latin typeface="MD개성체"/>
                <a:ea typeface="MD개성체"/>
                <a:cs typeface="Tahoma"/>
              </a:defRPr>
            </a:pPr>
            <a:endParaRPr lang="en-US" sz="1500" b="0" i="0" kern="1200" spc="5" dirty="0">
              <a:solidFill>
                <a:srgbClr val="FFFFFF"/>
              </a:solidFill>
              <a:latin typeface="HY신명조"/>
              <a:ea typeface="HY신명조"/>
              <a:cs typeface="함초롬바탕"/>
            </a:endParaRPr>
          </a:p>
          <a:p>
            <a:pPr marL="0" lvl="0" indent="0" algn="l" hangingPunct="0">
              <a:lnSpc>
                <a:spcPct val="100000"/>
              </a:lnSpc>
              <a:spcBef>
                <a:spcPct val="0"/>
              </a:spcBef>
              <a:spcAft>
                <a:spcPct val="0"/>
              </a:spcAft>
              <a:buNone/>
              <a:defRPr lang="ko-KR" sz="1700">
                <a:solidFill>
                  <a:srgbClr val="FFFFFF"/>
                </a:solidFill>
                <a:latin typeface="MD개성체"/>
                <a:ea typeface="MD개성체"/>
                <a:cs typeface="Tahoma"/>
              </a:defRPr>
            </a:pPr>
            <a:r>
              <a:rPr lang="ko-KR" sz="1500" b="0" i="0" kern="1200" spc="5" dirty="0">
                <a:solidFill>
                  <a:srgbClr val="FFFFFF"/>
                </a:solidFill>
                <a:latin typeface="HY신명조"/>
                <a:ea typeface="HY신명조"/>
                <a:cs typeface="함초롬바탕"/>
              </a:rPr>
              <a:t>동경서적이 펴낸 일본사</a:t>
            </a:r>
            <a:r>
              <a:rPr lang="en-US" sz="1500" b="0" i="0" kern="1200" spc="5" dirty="0">
                <a:solidFill>
                  <a:srgbClr val="FFFFFF"/>
                </a:solidFill>
                <a:latin typeface="HY신명조"/>
                <a:ea typeface="HY신명조"/>
                <a:cs typeface="함초롬바탕"/>
              </a:rPr>
              <a:t>A </a:t>
            </a:r>
            <a:r>
              <a:rPr lang="ko-KR" sz="1500" b="0" i="0" kern="1200" spc="5" dirty="0">
                <a:solidFill>
                  <a:srgbClr val="FFFFFF"/>
                </a:solidFill>
                <a:latin typeface="HY신명조"/>
                <a:ea typeface="HY신명조"/>
                <a:cs typeface="함초롬바탕"/>
              </a:rPr>
              <a:t>교과서에는 독도가 기존에는</a:t>
            </a:r>
          </a:p>
          <a:p>
            <a:pPr marL="0" lvl="0" indent="0" algn="l" hangingPunct="0">
              <a:lnSpc>
                <a:spcPct val="100000"/>
              </a:lnSpc>
              <a:spcBef>
                <a:spcPct val="0"/>
              </a:spcBef>
              <a:spcAft>
                <a:spcPct val="0"/>
              </a:spcAft>
              <a:buNone/>
              <a:defRPr lang="ko-KR" sz="1700">
                <a:solidFill>
                  <a:srgbClr val="FFFFFF"/>
                </a:solidFill>
                <a:latin typeface="MD개성체"/>
                <a:ea typeface="MD개성체"/>
                <a:cs typeface="Tahoma"/>
              </a:defRPr>
            </a:pPr>
            <a:r>
              <a:rPr lang="ko-KR" sz="1500" b="0" i="0" kern="1200" spc="5" dirty="0">
                <a:solidFill>
                  <a:srgbClr val="FFFFFF"/>
                </a:solidFill>
                <a:latin typeface="HY신명조"/>
                <a:ea typeface="HY신명조"/>
                <a:cs typeface="함초롬바탕"/>
              </a:rPr>
              <a:t>지도에만 표기돼 있다가 </a:t>
            </a:r>
            <a:r>
              <a:rPr lang="en-US" sz="1500" b="0" i="0" kern="1200" spc="5" dirty="0">
                <a:solidFill>
                  <a:srgbClr val="FFFFFF"/>
                </a:solidFill>
                <a:latin typeface="HY신명조"/>
                <a:ea typeface="HY신명조"/>
                <a:cs typeface="함초롬바탕"/>
              </a:rPr>
              <a:t>1905</a:t>
            </a:r>
            <a:r>
              <a:rPr lang="ko-KR" sz="1500" b="0" i="0" kern="1200" spc="5" dirty="0">
                <a:solidFill>
                  <a:srgbClr val="FFFFFF"/>
                </a:solidFill>
                <a:latin typeface="HY신명조"/>
                <a:ea typeface="HY신명조"/>
                <a:cs typeface="함초롬바탕"/>
              </a:rPr>
              <a:t>년 </a:t>
            </a:r>
            <a:r>
              <a:rPr lang="ko-KR" sz="1500" b="0" i="0" kern="1200" spc="5" dirty="0" err="1">
                <a:solidFill>
                  <a:srgbClr val="FFFFFF"/>
                </a:solidFill>
                <a:latin typeface="HY신명조"/>
                <a:ea typeface="HY신명조"/>
                <a:cs typeface="함초롬바탕"/>
              </a:rPr>
              <a:t>시마네현에</a:t>
            </a:r>
            <a:r>
              <a:rPr lang="ko-KR" sz="1500" b="0" i="0" kern="1200" spc="5" dirty="0">
                <a:solidFill>
                  <a:srgbClr val="FFFFFF"/>
                </a:solidFill>
                <a:latin typeface="HY신명조"/>
                <a:ea typeface="HY신명조"/>
                <a:cs typeface="함초롬바탕"/>
              </a:rPr>
              <a:t> 편입됐다는 기술이 추가됐다</a:t>
            </a:r>
            <a:r>
              <a:rPr lang="en-US" sz="1500" b="0" i="0" kern="1200" spc="5" dirty="0">
                <a:solidFill>
                  <a:srgbClr val="FFFFFF"/>
                </a:solidFill>
                <a:latin typeface="HY신명조"/>
                <a:ea typeface="HY신명조"/>
                <a:cs typeface="함초롬바탕"/>
              </a:rPr>
              <a:t>.</a:t>
            </a:r>
          </a:p>
          <a:p>
            <a:pPr marL="0" lvl="0" indent="0" algn="l" hangingPunct="0">
              <a:lnSpc>
                <a:spcPct val="100000"/>
              </a:lnSpc>
              <a:spcBef>
                <a:spcPct val="0"/>
              </a:spcBef>
              <a:spcAft>
                <a:spcPct val="0"/>
              </a:spcAft>
              <a:buNone/>
              <a:defRPr lang="ko-KR" sz="1700">
                <a:solidFill>
                  <a:srgbClr val="FFFFFF"/>
                </a:solidFill>
                <a:latin typeface="MD개성체"/>
                <a:ea typeface="MD개성체"/>
                <a:cs typeface="Tahoma"/>
              </a:defRPr>
            </a:pPr>
            <a:r>
              <a:rPr lang="ko-KR" sz="1500" b="0" i="0" kern="1200" spc="5" dirty="0" err="1">
                <a:solidFill>
                  <a:srgbClr val="FFFFFF"/>
                </a:solidFill>
                <a:latin typeface="HY신명조"/>
                <a:ea typeface="HY신명조"/>
                <a:cs typeface="함초롬바탕"/>
              </a:rPr>
              <a:t>이궁서점이</a:t>
            </a:r>
            <a:r>
              <a:rPr lang="ko-KR" sz="1500" b="0" i="0" kern="1200" spc="5" dirty="0">
                <a:solidFill>
                  <a:srgbClr val="FFFFFF"/>
                </a:solidFill>
                <a:latin typeface="HY신명조"/>
                <a:ea typeface="HY신명조"/>
                <a:cs typeface="함초롬바탕"/>
              </a:rPr>
              <a:t> 펴낸 지리</a:t>
            </a:r>
            <a:r>
              <a:rPr lang="en-US" sz="1500" b="0" i="0" kern="1200" spc="5" dirty="0">
                <a:solidFill>
                  <a:srgbClr val="FFFFFF"/>
                </a:solidFill>
                <a:latin typeface="HY신명조"/>
                <a:ea typeface="HY신명조"/>
                <a:cs typeface="함초롬바탕"/>
              </a:rPr>
              <a:t>A</a:t>
            </a:r>
            <a:r>
              <a:rPr lang="ko-KR" sz="1500" b="0" i="0" kern="1200" spc="5" dirty="0">
                <a:solidFill>
                  <a:srgbClr val="FFFFFF"/>
                </a:solidFill>
                <a:latin typeface="HY신명조"/>
                <a:ea typeface="HY신명조"/>
                <a:cs typeface="함초롬바탕"/>
              </a:rPr>
              <a:t>는 에도 시대 독도 영유권을 확립했고</a:t>
            </a:r>
            <a:r>
              <a:rPr lang="en-US" sz="1500" b="0" i="0" kern="1200" spc="5" dirty="0">
                <a:solidFill>
                  <a:srgbClr val="FFFFFF"/>
                </a:solidFill>
                <a:latin typeface="HY신명조"/>
                <a:ea typeface="HY신명조"/>
                <a:cs typeface="함초롬바탕"/>
              </a:rPr>
              <a:t>,</a:t>
            </a:r>
          </a:p>
          <a:p>
            <a:pPr marL="0" lvl="0" indent="0" algn="l" hangingPunct="0">
              <a:lnSpc>
                <a:spcPct val="100000"/>
              </a:lnSpc>
              <a:spcBef>
                <a:spcPct val="0"/>
              </a:spcBef>
              <a:spcAft>
                <a:spcPct val="0"/>
              </a:spcAft>
              <a:buNone/>
              <a:defRPr lang="ko-KR" sz="1700">
                <a:solidFill>
                  <a:srgbClr val="FFFFFF"/>
                </a:solidFill>
                <a:latin typeface="MD개성체"/>
                <a:ea typeface="MD개성체"/>
                <a:cs typeface="Tahoma"/>
              </a:defRPr>
            </a:pPr>
            <a:r>
              <a:rPr lang="en-US" sz="1500" b="0" i="0" kern="1200" spc="5" dirty="0">
                <a:solidFill>
                  <a:srgbClr val="FFFFFF"/>
                </a:solidFill>
                <a:latin typeface="HY신명조"/>
                <a:ea typeface="HY신명조"/>
                <a:cs typeface="함초롬바탕"/>
              </a:rPr>
              <a:t> 1905</a:t>
            </a:r>
            <a:r>
              <a:rPr lang="ko-KR" sz="1500" b="0" i="0" kern="1200" spc="5" dirty="0">
                <a:solidFill>
                  <a:srgbClr val="FFFFFF"/>
                </a:solidFill>
                <a:latin typeface="HY신명조"/>
                <a:ea typeface="HY신명조"/>
                <a:cs typeface="함초롬바탕"/>
              </a:rPr>
              <a:t>년 독도가 </a:t>
            </a:r>
            <a:r>
              <a:rPr lang="ko-KR" sz="1500" b="0" i="0" kern="1200" spc="5" dirty="0" err="1">
                <a:solidFill>
                  <a:srgbClr val="FFFFFF"/>
                </a:solidFill>
                <a:latin typeface="HY신명조"/>
                <a:ea typeface="HY신명조"/>
                <a:cs typeface="함초롬바탕"/>
              </a:rPr>
              <a:t>일본령에</a:t>
            </a:r>
            <a:r>
              <a:rPr lang="ko-KR" sz="1500" b="0" i="0" kern="1200" spc="5" dirty="0">
                <a:solidFill>
                  <a:srgbClr val="FFFFFF"/>
                </a:solidFill>
                <a:latin typeface="HY신명조"/>
                <a:ea typeface="HY신명조"/>
                <a:cs typeface="함초롬바탕"/>
              </a:rPr>
              <a:t> 편입됐으며 샌프란시스코 평화조약을</a:t>
            </a:r>
          </a:p>
          <a:p>
            <a:pPr marL="0" lvl="0" indent="0" algn="l" hangingPunct="0">
              <a:lnSpc>
                <a:spcPct val="100000"/>
              </a:lnSpc>
              <a:spcBef>
                <a:spcPct val="0"/>
              </a:spcBef>
              <a:spcAft>
                <a:spcPct val="0"/>
              </a:spcAft>
              <a:buNone/>
              <a:defRPr lang="ko-KR" sz="1700">
                <a:solidFill>
                  <a:srgbClr val="FFFFFF"/>
                </a:solidFill>
                <a:latin typeface="MD개성체"/>
                <a:ea typeface="MD개성체"/>
                <a:cs typeface="Tahoma"/>
              </a:defRPr>
            </a:pPr>
            <a:r>
              <a:rPr lang="ko-KR" sz="1500" b="0" i="0" kern="1200" spc="5" dirty="0">
                <a:solidFill>
                  <a:srgbClr val="FFFFFF"/>
                </a:solidFill>
                <a:latin typeface="HY신명조"/>
                <a:ea typeface="HY신명조"/>
                <a:cs typeface="함초롬바탕"/>
              </a:rPr>
              <a:t>근거로 독도를 자국의 땅이라고 주장했다</a:t>
            </a:r>
            <a:r>
              <a:rPr lang="en-US" sz="1500" b="0" i="0" kern="1200" spc="5" dirty="0">
                <a:solidFill>
                  <a:srgbClr val="FFFFFF"/>
                </a:solidFill>
                <a:latin typeface="HY신명조"/>
                <a:ea typeface="HY신명조"/>
                <a:cs typeface="함초롬바탕"/>
              </a:rPr>
              <a:t>.</a:t>
            </a:r>
          </a:p>
          <a:p>
            <a:pPr marL="0" lvl="0" indent="0" algn="l" hangingPunct="0">
              <a:lnSpc>
                <a:spcPct val="100000"/>
              </a:lnSpc>
              <a:spcBef>
                <a:spcPct val="0"/>
              </a:spcBef>
              <a:spcAft>
                <a:spcPct val="0"/>
              </a:spcAft>
              <a:buNone/>
              <a:defRPr lang="ko-KR" sz="1700">
                <a:solidFill>
                  <a:srgbClr val="FFFFFF"/>
                </a:solidFill>
                <a:latin typeface="MD개성체"/>
                <a:ea typeface="MD개성체"/>
                <a:cs typeface="Tahoma"/>
              </a:defRPr>
            </a:pPr>
            <a:endParaRPr lang="en-US" sz="1500" b="0" i="0" kern="1200" spc="5" dirty="0">
              <a:solidFill>
                <a:srgbClr val="FFFFFF"/>
              </a:solidFill>
              <a:latin typeface="HY신명조"/>
              <a:ea typeface="HY신명조"/>
              <a:cs typeface="함초롬바탕"/>
            </a:endParaRPr>
          </a:p>
          <a:p>
            <a:pPr marL="0" lvl="0" indent="0" hangingPunct="0">
              <a:lnSpc>
                <a:spcPct val="100000"/>
              </a:lnSpc>
              <a:spcBef>
                <a:spcPct val="0"/>
              </a:spcBef>
              <a:spcAft>
                <a:spcPct val="0"/>
              </a:spcAft>
              <a:buNone/>
              <a:defRPr lang="ko-KR" sz="1700">
                <a:solidFill>
                  <a:srgbClr val="FFFFFF"/>
                </a:solidFill>
                <a:latin typeface="MD개성체"/>
                <a:ea typeface="MD개성체"/>
                <a:cs typeface="Tahoma"/>
              </a:defRPr>
            </a:pPr>
            <a:r>
              <a:rPr lang="en-US" sz="1500" b="0" i="0" kern="1200" spc="5" dirty="0">
                <a:solidFill>
                  <a:srgbClr val="FFFFFF"/>
                </a:solidFill>
                <a:latin typeface="HY신명조"/>
                <a:ea typeface="HY신명조"/>
                <a:cs typeface="함초롬바탕"/>
              </a:rPr>
              <a:t>&lt;</a:t>
            </a:r>
            <a:r>
              <a:rPr lang="ko-KR" sz="1500" b="0" i="0" kern="1200" spc="5" dirty="0">
                <a:solidFill>
                  <a:srgbClr val="FFFFFF"/>
                </a:solidFill>
                <a:latin typeface="HY신명조"/>
                <a:ea typeface="HY신명조"/>
                <a:cs typeface="함초롬바탕"/>
              </a:rPr>
              <a:t>국제신문 정유선 기자 </a:t>
            </a:r>
            <a:r>
              <a:rPr lang="en-US" sz="1500" b="0" i="0" kern="1200" spc="5" dirty="0">
                <a:solidFill>
                  <a:srgbClr val="FFFFFF"/>
                </a:solidFill>
                <a:latin typeface="HY신명조"/>
                <a:ea typeface="HY신명조"/>
                <a:cs typeface="Tahoma"/>
                <a:hlinkClick r:id="rId3"/>
              </a:rPr>
              <a:t>freesun@kookje.co.kr</a:t>
            </a:r>
            <a:r>
              <a:rPr lang="en-US" sz="1500" b="0" i="0" kern="1200" spc="5" dirty="0">
                <a:solidFill>
                  <a:srgbClr val="FFFFFF"/>
                </a:solidFill>
                <a:latin typeface="HY신명조"/>
                <a:ea typeface="HY신명조"/>
                <a:cs typeface="함초롬바탕"/>
              </a:rPr>
              <a:t> 2016-03-18 20:17:51&gt;</a:t>
            </a:r>
          </a:p>
        </p:txBody>
      </p:sp>
      <p:sp>
        <p:nvSpPr>
          <p:cNvPr id="7" name="직사각형 29"/>
          <p:cNvSpPr/>
          <p:nvPr/>
        </p:nvSpPr>
        <p:spPr>
          <a:xfrm>
            <a:off x="1485485" y="72221"/>
            <a:ext cx="7656167" cy="11680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04040"/>
          </a:solidFill>
          <a:ln>
            <a:noFill/>
            <a:prstDash val="solid"/>
          </a:ln>
        </p:spPr>
        <p:txBody>
          <a:bodyPr vert="horz" wrap="square" lIns="90000" tIns="45000" rIns="90000" bIns="45000" anchor="t">
            <a:spAutoFit/>
          </a:bodyPr>
          <a:lstStyle/>
          <a:p>
            <a:pPr marL="0" lvl="0" indent="0" algn="ctr" hangingPunct="1">
              <a:lnSpc>
                <a:spcPct val="100000"/>
              </a:lnSpc>
              <a:spcBef>
                <a:spcPct val="0"/>
              </a:spcBef>
              <a:spcAft>
                <a:spcPct val="0"/>
              </a:spcAft>
              <a:buNone/>
              <a:defRPr lang="ko-KR" sz="1800" b="1" i="1" u="sng">
                <a:uFillTx/>
              </a:defRPr>
            </a:pPr>
            <a:r>
              <a:rPr lang="ko-KR" sz="3500" b="1" i="1" u="sng" kern="1200" spc="5" dirty="0">
                <a:solidFill>
                  <a:srgbClr val="F2F2F2"/>
                </a:solidFill>
                <a:uFillTx/>
                <a:latin typeface="HY신명조"/>
                <a:ea typeface="HY신명조"/>
                <a:cs typeface="Tahoma"/>
              </a:rPr>
              <a:t>정부 日 총괄공사 초치 시정 </a:t>
            </a:r>
            <a:r>
              <a:rPr lang="ko-KR" sz="3500" b="1" i="1" u="sng" kern="1200" spc="5" dirty="0" smtClean="0">
                <a:solidFill>
                  <a:srgbClr val="F2F2F2"/>
                </a:solidFill>
                <a:uFillTx/>
                <a:latin typeface="HY신명조"/>
                <a:ea typeface="HY신명조"/>
                <a:cs typeface="Tahoma"/>
              </a:rPr>
              <a:t>요구</a:t>
            </a:r>
            <a:endParaRPr lang="en-US" altLang="ko-KR" sz="3500" b="1" i="1" u="sng" spc="5" dirty="0">
              <a:solidFill>
                <a:srgbClr val="F2F2F2"/>
              </a:solidFill>
              <a:latin typeface="HY신명조"/>
              <a:ea typeface="HY신명조"/>
              <a:cs typeface="Tahoma"/>
            </a:endParaRPr>
          </a:p>
          <a:p>
            <a:pPr marL="0" lvl="0" indent="0" algn="ctr" hangingPunct="1">
              <a:lnSpc>
                <a:spcPct val="100000"/>
              </a:lnSpc>
              <a:spcBef>
                <a:spcPct val="0"/>
              </a:spcBef>
              <a:spcAft>
                <a:spcPct val="0"/>
              </a:spcAft>
              <a:buNone/>
              <a:defRPr lang="ko-KR" sz="1800" b="1" i="1" u="sng">
                <a:uFillTx/>
              </a:defRPr>
            </a:pPr>
            <a:r>
              <a:rPr lang="en-US" altLang="ko-KR" sz="3500" b="1" i="1" u="sng" kern="1200" spc="5" dirty="0" smtClean="0">
                <a:solidFill>
                  <a:srgbClr val="F2F2F2"/>
                </a:solidFill>
                <a:uFillTx/>
                <a:latin typeface="HY신명조"/>
                <a:ea typeface="HY신명조"/>
                <a:cs typeface="Tahoma"/>
              </a:rPr>
              <a:t>&lt;</a:t>
            </a:r>
            <a:r>
              <a:rPr lang="ko-KR" sz="3500" b="1" i="1" u="sng" kern="1200" spc="5" dirty="0" smtClean="0">
                <a:solidFill>
                  <a:srgbClr val="F2F2F2"/>
                </a:solidFill>
                <a:uFillTx/>
                <a:latin typeface="HY신명조"/>
                <a:ea typeface="HY신명조"/>
                <a:cs typeface="Tahoma"/>
              </a:rPr>
              <a:t>뉴스 </a:t>
            </a:r>
            <a:r>
              <a:rPr lang="ko-KR" sz="3500" b="1" i="1" u="sng" kern="1200" spc="5" dirty="0">
                <a:solidFill>
                  <a:srgbClr val="F2F2F2"/>
                </a:solidFill>
                <a:uFillTx/>
                <a:latin typeface="HY신명조"/>
                <a:ea typeface="HY신명조"/>
                <a:cs typeface="Tahoma"/>
              </a:rPr>
              <a:t>기사</a:t>
            </a:r>
            <a:r>
              <a:rPr lang="en-US" sz="3500" b="1" i="1" u="sng" kern="1200" spc="5" dirty="0">
                <a:solidFill>
                  <a:srgbClr val="F2F2F2"/>
                </a:solidFill>
                <a:uFillTx/>
                <a:latin typeface="HY신명조"/>
                <a:ea typeface="HY신명조"/>
                <a:cs typeface="Tahoma"/>
              </a:rPr>
              <a:t>&gt;</a:t>
            </a:r>
            <a:endParaRPr lang="en-US" sz="3500" b="1" i="1" u="sng" kern="1200" spc="5" dirty="0">
              <a:solidFill>
                <a:srgbClr val="F2F2F2"/>
              </a:solidFill>
              <a:latin typeface="HY신명조"/>
              <a:ea typeface="HY신명조"/>
              <a:cs typeface="Tahoma"/>
            </a:endParaRPr>
          </a:p>
        </p:txBody>
      </p:sp>
      <p:pic>
        <p:nvPicPr>
          <p:cNvPr id="8" name="그림 7"/>
          <p:cNvPicPr>
            <a:picLocks noChangeAspect="1"/>
          </p:cNvPicPr>
          <p:nvPr/>
        </p:nvPicPr>
        <p:blipFill rotWithShape="1">
          <a:blip r:embed="rId4" cstate="print">
            <a:alphaModFix/>
            <a:lum/>
          </a:blip>
          <a:srcRect/>
          <a:stretch>
            <a:fillRect/>
          </a:stretch>
        </p:blipFill>
        <p:spPr>
          <a:xfrm>
            <a:off x="5732614" y="4599227"/>
            <a:ext cx="3472386" cy="2232248"/>
          </a:xfrm>
          <a:prstGeom prst="rect">
            <a:avLst/>
          </a:prstGeom>
          <a:noFill/>
          <a:ln>
            <a:noFill/>
          </a:ln>
        </p:spPr>
      </p:pic>
      <p:sp>
        <p:nvSpPr>
          <p:cNvPr id="4" name="타원 1"/>
          <p:cNvSpPr/>
          <p:nvPr/>
        </p:nvSpPr>
        <p:spPr>
          <a:xfrm>
            <a:off x="971600" y="3371"/>
            <a:ext cx="975829" cy="97582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2F2F2"/>
          </a:solidFill>
          <a:ln w="79200">
            <a:solidFill>
              <a:srgbClr val="D9D9D9"/>
            </a:solidFill>
            <a:prstDash val="solid"/>
            <a:miter/>
          </a:ln>
        </p:spPr>
        <p:txBody>
          <a:bodyPr vert="horz" wrap="square" lIns="90000" tIns="45000" rIns="90000" bIns="45000" anchor="ctr"/>
          <a:lstStyle/>
          <a:p>
            <a:pPr marL="0" lvl="0" indent="0" hangingPunct="0">
              <a:lnSpc>
                <a:spcPct val="100000"/>
              </a:lnSpc>
              <a:spcBef>
                <a:spcPct val="0"/>
              </a:spcBef>
              <a:spcAft>
                <a:spcPct val="0"/>
              </a:spcAft>
              <a:buNone/>
              <a:defRPr lang="ko-KR" altLang="en-US"/>
            </a:pPr>
            <a:endParaRPr lang="en-US" sz="1800" b="0" i="0" kern="1200">
              <a:latin typeface="굴림"/>
              <a:ea typeface="굴림"/>
              <a:cs typeface="Tahoma"/>
            </a:endParaRPr>
          </a:p>
        </p:txBody>
      </p:sp>
      <p:pic>
        <p:nvPicPr>
          <p:cNvPr id="5" name="그림 6"/>
          <p:cNvPicPr>
            <a:picLocks noChangeAspect="1"/>
          </p:cNvPicPr>
          <p:nvPr/>
        </p:nvPicPr>
        <p:blipFill rotWithShape="1">
          <a:blip r:embed="rId5" cstate="print">
            <a:alphaModFix/>
            <a:lum/>
          </a:blip>
          <a:srcRect/>
          <a:stretch>
            <a:fillRect/>
          </a:stretch>
        </p:blipFill>
        <p:spPr>
          <a:xfrm>
            <a:off x="1151600" y="250899"/>
            <a:ext cx="629898" cy="629898"/>
          </a:xfrm>
          <a:prstGeom prst="rect">
            <a:avLst/>
          </a:prstGeom>
          <a:noFill/>
          <a:ln>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2"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2"/>
      <p:bldP spid="7" grpId="0" animBg="1"/>
      <p:bldP spid="4"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직사각형 4"/>
          <p:cNvSpPr/>
          <p:nvPr/>
        </p:nvSpPr>
        <p:spPr>
          <a:xfrm>
            <a:off x="0" y="0"/>
            <a:ext cx="1331640" cy="685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04040"/>
          </a:solidFill>
          <a:ln>
            <a:noFill/>
            <a:prstDash val="solid"/>
          </a:ln>
        </p:spPr>
        <p:txBody>
          <a:bodyPr vert="horz" wrap="square" lIns="90000" tIns="45000" rIns="90000" bIns="45000" anchor="ctr"/>
          <a:lstStyle/>
          <a:p>
            <a:pPr marL="0" lvl="0" indent="0" hangingPunct="0">
              <a:lnSpc>
                <a:spcPct val="100000"/>
              </a:lnSpc>
              <a:spcBef>
                <a:spcPct val="0"/>
              </a:spcBef>
              <a:spcAft>
                <a:spcPct val="0"/>
              </a:spcAft>
              <a:buNone/>
              <a:defRPr lang="ko-KR" altLang="en-US"/>
            </a:pPr>
            <a:endParaRPr lang="en-US" sz="1800" b="0" i="0" kern="1200">
              <a:latin typeface="굴림"/>
              <a:ea typeface="굴림"/>
              <a:cs typeface="Tahoma"/>
            </a:endParaRPr>
          </a:p>
        </p:txBody>
      </p:sp>
      <p:sp>
        <p:nvSpPr>
          <p:cNvPr id="3" name="TextBox 5"/>
          <p:cNvSpPr/>
          <p:nvPr/>
        </p:nvSpPr>
        <p:spPr>
          <a:xfrm>
            <a:off x="237620" y="568440"/>
            <a:ext cx="777390" cy="821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spAutoFit/>
          </a:bodyPr>
          <a:lstStyle/>
          <a:p>
            <a:pPr marL="0" lvl="0" indent="0" algn="ctr" hangingPunct="1">
              <a:lnSpc>
                <a:spcPct val="100000"/>
              </a:lnSpc>
              <a:spcBef>
                <a:spcPct val="0"/>
              </a:spcBef>
              <a:spcAft>
                <a:spcPct val="0"/>
              </a:spcAft>
              <a:buNone/>
              <a:defRPr lang="ko-KR" sz="1800"/>
            </a:pPr>
            <a:r>
              <a:rPr lang="ko-KR" sz="4800" b="0" i="0" kern="1200" spc="5" dirty="0">
                <a:solidFill>
                  <a:srgbClr val="F2F2F2"/>
                </a:solidFill>
                <a:latin typeface="a옛날목욕탕L"/>
                <a:ea typeface="a옛날목욕탕L"/>
                <a:cs typeface="Tahoma"/>
              </a:rPr>
              <a:t>끝</a:t>
            </a:r>
          </a:p>
        </p:txBody>
      </p:sp>
      <p:sp>
        <p:nvSpPr>
          <p:cNvPr id="4" name="TextBox 5"/>
          <p:cNvSpPr/>
          <p:nvPr/>
        </p:nvSpPr>
        <p:spPr>
          <a:xfrm>
            <a:off x="1363440" y="1178955"/>
            <a:ext cx="3738176" cy="56861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spAutoFit/>
          </a:bodyPr>
          <a:lstStyle/>
          <a:p>
            <a:pPr marL="0" lvl="0" indent="0" hangingPunct="0">
              <a:lnSpc>
                <a:spcPct val="100000"/>
              </a:lnSpc>
              <a:spcBef>
                <a:spcPct val="0"/>
              </a:spcBef>
              <a:spcAft>
                <a:spcPct val="0"/>
              </a:spcAft>
              <a:buNone/>
              <a:defRPr lang="ko-KR" altLang="en-US"/>
            </a:pPr>
            <a:r>
              <a:rPr lang="ko-KR" sz="1700" b="0" i="0" kern="1200" spc="5" dirty="0">
                <a:solidFill>
                  <a:srgbClr val="FFFFFF"/>
                </a:solidFill>
                <a:latin typeface="HY신명조"/>
                <a:ea typeface="HY신명조"/>
                <a:cs typeface="함초롬바탕"/>
              </a:rPr>
              <a:t>울릉도 동남쪽 </a:t>
            </a:r>
            <a:r>
              <a:rPr lang="ko-KR" sz="1700" b="0" i="0" kern="1200" spc="5" dirty="0" err="1">
                <a:solidFill>
                  <a:srgbClr val="FFFFFF"/>
                </a:solidFill>
                <a:latin typeface="HY신명조"/>
                <a:ea typeface="HY신명조"/>
                <a:cs typeface="함초롬바탕"/>
              </a:rPr>
              <a:t>뱃길따라</a:t>
            </a:r>
            <a:r>
              <a:rPr lang="ko-KR" sz="1700" b="0" i="0" kern="1200" spc="5" dirty="0">
                <a:solidFill>
                  <a:srgbClr val="FFFFFF"/>
                </a:solidFill>
                <a:latin typeface="HY신명조"/>
                <a:ea typeface="HY신명조"/>
                <a:cs typeface="함초롬바탕"/>
              </a:rPr>
              <a:t> </a:t>
            </a:r>
            <a:r>
              <a:rPr lang="ko-KR" sz="1700" b="0" i="0" kern="1200" spc="5" dirty="0" err="1">
                <a:solidFill>
                  <a:srgbClr val="FFFFFF"/>
                </a:solidFill>
                <a:latin typeface="HY신명조"/>
                <a:ea typeface="HY신명조"/>
                <a:cs typeface="함초롬바탕"/>
              </a:rPr>
              <a:t>이백리</a:t>
            </a:r>
            <a:endParaRPr lang="ko-KR" sz="1700" b="0" i="0" kern="1200" spc="5" dirty="0">
              <a:solidFill>
                <a:srgbClr val="FFFFFF"/>
              </a:solidFill>
              <a:latin typeface="HY신명조"/>
              <a:ea typeface="HY신명조"/>
              <a:cs typeface="함초롬바탕"/>
            </a:endParaRPr>
          </a:p>
          <a:p>
            <a:pPr marL="0" lvl="0" indent="0" hangingPunct="0">
              <a:lnSpc>
                <a:spcPct val="100000"/>
              </a:lnSpc>
              <a:spcBef>
                <a:spcPct val="0"/>
              </a:spcBef>
              <a:spcAft>
                <a:spcPct val="0"/>
              </a:spcAft>
              <a:buNone/>
              <a:defRPr lang="ko-KR" altLang="en-US"/>
            </a:pPr>
            <a:endParaRPr lang="en-US" sz="1700" b="0" i="0" kern="1200" spc="5" dirty="0">
              <a:solidFill>
                <a:srgbClr val="FFFFFF"/>
              </a:solidFill>
              <a:latin typeface="HY신명조"/>
              <a:ea typeface="HY신명조"/>
              <a:cs typeface="함초롬바탕"/>
            </a:endParaRPr>
          </a:p>
          <a:p>
            <a:pPr marL="0" lvl="0" indent="0" hangingPunct="0">
              <a:lnSpc>
                <a:spcPct val="100000"/>
              </a:lnSpc>
              <a:spcBef>
                <a:spcPct val="0"/>
              </a:spcBef>
              <a:spcAft>
                <a:spcPct val="0"/>
              </a:spcAft>
              <a:buNone/>
              <a:defRPr lang="ko-KR" altLang="en-US"/>
            </a:pPr>
            <a:r>
              <a:rPr lang="ko-KR" sz="1700" b="0" i="0" kern="1200" spc="5" dirty="0">
                <a:solidFill>
                  <a:srgbClr val="FFFFFF"/>
                </a:solidFill>
                <a:latin typeface="HY신명조"/>
                <a:ea typeface="HY신명조"/>
                <a:cs typeface="함초롬바탕"/>
              </a:rPr>
              <a:t>외로운 </a:t>
            </a:r>
            <a:r>
              <a:rPr lang="ko-KR" sz="1700" b="0" i="0" kern="1200" spc="5" dirty="0" err="1">
                <a:solidFill>
                  <a:srgbClr val="FFFFFF"/>
                </a:solidFill>
                <a:latin typeface="HY신명조"/>
                <a:ea typeface="HY신명조"/>
                <a:cs typeface="함초롬바탕"/>
              </a:rPr>
              <a:t>섬하나</a:t>
            </a:r>
            <a:r>
              <a:rPr lang="ko-KR" sz="1700" b="0" i="0" kern="1200" spc="5" dirty="0">
                <a:solidFill>
                  <a:srgbClr val="FFFFFF"/>
                </a:solidFill>
                <a:latin typeface="HY신명조"/>
                <a:ea typeface="HY신명조"/>
                <a:cs typeface="함초롬바탕"/>
              </a:rPr>
              <a:t> 새들의 고향</a:t>
            </a:r>
          </a:p>
          <a:p>
            <a:pPr marL="0" lvl="0" indent="0" hangingPunct="0">
              <a:lnSpc>
                <a:spcPct val="100000"/>
              </a:lnSpc>
              <a:spcBef>
                <a:spcPct val="0"/>
              </a:spcBef>
              <a:spcAft>
                <a:spcPct val="0"/>
              </a:spcAft>
              <a:buNone/>
              <a:defRPr lang="ko-KR" altLang="en-US"/>
            </a:pPr>
            <a:endParaRPr lang="en-US" sz="1700" b="0" i="0" kern="1200" spc="5" dirty="0">
              <a:solidFill>
                <a:srgbClr val="FFFFFF"/>
              </a:solidFill>
              <a:latin typeface="HY신명조"/>
              <a:ea typeface="HY신명조"/>
              <a:cs typeface="함초롬바탕"/>
            </a:endParaRPr>
          </a:p>
          <a:p>
            <a:pPr marL="0" lvl="0" indent="0" hangingPunct="0">
              <a:lnSpc>
                <a:spcPct val="100000"/>
              </a:lnSpc>
              <a:spcBef>
                <a:spcPct val="0"/>
              </a:spcBef>
              <a:spcAft>
                <a:spcPct val="0"/>
              </a:spcAft>
              <a:buNone/>
              <a:defRPr lang="ko-KR" altLang="en-US"/>
            </a:pPr>
            <a:r>
              <a:rPr lang="ko-KR" sz="1700" b="0" i="0" kern="1200" spc="5" dirty="0" err="1">
                <a:solidFill>
                  <a:srgbClr val="FFFFFF"/>
                </a:solidFill>
                <a:latin typeface="HY신명조"/>
                <a:ea typeface="HY신명조"/>
                <a:cs typeface="함초롬바탕"/>
              </a:rPr>
              <a:t>그누가</a:t>
            </a:r>
            <a:r>
              <a:rPr lang="ko-KR" sz="1700" b="0" i="0" kern="1200" spc="5" dirty="0">
                <a:solidFill>
                  <a:srgbClr val="FFFFFF"/>
                </a:solidFill>
                <a:latin typeface="HY신명조"/>
                <a:ea typeface="HY신명조"/>
                <a:cs typeface="함초롬바탕"/>
              </a:rPr>
              <a:t> 아무리 자기네 땅이라고 우겨도</a:t>
            </a:r>
          </a:p>
          <a:p>
            <a:pPr marL="0" lvl="0" indent="0" hangingPunct="0">
              <a:lnSpc>
                <a:spcPct val="100000"/>
              </a:lnSpc>
              <a:spcBef>
                <a:spcPct val="0"/>
              </a:spcBef>
              <a:spcAft>
                <a:spcPct val="0"/>
              </a:spcAft>
              <a:buNone/>
              <a:defRPr lang="ko-KR" altLang="en-US"/>
            </a:pPr>
            <a:endParaRPr lang="en-US" sz="1700" b="0" i="0" kern="1200" spc="5" dirty="0">
              <a:solidFill>
                <a:srgbClr val="FFFFFF"/>
              </a:solidFill>
              <a:latin typeface="HY신명조"/>
              <a:ea typeface="HY신명조"/>
              <a:cs typeface="함초롬바탕"/>
            </a:endParaRPr>
          </a:p>
          <a:p>
            <a:pPr marL="0" lvl="0" indent="0" hangingPunct="0">
              <a:lnSpc>
                <a:spcPct val="100000"/>
              </a:lnSpc>
              <a:spcBef>
                <a:spcPct val="0"/>
              </a:spcBef>
              <a:spcAft>
                <a:spcPct val="0"/>
              </a:spcAft>
              <a:buNone/>
              <a:defRPr lang="ko-KR" altLang="en-US"/>
            </a:pPr>
            <a:r>
              <a:rPr lang="ko-KR" sz="1700" b="0" i="0" kern="1200" spc="5" dirty="0">
                <a:solidFill>
                  <a:srgbClr val="FFFFFF"/>
                </a:solidFill>
                <a:latin typeface="HY신명조"/>
                <a:ea typeface="HY신명조"/>
                <a:cs typeface="함초롬바탕"/>
              </a:rPr>
              <a:t>독도는 우리땅</a:t>
            </a:r>
          </a:p>
          <a:p>
            <a:pPr marL="0" lvl="0" indent="0" hangingPunct="0">
              <a:lnSpc>
                <a:spcPct val="100000"/>
              </a:lnSpc>
              <a:spcBef>
                <a:spcPct val="0"/>
              </a:spcBef>
              <a:spcAft>
                <a:spcPct val="0"/>
              </a:spcAft>
              <a:buNone/>
              <a:defRPr lang="ko-KR" altLang="en-US"/>
            </a:pPr>
            <a:endParaRPr lang="en-US" sz="1700" b="0" i="0" kern="1200" spc="5" dirty="0">
              <a:solidFill>
                <a:srgbClr val="FFFFFF"/>
              </a:solidFill>
              <a:latin typeface="HY신명조"/>
              <a:ea typeface="HY신명조"/>
              <a:cs typeface="함초롬바탕"/>
            </a:endParaRPr>
          </a:p>
          <a:p>
            <a:pPr marL="0" lvl="0" indent="0" hangingPunct="0">
              <a:lnSpc>
                <a:spcPct val="100000"/>
              </a:lnSpc>
              <a:spcBef>
                <a:spcPct val="0"/>
              </a:spcBef>
              <a:spcAft>
                <a:spcPct val="0"/>
              </a:spcAft>
              <a:buNone/>
              <a:defRPr lang="ko-KR" altLang="en-US"/>
            </a:pPr>
            <a:r>
              <a:rPr lang="ko-KR" sz="1700" b="0" i="0" kern="1200" spc="5" dirty="0">
                <a:solidFill>
                  <a:srgbClr val="FFFFFF"/>
                </a:solidFill>
                <a:latin typeface="HY신명조"/>
                <a:ea typeface="HY신명조"/>
                <a:cs typeface="함초롬바탕"/>
              </a:rPr>
              <a:t>경상북도 울릉군 </a:t>
            </a:r>
            <a:r>
              <a:rPr lang="ko-KR" sz="1700" b="0" i="0" kern="1200" spc="5" dirty="0" err="1">
                <a:solidFill>
                  <a:srgbClr val="FFFFFF"/>
                </a:solidFill>
                <a:latin typeface="HY신명조"/>
                <a:ea typeface="HY신명조"/>
                <a:cs typeface="함초롬바탕"/>
              </a:rPr>
              <a:t>남면도동</a:t>
            </a:r>
            <a:r>
              <a:rPr lang="ko-KR" sz="1700" b="0" i="0" kern="1200" spc="5" dirty="0">
                <a:solidFill>
                  <a:srgbClr val="FFFFFF"/>
                </a:solidFill>
                <a:latin typeface="HY신명조"/>
                <a:ea typeface="HY신명조"/>
                <a:cs typeface="함초롬바탕"/>
              </a:rPr>
              <a:t> </a:t>
            </a:r>
            <a:r>
              <a:rPr lang="ko-KR" sz="1700" b="0" i="0" kern="1200" spc="5" dirty="0" err="1">
                <a:solidFill>
                  <a:srgbClr val="FFFFFF"/>
                </a:solidFill>
                <a:latin typeface="HY신명조"/>
                <a:ea typeface="HY신명조"/>
                <a:cs typeface="함초롬바탕"/>
              </a:rPr>
              <a:t>일번지</a:t>
            </a:r>
            <a:endParaRPr lang="ko-KR" sz="1700" b="0" i="0" kern="1200" spc="5" dirty="0">
              <a:solidFill>
                <a:srgbClr val="FFFFFF"/>
              </a:solidFill>
              <a:latin typeface="HY신명조"/>
              <a:ea typeface="HY신명조"/>
              <a:cs typeface="함초롬바탕"/>
            </a:endParaRPr>
          </a:p>
          <a:p>
            <a:pPr marL="0" lvl="0" indent="0" hangingPunct="0">
              <a:lnSpc>
                <a:spcPct val="100000"/>
              </a:lnSpc>
              <a:spcBef>
                <a:spcPct val="0"/>
              </a:spcBef>
              <a:spcAft>
                <a:spcPct val="0"/>
              </a:spcAft>
              <a:buNone/>
              <a:defRPr lang="ko-KR" altLang="en-US"/>
            </a:pPr>
            <a:endParaRPr lang="en-US" sz="1700" b="0" i="0" kern="1200" spc="5" dirty="0">
              <a:solidFill>
                <a:srgbClr val="FFFFFF"/>
              </a:solidFill>
              <a:latin typeface="HY신명조"/>
              <a:ea typeface="HY신명조"/>
              <a:cs typeface="함초롬바탕"/>
            </a:endParaRPr>
          </a:p>
          <a:p>
            <a:pPr marL="0" lvl="0" indent="0" hangingPunct="0">
              <a:lnSpc>
                <a:spcPct val="100000"/>
              </a:lnSpc>
              <a:spcBef>
                <a:spcPct val="0"/>
              </a:spcBef>
              <a:spcAft>
                <a:spcPct val="0"/>
              </a:spcAft>
              <a:buNone/>
              <a:defRPr lang="ko-KR" altLang="en-US"/>
            </a:pPr>
            <a:r>
              <a:rPr lang="ko-KR" sz="1700" b="0" i="0" kern="1200" spc="5" dirty="0" err="1">
                <a:solidFill>
                  <a:srgbClr val="FFFFFF"/>
                </a:solidFill>
                <a:latin typeface="HY신명조"/>
                <a:ea typeface="HY신명조"/>
                <a:cs typeface="함초롬바탕"/>
              </a:rPr>
              <a:t>동경백</a:t>
            </a:r>
            <a:r>
              <a:rPr lang="ko-KR" sz="1700" b="0" i="0" kern="1200" spc="5" dirty="0">
                <a:solidFill>
                  <a:srgbClr val="FFFFFF"/>
                </a:solidFill>
                <a:latin typeface="HY신명조"/>
                <a:ea typeface="HY신명조"/>
                <a:cs typeface="함초롬바탕"/>
              </a:rPr>
              <a:t> 삼십이 북위 삼십칠</a:t>
            </a:r>
          </a:p>
          <a:p>
            <a:pPr marL="0" lvl="0" indent="0" hangingPunct="0">
              <a:lnSpc>
                <a:spcPct val="100000"/>
              </a:lnSpc>
              <a:spcBef>
                <a:spcPct val="0"/>
              </a:spcBef>
              <a:spcAft>
                <a:spcPct val="0"/>
              </a:spcAft>
              <a:buNone/>
              <a:defRPr lang="ko-KR" altLang="en-US"/>
            </a:pPr>
            <a:endParaRPr lang="en-US" sz="1700" b="0" i="0" kern="1200" spc="5" dirty="0">
              <a:solidFill>
                <a:srgbClr val="FFFFFF"/>
              </a:solidFill>
              <a:latin typeface="HY신명조"/>
              <a:ea typeface="HY신명조"/>
              <a:cs typeface="함초롬바탕"/>
            </a:endParaRPr>
          </a:p>
          <a:p>
            <a:pPr marL="0" lvl="0" indent="0" hangingPunct="0">
              <a:lnSpc>
                <a:spcPct val="100000"/>
              </a:lnSpc>
              <a:spcBef>
                <a:spcPct val="0"/>
              </a:spcBef>
              <a:spcAft>
                <a:spcPct val="0"/>
              </a:spcAft>
              <a:buNone/>
              <a:defRPr lang="ko-KR" altLang="en-US"/>
            </a:pPr>
            <a:r>
              <a:rPr lang="ko-KR" sz="1700" b="0" i="0" kern="1200" spc="5" dirty="0">
                <a:solidFill>
                  <a:srgbClr val="FFFFFF"/>
                </a:solidFill>
                <a:latin typeface="HY신명조"/>
                <a:ea typeface="HY신명조"/>
                <a:cs typeface="함초롬바탕"/>
              </a:rPr>
              <a:t>평균기온 십이도 강수량은 천삼백</a:t>
            </a:r>
          </a:p>
          <a:p>
            <a:pPr marL="0" lvl="0" indent="0" hangingPunct="0">
              <a:lnSpc>
                <a:spcPct val="100000"/>
              </a:lnSpc>
              <a:spcBef>
                <a:spcPct val="0"/>
              </a:spcBef>
              <a:spcAft>
                <a:spcPct val="0"/>
              </a:spcAft>
              <a:buNone/>
              <a:defRPr lang="ko-KR" altLang="en-US"/>
            </a:pPr>
            <a:endParaRPr lang="en-US" sz="1700" b="0" i="0" kern="1200" spc="5" dirty="0">
              <a:solidFill>
                <a:srgbClr val="FFFFFF"/>
              </a:solidFill>
              <a:latin typeface="HY신명조"/>
              <a:ea typeface="HY신명조"/>
              <a:cs typeface="함초롬바탕"/>
            </a:endParaRPr>
          </a:p>
          <a:p>
            <a:pPr marL="0" lvl="0" indent="0" hangingPunct="0">
              <a:lnSpc>
                <a:spcPct val="100000"/>
              </a:lnSpc>
              <a:spcBef>
                <a:spcPct val="0"/>
              </a:spcBef>
              <a:spcAft>
                <a:spcPct val="0"/>
              </a:spcAft>
              <a:buNone/>
              <a:defRPr lang="ko-KR" altLang="en-US"/>
            </a:pPr>
            <a:r>
              <a:rPr lang="ko-KR" sz="1700" b="0" i="0" kern="1200" spc="5" dirty="0">
                <a:solidFill>
                  <a:srgbClr val="FFFFFF"/>
                </a:solidFill>
                <a:latin typeface="HY신명조"/>
                <a:ea typeface="HY신명조"/>
                <a:cs typeface="함초롬바탕"/>
              </a:rPr>
              <a:t>독도는 우리땅</a:t>
            </a:r>
          </a:p>
          <a:p>
            <a:pPr marL="0" lvl="0" indent="0" hangingPunct="0">
              <a:lnSpc>
                <a:spcPct val="100000"/>
              </a:lnSpc>
              <a:spcBef>
                <a:spcPct val="0"/>
              </a:spcBef>
              <a:spcAft>
                <a:spcPct val="0"/>
              </a:spcAft>
              <a:buNone/>
              <a:defRPr lang="ko-KR" altLang="en-US"/>
            </a:pPr>
            <a:r>
              <a:rPr lang="ko-KR" sz="5000" b="1" i="1" u="sng" kern="1200" spc="5" dirty="0">
                <a:solidFill>
                  <a:srgbClr val="FFFFFF"/>
                </a:solidFill>
                <a:uFillTx/>
                <a:latin typeface="함초롬바탕"/>
                <a:ea typeface="함초롬바탕"/>
                <a:cs typeface="함초롬바탕"/>
              </a:rPr>
              <a:t>우리땅</a:t>
            </a:r>
            <a:r>
              <a:rPr lang="en-US" sz="5000" b="1" i="1" u="sng" kern="1200" spc="5" dirty="0">
                <a:solidFill>
                  <a:srgbClr val="FFFFFF"/>
                </a:solidFill>
                <a:uFillTx/>
                <a:latin typeface="함초롬바탕"/>
                <a:ea typeface="함초롬바탕"/>
                <a:cs typeface="함초롬바탕"/>
              </a:rPr>
              <a:t>!!!!</a:t>
            </a:r>
          </a:p>
          <a:p>
            <a:pPr marL="0" lvl="0" indent="0" hangingPunct="0">
              <a:lnSpc>
                <a:spcPct val="100000"/>
              </a:lnSpc>
              <a:spcBef>
                <a:spcPct val="0"/>
              </a:spcBef>
              <a:spcAft>
                <a:spcPct val="0"/>
              </a:spcAft>
              <a:buNone/>
              <a:defRPr lang="ko-KR" altLang="en-US"/>
            </a:pPr>
            <a:endParaRPr lang="en-US" sz="1500" b="0" i="0" kern="1200" spc="5" dirty="0">
              <a:solidFill>
                <a:srgbClr val="FFFFFF"/>
              </a:solidFill>
              <a:latin typeface="함초롬바탕"/>
              <a:ea typeface="함초롬바탕"/>
              <a:cs typeface="함초롬바탕"/>
            </a:endParaRPr>
          </a:p>
          <a:p>
            <a:pPr marL="0" lvl="0" indent="0" hangingPunct="0">
              <a:lnSpc>
                <a:spcPct val="100000"/>
              </a:lnSpc>
              <a:spcBef>
                <a:spcPct val="0"/>
              </a:spcBef>
              <a:spcAft>
                <a:spcPct val="0"/>
              </a:spcAft>
              <a:buNone/>
              <a:defRPr lang="ko-KR" altLang="en-US"/>
            </a:pPr>
            <a:endParaRPr lang="en-US" sz="1500" b="1" i="0" kern="1200" spc="5" dirty="0">
              <a:solidFill>
                <a:srgbClr val="FFFFFF"/>
              </a:solidFill>
              <a:latin typeface="함초롬바탕"/>
              <a:ea typeface="함초롬바탕"/>
              <a:cs typeface="함초롬바탕"/>
            </a:endParaRPr>
          </a:p>
          <a:p>
            <a:pPr marL="0" lvl="0" indent="0" hangingPunct="0">
              <a:lnSpc>
                <a:spcPct val="100000"/>
              </a:lnSpc>
              <a:spcBef>
                <a:spcPct val="0"/>
              </a:spcBef>
              <a:spcAft>
                <a:spcPct val="0"/>
              </a:spcAft>
              <a:buNone/>
              <a:defRPr lang="ko-KR" altLang="en-US"/>
            </a:pPr>
            <a:endParaRPr lang="en-US" sz="1500" b="1" i="0" kern="1200" spc="5" dirty="0">
              <a:solidFill>
                <a:srgbClr val="FFFFFF"/>
              </a:solidFill>
              <a:latin typeface="함초롬바탕"/>
              <a:ea typeface="함초롬바탕"/>
              <a:cs typeface="함초롬바탕"/>
            </a:endParaRPr>
          </a:p>
        </p:txBody>
      </p:sp>
      <p:sp>
        <p:nvSpPr>
          <p:cNvPr id="5" name="직사각형 29"/>
          <p:cNvSpPr/>
          <p:nvPr/>
        </p:nvSpPr>
        <p:spPr>
          <a:xfrm>
            <a:off x="1115616" y="0"/>
            <a:ext cx="8028384" cy="7064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04040"/>
          </a:solidFill>
          <a:ln>
            <a:noFill/>
            <a:prstDash val="solid"/>
          </a:ln>
        </p:spPr>
        <p:txBody>
          <a:bodyPr vert="horz" wrap="square" lIns="90000" tIns="45000" rIns="90000" bIns="45000" anchor="t">
            <a:spAutoFit/>
          </a:bodyPr>
          <a:lstStyle/>
          <a:p>
            <a:pPr marL="0" lvl="0" indent="0" algn="ctr" hangingPunct="0">
              <a:lnSpc>
                <a:spcPct val="100000"/>
              </a:lnSpc>
              <a:spcBef>
                <a:spcPct val="0"/>
              </a:spcBef>
              <a:spcAft>
                <a:spcPct val="0"/>
              </a:spcAft>
              <a:buNone/>
              <a:defRPr lang="ko-KR" altLang="en-US"/>
            </a:pPr>
            <a:r>
              <a:rPr lang="ko-KR" sz="4000" b="1" i="1" u="sng" kern="1200" spc="5" dirty="0">
                <a:solidFill>
                  <a:srgbClr val="F2F2F2"/>
                </a:solidFill>
                <a:uFillTx/>
                <a:latin typeface="a옛날목욕탕L"/>
                <a:ea typeface="a옛날목욕탕L"/>
                <a:cs typeface="Tahoma"/>
              </a:rPr>
              <a:t>누가 뭐래도 독도는 우리땅입니다</a:t>
            </a:r>
            <a:r>
              <a:rPr lang="en-US" sz="4000" b="1" i="1" u="sng" kern="1200" spc="5" dirty="0">
                <a:solidFill>
                  <a:srgbClr val="F2F2F2"/>
                </a:solidFill>
                <a:uFillTx/>
                <a:latin typeface="a옛날목욕탕L"/>
                <a:ea typeface="a옛날목욕탕L"/>
                <a:cs typeface="Tahoma"/>
              </a:rPr>
              <a:t>.</a:t>
            </a:r>
            <a:endParaRPr lang="en-US" sz="4000" b="1" i="1" u="sng" kern="1200" spc="5" dirty="0">
              <a:solidFill>
                <a:srgbClr val="F2F2F2"/>
              </a:solidFill>
              <a:latin typeface="a옛날목욕탕L"/>
              <a:ea typeface="a옛날목욕탕L"/>
              <a:cs typeface="Tahoma"/>
            </a:endParaRPr>
          </a:p>
        </p:txBody>
      </p:sp>
      <p:pic>
        <p:nvPicPr>
          <p:cNvPr id="6" name="그림 5"/>
          <p:cNvPicPr>
            <a:picLocks noChangeAspect="1"/>
          </p:cNvPicPr>
          <p:nvPr/>
        </p:nvPicPr>
        <p:blipFill rotWithShape="1">
          <a:blip r:embed="rId3" cstate="print">
            <a:alphaModFix/>
            <a:lum/>
          </a:blip>
          <a:srcRect/>
          <a:stretch>
            <a:fillRect/>
          </a:stretch>
        </p:blipFill>
        <p:spPr>
          <a:xfrm>
            <a:off x="4967072" y="4149080"/>
            <a:ext cx="4176928" cy="2592288"/>
          </a:xfrm>
          <a:prstGeom prst="rect">
            <a:avLst/>
          </a:prstGeom>
          <a:noFill/>
          <a:ln>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직사각형 4"/>
          <p:cNvSpPr/>
          <p:nvPr/>
        </p:nvSpPr>
        <p:spPr>
          <a:xfrm>
            <a:off x="0" y="0"/>
            <a:ext cx="1259632" cy="685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04040"/>
          </a:solidFill>
          <a:ln>
            <a:noFill/>
            <a:prstDash val="solid"/>
          </a:ln>
        </p:spPr>
        <p:txBody>
          <a:bodyPr vert="horz" wrap="square" lIns="90000" tIns="45000" rIns="90000" bIns="45000" anchor="ctr"/>
          <a:lstStyle/>
          <a:p>
            <a:pPr marL="0" lvl="0" indent="0" hangingPunct="0">
              <a:lnSpc>
                <a:spcPct val="100000"/>
              </a:lnSpc>
              <a:spcBef>
                <a:spcPct val="0"/>
              </a:spcBef>
              <a:spcAft>
                <a:spcPct val="0"/>
              </a:spcAft>
              <a:buNone/>
              <a:defRPr lang="ko-KR" altLang="en-US"/>
            </a:pPr>
            <a:endParaRPr lang="en-US" sz="1800" b="0" i="0" kern="1200">
              <a:latin typeface="굴림"/>
              <a:ea typeface="굴림"/>
              <a:cs typeface="Tahoma"/>
            </a:endParaRPr>
          </a:p>
        </p:txBody>
      </p:sp>
      <p:sp>
        <p:nvSpPr>
          <p:cNvPr id="3" name="TextBox 5"/>
          <p:cNvSpPr/>
          <p:nvPr/>
        </p:nvSpPr>
        <p:spPr>
          <a:xfrm>
            <a:off x="2987824" y="2348880"/>
            <a:ext cx="4742475" cy="188680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spAutoFit/>
          </a:bodyPr>
          <a:lstStyle/>
          <a:p>
            <a:pPr marL="0" lvl="0" indent="0" algn="ctr" hangingPunct="1">
              <a:lnSpc>
                <a:spcPct val="100000"/>
              </a:lnSpc>
              <a:spcBef>
                <a:spcPct val="0"/>
              </a:spcBef>
              <a:spcAft>
                <a:spcPct val="0"/>
              </a:spcAft>
              <a:buNone/>
              <a:defRPr lang="ko-KR" sz="1800"/>
            </a:pPr>
            <a:r>
              <a:rPr lang="ko-KR" sz="7000" b="1" i="0" u="sng" kern="1200" spc="5" dirty="0">
                <a:solidFill>
                  <a:srgbClr val="F2F2F2"/>
                </a:solidFill>
                <a:latin typeface="a옛날목욕탕L"/>
                <a:ea typeface="a옛날목욕탕L"/>
                <a:cs typeface="Tahoma"/>
              </a:rPr>
              <a:t>감사합니다</a:t>
            </a:r>
            <a:r>
              <a:rPr lang="en-US" sz="7000" b="1" i="0" u="sng" kern="1200" spc="5" dirty="0">
                <a:solidFill>
                  <a:srgbClr val="F2F2F2"/>
                </a:solidFill>
                <a:latin typeface="a옛날목욕탕L"/>
                <a:ea typeface="a옛날목욕탕L"/>
                <a:cs typeface="Tahoma"/>
              </a:rPr>
              <a:t>.</a:t>
            </a:r>
          </a:p>
          <a:p>
            <a:pPr marL="0" lvl="0" indent="0" algn="ctr" hangingPunct="1">
              <a:lnSpc>
                <a:spcPct val="100000"/>
              </a:lnSpc>
              <a:spcBef>
                <a:spcPct val="0"/>
              </a:spcBef>
              <a:spcAft>
                <a:spcPct val="0"/>
              </a:spcAft>
              <a:buNone/>
              <a:defRPr lang="ko-KR" sz="1800"/>
            </a:pPr>
            <a:endParaRPr lang="en-US" sz="4800" b="0" i="0" kern="1200" spc="5" dirty="0">
              <a:solidFill>
                <a:srgbClr val="F2F2F2"/>
              </a:solidFill>
              <a:latin typeface="a옛날목욕탕L"/>
              <a:ea typeface="a옛날목욕탕L"/>
              <a:cs typeface="Tahom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p:cNvGrpSpPr/>
          <p:nvPr/>
        </p:nvGrpSpPr>
        <p:grpSpPr>
          <a:xfrm>
            <a:off x="457200" y="1600200"/>
            <a:ext cx="8229600" cy="4708525"/>
            <a:chOff x="457200" y="1600200"/>
            <a:chExt cx="8229600" cy="4708525"/>
          </a:xfrm>
        </p:grpSpPr>
      </p:grpSp>
      <p:sp>
        <p:nvSpPr>
          <p:cNvPr id="2" name="제목 1"/>
          <p:cNvSpPr>
            <a:spLocks noGrp="1"/>
          </p:cNvSpPr>
          <p:nvPr>
            <p:ph type="title"/>
          </p:nvPr>
        </p:nvSpPr>
        <p:spPr>
          <a:xfrm>
            <a:off x="395536" y="1916832"/>
            <a:ext cx="8229600" cy="1296144"/>
          </a:xfrm>
        </p:spPr>
        <p:txBody>
          <a:bodyPr>
            <a:normAutofit/>
          </a:bodyPr>
          <a:lstStyle/>
          <a:p>
            <a:pPr lvl="0">
              <a:defRPr lang="ko-KR" altLang="en-US"/>
            </a:pPr>
            <a:r>
              <a:rPr lang="ko-KR" altLang="en-US" dirty="0" smtClean="0"/>
              <a:t>독도가 한국땅인 정치외교적</a:t>
            </a:r>
            <a:r>
              <a:rPr lang="en-US" altLang="ko-KR" dirty="0" smtClean="0"/>
              <a:t> </a:t>
            </a:r>
            <a:r>
              <a:rPr lang="ko-KR" altLang="en-US" dirty="0" smtClean="0"/>
              <a:t>근거</a:t>
            </a:r>
            <a:endParaRPr lang="ko-KR" altLang="en-US"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a:spLocks noGrp="1"/>
          </p:cNvSpPr>
          <p:nvPr>
            <p:ph type="title"/>
          </p:nvPr>
        </p:nvSpPr>
        <p:spPr>
          <a:xfrm>
            <a:off x="467544" y="548680"/>
            <a:ext cx="7978080" cy="1440160"/>
          </a:xfrm>
        </p:spPr>
        <p:txBody>
          <a:bodyPr>
            <a:normAutofit fontScale="90000"/>
          </a:bodyPr>
          <a:lstStyle/>
          <a:p>
            <a:r>
              <a:rPr lang="ko-KR" altLang="en-US" sz="3100" dirty="0">
                <a:effectLst/>
              </a:rPr>
              <a:t>일본 </a:t>
            </a:r>
            <a:r>
              <a:rPr lang="ko-KR" altLang="en-US" sz="3100" dirty="0" err="1">
                <a:effectLst/>
              </a:rPr>
              <a:t>에도ㆍ메이지</a:t>
            </a:r>
            <a:r>
              <a:rPr lang="ko-KR" altLang="en-US" sz="3100" dirty="0">
                <a:effectLst/>
              </a:rPr>
              <a:t> 시대의 독도 소속에 대한 기본인식</a:t>
            </a:r>
            <a:r>
              <a:rPr lang="ko-KR" altLang="en-US" sz="6000" dirty="0">
                <a:effectLst/>
              </a:rPr>
              <a:t/>
            </a:r>
            <a:br>
              <a:rPr lang="ko-KR" altLang="en-US" sz="6000" dirty="0">
                <a:effectLst/>
              </a:rPr>
            </a:br>
            <a:endParaRPr lang="ko-KR" altLang="en-US" sz="6000" dirty="0">
              <a:latin typeface="HY나무B" pitchFamily="18" charset="-127"/>
              <a:ea typeface="HY나무B" pitchFamily="18" charset="-127"/>
            </a:endParaRPr>
          </a:p>
        </p:txBody>
      </p:sp>
      <p:sp>
        <p:nvSpPr>
          <p:cNvPr id="3" name="내용 개체 틀 2"/>
          <p:cNvSpPr>
            <a:spLocks noGrp="1"/>
          </p:cNvSpPr>
          <p:nvPr>
            <p:ph idx="1"/>
          </p:nvPr>
        </p:nvSpPr>
        <p:spPr>
          <a:xfrm>
            <a:off x="467544" y="1412776"/>
            <a:ext cx="8229600" cy="4389120"/>
          </a:xfrm>
        </p:spPr>
        <p:txBody>
          <a:bodyPr>
            <a:normAutofit/>
          </a:bodyPr>
          <a:lstStyle/>
          <a:p>
            <a:r>
              <a:rPr lang="ko-KR" altLang="en-US" sz="2000" dirty="0"/>
              <a:t>안용복의 일본 피랍</a:t>
            </a:r>
            <a:r>
              <a:rPr lang="en-US" altLang="ko-KR" sz="2000" dirty="0"/>
              <a:t>(1693</a:t>
            </a:r>
            <a:r>
              <a:rPr lang="ko-KR" altLang="en-US" sz="2000" dirty="0"/>
              <a:t>년</a:t>
            </a:r>
            <a:r>
              <a:rPr lang="en-US" altLang="ko-KR" sz="2000" dirty="0"/>
              <a:t>)</a:t>
            </a:r>
            <a:r>
              <a:rPr lang="ko-KR" altLang="en-US" sz="2000" dirty="0"/>
              <a:t>으로 촉발된 조선과 일본간의 독도 영유권 교섭결과</a:t>
            </a:r>
            <a:r>
              <a:rPr lang="en-US" altLang="ko-KR" sz="2000" dirty="0"/>
              <a:t>, </a:t>
            </a:r>
            <a:r>
              <a:rPr lang="ko-KR" altLang="en-US" sz="2000" dirty="0"/>
              <a:t>울릉도 도해금지령</a:t>
            </a:r>
            <a:r>
              <a:rPr lang="en-US" altLang="ko-KR" sz="2000" dirty="0"/>
              <a:t>(1696</a:t>
            </a:r>
            <a:r>
              <a:rPr lang="ko-KR" altLang="en-US" sz="2000" dirty="0"/>
              <a:t>년</a:t>
            </a:r>
            <a:r>
              <a:rPr lang="en-US" altLang="ko-KR" sz="2000" dirty="0"/>
              <a:t>)</a:t>
            </a:r>
            <a:r>
              <a:rPr lang="ko-KR" altLang="en-US" sz="2000" dirty="0"/>
              <a:t>이 내려짐으로써 독도 소속문제가 매듭지어졌다</a:t>
            </a:r>
            <a:r>
              <a:rPr lang="en-US" altLang="ko-KR" sz="2000" dirty="0"/>
              <a:t>. </a:t>
            </a:r>
            <a:r>
              <a:rPr lang="ko-KR" altLang="en-US" sz="2000" dirty="0"/>
              <a:t>또한 일본 메이지</a:t>
            </a:r>
            <a:r>
              <a:rPr lang="en-US" altLang="ko-KR" sz="2000" dirty="0"/>
              <a:t>(</a:t>
            </a:r>
            <a:r>
              <a:rPr lang="ko-KR" altLang="en-US" sz="2000" dirty="0"/>
              <a:t>明治</a:t>
            </a:r>
            <a:r>
              <a:rPr lang="en-US" altLang="ko-KR" sz="2000" dirty="0"/>
              <a:t>)</a:t>
            </a:r>
            <a:r>
              <a:rPr lang="ko-KR" altLang="en-US" sz="2000" dirty="0"/>
              <a:t>시대에 들어와서 일본의 최고 국가기관인 태정관</a:t>
            </a:r>
            <a:r>
              <a:rPr lang="en-US" altLang="ko-KR" sz="2000" dirty="0"/>
              <a:t>(</a:t>
            </a:r>
            <a:r>
              <a:rPr lang="ko-KR" altLang="en-US" sz="2000" dirty="0"/>
              <a:t>太政官</a:t>
            </a:r>
            <a:r>
              <a:rPr lang="en-US" altLang="ko-KR" sz="2000" dirty="0"/>
              <a:t>)</a:t>
            </a:r>
            <a:r>
              <a:rPr lang="ko-KR" altLang="en-US" sz="2000" dirty="0"/>
              <a:t>에서는 </a:t>
            </a:r>
            <a:r>
              <a:rPr lang="ko-KR" altLang="en-US" sz="2000" dirty="0" err="1"/>
              <a:t>시마네현</a:t>
            </a:r>
            <a:r>
              <a:rPr lang="en-US" altLang="ko-KR" sz="2000" dirty="0"/>
              <a:t>(</a:t>
            </a:r>
            <a:r>
              <a:rPr lang="ko-KR" altLang="en-US" sz="2000" dirty="0" err="1"/>
              <a:t>島根縣</a:t>
            </a:r>
            <a:r>
              <a:rPr lang="en-US" altLang="ko-KR" sz="2000" dirty="0"/>
              <a:t>)</a:t>
            </a:r>
            <a:r>
              <a:rPr lang="ko-KR" altLang="en-US" sz="2000" dirty="0"/>
              <a:t>의 지적</a:t>
            </a:r>
            <a:r>
              <a:rPr lang="en-US" altLang="ko-KR" sz="2000" dirty="0"/>
              <a:t>(</a:t>
            </a:r>
            <a:r>
              <a:rPr lang="ko-KR" altLang="en-US" sz="2000" dirty="0"/>
              <a:t>地籍</a:t>
            </a:r>
            <a:r>
              <a:rPr lang="en-US" altLang="ko-KR" sz="2000" dirty="0"/>
              <a:t>)</a:t>
            </a:r>
            <a:r>
              <a:rPr lang="ko-KR" altLang="en-US" sz="2000" dirty="0"/>
              <a:t>편찬과 관련하여 </a:t>
            </a:r>
            <a:r>
              <a:rPr lang="ko-KR" altLang="en-US" sz="2000" dirty="0" err="1"/>
              <a:t>내무성</a:t>
            </a:r>
            <a:r>
              <a:rPr lang="en-US" altLang="ko-KR" sz="2000" dirty="0"/>
              <a:t>(</a:t>
            </a:r>
            <a:r>
              <a:rPr lang="ko-KR" altLang="en-US" sz="2000" dirty="0" err="1"/>
              <a:t>內務省</a:t>
            </a:r>
            <a:r>
              <a:rPr lang="en-US" altLang="ko-KR" sz="2000" dirty="0"/>
              <a:t>)</a:t>
            </a:r>
            <a:r>
              <a:rPr lang="ko-KR" altLang="en-US" sz="2000" dirty="0"/>
              <a:t>의 건의를 받아 죽도</a:t>
            </a:r>
            <a:r>
              <a:rPr lang="en-US" altLang="ko-KR" sz="2000" dirty="0"/>
              <a:t>(</a:t>
            </a:r>
            <a:r>
              <a:rPr lang="ko-KR" altLang="en-US" sz="2000" dirty="0"/>
              <a:t>竹島</a:t>
            </a:r>
            <a:r>
              <a:rPr lang="en-US" altLang="ko-KR" sz="2000" dirty="0"/>
              <a:t>) </a:t>
            </a:r>
            <a:r>
              <a:rPr lang="ko-KR" altLang="en-US" sz="2000" dirty="0"/>
              <a:t>외 일도</a:t>
            </a:r>
            <a:r>
              <a:rPr lang="en-US" altLang="ko-KR" sz="2000" dirty="0"/>
              <a:t>(</a:t>
            </a:r>
            <a:r>
              <a:rPr lang="ko-KR" altLang="en-US" sz="2000" dirty="0"/>
              <a:t>一島</a:t>
            </a:r>
            <a:r>
              <a:rPr lang="en-US" altLang="ko-KR" sz="2000" dirty="0"/>
              <a:t>), </a:t>
            </a:r>
            <a:r>
              <a:rPr lang="ko-KR" altLang="en-US" sz="2000" dirty="0"/>
              <a:t>즉 울릉도와 독도가 일본과 관계없다는 것을 명심하라는 지령</a:t>
            </a:r>
            <a:r>
              <a:rPr lang="en-US" altLang="ko-KR" sz="2000" dirty="0"/>
              <a:t>(1877</a:t>
            </a:r>
            <a:r>
              <a:rPr lang="ko-KR" altLang="en-US" sz="2000" dirty="0"/>
              <a:t>년</a:t>
            </a:r>
            <a:r>
              <a:rPr lang="en-US" altLang="ko-KR" sz="2000" dirty="0"/>
              <a:t>)</a:t>
            </a:r>
            <a:r>
              <a:rPr lang="ko-KR" altLang="en-US" sz="2000" dirty="0"/>
              <a:t>을 내렸다</a:t>
            </a:r>
            <a:r>
              <a:rPr lang="en-US" altLang="ko-KR" sz="2000" dirty="0"/>
              <a:t>. </a:t>
            </a:r>
            <a:r>
              <a:rPr lang="ko-KR" altLang="en-US" sz="2000" dirty="0"/>
              <a:t>이러한 것들은 일본에서도 독도가 일본의 영토가 아니었음을 보여주는 명백한 증거들이다</a:t>
            </a:r>
            <a:r>
              <a:rPr lang="en-US" altLang="ko-KR" dirty="0"/>
              <a:t>.</a:t>
            </a:r>
            <a:endParaRPr lang="ko-KR" altLang="en-US" dirty="0"/>
          </a:p>
          <a:p>
            <a:endParaRPr lang="ko-KR" altLang="en-US" dirty="0">
              <a:latin typeface="HY나무B" pitchFamily="18" charset="-127"/>
              <a:ea typeface="HY나무B" pitchFamily="18" charset="-127"/>
            </a:endParaRPr>
          </a:p>
        </p:txBody>
      </p:sp>
    </p:spTree>
    <p:extLst>
      <p:ext uri="{BB962C8B-B14F-4D97-AF65-F5344CB8AC3E}">
        <p14:creationId xmlns:p14="http://schemas.microsoft.com/office/powerpoint/2010/main" val="202305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348" y="1071546"/>
            <a:ext cx="3357586" cy="4708981"/>
          </a:xfrm>
          <a:prstGeom prst="rect">
            <a:avLst/>
          </a:prstGeom>
          <a:noFill/>
        </p:spPr>
        <p:txBody>
          <a:bodyPr wrap="square" rtlCol="0">
            <a:spAutoFit/>
          </a:bodyPr>
          <a:lstStyle/>
          <a:p>
            <a:r>
              <a:rPr lang="ko-KR" altLang="en-US" sz="2000" dirty="0"/>
              <a:t>독도는 </a:t>
            </a:r>
            <a:r>
              <a:rPr lang="ko-KR" altLang="en-US" sz="2000" dirty="0" err="1"/>
              <a:t>동도와</a:t>
            </a:r>
            <a:r>
              <a:rPr lang="ko-KR" altLang="en-US" sz="2000" dirty="0"/>
              <a:t> 서도의 큰 </a:t>
            </a:r>
            <a:r>
              <a:rPr lang="en-US" altLang="ko-KR" sz="2000" dirty="0"/>
              <a:t>2</a:t>
            </a:r>
            <a:r>
              <a:rPr lang="ko-KR" altLang="en-US" sz="2000" dirty="0"/>
              <a:t>개의 섬과 </a:t>
            </a:r>
            <a:r>
              <a:rPr lang="en-US" altLang="ko-KR" sz="2000" dirty="0"/>
              <a:t>89</a:t>
            </a:r>
            <a:r>
              <a:rPr lang="ko-KR" altLang="en-US" sz="2000" dirty="0"/>
              <a:t>개의 부속 도서로 구성되어 있고</a:t>
            </a:r>
            <a:r>
              <a:rPr lang="en-US" altLang="ko-KR" sz="2000" dirty="0"/>
              <a:t>, </a:t>
            </a:r>
            <a:r>
              <a:rPr lang="ko-KR" altLang="en-US" sz="2000" dirty="0"/>
              <a:t>총면적은 </a:t>
            </a:r>
            <a:r>
              <a:rPr lang="en-US" altLang="ko-KR" sz="2000" dirty="0"/>
              <a:t>187,554m2</a:t>
            </a:r>
            <a:r>
              <a:rPr lang="ko-KR" altLang="en-US" sz="2000" dirty="0"/>
              <a:t>이며</a:t>
            </a:r>
            <a:r>
              <a:rPr lang="en-US" altLang="ko-KR" sz="2000" dirty="0"/>
              <a:t>, </a:t>
            </a:r>
            <a:r>
              <a:rPr lang="ko-KR" altLang="en-US" sz="2000" dirty="0" err="1"/>
              <a:t>그중</a:t>
            </a:r>
            <a:r>
              <a:rPr lang="ko-KR" altLang="en-US" sz="2000" dirty="0"/>
              <a:t> </a:t>
            </a:r>
            <a:r>
              <a:rPr lang="ko-KR" altLang="en-US" sz="2000" dirty="0" err="1"/>
              <a:t>동도가</a:t>
            </a:r>
            <a:r>
              <a:rPr lang="ko-KR" altLang="en-US" sz="2000" dirty="0"/>
              <a:t> </a:t>
            </a:r>
            <a:r>
              <a:rPr lang="en-US" altLang="ko-KR" sz="2000" dirty="0"/>
              <a:t>73,297m2, </a:t>
            </a:r>
            <a:r>
              <a:rPr lang="ko-KR" altLang="en-US" sz="2000" dirty="0"/>
              <a:t>서도가 </a:t>
            </a:r>
            <a:r>
              <a:rPr lang="en-US" altLang="ko-KR" sz="2000" dirty="0"/>
              <a:t>88,740m2, </a:t>
            </a:r>
            <a:r>
              <a:rPr lang="ko-KR" altLang="en-US" sz="2000" dirty="0"/>
              <a:t>그 외의 부속 도서를 합한 면적은 </a:t>
            </a:r>
            <a:r>
              <a:rPr lang="en-US" altLang="ko-KR" sz="2000" dirty="0"/>
              <a:t>25,517m2</a:t>
            </a:r>
            <a:r>
              <a:rPr lang="ko-KR" altLang="en-US" sz="2000" dirty="0"/>
              <a:t>이다</a:t>
            </a:r>
            <a:r>
              <a:rPr lang="en-US" altLang="ko-KR" sz="2000" dirty="0"/>
              <a:t>. </a:t>
            </a:r>
            <a:r>
              <a:rPr lang="ko-KR" altLang="en-US" sz="2000" dirty="0"/>
              <a:t>독도에서 가장 높은 곳은 서도 </a:t>
            </a:r>
            <a:r>
              <a:rPr lang="ko-KR" altLang="en-US" sz="2000" dirty="0" err="1"/>
              <a:t>정상부로서</a:t>
            </a:r>
            <a:r>
              <a:rPr lang="ko-KR" altLang="en-US" sz="2000" dirty="0"/>
              <a:t> 해발고도 </a:t>
            </a:r>
            <a:r>
              <a:rPr lang="en-US" altLang="ko-KR" sz="2000" dirty="0"/>
              <a:t>168.5m</a:t>
            </a:r>
            <a:r>
              <a:rPr lang="ko-KR" altLang="en-US" sz="2000" dirty="0"/>
              <a:t>이다</a:t>
            </a:r>
            <a:r>
              <a:rPr lang="en-US" altLang="ko-KR" sz="2000" dirty="0"/>
              <a:t>. </a:t>
            </a:r>
            <a:r>
              <a:rPr lang="ko-KR" altLang="en-US" sz="2000" dirty="0" err="1"/>
              <a:t>동도의</a:t>
            </a:r>
            <a:r>
              <a:rPr lang="ko-KR" altLang="en-US" sz="2000" dirty="0"/>
              <a:t> 최고봉은 </a:t>
            </a:r>
            <a:r>
              <a:rPr lang="en-US" altLang="ko-KR" sz="2000" dirty="0"/>
              <a:t>98.6m</a:t>
            </a:r>
            <a:r>
              <a:rPr lang="ko-KR" altLang="en-US" sz="2000" dirty="0"/>
              <a:t>이며</a:t>
            </a:r>
            <a:r>
              <a:rPr lang="en-US" altLang="ko-KR" sz="2000" dirty="0"/>
              <a:t>, </a:t>
            </a:r>
            <a:r>
              <a:rPr lang="ko-KR" altLang="en-US" sz="2000" dirty="0"/>
              <a:t>정상부의 비교적 평탄한 곳에 등대와 경비대 건물들이 들어서 있다</a:t>
            </a:r>
          </a:p>
          <a:p>
            <a:endParaRPr lang="ko-KR" altLang="en-US" sz="2000" dirty="0"/>
          </a:p>
        </p:txBody>
      </p:sp>
      <p:pic>
        <p:nvPicPr>
          <p:cNvPr id="4" name="그림 3" descr="bandicam 2016-03-20 19-45-32-757.jpg"/>
          <p:cNvPicPr>
            <a:picLocks noChangeAspect="1"/>
          </p:cNvPicPr>
          <p:nvPr/>
        </p:nvPicPr>
        <p:blipFill>
          <a:blip r:embed="rId2" cstate="print"/>
          <a:stretch>
            <a:fillRect/>
          </a:stretch>
        </p:blipFill>
        <p:spPr>
          <a:xfrm>
            <a:off x="4214810" y="714356"/>
            <a:ext cx="4538660" cy="5429288"/>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a:spLocks noGrp="1"/>
          </p:cNvSpPr>
          <p:nvPr>
            <p:ph type="title"/>
          </p:nvPr>
        </p:nvSpPr>
        <p:spPr/>
        <p:txBody>
          <a:bodyPr>
            <a:normAutofit fontScale="90000"/>
          </a:bodyPr>
          <a:lstStyle/>
          <a:p>
            <a:pPr fontAlgn="base"/>
            <a:r>
              <a:rPr lang="en-US" altLang="ko-KR" sz="4400" dirty="0" err="1">
                <a:effectLst/>
              </a:rPr>
              <a:t>대한제국의</a:t>
            </a:r>
            <a:r>
              <a:rPr lang="en-US" altLang="ko-KR" sz="4400" dirty="0">
                <a:effectLst/>
              </a:rPr>
              <a:t> </a:t>
            </a:r>
            <a:r>
              <a:rPr lang="en-US" altLang="ko-KR" sz="4400" dirty="0" err="1">
                <a:effectLst/>
              </a:rPr>
              <a:t>독도에</a:t>
            </a:r>
            <a:r>
              <a:rPr lang="en-US" altLang="ko-KR" sz="4400" dirty="0">
                <a:effectLst/>
              </a:rPr>
              <a:t> </a:t>
            </a:r>
            <a:r>
              <a:rPr lang="en-US" altLang="ko-KR" sz="4400" dirty="0" err="1">
                <a:effectLst/>
              </a:rPr>
              <a:t>대한</a:t>
            </a:r>
            <a:r>
              <a:rPr lang="en-US" altLang="ko-KR" sz="4400" dirty="0">
                <a:effectLst/>
              </a:rPr>
              <a:t> </a:t>
            </a:r>
            <a:r>
              <a:rPr lang="en-US" altLang="ko-KR" sz="4400" dirty="0" err="1">
                <a:effectLst/>
              </a:rPr>
              <a:t>확고한</a:t>
            </a:r>
            <a:r>
              <a:rPr lang="en-US" altLang="ko-KR" sz="4400" dirty="0">
                <a:effectLst/>
              </a:rPr>
              <a:t> </a:t>
            </a:r>
            <a:r>
              <a:rPr lang="en-US" altLang="ko-KR" sz="4400" dirty="0" err="1">
                <a:effectLst/>
              </a:rPr>
              <a:t>인식과</a:t>
            </a:r>
            <a:r>
              <a:rPr lang="en-US" altLang="ko-KR" sz="4400" dirty="0">
                <a:effectLst/>
              </a:rPr>
              <a:t> </a:t>
            </a:r>
            <a:r>
              <a:rPr lang="en-US" altLang="ko-KR" sz="4400" dirty="0" err="1">
                <a:effectLst/>
              </a:rPr>
              <a:t>통치</a:t>
            </a:r>
            <a:r>
              <a:rPr lang="en-US" altLang="ko-KR" sz="4400" dirty="0">
                <a:effectLst/>
              </a:rPr>
              <a:t> </a:t>
            </a:r>
          </a:p>
        </p:txBody>
      </p:sp>
      <p:sp>
        <p:nvSpPr>
          <p:cNvPr id="3" name="내용 개체 틀 2"/>
          <p:cNvSpPr>
            <a:spLocks noGrp="1"/>
          </p:cNvSpPr>
          <p:nvPr>
            <p:ph idx="1"/>
          </p:nvPr>
        </p:nvSpPr>
        <p:spPr/>
        <p:txBody>
          <a:bodyPr>
            <a:normAutofit/>
          </a:bodyPr>
          <a:lstStyle/>
          <a:p>
            <a:r>
              <a:rPr lang="en-US" altLang="ko-KR" dirty="0">
                <a:latin typeface="HY나무B" pitchFamily="18" charset="-127"/>
                <a:ea typeface="HY나무B" pitchFamily="18" charset="-127"/>
              </a:rPr>
              <a:t>. </a:t>
            </a:r>
            <a:r>
              <a:rPr lang="en-US" altLang="ko-KR" sz="2400" dirty="0"/>
              <a:t>20</a:t>
            </a:r>
            <a:r>
              <a:rPr lang="ko-KR" altLang="en-US" sz="2400" dirty="0"/>
              <a:t>세기에 들어와 우리나라는 광무 </a:t>
            </a:r>
            <a:r>
              <a:rPr lang="en-US" altLang="ko-KR" sz="2400" dirty="0"/>
              <a:t>4</a:t>
            </a:r>
            <a:r>
              <a:rPr lang="ko-KR" altLang="en-US" sz="2400" dirty="0"/>
              <a:t>년「칙령 제</a:t>
            </a:r>
            <a:r>
              <a:rPr lang="en-US" altLang="ko-KR" sz="2400" dirty="0"/>
              <a:t>41</a:t>
            </a:r>
            <a:r>
              <a:rPr lang="ko-KR" altLang="en-US" sz="2400" dirty="0"/>
              <a:t>호」</a:t>
            </a:r>
            <a:r>
              <a:rPr lang="en-US" altLang="ko-KR" sz="2400" dirty="0"/>
              <a:t>(1900</a:t>
            </a:r>
            <a:r>
              <a:rPr lang="ko-KR" altLang="en-US" sz="2400" dirty="0"/>
              <a:t>년</a:t>
            </a:r>
            <a:r>
              <a:rPr lang="en-US" altLang="ko-KR" sz="2400" dirty="0"/>
              <a:t>)</a:t>
            </a:r>
            <a:r>
              <a:rPr lang="ko-KR" altLang="en-US" sz="2400" dirty="0"/>
              <a:t>로 </a:t>
            </a:r>
            <a:r>
              <a:rPr lang="ko-KR" altLang="en-US" sz="2400" dirty="0" err="1"/>
              <a:t>울도군</a:t>
            </a:r>
            <a:r>
              <a:rPr lang="ko-KR" altLang="en-US" sz="2400" dirty="0"/>
              <a:t> 관할구역에 석도</a:t>
            </a:r>
            <a:r>
              <a:rPr lang="en-US" altLang="ko-KR" sz="2400" dirty="0"/>
              <a:t>(</a:t>
            </a:r>
            <a:r>
              <a:rPr lang="ko-KR" altLang="en-US" sz="2400" dirty="0"/>
              <a:t>石島</a:t>
            </a:r>
            <a:r>
              <a:rPr lang="en-US" altLang="ko-KR" sz="2400" dirty="0"/>
              <a:t>), </a:t>
            </a:r>
            <a:r>
              <a:rPr lang="ko-KR" altLang="en-US" sz="2400" dirty="0"/>
              <a:t>즉 독도를 포함시키는 행정조치를 통해 이 섬이 우리 영토임을 확고히 하였다</a:t>
            </a:r>
            <a:r>
              <a:rPr lang="en-US" altLang="ko-KR" sz="2400" dirty="0"/>
              <a:t>. 1906</a:t>
            </a:r>
            <a:r>
              <a:rPr lang="ko-KR" altLang="en-US" sz="2400" dirty="0"/>
              <a:t>년 울도</a:t>
            </a:r>
            <a:r>
              <a:rPr lang="en-US" altLang="ko-KR" sz="2400" dirty="0"/>
              <a:t>(</a:t>
            </a:r>
            <a:r>
              <a:rPr lang="ko-KR" altLang="en-US" sz="2400" dirty="0"/>
              <a:t>울릉도</a:t>
            </a:r>
            <a:r>
              <a:rPr lang="en-US" altLang="ko-KR" sz="2400" dirty="0"/>
              <a:t>) </a:t>
            </a:r>
            <a:r>
              <a:rPr lang="ko-KR" altLang="en-US" sz="2400" dirty="0"/>
              <a:t>군수 </a:t>
            </a:r>
            <a:r>
              <a:rPr lang="ko-KR" altLang="en-US" sz="2400" dirty="0" err="1"/>
              <a:t>심흥택은</a:t>
            </a:r>
            <a:r>
              <a:rPr lang="ko-KR" altLang="en-US" sz="2400" dirty="0"/>
              <a:t> 일본 </a:t>
            </a:r>
            <a:r>
              <a:rPr lang="ko-KR" altLang="en-US" sz="2400" dirty="0" err="1"/>
              <a:t>시마네현</a:t>
            </a:r>
            <a:r>
              <a:rPr lang="ko-KR" altLang="en-US" sz="2400" dirty="0"/>
              <a:t> 관민으로 구성된 조사단으로부터 독도가 </a:t>
            </a:r>
            <a:r>
              <a:rPr lang="ko-KR" altLang="en-US" sz="2400" dirty="0" err="1"/>
              <a:t>일본령으로</a:t>
            </a:r>
            <a:r>
              <a:rPr lang="ko-KR" altLang="en-US" sz="2400" dirty="0"/>
              <a:t> 편입되었다는 사실을 알게 되자</a:t>
            </a:r>
            <a:r>
              <a:rPr lang="en-US" altLang="ko-KR" sz="2400" dirty="0"/>
              <a:t>, </a:t>
            </a:r>
            <a:r>
              <a:rPr lang="ko-KR" altLang="en-US" sz="2400" dirty="0"/>
              <a:t>즉시 강원도 관찰사에게 “</a:t>
            </a:r>
            <a:r>
              <a:rPr lang="ko-KR" altLang="en-US" sz="2400" dirty="0" err="1"/>
              <a:t>본군</a:t>
            </a:r>
            <a:r>
              <a:rPr lang="en-US" altLang="ko-KR" sz="2400" dirty="0"/>
              <a:t>(</a:t>
            </a:r>
            <a:r>
              <a:rPr lang="ko-KR" altLang="en-US" sz="2400" dirty="0" err="1"/>
              <a:t>本郡</a:t>
            </a:r>
            <a:r>
              <a:rPr lang="en-US" altLang="ko-KR" sz="2400" dirty="0"/>
              <a:t>) </a:t>
            </a:r>
            <a:r>
              <a:rPr lang="ko-KR" altLang="en-US" sz="2400" dirty="0"/>
              <a:t>소속 독도가</a:t>
            </a:r>
            <a:r>
              <a:rPr lang="en-US" altLang="ko-KR" sz="2400" dirty="0"/>
              <a:t>…</a:t>
            </a:r>
            <a:r>
              <a:rPr lang="ko-KR" altLang="en-US" sz="2400" dirty="0"/>
              <a:t>”라고 하면서 보고서를 올렸다</a:t>
            </a:r>
            <a:r>
              <a:rPr lang="en-US" altLang="ko-KR" sz="2400" dirty="0"/>
              <a:t>. </a:t>
            </a:r>
            <a:endParaRPr lang="ko-KR" altLang="en-US" sz="2400" b="1" dirty="0">
              <a:solidFill>
                <a:srgbClr val="FF0000"/>
              </a:solidFill>
            </a:endParaRPr>
          </a:p>
        </p:txBody>
      </p:sp>
    </p:spTree>
    <p:extLst>
      <p:ext uri="{BB962C8B-B14F-4D97-AF65-F5344CB8AC3E}">
        <p14:creationId xmlns:p14="http://schemas.microsoft.com/office/powerpoint/2010/main" val="61394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323528" y="764704"/>
            <a:ext cx="8229600" cy="4709160"/>
          </a:xfrm>
        </p:spPr>
        <p:txBody>
          <a:bodyPr/>
          <a:lstStyle/>
          <a:p>
            <a:r>
              <a:rPr lang="ko-KR" altLang="en-US" dirty="0"/>
              <a:t>이는 「칙령 제</a:t>
            </a:r>
            <a:r>
              <a:rPr lang="en-US" altLang="ko-KR" dirty="0"/>
              <a:t>41</a:t>
            </a:r>
            <a:r>
              <a:rPr lang="ko-KR" altLang="en-US" dirty="0"/>
              <a:t>호」</a:t>
            </a:r>
            <a:r>
              <a:rPr lang="en-US" altLang="ko-KR" dirty="0"/>
              <a:t>(1900</a:t>
            </a:r>
            <a:r>
              <a:rPr lang="ko-KR" altLang="en-US" dirty="0"/>
              <a:t>년</a:t>
            </a:r>
            <a:r>
              <a:rPr lang="en-US" altLang="ko-KR" dirty="0"/>
              <a:t>)</a:t>
            </a:r>
            <a:r>
              <a:rPr lang="ko-KR" altLang="en-US" dirty="0"/>
              <a:t>에 근거하여 독도를 정확하게 통치의 </a:t>
            </a:r>
            <a:r>
              <a:rPr lang="ko-KR" altLang="en-US" dirty="0" err="1"/>
              <a:t>범위내로</a:t>
            </a:r>
            <a:r>
              <a:rPr lang="ko-KR" altLang="en-US" dirty="0"/>
              <a:t> 인식하며 관리하고 있었다는 증거이다</a:t>
            </a:r>
            <a:r>
              <a:rPr lang="en-US" altLang="ko-KR" dirty="0"/>
              <a:t>. </a:t>
            </a:r>
            <a:r>
              <a:rPr lang="ko-KR" altLang="en-US" dirty="0"/>
              <a:t>한편</a:t>
            </a:r>
            <a:r>
              <a:rPr lang="en-US" altLang="ko-KR" dirty="0"/>
              <a:t>, </a:t>
            </a:r>
            <a:r>
              <a:rPr lang="ko-KR" altLang="en-US" dirty="0"/>
              <a:t>이 보고를 받은 당시 국가최고기관인 의정부에서는 일본의 독도 영토 편입이 ‘사실 무근’이므로 재조사하라는 「지령 제</a:t>
            </a:r>
            <a:r>
              <a:rPr lang="en-US" altLang="ko-KR" dirty="0"/>
              <a:t>3</a:t>
            </a:r>
            <a:r>
              <a:rPr lang="ko-KR" altLang="en-US" dirty="0"/>
              <a:t>호」</a:t>
            </a:r>
            <a:r>
              <a:rPr lang="en-US" altLang="ko-KR" dirty="0"/>
              <a:t>(1906</a:t>
            </a:r>
            <a:r>
              <a:rPr lang="ko-KR" altLang="en-US" dirty="0"/>
              <a:t>년</a:t>
            </a:r>
            <a:r>
              <a:rPr lang="en-US" altLang="ko-KR" dirty="0"/>
              <a:t>)</a:t>
            </a:r>
            <a:r>
              <a:rPr lang="ko-KR" altLang="en-US" dirty="0"/>
              <a:t>를 내림으로써</a:t>
            </a:r>
            <a:r>
              <a:rPr lang="en-US" altLang="ko-KR" dirty="0"/>
              <a:t>, </a:t>
            </a:r>
            <a:r>
              <a:rPr lang="ko-KR" altLang="en-US" dirty="0"/>
              <a:t>당시 대한제국이 독도를 영토로서 확고하게 인식하여 통치하고 있었음을 잘 말해주고 있다</a:t>
            </a:r>
            <a:r>
              <a:rPr lang="en-US" altLang="ko-KR" dirty="0"/>
              <a:t>. </a:t>
            </a:r>
            <a:endParaRPr lang="ko-KR" altLang="en-US" dirty="0"/>
          </a:p>
          <a:p>
            <a:endParaRPr lang="ko-KR" altLang="en-US" dirty="0"/>
          </a:p>
        </p:txBody>
      </p:sp>
    </p:spTree>
    <p:extLst>
      <p:ext uri="{BB962C8B-B14F-4D97-AF65-F5344CB8AC3E}">
        <p14:creationId xmlns:p14="http://schemas.microsoft.com/office/powerpoint/2010/main" val="33033924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a:spLocks noGrp="1"/>
          </p:cNvSpPr>
          <p:nvPr>
            <p:ph type="title"/>
          </p:nvPr>
        </p:nvSpPr>
        <p:spPr/>
        <p:txBody>
          <a:bodyPr>
            <a:normAutofit/>
          </a:bodyPr>
          <a:lstStyle/>
          <a:p>
            <a:pPr fontAlgn="base"/>
            <a:r>
              <a:rPr lang="ko-KR" altLang="en-US" sz="4000" dirty="0">
                <a:effectLst/>
              </a:rPr>
              <a:t>일본의 불법적인 독도 영토 편입 </a:t>
            </a:r>
          </a:p>
        </p:txBody>
      </p:sp>
      <p:sp>
        <p:nvSpPr>
          <p:cNvPr id="3" name="내용 개체 틀 2"/>
          <p:cNvSpPr>
            <a:spLocks noGrp="1"/>
          </p:cNvSpPr>
          <p:nvPr>
            <p:ph idx="1"/>
          </p:nvPr>
        </p:nvSpPr>
        <p:spPr>
          <a:xfrm>
            <a:off x="-108520" y="1600200"/>
            <a:ext cx="9145016" cy="4709160"/>
          </a:xfrm>
        </p:spPr>
        <p:txBody>
          <a:bodyPr>
            <a:normAutofit/>
          </a:bodyPr>
          <a:lstStyle/>
          <a:p>
            <a:pPr fontAlgn="base"/>
            <a:r>
              <a:rPr lang="ko-KR" altLang="en-US" dirty="0"/>
              <a:t>그럼에도 불구하고</a:t>
            </a:r>
            <a:r>
              <a:rPr lang="en-US" altLang="ko-KR" dirty="0"/>
              <a:t>, </a:t>
            </a:r>
            <a:r>
              <a:rPr lang="ko-KR" altLang="en-US" dirty="0"/>
              <a:t>일본은 </a:t>
            </a:r>
            <a:r>
              <a:rPr lang="en-US" altLang="ko-KR" dirty="0"/>
              <a:t>1890</a:t>
            </a:r>
            <a:r>
              <a:rPr lang="ko-KR" altLang="en-US" dirty="0"/>
              <a:t>년대부터 시작된 동북아에 대한 제국주의 침략 과정에서 발생한 </a:t>
            </a:r>
            <a:r>
              <a:rPr lang="ko-KR" altLang="en-US" dirty="0" err="1"/>
              <a:t>러</a:t>
            </a:r>
            <a:r>
              <a:rPr lang="en-US" altLang="ko-KR" dirty="0"/>
              <a:t>·</a:t>
            </a:r>
            <a:r>
              <a:rPr lang="ko-KR" altLang="en-US" dirty="0" err="1"/>
              <a:t>일전쟁</a:t>
            </a:r>
            <a:r>
              <a:rPr lang="en-US" altLang="ko-KR" dirty="0"/>
              <a:t>(1904-1905) </a:t>
            </a:r>
            <a:r>
              <a:rPr lang="ko-KR" altLang="en-US" dirty="0"/>
              <a:t>시기에 무주지 선점 법리에 근거하여 「</a:t>
            </a:r>
            <a:r>
              <a:rPr lang="ko-KR" altLang="en-US" dirty="0" err="1"/>
              <a:t>시마네현</a:t>
            </a:r>
            <a:r>
              <a:rPr lang="ko-KR" altLang="en-US" dirty="0"/>
              <a:t> 고시 제</a:t>
            </a:r>
            <a:r>
              <a:rPr lang="en-US" altLang="ko-KR" dirty="0"/>
              <a:t>40</a:t>
            </a:r>
            <a:r>
              <a:rPr lang="ko-KR" altLang="en-US" dirty="0"/>
              <a:t>호」</a:t>
            </a:r>
            <a:r>
              <a:rPr lang="en-US" altLang="ko-KR" dirty="0"/>
              <a:t>(1905)</a:t>
            </a:r>
            <a:r>
              <a:rPr lang="ko-KR" altLang="en-US" dirty="0"/>
              <a:t>로 독도를 침탈했다</a:t>
            </a:r>
            <a:r>
              <a:rPr lang="en-US" altLang="ko-KR" dirty="0"/>
              <a:t>. </a:t>
            </a:r>
            <a:r>
              <a:rPr lang="ko-KR" altLang="en-US" dirty="0"/>
              <a:t>이러한 일본의 행위는 고대부터 대한제국에 이르기까지 오랜 기간 동안 확립하여 온 독도에 대한 확고한 영유권을 침해하였다는 점에서</a:t>
            </a:r>
            <a:r>
              <a:rPr lang="en-US" altLang="ko-KR" dirty="0"/>
              <a:t>, </a:t>
            </a:r>
            <a:r>
              <a:rPr lang="ko-KR" altLang="en-US" dirty="0"/>
              <a:t>어떠한 이유에서도 정당화될 수 없는 불법이며</a:t>
            </a:r>
            <a:r>
              <a:rPr lang="en-US" altLang="ko-KR" dirty="0"/>
              <a:t>, </a:t>
            </a:r>
            <a:r>
              <a:rPr lang="ko-KR" altLang="en-US" dirty="0"/>
              <a:t>국제법적으로 또한 외교적으로 </a:t>
            </a:r>
            <a:r>
              <a:rPr lang="ko-KR" altLang="en-US" dirty="0" smtClean="0"/>
              <a:t>아무런 </a:t>
            </a:r>
            <a:r>
              <a:rPr lang="ko-KR" altLang="en-US" dirty="0"/>
              <a:t>효력이 없는 행위이다</a:t>
            </a:r>
            <a:r>
              <a:rPr lang="en-US" altLang="ko-KR" dirty="0"/>
              <a:t>.</a:t>
            </a:r>
            <a:endParaRPr lang="ko-KR" altLang="en-US" dirty="0"/>
          </a:p>
          <a:p>
            <a:endParaRPr lang="ko-KR" altLang="en-US" dirty="0"/>
          </a:p>
        </p:txBody>
      </p:sp>
    </p:spTree>
    <p:extLst>
      <p:ext uri="{BB962C8B-B14F-4D97-AF65-F5344CB8AC3E}">
        <p14:creationId xmlns:p14="http://schemas.microsoft.com/office/powerpoint/2010/main" val="24292725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a:spLocks noGrp="1"/>
          </p:cNvSpPr>
          <p:nvPr>
            <p:ph type="title"/>
          </p:nvPr>
        </p:nvSpPr>
        <p:spPr/>
        <p:txBody>
          <a:bodyPr>
            <a:normAutofit fontScale="90000"/>
          </a:bodyPr>
          <a:lstStyle/>
          <a:p>
            <a:r>
              <a:rPr lang="ko-KR" altLang="en-US" sz="4000" dirty="0">
                <a:effectLst/>
              </a:rPr>
              <a:t>제</a:t>
            </a:r>
            <a:r>
              <a:rPr lang="en-US" altLang="ko-KR" sz="4000" dirty="0">
                <a:effectLst/>
              </a:rPr>
              <a:t>2</a:t>
            </a:r>
            <a:r>
              <a:rPr lang="ko-KR" altLang="en-US" sz="4000" dirty="0">
                <a:effectLst/>
              </a:rPr>
              <a:t>차 세계대전 이후 대한민국의 독도 영유권 재확인 </a:t>
            </a:r>
            <a:br>
              <a:rPr lang="ko-KR" altLang="en-US" sz="4000" dirty="0">
                <a:effectLst/>
              </a:rPr>
            </a:br>
            <a:endParaRPr lang="ko-KR" altLang="en-US" sz="4000" dirty="0">
              <a:latin typeface="HY나무B" pitchFamily="18" charset="-127"/>
              <a:ea typeface="HY나무B" pitchFamily="18" charset="-127"/>
            </a:endParaRPr>
          </a:p>
        </p:txBody>
      </p:sp>
      <p:sp>
        <p:nvSpPr>
          <p:cNvPr id="3" name="내용 개체 틀 2"/>
          <p:cNvSpPr>
            <a:spLocks noGrp="1"/>
          </p:cNvSpPr>
          <p:nvPr>
            <p:ph idx="1"/>
          </p:nvPr>
        </p:nvSpPr>
        <p:spPr/>
        <p:txBody>
          <a:bodyPr/>
          <a:lstStyle/>
          <a:p>
            <a:endParaRPr lang="en-US" altLang="ko-KR" dirty="0" smtClean="0"/>
          </a:p>
          <a:p>
            <a:endParaRPr lang="en-US" altLang="ko-KR" dirty="0"/>
          </a:p>
          <a:p>
            <a:r>
              <a:rPr lang="en-US" altLang="ko-KR" dirty="0" smtClean="0"/>
              <a:t>1945</a:t>
            </a:r>
            <a:r>
              <a:rPr lang="ko-KR" altLang="en-US" dirty="0"/>
              <a:t>년 제</a:t>
            </a:r>
            <a:r>
              <a:rPr lang="en-US" altLang="ko-KR" dirty="0"/>
              <a:t>2</a:t>
            </a:r>
            <a:r>
              <a:rPr lang="ko-KR" altLang="en-US" dirty="0"/>
              <a:t>차 세계대전의 종전과 더불어</a:t>
            </a:r>
            <a:r>
              <a:rPr lang="en-US" altLang="ko-KR" dirty="0"/>
              <a:t>, </a:t>
            </a:r>
            <a:r>
              <a:rPr lang="ko-KR" altLang="en-US" dirty="0"/>
              <a:t>일본은 폭력과 탐욕에 의해 약취한 모든 지역으로부터 축출되어야 한다는 카이로선언</a:t>
            </a:r>
            <a:r>
              <a:rPr lang="en-US" altLang="ko-KR" dirty="0"/>
              <a:t>(1943)</a:t>
            </a:r>
            <a:r>
              <a:rPr lang="ko-KR" altLang="en-US" dirty="0"/>
              <a:t>에 따라 우리 고유 영토인 독도는 당연히 대한민국 영토가 되었다</a:t>
            </a:r>
            <a:r>
              <a:rPr lang="en-US" altLang="ko-KR" dirty="0"/>
              <a:t>. </a:t>
            </a:r>
            <a:endParaRPr lang="ko-KR" altLang="en-US" dirty="0"/>
          </a:p>
        </p:txBody>
      </p:sp>
    </p:spTree>
    <p:extLst>
      <p:ext uri="{BB962C8B-B14F-4D97-AF65-F5344CB8AC3E}">
        <p14:creationId xmlns:p14="http://schemas.microsoft.com/office/powerpoint/2010/main" val="320956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endParaRPr lang="en-US" altLang="ko-KR" dirty="0" smtClean="0"/>
          </a:p>
          <a:p>
            <a:r>
              <a:rPr lang="ko-KR" altLang="en-US" dirty="0" smtClean="0"/>
              <a:t>연합국의 </a:t>
            </a:r>
            <a:r>
              <a:rPr lang="ko-KR" altLang="en-US" dirty="0"/>
              <a:t>전시점령 통치시기에도 </a:t>
            </a:r>
            <a:r>
              <a:rPr lang="en-US" altLang="ko-KR" dirty="0"/>
              <a:t>SCAPIN </a:t>
            </a:r>
            <a:r>
              <a:rPr lang="ko-KR" altLang="en-US" dirty="0"/>
              <a:t>제</a:t>
            </a:r>
            <a:r>
              <a:rPr lang="en-US" altLang="ko-KR" dirty="0"/>
              <a:t>677</a:t>
            </a:r>
            <a:r>
              <a:rPr lang="ko-KR" altLang="en-US" dirty="0"/>
              <a:t>호에 따라 독도는 일본의 통치</a:t>
            </a:r>
            <a:r>
              <a:rPr lang="en-US" altLang="ko-KR" dirty="0"/>
              <a:t>·</a:t>
            </a:r>
            <a:r>
              <a:rPr lang="ko-KR" altLang="en-US" dirty="0"/>
              <a:t>행정 범위에서 제외된 바 있으며</a:t>
            </a:r>
            <a:r>
              <a:rPr lang="en-US" altLang="ko-KR" dirty="0"/>
              <a:t>, </a:t>
            </a:r>
            <a:r>
              <a:rPr lang="ko-KR" altLang="en-US" dirty="0"/>
              <a:t>샌프란시스코 강화조약</a:t>
            </a:r>
            <a:r>
              <a:rPr lang="en-US" altLang="ko-KR" dirty="0"/>
              <a:t>(1951)</a:t>
            </a:r>
            <a:r>
              <a:rPr lang="ko-KR" altLang="en-US" dirty="0"/>
              <a:t>은 이러한 사항을 재확인하였다</a:t>
            </a:r>
            <a:r>
              <a:rPr lang="en-US" altLang="ko-KR" dirty="0"/>
              <a:t>. </a:t>
            </a:r>
            <a:r>
              <a:rPr lang="ko-KR" altLang="en-US" dirty="0"/>
              <a:t>이후 우리는 현재까지 독도를 실효적으로 점유하고 있다</a:t>
            </a:r>
            <a:r>
              <a:rPr lang="en-US" altLang="ko-KR" dirty="0"/>
              <a:t>. </a:t>
            </a:r>
            <a:endParaRPr lang="ko-KR" altLang="en-US" dirty="0"/>
          </a:p>
          <a:p>
            <a:endParaRPr lang="ko-KR" altLang="en-US" dirty="0"/>
          </a:p>
        </p:txBody>
      </p:sp>
    </p:spTree>
    <p:extLst>
      <p:ext uri="{BB962C8B-B14F-4D97-AF65-F5344CB8AC3E}">
        <p14:creationId xmlns:p14="http://schemas.microsoft.com/office/powerpoint/2010/main" val="26445366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fontAlgn="base"/>
            <a:r>
              <a:rPr lang="ko-KR" altLang="en-US" dirty="0">
                <a:effectLst/>
              </a:rPr>
              <a:t>독도에 외교에 대한 한국의 입장 </a:t>
            </a:r>
          </a:p>
        </p:txBody>
      </p:sp>
      <p:sp>
        <p:nvSpPr>
          <p:cNvPr id="3" name="내용 개체 틀 2"/>
          <p:cNvSpPr>
            <a:spLocks noGrp="1"/>
          </p:cNvSpPr>
          <p:nvPr>
            <p:ph idx="1"/>
          </p:nvPr>
        </p:nvSpPr>
        <p:spPr/>
        <p:txBody>
          <a:bodyPr>
            <a:normAutofit/>
          </a:bodyPr>
          <a:lstStyle/>
          <a:p>
            <a:r>
              <a:rPr lang="ko-KR" altLang="en-US" dirty="0"/>
              <a:t>대한민국 정부는 우리의 고유영토인 독도에 대해 분쟁은 존재하지 않으며</a:t>
            </a:r>
            <a:r>
              <a:rPr lang="en-US" altLang="ko-KR" dirty="0"/>
              <a:t>, </a:t>
            </a:r>
            <a:r>
              <a:rPr lang="ko-KR" altLang="en-US" dirty="0"/>
              <a:t>어느 국가와의 외교 교섭이나 사법적 해결의 대상이 될 수 없다는 확고한 입장을 가지고 있습니다</a:t>
            </a:r>
            <a:r>
              <a:rPr lang="en-US" altLang="ko-KR" dirty="0"/>
              <a:t>. </a:t>
            </a:r>
            <a:r>
              <a:rPr lang="ko-KR" altLang="en-US" dirty="0"/>
              <a:t>향후 정부는 독도에 대한 대한민국의 영유권을 부정하는 모든 주장에 대해 단호하고 엄중히 대응하면서도</a:t>
            </a:r>
            <a:r>
              <a:rPr lang="en-US" altLang="ko-KR" dirty="0"/>
              <a:t>, </a:t>
            </a:r>
            <a:r>
              <a:rPr lang="ko-KR" altLang="en-US" dirty="0"/>
              <a:t>국제사회에서 납득할 수 있는 냉철하고 효과적인 방안에 의존하는 “차분하고 단호한 외교”를 전개해 나갈 것입니다</a:t>
            </a:r>
            <a:r>
              <a:rPr lang="en-US" altLang="ko-KR" dirty="0"/>
              <a:t>. </a:t>
            </a:r>
            <a:endParaRPr lang="ko-KR" altLang="en-US" dirty="0"/>
          </a:p>
          <a:p>
            <a:endParaRPr lang="ko-KR" altLang="en-US" dirty="0"/>
          </a:p>
        </p:txBody>
      </p:sp>
    </p:spTree>
    <p:extLst>
      <p:ext uri="{BB962C8B-B14F-4D97-AF65-F5344CB8AC3E}">
        <p14:creationId xmlns:p14="http://schemas.microsoft.com/office/powerpoint/2010/main" val="41991396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ko-KR" altLang="en-US" dirty="0" smtClean="0"/>
              <a:t>타국과의 </a:t>
            </a:r>
            <a:r>
              <a:rPr lang="ko-KR" altLang="en-US" dirty="0" err="1" smtClean="0"/>
              <a:t>독도에대한</a:t>
            </a:r>
            <a:r>
              <a:rPr lang="ko-KR" altLang="en-US" dirty="0" smtClean="0"/>
              <a:t> 일본의 입장</a:t>
            </a:r>
            <a:endParaRPr lang="ko-KR" altLang="en-US" dirty="0"/>
          </a:p>
        </p:txBody>
      </p:sp>
      <p:sp>
        <p:nvSpPr>
          <p:cNvPr id="3" name="내용 개체 틀 2"/>
          <p:cNvSpPr>
            <a:spLocks noGrp="1"/>
          </p:cNvSpPr>
          <p:nvPr>
            <p:ph idx="1"/>
          </p:nvPr>
        </p:nvSpPr>
        <p:spPr/>
        <p:txBody>
          <a:bodyPr/>
          <a:lstStyle/>
          <a:p>
            <a:r>
              <a:rPr lang="ko-KR" altLang="en-US" dirty="0"/>
              <a:t>보통 타국과의 </a:t>
            </a:r>
            <a:r>
              <a:rPr lang="ko-KR" altLang="en-US" dirty="0" err="1"/>
              <a:t>독도에대한</a:t>
            </a:r>
            <a:r>
              <a:rPr lang="ko-KR" altLang="en-US" dirty="0"/>
              <a:t> </a:t>
            </a:r>
            <a:r>
              <a:rPr lang="ko-KR" altLang="en-US" dirty="0" err="1"/>
              <a:t>외교적입장으로</a:t>
            </a:r>
            <a:r>
              <a:rPr lang="ko-KR" altLang="en-US" dirty="0"/>
              <a:t> 우리나라와 일본을 비교해보면 먼저 경제적으로나 자원적으로나 일본의 우리나라보다 우세한 위치를 </a:t>
            </a:r>
            <a:r>
              <a:rPr lang="ko-KR" altLang="en-US" dirty="0" err="1"/>
              <a:t>점하고있어서</a:t>
            </a:r>
            <a:r>
              <a:rPr lang="ko-KR" altLang="en-US" dirty="0"/>
              <a:t> 제</a:t>
            </a:r>
            <a:r>
              <a:rPr lang="en-US" altLang="ko-KR" dirty="0"/>
              <a:t>3</a:t>
            </a:r>
            <a:r>
              <a:rPr lang="ko-KR" altLang="en-US" dirty="0"/>
              <a:t>국들은 일본의 편에 서는 나라들이 </a:t>
            </a:r>
            <a:r>
              <a:rPr lang="ko-KR" altLang="en-US" dirty="0" err="1"/>
              <a:t>많이있다</a:t>
            </a:r>
            <a:r>
              <a:rPr lang="en-US" altLang="ko-KR" dirty="0"/>
              <a:t>.</a:t>
            </a:r>
            <a:endParaRPr lang="ko-KR" altLang="en-US" dirty="0"/>
          </a:p>
          <a:p>
            <a:endParaRPr lang="ko-KR" altLang="en-US" dirty="0"/>
          </a:p>
        </p:txBody>
      </p:sp>
    </p:spTree>
    <p:extLst>
      <p:ext uri="{BB962C8B-B14F-4D97-AF65-F5344CB8AC3E}">
        <p14:creationId xmlns:p14="http://schemas.microsoft.com/office/powerpoint/2010/main" val="20561588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우리나라의 해결방안</a:t>
            </a:r>
            <a:endParaRPr lang="ko-KR" altLang="en-US" dirty="0"/>
          </a:p>
        </p:txBody>
      </p:sp>
      <p:sp>
        <p:nvSpPr>
          <p:cNvPr id="3" name="내용 개체 틀 2"/>
          <p:cNvSpPr>
            <a:spLocks noGrp="1"/>
          </p:cNvSpPr>
          <p:nvPr>
            <p:ph idx="1"/>
          </p:nvPr>
        </p:nvSpPr>
        <p:spPr/>
        <p:txBody>
          <a:bodyPr/>
          <a:lstStyle/>
          <a:p>
            <a:r>
              <a:rPr lang="ko-KR" altLang="en-US" dirty="0"/>
              <a:t>일본의 경우에도 다른 나라의 언어 등 많은 언어로 독도가 자기자신들의 땅이라고 </a:t>
            </a:r>
            <a:r>
              <a:rPr lang="ko-KR" altLang="en-US" dirty="0" err="1"/>
              <a:t>설명을하고</a:t>
            </a:r>
            <a:r>
              <a:rPr lang="ko-KR" altLang="en-US" dirty="0"/>
              <a:t> 있지만 </a:t>
            </a:r>
            <a:r>
              <a:rPr lang="en-US" altLang="ko-KR" dirty="0"/>
              <a:t>. </a:t>
            </a:r>
            <a:r>
              <a:rPr lang="ko-KR" altLang="en-US" dirty="0"/>
              <a:t>우리나라의 경우 </a:t>
            </a:r>
            <a:r>
              <a:rPr lang="ko-KR" altLang="en-US" dirty="0" err="1"/>
              <a:t>조용한외교를</a:t>
            </a:r>
            <a:r>
              <a:rPr lang="ko-KR" altLang="en-US" dirty="0"/>
              <a:t> 통해서 </a:t>
            </a:r>
            <a:r>
              <a:rPr lang="ko-KR" altLang="en-US" dirty="0" err="1"/>
              <a:t>다른나라에게</a:t>
            </a:r>
            <a:r>
              <a:rPr lang="ko-KR" altLang="en-US" dirty="0"/>
              <a:t> 독도가 우리나라 땅이라는 </a:t>
            </a:r>
            <a:r>
              <a:rPr lang="ko-KR" altLang="en-US" dirty="0" err="1"/>
              <a:t>말을하지않고</a:t>
            </a:r>
            <a:r>
              <a:rPr lang="ko-KR" altLang="en-US" dirty="0"/>
              <a:t> 조용히 </a:t>
            </a:r>
            <a:r>
              <a:rPr lang="ko-KR" altLang="en-US" dirty="0" err="1"/>
              <a:t>가만히만있다</a:t>
            </a:r>
            <a:r>
              <a:rPr lang="ko-KR" altLang="en-US" dirty="0"/>
              <a:t> 이로써 우리나라는 좀더 </a:t>
            </a:r>
            <a:r>
              <a:rPr lang="ko-KR" altLang="en-US" dirty="0" err="1"/>
              <a:t>다른나라의</a:t>
            </a:r>
            <a:r>
              <a:rPr lang="ko-KR" altLang="en-US" dirty="0"/>
              <a:t> </a:t>
            </a:r>
            <a:r>
              <a:rPr lang="ko-KR" altLang="en-US" dirty="0" err="1"/>
              <a:t>언어등</a:t>
            </a:r>
            <a:r>
              <a:rPr lang="ko-KR" altLang="en-US" dirty="0"/>
              <a:t> </a:t>
            </a:r>
            <a:r>
              <a:rPr lang="ko-KR" altLang="en-US" dirty="0" err="1"/>
              <a:t>독도가우리나라의</a:t>
            </a:r>
            <a:r>
              <a:rPr lang="ko-KR" altLang="en-US" dirty="0"/>
              <a:t> 영토라는 사실을 타국에게 홍보를 하는 노력을 </a:t>
            </a:r>
            <a:r>
              <a:rPr lang="ko-KR" altLang="en-US" dirty="0" err="1"/>
              <a:t>보여야한다</a:t>
            </a:r>
            <a:r>
              <a:rPr lang="en-US" altLang="ko-KR" dirty="0"/>
              <a:t>.</a:t>
            </a:r>
            <a:endParaRPr lang="ko-KR" altLang="en-US" dirty="0"/>
          </a:p>
          <a:p>
            <a:endParaRPr lang="ko-KR" altLang="en-US" dirty="0"/>
          </a:p>
        </p:txBody>
      </p:sp>
    </p:spTree>
    <p:extLst>
      <p:ext uri="{BB962C8B-B14F-4D97-AF65-F5344CB8AC3E}">
        <p14:creationId xmlns:p14="http://schemas.microsoft.com/office/powerpoint/2010/main" val="24123066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idx="4294967295"/>
          </p:nvPr>
        </p:nvSpPr>
        <p:spPr>
          <a:xfrm>
            <a:off x="0" y="596900"/>
            <a:ext cx="7807325" cy="600075"/>
          </a:xfrm>
        </p:spPr>
        <p:txBody>
          <a:bodyPr>
            <a:spAutoFit/>
          </a:bodyPr>
          <a:lstStyle/>
          <a:p>
            <a:pPr marL="138137" indent="-138137"/>
            <a:r>
              <a:rPr lang="ko-KR" altLang="en-US" sz="3300" dirty="0">
                <a:latin typeface="맑은 고딕" pitchFamily="34"/>
                <a:ea typeface="맑은 고딕" pitchFamily="2"/>
              </a:rPr>
              <a:t>일본이 탐내는 독도의 가치</a:t>
            </a:r>
          </a:p>
        </p:txBody>
      </p:sp>
      <p:sp>
        <p:nvSpPr>
          <p:cNvPr id="3" name="텍스트 개체 틀 2"/>
          <p:cNvSpPr txBox="1">
            <a:spLocks noGrp="1"/>
          </p:cNvSpPr>
          <p:nvPr>
            <p:ph type="body" idx="4294967295"/>
          </p:nvPr>
        </p:nvSpPr>
        <p:spPr>
          <a:xfrm>
            <a:off x="1454150" y="2017713"/>
            <a:ext cx="7689850" cy="4321175"/>
          </a:xfrm>
        </p:spPr>
        <p:txBody>
          <a:bodyPr/>
          <a:lstStyle/>
          <a:p>
            <a:pPr lvl="0">
              <a:buNone/>
            </a:pPr>
            <a:r>
              <a:rPr lang="ko-KR" altLang="en-US" sz="2300" dirty="0">
                <a:latin typeface="맑은 고딕" pitchFamily="2"/>
                <a:ea typeface="맑은 고딕" pitchFamily="2"/>
              </a:rPr>
              <a:t>㉮ 독도의 일반적인 경제적 가치</a:t>
            </a:r>
          </a:p>
          <a:p>
            <a:pPr lvl="0">
              <a:buNone/>
            </a:pPr>
            <a:endParaRPr lang="en-US" sz="2300" dirty="0">
              <a:latin typeface="맑은 고딕" pitchFamily="2"/>
              <a:ea typeface="맑은 고딕" pitchFamily="2"/>
            </a:endParaRPr>
          </a:p>
          <a:p>
            <a:pPr lvl="0">
              <a:buNone/>
            </a:pPr>
            <a:r>
              <a:rPr lang="ko-KR" altLang="en-US" sz="2300" dirty="0">
                <a:latin typeface="맑은 고딕" pitchFamily="2"/>
                <a:ea typeface="맑은 고딕" pitchFamily="2"/>
              </a:rPr>
              <a:t>㉯ 독도의 군사적 가치 및 해양 과학적 가치</a:t>
            </a:r>
          </a:p>
          <a:p>
            <a:pPr lvl="0">
              <a:buNone/>
            </a:pPr>
            <a:endParaRPr lang="en-US" sz="2300" dirty="0">
              <a:latin typeface="맑은 고딕" pitchFamily="2"/>
              <a:ea typeface="맑은 고딕" pitchFamily="2"/>
            </a:endParaRPr>
          </a:p>
          <a:p>
            <a:pPr lvl="0">
              <a:buNone/>
            </a:pPr>
            <a:r>
              <a:rPr lang="ko-KR" altLang="en-US" sz="2300" dirty="0">
                <a:latin typeface="맑은 고딕" pitchFamily="2"/>
                <a:ea typeface="맑은 고딕" pitchFamily="2"/>
              </a:rPr>
              <a:t>㉰ 독도의 지질학적 가치</a:t>
            </a:r>
          </a:p>
          <a:p>
            <a:pPr lvl="0">
              <a:buNone/>
            </a:pPr>
            <a:endParaRPr lang="en-US" sz="2300" dirty="0">
              <a:latin typeface="맑은 고딕" pitchFamily="2"/>
              <a:ea typeface="맑은 고딕" pitchFamily="2"/>
            </a:endParaRPr>
          </a:p>
          <a:p>
            <a:pPr lvl="0">
              <a:buNone/>
            </a:pPr>
            <a:r>
              <a:rPr lang="ko-KR" altLang="en-US" sz="2300" dirty="0">
                <a:latin typeface="맑은 고딕" pitchFamily="2"/>
                <a:ea typeface="맑은 고딕" pitchFamily="2"/>
              </a:rPr>
              <a:t>㉱ 일본이 독도에 관심을 갖는 진짜 이유</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idx="4294967295"/>
          </p:nvPr>
        </p:nvSpPr>
        <p:spPr>
          <a:xfrm>
            <a:off x="1336675" y="434975"/>
            <a:ext cx="7807325" cy="708025"/>
          </a:xfrm>
        </p:spPr>
        <p:txBody>
          <a:bodyPr>
            <a:spAutoFit/>
          </a:bodyPr>
          <a:lstStyle/>
          <a:p>
            <a:pPr marL="195933" indent="-326555"/>
            <a:r>
              <a:rPr lang="ko-KR" altLang="en-US" sz="4000" dirty="0"/>
              <a:t>독도의 일반적인 가치</a:t>
            </a:r>
          </a:p>
        </p:txBody>
      </p:sp>
      <p:sp>
        <p:nvSpPr>
          <p:cNvPr id="3" name="텍스트 개체 틀 2"/>
          <p:cNvSpPr txBox="1">
            <a:spLocks noGrp="1"/>
          </p:cNvSpPr>
          <p:nvPr>
            <p:ph type="body" idx="4294967295"/>
          </p:nvPr>
        </p:nvSpPr>
        <p:spPr>
          <a:xfrm>
            <a:off x="1454150" y="2047875"/>
            <a:ext cx="7689850" cy="4321175"/>
          </a:xfrm>
        </p:spPr>
        <p:txBody>
          <a:bodyPr/>
          <a:lstStyle/>
          <a:p>
            <a:pPr lvl="0"/>
            <a:r>
              <a:rPr lang="ko-KR" altLang="en-US" sz="2900" dirty="0"/>
              <a:t>독도주변 해역은 황금어장</a:t>
            </a:r>
          </a:p>
          <a:p>
            <a:pPr lvl="0"/>
            <a:endParaRPr lang="en-US" dirty="0"/>
          </a:p>
          <a:p>
            <a:pPr lvl="0"/>
            <a:r>
              <a:rPr lang="ko-KR" altLang="en-US" sz="2900" dirty="0"/>
              <a:t>플랑크톤 풍부</a:t>
            </a:r>
            <a:r>
              <a:rPr lang="en-US" altLang="ko-KR" sz="2900" dirty="0"/>
              <a:t>, </a:t>
            </a:r>
            <a:r>
              <a:rPr lang="ko-KR" altLang="en-US" sz="2900" dirty="0"/>
              <a:t>회유성 어족</a:t>
            </a:r>
          </a:p>
          <a:p>
            <a:pPr lvl="0"/>
            <a:endParaRPr lang="en-US" dirty="0"/>
          </a:p>
          <a:p>
            <a:pPr lvl="0"/>
            <a:r>
              <a:rPr lang="ko-KR" altLang="en-US" sz="2900" dirty="0"/>
              <a:t>해저암초</a:t>
            </a:r>
            <a:r>
              <a:rPr lang="en-US" altLang="ko-KR" sz="2900" dirty="0"/>
              <a:t>,</a:t>
            </a:r>
            <a:r>
              <a:rPr lang="ko-KR" altLang="en-US" sz="2900" dirty="0"/>
              <a:t>해양 동물</a:t>
            </a:r>
            <a:r>
              <a:rPr lang="en-US" altLang="ko-KR" sz="2900" dirty="0"/>
              <a:t>, </a:t>
            </a:r>
            <a:r>
              <a:rPr lang="ko-KR" altLang="en-US" sz="2900" dirty="0"/>
              <a:t>해조류</a:t>
            </a:r>
          </a:p>
          <a:p>
            <a:pPr lvl="0"/>
            <a:endParaRPr lang="en-US" dirty="0"/>
          </a:p>
          <a:p>
            <a:pPr lvl="0"/>
            <a:r>
              <a:rPr lang="ko-KR" altLang="en-US" sz="2900" dirty="0"/>
              <a:t>특유의 생태계</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지리적인 특성 </a:t>
            </a:r>
            <a:endParaRPr lang="ko-KR" altLang="en-US" dirty="0"/>
          </a:p>
        </p:txBody>
      </p:sp>
      <p:sp>
        <p:nvSpPr>
          <p:cNvPr id="3" name="내용 개체 틀 2"/>
          <p:cNvSpPr>
            <a:spLocks noGrp="1"/>
          </p:cNvSpPr>
          <p:nvPr>
            <p:ph idx="1"/>
          </p:nvPr>
        </p:nvSpPr>
        <p:spPr/>
        <p:txBody>
          <a:bodyPr/>
          <a:lstStyle/>
          <a:p>
            <a:pPr>
              <a:buNone/>
            </a:pPr>
            <a:r>
              <a:rPr lang="ko-KR" altLang="en-US" sz="2300" dirty="0"/>
              <a:t>맑은 날씨에 </a:t>
            </a:r>
            <a:r>
              <a:rPr lang="ko-KR" altLang="en-US" sz="2300" dirty="0" smtClean="0"/>
              <a:t>울릉도의 북동쪽</a:t>
            </a:r>
            <a:endParaRPr lang="en-US" altLang="ko-KR" sz="2300" dirty="0"/>
          </a:p>
          <a:p>
            <a:pPr>
              <a:buNone/>
            </a:pPr>
            <a:r>
              <a:rPr lang="ko-KR" altLang="en-US" sz="2300" dirty="0"/>
              <a:t>끝</a:t>
            </a:r>
            <a:r>
              <a:rPr lang="ko-KR" altLang="en-US" sz="2300" dirty="0" smtClean="0"/>
              <a:t>인 울릉군</a:t>
            </a:r>
            <a:r>
              <a:rPr lang="en-US" altLang="ko-KR" sz="2300" dirty="0"/>
              <a:t> </a:t>
            </a:r>
            <a:r>
              <a:rPr lang="ko-KR" altLang="en-US" sz="2300" dirty="0" smtClean="0"/>
              <a:t>북면 </a:t>
            </a:r>
            <a:r>
              <a:rPr lang="ko-KR" altLang="en-US" sz="2300" dirty="0"/>
              <a:t>천부리 </a:t>
            </a:r>
            <a:r>
              <a:rPr lang="ko-KR" altLang="en-US" sz="2300" dirty="0" err="1" smtClean="0"/>
              <a:t>석포</a:t>
            </a:r>
            <a:endParaRPr lang="en-US" altLang="ko-KR" sz="2300" dirty="0" smtClean="0"/>
          </a:p>
          <a:p>
            <a:pPr>
              <a:buNone/>
            </a:pPr>
            <a:r>
              <a:rPr lang="ko-KR" altLang="en-US" sz="2300" dirty="0" smtClean="0"/>
              <a:t>에서 독도가 </a:t>
            </a:r>
            <a:r>
              <a:rPr lang="ko-KR" altLang="en-US" sz="2300" dirty="0"/>
              <a:t>관측이 된다</a:t>
            </a:r>
            <a:r>
              <a:rPr lang="en-US" altLang="ko-KR" sz="2300" dirty="0" smtClean="0"/>
              <a:t>.</a:t>
            </a:r>
          </a:p>
          <a:p>
            <a:pPr>
              <a:buNone/>
            </a:pPr>
            <a:r>
              <a:rPr lang="ko-KR" altLang="en-US" sz="2300" dirty="0" err="1"/>
              <a:t>동도와</a:t>
            </a:r>
            <a:r>
              <a:rPr lang="ko-KR" altLang="en-US" sz="2300" dirty="0"/>
              <a:t> 서도가 붙어 있는 </a:t>
            </a:r>
            <a:r>
              <a:rPr lang="ko-KR" altLang="en-US" sz="2300" dirty="0" smtClean="0"/>
              <a:t>상태</a:t>
            </a:r>
            <a:endParaRPr lang="en-US" altLang="ko-KR" sz="2300" dirty="0" smtClean="0"/>
          </a:p>
          <a:p>
            <a:pPr>
              <a:buNone/>
            </a:pPr>
            <a:r>
              <a:rPr lang="ko-KR" altLang="en-US" sz="2300" dirty="0" smtClean="0"/>
              <a:t>이며 </a:t>
            </a:r>
            <a:r>
              <a:rPr lang="ko-KR" altLang="en-US" sz="2300" dirty="0"/>
              <a:t>서도의 북단에 솟은 </a:t>
            </a:r>
            <a:r>
              <a:rPr lang="ko-KR" altLang="en-US" sz="2300" dirty="0" smtClean="0"/>
              <a:t>탕건</a:t>
            </a:r>
            <a:endParaRPr lang="en-US" altLang="ko-KR" sz="2300" dirty="0" smtClean="0"/>
          </a:p>
          <a:p>
            <a:pPr>
              <a:buNone/>
            </a:pPr>
            <a:r>
              <a:rPr lang="ko-KR" altLang="en-US" sz="2300" dirty="0" smtClean="0"/>
              <a:t>봉도 </a:t>
            </a:r>
            <a:r>
              <a:rPr lang="ko-KR" altLang="en-US" sz="2300" dirty="0"/>
              <a:t>목측이 가능하다</a:t>
            </a:r>
            <a:r>
              <a:rPr lang="en-US" altLang="ko-KR" sz="2300" dirty="0"/>
              <a:t>. </a:t>
            </a:r>
            <a:r>
              <a:rPr lang="ko-KR" altLang="en-US" sz="2300" dirty="0"/>
              <a:t>이것은 </a:t>
            </a:r>
            <a:endParaRPr lang="en-US" altLang="ko-KR" sz="2300" dirty="0" smtClean="0"/>
          </a:p>
          <a:p>
            <a:pPr>
              <a:buNone/>
            </a:pPr>
            <a:r>
              <a:rPr lang="ko-KR" altLang="en-US" sz="2300" dirty="0" smtClean="0"/>
              <a:t>지리적으로 </a:t>
            </a:r>
            <a:r>
              <a:rPr lang="ko-KR" altLang="en-US" sz="2300" dirty="0"/>
              <a:t>독도가 한국의 </a:t>
            </a:r>
            <a:r>
              <a:rPr lang="ko-KR" altLang="en-US" sz="2300" dirty="0" smtClean="0"/>
              <a:t>영</a:t>
            </a:r>
            <a:endParaRPr lang="en-US" altLang="ko-KR" sz="2300" dirty="0" smtClean="0"/>
          </a:p>
          <a:p>
            <a:pPr>
              <a:buNone/>
            </a:pPr>
            <a:r>
              <a:rPr lang="ko-KR" altLang="en-US" sz="2300" dirty="0" smtClean="0"/>
              <a:t>토</a:t>
            </a:r>
            <a:r>
              <a:rPr lang="en-US" altLang="ko-KR" sz="2300" dirty="0" smtClean="0"/>
              <a:t>’</a:t>
            </a:r>
            <a:r>
              <a:rPr lang="ko-KR" altLang="en-US" sz="2300" dirty="0" smtClean="0"/>
              <a:t>임을 </a:t>
            </a:r>
            <a:r>
              <a:rPr lang="ko-KR" altLang="en-US" sz="2300" dirty="0"/>
              <a:t>보여 주는 증거가 된다</a:t>
            </a:r>
            <a:r>
              <a:rPr lang="en-US" altLang="ko-KR" sz="2300" dirty="0"/>
              <a:t>.</a:t>
            </a:r>
            <a:endParaRPr lang="ko-KR" altLang="en-US" sz="2300" dirty="0"/>
          </a:p>
          <a:p>
            <a:pPr>
              <a:buNone/>
            </a:pPr>
            <a:endParaRPr lang="ko-KR" altLang="en-US" sz="2300" dirty="0"/>
          </a:p>
          <a:p>
            <a:endParaRPr lang="ko-KR" altLang="en-US" dirty="0"/>
          </a:p>
        </p:txBody>
      </p:sp>
      <p:pic>
        <p:nvPicPr>
          <p:cNvPr id="4" name="그림 3" descr="bandicam 2016-03-19 22-56-31-342.jpg"/>
          <p:cNvPicPr>
            <a:picLocks noChangeAspect="1"/>
          </p:cNvPicPr>
          <p:nvPr/>
        </p:nvPicPr>
        <p:blipFill>
          <a:blip r:embed="rId2" cstate="print"/>
          <a:stretch>
            <a:fillRect/>
          </a:stretch>
        </p:blipFill>
        <p:spPr>
          <a:xfrm>
            <a:off x="4500562" y="1714488"/>
            <a:ext cx="3495675" cy="4000528"/>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idx="4294967295"/>
          </p:nvPr>
        </p:nvSpPr>
        <p:spPr>
          <a:xfrm>
            <a:off x="1336675" y="409575"/>
            <a:ext cx="7807325" cy="538163"/>
          </a:xfrm>
        </p:spPr>
        <p:txBody>
          <a:bodyPr>
            <a:spAutoFit/>
          </a:bodyPr>
          <a:lstStyle/>
          <a:p>
            <a:pPr lvl="0">
              <a:buNone/>
            </a:pPr>
            <a:r>
              <a:rPr lang="ko-KR" altLang="en-US" sz="2900" dirty="0">
                <a:latin typeface="맑은 고딕" pitchFamily="34"/>
                <a:ea typeface="맑은 고딕" pitchFamily="2"/>
              </a:rPr>
              <a:t>독도의 군사적 가치 및 해양 과학적 가치</a:t>
            </a:r>
          </a:p>
        </p:txBody>
      </p:sp>
      <p:sp>
        <p:nvSpPr>
          <p:cNvPr id="3" name="텍스트 개체 틀 2"/>
          <p:cNvSpPr txBox="1">
            <a:spLocks noGrp="1"/>
          </p:cNvSpPr>
          <p:nvPr>
            <p:ph type="body" idx="4294967295"/>
          </p:nvPr>
        </p:nvSpPr>
        <p:spPr>
          <a:xfrm>
            <a:off x="1454150" y="2047875"/>
            <a:ext cx="7689850" cy="4321175"/>
          </a:xfrm>
        </p:spPr>
        <p:txBody>
          <a:bodyPr/>
          <a:lstStyle/>
          <a:p>
            <a:pPr lvl="0"/>
            <a:r>
              <a:rPr lang="en-US" sz="2900" dirty="0"/>
              <a:t>1905년 </a:t>
            </a:r>
            <a:r>
              <a:rPr lang="en-US" sz="2900" dirty="0" err="1"/>
              <a:t>노일전쟁의</a:t>
            </a:r>
            <a:r>
              <a:rPr lang="en-US" sz="2900" dirty="0"/>
              <a:t> </a:t>
            </a:r>
            <a:r>
              <a:rPr lang="en-US" sz="2900" dirty="0" err="1"/>
              <a:t>최후</a:t>
            </a:r>
            <a:r>
              <a:rPr lang="en-US" sz="2900" dirty="0"/>
              <a:t> ‘</a:t>
            </a:r>
            <a:r>
              <a:rPr lang="en-US" sz="2900" dirty="0" err="1"/>
              <a:t>동해의</a:t>
            </a:r>
            <a:r>
              <a:rPr lang="en-US" sz="2900" dirty="0"/>
              <a:t> </a:t>
            </a:r>
            <a:r>
              <a:rPr lang="ko-KR" altLang="en-US" sz="2900" dirty="0" err="1"/>
              <a:t>대해전</a:t>
            </a:r>
            <a:r>
              <a:rPr lang="en-US" sz="2900" dirty="0"/>
              <a:t>’</a:t>
            </a:r>
          </a:p>
          <a:p>
            <a:pPr lvl="0"/>
            <a:endParaRPr lang="en-US" sz="2900" dirty="0"/>
          </a:p>
          <a:p>
            <a:pPr lvl="0"/>
            <a:r>
              <a:rPr lang="ko-KR" altLang="en-US" sz="2900" dirty="0"/>
              <a:t>고성능 방공레이더 기지</a:t>
            </a:r>
          </a:p>
          <a:p>
            <a:pPr lvl="0"/>
            <a:endParaRPr lang="en-US" dirty="0"/>
          </a:p>
          <a:p>
            <a:pPr lvl="0"/>
            <a:endParaRPr lang="en-US" sz="2900" dirty="0"/>
          </a:p>
          <a:p>
            <a:pPr lvl="0"/>
            <a:r>
              <a:rPr lang="ko-KR" altLang="en-US" sz="2900" dirty="0"/>
              <a:t>독도해양과학기지</a:t>
            </a:r>
            <a:r>
              <a:rPr lang="en-US" sz="2900" dirty="0"/>
              <a:t>(</a:t>
            </a:r>
            <a:r>
              <a:rPr lang="ko-KR" altLang="en-US" sz="2000" dirty="0" err="1"/>
              <a:t>대구매일신문</a:t>
            </a:r>
            <a:r>
              <a:rPr lang="en-US" sz="2000" dirty="0"/>
              <a:t>.98년12월4일자</a:t>
            </a:r>
            <a:r>
              <a:rPr lang="en-US" sz="2900" dirty="0"/>
              <a:t>)</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idx="4294967295"/>
          </p:nvPr>
        </p:nvSpPr>
        <p:spPr>
          <a:xfrm>
            <a:off x="1336675" y="379413"/>
            <a:ext cx="7807325" cy="600075"/>
          </a:xfrm>
        </p:spPr>
        <p:txBody>
          <a:bodyPr>
            <a:spAutoFit/>
          </a:bodyPr>
          <a:lstStyle/>
          <a:p>
            <a:pPr lvl="0">
              <a:buNone/>
            </a:pPr>
            <a:r>
              <a:rPr lang="ko-KR" altLang="en-US" sz="3300" dirty="0">
                <a:latin typeface="맑은 고딕" pitchFamily="34"/>
                <a:ea typeface="맑은 고딕" pitchFamily="2"/>
              </a:rPr>
              <a:t>독도의 지질학적 가치</a:t>
            </a:r>
          </a:p>
        </p:txBody>
      </p:sp>
      <p:sp>
        <p:nvSpPr>
          <p:cNvPr id="3" name="텍스트 개체 틀 2"/>
          <p:cNvSpPr txBox="1">
            <a:spLocks noGrp="1"/>
          </p:cNvSpPr>
          <p:nvPr>
            <p:ph type="body" idx="4294967295"/>
          </p:nvPr>
        </p:nvSpPr>
        <p:spPr>
          <a:xfrm>
            <a:off x="1454150" y="2047875"/>
            <a:ext cx="7689850" cy="4321175"/>
          </a:xfrm>
        </p:spPr>
        <p:txBody>
          <a:bodyPr/>
          <a:lstStyle/>
          <a:p>
            <a:pPr marL="0" indent="0">
              <a:spcAft>
                <a:spcPts val="1284"/>
              </a:spcAft>
            </a:pPr>
            <a:r>
              <a:rPr lang="ko-KR" altLang="en-US" sz="2900" dirty="0"/>
              <a:t>거대한 산의 꼭대기</a:t>
            </a:r>
          </a:p>
          <a:p>
            <a:pPr marL="0" indent="0">
              <a:spcAft>
                <a:spcPts val="1284"/>
              </a:spcAft>
            </a:pPr>
            <a:r>
              <a:rPr lang="ko-KR" altLang="en-US" sz="2900" dirty="0"/>
              <a:t>화산성 해산</a:t>
            </a:r>
          </a:p>
          <a:p>
            <a:pPr marL="0" indent="0">
              <a:spcAft>
                <a:spcPts val="1284"/>
              </a:spcAft>
            </a:pPr>
            <a:r>
              <a:rPr lang="ko-KR" altLang="en-US" sz="2900" dirty="0"/>
              <a:t>암석학의 보고</a:t>
            </a:r>
          </a:p>
          <a:p>
            <a:pPr marL="0" indent="0">
              <a:spcAft>
                <a:spcPts val="1284"/>
              </a:spcAft>
            </a:pPr>
            <a:r>
              <a:rPr lang="ko-KR" altLang="en-US" sz="2900" dirty="0"/>
              <a:t>세계적인 지질유적</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idx="4294967295"/>
          </p:nvPr>
        </p:nvSpPr>
        <p:spPr>
          <a:xfrm>
            <a:off x="1336675" y="504825"/>
            <a:ext cx="7807325" cy="1144588"/>
          </a:xfrm>
        </p:spPr>
        <p:txBody>
          <a:bodyPr/>
          <a:lstStyle/>
          <a:p>
            <a:pPr lvl="0">
              <a:buNone/>
            </a:pPr>
            <a:r>
              <a:rPr lang="ko-KR" altLang="en-US" sz="3300" dirty="0">
                <a:latin typeface="맑은 고딕" pitchFamily="34"/>
                <a:ea typeface="맑은 고딕" pitchFamily="2"/>
              </a:rPr>
              <a:t>일본이 독도에</a:t>
            </a:r>
            <a:r>
              <a:rPr lang="en-US" sz="3300" dirty="0">
                <a:latin typeface="맑은 고딕" pitchFamily="34"/>
                <a:ea typeface="맑은 고딕" pitchFamily="2"/>
              </a:rPr>
              <a:t> </a:t>
            </a:r>
            <a:br>
              <a:rPr lang="en-US" sz="3300" dirty="0">
                <a:latin typeface="맑은 고딕" pitchFamily="34"/>
                <a:ea typeface="맑은 고딕" pitchFamily="2"/>
              </a:rPr>
            </a:br>
            <a:r>
              <a:rPr lang="ko-KR" altLang="en-US" sz="3300" dirty="0">
                <a:latin typeface="맑은 고딕" pitchFamily="34"/>
                <a:ea typeface="맑은 고딕" pitchFamily="2"/>
              </a:rPr>
              <a:t>관심을 갖는 진짜 이유</a:t>
            </a:r>
          </a:p>
        </p:txBody>
      </p:sp>
      <p:sp>
        <p:nvSpPr>
          <p:cNvPr id="3" name="텍스트 개체 틀 2"/>
          <p:cNvSpPr txBox="1">
            <a:spLocks noGrp="1"/>
          </p:cNvSpPr>
          <p:nvPr>
            <p:ph type="body" idx="4294967295"/>
          </p:nvPr>
        </p:nvSpPr>
        <p:spPr>
          <a:xfrm>
            <a:off x="0" y="1885950"/>
            <a:ext cx="7807325" cy="4319588"/>
          </a:xfrm>
        </p:spPr>
        <p:txBody>
          <a:bodyPr/>
          <a:lstStyle/>
          <a:p>
            <a:pPr lvl="0"/>
            <a:r>
              <a:rPr lang="ko-KR" altLang="en-US" sz="2900" dirty="0">
                <a:latin typeface="맑은 고딕" pitchFamily="2"/>
                <a:ea typeface="맑은 고딕" pitchFamily="2"/>
              </a:rPr>
              <a:t>천연가스층</a:t>
            </a:r>
            <a:endParaRPr lang="en-US" sz="2900" dirty="0">
              <a:latin typeface="맑은 고딕" pitchFamily="2"/>
              <a:ea typeface="맑은 고딕" pitchFamily="2"/>
            </a:endParaRPr>
          </a:p>
          <a:p>
            <a:pPr lvl="0"/>
            <a:endParaRPr lang="en-US" sz="2900" dirty="0">
              <a:latin typeface="맑은 고딕" pitchFamily="2"/>
              <a:ea typeface="맑은 고딕" pitchFamily="2"/>
            </a:endParaRPr>
          </a:p>
          <a:p>
            <a:pPr lvl="0"/>
            <a:r>
              <a:rPr lang="ko-KR" altLang="en-US" sz="2900" dirty="0" err="1">
                <a:latin typeface="맑은 고딕" pitchFamily="2"/>
                <a:ea typeface="맑은 고딕" pitchFamily="2"/>
              </a:rPr>
              <a:t>하이드레이트</a:t>
            </a:r>
            <a:endParaRPr lang="en-US" sz="2900" dirty="0">
              <a:latin typeface="맑은 고딕" pitchFamily="2"/>
              <a:ea typeface="맑은 고딕" pitchFamily="2"/>
            </a:endParaRPr>
          </a:p>
          <a:p>
            <a:pPr marL="97966" indent="0">
              <a:buNone/>
            </a:pPr>
            <a:endParaRPr lang="en-US" sz="2900" dirty="0">
              <a:latin typeface="맑은 고딕" pitchFamily="2"/>
              <a:ea typeface="맑은 고딕" pitchFamily="2"/>
            </a:endParaRPr>
          </a:p>
          <a:p>
            <a:pPr lvl="0"/>
            <a:r>
              <a:rPr lang="en-US" altLang="ko-KR" sz="2900" dirty="0">
                <a:latin typeface="맑은 고딕" pitchFamily="2"/>
                <a:ea typeface="맑은 고딕" pitchFamily="2"/>
              </a:rPr>
              <a:t>(</a:t>
            </a:r>
            <a:r>
              <a:rPr lang="ko-KR" altLang="en-US" sz="2900" dirty="0">
                <a:latin typeface="맑은 고딕" pitchFamily="2"/>
                <a:ea typeface="맑은 고딕" pitchFamily="2"/>
              </a:rPr>
              <a:t>신동아</a:t>
            </a:r>
            <a:r>
              <a:rPr lang="en-US" altLang="ko-KR" sz="2900" dirty="0">
                <a:latin typeface="맑은 고딕" pitchFamily="2"/>
                <a:ea typeface="맑은 고딕" pitchFamily="2"/>
              </a:rPr>
              <a:t>, 98</a:t>
            </a:r>
            <a:r>
              <a:rPr lang="ko-KR" altLang="en-US" sz="2900" dirty="0">
                <a:latin typeface="맑은 고딕" pitchFamily="2"/>
                <a:ea typeface="맑은 고딕" pitchFamily="2"/>
              </a:rPr>
              <a:t>년 </a:t>
            </a:r>
            <a:r>
              <a:rPr lang="en-US" altLang="ko-KR" sz="2900" dirty="0">
                <a:latin typeface="맑은 고딕" pitchFamily="2"/>
                <a:ea typeface="맑은 고딕" pitchFamily="2"/>
              </a:rPr>
              <a:t>9</a:t>
            </a:r>
            <a:r>
              <a:rPr lang="ko-KR" altLang="en-US" sz="2900" dirty="0">
                <a:latin typeface="맑은 고딕" pitchFamily="2"/>
                <a:ea typeface="맑은 고딕" pitchFamily="2"/>
              </a:rPr>
              <a:t>월호</a:t>
            </a:r>
            <a:r>
              <a:rPr lang="en-US" altLang="ko-KR" sz="2900" dirty="0">
                <a:latin typeface="맑은 고딕" pitchFamily="2"/>
                <a:ea typeface="맑은 고딕" pitchFamily="2"/>
              </a:rPr>
              <a:t>)</a:t>
            </a:r>
            <a:endParaRPr lang="en-US" sz="2900" dirty="0">
              <a:latin typeface="맑은 고딕" pitchFamily="2"/>
              <a:ea typeface="맑은 고딕" pitchFamily="2"/>
            </a:endParaRPr>
          </a:p>
          <a:p>
            <a:pPr lvl="0"/>
            <a:endParaRPr lang="en-US" sz="2900" dirty="0">
              <a:latin typeface="맑은 고딕" pitchFamily="2"/>
              <a:ea typeface="맑은 고딕" pitchFamily="2"/>
            </a:endParaRPr>
          </a:p>
          <a:p>
            <a:pPr lvl="0"/>
            <a:endParaRPr lang="en-US" sz="2900" dirty="0">
              <a:latin typeface="맑은 고딕" pitchFamily="2"/>
              <a:ea typeface="맑은 고딕" pitchFamily="2"/>
            </a:endParaRPr>
          </a:p>
          <a:p>
            <a:pPr lvl="0"/>
            <a:endParaRPr lang="en-US" sz="2900" dirty="0">
              <a:latin typeface="맑은 고딕" pitchFamily="2"/>
              <a:ea typeface="맑은 고딕" pitchFamily="2"/>
            </a:endParaRPr>
          </a:p>
          <a:p>
            <a:pPr lvl="0"/>
            <a:endParaRPr lang="en-US" sz="2900" dirty="0">
              <a:latin typeface="맑은 고딕" pitchFamily="2"/>
              <a:ea typeface="맑은 고딕" pitchFamily="2"/>
            </a:endParaRPr>
          </a:p>
          <a:p>
            <a:pPr lvl="0"/>
            <a:endParaRPr lang="en-US" dirty="0"/>
          </a:p>
          <a:p>
            <a:pPr lvl="0"/>
            <a:endParaRPr lang="en-US" dirty="0"/>
          </a:p>
          <a:p>
            <a:pPr lvl="0"/>
            <a:endParaRPr lang="en-US" dirty="0"/>
          </a:p>
          <a:p>
            <a:pPr lvl="0"/>
            <a:endParaRPr lang="en-US" dirty="0"/>
          </a:p>
          <a:p>
            <a:pPr lvl="0"/>
            <a:endParaRPr lang="en-US" dirty="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idx="4294967295"/>
          </p:nvPr>
        </p:nvSpPr>
        <p:spPr>
          <a:xfrm>
            <a:off x="1336675" y="546100"/>
            <a:ext cx="7807325" cy="706438"/>
          </a:xfrm>
        </p:spPr>
        <p:txBody>
          <a:bodyPr>
            <a:spAutoFit/>
          </a:bodyPr>
          <a:lstStyle/>
          <a:p>
            <a:pPr lvl="0">
              <a:buNone/>
            </a:pPr>
            <a:r>
              <a:rPr lang="ko-KR" altLang="en-US" sz="4000" dirty="0"/>
              <a:t>독도가 한국영토인 근거</a:t>
            </a:r>
          </a:p>
        </p:txBody>
      </p:sp>
      <p:sp>
        <p:nvSpPr>
          <p:cNvPr id="3" name="텍스트 개체 틀 2"/>
          <p:cNvSpPr txBox="1">
            <a:spLocks noGrp="1"/>
          </p:cNvSpPr>
          <p:nvPr>
            <p:ph type="body" idx="4294967295"/>
          </p:nvPr>
        </p:nvSpPr>
        <p:spPr>
          <a:xfrm>
            <a:off x="0" y="1960563"/>
            <a:ext cx="7689850" cy="4408487"/>
          </a:xfrm>
        </p:spPr>
        <p:txBody>
          <a:bodyPr/>
          <a:lstStyle/>
          <a:p>
            <a:pPr lvl="0"/>
            <a:r>
              <a:rPr lang="ko-KR" altLang="en-US" sz="2900" dirty="0"/>
              <a:t>정치 외교적 근거</a:t>
            </a:r>
          </a:p>
          <a:p>
            <a:pPr lvl="0"/>
            <a:endParaRPr lang="en-US" dirty="0"/>
          </a:p>
          <a:p>
            <a:pPr lvl="0"/>
            <a:endParaRPr lang="en-US" dirty="0"/>
          </a:p>
          <a:p>
            <a:pPr lvl="0"/>
            <a:endParaRPr lang="en-US" dirty="0"/>
          </a:p>
          <a:p>
            <a:pPr lvl="0" algn="ctr"/>
            <a:r>
              <a:rPr lang="en-US" sz="4400" b="1" dirty="0">
                <a:solidFill>
                  <a:srgbClr val="FF0000"/>
                </a:solidFill>
              </a:rPr>
              <a:t>“</a:t>
            </a:r>
            <a:r>
              <a:rPr lang="en-US" sz="4400" b="1" dirty="0" err="1">
                <a:solidFill>
                  <a:srgbClr val="FF0000"/>
                </a:solidFill>
              </a:rPr>
              <a:t>과연</a:t>
            </a:r>
            <a:r>
              <a:rPr lang="en-US" sz="4400" b="1" dirty="0">
                <a:solidFill>
                  <a:srgbClr val="FF0000"/>
                </a:solidFill>
              </a:rPr>
              <a:t> </a:t>
            </a:r>
            <a:r>
              <a:rPr lang="en-US" sz="4400" b="1" dirty="0" err="1">
                <a:solidFill>
                  <a:srgbClr val="FF0000"/>
                </a:solidFill>
              </a:rPr>
              <a:t>독도는</a:t>
            </a:r>
            <a:r>
              <a:rPr lang="en-US" sz="4400" b="1" dirty="0">
                <a:solidFill>
                  <a:srgbClr val="FF0000"/>
                </a:solidFill>
              </a:rPr>
              <a:t> </a:t>
            </a:r>
            <a:r>
              <a:rPr lang="en-US" sz="4400" b="1" dirty="0" err="1">
                <a:solidFill>
                  <a:srgbClr val="FF0000"/>
                </a:solidFill>
              </a:rPr>
              <a:t>누구의</a:t>
            </a:r>
            <a:r>
              <a:rPr lang="en-US" sz="4400" b="1" dirty="0">
                <a:solidFill>
                  <a:srgbClr val="FF0000"/>
                </a:solidFill>
              </a:rPr>
              <a:t> </a:t>
            </a:r>
            <a:r>
              <a:rPr lang="en-US" sz="4400" b="1" dirty="0" err="1">
                <a:solidFill>
                  <a:srgbClr val="FF0000"/>
                </a:solidFill>
              </a:rPr>
              <a:t>땅일까</a:t>
            </a:r>
            <a:r>
              <a:rPr lang="en-US" sz="4400" b="1" dirty="0">
                <a:solidFill>
                  <a:srgbClr val="FF0000"/>
                </a:solidFill>
              </a:rPr>
              <a:t>”</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txBox="1">
            <a:spLocks noGrp="1"/>
          </p:cNvSpPr>
          <p:nvPr>
            <p:ph type="body" idx="4294967295"/>
          </p:nvPr>
        </p:nvSpPr>
        <p:spPr>
          <a:xfrm>
            <a:off x="1336675" y="1858963"/>
            <a:ext cx="7807325" cy="1628775"/>
          </a:xfrm>
        </p:spPr>
        <p:txBody>
          <a:bodyPr>
            <a:spAutoFit/>
          </a:bodyPr>
          <a:lstStyle/>
          <a:p>
            <a:pPr lvl="0">
              <a:buNone/>
            </a:pPr>
            <a:r>
              <a:rPr lang="ko-KR" altLang="en-US" sz="2500" u="sng" dirty="0">
                <a:latin typeface="맑은 고딕" pitchFamily="2"/>
                <a:ea typeface="맑은 고딕" pitchFamily="2"/>
              </a:rPr>
              <a:t>노무현 대통령</a:t>
            </a:r>
          </a:p>
          <a:p>
            <a:pPr lvl="0">
              <a:buNone/>
            </a:pPr>
            <a:endParaRPr lang="en-US" sz="2200" dirty="0">
              <a:latin typeface="맑은 고딕" pitchFamily="2"/>
              <a:ea typeface="맑은 고딕" pitchFamily="2"/>
            </a:endParaRPr>
          </a:p>
          <a:p>
            <a:pPr lvl="0" algn="ctr">
              <a:buNone/>
            </a:pPr>
            <a:r>
              <a:rPr lang="en-US" sz="2200" dirty="0">
                <a:latin typeface="맑은 고딕" pitchFamily="2"/>
                <a:ea typeface="맑은 고딕" pitchFamily="2"/>
              </a:rPr>
              <a:t>   </a:t>
            </a:r>
            <a:r>
              <a:rPr lang="en-US" sz="2200" dirty="0">
                <a:solidFill>
                  <a:srgbClr val="008000"/>
                </a:solidFill>
                <a:latin typeface="맑은 고딕" pitchFamily="2"/>
                <a:ea typeface="맑은 고딕" pitchFamily="2"/>
              </a:rPr>
              <a:t>“</a:t>
            </a:r>
            <a:r>
              <a:rPr lang="en-US" sz="2200" dirty="0" err="1">
                <a:solidFill>
                  <a:srgbClr val="008000"/>
                </a:solidFill>
                <a:latin typeface="맑은 고딕" pitchFamily="2"/>
                <a:ea typeface="맑은 고딕" pitchFamily="2"/>
              </a:rPr>
              <a:t>옆에</a:t>
            </a:r>
            <a:r>
              <a:rPr lang="en-US" sz="2200" dirty="0">
                <a:solidFill>
                  <a:srgbClr val="008000"/>
                </a:solidFill>
                <a:latin typeface="맑은 고딕" pitchFamily="2"/>
                <a:ea typeface="맑은 고딕" pitchFamily="2"/>
              </a:rPr>
              <a:t> </a:t>
            </a:r>
            <a:r>
              <a:rPr lang="en-US" sz="2200" dirty="0" err="1">
                <a:solidFill>
                  <a:srgbClr val="008000"/>
                </a:solidFill>
                <a:latin typeface="맑은 고딕" pitchFamily="2"/>
                <a:ea typeface="맑은 고딕" pitchFamily="2"/>
              </a:rPr>
              <a:t>있는</a:t>
            </a:r>
            <a:r>
              <a:rPr lang="en-US" sz="2200" dirty="0">
                <a:solidFill>
                  <a:srgbClr val="008000"/>
                </a:solidFill>
                <a:latin typeface="맑은 고딕" pitchFamily="2"/>
                <a:ea typeface="맑은 고딕" pitchFamily="2"/>
              </a:rPr>
              <a:t> </a:t>
            </a:r>
            <a:r>
              <a:rPr lang="en-US" sz="2200" dirty="0" err="1">
                <a:solidFill>
                  <a:srgbClr val="008000"/>
                </a:solidFill>
                <a:latin typeface="맑은 고딕" pitchFamily="2"/>
                <a:ea typeface="맑은 고딕" pitchFamily="2"/>
              </a:rPr>
              <a:t>마누라를</a:t>
            </a:r>
            <a:r>
              <a:rPr lang="en-US" sz="2200" dirty="0">
                <a:solidFill>
                  <a:srgbClr val="008000"/>
                </a:solidFill>
                <a:latin typeface="맑은 고딕" pitchFamily="2"/>
                <a:ea typeface="맑은 고딕" pitchFamily="2"/>
              </a:rPr>
              <a:t> </a:t>
            </a:r>
            <a:r>
              <a:rPr lang="en-US" sz="2200" dirty="0" err="1">
                <a:solidFill>
                  <a:srgbClr val="008000"/>
                </a:solidFill>
                <a:latin typeface="맑은 고딕" pitchFamily="2"/>
                <a:ea typeface="맑은 고딕" pitchFamily="2"/>
              </a:rPr>
              <a:t>굳이</a:t>
            </a:r>
            <a:r>
              <a:rPr lang="en-US" sz="2200" dirty="0">
                <a:solidFill>
                  <a:srgbClr val="008000"/>
                </a:solidFill>
                <a:latin typeface="맑은 고딕" pitchFamily="2"/>
                <a:ea typeface="맑은 고딕" pitchFamily="2"/>
              </a:rPr>
              <a:t> 내 </a:t>
            </a:r>
            <a:r>
              <a:rPr lang="en-US" sz="2200" dirty="0" err="1">
                <a:solidFill>
                  <a:srgbClr val="008000"/>
                </a:solidFill>
                <a:latin typeface="맑은 고딕" pitchFamily="2"/>
                <a:ea typeface="맑은 고딕" pitchFamily="2"/>
              </a:rPr>
              <a:t>마누라라고</a:t>
            </a:r>
            <a:r>
              <a:rPr lang="en-US" sz="2200" dirty="0">
                <a:solidFill>
                  <a:srgbClr val="008000"/>
                </a:solidFill>
                <a:latin typeface="맑은 고딕" pitchFamily="2"/>
                <a:ea typeface="맑은 고딕" pitchFamily="2"/>
              </a:rPr>
              <a:t> </a:t>
            </a:r>
            <a:r>
              <a:rPr lang="en-US" sz="2200" dirty="0" err="1">
                <a:solidFill>
                  <a:srgbClr val="008000"/>
                </a:solidFill>
                <a:latin typeface="맑은 고딕" pitchFamily="2"/>
                <a:ea typeface="맑은 고딕" pitchFamily="2"/>
              </a:rPr>
              <a:t>밝히는</a:t>
            </a:r>
            <a:r>
              <a:rPr lang="en-US" sz="2200" dirty="0">
                <a:solidFill>
                  <a:srgbClr val="008000"/>
                </a:solidFill>
                <a:latin typeface="맑은 고딕" pitchFamily="2"/>
                <a:ea typeface="맑은 고딕" pitchFamily="2"/>
              </a:rPr>
              <a:t> </a:t>
            </a:r>
            <a:r>
              <a:rPr lang="en-US" sz="2200" dirty="0" err="1">
                <a:solidFill>
                  <a:srgbClr val="008000"/>
                </a:solidFill>
                <a:latin typeface="맑은 고딕" pitchFamily="2"/>
                <a:ea typeface="맑은 고딕" pitchFamily="2"/>
              </a:rPr>
              <a:t>것과</a:t>
            </a:r>
            <a:r>
              <a:rPr lang="en-US" sz="2200" dirty="0">
                <a:solidFill>
                  <a:srgbClr val="008000"/>
                </a:solidFill>
                <a:latin typeface="맑은 고딕" pitchFamily="2"/>
                <a:ea typeface="맑은 고딕" pitchFamily="2"/>
              </a:rPr>
              <a:t> </a:t>
            </a:r>
            <a:r>
              <a:rPr lang="en-US" sz="2200" dirty="0" err="1">
                <a:solidFill>
                  <a:srgbClr val="008000"/>
                </a:solidFill>
                <a:latin typeface="맑은 고딕" pitchFamily="2"/>
                <a:ea typeface="맑은 고딕" pitchFamily="2"/>
              </a:rPr>
              <a:t>같다</a:t>
            </a:r>
            <a:r>
              <a:rPr lang="en-US" sz="2200" dirty="0">
                <a:solidFill>
                  <a:srgbClr val="008000"/>
                </a:solidFill>
                <a:latin typeface="맑은 고딕" pitchFamily="2"/>
                <a:ea typeface="맑은 고딕" pitchFamily="2"/>
              </a:rPr>
              <a:t>. </a:t>
            </a:r>
            <a:r>
              <a:rPr lang="en-US" sz="2200" dirty="0" err="1">
                <a:solidFill>
                  <a:srgbClr val="008000"/>
                </a:solidFill>
                <a:latin typeface="맑은 고딕" pitchFamily="2"/>
                <a:ea typeface="맑은 고딕" pitchFamily="2"/>
              </a:rPr>
              <a:t>그럴</a:t>
            </a:r>
            <a:r>
              <a:rPr lang="en-US" sz="2200" dirty="0">
                <a:solidFill>
                  <a:srgbClr val="008000"/>
                </a:solidFill>
                <a:latin typeface="맑은 고딕" pitchFamily="2"/>
                <a:ea typeface="맑은 고딕" pitchFamily="2"/>
              </a:rPr>
              <a:t> </a:t>
            </a:r>
            <a:r>
              <a:rPr lang="en-US" sz="2200" dirty="0" err="1">
                <a:solidFill>
                  <a:srgbClr val="008000"/>
                </a:solidFill>
                <a:latin typeface="맑은 고딕" pitchFamily="2"/>
                <a:ea typeface="맑은 고딕" pitchFamily="2"/>
              </a:rPr>
              <a:t>필요가</a:t>
            </a:r>
            <a:r>
              <a:rPr lang="en-US" sz="2200" dirty="0">
                <a:solidFill>
                  <a:srgbClr val="008000"/>
                </a:solidFill>
                <a:latin typeface="맑은 고딕" pitchFamily="2"/>
                <a:ea typeface="맑은 고딕" pitchFamily="2"/>
              </a:rPr>
              <a:t> </a:t>
            </a:r>
            <a:r>
              <a:rPr lang="en-US" sz="2200" dirty="0" err="1">
                <a:solidFill>
                  <a:srgbClr val="008000"/>
                </a:solidFill>
                <a:latin typeface="맑은 고딕" pitchFamily="2"/>
                <a:ea typeface="맑은 고딕" pitchFamily="2"/>
              </a:rPr>
              <a:t>있는가</a:t>
            </a:r>
            <a:r>
              <a:rPr lang="en-US" sz="2200" dirty="0">
                <a:solidFill>
                  <a:srgbClr val="008000"/>
                </a:solidFill>
                <a:latin typeface="맑은 고딕" pitchFamily="2"/>
                <a:ea typeface="맑은 고딕" pitchFamily="2"/>
              </a:rPr>
              <a:t>?”</a:t>
            </a:r>
          </a:p>
        </p:txBody>
      </p:sp>
      <p:sp>
        <p:nvSpPr>
          <p:cNvPr id="3" name="제목 2"/>
          <p:cNvSpPr txBox="1">
            <a:spLocks noGrp="1"/>
          </p:cNvSpPr>
          <p:nvPr>
            <p:ph type="title" idx="4294967295"/>
          </p:nvPr>
        </p:nvSpPr>
        <p:spPr>
          <a:xfrm>
            <a:off x="1336675" y="327025"/>
            <a:ext cx="7807325" cy="1144588"/>
          </a:xfrm>
        </p:spPr>
        <p:txBody>
          <a:bodyPr/>
          <a:lstStyle/>
          <a:p>
            <a:pPr lvl="0">
              <a:buNone/>
            </a:pPr>
            <a:r>
              <a:rPr lang="ko-KR" altLang="en-US" sz="4000" dirty="0"/>
              <a:t>공인들의 대답</a:t>
            </a:r>
          </a:p>
        </p:txBody>
      </p:sp>
      <p:sp>
        <p:nvSpPr>
          <p:cNvPr id="4" name="텍스트 개체 틀 3"/>
          <p:cNvSpPr txBox="1">
            <a:spLocks noGrp="1"/>
          </p:cNvSpPr>
          <p:nvPr>
            <p:ph type="body" idx="4294967295"/>
          </p:nvPr>
        </p:nvSpPr>
        <p:spPr>
          <a:xfrm>
            <a:off x="1336675" y="4164013"/>
            <a:ext cx="7807325" cy="2058987"/>
          </a:xfrm>
        </p:spPr>
        <p:txBody>
          <a:bodyPr/>
          <a:lstStyle/>
          <a:p>
            <a:pPr lvl="0">
              <a:buNone/>
            </a:pPr>
            <a:r>
              <a:rPr lang="ko-KR" altLang="en-US" sz="2500" u="sng" dirty="0">
                <a:latin typeface="맑은 고딕" pitchFamily="2"/>
                <a:ea typeface="맑은 고딕" pitchFamily="2"/>
              </a:rPr>
              <a:t>탤런트 허준호</a:t>
            </a:r>
          </a:p>
          <a:p>
            <a:pPr lvl="0">
              <a:buNone/>
            </a:pPr>
            <a:endParaRPr lang="en-US" sz="2200" u="sng" dirty="0">
              <a:latin typeface="맑은 고딕" pitchFamily="2"/>
              <a:ea typeface="맑은 고딕" pitchFamily="2"/>
            </a:endParaRPr>
          </a:p>
          <a:p>
            <a:pPr lvl="0" algn="ctr">
              <a:buNone/>
            </a:pPr>
            <a:endParaRPr lang="en-US" sz="900" dirty="0">
              <a:latin typeface="맑은 고딕" pitchFamily="2"/>
              <a:ea typeface="맑은 고딕" pitchFamily="2"/>
            </a:endParaRPr>
          </a:p>
          <a:p>
            <a:pPr lvl="0" algn="ctr">
              <a:buNone/>
            </a:pPr>
            <a:r>
              <a:rPr lang="en-US" sz="2200" dirty="0">
                <a:solidFill>
                  <a:srgbClr val="008000"/>
                </a:solidFill>
                <a:latin typeface="맑은 고딕" pitchFamily="2"/>
                <a:ea typeface="맑은 고딕" pitchFamily="2"/>
              </a:rPr>
              <a:t>(</a:t>
            </a:r>
            <a:r>
              <a:rPr lang="en-US" sz="2200" dirty="0" err="1">
                <a:solidFill>
                  <a:srgbClr val="008000"/>
                </a:solidFill>
                <a:latin typeface="맑은 고딕" pitchFamily="2"/>
                <a:ea typeface="맑은 고딕" pitchFamily="2"/>
              </a:rPr>
              <a:t>일본기자의</a:t>
            </a:r>
            <a:r>
              <a:rPr lang="en-US" sz="2200" dirty="0">
                <a:solidFill>
                  <a:srgbClr val="008000"/>
                </a:solidFill>
                <a:latin typeface="맑은 고딕" pitchFamily="2"/>
                <a:ea typeface="맑은 고딕" pitchFamily="2"/>
              </a:rPr>
              <a:t> </a:t>
            </a:r>
            <a:r>
              <a:rPr lang="en-US" sz="2200" dirty="0" err="1">
                <a:solidFill>
                  <a:srgbClr val="008000"/>
                </a:solidFill>
                <a:latin typeface="맑은 고딕" pitchFamily="2"/>
                <a:ea typeface="맑은 고딕" pitchFamily="2"/>
              </a:rPr>
              <a:t>펜을</a:t>
            </a:r>
            <a:r>
              <a:rPr lang="en-US" sz="2200" dirty="0">
                <a:solidFill>
                  <a:srgbClr val="008000"/>
                </a:solidFill>
                <a:latin typeface="맑은 고딕" pitchFamily="2"/>
                <a:ea typeface="맑은 고딕" pitchFamily="2"/>
              </a:rPr>
              <a:t> </a:t>
            </a:r>
            <a:r>
              <a:rPr lang="en-US" sz="2200" dirty="0" err="1">
                <a:solidFill>
                  <a:srgbClr val="008000"/>
                </a:solidFill>
                <a:latin typeface="맑은 고딕" pitchFamily="2"/>
                <a:ea typeface="맑은 고딕" pitchFamily="2"/>
              </a:rPr>
              <a:t>빼앗아</a:t>
            </a:r>
            <a:r>
              <a:rPr lang="en-US" sz="2200" dirty="0">
                <a:solidFill>
                  <a:srgbClr val="008000"/>
                </a:solidFill>
                <a:latin typeface="맑은 고딕" pitchFamily="2"/>
                <a:ea typeface="맑은 고딕" pitchFamily="2"/>
              </a:rPr>
              <a:t>) “</a:t>
            </a:r>
            <a:r>
              <a:rPr lang="en-US" sz="2200" dirty="0" err="1">
                <a:solidFill>
                  <a:srgbClr val="008000"/>
                </a:solidFill>
                <a:latin typeface="맑은 고딕" pitchFamily="2"/>
                <a:ea typeface="맑은 고딕" pitchFamily="2"/>
              </a:rPr>
              <a:t>당신</a:t>
            </a:r>
            <a:r>
              <a:rPr lang="en-US" sz="2200" dirty="0">
                <a:solidFill>
                  <a:srgbClr val="008000"/>
                </a:solidFill>
                <a:latin typeface="맑은 고딕" pitchFamily="2"/>
                <a:ea typeface="맑은 고딕" pitchFamily="2"/>
              </a:rPr>
              <a:t> </a:t>
            </a:r>
            <a:r>
              <a:rPr lang="en-US" sz="2200" dirty="0" err="1">
                <a:solidFill>
                  <a:srgbClr val="008000"/>
                </a:solidFill>
                <a:latin typeface="맑은 고딕" pitchFamily="2"/>
                <a:ea typeface="맑은 고딕" pitchFamily="2"/>
              </a:rPr>
              <a:t>펜을</a:t>
            </a:r>
            <a:r>
              <a:rPr lang="en-US" sz="2200" dirty="0">
                <a:solidFill>
                  <a:srgbClr val="008000"/>
                </a:solidFill>
                <a:latin typeface="맑은 고딕" pitchFamily="2"/>
                <a:ea typeface="맑은 고딕" pitchFamily="2"/>
              </a:rPr>
              <a:t> </a:t>
            </a:r>
            <a:r>
              <a:rPr lang="en-US" sz="2200" dirty="0" err="1">
                <a:solidFill>
                  <a:srgbClr val="008000"/>
                </a:solidFill>
                <a:latin typeface="맑은 고딕" pitchFamily="2"/>
                <a:ea typeface="맑은 고딕" pitchFamily="2"/>
              </a:rPr>
              <a:t>뺏었는데</a:t>
            </a:r>
            <a:r>
              <a:rPr lang="en-US" sz="2200" dirty="0">
                <a:solidFill>
                  <a:srgbClr val="008000"/>
                </a:solidFill>
                <a:latin typeface="맑은 고딕" pitchFamily="2"/>
                <a:ea typeface="맑은 고딕" pitchFamily="2"/>
              </a:rPr>
              <a:t>, </a:t>
            </a:r>
            <a:r>
              <a:rPr lang="en-US" sz="2200" dirty="0" err="1">
                <a:solidFill>
                  <a:srgbClr val="008000"/>
                </a:solidFill>
                <a:latin typeface="맑은 고딕" pitchFamily="2"/>
                <a:ea typeface="맑은 고딕" pitchFamily="2"/>
              </a:rPr>
              <a:t>기분이</a:t>
            </a:r>
            <a:r>
              <a:rPr lang="en-US" sz="2200" dirty="0">
                <a:solidFill>
                  <a:srgbClr val="008000"/>
                </a:solidFill>
                <a:latin typeface="맑은 고딕" pitchFamily="2"/>
                <a:ea typeface="맑은 고딕" pitchFamily="2"/>
              </a:rPr>
              <a:t> </a:t>
            </a:r>
            <a:r>
              <a:rPr lang="en-US" sz="2200" dirty="0" err="1">
                <a:solidFill>
                  <a:srgbClr val="008000"/>
                </a:solidFill>
                <a:latin typeface="맑은 고딕" pitchFamily="2"/>
                <a:ea typeface="맑은 고딕" pitchFamily="2"/>
              </a:rPr>
              <a:t>어떠한가</a:t>
            </a:r>
            <a:r>
              <a:rPr lang="en-US" sz="2200" dirty="0">
                <a:solidFill>
                  <a:srgbClr val="008000"/>
                </a:solidFill>
                <a:latin typeface="맑은 고딕" pitchFamily="2"/>
                <a:ea typeface="맑은 고딕" pitchFamily="2"/>
              </a:rPr>
              <a:t>? 그 </a:t>
            </a:r>
            <a:r>
              <a:rPr lang="en-US" sz="2200" dirty="0" err="1">
                <a:solidFill>
                  <a:srgbClr val="008000"/>
                </a:solidFill>
                <a:latin typeface="맑은 고딕" pitchFamily="2"/>
                <a:ea typeface="맑은 고딕" pitchFamily="2"/>
              </a:rPr>
              <a:t>기분은</a:t>
            </a:r>
            <a:r>
              <a:rPr lang="en-US" sz="2200" dirty="0">
                <a:solidFill>
                  <a:srgbClr val="008000"/>
                </a:solidFill>
                <a:latin typeface="맑은 고딕" pitchFamily="2"/>
                <a:ea typeface="맑은 고딕" pitchFamily="2"/>
              </a:rPr>
              <a:t> </a:t>
            </a:r>
            <a:r>
              <a:rPr lang="en-US" sz="2200" dirty="0" err="1">
                <a:solidFill>
                  <a:srgbClr val="008000"/>
                </a:solidFill>
                <a:latin typeface="맑은 고딕" pitchFamily="2"/>
                <a:ea typeface="맑은 고딕" pitchFamily="2"/>
              </a:rPr>
              <a:t>독도를</a:t>
            </a:r>
            <a:r>
              <a:rPr lang="en-US" sz="2200" dirty="0">
                <a:solidFill>
                  <a:srgbClr val="008000"/>
                </a:solidFill>
                <a:latin typeface="맑은 고딕" pitchFamily="2"/>
                <a:ea typeface="맑은 고딕" pitchFamily="2"/>
              </a:rPr>
              <a:t> </a:t>
            </a:r>
            <a:r>
              <a:rPr lang="en-US" sz="2200" dirty="0" err="1">
                <a:solidFill>
                  <a:srgbClr val="008000"/>
                </a:solidFill>
                <a:latin typeface="맑은 고딕" pitchFamily="2"/>
                <a:ea typeface="맑은 고딕" pitchFamily="2"/>
              </a:rPr>
              <a:t>빼앗긴</a:t>
            </a:r>
            <a:r>
              <a:rPr lang="en-US" sz="2200" dirty="0">
                <a:solidFill>
                  <a:srgbClr val="008000"/>
                </a:solidFill>
                <a:latin typeface="맑은 고딕" pitchFamily="2"/>
                <a:ea typeface="맑은 고딕" pitchFamily="2"/>
              </a:rPr>
              <a:t> </a:t>
            </a:r>
            <a:r>
              <a:rPr lang="en-US" sz="2200" dirty="0" err="1">
                <a:solidFill>
                  <a:srgbClr val="008000"/>
                </a:solidFill>
                <a:latin typeface="맑은 고딕" pitchFamily="2"/>
                <a:ea typeface="맑은 고딕" pitchFamily="2"/>
              </a:rPr>
              <a:t>기분과</a:t>
            </a:r>
            <a:r>
              <a:rPr lang="en-US" sz="2200" dirty="0">
                <a:solidFill>
                  <a:srgbClr val="008000"/>
                </a:solidFill>
                <a:latin typeface="맑은 고딕" pitchFamily="2"/>
                <a:ea typeface="맑은 고딕" pitchFamily="2"/>
              </a:rPr>
              <a:t> </a:t>
            </a:r>
            <a:r>
              <a:rPr lang="en-US" sz="2200" dirty="0" err="1">
                <a:solidFill>
                  <a:srgbClr val="008000"/>
                </a:solidFill>
                <a:latin typeface="맑은 고딕" pitchFamily="2"/>
                <a:ea typeface="맑은 고딕" pitchFamily="2"/>
              </a:rPr>
              <a:t>같다</a:t>
            </a:r>
            <a:r>
              <a:rPr lang="en-US" sz="2200" dirty="0">
                <a:solidFill>
                  <a:srgbClr val="008000"/>
                </a:solidFill>
                <a:latin typeface="맑은 고딕" pitchFamily="2"/>
                <a:ea typeface="맑은 고딕" pitchFamily="2"/>
              </a:rPr>
              <a:t>.”</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idx="4294967295"/>
          </p:nvPr>
        </p:nvSpPr>
        <p:spPr>
          <a:xfrm>
            <a:off x="1336675" y="327025"/>
            <a:ext cx="7807325" cy="1144588"/>
          </a:xfrm>
        </p:spPr>
        <p:txBody>
          <a:bodyPr/>
          <a:lstStyle/>
          <a:p>
            <a:pPr lvl="0">
              <a:buNone/>
            </a:pPr>
            <a:r>
              <a:rPr lang="ko-KR" altLang="en-US" sz="4000" dirty="0"/>
              <a:t>독도영유권</a:t>
            </a:r>
          </a:p>
        </p:txBody>
      </p:sp>
      <p:sp>
        <p:nvSpPr>
          <p:cNvPr id="3" name="텍스트 개체 틀 2"/>
          <p:cNvSpPr txBox="1">
            <a:spLocks noGrp="1"/>
          </p:cNvSpPr>
          <p:nvPr>
            <p:ph type="body" idx="4294967295"/>
          </p:nvPr>
        </p:nvSpPr>
        <p:spPr>
          <a:xfrm>
            <a:off x="1336675" y="2047875"/>
            <a:ext cx="7807325" cy="4321175"/>
          </a:xfrm>
        </p:spPr>
        <p:txBody>
          <a:bodyPr/>
          <a:lstStyle/>
          <a:p>
            <a:pPr lvl="0">
              <a:buNone/>
            </a:pPr>
            <a:r>
              <a:rPr lang="ko-KR" altLang="en-US" sz="2700" dirty="0">
                <a:latin typeface="맑은 고딕" pitchFamily="2"/>
                <a:ea typeface="맑은 고딕" pitchFamily="2"/>
              </a:rPr>
              <a:t>독도영유권 문답 </a:t>
            </a:r>
            <a:r>
              <a:rPr lang="en-US" altLang="ko-KR" sz="2700" dirty="0">
                <a:latin typeface="맑은 고딕" pitchFamily="2"/>
                <a:ea typeface="맑은 고딕" pitchFamily="2"/>
              </a:rPr>
              <a:t>-</a:t>
            </a:r>
            <a:r>
              <a:rPr lang="en-US" sz="2700" dirty="0">
                <a:latin typeface="맑은 고딕" pitchFamily="2"/>
                <a:ea typeface="맑은 고딕" pitchFamily="2"/>
              </a:rPr>
              <a:t> </a:t>
            </a:r>
            <a:r>
              <a:rPr lang="ko-KR" altLang="en-US" sz="2500" dirty="0">
                <a:latin typeface="맑은 고딕" pitchFamily="2"/>
                <a:ea typeface="맑은 고딕" pitchFamily="2"/>
              </a:rPr>
              <a:t>홍승목</a:t>
            </a:r>
            <a:r>
              <a:rPr lang="en-US" altLang="ko-KR" sz="2500" dirty="0">
                <a:latin typeface="맑은 고딕" pitchFamily="2"/>
                <a:ea typeface="맑은 고딕" pitchFamily="2"/>
              </a:rPr>
              <a:t>(</a:t>
            </a:r>
            <a:r>
              <a:rPr lang="ko-KR" altLang="en-US" sz="2500" dirty="0">
                <a:latin typeface="맑은 고딕" pitchFamily="2"/>
                <a:ea typeface="맑은 고딕" pitchFamily="2"/>
              </a:rPr>
              <a:t>洪承睦</a:t>
            </a:r>
            <a:r>
              <a:rPr lang="en-US" altLang="ko-KR" sz="2500" dirty="0">
                <a:latin typeface="맑은 고딕" pitchFamily="2"/>
                <a:ea typeface="맑은 고딕" pitchFamily="2"/>
              </a:rPr>
              <a:t>)</a:t>
            </a:r>
          </a:p>
          <a:p>
            <a:pPr lvl="0">
              <a:buNone/>
            </a:pPr>
            <a:endParaRPr lang="en-US" sz="2700" dirty="0">
              <a:latin typeface="맑은 고딕" pitchFamily="2"/>
              <a:ea typeface="맑은 고딕" pitchFamily="2"/>
            </a:endParaRPr>
          </a:p>
          <a:p>
            <a:pPr lvl="0">
              <a:buNone/>
            </a:pPr>
            <a:r>
              <a:rPr lang="ko-KR" altLang="en-US" sz="2700" dirty="0">
                <a:latin typeface="맑은 고딕" pitchFamily="2"/>
                <a:ea typeface="맑은 고딕" pitchFamily="2"/>
              </a:rPr>
              <a:t>■ 프랑스 국제법 학자와의 대화 </a:t>
            </a:r>
            <a:r>
              <a:rPr lang="en-US" altLang="ko-KR" sz="2700" dirty="0">
                <a:latin typeface="맑은 고딕" pitchFamily="2"/>
                <a:ea typeface="맑은 고딕" pitchFamily="2"/>
              </a:rPr>
              <a:t>(1996.06.14)</a:t>
            </a:r>
          </a:p>
          <a:p>
            <a:pPr lvl="0">
              <a:buNone/>
            </a:pPr>
            <a:endParaRPr lang="en-US" sz="2700" dirty="0">
              <a:latin typeface="맑은 고딕" pitchFamily="2"/>
              <a:ea typeface="맑은 고딕" pitchFamily="2"/>
            </a:endParaRPr>
          </a:p>
          <a:p>
            <a:pPr lvl="0">
              <a:buNone/>
            </a:pPr>
            <a:r>
              <a:rPr lang="ko-KR" altLang="en-US" sz="1800" dirty="0">
                <a:latin typeface="맑은 고딕" pitchFamily="2"/>
                <a:ea typeface="맑은 고딕" pitchFamily="2"/>
              </a:rPr>
              <a:t>이 글은 </a:t>
            </a:r>
            <a:r>
              <a:rPr lang="en-US" altLang="ko-KR" sz="1800" dirty="0">
                <a:latin typeface="맑은 고딕" pitchFamily="2"/>
                <a:ea typeface="맑은 고딕" pitchFamily="2"/>
              </a:rPr>
              <a:t>1996</a:t>
            </a:r>
            <a:r>
              <a:rPr lang="ko-KR" altLang="en-US" sz="1800" dirty="0">
                <a:latin typeface="맑은 고딕" pitchFamily="2"/>
                <a:ea typeface="맑은 고딕" pitchFamily="2"/>
              </a:rPr>
              <a:t>년에 실제로 있었던 대화를 기록으로 남겨 외교부에 </a:t>
            </a:r>
            <a:r>
              <a:rPr lang="ko-KR" altLang="en-US" sz="1800" dirty="0" err="1">
                <a:latin typeface="맑은 고딕" pitchFamily="2"/>
                <a:ea typeface="맑은 고딕" pitchFamily="2"/>
              </a:rPr>
              <a:t>파일해</a:t>
            </a:r>
            <a:r>
              <a:rPr lang="ko-KR" altLang="en-US" sz="1800" dirty="0">
                <a:latin typeface="맑은 고딕" pitchFamily="2"/>
                <a:ea typeface="맑은 고딕" pitchFamily="2"/>
              </a:rPr>
              <a:t> 두었던 것인데</a:t>
            </a:r>
            <a:r>
              <a:rPr lang="en-US" altLang="ko-KR" sz="1800" dirty="0">
                <a:latin typeface="맑은 고딕" pitchFamily="2"/>
                <a:ea typeface="맑은 고딕" pitchFamily="2"/>
              </a:rPr>
              <a:t>, 2003.10</a:t>
            </a:r>
            <a:r>
              <a:rPr lang="ko-KR" altLang="en-US" sz="1800" dirty="0">
                <a:latin typeface="맑은 고딕" pitchFamily="2"/>
                <a:ea typeface="맑은 고딕" pitchFamily="2"/>
              </a:rPr>
              <a:t>월 국제법학자들의 요청으로 전문을 </a:t>
            </a:r>
            <a:r>
              <a:rPr lang="en-US" altLang="ko-KR" sz="1800" dirty="0">
                <a:latin typeface="맑은 고딕" pitchFamily="2"/>
                <a:ea typeface="맑은 고딕" pitchFamily="2"/>
              </a:rPr>
              <a:t>&lt;</a:t>
            </a:r>
            <a:r>
              <a:rPr lang="ko-KR" altLang="en-US" sz="1800" dirty="0">
                <a:latin typeface="맑은 고딕" pitchFamily="2"/>
                <a:ea typeface="맑은 고딕" pitchFamily="2"/>
              </a:rPr>
              <a:t>대한국제법학회논총</a:t>
            </a:r>
            <a:r>
              <a:rPr lang="en-US" altLang="ko-KR" sz="1800" dirty="0">
                <a:latin typeface="맑은 고딕" pitchFamily="2"/>
                <a:ea typeface="맑은 고딕" pitchFamily="2"/>
              </a:rPr>
              <a:t>&gt;</a:t>
            </a:r>
            <a:r>
              <a:rPr lang="ko-KR" altLang="en-US" sz="1800" dirty="0">
                <a:latin typeface="맑은 고딕" pitchFamily="2"/>
                <a:ea typeface="맑은 고딕" pitchFamily="2"/>
              </a:rPr>
              <a:t>에 게재하여 처음으로 일반에게 공개되었고</a:t>
            </a:r>
            <a:r>
              <a:rPr lang="en-US" altLang="ko-KR" sz="1800" dirty="0">
                <a:latin typeface="맑은 고딕" pitchFamily="2"/>
                <a:ea typeface="맑은 고딕" pitchFamily="2"/>
              </a:rPr>
              <a:t>, 2005.5</a:t>
            </a:r>
            <a:r>
              <a:rPr lang="ko-KR" altLang="en-US" sz="1800" dirty="0">
                <a:latin typeface="맑은 고딕" pitchFamily="2"/>
                <a:ea typeface="맑은 고딕" pitchFamily="2"/>
              </a:rPr>
              <a:t>월에는 일본 오사카 소재 </a:t>
            </a:r>
            <a:r>
              <a:rPr lang="en-US" altLang="ko-KR" sz="1800" dirty="0">
                <a:latin typeface="맑은 고딕" pitchFamily="2"/>
                <a:ea typeface="맑은 고딕" pitchFamily="2"/>
              </a:rPr>
              <a:t>&lt;</a:t>
            </a:r>
            <a:r>
              <a:rPr lang="ko-KR" altLang="en-US" sz="1800" dirty="0" err="1">
                <a:latin typeface="맑은 고딕" pitchFamily="2"/>
                <a:ea typeface="맑은 고딕" pitchFamily="2"/>
              </a:rPr>
              <a:t>간사이</a:t>
            </a:r>
            <a:r>
              <a:rPr lang="en-US" altLang="ko-KR" sz="1800" dirty="0">
                <a:latin typeface="맑은 고딕" pitchFamily="2"/>
                <a:ea typeface="맑은 고딕" pitchFamily="2"/>
              </a:rPr>
              <a:t>(</a:t>
            </a:r>
            <a:r>
              <a:rPr lang="ko-KR" altLang="en-US" sz="1800" dirty="0">
                <a:latin typeface="맑은 고딕" pitchFamily="2"/>
                <a:ea typeface="맑은 고딕" pitchFamily="2"/>
              </a:rPr>
              <a:t>관서</a:t>
            </a:r>
            <a:r>
              <a:rPr lang="en-US" altLang="ko-KR" sz="1800" dirty="0">
                <a:latin typeface="맑은 고딕" pitchFamily="2"/>
                <a:ea typeface="맑은 고딕" pitchFamily="2"/>
              </a:rPr>
              <a:t>) </a:t>
            </a:r>
            <a:r>
              <a:rPr lang="ko-KR" altLang="en-US" sz="1800" dirty="0">
                <a:latin typeface="맑은 고딕" pitchFamily="2"/>
                <a:ea typeface="맑은 고딕" pitchFamily="2"/>
              </a:rPr>
              <a:t>한국홍보문화원</a:t>
            </a:r>
            <a:r>
              <a:rPr lang="en-US" altLang="ko-KR" sz="1800" dirty="0">
                <a:latin typeface="맑은 고딕" pitchFamily="2"/>
                <a:ea typeface="맑은 고딕" pitchFamily="2"/>
              </a:rPr>
              <a:t>&gt;</a:t>
            </a:r>
            <a:r>
              <a:rPr lang="ko-KR" altLang="en-US" sz="1800" dirty="0">
                <a:latin typeface="맑은 고딕" pitchFamily="2"/>
                <a:ea typeface="맑은 고딕" pitchFamily="2"/>
              </a:rPr>
              <a:t>에 의해 일본어로 번역되었다</a:t>
            </a:r>
            <a:r>
              <a:rPr lang="en-US" altLang="ko-KR" sz="1800" dirty="0">
                <a:latin typeface="맑은 고딕" pitchFamily="2"/>
                <a:ea typeface="맑은 고딕" pitchFamily="2"/>
              </a:rPr>
              <a:t>.</a:t>
            </a:r>
          </a:p>
          <a:p>
            <a:pPr lvl="0">
              <a:buNone/>
            </a:pPr>
            <a:endParaRPr lang="en-US" sz="1800" dirty="0">
              <a:latin typeface="맑은 고딕" pitchFamily="2"/>
              <a:ea typeface="맑은 고딕" pitchFamily="2"/>
            </a:endParaRPr>
          </a:p>
          <a:p>
            <a:pPr lvl="0">
              <a:buNone/>
            </a:pPr>
            <a:r>
              <a:rPr lang="en-US" sz="1400" dirty="0">
                <a:solidFill>
                  <a:srgbClr val="000080"/>
                </a:solidFill>
                <a:latin typeface="HY MyeongJo Light K" pitchFamily="18"/>
                <a:hlinkClick r:id="rId3"/>
              </a:rPr>
              <a:t>http://blog.naver.com/sungmoghong/35082452</a:t>
            </a:r>
          </a:p>
          <a:p>
            <a:pPr lvl="0">
              <a:buNone/>
            </a:pPr>
            <a:r>
              <a:rPr lang="en-US" sz="1400" dirty="0">
                <a:latin typeface="맑은 고딕" pitchFamily="2"/>
                <a:ea typeface="맑은 고딕" pitchFamily="2"/>
              </a:rPr>
              <a:t>[</a:t>
            </a:r>
            <a:r>
              <a:rPr lang="en-US" sz="1400" dirty="0" err="1">
                <a:latin typeface="맑은 고딕" pitchFamily="2"/>
                <a:ea typeface="맑은 고딕" pitchFamily="2"/>
              </a:rPr>
              <a:t>출처</a:t>
            </a:r>
            <a:r>
              <a:rPr lang="en-US" sz="1400" dirty="0">
                <a:latin typeface="맑은 고딕" pitchFamily="2"/>
                <a:ea typeface="맑은 고딕" pitchFamily="2"/>
              </a:rPr>
              <a:t>] [</a:t>
            </a:r>
            <a:r>
              <a:rPr lang="en-US" sz="1400" dirty="0" err="1">
                <a:latin typeface="맑은 고딕" pitchFamily="2"/>
                <a:ea typeface="맑은 고딕" pitchFamily="2"/>
              </a:rPr>
              <a:t>대담</a:t>
            </a:r>
            <a:r>
              <a:rPr lang="en-US" sz="1400" dirty="0">
                <a:latin typeface="맑은 고딕" pitchFamily="2"/>
                <a:ea typeface="맑은 고딕" pitchFamily="2"/>
              </a:rPr>
              <a:t>] </a:t>
            </a:r>
            <a:r>
              <a:rPr lang="en-US" sz="1400" dirty="0" err="1">
                <a:latin typeface="맑은 고딕" pitchFamily="2"/>
                <a:ea typeface="맑은 고딕" pitchFamily="2"/>
              </a:rPr>
              <a:t>독도영유권</a:t>
            </a:r>
            <a:r>
              <a:rPr lang="en-US" sz="1400" dirty="0">
                <a:latin typeface="맑은 고딕" pitchFamily="2"/>
                <a:ea typeface="맑은 고딕" pitchFamily="2"/>
              </a:rPr>
              <a:t> </a:t>
            </a:r>
            <a:r>
              <a:rPr lang="en-US" sz="1400" dirty="0" err="1">
                <a:latin typeface="맑은 고딕" pitchFamily="2"/>
                <a:ea typeface="맑은 고딕" pitchFamily="2"/>
              </a:rPr>
              <a:t>문답</a:t>
            </a:r>
            <a:r>
              <a:rPr lang="en-US" sz="1400" dirty="0">
                <a:latin typeface="맑은 고딕" pitchFamily="2"/>
                <a:ea typeface="맑은 고딕" pitchFamily="2"/>
              </a:rPr>
              <a:t> - </a:t>
            </a:r>
            <a:r>
              <a:rPr lang="en-US" sz="1400" dirty="0" err="1">
                <a:latin typeface="맑은 고딕" pitchFamily="2"/>
                <a:ea typeface="맑은 고딕" pitchFamily="2"/>
              </a:rPr>
              <a:t>프랑스</a:t>
            </a:r>
            <a:r>
              <a:rPr lang="en-US" sz="1400" dirty="0">
                <a:latin typeface="맑은 고딕" pitchFamily="2"/>
                <a:ea typeface="맑은 고딕" pitchFamily="2"/>
              </a:rPr>
              <a:t> </a:t>
            </a:r>
            <a:r>
              <a:rPr lang="en-US" sz="1400" dirty="0" err="1">
                <a:latin typeface="맑은 고딕" pitchFamily="2"/>
                <a:ea typeface="맑은 고딕" pitchFamily="2"/>
              </a:rPr>
              <a:t>국제법</a:t>
            </a:r>
            <a:r>
              <a:rPr lang="en-US" sz="1400" dirty="0">
                <a:latin typeface="맑은 고딕" pitchFamily="2"/>
                <a:ea typeface="맑은 고딕" pitchFamily="2"/>
              </a:rPr>
              <a:t> </a:t>
            </a:r>
            <a:r>
              <a:rPr lang="en-US" sz="1400" dirty="0" err="1">
                <a:latin typeface="맑은 고딕" pitchFamily="2"/>
                <a:ea typeface="맑은 고딕" pitchFamily="2"/>
              </a:rPr>
              <a:t>학자와의</a:t>
            </a:r>
            <a:r>
              <a:rPr lang="en-US" sz="1400" dirty="0">
                <a:latin typeface="맑은 고딕" pitchFamily="2"/>
                <a:ea typeface="맑은 고딕" pitchFamily="2"/>
              </a:rPr>
              <a:t> </a:t>
            </a:r>
            <a:r>
              <a:rPr lang="en-US" sz="1400" dirty="0" err="1">
                <a:latin typeface="맑은 고딕" pitchFamily="2"/>
                <a:ea typeface="맑은 고딕" pitchFamily="2"/>
              </a:rPr>
              <a:t>대화</a:t>
            </a:r>
            <a:r>
              <a:rPr lang="en-US" sz="1400" dirty="0">
                <a:latin typeface="맑은 고딕" pitchFamily="2"/>
                <a:ea typeface="맑은 고딕" pitchFamily="2"/>
              </a:rPr>
              <a:t> (1996.06.14)|</a:t>
            </a:r>
            <a:r>
              <a:rPr lang="en-US" sz="1400" dirty="0" err="1">
                <a:latin typeface="맑은 고딕" pitchFamily="2"/>
                <a:ea typeface="맑은 고딕" pitchFamily="2"/>
              </a:rPr>
              <a:t>작성자</a:t>
            </a:r>
            <a:r>
              <a:rPr lang="en-US" sz="1400" dirty="0">
                <a:latin typeface="맑은 고딕" pitchFamily="2"/>
                <a:ea typeface="맑은 고딕" pitchFamily="2"/>
              </a:rPr>
              <a:t> </a:t>
            </a:r>
            <a:r>
              <a:rPr lang="en-US" sz="1400" dirty="0" err="1">
                <a:latin typeface="맑은 고딕" pitchFamily="2"/>
                <a:ea typeface="맑은 고딕" pitchFamily="2"/>
              </a:rPr>
              <a:t>별종모기</a:t>
            </a:r>
            <a:endParaRPr lang="en-US" sz="1400" dirty="0">
              <a:latin typeface="맑은 고딕" pitchFamily="2"/>
              <a:ea typeface="맑은 고딕" pitchFamily="2"/>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txBox="1">
            <a:spLocks noGrp="1"/>
          </p:cNvSpPr>
          <p:nvPr>
            <p:ph type="subTitle" idx="4294967295"/>
          </p:nvPr>
        </p:nvSpPr>
        <p:spPr>
          <a:xfrm>
            <a:off x="1336675" y="979488"/>
            <a:ext cx="7807325" cy="5722937"/>
          </a:xfrm>
        </p:spPr>
        <p:txBody>
          <a:bodyPr anchor="ctr" anchorCtr="1"/>
          <a:lstStyle/>
          <a:p>
            <a:pPr marL="0" indent="-195933" algn="ctr">
              <a:buNone/>
            </a:pPr>
            <a:r>
              <a:rPr lang="ko-KR" altLang="en-US" sz="2500" dirty="0">
                <a:latin typeface="맑은 고딕" pitchFamily="18"/>
                <a:ea typeface="맑은 고딕" pitchFamily="2"/>
              </a:rPr>
              <a:t>이와 반대로 일본인들은 대부분이 독도에 대한 관심이 한국인에 비해 낮은 편이다</a:t>
            </a:r>
            <a:r>
              <a:rPr lang="en-US" altLang="ko-KR" sz="2500" dirty="0">
                <a:latin typeface="맑은 고딕" pitchFamily="18"/>
                <a:ea typeface="맑은 고딕" pitchFamily="2"/>
              </a:rPr>
              <a:t>. </a:t>
            </a:r>
            <a:r>
              <a:rPr lang="ko-KR" altLang="en-US" sz="2500" dirty="0">
                <a:latin typeface="맑은 고딕" pitchFamily="18"/>
                <a:ea typeface="맑은 고딕" pitchFamily="2"/>
              </a:rPr>
              <a:t>독도는 나와 상관없는 거라고 이야기하는 사람들이 대부분이며</a:t>
            </a:r>
            <a:r>
              <a:rPr lang="en-US" altLang="ko-KR" sz="2500" dirty="0">
                <a:latin typeface="맑은 고딕" pitchFamily="18"/>
                <a:ea typeface="맑은 고딕" pitchFamily="2"/>
              </a:rPr>
              <a:t>, </a:t>
            </a:r>
            <a:r>
              <a:rPr lang="ko-KR" altLang="en-US" sz="2500" dirty="0">
                <a:latin typeface="맑은 고딕" pitchFamily="18"/>
                <a:ea typeface="맑은 고딕" pitchFamily="2"/>
              </a:rPr>
              <a:t>우파적 성향을 가진 사람들은 독도는 일본 땅인데 한국 사람들이 왜 우기는지 모르겠다는 사람도 있으며</a:t>
            </a:r>
            <a:r>
              <a:rPr lang="en-US" altLang="ko-KR" sz="2500" dirty="0">
                <a:latin typeface="맑은 고딕" pitchFamily="18"/>
                <a:ea typeface="맑은 고딕" pitchFamily="2"/>
              </a:rPr>
              <a:t>, </a:t>
            </a:r>
            <a:r>
              <a:rPr lang="ko-KR" altLang="en-US" sz="2500" dirty="0">
                <a:latin typeface="맑은 고딕" pitchFamily="18"/>
                <a:ea typeface="맑은 고딕" pitchFamily="2"/>
              </a:rPr>
              <a:t>국제사법 재판소에서 해결하면 될 것인데 한국인들이 자신이 없으니깐 국제적 심판을 피하려는 것 같다라는 생각을 가진 사람도 존재했다</a:t>
            </a:r>
            <a:r>
              <a:rPr lang="en-US" altLang="ko-KR" sz="2500" dirty="0">
                <a:latin typeface="맑은 고딕" pitchFamily="18"/>
                <a:ea typeface="맑은 고딕" pitchFamily="2"/>
              </a:rPr>
              <a:t>.</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pPr>
              <a:defRPr lang="ko-KR" altLang="en-US"/>
            </a:pPr>
            <a:r>
              <a:rPr lang="ko-KR" altLang="en-US" dirty="0" smtClean="0"/>
              <a:t>독도가 한국땅인 입법</a:t>
            </a:r>
            <a:r>
              <a:rPr lang="en-US" altLang="ko-KR" dirty="0" smtClean="0"/>
              <a:t>.</a:t>
            </a:r>
            <a:r>
              <a:rPr lang="ko-KR" altLang="en-US" dirty="0" smtClean="0"/>
              <a:t>행정</a:t>
            </a:r>
            <a:r>
              <a:rPr lang="en-US" altLang="ko-KR" dirty="0" smtClean="0"/>
              <a:t>.</a:t>
            </a:r>
            <a:r>
              <a:rPr lang="ko-KR" altLang="en-US" dirty="0" smtClean="0"/>
              <a:t>사법적</a:t>
            </a:r>
            <a:r>
              <a:rPr lang="en-US" altLang="ko-KR" dirty="0" smtClean="0"/>
              <a:t> </a:t>
            </a:r>
            <a:r>
              <a:rPr lang="ko-KR" altLang="en-US" dirty="0" smtClean="0"/>
              <a:t>근거</a:t>
            </a:r>
            <a:endParaRPr lang="ko-KR" altLang="en-US" dirty="0">
              <a:solidFill>
                <a:schemeClr val="accent4">
                  <a:lumMod val="50000"/>
                </a:schemeClr>
              </a:solidFill>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ctr">
              <a:defRPr lang="ko-KR" altLang="en-US"/>
            </a:pPr>
            <a:r>
              <a:rPr lang="ko-KR" altLang="en-US">
                <a:solidFill>
                  <a:schemeClr val="accent1">
                    <a:lumMod val="90000"/>
                  </a:schemeClr>
                </a:solidFill>
              </a:rPr>
              <a:t>경찰이 상주하여 독도경비</a:t>
            </a:r>
          </a:p>
        </p:txBody>
      </p:sp>
      <p:sp>
        <p:nvSpPr>
          <p:cNvPr id="3" name="내용 개체 틀 2"/>
          <p:cNvSpPr>
            <a:spLocks noGrp="1"/>
          </p:cNvSpPr>
          <p:nvPr>
            <p:ph idx="1"/>
          </p:nvPr>
        </p:nvSpPr>
        <p:spPr>
          <a:xfrm>
            <a:off x="457199" y="2077388"/>
            <a:ext cx="4114800" cy="3655900"/>
          </a:xfrm>
        </p:spPr>
        <p:txBody>
          <a:bodyPr/>
          <a:lstStyle/>
          <a:p>
            <a:pPr>
              <a:defRPr lang="ko-KR" altLang="en-US"/>
            </a:pPr>
            <a:r>
              <a:rPr lang="ko-KR" altLang="en-US" sz="2500">
                <a:solidFill>
                  <a:schemeClr val="tx1"/>
                </a:solidFill>
              </a:rPr>
              <a:t>실효적 지배</a:t>
            </a:r>
          </a:p>
          <a:p>
            <a:pPr>
              <a:buNone/>
              <a:defRPr lang="ko-KR" altLang="en-US"/>
            </a:pPr>
            <a:r>
              <a:rPr lang="ko-KR" altLang="en-US">
                <a:solidFill>
                  <a:schemeClr val="tx1"/>
                </a:solidFill>
              </a:rPr>
              <a:t>  </a:t>
            </a:r>
            <a:r>
              <a:rPr lang="ko-KR" altLang="en-US">
                <a:solidFill>
                  <a:schemeClr val="accent6"/>
                </a:solidFill>
              </a:rPr>
              <a:t> </a:t>
            </a:r>
            <a:r>
              <a:rPr lang="ko-KR" altLang="en-US" sz="2000">
                <a:solidFill>
                  <a:schemeClr val="accent6"/>
                </a:solidFill>
              </a:rPr>
              <a:t>경찰은 자국민의 치안 담당.</a:t>
            </a:r>
          </a:p>
          <a:p>
            <a:pPr>
              <a:buNone/>
              <a:defRPr lang="ko-KR" altLang="en-US"/>
            </a:pPr>
            <a:r>
              <a:rPr lang="ko-KR" altLang="en-US" sz="2000">
                <a:solidFill>
                  <a:schemeClr val="accent6"/>
                </a:solidFill>
              </a:rPr>
              <a:t>   독도에 경찰을 둠으로써 한국경찰이 치안 담당. </a:t>
            </a:r>
          </a:p>
          <a:p>
            <a:pPr>
              <a:buNone/>
              <a:defRPr lang="ko-KR" altLang="en-US"/>
            </a:pPr>
            <a:r>
              <a:rPr lang="ko-KR" altLang="en-US" sz="2000">
                <a:solidFill>
                  <a:schemeClr val="accent6"/>
                </a:solidFill>
              </a:rPr>
              <a:t>   즉, 독도는 한국영토이므로 한국경찰이 상주한다는 것.</a:t>
            </a:r>
          </a:p>
          <a:p>
            <a:pPr>
              <a:buNone/>
              <a:defRPr lang="ko-KR" altLang="en-US"/>
            </a:pPr>
            <a:r>
              <a:rPr lang="ko-KR" altLang="en-US" sz="2000">
                <a:solidFill>
                  <a:schemeClr val="accent6"/>
                </a:solidFill>
              </a:rPr>
              <a:t>   독도가 국제분쟁으로 비화되더라도 한국의 실효적 지배의 중요한 근거가 될 수 있음</a:t>
            </a:r>
          </a:p>
        </p:txBody>
      </p:sp>
      <p:sp>
        <p:nvSpPr>
          <p:cNvPr id="5" name="TextBox 4"/>
          <p:cNvSpPr txBox="1"/>
          <p:nvPr/>
        </p:nvSpPr>
        <p:spPr>
          <a:xfrm>
            <a:off x="3940492" y="1207021"/>
            <a:ext cx="237173" cy="362699"/>
          </a:xfrm>
          <a:prstGeom prst="rect">
            <a:avLst/>
          </a:prstGeom>
        </p:spPr>
        <p:txBody>
          <a:bodyPr wrap="square">
            <a:spAutoFit/>
          </a:bodyPr>
          <a:lstStyle/>
          <a:p>
            <a:pPr>
              <a:defRPr lang="ko-KR" altLang="en-US"/>
            </a:pPr>
            <a:endParaRPr lang="ko-KR" altLang="en-US"/>
          </a:p>
        </p:txBody>
      </p:sp>
      <p:sp>
        <p:nvSpPr>
          <p:cNvPr id="7" name="내용 개체 틀 2"/>
          <p:cNvSpPr/>
          <p:nvPr/>
        </p:nvSpPr>
        <p:spPr>
          <a:xfrm>
            <a:off x="4724400" y="2077388"/>
            <a:ext cx="4114800" cy="3655900"/>
          </a:xfrm>
          <a:prstGeom prst="rect">
            <a:avLst/>
          </a:prstGeom>
        </p:spPr>
        <p:txBody>
          <a:bodyPr vert="horz" lIns="91440" tIns="45720" rIns="91440" bIns="45720"/>
          <a:lstStyle/>
          <a:p>
            <a:pPr marL="265113" indent="-265113" algn="l" defTabSz="885826" eaLnBrk="1" latinLnBrk="1" hangingPunct="1">
              <a:spcBef>
                <a:spcPct val="20000"/>
              </a:spcBef>
              <a:buClr>
                <a:schemeClr val="bg2">
                  <a:lumMod val="25000"/>
                </a:schemeClr>
              </a:buClr>
              <a:buSzPct val="70000"/>
              <a:buFont typeface="Wingdings"/>
              <a:buChar char="¢"/>
              <a:defRPr lang="ko-KR" altLang="en-US"/>
            </a:pPr>
            <a:r>
              <a:rPr lang="ko-KR" altLang="en-US" sz="2400" b="0" i="0" kern="1200">
                <a:solidFill>
                  <a:schemeClr val="tx1"/>
                </a:solidFill>
                <a:latin typeface="+mn-lt"/>
                <a:ea typeface="+mn-ea"/>
                <a:cs typeface="+mn-cs"/>
              </a:rPr>
              <a:t>경찰신분</a:t>
            </a:r>
          </a:p>
          <a:p>
            <a:pPr marL="265113" indent="-265113" algn="l" defTabSz="885826" eaLnBrk="1" latinLnBrk="1" hangingPunct="1">
              <a:spcBef>
                <a:spcPct val="20000"/>
              </a:spcBef>
              <a:buClr>
                <a:schemeClr val="bg2">
                  <a:lumMod val="25000"/>
                </a:schemeClr>
              </a:buClr>
              <a:buSzPct val="70000"/>
              <a:buFont typeface="Wingdings"/>
              <a:buNone/>
              <a:defRPr lang="ko-KR" altLang="en-US"/>
            </a:pPr>
            <a:r>
              <a:rPr lang="ko-KR" altLang="en-US" sz="2400" b="0" i="0" kern="1200">
                <a:solidFill>
                  <a:schemeClr val="tx1"/>
                </a:solidFill>
                <a:latin typeface="+mn-lt"/>
                <a:ea typeface="+mn-ea"/>
                <a:cs typeface="+mn-cs"/>
              </a:rPr>
              <a:t>   </a:t>
            </a:r>
            <a:r>
              <a:rPr lang="ko-KR" altLang="en-US" sz="2000" b="0" i="0" kern="1200">
                <a:solidFill>
                  <a:schemeClr val="accent6"/>
                </a:solidFill>
                <a:latin typeface="+mn-lt"/>
                <a:ea typeface="+mn-ea"/>
                <a:cs typeface="+mn-cs"/>
              </a:rPr>
              <a:t>경찰은 법적으로 민간인.</a:t>
            </a:r>
          </a:p>
          <a:p>
            <a:pPr marL="265113" indent="-265113" algn="l" defTabSz="885826" eaLnBrk="1" latinLnBrk="1" hangingPunct="1">
              <a:spcBef>
                <a:spcPct val="20000"/>
              </a:spcBef>
              <a:buClr>
                <a:schemeClr val="bg2">
                  <a:lumMod val="25000"/>
                </a:schemeClr>
              </a:buClr>
              <a:buSzPct val="70000"/>
              <a:buFont typeface="Wingdings"/>
              <a:buNone/>
              <a:defRPr lang="ko-KR" altLang="en-US"/>
            </a:pPr>
            <a:r>
              <a:rPr lang="ko-KR" altLang="en-US" sz="2000" b="0" i="0" kern="1200">
                <a:solidFill>
                  <a:schemeClr val="accent6"/>
                </a:solidFill>
                <a:latin typeface="+mn-lt"/>
                <a:ea typeface="+mn-ea"/>
                <a:cs typeface="+mn-cs"/>
              </a:rPr>
              <a:t>   국제법상 군인이 민간인 공격 금지.</a:t>
            </a:r>
          </a:p>
          <a:p>
            <a:pPr marL="265113" indent="-265113" algn="l" defTabSz="885826" eaLnBrk="1" latinLnBrk="1" hangingPunct="1">
              <a:spcBef>
                <a:spcPct val="20000"/>
              </a:spcBef>
              <a:buClr>
                <a:schemeClr val="bg2">
                  <a:lumMod val="25000"/>
                </a:schemeClr>
              </a:buClr>
              <a:buSzPct val="70000"/>
              <a:buFont typeface="Wingdings"/>
              <a:buNone/>
              <a:defRPr lang="ko-KR" altLang="en-US"/>
            </a:pPr>
            <a:r>
              <a:rPr lang="ko-KR" altLang="en-US" sz="2000" b="0" i="0" kern="1200">
                <a:solidFill>
                  <a:schemeClr val="accent6"/>
                </a:solidFill>
                <a:latin typeface="+mn-lt"/>
                <a:ea typeface="+mn-ea"/>
                <a:cs typeface="+mn-cs"/>
              </a:rPr>
              <a:t>   일본이 군사동원하여 독도침략해도 국제문제로 커지면 외교상 유리한 위치로 가져갈 수 있음.</a:t>
            </a:r>
          </a:p>
          <a:p>
            <a:pPr marL="265113" indent="-265113" algn="l" defTabSz="885826" eaLnBrk="1" latinLnBrk="1" hangingPunct="1">
              <a:spcBef>
                <a:spcPct val="20000"/>
              </a:spcBef>
              <a:buClr>
                <a:schemeClr val="bg2">
                  <a:lumMod val="25000"/>
                </a:schemeClr>
              </a:buClr>
              <a:buSzPct val="70000"/>
              <a:buFont typeface="Wingdings"/>
              <a:buNone/>
              <a:defRPr lang="ko-KR" altLang="en-US"/>
            </a:pPr>
            <a:r>
              <a:rPr lang="ko-KR" altLang="en-US" sz="2000" b="0" i="0" kern="1200">
                <a:solidFill>
                  <a:schemeClr val="accent6"/>
                </a:solidFill>
                <a:latin typeface="+mn-lt"/>
                <a:ea typeface="+mn-ea"/>
                <a:cs typeface="+mn-cs"/>
              </a:rPr>
              <a:t>   경찰만 있으므로써 군대 필요없는 분쟁지역이 아니라는 효과줌.</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defRPr lang="ko-KR" altLang="en-US"/>
            </a:pPr>
            <a:r>
              <a:rPr lang="ko-KR" altLang="en-US">
                <a:solidFill>
                  <a:schemeClr val="accent1"/>
                </a:solidFill>
              </a:rPr>
              <a:t>독도 경비</a:t>
            </a:r>
          </a:p>
        </p:txBody>
      </p:sp>
      <p:pic>
        <p:nvPicPr>
          <p:cNvPr id="3" name="그림 개체 틀 2"/>
          <p:cNvPicPr>
            <a:picLocks noGrp="1" noChangeAspect="1"/>
          </p:cNvPicPr>
          <p:nvPr>
            <p:ph type="pic" idx="1"/>
          </p:nvPr>
        </p:nvPicPr>
        <p:blipFill rotWithShape="1">
          <a:blip r:embed="rId2" cstate="print"/>
          <a:srcRect t="25140" b="25140"/>
          <a:stretch>
            <a:fillRect/>
          </a:stretch>
        </p:blipFill>
        <p:spPr>
          <a:prstGeom prst="rect">
            <a:avLst/>
          </a:prstGeom>
          <a:solidFill>
            <a:schemeClr val="accent2">
              <a:lumMod val="20000"/>
              <a:lumOff val="80000"/>
              <a:alpha val="90000"/>
            </a:schemeClr>
          </a:solidFill>
          <a:ln w="12700" cap="flat" cmpd="sng" algn="ctr">
            <a:noFill/>
            <a:prstDash val="solid"/>
            <a:round/>
          </a:ln>
          <a:effectLst>
            <a:innerShdw blurRad="63500" dist="50800" dir="13500000">
              <a:prstClr val="black">
                <a:alpha val="50000"/>
              </a:prstClr>
            </a:innerShdw>
          </a:effectLst>
        </p:spPr>
      </p:pic>
      <p:sp>
        <p:nvSpPr>
          <p:cNvPr id="4" name="텍스트 개체 틀 3"/>
          <p:cNvSpPr>
            <a:spLocks noGrp="1"/>
          </p:cNvSpPr>
          <p:nvPr>
            <p:ph type="body" sz="half" idx="2"/>
          </p:nvPr>
        </p:nvSpPr>
        <p:spPr>
          <a:xfrm>
            <a:off x="1828799" y="5445252"/>
            <a:ext cx="5486400" cy="804862"/>
          </a:xfrm>
        </p:spPr>
        <p:txBody>
          <a:bodyPr/>
          <a:lstStyle/>
          <a:p>
            <a:pPr>
              <a:defRPr lang="ko-KR" altLang="en-US"/>
            </a:pPr>
            <a:r>
              <a:rPr lang="ko-KR" altLang="en-US"/>
              <a:t>의무경찰들로 구성</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24" y="1357298"/>
            <a:ext cx="3357586" cy="4324261"/>
          </a:xfrm>
          <a:prstGeom prst="rect">
            <a:avLst/>
          </a:prstGeom>
          <a:noFill/>
        </p:spPr>
        <p:txBody>
          <a:bodyPr wrap="square" rtlCol="0">
            <a:spAutoFit/>
          </a:bodyPr>
          <a:lstStyle/>
          <a:p>
            <a:r>
              <a:rPr lang="ko-KR" altLang="en-US" sz="2500" dirty="0" smtClean="0"/>
              <a:t>경상북도 울릉군 </a:t>
            </a:r>
            <a:r>
              <a:rPr lang="ko-KR" altLang="en-US" sz="2500" dirty="0" err="1" smtClean="0"/>
              <a:t>울릉읍</a:t>
            </a:r>
            <a:r>
              <a:rPr lang="ko-KR" altLang="en-US" sz="2500" dirty="0" smtClean="0"/>
              <a:t> 독도리 산 </a:t>
            </a:r>
            <a:r>
              <a:rPr lang="en-US" altLang="ko-KR" sz="2500" dirty="0" smtClean="0"/>
              <a:t>1-37</a:t>
            </a:r>
            <a:r>
              <a:rPr lang="ko-KR" altLang="en-US" sz="2500" dirty="0" smtClean="0"/>
              <a:t>번지에 속하며 우편번호는 </a:t>
            </a:r>
            <a:r>
              <a:rPr lang="en-US" altLang="ko-KR" sz="2500" dirty="0" smtClean="0"/>
              <a:t>799-805 (</a:t>
            </a:r>
            <a:r>
              <a:rPr lang="ko-KR" altLang="en-US" sz="2500" dirty="0" smtClean="0"/>
              <a:t>신 우편번호</a:t>
            </a:r>
            <a:r>
              <a:rPr lang="en-US" altLang="ko-KR" sz="2500" dirty="0" smtClean="0"/>
              <a:t>: 40240)</a:t>
            </a:r>
            <a:r>
              <a:rPr lang="ko-KR" altLang="en-US" sz="2500" dirty="0" smtClean="0"/>
              <a:t>이다</a:t>
            </a:r>
            <a:r>
              <a:rPr lang="en-US" altLang="ko-KR" sz="2500" dirty="0" smtClean="0"/>
              <a:t>.[16] </a:t>
            </a:r>
            <a:r>
              <a:rPr lang="ko-KR" altLang="en-US" sz="2500" dirty="0" smtClean="0"/>
              <a:t>대한민국은 이 섬을 천연기념물 제</a:t>
            </a:r>
            <a:r>
              <a:rPr lang="en-US" altLang="ko-KR" sz="2500" dirty="0" smtClean="0"/>
              <a:t>336</a:t>
            </a:r>
            <a:r>
              <a:rPr lang="ko-KR" altLang="en-US" sz="2500" dirty="0" smtClean="0"/>
              <a:t>호 독도 천연보호구역으로 지정하여 보호하고 있다</a:t>
            </a:r>
            <a:r>
              <a:rPr lang="en-US" altLang="ko-KR" sz="2500" dirty="0" smtClean="0"/>
              <a:t>. </a:t>
            </a:r>
            <a:endParaRPr lang="ko-KR" altLang="en-US" sz="2500" dirty="0" smtClean="0"/>
          </a:p>
          <a:p>
            <a:endParaRPr lang="ko-KR" altLang="en-US" sz="2500" dirty="0"/>
          </a:p>
        </p:txBody>
      </p:sp>
      <p:pic>
        <p:nvPicPr>
          <p:cNvPr id="4" name="그림 3" descr="bandicam 2016-03-19 23-46-25-740.jpg"/>
          <p:cNvPicPr>
            <a:picLocks noChangeAspect="1"/>
          </p:cNvPicPr>
          <p:nvPr/>
        </p:nvPicPr>
        <p:blipFill>
          <a:blip r:embed="rId2" cstate="print"/>
          <a:stretch>
            <a:fillRect/>
          </a:stretch>
        </p:blipFill>
        <p:spPr>
          <a:xfrm>
            <a:off x="4214810" y="928670"/>
            <a:ext cx="4067173" cy="2571768"/>
          </a:xfrm>
          <a:prstGeom prst="rect">
            <a:avLst/>
          </a:prstGeom>
        </p:spPr>
      </p:pic>
      <p:pic>
        <p:nvPicPr>
          <p:cNvPr id="5" name="그림 4" descr="bandicam 2016-03-19 23-46-51-762.jpg"/>
          <p:cNvPicPr>
            <a:picLocks noChangeAspect="1"/>
          </p:cNvPicPr>
          <p:nvPr/>
        </p:nvPicPr>
        <p:blipFill>
          <a:blip r:embed="rId3" cstate="print"/>
          <a:stretch>
            <a:fillRect/>
          </a:stretch>
        </p:blipFill>
        <p:spPr>
          <a:xfrm>
            <a:off x="4214810" y="3500438"/>
            <a:ext cx="4071966" cy="2571768"/>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ctr">
              <a:defRPr lang="ko-KR" altLang="en-US"/>
            </a:pPr>
            <a:r>
              <a:rPr lang="ko-KR" altLang="en-US">
                <a:solidFill>
                  <a:schemeClr val="accent1"/>
                </a:solidFill>
              </a:rPr>
              <a:t>우리군이 독도영해·영공 수호</a:t>
            </a:r>
          </a:p>
        </p:txBody>
      </p:sp>
      <p:sp>
        <p:nvSpPr>
          <p:cNvPr id="3" name="내용 개체 틀 2"/>
          <p:cNvSpPr>
            <a:spLocks noGrp="1"/>
          </p:cNvSpPr>
          <p:nvPr>
            <p:ph idx="1"/>
          </p:nvPr>
        </p:nvSpPr>
        <p:spPr>
          <a:xfrm>
            <a:off x="457200" y="2797478"/>
            <a:ext cx="8229600" cy="2071702"/>
          </a:xfrm>
        </p:spPr>
        <p:txBody>
          <a:bodyPr>
            <a:normAutofit fontScale="87500"/>
          </a:bodyPr>
          <a:lstStyle/>
          <a:p>
            <a:pPr algn="ctr">
              <a:buNone/>
              <a:defRPr lang="ko-KR" altLang="en-US"/>
            </a:pPr>
            <a:r>
              <a:rPr lang="ko-KR" altLang="en-US"/>
              <a:t>영해의 폭이 12해리인데 &lt;해양법에 관한 국제 연합협약&gt; 제7조에서 직선기선의 설정기준을 제시해 놓음.</a:t>
            </a:r>
          </a:p>
          <a:p>
            <a:pPr algn="ctr">
              <a:buNone/>
              <a:defRPr lang="ko-KR" altLang="en-US"/>
            </a:pPr>
            <a:r>
              <a:rPr lang="ko-KR" altLang="en-US"/>
              <a:t>영공=영토+영해 포함하는 상공.</a:t>
            </a:r>
          </a:p>
          <a:p>
            <a:pPr algn="ctr">
              <a:buNone/>
              <a:defRPr lang="ko-KR" altLang="en-US"/>
            </a:pPr>
            <a:r>
              <a:rPr lang="ko-KR" altLang="en-US"/>
              <a:t>타국의 비행기가 그 국가의 허락없이 비행할 수 없음.</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a:picLocks noChangeAspect="1"/>
          </p:cNvPicPr>
          <p:nvPr/>
        </p:nvPicPr>
        <p:blipFill rotWithShape="1">
          <a:blip r:embed="rId2" cstate="print">
            <a:lum/>
          </a:blip>
          <a:srcRect/>
          <a:stretch>
            <a:fillRect/>
          </a:stretch>
        </p:blipFill>
        <p:spPr>
          <a:xfrm>
            <a:off x="488187" y="738200"/>
            <a:ext cx="4803902" cy="3064496"/>
          </a:xfrm>
          <a:prstGeom prst="rect">
            <a:avLst/>
          </a:prstGeom>
        </p:spPr>
      </p:pic>
      <p:pic>
        <p:nvPicPr>
          <p:cNvPr id="6" name="그림 5"/>
          <p:cNvPicPr>
            <a:picLocks noChangeAspect="1"/>
          </p:cNvPicPr>
          <p:nvPr/>
        </p:nvPicPr>
        <p:blipFill rotWithShape="1">
          <a:blip r:embed="rId3" cstate="print">
            <a:lum/>
          </a:blip>
          <a:srcRect/>
          <a:stretch>
            <a:fillRect/>
          </a:stretch>
        </p:blipFill>
        <p:spPr>
          <a:xfrm>
            <a:off x="3275838" y="1772793"/>
            <a:ext cx="5580126" cy="2839593"/>
          </a:xfrm>
          <a:prstGeom prst="rect">
            <a:avLst/>
          </a:prstGeom>
        </p:spPr>
      </p:pic>
      <p:pic>
        <p:nvPicPr>
          <p:cNvPr id="7" name="그림 6"/>
          <p:cNvPicPr>
            <a:picLocks noChangeAspect="1"/>
          </p:cNvPicPr>
          <p:nvPr/>
        </p:nvPicPr>
        <p:blipFill rotWithShape="1">
          <a:blip r:embed="rId4" cstate="print">
            <a:lum/>
          </a:blip>
          <a:srcRect/>
          <a:stretch>
            <a:fillRect/>
          </a:stretch>
        </p:blipFill>
        <p:spPr>
          <a:xfrm>
            <a:off x="216027" y="3192589"/>
            <a:ext cx="6948297" cy="3380503"/>
          </a:xfrm>
          <a:prstGeom prst="rect">
            <a:avLst/>
          </a:prstGeom>
        </p:spPr>
      </p:pic>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ctr">
              <a:defRPr lang="ko-KR" altLang="en-US"/>
            </a:pPr>
            <a:r>
              <a:rPr lang="ko-KR" altLang="en-US">
                <a:solidFill>
                  <a:schemeClr val="accent1"/>
                </a:solidFill>
              </a:rPr>
              <a:t>독도관련 법령 시행</a:t>
            </a:r>
          </a:p>
        </p:txBody>
      </p:sp>
      <p:sp>
        <p:nvSpPr>
          <p:cNvPr id="3" name="내용 개체 틀 2"/>
          <p:cNvSpPr>
            <a:spLocks noGrp="1"/>
          </p:cNvSpPr>
          <p:nvPr>
            <p:ph idx="1"/>
          </p:nvPr>
        </p:nvSpPr>
        <p:spPr>
          <a:xfrm>
            <a:off x="457199" y="1124711"/>
            <a:ext cx="8229600" cy="5079479"/>
          </a:xfrm>
        </p:spPr>
        <p:txBody>
          <a:bodyPr>
            <a:normAutofit fontScale="94730"/>
          </a:bodyPr>
          <a:lstStyle/>
          <a:p>
            <a:pPr indent="127000">
              <a:defRPr lang="ko-KR" altLang="en-US"/>
            </a:pPr>
            <a:r>
              <a:rPr lang="ko-KR" altLang="en-US" sz="1900">
                <a:latin typeface="함초롬돋움"/>
                <a:cs typeface="함초롬돋움"/>
              </a:rPr>
              <a:t> </a:t>
            </a:r>
            <a:r>
              <a:rPr lang="ko-KR" altLang="ko-KR" sz="1900">
                <a:latin typeface="함초롬돋움"/>
                <a:cs typeface="함초롬돋움"/>
              </a:rPr>
              <a:t>EEZ에서의 외국인어업제한 위반 선박 등에 대한규칙(97.8.7)</a:t>
            </a:r>
          </a:p>
          <a:p>
            <a:pPr indent="127000">
              <a:defRPr lang="ko-KR" altLang="en-US"/>
            </a:pPr>
            <a:r>
              <a:rPr lang="ko-KR" altLang="ko-KR" sz="1900">
                <a:latin typeface="함초롬돋움"/>
                <a:cs typeface="함초롬돋움"/>
              </a:rPr>
              <a:t> 독도 등 도서지역의 생태계보전에 관한 특별법(02.12.30)</a:t>
            </a:r>
          </a:p>
          <a:p>
            <a:pPr indent="127000">
              <a:defRPr lang="ko-KR" altLang="en-US"/>
            </a:pPr>
            <a:r>
              <a:rPr lang="ko-KR" altLang="ko-KR" sz="1900">
                <a:latin typeface="함초롬돋움"/>
                <a:cs typeface="함초롬돋움"/>
              </a:rPr>
              <a:t> 어원자원보호법(08.2.29)</a:t>
            </a:r>
          </a:p>
          <a:p>
            <a:pPr indent="127000">
              <a:defRPr lang="ko-KR" altLang="en-US"/>
            </a:pPr>
            <a:r>
              <a:rPr lang="ko-KR" altLang="ko-KR" sz="1900">
                <a:latin typeface="함초롬돋움"/>
                <a:cs typeface="함초롬돋움"/>
              </a:rPr>
              <a:t> 해저과학조사법 시행규칙(08.3.14)</a:t>
            </a:r>
          </a:p>
          <a:p>
            <a:pPr indent="127000">
              <a:defRPr lang="ko-KR" altLang="en-US"/>
            </a:pPr>
            <a:r>
              <a:rPr lang="ko-KR" altLang="ko-KR" sz="1900">
                <a:latin typeface="함초롬돋움"/>
                <a:cs typeface="함초롬돋움"/>
              </a:rPr>
              <a:t> 국토의 계획 및 이용에 관한 법률(09.2.6)</a:t>
            </a:r>
          </a:p>
          <a:p>
            <a:pPr indent="127000">
              <a:defRPr lang="ko-KR" altLang="en-US"/>
            </a:pPr>
            <a:r>
              <a:rPr lang="ko-KR" altLang="ko-KR" sz="1900">
                <a:latin typeface="함초롬돋움"/>
                <a:cs typeface="함초롬돋움"/>
              </a:rPr>
              <a:t> EEZ에서 외국인어업 등에 대한 주권적 권리의 행사에 관한 법률(10.4.23)</a:t>
            </a:r>
          </a:p>
          <a:p>
            <a:pPr indent="127000">
              <a:defRPr lang="ko-KR" altLang="en-US"/>
            </a:pPr>
            <a:r>
              <a:rPr lang="ko-KR" altLang="ko-KR" sz="1900">
                <a:latin typeface="함초롬돋움"/>
                <a:cs typeface="함초롬돋움"/>
              </a:rPr>
              <a:t> 문화재위원회 규정(11.2.5)</a:t>
            </a:r>
          </a:p>
          <a:p>
            <a:pPr indent="127000">
              <a:defRPr lang="ko-KR" altLang="en-US"/>
            </a:pPr>
            <a:r>
              <a:rPr lang="ko-KR" altLang="ko-KR" sz="1900">
                <a:latin typeface="함초롬돋움"/>
                <a:cs typeface="함초롬돋움"/>
              </a:rPr>
              <a:t> 배타적경제수역법(11.4.4)</a:t>
            </a:r>
          </a:p>
          <a:p>
            <a:pPr indent="127000">
              <a:defRPr lang="ko-KR" altLang="en-US"/>
            </a:pPr>
            <a:r>
              <a:rPr lang="ko-KR" altLang="ko-KR" sz="1900">
                <a:latin typeface="함초롬돋움"/>
                <a:cs typeface="함초롬돋움"/>
              </a:rPr>
              <a:t> 해저광물자원 개발법(11.4.14)        </a:t>
            </a:r>
          </a:p>
          <a:p>
            <a:pPr indent="127000">
              <a:defRPr lang="ko-KR" altLang="en-US"/>
            </a:pPr>
            <a:r>
              <a:rPr lang="ko-KR" altLang="ko-KR" sz="1900">
                <a:latin typeface="함초롬돋움"/>
                <a:cs typeface="함초롬돋움"/>
              </a:rPr>
              <a:t> 특정도서 고시(11.8.26)</a:t>
            </a:r>
          </a:p>
          <a:p>
            <a:pPr indent="127000">
              <a:defRPr lang="ko-KR" altLang="en-US"/>
            </a:pPr>
            <a:r>
              <a:rPr lang="ko-KR" altLang="ko-KR" sz="1900">
                <a:latin typeface="함초롬돋움"/>
                <a:cs typeface="함초롬돋움"/>
              </a:rPr>
              <a:t> 독도의용수비대 지원법 시행령(11.11.30)</a:t>
            </a:r>
          </a:p>
          <a:p>
            <a:pPr indent="127000">
              <a:defRPr lang="ko-KR" altLang="en-US"/>
            </a:pPr>
            <a:r>
              <a:rPr lang="ko-KR" altLang="ko-KR" sz="1900">
                <a:latin typeface="함초롬돋움"/>
                <a:cs typeface="함초롬돋움"/>
              </a:rPr>
              <a:t> 국유재산법 시행령(12.1.26)</a:t>
            </a:r>
          </a:p>
          <a:p>
            <a:pPr indent="127000">
              <a:defRPr lang="ko-KR" altLang="en-US"/>
            </a:pPr>
            <a:r>
              <a:rPr lang="ko-KR" altLang="ko-KR" sz="1900">
                <a:latin typeface="함초롬돋움"/>
                <a:cs typeface="함초롬돋움"/>
              </a:rPr>
              <a:t> 무인도서의 보전 및 관리에 관한 법률(12.2.5)</a:t>
            </a:r>
            <a:r>
              <a:rPr lang="ko-KR" altLang="en-US" sz="1900">
                <a:latin typeface="함초롬돋움"/>
                <a:cs typeface="함초롬돋움"/>
              </a:rPr>
              <a:t> </a:t>
            </a:r>
          </a:p>
          <a:p>
            <a:pPr indent="127000">
              <a:defRPr lang="ko-KR" altLang="en-US"/>
            </a:pPr>
            <a:r>
              <a:rPr lang="ko-KR" altLang="ko-KR" sz="1900">
                <a:latin typeface="함초롬돋움"/>
                <a:cs typeface="함초롬돋움"/>
              </a:rPr>
              <a:t> 문화재 보호법(12.3.17)</a:t>
            </a:r>
          </a:p>
          <a:p>
            <a:pPr indent="127000">
              <a:defRPr lang="ko-KR" altLang="en-US"/>
            </a:pPr>
            <a:r>
              <a:rPr lang="ko-KR" altLang="ko-KR" sz="1900">
                <a:latin typeface="함초롬돋움"/>
                <a:cs typeface="함초롬돋움"/>
              </a:rPr>
              <a:t> 독도의 지속가능한 이용에 관한 법률(12.8.23)</a:t>
            </a:r>
          </a:p>
        </p:txBody>
      </p:sp>
      <p:pic>
        <p:nvPicPr>
          <p:cNvPr id="4" name="그림 3"/>
          <p:cNvPicPr>
            <a:picLocks noChangeAspect="1"/>
          </p:cNvPicPr>
          <p:nvPr/>
        </p:nvPicPr>
        <p:blipFill rotWithShape="1">
          <a:blip r:embed="rId2" cstate="print">
            <a:lum/>
          </a:blip>
          <a:srcRect/>
          <a:stretch>
            <a:fillRect/>
          </a:stretch>
        </p:blipFill>
        <p:spPr>
          <a:xfrm>
            <a:off x="5868161" y="3429000"/>
            <a:ext cx="2818639" cy="2952369"/>
          </a:xfrm>
          <a:prstGeom prst="rect">
            <a:avLst/>
          </a:prstGeom>
        </p:spPr>
      </p:pic>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ctr">
              <a:defRPr lang="ko-KR" altLang="en-US"/>
            </a:pPr>
            <a:r>
              <a:rPr lang="ko-KR" altLang="en-US">
                <a:solidFill>
                  <a:schemeClr val="accent1"/>
                </a:solidFill>
              </a:rPr>
              <a:t>여러가지 시설물 설치·운영</a:t>
            </a:r>
          </a:p>
        </p:txBody>
      </p:sp>
      <p:sp>
        <p:nvSpPr>
          <p:cNvPr id="3" name="내용 개체 틀 2"/>
          <p:cNvSpPr>
            <a:spLocks noGrp="1"/>
          </p:cNvSpPr>
          <p:nvPr>
            <p:ph idx="1"/>
          </p:nvPr>
        </p:nvSpPr>
        <p:spPr/>
        <p:txBody>
          <a:bodyPr/>
          <a:lstStyle/>
          <a:p>
            <a:pPr>
              <a:defRPr lang="ko-KR" altLang="en-US"/>
            </a:pPr>
            <a:r>
              <a:rPr lang="ko-KR" altLang="en-US">
                <a:solidFill>
                  <a:schemeClr val="tx1"/>
                </a:solidFill>
              </a:rPr>
              <a:t>서도</a:t>
            </a:r>
          </a:p>
        </p:txBody>
      </p:sp>
      <p:pic>
        <p:nvPicPr>
          <p:cNvPr id="4" name="그림 3"/>
          <p:cNvPicPr>
            <a:picLocks noChangeAspect="1"/>
          </p:cNvPicPr>
          <p:nvPr/>
        </p:nvPicPr>
        <p:blipFill rotWithShape="1">
          <a:blip r:embed="rId2" cstate="print">
            <a:lum/>
          </a:blip>
          <a:srcRect/>
          <a:stretch>
            <a:fillRect/>
          </a:stretch>
        </p:blipFill>
        <p:spPr>
          <a:xfrm rot="21000243">
            <a:off x="856176" y="1992491"/>
            <a:ext cx="2954102" cy="2267761"/>
          </a:xfrm>
          <a:prstGeom prst="rect">
            <a:avLst/>
          </a:prstGeom>
        </p:spPr>
      </p:pic>
      <p:pic>
        <p:nvPicPr>
          <p:cNvPr id="5" name="그림 4"/>
          <p:cNvPicPr>
            <a:picLocks noChangeAspect="1"/>
          </p:cNvPicPr>
          <p:nvPr/>
        </p:nvPicPr>
        <p:blipFill rotWithShape="1">
          <a:blip r:embed="rId3" cstate="print">
            <a:lum/>
          </a:blip>
          <a:srcRect/>
          <a:stretch>
            <a:fillRect/>
          </a:stretch>
        </p:blipFill>
        <p:spPr>
          <a:xfrm rot="750096">
            <a:off x="3090510" y="3842949"/>
            <a:ext cx="3188176" cy="2014888"/>
          </a:xfrm>
          <a:prstGeom prst="rect">
            <a:avLst/>
          </a:prstGeom>
        </p:spPr>
      </p:pic>
      <p:pic>
        <p:nvPicPr>
          <p:cNvPr id="6" name="그림 5"/>
          <p:cNvPicPr>
            <a:picLocks noChangeAspect="1"/>
          </p:cNvPicPr>
          <p:nvPr/>
        </p:nvPicPr>
        <p:blipFill rotWithShape="1">
          <a:blip r:embed="rId4" cstate="print">
            <a:lum/>
          </a:blip>
          <a:srcRect/>
          <a:stretch>
            <a:fillRect/>
          </a:stretch>
        </p:blipFill>
        <p:spPr>
          <a:xfrm rot="21495056">
            <a:off x="5222013" y="2240001"/>
            <a:ext cx="3384423" cy="2035700"/>
          </a:xfrm>
          <a:prstGeom prst="rect">
            <a:avLst/>
          </a:prstGeom>
        </p:spPr>
      </p:pic>
      <p:sp>
        <p:nvSpPr>
          <p:cNvPr id="7" name="TextBox 6"/>
          <p:cNvSpPr txBox="1"/>
          <p:nvPr/>
        </p:nvSpPr>
        <p:spPr>
          <a:xfrm rot="21086429">
            <a:off x="1566018" y="4312855"/>
            <a:ext cx="1584198" cy="365760"/>
          </a:xfrm>
          <a:prstGeom prst="rect">
            <a:avLst/>
          </a:prstGeom>
        </p:spPr>
        <p:txBody>
          <a:bodyPr wrap="square">
            <a:spAutoFit/>
          </a:bodyPr>
          <a:lstStyle/>
          <a:p>
            <a:pPr algn="ctr">
              <a:defRPr lang="ko-KR" altLang="en-US"/>
            </a:pPr>
            <a:r>
              <a:rPr lang="ko-KR" altLang="en-US"/>
              <a:t>주민숙소</a:t>
            </a:r>
          </a:p>
        </p:txBody>
      </p:sp>
      <p:sp>
        <p:nvSpPr>
          <p:cNvPr id="8" name="TextBox 7"/>
          <p:cNvSpPr txBox="1"/>
          <p:nvPr/>
        </p:nvSpPr>
        <p:spPr>
          <a:xfrm rot="806380">
            <a:off x="3800557" y="5805297"/>
            <a:ext cx="1275506" cy="364998"/>
          </a:xfrm>
          <a:prstGeom prst="rect">
            <a:avLst/>
          </a:prstGeom>
        </p:spPr>
        <p:txBody>
          <a:bodyPr wrap="square">
            <a:spAutoFit/>
          </a:bodyPr>
          <a:lstStyle/>
          <a:p>
            <a:pPr>
              <a:defRPr lang="ko-KR" altLang="en-US"/>
            </a:pPr>
            <a:r>
              <a:rPr lang="ko-KR" altLang="en-US"/>
              <a:t>음용시설</a:t>
            </a:r>
          </a:p>
        </p:txBody>
      </p:sp>
      <p:sp>
        <p:nvSpPr>
          <p:cNvPr id="9" name="TextBox 8"/>
          <p:cNvSpPr txBox="1"/>
          <p:nvPr/>
        </p:nvSpPr>
        <p:spPr>
          <a:xfrm rot="21467576">
            <a:off x="6588252" y="4312427"/>
            <a:ext cx="1440180" cy="366615"/>
          </a:xfrm>
          <a:prstGeom prst="rect">
            <a:avLst/>
          </a:prstGeom>
        </p:spPr>
        <p:txBody>
          <a:bodyPr wrap="square">
            <a:spAutoFit/>
          </a:bodyPr>
          <a:lstStyle/>
          <a:p>
            <a:pPr>
              <a:defRPr lang="ko-KR" altLang="en-US"/>
            </a:pPr>
            <a:r>
              <a:rPr lang="ko-KR" altLang="en-US"/>
              <a:t>등반로</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476630"/>
            <a:ext cx="8229600" cy="5649532"/>
          </a:xfrm>
        </p:spPr>
        <p:txBody>
          <a:bodyPr/>
          <a:lstStyle/>
          <a:p>
            <a:pPr>
              <a:defRPr lang="ko-KR" altLang="en-US"/>
            </a:pPr>
            <a:r>
              <a:rPr lang="ko-KR" altLang="en-US">
                <a:solidFill>
                  <a:schemeClr val="tx1"/>
                </a:solidFill>
              </a:rPr>
              <a:t>동도</a:t>
            </a:r>
          </a:p>
        </p:txBody>
      </p:sp>
      <p:pic>
        <p:nvPicPr>
          <p:cNvPr id="4" name="그림 3"/>
          <p:cNvPicPr>
            <a:picLocks noChangeAspect="1"/>
          </p:cNvPicPr>
          <p:nvPr/>
        </p:nvPicPr>
        <p:blipFill rotWithShape="1">
          <a:blip r:embed="rId2" cstate="print">
            <a:lum/>
          </a:blip>
          <a:srcRect/>
          <a:stretch>
            <a:fillRect/>
          </a:stretch>
        </p:blipFill>
        <p:spPr>
          <a:xfrm rot="20636848">
            <a:off x="907461" y="1332333"/>
            <a:ext cx="2804541" cy="1897674"/>
          </a:xfrm>
          <a:prstGeom prst="rect">
            <a:avLst/>
          </a:prstGeom>
        </p:spPr>
      </p:pic>
      <p:pic>
        <p:nvPicPr>
          <p:cNvPr id="5" name="그림 4"/>
          <p:cNvPicPr>
            <a:picLocks noChangeAspect="1"/>
          </p:cNvPicPr>
          <p:nvPr/>
        </p:nvPicPr>
        <p:blipFill rotWithShape="1">
          <a:blip r:embed="rId3" cstate="print">
            <a:lum/>
          </a:blip>
          <a:srcRect/>
          <a:stretch>
            <a:fillRect/>
          </a:stretch>
        </p:blipFill>
        <p:spPr>
          <a:xfrm rot="781696">
            <a:off x="5071594" y="1326518"/>
            <a:ext cx="2880360" cy="1853581"/>
          </a:xfrm>
          <a:prstGeom prst="rect">
            <a:avLst/>
          </a:prstGeom>
        </p:spPr>
      </p:pic>
      <p:pic>
        <p:nvPicPr>
          <p:cNvPr id="6" name="그림 5"/>
          <p:cNvPicPr>
            <a:picLocks noChangeAspect="1"/>
          </p:cNvPicPr>
          <p:nvPr/>
        </p:nvPicPr>
        <p:blipFill rotWithShape="1">
          <a:blip r:embed="rId4" cstate="print">
            <a:lum/>
          </a:blip>
          <a:srcRect/>
          <a:stretch>
            <a:fillRect/>
          </a:stretch>
        </p:blipFill>
        <p:spPr>
          <a:xfrm rot="1024297">
            <a:off x="799650" y="3946327"/>
            <a:ext cx="2965069" cy="1960121"/>
          </a:xfrm>
          <a:prstGeom prst="rect">
            <a:avLst/>
          </a:prstGeom>
        </p:spPr>
      </p:pic>
      <p:pic>
        <p:nvPicPr>
          <p:cNvPr id="7" name="그림 6"/>
          <p:cNvPicPr>
            <a:picLocks noChangeAspect="1"/>
          </p:cNvPicPr>
          <p:nvPr/>
        </p:nvPicPr>
        <p:blipFill rotWithShape="1">
          <a:blip r:embed="rId5" cstate="print">
            <a:lum/>
          </a:blip>
          <a:srcRect/>
          <a:stretch>
            <a:fillRect/>
          </a:stretch>
        </p:blipFill>
        <p:spPr>
          <a:xfrm rot="20762693">
            <a:off x="5006182" y="3701688"/>
            <a:ext cx="2970210" cy="2172716"/>
          </a:xfrm>
          <a:prstGeom prst="rect">
            <a:avLst/>
          </a:prstGeom>
        </p:spPr>
      </p:pic>
      <p:pic>
        <p:nvPicPr>
          <p:cNvPr id="8" name="그림 7"/>
          <p:cNvPicPr>
            <a:picLocks noChangeAspect="1"/>
          </p:cNvPicPr>
          <p:nvPr/>
        </p:nvPicPr>
        <p:blipFill rotWithShape="1">
          <a:blip r:embed="rId6" cstate="print">
            <a:lum/>
          </a:blip>
          <a:srcRect/>
          <a:stretch>
            <a:fillRect/>
          </a:stretch>
        </p:blipFill>
        <p:spPr>
          <a:xfrm>
            <a:off x="2843784" y="2402237"/>
            <a:ext cx="3024377" cy="1987616"/>
          </a:xfrm>
          <a:prstGeom prst="rect">
            <a:avLst/>
          </a:prstGeom>
        </p:spPr>
      </p:pic>
      <p:sp>
        <p:nvSpPr>
          <p:cNvPr id="9" name="TextBox 8"/>
          <p:cNvSpPr txBox="1"/>
          <p:nvPr/>
        </p:nvSpPr>
        <p:spPr>
          <a:xfrm rot="20660410">
            <a:off x="2051685" y="3320626"/>
            <a:ext cx="1080135" cy="367243"/>
          </a:xfrm>
          <a:prstGeom prst="rect">
            <a:avLst/>
          </a:prstGeom>
        </p:spPr>
        <p:txBody>
          <a:bodyPr wrap="square">
            <a:spAutoFit/>
          </a:bodyPr>
          <a:lstStyle/>
          <a:p>
            <a:pPr>
              <a:defRPr lang="ko-KR" altLang="en-US"/>
            </a:pPr>
            <a:r>
              <a:rPr lang="ko-KR" altLang="en-US"/>
              <a:t>접안시설</a:t>
            </a:r>
          </a:p>
        </p:txBody>
      </p:sp>
      <p:sp>
        <p:nvSpPr>
          <p:cNvPr id="10" name="TextBox 9"/>
          <p:cNvSpPr txBox="1"/>
          <p:nvPr/>
        </p:nvSpPr>
        <p:spPr>
          <a:xfrm rot="640471">
            <a:off x="5771849" y="3322583"/>
            <a:ext cx="1080135" cy="363330"/>
          </a:xfrm>
          <a:prstGeom prst="rect">
            <a:avLst/>
          </a:prstGeom>
        </p:spPr>
        <p:txBody>
          <a:bodyPr wrap="square">
            <a:spAutoFit/>
          </a:bodyPr>
          <a:lstStyle/>
          <a:p>
            <a:pPr>
              <a:defRPr lang="ko-KR" altLang="en-US"/>
            </a:pPr>
            <a:r>
              <a:rPr lang="ko-KR" altLang="en-US"/>
              <a:t>독도등대</a:t>
            </a:r>
          </a:p>
        </p:txBody>
      </p:sp>
      <p:sp>
        <p:nvSpPr>
          <p:cNvPr id="11" name="TextBox 10"/>
          <p:cNvSpPr txBox="1"/>
          <p:nvPr/>
        </p:nvSpPr>
        <p:spPr>
          <a:xfrm rot="960822">
            <a:off x="1302077" y="5946331"/>
            <a:ext cx="1440181" cy="366839"/>
          </a:xfrm>
          <a:prstGeom prst="rect">
            <a:avLst/>
          </a:prstGeom>
        </p:spPr>
        <p:txBody>
          <a:bodyPr wrap="square">
            <a:spAutoFit/>
          </a:bodyPr>
          <a:lstStyle/>
          <a:p>
            <a:pPr>
              <a:defRPr lang="ko-KR" altLang="en-US"/>
            </a:pPr>
            <a:r>
              <a:rPr lang="ko-KR" altLang="en-US"/>
              <a:t>위성안테나</a:t>
            </a:r>
          </a:p>
        </p:txBody>
      </p:sp>
      <p:sp>
        <p:nvSpPr>
          <p:cNvPr id="12" name="TextBox 11"/>
          <p:cNvSpPr txBox="1"/>
          <p:nvPr/>
        </p:nvSpPr>
        <p:spPr>
          <a:xfrm rot="20782082">
            <a:off x="6338951" y="5950491"/>
            <a:ext cx="1080135" cy="362679"/>
          </a:xfrm>
          <a:prstGeom prst="rect">
            <a:avLst/>
          </a:prstGeom>
        </p:spPr>
        <p:txBody>
          <a:bodyPr wrap="square">
            <a:spAutoFit/>
          </a:bodyPr>
          <a:lstStyle/>
          <a:p>
            <a:pPr>
              <a:defRPr lang="ko-KR" altLang="en-US"/>
            </a:pPr>
            <a:r>
              <a:rPr lang="ko-KR" altLang="en-US"/>
              <a:t>등반로</a:t>
            </a:r>
          </a:p>
        </p:txBody>
      </p:sp>
      <p:sp>
        <p:nvSpPr>
          <p:cNvPr id="13" name="TextBox 12"/>
          <p:cNvSpPr txBox="1"/>
          <p:nvPr/>
        </p:nvSpPr>
        <p:spPr>
          <a:xfrm>
            <a:off x="3724045" y="4470844"/>
            <a:ext cx="1263855" cy="365951"/>
          </a:xfrm>
          <a:prstGeom prst="rect">
            <a:avLst/>
          </a:prstGeom>
        </p:spPr>
        <p:txBody>
          <a:bodyPr wrap="square">
            <a:spAutoFit/>
          </a:bodyPr>
          <a:lstStyle/>
          <a:p>
            <a:pPr algn="ctr">
              <a:defRPr lang="ko-KR" altLang="en-US"/>
            </a:pPr>
            <a:r>
              <a:rPr lang="ko-KR" altLang="en-US"/>
              <a:t>경비대</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ctr">
              <a:defRPr lang="ko-KR" altLang="en-US"/>
            </a:pPr>
            <a:r>
              <a:rPr lang="ko-KR" altLang="en-US">
                <a:solidFill>
                  <a:schemeClr val="accent1"/>
                </a:solidFill>
              </a:rPr>
              <a:t>주민 독도 거주</a:t>
            </a:r>
          </a:p>
        </p:txBody>
      </p:sp>
      <p:sp>
        <p:nvSpPr>
          <p:cNvPr id="3" name="내용 개체 틀 2"/>
          <p:cNvSpPr>
            <a:spLocks noGrp="1"/>
          </p:cNvSpPr>
          <p:nvPr>
            <p:ph idx="1"/>
          </p:nvPr>
        </p:nvSpPr>
        <p:spPr>
          <a:xfrm>
            <a:off x="0" y="2420874"/>
            <a:ext cx="8713090" cy="2384432"/>
          </a:xfrm>
        </p:spPr>
        <p:txBody>
          <a:bodyPr>
            <a:normAutofit fontScale="87500" lnSpcReduction="10000"/>
          </a:bodyPr>
          <a:lstStyle/>
          <a:p>
            <a:pPr indent="127000" algn="ctr">
              <a:buNone/>
              <a:defRPr lang="ko-KR" altLang="en-US"/>
            </a:pPr>
            <a:r>
              <a:rPr lang="ko-KR" altLang="ko-KR">
                <a:solidFill>
                  <a:schemeClr val="accent6"/>
                </a:solidFill>
                <a:latin typeface="함초롬돋움"/>
                <a:cs typeface="함초롬돋움"/>
              </a:rPr>
              <a:t>서도에는 1가구의 주민이 거주</a:t>
            </a:r>
          </a:p>
          <a:p>
            <a:pPr indent="127000" algn="ctr">
              <a:buNone/>
              <a:defRPr lang="ko-KR" altLang="en-US"/>
            </a:pPr>
            <a:r>
              <a:rPr lang="ko-KR" altLang="ko-KR">
                <a:solidFill>
                  <a:schemeClr val="accent6"/>
                </a:solidFill>
                <a:latin typeface="함초롬돋움"/>
                <a:cs typeface="함초롬돋움"/>
              </a:rPr>
              <a:t> 동도에는 34명의 독도 경비대원이 생활</a:t>
            </a:r>
          </a:p>
          <a:p>
            <a:pPr indent="127000" algn="ctr">
              <a:buNone/>
              <a:defRPr lang="ko-KR" altLang="en-US"/>
            </a:pPr>
            <a:r>
              <a:rPr lang="ko-KR" altLang="ko-KR">
                <a:solidFill>
                  <a:schemeClr val="accent6"/>
                </a:solidFill>
                <a:latin typeface="함초롬돋움"/>
                <a:cs typeface="함초롬돋움"/>
              </a:rPr>
              <a:t>독도에 처음으로 주민 등록을 옮겨 거주한 사람은 최종</a:t>
            </a:r>
            <a:r>
              <a:rPr lang="ko-KR" altLang="en-US">
                <a:solidFill>
                  <a:schemeClr val="accent6"/>
                </a:solidFill>
                <a:latin typeface="함초롬돋움"/>
                <a:cs typeface="함초롬돋움"/>
              </a:rPr>
              <a:t>덕</a:t>
            </a:r>
          </a:p>
          <a:p>
            <a:pPr indent="127000" algn="ctr">
              <a:buNone/>
              <a:defRPr lang="ko-KR" altLang="en-US"/>
            </a:pPr>
            <a:r>
              <a:rPr lang="ko-KR" altLang="ko-KR">
                <a:solidFill>
                  <a:schemeClr val="accent6"/>
                </a:solidFill>
                <a:latin typeface="함초롬돋움"/>
                <a:cs typeface="함초롬돋움"/>
              </a:rPr>
              <a:t>지금은 김성도 부부 1가구가 전입하여 어로활동을 하며 거주</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495" y="499105"/>
            <a:ext cx="8137019" cy="5166365"/>
          </a:xfrm>
          <a:prstGeom prst="rect">
            <a:avLst/>
          </a:prstGeom>
        </p:spPr>
        <p:txBody>
          <a:bodyPr wrap="square">
            <a:spAutoFit/>
          </a:bodyPr>
          <a:lstStyle/>
          <a:p>
            <a:pPr indent="127000">
              <a:defRPr lang="ko-KR" altLang="en-US"/>
            </a:pPr>
            <a:r>
              <a:rPr lang="ko-KR" altLang="en-US" sz="2100" b="1"/>
              <a:t>[출처]</a:t>
            </a:r>
          </a:p>
          <a:p>
            <a:pPr indent="127000">
              <a:defRPr lang="ko-KR" altLang="en-US"/>
            </a:pPr>
            <a:r>
              <a:rPr lang="ko-KR" altLang="ko-KR" sz="2400" u="sng">
                <a:solidFill>
                  <a:schemeClr val="tx2">
                    <a:lumMod val="60000"/>
                    <a:lumOff val="40000"/>
                  </a:schemeClr>
                </a:solidFill>
                <a:ea typeface="함초롬바탕"/>
              </a:rPr>
              <a:t>http://news.naver.com/main/read.nhn?mode=LSD&amp;mid=sec&amp;sid1=102&amp;oid=003&amp;aid=0004661808 </a:t>
            </a:r>
          </a:p>
          <a:p>
            <a:pPr indent="127000">
              <a:defRPr lang="ko-KR" altLang="en-US"/>
            </a:pPr>
            <a:endParaRPr lang="ko-KR" altLang="ko-KR" sz="2400" u="sng">
              <a:solidFill>
                <a:schemeClr val="tx2">
                  <a:lumMod val="60000"/>
                  <a:lumOff val="40000"/>
                </a:schemeClr>
              </a:solidFill>
              <a:ea typeface="함초롬바탕"/>
            </a:endParaRPr>
          </a:p>
          <a:p>
            <a:pPr indent="127000">
              <a:defRPr lang="ko-KR" altLang="en-US"/>
            </a:pPr>
            <a:r>
              <a:rPr lang="ko-KR" altLang="ko-KR" sz="2400" u="sng">
                <a:solidFill>
                  <a:schemeClr val="tx2">
                    <a:lumMod val="60000"/>
                    <a:lumOff val="40000"/>
                  </a:schemeClr>
                </a:solidFill>
                <a:ea typeface="함초롬바탕"/>
              </a:rPr>
              <a:t>http://blog.naver.com/babojigi/30176204548 </a:t>
            </a:r>
          </a:p>
          <a:p>
            <a:pPr indent="127000">
              <a:defRPr lang="ko-KR" altLang="en-US"/>
            </a:pPr>
            <a:endParaRPr lang="ko-KR" altLang="ko-KR" sz="2400" b="1" u="sng">
              <a:solidFill>
                <a:schemeClr val="tx2">
                  <a:lumMod val="60000"/>
                  <a:lumOff val="40000"/>
                </a:schemeClr>
              </a:solidFill>
              <a:latin typeface="굴림"/>
              <a:ea typeface="굴림"/>
            </a:endParaRPr>
          </a:p>
          <a:p>
            <a:pPr indent="127000">
              <a:defRPr lang="ko-KR" altLang="en-US"/>
            </a:pPr>
            <a:r>
              <a:rPr lang="ko-KR" altLang="ko-KR" sz="2400" b="1" u="sng">
                <a:solidFill>
                  <a:schemeClr val="tx2">
                    <a:lumMod val="60000"/>
                    <a:lumOff val="40000"/>
                  </a:schemeClr>
                </a:solidFill>
                <a:latin typeface="굴림"/>
                <a:ea typeface="굴림"/>
              </a:rPr>
              <a:t>http://kin.naver.com/qna/detail.nhn?d1id=6&amp;dirId=60502&amp;docId=178741855&amp;sp=2&amp;sort=0&amp;sid=oeFUG84Tl0xDLIQNE9FvvA%3D%3D&amp;pid=SX1%2BXlpySDGsscKGgvGssssssso-262293&amp;search_sort=0&amp;qb=64+F64+EIOyYge2VtCDsmIHqs7U%3D&amp;spq=0&amp;section=kin&amp;rank=1&amp;enc=utf8</a:t>
            </a:r>
          </a:p>
          <a:p>
            <a:pPr indent="127000">
              <a:defRPr lang="ko-KR" altLang="en-US"/>
            </a:pPr>
            <a:endParaRPr lang="ko-KR" altLang="ko-KR" sz="2400" b="1" u="sng">
              <a:solidFill>
                <a:schemeClr val="tx2">
                  <a:lumMod val="60000"/>
                  <a:lumOff val="40000"/>
                </a:schemeClr>
              </a:solidFill>
              <a:latin typeface="굴림"/>
              <a:ea typeface="굴림"/>
            </a:endParaRPr>
          </a:p>
          <a:p>
            <a:pPr indent="127000">
              <a:defRPr lang="ko-KR" altLang="en-US"/>
            </a:pPr>
            <a:endParaRPr lang="ko-KR" altLang="ko-KR" sz="2400" b="1" u="sng">
              <a:solidFill>
                <a:schemeClr val="tx2">
                  <a:lumMod val="60000"/>
                  <a:lumOff val="40000"/>
                </a:schemeClr>
              </a:solidFill>
              <a:latin typeface="굴림"/>
              <a:ea typeface="굴림"/>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500042"/>
            <a:ext cx="8229600" cy="5626121"/>
          </a:xfrm>
        </p:spPr>
        <p:txBody>
          <a:bodyPr>
            <a:normAutofit lnSpcReduction="10000"/>
          </a:bodyPr>
          <a:lstStyle/>
          <a:p>
            <a:pPr>
              <a:buNone/>
            </a:pPr>
            <a:r>
              <a:rPr lang="en-US" altLang="ko-KR" dirty="0" smtClean="0"/>
              <a:t>   </a:t>
            </a:r>
            <a:r>
              <a:rPr lang="en-US" altLang="ko-KR" dirty="0" smtClean="0">
                <a:latin typeface="+mn-ea"/>
              </a:rPr>
              <a:t>1951</a:t>
            </a:r>
            <a:r>
              <a:rPr lang="ko-KR" altLang="en-US" dirty="0">
                <a:latin typeface="+mn-ea"/>
              </a:rPr>
              <a:t>년 미 태평양 공군이 설정한 ‘한국방공식별구역’에 독도와 </a:t>
            </a:r>
            <a:r>
              <a:rPr lang="en-US" altLang="ko-KR" dirty="0">
                <a:latin typeface="+mn-ea"/>
              </a:rPr>
              <a:t>DMZ</a:t>
            </a:r>
            <a:r>
              <a:rPr lang="ko-KR" altLang="en-US" dirty="0">
                <a:latin typeface="+mn-ea"/>
              </a:rPr>
              <a:t>를 </a:t>
            </a:r>
            <a:r>
              <a:rPr lang="ko-KR" altLang="en-US" dirty="0" smtClean="0">
                <a:latin typeface="+mn-ea"/>
              </a:rPr>
              <a:t>포함 </a:t>
            </a:r>
            <a:endParaRPr lang="en-US" altLang="ko-KR" dirty="0" smtClean="0">
              <a:latin typeface="+mn-ea"/>
            </a:endParaRPr>
          </a:p>
          <a:p>
            <a:pPr>
              <a:buNone/>
            </a:pPr>
            <a:r>
              <a:rPr lang="en-US" altLang="ko-KR" dirty="0">
                <a:latin typeface="+mn-ea"/>
              </a:rPr>
              <a:t> </a:t>
            </a:r>
            <a:r>
              <a:rPr lang="en-US" altLang="ko-KR" dirty="0" smtClean="0">
                <a:latin typeface="+mn-ea"/>
              </a:rPr>
              <a:t> </a:t>
            </a:r>
            <a:r>
              <a:rPr lang="ko-KR" altLang="en-US" dirty="0" smtClean="0">
                <a:latin typeface="+mn-ea"/>
              </a:rPr>
              <a:t> </a:t>
            </a:r>
            <a:r>
              <a:rPr lang="ko-KR" altLang="en-US" dirty="0">
                <a:latin typeface="+mn-ea"/>
              </a:rPr>
              <a:t>미 공군에서 </a:t>
            </a:r>
            <a:r>
              <a:rPr lang="en-US" altLang="ko-KR" dirty="0">
                <a:latin typeface="+mn-ea"/>
              </a:rPr>
              <a:t>1987</a:t>
            </a:r>
            <a:r>
              <a:rPr lang="ko-KR" altLang="en-US" dirty="0">
                <a:latin typeface="+mn-ea"/>
              </a:rPr>
              <a:t>년에 발행된 항법지도에도 </a:t>
            </a:r>
            <a:r>
              <a:rPr lang="ko-KR" altLang="en-US" dirty="0" err="1">
                <a:latin typeface="+mn-ea"/>
              </a:rPr>
              <a:t>한국방공식별구역내에</a:t>
            </a:r>
            <a:r>
              <a:rPr lang="ko-KR" altLang="en-US" dirty="0">
                <a:latin typeface="+mn-ea"/>
              </a:rPr>
              <a:t> 독도가 있음을 </a:t>
            </a:r>
            <a:r>
              <a:rPr lang="ko-KR" altLang="en-US" dirty="0" smtClean="0">
                <a:latin typeface="+mn-ea"/>
              </a:rPr>
              <a:t>명시</a:t>
            </a:r>
            <a:r>
              <a:rPr lang="en-US" altLang="ko-KR" dirty="0" smtClean="0">
                <a:latin typeface="+mn-ea"/>
              </a:rPr>
              <a:t> </a:t>
            </a:r>
            <a:r>
              <a:rPr lang="ko-KR" altLang="en-US" dirty="0">
                <a:latin typeface="+mn-ea"/>
              </a:rPr>
              <a:t>일본의 경우</a:t>
            </a:r>
            <a:r>
              <a:rPr lang="en-US" altLang="ko-KR" dirty="0">
                <a:latin typeface="+mn-ea"/>
              </a:rPr>
              <a:t>, 1969</a:t>
            </a:r>
            <a:r>
              <a:rPr lang="ko-KR" altLang="en-US" dirty="0">
                <a:latin typeface="+mn-ea"/>
              </a:rPr>
              <a:t>년 </a:t>
            </a:r>
            <a:r>
              <a:rPr lang="en-US" altLang="ko-KR" dirty="0">
                <a:latin typeface="+mn-ea"/>
              </a:rPr>
              <a:t>9</a:t>
            </a:r>
            <a:r>
              <a:rPr lang="ko-KR" altLang="en-US" dirty="0">
                <a:latin typeface="+mn-ea"/>
              </a:rPr>
              <a:t>월 방위청 훈령 제 </a:t>
            </a:r>
            <a:r>
              <a:rPr lang="en-US" altLang="ko-KR" dirty="0">
                <a:latin typeface="+mn-ea"/>
              </a:rPr>
              <a:t>36</a:t>
            </a:r>
            <a:r>
              <a:rPr lang="ko-KR" altLang="en-US" dirty="0">
                <a:latin typeface="+mn-ea"/>
              </a:rPr>
              <a:t>호</a:t>
            </a:r>
            <a:r>
              <a:rPr lang="en-US" altLang="ko-KR" dirty="0">
                <a:latin typeface="+mn-ea"/>
              </a:rPr>
              <a:t>(</a:t>
            </a:r>
            <a:r>
              <a:rPr lang="ko-KR" altLang="en-US" dirty="0" err="1">
                <a:latin typeface="+mn-ea"/>
              </a:rPr>
              <a:t>방공식별권</a:t>
            </a:r>
            <a:r>
              <a:rPr lang="ko-KR" altLang="en-US" dirty="0">
                <a:latin typeface="+mn-ea"/>
              </a:rPr>
              <a:t> 비행요령에 관한 훈령</a:t>
            </a:r>
            <a:r>
              <a:rPr lang="en-US" altLang="ko-KR" dirty="0">
                <a:latin typeface="+mn-ea"/>
              </a:rPr>
              <a:t>)</a:t>
            </a:r>
            <a:r>
              <a:rPr lang="ko-KR" altLang="en-US" dirty="0">
                <a:latin typeface="+mn-ea"/>
              </a:rPr>
              <a:t>에 의해 설정한 일본방공식별구역의 경우와 </a:t>
            </a:r>
            <a:r>
              <a:rPr lang="en-US" altLang="ko-KR" dirty="0">
                <a:latin typeface="+mn-ea"/>
              </a:rPr>
              <a:t>1972</a:t>
            </a:r>
            <a:r>
              <a:rPr lang="ko-KR" altLang="en-US" dirty="0">
                <a:latin typeface="+mn-ea"/>
              </a:rPr>
              <a:t>년 </a:t>
            </a:r>
            <a:r>
              <a:rPr lang="en-US" altLang="ko-KR" dirty="0">
                <a:latin typeface="+mn-ea"/>
              </a:rPr>
              <a:t>5</a:t>
            </a:r>
            <a:r>
              <a:rPr lang="ko-KR" altLang="en-US" dirty="0">
                <a:latin typeface="+mn-ea"/>
              </a:rPr>
              <a:t>월 오키나와 반환에 따라 일본방공식별구역 범위를 확장할 때에 일본방공식별구역</a:t>
            </a:r>
            <a:r>
              <a:rPr lang="en-US" altLang="ko-KR" dirty="0">
                <a:latin typeface="+mn-ea"/>
              </a:rPr>
              <a:t>(JADIZ)</a:t>
            </a:r>
            <a:r>
              <a:rPr lang="ko-KR" altLang="en-US" dirty="0">
                <a:latin typeface="+mn-ea"/>
              </a:rPr>
              <a:t>에 독도를 포함시키지 않았다</a:t>
            </a:r>
            <a:r>
              <a:rPr lang="en-US" altLang="ko-KR" dirty="0">
                <a:latin typeface="+mn-ea"/>
              </a:rPr>
              <a:t>. </a:t>
            </a:r>
            <a:r>
              <a:rPr lang="ko-KR" altLang="en-US" dirty="0">
                <a:latin typeface="+mn-ea"/>
              </a:rPr>
              <a:t>따라서 일본이 독도 상공을 포함하여 설정된 한국방공식별구역</a:t>
            </a:r>
            <a:r>
              <a:rPr lang="en-US" altLang="ko-KR" dirty="0">
                <a:latin typeface="+mn-ea"/>
              </a:rPr>
              <a:t>(KADIZ)</a:t>
            </a:r>
            <a:r>
              <a:rPr lang="ko-KR" altLang="en-US" dirty="0">
                <a:latin typeface="+mn-ea"/>
              </a:rPr>
              <a:t>에 관하여 아무런 이의제기를 하지 않은 것은 독도에 관한 한 그 상공을 인정한 행위라고 할 수 있다</a:t>
            </a:r>
            <a:r>
              <a:rPr lang="en-US" altLang="ko-KR" dirty="0">
                <a:latin typeface="+mn-ea"/>
              </a:rPr>
              <a:t>(</a:t>
            </a:r>
            <a:r>
              <a:rPr lang="ko-KR" altLang="en-US" dirty="0" err="1">
                <a:latin typeface="+mn-ea"/>
              </a:rPr>
              <a:t>김한택</a:t>
            </a:r>
            <a:r>
              <a:rPr lang="en-US" altLang="ko-KR" dirty="0">
                <a:latin typeface="+mn-ea"/>
              </a:rPr>
              <a:t>, 2008).</a:t>
            </a:r>
            <a:endParaRPr lang="ko-KR" altLang="en-US" dirty="0">
              <a:latin typeface="+mn-ea"/>
            </a:endParaRPr>
          </a:p>
          <a:p>
            <a:endParaRPr lang="ko-KR" altLang="en-US" dirty="0">
              <a:latin typeface="바탕" pitchFamily="18" charset="-127"/>
              <a:ea typeface="바탕" pitchFamily="18" charset="-127"/>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광선">
  <a:themeElements>
    <a:clrScheme name="광선">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광선">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광선">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한컴오피스">
  <a:themeElements>
    <a:clrScheme name="한컴오피스">
      <a:dk1>
        <a:sysClr val="windowText" lastClr="000000"/>
      </a:dk1>
      <a:lt1>
        <a:sysClr val="window" lastClr="FFFFFF"/>
      </a:lt1>
      <a:dk2>
        <a:srgbClr val="1C3D62"/>
      </a:dk2>
      <a:lt2>
        <a:srgbClr val="E3DCC1"/>
      </a:lt2>
      <a:accent1>
        <a:srgbClr val="315F97"/>
      </a:accent1>
      <a:accent2>
        <a:srgbClr val="C75252"/>
      </a:accent2>
      <a:accent3>
        <a:srgbClr val="E9AE2B"/>
      </a:accent3>
      <a:accent4>
        <a:srgbClr val="699B37"/>
      </a:accent4>
      <a:accent5>
        <a:srgbClr val="358791"/>
      </a:accent5>
      <a:accent6>
        <a:srgbClr val="CA56A7"/>
      </a:accent6>
      <a:hlink>
        <a:srgbClr val="0000FF"/>
      </a:hlink>
      <a:folHlink>
        <a:srgbClr val="800080"/>
      </a:folHlink>
    </a:clrScheme>
    <a:fontScheme name="한컴오피스">
      <a:majorFont>
        <a:latin typeface="함초롬돋움"/>
        <a:ea typeface="함초롬돋움"/>
        <a:cs typeface=""/>
      </a:majorFont>
      <a:minorFont>
        <a:latin typeface="함초롬돋움"/>
        <a:ea typeface="함초롬돋움"/>
        <a:cs typeface=""/>
      </a:minorFont>
    </a:fontScheme>
    <a:fmtScheme name="한컴오피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89</TotalTime>
  <Words>3756</Words>
  <Application>Microsoft Office PowerPoint</Application>
  <PresentationFormat>화면 슬라이드 쇼(4:3)</PresentationFormat>
  <Paragraphs>459</Paragraphs>
  <Slides>86</Slides>
  <Notes>21</Notes>
  <HiddenSlides>0</HiddenSlides>
  <MMClips>1</MMClips>
  <ScaleCrop>false</ScaleCrop>
  <HeadingPairs>
    <vt:vector size="4" baseType="variant">
      <vt:variant>
        <vt:lpstr>테마</vt:lpstr>
      </vt:variant>
      <vt:variant>
        <vt:i4>1</vt:i4>
      </vt:variant>
      <vt:variant>
        <vt:lpstr>슬라이드 제목</vt:lpstr>
      </vt:variant>
      <vt:variant>
        <vt:i4>86</vt:i4>
      </vt:variant>
    </vt:vector>
  </HeadingPairs>
  <TitlesOfParts>
    <vt:vector size="87" baseType="lpstr">
      <vt:lpstr>광선</vt:lpstr>
      <vt:lpstr>독도가 우리영토인 근거는?</vt:lpstr>
      <vt:lpstr>목차</vt:lpstr>
      <vt:lpstr>독도가 한국땅인 지리적 근거</vt:lpstr>
      <vt:lpstr>지리적인 위치</vt:lpstr>
      <vt:lpstr>PowerPoint 프레젠테이션</vt:lpstr>
      <vt:lpstr>PowerPoint 프레젠테이션</vt:lpstr>
      <vt:lpstr>지리적인 특성 </vt:lpstr>
      <vt:lpstr>PowerPoint 프레젠테이션</vt:lpstr>
      <vt:lpstr>PowerPoint 프레젠테이션</vt:lpstr>
      <vt:lpstr>일본과의 지리적 위치</vt:lpstr>
      <vt:lpstr>PowerPoint 프레젠테이션</vt:lpstr>
      <vt:lpstr>독도가 한국땅인 역사적 근거</vt:lpstr>
      <vt:lpstr>  일본이 독도영유권을  주장하는 역사적 이유  </vt:lpstr>
      <vt:lpstr>근거1</vt:lpstr>
      <vt:lpstr>근거2</vt:lpstr>
      <vt:lpstr>근거2-2</vt:lpstr>
      <vt:lpstr>근거3</vt:lpstr>
      <vt:lpstr>근거4</vt:lpstr>
      <vt:lpstr>근거5</vt:lpstr>
      <vt:lpstr>근거6</vt:lpstr>
      <vt:lpstr>근거7</vt:lpstr>
      <vt:lpstr>근거8</vt:lpstr>
      <vt:lpstr>니타카호 항해일지</vt:lpstr>
      <vt:lpstr>니타카호 항해일지</vt:lpstr>
      <vt:lpstr>조선국 교제시말 내탐서</vt:lpstr>
      <vt:lpstr>울도 군수 심흥택 보고서</vt:lpstr>
      <vt:lpstr>삼국통람도설</vt:lpstr>
      <vt:lpstr>PowerPoint 프레젠테이션</vt:lpstr>
      <vt:lpstr>동국문헌비고</vt:lpstr>
      <vt:lpstr>일본여지노정전도</vt:lpstr>
      <vt:lpstr>PowerPoint 프레젠테이션</vt:lpstr>
      <vt:lpstr>조선국교제시말내탐서(1870년판)</vt:lpstr>
      <vt:lpstr>PowerPoint 프레젠테이션</vt:lpstr>
      <vt:lpstr>그 외의 역사적 근거들</vt:lpstr>
      <vt:lpstr>출처</vt:lpstr>
      <vt:lpstr>독도가 한국땅인 국제법적 근거</vt:lpstr>
      <vt:lpstr>국제법이란</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독도가 한국땅인 정치외교적 근거</vt:lpstr>
      <vt:lpstr>일본 에도ㆍ메이지 시대의 독도 소속에 대한 기본인식 </vt:lpstr>
      <vt:lpstr>대한제국의 독도에 대한 확고한 인식과 통치 </vt:lpstr>
      <vt:lpstr>PowerPoint 프레젠테이션</vt:lpstr>
      <vt:lpstr>일본의 불법적인 독도 영토 편입 </vt:lpstr>
      <vt:lpstr>제2차 세계대전 이후 대한민국의 독도 영유권 재확인  </vt:lpstr>
      <vt:lpstr>PowerPoint 프레젠테이션</vt:lpstr>
      <vt:lpstr>독도에 외교에 대한 한국의 입장 </vt:lpstr>
      <vt:lpstr>타국과의 독도에대한 일본의 입장</vt:lpstr>
      <vt:lpstr>우리나라의 해결방안</vt:lpstr>
      <vt:lpstr>일본이 탐내는 독도의 가치</vt:lpstr>
      <vt:lpstr>독도의 일반적인 가치</vt:lpstr>
      <vt:lpstr>독도의 군사적 가치 및 해양 과학적 가치</vt:lpstr>
      <vt:lpstr>독도의 지질학적 가치</vt:lpstr>
      <vt:lpstr>일본이 독도에  관심을 갖는 진짜 이유</vt:lpstr>
      <vt:lpstr>독도가 한국영토인 근거</vt:lpstr>
      <vt:lpstr>공인들의 대답</vt:lpstr>
      <vt:lpstr>독도영유권</vt:lpstr>
      <vt:lpstr>PowerPoint 프레젠테이션</vt:lpstr>
      <vt:lpstr>독도가 한국땅인 입법.행정.사법적 근거</vt:lpstr>
      <vt:lpstr>경찰이 상주하여 독도경비</vt:lpstr>
      <vt:lpstr>독도 경비</vt:lpstr>
      <vt:lpstr>우리군이 독도영해·영공 수호</vt:lpstr>
      <vt:lpstr>PowerPoint 프레젠테이션</vt:lpstr>
      <vt:lpstr>독도관련 법령 시행</vt:lpstr>
      <vt:lpstr>여러가지 시설물 설치·운영</vt:lpstr>
      <vt:lpstr>PowerPoint 프레젠테이션</vt:lpstr>
      <vt:lpstr>주민 독도 거주</vt:lpstr>
      <vt:lpstr>PowerPoint 프레젠테이션</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독도의 지리적 근거</dc:title>
  <dc:creator>Owner</dc:creator>
  <cp:lastModifiedBy>Windows 사용자</cp:lastModifiedBy>
  <cp:revision>16</cp:revision>
  <dcterms:created xsi:type="dcterms:W3CDTF">2016-03-20T09:59:00Z</dcterms:created>
  <dcterms:modified xsi:type="dcterms:W3CDTF">2016-03-31T16:27:00Z</dcterms:modified>
</cp:coreProperties>
</file>