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318" r:id="rId12"/>
    <p:sldId id="267" r:id="rId13"/>
    <p:sldId id="268" r:id="rId14"/>
    <p:sldId id="269" r:id="rId15"/>
    <p:sldId id="270" r:id="rId16"/>
    <p:sldId id="271" r:id="rId17"/>
    <p:sldId id="308" r:id="rId18"/>
    <p:sldId id="309" r:id="rId19"/>
    <p:sldId id="310" r:id="rId20"/>
    <p:sldId id="311" r:id="rId21"/>
    <p:sldId id="312" r:id="rId22"/>
    <p:sldId id="313" r:id="rId23"/>
    <p:sldId id="314" r:id="rId24"/>
    <p:sldId id="315" r:id="rId25"/>
    <p:sldId id="316" r:id="rId26"/>
    <p:sldId id="317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298" r:id="rId54"/>
    <p:sldId id="299" r:id="rId55"/>
    <p:sldId id="300" r:id="rId56"/>
    <p:sldId id="301" r:id="rId57"/>
    <p:sldId id="302" r:id="rId58"/>
    <p:sldId id="303" r:id="rId59"/>
    <p:sldId id="304" r:id="rId60"/>
    <p:sldId id="305" r:id="rId61"/>
    <p:sldId id="306" r:id="rId62"/>
    <p:sldId id="307" r:id="rId63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5" autoAdjust="0"/>
    <p:restoredTop sz="94660"/>
  </p:normalViewPr>
  <p:slideViewPr>
    <p:cSldViewPr>
      <p:cViewPr varScale="1">
        <p:scale>
          <a:sx n="64" d="100"/>
          <a:sy n="64" d="100"/>
        </p:scale>
        <p:origin x="-220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B79F742-06C3-4E0D-929C-213DEF91DDAB}" type="datetimeFigureOut">
              <a:rPr lang="ko-KR" altLang="en-US" smtClean="0"/>
              <a:pPr/>
              <a:t>2016-03-31</a:t>
            </a:fld>
            <a:endParaRPr lang="ko-KR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071B5BF-73B7-48B2-A907-04836829F55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9F742-06C3-4E0D-929C-213DEF91DDAB}" type="datetimeFigureOut">
              <a:rPr lang="ko-KR" altLang="en-US" smtClean="0"/>
              <a:pPr/>
              <a:t>2016-03-31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1B5BF-73B7-48B2-A907-04836829F55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9F742-06C3-4E0D-929C-213DEF91DDAB}" type="datetimeFigureOut">
              <a:rPr lang="ko-KR" altLang="en-US" smtClean="0"/>
              <a:pPr/>
              <a:t>2016-03-31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071B5BF-73B7-48B2-A907-04836829F55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9F742-06C3-4E0D-929C-213DEF91DDAB}" type="datetimeFigureOut">
              <a:rPr lang="ko-KR" altLang="en-US" smtClean="0"/>
              <a:pPr/>
              <a:t>2016-03-31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1B5BF-73B7-48B2-A907-04836829F55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79F742-06C3-4E0D-929C-213DEF91DDAB}" type="datetimeFigureOut">
              <a:rPr lang="ko-KR" altLang="en-US" smtClean="0"/>
              <a:pPr/>
              <a:t>2016-03-31</a:t>
            </a:fld>
            <a:endParaRPr lang="ko-KR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071B5BF-73B7-48B2-A907-04836829F55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9F742-06C3-4E0D-929C-213DEF91DDAB}" type="datetimeFigureOut">
              <a:rPr lang="ko-KR" altLang="en-US" smtClean="0"/>
              <a:pPr/>
              <a:t>2016-03-31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1B5BF-73B7-48B2-A907-04836829F55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9F742-06C3-4E0D-929C-213DEF91DDAB}" type="datetimeFigureOut">
              <a:rPr lang="ko-KR" altLang="en-US" smtClean="0"/>
              <a:pPr/>
              <a:t>2016-03-31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1B5BF-73B7-48B2-A907-04836829F55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9F742-06C3-4E0D-929C-213DEF91DDAB}" type="datetimeFigureOut">
              <a:rPr lang="ko-KR" altLang="en-US" smtClean="0"/>
              <a:pPr/>
              <a:t>2016-03-31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1B5BF-73B7-48B2-A907-04836829F55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9F742-06C3-4E0D-929C-213DEF91DDAB}" type="datetimeFigureOut">
              <a:rPr lang="ko-KR" altLang="en-US" smtClean="0"/>
              <a:pPr/>
              <a:t>2016-03-31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1B5BF-73B7-48B2-A907-04836829F55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9F742-06C3-4E0D-929C-213DEF91DDAB}" type="datetimeFigureOut">
              <a:rPr lang="ko-KR" altLang="en-US" smtClean="0"/>
              <a:pPr/>
              <a:t>2016-03-31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071B5BF-73B7-48B2-A907-04836829F55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9F742-06C3-4E0D-929C-213DEF91DDAB}" type="datetimeFigureOut">
              <a:rPr lang="ko-KR" altLang="en-US" smtClean="0"/>
              <a:pPr/>
              <a:t>2016-03-31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1B5BF-73B7-48B2-A907-04836829F55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0B79F742-06C3-4E0D-929C-213DEF91DDAB}" type="datetimeFigureOut">
              <a:rPr lang="ko-KR" altLang="en-US" smtClean="0"/>
              <a:pPr/>
              <a:t>2016-03-31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C071B5BF-73B7-48B2-A907-04836829F55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1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1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1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1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1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1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1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1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1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://www.google.co.kr/url?sa=i&amp;rct=j&amp;q=&amp;esrc=s&amp;source=images&amp;cd=&amp;cad=rja&amp;uact=8&amp;ved=0ahUKEwiQnZuln-rLAhWDHZQKHZ7HBJ4QjRwIBw&amp;url=http://www.osaka-kyoiku.ac.jp/~jochi/shigeru/keiko/keiko2011.htm&amp;bvm=bv.118353311,d.dGo&amp;psig=AFQjCNG7LiF-zlbz6PvqaqCV9SBQHUYboQ&amp;ust=1459490323030623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terms.naver.com/entry.nhn?docId=1085800&amp;ref=y" TargetMode="External"/><Relationship Id="rId2" Type="http://schemas.openxmlformats.org/officeDocument/2006/relationships/hyperlink" Target="http://terms.naver.com/entry.nhn?docId=1137172&amp;ref=y" TargetMode="Externa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google.co.kr/url?sa=i&amp;rct=j&amp;q=&amp;esrc=s&amp;source=images&amp;cd=&amp;cad=rja&amp;uact=8&amp;ved=0ahUKEwip962g_ejLAhXONpQKHUkIBFgQjRwIBw&amp;url=http://bamnwind.tistory.com/991&amp;bvm=bv.117868183,d.dGo&amp;psig=AFQjCNGROx5hGiK81Y0aMaI2N6BIsRNNDQ&amp;ust=145944679113658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03648" y="3212976"/>
            <a:ext cx="6511131" cy="2417032"/>
          </a:xfrm>
        </p:spPr>
        <p:txBody>
          <a:bodyPr>
            <a:normAutofit/>
          </a:bodyPr>
          <a:lstStyle/>
          <a:p>
            <a:r>
              <a:rPr lang="ko-KR" altLang="en-US" sz="2000" dirty="0" err="1" smtClean="0"/>
              <a:t>일본문화의이해</a:t>
            </a:r>
            <a:endParaRPr lang="en-US" altLang="ko-KR" sz="2000" dirty="0" smtClean="0"/>
          </a:p>
          <a:p>
            <a:r>
              <a:rPr lang="ko-KR" altLang="en-US" sz="2000" dirty="0" smtClean="0"/>
              <a:t>일본어일본학과          관광경영학과</a:t>
            </a:r>
            <a:endParaRPr lang="en-US" altLang="ko-KR" sz="2000" dirty="0" smtClean="0"/>
          </a:p>
          <a:p>
            <a:r>
              <a:rPr lang="en-US" altLang="ko-KR" sz="2000" dirty="0" smtClean="0"/>
              <a:t>21302207 </a:t>
            </a:r>
            <a:r>
              <a:rPr lang="ko-KR" altLang="en-US" sz="2000" dirty="0" smtClean="0"/>
              <a:t>김민서      </a:t>
            </a:r>
            <a:r>
              <a:rPr lang="en-US" altLang="ko-KR" sz="2000" dirty="0" smtClean="0"/>
              <a:t>21316044 </a:t>
            </a:r>
            <a:r>
              <a:rPr lang="ko-KR" altLang="en-US" sz="2000" dirty="0" smtClean="0"/>
              <a:t>최은성</a:t>
            </a:r>
            <a:endParaRPr lang="en-US" altLang="ko-KR" sz="2000" dirty="0" smtClean="0"/>
          </a:p>
          <a:p>
            <a:r>
              <a:rPr lang="en-US" altLang="ko-KR" sz="2000" dirty="0" smtClean="0"/>
              <a:t>21302362 </a:t>
            </a:r>
            <a:r>
              <a:rPr lang="ko-KR" altLang="en-US" sz="2000" dirty="0" smtClean="0"/>
              <a:t>김나영      금융보험학과</a:t>
            </a:r>
            <a:endParaRPr lang="en-US" altLang="ko-KR" sz="2000" dirty="0" smtClean="0"/>
          </a:p>
          <a:p>
            <a:r>
              <a:rPr lang="en-US" altLang="ko-KR" sz="2000" dirty="0" smtClean="0"/>
              <a:t>21501613 </a:t>
            </a:r>
            <a:r>
              <a:rPr lang="ko-KR" altLang="en-US" sz="2000" dirty="0" smtClean="0"/>
              <a:t>민규태      </a:t>
            </a:r>
            <a:r>
              <a:rPr lang="en-US" altLang="ko-KR" sz="2000" dirty="0" smtClean="0"/>
              <a:t>21415398 </a:t>
            </a:r>
            <a:r>
              <a:rPr lang="ko-KR" altLang="en-US" sz="2000" dirty="0" smtClean="0"/>
              <a:t>이상엽   </a:t>
            </a:r>
            <a:endParaRPr lang="en-US" altLang="ko-KR" sz="2000" dirty="0" smtClean="0"/>
          </a:p>
          <a:p>
            <a:r>
              <a:rPr lang="en-US" altLang="ko-KR" sz="2000" dirty="0" smtClean="0"/>
              <a:t>21501697 </a:t>
            </a:r>
            <a:r>
              <a:rPr lang="ko-KR" altLang="en-US" sz="2000" dirty="0" smtClean="0"/>
              <a:t>손준호</a:t>
            </a:r>
            <a:endParaRPr lang="ko-KR" altLang="en-US" sz="2000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6477000" cy="1828800"/>
          </a:xfrm>
        </p:spPr>
        <p:txBody>
          <a:bodyPr/>
          <a:lstStyle/>
          <a:p>
            <a:r>
              <a:rPr lang="en-US" altLang="ko-KR" dirty="0" smtClean="0"/>
              <a:t>4</a:t>
            </a:r>
            <a:r>
              <a:rPr lang="ko-KR" altLang="en-US" dirty="0" smtClean="0"/>
              <a:t>조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dirty="0" smtClean="0"/>
              <a:t>친구해</a:t>
            </a:r>
            <a:r>
              <a:rPr lang="ko-KR" altLang="en-US" dirty="0" smtClean="0"/>
              <a:t>조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400800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3500" dirty="0" smtClean="0"/>
              <a:t>신사 방문예절은 무엇인가</a:t>
            </a:r>
            <a:endParaRPr lang="ko-KR" altLang="en-US" sz="35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82510"/>
            <a:ext cx="4754818" cy="527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9741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1471368"/>
          </a:xfrm>
        </p:spPr>
        <p:txBody>
          <a:bodyPr/>
          <a:lstStyle/>
          <a:p>
            <a:pPr algn="ctr"/>
            <a:r>
              <a:rPr lang="ko-KR" altLang="en-US" sz="7200" dirty="0" smtClean="0"/>
              <a:t>스</a:t>
            </a:r>
            <a:r>
              <a:rPr lang="ko-KR" altLang="en-US" sz="7200" dirty="0" smtClean="0"/>
              <a:t>모</a:t>
            </a:r>
            <a:endParaRPr lang="ko-KR" altLang="en-US" sz="7200" dirty="0"/>
          </a:p>
        </p:txBody>
      </p:sp>
    </p:spTree>
    <p:extLst>
      <p:ext uri="{BB962C8B-B14F-4D97-AF65-F5344CB8AC3E}">
        <p14:creationId xmlns:p14="http://schemas.microsoft.com/office/powerpoint/2010/main" xmlns="" val="425053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112114336" descr="EMB0000208c75d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9144000" cy="44452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145" name="_x112116336" descr="EMB0000208c75d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45232"/>
            <a:ext cx="9112959" cy="5060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121" name="_x112116416" descr="EMB0000208c75d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88640"/>
            <a:ext cx="7308304" cy="6516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ko-KR" altLang="en-US" smtClean="0"/>
              <a:t>도효이리</a:t>
            </a:r>
            <a:endParaRPr lang="ko-KR" altLang="en-US" dirty="0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10863"/>
            <a:ext cx="9144000" cy="574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55776" y="-171400"/>
            <a:ext cx="4258816" cy="994122"/>
          </a:xfrm>
        </p:spPr>
        <p:txBody>
          <a:bodyPr/>
          <a:lstStyle/>
          <a:p>
            <a:r>
              <a:rPr lang="ko-KR" altLang="en-US" dirty="0" err="1" smtClean="0"/>
              <a:t>요코즈나</a:t>
            </a:r>
            <a:endParaRPr lang="ko-KR" alt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692696"/>
            <a:ext cx="3483223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548680"/>
            <a:ext cx="3706264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_x109621456" descr="EMB000016e4784d"/>
          <p:cNvPicPr>
            <a:picLocks noChangeAspect="1" noChangeArrowheads="1"/>
          </p:cNvPicPr>
          <p:nvPr/>
        </p:nvPicPr>
        <p:blipFill>
          <a:blip r:embed="rId2" cstate="print">
            <a:lum bright="42000"/>
          </a:blip>
          <a:srcRect/>
          <a:stretch>
            <a:fillRect/>
          </a:stretch>
        </p:blipFill>
        <p:spPr bwMode="auto">
          <a:xfrm>
            <a:off x="-375256" y="0"/>
            <a:ext cx="9519256" cy="6858000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0034" y="2786058"/>
            <a:ext cx="7772400" cy="1470025"/>
          </a:xfrm>
        </p:spPr>
        <p:txBody>
          <a:bodyPr/>
          <a:lstStyle/>
          <a:p>
            <a:r>
              <a:rPr lang="ko-KR" altLang="en-US"/>
              <a:t>기모노 </a:t>
            </a:r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14282" y="1285860"/>
            <a:ext cx="8572560" cy="5214974"/>
          </a:xfrm>
        </p:spPr>
        <p:txBody>
          <a:bodyPr>
            <a:normAutofit/>
          </a:bodyPr>
          <a:lstStyle/>
          <a:p>
            <a:endParaRPr lang="ko-KR" altLang="en-US" dirty="0"/>
          </a:p>
          <a:p>
            <a:r>
              <a:rPr lang="ko-KR" altLang="en-US" dirty="0" smtClean="0"/>
              <a:t>귀족중심의 사회였던 平安</a:t>
            </a:r>
            <a:r>
              <a:rPr lang="en-US" altLang="ko-KR" dirty="0" smtClean="0"/>
              <a:t>(</a:t>
            </a:r>
            <a:r>
              <a:rPr lang="ko-KR" altLang="en-US" dirty="0" smtClean="0"/>
              <a:t>へいあん</a:t>
            </a:r>
            <a:r>
              <a:rPr lang="en-US" altLang="ko-KR" dirty="0" smtClean="0"/>
              <a:t>)</a:t>
            </a:r>
            <a:r>
              <a:rPr lang="ko-KR" altLang="en-US" dirty="0" smtClean="0"/>
              <a:t>시대에는 일본 풍토에 적합한 기모노가 만들어진 시기</a:t>
            </a:r>
            <a:endParaRPr lang="en-US" altLang="ko-KR" dirty="0" smtClean="0"/>
          </a:p>
          <a:p>
            <a:r>
              <a:rPr lang="ko-KR" altLang="en-US" dirty="0" smtClean="0"/>
              <a:t>여자는 </a:t>
            </a:r>
            <a:r>
              <a:rPr lang="ko-KR" altLang="en-US" dirty="0" err="1" smtClean="0"/>
              <a:t>十二單</a:t>
            </a:r>
            <a:r>
              <a:rPr lang="en-US" altLang="ko-KR" dirty="0" smtClean="0"/>
              <a:t>(</a:t>
            </a:r>
            <a:r>
              <a:rPr lang="ko-KR" altLang="en-US" dirty="0" smtClean="0"/>
              <a:t>じゅにひとえ </a:t>
            </a:r>
            <a:r>
              <a:rPr lang="en-US" altLang="ko-KR" dirty="0" smtClean="0"/>
              <a:t>)</a:t>
            </a:r>
            <a:r>
              <a:rPr lang="ko-KR" altLang="en-US" dirty="0" smtClean="0"/>
              <a:t>라는 아주 화려한 옷을 입고 머리 모양을 앞머리를 좌우로 부풀려 정수리에 묶고 나머지는 길게 늘어뜨리는 모양을 주로 함</a:t>
            </a:r>
            <a:endParaRPr lang="en-US" altLang="ko-KR" dirty="0" smtClean="0"/>
          </a:p>
          <a:p>
            <a:r>
              <a:rPr lang="ko-KR" altLang="en-US" dirty="0" smtClean="0"/>
              <a:t>남자는 사모관대를 연상시키는 束帶</a:t>
            </a:r>
            <a:r>
              <a:rPr lang="en-US" altLang="ko-KR" dirty="0" smtClean="0"/>
              <a:t>(</a:t>
            </a:r>
            <a:r>
              <a:rPr lang="ko-KR" altLang="en-US" dirty="0" smtClean="0"/>
              <a:t>そくたい</a:t>
            </a:r>
            <a:r>
              <a:rPr lang="en-US" altLang="ko-KR" dirty="0" smtClean="0"/>
              <a:t>)</a:t>
            </a:r>
            <a:r>
              <a:rPr lang="ko-KR" altLang="en-US" dirty="0" smtClean="0"/>
              <a:t>를 주로 입음</a:t>
            </a:r>
            <a:endParaRPr lang="en-US" altLang="ko-KR" dirty="0" smtClean="0"/>
          </a:p>
          <a:p>
            <a:r>
              <a:rPr lang="ko-KR" altLang="en-US" dirty="0" smtClean="0"/>
              <a:t>요즘은 평상시에는 잘 입지 않고 결혼식이나 성인식</a:t>
            </a:r>
            <a:r>
              <a:rPr lang="en-US" altLang="ko-KR" dirty="0" smtClean="0"/>
              <a:t>, </a:t>
            </a:r>
            <a:r>
              <a:rPr lang="ko-KR" altLang="en-US" dirty="0" smtClean="0"/>
              <a:t>기타 예의를 갖추어야 할 모임에 나갈 때나 명절에 주로 입는다</a:t>
            </a:r>
            <a:r>
              <a:rPr lang="en-US" altLang="ko-KR" dirty="0" smtClean="0"/>
              <a:t>.</a:t>
            </a:r>
          </a:p>
          <a:p>
            <a:endParaRPr lang="ko-KR" altLang="en-US" dirty="0"/>
          </a:p>
          <a:p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>
            <a:normAutofit fontScale="90000"/>
          </a:bodyPr>
          <a:lstStyle/>
          <a:p>
            <a:r>
              <a:rPr lang="en-US" altLang="ko-KR" b="1"/>
              <a:t/>
            </a:r>
            <a:br>
              <a:rPr lang="en-US" altLang="ko-KR" b="1"/>
            </a:br>
            <a:r>
              <a:rPr lang="ko-KR" altLang="en-US" b="1"/>
              <a:t>기모노의 역사 </a:t>
            </a:r>
            <a:r>
              <a:rPr lang="ko-KR" altLang="en-US"/>
              <a:t/>
            </a:r>
            <a:br>
              <a:rPr lang="ko-KR" altLang="en-US"/>
            </a:br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85720" y="1142984"/>
            <a:ext cx="8572560" cy="5286412"/>
          </a:xfrm>
        </p:spPr>
        <p:txBody>
          <a:bodyPr/>
          <a:lstStyle/>
          <a:p>
            <a:pPr algn="ctr"/>
            <a:endParaRPr lang="en-US" altLang="ko-KR"/>
          </a:p>
          <a:p>
            <a:pPr algn="ctr"/>
            <a:endParaRPr lang="en-US" altLang="ko-KR"/>
          </a:p>
          <a:p>
            <a:pPr algn="ctr"/>
            <a:r>
              <a:rPr lang="ko-KR" altLang="en-US"/>
              <a:t>남방의 개방적 요소</a:t>
            </a:r>
            <a:endParaRPr lang="en-US" altLang="ko-KR"/>
          </a:p>
          <a:p>
            <a:pPr algn="ctr"/>
            <a:endParaRPr lang="en-US" altLang="ko-KR"/>
          </a:p>
          <a:p>
            <a:pPr algn="ctr"/>
            <a:r>
              <a:rPr lang="ko-KR" altLang="en-US"/>
              <a:t>고온다습한 여름</a:t>
            </a:r>
            <a:r>
              <a:rPr lang="en-US" altLang="ko-KR"/>
              <a:t>,</a:t>
            </a:r>
            <a:r>
              <a:rPr lang="ko-KR" altLang="en-US"/>
              <a:t> 한랭한</a:t>
            </a:r>
            <a:r>
              <a:rPr lang="en-US" altLang="ko-KR"/>
              <a:t> </a:t>
            </a:r>
            <a:r>
              <a:rPr lang="ko-KR" altLang="en-US"/>
              <a:t>겨울을 나기 위한 대비책과 보충하기 위한 수단으로서 연구</a:t>
            </a:r>
            <a:r>
              <a:rPr lang="en-US" altLang="ko-KR"/>
              <a:t>, </a:t>
            </a:r>
            <a:r>
              <a:rPr lang="ko-KR" altLang="en-US"/>
              <a:t>개발한 것</a:t>
            </a:r>
            <a:endParaRPr lang="en-US" altLang="ko-KR"/>
          </a:p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02813"/>
            <a:ext cx="8229600" cy="868346"/>
          </a:xfrm>
        </p:spPr>
        <p:txBody>
          <a:bodyPr>
            <a:normAutofit fontScale="90000"/>
          </a:bodyPr>
          <a:lstStyle/>
          <a:p>
            <a:r>
              <a:rPr lang="ko-KR" altLang="en-US" b="1"/>
              <a:t>기모노의 유래</a:t>
            </a:r>
            <a:r>
              <a:rPr lang="ko-KR" altLang="en-US"/>
              <a:t/>
            </a:r>
            <a:br>
              <a:rPr lang="ko-KR" altLang="en-US"/>
            </a:br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altLang="ko-KR" sz="2400" dirty="0" smtClean="0"/>
          </a:p>
          <a:p>
            <a:r>
              <a:rPr lang="ko-KR" altLang="en-US" sz="2400" dirty="0" smtClean="0"/>
              <a:t>신사</a:t>
            </a:r>
            <a:endParaRPr lang="en-US" altLang="ko-KR" sz="2400" dirty="0"/>
          </a:p>
          <a:p>
            <a:r>
              <a:rPr lang="ko-KR" altLang="en-US" sz="2400" dirty="0" smtClean="0"/>
              <a:t>스</a:t>
            </a:r>
            <a:r>
              <a:rPr lang="ko-KR" altLang="en-US" sz="2400" dirty="0" smtClean="0"/>
              <a:t>모</a:t>
            </a:r>
            <a:endParaRPr lang="en-US" altLang="ko-KR" sz="2400" dirty="0" smtClean="0"/>
          </a:p>
          <a:p>
            <a:r>
              <a:rPr lang="ko-KR" altLang="en-US" sz="2400" dirty="0" smtClean="0"/>
              <a:t>기모노</a:t>
            </a:r>
            <a:endParaRPr lang="en-US" altLang="ko-KR" sz="2400" dirty="0" smtClean="0"/>
          </a:p>
          <a:p>
            <a:r>
              <a:rPr lang="ko-KR" altLang="en-US" sz="2400" dirty="0" err="1" smtClean="0"/>
              <a:t>사케</a:t>
            </a:r>
            <a:endParaRPr lang="en-US" altLang="ko-KR" sz="2400" dirty="0" smtClean="0"/>
          </a:p>
          <a:p>
            <a:r>
              <a:rPr lang="ko-KR" altLang="en-US" sz="2400" dirty="0" err="1" smtClean="0"/>
              <a:t>마츠리</a:t>
            </a:r>
            <a:endParaRPr lang="en-US" altLang="ko-KR" sz="2400" dirty="0" smtClean="0"/>
          </a:p>
          <a:p>
            <a:r>
              <a:rPr lang="ko-KR" altLang="en-US" sz="2400" dirty="0" err="1" smtClean="0"/>
              <a:t>료칸</a:t>
            </a:r>
            <a:endParaRPr lang="en-US" altLang="ko-KR" sz="2400" dirty="0" smtClean="0"/>
          </a:p>
          <a:p>
            <a:endParaRPr lang="en-US" altLang="ko-KR" sz="2400" dirty="0"/>
          </a:p>
          <a:p>
            <a:endParaRPr lang="en-US" altLang="ko-KR" sz="2400" dirty="0" smtClean="0"/>
          </a:p>
          <a:p>
            <a:pPr>
              <a:buNone/>
            </a:pPr>
            <a:endParaRPr lang="en-US" altLang="ko-KR" sz="2400" dirty="0" smtClean="0"/>
          </a:p>
          <a:p>
            <a:endParaRPr lang="ko-KR" altLang="en-US" sz="2400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3500" dirty="0" smtClean="0"/>
              <a:t>목차</a:t>
            </a:r>
            <a:endParaRPr lang="ko-KR" altLang="en-US" sz="3500" dirty="0"/>
          </a:p>
        </p:txBody>
      </p:sp>
    </p:spTree>
    <p:extLst>
      <p:ext uri="{BB962C8B-B14F-4D97-AF65-F5344CB8AC3E}">
        <p14:creationId xmlns:p14="http://schemas.microsoft.com/office/powerpoint/2010/main" xmlns="" val="327097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/>
              <a:t>◎</a:t>
            </a:r>
            <a:r>
              <a:rPr lang="ko-KR" altLang="en-US" b="1"/>
              <a:t>후리소데 </a:t>
            </a:r>
            <a:endParaRPr lang="ko-KR" altLang="en-US"/>
          </a:p>
          <a:p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b="1"/>
              <a:t>기모노의 종류 </a:t>
            </a:r>
            <a:r>
              <a:rPr lang="ko-KR" altLang="en-US"/>
              <a:t/>
            </a:r>
            <a:br>
              <a:rPr lang="ko-KR" altLang="en-US"/>
            </a:br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1600200"/>
            <a:ext cx="3960440" cy="5940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23528" y="1052736"/>
            <a:ext cx="8229600" cy="4525963"/>
          </a:xfrm>
        </p:spPr>
        <p:txBody>
          <a:bodyPr/>
          <a:lstStyle/>
          <a:p>
            <a:r>
              <a:rPr lang="ko-KR" altLang="en-US"/>
              <a:t>◎</a:t>
            </a:r>
            <a:r>
              <a:rPr lang="ko-KR" altLang="en-US" b="1"/>
              <a:t>토메소데</a:t>
            </a:r>
            <a:endParaRPr lang="ko-KR" altLang="en-US"/>
          </a:p>
          <a:p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b="1"/>
              <a:t>기모노의 종류</a:t>
            </a:r>
            <a:r>
              <a:rPr lang="en-US" altLang="ko-KR" b="1"/>
              <a:t/>
            </a:r>
            <a:br>
              <a:rPr lang="en-US" altLang="ko-KR" b="1"/>
            </a:br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1393128"/>
            <a:ext cx="3578038" cy="53670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29529" y="951167"/>
            <a:ext cx="8229600" cy="4525963"/>
          </a:xfrm>
        </p:spPr>
        <p:txBody>
          <a:bodyPr/>
          <a:lstStyle/>
          <a:p>
            <a:r>
              <a:rPr lang="ko-KR" altLang="en-US"/>
              <a:t>◎</a:t>
            </a:r>
            <a:r>
              <a:rPr lang="ko-KR" altLang="en-US" b="1"/>
              <a:t>호몬기</a:t>
            </a:r>
            <a:endParaRPr lang="ko-KR" altLang="en-US"/>
          </a:p>
          <a:p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b="1"/>
              <a:t>기모노의 종류</a:t>
            </a:r>
            <a:r>
              <a:rPr lang="en-US" altLang="ko-KR"/>
              <a:t/>
            </a:r>
            <a:br>
              <a:rPr lang="en-US" altLang="ko-KR"/>
            </a:br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1124744"/>
            <a:ext cx="3217887" cy="6735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b="1"/>
              <a:t>기모노 입는법 </a:t>
            </a:r>
            <a:r>
              <a:rPr lang="ko-KR" altLang="en-US"/>
              <a:t/>
            </a:r>
            <a:br>
              <a:rPr lang="ko-KR" altLang="en-US"/>
            </a:br>
            <a:endParaRPr lang="ko-KR" altLang="en-US"/>
          </a:p>
        </p:txBody>
      </p:sp>
      <p:pic>
        <p:nvPicPr>
          <p:cNvPr id="1026" name="Picture 2" descr="C:\Users\Administrator\Desktop\기모노 입는법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857364"/>
            <a:ext cx="7858180" cy="4572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772816"/>
            <a:ext cx="3418712" cy="4525963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b="1"/>
              <a:t>기모노와 유가타의 차이점 </a:t>
            </a:r>
            <a:r>
              <a:rPr lang="ko-KR" altLang="en-US"/>
              <a:t/>
            </a:r>
            <a:br>
              <a:rPr lang="ko-KR" altLang="en-US"/>
            </a:br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794030"/>
            <a:ext cx="3528392" cy="45047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32040" y="1698145"/>
            <a:ext cx="3412580" cy="4325806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b="1"/>
              <a:t>기모노 </a:t>
            </a:r>
            <a:r>
              <a:rPr lang="en-US" altLang="ko-KR" b="1"/>
              <a:t>VS </a:t>
            </a:r>
            <a:r>
              <a:rPr lang="ko-KR" altLang="en-US" b="1"/>
              <a:t>한복 </a:t>
            </a:r>
            <a:r>
              <a:rPr lang="ko-KR" altLang="en-US"/>
              <a:t/>
            </a:r>
            <a:br>
              <a:rPr lang="ko-KR" altLang="en-US"/>
            </a:br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1556792"/>
            <a:ext cx="2841916" cy="4608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-214346" y="1071546"/>
            <a:ext cx="6858000" cy="1471368"/>
          </a:xfrm>
        </p:spPr>
        <p:txBody>
          <a:bodyPr/>
          <a:lstStyle/>
          <a:p>
            <a:r>
              <a:rPr lang="ko-KR" altLang="en-US" dirty="0"/>
              <a:t>일본의전통주</a:t>
            </a:r>
            <a:r>
              <a:rPr lang="en-US" altLang="ko-KR" dirty="0"/>
              <a:t>(</a:t>
            </a:r>
            <a:r>
              <a:rPr lang="ko-KR" altLang="en-US" dirty="0" err="1"/>
              <a:t>사케</a:t>
            </a:r>
            <a:r>
              <a:rPr lang="en-US" altLang="ko-KR" dirty="0"/>
              <a:t>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425053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658126"/>
            <a:ext cx="4038600" cy="2529173"/>
          </a:xfrm>
        </p:spPr>
      </p:pic>
      <p:sp>
        <p:nvSpPr>
          <p:cNvPr id="5" name="내용 개체 틀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ko-KR" altLang="en-US" sz="4800" dirty="0" err="1"/>
              <a:t>사케는</a:t>
            </a:r>
            <a:r>
              <a:rPr lang="ko-KR" altLang="en-US" sz="4800" dirty="0"/>
              <a:t> 쌀과 누룩</a:t>
            </a:r>
            <a:r>
              <a:rPr lang="en-US" altLang="ko-KR" sz="4800" dirty="0"/>
              <a:t>, </a:t>
            </a:r>
            <a:r>
              <a:rPr lang="ko-KR" altLang="en-US" sz="4800" dirty="0"/>
              <a:t>그리고 물을 원료로 발효시켜 만드는 </a:t>
            </a:r>
            <a:r>
              <a:rPr lang="ko-KR" altLang="en-US" sz="4800" b="1" dirty="0" err="1"/>
              <a:t>발효양조주</a:t>
            </a:r>
            <a:endParaRPr lang="ko-KR" altLang="en-US" sz="4800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                       </a:t>
            </a:r>
            <a:r>
              <a:rPr lang="ko-KR" altLang="en-US" dirty="0" err="1"/>
              <a:t>사케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93941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285720" y="1714488"/>
            <a:ext cx="4038600" cy="4407408"/>
          </a:xfrm>
        </p:spPr>
        <p:txBody>
          <a:bodyPr>
            <a:normAutofit/>
          </a:bodyPr>
          <a:lstStyle/>
          <a:p>
            <a:endParaRPr lang="en-US" altLang="ko-KR" sz="2400" b="1" dirty="0"/>
          </a:p>
          <a:p>
            <a:endParaRPr lang="en-US" altLang="ko-KR" sz="2400" dirty="0"/>
          </a:p>
          <a:p>
            <a:r>
              <a:rPr lang="ko-KR" altLang="en-US" sz="2400" b="1" dirty="0" smtClean="0"/>
              <a:t>준마이슈</a:t>
            </a:r>
            <a:r>
              <a:rPr lang="en-US" altLang="ko-KR" sz="2400" b="1" dirty="0" smtClean="0"/>
              <a:t>(</a:t>
            </a:r>
            <a:r>
              <a:rPr lang="ko-KR" altLang="en-US" sz="2400" b="1" dirty="0" err="1" smtClean="0"/>
              <a:t>純米酒</a:t>
            </a:r>
            <a:r>
              <a:rPr lang="en-US" altLang="ko-KR" sz="2400" b="1" dirty="0" smtClean="0"/>
              <a:t>)</a:t>
            </a:r>
          </a:p>
          <a:p>
            <a:r>
              <a:rPr lang="ko-KR" altLang="en-US" sz="2400" b="1" dirty="0" err="1" smtClean="0"/>
              <a:t>혼죠조</a:t>
            </a:r>
            <a:r>
              <a:rPr lang="en-US" altLang="ko-KR" sz="2400" b="1" dirty="0" smtClean="0"/>
              <a:t>(</a:t>
            </a:r>
            <a:r>
              <a:rPr lang="ko-KR" altLang="en-US" sz="2400" b="1" dirty="0" err="1" smtClean="0"/>
              <a:t>本醸造</a:t>
            </a:r>
            <a:r>
              <a:rPr lang="en-US" altLang="ko-KR" sz="2400" b="1" dirty="0" smtClean="0"/>
              <a:t>)</a:t>
            </a:r>
          </a:p>
          <a:p>
            <a:r>
              <a:rPr lang="ko-KR" altLang="en-US" sz="2400" b="1" dirty="0" err="1" smtClean="0"/>
              <a:t>긴죠</a:t>
            </a:r>
            <a:r>
              <a:rPr lang="en-US" altLang="ko-KR" sz="2400" b="1" dirty="0" smtClean="0"/>
              <a:t>(</a:t>
            </a:r>
            <a:r>
              <a:rPr lang="ko-KR" altLang="en-US" sz="2400" b="1" dirty="0" smtClean="0"/>
              <a:t>吟醸</a:t>
            </a:r>
            <a:r>
              <a:rPr lang="en-US" altLang="ko-KR" sz="2400" b="1" dirty="0" smtClean="0"/>
              <a:t>)</a:t>
            </a:r>
          </a:p>
          <a:p>
            <a:r>
              <a:rPr lang="ko-KR" altLang="en-US" sz="2400" b="1" dirty="0" err="1" smtClean="0"/>
              <a:t>다이긴죠</a:t>
            </a:r>
            <a:r>
              <a:rPr lang="en-US" altLang="ko-KR" sz="2400" b="1" dirty="0" smtClean="0"/>
              <a:t>(</a:t>
            </a:r>
            <a:r>
              <a:rPr lang="ko-KR" altLang="en-US" sz="2400" b="1" dirty="0" err="1" smtClean="0"/>
              <a:t>大吟醸</a:t>
            </a:r>
            <a:r>
              <a:rPr lang="en-US" altLang="ko-KR" sz="2400" b="1" dirty="0" smtClean="0"/>
              <a:t>)</a:t>
            </a:r>
          </a:p>
          <a:p>
            <a:r>
              <a:rPr lang="ko-KR" altLang="en-US" sz="2400" b="1" dirty="0" err="1" smtClean="0"/>
              <a:t>후츠슈</a:t>
            </a:r>
            <a:r>
              <a:rPr lang="en-US" altLang="ko-KR" sz="2400" b="1" dirty="0" smtClean="0"/>
              <a:t>(</a:t>
            </a:r>
            <a:r>
              <a:rPr lang="ko-KR" altLang="en-US" sz="2400" b="1" dirty="0" err="1" smtClean="0"/>
              <a:t>普通酒</a:t>
            </a:r>
            <a:r>
              <a:rPr lang="en-US" altLang="ko-KR" sz="2400" b="1" dirty="0" smtClean="0"/>
              <a:t>)</a:t>
            </a:r>
            <a:endParaRPr lang="en-US" altLang="ko-KR" sz="2400" b="1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86116" y="2214554"/>
            <a:ext cx="5355589" cy="3186906"/>
          </a:xfr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사케의종류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4259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282" y="2473830"/>
            <a:ext cx="1920070" cy="4072875"/>
          </a:xfr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준마이슈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95392" y="2971694"/>
            <a:ext cx="2990633" cy="3575010"/>
          </a:xfrm>
          <a:prstGeom prst="rect">
            <a:avLst/>
          </a:prstGeom>
        </p:spPr>
      </p:pic>
      <p:sp>
        <p:nvSpPr>
          <p:cNvPr id="6" name="AutoShape 2" descr="준마이슈에 대한 이미지 검색결과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6025" y="3102011"/>
            <a:ext cx="3422831" cy="331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340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3500" dirty="0" smtClean="0"/>
              <a:t>신사는 어떤 곳인가</a:t>
            </a:r>
            <a:r>
              <a:rPr lang="en-US" altLang="ko-KR" sz="3500" dirty="0" smtClean="0"/>
              <a:t>.</a:t>
            </a:r>
            <a:endParaRPr lang="ko-KR" altLang="en-US" sz="35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02588" y="1988840"/>
            <a:ext cx="4749205" cy="355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32040" y="5728647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rgbClr val="002060"/>
                </a:solidFill>
              </a:rPr>
              <a:t>이것</a:t>
            </a:r>
            <a:r>
              <a:rPr lang="ko-KR" altLang="en-US" dirty="0">
                <a:solidFill>
                  <a:srgbClr val="002060"/>
                </a:solidFill>
              </a:rPr>
              <a:t>은</a:t>
            </a:r>
            <a:r>
              <a:rPr lang="ko-KR" altLang="en-US" dirty="0" smtClean="0">
                <a:solidFill>
                  <a:srgbClr val="002060"/>
                </a:solidFill>
              </a:rPr>
              <a:t> </a:t>
            </a:r>
            <a:r>
              <a:rPr lang="ko-KR" altLang="en-US" dirty="0" err="1">
                <a:solidFill>
                  <a:srgbClr val="002060"/>
                </a:solidFill>
              </a:rPr>
              <a:t>도리이</a:t>
            </a:r>
            <a:r>
              <a:rPr lang="en-US" altLang="ko-KR" dirty="0">
                <a:solidFill>
                  <a:srgbClr val="002060"/>
                </a:solidFill>
              </a:rPr>
              <a:t>[</a:t>
            </a:r>
            <a:r>
              <a:rPr lang="ko-KR" altLang="en-US" dirty="0" err="1">
                <a:solidFill>
                  <a:srgbClr val="002060"/>
                </a:solidFill>
              </a:rPr>
              <a:t>鳥居</a:t>
            </a:r>
            <a:r>
              <a:rPr lang="en-US" altLang="ko-KR" dirty="0">
                <a:solidFill>
                  <a:srgbClr val="002060"/>
                </a:solidFill>
              </a:rPr>
              <a:t>]</a:t>
            </a:r>
            <a:r>
              <a:rPr lang="ko-KR" altLang="en-US" dirty="0">
                <a:solidFill>
                  <a:srgbClr val="002060"/>
                </a:solidFill>
              </a:rPr>
              <a:t>라고 </a:t>
            </a:r>
            <a:r>
              <a:rPr lang="ko-KR" altLang="en-US" dirty="0" smtClean="0">
                <a:solidFill>
                  <a:srgbClr val="002060"/>
                </a:solidFill>
              </a:rPr>
              <a:t>부르며</a:t>
            </a:r>
            <a:r>
              <a:rPr lang="en-US" altLang="ko-KR" dirty="0" smtClean="0">
                <a:solidFill>
                  <a:srgbClr val="002060"/>
                </a:solidFill>
              </a:rPr>
              <a:t> </a:t>
            </a:r>
            <a:r>
              <a:rPr lang="ko-KR" altLang="en-US" dirty="0" err="1">
                <a:solidFill>
                  <a:srgbClr val="002060"/>
                </a:solidFill>
              </a:rPr>
              <a:t>도리이는</a:t>
            </a:r>
            <a:r>
              <a:rPr lang="ko-KR" altLang="en-US" dirty="0">
                <a:solidFill>
                  <a:srgbClr val="002060"/>
                </a:solidFill>
              </a:rPr>
              <a:t> 하늘 천</a:t>
            </a:r>
            <a:r>
              <a:rPr lang="en-US" altLang="ko-KR" dirty="0">
                <a:solidFill>
                  <a:srgbClr val="002060"/>
                </a:solidFill>
              </a:rPr>
              <a:t>(</a:t>
            </a:r>
            <a:r>
              <a:rPr lang="ko-KR" altLang="en-US" dirty="0">
                <a:solidFill>
                  <a:srgbClr val="002060"/>
                </a:solidFill>
              </a:rPr>
              <a:t>天</a:t>
            </a:r>
            <a:r>
              <a:rPr lang="en-US" altLang="ko-KR" dirty="0">
                <a:solidFill>
                  <a:srgbClr val="002060"/>
                </a:solidFill>
              </a:rPr>
              <a:t>)</a:t>
            </a:r>
            <a:r>
              <a:rPr lang="ko-KR" altLang="en-US" dirty="0">
                <a:solidFill>
                  <a:srgbClr val="002060"/>
                </a:solidFill>
              </a:rPr>
              <a:t>을 </a:t>
            </a:r>
            <a:r>
              <a:rPr lang="ko-KR" altLang="en-US" dirty="0" err="1">
                <a:solidFill>
                  <a:srgbClr val="002060"/>
                </a:solidFill>
              </a:rPr>
              <a:t>본따서</a:t>
            </a:r>
            <a:r>
              <a:rPr lang="ko-KR" altLang="en-US" dirty="0">
                <a:solidFill>
                  <a:srgbClr val="002060"/>
                </a:solidFill>
              </a:rPr>
              <a:t> </a:t>
            </a:r>
            <a:r>
              <a:rPr lang="ko-KR" altLang="en-US" dirty="0" smtClean="0">
                <a:solidFill>
                  <a:srgbClr val="002060"/>
                </a:solidFill>
              </a:rPr>
              <a:t>만들었다</a:t>
            </a:r>
            <a:r>
              <a:rPr lang="en-US" altLang="ko-KR" dirty="0" smtClean="0">
                <a:solidFill>
                  <a:srgbClr val="002060"/>
                </a:solidFill>
              </a:rPr>
              <a:t>.</a:t>
            </a:r>
            <a:endParaRPr lang="ko-KR" altLang="en-US" dirty="0">
              <a:solidFill>
                <a:srgbClr val="002060"/>
              </a:solidFill>
            </a:endParaRPr>
          </a:p>
        </p:txBody>
      </p:sp>
      <p:sp>
        <p:nvSpPr>
          <p:cNvPr id="5" name="왼쪽 화살표 4"/>
          <p:cNvSpPr/>
          <p:nvPr/>
        </p:nvSpPr>
        <p:spPr>
          <a:xfrm>
            <a:off x="4202588" y="6015790"/>
            <a:ext cx="657444" cy="34904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3"/>
            <a:ext cx="3810000" cy="5167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0684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475" y="2585992"/>
            <a:ext cx="3525116" cy="3847304"/>
          </a:xfr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혼죠조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4053" y="2233612"/>
            <a:ext cx="2598702" cy="432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399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0573" y="2868064"/>
            <a:ext cx="2034020" cy="3745180"/>
          </a:xfr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긴죠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8647" y="2438400"/>
            <a:ext cx="1761263" cy="417484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3965" y="2438400"/>
            <a:ext cx="3068891" cy="409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959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6775" y="2185843"/>
            <a:ext cx="2746723" cy="4351338"/>
          </a:xfr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후츠슈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21881" y="2524125"/>
            <a:ext cx="3721374" cy="354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954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3951" y="1953284"/>
            <a:ext cx="8816098" cy="3792424"/>
          </a:xfr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사케의맛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98412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23076" y="1690688"/>
            <a:ext cx="5042802" cy="4667902"/>
          </a:xfr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사케의</a:t>
            </a:r>
            <a:r>
              <a:rPr lang="ko-KR" altLang="en-US" dirty="0"/>
              <a:t> 라벨</a:t>
            </a:r>
          </a:p>
        </p:txBody>
      </p:sp>
    </p:spTree>
    <p:extLst>
      <p:ext uri="{BB962C8B-B14F-4D97-AF65-F5344CB8AC3E}">
        <p14:creationId xmlns:p14="http://schemas.microsoft.com/office/powerpoint/2010/main" xmlns="" val="352426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37855" y="1825625"/>
            <a:ext cx="5965002" cy="4746647"/>
          </a:xfr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팩사케</a:t>
            </a:r>
            <a:r>
              <a:rPr lang="en-US" altLang="ko-KR" dirty="0"/>
              <a:t>(</a:t>
            </a:r>
            <a:r>
              <a:rPr lang="ja-JP" altLang="en-US" b="1" dirty="0"/>
              <a:t>サケパック</a:t>
            </a:r>
            <a:r>
              <a:rPr lang="en-US" altLang="ko-KR" dirty="0"/>
              <a:t>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79428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마 </a:t>
            </a:r>
            <a:r>
              <a:rPr lang="ko-KR" altLang="en-US" dirty="0" err="1" smtClean="0"/>
              <a:t>츠</a:t>
            </a:r>
            <a:r>
              <a:rPr lang="ko-KR" altLang="en-US" dirty="0" smtClean="0"/>
              <a:t> 리</a:t>
            </a:r>
            <a:r>
              <a:rPr lang="en-US" altLang="ko-KR" dirty="0" smtClean="0"/>
              <a:t>(</a:t>
            </a:r>
            <a:r>
              <a:rPr lang="ko-KR" altLang="en-US" dirty="0"/>
              <a:t>祭</a:t>
            </a:r>
            <a:r>
              <a:rPr lang="ja-JP" altLang="en-US" dirty="0"/>
              <a:t>り</a:t>
            </a:r>
            <a:r>
              <a:rPr lang="en-US" altLang="ja-JP" dirty="0"/>
              <a:t>) 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68094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ko-KR" altLang="en-US" sz="2800" dirty="0" err="1"/>
              <a:t>마츠리</a:t>
            </a:r>
            <a:r>
              <a:rPr lang="en-US" altLang="ko-KR" sz="2800" dirty="0"/>
              <a:t>(</a:t>
            </a:r>
            <a:r>
              <a:rPr lang="ko-KR" altLang="en-US" sz="2800" dirty="0"/>
              <a:t>祭</a:t>
            </a:r>
            <a:r>
              <a:rPr lang="ja-JP" altLang="en-US" sz="2800" dirty="0"/>
              <a:t>り</a:t>
            </a:r>
            <a:r>
              <a:rPr lang="en-US" altLang="ja-JP" sz="2800" dirty="0"/>
              <a:t>) </a:t>
            </a:r>
            <a:r>
              <a:rPr lang="ko-KR" altLang="en-US" sz="2800" dirty="0"/>
              <a:t>란</a:t>
            </a:r>
            <a:r>
              <a:rPr lang="en-US" altLang="ko-KR" sz="2800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ko-KR" altLang="en-US" sz="2800" dirty="0" err="1"/>
              <a:t>마츠리</a:t>
            </a:r>
            <a:r>
              <a:rPr lang="en-US" altLang="ko-KR" sz="2800" dirty="0"/>
              <a:t>(</a:t>
            </a:r>
            <a:r>
              <a:rPr lang="ko-KR" altLang="en-US" sz="2800" dirty="0"/>
              <a:t>祭</a:t>
            </a:r>
            <a:r>
              <a:rPr lang="ja-JP" altLang="en-US" sz="2800" dirty="0"/>
              <a:t>り</a:t>
            </a:r>
            <a:r>
              <a:rPr lang="en-US" altLang="ja-JP" sz="2800" dirty="0"/>
              <a:t>) </a:t>
            </a:r>
            <a:r>
              <a:rPr lang="ko-KR" altLang="en-US" sz="2800" dirty="0"/>
              <a:t>의 역사</a:t>
            </a:r>
            <a:r>
              <a:rPr lang="en-US" altLang="ko-KR" sz="2800" dirty="0"/>
              <a:t>(</a:t>
            </a:r>
            <a:r>
              <a:rPr lang="ko-KR" altLang="en-US" sz="2800" dirty="0"/>
              <a:t>유래</a:t>
            </a:r>
            <a:r>
              <a:rPr lang="en-US" altLang="ko-KR" sz="2800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ko-KR" altLang="en-US" sz="2800" dirty="0"/>
              <a:t>일본의 유명한 </a:t>
            </a:r>
            <a:r>
              <a:rPr lang="ko-KR" altLang="en-US" sz="2800" dirty="0" smtClean="0"/>
              <a:t>축제</a:t>
            </a:r>
            <a:endParaRPr lang="en-US" altLang="ko-KR" sz="2800" dirty="0" smtClean="0"/>
          </a:p>
          <a:p>
            <a:pPr marL="514350" indent="-514350">
              <a:buFont typeface="+mj-lt"/>
              <a:buAutoNum type="arabicPeriod"/>
            </a:pPr>
            <a:r>
              <a:rPr lang="ko-KR" altLang="en-US" sz="2800" dirty="0" err="1"/>
              <a:t>히나마츠리</a:t>
            </a:r>
            <a:r>
              <a:rPr lang="en-US" altLang="ko-KR" sz="2800" dirty="0"/>
              <a:t>(</a:t>
            </a:r>
            <a:r>
              <a:rPr lang="ko-KR" altLang="en-US" sz="2800" dirty="0" err="1"/>
              <a:t>雛祭</a:t>
            </a:r>
            <a:r>
              <a:rPr lang="en-US" altLang="ko-KR" sz="2800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ko-KR" altLang="en-US" sz="2800" dirty="0" err="1"/>
              <a:t>히나마츠리</a:t>
            </a:r>
            <a:r>
              <a:rPr lang="en-US" altLang="ko-KR" sz="2800" dirty="0"/>
              <a:t>(</a:t>
            </a:r>
            <a:r>
              <a:rPr lang="ko-KR" altLang="en-US" sz="2800" dirty="0" err="1"/>
              <a:t>雛祭</a:t>
            </a:r>
            <a:r>
              <a:rPr lang="en-US" altLang="ko-KR" sz="2800" dirty="0"/>
              <a:t>)</a:t>
            </a:r>
            <a:r>
              <a:rPr lang="ko-KR" altLang="en-US" sz="2800" dirty="0"/>
              <a:t>뜻과 </a:t>
            </a:r>
            <a:r>
              <a:rPr lang="ko-KR" altLang="en-US" sz="2800" dirty="0" smtClean="0"/>
              <a:t>특징</a:t>
            </a:r>
            <a:endParaRPr lang="en-US" altLang="ko-KR" sz="2800" dirty="0" smtClean="0"/>
          </a:p>
          <a:p>
            <a:pPr marL="514350" indent="-514350">
              <a:buFont typeface="+mj-lt"/>
              <a:buAutoNum type="arabicPeriod"/>
            </a:pPr>
            <a:r>
              <a:rPr lang="ko-KR" altLang="en-US" sz="2800" dirty="0" err="1"/>
              <a:t>히나인형</a:t>
            </a:r>
            <a:r>
              <a:rPr lang="en-US" altLang="ja-JP" sz="2800" b="1" dirty="0"/>
              <a:t>(</a:t>
            </a:r>
            <a:r>
              <a:rPr lang="ja-JP" altLang="en-US" sz="2800" b="1" dirty="0"/>
              <a:t>ひな人形</a:t>
            </a:r>
            <a:r>
              <a:rPr lang="en-US" altLang="ja-JP" sz="2800" b="1" dirty="0" smtClean="0"/>
              <a:t>)</a:t>
            </a:r>
            <a:r>
              <a:rPr lang="ko-KR" altLang="en-US" sz="2800" dirty="0" smtClean="0"/>
              <a:t>의 기원</a:t>
            </a:r>
            <a:endParaRPr lang="en-US" altLang="ko-KR" sz="2800" dirty="0" smtClean="0"/>
          </a:p>
          <a:p>
            <a:pPr marL="514350" indent="-514350">
              <a:buFont typeface="+mj-lt"/>
              <a:buAutoNum type="arabicPeriod"/>
            </a:pPr>
            <a:r>
              <a:rPr lang="ko-KR" altLang="en-US" sz="2800" dirty="0" err="1"/>
              <a:t>고이노보리</a:t>
            </a:r>
            <a:r>
              <a:rPr lang="en-US" altLang="ko-KR" sz="2800" dirty="0"/>
              <a:t>(</a:t>
            </a:r>
            <a:r>
              <a:rPr lang="ko-KR" altLang="en-US" sz="2800" dirty="0"/>
              <a:t>鯉</a:t>
            </a:r>
            <a:r>
              <a:rPr lang="ja-JP" altLang="en-US" sz="2800" dirty="0"/>
              <a:t>のぼり</a:t>
            </a:r>
            <a:r>
              <a:rPr lang="en-US" altLang="ja-JP" sz="2800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ko-KR" altLang="en-US" sz="2800" dirty="0" err="1"/>
              <a:t>고이노보리</a:t>
            </a:r>
            <a:r>
              <a:rPr lang="en-US" altLang="ko-KR" sz="2800" dirty="0"/>
              <a:t>(</a:t>
            </a:r>
            <a:r>
              <a:rPr lang="ko-KR" altLang="en-US" sz="2800" dirty="0"/>
              <a:t>鯉</a:t>
            </a:r>
            <a:r>
              <a:rPr lang="ja-JP" altLang="en-US" sz="2800" dirty="0"/>
              <a:t>のぼり</a:t>
            </a:r>
            <a:r>
              <a:rPr lang="en-US" altLang="ja-JP" sz="2800" dirty="0"/>
              <a:t>)</a:t>
            </a:r>
            <a:r>
              <a:rPr lang="ko-KR" altLang="en-US" sz="2800" dirty="0"/>
              <a:t>의 뜻과 </a:t>
            </a:r>
            <a:r>
              <a:rPr lang="ko-KR" altLang="en-US" sz="2800" dirty="0" smtClean="0"/>
              <a:t>특징</a:t>
            </a:r>
            <a:endParaRPr lang="en-US" altLang="ko-KR" sz="2800" dirty="0" smtClean="0"/>
          </a:p>
          <a:p>
            <a:pPr marL="514350" indent="-514350">
              <a:buFont typeface="+mj-lt"/>
              <a:buAutoNum type="arabicPeriod"/>
            </a:pPr>
            <a:r>
              <a:rPr lang="ko-KR" altLang="en-US" sz="2800" dirty="0" err="1"/>
              <a:t>고이노보리</a:t>
            </a:r>
            <a:r>
              <a:rPr lang="en-US" altLang="ko-KR" sz="2800" dirty="0"/>
              <a:t>(</a:t>
            </a:r>
            <a:r>
              <a:rPr lang="ko-KR" altLang="en-US" sz="2800" dirty="0"/>
              <a:t>鯉</a:t>
            </a:r>
            <a:r>
              <a:rPr lang="ja-JP" altLang="en-US" sz="2800" dirty="0"/>
              <a:t>のぼり</a:t>
            </a:r>
            <a:r>
              <a:rPr lang="en-US" altLang="ja-JP" sz="2800" dirty="0"/>
              <a:t>) </a:t>
            </a:r>
            <a:r>
              <a:rPr lang="ko-KR" altLang="en-US" sz="2800" dirty="0"/>
              <a:t>와  고이</a:t>
            </a:r>
            <a:r>
              <a:rPr lang="en-US" altLang="ko-KR" sz="2800" dirty="0"/>
              <a:t>(</a:t>
            </a:r>
            <a:r>
              <a:rPr lang="ko-KR" altLang="en-US" sz="2800" dirty="0"/>
              <a:t>鯉</a:t>
            </a:r>
            <a:r>
              <a:rPr lang="en-US" altLang="ko-KR" sz="2800" dirty="0"/>
              <a:t>)</a:t>
            </a:r>
            <a:r>
              <a:rPr lang="ko-KR" altLang="en-US" sz="2800" dirty="0"/>
              <a:t>의 </a:t>
            </a:r>
            <a:r>
              <a:rPr lang="ko-KR" altLang="en-US" sz="2800" dirty="0" smtClean="0"/>
              <a:t>유래</a:t>
            </a:r>
            <a:endParaRPr lang="en-US" altLang="ko-KR" sz="2800" dirty="0" smtClean="0"/>
          </a:p>
          <a:p>
            <a:pPr marL="514350" indent="-514350">
              <a:buFont typeface="+mj-lt"/>
              <a:buAutoNum type="arabicPeriod"/>
            </a:pPr>
            <a:r>
              <a:rPr lang="ko-KR" altLang="en-US" sz="2800" dirty="0" smtClean="0"/>
              <a:t>이외의 전통적인 </a:t>
            </a:r>
            <a:r>
              <a:rPr lang="ko-KR" altLang="en-US" sz="2800" dirty="0" err="1" smtClean="0"/>
              <a:t>마츠리</a:t>
            </a:r>
            <a:r>
              <a:rPr lang="en-US" altLang="ko-KR" sz="2800" dirty="0" smtClean="0"/>
              <a:t>(</a:t>
            </a:r>
            <a:r>
              <a:rPr lang="ko-KR" altLang="en-US" sz="2800" dirty="0" smtClean="0"/>
              <a:t>祭</a:t>
            </a:r>
            <a:r>
              <a:rPr lang="ja-JP" altLang="en-US" sz="2800" dirty="0" smtClean="0"/>
              <a:t>り</a:t>
            </a:r>
            <a:r>
              <a:rPr lang="en-US" altLang="ja-JP" sz="2800" dirty="0" smtClean="0"/>
              <a:t>) </a:t>
            </a:r>
            <a:r>
              <a:rPr lang="ko-KR" altLang="en-US" sz="2800" dirty="0" smtClean="0"/>
              <a:t>에 따른 여러 가지 축제들</a:t>
            </a:r>
            <a:endParaRPr lang="ko-KR" altLang="en-US" sz="2800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목차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352595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o-KR" altLang="en-US" sz="2400" dirty="0" err="1" smtClean="0"/>
              <a:t>마츠리</a:t>
            </a:r>
            <a:r>
              <a:rPr lang="en-US" altLang="ko-KR" sz="2400" dirty="0" smtClean="0"/>
              <a:t>(</a:t>
            </a:r>
            <a:r>
              <a:rPr lang="ko-KR" altLang="en-US" sz="2400" dirty="0"/>
              <a:t>祭</a:t>
            </a:r>
            <a:r>
              <a:rPr lang="ja-JP" altLang="en-US" sz="2400" dirty="0" smtClean="0"/>
              <a:t>り</a:t>
            </a:r>
            <a:r>
              <a:rPr lang="en-US" altLang="ja-JP" sz="2400" dirty="0" smtClean="0"/>
              <a:t>) : </a:t>
            </a:r>
            <a:r>
              <a:rPr lang="ko-KR" altLang="en-US" sz="2400" dirty="0" smtClean="0"/>
              <a:t>축제로 번역되는 </a:t>
            </a:r>
            <a:r>
              <a:rPr lang="ko-KR" altLang="en-US" sz="2400" dirty="0" err="1" smtClean="0"/>
              <a:t>마츠리는</a:t>
            </a:r>
            <a:r>
              <a:rPr lang="ko-KR" altLang="en-US" sz="2400" dirty="0" smtClean="0"/>
              <a:t> 일반적으로 공적이면서 경사스러운 종교적 의식 축제를 의미한다</a:t>
            </a:r>
            <a:r>
              <a:rPr lang="en-US" altLang="ko-KR" sz="2400" dirty="0" smtClean="0"/>
              <a:t>.</a:t>
            </a:r>
            <a:endParaRPr lang="ja-JP" altLang="en-US" sz="2400" dirty="0"/>
          </a:p>
          <a:p>
            <a:r>
              <a:rPr lang="ko-KR" altLang="en-US" sz="2400" dirty="0" err="1" smtClean="0"/>
              <a:t>마츠리는</a:t>
            </a:r>
            <a:r>
              <a:rPr lang="ko-KR" altLang="en-US" sz="2400" dirty="0" smtClean="0"/>
              <a:t> 본래 종교적 행위였지만  단지 많은 사람들이 모여서 기념하거나 축하나 선전 등을 위해 개최하는 집단적인 행사를 가리켜 </a:t>
            </a:r>
            <a:r>
              <a:rPr lang="en-US" altLang="ko-KR" sz="2400" dirty="0" smtClean="0"/>
              <a:t>‘</a:t>
            </a:r>
            <a:r>
              <a:rPr lang="ko-KR" altLang="en-US" sz="2400" dirty="0"/>
              <a:t>○○</a:t>
            </a:r>
            <a:r>
              <a:rPr lang="ko-KR" altLang="en-US" sz="2400" dirty="0" err="1" smtClean="0"/>
              <a:t>마츠리</a:t>
            </a:r>
            <a:r>
              <a:rPr lang="en-US" altLang="ko-KR" sz="2400" dirty="0" smtClean="0"/>
              <a:t>’</a:t>
            </a:r>
            <a:r>
              <a:rPr lang="ko-KR" altLang="en-US" sz="2400" dirty="0" smtClean="0"/>
              <a:t>라고도 한다</a:t>
            </a:r>
            <a:r>
              <a:rPr lang="en-US" altLang="ko-KR" sz="2400" dirty="0" smtClean="0"/>
              <a:t>.</a:t>
            </a:r>
          </a:p>
          <a:p>
            <a:r>
              <a:rPr lang="ko-KR" altLang="en-US" sz="2400" dirty="0" smtClean="0"/>
              <a:t>보다 넓은 의미로는 종교적 의식은 물론 이벤트 </a:t>
            </a:r>
            <a:r>
              <a:rPr lang="ko-KR" altLang="en-US" sz="2400" dirty="0" err="1" smtClean="0"/>
              <a:t>마츠리의</a:t>
            </a:r>
            <a:r>
              <a:rPr lang="ko-KR" altLang="en-US" sz="2400" dirty="0" smtClean="0"/>
              <a:t> 개념뿐만 아니라 장례나 제사</a:t>
            </a:r>
            <a:r>
              <a:rPr lang="en-US" altLang="ko-KR" sz="2400" dirty="0" smtClean="0"/>
              <a:t>, </a:t>
            </a:r>
            <a:r>
              <a:rPr lang="ko-KR" altLang="en-US" sz="2400" dirty="0" smtClean="0"/>
              <a:t>병을 치료하기 위한 의식</a:t>
            </a:r>
            <a:r>
              <a:rPr lang="en-US" altLang="ko-KR" sz="2400" dirty="0" smtClean="0"/>
              <a:t>, </a:t>
            </a:r>
            <a:r>
              <a:rPr lang="ko-KR" altLang="en-US" sz="2400" dirty="0" smtClean="0"/>
              <a:t>죽은 영혼의 원한을 풀어주는 의례</a:t>
            </a:r>
            <a:r>
              <a:rPr lang="en-US" altLang="ko-KR" sz="2400" dirty="0" smtClean="0"/>
              <a:t>, </a:t>
            </a:r>
            <a:r>
              <a:rPr lang="ko-KR" altLang="en-US" sz="2400" dirty="0" smtClean="0"/>
              <a:t>부정을 씻는 행위 등도 포함하는 말이다</a:t>
            </a:r>
            <a:r>
              <a:rPr lang="en-US" altLang="ko-KR" sz="2400" dirty="0" smtClean="0"/>
              <a:t>.</a:t>
            </a:r>
            <a:endParaRPr lang="ko-KR" altLang="en-US" sz="2400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마츠리</a:t>
            </a:r>
            <a:r>
              <a:rPr lang="en-US" altLang="ko-KR" dirty="0" smtClean="0"/>
              <a:t>(</a:t>
            </a:r>
            <a:r>
              <a:rPr lang="ko-KR" altLang="en-US" dirty="0"/>
              <a:t>祭</a:t>
            </a:r>
            <a:r>
              <a:rPr lang="ja-JP" altLang="en-US" dirty="0"/>
              <a:t>り</a:t>
            </a:r>
            <a:r>
              <a:rPr lang="en-US" altLang="ja-JP" dirty="0"/>
              <a:t>) </a:t>
            </a:r>
            <a:r>
              <a:rPr lang="ko-KR" altLang="en-US" dirty="0" smtClean="0"/>
              <a:t>란</a:t>
            </a:r>
            <a:r>
              <a:rPr lang="en-US" altLang="ko-KR" dirty="0" smtClean="0"/>
              <a:t>?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371505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ko-KR" altLang="en-US" sz="2400" dirty="0" smtClean="0"/>
              <a:t>일본은 농경민족이었기 때문에</a:t>
            </a:r>
            <a:r>
              <a:rPr lang="en-US" altLang="ko-KR" sz="2400" dirty="0"/>
              <a:t> </a:t>
            </a:r>
            <a:r>
              <a:rPr lang="ko-KR" altLang="en-US" sz="2400" dirty="0" smtClean="0"/>
              <a:t>농경의 </a:t>
            </a:r>
            <a:r>
              <a:rPr lang="ko-KR" altLang="en-US" sz="2400" dirty="0"/>
              <a:t>생산력</a:t>
            </a:r>
            <a:r>
              <a:rPr lang="en-US" altLang="ko-KR" sz="2400" dirty="0"/>
              <a:t>(</a:t>
            </a:r>
            <a:r>
              <a:rPr lang="ko-KR" altLang="en-US" sz="2400" dirty="0"/>
              <a:t>生産暦</a:t>
            </a:r>
            <a:r>
              <a:rPr lang="en-US" altLang="ko-KR" sz="2400" dirty="0"/>
              <a:t>)·</a:t>
            </a:r>
            <a:r>
              <a:rPr lang="ko-KR" altLang="en-US" sz="2400" dirty="0"/>
              <a:t>농사력</a:t>
            </a:r>
            <a:r>
              <a:rPr lang="en-US" altLang="ko-KR" sz="2400" dirty="0"/>
              <a:t>(</a:t>
            </a:r>
            <a:r>
              <a:rPr lang="ko-KR" altLang="en-US" sz="2400" dirty="0" smtClean="0"/>
              <a:t>農事暦</a:t>
            </a:r>
            <a:r>
              <a:rPr lang="en-US" altLang="ko-KR" sz="2400" dirty="0" smtClean="0"/>
              <a:t>)</a:t>
            </a:r>
            <a:r>
              <a:rPr lang="ko-KR" altLang="en-US" sz="2400" dirty="0" smtClean="0"/>
              <a:t>에 맞추어진 내용이나 성격이 대부분이다</a:t>
            </a:r>
            <a:r>
              <a:rPr lang="en-US" altLang="ko-KR" sz="2400" dirty="0" smtClean="0"/>
              <a:t>.</a:t>
            </a:r>
          </a:p>
          <a:p>
            <a:r>
              <a:rPr lang="ko-KR" altLang="en-US" sz="2400" dirty="0" smtClean="0"/>
              <a:t>사계절이 뚜렷하기 때문에 </a:t>
            </a:r>
            <a:r>
              <a:rPr lang="ko-KR" altLang="en-US" sz="2400" dirty="0" err="1" smtClean="0"/>
              <a:t>마츠리</a:t>
            </a:r>
            <a:r>
              <a:rPr lang="en-US" altLang="ko-KR" sz="2400" dirty="0" smtClean="0"/>
              <a:t>(</a:t>
            </a:r>
            <a:r>
              <a:rPr lang="ko-KR" altLang="en-US" sz="2400" dirty="0"/>
              <a:t>祭</a:t>
            </a:r>
            <a:r>
              <a:rPr lang="ja-JP" altLang="en-US" sz="2400" dirty="0"/>
              <a:t>り</a:t>
            </a:r>
            <a:r>
              <a:rPr lang="en-US" altLang="ja-JP" sz="2400" dirty="0"/>
              <a:t>) </a:t>
            </a:r>
            <a:r>
              <a:rPr lang="ko-KR" altLang="en-US" sz="2400" dirty="0" smtClean="0"/>
              <a:t>도 계절감이 잘 나타나 있다</a:t>
            </a:r>
            <a:r>
              <a:rPr lang="en-US" altLang="ko-KR" sz="2400" dirty="0" smtClean="0"/>
              <a:t>.</a:t>
            </a:r>
          </a:p>
          <a:p>
            <a:r>
              <a:rPr lang="ko-KR" altLang="en-US" sz="2400" dirty="0" smtClean="0"/>
              <a:t>일본의 </a:t>
            </a:r>
            <a:r>
              <a:rPr lang="ko-KR" altLang="en-US" sz="2400" dirty="0" err="1" smtClean="0"/>
              <a:t>마츠리</a:t>
            </a:r>
            <a:r>
              <a:rPr lang="en-US" altLang="ko-KR" sz="2400" dirty="0"/>
              <a:t> (</a:t>
            </a:r>
            <a:r>
              <a:rPr lang="ko-KR" altLang="en-US" sz="2400" dirty="0"/>
              <a:t>祭</a:t>
            </a:r>
            <a:r>
              <a:rPr lang="ja-JP" altLang="en-US" sz="2400" dirty="0"/>
              <a:t>り</a:t>
            </a:r>
            <a:r>
              <a:rPr lang="en-US" altLang="ja-JP" sz="2400" dirty="0" smtClean="0"/>
              <a:t>)[</a:t>
            </a:r>
            <a:r>
              <a:rPr lang="ko-KR" altLang="en-US" sz="2400" dirty="0" smtClean="0"/>
              <a:t>축제</a:t>
            </a:r>
            <a:r>
              <a:rPr lang="en-US" altLang="ko-KR" sz="2400" dirty="0" smtClean="0"/>
              <a:t>]</a:t>
            </a:r>
            <a:r>
              <a:rPr lang="ko-KR" altLang="en-US" sz="2400" dirty="0" smtClean="0"/>
              <a:t>는 농경의례에서 발생한 것으로 농촌에서 봄에 행해지는 풍작기원제나 가을의 추수감사제가 중심이었고</a:t>
            </a:r>
            <a:r>
              <a:rPr lang="en-US" altLang="ko-KR" sz="2400" dirty="0" smtClean="0"/>
              <a:t>, </a:t>
            </a:r>
            <a:r>
              <a:rPr lang="ko-KR" altLang="en-US" sz="2400" dirty="0" smtClean="0"/>
              <a:t>여기에 귀신이나 전염병을 막기 위한 도시의 여름 축제가 덧붙여졌다</a:t>
            </a:r>
            <a:r>
              <a:rPr lang="en-US" altLang="ko-KR" sz="2400" dirty="0" smtClean="0"/>
              <a:t>.  </a:t>
            </a:r>
            <a:r>
              <a:rPr lang="ko-KR" altLang="en-US" sz="2400" dirty="0" smtClean="0"/>
              <a:t>모두 신들을 받들며</a:t>
            </a:r>
            <a:r>
              <a:rPr lang="en-US" altLang="ko-KR" sz="2400" dirty="0" smtClean="0"/>
              <a:t>, </a:t>
            </a:r>
            <a:r>
              <a:rPr lang="ko-KR" altLang="en-US" sz="2400" dirty="0" smtClean="0"/>
              <a:t>그 축제를 진행하는 그 지방에 거주하는 사람들의 번영과 단결을 기원하는 것이다</a:t>
            </a:r>
            <a:r>
              <a:rPr lang="en-US" altLang="ko-KR" sz="2400" dirty="0" smtClean="0"/>
              <a:t>.</a:t>
            </a:r>
          </a:p>
          <a:p>
            <a:r>
              <a:rPr lang="ko-KR" altLang="en-US" sz="2400" dirty="0" smtClean="0"/>
              <a:t>에도 시대 </a:t>
            </a:r>
            <a:r>
              <a:rPr lang="ko-KR" altLang="en-US" sz="2400" dirty="0"/>
              <a:t>이후에는 점점 유명무실화되고</a:t>
            </a:r>
            <a:r>
              <a:rPr lang="en-US" altLang="ko-KR" sz="2400" dirty="0"/>
              <a:t>, </a:t>
            </a:r>
            <a:r>
              <a:rPr lang="ko-KR" altLang="en-US" sz="2400" dirty="0"/>
              <a:t>축제는 매일의 생활에 구분을 짓는 일종의 </a:t>
            </a:r>
            <a:r>
              <a:rPr lang="ko-KR" altLang="en-US" sz="2400" dirty="0" err="1"/>
              <a:t>레크레이션이</a:t>
            </a:r>
            <a:r>
              <a:rPr lang="ko-KR" altLang="en-US" sz="2400" dirty="0"/>
              <a:t> 되었다</a:t>
            </a:r>
            <a:r>
              <a:rPr lang="en-US" altLang="ko-KR" sz="2400" dirty="0"/>
              <a:t>.</a:t>
            </a:r>
          </a:p>
          <a:p>
            <a:endParaRPr lang="en-US" altLang="ko-KR" sz="2400" dirty="0" smtClean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마츠리</a:t>
            </a:r>
            <a:r>
              <a:rPr lang="en-US" altLang="ko-KR" dirty="0" smtClean="0"/>
              <a:t>(</a:t>
            </a:r>
            <a:r>
              <a:rPr lang="ko-KR" altLang="en-US" dirty="0"/>
              <a:t>祭</a:t>
            </a:r>
            <a:r>
              <a:rPr lang="ja-JP" altLang="en-US" dirty="0"/>
              <a:t>り</a:t>
            </a:r>
            <a:r>
              <a:rPr lang="en-US" altLang="ja-JP" dirty="0"/>
              <a:t>) </a:t>
            </a:r>
            <a:r>
              <a:rPr lang="ko-KR" altLang="en-US" dirty="0" smtClean="0"/>
              <a:t>의 역사</a:t>
            </a:r>
            <a:r>
              <a:rPr lang="en-US" altLang="ko-KR" dirty="0" smtClean="0"/>
              <a:t>(</a:t>
            </a:r>
            <a:r>
              <a:rPr lang="ko-KR" altLang="en-US" dirty="0" smtClean="0"/>
              <a:t>유래</a:t>
            </a:r>
            <a:r>
              <a:rPr lang="en-US" altLang="ko-KR" dirty="0" smtClean="0"/>
              <a:t>) 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31838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3500" dirty="0" smtClean="0"/>
              <a:t>신사의 구조는 어떠한가</a:t>
            </a:r>
            <a:r>
              <a:rPr lang="en-US" altLang="ko-KR" sz="3500" dirty="0" smtClean="0"/>
              <a:t>.</a:t>
            </a:r>
            <a:endParaRPr lang="ko-KR" altLang="en-US" sz="35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307" y="1772816"/>
            <a:ext cx="3944496" cy="4478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63408" y="2281619"/>
            <a:ext cx="5185733" cy="3461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3725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539552" y="1556792"/>
            <a:ext cx="8229600" cy="4525963"/>
          </a:xfrm>
        </p:spPr>
        <p:txBody>
          <a:bodyPr/>
          <a:lstStyle/>
          <a:p>
            <a:r>
              <a:rPr lang="ko-KR" altLang="en-US" dirty="0" err="1" smtClean="0"/>
              <a:t>히나마츠리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雛祭</a:t>
            </a:r>
            <a:r>
              <a:rPr lang="en-US" altLang="ko-KR" dirty="0" smtClean="0"/>
              <a:t>)</a:t>
            </a:r>
          </a:p>
          <a:p>
            <a:endParaRPr lang="en-US" altLang="ko-KR" dirty="0" smtClean="0"/>
          </a:p>
          <a:p>
            <a:r>
              <a:rPr lang="ko-KR" altLang="en-US" dirty="0" err="1" smtClean="0"/>
              <a:t>고도모노히</a:t>
            </a:r>
            <a:r>
              <a:rPr lang="en-US" altLang="ko-KR" dirty="0" smtClean="0"/>
              <a:t>(</a:t>
            </a:r>
            <a:r>
              <a:rPr lang="ko-KR" altLang="en-US" dirty="0"/>
              <a:t>子</a:t>
            </a:r>
            <a:r>
              <a:rPr lang="ja-JP" altLang="en-US" dirty="0"/>
              <a:t>どもの</a:t>
            </a:r>
            <a:r>
              <a:rPr lang="ko-KR" altLang="en-US" dirty="0" smtClean="0"/>
              <a:t>日</a:t>
            </a:r>
            <a:r>
              <a:rPr lang="en-US" altLang="ko-KR" dirty="0" smtClean="0"/>
              <a:t>)</a:t>
            </a:r>
          </a:p>
          <a:p>
            <a:endParaRPr lang="en-US" altLang="ko-KR" dirty="0"/>
          </a:p>
          <a:p>
            <a:r>
              <a:rPr lang="ko-KR" altLang="en-US" dirty="0" smtClean="0"/>
              <a:t>이외의 전통적인 </a:t>
            </a:r>
            <a:r>
              <a:rPr lang="ko-KR" altLang="en-US" dirty="0" err="1" smtClean="0"/>
              <a:t>마츠리</a:t>
            </a:r>
            <a:endParaRPr lang="en-US" altLang="ko-KR" dirty="0" smtClean="0"/>
          </a:p>
          <a:p>
            <a:endParaRPr lang="en-US" altLang="ko-KR" dirty="0"/>
          </a:p>
          <a:p>
            <a:pPr marL="0" indent="0">
              <a:buNone/>
            </a:pPr>
            <a:endParaRPr lang="en-US" altLang="ko-KR" dirty="0" smtClean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일본의 유명한 축제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242882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히나마츠리</a:t>
            </a:r>
            <a:r>
              <a:rPr lang="en-US" altLang="ko-KR" dirty="0" smtClean="0"/>
              <a:t>(</a:t>
            </a:r>
            <a:r>
              <a:rPr lang="ko-KR" altLang="en-US" dirty="0" err="1" smtClean="0">
                <a:effectLst/>
              </a:rPr>
              <a:t>雛祭</a:t>
            </a:r>
            <a:r>
              <a:rPr lang="en-US" altLang="ko-KR" dirty="0" smtClean="0">
                <a:effectLst/>
              </a:rPr>
              <a:t>)</a:t>
            </a:r>
            <a:endParaRPr lang="ko-KR" altLang="en-US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8" name="Picture 4" descr="http://www.osaka-kyoiku.ac.jp/~jochi/shigeru/keiko/110303-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500113"/>
            <a:ext cx="3552825" cy="4733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1" y="5902379"/>
            <a:ext cx="5400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err="1" smtClean="0"/>
              <a:t>히나단</a:t>
            </a:r>
            <a:r>
              <a:rPr lang="en-US" altLang="ja-JP" sz="2400" b="1" dirty="0" smtClean="0"/>
              <a:t>(</a:t>
            </a:r>
            <a:r>
              <a:rPr lang="ja-JP" altLang="en-US" sz="2400" b="1" dirty="0"/>
              <a:t>ひな壇</a:t>
            </a:r>
            <a:r>
              <a:rPr lang="en-US" altLang="ja-JP" sz="2400" b="1" dirty="0"/>
              <a:t>, </a:t>
            </a:r>
            <a:r>
              <a:rPr lang="ja-JP" altLang="en-US" sz="2400" b="1" dirty="0"/>
              <a:t>ひなだん</a:t>
            </a:r>
            <a:r>
              <a:rPr lang="en-US" altLang="ja-JP" sz="2400" b="1" dirty="0" smtClean="0"/>
              <a:t>)</a:t>
            </a:r>
            <a:r>
              <a:rPr lang="ko-KR" altLang="en-US" sz="2400" b="1" dirty="0" smtClean="0">
                <a:latin typeface="HY견명조" panose="02030600000101010101" pitchFamily="18" charset="-127"/>
                <a:ea typeface="HY견명조" panose="02030600000101010101" pitchFamily="18" charset="-127"/>
              </a:rPr>
              <a:t>과</a:t>
            </a:r>
            <a:r>
              <a:rPr lang="ja-JP" altLang="en-US" sz="2400" b="1" dirty="0" smtClean="0">
                <a:latin typeface="HY견명조" panose="02030600000101010101" pitchFamily="18" charset="-127"/>
                <a:ea typeface="HY견명조" panose="02030600000101010101" pitchFamily="18" charset="-127"/>
              </a:rPr>
              <a:t> </a:t>
            </a:r>
            <a:r>
              <a:rPr lang="ja-JP" altLang="en-US" sz="2400" b="1" dirty="0">
                <a:latin typeface="HY견명조" panose="02030600000101010101" pitchFamily="18" charset="-127"/>
                <a:ea typeface="HY견명조" panose="02030600000101010101" pitchFamily="18" charset="-127"/>
              </a:rPr>
              <a:t>히나인형</a:t>
            </a:r>
            <a:r>
              <a:rPr lang="en-US" altLang="ja-JP" sz="2400" b="1" dirty="0"/>
              <a:t>(</a:t>
            </a:r>
            <a:r>
              <a:rPr lang="ja-JP" altLang="en-US" sz="2400" b="1" dirty="0"/>
              <a:t>ひな人形</a:t>
            </a:r>
            <a:r>
              <a:rPr lang="en-US" altLang="ja-JP" sz="2400" b="1" dirty="0"/>
              <a:t>)</a:t>
            </a:r>
            <a:endParaRPr lang="ko-KR" altLang="en-US" sz="2400" b="1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5400674" cy="41134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3093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ko-KR" altLang="en-US" sz="2400" dirty="0" smtClean="0"/>
              <a:t>소녀들을 위한 축제이다</a:t>
            </a:r>
            <a:r>
              <a:rPr lang="en-US" altLang="ko-KR" sz="2400" dirty="0" smtClean="0"/>
              <a:t>.</a:t>
            </a:r>
          </a:p>
          <a:p>
            <a:r>
              <a:rPr lang="ko-KR" altLang="en-US" sz="2400" dirty="0" smtClean="0"/>
              <a:t>매년 </a:t>
            </a:r>
            <a:r>
              <a:rPr lang="en-US" altLang="ko-KR" sz="2400" dirty="0" smtClean="0"/>
              <a:t>3</a:t>
            </a:r>
            <a:r>
              <a:rPr lang="ko-KR" altLang="en-US" sz="2400" dirty="0" smtClean="0"/>
              <a:t>월 </a:t>
            </a:r>
            <a:r>
              <a:rPr lang="en-US" altLang="ko-KR" sz="2400" dirty="0" smtClean="0"/>
              <a:t>3</a:t>
            </a:r>
            <a:r>
              <a:rPr lang="ko-KR" altLang="en-US" sz="2400" dirty="0" smtClean="0"/>
              <a:t>일 개최된다</a:t>
            </a:r>
            <a:r>
              <a:rPr lang="en-US" altLang="ko-KR" sz="2400" dirty="0" smtClean="0"/>
              <a:t>.</a:t>
            </a:r>
          </a:p>
          <a:p>
            <a:r>
              <a:rPr lang="ko-KR" altLang="en-US" sz="2400" dirty="0" smtClean="0"/>
              <a:t>일본 전역에서 개최할 정도로 광범위한 축제이다</a:t>
            </a:r>
            <a:r>
              <a:rPr lang="en-US" altLang="ko-KR" sz="2400" dirty="0" smtClean="0"/>
              <a:t>.</a:t>
            </a:r>
          </a:p>
          <a:p>
            <a:r>
              <a:rPr lang="en-US" altLang="ko-KR" sz="2400" dirty="0" smtClean="0"/>
              <a:t>17</a:t>
            </a:r>
            <a:r>
              <a:rPr lang="ko-KR" altLang="en-US" sz="2400" dirty="0" smtClean="0"/>
              <a:t>세기부터 축제가 시작됨</a:t>
            </a:r>
            <a:r>
              <a:rPr lang="en-US" altLang="ko-KR" sz="2400" dirty="0"/>
              <a:t>.</a:t>
            </a:r>
            <a:endParaRPr lang="en-US" altLang="ko-KR" sz="2400" dirty="0" smtClean="0"/>
          </a:p>
          <a:p>
            <a:r>
              <a:rPr lang="ko-KR" altLang="en-US" sz="2400" dirty="0" smtClean="0"/>
              <a:t>가정에는 </a:t>
            </a:r>
            <a:r>
              <a:rPr lang="ko-KR" altLang="en-US" sz="2400" dirty="0" err="1"/>
              <a:t>히나단</a:t>
            </a:r>
            <a:r>
              <a:rPr lang="en-US" altLang="ja-JP" sz="2400" dirty="0"/>
              <a:t>(</a:t>
            </a:r>
            <a:r>
              <a:rPr lang="ja-JP" altLang="en-US" sz="2400" dirty="0"/>
              <a:t>ひな壇</a:t>
            </a:r>
            <a:r>
              <a:rPr lang="en-US" altLang="ja-JP" sz="2400" dirty="0"/>
              <a:t>, </a:t>
            </a:r>
            <a:r>
              <a:rPr lang="ja-JP" altLang="en-US" sz="2400" dirty="0"/>
              <a:t>ひなだん</a:t>
            </a:r>
            <a:r>
              <a:rPr lang="en-US" altLang="ja-JP" sz="2400" dirty="0" smtClean="0"/>
              <a:t>)</a:t>
            </a:r>
            <a:r>
              <a:rPr lang="ko-KR" altLang="en-US" sz="2400" dirty="0" smtClean="0">
                <a:latin typeface="HY견명조" panose="02030600000101010101" pitchFamily="18" charset="-127"/>
                <a:ea typeface="HY견명조" panose="02030600000101010101" pitchFamily="18" charset="-127"/>
              </a:rPr>
              <a:t>이라는  단상 위에 </a:t>
            </a:r>
            <a:r>
              <a:rPr lang="ja-JP" altLang="en-US" sz="2400" dirty="0" smtClean="0">
                <a:latin typeface="HY견명조" panose="02030600000101010101" pitchFamily="18" charset="-127"/>
                <a:ea typeface="HY견명조" panose="02030600000101010101" pitchFamily="18" charset="-127"/>
              </a:rPr>
              <a:t>히</a:t>
            </a:r>
            <a:r>
              <a:rPr lang="ja-JP" altLang="en-US" sz="2400" dirty="0">
                <a:latin typeface="HY견명조" panose="02030600000101010101" pitchFamily="18" charset="-127"/>
                <a:ea typeface="HY견명조" panose="02030600000101010101" pitchFamily="18" charset="-127"/>
              </a:rPr>
              <a:t>나인형</a:t>
            </a:r>
            <a:r>
              <a:rPr lang="en-US" altLang="ja-JP" sz="2400" dirty="0"/>
              <a:t>(</a:t>
            </a:r>
            <a:r>
              <a:rPr lang="ja-JP" altLang="en-US" sz="2400" dirty="0"/>
              <a:t>ひな人形</a:t>
            </a:r>
            <a:r>
              <a:rPr lang="en-US" altLang="ja-JP" sz="2400" dirty="0" smtClean="0"/>
              <a:t>)</a:t>
            </a:r>
            <a:r>
              <a:rPr lang="ko-KR" altLang="en-US" sz="2400" dirty="0" smtClean="0"/>
              <a:t>을 장식한다</a:t>
            </a:r>
            <a:r>
              <a:rPr lang="en-US" altLang="ko-KR" sz="2400" dirty="0" smtClean="0"/>
              <a:t>.</a:t>
            </a:r>
          </a:p>
          <a:p>
            <a:r>
              <a:rPr lang="ko-KR" altLang="en-US" sz="2400" dirty="0" smtClean="0"/>
              <a:t>과자와 떡</a:t>
            </a:r>
            <a:r>
              <a:rPr lang="en-US" altLang="ko-KR" sz="2400" dirty="0" smtClean="0"/>
              <a:t>,</a:t>
            </a:r>
            <a:r>
              <a:rPr lang="ko-KR" altLang="en-US" sz="2400" dirty="0" smtClean="0"/>
              <a:t>복숭아</a:t>
            </a:r>
            <a:r>
              <a:rPr lang="en-US" altLang="ko-KR" sz="2400" dirty="0" smtClean="0"/>
              <a:t>,</a:t>
            </a:r>
            <a:r>
              <a:rPr lang="ko-KR" altLang="en-US" sz="2400" dirty="0" smtClean="0"/>
              <a:t>술을 단</a:t>
            </a:r>
            <a:r>
              <a:rPr lang="en-US" altLang="ko-KR" sz="2400" dirty="0" smtClean="0"/>
              <a:t>(</a:t>
            </a:r>
            <a:r>
              <a:rPr lang="ko-KR" altLang="en-US" sz="2400" dirty="0" smtClean="0"/>
              <a:t>壇</a:t>
            </a:r>
            <a:r>
              <a:rPr lang="en-US" altLang="ko-KR" sz="2400" dirty="0" smtClean="0"/>
              <a:t>)</a:t>
            </a:r>
            <a:r>
              <a:rPr lang="ko-KR" altLang="en-US" sz="2400" dirty="0" smtClean="0"/>
              <a:t>위에 올려 놓고 딸의 무병장수와 행복을 기원한다</a:t>
            </a:r>
            <a:r>
              <a:rPr lang="en-US" altLang="ko-KR" sz="2400" dirty="0" smtClean="0"/>
              <a:t>.</a:t>
            </a:r>
            <a:r>
              <a:rPr lang="ko-KR" altLang="en-US" sz="2400" dirty="0" smtClean="0"/>
              <a:t> </a:t>
            </a:r>
            <a:endParaRPr lang="en-US" altLang="ko-KR" sz="2400" dirty="0" smtClean="0"/>
          </a:p>
          <a:p>
            <a:r>
              <a:rPr lang="ko-KR" altLang="en-US" sz="2400" dirty="0" smtClean="0"/>
              <a:t>이 축제 날에는 가족이 </a:t>
            </a:r>
            <a:r>
              <a:rPr lang="ko-KR" altLang="en-US" sz="2400" dirty="0" err="1" smtClean="0"/>
              <a:t>히시모치</a:t>
            </a:r>
            <a:r>
              <a:rPr lang="en-US" altLang="ko-KR" sz="2400" dirty="0" smtClean="0"/>
              <a:t>[</a:t>
            </a:r>
            <a:r>
              <a:rPr lang="ko-KR" altLang="en-US" sz="2400" dirty="0" smtClean="0"/>
              <a:t>떡</a:t>
            </a:r>
            <a:r>
              <a:rPr lang="en-US" altLang="ko-KR" sz="2400" dirty="0" smtClean="0"/>
              <a:t>](</a:t>
            </a:r>
            <a:r>
              <a:rPr lang="ko-KR" altLang="en-US" sz="2400" dirty="0" err="1"/>
              <a:t>菱餅</a:t>
            </a:r>
            <a:r>
              <a:rPr lang="en-US" altLang="ko-KR" sz="2400" dirty="0"/>
              <a:t>, </a:t>
            </a:r>
            <a:r>
              <a:rPr lang="ko-KR" altLang="en-US" sz="2400" dirty="0"/>
              <a:t>ひしもち</a:t>
            </a:r>
            <a:r>
              <a:rPr lang="en-US" altLang="ko-KR" sz="2400" dirty="0" smtClean="0"/>
              <a:t>)</a:t>
            </a:r>
            <a:r>
              <a:rPr lang="ko-KR" altLang="en-US" sz="2400" dirty="0" smtClean="0"/>
              <a:t>를 </a:t>
            </a:r>
            <a:r>
              <a:rPr lang="ko-KR" altLang="en-US" sz="2400" dirty="0"/>
              <a:t>먹거나 누룩과 술로 만든 </a:t>
            </a:r>
            <a:r>
              <a:rPr lang="ko-KR" altLang="en-US" sz="2400" dirty="0" err="1"/>
              <a:t>시로자케</a:t>
            </a:r>
            <a:r>
              <a:rPr lang="en-US" altLang="ko-KR" sz="2400" dirty="0"/>
              <a:t>(</a:t>
            </a:r>
            <a:r>
              <a:rPr lang="ko-KR" altLang="en-US" sz="2400" dirty="0"/>
              <a:t>白酒</a:t>
            </a:r>
            <a:r>
              <a:rPr lang="en-US" altLang="ko-KR" sz="2400" dirty="0"/>
              <a:t>, </a:t>
            </a:r>
            <a:r>
              <a:rPr lang="ko-KR" altLang="en-US" sz="2400" dirty="0"/>
              <a:t>しろざけ </a:t>
            </a:r>
            <a:r>
              <a:rPr lang="en-US" altLang="ko-KR" sz="2400" dirty="0"/>
              <a:t>: </a:t>
            </a:r>
            <a:r>
              <a:rPr lang="ko-KR" altLang="en-US" sz="2400" dirty="0"/>
              <a:t>희고 걸쭉한 단술</a:t>
            </a:r>
            <a:r>
              <a:rPr lang="en-US" altLang="ko-KR" sz="2400" dirty="0"/>
              <a:t>)</a:t>
            </a:r>
            <a:r>
              <a:rPr lang="ko-KR" altLang="en-US" sz="2400" dirty="0"/>
              <a:t>를 마시고 식사를 하며 축하한다</a:t>
            </a:r>
            <a:r>
              <a:rPr lang="en-US" altLang="ko-KR" sz="2400" dirty="0"/>
              <a:t>.</a:t>
            </a:r>
            <a:endParaRPr lang="ko-KR" altLang="en-US" sz="2400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히나마츠리</a:t>
            </a:r>
            <a:r>
              <a:rPr lang="en-US" altLang="ko-KR" dirty="0"/>
              <a:t>(</a:t>
            </a:r>
            <a:r>
              <a:rPr lang="ko-KR" altLang="en-US" dirty="0" err="1">
                <a:effectLst/>
              </a:rPr>
              <a:t>雛祭</a:t>
            </a:r>
            <a:r>
              <a:rPr lang="en-US" altLang="ko-KR" dirty="0" smtClean="0">
                <a:effectLst/>
              </a:rPr>
              <a:t>)</a:t>
            </a:r>
            <a:r>
              <a:rPr lang="ko-KR" altLang="en-US" dirty="0" smtClean="0">
                <a:effectLst/>
              </a:rPr>
              <a:t>뜻과 특징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376303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ko-KR" altLang="en-US" sz="2400" dirty="0" smtClean="0"/>
              <a:t>주문을 외워서 부정을 씻기 위해 사용한 </a:t>
            </a:r>
            <a:r>
              <a:rPr lang="ko-KR" altLang="en-US" sz="2400" dirty="0" err="1" smtClean="0"/>
              <a:t>가타시로</a:t>
            </a:r>
            <a:r>
              <a:rPr lang="en-US" altLang="ko-KR" sz="2400" dirty="0"/>
              <a:t>(</a:t>
            </a:r>
            <a:r>
              <a:rPr lang="ko-KR" altLang="en-US" sz="2400" dirty="0"/>
              <a:t>形代</a:t>
            </a:r>
            <a:r>
              <a:rPr lang="en-US" altLang="ko-KR" sz="2400" dirty="0"/>
              <a:t>, </a:t>
            </a:r>
            <a:r>
              <a:rPr lang="ko-KR" altLang="en-US" sz="2400" dirty="0"/>
              <a:t>かたしろ </a:t>
            </a:r>
            <a:r>
              <a:rPr lang="en-US" altLang="ko-KR" sz="2400" dirty="0"/>
              <a:t>: </a:t>
            </a:r>
            <a:r>
              <a:rPr lang="ko-KR" altLang="en-US" sz="2400" dirty="0"/>
              <a:t>재앙을 쫓는 종이 인형</a:t>
            </a:r>
            <a:r>
              <a:rPr lang="en-US" altLang="ko-KR" sz="2400" dirty="0"/>
              <a:t>)</a:t>
            </a:r>
            <a:r>
              <a:rPr lang="ko-KR" altLang="en-US" sz="2400" dirty="0"/>
              <a:t>와 </a:t>
            </a:r>
            <a:r>
              <a:rPr lang="ko-KR" altLang="en-US" sz="2400" dirty="0" err="1" smtClean="0"/>
              <a:t>헤이안</a:t>
            </a:r>
            <a:r>
              <a:rPr lang="ko-KR" altLang="en-US" sz="2400" dirty="0" smtClean="0"/>
              <a:t> 시대의 </a:t>
            </a:r>
            <a:r>
              <a:rPr lang="ko-KR" altLang="en-US" sz="2400" dirty="0"/>
              <a:t>여자아이의 장난감이었던 종이인형이 </a:t>
            </a:r>
            <a:r>
              <a:rPr lang="ko-KR" altLang="en-US" sz="2400" dirty="0" smtClean="0"/>
              <a:t>결합되었다</a:t>
            </a:r>
            <a:r>
              <a:rPr lang="en-US" altLang="ko-KR" sz="2400" dirty="0" smtClean="0"/>
              <a:t>. </a:t>
            </a:r>
            <a:r>
              <a:rPr lang="ko-KR" altLang="en-US" sz="2400" dirty="0" err="1"/>
              <a:t>조시노셋쿠</a:t>
            </a:r>
            <a:r>
              <a:rPr lang="en-US" altLang="ko-KR" sz="2400" dirty="0"/>
              <a:t>(</a:t>
            </a:r>
            <a:r>
              <a:rPr lang="ko-KR" altLang="en-US" sz="2400" dirty="0"/>
              <a:t>上巳の節句</a:t>
            </a:r>
            <a:r>
              <a:rPr lang="en-US" altLang="ko-KR" sz="2400" dirty="0"/>
              <a:t>), </a:t>
            </a:r>
            <a:r>
              <a:rPr lang="ko-KR" altLang="en-US" sz="2400" dirty="0" err="1"/>
              <a:t>모모노셋쿠</a:t>
            </a:r>
            <a:r>
              <a:rPr lang="en-US" altLang="ko-KR" sz="2400" dirty="0"/>
              <a:t>(</a:t>
            </a:r>
            <a:r>
              <a:rPr lang="ko-KR" altLang="en-US" sz="2400" dirty="0"/>
              <a:t>桃の節句</a:t>
            </a:r>
            <a:r>
              <a:rPr lang="en-US" altLang="ko-KR" sz="2400" dirty="0"/>
              <a:t>), </a:t>
            </a:r>
            <a:r>
              <a:rPr lang="ko-KR" altLang="en-US" sz="2400" dirty="0" err="1"/>
              <a:t>산가쓰셋쿠</a:t>
            </a:r>
            <a:r>
              <a:rPr lang="en-US" altLang="ko-KR" sz="2400" dirty="0"/>
              <a:t>(</a:t>
            </a:r>
            <a:r>
              <a:rPr lang="ko-KR" altLang="en-US" sz="2400" dirty="0"/>
              <a:t>三月節句</a:t>
            </a:r>
            <a:r>
              <a:rPr lang="en-US" altLang="ko-KR" sz="2400" dirty="0"/>
              <a:t>, </a:t>
            </a:r>
            <a:r>
              <a:rPr lang="ko-KR" altLang="en-US" sz="2400" dirty="0"/>
              <a:t>さんがつせっく</a:t>
            </a:r>
            <a:r>
              <a:rPr lang="en-US" altLang="ko-KR" sz="2400" dirty="0"/>
              <a:t>)</a:t>
            </a:r>
            <a:r>
              <a:rPr lang="ko-KR" altLang="en-US" sz="2400" dirty="0"/>
              <a:t>라고도 한다</a:t>
            </a:r>
            <a:r>
              <a:rPr lang="en-US" altLang="ko-KR" sz="2400" dirty="0" smtClean="0"/>
              <a:t>.</a:t>
            </a:r>
            <a:endParaRPr lang="en-US" altLang="ko-KR" sz="2400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00808"/>
            <a:ext cx="3786188" cy="4320480"/>
          </a:xfr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dirty="0" err="1" smtClean="0"/>
              <a:t>히나인형</a:t>
            </a:r>
            <a:r>
              <a:rPr lang="en-US" altLang="ja-JP" b="1" dirty="0"/>
              <a:t>(</a:t>
            </a:r>
            <a:r>
              <a:rPr lang="ja-JP" altLang="en-US" b="1" dirty="0"/>
              <a:t>ひな人形</a:t>
            </a:r>
            <a:r>
              <a:rPr lang="en-US" altLang="ja-JP" b="1" dirty="0"/>
              <a:t>)</a:t>
            </a:r>
            <a:r>
              <a:rPr lang="ko-KR" altLang="en-US" b="1" dirty="0"/>
              <a:t/>
            </a:r>
            <a:br>
              <a:rPr lang="ko-KR" altLang="en-US" b="1" dirty="0"/>
            </a:br>
            <a:r>
              <a:rPr lang="ko-KR" altLang="en-US" dirty="0" smtClean="0"/>
              <a:t>의 기원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29489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고이노보리</a:t>
            </a:r>
            <a:r>
              <a:rPr lang="en-US" altLang="ko-KR" dirty="0" smtClean="0"/>
              <a:t>(</a:t>
            </a:r>
            <a:r>
              <a:rPr lang="ko-KR" altLang="en-US" dirty="0">
                <a:effectLst/>
              </a:rPr>
              <a:t>鯉</a:t>
            </a:r>
            <a:r>
              <a:rPr lang="ja-JP" altLang="en-US" dirty="0">
                <a:effectLst/>
              </a:rPr>
              <a:t>のぼ</a:t>
            </a:r>
            <a:r>
              <a:rPr lang="ja-JP" altLang="en-US" dirty="0" smtClean="0">
                <a:effectLst/>
              </a:rPr>
              <a:t>り</a:t>
            </a:r>
            <a:r>
              <a:rPr lang="en-US" altLang="ja-JP" dirty="0" smtClean="0">
                <a:effectLst/>
              </a:rPr>
              <a:t>)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15" y="1580238"/>
            <a:ext cx="4497649" cy="461071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2" y="1556792"/>
            <a:ext cx="4538847" cy="46107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1163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o-KR" altLang="en-US" sz="2400" dirty="0" smtClean="0"/>
              <a:t>소년들을 위한 축제</a:t>
            </a:r>
            <a:r>
              <a:rPr lang="en-US" altLang="ko-KR" sz="2400" dirty="0" smtClean="0"/>
              <a:t>,</a:t>
            </a:r>
            <a:r>
              <a:rPr lang="ko-KR" altLang="en-US" sz="2400" dirty="0" smtClean="0"/>
              <a:t> 일본의 어린이날로 기념하고 있다</a:t>
            </a:r>
            <a:r>
              <a:rPr lang="en-US" altLang="ko-KR" sz="2400" dirty="0" smtClean="0"/>
              <a:t>.</a:t>
            </a:r>
          </a:p>
          <a:p>
            <a:r>
              <a:rPr lang="ko-KR" altLang="en-US" sz="2400" dirty="0" smtClean="0"/>
              <a:t>일본명으로는 </a:t>
            </a:r>
            <a:r>
              <a:rPr lang="ko-KR" altLang="en-US" sz="2400" dirty="0" err="1" smtClean="0"/>
              <a:t>고도모노히</a:t>
            </a:r>
            <a:r>
              <a:rPr lang="en-US" altLang="ko-KR" sz="2400" dirty="0"/>
              <a:t>(</a:t>
            </a:r>
            <a:r>
              <a:rPr lang="ko-KR" altLang="en-US" sz="2400" dirty="0"/>
              <a:t>子どもの日</a:t>
            </a:r>
            <a:r>
              <a:rPr lang="en-US" altLang="ko-KR" sz="2400" dirty="0" smtClean="0"/>
              <a:t>)</a:t>
            </a:r>
            <a:r>
              <a:rPr lang="ko-KR" altLang="en-US" sz="2400" dirty="0" smtClean="0"/>
              <a:t>라고 부름</a:t>
            </a:r>
            <a:r>
              <a:rPr lang="en-US" altLang="ko-KR" sz="2400" dirty="0" smtClean="0"/>
              <a:t>.</a:t>
            </a:r>
          </a:p>
          <a:p>
            <a:r>
              <a:rPr lang="ko-KR" altLang="en-US" sz="2400" dirty="0" smtClean="0"/>
              <a:t>매년 </a:t>
            </a:r>
            <a:r>
              <a:rPr lang="en-US" altLang="ko-KR" sz="2400" dirty="0" smtClean="0"/>
              <a:t>5</a:t>
            </a:r>
            <a:r>
              <a:rPr lang="ko-KR" altLang="en-US" sz="2400" dirty="0" smtClean="0"/>
              <a:t>월 </a:t>
            </a:r>
            <a:r>
              <a:rPr lang="en-US" altLang="ko-KR" sz="2400" dirty="0" smtClean="0"/>
              <a:t>5</a:t>
            </a:r>
            <a:r>
              <a:rPr lang="ko-KR" altLang="en-US" sz="2400" dirty="0" smtClean="0"/>
              <a:t>일 개최된다</a:t>
            </a:r>
            <a:r>
              <a:rPr lang="en-US" altLang="ko-KR" sz="2400" dirty="0" smtClean="0"/>
              <a:t>.</a:t>
            </a:r>
          </a:p>
          <a:p>
            <a:r>
              <a:rPr lang="ko-KR" altLang="en-US" sz="2400" dirty="0" smtClean="0"/>
              <a:t>일본 전역에서 개최할 정도로 광범위한 축제이다</a:t>
            </a:r>
            <a:r>
              <a:rPr lang="en-US" altLang="ko-KR" sz="2400" dirty="0" smtClean="0"/>
              <a:t>.</a:t>
            </a:r>
          </a:p>
          <a:p>
            <a:r>
              <a:rPr lang="ko-KR" altLang="en-US" sz="2400" dirty="0" smtClean="0"/>
              <a:t>집집마다 잉어인형과 무사인형으로 집안을 장식하고 입신양명과 무사한 성장 기원</a:t>
            </a:r>
            <a:r>
              <a:rPr lang="en-US" altLang="ko-KR" sz="2400" dirty="0" smtClean="0"/>
              <a:t>.</a:t>
            </a:r>
          </a:p>
          <a:p>
            <a:r>
              <a:rPr lang="ko-KR" altLang="en-US" sz="2400" dirty="0" smtClean="0"/>
              <a:t>대나무 잎이나 떡갈나무 잎으로 싼 떡을 만들어 먹음</a:t>
            </a:r>
            <a:r>
              <a:rPr lang="en-US" altLang="ko-KR" sz="2400" dirty="0" smtClean="0"/>
              <a:t>.</a:t>
            </a:r>
            <a:endParaRPr lang="ko-KR" altLang="en-US" sz="2400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고이노보리</a:t>
            </a:r>
            <a:r>
              <a:rPr lang="en-US" altLang="ko-KR" dirty="0"/>
              <a:t>(</a:t>
            </a:r>
            <a:r>
              <a:rPr lang="ko-KR" altLang="en-US" dirty="0">
                <a:effectLst/>
              </a:rPr>
              <a:t>鯉</a:t>
            </a:r>
            <a:r>
              <a:rPr lang="ja-JP" altLang="en-US" dirty="0">
                <a:effectLst/>
              </a:rPr>
              <a:t>のぼり</a:t>
            </a:r>
            <a:r>
              <a:rPr lang="en-US" altLang="ja-JP" dirty="0" smtClean="0">
                <a:effectLst/>
              </a:rPr>
              <a:t>)</a:t>
            </a:r>
            <a:r>
              <a:rPr lang="ko-KR" altLang="en-US" dirty="0" smtClean="0">
                <a:effectLst/>
              </a:rPr>
              <a:t>의 뜻과 특징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17280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고이노보리</a:t>
            </a:r>
            <a:r>
              <a:rPr lang="en-US" altLang="ko-KR" dirty="0" smtClean="0"/>
              <a:t>(</a:t>
            </a:r>
            <a:r>
              <a:rPr lang="ko-KR" altLang="en-US" dirty="0"/>
              <a:t>鯉</a:t>
            </a:r>
            <a:r>
              <a:rPr lang="ja-JP" altLang="en-US" dirty="0"/>
              <a:t>のぼり</a:t>
            </a:r>
            <a:r>
              <a:rPr lang="en-US" altLang="ja-JP" dirty="0"/>
              <a:t>)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n-US" altLang="ko-KR" sz="2000" dirty="0" smtClean="0"/>
              <a:t>8</a:t>
            </a:r>
            <a:r>
              <a:rPr lang="ko-KR" altLang="en-US" sz="2000" dirty="0" smtClean="0"/>
              <a:t>세기 나라시대 때 부터 행해지기 시작함</a:t>
            </a:r>
            <a:endParaRPr lang="en-US" altLang="ko-KR" sz="2000" dirty="0" smtClean="0"/>
          </a:p>
          <a:p>
            <a:r>
              <a:rPr lang="ko-KR" altLang="en-US" sz="2000" dirty="0" smtClean="0"/>
              <a:t>처음에는 창포나 쑥을 처마에 매달아 두거나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벼슬아치들의 관에 창포를 장식하는 등 액막이 행사로 치러짐</a:t>
            </a:r>
            <a:endParaRPr lang="en-US" altLang="ko-KR" sz="2000" dirty="0" smtClean="0"/>
          </a:p>
          <a:p>
            <a:r>
              <a:rPr lang="ko-KR" altLang="en-US" sz="2000" dirty="0" smtClean="0"/>
              <a:t>이후 남자아이들을 위한 날로 굳어져 </a:t>
            </a:r>
            <a:r>
              <a:rPr lang="ko-KR" altLang="en-US" sz="2000" dirty="0" err="1" smtClean="0"/>
              <a:t>에도시대</a:t>
            </a:r>
            <a:r>
              <a:rPr lang="ko-KR" altLang="en-US" sz="2000" dirty="0"/>
              <a:t> </a:t>
            </a:r>
            <a:r>
              <a:rPr lang="en-US" altLang="ko-KR" sz="2000" dirty="0"/>
              <a:t>[</a:t>
            </a:r>
            <a:r>
              <a:rPr lang="ko-KR" altLang="en-US" sz="2000" dirty="0" smtClean="0"/>
              <a:t>江戶時代</a:t>
            </a:r>
            <a:r>
              <a:rPr lang="en-US" altLang="ko-KR" sz="2000" dirty="0" smtClean="0"/>
              <a:t>] </a:t>
            </a:r>
            <a:r>
              <a:rPr lang="ko-KR" altLang="en-US" sz="2000" dirty="0" smtClean="0"/>
              <a:t>중기부터 전국적인 행사로 발전함</a:t>
            </a:r>
            <a:endParaRPr lang="ko-KR" altLang="en-US" sz="2000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ko-KR" altLang="en-US" dirty="0" smtClean="0"/>
              <a:t>고이</a:t>
            </a:r>
            <a:r>
              <a:rPr lang="en-US" altLang="ko-KR" dirty="0" smtClean="0"/>
              <a:t> (</a:t>
            </a:r>
            <a:r>
              <a:rPr lang="ko-KR" altLang="en-US" dirty="0"/>
              <a:t>鯉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5" name="내용 개체 틀 4"/>
          <p:cNvSpPr>
            <a:spLocks noGrp="1"/>
          </p:cNvSpPr>
          <p:nvPr>
            <p:ph sz="quarter" idx="4"/>
          </p:nvPr>
        </p:nvSpPr>
        <p:spPr>
          <a:xfrm>
            <a:off x="4644008" y="1556792"/>
            <a:ext cx="4000529" cy="3786214"/>
          </a:xfrm>
        </p:spPr>
        <p:txBody>
          <a:bodyPr>
            <a:normAutofit/>
          </a:bodyPr>
          <a:lstStyle/>
          <a:p>
            <a:r>
              <a:rPr lang="ko-KR" altLang="en-US" sz="2000" dirty="0" smtClean="0"/>
              <a:t>고이는 잉어를 가리킨다</a:t>
            </a:r>
            <a:r>
              <a:rPr lang="en-US" altLang="ko-KR" sz="2000" dirty="0" smtClean="0"/>
              <a:t>.</a:t>
            </a:r>
          </a:p>
          <a:p>
            <a:pPr marL="0" indent="0">
              <a:buNone/>
            </a:pPr>
            <a:endParaRPr lang="en-US" altLang="ko-KR" sz="2000" dirty="0" smtClean="0"/>
          </a:p>
          <a:p>
            <a:r>
              <a:rPr lang="ko-KR" altLang="en-US" sz="2000" dirty="0" smtClean="0"/>
              <a:t>중국 </a:t>
            </a:r>
            <a:r>
              <a:rPr lang="ko-KR" altLang="en-US" sz="2000" dirty="0" err="1" smtClean="0"/>
              <a:t>황허강</a:t>
            </a:r>
            <a:r>
              <a:rPr lang="ko-KR" altLang="en-US" sz="2000" dirty="0"/>
              <a:t> </a:t>
            </a:r>
            <a:r>
              <a:rPr lang="en-US" altLang="ko-KR" sz="2000" dirty="0"/>
              <a:t>[</a:t>
            </a:r>
            <a:r>
              <a:rPr lang="ko-KR" altLang="en-US" sz="2000" dirty="0"/>
              <a:t>黃河</a:t>
            </a:r>
            <a:r>
              <a:rPr lang="en-US" altLang="ko-KR" sz="2000" dirty="0"/>
              <a:t>]</a:t>
            </a:r>
            <a:r>
              <a:rPr lang="ko-KR" altLang="en-US" sz="2000" dirty="0"/>
              <a:t>을 거슬러 올라간 </a:t>
            </a:r>
            <a:r>
              <a:rPr lang="ko-KR" altLang="en-US" sz="2000" dirty="0">
                <a:hlinkClick r:id="rId2"/>
              </a:rPr>
              <a:t>잉어</a:t>
            </a:r>
            <a:r>
              <a:rPr lang="ko-KR" altLang="en-US" sz="2000" dirty="0"/>
              <a:t>가 상류의 용문</a:t>
            </a:r>
            <a:r>
              <a:rPr lang="en-US" altLang="ko-KR" sz="2000" dirty="0"/>
              <a:t>(</a:t>
            </a:r>
            <a:r>
              <a:rPr lang="ko-KR" altLang="en-US" sz="2000" dirty="0"/>
              <a:t>龍門</a:t>
            </a:r>
            <a:r>
              <a:rPr lang="en-US" altLang="ko-KR" sz="2000" dirty="0"/>
              <a:t>)</a:t>
            </a:r>
            <a:r>
              <a:rPr lang="ko-KR" altLang="en-US" sz="2000" dirty="0"/>
              <a:t>에 오르기만 하면</a:t>
            </a:r>
            <a:r>
              <a:rPr lang="en-US" altLang="ko-KR" sz="2000" dirty="0"/>
              <a:t>, </a:t>
            </a:r>
            <a:r>
              <a:rPr lang="ko-KR" altLang="en-US" sz="2000" dirty="0"/>
              <a:t>모든 고기들이 용이 된다고 하는 </a:t>
            </a:r>
            <a:r>
              <a:rPr lang="ko-KR" altLang="en-US" sz="2000" dirty="0">
                <a:hlinkClick r:id="rId3"/>
              </a:rPr>
              <a:t>등용문</a:t>
            </a:r>
            <a:r>
              <a:rPr lang="en-US" altLang="ko-KR" sz="2000" dirty="0"/>
              <a:t>(</a:t>
            </a:r>
            <a:r>
              <a:rPr lang="ko-KR" altLang="en-US" sz="2000" dirty="0" err="1" smtClean="0"/>
              <a:t>登龍門</a:t>
            </a:r>
            <a:r>
              <a:rPr lang="en-US" altLang="ko-KR" sz="2000" dirty="0" smtClean="0"/>
              <a:t>)</a:t>
            </a:r>
            <a:r>
              <a:rPr lang="ko-KR" altLang="en-US" sz="2000" dirty="0" smtClean="0"/>
              <a:t>에서 유래함</a:t>
            </a:r>
            <a:r>
              <a:rPr lang="en-US" altLang="ko-KR" sz="2000" dirty="0" smtClean="0"/>
              <a:t>.</a:t>
            </a:r>
          </a:p>
          <a:p>
            <a:endParaRPr lang="ko-KR" altLang="en-US" sz="2000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ko-KR" altLang="en-US" sz="3600" dirty="0" err="1" smtClean="0"/>
              <a:t>고이노보리</a:t>
            </a:r>
            <a:r>
              <a:rPr lang="en-US" altLang="ko-KR" sz="3600" dirty="0" smtClean="0"/>
              <a:t>(</a:t>
            </a:r>
            <a:r>
              <a:rPr lang="ko-KR" altLang="en-US" sz="3600" dirty="0">
                <a:effectLst/>
              </a:rPr>
              <a:t>鯉</a:t>
            </a:r>
            <a:r>
              <a:rPr lang="ja-JP" altLang="en-US" sz="3600" dirty="0">
                <a:effectLst/>
              </a:rPr>
              <a:t>のぼり</a:t>
            </a:r>
            <a:r>
              <a:rPr lang="en-US" altLang="ja-JP" sz="3600" dirty="0">
                <a:effectLst/>
              </a:rPr>
              <a:t>) </a:t>
            </a:r>
            <a:r>
              <a:rPr lang="ko-KR" altLang="en-US" sz="3600" dirty="0" smtClean="0"/>
              <a:t>와  고이</a:t>
            </a:r>
            <a:r>
              <a:rPr lang="en-US" altLang="ko-KR" sz="3600" dirty="0" smtClean="0"/>
              <a:t>(</a:t>
            </a:r>
            <a:r>
              <a:rPr lang="ko-KR" altLang="en-US" sz="3600" dirty="0">
                <a:effectLst/>
              </a:rPr>
              <a:t>鯉</a:t>
            </a:r>
            <a:r>
              <a:rPr lang="en-US" altLang="ko-KR" sz="3600" dirty="0" smtClean="0">
                <a:effectLst/>
              </a:rPr>
              <a:t>)</a:t>
            </a:r>
            <a:r>
              <a:rPr lang="ko-KR" altLang="en-US" sz="3600" dirty="0" smtClean="0">
                <a:effectLst/>
              </a:rPr>
              <a:t>의 유래</a:t>
            </a:r>
            <a:endParaRPr lang="ko-KR" altLang="en-US" sz="3600" dirty="0"/>
          </a:p>
        </p:txBody>
      </p:sp>
    </p:spTree>
    <p:extLst>
      <p:ext uri="{BB962C8B-B14F-4D97-AF65-F5344CB8AC3E}">
        <p14:creationId xmlns="" xmlns:p14="http://schemas.microsoft.com/office/powerpoint/2010/main" val="187320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기온 </a:t>
            </a:r>
            <a:r>
              <a:rPr lang="ko-KR" altLang="en-US" dirty="0" err="1" smtClean="0"/>
              <a:t>마츠리</a:t>
            </a:r>
            <a:r>
              <a:rPr lang="en-US" altLang="ko-KR" dirty="0"/>
              <a:t>(</a:t>
            </a:r>
            <a:r>
              <a:rPr lang="ko-KR" altLang="en-US" dirty="0"/>
              <a:t>祇園祭</a:t>
            </a:r>
            <a:r>
              <a:rPr lang="en-US" altLang="ko-KR" dirty="0" smtClean="0"/>
              <a:t>)</a:t>
            </a:r>
          </a:p>
          <a:p>
            <a:pPr marL="0" indent="0">
              <a:buNone/>
            </a:pPr>
            <a:endParaRPr lang="en-US" altLang="ko-KR" dirty="0" smtClean="0"/>
          </a:p>
          <a:p>
            <a:r>
              <a:rPr lang="ko-KR" altLang="en-US" dirty="0" err="1" smtClean="0"/>
              <a:t>산자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마츠리</a:t>
            </a:r>
            <a:r>
              <a:rPr lang="en-US" altLang="ko-KR" dirty="0"/>
              <a:t>(</a:t>
            </a:r>
            <a:r>
              <a:rPr lang="ko-KR" altLang="en-US" dirty="0" err="1" smtClean="0"/>
              <a:t>三社祭</a:t>
            </a:r>
            <a:r>
              <a:rPr lang="en-US" altLang="ko-KR" dirty="0" smtClean="0"/>
              <a:t>)</a:t>
            </a:r>
          </a:p>
          <a:p>
            <a:endParaRPr lang="en-US" altLang="ko-KR" dirty="0" smtClean="0"/>
          </a:p>
          <a:p>
            <a:r>
              <a:rPr lang="ko-KR" altLang="en-US" dirty="0"/>
              <a:t>텐</a:t>
            </a:r>
            <a:r>
              <a:rPr lang="ko-KR" altLang="en-US" dirty="0" smtClean="0"/>
              <a:t>진 </a:t>
            </a:r>
            <a:r>
              <a:rPr lang="ko-KR" altLang="en-US" dirty="0" err="1" smtClean="0"/>
              <a:t>마츠리</a:t>
            </a:r>
            <a:r>
              <a:rPr lang="en-US" altLang="ko-KR" dirty="0"/>
              <a:t>(</a:t>
            </a:r>
            <a:r>
              <a:rPr lang="ko-KR" altLang="en-US" dirty="0"/>
              <a:t>天神祭</a:t>
            </a:r>
            <a:r>
              <a:rPr lang="en-US" altLang="ko-KR" dirty="0" smtClean="0"/>
              <a:t>)</a:t>
            </a: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이외</a:t>
            </a:r>
            <a:r>
              <a:rPr lang="ko-KR" altLang="en-US" dirty="0"/>
              <a:t>의</a:t>
            </a:r>
            <a:r>
              <a:rPr lang="ko-KR" altLang="en-US" dirty="0" smtClean="0"/>
              <a:t> 전통적인 </a:t>
            </a:r>
            <a:r>
              <a:rPr lang="ko-KR" altLang="en-US" dirty="0" err="1" smtClean="0"/>
              <a:t>마츠리</a:t>
            </a:r>
            <a:r>
              <a:rPr lang="en-US" altLang="ko-KR" dirty="0" smtClean="0"/>
              <a:t>(</a:t>
            </a:r>
            <a:r>
              <a:rPr lang="ko-KR" altLang="en-US" dirty="0"/>
              <a:t>祭</a:t>
            </a:r>
            <a:r>
              <a:rPr lang="ja-JP" altLang="en-US" dirty="0"/>
              <a:t>り</a:t>
            </a:r>
            <a:r>
              <a:rPr lang="en-US" altLang="ja-JP" dirty="0"/>
              <a:t>)</a:t>
            </a:r>
            <a:endParaRPr lang="ko-KR" altLang="en-US" dirty="0"/>
          </a:p>
        </p:txBody>
      </p:sp>
      <p:sp>
        <p:nvSpPr>
          <p:cNvPr id="5" name="오른쪽 화살표 4"/>
          <p:cNvSpPr/>
          <p:nvPr/>
        </p:nvSpPr>
        <p:spPr>
          <a:xfrm>
            <a:off x="4530370" y="2420888"/>
            <a:ext cx="2232248" cy="15121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6732240" y="1916832"/>
            <a:ext cx="2304256" cy="33123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solidFill>
                  <a:schemeClr val="tx1"/>
                </a:solidFill>
              </a:rPr>
              <a:t>일본의 </a:t>
            </a:r>
            <a:endParaRPr lang="en-US" altLang="ko-KR" sz="2800" dirty="0" smtClean="0">
              <a:solidFill>
                <a:schemeClr val="tx1"/>
              </a:solidFill>
            </a:endParaRPr>
          </a:p>
          <a:p>
            <a:pPr algn="ctr"/>
            <a:r>
              <a:rPr lang="en-US" altLang="ko-KR" sz="2800" dirty="0" smtClean="0">
                <a:solidFill>
                  <a:schemeClr val="tx1"/>
                </a:solidFill>
              </a:rPr>
              <a:t>3</a:t>
            </a:r>
            <a:r>
              <a:rPr lang="ko-KR" altLang="en-US" sz="2800" dirty="0" smtClean="0">
                <a:solidFill>
                  <a:schemeClr val="tx1"/>
                </a:solidFill>
              </a:rPr>
              <a:t>대 축제</a:t>
            </a:r>
            <a:endParaRPr lang="ko-KR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8900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기온 </a:t>
            </a:r>
            <a:r>
              <a:rPr lang="ko-KR" altLang="en-US" dirty="0" err="1" smtClean="0"/>
              <a:t>마츠리</a:t>
            </a:r>
            <a:r>
              <a:rPr lang="en-US" altLang="ko-KR" dirty="0"/>
              <a:t>(</a:t>
            </a:r>
            <a:r>
              <a:rPr lang="ko-KR" altLang="en-US" dirty="0"/>
              <a:t>祇園祭</a:t>
            </a:r>
            <a:r>
              <a:rPr lang="en-US" altLang="ko-KR" dirty="0"/>
              <a:t>)</a:t>
            </a:r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389" y="1446638"/>
            <a:ext cx="4736849" cy="450264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460" y="1484784"/>
            <a:ext cx="4522899" cy="44644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7366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o-KR" altLang="en-US" sz="2400" dirty="0" smtClean="0"/>
              <a:t>일본 </a:t>
            </a:r>
            <a:r>
              <a:rPr lang="ko-KR" altLang="en-US" sz="2400" dirty="0" err="1" smtClean="0"/>
              <a:t>교토</a:t>
            </a:r>
            <a:r>
              <a:rPr lang="ko-KR" altLang="en-US" sz="2400" dirty="0"/>
              <a:t> </a:t>
            </a:r>
            <a:r>
              <a:rPr lang="en-US" altLang="ko-KR" sz="2400" dirty="0"/>
              <a:t>(</a:t>
            </a:r>
            <a:r>
              <a:rPr lang="ko-KR" altLang="en-US" sz="2400" dirty="0"/>
              <a:t>京都</a:t>
            </a:r>
            <a:r>
              <a:rPr lang="en-US" altLang="ko-KR" sz="2400" dirty="0"/>
              <a:t>) </a:t>
            </a:r>
            <a:r>
              <a:rPr lang="ko-KR" altLang="en-US" sz="2400" dirty="0" err="1"/>
              <a:t>히가시야마</a:t>
            </a:r>
            <a:r>
              <a:rPr lang="ko-KR" altLang="en-US" sz="2400" dirty="0"/>
              <a:t> 구</a:t>
            </a:r>
            <a:r>
              <a:rPr lang="en-US" altLang="ko-KR" sz="2400" dirty="0"/>
              <a:t>(</a:t>
            </a:r>
            <a:r>
              <a:rPr lang="ko-KR" altLang="en-US" sz="2400" dirty="0" err="1"/>
              <a:t>東山區</a:t>
            </a:r>
            <a:r>
              <a:rPr lang="en-US" altLang="ko-KR" sz="2400" dirty="0"/>
              <a:t>) </a:t>
            </a:r>
            <a:r>
              <a:rPr lang="ko-KR" altLang="en-US" sz="2400" dirty="0"/>
              <a:t>기온</a:t>
            </a:r>
            <a:r>
              <a:rPr lang="en-US" altLang="ko-KR" sz="2400" dirty="0"/>
              <a:t>(</a:t>
            </a:r>
            <a:r>
              <a:rPr lang="ko-KR" altLang="en-US" sz="2400" dirty="0"/>
              <a:t>祇園</a:t>
            </a:r>
            <a:r>
              <a:rPr lang="en-US" altLang="ko-KR" sz="2400" dirty="0"/>
              <a:t>) </a:t>
            </a:r>
            <a:r>
              <a:rPr lang="ko-KR" altLang="en-US" sz="2400" dirty="0"/>
              <a:t>지역 및 </a:t>
            </a:r>
            <a:r>
              <a:rPr lang="ko-KR" altLang="en-US" sz="2400" dirty="0" err="1"/>
              <a:t>교토</a:t>
            </a:r>
            <a:r>
              <a:rPr lang="ko-KR" altLang="en-US" sz="2400" dirty="0"/>
              <a:t> 시내에서 매년 </a:t>
            </a:r>
            <a:r>
              <a:rPr lang="en-US" altLang="ko-KR" sz="2400" dirty="0"/>
              <a:t>7</a:t>
            </a:r>
            <a:r>
              <a:rPr lang="ko-KR" altLang="en-US" sz="2400" dirty="0"/>
              <a:t>월 </a:t>
            </a:r>
            <a:r>
              <a:rPr lang="en-US" altLang="ko-KR" sz="2400" dirty="0"/>
              <a:t>1</a:t>
            </a:r>
            <a:r>
              <a:rPr lang="ko-KR" altLang="en-US" sz="2400" dirty="0"/>
              <a:t>일부터 </a:t>
            </a:r>
            <a:r>
              <a:rPr lang="en-US" altLang="ko-KR" sz="2400" dirty="0"/>
              <a:t>31</a:t>
            </a:r>
            <a:r>
              <a:rPr lang="ko-KR" altLang="en-US" sz="2400" dirty="0"/>
              <a:t>일까지 한 달간 열리는 민속 </a:t>
            </a:r>
            <a:r>
              <a:rPr lang="ko-KR" altLang="en-US" sz="2400" dirty="0" smtClean="0"/>
              <a:t>축제다</a:t>
            </a:r>
            <a:r>
              <a:rPr lang="en-US" altLang="ko-KR" sz="2400" dirty="0" smtClean="0"/>
              <a:t>.</a:t>
            </a:r>
          </a:p>
          <a:p>
            <a:r>
              <a:rPr lang="en-US" altLang="ko-KR" sz="2400" dirty="0"/>
              <a:t>869</a:t>
            </a:r>
            <a:r>
              <a:rPr lang="ko-KR" altLang="en-US" sz="2400" dirty="0"/>
              <a:t>년 일본 전역에 역병</a:t>
            </a:r>
            <a:r>
              <a:rPr lang="en-US" altLang="ko-KR" sz="2400" dirty="0"/>
              <a:t>(</a:t>
            </a:r>
            <a:r>
              <a:rPr lang="ko-KR" altLang="en-US" sz="2400" dirty="0"/>
              <a:t>疫病</a:t>
            </a:r>
            <a:r>
              <a:rPr lang="en-US" altLang="ko-KR" sz="2400" dirty="0"/>
              <a:t>)</a:t>
            </a:r>
            <a:r>
              <a:rPr lang="ko-KR" altLang="en-US" sz="2400" dirty="0"/>
              <a:t>이 창궐했을 때 병과 악귀를 퇴치하기 위해 제를 지내고 기도를 드린 </a:t>
            </a:r>
            <a:r>
              <a:rPr lang="ko-KR" altLang="en-US" sz="2400" dirty="0" err="1"/>
              <a:t>고료오에</a:t>
            </a:r>
            <a:r>
              <a:rPr lang="en-US" altLang="ko-KR" sz="2400" dirty="0"/>
              <a:t>(</a:t>
            </a:r>
            <a:r>
              <a:rPr lang="ko-KR" altLang="en-US" sz="2400" dirty="0" err="1"/>
              <a:t>御霊会</a:t>
            </a:r>
            <a:r>
              <a:rPr lang="en-US" altLang="ko-KR" sz="2400" dirty="0"/>
              <a:t>, </a:t>
            </a:r>
            <a:r>
              <a:rPr lang="ko-KR" altLang="en-US" sz="2400" dirty="0"/>
              <a:t>원한을 품고 죽은 영혼을 위로하기 위한 제사</a:t>
            </a:r>
            <a:r>
              <a:rPr lang="en-US" altLang="ko-KR" sz="2400" dirty="0"/>
              <a:t>)</a:t>
            </a:r>
            <a:r>
              <a:rPr lang="ko-KR" altLang="en-US" sz="2400" dirty="0"/>
              <a:t>에서 비롯되었다고 </a:t>
            </a:r>
            <a:r>
              <a:rPr lang="ko-KR" altLang="en-US" sz="2400" dirty="0" smtClean="0"/>
              <a:t>전해진다</a:t>
            </a:r>
            <a:r>
              <a:rPr lang="en-US" altLang="ko-KR" sz="2400" dirty="0" smtClean="0"/>
              <a:t>.</a:t>
            </a:r>
          </a:p>
          <a:p>
            <a:r>
              <a:rPr lang="ko-KR" altLang="en-US" sz="2400" dirty="0"/>
              <a:t>국민의 건강과 안녕을 기원하는 축제로서 오늘날까지 </a:t>
            </a:r>
            <a:r>
              <a:rPr lang="en-US" altLang="ko-KR" sz="2400" dirty="0"/>
              <a:t>1,100</a:t>
            </a:r>
            <a:r>
              <a:rPr lang="ko-KR" altLang="en-US" sz="2400" dirty="0"/>
              <a:t>년 넘게 이어져 오고 있다</a:t>
            </a:r>
            <a:r>
              <a:rPr lang="en-US" altLang="ko-KR" sz="2400" dirty="0"/>
              <a:t>.</a:t>
            </a:r>
            <a:endParaRPr lang="ko-KR" altLang="en-US" sz="2400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기온 </a:t>
            </a:r>
            <a:r>
              <a:rPr lang="ko-KR" altLang="en-US" dirty="0" err="1" smtClean="0"/>
              <a:t>마츠리</a:t>
            </a:r>
            <a:r>
              <a:rPr lang="en-US" altLang="ko-KR" dirty="0"/>
              <a:t>(</a:t>
            </a:r>
            <a:r>
              <a:rPr lang="ko-KR" altLang="en-US" dirty="0"/>
              <a:t>祇園祭</a:t>
            </a:r>
            <a:r>
              <a:rPr lang="en-US" altLang="ko-KR" dirty="0" smtClean="0"/>
              <a:t>)</a:t>
            </a:r>
            <a:r>
              <a:rPr lang="ko-KR" altLang="en-US" dirty="0" smtClean="0"/>
              <a:t>에 대해서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232964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ko-KR" dirty="0" smtClean="0"/>
          </a:p>
          <a:p>
            <a:endParaRPr lang="en-US" altLang="ko-KR" dirty="0" smtClean="0"/>
          </a:p>
          <a:p>
            <a:r>
              <a:rPr lang="ko-KR" altLang="en-US" sz="3000" dirty="0" smtClean="0"/>
              <a:t>일본에는</a:t>
            </a:r>
            <a:r>
              <a:rPr lang="en-US" altLang="ko-KR" sz="3000" dirty="0" smtClean="0"/>
              <a:t> </a:t>
            </a:r>
            <a:r>
              <a:rPr lang="ko-KR" altLang="en-US" sz="3000" dirty="0" err="1" smtClean="0"/>
              <a:t>야스쿠니</a:t>
            </a:r>
            <a:r>
              <a:rPr lang="ko-KR" altLang="en-US" sz="3000" dirty="0" smtClean="0"/>
              <a:t> 신사를 비롯해 </a:t>
            </a:r>
            <a:r>
              <a:rPr lang="ko-KR" altLang="en-US" sz="3000" dirty="0" err="1" smtClean="0"/>
              <a:t>가스가타이샤</a:t>
            </a:r>
            <a:r>
              <a:rPr lang="en-US" altLang="ko-KR" sz="3000" dirty="0" smtClean="0"/>
              <a:t> </a:t>
            </a:r>
            <a:r>
              <a:rPr lang="ko-KR" altLang="en-US" sz="3000" dirty="0" smtClean="0"/>
              <a:t>신사</a:t>
            </a:r>
            <a:r>
              <a:rPr lang="en-US" altLang="ko-KR" sz="3000" dirty="0" smtClean="0"/>
              <a:t>, </a:t>
            </a:r>
            <a:r>
              <a:rPr lang="ko-KR" altLang="en-US" sz="3000" dirty="0" err="1" smtClean="0"/>
              <a:t>아사쿠사</a:t>
            </a:r>
            <a:r>
              <a:rPr lang="ko-KR" altLang="en-US" sz="3000" dirty="0" smtClean="0"/>
              <a:t> 신사</a:t>
            </a:r>
            <a:r>
              <a:rPr lang="en-US" altLang="ko-KR" sz="3000" dirty="0" smtClean="0"/>
              <a:t>, </a:t>
            </a:r>
            <a:r>
              <a:rPr lang="ko-KR" altLang="en-US" sz="3000" dirty="0" err="1" smtClean="0"/>
              <a:t>와타즈미</a:t>
            </a:r>
            <a:r>
              <a:rPr lang="ko-KR" altLang="en-US" sz="3000" dirty="0" smtClean="0"/>
              <a:t> 신사</a:t>
            </a:r>
            <a:r>
              <a:rPr lang="en-US" altLang="ko-KR" sz="3000" dirty="0" smtClean="0"/>
              <a:t>, </a:t>
            </a:r>
            <a:r>
              <a:rPr lang="ko-KR" altLang="en-US" sz="3000" dirty="0" smtClean="0"/>
              <a:t>우지가미 신사</a:t>
            </a:r>
            <a:r>
              <a:rPr lang="en-US" altLang="ko-KR" sz="3000" dirty="0" smtClean="0"/>
              <a:t>, </a:t>
            </a:r>
            <a:r>
              <a:rPr lang="ko-KR" altLang="en-US" sz="3000" dirty="0" smtClean="0"/>
              <a:t>오미와 신사</a:t>
            </a:r>
            <a:r>
              <a:rPr lang="en-US" altLang="ko-KR" sz="3000" dirty="0" smtClean="0"/>
              <a:t>, </a:t>
            </a:r>
            <a:r>
              <a:rPr lang="ko-KR" altLang="en-US" sz="3000" dirty="0" err="1" smtClean="0"/>
              <a:t>이즈모타이샤</a:t>
            </a:r>
            <a:r>
              <a:rPr lang="ko-KR" altLang="en-US" sz="3000" dirty="0" smtClean="0"/>
              <a:t> </a:t>
            </a:r>
            <a:r>
              <a:rPr lang="ko-KR" altLang="en-US" sz="3000" dirty="0" err="1" smtClean="0"/>
              <a:t>신사같은</a:t>
            </a:r>
            <a:r>
              <a:rPr lang="ko-KR" altLang="en-US" sz="3000" dirty="0" smtClean="0"/>
              <a:t> 다양한 신사들이 많이 있다</a:t>
            </a:r>
            <a:r>
              <a:rPr lang="en-US" altLang="ko-KR" sz="3000" dirty="0" smtClean="0"/>
              <a:t>.</a:t>
            </a:r>
            <a:endParaRPr lang="ko-KR" altLang="en-US" sz="3000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3500" dirty="0" smtClean="0"/>
              <a:t>신사의 종류는 어떤 것이 있는가</a:t>
            </a:r>
            <a:r>
              <a:rPr lang="en-US" altLang="ko-KR" sz="3500" dirty="0" smtClean="0"/>
              <a:t>.</a:t>
            </a:r>
            <a:endParaRPr lang="ko-KR" altLang="en-US" sz="3500" dirty="0"/>
          </a:p>
        </p:txBody>
      </p:sp>
    </p:spTree>
    <p:extLst>
      <p:ext uri="{BB962C8B-B14F-4D97-AF65-F5344CB8AC3E}">
        <p14:creationId xmlns:p14="http://schemas.microsoft.com/office/powerpoint/2010/main" xmlns="" val="194678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산자</a:t>
            </a:r>
            <a:r>
              <a:rPr lang="ko-KR" altLang="en-US" dirty="0"/>
              <a:t> </a:t>
            </a:r>
            <a:r>
              <a:rPr lang="ko-KR" altLang="en-US" dirty="0" err="1"/>
              <a:t>마츠리</a:t>
            </a:r>
            <a:r>
              <a:rPr lang="en-US" altLang="ko-KR" dirty="0"/>
              <a:t>(</a:t>
            </a:r>
            <a:r>
              <a:rPr lang="ko-KR" altLang="en-US" dirty="0" err="1"/>
              <a:t>三社祭</a:t>
            </a:r>
            <a:r>
              <a:rPr lang="en-US" altLang="ko-KR" dirty="0"/>
              <a:t>)</a:t>
            </a:r>
            <a:endParaRPr lang="ko-KR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602" y="1268759"/>
            <a:ext cx="4387569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245767"/>
            <a:ext cx="4837493" cy="465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166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ko-KR" altLang="en-US" sz="3400" dirty="0" err="1"/>
              <a:t>메이지시대</a:t>
            </a:r>
            <a:r>
              <a:rPr lang="en-US" altLang="ko-KR" sz="3400" dirty="0"/>
              <a:t>[</a:t>
            </a:r>
            <a:r>
              <a:rPr lang="ko-KR" altLang="en-US" sz="3400" dirty="0"/>
              <a:t>明治時代</a:t>
            </a:r>
            <a:r>
              <a:rPr lang="en-US" altLang="ko-KR" sz="3400" dirty="0"/>
              <a:t>] </a:t>
            </a:r>
            <a:r>
              <a:rPr lang="ko-KR" altLang="en-US" sz="3400" dirty="0"/>
              <a:t>이전까지는 </a:t>
            </a:r>
            <a:r>
              <a:rPr lang="ko-KR" altLang="en-US" sz="3400" dirty="0" err="1"/>
              <a:t>아사쿠사신사와</a:t>
            </a:r>
            <a:r>
              <a:rPr lang="ko-KR" altLang="en-US" sz="3400" dirty="0"/>
              <a:t> </a:t>
            </a:r>
            <a:r>
              <a:rPr lang="ko-KR" altLang="en-US" sz="3400" dirty="0" err="1"/>
              <a:t>센소지</a:t>
            </a:r>
            <a:r>
              <a:rPr lang="en-US" altLang="ko-KR" sz="3400" dirty="0"/>
              <a:t>[</a:t>
            </a:r>
            <a:r>
              <a:rPr lang="ko-KR" altLang="en-US" sz="3400" dirty="0" err="1"/>
              <a:t>浅草社</a:t>
            </a:r>
            <a:r>
              <a:rPr lang="en-US" altLang="ko-KR" sz="3400" dirty="0"/>
              <a:t>]</a:t>
            </a:r>
            <a:r>
              <a:rPr lang="ko-KR" altLang="en-US" sz="3400" dirty="0"/>
              <a:t>가 합쳐진 형태였기 때문에 과거의 </a:t>
            </a:r>
            <a:r>
              <a:rPr lang="ko-KR" altLang="en-US" sz="3400" dirty="0" err="1" smtClean="0"/>
              <a:t>산자</a:t>
            </a:r>
            <a:r>
              <a:rPr lang="ko-KR" altLang="en-US" sz="3400" dirty="0" smtClean="0"/>
              <a:t> </a:t>
            </a:r>
            <a:r>
              <a:rPr lang="ko-KR" altLang="en-US" sz="3400" dirty="0" err="1" smtClean="0"/>
              <a:t>마츠리는</a:t>
            </a:r>
            <a:r>
              <a:rPr lang="ko-KR" altLang="en-US" sz="3400" dirty="0" smtClean="0"/>
              <a:t> </a:t>
            </a:r>
            <a:r>
              <a:rPr lang="ko-KR" altLang="en-US" sz="3400" dirty="0" err="1"/>
              <a:t>센소지의</a:t>
            </a:r>
            <a:r>
              <a:rPr lang="ko-KR" altLang="en-US" sz="3400" dirty="0"/>
              <a:t> </a:t>
            </a:r>
            <a:r>
              <a:rPr lang="ko-KR" altLang="en-US" sz="3400" dirty="0" err="1" smtClean="0"/>
              <a:t>마츠리로</a:t>
            </a:r>
            <a:r>
              <a:rPr lang="ko-KR" altLang="en-US" sz="3400" dirty="0" smtClean="0"/>
              <a:t> </a:t>
            </a:r>
            <a:r>
              <a:rPr lang="ko-KR" altLang="en-US" sz="3400" dirty="0"/>
              <a:t>실시되었다</a:t>
            </a:r>
            <a:r>
              <a:rPr lang="en-US" altLang="ko-KR" sz="3400" dirty="0"/>
              <a:t>.</a:t>
            </a:r>
            <a:endParaRPr lang="en-US" altLang="ko-KR" sz="3400" dirty="0" smtClean="0"/>
          </a:p>
          <a:p>
            <a:r>
              <a:rPr lang="ko-KR" altLang="en-US" sz="3400" dirty="0" err="1" smtClean="0"/>
              <a:t>센소지</a:t>
            </a:r>
            <a:r>
              <a:rPr lang="en-US" altLang="ko-KR" sz="3400" dirty="0" smtClean="0"/>
              <a:t>(</a:t>
            </a:r>
            <a:r>
              <a:rPr lang="ko-KR" altLang="en-US" sz="3400" dirty="0" smtClean="0"/>
              <a:t>절</a:t>
            </a:r>
            <a:r>
              <a:rPr lang="en-US" altLang="ko-KR" sz="3400" dirty="0" smtClean="0"/>
              <a:t>)</a:t>
            </a:r>
            <a:r>
              <a:rPr lang="ko-KR" altLang="en-US" sz="3400" dirty="0" smtClean="0"/>
              <a:t>는 </a:t>
            </a:r>
            <a:r>
              <a:rPr lang="ko-KR" altLang="en-US" sz="3400" dirty="0" err="1"/>
              <a:t>히노쿠마</a:t>
            </a:r>
            <a:r>
              <a:rPr lang="ko-KR" altLang="en-US" sz="3400" dirty="0"/>
              <a:t> 하마나리</a:t>
            </a:r>
            <a:r>
              <a:rPr lang="en-US" altLang="ko-KR" sz="3400" dirty="0"/>
              <a:t>[</a:t>
            </a:r>
            <a:r>
              <a:rPr lang="ko-KR" altLang="en-US" sz="3400" dirty="0" err="1"/>
              <a:t>檜前浜成</a:t>
            </a:r>
            <a:r>
              <a:rPr lang="en-US" altLang="ko-KR" sz="3400" dirty="0"/>
              <a:t>]</a:t>
            </a:r>
            <a:r>
              <a:rPr lang="ko-KR" altLang="en-US" sz="3400" dirty="0"/>
              <a:t>와 </a:t>
            </a:r>
            <a:r>
              <a:rPr lang="ko-KR" altLang="en-US" sz="3400" dirty="0" err="1"/>
              <a:t>히노쿠마</a:t>
            </a:r>
            <a:r>
              <a:rPr lang="ko-KR" altLang="en-US" sz="3400" dirty="0"/>
              <a:t> </a:t>
            </a:r>
            <a:r>
              <a:rPr lang="ko-KR" altLang="en-US" sz="3400" dirty="0" err="1"/>
              <a:t>다케나리</a:t>
            </a:r>
            <a:r>
              <a:rPr lang="en-US" altLang="ko-KR" sz="3400" dirty="0"/>
              <a:t>[</a:t>
            </a:r>
            <a:r>
              <a:rPr lang="ko-KR" altLang="en-US" sz="3400" dirty="0" err="1"/>
              <a:t>檜前竹成</a:t>
            </a:r>
            <a:r>
              <a:rPr lang="en-US" altLang="ko-KR" sz="3400" dirty="0"/>
              <a:t>] </a:t>
            </a:r>
            <a:r>
              <a:rPr lang="ko-KR" altLang="en-US" sz="3400" dirty="0"/>
              <a:t>형제</a:t>
            </a:r>
            <a:r>
              <a:rPr lang="en-US" altLang="ko-KR" sz="3400" dirty="0"/>
              <a:t>, </a:t>
            </a:r>
            <a:r>
              <a:rPr lang="ko-KR" altLang="en-US" sz="3400" dirty="0" err="1"/>
              <a:t>하지노</a:t>
            </a:r>
            <a:r>
              <a:rPr lang="ko-KR" altLang="en-US" sz="3400" dirty="0"/>
              <a:t> </a:t>
            </a:r>
            <a:r>
              <a:rPr lang="ko-KR" altLang="en-US" sz="3400" dirty="0" err="1"/>
              <a:t>마나카치</a:t>
            </a:r>
            <a:r>
              <a:rPr lang="en-US" altLang="ko-KR" sz="3400" dirty="0"/>
              <a:t>[</a:t>
            </a:r>
            <a:r>
              <a:rPr lang="ko-KR" altLang="en-US" sz="3400" dirty="0" err="1"/>
              <a:t>土師真中知</a:t>
            </a:r>
            <a:r>
              <a:rPr lang="en-US" altLang="ko-KR" sz="3400" dirty="0"/>
              <a:t>]</a:t>
            </a:r>
            <a:r>
              <a:rPr lang="ko-KR" altLang="en-US" sz="3400" dirty="0"/>
              <a:t>를 창건자로 하여 만들어졌다</a:t>
            </a:r>
            <a:r>
              <a:rPr lang="en-US" altLang="ko-KR" sz="3400" dirty="0"/>
              <a:t>. </a:t>
            </a:r>
            <a:r>
              <a:rPr lang="ko-KR" altLang="en-US" sz="3400" dirty="0"/>
              <a:t>그리고 이 세 사람을 일컫는 말인 ‘</a:t>
            </a:r>
            <a:r>
              <a:rPr lang="ko-KR" altLang="en-US" sz="3400" dirty="0" err="1"/>
              <a:t>산자곤겐</a:t>
            </a:r>
            <a:r>
              <a:rPr lang="en-US" altLang="ko-KR" sz="3400" dirty="0"/>
              <a:t>[</a:t>
            </a:r>
            <a:r>
              <a:rPr lang="ko-KR" altLang="en-US" sz="3400" dirty="0" err="1"/>
              <a:t>三社権現</a:t>
            </a:r>
            <a:r>
              <a:rPr lang="en-US" altLang="ko-KR" sz="3400" dirty="0"/>
              <a:t>]’</a:t>
            </a:r>
            <a:r>
              <a:rPr lang="ko-KR" altLang="en-US" sz="3400" dirty="0"/>
              <a:t>을 신사의 이름으로 불렀다</a:t>
            </a:r>
            <a:r>
              <a:rPr lang="en-US" altLang="ko-KR" sz="3400" dirty="0" smtClean="0"/>
              <a:t>.</a:t>
            </a:r>
          </a:p>
          <a:p>
            <a:r>
              <a:rPr lang="ko-KR" altLang="en-US" sz="3400" dirty="0" err="1"/>
              <a:t>메이지시대</a:t>
            </a:r>
            <a:r>
              <a:rPr lang="ko-KR" altLang="en-US" sz="3400" dirty="0"/>
              <a:t> 초기였던 </a:t>
            </a:r>
            <a:r>
              <a:rPr lang="en-US" altLang="ko-KR" sz="3400" dirty="0"/>
              <a:t>1873</a:t>
            </a:r>
            <a:r>
              <a:rPr lang="ko-KR" altLang="en-US" sz="3400" dirty="0"/>
              <a:t>년 정부에서 </a:t>
            </a:r>
            <a:r>
              <a:rPr lang="ko-KR" altLang="en-US" sz="3400" dirty="0" err="1"/>
              <a:t>신불혼효금지령</a:t>
            </a:r>
            <a:r>
              <a:rPr lang="en-US" altLang="ko-KR" sz="3400" dirty="0"/>
              <a:t>(</a:t>
            </a:r>
            <a:r>
              <a:rPr lang="ko-KR" altLang="en-US" sz="3400" dirty="0" err="1"/>
              <a:t>神佛混淆禁止令</a:t>
            </a:r>
            <a:r>
              <a:rPr lang="en-US" altLang="ko-KR" sz="3400" dirty="0"/>
              <a:t>)</a:t>
            </a:r>
            <a:r>
              <a:rPr lang="ko-KR" altLang="en-US" sz="3400" dirty="0"/>
              <a:t>을 제정하면서 신사와 사찰이 분리되어 관리되었다</a:t>
            </a:r>
            <a:r>
              <a:rPr lang="en-US" altLang="ko-KR" sz="3400" dirty="0" smtClean="0"/>
              <a:t>.</a:t>
            </a:r>
          </a:p>
          <a:p>
            <a:r>
              <a:rPr lang="ko-KR" altLang="en-US" sz="3400" dirty="0"/>
              <a:t>이때부터 </a:t>
            </a:r>
            <a:r>
              <a:rPr lang="ko-KR" altLang="en-US" sz="3400" dirty="0" err="1"/>
              <a:t>산자곤겐이었던</a:t>
            </a:r>
            <a:r>
              <a:rPr lang="ko-KR" altLang="en-US" sz="3400" dirty="0"/>
              <a:t> 신사는 </a:t>
            </a:r>
            <a:r>
              <a:rPr lang="ko-KR" altLang="en-US" sz="3400" dirty="0" err="1"/>
              <a:t>아사쿠사신사로</a:t>
            </a:r>
            <a:r>
              <a:rPr lang="ko-KR" altLang="en-US" sz="3400" dirty="0"/>
              <a:t> 명칭이 바뀌었고</a:t>
            </a:r>
            <a:r>
              <a:rPr lang="en-US" altLang="ko-KR" sz="3400" dirty="0"/>
              <a:t>, </a:t>
            </a:r>
            <a:r>
              <a:rPr lang="ko-KR" altLang="en-US" sz="3400" dirty="0" err="1" smtClean="0"/>
              <a:t>산자</a:t>
            </a:r>
            <a:r>
              <a:rPr lang="ko-KR" altLang="en-US" sz="3400" dirty="0" smtClean="0"/>
              <a:t> </a:t>
            </a:r>
            <a:r>
              <a:rPr lang="ko-KR" altLang="en-US" sz="3400" dirty="0" err="1" smtClean="0"/>
              <a:t>마츠리는</a:t>
            </a:r>
            <a:r>
              <a:rPr lang="ko-KR" altLang="en-US" sz="3400" dirty="0" smtClean="0"/>
              <a:t> </a:t>
            </a:r>
            <a:r>
              <a:rPr lang="ko-KR" altLang="en-US" sz="3400" dirty="0" err="1"/>
              <a:t>아사쿠사신사의</a:t>
            </a:r>
            <a:r>
              <a:rPr lang="ko-KR" altLang="en-US" sz="3400" dirty="0"/>
              <a:t> </a:t>
            </a:r>
            <a:r>
              <a:rPr lang="ko-KR" altLang="en-US" sz="3400" dirty="0" err="1" smtClean="0"/>
              <a:t>마츠리로</a:t>
            </a:r>
            <a:r>
              <a:rPr lang="ko-KR" altLang="en-US" sz="3400" dirty="0" smtClean="0"/>
              <a:t> </a:t>
            </a:r>
            <a:r>
              <a:rPr lang="ko-KR" altLang="en-US" sz="3400" dirty="0"/>
              <a:t>열리기 시작했다</a:t>
            </a:r>
            <a:r>
              <a:rPr lang="en-US" altLang="ko-KR" sz="3400" dirty="0"/>
              <a:t>.</a:t>
            </a:r>
            <a:br>
              <a:rPr lang="en-US" altLang="ko-KR" sz="3400" dirty="0"/>
            </a:br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err="1"/>
              <a:t>산자</a:t>
            </a:r>
            <a:r>
              <a:rPr lang="ko-KR" altLang="en-US" dirty="0"/>
              <a:t> </a:t>
            </a:r>
            <a:r>
              <a:rPr lang="ko-KR" altLang="en-US" dirty="0" err="1"/>
              <a:t>마츠리</a:t>
            </a:r>
            <a:r>
              <a:rPr lang="en-US" altLang="ko-KR" dirty="0"/>
              <a:t>(</a:t>
            </a:r>
            <a:r>
              <a:rPr lang="ko-KR" altLang="en-US" dirty="0" err="1"/>
              <a:t>三社祭</a:t>
            </a:r>
            <a:r>
              <a:rPr lang="en-US" altLang="ko-KR" dirty="0" smtClean="0"/>
              <a:t>)</a:t>
            </a:r>
            <a:r>
              <a:rPr lang="ko-KR" altLang="en-US" dirty="0" smtClean="0"/>
              <a:t>에 대해서</a:t>
            </a:r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899592" y="5733256"/>
            <a:ext cx="7344816" cy="100811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err="1" smtClean="0">
                <a:solidFill>
                  <a:schemeClr val="tx1"/>
                </a:solidFill>
              </a:rPr>
              <a:t>산자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000" b="1" dirty="0" err="1" smtClean="0">
                <a:solidFill>
                  <a:schemeClr val="tx1"/>
                </a:solidFill>
              </a:rPr>
              <a:t>마츠리는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000" b="1" dirty="0">
                <a:solidFill>
                  <a:schemeClr val="tx1"/>
                </a:solidFill>
              </a:rPr>
              <a:t>풍성한 볼거리와 특유의 박진감으로 매년 수십만의 관광객이 찾는 도쿄의 대표적인 행사로 이어지고 있다</a:t>
            </a:r>
            <a:r>
              <a:rPr lang="en-US" altLang="ko-KR" sz="2000" b="1" dirty="0">
                <a:solidFill>
                  <a:schemeClr val="tx1"/>
                </a:solidFill>
              </a:rPr>
              <a:t>.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454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텐진 </a:t>
            </a:r>
            <a:r>
              <a:rPr lang="ko-KR" altLang="en-US" dirty="0" err="1"/>
              <a:t>마츠리</a:t>
            </a:r>
            <a:r>
              <a:rPr lang="en-US" altLang="ko-KR" dirty="0"/>
              <a:t>(</a:t>
            </a:r>
            <a:r>
              <a:rPr lang="ko-KR" altLang="en-US" dirty="0"/>
              <a:t>天神祭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59" y="1439811"/>
            <a:ext cx="5112568" cy="446449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1556792"/>
            <a:ext cx="4484422" cy="4324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71687" y="5977785"/>
            <a:ext cx="2569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dirty="0" err="1"/>
              <a:t>후나토교</a:t>
            </a:r>
            <a:r>
              <a:rPr lang="en-US" altLang="ko-KR" sz="2400" b="1" dirty="0"/>
              <a:t>(</a:t>
            </a:r>
            <a:r>
              <a:rPr lang="ko-KR" altLang="en-US" sz="2400" b="1" dirty="0" err="1" smtClean="0"/>
              <a:t>船渡御</a:t>
            </a:r>
            <a:r>
              <a:rPr lang="en-US" altLang="ko-KR" sz="2400" b="1" dirty="0"/>
              <a:t>)</a:t>
            </a:r>
            <a:endParaRPr lang="ko-KR" alt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104900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텐진 </a:t>
            </a:r>
            <a:r>
              <a:rPr lang="ko-KR" altLang="en-US" dirty="0" err="1"/>
              <a:t>마츠리</a:t>
            </a:r>
            <a:r>
              <a:rPr lang="en-US" altLang="ko-KR" dirty="0"/>
              <a:t>(</a:t>
            </a:r>
            <a:r>
              <a:rPr lang="ko-KR" altLang="en-US" dirty="0"/>
              <a:t>天神祭</a:t>
            </a:r>
            <a:r>
              <a:rPr lang="en-US" altLang="ko-KR" dirty="0"/>
              <a:t>)</a:t>
            </a:r>
            <a:r>
              <a:rPr lang="ko-KR" altLang="en-US" dirty="0"/>
              <a:t>는 일본 오사카</a:t>
            </a:r>
            <a:r>
              <a:rPr lang="en-US" altLang="ko-KR" dirty="0"/>
              <a:t>(</a:t>
            </a:r>
            <a:r>
              <a:rPr lang="ko-KR" altLang="en-US" dirty="0"/>
              <a:t>大阪</a:t>
            </a:r>
            <a:r>
              <a:rPr lang="en-US" altLang="ko-KR" dirty="0"/>
              <a:t>)</a:t>
            </a:r>
            <a:r>
              <a:rPr lang="ko-KR" altLang="en-US" dirty="0"/>
              <a:t>에서 매년 </a:t>
            </a:r>
            <a:r>
              <a:rPr lang="en-US" altLang="ko-KR" dirty="0"/>
              <a:t>7</a:t>
            </a:r>
            <a:r>
              <a:rPr lang="ko-KR" altLang="en-US" dirty="0"/>
              <a:t>월 </a:t>
            </a:r>
            <a:r>
              <a:rPr lang="en-US" altLang="ko-KR" dirty="0"/>
              <a:t>24</a:t>
            </a:r>
            <a:r>
              <a:rPr lang="ko-KR" altLang="en-US" dirty="0"/>
              <a:t>일과 </a:t>
            </a:r>
            <a:r>
              <a:rPr lang="en-US" altLang="ko-KR" dirty="0"/>
              <a:t>25</a:t>
            </a:r>
            <a:r>
              <a:rPr lang="ko-KR" altLang="en-US" dirty="0"/>
              <a:t>일에 걸쳐 개최되는 민속축제로</a:t>
            </a:r>
            <a:r>
              <a:rPr lang="en-US" altLang="ko-KR" dirty="0"/>
              <a:t>, </a:t>
            </a:r>
            <a:r>
              <a:rPr lang="ko-KR" altLang="en-US" dirty="0"/>
              <a:t>일본의 대표적인 여름 축제다</a:t>
            </a:r>
            <a:r>
              <a:rPr lang="en-US" altLang="ko-KR" dirty="0" smtClean="0"/>
              <a:t>.</a:t>
            </a:r>
          </a:p>
          <a:p>
            <a:r>
              <a:rPr lang="ko-KR" altLang="en-US" dirty="0" err="1"/>
              <a:t>역모죄로</a:t>
            </a:r>
            <a:r>
              <a:rPr lang="ko-KR" altLang="en-US" dirty="0"/>
              <a:t> 억울하게 죽은 </a:t>
            </a:r>
            <a:r>
              <a:rPr lang="ko-KR" altLang="en-US" dirty="0" err="1"/>
              <a:t>스가와라</a:t>
            </a:r>
            <a:r>
              <a:rPr lang="ko-KR" altLang="en-US" dirty="0"/>
              <a:t> </a:t>
            </a:r>
            <a:r>
              <a:rPr lang="ko-KR" altLang="en-US" dirty="0" err="1"/>
              <a:t>미치자네</a:t>
            </a:r>
            <a:r>
              <a:rPr lang="en-US" altLang="ko-KR" dirty="0"/>
              <a:t>(</a:t>
            </a:r>
            <a:r>
              <a:rPr lang="ko-KR" altLang="en-US" dirty="0" smtClean="0"/>
              <a:t>菅原道真</a:t>
            </a:r>
            <a:r>
              <a:rPr lang="en-US" altLang="ko-KR" dirty="0" smtClean="0"/>
              <a:t>)</a:t>
            </a:r>
            <a:r>
              <a:rPr lang="ko-KR" altLang="en-US" dirty="0"/>
              <a:t>의 원한을 풀기 위해 </a:t>
            </a:r>
            <a:r>
              <a:rPr lang="en-US" altLang="ko-KR" dirty="0"/>
              <a:t>949</a:t>
            </a:r>
            <a:r>
              <a:rPr lang="ko-KR" altLang="en-US" dirty="0"/>
              <a:t>년 당시 수도인 오사카에 </a:t>
            </a:r>
            <a:r>
              <a:rPr lang="ko-KR" altLang="en-US" dirty="0" err="1"/>
              <a:t>텐만구신사</a:t>
            </a:r>
            <a:r>
              <a:rPr lang="en-US" altLang="ko-KR" dirty="0"/>
              <a:t>(</a:t>
            </a:r>
            <a:r>
              <a:rPr lang="ko-KR" altLang="en-US" dirty="0" err="1"/>
              <a:t>天滿宮神社</a:t>
            </a:r>
            <a:r>
              <a:rPr lang="en-US" altLang="ko-KR" dirty="0"/>
              <a:t>)</a:t>
            </a:r>
            <a:r>
              <a:rPr lang="ko-KR" altLang="en-US" dirty="0"/>
              <a:t>를 짓고</a:t>
            </a:r>
            <a:r>
              <a:rPr lang="en-US" altLang="ko-KR" dirty="0"/>
              <a:t>, 951</a:t>
            </a:r>
            <a:r>
              <a:rPr lang="ko-KR" altLang="en-US" dirty="0"/>
              <a:t>년 신사 근처 오가와</a:t>
            </a:r>
            <a:r>
              <a:rPr lang="en-US" altLang="ko-KR" dirty="0"/>
              <a:t>(</a:t>
            </a:r>
            <a:r>
              <a:rPr lang="ko-KR" altLang="en-US" dirty="0"/>
              <a:t>大川</a:t>
            </a:r>
            <a:r>
              <a:rPr lang="en-US" altLang="ko-KR" dirty="0"/>
              <a:t>) </a:t>
            </a:r>
            <a:r>
              <a:rPr lang="ko-KR" altLang="en-US" dirty="0"/>
              <a:t>강가에서 </a:t>
            </a:r>
            <a:r>
              <a:rPr lang="ko-KR" altLang="en-US" dirty="0" err="1"/>
              <a:t>가미보코</a:t>
            </a:r>
            <a:r>
              <a:rPr lang="en-US" altLang="ko-KR" dirty="0"/>
              <a:t>(</a:t>
            </a:r>
            <a:r>
              <a:rPr lang="ko-KR" altLang="en-US" dirty="0" err="1"/>
              <a:t>神鉾</a:t>
            </a:r>
            <a:r>
              <a:rPr lang="en-US" altLang="ko-KR" dirty="0" smtClean="0"/>
              <a:t>,</a:t>
            </a:r>
            <a:r>
              <a:rPr lang="ko-KR" altLang="en-US" dirty="0" smtClean="0"/>
              <a:t>창과 </a:t>
            </a:r>
            <a:r>
              <a:rPr lang="ko-KR" altLang="en-US" dirty="0"/>
              <a:t>비슷한 형태의 무기</a:t>
            </a:r>
            <a:r>
              <a:rPr lang="en-US" altLang="ko-KR" dirty="0"/>
              <a:t>)</a:t>
            </a:r>
            <a:r>
              <a:rPr lang="ko-KR" altLang="en-US" dirty="0"/>
              <a:t>를 떠내려가게 해서 창이 도착한 곳에 제단을 쌓고 의식을 시행한 데서 비롯됐다</a:t>
            </a:r>
            <a:r>
              <a:rPr lang="en-US" altLang="ko-KR" dirty="0"/>
              <a:t>.</a:t>
            </a:r>
            <a:br>
              <a:rPr lang="en-US" altLang="ko-KR" dirty="0"/>
            </a:br>
            <a:endParaRPr lang="en-US" altLang="ko-KR" dirty="0"/>
          </a:p>
          <a:p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텐진 </a:t>
            </a:r>
            <a:r>
              <a:rPr lang="ko-KR" altLang="en-US" dirty="0" err="1"/>
              <a:t>마츠리</a:t>
            </a:r>
            <a:r>
              <a:rPr lang="en-US" altLang="ko-KR" dirty="0"/>
              <a:t>(</a:t>
            </a:r>
            <a:r>
              <a:rPr lang="ko-KR" altLang="en-US" dirty="0"/>
              <a:t>天神祭</a:t>
            </a:r>
            <a:r>
              <a:rPr lang="en-US" altLang="ko-KR" dirty="0" smtClean="0"/>
              <a:t>)</a:t>
            </a:r>
            <a:r>
              <a:rPr lang="ko-KR" altLang="en-US" dirty="0" smtClean="0"/>
              <a:t>의 유래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345744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ko-KR" altLang="en-US" sz="2800" dirty="0"/>
              <a:t>텐진 </a:t>
            </a:r>
            <a:r>
              <a:rPr lang="ko-KR" altLang="en-US" sz="2800" dirty="0" err="1"/>
              <a:t>마츠리의</a:t>
            </a:r>
            <a:r>
              <a:rPr lang="ko-KR" altLang="en-US" sz="2800" dirty="0"/>
              <a:t> 주요 행사는 나무로 만든 창</a:t>
            </a:r>
            <a:r>
              <a:rPr lang="en-US" altLang="ko-KR" sz="2800" dirty="0"/>
              <a:t>(</a:t>
            </a:r>
            <a:r>
              <a:rPr lang="ko-KR" altLang="en-US" sz="2800" dirty="0" err="1"/>
              <a:t>가미보코</a:t>
            </a:r>
            <a:r>
              <a:rPr lang="en-US" altLang="ko-KR" sz="2800" dirty="0"/>
              <a:t>)</a:t>
            </a:r>
            <a:r>
              <a:rPr lang="ko-KR" altLang="en-US" sz="2800" dirty="0"/>
              <a:t>을 오가와 강을 따라 떠내려가게 하는 </a:t>
            </a:r>
            <a:r>
              <a:rPr lang="ko-KR" altLang="en-US" sz="2800" dirty="0" err="1"/>
              <a:t>호코나가시신지</a:t>
            </a:r>
            <a:r>
              <a:rPr lang="en-US" altLang="ko-KR" sz="2800" dirty="0"/>
              <a:t>(</a:t>
            </a:r>
            <a:r>
              <a:rPr lang="ko-KR" altLang="en-US" sz="2800" dirty="0" err="1"/>
              <a:t>鉾流神事</a:t>
            </a:r>
            <a:r>
              <a:rPr lang="en-US" altLang="ko-KR" sz="2800" dirty="0"/>
              <a:t>), </a:t>
            </a:r>
            <a:r>
              <a:rPr lang="ko-KR" altLang="en-US" sz="2800" dirty="0"/>
              <a:t>신령을 배에 태우는 </a:t>
            </a:r>
            <a:r>
              <a:rPr lang="ko-KR" altLang="en-US" sz="2800" dirty="0" err="1"/>
              <a:t>승선장까지</a:t>
            </a:r>
            <a:r>
              <a:rPr lang="ko-KR" altLang="en-US" sz="2800" dirty="0"/>
              <a:t> </a:t>
            </a:r>
            <a:r>
              <a:rPr lang="ko-KR" altLang="en-US" sz="2800" dirty="0" err="1"/>
              <a:t>미코시</a:t>
            </a:r>
            <a:r>
              <a:rPr lang="en-US" altLang="ko-KR" sz="2800" dirty="0"/>
              <a:t>(</a:t>
            </a:r>
            <a:r>
              <a:rPr lang="ko-KR" altLang="en-US" sz="2800" dirty="0"/>
              <a:t>신을 모신 가마</a:t>
            </a:r>
            <a:r>
              <a:rPr lang="en-US" altLang="ko-KR" sz="2800" dirty="0"/>
              <a:t>)</a:t>
            </a:r>
            <a:r>
              <a:rPr lang="ko-KR" altLang="en-US" sz="2800" dirty="0"/>
              <a:t>를 육로로 운반하는 </a:t>
            </a:r>
            <a:r>
              <a:rPr lang="ko-KR" altLang="en-US" sz="2800" dirty="0" err="1"/>
              <a:t>리쿠토교</a:t>
            </a:r>
            <a:r>
              <a:rPr lang="en-US" altLang="ko-KR" sz="2800" dirty="0"/>
              <a:t>(</a:t>
            </a:r>
            <a:r>
              <a:rPr lang="ko-KR" altLang="en-US" sz="2800" dirty="0" err="1"/>
              <a:t>陸度御</a:t>
            </a:r>
            <a:r>
              <a:rPr lang="en-US" altLang="ko-KR" sz="2800" dirty="0"/>
              <a:t>), </a:t>
            </a:r>
            <a:r>
              <a:rPr lang="ko-KR" altLang="en-US" sz="2800" dirty="0"/>
              <a:t>신령을 배에 태워 이동하는 </a:t>
            </a:r>
            <a:r>
              <a:rPr lang="ko-KR" altLang="en-US" sz="2800" dirty="0" err="1"/>
              <a:t>후나토교</a:t>
            </a:r>
            <a:r>
              <a:rPr lang="en-US" altLang="ko-KR" sz="2800" dirty="0"/>
              <a:t>(</a:t>
            </a:r>
            <a:r>
              <a:rPr lang="ko-KR" altLang="en-US" sz="2800" dirty="0" err="1"/>
              <a:t>船渡御</a:t>
            </a:r>
            <a:r>
              <a:rPr lang="en-US" altLang="ko-KR" sz="2800" dirty="0"/>
              <a:t>), </a:t>
            </a:r>
            <a:r>
              <a:rPr lang="ko-KR" altLang="en-US" sz="2800" dirty="0"/>
              <a:t>불꽃놀이인 </a:t>
            </a:r>
            <a:r>
              <a:rPr lang="ko-KR" altLang="en-US" sz="2800" dirty="0" err="1"/>
              <a:t>하나비</a:t>
            </a:r>
            <a:r>
              <a:rPr lang="en-US" altLang="ko-KR" sz="2800" dirty="0"/>
              <a:t>(</a:t>
            </a:r>
            <a:r>
              <a:rPr lang="ko-KR" altLang="en-US" sz="2800" dirty="0" err="1"/>
              <a:t>花火</a:t>
            </a:r>
            <a:r>
              <a:rPr lang="en-US" altLang="ko-KR" sz="2800" dirty="0"/>
              <a:t>) </a:t>
            </a:r>
            <a:r>
              <a:rPr lang="ko-KR" altLang="en-US" sz="2800" dirty="0"/>
              <a:t>등으로 구성된다</a:t>
            </a:r>
            <a:r>
              <a:rPr lang="en-US" altLang="ko-KR" sz="2800" dirty="0"/>
              <a:t>.</a:t>
            </a:r>
          </a:p>
          <a:p>
            <a:r>
              <a:rPr lang="ko-KR" altLang="en-US" sz="2800" dirty="0"/>
              <a:t>특히 전통의상을 차려 입은 </a:t>
            </a:r>
            <a:r>
              <a:rPr lang="en-US" altLang="ko-KR" sz="2800" dirty="0"/>
              <a:t>3</a:t>
            </a:r>
            <a:r>
              <a:rPr lang="ko-KR" altLang="en-US" sz="2800" dirty="0"/>
              <a:t>천여 명이 신령이 깃든 </a:t>
            </a:r>
            <a:r>
              <a:rPr lang="ko-KR" altLang="en-US" sz="2800" dirty="0" err="1"/>
              <a:t>미코시를</a:t>
            </a:r>
            <a:r>
              <a:rPr lang="ko-KR" altLang="en-US" sz="2800" dirty="0"/>
              <a:t> 메고 오사카 거리를 행진하는 </a:t>
            </a:r>
            <a:r>
              <a:rPr lang="ko-KR" altLang="en-US" sz="2800" dirty="0" err="1"/>
              <a:t>리쿠토교와</a:t>
            </a:r>
            <a:r>
              <a:rPr lang="ko-KR" altLang="en-US" sz="2800" dirty="0"/>
              <a:t> </a:t>
            </a:r>
            <a:r>
              <a:rPr lang="en-US" altLang="ko-KR" sz="2800" dirty="0"/>
              <a:t>1</a:t>
            </a:r>
            <a:r>
              <a:rPr lang="ko-KR" altLang="en-US" sz="2800" dirty="0"/>
              <a:t>백여 척의 배가 오가와 강을 거슬러 올라가는 </a:t>
            </a:r>
            <a:r>
              <a:rPr lang="ko-KR" altLang="en-US" sz="2800" dirty="0" err="1"/>
              <a:t>후나토교가</a:t>
            </a:r>
            <a:r>
              <a:rPr lang="ko-KR" altLang="en-US" sz="2800" dirty="0"/>
              <a:t> 유명하다</a:t>
            </a:r>
            <a:r>
              <a:rPr lang="en-US" altLang="ko-KR" sz="2800" dirty="0"/>
              <a:t>.</a:t>
            </a:r>
            <a:endParaRPr lang="ko-KR" altLang="en-US" sz="2800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effectLst/>
              </a:rPr>
              <a:t>텐진 </a:t>
            </a:r>
            <a:r>
              <a:rPr lang="ko-KR" altLang="en-US" dirty="0" err="1">
                <a:effectLst/>
              </a:rPr>
              <a:t>마츠리</a:t>
            </a:r>
            <a:r>
              <a:rPr lang="en-US" altLang="ko-KR" dirty="0">
                <a:effectLst/>
              </a:rPr>
              <a:t>(</a:t>
            </a:r>
            <a:r>
              <a:rPr lang="ko-KR" altLang="en-US" dirty="0" smtClean="0">
                <a:effectLst/>
              </a:rPr>
              <a:t>天神祭</a:t>
            </a:r>
            <a:r>
              <a:rPr lang="en-US" altLang="ko-KR" dirty="0" smtClean="0">
                <a:effectLst/>
              </a:rPr>
              <a:t>)</a:t>
            </a:r>
            <a:r>
              <a:rPr lang="ko-KR" altLang="en-US" dirty="0" smtClean="0">
                <a:effectLst/>
              </a:rPr>
              <a:t>에 대해서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62875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772400" cy="1470025"/>
          </a:xfrm>
        </p:spPr>
        <p:txBody>
          <a:bodyPr/>
          <a:lstStyle/>
          <a:p>
            <a:r>
              <a:rPr lang="ko-KR" altLang="en-US" dirty="0" err="1" smtClean="0"/>
              <a:t>료칸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1916832"/>
            <a:ext cx="8532440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516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195736" y="2564904"/>
            <a:ext cx="5328592" cy="2376264"/>
          </a:xfrm>
        </p:spPr>
        <p:txBody>
          <a:bodyPr/>
          <a:lstStyle/>
          <a:p>
            <a:pPr marL="0" indent="0">
              <a:buNone/>
            </a:pPr>
            <a:r>
              <a:rPr lang="ko-KR" altLang="en-US" sz="5400" dirty="0"/>
              <a:t>일본의 전통적인 </a:t>
            </a:r>
            <a:endParaRPr lang="en-US" altLang="ko-KR" sz="5400" dirty="0" smtClean="0"/>
          </a:p>
          <a:p>
            <a:pPr marL="0" indent="0">
              <a:buNone/>
            </a:pPr>
            <a:r>
              <a:rPr lang="ko-KR" altLang="en-US" sz="5400" dirty="0" smtClean="0"/>
              <a:t>    숙박시설</a:t>
            </a:r>
            <a:endParaRPr lang="ko-KR" altLang="en-US" sz="5400" dirty="0"/>
          </a:p>
          <a:p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료칸이란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81185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료칸의</a:t>
            </a:r>
            <a:r>
              <a:rPr lang="ko-KR" altLang="en-US" dirty="0" smtClean="0"/>
              <a:t> 역사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cxnSp>
        <p:nvCxnSpPr>
          <p:cNvPr id="7" name="직선 연결선 6"/>
          <p:cNvCxnSpPr/>
          <p:nvPr/>
        </p:nvCxnSpPr>
        <p:spPr>
          <a:xfrm flipV="1">
            <a:off x="467544" y="3702896"/>
            <a:ext cx="8370945" cy="19226"/>
          </a:xfrm>
          <a:prstGeom prst="line">
            <a:avLst/>
          </a:prstGeom>
          <a:ln w="127000" cap="rnd" cmpd="sng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순서도: 연결자 9"/>
          <p:cNvSpPr/>
          <p:nvPr/>
        </p:nvSpPr>
        <p:spPr>
          <a:xfrm>
            <a:off x="1058307" y="3474999"/>
            <a:ext cx="457200" cy="448245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순서도: 연결자 10"/>
          <p:cNvSpPr/>
          <p:nvPr/>
        </p:nvSpPr>
        <p:spPr>
          <a:xfrm>
            <a:off x="2749249" y="3466044"/>
            <a:ext cx="457200" cy="448245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순서도: 연결자 11"/>
          <p:cNvSpPr/>
          <p:nvPr/>
        </p:nvSpPr>
        <p:spPr>
          <a:xfrm>
            <a:off x="4511721" y="3517225"/>
            <a:ext cx="457200" cy="448245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순서도: 연결자 12"/>
          <p:cNvSpPr/>
          <p:nvPr/>
        </p:nvSpPr>
        <p:spPr>
          <a:xfrm>
            <a:off x="6421248" y="3517224"/>
            <a:ext cx="457200" cy="448245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순서도: 연결자 13"/>
          <p:cNvSpPr/>
          <p:nvPr/>
        </p:nvSpPr>
        <p:spPr>
          <a:xfrm>
            <a:off x="7794203" y="3517225"/>
            <a:ext cx="457200" cy="448245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위쪽 화살표 17"/>
          <p:cNvSpPr/>
          <p:nvPr/>
        </p:nvSpPr>
        <p:spPr>
          <a:xfrm>
            <a:off x="1172607" y="3998138"/>
            <a:ext cx="228600" cy="36004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위쪽 화살표 18"/>
          <p:cNvSpPr/>
          <p:nvPr/>
        </p:nvSpPr>
        <p:spPr>
          <a:xfrm>
            <a:off x="4626021" y="4035039"/>
            <a:ext cx="228600" cy="36004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위쪽 화살표 19"/>
          <p:cNvSpPr/>
          <p:nvPr/>
        </p:nvSpPr>
        <p:spPr>
          <a:xfrm>
            <a:off x="7908503" y="4035039"/>
            <a:ext cx="228600" cy="36004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아래쪽 화살표 20"/>
          <p:cNvSpPr/>
          <p:nvPr/>
        </p:nvSpPr>
        <p:spPr>
          <a:xfrm>
            <a:off x="2863549" y="3091011"/>
            <a:ext cx="228600" cy="3385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아래쪽 화살표 21"/>
          <p:cNvSpPr/>
          <p:nvPr/>
        </p:nvSpPr>
        <p:spPr>
          <a:xfrm>
            <a:off x="6535548" y="3097687"/>
            <a:ext cx="228600" cy="3385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609119" y="4718667"/>
            <a:ext cx="158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err="1" smtClean="0"/>
              <a:t>보면시대</a:t>
            </a:r>
            <a:r>
              <a:rPr lang="en-US" altLang="ko-KR" sz="2400" dirty="0" smtClean="0"/>
              <a:t>(710~784)</a:t>
            </a:r>
            <a:endParaRPr lang="ko-KR" alt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2339752" y="2132856"/>
            <a:ext cx="2286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/>
              <a:t>헤이안</a:t>
            </a:r>
            <a:r>
              <a:rPr lang="ko-KR" altLang="en-US" dirty="0" smtClean="0"/>
              <a:t> 시대</a:t>
            </a:r>
            <a:endParaRPr lang="en-US" altLang="ko-KR" dirty="0" smtClean="0"/>
          </a:p>
          <a:p>
            <a:r>
              <a:rPr lang="en-US" altLang="ko-KR" dirty="0" smtClean="0"/>
              <a:t>(794~1191)</a:t>
            </a:r>
            <a:endParaRPr lang="ko-KR" alt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283968" y="4358178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/>
              <a:t>가마쿠라시대</a:t>
            </a:r>
            <a:endParaRPr lang="en-US" altLang="ko-KR" dirty="0" smtClean="0"/>
          </a:p>
          <a:p>
            <a:r>
              <a:rPr lang="en-US" altLang="ko-KR" dirty="0" smtClean="0"/>
              <a:t>(1192~1333)</a:t>
            </a:r>
            <a:endParaRPr lang="ko-KR" alt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5508104" y="1988840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/>
              <a:t>에도시대</a:t>
            </a:r>
            <a:endParaRPr lang="en-US" altLang="ko-KR" dirty="0" smtClean="0"/>
          </a:p>
          <a:p>
            <a:r>
              <a:rPr lang="en-US" altLang="ko-KR" dirty="0" smtClean="0"/>
              <a:t>(1603~1867)</a:t>
            </a:r>
            <a:endParaRPr lang="ko-KR" alt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7092280" y="468134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mtClean="0"/>
              <a:t>메이지 </a:t>
            </a:r>
            <a:r>
              <a:rPr lang="ko-KR" altLang="en-US" dirty="0" err="1" smtClean="0"/>
              <a:t>유신이후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44205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1.</a:t>
            </a:r>
            <a:r>
              <a:rPr lang="ko-KR" altLang="en-US" dirty="0" smtClean="0"/>
              <a:t>공동욕실</a:t>
            </a:r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료칸의</a:t>
            </a:r>
            <a:r>
              <a:rPr lang="ko-KR" altLang="en-US" dirty="0" smtClean="0"/>
              <a:t> 특징</a:t>
            </a:r>
            <a:endParaRPr lang="ko-KR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348880"/>
            <a:ext cx="6430971" cy="426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081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28802"/>
            <a:ext cx="6984776" cy="4773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2. 1</a:t>
            </a:r>
            <a:r>
              <a:rPr lang="ko-KR" altLang="en-US" dirty="0" smtClean="0"/>
              <a:t>박 </a:t>
            </a:r>
            <a:r>
              <a:rPr lang="en-US" altLang="ko-KR" dirty="0" smtClean="0"/>
              <a:t>2</a:t>
            </a:r>
            <a:r>
              <a:rPr lang="ko-KR" altLang="en-US" dirty="0" smtClean="0"/>
              <a:t>일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두번의</a:t>
            </a:r>
            <a:r>
              <a:rPr lang="ko-KR" altLang="en-US" dirty="0" smtClean="0"/>
              <a:t> 식사제공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24338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3500" dirty="0" err="1" smtClean="0"/>
              <a:t>아사쿠사</a:t>
            </a:r>
            <a:r>
              <a:rPr lang="ko-KR" altLang="en-US" sz="3500" dirty="0" smtClean="0"/>
              <a:t> 신사</a:t>
            </a:r>
            <a:endParaRPr lang="ko-KR" altLang="en-US" sz="35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36912"/>
            <a:ext cx="5155282" cy="386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4650" y="1916832"/>
            <a:ext cx="4347329" cy="3260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684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2000240"/>
            <a:ext cx="6624736" cy="4453096"/>
          </a:xfr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3. </a:t>
            </a:r>
            <a:r>
              <a:rPr lang="ko-KR" altLang="en-US" dirty="0" err="1" smtClean="0"/>
              <a:t>다다미위의</a:t>
            </a:r>
            <a:r>
              <a:rPr lang="ko-KR" altLang="en-US" dirty="0" smtClean="0"/>
              <a:t> 이불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84595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8662" y="1785926"/>
            <a:ext cx="7200800" cy="4812566"/>
          </a:xfr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4. </a:t>
            </a:r>
            <a:r>
              <a:rPr lang="ko-KR" altLang="en-US" dirty="0" smtClean="0"/>
              <a:t>전통복장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유카타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28224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9969" b="26216"/>
          <a:stretch/>
        </p:blipFill>
        <p:spPr>
          <a:xfrm>
            <a:off x="56846" y="1700808"/>
            <a:ext cx="9087154" cy="4392487"/>
          </a:xfr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5.</a:t>
            </a:r>
            <a:r>
              <a:rPr lang="ko-KR" altLang="en-US" dirty="0" err="1" smtClean="0"/>
              <a:t>오카미상</a:t>
            </a:r>
            <a:r>
              <a:rPr lang="ja-JP" altLang="en-US" b="1" dirty="0" smtClean="0">
                <a:effectLst/>
              </a:rPr>
              <a:t>おかみさん </a:t>
            </a:r>
            <a:r>
              <a:rPr lang="en-US" altLang="ja-JP" b="1" dirty="0" smtClean="0">
                <a:effectLst/>
              </a:rPr>
              <a:t>[ </a:t>
            </a:r>
            <a:r>
              <a:rPr lang="ja-JP" altLang="en-US" b="1" dirty="0" smtClean="0">
                <a:effectLst/>
              </a:rPr>
              <a:t>御上さん </a:t>
            </a:r>
            <a:r>
              <a:rPr lang="en-US" altLang="ja-JP" b="1" dirty="0" smtClean="0">
                <a:effectLst/>
              </a:rPr>
              <a:t>]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89484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cfile1.uf.tistory.com/image/2641F449520B2552104DDB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7934" y="3238088"/>
            <a:ext cx="5200822" cy="344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3500" dirty="0" err="1" smtClean="0"/>
              <a:t>와타즈미</a:t>
            </a:r>
            <a:r>
              <a:rPr lang="ko-KR" altLang="en-US" sz="3500" dirty="0" smtClean="0"/>
              <a:t> 신사</a:t>
            </a:r>
            <a:endParaRPr lang="ko-KR" altLang="en-US" sz="35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84430"/>
            <a:ext cx="4379640" cy="3284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2566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3500" dirty="0" smtClean="0"/>
              <a:t>우지가미 신사</a:t>
            </a:r>
            <a:endParaRPr lang="ko-KR" altLang="en-US" sz="35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7488832" cy="4992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7078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3500" dirty="0" smtClean="0"/>
              <a:t>오미와 신사</a:t>
            </a:r>
            <a:endParaRPr lang="ko-KR" altLang="en-US" sz="35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3728" y="1700808"/>
            <a:ext cx="6616624" cy="4946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2948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눈금">
  <a:themeElements>
    <a:clrScheme name="눈금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눈금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눈금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</TotalTime>
  <Words>1378</Words>
  <Application>Microsoft Office PowerPoint</Application>
  <PresentationFormat>화면 슬라이드 쇼(4:3)</PresentationFormat>
  <Paragraphs>175</Paragraphs>
  <Slides>62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62</vt:i4>
      </vt:variant>
    </vt:vector>
  </HeadingPairs>
  <TitlesOfParts>
    <vt:vector size="63" baseType="lpstr">
      <vt:lpstr>눈금</vt:lpstr>
      <vt:lpstr>4조 친구해조</vt:lpstr>
      <vt:lpstr>목차</vt:lpstr>
      <vt:lpstr>신사는 어떤 곳인가.</vt:lpstr>
      <vt:lpstr>신사의 구조는 어떠한가.</vt:lpstr>
      <vt:lpstr>신사의 종류는 어떤 것이 있는가.</vt:lpstr>
      <vt:lpstr>아사쿠사 신사</vt:lpstr>
      <vt:lpstr>와타즈미 신사</vt:lpstr>
      <vt:lpstr>우지가미 신사</vt:lpstr>
      <vt:lpstr>오미와 신사</vt:lpstr>
      <vt:lpstr>신사 방문예절은 무엇인가</vt:lpstr>
      <vt:lpstr>스모</vt:lpstr>
      <vt:lpstr>슬라이드 12</vt:lpstr>
      <vt:lpstr>슬라이드 13</vt:lpstr>
      <vt:lpstr>슬라이드 14</vt:lpstr>
      <vt:lpstr>도효이리</vt:lpstr>
      <vt:lpstr>요코즈나</vt:lpstr>
      <vt:lpstr>기모노 </vt:lpstr>
      <vt:lpstr> 기모노의 역사  </vt:lpstr>
      <vt:lpstr>기모노의 유래 </vt:lpstr>
      <vt:lpstr>기모노의 종류  </vt:lpstr>
      <vt:lpstr>기모노의 종류 </vt:lpstr>
      <vt:lpstr>기모노의 종류 </vt:lpstr>
      <vt:lpstr>기모노 입는법  </vt:lpstr>
      <vt:lpstr>기모노와 유가타의 차이점  </vt:lpstr>
      <vt:lpstr>기모노 VS 한복  </vt:lpstr>
      <vt:lpstr>일본의전통주(사케)</vt:lpstr>
      <vt:lpstr>                       사케</vt:lpstr>
      <vt:lpstr>사케의종류</vt:lpstr>
      <vt:lpstr>준마이슈</vt:lpstr>
      <vt:lpstr>혼죠조</vt:lpstr>
      <vt:lpstr>긴죠</vt:lpstr>
      <vt:lpstr>후츠슈</vt:lpstr>
      <vt:lpstr>사케의맛</vt:lpstr>
      <vt:lpstr>사케의 라벨</vt:lpstr>
      <vt:lpstr>팩사케(サケパック)</vt:lpstr>
      <vt:lpstr>마 츠 리(祭り) </vt:lpstr>
      <vt:lpstr>목차</vt:lpstr>
      <vt:lpstr>마츠리(祭り) 란?</vt:lpstr>
      <vt:lpstr>마츠리(祭り) 의 역사(유래) </vt:lpstr>
      <vt:lpstr>일본의 유명한 축제</vt:lpstr>
      <vt:lpstr>히나마츠리(雛祭)</vt:lpstr>
      <vt:lpstr>히나마츠리(雛祭)뜻과 특징</vt:lpstr>
      <vt:lpstr>히나인형(ひな人形) 의 기원</vt:lpstr>
      <vt:lpstr>고이노보리(鯉のぼり)</vt:lpstr>
      <vt:lpstr>고이노보리(鯉のぼり)의 뜻과 특징</vt:lpstr>
      <vt:lpstr>고이노보리(鯉のぼり) 와  고이(鯉)의 유래</vt:lpstr>
      <vt:lpstr>이외의 전통적인 마츠리(祭り)</vt:lpstr>
      <vt:lpstr>기온 마츠리(祇園祭)</vt:lpstr>
      <vt:lpstr>기온 마츠리(祇園祭)에 대해서</vt:lpstr>
      <vt:lpstr>산자 마츠리(三社祭)</vt:lpstr>
      <vt:lpstr>산자 마츠리(三社祭)에 대해서</vt:lpstr>
      <vt:lpstr>텐진 마츠리(天神祭)</vt:lpstr>
      <vt:lpstr>텐진 마츠리(天神祭)의 유래</vt:lpstr>
      <vt:lpstr>텐진 마츠리(天神祭)에 대해서</vt:lpstr>
      <vt:lpstr>료칸</vt:lpstr>
      <vt:lpstr>료칸이란.</vt:lpstr>
      <vt:lpstr>료칸의 역사.</vt:lpstr>
      <vt:lpstr>료칸의 특징</vt:lpstr>
      <vt:lpstr>2. 1박 2일, 두번의 식사제공</vt:lpstr>
      <vt:lpstr>3. 다다미위의 이불</vt:lpstr>
      <vt:lpstr>4. 전통복장, 유카타</vt:lpstr>
      <vt:lpstr>5.오카미상おかみさん [ 御上さん ] </vt:lpstr>
    </vt:vector>
  </TitlesOfParts>
  <Company>LG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현대일본의전통문화 신사 [神社]</dc:title>
  <dc:creator>민규태</dc:creator>
  <cp:lastModifiedBy>Windows 사용자</cp:lastModifiedBy>
  <cp:revision>11</cp:revision>
  <dcterms:created xsi:type="dcterms:W3CDTF">2016-03-30T17:30:07Z</dcterms:created>
  <dcterms:modified xsi:type="dcterms:W3CDTF">2016-03-31T10:37:00Z</dcterms:modified>
</cp:coreProperties>
</file>