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2"/>
  </p:notesMasterIdLst>
  <p:sldIdLst>
    <p:sldId id="290" r:id="rId2"/>
    <p:sldId id="291" r:id="rId3"/>
    <p:sldId id="324" r:id="rId4"/>
    <p:sldId id="325" r:id="rId5"/>
    <p:sldId id="326" r:id="rId6"/>
    <p:sldId id="327" r:id="rId7"/>
    <p:sldId id="328" r:id="rId8"/>
    <p:sldId id="329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02" r:id="rId32"/>
    <p:sldId id="279" r:id="rId33"/>
    <p:sldId id="280" r:id="rId34"/>
    <p:sldId id="281" r:id="rId35"/>
    <p:sldId id="285" r:id="rId36"/>
    <p:sldId id="282" r:id="rId37"/>
    <p:sldId id="283" r:id="rId38"/>
    <p:sldId id="284" r:id="rId39"/>
    <p:sldId id="286" r:id="rId40"/>
    <p:sldId id="287" r:id="rId41"/>
    <p:sldId id="288" r:id="rId42"/>
    <p:sldId id="289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4" autoAdjust="0"/>
    <p:restoredTop sz="94006" autoAdjust="0"/>
  </p:normalViewPr>
  <p:slideViewPr>
    <p:cSldViewPr>
      <p:cViewPr varScale="1">
        <p:scale>
          <a:sx n="72" d="100"/>
          <a:sy n="72" d="100"/>
        </p:scale>
        <p:origin x="-5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8DFFE-08F4-4BB3-A92D-2FDA93764618}" type="doc">
      <dgm:prSet loTypeId="urn:microsoft.com/office/officeart/2008/layout/RadialCluster" loCatId="cycle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pPr latinLnBrk="1"/>
          <a:endParaRPr lang="ko-KR" altLang="en-US"/>
        </a:p>
      </dgm:t>
    </dgm:pt>
    <dgm:pt modelId="{983D6E11-910F-4C9A-B14F-1EE3969140CA}">
      <dgm:prSet phldrT="[텍스트]" custT="1"/>
      <dgm:spPr/>
      <dgm:t>
        <a:bodyPr/>
        <a:lstStyle/>
        <a:p>
          <a:pPr latinLnBrk="1"/>
          <a:r>
            <a:rPr lang="ko-KR" altLang="en-US" sz="40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종교의</a:t>
          </a:r>
          <a:r>
            <a:rPr lang="ko-KR" altLang="en-US" sz="48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 종류</a:t>
          </a:r>
          <a:endParaRPr lang="ko-KR" altLang="en-US" sz="4800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gm:t>
    </dgm:pt>
    <dgm:pt modelId="{9BE3872F-1284-4EF0-BEAC-6EFFDE1FAE86}" type="parTrans" cxnId="{4852C52E-67FC-44CA-B5EC-FE798EDE8DB0}">
      <dgm:prSet/>
      <dgm:spPr/>
      <dgm:t>
        <a:bodyPr/>
        <a:lstStyle/>
        <a:p>
          <a:pPr latinLnBrk="1"/>
          <a:endParaRPr lang="ko-KR" altLang="en-US"/>
        </a:p>
      </dgm:t>
    </dgm:pt>
    <dgm:pt modelId="{7D034AF2-553A-4530-B628-069873D348BB}" type="sibTrans" cxnId="{4852C52E-67FC-44CA-B5EC-FE798EDE8DB0}">
      <dgm:prSet/>
      <dgm:spPr/>
      <dgm:t>
        <a:bodyPr/>
        <a:lstStyle/>
        <a:p>
          <a:pPr latinLnBrk="1"/>
          <a:endParaRPr lang="ko-KR" altLang="en-US"/>
        </a:p>
      </dgm:t>
    </dgm:pt>
    <dgm:pt modelId="{DE124550-3220-4308-A1F2-73D5109F48E9}">
      <dgm:prSet phldrT="[텍스트]" custT="1"/>
      <dgm:spPr/>
      <dgm:t>
        <a:bodyPr/>
        <a:lstStyle/>
        <a:p>
          <a:pPr latinLnBrk="1"/>
          <a:r>
            <a:rPr lang="ko-KR" altLang="en-US" sz="32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선교</a:t>
          </a:r>
          <a:endParaRPr lang="ko-KR" altLang="en-US" sz="3200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gm:t>
    </dgm:pt>
    <dgm:pt modelId="{E5F66AE6-62F3-4DF3-AB1C-337BB36EC83B}" type="parTrans" cxnId="{5EC30A4A-3595-4CE4-96EA-2600C54F7ADB}">
      <dgm:prSet/>
      <dgm:spPr/>
      <dgm:t>
        <a:bodyPr/>
        <a:lstStyle/>
        <a:p>
          <a:pPr latinLnBrk="1"/>
          <a:endParaRPr lang="ko-KR" altLang="en-US"/>
        </a:p>
      </dgm:t>
    </dgm:pt>
    <dgm:pt modelId="{B4A70842-62A1-4E73-A20B-1B8C46BCBD40}" type="sibTrans" cxnId="{5EC30A4A-3595-4CE4-96EA-2600C54F7ADB}">
      <dgm:prSet/>
      <dgm:spPr/>
      <dgm:t>
        <a:bodyPr/>
        <a:lstStyle/>
        <a:p>
          <a:pPr latinLnBrk="1"/>
          <a:endParaRPr lang="ko-KR" altLang="en-US"/>
        </a:p>
      </dgm:t>
    </dgm:pt>
    <dgm:pt modelId="{3DF0D4E3-4CD6-4276-8915-99598EA6787B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크리스트교</a:t>
          </a:r>
          <a:endParaRPr lang="ko-KR" altLang="en-US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gm:t>
    </dgm:pt>
    <dgm:pt modelId="{9B52EF64-4822-4E70-9104-97509C5F6A27}" type="parTrans" cxnId="{0E870967-6203-4B75-822F-8CE3D3761A6C}">
      <dgm:prSet/>
      <dgm:spPr/>
      <dgm:t>
        <a:bodyPr/>
        <a:lstStyle/>
        <a:p>
          <a:pPr latinLnBrk="1"/>
          <a:endParaRPr lang="ko-KR" altLang="en-US"/>
        </a:p>
      </dgm:t>
    </dgm:pt>
    <dgm:pt modelId="{D2DA6443-B547-4BBB-A1C0-FF67D0490BDA}" type="sibTrans" cxnId="{0E870967-6203-4B75-822F-8CE3D3761A6C}">
      <dgm:prSet/>
      <dgm:spPr/>
      <dgm:t>
        <a:bodyPr/>
        <a:lstStyle/>
        <a:p>
          <a:pPr latinLnBrk="1"/>
          <a:endParaRPr lang="ko-KR" altLang="en-US"/>
        </a:p>
      </dgm:t>
    </dgm:pt>
    <dgm:pt modelId="{C19CC2DD-6FCA-4FF7-88D6-888E46BA64AD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불교</a:t>
          </a:r>
          <a:endParaRPr lang="ko-KR" altLang="en-US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gm:t>
    </dgm:pt>
    <dgm:pt modelId="{02331FDD-2F10-4F67-8B63-B620C9EC0575}" type="parTrans" cxnId="{F1083AA0-AB00-46C2-AFB0-0ACA30C2F87C}">
      <dgm:prSet/>
      <dgm:spPr/>
      <dgm:t>
        <a:bodyPr/>
        <a:lstStyle/>
        <a:p>
          <a:pPr latinLnBrk="1"/>
          <a:endParaRPr lang="ko-KR" altLang="en-US"/>
        </a:p>
      </dgm:t>
    </dgm:pt>
    <dgm:pt modelId="{44D5722C-A885-43E6-8EB8-5CA07D3EE393}" type="sibTrans" cxnId="{F1083AA0-AB00-46C2-AFB0-0ACA30C2F87C}">
      <dgm:prSet/>
      <dgm:spPr/>
      <dgm:t>
        <a:bodyPr/>
        <a:lstStyle/>
        <a:p>
          <a:pPr latinLnBrk="1"/>
          <a:endParaRPr lang="ko-KR" altLang="en-US"/>
        </a:p>
      </dgm:t>
    </dgm:pt>
    <dgm:pt modelId="{ACB813A6-EF49-49A8-9CCC-E272A3B08C43}" type="pres">
      <dgm:prSet presAssocID="{F978DFFE-08F4-4BB3-A92D-2FDA9376461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3398828-60E7-4792-80E3-2C7712E40143}" type="pres">
      <dgm:prSet presAssocID="{983D6E11-910F-4C9A-B14F-1EE3969140CA}" presName="singleCycle" presStyleCnt="0"/>
      <dgm:spPr/>
    </dgm:pt>
    <dgm:pt modelId="{0AADE5EE-92A5-4879-A6E3-EF76EE06B3C5}" type="pres">
      <dgm:prSet presAssocID="{983D6E11-910F-4C9A-B14F-1EE3969140CA}" presName="singleCenter" presStyleLbl="node1" presStyleIdx="0" presStyleCnt="4" custScaleX="146194" custScaleY="132545" custLinFactNeighborY="-2173">
        <dgm:presLayoutVars>
          <dgm:chMax val="7"/>
          <dgm:chPref val="7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32A7725-6AEC-4D4E-8D22-C8E83D8DC99C}" type="pres">
      <dgm:prSet presAssocID="{E5F66AE6-62F3-4DF3-AB1C-337BB36EC83B}" presName="Name56" presStyleLbl="parChTrans1D2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A12187B6-237D-4BA4-9085-D794A163BDBC}" type="pres">
      <dgm:prSet presAssocID="{DE124550-3220-4308-A1F2-73D5109F48E9}" presName="text0" presStyleLbl="node1" presStyleIdx="1" presStyleCnt="4" custScaleX="121000" custScaleY="121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7A1E737-3DFE-453C-A52C-807C7516A906}" type="pres">
      <dgm:prSet presAssocID="{9B52EF64-4822-4E70-9104-97509C5F6A27}" presName="Name56" presStyleLbl="parChTrans1D2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C0EAFBBD-6091-4A8A-94C0-DE13145F405E}" type="pres">
      <dgm:prSet presAssocID="{3DF0D4E3-4CD6-4276-8915-99598EA6787B}" presName="text0" presStyleLbl="node1" presStyleIdx="2" presStyleCnt="4" custScaleX="121000" custScaleY="121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1E7AA7A-FBE4-48E9-BA10-E113230D398E}" type="pres">
      <dgm:prSet presAssocID="{02331FDD-2F10-4F67-8B63-B620C9EC0575}" presName="Name56" presStyleLbl="parChTrans1D2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6FA7BF23-F851-40EF-90DD-9C55C722446F}" type="pres">
      <dgm:prSet presAssocID="{C19CC2DD-6FCA-4FF7-88D6-888E46BA64AD}" presName="text0" presStyleLbl="node1" presStyleIdx="3" presStyleCnt="4" custScaleX="121000" custScaleY="121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C350CC5-E570-413C-B9FB-9D554A664412}" type="presOf" srcId="{E5F66AE6-62F3-4DF3-AB1C-337BB36EC83B}" destId="{632A7725-6AEC-4D4E-8D22-C8E83D8DC99C}" srcOrd="0" destOrd="0" presId="urn:microsoft.com/office/officeart/2008/layout/RadialCluster"/>
    <dgm:cxn modelId="{C748C696-B18A-4435-A1E9-B56429E1A437}" type="presOf" srcId="{9B52EF64-4822-4E70-9104-97509C5F6A27}" destId="{37A1E737-3DFE-453C-A52C-807C7516A906}" srcOrd="0" destOrd="0" presId="urn:microsoft.com/office/officeart/2008/layout/RadialCluster"/>
    <dgm:cxn modelId="{2456CA59-DA73-42A2-A4D9-DEE998C3EEC3}" type="presOf" srcId="{F978DFFE-08F4-4BB3-A92D-2FDA93764618}" destId="{ACB813A6-EF49-49A8-9CCC-E272A3B08C43}" srcOrd="0" destOrd="0" presId="urn:microsoft.com/office/officeart/2008/layout/RadialCluster"/>
    <dgm:cxn modelId="{5EC30A4A-3595-4CE4-96EA-2600C54F7ADB}" srcId="{983D6E11-910F-4C9A-B14F-1EE3969140CA}" destId="{DE124550-3220-4308-A1F2-73D5109F48E9}" srcOrd="0" destOrd="0" parTransId="{E5F66AE6-62F3-4DF3-AB1C-337BB36EC83B}" sibTransId="{B4A70842-62A1-4E73-A20B-1B8C46BCBD40}"/>
    <dgm:cxn modelId="{91B650BF-7992-49DF-995E-A9257CF73BC0}" type="presOf" srcId="{DE124550-3220-4308-A1F2-73D5109F48E9}" destId="{A12187B6-237D-4BA4-9085-D794A163BDBC}" srcOrd="0" destOrd="0" presId="urn:microsoft.com/office/officeart/2008/layout/RadialCluster"/>
    <dgm:cxn modelId="{DC176723-2F37-45FC-9C5C-099B8CC284D7}" type="presOf" srcId="{983D6E11-910F-4C9A-B14F-1EE3969140CA}" destId="{0AADE5EE-92A5-4879-A6E3-EF76EE06B3C5}" srcOrd="0" destOrd="0" presId="urn:microsoft.com/office/officeart/2008/layout/RadialCluster"/>
    <dgm:cxn modelId="{4852C52E-67FC-44CA-B5EC-FE798EDE8DB0}" srcId="{F978DFFE-08F4-4BB3-A92D-2FDA93764618}" destId="{983D6E11-910F-4C9A-B14F-1EE3969140CA}" srcOrd="0" destOrd="0" parTransId="{9BE3872F-1284-4EF0-BEAC-6EFFDE1FAE86}" sibTransId="{7D034AF2-553A-4530-B628-069873D348BB}"/>
    <dgm:cxn modelId="{2CD97522-43B6-4F15-9230-053D171B4B10}" type="presOf" srcId="{02331FDD-2F10-4F67-8B63-B620C9EC0575}" destId="{31E7AA7A-FBE4-48E9-BA10-E113230D398E}" srcOrd="0" destOrd="0" presId="urn:microsoft.com/office/officeart/2008/layout/RadialCluster"/>
    <dgm:cxn modelId="{05E41484-9DF0-4B08-9AAD-8B7BECD2F287}" type="presOf" srcId="{3DF0D4E3-4CD6-4276-8915-99598EA6787B}" destId="{C0EAFBBD-6091-4A8A-94C0-DE13145F405E}" srcOrd="0" destOrd="0" presId="urn:microsoft.com/office/officeart/2008/layout/RadialCluster"/>
    <dgm:cxn modelId="{6048AAC3-D502-400A-AE65-ADA5319AB416}" type="presOf" srcId="{C19CC2DD-6FCA-4FF7-88D6-888E46BA64AD}" destId="{6FA7BF23-F851-40EF-90DD-9C55C722446F}" srcOrd="0" destOrd="0" presId="urn:microsoft.com/office/officeart/2008/layout/RadialCluster"/>
    <dgm:cxn modelId="{F1083AA0-AB00-46C2-AFB0-0ACA30C2F87C}" srcId="{983D6E11-910F-4C9A-B14F-1EE3969140CA}" destId="{C19CC2DD-6FCA-4FF7-88D6-888E46BA64AD}" srcOrd="2" destOrd="0" parTransId="{02331FDD-2F10-4F67-8B63-B620C9EC0575}" sibTransId="{44D5722C-A885-43E6-8EB8-5CA07D3EE393}"/>
    <dgm:cxn modelId="{0E870967-6203-4B75-822F-8CE3D3761A6C}" srcId="{983D6E11-910F-4C9A-B14F-1EE3969140CA}" destId="{3DF0D4E3-4CD6-4276-8915-99598EA6787B}" srcOrd="1" destOrd="0" parTransId="{9B52EF64-4822-4E70-9104-97509C5F6A27}" sibTransId="{D2DA6443-B547-4BBB-A1C0-FF67D0490BDA}"/>
    <dgm:cxn modelId="{C65CEC55-1965-4492-BA53-85DDA5C46637}" type="presParOf" srcId="{ACB813A6-EF49-49A8-9CCC-E272A3B08C43}" destId="{13398828-60E7-4792-80E3-2C7712E40143}" srcOrd="0" destOrd="0" presId="urn:microsoft.com/office/officeart/2008/layout/RadialCluster"/>
    <dgm:cxn modelId="{F33F38B1-2F32-4E8F-8F55-AA21341AAD76}" type="presParOf" srcId="{13398828-60E7-4792-80E3-2C7712E40143}" destId="{0AADE5EE-92A5-4879-A6E3-EF76EE06B3C5}" srcOrd="0" destOrd="0" presId="urn:microsoft.com/office/officeart/2008/layout/RadialCluster"/>
    <dgm:cxn modelId="{201A557D-83B6-41AD-B8A2-373DAD7C0821}" type="presParOf" srcId="{13398828-60E7-4792-80E3-2C7712E40143}" destId="{632A7725-6AEC-4D4E-8D22-C8E83D8DC99C}" srcOrd="1" destOrd="0" presId="urn:microsoft.com/office/officeart/2008/layout/RadialCluster"/>
    <dgm:cxn modelId="{DC1B6A09-DE70-4C95-A485-AC545E968C3F}" type="presParOf" srcId="{13398828-60E7-4792-80E3-2C7712E40143}" destId="{A12187B6-237D-4BA4-9085-D794A163BDBC}" srcOrd="2" destOrd="0" presId="urn:microsoft.com/office/officeart/2008/layout/RadialCluster"/>
    <dgm:cxn modelId="{918717F5-1F98-4E5D-8992-451F381E12F4}" type="presParOf" srcId="{13398828-60E7-4792-80E3-2C7712E40143}" destId="{37A1E737-3DFE-453C-A52C-807C7516A906}" srcOrd="3" destOrd="0" presId="urn:microsoft.com/office/officeart/2008/layout/RadialCluster"/>
    <dgm:cxn modelId="{0028DEC1-3C16-43C4-A0F3-32A32D1B9D9B}" type="presParOf" srcId="{13398828-60E7-4792-80E3-2C7712E40143}" destId="{C0EAFBBD-6091-4A8A-94C0-DE13145F405E}" srcOrd="4" destOrd="0" presId="urn:microsoft.com/office/officeart/2008/layout/RadialCluster"/>
    <dgm:cxn modelId="{2079FD91-3E75-4873-AFDB-77A2F4453070}" type="presParOf" srcId="{13398828-60E7-4792-80E3-2C7712E40143}" destId="{31E7AA7A-FBE4-48E9-BA10-E113230D398E}" srcOrd="5" destOrd="0" presId="urn:microsoft.com/office/officeart/2008/layout/RadialCluster"/>
    <dgm:cxn modelId="{7B2671B2-8E56-4C80-8EDF-A8B700B3B9D7}" type="presParOf" srcId="{13398828-60E7-4792-80E3-2C7712E40143}" destId="{6FA7BF23-F851-40EF-90DD-9C55C722446F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A4549-363B-4C80-BC8A-F2101EB104BB}" type="doc">
      <dgm:prSet loTypeId="urn:microsoft.com/office/officeart/2005/8/layout/arrow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9D7D3D30-623A-4409-B92D-1572E396EA63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a파도소리" panose="02020600000000000000" pitchFamily="18" charset="-127"/>
              <a:ea typeface="a파도소리" panose="02020600000000000000" pitchFamily="18" charset="-127"/>
            </a:rPr>
            <a:t>종교에 대한 인정</a:t>
          </a:r>
          <a:endParaRPr lang="ko-KR" altLang="en-US" dirty="0">
            <a:solidFill>
              <a:schemeClr val="accent1">
                <a:lumMod val="60000"/>
                <a:lumOff val="40000"/>
              </a:schemeClr>
            </a:solidFill>
            <a:latin typeface="a파도소리" panose="02020600000000000000" pitchFamily="18" charset="-127"/>
            <a:ea typeface="a파도소리" panose="02020600000000000000" pitchFamily="18" charset="-127"/>
          </a:endParaRPr>
        </a:p>
      </dgm:t>
    </dgm:pt>
    <dgm:pt modelId="{28308C01-E93B-4473-A555-D95C3BA6F9F1}" type="parTrans" cxnId="{4E953A8E-85BC-4B43-8B01-16833628FB33}">
      <dgm:prSet/>
      <dgm:spPr/>
      <dgm:t>
        <a:bodyPr/>
        <a:lstStyle/>
        <a:p>
          <a:pPr latinLnBrk="1"/>
          <a:endParaRPr lang="ko-KR" altLang="en-US"/>
        </a:p>
      </dgm:t>
    </dgm:pt>
    <dgm:pt modelId="{81E9BC45-3CE5-41E1-8BE0-CD6537248B09}" type="sibTrans" cxnId="{4E953A8E-85BC-4B43-8B01-16833628FB33}">
      <dgm:prSet/>
      <dgm:spPr/>
      <dgm:t>
        <a:bodyPr/>
        <a:lstStyle/>
        <a:p>
          <a:pPr latinLnBrk="1"/>
          <a:endParaRPr lang="ko-KR" altLang="en-US"/>
        </a:p>
      </dgm:t>
    </dgm:pt>
    <dgm:pt modelId="{C8F68CA0-FE17-48BB-973F-2B44707B7623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accent2">
                  <a:lumMod val="60000"/>
                  <a:lumOff val="40000"/>
                </a:schemeClr>
              </a:solidFill>
              <a:latin typeface="a파도소리" panose="02020600000000000000" pitchFamily="18" charset="-127"/>
              <a:ea typeface="a파도소리" panose="02020600000000000000" pitchFamily="18" charset="-127"/>
            </a:rPr>
            <a:t>특정 종교를 믿는 것을 거부</a:t>
          </a:r>
          <a:endParaRPr lang="ko-KR" altLang="en-US" dirty="0">
            <a:solidFill>
              <a:schemeClr val="accent2">
                <a:lumMod val="60000"/>
                <a:lumOff val="40000"/>
              </a:schemeClr>
            </a:solidFill>
            <a:latin typeface="a파도소리" panose="02020600000000000000" pitchFamily="18" charset="-127"/>
            <a:ea typeface="a파도소리" panose="02020600000000000000" pitchFamily="18" charset="-127"/>
          </a:endParaRPr>
        </a:p>
      </dgm:t>
    </dgm:pt>
    <dgm:pt modelId="{9248AB68-C4A3-44EC-82C4-39199FB611B1}" type="parTrans" cxnId="{1FDBDDC8-3D36-4008-B21A-688F6576DE36}">
      <dgm:prSet/>
      <dgm:spPr/>
      <dgm:t>
        <a:bodyPr/>
        <a:lstStyle/>
        <a:p>
          <a:pPr latinLnBrk="1"/>
          <a:endParaRPr lang="ko-KR" altLang="en-US"/>
        </a:p>
      </dgm:t>
    </dgm:pt>
    <dgm:pt modelId="{5A234BDE-65F7-4002-ABCA-E5AB213E80BA}" type="sibTrans" cxnId="{1FDBDDC8-3D36-4008-B21A-688F6576DE36}">
      <dgm:prSet/>
      <dgm:spPr/>
      <dgm:t>
        <a:bodyPr/>
        <a:lstStyle/>
        <a:p>
          <a:pPr latinLnBrk="1"/>
          <a:endParaRPr lang="ko-KR" altLang="en-US"/>
        </a:p>
      </dgm:t>
    </dgm:pt>
    <dgm:pt modelId="{55AD4684-6426-44E6-B049-67B007DEEB04}" type="pres">
      <dgm:prSet presAssocID="{1A3A4549-363B-4C80-BC8A-F2101EB104B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3512893-D30E-4BE4-A2BB-DE0E6466D102}" type="pres">
      <dgm:prSet presAssocID="{C8F68CA0-FE17-48BB-973F-2B44707B7623}" presName="upArrow" presStyleLbl="node1" presStyleIdx="0" presStyleCnt="2" custScaleX="82645" custScaleY="82645"/>
      <dgm:spPr>
        <a:solidFill>
          <a:srgbClr val="FF0000"/>
        </a:solidFill>
      </dgm:spPr>
    </dgm:pt>
    <dgm:pt modelId="{B78221D3-FE20-45A7-81FA-4B82317F30FA}" type="pres">
      <dgm:prSet presAssocID="{C8F68CA0-FE17-48BB-973F-2B44707B7623}" presName="upArrowText" presStyleLbl="revTx" presStyleIdx="0" presStyleCnt="2" custScaleX="12559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51E83CA-42BD-49DB-BA1E-8B5188273F70}" type="pres">
      <dgm:prSet presAssocID="{9D7D3D30-623A-4409-B92D-1572E396EA63}" presName="downArrow" presStyleLbl="node1" presStyleIdx="1" presStyleCnt="2" custScaleX="82645" custScaleY="82645"/>
      <dgm:spPr>
        <a:solidFill>
          <a:srgbClr val="0070C0"/>
        </a:solidFill>
      </dgm:spPr>
    </dgm:pt>
    <dgm:pt modelId="{D894C999-170F-4DC8-9B49-6F6792E3C63F}" type="pres">
      <dgm:prSet presAssocID="{9D7D3D30-623A-4409-B92D-1572E396EA63}" presName="downArrowText" presStyleLbl="revTx" presStyleIdx="1" presStyleCnt="2" custScaleX="11528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E3B19FC-D6F7-4786-9EBC-9AF5A7A8621E}" type="presOf" srcId="{1A3A4549-363B-4C80-BC8A-F2101EB104BB}" destId="{55AD4684-6426-44E6-B049-67B007DEEB04}" srcOrd="0" destOrd="0" presId="urn:microsoft.com/office/officeart/2005/8/layout/arrow4"/>
    <dgm:cxn modelId="{9B60F9D1-3284-4173-B1D3-D241D01B44A7}" type="presOf" srcId="{C8F68CA0-FE17-48BB-973F-2B44707B7623}" destId="{B78221D3-FE20-45A7-81FA-4B82317F30FA}" srcOrd="0" destOrd="0" presId="urn:microsoft.com/office/officeart/2005/8/layout/arrow4"/>
    <dgm:cxn modelId="{154D3214-191A-48CF-8211-7FE9A9526D79}" type="presOf" srcId="{9D7D3D30-623A-4409-B92D-1572E396EA63}" destId="{D894C999-170F-4DC8-9B49-6F6792E3C63F}" srcOrd="0" destOrd="0" presId="urn:microsoft.com/office/officeart/2005/8/layout/arrow4"/>
    <dgm:cxn modelId="{4E953A8E-85BC-4B43-8B01-16833628FB33}" srcId="{1A3A4549-363B-4C80-BC8A-F2101EB104BB}" destId="{9D7D3D30-623A-4409-B92D-1572E396EA63}" srcOrd="1" destOrd="0" parTransId="{28308C01-E93B-4473-A555-D95C3BA6F9F1}" sibTransId="{81E9BC45-3CE5-41E1-8BE0-CD6537248B09}"/>
    <dgm:cxn modelId="{1FDBDDC8-3D36-4008-B21A-688F6576DE36}" srcId="{1A3A4549-363B-4C80-BC8A-F2101EB104BB}" destId="{C8F68CA0-FE17-48BB-973F-2B44707B7623}" srcOrd="0" destOrd="0" parTransId="{9248AB68-C4A3-44EC-82C4-39199FB611B1}" sibTransId="{5A234BDE-65F7-4002-ABCA-E5AB213E80BA}"/>
    <dgm:cxn modelId="{86E8922E-79C8-4B9B-B2C4-77C263664621}" type="presParOf" srcId="{55AD4684-6426-44E6-B049-67B007DEEB04}" destId="{A3512893-D30E-4BE4-A2BB-DE0E6466D102}" srcOrd="0" destOrd="0" presId="urn:microsoft.com/office/officeart/2005/8/layout/arrow4"/>
    <dgm:cxn modelId="{EEBFDEEE-D186-45F4-A24B-993CD9294619}" type="presParOf" srcId="{55AD4684-6426-44E6-B049-67B007DEEB04}" destId="{B78221D3-FE20-45A7-81FA-4B82317F30FA}" srcOrd="1" destOrd="0" presId="urn:microsoft.com/office/officeart/2005/8/layout/arrow4"/>
    <dgm:cxn modelId="{BA7B6D5C-AE4D-491D-A6DD-89204DE772FB}" type="presParOf" srcId="{55AD4684-6426-44E6-B049-67B007DEEB04}" destId="{251E83CA-42BD-49DB-BA1E-8B5188273F70}" srcOrd="2" destOrd="0" presId="urn:microsoft.com/office/officeart/2005/8/layout/arrow4"/>
    <dgm:cxn modelId="{CB49109E-52CD-4CA1-9C20-EE8CF24A6DC4}" type="presParOf" srcId="{55AD4684-6426-44E6-B049-67B007DEEB04}" destId="{D894C999-170F-4DC8-9B49-6F6792E3C63F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ADE5EE-92A5-4879-A6E3-EF76EE06B3C5}">
      <dsp:nvSpPr>
        <dsp:cNvPr id="0" name=""/>
        <dsp:cNvSpPr/>
      </dsp:nvSpPr>
      <dsp:spPr>
        <a:xfrm>
          <a:off x="3124278" y="1879870"/>
          <a:ext cx="2079993" cy="18858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000" kern="12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종교의</a:t>
          </a:r>
          <a:r>
            <a:rPr lang="ko-KR" altLang="en-US" sz="4800" kern="12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 종류</a:t>
          </a:r>
          <a:endParaRPr lang="ko-KR" altLang="en-US" sz="4800" kern="1200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sp:txBody>
      <dsp:txXfrm>
        <a:off x="3124278" y="1879870"/>
        <a:ext cx="2079993" cy="1885801"/>
      </dsp:txXfrm>
    </dsp:sp>
    <dsp:sp modelId="{632A7725-6AEC-4D4E-8D22-C8E83D8DC99C}">
      <dsp:nvSpPr>
        <dsp:cNvPr id="0" name=""/>
        <dsp:cNvSpPr/>
      </dsp:nvSpPr>
      <dsp:spPr>
        <a:xfrm rot="16200000">
          <a:off x="3878577" y="1594173"/>
          <a:ext cx="5713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1394" y="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2187B6-237D-4BA4-9085-D794A163BDBC}">
      <dsp:nvSpPr>
        <dsp:cNvPr id="0" name=""/>
        <dsp:cNvSpPr/>
      </dsp:nvSpPr>
      <dsp:spPr>
        <a:xfrm>
          <a:off x="3587558" y="155042"/>
          <a:ext cx="1153433" cy="11534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선교</a:t>
          </a:r>
          <a:endParaRPr lang="ko-KR" altLang="en-US" sz="3200" kern="1200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sp:txBody>
      <dsp:txXfrm>
        <a:off x="3587558" y="155042"/>
        <a:ext cx="1153433" cy="1153433"/>
      </dsp:txXfrm>
    </dsp:sp>
    <dsp:sp modelId="{37A1E737-3DFE-453C-A52C-807C7516A906}">
      <dsp:nvSpPr>
        <dsp:cNvPr id="0" name=""/>
        <dsp:cNvSpPr/>
      </dsp:nvSpPr>
      <dsp:spPr>
        <a:xfrm rot="1926579">
          <a:off x="5179311" y="3562139"/>
          <a:ext cx="3263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6352" y="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AFBBD-6091-4A8A-94C0-DE13145F405E}">
      <dsp:nvSpPr>
        <dsp:cNvPr id="0" name=""/>
        <dsp:cNvSpPr/>
      </dsp:nvSpPr>
      <dsp:spPr>
        <a:xfrm>
          <a:off x="5480703" y="3434066"/>
          <a:ext cx="1153433" cy="11534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크리스트교</a:t>
          </a:r>
          <a:endParaRPr lang="ko-KR" altLang="en-US" sz="2400" kern="1200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sp:txBody>
      <dsp:txXfrm>
        <a:off x="5480703" y="3434066"/>
        <a:ext cx="1153433" cy="1153433"/>
      </dsp:txXfrm>
    </dsp:sp>
    <dsp:sp modelId="{31E7AA7A-FBE4-48E9-BA10-E113230D398E}">
      <dsp:nvSpPr>
        <dsp:cNvPr id="0" name=""/>
        <dsp:cNvSpPr/>
      </dsp:nvSpPr>
      <dsp:spPr>
        <a:xfrm rot="8873421">
          <a:off x="2822885" y="3562139"/>
          <a:ext cx="3263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6352" y="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7BF23-F851-40EF-90DD-9C55C722446F}">
      <dsp:nvSpPr>
        <dsp:cNvPr id="0" name=""/>
        <dsp:cNvSpPr/>
      </dsp:nvSpPr>
      <dsp:spPr>
        <a:xfrm>
          <a:off x="1694412" y="3434066"/>
          <a:ext cx="1153433" cy="11534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300" kern="1200" dirty="0" smtClean="0">
              <a:latin typeface="a파도소리" panose="02020600000000000000" pitchFamily="18" charset="-127"/>
              <a:ea typeface="a파도소리" panose="02020600000000000000" pitchFamily="18" charset="-127"/>
            </a:rPr>
            <a:t>불교</a:t>
          </a:r>
          <a:endParaRPr lang="ko-KR" altLang="en-US" sz="3300" kern="1200" dirty="0">
            <a:latin typeface="a파도소리" panose="02020600000000000000" pitchFamily="18" charset="-127"/>
            <a:ea typeface="a파도소리" panose="02020600000000000000" pitchFamily="18" charset="-127"/>
          </a:endParaRPr>
        </a:p>
      </dsp:txBody>
      <dsp:txXfrm>
        <a:off x="1694412" y="3434066"/>
        <a:ext cx="1153433" cy="115343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512893-D30E-4BE4-A2BB-DE0E6466D102}">
      <dsp:nvSpPr>
        <dsp:cNvPr id="0" name=""/>
        <dsp:cNvSpPr/>
      </dsp:nvSpPr>
      <dsp:spPr>
        <a:xfrm>
          <a:off x="-45472" y="185665"/>
          <a:ext cx="1900060" cy="1768286"/>
        </a:xfrm>
        <a:prstGeom prst="upArrow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8221D3-FE20-45A7-81FA-4B82317F30FA}">
      <dsp:nvSpPr>
        <dsp:cNvPr id="0" name=""/>
        <dsp:cNvSpPr/>
      </dsp:nvSpPr>
      <dsp:spPr>
        <a:xfrm>
          <a:off x="1623813" y="0"/>
          <a:ext cx="4899935" cy="213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488" tIns="0" rIns="348488" bIns="348488" numCol="1" spcCol="1270" anchor="ctr" anchorCtr="0">
          <a:noAutofit/>
        </a:bodyPr>
        <a:lstStyle/>
        <a:p>
          <a:pPr lvl="0" algn="l" defTabSz="2178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9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a파도소리" panose="02020600000000000000" pitchFamily="18" charset="-127"/>
              <a:ea typeface="a파도소리" panose="02020600000000000000" pitchFamily="18" charset="-127"/>
            </a:rPr>
            <a:t>특정 종교를 믿는 것을 거부</a:t>
          </a:r>
          <a:endParaRPr lang="ko-KR" altLang="en-US" sz="4900" kern="1200" dirty="0">
            <a:solidFill>
              <a:schemeClr val="accent2">
                <a:lumMod val="60000"/>
                <a:lumOff val="40000"/>
              </a:schemeClr>
            </a:solidFill>
            <a:latin typeface="a파도소리" panose="02020600000000000000" pitchFamily="18" charset="-127"/>
            <a:ea typeface="a파도소리" panose="02020600000000000000" pitchFamily="18" charset="-127"/>
          </a:endParaRPr>
        </a:p>
      </dsp:txBody>
      <dsp:txXfrm>
        <a:off x="1623813" y="0"/>
        <a:ext cx="4899935" cy="2139616"/>
      </dsp:txXfrm>
    </dsp:sp>
    <dsp:sp modelId="{251E83CA-42BD-49DB-BA1E-8B5188273F70}">
      <dsp:nvSpPr>
        <dsp:cNvPr id="0" name=""/>
        <dsp:cNvSpPr/>
      </dsp:nvSpPr>
      <dsp:spPr>
        <a:xfrm>
          <a:off x="644246" y="2503583"/>
          <a:ext cx="1900060" cy="1768286"/>
        </a:xfrm>
        <a:prstGeom prst="downArrow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94C999-170F-4DC8-9B49-6F6792E3C63F}">
      <dsp:nvSpPr>
        <dsp:cNvPr id="0" name=""/>
        <dsp:cNvSpPr/>
      </dsp:nvSpPr>
      <dsp:spPr>
        <a:xfrm>
          <a:off x="2514671" y="2317918"/>
          <a:ext cx="4497657" cy="213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488" tIns="0" rIns="348488" bIns="348488" numCol="1" spcCol="1270" anchor="ctr" anchorCtr="0">
          <a:noAutofit/>
        </a:bodyPr>
        <a:lstStyle/>
        <a:p>
          <a:pPr lvl="0" algn="l" defTabSz="2178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900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a파도소리" panose="02020600000000000000" pitchFamily="18" charset="-127"/>
              <a:ea typeface="a파도소리" panose="02020600000000000000" pitchFamily="18" charset="-127"/>
            </a:rPr>
            <a:t>종교에 대한 인정</a:t>
          </a:r>
          <a:endParaRPr lang="ko-KR" altLang="en-US" sz="4900" kern="1200" dirty="0">
            <a:solidFill>
              <a:schemeClr val="accent1">
                <a:lumMod val="60000"/>
                <a:lumOff val="40000"/>
              </a:schemeClr>
            </a:solidFill>
            <a:latin typeface="a파도소리" panose="02020600000000000000" pitchFamily="18" charset="-127"/>
            <a:ea typeface="a파도소리" panose="02020600000000000000" pitchFamily="18" charset="-127"/>
          </a:endParaRPr>
        </a:p>
      </dsp:txBody>
      <dsp:txXfrm>
        <a:off x="2514671" y="2317918"/>
        <a:ext cx="4497657" cy="2139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36C34-F26F-4CC8-886B-8A85B4E06068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FFAEE-932E-4BA1-84F4-31490870E4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8165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FFAEE-932E-4BA1-84F4-31490870E4B5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FFAEE-932E-4BA1-84F4-31490870E4B5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82D8F-24D7-4F6F-952A-CB217704BA66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3513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9C6E1-B778-40B0-9072-29722C3B49F2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22" name="부제목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20" name="바닥글 개체 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타원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타원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타원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9" name="순서도: 처리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순서도: 처리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원형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타원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도넛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제목 개체 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24" name="날짜 개체 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D048903-40E8-40CA-9118-DE27169B8D1A}" type="datetimeFigureOut">
              <a:rPr lang="ko-KR" altLang="en-US" smtClean="0"/>
              <a:pPr/>
              <a:t>2016-04-11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3E5EA9C-D4EA-4D38-B810-6D598646E71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직사각형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1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1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1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1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1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1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1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TdSV7-ZgnzM" TargetMode="Externa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721246"/>
            <a:ext cx="6072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sz="40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9144000" cy="3571876"/>
          </a:xfrm>
          <a:prstGeom prst="rect">
            <a:avLst/>
          </a:prstGeom>
          <a:blipFill dpi="0" rotWithShape="1">
            <a:blip r:embed="rId4" cstate="print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2198" y="4919008"/>
            <a:ext cx="3071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동녘M" pitchFamily="18" charset="-127"/>
                <a:ea typeface="HY동녘M" pitchFamily="18" charset="-127"/>
              </a:rPr>
              <a:t>금융보험학과 조영건</a:t>
            </a:r>
            <a:endParaRPr lang="en-US" altLang="ko-KR" sz="20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2000" dirty="0" smtClean="0">
                <a:latin typeface="HY동녘M" pitchFamily="18" charset="-127"/>
                <a:ea typeface="HY동녘M" pitchFamily="18" charset="-127"/>
              </a:rPr>
              <a:t>금융보험학과 이창섭</a:t>
            </a:r>
            <a:endParaRPr lang="en-US" altLang="ko-KR" sz="20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2000" dirty="0" smtClean="0">
                <a:latin typeface="HY동녘M" pitchFamily="18" charset="-127"/>
                <a:ea typeface="HY동녘M" pitchFamily="18" charset="-127"/>
              </a:rPr>
              <a:t>일본어일본학과 김민서</a:t>
            </a:r>
            <a:endParaRPr lang="en-US" altLang="ko-KR" sz="20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2000" dirty="0" smtClean="0">
                <a:latin typeface="HY동녘M" pitchFamily="18" charset="-127"/>
                <a:ea typeface="HY동녘M" pitchFamily="18" charset="-127"/>
              </a:rPr>
              <a:t>일본어일본학과 이종규</a:t>
            </a:r>
            <a:endParaRPr lang="en-US" altLang="ko-KR" sz="20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2000" dirty="0" smtClean="0">
                <a:latin typeface="HY동녘M" pitchFamily="18" charset="-127"/>
                <a:ea typeface="HY동녘M" pitchFamily="18" charset="-127"/>
              </a:rPr>
              <a:t>경제학과 최상미</a:t>
            </a:r>
            <a:endParaRPr lang="ko-KR" altLang="en-US" sz="2000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0" y="-24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에도시대</a:t>
            </a:r>
            <a:endParaRPr lang="en-US" altLang="ko-KR" sz="24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(1603~1867)</a:t>
            </a:r>
            <a:endParaRPr lang="ko-KR" altLang="en-US" sz="11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2" name="그룹 22"/>
          <p:cNvGrpSpPr/>
          <p:nvPr/>
        </p:nvGrpSpPr>
        <p:grpSpPr>
          <a:xfrm>
            <a:off x="1963474" y="881243"/>
            <a:ext cx="7180526" cy="2015451"/>
            <a:chOff x="1963474" y="881243"/>
            <a:chExt cx="7180526" cy="2015451"/>
          </a:xfrm>
        </p:grpSpPr>
        <p:sp>
          <p:nvSpPr>
            <p:cNvPr id="17" name="타원 16"/>
            <p:cNvSpPr/>
            <p:nvPr/>
          </p:nvSpPr>
          <p:spPr>
            <a:xfrm rot="2290188">
              <a:off x="1963474" y="881243"/>
              <a:ext cx="4164421" cy="20154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429224" y="928670"/>
              <a:ext cx="3714776" cy="857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1</a:t>
              </a:r>
              <a:r>
                <a:rPr lang="ko-KR" altLang="en-US" sz="28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만여 점의 서적</a:t>
              </a:r>
              <a:endParaRPr lang="ko-KR" altLang="en-US" sz="2800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" name="그룹 45"/>
          <p:cNvGrpSpPr/>
          <p:nvPr/>
        </p:nvGrpSpPr>
        <p:grpSpPr>
          <a:xfrm>
            <a:off x="4500562" y="3485666"/>
            <a:ext cx="4524603" cy="3372334"/>
            <a:chOff x="531830" y="4214818"/>
            <a:chExt cx="4010069" cy="2872268"/>
          </a:xfrm>
          <a:noFill/>
        </p:grpSpPr>
        <p:sp>
          <p:nvSpPr>
            <p:cNvPr id="13" name="직사각형 12"/>
            <p:cNvSpPr/>
            <p:nvPr/>
          </p:nvSpPr>
          <p:spPr>
            <a:xfrm>
              <a:off x="1157724" y="4214818"/>
              <a:ext cx="2729728" cy="1000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‘</a:t>
              </a:r>
              <a:r>
                <a:rPr lang="ko-KR" altLang="en-US" sz="32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출판문화시대</a:t>
              </a:r>
              <a:r>
                <a:rPr lang="en-US" altLang="ko-KR" sz="32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’</a:t>
              </a:r>
              <a:endParaRPr lang="ko-KR" altLang="en-US" sz="3200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grpSp>
          <p:nvGrpSpPr>
            <p:cNvPr id="4" name="그룹 44"/>
            <p:cNvGrpSpPr/>
            <p:nvPr/>
          </p:nvGrpSpPr>
          <p:grpSpPr>
            <a:xfrm>
              <a:off x="531830" y="5190028"/>
              <a:ext cx="4010069" cy="1897058"/>
              <a:chOff x="531830" y="5190028"/>
              <a:chExt cx="4010069" cy="1897058"/>
            </a:xfrm>
            <a:grpFill/>
          </p:grpSpPr>
          <p:pic>
            <p:nvPicPr>
              <p:cNvPr id="2054" name="Picture 6" descr="C:\Users\Korea\Desktop\38516-20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1830" y="5190028"/>
                <a:ext cx="1897058" cy="1897058"/>
              </a:xfrm>
              <a:prstGeom prst="rect">
                <a:avLst/>
              </a:prstGeom>
              <a:grpFill/>
            </p:spPr>
          </p:pic>
          <p:sp>
            <p:nvSpPr>
              <p:cNvPr id="16" name="타원형 설명선 15"/>
              <p:cNvSpPr/>
              <p:nvPr/>
            </p:nvSpPr>
            <p:spPr>
              <a:xfrm>
                <a:off x="2684511" y="5984483"/>
                <a:ext cx="1857388" cy="785818"/>
              </a:xfrm>
              <a:prstGeom prst="wedgeEllipseCallout">
                <a:avLst>
                  <a:gd name="adj1" fmla="val -66419"/>
                  <a:gd name="adj2" fmla="val -32573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>
                    <a:solidFill>
                      <a:schemeClr val="tx1"/>
                    </a:solidFill>
                    <a:latin typeface="HY동녘M" pitchFamily="18" charset="-127"/>
                    <a:ea typeface="HY동녘M" pitchFamily="18" charset="-127"/>
                  </a:rPr>
                  <a:t>6</a:t>
                </a:r>
                <a:r>
                  <a:rPr lang="ko-KR" altLang="en-US" dirty="0" err="1" smtClean="0">
                    <a:solidFill>
                      <a:schemeClr val="tx1"/>
                    </a:solidFill>
                    <a:latin typeface="HY동녘M" pitchFamily="18" charset="-127"/>
                    <a:ea typeface="HY동녘M" pitchFamily="18" charset="-127"/>
                  </a:rPr>
                  <a:t>천여명</a:t>
                </a:r>
                <a:endParaRPr lang="ko-KR" altLang="en-US" dirty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데라코야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026" name="Picture 2" descr="C:\Users\Korea\Desktop\ef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000108"/>
            <a:ext cx="300039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Korea\Desktop\108284-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4619633"/>
            <a:ext cx="1000132" cy="1166821"/>
          </a:xfrm>
          <a:prstGeom prst="rect">
            <a:avLst/>
          </a:prstGeom>
          <a:noFill/>
        </p:spPr>
      </p:pic>
      <p:pic>
        <p:nvPicPr>
          <p:cNvPr id="1031" name="Picture 7" descr="C:\Users\Korea\Desktop\74155-2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8787" y="5214950"/>
            <a:ext cx="1108055" cy="1108055"/>
          </a:xfrm>
          <a:prstGeom prst="rect">
            <a:avLst/>
          </a:prstGeom>
          <a:noFill/>
        </p:spPr>
      </p:pic>
      <p:grpSp>
        <p:nvGrpSpPr>
          <p:cNvPr id="2" name="그룹 42"/>
          <p:cNvGrpSpPr/>
          <p:nvPr/>
        </p:nvGrpSpPr>
        <p:grpSpPr>
          <a:xfrm>
            <a:off x="357158" y="5000636"/>
            <a:ext cx="1714512" cy="1583778"/>
            <a:chOff x="642910" y="5000636"/>
            <a:chExt cx="1571636" cy="1655216"/>
          </a:xfrm>
        </p:grpSpPr>
        <p:sp>
          <p:nvSpPr>
            <p:cNvPr id="36" name="TextBox 35"/>
            <p:cNvSpPr txBox="1"/>
            <p:nvPr/>
          </p:nvSpPr>
          <p:spPr>
            <a:xfrm>
              <a:off x="642910" y="6286520"/>
              <a:ext cx="1571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err="1" smtClean="0">
                  <a:latin typeface="HY동녘M" pitchFamily="18" charset="-127"/>
                  <a:ea typeface="HY동녘M" pitchFamily="18" charset="-127"/>
                </a:rPr>
                <a:t>후데코</a:t>
              </a:r>
              <a:endParaRPr lang="ko-KR" altLang="en-US" b="1" dirty="0">
                <a:latin typeface="HY동녘M" pitchFamily="18" charset="-127"/>
                <a:ea typeface="HY동녘M" pitchFamily="18" charset="-127"/>
              </a:endParaRPr>
            </a:p>
          </p:txBody>
        </p:sp>
        <p:pic>
          <p:nvPicPr>
            <p:cNvPr id="1032" name="Picture 8" descr="C:\Users\Korea\Desktop\27745-20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4348" y="5000636"/>
              <a:ext cx="1357287" cy="1357286"/>
            </a:xfrm>
            <a:prstGeom prst="rect">
              <a:avLst/>
            </a:prstGeom>
            <a:noFill/>
          </p:spPr>
        </p:pic>
      </p:grpSp>
      <p:pic>
        <p:nvPicPr>
          <p:cNvPr id="1033" name="Picture 9" descr="C:\Users\Korea\Desktop\6980-2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0136" y="5214950"/>
            <a:ext cx="1349384" cy="1349384"/>
          </a:xfrm>
          <a:prstGeom prst="rect">
            <a:avLst/>
          </a:prstGeom>
          <a:noFill/>
        </p:spPr>
      </p:pic>
      <p:grpSp>
        <p:nvGrpSpPr>
          <p:cNvPr id="3" name="그룹 63"/>
          <p:cNvGrpSpPr/>
          <p:nvPr/>
        </p:nvGrpSpPr>
        <p:grpSpPr>
          <a:xfrm>
            <a:off x="4000496" y="5072074"/>
            <a:ext cx="1500198" cy="1571636"/>
            <a:chOff x="4000496" y="5072074"/>
            <a:chExt cx="1500198" cy="1571636"/>
          </a:xfrm>
        </p:grpSpPr>
        <p:grpSp>
          <p:nvGrpSpPr>
            <p:cNvPr id="4" name="그룹 39"/>
            <p:cNvGrpSpPr/>
            <p:nvPr/>
          </p:nvGrpSpPr>
          <p:grpSpPr>
            <a:xfrm>
              <a:off x="4000496" y="5389594"/>
              <a:ext cx="928694" cy="1254116"/>
              <a:chOff x="4414610" y="4857760"/>
              <a:chExt cx="1285884" cy="1539868"/>
            </a:xfrm>
          </p:grpSpPr>
          <p:pic>
            <p:nvPicPr>
              <p:cNvPr id="1028" name="Picture 4" descr="C:\Users\Korea\Desktop\9728-200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429124" y="5214950"/>
                <a:ext cx="1182678" cy="1182678"/>
              </a:xfrm>
              <a:prstGeom prst="rect">
                <a:avLst/>
              </a:prstGeom>
              <a:noFill/>
            </p:spPr>
          </p:pic>
          <p:sp>
            <p:nvSpPr>
              <p:cNvPr id="39" name="도넛 38"/>
              <p:cNvSpPr/>
              <p:nvPr/>
            </p:nvSpPr>
            <p:spPr>
              <a:xfrm>
                <a:off x="4414610" y="4857760"/>
                <a:ext cx="1285884" cy="357190"/>
              </a:xfrm>
              <a:prstGeom prst="donut">
                <a:avLst>
                  <a:gd name="adj" fmla="val 16293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그룹 57"/>
            <p:cNvGrpSpPr/>
            <p:nvPr/>
          </p:nvGrpSpPr>
          <p:grpSpPr>
            <a:xfrm>
              <a:off x="4786314" y="5072074"/>
              <a:ext cx="714380" cy="714380"/>
              <a:chOff x="4414610" y="4857760"/>
              <a:chExt cx="1285884" cy="1539868"/>
            </a:xfrm>
          </p:grpSpPr>
          <p:pic>
            <p:nvPicPr>
              <p:cNvPr id="59" name="Picture 4" descr="C:\Users\Korea\Desktop\9728-200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429124" y="5214950"/>
                <a:ext cx="1182678" cy="1182678"/>
              </a:xfrm>
              <a:prstGeom prst="rect">
                <a:avLst/>
              </a:prstGeom>
              <a:noFill/>
            </p:spPr>
          </p:pic>
          <p:sp>
            <p:nvSpPr>
              <p:cNvPr id="60" name="도넛 59"/>
              <p:cNvSpPr/>
              <p:nvPr/>
            </p:nvSpPr>
            <p:spPr>
              <a:xfrm>
                <a:off x="4414610" y="4857760"/>
                <a:ext cx="1285884" cy="357190"/>
              </a:xfrm>
              <a:prstGeom prst="donut">
                <a:avLst>
                  <a:gd name="adj" fmla="val 16293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" name="그룹 56"/>
          <p:cNvGrpSpPr/>
          <p:nvPr/>
        </p:nvGrpSpPr>
        <p:grpSpPr>
          <a:xfrm>
            <a:off x="0" y="4572008"/>
            <a:ext cx="9144000" cy="2285992"/>
            <a:chOff x="0" y="4572008"/>
            <a:chExt cx="9144000" cy="2285992"/>
          </a:xfrm>
        </p:grpSpPr>
        <p:sp>
          <p:nvSpPr>
            <p:cNvPr id="49" name="직사각형 48"/>
            <p:cNvSpPr/>
            <p:nvPr/>
          </p:nvSpPr>
          <p:spPr>
            <a:xfrm>
              <a:off x="0" y="4572008"/>
              <a:ext cx="9144000" cy="228599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34" name="Picture 10" descr="C:\Users\Korea\Desktop\z2_cp0218010300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57290" y="4857736"/>
              <a:ext cx="1500198" cy="2000264"/>
            </a:xfrm>
            <a:prstGeom prst="rect">
              <a:avLst/>
            </a:prstGeom>
            <a:noFill/>
          </p:spPr>
        </p:pic>
        <p:pic>
          <p:nvPicPr>
            <p:cNvPr id="1035" name="Picture 11" descr="C:\Users\Korea\Desktop\z2_cp0208008200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14744" y="4857760"/>
              <a:ext cx="1500198" cy="2000240"/>
            </a:xfrm>
            <a:prstGeom prst="rect">
              <a:avLst/>
            </a:prstGeom>
            <a:noFill/>
          </p:spPr>
        </p:pic>
        <p:pic>
          <p:nvPicPr>
            <p:cNvPr id="1036" name="Picture 12" descr="C:\Users\Korea\Desktop\낭인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43636" y="4857760"/>
              <a:ext cx="1500198" cy="2000240"/>
            </a:xfrm>
            <a:prstGeom prst="rect">
              <a:avLst/>
            </a:prstGeom>
            <a:noFill/>
          </p:spPr>
        </p:pic>
      </p:grpSp>
      <p:pic>
        <p:nvPicPr>
          <p:cNvPr id="1037" name="Picture 13" descr="C:\Users\Korea\Desktop\20006_0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00562" y="1214422"/>
            <a:ext cx="3857652" cy="3103253"/>
          </a:xfrm>
          <a:prstGeom prst="rect">
            <a:avLst/>
          </a:prstGeom>
          <a:noFill/>
        </p:spPr>
      </p:pic>
      <p:sp>
        <p:nvSpPr>
          <p:cNvPr id="51" name="직사각형 50"/>
          <p:cNvSpPr/>
          <p:nvPr/>
        </p:nvSpPr>
        <p:spPr>
          <a:xfrm>
            <a:off x="4500562" y="1199908"/>
            <a:ext cx="38576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32"/>
          <p:cNvGrpSpPr/>
          <p:nvPr/>
        </p:nvGrpSpPr>
        <p:grpSpPr>
          <a:xfrm>
            <a:off x="5572132" y="1571612"/>
            <a:ext cx="1428760" cy="1143008"/>
            <a:chOff x="6358685" y="3185022"/>
            <a:chExt cx="1181449" cy="881106"/>
          </a:xfrm>
        </p:grpSpPr>
        <p:sp>
          <p:nvSpPr>
            <p:cNvPr id="28" name="오른쪽 화살표 27"/>
            <p:cNvSpPr/>
            <p:nvPr/>
          </p:nvSpPr>
          <p:spPr>
            <a:xfrm rot="8100000">
              <a:off x="6358685" y="3851814"/>
              <a:ext cx="500066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오른쪽 화살표 28"/>
            <p:cNvSpPr/>
            <p:nvPr/>
          </p:nvSpPr>
          <p:spPr>
            <a:xfrm rot="13385160">
              <a:off x="6377486" y="3185022"/>
              <a:ext cx="500066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오른쪽 화살표 29"/>
            <p:cNvSpPr/>
            <p:nvPr/>
          </p:nvSpPr>
          <p:spPr>
            <a:xfrm rot="18963628">
              <a:off x="7040068" y="3201930"/>
              <a:ext cx="500066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오른쪽 화살표 30"/>
            <p:cNvSpPr/>
            <p:nvPr/>
          </p:nvSpPr>
          <p:spPr>
            <a:xfrm rot="2569384">
              <a:off x="7037108" y="3843463"/>
              <a:ext cx="500066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7" name="직선 연결선 66"/>
          <p:cNvCxnSpPr>
            <a:stCxn id="10" idx="2"/>
          </p:cNvCxnSpPr>
          <p:nvPr/>
        </p:nvCxnSpPr>
        <p:spPr>
          <a:xfrm rot="16200000" flipH="1">
            <a:off x="5018471" y="-3268297"/>
            <a:ext cx="1588" cy="82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500826" y="487900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20"/>
          <p:cNvGrpSpPr/>
          <p:nvPr/>
        </p:nvGrpSpPr>
        <p:grpSpPr>
          <a:xfrm>
            <a:off x="481004" y="1285860"/>
            <a:ext cx="3233740" cy="2928958"/>
            <a:chOff x="1000100" y="2285992"/>
            <a:chExt cx="2876550" cy="2571768"/>
          </a:xfrm>
        </p:grpSpPr>
        <p:pic>
          <p:nvPicPr>
            <p:cNvPr id="4098" name="Picture 2" descr="C:\Users\Korea\Desktop\w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0100" y="2285992"/>
              <a:ext cx="2876550" cy="21050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모서리가 둥근 직사각형 10"/>
            <p:cNvSpPr/>
            <p:nvPr/>
          </p:nvSpPr>
          <p:spPr>
            <a:xfrm>
              <a:off x="1071538" y="4429132"/>
              <a:ext cx="2786082" cy="42862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미토</a:t>
              </a:r>
              <a:r>
                <a:rPr lang="ko-KR" altLang="en-US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 번</a:t>
              </a:r>
              <a:r>
                <a:rPr lang="en-US" altLang="ko-KR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현 </a:t>
              </a:r>
              <a:r>
                <a:rPr lang="ko-KR" altLang="en-US" dirty="0" err="1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미토</a:t>
              </a:r>
              <a:r>
                <a:rPr lang="ko-KR" altLang="en-US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 시</a:t>
              </a:r>
              <a:r>
                <a:rPr lang="en-US" altLang="ko-KR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)</a:t>
              </a:r>
              <a:endParaRPr lang="ko-KR" altLang="en-US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번교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050" name="Picture 2" descr="C:\Users\Korea\Desktop\115982_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142984"/>
            <a:ext cx="3643338" cy="301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직사각형 23"/>
          <p:cNvSpPr/>
          <p:nvPr/>
        </p:nvSpPr>
        <p:spPr>
          <a:xfrm>
            <a:off x="1714480" y="4714884"/>
            <a:ext cx="5500726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폐번치현으로</a:t>
            </a:r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‘</a:t>
            </a:r>
            <a:r>
              <a:rPr lang="ko-KR" altLang="en-US" sz="2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번교</a:t>
            </a:r>
            <a:r>
              <a: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’</a:t>
            </a:r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는 폐지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42910" y="5500702"/>
            <a:ext cx="7429552" cy="8572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학제 공포 후 중등</a:t>
            </a:r>
            <a:r>
              <a:rPr lang="en-US" altLang="ko-KR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고등 여러 학교의 직간접적인 모체</a:t>
            </a:r>
            <a:endParaRPr lang="ko-KR" altLang="en-US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 rot="16200000" flipH="1">
            <a:off x="5018471" y="-3268297"/>
            <a:ext cx="1588" cy="82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00826" y="487900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357158" y="2571744"/>
            <a:ext cx="8429684" cy="1588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428596" y="1785926"/>
            <a:ext cx="1071570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교육령</a:t>
            </a:r>
            <a:endParaRPr lang="ko-KR" altLang="en-US" sz="16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541976" y="2357430"/>
            <a:ext cx="958190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1879</a:t>
            </a:r>
            <a:r>
              <a:rPr lang="ko-KR" altLang="en-US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년</a:t>
            </a: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785918" y="2357430"/>
            <a:ext cx="1000132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1886</a:t>
            </a:r>
            <a:r>
              <a:rPr lang="ko-KR" altLang="en-US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년</a:t>
            </a:r>
          </a:p>
        </p:txBody>
      </p:sp>
      <p:sp>
        <p:nvSpPr>
          <p:cNvPr id="34" name="모서리가 둥근 직사각형 33"/>
          <p:cNvSpPr/>
          <p:nvPr/>
        </p:nvSpPr>
        <p:spPr>
          <a:xfrm>
            <a:off x="1714480" y="1785926"/>
            <a:ext cx="1071570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소학교령</a:t>
            </a:r>
            <a:endParaRPr lang="ko-KR" altLang="en-US" sz="16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871972" y="1142984"/>
            <a:ext cx="1428760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기타 </a:t>
            </a:r>
            <a:r>
              <a:rPr lang="ko-KR" altLang="en-US" sz="16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학교령</a:t>
            </a:r>
            <a:endParaRPr lang="ko-KR" altLang="en-US" sz="16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37" name="꺾인 연결선 36"/>
          <p:cNvCxnSpPr>
            <a:stCxn id="31" idx="2"/>
          </p:cNvCxnSpPr>
          <p:nvPr/>
        </p:nvCxnSpPr>
        <p:spPr>
          <a:xfrm rot="16200000" flipH="1">
            <a:off x="760552" y="3046577"/>
            <a:ext cx="1071570" cy="5505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꺾인 연결선 43"/>
          <p:cNvCxnSpPr>
            <a:stCxn id="33" idx="2"/>
          </p:cNvCxnSpPr>
          <p:nvPr/>
        </p:nvCxnSpPr>
        <p:spPr>
          <a:xfrm rot="5400000">
            <a:off x="1393009" y="2964653"/>
            <a:ext cx="1071570" cy="7143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50"/>
          <p:cNvGrpSpPr/>
          <p:nvPr/>
        </p:nvGrpSpPr>
        <p:grpSpPr>
          <a:xfrm>
            <a:off x="285720" y="2928934"/>
            <a:ext cx="2540000" cy="2540000"/>
            <a:chOff x="285720" y="2928934"/>
            <a:chExt cx="2540000" cy="2540000"/>
          </a:xfrm>
        </p:grpSpPr>
        <p:pic>
          <p:nvPicPr>
            <p:cNvPr id="1026" name="Picture 2" descr="C:\Users\Korea\Desktop\54581-20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20" y="2928934"/>
              <a:ext cx="2540000" cy="2540000"/>
            </a:xfrm>
            <a:prstGeom prst="rect">
              <a:avLst/>
            </a:prstGeom>
            <a:noFill/>
          </p:spPr>
        </p:pic>
        <p:grpSp>
          <p:nvGrpSpPr>
            <p:cNvPr id="3" name="그룹 49"/>
            <p:cNvGrpSpPr/>
            <p:nvPr/>
          </p:nvGrpSpPr>
          <p:grpSpPr>
            <a:xfrm>
              <a:off x="323594" y="3800704"/>
              <a:ext cx="285752" cy="193676"/>
              <a:chOff x="338108" y="3787778"/>
              <a:chExt cx="285752" cy="193676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338108" y="3787778"/>
                <a:ext cx="285752" cy="1936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u="sng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409546" y="3817940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u="sng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sp>
        <p:nvSpPr>
          <p:cNvPr id="52" name="직사각형 51"/>
          <p:cNvSpPr/>
          <p:nvPr/>
        </p:nvSpPr>
        <p:spPr>
          <a:xfrm>
            <a:off x="-285784" y="5072074"/>
            <a:ext cx="3786214" cy="5000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소학교</a:t>
            </a:r>
            <a:r>
              <a:rPr lang="en-US" altLang="ko-KR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중학교</a:t>
            </a:r>
            <a:r>
              <a:rPr lang="en-US" altLang="ko-KR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</a:p>
          <a:p>
            <a:pPr algn="ctr"/>
            <a:endParaRPr lang="en-US" altLang="ko-KR" sz="105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사범학교</a:t>
            </a:r>
            <a:r>
              <a:rPr lang="en-US" altLang="ko-KR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제국대학</a:t>
            </a:r>
            <a:endParaRPr lang="ko-KR" altLang="en-US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3828124" y="2357430"/>
            <a:ext cx="958190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1897</a:t>
            </a:r>
            <a:r>
              <a:rPr lang="ko-KR" altLang="en-US" sz="160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년</a:t>
            </a:r>
            <a:endParaRPr lang="ko-KR" altLang="en-US" sz="16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357422" y="4786322"/>
            <a:ext cx="3857652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고등여학교</a:t>
            </a:r>
            <a:r>
              <a:rPr lang="en-US" altLang="ko-KR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실업학교</a:t>
            </a:r>
            <a:r>
              <a:rPr lang="en-US" altLang="ko-KR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전문학교</a:t>
            </a:r>
            <a:endParaRPr lang="en-US" altLang="ko-KR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제도화</a:t>
            </a:r>
            <a:endParaRPr lang="ko-KR" altLang="en-US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26" name="직선 화살표 연결선 25"/>
          <p:cNvCxnSpPr>
            <a:stCxn id="53" idx="2"/>
            <a:endCxn id="23" idx="0"/>
          </p:cNvCxnSpPr>
          <p:nvPr/>
        </p:nvCxnSpPr>
        <p:spPr>
          <a:xfrm rot="5400000">
            <a:off x="3296602" y="3775705"/>
            <a:ext cx="2000264" cy="209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모서리가 둥근 직사각형 31"/>
          <p:cNvSpPr/>
          <p:nvPr/>
        </p:nvSpPr>
        <p:spPr>
          <a:xfrm>
            <a:off x="5857884" y="2357430"/>
            <a:ext cx="1000132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1918</a:t>
            </a:r>
            <a:r>
              <a:rPr lang="ko-KR" altLang="en-US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년</a:t>
            </a:r>
          </a:p>
        </p:txBody>
      </p:sp>
      <p:sp>
        <p:nvSpPr>
          <p:cNvPr id="36" name="모서리가 둥근 직사각형 35"/>
          <p:cNvSpPr/>
          <p:nvPr/>
        </p:nvSpPr>
        <p:spPr>
          <a:xfrm>
            <a:off x="7429520" y="2357430"/>
            <a:ext cx="1386818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제</a:t>
            </a:r>
            <a:r>
              <a:rPr lang="en-US" altLang="ko-KR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차 </a:t>
            </a:r>
            <a:endParaRPr lang="en-US" altLang="ko-KR" sz="16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세계대전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5357818" y="4786322"/>
            <a:ext cx="1928826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고등학교 </a:t>
            </a:r>
            <a:endParaRPr lang="en-US" altLang="ko-KR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제도화</a:t>
            </a:r>
            <a:endParaRPr lang="ko-KR" altLang="en-US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40" name="직선 화살표 연결선 39"/>
          <p:cNvCxnSpPr>
            <a:stCxn id="32" idx="2"/>
            <a:endCxn id="39" idx="0"/>
          </p:cNvCxnSpPr>
          <p:nvPr/>
        </p:nvCxnSpPr>
        <p:spPr>
          <a:xfrm rot="5400000">
            <a:off x="5339959" y="3768331"/>
            <a:ext cx="2000264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교육제도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214282" y="1643050"/>
            <a:ext cx="1428760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/>
          <p:cNvSpPr/>
          <p:nvPr/>
        </p:nvSpPr>
        <p:spPr>
          <a:xfrm>
            <a:off x="1571604" y="1643050"/>
            <a:ext cx="1428760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785786" y="1000108"/>
            <a:ext cx="1643074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 rot="16200000" flipH="1">
            <a:off x="5018471" y="-3268297"/>
            <a:ext cx="1588" cy="82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500826" y="487900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40"/>
                            </p:stCondLst>
                            <p:childTnLst>
                              <p:par>
                                <p:cTn id="20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3" grpId="0"/>
      <p:bldP spid="54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2" name="그룹 10"/>
          <p:cNvGrpSpPr/>
          <p:nvPr/>
        </p:nvGrpSpPr>
        <p:grpSpPr>
          <a:xfrm>
            <a:off x="857224" y="2000240"/>
            <a:ext cx="2071702" cy="1143008"/>
            <a:chOff x="285720" y="1857364"/>
            <a:chExt cx="2071702" cy="1143008"/>
          </a:xfrm>
        </p:grpSpPr>
        <p:pic>
          <p:nvPicPr>
            <p:cNvPr id="1026" name="Picture 2" descr="C:\Users\Korea\Desktop\th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348" y="1857364"/>
              <a:ext cx="1143008" cy="823747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285720" y="2692595"/>
              <a:ext cx="2071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1946</a:t>
              </a:r>
              <a:r>
                <a:rPr lang="ko-KR" altLang="en-US" sz="1400" dirty="0" smtClean="0"/>
                <a:t>년 미국교육사절단</a:t>
              </a:r>
              <a:endParaRPr lang="ko-KR" altLang="en-US" sz="1400" dirty="0"/>
            </a:p>
          </p:txBody>
        </p:sp>
      </p:grpSp>
      <p:grpSp>
        <p:nvGrpSpPr>
          <p:cNvPr id="3" name="그룹 18"/>
          <p:cNvGrpSpPr/>
          <p:nvPr/>
        </p:nvGrpSpPr>
        <p:grpSpPr>
          <a:xfrm>
            <a:off x="5286380" y="1357298"/>
            <a:ext cx="3571900" cy="1968496"/>
            <a:chOff x="3857620" y="1174752"/>
            <a:chExt cx="3571900" cy="1968496"/>
          </a:xfrm>
        </p:grpSpPr>
        <p:grpSp>
          <p:nvGrpSpPr>
            <p:cNvPr id="4" name="그룹 16"/>
            <p:cNvGrpSpPr/>
            <p:nvPr/>
          </p:nvGrpSpPr>
          <p:grpSpPr>
            <a:xfrm>
              <a:off x="3857620" y="1174752"/>
              <a:ext cx="1928826" cy="1968496"/>
              <a:chOff x="1785918" y="3357562"/>
              <a:chExt cx="2676540" cy="2540000"/>
            </a:xfrm>
          </p:grpSpPr>
          <p:pic>
            <p:nvPicPr>
              <p:cNvPr id="1027" name="Picture 3" descr="C:\Users\Korea\Desktop\4390-20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3357562"/>
                <a:ext cx="2540000" cy="2540000"/>
              </a:xfrm>
              <a:prstGeom prst="rect">
                <a:avLst/>
              </a:prstGeom>
              <a:noFill/>
            </p:spPr>
          </p:pic>
          <p:sp>
            <p:nvSpPr>
              <p:cNvPr id="12" name="직사각형 11"/>
              <p:cNvSpPr/>
              <p:nvPr/>
            </p:nvSpPr>
            <p:spPr>
              <a:xfrm>
                <a:off x="3819516" y="3767145"/>
                <a:ext cx="642942" cy="4191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타원 12"/>
              <p:cNvSpPr/>
              <p:nvPr/>
            </p:nvSpPr>
            <p:spPr>
              <a:xfrm>
                <a:off x="4029074" y="3862391"/>
                <a:ext cx="214314" cy="21431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구름 모양 설명선 17"/>
            <p:cNvSpPr/>
            <p:nvPr/>
          </p:nvSpPr>
          <p:spPr>
            <a:xfrm>
              <a:off x="5929322" y="1389066"/>
              <a:ext cx="1500198" cy="714380"/>
            </a:xfrm>
            <a:prstGeom prst="cloudCallout">
              <a:avLst>
                <a:gd name="adj1" fmla="val -80817"/>
                <a:gd name="adj2" fmla="val 13157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</a:rPr>
                <a:t>문부성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3" descr="C:\Users\Korea\Desktop\230653-2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071942"/>
            <a:ext cx="2357454" cy="2184957"/>
          </a:xfrm>
          <a:prstGeom prst="rect">
            <a:avLst/>
          </a:prstGeom>
          <a:noFill/>
        </p:spPr>
      </p:pic>
      <p:sp>
        <p:nvSpPr>
          <p:cNvPr id="23" name="아래쪽 화살표 22"/>
          <p:cNvSpPr/>
          <p:nvPr/>
        </p:nvSpPr>
        <p:spPr>
          <a:xfrm rot="20506480">
            <a:off x="1801652" y="3600853"/>
            <a:ext cx="357190" cy="107157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786314" y="392906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교육쇄신연구회 설치</a:t>
            </a:r>
            <a:endParaRPr lang="ko-KR" altLang="en-US" dirty="0"/>
          </a:p>
        </p:txBody>
      </p:sp>
      <p:cxnSp>
        <p:nvCxnSpPr>
          <p:cNvPr id="26" name="꺾인 연결선 25"/>
          <p:cNvCxnSpPr/>
          <p:nvPr/>
        </p:nvCxnSpPr>
        <p:spPr>
          <a:xfrm rot="5400000">
            <a:off x="5185294" y="4828112"/>
            <a:ext cx="1059428" cy="7143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꺾인 연결선 28"/>
          <p:cNvCxnSpPr/>
          <p:nvPr/>
        </p:nvCxnSpPr>
        <p:spPr>
          <a:xfrm rot="16200000" flipH="1">
            <a:off x="5899674" y="4828112"/>
            <a:ext cx="1059428" cy="7143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1/2 액자 29"/>
          <p:cNvSpPr/>
          <p:nvPr/>
        </p:nvSpPr>
        <p:spPr>
          <a:xfrm>
            <a:off x="4714876" y="3714752"/>
            <a:ext cx="571504" cy="500066"/>
          </a:xfrm>
          <a:prstGeom prst="halfFrame">
            <a:avLst>
              <a:gd name="adj1" fmla="val 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1" name="1/2 액자 30"/>
          <p:cNvSpPr/>
          <p:nvPr/>
        </p:nvSpPr>
        <p:spPr>
          <a:xfrm rot="10800000">
            <a:off x="6929455" y="3929066"/>
            <a:ext cx="571504" cy="500066"/>
          </a:xfrm>
          <a:prstGeom prst="halfFrame">
            <a:avLst>
              <a:gd name="adj1" fmla="val 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43306" y="592933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신교육 기본법</a:t>
            </a:r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929322" y="592933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학교교육법</a:t>
            </a:r>
            <a:endParaRPr lang="ko-KR" altLang="en-US" dirty="0"/>
          </a:p>
        </p:txBody>
      </p:sp>
      <p:sp>
        <p:nvSpPr>
          <p:cNvPr id="28" name="직사각형 27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교육제도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 rot="16200000" flipH="1">
            <a:off x="5018471" y="-3268297"/>
            <a:ext cx="1588" cy="82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00826" y="487900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1571604" y="3357562"/>
            <a:ext cx="571504" cy="214314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4786314" y="3357562"/>
            <a:ext cx="571504" cy="214314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6380" y="3229200"/>
            <a:ext cx="189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중등학교</a:t>
            </a:r>
            <a:endParaRPr lang="ko-KR" altLang="en-US" sz="2400" dirty="0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2" name="그룹 21"/>
          <p:cNvGrpSpPr/>
          <p:nvPr/>
        </p:nvGrpSpPr>
        <p:grpSpPr>
          <a:xfrm>
            <a:off x="457624" y="2786058"/>
            <a:ext cx="1000132" cy="1726654"/>
            <a:chOff x="1029128" y="1285860"/>
            <a:chExt cx="1000132" cy="1726654"/>
          </a:xfrm>
        </p:grpSpPr>
        <p:pic>
          <p:nvPicPr>
            <p:cNvPr id="2050" name="Picture 2" descr="C:\Users\Korea\Desktop\제목 없음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1538" y="1285860"/>
              <a:ext cx="928694" cy="1267869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029128" y="264318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유치원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" name="그룹 23"/>
          <p:cNvGrpSpPr/>
          <p:nvPr/>
        </p:nvGrpSpPr>
        <p:grpSpPr>
          <a:xfrm>
            <a:off x="2416894" y="2786058"/>
            <a:ext cx="2046318" cy="2003653"/>
            <a:chOff x="2988398" y="1285860"/>
            <a:chExt cx="2046318" cy="2003653"/>
          </a:xfrm>
        </p:grpSpPr>
        <p:pic>
          <p:nvPicPr>
            <p:cNvPr id="2051" name="Picture 3" descr="C:\Users\Korea\Desktop\e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88398" y="1285860"/>
              <a:ext cx="2046318" cy="13573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3427860" y="2643182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소학교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(6~12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세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교육기관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 rot="16200000" flipH="1">
            <a:off x="5018471" y="-3268297"/>
            <a:ext cx="1588" cy="82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00826" y="487900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4" name="그룹 31"/>
          <p:cNvGrpSpPr/>
          <p:nvPr/>
        </p:nvGrpSpPr>
        <p:grpSpPr>
          <a:xfrm>
            <a:off x="285720" y="2571744"/>
            <a:ext cx="8358246" cy="2286016"/>
            <a:chOff x="285720" y="2571744"/>
            <a:chExt cx="8358246" cy="2286016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285720" y="2571744"/>
              <a:ext cx="7000924" cy="22860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43834" y="3354173"/>
              <a:ext cx="1000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600" dirty="0" smtClean="0">
                  <a:latin typeface="HY동녘M" pitchFamily="18" charset="-127"/>
                  <a:ea typeface="HY동녘M" pitchFamily="18" charset="-127"/>
                </a:rPr>
                <a:t>9</a:t>
              </a:r>
              <a:r>
                <a:rPr lang="ko-KR" altLang="en-US" sz="3600" dirty="0" smtClean="0">
                  <a:latin typeface="HY동녘M" pitchFamily="18" charset="-127"/>
                  <a:ea typeface="HY동녘M" pitchFamily="18" charset="-127"/>
                </a:rPr>
                <a:t>년</a:t>
              </a:r>
              <a:endParaRPr lang="ko-KR" altLang="en-US" sz="3600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00034" y="557214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중등교육기관</a:t>
            </a:r>
            <a:endParaRPr lang="ko-KR" altLang="en-US" sz="2400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43" name="꺾인 연결선 42"/>
          <p:cNvCxnSpPr>
            <a:stCxn id="33" idx="3"/>
          </p:cNvCxnSpPr>
          <p:nvPr/>
        </p:nvCxnSpPr>
        <p:spPr>
          <a:xfrm flipV="1">
            <a:off x="2714612" y="5429264"/>
            <a:ext cx="928694" cy="37370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꺾인 연결선 49"/>
          <p:cNvCxnSpPr>
            <a:stCxn id="33" idx="3"/>
          </p:cNvCxnSpPr>
          <p:nvPr/>
        </p:nvCxnSpPr>
        <p:spPr>
          <a:xfrm>
            <a:off x="2714612" y="5802973"/>
            <a:ext cx="928694" cy="41210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643306" y="521495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mtClean="0">
                <a:latin typeface="HY동녘M" pitchFamily="18" charset="-127"/>
                <a:ea typeface="HY동녘M" pitchFamily="18" charset="-127"/>
              </a:rPr>
              <a:t>중학교</a:t>
            </a:r>
            <a:endParaRPr lang="ko-KR" altLang="en-US" sz="24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43306" y="592933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mtClean="0">
                <a:latin typeface="HY동녘M" pitchFamily="18" charset="-127"/>
                <a:ea typeface="HY동녘M" pitchFamily="18" charset="-127"/>
              </a:rPr>
              <a:t>고등학교</a:t>
            </a:r>
            <a:endParaRPr lang="ko-KR" altLang="en-US" sz="2400" dirty="0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5" name="그룹 68"/>
          <p:cNvGrpSpPr/>
          <p:nvPr/>
        </p:nvGrpSpPr>
        <p:grpSpPr>
          <a:xfrm>
            <a:off x="-32" y="-24"/>
            <a:ext cx="9243398" cy="6858048"/>
            <a:chOff x="-32" y="-24"/>
            <a:chExt cx="9243398" cy="6858048"/>
          </a:xfrm>
        </p:grpSpPr>
        <p:sp>
          <p:nvSpPr>
            <p:cNvPr id="53" name="직사각형 52"/>
            <p:cNvSpPr/>
            <p:nvPr/>
          </p:nvSpPr>
          <p:spPr>
            <a:xfrm>
              <a:off x="0" y="24"/>
              <a:ext cx="9144000" cy="685800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동녘M" pitchFamily="18" charset="-127"/>
                <a:ea typeface="HY동녘M" pitchFamily="18" charset="-127"/>
              </a:endParaRPr>
            </a:p>
          </p:txBody>
        </p:sp>
        <p:grpSp>
          <p:nvGrpSpPr>
            <p:cNvPr id="6" name="그룹 67"/>
            <p:cNvGrpSpPr/>
            <p:nvPr/>
          </p:nvGrpSpPr>
          <p:grpSpPr>
            <a:xfrm>
              <a:off x="-32" y="-24"/>
              <a:ext cx="9243398" cy="857256"/>
              <a:chOff x="-32" y="-24"/>
              <a:chExt cx="9243398" cy="857256"/>
            </a:xfrm>
          </p:grpSpPr>
          <p:sp>
            <p:nvSpPr>
              <p:cNvPr id="65" name="직사각형 64"/>
              <p:cNvSpPr/>
              <p:nvPr/>
            </p:nvSpPr>
            <p:spPr>
              <a:xfrm>
                <a:off x="-32" y="-24"/>
                <a:ext cx="1785950" cy="8572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dirty="0" smtClean="0">
                    <a:solidFill>
                      <a:schemeClr val="tx1"/>
                    </a:solidFill>
                    <a:latin typeface="HY동녘M" pitchFamily="18" charset="-127"/>
                    <a:ea typeface="HY동녘M" pitchFamily="18" charset="-127"/>
                  </a:rPr>
                  <a:t>교육제도</a:t>
                </a:r>
                <a:endParaRPr lang="ko-KR" altLang="en-US" sz="2400" dirty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endParaRPr>
              </a:p>
            </p:txBody>
          </p:sp>
          <p:cxnSp>
            <p:nvCxnSpPr>
              <p:cNvPr id="66" name="직선 연결선 65"/>
              <p:cNvCxnSpPr/>
              <p:nvPr/>
            </p:nvCxnSpPr>
            <p:spPr>
              <a:xfrm rot="16200000" flipH="1">
                <a:off x="5017709" y="-3269091"/>
                <a:ext cx="1588" cy="82510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6457316" y="486660"/>
                <a:ext cx="2786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일본 사회의 구조적 특징</a:t>
                </a:r>
                <a:endParaRPr lang="ko-KR" altLang="en-US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7" name="그룹 77"/>
          <p:cNvGrpSpPr/>
          <p:nvPr/>
        </p:nvGrpSpPr>
        <p:grpSpPr>
          <a:xfrm>
            <a:off x="357158" y="1928802"/>
            <a:ext cx="8286776" cy="2786082"/>
            <a:chOff x="357158" y="1928802"/>
            <a:chExt cx="8286776" cy="2786082"/>
          </a:xfrm>
        </p:grpSpPr>
        <p:sp>
          <p:nvSpPr>
            <p:cNvPr id="70" name="직사각형 69"/>
            <p:cNvSpPr/>
            <p:nvPr/>
          </p:nvSpPr>
          <p:spPr>
            <a:xfrm>
              <a:off x="357158" y="2928934"/>
              <a:ext cx="1785950" cy="857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국민학교 초등과</a:t>
              </a:r>
              <a:endParaRPr lang="ko-KR" altLang="en-US" sz="2400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cxnSp>
          <p:nvCxnSpPr>
            <p:cNvPr id="72" name="꺾인 연결선 71"/>
            <p:cNvCxnSpPr>
              <a:stCxn id="70" idx="3"/>
            </p:cNvCxnSpPr>
            <p:nvPr/>
          </p:nvCxnSpPr>
          <p:spPr>
            <a:xfrm flipV="1">
              <a:off x="2143108" y="2357430"/>
              <a:ext cx="1428760" cy="100013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꺾인 연결선 73"/>
            <p:cNvCxnSpPr/>
            <p:nvPr/>
          </p:nvCxnSpPr>
          <p:spPr>
            <a:xfrm>
              <a:off x="2071670" y="3357562"/>
              <a:ext cx="1571636" cy="92869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직사각형 74"/>
            <p:cNvSpPr/>
            <p:nvPr/>
          </p:nvSpPr>
          <p:spPr>
            <a:xfrm>
              <a:off x="3571868" y="1928802"/>
              <a:ext cx="1785950" cy="857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중등학교</a:t>
              </a:r>
              <a:endParaRPr lang="ko-KR" altLang="en-US" sz="2400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3571868" y="3857628"/>
              <a:ext cx="1785950" cy="857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국민학교 고등과</a:t>
              </a:r>
              <a:endParaRPr lang="ko-KR" altLang="en-US" sz="2400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572132" y="3000372"/>
              <a:ext cx="30718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복선형 </a:t>
              </a:r>
              <a:endParaRPr lang="en-US" altLang="ko-KR" sz="2800" dirty="0" smtClean="0"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endParaRPr>
            </a:p>
            <a:p>
              <a:pPr algn="ctr"/>
              <a:r>
                <a:rPr lang="ko-KR" altLang="en-US" sz="28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교육제도</a:t>
              </a:r>
              <a:endParaRPr lang="ko-KR" altLang="en-US" sz="2800" dirty="0"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8" name="그룹 88"/>
          <p:cNvGrpSpPr/>
          <p:nvPr/>
        </p:nvGrpSpPr>
        <p:grpSpPr>
          <a:xfrm>
            <a:off x="414082" y="5046661"/>
            <a:ext cx="8801388" cy="954107"/>
            <a:chOff x="414082" y="5046661"/>
            <a:chExt cx="8801388" cy="954107"/>
          </a:xfrm>
        </p:grpSpPr>
        <p:sp>
          <p:nvSpPr>
            <p:cNvPr id="79" name="직사각형 78"/>
            <p:cNvSpPr/>
            <p:nvPr/>
          </p:nvSpPr>
          <p:spPr>
            <a:xfrm>
              <a:off x="414082" y="5072074"/>
              <a:ext cx="1785950" cy="857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소학교</a:t>
              </a:r>
              <a:endPara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졸업</a:t>
              </a:r>
              <a:endParaRPr lang="ko-KR" altLang="en-US" sz="2400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cxnSp>
          <p:nvCxnSpPr>
            <p:cNvPr id="81" name="직선 화살표 연결선 80"/>
            <p:cNvCxnSpPr>
              <a:stCxn id="79" idx="3"/>
            </p:cNvCxnSpPr>
            <p:nvPr/>
          </p:nvCxnSpPr>
          <p:spPr>
            <a:xfrm>
              <a:off x="2200032" y="5500702"/>
              <a:ext cx="72889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직사각형 81"/>
            <p:cNvSpPr/>
            <p:nvPr/>
          </p:nvSpPr>
          <p:spPr>
            <a:xfrm>
              <a:off x="2928926" y="5072074"/>
              <a:ext cx="1785950" cy="857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중학교</a:t>
              </a:r>
              <a:endPara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졸업</a:t>
              </a:r>
              <a:endParaRPr lang="ko-KR" altLang="en-US" sz="2400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cxnSp>
          <p:nvCxnSpPr>
            <p:cNvPr id="83" name="직선 화살표 연결선 82"/>
            <p:cNvCxnSpPr>
              <a:stCxn id="82" idx="3"/>
            </p:cNvCxnSpPr>
            <p:nvPr/>
          </p:nvCxnSpPr>
          <p:spPr>
            <a:xfrm>
              <a:off x="4714876" y="5500702"/>
              <a:ext cx="65745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직사각형 84"/>
            <p:cNvSpPr/>
            <p:nvPr/>
          </p:nvSpPr>
          <p:spPr>
            <a:xfrm>
              <a:off x="5357818" y="5072074"/>
              <a:ext cx="1785950" cy="8572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고등학교</a:t>
              </a:r>
              <a:endPara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rPr>
                <a:t>진학</a:t>
              </a:r>
              <a:endParaRPr lang="ko-KR" altLang="en-US" sz="2400" dirty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72362" y="5046661"/>
              <a:ext cx="21431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단선형 </a:t>
              </a:r>
              <a:endParaRPr lang="en-US" altLang="ko-KR" sz="2800" dirty="0" smtClean="0"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endParaRPr>
            </a:p>
            <a:p>
              <a:pPr algn="ctr"/>
              <a:r>
                <a:rPr lang="ko-KR" altLang="en-US" sz="28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교육제도</a:t>
              </a:r>
              <a:endParaRPr lang="ko-KR" altLang="en-US" sz="2800" dirty="0"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91" name="십자형 90"/>
          <p:cNvSpPr/>
          <p:nvPr/>
        </p:nvSpPr>
        <p:spPr>
          <a:xfrm rot="18900000">
            <a:off x="2789550" y="717880"/>
            <a:ext cx="3466230" cy="3466230"/>
          </a:xfrm>
          <a:prstGeom prst="plus">
            <a:avLst>
              <a:gd name="adj" fmla="val 478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96532E-6 L 2.5E-6 -0.1468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0"/>
          <p:cNvGrpSpPr/>
          <p:nvPr/>
        </p:nvGrpSpPr>
        <p:grpSpPr>
          <a:xfrm>
            <a:off x="-32" y="-24"/>
            <a:ext cx="9144063" cy="6858048"/>
            <a:chOff x="-32" y="-24"/>
            <a:chExt cx="9144063" cy="6858048"/>
          </a:xfrm>
        </p:grpSpPr>
        <p:sp>
          <p:nvSpPr>
            <p:cNvPr id="22" name="직사각형 21"/>
            <p:cNvSpPr/>
            <p:nvPr/>
          </p:nvSpPr>
          <p:spPr>
            <a:xfrm>
              <a:off x="0" y="24"/>
              <a:ext cx="9144000" cy="685800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동녘M" pitchFamily="18" charset="-127"/>
                <a:ea typeface="HY동녘M" pitchFamily="18" charset="-127"/>
              </a:endParaRPr>
            </a:p>
          </p:txBody>
        </p:sp>
        <p:grpSp>
          <p:nvGrpSpPr>
            <p:cNvPr id="3" name="그룹 67"/>
            <p:cNvGrpSpPr/>
            <p:nvPr/>
          </p:nvGrpSpPr>
          <p:grpSpPr>
            <a:xfrm>
              <a:off x="-32" y="-24"/>
              <a:ext cx="9144063" cy="857256"/>
              <a:chOff x="-32" y="-24"/>
              <a:chExt cx="9144063" cy="857256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-32" y="-24"/>
                <a:ext cx="1785950" cy="8572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dirty="0" smtClean="0">
                    <a:solidFill>
                      <a:schemeClr val="tx1"/>
                    </a:solidFill>
                    <a:latin typeface="HY동녘M" pitchFamily="18" charset="-127"/>
                    <a:ea typeface="HY동녘M" pitchFamily="18" charset="-127"/>
                  </a:rPr>
                  <a:t>교육제도</a:t>
                </a:r>
                <a:endParaRPr lang="ko-KR" altLang="en-US" sz="2400" dirty="0">
                  <a:solidFill>
                    <a:schemeClr val="tx1"/>
                  </a:solidFill>
                  <a:latin typeface="HY동녘M" pitchFamily="18" charset="-127"/>
                  <a:ea typeface="HY동녘M" pitchFamily="18" charset="-127"/>
                </a:endParaRPr>
              </a:p>
            </p:txBody>
          </p:sp>
          <p:cxnSp>
            <p:nvCxnSpPr>
              <p:cNvPr id="25" name="직선 연결선 24"/>
              <p:cNvCxnSpPr/>
              <p:nvPr/>
            </p:nvCxnSpPr>
            <p:spPr>
              <a:xfrm rot="16200000" flipH="1">
                <a:off x="5017709" y="-3269091"/>
                <a:ext cx="1588" cy="82510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그룹 12"/>
          <p:cNvGrpSpPr/>
          <p:nvPr/>
        </p:nvGrpSpPr>
        <p:grpSpPr>
          <a:xfrm>
            <a:off x="357158" y="1571612"/>
            <a:ext cx="4009457" cy="4286280"/>
            <a:chOff x="714348" y="605417"/>
            <a:chExt cx="4582237" cy="4666656"/>
          </a:xfrm>
        </p:grpSpPr>
        <p:grpSp>
          <p:nvGrpSpPr>
            <p:cNvPr id="5" name="그룹 10"/>
            <p:cNvGrpSpPr/>
            <p:nvPr/>
          </p:nvGrpSpPr>
          <p:grpSpPr>
            <a:xfrm>
              <a:off x="714348" y="1357298"/>
              <a:ext cx="4456596" cy="3914775"/>
              <a:chOff x="1428728" y="1643050"/>
              <a:chExt cx="4456596" cy="3914775"/>
            </a:xfrm>
          </p:grpSpPr>
          <p:pic>
            <p:nvPicPr>
              <p:cNvPr id="3075" name="Picture 3" descr="C:\Users\Korea\Desktop\제목 없음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728" y="1643050"/>
                <a:ext cx="4448175" cy="3914775"/>
              </a:xfrm>
              <a:prstGeom prst="rect">
                <a:avLst/>
              </a:prstGeom>
              <a:noFill/>
            </p:spPr>
          </p:pic>
          <p:sp>
            <p:nvSpPr>
              <p:cNvPr id="10" name="직사각형 9"/>
              <p:cNvSpPr/>
              <p:nvPr/>
            </p:nvSpPr>
            <p:spPr>
              <a:xfrm>
                <a:off x="3469814" y="1648130"/>
                <a:ext cx="2415510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95991" y="605417"/>
              <a:ext cx="4500594" cy="70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고등교육기관 </a:t>
              </a:r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학교수와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학생수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(2014)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3076" name="Picture 4" descr="C:\Users\Korea\Desktop\제목 없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579785"/>
            <a:ext cx="2813065" cy="2492157"/>
          </a:xfrm>
          <a:prstGeom prst="rect">
            <a:avLst/>
          </a:prstGeom>
          <a:noFill/>
        </p:spPr>
      </p:pic>
      <p:pic>
        <p:nvPicPr>
          <p:cNvPr id="3077" name="Picture 5" descr="C:\Users\Korea\Desktop\제목 없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357694"/>
            <a:ext cx="2285362" cy="2143140"/>
          </a:xfrm>
          <a:prstGeom prst="rect">
            <a:avLst/>
          </a:prstGeom>
          <a:noFill/>
        </p:spPr>
      </p:pic>
      <p:pic>
        <p:nvPicPr>
          <p:cNvPr id="3078" name="Picture 6" descr="C:\Users\Korea\Desktop\제목 없음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52403" y="4357694"/>
            <a:ext cx="2391597" cy="214314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072066" y="1130842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학생수 비율에 따른 교육기관 특색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교육제도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rot="16200000" flipH="1">
            <a:off x="5018471" y="-3268297"/>
            <a:ext cx="1588" cy="82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00826" y="487900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2" name="그룹 14"/>
          <p:cNvGrpSpPr/>
          <p:nvPr/>
        </p:nvGrpSpPr>
        <p:grpSpPr>
          <a:xfrm>
            <a:off x="2071670" y="2143116"/>
            <a:ext cx="5000660" cy="5357850"/>
            <a:chOff x="2071670" y="1500174"/>
            <a:chExt cx="4643470" cy="4643470"/>
          </a:xfrm>
        </p:grpSpPr>
        <p:grpSp>
          <p:nvGrpSpPr>
            <p:cNvPr id="3" name="그룹 13"/>
            <p:cNvGrpSpPr/>
            <p:nvPr/>
          </p:nvGrpSpPr>
          <p:grpSpPr>
            <a:xfrm>
              <a:off x="4429124" y="2285992"/>
              <a:ext cx="1214446" cy="785818"/>
              <a:chOff x="-138598" y="3151638"/>
              <a:chExt cx="1210136" cy="1491808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-138598" y="3151638"/>
                <a:ext cx="1210136" cy="149180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u="sng"/>
              </a:p>
            </p:txBody>
          </p:sp>
          <p:sp>
            <p:nvSpPr>
              <p:cNvPr id="13" name="타원 12"/>
              <p:cNvSpPr/>
              <p:nvPr/>
            </p:nvSpPr>
            <p:spPr>
              <a:xfrm>
                <a:off x="163936" y="3352046"/>
                <a:ext cx="605068" cy="11005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u="sng"/>
              </a:p>
            </p:txBody>
          </p:sp>
        </p:grpSp>
        <p:pic>
          <p:nvPicPr>
            <p:cNvPr id="4098" name="Picture 2" descr="C:\Users\Korea\Desktop\117741-20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1670" y="1500174"/>
              <a:ext cx="4643470" cy="4643470"/>
            </a:xfrm>
            <a:prstGeom prst="rect">
              <a:avLst/>
            </a:prstGeom>
            <a:noFill/>
          </p:spPr>
        </p:pic>
      </p:grpSp>
      <p:sp>
        <p:nvSpPr>
          <p:cNvPr id="17" name="직사각형 16"/>
          <p:cNvSpPr/>
          <p:nvPr/>
        </p:nvSpPr>
        <p:spPr>
          <a:xfrm>
            <a:off x="-32" y="-24"/>
            <a:ext cx="178595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교육제도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 rot="16200000" flipH="1">
            <a:off x="5018471" y="-3268297"/>
            <a:ext cx="1588" cy="8251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00826" y="487900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9388" y="3254189"/>
            <a:ext cx="6465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a파도소리" panose="02020600000000000000" pitchFamily="18" charset="-127"/>
                <a:ea typeface="a파도소리" panose="02020600000000000000" pitchFamily="18" charset="-127"/>
              </a:rPr>
              <a:t>일본 사회 구조의 특징</a:t>
            </a:r>
            <a:endParaRPr lang="en-US" altLang="ko-KR" sz="48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a파도소리" panose="02020600000000000000" pitchFamily="18" charset="-127"/>
              <a:ea typeface="a파도소리" panose="02020600000000000000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92741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00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k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968" y="869868"/>
            <a:ext cx="1415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목차</a:t>
            </a:r>
            <a:endParaRPr lang="en-US" altLang="ko-KR" sz="48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967" y="1982597"/>
            <a:ext cx="2438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sz="20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 종교의 종류</a:t>
            </a:r>
            <a:endParaRPr lang="en-US" altLang="ko-KR" sz="36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791" y="3393985"/>
            <a:ext cx="2393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sz="20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일본인의 종교관</a:t>
            </a:r>
            <a:endParaRPr lang="en-US" altLang="ko-KR" sz="36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5942" y="2617632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4</a:t>
            </a:r>
            <a:r>
              <a:rPr lang="ko-KR" altLang="en-US" sz="20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일본의 </a:t>
            </a:r>
            <a:r>
              <a:rPr lang="en-US" altLang="ko-KR" sz="20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-</a:t>
            </a:r>
            <a:endParaRPr lang="en-US" altLang="ko-KR" sz="36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5942" y="4040316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5</a:t>
            </a:r>
            <a:r>
              <a:rPr lang="ko-KR" altLang="en-US" sz="20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일본의</a:t>
            </a:r>
            <a:r>
              <a:rPr lang="en-US" altLang="ko-KR" sz="20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6968" y="4822341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3</a:t>
            </a:r>
            <a:r>
              <a:rPr lang="ko-KR" altLang="en-US" sz="20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종교가 일본 사회에 미친 영향</a:t>
            </a:r>
            <a:endParaRPr lang="ko-KR" altLang="en-US" sz="20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2131" y="5699369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6</a:t>
            </a:r>
            <a:r>
              <a:rPr lang="ko-KR" altLang="en-US" sz="20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일본의</a:t>
            </a:r>
            <a:r>
              <a:rPr lang="en-US" altLang="ko-KR" sz="20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-</a:t>
            </a:r>
            <a:endParaRPr lang="ko-KR" altLang="en-US" sz="20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1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모서리가 둥근 직사각형 46"/>
          <p:cNvSpPr/>
          <p:nvPr/>
        </p:nvSpPr>
        <p:spPr>
          <a:xfrm>
            <a:off x="3643306" y="3357562"/>
            <a:ext cx="1714512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사회구조</a:t>
            </a:r>
            <a:endParaRPr lang="ko-KR" altLang="en-US" sz="28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-32" y="3429000"/>
            <a:ext cx="4572000" cy="3429000"/>
          </a:xfrm>
          <a:prstGeom prst="rect">
            <a:avLst/>
          </a:prstGeom>
          <a:blipFill dpi="0" rotWithShape="1">
            <a:blip r:embed="rId3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" name="직사각형 60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blipFill dpi="0" rotWithShape="1">
            <a:blip r:embed="rId4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" name="직사각형 62"/>
          <p:cNvSpPr/>
          <p:nvPr/>
        </p:nvSpPr>
        <p:spPr>
          <a:xfrm>
            <a:off x="4572000" y="3429000"/>
            <a:ext cx="4572000" cy="3429000"/>
          </a:xfrm>
          <a:prstGeom prst="rect">
            <a:avLst/>
          </a:prstGeom>
          <a:blipFill dpi="0" rotWithShape="1">
            <a:blip r:embed="rId5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blipFill dpi="0" rotWithShape="1">
            <a:blip r:embed="rId6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1285852" y="3143248"/>
            <a:ext cx="1714512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군대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2428860" y="4786322"/>
            <a:ext cx="1714512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학교</a:t>
            </a:r>
            <a:r>
              <a: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교육</a:t>
            </a:r>
            <a:r>
              <a: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4786314" y="4786322"/>
            <a:ext cx="1714512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정부</a:t>
            </a:r>
            <a:r>
              <a: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국가</a:t>
            </a:r>
            <a:r>
              <a:rPr lang="en-US" altLang="ko-KR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0" name="모서리가 둥근 직사각형 49"/>
          <p:cNvSpPr/>
          <p:nvPr/>
        </p:nvSpPr>
        <p:spPr>
          <a:xfrm>
            <a:off x="6000760" y="3143248"/>
            <a:ext cx="1714512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종교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8" name="모서리가 둥근 직사각형 47"/>
          <p:cNvSpPr/>
          <p:nvPr/>
        </p:nvSpPr>
        <p:spPr>
          <a:xfrm>
            <a:off x="3643306" y="1928802"/>
            <a:ext cx="1714512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가정</a:t>
            </a:r>
            <a:endParaRPr lang="ko-KR" altLang="en-US" sz="2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3" name="정오각형 52"/>
          <p:cNvSpPr/>
          <p:nvPr/>
        </p:nvSpPr>
        <p:spPr>
          <a:xfrm>
            <a:off x="3357554" y="3000372"/>
            <a:ext cx="2357454" cy="1428760"/>
          </a:xfrm>
          <a:prstGeom prst="pen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500166" y="428604"/>
            <a:ext cx="6072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atin typeface="HY동녘M" pitchFamily="18" charset="-127"/>
                <a:ea typeface="HY동녘M" pitchFamily="18" charset="-127"/>
              </a:rPr>
              <a:t>일본 사회의 구조적 특징</a:t>
            </a:r>
            <a:endParaRPr lang="ko-KR" altLang="en-US" sz="4000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8" y="462009"/>
            <a:ext cx="3291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 종교의 종류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xmlns="" val="1042310214"/>
              </p:ext>
            </p:extLst>
          </p:nvPr>
        </p:nvGraphicFramePr>
        <p:xfrm>
          <a:off x="589818" y="1028864"/>
          <a:ext cx="8328550" cy="4742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680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8" y="462009"/>
            <a:ext cx="3291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 종교의 종류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" name="한쪽 모서리가 잘린 사각형 1"/>
          <p:cNvSpPr/>
          <p:nvPr/>
        </p:nvSpPr>
        <p:spPr>
          <a:xfrm>
            <a:off x="589818" y="1686818"/>
            <a:ext cx="3563470" cy="3711389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한쪽 모서리가 잘린 사각형 9"/>
          <p:cNvSpPr/>
          <p:nvPr/>
        </p:nvSpPr>
        <p:spPr>
          <a:xfrm>
            <a:off x="4352248" y="1544755"/>
            <a:ext cx="3563470" cy="3711389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89818" y="1686818"/>
            <a:ext cx="356347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신도</a:t>
            </a:r>
            <a:r>
              <a:rPr lang="en-US" altLang="ko-KR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3200" b="1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神道</a:t>
            </a:r>
            <a:r>
              <a:rPr lang="en-US" altLang="ko-KR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)</a:t>
            </a:r>
            <a:endParaRPr lang="en-US" altLang="ko-KR" sz="3200" b="1" dirty="0">
              <a:latin typeface="HY동녘M" pitchFamily="18" charset="-127"/>
              <a:ea typeface="HY동녘M" pitchFamily="18" charset="-127"/>
            </a:endParaRPr>
          </a:p>
          <a:p>
            <a:pPr algn="ctr"/>
            <a:endParaRPr lang="en-US" altLang="ko-KR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일본 고유의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자연 종교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이며</a:t>
            </a:r>
            <a:r>
              <a:rPr lang="en-US" altLang="ko-KR" sz="2400" dirty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독특한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토착신앙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으로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,</a:t>
            </a:r>
            <a:r>
              <a:rPr lang="en-US" altLang="ko-KR" sz="2400" dirty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자연에 대한 숭배심이 종교로 발전한 정령신앙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,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애니미즘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의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일종</a:t>
            </a:r>
            <a:endParaRPr lang="ko-KR" altLang="en-US" sz="2400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82" b="16834"/>
          <a:stretch/>
        </p:blipFill>
        <p:spPr>
          <a:xfrm>
            <a:off x="4153288" y="1529865"/>
            <a:ext cx="4919460" cy="39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8" y="462009"/>
            <a:ext cx="3291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 종교의 종류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" name="한쪽 모서리가 잘린 사각형 1"/>
          <p:cNvSpPr/>
          <p:nvPr/>
        </p:nvSpPr>
        <p:spPr>
          <a:xfrm>
            <a:off x="589818" y="1341911"/>
            <a:ext cx="7996043" cy="4797631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89818" y="1342957"/>
            <a:ext cx="75637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전통적인 원시 종교의 종류와 정의</a:t>
            </a:r>
            <a:endParaRPr lang="en-US" altLang="ko-KR" sz="320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  <a:p>
            <a:endParaRPr lang="en-US" altLang="ko-KR" sz="3200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rgbClr val="FF0000"/>
              </a:solidFill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토테미즘</a:t>
            </a:r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사람들이 초자연적인 힘을 갖는다고 </a:t>
            </a:r>
            <a:r>
              <a:rPr lang="ko-KR" altLang="en-US" sz="2400" dirty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믿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는 동물이나 식물을 숭배하는 것</a:t>
            </a:r>
            <a:endParaRPr lang="en-US" altLang="ko-KR" sz="240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  <a:p>
            <a:endParaRPr lang="en-US" altLang="ko-KR" sz="240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애니미즘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고유한 자연물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즉 무생물에 대하여 정령이나 유령이 있다고 </a:t>
            </a:r>
            <a:r>
              <a:rPr lang="ko-KR" altLang="en-US" sz="2400" dirty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믿는 것</a:t>
            </a:r>
            <a:endParaRPr lang="en-US" altLang="ko-KR" sz="2400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  <a:p>
            <a:endParaRPr lang="en-US" altLang="ko-KR" sz="240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샤머니즘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샤먼을 통해서 종교적 의례를 하는 것이며 토템이나 자연물 속의 정령 혹은 유령을 움직일 수 있는 인간 존재를 샤먼이라 한다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948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8" y="462009"/>
            <a:ext cx="3291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 종교의 종류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" name="한쪽 모서리가 잘린 사각형 1"/>
          <p:cNvSpPr/>
          <p:nvPr/>
        </p:nvSpPr>
        <p:spPr>
          <a:xfrm>
            <a:off x="589817" y="1686818"/>
            <a:ext cx="8031669" cy="464273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89818" y="1686818"/>
            <a:ext cx="803166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불</a:t>
            </a:r>
            <a:r>
              <a:rPr lang="ko-KR" altLang="en-US" sz="3200" dirty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교</a:t>
            </a:r>
            <a:r>
              <a:rPr lang="en-US" altLang="ko-KR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佛敎</a:t>
            </a:r>
            <a:r>
              <a:rPr lang="en-US" altLang="ko-KR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)</a:t>
            </a:r>
            <a:endParaRPr lang="en-US" altLang="ko-KR" sz="3200" b="1" dirty="0">
              <a:latin typeface="HY동녘M" pitchFamily="18" charset="-127"/>
              <a:ea typeface="HY동녘M" pitchFamily="18" charset="-127"/>
            </a:endParaRPr>
          </a:p>
          <a:p>
            <a:pPr algn="ctr"/>
            <a:endParaRPr lang="en-US" altLang="ko-KR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 석가모니를 교조로 삼고 그가 설한 </a:t>
            </a:r>
            <a:r>
              <a:rPr lang="ko-KR" altLang="en-US" sz="2400" dirty="0" err="1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교법을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 종지로 하는 종교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400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 6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세기 중엽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중국과 한반도를 거쳐 일본에 전해졌다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.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일본에 전해진 불교는 호족들의 지지를 얻으며 자리잡았다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47555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8" y="462009"/>
            <a:ext cx="3291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 종교의 종류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" name="한쪽 모서리가 잘린 사각형 1"/>
          <p:cNvSpPr/>
          <p:nvPr/>
        </p:nvSpPr>
        <p:spPr>
          <a:xfrm>
            <a:off x="589818" y="1686818"/>
            <a:ext cx="7960416" cy="4749608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89818" y="1686818"/>
            <a:ext cx="796041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크리스트교</a:t>
            </a:r>
            <a:endParaRPr lang="en-US" altLang="ko-KR" sz="240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240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 예수 그리스도의 인격과 교훈을 중심으로 하는 종교로 천지만물을 창조한 유일신을 하나님으로 섬긴다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400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크리스트교의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전래는 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15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세기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 스페인 등의 선교사가 직접 들어온 것이 특징이며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국가에 의해 금지되고 신도들은 박해 받았다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. </a:t>
            </a:r>
            <a:r>
              <a:rPr lang="ko-KR" altLang="en-US" sz="2400" dirty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크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리스트교는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국민 전체의 </a:t>
            </a:r>
            <a:r>
              <a:rPr lang="en-US" altLang="ko-KR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2% </a:t>
            </a:r>
            <a:r>
              <a:rPr lang="ko-KR" altLang="en-US" sz="240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latin typeface="HY동녘M" pitchFamily="18" charset="-127"/>
                <a:ea typeface="HY동녘M" pitchFamily="18" charset="-127"/>
              </a:rPr>
              <a:t>정도</a:t>
            </a:r>
            <a:endParaRPr lang="ko-KR" altLang="en-US" sz="2400" dirty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1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0" y="462009"/>
            <a:ext cx="3222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일본인의 종교관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838325"/>
            <a:ext cx="68008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22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0" y="462009"/>
            <a:ext cx="3222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일본인의 종교관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한쪽 모서리가 잘린 사각형 7"/>
          <p:cNvSpPr/>
          <p:nvPr/>
        </p:nvSpPr>
        <p:spPr>
          <a:xfrm>
            <a:off x="867335" y="2138082"/>
            <a:ext cx="7409330" cy="3711389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“</a:t>
            </a:r>
            <a:r>
              <a:rPr lang="ko-KR" altLang="en-US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태어나면 신사에 참배하는 것으로 시작하고</a:t>
            </a:r>
            <a:r>
              <a:rPr lang="en-US" altLang="ko-KR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결혼식은 교회에서</a:t>
            </a:r>
            <a:r>
              <a:rPr lang="en-US" altLang="ko-KR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장례식은 절에서</a:t>
            </a:r>
            <a:r>
              <a:rPr lang="en-US" altLang="ko-KR" sz="2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”</a:t>
            </a:r>
            <a:endParaRPr lang="ko-KR" altLang="en-US" sz="28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10" y="4307920"/>
            <a:ext cx="3048496" cy="244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5432" y="3993776"/>
            <a:ext cx="3272666" cy="217398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029" y="3404920"/>
            <a:ext cx="3028208" cy="19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6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0" y="462009"/>
            <a:ext cx="3222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일본인의 종교관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xmlns="" val="2843872014"/>
              </p:ext>
            </p:extLst>
          </p:nvPr>
        </p:nvGraphicFramePr>
        <p:xfrm>
          <a:off x="1060861" y="1432625"/>
          <a:ext cx="6966857" cy="445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29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0" y="462009"/>
            <a:ext cx="580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3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종교가 일본 사회에 미치는 영향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한쪽 모서리가 잘린 사각형 7"/>
          <p:cNvSpPr/>
          <p:nvPr/>
        </p:nvSpPr>
        <p:spPr>
          <a:xfrm>
            <a:off x="344821" y="1603692"/>
            <a:ext cx="7409330" cy="3711389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36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불단에</a:t>
            </a:r>
            <a:r>
              <a:rPr lang="ko-KR" altLang="en-US" sz="3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 인사하는 모습</a:t>
            </a:r>
            <a:endParaRPr lang="ko-KR" altLang="en-US" sz="36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199" y="2986596"/>
            <a:ext cx="6459734" cy="363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타원 1"/>
          <p:cNvSpPr/>
          <p:nvPr/>
        </p:nvSpPr>
        <p:spPr>
          <a:xfrm>
            <a:off x="3510978" y="2826327"/>
            <a:ext cx="3341084" cy="33488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9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한쪽 모서리가 잘린 사각형 6"/>
          <p:cNvSpPr/>
          <p:nvPr/>
        </p:nvSpPr>
        <p:spPr>
          <a:xfrm>
            <a:off x="518749" y="5318167"/>
            <a:ext cx="4673733" cy="84673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3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일본 장례식</a:t>
            </a:r>
            <a:endParaRPr lang="ko-KR" altLang="en-US" sz="36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0" y="462009"/>
            <a:ext cx="580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3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종교가 일본 사회에 미치는 영향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한쪽 모서리가 잘린 사각형 7"/>
          <p:cNvSpPr/>
          <p:nvPr/>
        </p:nvSpPr>
        <p:spPr>
          <a:xfrm>
            <a:off x="4451460" y="2078183"/>
            <a:ext cx="4673733" cy="84673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ko-KR" altLang="en-US" sz="3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  일본의 공동묘지</a:t>
            </a:r>
            <a:endParaRPr lang="ko-KR" altLang="en-US" sz="36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3849" y="3109364"/>
            <a:ext cx="5510151" cy="365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5526"/>
            <a:ext cx="5438899" cy="361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640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  전후의 가족 제도 개혁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87624" y="1772816"/>
            <a:ext cx="352839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메이지 헌법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187624" y="1556792"/>
            <a:ext cx="3744416" cy="1656184"/>
            <a:chOff x="1187624" y="1124744"/>
            <a:chExt cx="3816424" cy="1800200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1187624" y="1124744"/>
              <a:ext cx="3816424" cy="18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187624" y="1124744"/>
              <a:ext cx="3672408" cy="18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직사각형 10"/>
          <p:cNvSpPr/>
          <p:nvPr/>
        </p:nvSpPr>
        <p:spPr>
          <a:xfrm>
            <a:off x="5004048" y="1772816"/>
            <a:ext cx="352839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일본국헌법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187624" y="4077072"/>
            <a:ext cx="352839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이에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家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제도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115616" y="3861048"/>
            <a:ext cx="3744416" cy="1656184"/>
            <a:chOff x="1187624" y="1124744"/>
            <a:chExt cx="3816424" cy="1800200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1187624" y="1124744"/>
              <a:ext cx="3816424" cy="18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H="1">
              <a:off x="1187624" y="1124744"/>
              <a:ext cx="3672408" cy="18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직사각형 16"/>
          <p:cNvSpPr/>
          <p:nvPr/>
        </p:nvSpPr>
        <p:spPr>
          <a:xfrm>
            <a:off x="5004048" y="4077072"/>
            <a:ext cx="352839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혼인가족제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2 -0.0104 L 0.21667 -0.1993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9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0" y="462009"/>
            <a:ext cx="580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3</a:t>
            </a:r>
            <a:r>
              <a:rPr lang="ko-KR" altLang="en-US" sz="2800" dirty="0" smtClean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종교가 일본 사회에 미치는 영향</a:t>
            </a:r>
            <a:endParaRPr lang="en-US" altLang="ko-KR" sz="4400" dirty="0" smtClean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한쪽 모서리가 잘린 사각형 7"/>
          <p:cNvSpPr/>
          <p:nvPr/>
        </p:nvSpPr>
        <p:spPr>
          <a:xfrm>
            <a:off x="2992581" y="2138083"/>
            <a:ext cx="5284083" cy="842624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sz="3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일본 </a:t>
            </a:r>
            <a:r>
              <a:rPr lang="ko-KR" altLang="en-US" sz="36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마츠리</a:t>
            </a:r>
            <a:endParaRPr lang="ko-KR" altLang="en-US" sz="36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82" y="1326453"/>
            <a:ext cx="4263381" cy="266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한쪽 모서리가 잘린 사각형 6"/>
          <p:cNvSpPr/>
          <p:nvPr/>
        </p:nvSpPr>
        <p:spPr>
          <a:xfrm>
            <a:off x="704385" y="4869145"/>
            <a:ext cx="5284083" cy="842624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일본 신사 참배</a:t>
            </a:r>
            <a:endParaRPr lang="ko-KR" altLang="en-US" sz="36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5147" y="3784083"/>
            <a:ext cx="4604869" cy="301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43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704856" cy="1296144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※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 군대의 특성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2996952"/>
            <a:ext cx="10009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동녘M" pitchFamily="18" charset="-127"/>
                <a:ea typeface="HY동녘M" pitchFamily="18" charset="-127"/>
              </a:rPr>
              <a:t>일본은 군대가 없다</a:t>
            </a:r>
            <a:r>
              <a:rPr lang="en-US" altLang="ko-KR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동녘M" pitchFamily="18" charset="-127"/>
                <a:ea typeface="HY동녘M" pitchFamily="18" charset="-127"/>
              </a:rPr>
              <a:t>?</a:t>
            </a:r>
            <a:endParaRPr lang="ko-KR" altLang="en-US" sz="6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704856" cy="1296144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일본이 군대가 없는 이유는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?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35842" name="Picture 2" descr="1945년 8월 9일 일본 나가사키에 떨어진 원자 폭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628800"/>
            <a:ext cx="3238500" cy="4191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31640" y="3501008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제 </a:t>
            </a:r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차 세계대전에서 패함</a:t>
            </a:r>
            <a:endParaRPr lang="ko-KR" altLang="en-US" sz="24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1484784"/>
            <a:ext cx="37625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제</a:t>
            </a:r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차 세계대전 등을 통해</a:t>
            </a:r>
            <a:endParaRPr lang="en-US" altLang="ko-KR" sz="2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강대국 규모의 군사력을 </a:t>
            </a:r>
            <a:endParaRPr lang="en-US" altLang="ko-KR" sz="2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가지고 있었음</a:t>
            </a:r>
          </a:p>
          <a:p>
            <a:endParaRPr lang="ko-KR" altLang="en-US" sz="20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2771800" y="2852936"/>
            <a:ext cx="576064" cy="5040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아래쪽 화살표 12"/>
          <p:cNvSpPr/>
          <p:nvPr/>
        </p:nvSpPr>
        <p:spPr>
          <a:xfrm>
            <a:off x="2843808" y="4365104"/>
            <a:ext cx="576064" cy="5040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5085184"/>
            <a:ext cx="3597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HY동녘M" pitchFamily="18" charset="-127"/>
                <a:ea typeface="HY동녘M" pitchFamily="18" charset="-127"/>
              </a:rPr>
              <a:t>1945</a:t>
            </a:r>
            <a:r>
              <a:rPr lang="ko-KR" altLang="en-US" sz="2800" dirty="0" smtClean="0">
                <a:latin typeface="HY동녘M" pitchFamily="18" charset="-127"/>
                <a:ea typeface="HY동녘M" pitchFamily="18" charset="-127"/>
              </a:rPr>
              <a:t>년에  군대 해산</a:t>
            </a:r>
            <a:endParaRPr lang="ko-KR" altLang="en-US" sz="3200" dirty="0" smtClean="0">
              <a:latin typeface="HY동녘M" pitchFamily="18" charset="-127"/>
              <a:ea typeface="HY동녘M" pitchFamily="18" charset="-127"/>
            </a:endParaRPr>
          </a:p>
          <a:p>
            <a:endParaRPr lang="ko-KR" altLang="en-US" sz="2000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1" grpId="0" build="allAtOnce"/>
      <p:bldP spid="1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2"/>
          <p:cNvSpPr txBox="1">
            <a:spLocks/>
          </p:cNvSpPr>
          <p:nvPr/>
        </p:nvSpPr>
        <p:spPr>
          <a:xfrm>
            <a:off x="1115616" y="332656"/>
            <a:ext cx="7704856" cy="129614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HY동녘M" pitchFamily="18" charset="-127"/>
                <a:ea typeface="HY동녘M" pitchFamily="18" charset="-127"/>
                <a:cs typeface="+mj-cs"/>
              </a:rPr>
              <a:t>그러면 일본은 </a:t>
            </a:r>
            <a:endParaRPr lang="en-US" altLang="ko-KR" sz="43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HY동녘M" pitchFamily="18" charset="-127"/>
              <a:ea typeface="HY동녘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HY동녘M" pitchFamily="18" charset="-127"/>
                <a:ea typeface="HY동녘M" pitchFamily="18" charset="-127"/>
                <a:cs typeface="+mj-cs"/>
              </a:rPr>
              <a:t>어떻게 지켜지는가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pic>
        <p:nvPicPr>
          <p:cNvPr id="34818" name="Picture 2" descr="http://imgnews.naver.net/image/005/2015/05/30/201505301953_61110009495938_1_99_20150530195404.jpg?type=w5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04864"/>
            <a:ext cx="5223265" cy="324036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15616" y="2636912"/>
            <a:ext cx="264687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dirty="0" smtClean="0">
                <a:latin typeface="HY동녘M" pitchFamily="18" charset="-127"/>
                <a:ea typeface="HY동녘M" pitchFamily="18" charset="-127"/>
              </a:rPr>
              <a:t>자위대</a:t>
            </a:r>
            <a:endParaRPr lang="en-US" altLang="ko-KR" sz="32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 1954</a:t>
            </a:r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년 일본의 </a:t>
            </a:r>
            <a:endParaRPr lang="en-US" altLang="ko-KR" sz="2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치안유지를 위해 </a:t>
            </a:r>
            <a:endParaRPr lang="en-US" altLang="ko-KR" sz="2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2400" dirty="0" smtClean="0">
                <a:latin typeface="HY동녘M" pitchFamily="18" charset="-127"/>
                <a:ea typeface="HY동녘M" pitchFamily="18" charset="-127"/>
              </a:rPr>
              <a:t>창설한 조직</a:t>
            </a:r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.</a:t>
            </a:r>
            <a:endParaRPr lang="ko-KR" altLang="en-US" sz="2400" dirty="0" smtClean="0">
              <a:latin typeface="HY동녘M" pitchFamily="18" charset="-127"/>
              <a:ea typeface="HY동녘M" pitchFamily="18" charset="-127"/>
            </a:endParaRPr>
          </a:p>
          <a:p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2"/>
          <p:cNvSpPr txBox="1">
            <a:spLocks/>
          </p:cNvSpPr>
          <p:nvPr/>
        </p:nvSpPr>
        <p:spPr>
          <a:xfrm>
            <a:off x="1115616" y="332656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자위대</a:t>
            </a:r>
            <a:r>
              <a:rPr kumimoji="0" lang="ko-KR" alt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 와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 우리나라 군대의 구성</a:t>
            </a:r>
            <a:endParaRPr kumimoji="0" lang="en-US" altLang="ko-KR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pic>
        <p:nvPicPr>
          <p:cNvPr id="9" name="그림 8" descr="대한민국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3129840" cy="4736732"/>
          </a:xfrm>
          <a:prstGeom prst="rect">
            <a:avLst/>
          </a:prstGeom>
        </p:spPr>
      </p:pic>
      <p:pic>
        <p:nvPicPr>
          <p:cNvPr id="11" name="그림 10" descr="대한민국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284984"/>
            <a:ext cx="3312368" cy="3134721"/>
          </a:xfrm>
          <a:prstGeom prst="rect">
            <a:avLst/>
          </a:prstGeom>
        </p:spPr>
      </p:pic>
      <p:pic>
        <p:nvPicPr>
          <p:cNvPr id="33795" name="Picture 3" descr="16조 욱일기, 구 일본 육군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844824"/>
            <a:ext cx="3312368" cy="1437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2"/>
          <p:cNvSpPr txBox="1">
            <a:spLocks/>
          </p:cNvSpPr>
          <p:nvPr/>
        </p:nvSpPr>
        <p:spPr>
          <a:xfrm>
            <a:off x="1115616" y="332656"/>
            <a:ext cx="7704856" cy="1296144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    자위대와 우리나라 군대 구성</a:t>
            </a:r>
            <a:endParaRPr kumimoji="0" lang="en-US" altLang="ko-K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                    </a:t>
            </a:r>
            <a:r>
              <a:rPr lang="en-US" altLang="ko-KR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HY동녘M" pitchFamily="18" charset="-127"/>
                <a:ea typeface="HY동녘M" pitchFamily="18" charset="-127"/>
                <a:cs typeface="+mj-cs"/>
              </a:rPr>
              <a:t>(</a:t>
            </a:r>
            <a:r>
              <a:rPr kumimoji="0" lang="ko-KR" altLang="en-US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공군력</a:t>
            </a:r>
            <a:r>
              <a:rPr kumimoji="0" lang="en-US" altLang="ko-K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)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pic>
        <p:nvPicPr>
          <p:cNvPr id="11" name="그림 10" descr="대한민국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924944"/>
            <a:ext cx="3744416" cy="3391374"/>
          </a:xfrm>
          <a:prstGeom prst="rect">
            <a:avLst/>
          </a:prstGeom>
        </p:spPr>
      </p:pic>
      <p:pic>
        <p:nvPicPr>
          <p:cNvPr id="12" name="그림 11" descr="대한민국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924944"/>
            <a:ext cx="4067944" cy="3474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2"/>
          <p:cNvSpPr txBox="1">
            <a:spLocks/>
          </p:cNvSpPr>
          <p:nvPr/>
        </p:nvSpPr>
        <p:spPr>
          <a:xfrm>
            <a:off x="785786" y="332656"/>
            <a:ext cx="7704856" cy="129614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         자위대</a:t>
            </a:r>
            <a:r>
              <a:rPr lang="ko-KR" alt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HY동녘M" pitchFamily="18" charset="-127"/>
                <a:ea typeface="HY동녘M" pitchFamily="18" charset="-127"/>
                <a:cs typeface="+mj-cs"/>
              </a:rPr>
              <a:t>와 </a:t>
            </a: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우리나라 군대</a:t>
            </a:r>
            <a:endParaRPr kumimoji="0" lang="en-US" altLang="ko-K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HY동녘M" pitchFamily="18" charset="-127"/>
                <a:ea typeface="HY동녘M" pitchFamily="18" charset="-127"/>
                <a:cs typeface="+mj-cs"/>
              </a:rPr>
              <a:t>                    (</a:t>
            </a:r>
            <a:r>
              <a:rPr lang="ko-KR" altLang="en-US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HY동녘M" pitchFamily="18" charset="-127"/>
                <a:ea typeface="HY동녘M" pitchFamily="18" charset="-127"/>
                <a:cs typeface="+mj-cs"/>
              </a:rPr>
              <a:t>해군</a:t>
            </a:r>
            <a:r>
              <a:rPr lang="en-US" altLang="ko-KR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HY동녘M" pitchFamily="18" charset="-127"/>
                <a:ea typeface="HY동녘M" pitchFamily="18" charset="-127"/>
                <a:cs typeface="+mj-cs"/>
              </a:rPr>
              <a:t>)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pic>
        <p:nvPicPr>
          <p:cNvPr id="9" name="그림 8" descr="대한민국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989335"/>
            <a:ext cx="3896273" cy="4464001"/>
          </a:xfrm>
          <a:prstGeom prst="rect">
            <a:avLst/>
          </a:prstGeom>
        </p:spPr>
      </p:pic>
      <p:pic>
        <p:nvPicPr>
          <p:cNvPr id="10" name="그림 9" descr="대한민국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988841"/>
            <a:ext cx="4067944" cy="4464495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707904" y="1628800"/>
            <a:ext cx="3651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HY동녘M" pitchFamily="18" charset="-127"/>
                <a:ea typeface="HY동녘M" pitchFamily="18" charset="-127"/>
                <a:hlinkClick r:id="rId5"/>
              </a:rPr>
              <a:t>https://youtu.be/TdSV7-ZgnzM</a:t>
            </a:r>
            <a:endParaRPr lang="en-US" altLang="ko-KR" dirty="0" smtClean="0">
              <a:latin typeface="HY동녘M" pitchFamily="18" charset="-127"/>
              <a:ea typeface="HY동녘M" pitchFamily="18" charset="-127"/>
            </a:endParaRPr>
          </a:p>
          <a:p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2"/>
          <p:cNvSpPr txBox="1">
            <a:spLocks/>
          </p:cNvSpPr>
          <p:nvPr/>
        </p:nvSpPr>
        <p:spPr>
          <a:xfrm>
            <a:off x="1115616" y="332656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  일본 군대</a:t>
            </a:r>
            <a:r>
              <a:rPr kumimoji="0" lang="ko-KR" altLang="en-US" sz="43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 시작과 끝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547664" y="1844824"/>
            <a:ext cx="1656184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선사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547664" y="2852936"/>
            <a:ext cx="1656184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고대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547664" y="3789040"/>
            <a:ext cx="1656184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중세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547664" y="4725144"/>
            <a:ext cx="1656184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근세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547664" y="5661248"/>
            <a:ext cx="1656184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근대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0" name="오른쪽 화살표 19"/>
          <p:cNvSpPr/>
          <p:nvPr/>
        </p:nvSpPr>
        <p:spPr>
          <a:xfrm>
            <a:off x="3707904" y="2060848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1" name="오른쪽 화살표 20"/>
          <p:cNvSpPr/>
          <p:nvPr/>
        </p:nvSpPr>
        <p:spPr>
          <a:xfrm>
            <a:off x="3707904" y="5877272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2" name="오른쪽 화살표 21"/>
          <p:cNvSpPr/>
          <p:nvPr/>
        </p:nvSpPr>
        <p:spPr>
          <a:xfrm>
            <a:off x="3707904" y="4941168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4" name="오른쪽 화살표 23"/>
          <p:cNvSpPr/>
          <p:nvPr/>
        </p:nvSpPr>
        <p:spPr>
          <a:xfrm>
            <a:off x="3707904" y="3068960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932040" y="1916832"/>
            <a:ext cx="3024336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동녘M" pitchFamily="18" charset="-127"/>
                <a:ea typeface="HY동녘M" pitchFamily="18" charset="-127"/>
              </a:rPr>
              <a:t>조몬시대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err="1" smtClean="0">
                <a:latin typeface="HY동녘M" pitchFamily="18" charset="-127"/>
                <a:ea typeface="HY동녘M" pitchFamily="18" charset="-127"/>
              </a:rPr>
              <a:t>야요이시대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932040" y="2924944"/>
            <a:ext cx="3024336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동녘M" pitchFamily="18" charset="-127"/>
                <a:ea typeface="HY동녘M" pitchFamily="18" charset="-127"/>
              </a:rPr>
              <a:t>고훈시대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err="1" smtClean="0">
                <a:latin typeface="HY동녘M" pitchFamily="18" charset="-127"/>
                <a:ea typeface="HY동녘M" pitchFamily="18" charset="-127"/>
              </a:rPr>
              <a:t>아스카시대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932040" y="4797152"/>
            <a:ext cx="3024336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전국시대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err="1" smtClean="0">
                <a:latin typeface="HY동녘M" pitchFamily="18" charset="-127"/>
                <a:ea typeface="HY동녘M" pitchFamily="18" charset="-127"/>
              </a:rPr>
              <a:t>에도막부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막말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9" name="오른쪽 화살표 28"/>
          <p:cNvSpPr/>
          <p:nvPr/>
        </p:nvSpPr>
        <p:spPr>
          <a:xfrm>
            <a:off x="3707904" y="4077072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932040" y="3861048"/>
            <a:ext cx="3024336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무사의 탄생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932040" y="5733256"/>
            <a:ext cx="3024336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동녘M" pitchFamily="18" charset="-127"/>
                <a:ea typeface="HY동녘M" pitchFamily="18" charset="-127"/>
              </a:rPr>
              <a:t>메이지유신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2"/>
          <p:cNvSpPr txBox="1">
            <a:spLocks/>
          </p:cNvSpPr>
          <p:nvPr/>
        </p:nvSpPr>
        <p:spPr>
          <a:xfrm>
            <a:off x="1115616" y="404664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sp>
        <p:nvSpPr>
          <p:cNvPr id="9" name="제목 2"/>
          <p:cNvSpPr txBox="1">
            <a:spLocks/>
          </p:cNvSpPr>
          <p:nvPr/>
        </p:nvSpPr>
        <p:spPr>
          <a:xfrm>
            <a:off x="1043608" y="260648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※</a:t>
            </a: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선사시대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331640" y="1340768"/>
            <a:ext cx="3024336" cy="4968552"/>
            <a:chOff x="1331640" y="1340768"/>
            <a:chExt cx="3024336" cy="4968552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331640" y="1628800"/>
              <a:ext cx="3024336" cy="46805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r>
                <a:rPr lang="ko-KR" altLang="en-US" sz="2000" dirty="0" smtClean="0">
                  <a:latin typeface="HY동녘M" pitchFamily="18" charset="-127"/>
                  <a:ea typeface="HY동녘M" pitchFamily="18" charset="-127"/>
                </a:rPr>
                <a:t>전면적인 전쟁이 있었는지 여부에 대한 </a:t>
              </a:r>
              <a:r>
                <a:rPr lang="ko-KR" altLang="en-US" sz="2000" dirty="0" err="1" smtClean="0">
                  <a:latin typeface="HY동녘M" pitchFamily="18" charset="-127"/>
                  <a:ea typeface="HY동녘M" pitchFamily="18" charset="-127"/>
                </a:rPr>
                <a:t>논란이있음</a:t>
              </a:r>
              <a:endParaRPr lang="ko-KR" altLang="en-US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  <p:pic>
          <p:nvPicPr>
            <p:cNvPr id="28674" name="Picture 2" descr="http://postfiles9.naver.net/20150922_24/smile003378_1442907828093HiOpN_JPEG/7.jpg?type=w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9672" y="2204864"/>
              <a:ext cx="2507420" cy="2592288"/>
            </a:xfrm>
            <a:prstGeom prst="rect">
              <a:avLst/>
            </a:prstGeom>
            <a:noFill/>
          </p:spPr>
        </p:pic>
        <p:sp>
          <p:nvSpPr>
            <p:cNvPr id="14" name="직사각형 13"/>
            <p:cNvSpPr/>
            <p:nvPr/>
          </p:nvSpPr>
          <p:spPr>
            <a:xfrm>
              <a:off x="1763688" y="1340768"/>
              <a:ext cx="2160240" cy="5040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err="1" smtClean="0">
                  <a:latin typeface="HY동녘M" pitchFamily="18" charset="-127"/>
                  <a:ea typeface="HY동녘M" pitchFamily="18" charset="-127"/>
                </a:rPr>
                <a:t>조몬시대</a:t>
              </a:r>
              <a:endParaRPr lang="ko-KR" altLang="en-US" sz="2400" b="1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220072" y="1340768"/>
            <a:ext cx="3024336" cy="4968552"/>
            <a:chOff x="5220072" y="1340768"/>
            <a:chExt cx="3024336" cy="4968552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5220072" y="1628800"/>
              <a:ext cx="3024336" cy="46805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endParaRPr lang="en-US" altLang="ko-KR" sz="2000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/>
              <a:r>
                <a:rPr lang="ko-KR" altLang="en-US" sz="2000" dirty="0" err="1" smtClean="0">
                  <a:latin typeface="HY동녘M" pitchFamily="18" charset="-127"/>
                  <a:ea typeface="HY동녘M" pitchFamily="18" charset="-127"/>
                </a:rPr>
                <a:t>야요이</a:t>
              </a:r>
              <a:r>
                <a:rPr lang="ko-KR" altLang="en-US" sz="2000" dirty="0" smtClean="0">
                  <a:latin typeface="HY동녘M" pitchFamily="18" charset="-127"/>
                  <a:ea typeface="HY동녘M" pitchFamily="18" charset="-127"/>
                </a:rPr>
                <a:t> 시대 초기에 한반도를 경유하여 </a:t>
              </a:r>
              <a:r>
                <a:rPr lang="ko-KR" altLang="en-US" sz="2000" dirty="0" err="1" smtClean="0">
                  <a:latin typeface="HY동녘M" pitchFamily="18" charset="-127"/>
                  <a:ea typeface="HY동녘M" pitchFamily="18" charset="-127"/>
                </a:rPr>
                <a:t>청동검이</a:t>
              </a:r>
              <a:r>
                <a:rPr lang="ko-KR" altLang="en-US" sz="2000" dirty="0" smtClean="0">
                  <a:latin typeface="HY동녘M" pitchFamily="18" charset="-127"/>
                  <a:ea typeface="HY동녘M" pitchFamily="18" charset="-127"/>
                </a:rPr>
                <a:t> 전래되었다</a:t>
              </a:r>
              <a:endParaRPr lang="ko-KR" altLang="en-US" sz="2000" dirty="0"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652120" y="1340768"/>
              <a:ext cx="2160240" cy="5040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err="1" smtClean="0">
                  <a:latin typeface="HY동녘M" pitchFamily="18" charset="-127"/>
                  <a:ea typeface="HY동녘M" pitchFamily="18" charset="-127"/>
                </a:rPr>
                <a:t>야요이시대</a:t>
              </a:r>
              <a:endParaRPr lang="ko-KR" altLang="en-US" sz="2400" b="1" dirty="0">
                <a:latin typeface="HY동녘M" pitchFamily="18" charset="-127"/>
                <a:ea typeface="HY동녘M" pitchFamily="18" charset="-127"/>
              </a:endParaRPr>
            </a:p>
          </p:txBody>
        </p:sp>
        <p:pic>
          <p:nvPicPr>
            <p:cNvPr id="28676" name="Picture 4" descr="http://imgnews.naver.com/image/001/2007/10/15/kp1_0710150484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0112" y="2204864"/>
              <a:ext cx="2376264" cy="2592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"/>
          <p:cNvSpPr txBox="1">
            <a:spLocks/>
          </p:cNvSpPr>
          <p:nvPr/>
        </p:nvSpPr>
        <p:spPr>
          <a:xfrm>
            <a:off x="1043608" y="260648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※</a:t>
            </a: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고대시대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331640" y="1340768"/>
            <a:ext cx="3024336" cy="4968552"/>
            <a:chOff x="1331640" y="1340768"/>
            <a:chExt cx="3024336" cy="4968552"/>
          </a:xfrm>
        </p:grpSpPr>
        <p:grpSp>
          <p:nvGrpSpPr>
            <p:cNvPr id="11" name="그룹 10"/>
            <p:cNvGrpSpPr/>
            <p:nvPr/>
          </p:nvGrpSpPr>
          <p:grpSpPr>
            <a:xfrm>
              <a:off x="1331640" y="1340768"/>
              <a:ext cx="3024336" cy="4968552"/>
              <a:chOff x="1331640" y="1340768"/>
              <a:chExt cx="3024336" cy="4968552"/>
            </a:xfrm>
          </p:grpSpPr>
          <p:sp>
            <p:nvSpPr>
              <p:cNvPr id="12" name="모서리가 둥근 직사각형 11"/>
              <p:cNvSpPr/>
              <p:nvPr/>
            </p:nvSpPr>
            <p:spPr>
              <a:xfrm>
                <a:off x="1331640" y="1628800"/>
                <a:ext cx="3024336" cy="468052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철제 도검 생산과 </a:t>
                </a:r>
                <a:r>
                  <a:rPr lang="ko-KR" altLang="en-US" dirty="0" err="1" smtClean="0">
                    <a:latin typeface="HY동녘M" pitchFamily="18" charset="-127"/>
                    <a:ea typeface="HY동녘M" pitchFamily="18" charset="-127"/>
                  </a:rPr>
                  <a:t>철방패를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 사용하였다 또한 기마풍습이 시작되었다 </a:t>
                </a:r>
                <a:endParaRPr lang="ko-KR" altLang="en-US" dirty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763688" y="1340768"/>
                <a:ext cx="2160240" cy="5040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err="1" smtClean="0">
                    <a:latin typeface="HY동녘M" pitchFamily="18" charset="-127"/>
                    <a:ea typeface="HY동녘M" pitchFamily="18" charset="-127"/>
                  </a:rPr>
                  <a:t>고훈시대</a:t>
                </a:r>
                <a:endParaRPr lang="ko-KR" altLang="en-US" sz="2400" b="1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7650" name="Picture 2" descr="http://imgnews.naver.com/image/001/2010/09/30/AKR20100930075000005_02_i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2348880"/>
              <a:ext cx="2762278" cy="2187725"/>
            </a:xfrm>
            <a:prstGeom prst="rect">
              <a:avLst/>
            </a:prstGeom>
            <a:noFill/>
          </p:spPr>
        </p:pic>
      </p:grpSp>
      <p:grpSp>
        <p:nvGrpSpPr>
          <p:cNvPr id="18" name="그룹 17"/>
          <p:cNvGrpSpPr/>
          <p:nvPr/>
        </p:nvGrpSpPr>
        <p:grpSpPr>
          <a:xfrm>
            <a:off x="5220072" y="1340768"/>
            <a:ext cx="3024336" cy="4968552"/>
            <a:chOff x="5220072" y="1340768"/>
            <a:chExt cx="3024336" cy="4968552"/>
          </a:xfrm>
        </p:grpSpPr>
        <p:grpSp>
          <p:nvGrpSpPr>
            <p:cNvPr id="15" name="그룹 14"/>
            <p:cNvGrpSpPr/>
            <p:nvPr/>
          </p:nvGrpSpPr>
          <p:grpSpPr>
            <a:xfrm>
              <a:off x="5220072" y="1340768"/>
              <a:ext cx="3024336" cy="4968552"/>
              <a:chOff x="5220072" y="1340768"/>
              <a:chExt cx="3024336" cy="4968552"/>
            </a:xfrm>
          </p:grpSpPr>
          <p:sp>
            <p:nvSpPr>
              <p:cNvPr id="16" name="모서리가 둥근 직사각형 15"/>
              <p:cNvSpPr/>
              <p:nvPr/>
            </p:nvSpPr>
            <p:spPr>
              <a:xfrm>
                <a:off x="5220072" y="1628800"/>
                <a:ext cx="3024336" cy="468052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r>
                  <a:rPr lang="ko-KR" altLang="en-US" sz="2000" dirty="0" smtClean="0">
                    <a:latin typeface="HY동녘M" pitchFamily="18" charset="-127"/>
                    <a:ea typeface="HY동녘M" pitchFamily="18" charset="-127"/>
                  </a:rPr>
                  <a:t>정권은 </a:t>
                </a:r>
                <a:r>
                  <a:rPr lang="en-US" altLang="ko-KR" sz="2000" dirty="0" smtClean="0">
                    <a:latin typeface="HY동녘M" pitchFamily="18" charset="-127"/>
                    <a:ea typeface="HY동녘M" pitchFamily="18" charset="-127"/>
                  </a:rPr>
                  <a:t>7</a:t>
                </a:r>
                <a:r>
                  <a:rPr lang="ko-KR" altLang="en-US" sz="2000" dirty="0" smtClean="0">
                    <a:latin typeface="HY동녘M" pitchFamily="18" charset="-127"/>
                    <a:ea typeface="HY동녘M" pitchFamily="18" charset="-127"/>
                  </a:rPr>
                  <a:t>세기 초 </a:t>
                </a:r>
                <a:r>
                  <a:rPr lang="ko-KR" altLang="en-US" sz="2000" dirty="0" err="1" smtClean="0">
                    <a:latin typeface="HY동녘M" pitchFamily="18" charset="-127"/>
                    <a:ea typeface="HY동녘M" pitchFamily="18" charset="-127"/>
                  </a:rPr>
                  <a:t>관위십이계를</a:t>
                </a:r>
                <a:r>
                  <a:rPr lang="ko-KR" altLang="en-US" sz="2000" dirty="0" smtClean="0">
                    <a:latin typeface="HY동녘M" pitchFamily="18" charset="-127"/>
                    <a:ea typeface="HY동녘M" pitchFamily="18" charset="-127"/>
                  </a:rPr>
                  <a:t> 제정하는 등 국가로서의 체제를 정비해 나갔다</a:t>
                </a:r>
              </a:p>
              <a:p>
                <a:pPr fontAlgn="base"/>
                <a:endParaRPr lang="en-US" altLang="ko-KR" sz="20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5652120" y="1340768"/>
                <a:ext cx="2160240" cy="5040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err="1" smtClean="0">
                    <a:latin typeface="HY동녘M" pitchFamily="18" charset="-127"/>
                    <a:ea typeface="HY동녘M" pitchFamily="18" charset="-127"/>
                  </a:rPr>
                  <a:t>아스카시대</a:t>
                </a:r>
                <a:endParaRPr lang="ko-KR" altLang="en-US" sz="2400" b="1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7652" name="Picture 4" descr="법륭사 와카쿠사(若草)가람의 발굴. 기둥 구멍은 7세기 초의 것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8104" y="2348881"/>
              <a:ext cx="2304256" cy="23042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/>
          <p:cNvSpPr/>
          <p:nvPr/>
        </p:nvSpPr>
        <p:spPr>
          <a:xfrm>
            <a:off x="1403648" y="1844824"/>
            <a:ext cx="1656184" cy="16561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평등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4" name="타원 3"/>
          <p:cNvSpPr/>
          <p:nvPr/>
        </p:nvSpPr>
        <p:spPr>
          <a:xfrm>
            <a:off x="4139952" y="1844824"/>
            <a:ext cx="1656184" cy="16561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3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성</a:t>
            </a:r>
            <a:r>
              <a:rPr lang="en-US" altLang="ko-KR" sz="33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33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姓</a:t>
            </a:r>
            <a:r>
              <a:rPr lang="en-US" altLang="ko-KR" sz="33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</a:t>
            </a:r>
            <a:endParaRPr lang="ko-KR" altLang="en-US" sz="33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6876256" y="1844824"/>
            <a:ext cx="1656184" cy="16561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3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호적제도</a:t>
            </a:r>
            <a:endParaRPr lang="ko-KR" altLang="en-US" sz="33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4283968" y="4365104"/>
            <a:ext cx="1656184" cy="16561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3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효</a:t>
            </a:r>
            <a:endParaRPr lang="ko-KR" altLang="en-US" sz="33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403648" y="4365104"/>
            <a:ext cx="1656184" cy="16561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30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가족 국가관</a:t>
            </a:r>
            <a:endParaRPr lang="ko-KR" altLang="en-US" sz="30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6876256" y="4365104"/>
            <a:ext cx="1656184" cy="16561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30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이데 </a:t>
            </a:r>
            <a:r>
              <a:rPr lang="ko-KR" altLang="en-US" sz="30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올로기</a:t>
            </a:r>
            <a:endParaRPr lang="ko-KR" altLang="en-US" sz="30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이에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家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제도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403648" y="4365104"/>
            <a:ext cx="1656184" cy="16561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33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충</a:t>
            </a:r>
            <a:endParaRPr lang="ko-KR" altLang="en-US" sz="33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259632" y="0"/>
            <a:ext cx="7704856" cy="1656184"/>
            <a:chOff x="1187624" y="1124744"/>
            <a:chExt cx="3816424" cy="1800200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1187624" y="1124744"/>
              <a:ext cx="3816424" cy="18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H="1">
              <a:off x="1187624" y="1124744"/>
              <a:ext cx="3672408" cy="18002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직사각형 15"/>
          <p:cNvSpPr/>
          <p:nvPr/>
        </p:nvSpPr>
        <p:spPr>
          <a:xfrm>
            <a:off x="1403648" y="2564904"/>
            <a:ext cx="756084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근대화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,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 민주화의 원점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2" grpId="0" animBg="1"/>
      <p:bldP spid="12" grpId="1" animBg="1"/>
      <p:bldP spid="12" grpId="2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"/>
          <p:cNvSpPr txBox="1">
            <a:spLocks/>
          </p:cNvSpPr>
          <p:nvPr/>
        </p:nvSpPr>
        <p:spPr>
          <a:xfrm>
            <a:off x="1043608" y="260648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※</a:t>
            </a: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중세시대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555776" y="1340768"/>
            <a:ext cx="5616624" cy="4968552"/>
            <a:chOff x="2555776" y="1340768"/>
            <a:chExt cx="5616624" cy="4968552"/>
          </a:xfrm>
        </p:grpSpPr>
        <p:grpSp>
          <p:nvGrpSpPr>
            <p:cNvPr id="12" name="그룹 11"/>
            <p:cNvGrpSpPr/>
            <p:nvPr/>
          </p:nvGrpSpPr>
          <p:grpSpPr>
            <a:xfrm>
              <a:off x="2555776" y="1340768"/>
              <a:ext cx="5616624" cy="4968552"/>
              <a:chOff x="1331640" y="1340768"/>
              <a:chExt cx="3024336" cy="4968552"/>
            </a:xfrm>
          </p:grpSpPr>
          <p:sp>
            <p:nvSpPr>
              <p:cNvPr id="13" name="모서리가 둥근 직사각형 12"/>
              <p:cNvSpPr/>
              <p:nvPr/>
            </p:nvSpPr>
            <p:spPr>
              <a:xfrm>
                <a:off x="1331640" y="1628800"/>
                <a:ext cx="3024336" cy="468052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동국의 난 진압에 공훈을 세운 「</a:t>
                </a:r>
                <a:r>
                  <a:rPr lang="ko-KR" altLang="en-US" dirty="0" err="1" smtClean="0">
                    <a:latin typeface="HY동녘M" pitchFamily="18" charset="-127"/>
                    <a:ea typeface="HY동녘M" pitchFamily="18" charset="-127"/>
                  </a:rPr>
                  <a:t>칸표우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·</a:t>
                </a:r>
                <a:r>
                  <a:rPr lang="ko-KR" altLang="en-US" dirty="0" err="1" smtClean="0">
                    <a:latin typeface="HY동녘M" pitchFamily="18" charset="-127"/>
                    <a:ea typeface="HY동녘M" pitchFamily="18" charset="-127"/>
                  </a:rPr>
                  <a:t>엔기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ko-KR" altLang="en-US" dirty="0" err="1" smtClean="0">
                    <a:latin typeface="HY동녘M" pitchFamily="18" charset="-127"/>
                    <a:ea typeface="HY동녘M" pitchFamily="18" charset="-127"/>
                  </a:rPr>
                  <a:t>훈공자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dirty="0" err="1" smtClean="0">
                    <a:latin typeface="HY동녘M" pitchFamily="18" charset="-127"/>
                    <a:ea typeface="HY동녘M" pitchFamily="18" charset="-127"/>
                  </a:rPr>
                  <a:t>寛平延喜勲功者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」가 초기의 무사였던 것으로 생각된다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.</a:t>
                </a:r>
                <a:endParaRPr lang="ko-KR" altLang="en-US" dirty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763688" y="1340768"/>
                <a:ext cx="2160240" cy="5040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smtClean="0">
                    <a:latin typeface="HY동녘M" pitchFamily="18" charset="-127"/>
                    <a:ea typeface="HY동녘M" pitchFamily="18" charset="-127"/>
                  </a:rPr>
                  <a:t>무사의 탄생</a:t>
                </a:r>
                <a:endParaRPr lang="ko-KR" altLang="en-US" sz="2400" b="1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6625" name="_x189656928" descr="EMB00000bf8696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23928" y="2348880"/>
              <a:ext cx="2808312" cy="24482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"/>
          <p:cNvSpPr txBox="1">
            <a:spLocks/>
          </p:cNvSpPr>
          <p:nvPr/>
        </p:nvSpPr>
        <p:spPr>
          <a:xfrm>
            <a:off x="1043608" y="260648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※</a:t>
            </a: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근세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259632" y="1412776"/>
            <a:ext cx="2088232" cy="4896544"/>
            <a:chOff x="1259632" y="1412776"/>
            <a:chExt cx="2088232" cy="4896544"/>
          </a:xfrm>
        </p:grpSpPr>
        <p:grpSp>
          <p:nvGrpSpPr>
            <p:cNvPr id="12" name="그룹 11"/>
            <p:cNvGrpSpPr/>
            <p:nvPr/>
          </p:nvGrpSpPr>
          <p:grpSpPr>
            <a:xfrm>
              <a:off x="1259632" y="1412776"/>
              <a:ext cx="2088232" cy="4896544"/>
              <a:chOff x="1331640" y="1340768"/>
              <a:chExt cx="3024336" cy="4968552"/>
            </a:xfrm>
          </p:grpSpPr>
          <p:sp>
            <p:nvSpPr>
              <p:cNvPr id="13" name="모서리가 둥근 직사각형 12"/>
              <p:cNvSpPr/>
              <p:nvPr/>
            </p:nvSpPr>
            <p:spPr>
              <a:xfrm>
                <a:off x="1331640" y="1628800"/>
                <a:ext cx="3024336" cy="468052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763688" y="1340768"/>
                <a:ext cx="2160240" cy="5040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smtClean="0">
                    <a:latin typeface="HY동녘M" pitchFamily="18" charset="-127"/>
                    <a:ea typeface="HY동녘M" pitchFamily="18" charset="-127"/>
                  </a:rPr>
                  <a:t>전국시대</a:t>
                </a:r>
                <a:endParaRPr lang="ko-KR" altLang="en-US" sz="2400" b="1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5602" name="Picture 2" descr="http://postfiles1.naver.net/20150331_192/uesgi2003_1427773972656QC7mj_JPEG/%BD%BA%C4%B50049.jpg?type=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2132856"/>
              <a:ext cx="1656184" cy="3059064"/>
            </a:xfrm>
            <a:prstGeom prst="rect">
              <a:avLst/>
            </a:prstGeom>
            <a:noFill/>
          </p:spPr>
        </p:pic>
        <p:sp>
          <p:nvSpPr>
            <p:cNvPr id="31" name="직사각형 30"/>
            <p:cNvSpPr/>
            <p:nvPr/>
          </p:nvSpPr>
          <p:spPr>
            <a:xfrm>
              <a:off x="1403648" y="5373216"/>
              <a:ext cx="19442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buFont typeface="Arial" pitchFamily="34" charset="0"/>
                <a:buChar char="•"/>
              </a:pPr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전국다이묘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출현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fontAlgn="base">
                <a:buFont typeface="Arial" pitchFamily="34" charset="0"/>
                <a:buChar char="•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전란이 일상인              시대 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3851920" y="1412776"/>
            <a:ext cx="2088232" cy="4896544"/>
            <a:chOff x="3851920" y="1412776"/>
            <a:chExt cx="2088232" cy="4896544"/>
          </a:xfrm>
        </p:grpSpPr>
        <p:grpSp>
          <p:nvGrpSpPr>
            <p:cNvPr id="25" name="그룹 24"/>
            <p:cNvGrpSpPr/>
            <p:nvPr/>
          </p:nvGrpSpPr>
          <p:grpSpPr>
            <a:xfrm>
              <a:off x="3851920" y="1412776"/>
              <a:ext cx="2088232" cy="4896544"/>
              <a:chOff x="1331640" y="1340768"/>
              <a:chExt cx="3024336" cy="4968552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1331640" y="1628800"/>
                <a:ext cx="3024336" cy="468052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1763688" y="1340768"/>
                <a:ext cx="2160240" cy="5040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err="1" smtClean="0">
                    <a:latin typeface="HY동녘M" pitchFamily="18" charset="-127"/>
                    <a:ea typeface="HY동녘M" pitchFamily="18" charset="-127"/>
                  </a:rPr>
                  <a:t>에도막부</a:t>
                </a:r>
                <a:endParaRPr lang="ko-KR" altLang="en-US" sz="2400" b="1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5604" name="Picture 4" descr="http://postfiles7.naver.net/20150602_6/hcherodesv6b_1433247743788Le5hA_JPEG/556da00939373.jpg?type=w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7944" y="2132856"/>
              <a:ext cx="1728192" cy="2880320"/>
            </a:xfrm>
            <a:prstGeom prst="rect">
              <a:avLst/>
            </a:prstGeom>
            <a:noFill/>
          </p:spPr>
        </p:pic>
        <p:sp>
          <p:nvSpPr>
            <p:cNvPr id="32" name="직사각형 31"/>
            <p:cNvSpPr/>
            <p:nvPr/>
          </p:nvSpPr>
          <p:spPr>
            <a:xfrm>
              <a:off x="3995936" y="4941168"/>
              <a:ext cx="1800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막부의 군사에 대한 관심은 빠르게 사라져갔다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. 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6588224" y="1484784"/>
            <a:ext cx="2232248" cy="4896544"/>
            <a:chOff x="6588224" y="1484784"/>
            <a:chExt cx="2232248" cy="4896544"/>
          </a:xfrm>
        </p:grpSpPr>
        <p:grpSp>
          <p:nvGrpSpPr>
            <p:cNvPr id="28" name="그룹 27"/>
            <p:cNvGrpSpPr/>
            <p:nvPr/>
          </p:nvGrpSpPr>
          <p:grpSpPr>
            <a:xfrm>
              <a:off x="6588224" y="1484784"/>
              <a:ext cx="2088232" cy="4896544"/>
              <a:chOff x="1331640" y="1340768"/>
              <a:chExt cx="3024336" cy="4968552"/>
            </a:xfrm>
          </p:grpSpPr>
          <p:sp>
            <p:nvSpPr>
              <p:cNvPr id="29" name="모서리가 둥근 직사각형 28"/>
              <p:cNvSpPr/>
              <p:nvPr/>
            </p:nvSpPr>
            <p:spPr>
              <a:xfrm>
                <a:off x="1331640" y="1628800"/>
                <a:ext cx="3024336" cy="468052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763688" y="1340768"/>
                <a:ext cx="2160240" cy="5040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smtClean="0">
                    <a:latin typeface="HY동녘M" pitchFamily="18" charset="-127"/>
                    <a:ea typeface="HY동녘M" pitchFamily="18" charset="-127"/>
                  </a:rPr>
                  <a:t>막말</a:t>
                </a:r>
                <a:endParaRPr lang="ko-KR" altLang="en-US" sz="2400" b="1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5605" name="_x189657168" descr="EMB00000bf8697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4248" y="2204864"/>
              <a:ext cx="1633364" cy="2880320"/>
            </a:xfrm>
            <a:prstGeom prst="rect">
              <a:avLst/>
            </a:prstGeom>
            <a:noFill/>
          </p:spPr>
        </p:pic>
        <p:sp>
          <p:nvSpPr>
            <p:cNvPr id="35" name="직사각형 34"/>
            <p:cNvSpPr/>
            <p:nvPr/>
          </p:nvSpPr>
          <p:spPr>
            <a:xfrm>
              <a:off x="6588224" y="5373216"/>
              <a:ext cx="22322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군사적 근대화는 막말에 시작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2"/>
          <p:cNvSpPr txBox="1">
            <a:spLocks/>
          </p:cNvSpPr>
          <p:nvPr/>
        </p:nvSpPr>
        <p:spPr>
          <a:xfrm>
            <a:off x="1043608" y="260648"/>
            <a:ext cx="7704856" cy="1296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※</a:t>
            </a:r>
            <a:r>
              <a:rPr kumimoji="0" lang="ko-KR" alt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j-cs"/>
              </a:rPr>
              <a:t>근대</a:t>
            </a:r>
            <a:endParaRPr kumimoji="0" lang="ko-KR" altLang="en-U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j-cs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55776" y="1340768"/>
            <a:ext cx="5616624" cy="4968552"/>
            <a:chOff x="2555776" y="1340768"/>
            <a:chExt cx="5616624" cy="4968552"/>
          </a:xfrm>
        </p:grpSpPr>
        <p:grpSp>
          <p:nvGrpSpPr>
            <p:cNvPr id="9" name="그룹 8"/>
            <p:cNvGrpSpPr/>
            <p:nvPr/>
          </p:nvGrpSpPr>
          <p:grpSpPr>
            <a:xfrm>
              <a:off x="2555776" y="1340768"/>
              <a:ext cx="5616624" cy="4968552"/>
              <a:chOff x="1331640" y="1340768"/>
              <a:chExt cx="3024336" cy="4968552"/>
            </a:xfrm>
          </p:grpSpPr>
          <p:sp>
            <p:nvSpPr>
              <p:cNvPr id="12" name="모서리가 둥근 직사각형 11"/>
              <p:cNvSpPr/>
              <p:nvPr/>
            </p:nvSpPr>
            <p:spPr>
              <a:xfrm>
                <a:off x="1331640" y="1628800"/>
                <a:ext cx="3024336" cy="468052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 fontAlgn="base"/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메이지 </a:t>
                </a:r>
                <a:r>
                  <a:rPr lang="ko-KR" altLang="en-US" dirty="0" err="1" smtClean="0">
                    <a:latin typeface="HY동녘M" pitchFamily="18" charset="-127"/>
                    <a:ea typeface="HY동녘M" pitchFamily="18" charset="-127"/>
                  </a:rPr>
                  <a:t>신정부는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 막부의 </a:t>
                </a:r>
                <a:r>
                  <a:rPr lang="ko-KR" altLang="en-US" dirty="0" err="1" smtClean="0">
                    <a:latin typeface="HY동녘M" pitchFamily="18" charset="-127"/>
                    <a:ea typeface="HY동녘M" pitchFamily="18" charset="-127"/>
                  </a:rPr>
                  <a:t>개국파가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 옹호하던 부국강병책을 그대로 이어받아 군비의 근대화를 진행시켰다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.</a:t>
                </a:r>
                <a:endParaRPr lang="ko-KR" altLang="en-US" dirty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1763688" y="1340768"/>
                <a:ext cx="2160240" cy="5040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smtClean="0">
                    <a:latin typeface="HY동녘M" pitchFamily="18" charset="-127"/>
                    <a:ea typeface="HY동녘M" pitchFamily="18" charset="-127"/>
                  </a:rPr>
                  <a:t>메이지 유신</a:t>
                </a:r>
                <a:endParaRPr lang="ko-KR" altLang="en-US" sz="2400" b="1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4578" name="Picture 2" descr="http://imgnews.naver.net/image/047/2007/03/29/1175144163.808130_qqqkim2000_337558_70%5b602155%5d.jpg?type=w54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03848" y="2060848"/>
              <a:ext cx="4330452" cy="30003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ko-KR" altLang="en-US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788" y="1690689"/>
            <a:ext cx="797242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500" dirty="0" smtClean="0">
                <a:latin typeface="HY동녘M" pitchFamily="18" charset="-127"/>
                <a:ea typeface="HY동녘M" pitchFamily="18" charset="-127"/>
              </a:rPr>
              <a:t>일본 정부와 한국 정부의 구조적 차이점</a:t>
            </a:r>
            <a:endParaRPr lang="en-US" altLang="ko-KR" sz="2500" dirty="0" smtClean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500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500" dirty="0" smtClean="0">
                <a:latin typeface="HY동녘M" pitchFamily="18" charset="-127"/>
                <a:ea typeface="HY동녘M" pitchFamily="18" charset="-127"/>
              </a:rPr>
              <a:t>일본 입법부의 구조</a:t>
            </a:r>
            <a:endParaRPr lang="en-US" altLang="ko-KR" sz="2500" dirty="0" smtClean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500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500" dirty="0" smtClean="0">
                <a:latin typeface="HY동녘M" pitchFamily="18" charset="-127"/>
                <a:ea typeface="HY동녘M" pitchFamily="18" charset="-127"/>
              </a:rPr>
              <a:t>일본 사법부의 구조</a:t>
            </a:r>
            <a:endParaRPr lang="en-US" altLang="ko-KR" sz="2500" dirty="0" smtClean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500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500" dirty="0" smtClean="0">
                <a:latin typeface="HY동녘M" pitchFamily="18" charset="-127"/>
                <a:ea typeface="HY동녘M" pitchFamily="18" charset="-127"/>
              </a:rPr>
              <a:t>일본 행정부의 구조</a:t>
            </a:r>
            <a:endParaRPr lang="en-US" altLang="ko-KR" sz="2500" dirty="0" smtClean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500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500" dirty="0" smtClean="0">
                <a:latin typeface="HY동녘M" pitchFamily="18" charset="-127"/>
                <a:ea typeface="HY동녘M" pitchFamily="18" charset="-127"/>
              </a:rPr>
              <a:t>일본 정부의 의원내각제</a:t>
            </a:r>
            <a:endParaRPr lang="en-US" altLang="ko-KR" sz="2500" dirty="0" smtClean="0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15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57559" y="112844"/>
            <a:ext cx="3149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60000"/>
              </a:lnSpc>
            </a:pPr>
            <a:r>
              <a:rPr lang="ko-KR" altLang="en-US" sz="2000" b="1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en-US" altLang="ko-KR" sz="2000" b="1" kern="0" dirty="0" smtClean="0">
              <a:latin typeface="HY동녘M" pitchFamily="18" charset="-127"/>
              <a:ea typeface="HY동녘M" pitchFamily="18" charset="-127"/>
            </a:endParaRPr>
          </a:p>
          <a:p>
            <a:pPr lvl="0" algn="just" fontAlgn="base">
              <a:lnSpc>
                <a:spcPct val="160000"/>
              </a:lnSpc>
            </a:pPr>
            <a:r>
              <a:rPr lang="ko-KR" altLang="en-US" sz="1600" kern="0" dirty="0" smtClean="0">
                <a:latin typeface="HY동녘M" pitchFamily="18" charset="-127"/>
                <a:ea typeface="HY동녘M" pitchFamily="18" charset="-127"/>
              </a:rPr>
              <a:t>한국 정부의 구조</a:t>
            </a:r>
            <a:endParaRPr lang="en-US" altLang="ko-KR" sz="1600" kern="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8" y="1142681"/>
            <a:ext cx="8629267" cy="553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74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69" name="그림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9" y="1020016"/>
            <a:ext cx="8643554" cy="5668971"/>
          </a:xfrm>
          <a:prstGeom prst="rect">
            <a:avLst/>
          </a:prstGeom>
        </p:spPr>
      </p:pic>
      <p:sp>
        <p:nvSpPr>
          <p:cNvPr id="70" name="직사각형 69"/>
          <p:cNvSpPr/>
          <p:nvPr/>
        </p:nvSpPr>
        <p:spPr>
          <a:xfrm>
            <a:off x="257559" y="112844"/>
            <a:ext cx="3149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60000"/>
              </a:lnSpc>
            </a:pPr>
            <a:r>
              <a:rPr lang="ko-KR" altLang="en-US" sz="2000" b="1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en-US" altLang="ko-KR" sz="2000" b="1" kern="0" dirty="0" smtClean="0">
              <a:latin typeface="HY동녘M" pitchFamily="18" charset="-127"/>
              <a:ea typeface="HY동녘M" pitchFamily="18" charset="-127"/>
            </a:endParaRPr>
          </a:p>
          <a:p>
            <a:pPr lvl="0" algn="just" fontAlgn="base">
              <a:lnSpc>
                <a:spcPct val="160000"/>
              </a:lnSpc>
            </a:pPr>
            <a:r>
              <a:rPr lang="ko-KR" altLang="en-US" sz="1600" kern="0" dirty="0" smtClean="0">
                <a:latin typeface="HY동녘M" pitchFamily="18" charset="-127"/>
                <a:ea typeface="HY동녘M" pitchFamily="18" charset="-127"/>
              </a:rPr>
              <a:t>일본 정부의 구조</a:t>
            </a:r>
            <a:endParaRPr lang="en-US" altLang="ko-KR" sz="1600" kern="0" dirty="0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34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57560" y="112844"/>
            <a:ext cx="3149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60000"/>
              </a:lnSpc>
            </a:pPr>
            <a:r>
              <a:rPr lang="ko-KR" altLang="en-US" sz="2000" b="1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en-US" altLang="ko-KR" sz="2000" b="1" kern="0" dirty="0" smtClean="0">
              <a:latin typeface="HY동녘M" pitchFamily="18" charset="-127"/>
              <a:ea typeface="HY동녘M" pitchFamily="18" charset="-127"/>
            </a:endParaRPr>
          </a:p>
          <a:p>
            <a:pPr lvl="0" algn="just" fontAlgn="base">
              <a:lnSpc>
                <a:spcPct val="160000"/>
              </a:lnSpc>
            </a:pPr>
            <a:r>
              <a:rPr lang="ko-KR" altLang="en-US" sz="1600" kern="0" dirty="0" smtClean="0">
                <a:latin typeface="HY동녘M" pitchFamily="18" charset="-127"/>
                <a:ea typeface="HY동녘M" pitchFamily="18" charset="-127"/>
              </a:rPr>
              <a:t>일본 입법부의 구조</a:t>
            </a:r>
            <a:endParaRPr lang="en-US" altLang="ko-KR" sz="1600" kern="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3" y="1190063"/>
            <a:ext cx="3211442" cy="5327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0" y="1071546"/>
            <a:ext cx="37504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일본의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국회는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중의원과 참의원으로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구성된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양원제를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채택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독립적으로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의사결정을 하지만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양원의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의사가 일치할 경우에 전체 국회의 의사로 간주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불일치할 경우에는 양원 간에 타협안을 성립시키기 위해 양원협의회를 개최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572000" y="4667250"/>
            <a:ext cx="1378744" cy="1314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>
                <a:latin typeface="HY동녘M" pitchFamily="18" charset="-127"/>
                <a:ea typeface="HY동녘M" pitchFamily="18" charset="-127"/>
              </a:rPr>
              <a:t>중의원</a:t>
            </a:r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7155000" y="4667249"/>
            <a:ext cx="1378744" cy="1314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참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의원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5" name="1/2 액자 14"/>
          <p:cNvSpPr/>
          <p:nvPr/>
        </p:nvSpPr>
        <p:spPr>
          <a:xfrm rot="8265852">
            <a:off x="5965030" y="4781549"/>
            <a:ext cx="764381" cy="1085850"/>
          </a:xfrm>
          <a:prstGeom prst="halfFrame">
            <a:avLst>
              <a:gd name="adj1" fmla="val 22508"/>
              <a:gd name="adj2" fmla="val 22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9183" y="4014621"/>
            <a:ext cx="3750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중의원은 참의원에 대해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상대적으로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우월한 지위를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갖는다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.</a:t>
            </a:r>
          </a:p>
          <a:p>
            <a:endParaRPr lang="ko-KR" altLang="en-US" dirty="0">
              <a:latin typeface="HY동녘M" pitchFamily="18" charset="-127"/>
              <a:ea typeface="HY동녘M" pitchFamily="18" charset="-127"/>
            </a:endParaRPr>
          </a:p>
          <a:p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7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57560" y="112844"/>
            <a:ext cx="3149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60000"/>
              </a:lnSpc>
            </a:pPr>
            <a:r>
              <a:rPr lang="ko-KR" altLang="en-US" sz="2000" b="1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en-US" altLang="ko-KR" sz="2000" b="1" kern="0" dirty="0" smtClean="0">
              <a:latin typeface="HY동녘M" pitchFamily="18" charset="-127"/>
              <a:ea typeface="HY동녘M" pitchFamily="18" charset="-127"/>
            </a:endParaRPr>
          </a:p>
          <a:p>
            <a:pPr lvl="0" algn="just" fontAlgn="base">
              <a:lnSpc>
                <a:spcPct val="160000"/>
              </a:lnSpc>
            </a:pPr>
            <a:r>
              <a:rPr lang="ko-KR" altLang="en-US" sz="1600" kern="0" dirty="0" smtClean="0">
                <a:latin typeface="HY동녘M" pitchFamily="18" charset="-127"/>
                <a:ea typeface="HY동녘M" pitchFamily="18" charset="-127"/>
              </a:rPr>
              <a:t>일본 사법부의 구조</a:t>
            </a:r>
            <a:endParaRPr lang="en-US" altLang="ko-KR" sz="1600" kern="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257559" y="1276350"/>
            <a:ext cx="3223403" cy="961834"/>
          </a:xfrm>
          <a:custGeom>
            <a:avLst/>
            <a:gdLst>
              <a:gd name="connsiteX0" fmla="*/ 0 w 4297870"/>
              <a:gd name="connsiteY0" fmla="*/ 96183 h 961834"/>
              <a:gd name="connsiteX1" fmla="*/ 96183 w 4297870"/>
              <a:gd name="connsiteY1" fmla="*/ 0 h 961834"/>
              <a:gd name="connsiteX2" fmla="*/ 4201687 w 4297870"/>
              <a:gd name="connsiteY2" fmla="*/ 0 h 961834"/>
              <a:gd name="connsiteX3" fmla="*/ 4297870 w 4297870"/>
              <a:gd name="connsiteY3" fmla="*/ 96183 h 961834"/>
              <a:gd name="connsiteX4" fmla="*/ 4297870 w 4297870"/>
              <a:gd name="connsiteY4" fmla="*/ 865651 h 961834"/>
              <a:gd name="connsiteX5" fmla="*/ 4201687 w 4297870"/>
              <a:gd name="connsiteY5" fmla="*/ 961834 h 961834"/>
              <a:gd name="connsiteX6" fmla="*/ 96183 w 4297870"/>
              <a:gd name="connsiteY6" fmla="*/ 961834 h 961834"/>
              <a:gd name="connsiteX7" fmla="*/ 0 w 4297870"/>
              <a:gd name="connsiteY7" fmla="*/ 865651 h 961834"/>
              <a:gd name="connsiteX8" fmla="*/ 0 w 4297870"/>
              <a:gd name="connsiteY8" fmla="*/ 96183 h 9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7870" h="961834">
                <a:moveTo>
                  <a:pt x="0" y="96183"/>
                </a:moveTo>
                <a:cubicBezTo>
                  <a:pt x="0" y="43063"/>
                  <a:pt x="43063" y="0"/>
                  <a:pt x="96183" y="0"/>
                </a:cubicBezTo>
                <a:lnTo>
                  <a:pt x="4201687" y="0"/>
                </a:lnTo>
                <a:cubicBezTo>
                  <a:pt x="4254807" y="0"/>
                  <a:pt x="4297870" y="43063"/>
                  <a:pt x="4297870" y="96183"/>
                </a:cubicBezTo>
                <a:lnTo>
                  <a:pt x="4297870" y="865651"/>
                </a:lnTo>
                <a:cubicBezTo>
                  <a:pt x="4297870" y="918771"/>
                  <a:pt x="4254807" y="961834"/>
                  <a:pt x="4201687" y="961834"/>
                </a:cubicBezTo>
                <a:lnTo>
                  <a:pt x="96183" y="961834"/>
                </a:lnTo>
                <a:cubicBezTo>
                  <a:pt x="43063" y="961834"/>
                  <a:pt x="0" y="918771"/>
                  <a:pt x="0" y="865651"/>
                </a:cubicBezTo>
                <a:lnTo>
                  <a:pt x="0" y="961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91" tIns="150091" rIns="1244178" bIns="150091" numCol="1" spcCol="1270" anchor="ctr" anchorCtr="0">
            <a:noAutofit/>
          </a:bodyPr>
          <a:lstStyle/>
          <a:p>
            <a:pPr lvl="0" algn="ctr" defTabSz="1422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kern="1200" dirty="0" smtClean="0">
                <a:latin typeface="HY동녘M" pitchFamily="18" charset="-127"/>
                <a:ea typeface="HY동녘M" pitchFamily="18" charset="-127"/>
              </a:rPr>
              <a:t>최고재판소</a:t>
            </a:r>
            <a:endParaRPr lang="ko-KR" altLang="en-US" sz="2800" kern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498267" y="2371772"/>
            <a:ext cx="3223403" cy="961834"/>
          </a:xfrm>
          <a:custGeom>
            <a:avLst/>
            <a:gdLst>
              <a:gd name="connsiteX0" fmla="*/ 0 w 4297870"/>
              <a:gd name="connsiteY0" fmla="*/ 96183 h 961834"/>
              <a:gd name="connsiteX1" fmla="*/ 96183 w 4297870"/>
              <a:gd name="connsiteY1" fmla="*/ 0 h 961834"/>
              <a:gd name="connsiteX2" fmla="*/ 4201687 w 4297870"/>
              <a:gd name="connsiteY2" fmla="*/ 0 h 961834"/>
              <a:gd name="connsiteX3" fmla="*/ 4297870 w 4297870"/>
              <a:gd name="connsiteY3" fmla="*/ 96183 h 961834"/>
              <a:gd name="connsiteX4" fmla="*/ 4297870 w 4297870"/>
              <a:gd name="connsiteY4" fmla="*/ 865651 h 961834"/>
              <a:gd name="connsiteX5" fmla="*/ 4201687 w 4297870"/>
              <a:gd name="connsiteY5" fmla="*/ 961834 h 961834"/>
              <a:gd name="connsiteX6" fmla="*/ 96183 w 4297870"/>
              <a:gd name="connsiteY6" fmla="*/ 961834 h 961834"/>
              <a:gd name="connsiteX7" fmla="*/ 0 w 4297870"/>
              <a:gd name="connsiteY7" fmla="*/ 865651 h 961834"/>
              <a:gd name="connsiteX8" fmla="*/ 0 w 4297870"/>
              <a:gd name="connsiteY8" fmla="*/ 96183 h 9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7870" h="961834">
                <a:moveTo>
                  <a:pt x="0" y="96183"/>
                </a:moveTo>
                <a:cubicBezTo>
                  <a:pt x="0" y="43063"/>
                  <a:pt x="43063" y="0"/>
                  <a:pt x="96183" y="0"/>
                </a:cubicBezTo>
                <a:lnTo>
                  <a:pt x="4201687" y="0"/>
                </a:lnTo>
                <a:cubicBezTo>
                  <a:pt x="4254807" y="0"/>
                  <a:pt x="4297870" y="43063"/>
                  <a:pt x="4297870" y="96183"/>
                </a:cubicBezTo>
                <a:lnTo>
                  <a:pt x="4297870" y="865651"/>
                </a:lnTo>
                <a:cubicBezTo>
                  <a:pt x="4297870" y="918771"/>
                  <a:pt x="4254807" y="961834"/>
                  <a:pt x="4201687" y="961834"/>
                </a:cubicBezTo>
                <a:lnTo>
                  <a:pt x="96183" y="961834"/>
                </a:lnTo>
                <a:cubicBezTo>
                  <a:pt x="43063" y="961834"/>
                  <a:pt x="0" y="918771"/>
                  <a:pt x="0" y="865651"/>
                </a:cubicBezTo>
                <a:lnTo>
                  <a:pt x="0" y="961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hueOff val="0"/>
              <a:satOff val="0"/>
              <a:lumOff val="0"/>
              <a:alphaOff val="-10000"/>
            </a:schemeClr>
          </a:fillRef>
          <a:effectRef idx="0">
            <a:schemeClr val="accent5">
              <a:alpha val="90000"/>
              <a:hueOff val="0"/>
              <a:satOff val="0"/>
              <a:lumOff val="0"/>
              <a:alphaOff val="-10000"/>
            </a:schemeClr>
          </a:effectRef>
          <a:fontRef idx="minor">
            <a:schemeClr val="lt1"/>
          </a:fontRef>
        </p:style>
        <p:txBody>
          <a:bodyPr spcFirstLastPara="0" vert="horz" wrap="square" lIns="150091" tIns="150091" rIns="1096228" bIns="150091" numCol="1" spcCol="1270" anchor="ctr" anchorCtr="0">
            <a:noAutofit/>
          </a:bodyPr>
          <a:lstStyle/>
          <a:p>
            <a:pPr lvl="0" algn="ctr" defTabSz="1422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kern="1200" dirty="0" smtClean="0">
                <a:latin typeface="HY동녘M" pitchFamily="18" charset="-127"/>
                <a:ea typeface="HY동녘M" pitchFamily="18" charset="-127"/>
              </a:rPr>
              <a:t>고등재판소</a:t>
            </a:r>
            <a:endParaRPr lang="ko-KR" altLang="en-US" sz="2800" kern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738976" y="3467195"/>
            <a:ext cx="3223403" cy="961834"/>
          </a:xfrm>
          <a:custGeom>
            <a:avLst/>
            <a:gdLst>
              <a:gd name="connsiteX0" fmla="*/ 0 w 4297870"/>
              <a:gd name="connsiteY0" fmla="*/ 96183 h 961834"/>
              <a:gd name="connsiteX1" fmla="*/ 96183 w 4297870"/>
              <a:gd name="connsiteY1" fmla="*/ 0 h 961834"/>
              <a:gd name="connsiteX2" fmla="*/ 4201687 w 4297870"/>
              <a:gd name="connsiteY2" fmla="*/ 0 h 961834"/>
              <a:gd name="connsiteX3" fmla="*/ 4297870 w 4297870"/>
              <a:gd name="connsiteY3" fmla="*/ 96183 h 961834"/>
              <a:gd name="connsiteX4" fmla="*/ 4297870 w 4297870"/>
              <a:gd name="connsiteY4" fmla="*/ 865651 h 961834"/>
              <a:gd name="connsiteX5" fmla="*/ 4201687 w 4297870"/>
              <a:gd name="connsiteY5" fmla="*/ 961834 h 961834"/>
              <a:gd name="connsiteX6" fmla="*/ 96183 w 4297870"/>
              <a:gd name="connsiteY6" fmla="*/ 961834 h 961834"/>
              <a:gd name="connsiteX7" fmla="*/ 0 w 4297870"/>
              <a:gd name="connsiteY7" fmla="*/ 865651 h 961834"/>
              <a:gd name="connsiteX8" fmla="*/ 0 w 4297870"/>
              <a:gd name="connsiteY8" fmla="*/ 96183 h 9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7870" h="961834">
                <a:moveTo>
                  <a:pt x="0" y="96183"/>
                </a:moveTo>
                <a:cubicBezTo>
                  <a:pt x="0" y="43063"/>
                  <a:pt x="43063" y="0"/>
                  <a:pt x="96183" y="0"/>
                </a:cubicBezTo>
                <a:lnTo>
                  <a:pt x="4201687" y="0"/>
                </a:lnTo>
                <a:cubicBezTo>
                  <a:pt x="4254807" y="0"/>
                  <a:pt x="4297870" y="43063"/>
                  <a:pt x="4297870" y="96183"/>
                </a:cubicBezTo>
                <a:lnTo>
                  <a:pt x="4297870" y="865651"/>
                </a:lnTo>
                <a:cubicBezTo>
                  <a:pt x="4297870" y="918771"/>
                  <a:pt x="4254807" y="961834"/>
                  <a:pt x="4201687" y="961834"/>
                </a:cubicBezTo>
                <a:lnTo>
                  <a:pt x="96183" y="961834"/>
                </a:lnTo>
                <a:cubicBezTo>
                  <a:pt x="43063" y="961834"/>
                  <a:pt x="0" y="918771"/>
                  <a:pt x="0" y="865651"/>
                </a:cubicBezTo>
                <a:lnTo>
                  <a:pt x="0" y="961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5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spcFirstLastPara="0" vert="horz" wrap="square" lIns="150091" tIns="150091" rIns="1096228" bIns="150091" numCol="1" spcCol="1270" anchor="ctr" anchorCtr="0">
            <a:noAutofit/>
          </a:bodyPr>
          <a:lstStyle/>
          <a:p>
            <a:pPr lvl="0" algn="ctr" defTabSz="1422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kern="1200" dirty="0" smtClean="0">
                <a:latin typeface="HY동녘M" pitchFamily="18" charset="-127"/>
                <a:ea typeface="HY동녘M" pitchFamily="18" charset="-127"/>
              </a:rPr>
              <a:t>지방재판소</a:t>
            </a:r>
            <a:endParaRPr lang="ko-KR" altLang="en-US" sz="2800" kern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979684" y="4562618"/>
            <a:ext cx="3223403" cy="961834"/>
          </a:xfrm>
          <a:custGeom>
            <a:avLst/>
            <a:gdLst>
              <a:gd name="connsiteX0" fmla="*/ 0 w 4297870"/>
              <a:gd name="connsiteY0" fmla="*/ 96183 h 961834"/>
              <a:gd name="connsiteX1" fmla="*/ 96183 w 4297870"/>
              <a:gd name="connsiteY1" fmla="*/ 0 h 961834"/>
              <a:gd name="connsiteX2" fmla="*/ 4201687 w 4297870"/>
              <a:gd name="connsiteY2" fmla="*/ 0 h 961834"/>
              <a:gd name="connsiteX3" fmla="*/ 4297870 w 4297870"/>
              <a:gd name="connsiteY3" fmla="*/ 96183 h 961834"/>
              <a:gd name="connsiteX4" fmla="*/ 4297870 w 4297870"/>
              <a:gd name="connsiteY4" fmla="*/ 865651 h 961834"/>
              <a:gd name="connsiteX5" fmla="*/ 4201687 w 4297870"/>
              <a:gd name="connsiteY5" fmla="*/ 961834 h 961834"/>
              <a:gd name="connsiteX6" fmla="*/ 96183 w 4297870"/>
              <a:gd name="connsiteY6" fmla="*/ 961834 h 961834"/>
              <a:gd name="connsiteX7" fmla="*/ 0 w 4297870"/>
              <a:gd name="connsiteY7" fmla="*/ 865651 h 961834"/>
              <a:gd name="connsiteX8" fmla="*/ 0 w 4297870"/>
              <a:gd name="connsiteY8" fmla="*/ 96183 h 9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7870" h="961834">
                <a:moveTo>
                  <a:pt x="0" y="96183"/>
                </a:moveTo>
                <a:cubicBezTo>
                  <a:pt x="0" y="43063"/>
                  <a:pt x="43063" y="0"/>
                  <a:pt x="96183" y="0"/>
                </a:cubicBezTo>
                <a:lnTo>
                  <a:pt x="4201687" y="0"/>
                </a:lnTo>
                <a:cubicBezTo>
                  <a:pt x="4254807" y="0"/>
                  <a:pt x="4297870" y="43063"/>
                  <a:pt x="4297870" y="96183"/>
                </a:cubicBezTo>
                <a:lnTo>
                  <a:pt x="4297870" y="865651"/>
                </a:lnTo>
                <a:cubicBezTo>
                  <a:pt x="4297870" y="918771"/>
                  <a:pt x="4254807" y="961834"/>
                  <a:pt x="4201687" y="961834"/>
                </a:cubicBezTo>
                <a:lnTo>
                  <a:pt x="96183" y="961834"/>
                </a:lnTo>
                <a:cubicBezTo>
                  <a:pt x="43063" y="961834"/>
                  <a:pt x="0" y="918771"/>
                  <a:pt x="0" y="865651"/>
                </a:cubicBezTo>
                <a:lnTo>
                  <a:pt x="0" y="961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hueOff val="0"/>
              <a:satOff val="0"/>
              <a:lumOff val="0"/>
              <a:alphaOff val="-30000"/>
            </a:schemeClr>
          </a:fillRef>
          <a:effectRef idx="0">
            <a:schemeClr val="accent5">
              <a:alpha val="90000"/>
              <a:hueOff val="0"/>
              <a:satOff val="0"/>
              <a:lumOff val="0"/>
              <a:alphaOff val="-30000"/>
            </a:schemeClr>
          </a:effectRef>
          <a:fontRef idx="minor">
            <a:schemeClr val="lt1"/>
          </a:fontRef>
        </p:style>
        <p:txBody>
          <a:bodyPr spcFirstLastPara="0" vert="horz" wrap="square" lIns="150091" tIns="150091" rIns="1096228" bIns="150091" numCol="1" spcCol="1270" anchor="ctr" anchorCtr="0">
            <a:noAutofit/>
          </a:bodyPr>
          <a:lstStyle/>
          <a:p>
            <a:pPr lvl="0" algn="ctr" defTabSz="1422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kern="1200" dirty="0" smtClean="0">
                <a:latin typeface="HY동녘M" pitchFamily="18" charset="-127"/>
                <a:ea typeface="HY동녘M" pitchFamily="18" charset="-127"/>
              </a:rPr>
              <a:t>가정재판소</a:t>
            </a:r>
            <a:endParaRPr lang="ko-KR" altLang="en-US" sz="2800" kern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7" name="자유형 16"/>
          <p:cNvSpPr/>
          <p:nvPr/>
        </p:nvSpPr>
        <p:spPr>
          <a:xfrm>
            <a:off x="1220393" y="5658041"/>
            <a:ext cx="3223403" cy="961834"/>
          </a:xfrm>
          <a:custGeom>
            <a:avLst/>
            <a:gdLst>
              <a:gd name="connsiteX0" fmla="*/ 0 w 4297870"/>
              <a:gd name="connsiteY0" fmla="*/ 96183 h 961834"/>
              <a:gd name="connsiteX1" fmla="*/ 96183 w 4297870"/>
              <a:gd name="connsiteY1" fmla="*/ 0 h 961834"/>
              <a:gd name="connsiteX2" fmla="*/ 4201687 w 4297870"/>
              <a:gd name="connsiteY2" fmla="*/ 0 h 961834"/>
              <a:gd name="connsiteX3" fmla="*/ 4297870 w 4297870"/>
              <a:gd name="connsiteY3" fmla="*/ 96183 h 961834"/>
              <a:gd name="connsiteX4" fmla="*/ 4297870 w 4297870"/>
              <a:gd name="connsiteY4" fmla="*/ 865651 h 961834"/>
              <a:gd name="connsiteX5" fmla="*/ 4201687 w 4297870"/>
              <a:gd name="connsiteY5" fmla="*/ 961834 h 961834"/>
              <a:gd name="connsiteX6" fmla="*/ 96183 w 4297870"/>
              <a:gd name="connsiteY6" fmla="*/ 961834 h 961834"/>
              <a:gd name="connsiteX7" fmla="*/ 0 w 4297870"/>
              <a:gd name="connsiteY7" fmla="*/ 865651 h 961834"/>
              <a:gd name="connsiteX8" fmla="*/ 0 w 4297870"/>
              <a:gd name="connsiteY8" fmla="*/ 96183 h 9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7870" h="961834">
                <a:moveTo>
                  <a:pt x="0" y="96183"/>
                </a:moveTo>
                <a:cubicBezTo>
                  <a:pt x="0" y="43063"/>
                  <a:pt x="43063" y="0"/>
                  <a:pt x="96183" y="0"/>
                </a:cubicBezTo>
                <a:lnTo>
                  <a:pt x="4201687" y="0"/>
                </a:lnTo>
                <a:cubicBezTo>
                  <a:pt x="4254807" y="0"/>
                  <a:pt x="4297870" y="43063"/>
                  <a:pt x="4297870" y="96183"/>
                </a:cubicBezTo>
                <a:lnTo>
                  <a:pt x="4297870" y="865651"/>
                </a:lnTo>
                <a:cubicBezTo>
                  <a:pt x="4297870" y="918771"/>
                  <a:pt x="4254807" y="961834"/>
                  <a:pt x="4201687" y="961834"/>
                </a:cubicBezTo>
                <a:lnTo>
                  <a:pt x="96183" y="961834"/>
                </a:lnTo>
                <a:cubicBezTo>
                  <a:pt x="43063" y="961834"/>
                  <a:pt x="0" y="918771"/>
                  <a:pt x="0" y="865651"/>
                </a:cubicBezTo>
                <a:lnTo>
                  <a:pt x="0" y="961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5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150091" tIns="150091" rIns="1096228" bIns="150091" numCol="1" spcCol="1270" anchor="ctr" anchorCtr="0">
            <a:noAutofit/>
          </a:bodyPr>
          <a:lstStyle/>
          <a:p>
            <a:pPr lvl="0" algn="ctr" defTabSz="14224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kern="1200" dirty="0" smtClean="0">
                <a:latin typeface="HY동녘M" pitchFamily="18" charset="-127"/>
                <a:ea typeface="HY동녘M" pitchFamily="18" charset="-127"/>
              </a:rPr>
              <a:t>간이재판소</a:t>
            </a:r>
            <a:endParaRPr lang="ko-KR" altLang="en-US" sz="2800" kern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8" name="자유형 17"/>
          <p:cNvSpPr/>
          <p:nvPr/>
        </p:nvSpPr>
        <p:spPr>
          <a:xfrm>
            <a:off x="3012067" y="1979023"/>
            <a:ext cx="468894" cy="625192"/>
          </a:xfrm>
          <a:custGeom>
            <a:avLst/>
            <a:gdLst>
              <a:gd name="connsiteX0" fmla="*/ 0 w 625192"/>
              <a:gd name="connsiteY0" fmla="*/ 343856 h 625192"/>
              <a:gd name="connsiteX1" fmla="*/ 140668 w 625192"/>
              <a:gd name="connsiteY1" fmla="*/ 343856 h 625192"/>
              <a:gd name="connsiteX2" fmla="*/ 140668 w 625192"/>
              <a:gd name="connsiteY2" fmla="*/ 0 h 625192"/>
              <a:gd name="connsiteX3" fmla="*/ 484524 w 625192"/>
              <a:gd name="connsiteY3" fmla="*/ 0 h 625192"/>
              <a:gd name="connsiteX4" fmla="*/ 484524 w 625192"/>
              <a:gd name="connsiteY4" fmla="*/ 343856 h 625192"/>
              <a:gd name="connsiteX5" fmla="*/ 625192 w 625192"/>
              <a:gd name="connsiteY5" fmla="*/ 343856 h 625192"/>
              <a:gd name="connsiteX6" fmla="*/ 312596 w 625192"/>
              <a:gd name="connsiteY6" fmla="*/ 625192 h 625192"/>
              <a:gd name="connsiteX7" fmla="*/ 0 w 625192"/>
              <a:gd name="connsiteY7" fmla="*/ 343856 h 62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192" h="625192">
                <a:moveTo>
                  <a:pt x="0" y="343856"/>
                </a:moveTo>
                <a:lnTo>
                  <a:pt x="140668" y="343856"/>
                </a:lnTo>
                <a:lnTo>
                  <a:pt x="140668" y="0"/>
                </a:lnTo>
                <a:lnTo>
                  <a:pt x="484524" y="0"/>
                </a:lnTo>
                <a:lnTo>
                  <a:pt x="484524" y="343856"/>
                </a:lnTo>
                <a:lnTo>
                  <a:pt x="625192" y="343856"/>
                </a:lnTo>
                <a:lnTo>
                  <a:pt x="312596" y="625192"/>
                </a:lnTo>
                <a:lnTo>
                  <a:pt x="0" y="343856"/>
                </a:lnTo>
                <a:close/>
              </a:path>
            </a:pathLst>
          </a:custGeom>
        </p:spPr>
        <p:style>
          <a:lnRef idx="2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068" tIns="25400" rIns="166068" bIns="180135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000" kern="120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9" name="자유형 18"/>
          <p:cNvSpPr/>
          <p:nvPr/>
        </p:nvSpPr>
        <p:spPr>
          <a:xfrm>
            <a:off x="3252776" y="3074446"/>
            <a:ext cx="468894" cy="625192"/>
          </a:xfrm>
          <a:custGeom>
            <a:avLst/>
            <a:gdLst>
              <a:gd name="connsiteX0" fmla="*/ 0 w 625192"/>
              <a:gd name="connsiteY0" fmla="*/ 343856 h 625192"/>
              <a:gd name="connsiteX1" fmla="*/ 140668 w 625192"/>
              <a:gd name="connsiteY1" fmla="*/ 343856 h 625192"/>
              <a:gd name="connsiteX2" fmla="*/ 140668 w 625192"/>
              <a:gd name="connsiteY2" fmla="*/ 0 h 625192"/>
              <a:gd name="connsiteX3" fmla="*/ 484524 w 625192"/>
              <a:gd name="connsiteY3" fmla="*/ 0 h 625192"/>
              <a:gd name="connsiteX4" fmla="*/ 484524 w 625192"/>
              <a:gd name="connsiteY4" fmla="*/ 343856 h 625192"/>
              <a:gd name="connsiteX5" fmla="*/ 625192 w 625192"/>
              <a:gd name="connsiteY5" fmla="*/ 343856 h 625192"/>
              <a:gd name="connsiteX6" fmla="*/ 312596 w 625192"/>
              <a:gd name="connsiteY6" fmla="*/ 625192 h 625192"/>
              <a:gd name="connsiteX7" fmla="*/ 0 w 625192"/>
              <a:gd name="connsiteY7" fmla="*/ 343856 h 62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192" h="625192">
                <a:moveTo>
                  <a:pt x="0" y="343856"/>
                </a:moveTo>
                <a:lnTo>
                  <a:pt x="140668" y="343856"/>
                </a:lnTo>
                <a:lnTo>
                  <a:pt x="140668" y="0"/>
                </a:lnTo>
                <a:lnTo>
                  <a:pt x="484524" y="0"/>
                </a:lnTo>
                <a:lnTo>
                  <a:pt x="484524" y="343856"/>
                </a:lnTo>
                <a:lnTo>
                  <a:pt x="625192" y="343856"/>
                </a:lnTo>
                <a:lnTo>
                  <a:pt x="312596" y="625192"/>
                </a:lnTo>
                <a:lnTo>
                  <a:pt x="0" y="343856"/>
                </a:lnTo>
                <a:close/>
              </a:path>
            </a:pathLst>
          </a:custGeom>
        </p:spPr>
        <p:style>
          <a:lnRef idx="2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-13333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-13333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068" tIns="25400" rIns="166068" bIns="180135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000" kern="120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0" name="자유형 19"/>
          <p:cNvSpPr/>
          <p:nvPr/>
        </p:nvSpPr>
        <p:spPr>
          <a:xfrm>
            <a:off x="3493484" y="4153838"/>
            <a:ext cx="468894" cy="625192"/>
          </a:xfrm>
          <a:custGeom>
            <a:avLst/>
            <a:gdLst>
              <a:gd name="connsiteX0" fmla="*/ 0 w 625192"/>
              <a:gd name="connsiteY0" fmla="*/ 343856 h 625192"/>
              <a:gd name="connsiteX1" fmla="*/ 140668 w 625192"/>
              <a:gd name="connsiteY1" fmla="*/ 343856 h 625192"/>
              <a:gd name="connsiteX2" fmla="*/ 140668 w 625192"/>
              <a:gd name="connsiteY2" fmla="*/ 0 h 625192"/>
              <a:gd name="connsiteX3" fmla="*/ 484524 w 625192"/>
              <a:gd name="connsiteY3" fmla="*/ 0 h 625192"/>
              <a:gd name="connsiteX4" fmla="*/ 484524 w 625192"/>
              <a:gd name="connsiteY4" fmla="*/ 343856 h 625192"/>
              <a:gd name="connsiteX5" fmla="*/ 625192 w 625192"/>
              <a:gd name="connsiteY5" fmla="*/ 343856 h 625192"/>
              <a:gd name="connsiteX6" fmla="*/ 312596 w 625192"/>
              <a:gd name="connsiteY6" fmla="*/ 625192 h 625192"/>
              <a:gd name="connsiteX7" fmla="*/ 0 w 625192"/>
              <a:gd name="connsiteY7" fmla="*/ 343856 h 62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192" h="625192">
                <a:moveTo>
                  <a:pt x="0" y="343856"/>
                </a:moveTo>
                <a:lnTo>
                  <a:pt x="140668" y="343856"/>
                </a:lnTo>
                <a:lnTo>
                  <a:pt x="140668" y="0"/>
                </a:lnTo>
                <a:lnTo>
                  <a:pt x="484524" y="0"/>
                </a:lnTo>
                <a:lnTo>
                  <a:pt x="484524" y="343856"/>
                </a:lnTo>
                <a:lnTo>
                  <a:pt x="625192" y="343856"/>
                </a:lnTo>
                <a:lnTo>
                  <a:pt x="312596" y="625192"/>
                </a:lnTo>
                <a:lnTo>
                  <a:pt x="0" y="343856"/>
                </a:lnTo>
                <a:close/>
              </a:path>
            </a:pathLst>
          </a:custGeom>
        </p:spPr>
        <p:style>
          <a:lnRef idx="2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-26667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-26667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068" tIns="25400" rIns="166068" bIns="180135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000" kern="120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3734193" y="5259948"/>
            <a:ext cx="468894" cy="625192"/>
          </a:xfrm>
          <a:custGeom>
            <a:avLst/>
            <a:gdLst>
              <a:gd name="connsiteX0" fmla="*/ 0 w 625192"/>
              <a:gd name="connsiteY0" fmla="*/ 343856 h 625192"/>
              <a:gd name="connsiteX1" fmla="*/ 140668 w 625192"/>
              <a:gd name="connsiteY1" fmla="*/ 343856 h 625192"/>
              <a:gd name="connsiteX2" fmla="*/ 140668 w 625192"/>
              <a:gd name="connsiteY2" fmla="*/ 0 h 625192"/>
              <a:gd name="connsiteX3" fmla="*/ 484524 w 625192"/>
              <a:gd name="connsiteY3" fmla="*/ 0 h 625192"/>
              <a:gd name="connsiteX4" fmla="*/ 484524 w 625192"/>
              <a:gd name="connsiteY4" fmla="*/ 343856 h 625192"/>
              <a:gd name="connsiteX5" fmla="*/ 625192 w 625192"/>
              <a:gd name="connsiteY5" fmla="*/ 343856 h 625192"/>
              <a:gd name="connsiteX6" fmla="*/ 312596 w 625192"/>
              <a:gd name="connsiteY6" fmla="*/ 625192 h 625192"/>
              <a:gd name="connsiteX7" fmla="*/ 0 w 625192"/>
              <a:gd name="connsiteY7" fmla="*/ 343856 h 62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192" h="625192">
                <a:moveTo>
                  <a:pt x="0" y="343856"/>
                </a:moveTo>
                <a:lnTo>
                  <a:pt x="140668" y="343856"/>
                </a:lnTo>
                <a:lnTo>
                  <a:pt x="140668" y="0"/>
                </a:lnTo>
                <a:lnTo>
                  <a:pt x="484524" y="0"/>
                </a:lnTo>
                <a:lnTo>
                  <a:pt x="484524" y="343856"/>
                </a:lnTo>
                <a:lnTo>
                  <a:pt x="625192" y="343856"/>
                </a:lnTo>
                <a:lnTo>
                  <a:pt x="312596" y="625192"/>
                </a:lnTo>
                <a:lnTo>
                  <a:pt x="0" y="343856"/>
                </a:lnTo>
                <a:close/>
              </a:path>
            </a:pathLst>
          </a:custGeom>
        </p:spPr>
        <p:style>
          <a:lnRef idx="2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-4000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-4000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068" tIns="25400" rIns="166068" bIns="180135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000" kern="120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64723"/>
            <a:ext cx="43219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일본 헌법 제76조 제1항에서는 “모든 사법권은 최고재판소와 법률이 정하는 바에 따라 설치되는 하급 재판소에 속한다.”고 규정되어 있다.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따라서 재판소는 사법권을 행사하는 국가기관이며, 재판소의 구성은 </a:t>
            </a:r>
            <a:r>
              <a:rPr lang="ko-KR" altLang="ko-KR" dirty="0" err="1" smtClean="0">
                <a:effectLst/>
                <a:latin typeface="HY동녘M" pitchFamily="18" charset="-127"/>
                <a:ea typeface="HY동녘M" pitchFamily="18" charset="-127"/>
              </a:rPr>
              <a:t>재판소법에</a:t>
            </a: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 따른다.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재판소를 운영 및 관리하는 행정작용을 사법행정이라고 한다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일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본</a:t>
            </a: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 헌법에서는 최고재판소 규칙의 제정을 비롯하여 사법행정을 수행할 권한의 대부분을 최고재판소를 비롯한 재판소에 부여하고 있다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45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57560" y="112844"/>
            <a:ext cx="3149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60000"/>
              </a:lnSpc>
            </a:pPr>
            <a:r>
              <a:rPr lang="ko-KR" altLang="en-US" sz="2000" b="1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en-US" altLang="ko-KR" sz="2000" b="1" kern="0" dirty="0" smtClean="0">
              <a:latin typeface="HY동녘M" pitchFamily="18" charset="-127"/>
              <a:ea typeface="HY동녘M" pitchFamily="18" charset="-127"/>
            </a:endParaRPr>
          </a:p>
          <a:p>
            <a:pPr lvl="0" algn="just" fontAlgn="base">
              <a:lnSpc>
                <a:spcPct val="160000"/>
              </a:lnSpc>
            </a:pPr>
            <a:r>
              <a:rPr lang="ko-KR" altLang="en-US" sz="1600" kern="0" dirty="0" smtClean="0">
                <a:latin typeface="HY동녘M" pitchFamily="18" charset="-127"/>
                <a:ea typeface="HY동녘M" pitchFamily="18" charset="-127"/>
              </a:rPr>
              <a:t>일본 사법부의 최고재판소</a:t>
            </a:r>
            <a:endParaRPr lang="en-US" altLang="ko-KR" sz="1600" kern="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9" y="1692788"/>
            <a:ext cx="4214813" cy="4214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764632" y="6050518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일본의 </a:t>
            </a:r>
            <a:endParaRPr lang="en-US" altLang="ko-KR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최고재판소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071546"/>
            <a:ext cx="43219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최고재판소는 일본 최고재판소 장관과 14명의 최고재판소 재판관으로 구성된다. 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최고재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판소</a:t>
            </a: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 장관은 내각의 지명에 기초하여 일본 천황에 의해 임명된다. 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재판관은 내각이 임명하고, 천황이 이를 인증한다.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최고재판소는 상고 및 소송법에서 특별히 정하는 항고에 대하여 최종적 판단을 수행하는 권한을 가진다.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최고재의 가장 중요한 기능으로 상고사건에 대하여 법령의 해석을 통일하는 것과 함께 헌법 위반이 우려되는 법령 등에 대하여 최종적인 헌법판단을 내리는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위헌심사제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를 한</a:t>
            </a:r>
            <a:r>
              <a:rPr lang="ko-KR" altLang="ko-KR" dirty="0" smtClean="0">
                <a:effectLst/>
                <a:latin typeface="HY동녘M" pitchFamily="18" charset="-127"/>
                <a:ea typeface="HY동녘M" pitchFamily="18" charset="-127"/>
              </a:rPr>
              <a:t>다.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15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0" y="1190062"/>
            <a:ext cx="2767964" cy="556553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67" y="1190062"/>
            <a:ext cx="4279703" cy="556553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57560" y="112844"/>
            <a:ext cx="3149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60000"/>
              </a:lnSpc>
            </a:pPr>
            <a:r>
              <a:rPr lang="ko-KR" altLang="en-US" sz="2000" b="1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en-US" altLang="ko-KR" sz="2000" b="1" kern="0" dirty="0" smtClean="0">
              <a:latin typeface="HY동녘M" pitchFamily="18" charset="-127"/>
              <a:ea typeface="HY동녘M" pitchFamily="18" charset="-127"/>
            </a:endParaRPr>
          </a:p>
          <a:p>
            <a:pPr lvl="0" algn="just" fontAlgn="base">
              <a:lnSpc>
                <a:spcPct val="160000"/>
              </a:lnSpc>
            </a:pPr>
            <a:r>
              <a:rPr lang="ko-KR" altLang="en-US" sz="1600" kern="0" dirty="0" smtClean="0">
                <a:latin typeface="HY동녘M" pitchFamily="18" charset="-127"/>
                <a:ea typeface="HY동녘M" pitchFamily="18" charset="-127"/>
              </a:rPr>
              <a:t>일본 행정부의 구조</a:t>
            </a:r>
            <a:endParaRPr lang="en-US" altLang="ko-KR" sz="1600" kern="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9" y="1190062"/>
            <a:ext cx="2749960" cy="531551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3464719" y="1190063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일본의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국가행정조직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.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일반적으로 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중앙성청이라는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용어를 사용하며 줄여서 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성청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부청이라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하기도 한다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.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일본의 행정을 담당하는 내각은 크게 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부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府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) 11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성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省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), 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즉 </a:t>
            </a:r>
            <a:r>
              <a:rPr lang="ko-KR" altLang="en-US" dirty="0" err="1" smtClean="0">
                <a:effectLst/>
                <a:latin typeface="HY동녘M" pitchFamily="18" charset="-127"/>
                <a:ea typeface="HY동녘M" pitchFamily="18" charset="-127"/>
              </a:rPr>
              <a:t>내각부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및 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11</a:t>
            </a: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개의 성으로 구성되어 있다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일본은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2001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년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월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50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년만에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중앙정부조직을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 1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부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22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성청에서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부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12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성청으로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대폭 개편했다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. 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부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22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성청에서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1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부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12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성청으로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개편된 일본의 새 중앙정부조직은 관료 주도의 정책 결정을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'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정치 주도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'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로 바꾸고 행정의 투명화와 정부기관의 주도권 다툼을 해소하기 위한 것이다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.</a:t>
            </a:r>
            <a:endParaRPr lang="en-US" altLang="ko-KR" dirty="0" smtClean="0">
              <a:effectLst/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effectLst/>
                <a:latin typeface="HY동녘M" pitchFamily="18" charset="-127"/>
                <a:ea typeface="HY동녘M" pitchFamily="18" charset="-127"/>
              </a:rPr>
              <a:t>내각의 장은 내각총리대신 각 부성의 장은 국무대신이 맡는다</a:t>
            </a:r>
            <a:r>
              <a:rPr lang="en-US" altLang="ko-KR" dirty="0" smtClean="0">
                <a:effectLst/>
                <a:latin typeface="HY동녘M" pitchFamily="18" charset="-127"/>
                <a:ea typeface="HY동녘M" pitchFamily="18" charset="-127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159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435608" y="197768"/>
            <a:ext cx="749808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핵가족의 증가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39652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403648" y="188640"/>
            <a:ext cx="756084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가족근대화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03648" y="1844824"/>
            <a:ext cx="75608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민주화를 요구하는 국민의식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03648" y="3212976"/>
            <a:ext cx="75608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여성해방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03648" y="4437112"/>
            <a:ext cx="75608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집단중심적인 이에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家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제도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03648" y="5805264"/>
            <a:ext cx="75608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근대산업사회의 기능적 요구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57560" y="112844"/>
            <a:ext cx="3149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60000"/>
              </a:lnSpc>
            </a:pPr>
            <a:r>
              <a:rPr lang="ko-KR" altLang="en-US" sz="2000" b="1" kern="0" dirty="0" smtClean="0">
                <a:latin typeface="HY동녘M" pitchFamily="18" charset="-127"/>
                <a:ea typeface="HY동녘M" pitchFamily="18" charset="-127"/>
              </a:rPr>
              <a:t>일본 정부의 구조적 특성</a:t>
            </a:r>
            <a:endParaRPr lang="en-US" altLang="ko-KR" sz="2000" b="1" kern="0" dirty="0" smtClean="0">
              <a:latin typeface="HY동녘M" pitchFamily="18" charset="-127"/>
              <a:ea typeface="HY동녘M" pitchFamily="18" charset="-127"/>
            </a:endParaRPr>
          </a:p>
          <a:p>
            <a:pPr lvl="0" algn="just" fontAlgn="base">
              <a:lnSpc>
                <a:spcPct val="160000"/>
              </a:lnSpc>
            </a:pPr>
            <a:r>
              <a:rPr lang="ko-KR" altLang="en-US" sz="1600" kern="0" dirty="0" smtClean="0">
                <a:latin typeface="HY동녘M" pitchFamily="18" charset="-127"/>
                <a:ea typeface="HY동녘M" pitchFamily="18" charset="-127"/>
              </a:rPr>
              <a:t>일본 정부의 의원내각제</a:t>
            </a:r>
            <a:endParaRPr lang="en-US" altLang="ko-KR" sz="1600" kern="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9" y="1409911"/>
            <a:ext cx="3768087" cy="49817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1071546"/>
            <a:ext cx="37673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일본에 내각제가 처음 채택된 것은 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메이지시대인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1885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년이다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현재의 내각제도는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1947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년 현행 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〈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일본국헌법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〉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에 의해 규정되었다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제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차 세계대전이 일어나기 전에는 내각은 국회에 책임을 지지 않았고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국회는 </a:t>
            </a:r>
            <a:r>
              <a:rPr lang="ko-KR" altLang="en-US" dirty="0" err="1" smtClean="0">
                <a:latin typeface="HY동녘M" pitchFamily="18" charset="-127"/>
                <a:ea typeface="HY동녘M" pitchFamily="18" charset="-127"/>
              </a:rPr>
              <a:t>내각총리대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즉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수상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首相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)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의 지명권과 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내각불신임권을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갖지 못했으나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현행 내각은 행정의 최고기관으로서 국회에 대해 책임을 지고 있다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HY동녘M" pitchFamily="18" charset="-127"/>
              <a:ea typeface="HY동녘M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제</a:t>
            </a:r>
            <a:r>
              <a:rPr lang="en-US" altLang="ko-KR" dirty="0">
                <a:latin typeface="HY동녘M" pitchFamily="18" charset="-127"/>
                <a:ea typeface="HY동녘M" pitchFamily="18" charset="-127"/>
              </a:rPr>
              <a:t>2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차 세계대전 후 행정권은 수상과 내각에만 부여되었고 천황은 </a:t>
            </a:r>
            <a:r>
              <a:rPr lang="ko-KR" altLang="en-US" dirty="0" err="1">
                <a:latin typeface="HY동녘M" pitchFamily="18" charset="-127"/>
                <a:ea typeface="HY동녘M" pitchFamily="18" charset="-127"/>
              </a:rPr>
              <a:t>행정에관한</a:t>
            </a:r>
            <a:r>
              <a:rPr lang="ko-KR" altLang="en-US" dirty="0">
                <a:latin typeface="HY동녘M" pitchFamily="18" charset="-127"/>
                <a:ea typeface="HY동녘M" pitchFamily="18" charset="-127"/>
              </a:rPr>
              <a:t> 모든 권한을 상실한 채 상징적이고 의례적인 존재로 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남았다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.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9120" y="6465311"/>
            <a:ext cx="1226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 smtClean="0">
                <a:latin typeface="HY동녘M" pitchFamily="18" charset="-127"/>
                <a:ea typeface="HY동녘M" pitchFamily="18" charset="-127"/>
              </a:rPr>
              <a:t>일본의 </a:t>
            </a:r>
            <a:endParaRPr lang="en-US" altLang="ko-KR" sz="13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ko-KR" altLang="en-US" sz="1300" dirty="0" smtClean="0">
                <a:latin typeface="HY동녘M" pitchFamily="18" charset="-127"/>
                <a:ea typeface="HY동녘M" pitchFamily="18" charset="-127"/>
              </a:rPr>
              <a:t>국회의사당</a:t>
            </a:r>
            <a:endParaRPr lang="ko-KR" altLang="en-US" sz="1300" dirty="0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24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331640" y="980728"/>
            <a:ext cx="2808312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독신가족</a:t>
            </a:r>
            <a:endParaRPr lang="ko-KR" altLang="en-US" sz="48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868144" y="980728"/>
            <a:ext cx="2808312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편 부모가족</a:t>
            </a:r>
            <a:endParaRPr lang="ko-KR" altLang="en-US" sz="48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868144" y="4149080"/>
            <a:ext cx="2808312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재혼가족</a:t>
            </a:r>
            <a:endParaRPr lang="ko-KR" altLang="en-US" sz="48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331640" y="4149080"/>
            <a:ext cx="2808312" cy="18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48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딩크족</a:t>
            </a:r>
            <a:endParaRPr lang="en-US" altLang="ko-KR" sz="48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  <a:p>
            <a:pPr algn="ctr"/>
            <a:r>
              <a:rPr lang="en-US" altLang="ko-KR" sz="17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DINKs</a:t>
            </a:r>
          </a:p>
          <a:p>
            <a:pPr algn="ctr"/>
            <a:r>
              <a:rPr lang="en-US" altLang="ko-KR" sz="17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(Double </a:t>
            </a:r>
            <a:r>
              <a:rPr lang="en-US" altLang="ko-KR" sz="17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Income No Kids</a:t>
            </a:r>
            <a:r>
              <a:rPr lang="en-US" altLang="ko-KR" sz="17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</a:t>
            </a:r>
            <a:endParaRPr lang="en-US" altLang="ko-KR" sz="1700" dirty="0" smtClean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322392" y="274320"/>
            <a:ext cx="749808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err="1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저출산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  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[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소자화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少子化</a:t>
            </a:r>
            <a:r>
              <a:rPr lang="en-US" altLang="ko-KR" sz="4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)]</a:t>
            </a:r>
            <a:endParaRPr lang="ko-KR" altLang="en-US" sz="4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748883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모서리가 둥근 직사각형 5"/>
          <p:cNvSpPr/>
          <p:nvPr/>
        </p:nvSpPr>
        <p:spPr>
          <a:xfrm>
            <a:off x="1979712" y="1916832"/>
            <a:ext cx="6120680" cy="43204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엔젤플랜</a:t>
            </a:r>
            <a:endParaRPr lang="ko-KR" altLang="en-US" sz="48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제목 2"/>
          <p:cNvSpPr txBox="1">
            <a:spLocks/>
          </p:cNvSpPr>
          <p:nvPr/>
        </p:nvSpPr>
        <p:spPr>
          <a:xfrm>
            <a:off x="1322392" y="274320"/>
            <a:ext cx="749808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n-cs"/>
              </a:rPr>
              <a:t>고령화 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n-cs"/>
              </a:rPr>
              <a:t>(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n-cs"/>
              </a:rPr>
              <a:t>高齡化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Y동녘M" pitchFamily="18" charset="-127"/>
                <a:ea typeface="HY동녘M" pitchFamily="18" charset="-127"/>
                <a:cs typeface="+mn-cs"/>
              </a:rPr>
              <a:t>)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Y동녘M" pitchFamily="18" charset="-127"/>
              <a:ea typeface="HY동녘M" pitchFamily="18" charset="-127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74168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모서리가 둥근 직사각형 4"/>
          <p:cNvSpPr/>
          <p:nvPr/>
        </p:nvSpPr>
        <p:spPr>
          <a:xfrm>
            <a:off x="1979712" y="1916832"/>
            <a:ext cx="6120680" cy="43204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골드플랜</a:t>
            </a:r>
            <a:endParaRPr lang="ko-KR" altLang="en-US" sz="48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2" y="24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86116" y="2928934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atin typeface="HY동녘M" pitchFamily="18" charset="-127"/>
                <a:ea typeface="HY동녘M" pitchFamily="18" charset="-127"/>
              </a:rPr>
              <a:t>학교</a:t>
            </a:r>
            <a:r>
              <a:rPr lang="en-US" altLang="ko-KR" sz="4000" dirty="0" smtClean="0">
                <a:latin typeface="HY동녘M" pitchFamily="18" charset="-127"/>
                <a:ea typeface="HY동녘M" pitchFamily="18" charset="-127"/>
              </a:rPr>
              <a:t>(</a:t>
            </a:r>
            <a:r>
              <a:rPr lang="ko-KR" altLang="en-US" sz="4000" dirty="0" smtClean="0">
                <a:latin typeface="HY동녘M" pitchFamily="18" charset="-127"/>
                <a:ea typeface="HY동녘M" pitchFamily="18" charset="-127"/>
              </a:rPr>
              <a:t>교육</a:t>
            </a:r>
            <a:r>
              <a:rPr lang="en-US" altLang="ko-KR" sz="4000" dirty="0">
                <a:latin typeface="HY동녘M" pitchFamily="18" charset="-127"/>
                <a:ea typeface="HY동녘M" pitchFamily="18" charset="-127"/>
              </a:rPr>
              <a:t>)</a:t>
            </a:r>
            <a:endParaRPr lang="ko-KR" altLang="en-US" sz="4000" dirty="0">
              <a:latin typeface="HY동녘M" pitchFamily="18" charset="-127"/>
              <a:ea typeface="HY동녘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태양">
  <a:themeElements>
    <a:clrScheme name="태양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태양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태양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1648</TotalTime>
  <Words>1150</Words>
  <Application>Microsoft Office PowerPoint</Application>
  <PresentationFormat>화면 슬라이드 쇼(4:3)</PresentationFormat>
  <Paragraphs>406</Paragraphs>
  <Slides>50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1" baseType="lpstr">
      <vt:lpstr>태양</vt:lpstr>
      <vt:lpstr>슬라이드 1</vt:lpstr>
      <vt:lpstr>슬라이드 2</vt:lpstr>
      <vt:lpstr>   전후의 가족 제도 개혁</vt:lpstr>
      <vt:lpstr>이에(家)제도</vt:lpstr>
      <vt:lpstr>핵가족의 증가</vt:lpstr>
      <vt:lpstr>슬라이드 6</vt:lpstr>
      <vt:lpstr>저출산  [소자화(少子化)]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※일본 군대의 특성</vt:lpstr>
      <vt:lpstr>일본이 군대가 없는 이유는?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일본 정부의 구조적 특성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lovelive</dc:creator>
  <cp:lastModifiedBy>조성민</cp:lastModifiedBy>
  <cp:revision>172</cp:revision>
  <dcterms:created xsi:type="dcterms:W3CDTF">2015-09-26T05:18:37Z</dcterms:created>
  <dcterms:modified xsi:type="dcterms:W3CDTF">2016-04-11T01:30:03Z</dcterms:modified>
</cp:coreProperties>
</file>