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8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306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7" r:id="rId47"/>
    <p:sldId id="308" r:id="rId48"/>
    <p:sldId id="309" r:id="rId49"/>
    <p:sldId id="310" r:id="rId50"/>
    <p:sldId id="311" r:id="rId51"/>
    <p:sldId id="258" r:id="rId52"/>
    <p:sldId id="259" r:id="rId53"/>
    <p:sldId id="261" r:id="rId54"/>
    <p:sldId id="262" r:id="rId55"/>
    <p:sldId id="263" r:id="rId56"/>
    <p:sldId id="312" r:id="rId5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4838" autoAdjust="0"/>
    <p:restoredTop sz="94660"/>
  </p:normalViewPr>
  <p:slideViewPr>
    <p:cSldViewPr>
      <p:cViewPr varScale="1">
        <p:scale>
          <a:sx n="109" d="100"/>
          <a:sy n="109" d="100"/>
        </p:scale>
        <p:origin x="-16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직사각형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직사각형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직선 연결선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직선 연결선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직사각형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타원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타원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타원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타원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타원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직선 연결선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직선 연결선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직사각형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타원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타원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타원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타원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타원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직선 연결선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타원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내용 개체 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1" name="날짜 개체 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3" name="바닥글 개체 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타원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직사각형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선 연결선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직선 연결선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날짜 개체 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바닥글 개체 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C723D10-B9B7-4F98-B518-261B8ADA8B42}" type="datetimeFigureOut">
              <a:rPr lang="ko-KR" altLang="en-US" smtClean="0"/>
              <a:pPr/>
              <a:t>2016-03-31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직사각형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타원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rtl="0" eaLnBrk="1" latinLnBrk="1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1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1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1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blog.naver.com/jiseon1212/70187432237" TargetMode="Externa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useum.jp/detail/100431/014?word=%5bobject+HTMLInputElement%5d&amp;d_lang=ko&amp;s_lang=en&amp;class=3&amp;title=&amp;c_e=&amp;region=&amp;era=&amp;cptype=&amp;owner=&amp;pos=33&amp;num=2&amp;mode=detail&amp;century=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0"/>
          <p:cNvSpPr>
            <a:spLocks noGrp="1"/>
          </p:cNvSpPr>
          <p:nvPr>
            <p:ph type="ctrTitle"/>
          </p:nvPr>
        </p:nvSpPr>
        <p:spPr>
          <a:xfrm>
            <a:off x="357158" y="785794"/>
            <a:ext cx="8572560" cy="1357322"/>
          </a:xfrm>
        </p:spPr>
        <p:txBody>
          <a:bodyPr>
            <a:noAutofit/>
          </a:bodyPr>
          <a:lstStyle/>
          <a:p>
            <a:pPr algn="ctr"/>
            <a:r>
              <a:rPr lang="ko-KR" altLang="en-US" sz="6000" dirty="0" smtClean="0">
                <a:latin typeface="HY강B" pitchFamily="18" charset="-127"/>
                <a:ea typeface="HY강B" pitchFamily="18" charset="-127"/>
              </a:rPr>
              <a:t>일본의 </a:t>
            </a:r>
            <a:r>
              <a:rPr lang="ko-KR" altLang="en-US" sz="6000" dirty="0" smtClean="0">
                <a:latin typeface="HY강B" pitchFamily="18" charset="-127"/>
                <a:ea typeface="HY강B" pitchFamily="18" charset="-127"/>
              </a:rPr>
              <a:t>무대예능</a:t>
            </a:r>
            <a:endParaRPr lang="ko-KR" altLang="en-US" sz="6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5" name="제목 20"/>
          <p:cNvSpPr txBox="1">
            <a:spLocks/>
          </p:cNvSpPr>
          <p:nvPr/>
        </p:nvSpPr>
        <p:spPr>
          <a:xfrm>
            <a:off x="142844" y="2928934"/>
            <a:ext cx="8786874" cy="335758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0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Y강B" pitchFamily="18" charset="-127"/>
                <a:ea typeface="HY강B" pitchFamily="18" charset="-127"/>
                <a:cs typeface="+mj-cs"/>
              </a:rPr>
              <a:t>일본문화의이해</a:t>
            </a:r>
            <a:endParaRPr kumimoji="0" lang="en-US" altLang="ko-KR" sz="3000" b="1" i="0" u="none" strike="noStrike" kern="1200" cap="small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Y강B" pitchFamily="18" charset="-127"/>
              <a:ea typeface="HY강B" pitchFamily="18" charset="-127"/>
              <a:cs typeface="+mj-cs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최장근교수님</a:t>
            </a:r>
            <a:endParaRPr lang="en-US" altLang="ko-KR" sz="3000" b="1" cap="small" dirty="0" smtClean="0">
              <a:solidFill>
                <a:schemeClr val="tx2"/>
              </a:solidFill>
              <a:latin typeface="HY강B" pitchFamily="18" charset="-127"/>
              <a:ea typeface="HY강B" pitchFamily="18" charset="-127"/>
              <a:cs typeface="+mj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2</a:t>
            </a: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조 조장 일본어일본학과 김지훈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(21501493)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일본어일본학과</a:t>
            </a:r>
            <a:endParaRPr lang="en-US" altLang="ko-KR" sz="3000" b="1" cap="small" dirty="0" smtClean="0">
              <a:solidFill>
                <a:schemeClr val="tx2"/>
              </a:solidFill>
              <a:latin typeface="HY강B" pitchFamily="18" charset="-127"/>
              <a:ea typeface="HY강B" pitchFamily="18" charset="-127"/>
              <a:cs typeface="+mj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김동욱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(21501888),</a:t>
            </a: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김유진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(21402314),</a:t>
            </a: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김주영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(21501671)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골프산업학과</a:t>
            </a:r>
            <a:endParaRPr lang="en-US" altLang="ko-KR" sz="3000" b="1" cap="small" dirty="0" smtClean="0">
              <a:solidFill>
                <a:schemeClr val="tx2"/>
              </a:solidFill>
              <a:latin typeface="HY강B" pitchFamily="18" charset="-127"/>
              <a:ea typeface="HY강B" pitchFamily="18" charset="-127"/>
              <a:cs typeface="+mj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김지향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(21204994),</a:t>
            </a: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배수인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(21204978)</a:t>
            </a:r>
            <a:endParaRPr lang="en-US" altLang="ko-KR" sz="3000" b="1" cap="small" dirty="0" smtClean="0">
              <a:solidFill>
                <a:schemeClr val="tx2"/>
              </a:solidFill>
              <a:latin typeface="HY강B" pitchFamily="18" charset="-127"/>
              <a:ea typeface="HY강B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의 가면과 등장인물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908720"/>
            <a:ext cx="68407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◆ 노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能</a:t>
            </a:r>
            <a:r>
              <a:rPr lang="en-US" altLang="ko-KR" sz="3200" b="1" dirty="0" smtClean="0"/>
              <a:t>)</a:t>
            </a:r>
            <a:r>
              <a:rPr lang="ko-KR" altLang="en-US" sz="3200" b="1" dirty="0" smtClean="0"/>
              <a:t>의 배우</a:t>
            </a:r>
            <a:endParaRPr lang="en-US" altLang="ko-KR" sz="3200" b="1" dirty="0" smtClean="0"/>
          </a:p>
          <a:p>
            <a:endParaRPr lang="en-US" altLang="ko-KR" sz="3200" b="1" dirty="0" smtClean="0"/>
          </a:p>
          <a:p>
            <a:pPr>
              <a:buFont typeface="Arial" charset="0"/>
              <a:buChar char="•"/>
            </a:pP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시테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 :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노의 주연으로서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한사람이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2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명의 역할을 한다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 (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귀신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정령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)</a:t>
            </a:r>
          </a:p>
          <a:p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와키가타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: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노의 조연으로서 가면을 쓰지 않으며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시테의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연기를 보조한다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 (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현실에 존재하는 인물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)</a:t>
            </a:r>
          </a:p>
          <a:p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지우타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:  6~10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명으로 이루어지며 인물의 심정과 정경묘사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코러스 및 해설담당을 한다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하야시가타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: 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악기를 연주하며 추임새를 넣는 역할을 한다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의 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춤</a:t>
            </a:r>
            <a:r>
              <a:rPr altLang="en-US" sz="4000" smtClean="0">
                <a:latin typeface="HY산B" pitchFamily="18" charset="-127"/>
                <a:ea typeface="HY산B" pitchFamily="18" charset="-127"/>
              </a:rPr>
              <a:t>과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 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공연형태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908720"/>
            <a:ext cx="68407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◆ 노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能</a:t>
            </a:r>
            <a:r>
              <a:rPr lang="en-US" altLang="ko-KR" sz="3200" b="1" dirty="0" smtClean="0"/>
              <a:t>)</a:t>
            </a:r>
            <a:r>
              <a:rPr lang="ko-KR" altLang="en-US" sz="3200" b="1" dirty="0" smtClean="0"/>
              <a:t>무대의 춤</a:t>
            </a:r>
            <a:endParaRPr lang="en-US" altLang="ko-KR" sz="3200" b="1" dirty="0" smtClean="0"/>
          </a:p>
          <a:p>
            <a:endParaRPr lang="en-US" altLang="ko-KR" sz="3200" b="1" dirty="0" smtClean="0"/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노의 동작은 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250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여 종으로 분류되어 있으며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노의 연기자들은 무엇인가 관객에게 전달하려고 </a:t>
            </a: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할때에도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 그러한 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250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개의 동작에 의지해야만 한다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endParaRPr lang="en-US" altLang="ko-KR" b="1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노의 주제는 인간의 희로애락을 표현하며 움직임은 극도로 최소화 되어 최대의 효과를 내는 것이다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endParaRPr lang="en-US" altLang="ko-KR" b="1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대표적인 춤으로는 </a:t>
            </a: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카미마이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신노죠노마이가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 있다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의 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춤</a:t>
            </a:r>
            <a:r>
              <a:rPr altLang="en-US" sz="4000" smtClean="0">
                <a:latin typeface="HY산B" pitchFamily="18" charset="-127"/>
                <a:ea typeface="HY산B" pitchFamily="18" charset="-127"/>
              </a:rPr>
              <a:t>과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 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공연형태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908720"/>
            <a:ext cx="684076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◆ 노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能</a:t>
            </a:r>
            <a:r>
              <a:rPr lang="en-US" altLang="ko-KR" sz="3200" b="1" dirty="0" smtClean="0"/>
              <a:t>)</a:t>
            </a:r>
            <a:r>
              <a:rPr lang="ko-KR" altLang="en-US" sz="3200" b="1" dirty="0" smtClean="0"/>
              <a:t>의 공연형태</a:t>
            </a:r>
            <a:endParaRPr lang="en-US" altLang="ko-KR" sz="3200" b="1" dirty="0" smtClean="0"/>
          </a:p>
          <a:p>
            <a:endParaRPr lang="en-US" altLang="ko-KR" sz="3200" b="1" dirty="0" smtClean="0"/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초창기의 노는 심어져 있는 나무와 그대로 보이는 하늘이 배경이 되는 </a:t>
            </a: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야외가무극이었다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.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그러다가 무대가 신사 경내에 설치되었고 현대에는 실내 공간 안에 설치되기에 이르렀다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.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그런 흔적으로 무대 정면에는  커다랗게 소나무 한 그루를 그려놓고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왼쪽에는 작은 소나무 세 그루를 심어 놓는 전통이 지켜지고 있다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endParaRPr lang="en-US" altLang="ko-KR" b="1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무대는 관객이 볼 때 중앙 부분인 본무대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연주를 담당하는 악사들의 자리인 </a:t>
            </a: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아토자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코러스를 담당하는 악사들의 자리인 </a:t>
            </a: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지우타이자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준비실에서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 무대로 등장할 때 통행하는 기다란 통로이자 무대의 일부인 </a:t>
            </a: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하사가카리등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 </a:t>
            </a:r>
            <a:r>
              <a:rPr lang="ko-KR" altLang="en-US" b="1" dirty="0" err="1" smtClean="0">
                <a:latin typeface="HY나무M" pitchFamily="18" charset="-127"/>
                <a:ea typeface="HY나무M" pitchFamily="18" charset="-127"/>
              </a:rPr>
              <a:t>으로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  구성되어 있다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b="1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악기는 피리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소고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대고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大鼓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),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태고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太鼓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)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의 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4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종류가 있으며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각각 전문 연주자가 있다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.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연주 형태는 기본적으로 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4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인 편성인데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때로는 태고가 빠지는 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3</a:t>
            </a:r>
            <a:r>
              <a:rPr lang="ko-KR" altLang="en-US" b="1" dirty="0" smtClean="0">
                <a:latin typeface="HY나무M" pitchFamily="18" charset="-127"/>
                <a:ea typeface="HY나무M" pitchFamily="18" charset="-127"/>
              </a:rPr>
              <a:t>인 편성이 되기도 한다</a:t>
            </a:r>
            <a:r>
              <a:rPr lang="en-US" altLang="ko-KR" b="1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의 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춤</a:t>
            </a:r>
            <a:r>
              <a:rPr altLang="en-US" sz="4000" smtClean="0">
                <a:latin typeface="HY산B" pitchFamily="18" charset="-127"/>
                <a:ea typeface="HY산B" pitchFamily="18" charset="-127"/>
              </a:rPr>
              <a:t>과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 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공연형태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908720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◆ 노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能</a:t>
            </a:r>
            <a:r>
              <a:rPr lang="en-US" altLang="ko-KR" sz="3200" b="1" dirty="0" smtClean="0"/>
              <a:t>)</a:t>
            </a:r>
            <a:r>
              <a:rPr lang="ko-KR" altLang="en-US" sz="3200" b="1" dirty="0" smtClean="0"/>
              <a:t>의 공연형태</a:t>
            </a:r>
            <a:endParaRPr lang="en-US" altLang="ko-KR" sz="3200" b="1" dirty="0" smtClean="0"/>
          </a:p>
          <a:p>
            <a:endParaRPr lang="en-US" altLang="ko-KR" sz="3200" b="1" dirty="0" smtClean="0"/>
          </a:p>
        </p:txBody>
      </p:sp>
      <p:pic>
        <p:nvPicPr>
          <p:cNvPr id="4" name="그림 3" descr="무대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70485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의 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춤</a:t>
            </a:r>
            <a:r>
              <a:rPr altLang="en-US" sz="4000" smtClean="0">
                <a:latin typeface="HY산B" pitchFamily="18" charset="-127"/>
                <a:ea typeface="HY산B" pitchFamily="18" charset="-127"/>
              </a:rPr>
              <a:t>과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 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공연형태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908720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hlinkClick r:id="rId2"/>
              </a:rPr>
              <a:t>◆ 노</a:t>
            </a:r>
            <a:r>
              <a:rPr lang="en-US" altLang="ko-KR" sz="3200" b="1" dirty="0" smtClean="0">
                <a:hlinkClick r:id="rId2"/>
              </a:rPr>
              <a:t>(</a:t>
            </a:r>
            <a:r>
              <a:rPr lang="ko-KR" altLang="en-US" sz="3200" b="1" dirty="0" smtClean="0">
                <a:hlinkClick r:id="rId2"/>
              </a:rPr>
              <a:t>能</a:t>
            </a:r>
            <a:r>
              <a:rPr lang="en-US" altLang="ko-KR" sz="3200" b="1" dirty="0" smtClean="0">
                <a:hlinkClick r:id="rId2"/>
              </a:rPr>
              <a:t>)</a:t>
            </a:r>
            <a:r>
              <a:rPr lang="ko-KR" altLang="en-US" sz="3200" b="1" dirty="0" smtClean="0">
                <a:hlinkClick r:id="rId2"/>
              </a:rPr>
              <a:t>의 공연형태</a:t>
            </a:r>
            <a:endParaRPr lang="en-US" altLang="ko-KR" sz="3200" b="1" dirty="0" smtClean="0"/>
          </a:p>
          <a:p>
            <a:endParaRPr lang="en-US" altLang="ko-KR" sz="3200" b="1" dirty="0" smtClean="0"/>
          </a:p>
        </p:txBody>
      </p:sp>
      <p:pic>
        <p:nvPicPr>
          <p:cNvPr id="26626" name="Picture 2" descr="St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7272808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교 겐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000" dirty="0" err="1" smtClean="0">
                <a:latin typeface="HY강B" pitchFamily="18" charset="-127"/>
                <a:ea typeface="HY강B" pitchFamily="18" charset="-127"/>
              </a:rPr>
              <a:t>교겐이란</a:t>
            </a:r>
            <a:r>
              <a:rPr lang="en-US" altLang="ko-KR" sz="3000" dirty="0" smtClean="0">
                <a:latin typeface="HY강B" pitchFamily="18" charset="-127"/>
                <a:ea typeface="HY강B" pitchFamily="18" charset="-127"/>
              </a:rPr>
              <a:t>?</a:t>
            </a: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000" dirty="0" err="1" smtClean="0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 역사와 현재</a:t>
            </a:r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000" dirty="0" err="1" smtClean="0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 연출법</a:t>
            </a:r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교겐이란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268760"/>
            <a:ext cx="842493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400" dirty="0" err="1" smtClean="0"/>
              <a:t>교겐의</a:t>
            </a:r>
            <a:r>
              <a:rPr lang="ko-KR" altLang="en-US" sz="2400" dirty="0" smtClean="0"/>
              <a:t> 정의</a:t>
            </a:r>
            <a:endParaRPr lang="en-US" altLang="ko-KR" sz="2400" dirty="0" smtClean="0"/>
          </a:p>
          <a:p>
            <a:pPr marL="342900" indent="-342900"/>
            <a:endParaRPr lang="en-US" altLang="ko-KR" sz="2400" dirty="0" smtClean="0"/>
          </a:p>
          <a:p>
            <a:r>
              <a:rPr lang="en-US" altLang="ko-KR" sz="2400" dirty="0" smtClean="0"/>
              <a:t>- </a:t>
            </a:r>
            <a:r>
              <a:rPr lang="ko-KR" altLang="en-US" sz="2400" dirty="0" smtClean="0"/>
              <a:t>일본 </a:t>
            </a:r>
            <a:r>
              <a:rPr lang="ko-KR" altLang="en-US" sz="2400" dirty="0"/>
              <a:t>중세에 태어난 대표적인 연극으로 </a:t>
            </a:r>
            <a:r>
              <a:rPr lang="ko-KR" altLang="en-US" sz="2400" dirty="0" smtClean="0"/>
              <a:t>일본의 </a:t>
            </a:r>
            <a:r>
              <a:rPr lang="en-US" altLang="ko-KR" sz="2400" dirty="0"/>
              <a:t>4</a:t>
            </a:r>
            <a:r>
              <a:rPr lang="ko-KR" altLang="en-US" sz="2400" dirty="0"/>
              <a:t>대 고전 연극 장르의 </a:t>
            </a:r>
            <a:r>
              <a:rPr lang="ko-KR" altLang="en-US" sz="2400" dirty="0" smtClean="0"/>
              <a:t>하나</a:t>
            </a:r>
            <a:endParaRPr lang="en-US" altLang="ko-KR" sz="2400" dirty="0" smtClean="0"/>
          </a:p>
          <a:p>
            <a:endParaRPr lang="en-US" altLang="ko-KR" sz="2400" dirty="0"/>
          </a:p>
          <a:p>
            <a:pPr>
              <a:buFontTx/>
              <a:buChar char="-"/>
            </a:pPr>
            <a:r>
              <a:rPr lang="ko-KR" altLang="en-US" sz="2400" dirty="0" smtClean="0"/>
              <a:t>골계와 </a:t>
            </a:r>
            <a:r>
              <a:rPr lang="ko-KR" altLang="en-US" sz="2400" dirty="0"/>
              <a:t>풍자를 특징으로 삼는 연극 </a:t>
            </a:r>
            <a:r>
              <a:rPr lang="ko-KR" altLang="en-US" sz="2400" dirty="0" smtClean="0"/>
              <a:t>장르</a:t>
            </a:r>
            <a:endParaRPr lang="en-US" altLang="ko-KR" sz="2400" dirty="0" smtClean="0"/>
          </a:p>
          <a:p>
            <a:pPr>
              <a:buFontTx/>
              <a:buChar char="-"/>
            </a:pPr>
            <a:endParaRPr lang="en-US" altLang="ko-KR" sz="2400" dirty="0" smtClean="0"/>
          </a:p>
          <a:p>
            <a:r>
              <a:rPr lang="en-US" altLang="ko-KR" sz="2000" dirty="0" smtClean="0"/>
              <a:t>*</a:t>
            </a:r>
            <a:r>
              <a:rPr lang="ko-KR" altLang="en-US" sz="2000" dirty="0" smtClean="0"/>
              <a:t>골계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상식의 궤도를 벗어난 이야기 혹은 우스갯소리</a:t>
            </a:r>
            <a:endParaRPr lang="ko-KR" altLang="en-US" sz="2000" dirty="0"/>
          </a:p>
          <a:p>
            <a:pPr marL="342900" indent="-342900"/>
            <a:endParaRPr lang="ko-KR" altLang="en-US" dirty="0"/>
          </a:p>
        </p:txBody>
      </p:sp>
      <p:pic>
        <p:nvPicPr>
          <p:cNvPr id="8194" name="Picture 2" descr="http://www.leejisun.com/JC-kyo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293096"/>
            <a:ext cx="6480720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836712"/>
            <a:ext cx="68407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2) </a:t>
            </a:r>
            <a:r>
              <a:rPr lang="ko-KR" altLang="en-US" sz="3200" dirty="0" err="1"/>
              <a:t>교겐의</a:t>
            </a:r>
            <a:r>
              <a:rPr lang="ko-KR" altLang="en-US" sz="3200" dirty="0"/>
              <a:t> </a:t>
            </a:r>
            <a:r>
              <a:rPr lang="ko-KR" altLang="en-US" sz="3200" dirty="0" smtClean="0"/>
              <a:t>성격</a:t>
            </a:r>
            <a:endParaRPr lang="en-US" altLang="ko-KR" sz="3200" dirty="0" smtClean="0"/>
          </a:p>
          <a:p>
            <a:endParaRPr lang="ko-KR" altLang="en-US" dirty="0"/>
          </a:p>
          <a:p>
            <a:r>
              <a:rPr lang="en-US" altLang="ko-KR" sz="2000" dirty="0" smtClean="0"/>
              <a:t>-</a:t>
            </a:r>
            <a:r>
              <a:rPr lang="ko-KR" altLang="en-US" sz="2000" dirty="0" smtClean="0"/>
              <a:t>서민적이고 </a:t>
            </a:r>
            <a:r>
              <a:rPr lang="ko-KR" altLang="en-US" sz="2000" dirty="0"/>
              <a:t>사실적인 특성을 </a:t>
            </a:r>
            <a:r>
              <a:rPr lang="ko-KR" altLang="en-US" sz="2000" dirty="0" smtClean="0"/>
              <a:t>지녔음 → 자연히 </a:t>
            </a:r>
            <a:r>
              <a:rPr lang="ko-KR" altLang="en-US" sz="2000" dirty="0"/>
              <a:t>풍자적인 </a:t>
            </a:r>
            <a:r>
              <a:rPr lang="ko-KR" altLang="en-US" sz="2000" dirty="0" smtClean="0"/>
              <a:t>성격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하지만</a:t>
            </a:r>
            <a:r>
              <a:rPr lang="en-US" altLang="ko-KR" sz="2000" dirty="0" smtClean="0"/>
              <a:t> </a:t>
            </a:r>
            <a:r>
              <a:rPr lang="ko-KR" altLang="en-US" sz="2000" dirty="0"/>
              <a:t>신랄하게 파헤치는 풍자보다는 명랑하고 따뜻한 웃음을 </a:t>
            </a:r>
            <a:r>
              <a:rPr lang="ko-KR" altLang="en-US" sz="2000" dirty="0" smtClean="0"/>
              <a:t>선사</a:t>
            </a:r>
            <a:endParaRPr lang="en-US" altLang="ko-KR" sz="2000" dirty="0" smtClean="0"/>
          </a:p>
          <a:p>
            <a:endParaRPr lang="en-US" altLang="ko-KR" sz="2000" dirty="0" smtClean="0"/>
          </a:p>
          <a:p>
            <a:endParaRPr lang="en-US" altLang="ko-KR" sz="2000" dirty="0" smtClean="0"/>
          </a:p>
          <a:p>
            <a:r>
              <a:rPr lang="en-US" altLang="ko-KR" sz="2000" dirty="0" smtClean="0"/>
              <a:t>-</a:t>
            </a:r>
            <a:r>
              <a:rPr lang="ko-KR" altLang="en-US" sz="2000" dirty="0" smtClean="0"/>
              <a:t>누구에게나 </a:t>
            </a:r>
            <a:r>
              <a:rPr lang="ko-KR" altLang="en-US" sz="2000" dirty="0"/>
              <a:t>공감을 주는 보편적인 웃음이라는 예술성을 갖고 있기에 현대에 들어와서 </a:t>
            </a:r>
            <a:r>
              <a:rPr lang="ko-KR" altLang="en-US" sz="2000" dirty="0" err="1"/>
              <a:t>교겐의</a:t>
            </a:r>
            <a:r>
              <a:rPr lang="ko-KR" altLang="en-US" sz="2000" dirty="0"/>
              <a:t> 가치가 새롭게 인식되고 그 중요성 또한 한층 </a:t>
            </a:r>
            <a:r>
              <a:rPr lang="ko-KR" altLang="en-US" sz="2000" dirty="0" smtClean="0"/>
              <a:t>강조</a:t>
            </a:r>
            <a:endParaRPr lang="ko-KR" altLang="en-US" sz="2000" dirty="0"/>
          </a:p>
          <a:p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863236"/>
            <a:ext cx="3406552" cy="275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ko-KR" altLang="en-US" dirty="0" err="1" smtClean="0"/>
              <a:t>교겐의</a:t>
            </a:r>
            <a:r>
              <a:rPr lang="ko-KR" altLang="en-US" dirty="0" smtClean="0"/>
              <a:t> 역사와 현재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24744"/>
            <a:ext cx="80283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1) </a:t>
            </a:r>
            <a:r>
              <a:rPr lang="ko-KR" altLang="en-US" sz="2800" dirty="0" err="1"/>
              <a:t>교겐의</a:t>
            </a:r>
            <a:r>
              <a:rPr lang="ko-KR" altLang="en-US" sz="2800" dirty="0"/>
              <a:t> 역사</a:t>
            </a:r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-</a:t>
            </a:r>
            <a:r>
              <a:rPr lang="ko-KR" altLang="en-US" sz="2400" dirty="0" smtClean="0"/>
              <a:t>중국과 </a:t>
            </a:r>
            <a:r>
              <a:rPr lang="ko-KR" altLang="en-US" sz="2400" dirty="0"/>
              <a:t>우리나라로부터 들어간 산악</a:t>
            </a:r>
            <a:r>
              <a:rPr lang="en-US" altLang="ko-KR" sz="2400" dirty="0"/>
              <a:t>(</a:t>
            </a:r>
            <a:r>
              <a:rPr lang="ko-KR" altLang="en-US" sz="2400" dirty="0"/>
              <a:t>散楽</a:t>
            </a:r>
            <a:r>
              <a:rPr lang="en-US" altLang="ko-KR" sz="2400" dirty="0"/>
              <a:t>)</a:t>
            </a:r>
            <a:r>
              <a:rPr lang="ko-KR" altLang="en-US" sz="2400" dirty="0"/>
              <a:t>으로부터 시작된다</a:t>
            </a:r>
            <a:r>
              <a:rPr lang="en-US" altLang="ko-KR" sz="2400" dirty="0"/>
              <a:t>. </a:t>
            </a:r>
            <a:r>
              <a:rPr lang="ko-KR" altLang="en-US" sz="2400" dirty="0"/>
              <a:t>산악의 원류는 중앙아시아에서 비롯되었다고 하며 가무</a:t>
            </a:r>
            <a:r>
              <a:rPr lang="en-US" altLang="ko-KR" sz="2400" dirty="0"/>
              <a:t>(</a:t>
            </a:r>
            <a:r>
              <a:rPr lang="ko-KR" altLang="en-US" sz="2400" dirty="0"/>
              <a:t>歌舞</a:t>
            </a:r>
            <a:r>
              <a:rPr lang="en-US" altLang="ko-KR" sz="2400" dirty="0"/>
              <a:t>), </a:t>
            </a:r>
            <a:r>
              <a:rPr lang="ko-KR" altLang="en-US" sz="2400" dirty="0"/>
              <a:t>흉내 내기</a:t>
            </a:r>
            <a:r>
              <a:rPr lang="en-US" altLang="ko-KR" sz="2400" dirty="0"/>
              <a:t>, </a:t>
            </a:r>
            <a:r>
              <a:rPr lang="ko-KR" altLang="en-US" sz="2400" dirty="0"/>
              <a:t>곡예</a:t>
            </a:r>
            <a:r>
              <a:rPr lang="en-US" altLang="ko-KR" sz="2400" dirty="0"/>
              <a:t>, </a:t>
            </a:r>
            <a:r>
              <a:rPr lang="ko-KR" altLang="en-US" sz="2400" dirty="0"/>
              <a:t>요술 따위의 가지각색 </a:t>
            </a:r>
            <a:r>
              <a:rPr lang="ko-KR" altLang="en-US" sz="2400" dirty="0" smtClean="0"/>
              <a:t>연희였음</a:t>
            </a:r>
            <a:r>
              <a:rPr lang="en-US" altLang="ko-KR" sz="2400" dirty="0" smtClean="0"/>
              <a:t>. </a:t>
            </a:r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-</a:t>
            </a:r>
            <a:r>
              <a:rPr lang="ko-KR" altLang="en-US" sz="2400" dirty="0" smtClean="0"/>
              <a:t>산악에서 </a:t>
            </a:r>
            <a:r>
              <a:rPr lang="ko-KR" altLang="en-US" sz="2400" dirty="0" err="1"/>
              <a:t>사루가쿠로</a:t>
            </a:r>
            <a:r>
              <a:rPr lang="ko-KR" altLang="en-US" sz="2400" dirty="0"/>
              <a:t> 발전하면서 이와 같은 종교적인 면을 추가시키면서 이 </a:t>
            </a:r>
            <a:r>
              <a:rPr lang="ko-KR" altLang="en-US" sz="2400" dirty="0" smtClean="0"/>
              <a:t>연희는 </a:t>
            </a:r>
            <a:r>
              <a:rPr lang="ko-KR" altLang="en-US" sz="2400" dirty="0" err="1" smtClean="0"/>
              <a:t>사루가쿠</a:t>
            </a:r>
            <a:r>
              <a:rPr lang="ko-KR" altLang="en-US" sz="2400" dirty="0" smtClean="0"/>
              <a:t> </a:t>
            </a:r>
            <a:r>
              <a:rPr lang="ko-KR" altLang="en-US" sz="2400" dirty="0"/>
              <a:t>본래의 익살맞고 우스꽝스러운 부분은 대사와 동작을 더하여 </a:t>
            </a:r>
            <a:r>
              <a:rPr lang="ko-KR" altLang="en-US" sz="2400" dirty="0" err="1"/>
              <a:t>교겐이</a:t>
            </a:r>
            <a:r>
              <a:rPr lang="ko-KR" altLang="en-US" sz="2400" dirty="0"/>
              <a:t> </a:t>
            </a:r>
            <a:r>
              <a:rPr lang="ko-KR" altLang="en-US" sz="2400" dirty="0" smtClean="0"/>
              <a:t>됨</a:t>
            </a:r>
            <a:r>
              <a:rPr lang="en-US" altLang="ko-KR" sz="2400" dirty="0" smtClean="0"/>
              <a:t>.</a:t>
            </a:r>
            <a:endParaRPr lang="ko-KR" altLang="en-US" sz="2400" dirty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에도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메이지 시대 </a:t>
            </a:r>
            <a:r>
              <a:rPr lang="ko-KR" altLang="en-US" dirty="0" err="1" smtClean="0">
                <a:latin typeface="굴림" pitchFamily="50" charset="-127"/>
                <a:ea typeface="굴림" pitchFamily="50" charset="-127"/>
              </a:rPr>
              <a:t>교겐</a:t>
            </a:r>
            <a:endParaRPr lang="ko-KR" altLang="en-US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1988840"/>
            <a:ext cx="4067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메이지 유신 이후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, </a:t>
            </a:r>
          </a:p>
          <a:p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교겐의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강력한 후원자였던 막부가 해체되는 바람에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교겐시들은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 공연할 기회도 잃고 스폰서를 잃어버리게 되었다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. </a:t>
            </a:r>
          </a:p>
          <a:p>
            <a:endParaRPr lang="en-US" altLang="ko-KR" sz="2000" dirty="0" smtClean="0">
              <a:latin typeface="굴림" pitchFamily="50" charset="-127"/>
              <a:ea typeface="굴림" pitchFamily="50" charset="-127"/>
            </a:endParaRPr>
          </a:p>
          <a:p>
            <a:endParaRPr lang="en-US" altLang="ko-KR" sz="2000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그러다가 일본 정부가 군국주의를 내세우고 전쟁에 힘을 기울이게 되자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웃음과 풍자를 생명으로 하는 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교겐은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설 자리를 잃어버리고 말았다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. 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이 시기의 교겐시들은 뿔뿔이 흩어져 해체되어버리고 말았다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20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060848"/>
            <a:ext cx="43204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-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정권의 본거지가 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에도였던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에도 </a:t>
            </a:r>
            <a:endParaRPr lang="en-US" altLang="ko-KR" sz="2000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시대에 접어들어 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도쿠가와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이에야스가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집권</a:t>
            </a:r>
            <a:endParaRPr lang="en-US" altLang="ko-KR" sz="2000" dirty="0" smtClean="0">
              <a:latin typeface="굴림" pitchFamily="50" charset="-127"/>
              <a:ea typeface="굴림" pitchFamily="50" charset="-127"/>
            </a:endParaRPr>
          </a:p>
          <a:p>
            <a:endParaRPr lang="en-US" altLang="ko-KR" sz="2000" dirty="0" smtClean="0">
              <a:latin typeface="굴림" pitchFamily="50" charset="-127"/>
              <a:ea typeface="굴림" pitchFamily="50" charset="-127"/>
            </a:endParaRPr>
          </a:p>
          <a:p>
            <a:endParaRPr lang="en-US" altLang="ko-KR" sz="2000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막부에 고용된 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교겐시들은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그 자리를 자식들에게 계승하여 경제적으로도 안정된 생활을 유지할 수 있었다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endParaRPr lang="en-US" altLang="ko-KR" sz="2000" dirty="0" smtClean="0">
              <a:latin typeface="굴림" pitchFamily="50" charset="-127"/>
              <a:ea typeface="굴림" pitchFamily="50" charset="-127"/>
            </a:endParaRPr>
          </a:p>
          <a:p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 </a:t>
            </a:r>
          </a:p>
          <a:p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이 시기에 교겐시들은 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교겐의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레퍼토리를 확립하여 문서로 정리하기도 하고 연출법도 유형화하며 </a:t>
            </a:r>
            <a:r>
              <a:rPr lang="ko-KR" altLang="en-US" sz="2000" dirty="0" err="1" smtClean="0">
                <a:latin typeface="굴림" pitchFamily="50" charset="-127"/>
                <a:ea typeface="굴림" pitchFamily="50" charset="-127"/>
              </a:rPr>
              <a:t>교겐의</a:t>
            </a:r>
            <a:r>
              <a:rPr lang="ko-KR" altLang="en-US" sz="2000" dirty="0" smtClean="0">
                <a:latin typeface="굴림" pitchFamily="50" charset="-127"/>
                <a:ea typeface="굴림" pitchFamily="50" charset="-127"/>
              </a:rPr>
              <a:t> 양식을 완성하기에 이르게 되었다</a:t>
            </a:r>
            <a:r>
              <a:rPr lang="en-US" altLang="ko-KR" sz="2000" dirty="0" smtClean="0"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2000" dirty="0" smtClean="0">
              <a:latin typeface="굴림" pitchFamily="50" charset="-127"/>
              <a:ea typeface="굴림" pitchFamily="50" charset="-127"/>
            </a:endParaRPr>
          </a:p>
          <a:p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1331069" y="1240185"/>
            <a:ext cx="1944216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에도 시대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724128" y="1196752"/>
            <a:ext cx="1944216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메이지 시대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1907704" y="4653136"/>
            <a:ext cx="432048" cy="43204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아래쪽 화살표 12"/>
          <p:cNvSpPr/>
          <p:nvPr/>
        </p:nvSpPr>
        <p:spPr>
          <a:xfrm>
            <a:off x="1907704" y="2924944"/>
            <a:ext cx="432048" cy="43204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아래쪽 화살표 13"/>
          <p:cNvSpPr/>
          <p:nvPr/>
        </p:nvSpPr>
        <p:spPr>
          <a:xfrm>
            <a:off x="6732240" y="3645024"/>
            <a:ext cx="432048" cy="43204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목  차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노</a:t>
            </a: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교겐</a:t>
            </a: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분라쿠</a:t>
            </a: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가부키</a:t>
            </a: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라쿠고</a:t>
            </a: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교겐의</a:t>
            </a:r>
            <a:r>
              <a:rPr lang="ko-KR" altLang="en-US" dirty="0" smtClean="0"/>
              <a:t> 현재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340768"/>
            <a:ext cx="8280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공연방식이 </a:t>
            </a:r>
            <a:r>
              <a:rPr lang="ko-KR" altLang="en-US" sz="2000" dirty="0"/>
              <a:t>예전과 다르게 여러 편의 </a:t>
            </a:r>
            <a:r>
              <a:rPr lang="ko-KR" altLang="en-US" sz="2000" dirty="0" err="1"/>
              <a:t>교겐만을</a:t>
            </a:r>
            <a:r>
              <a:rPr lang="ko-KR" altLang="en-US" sz="2000" dirty="0"/>
              <a:t> 단독으로 공연하는 기회가 </a:t>
            </a:r>
            <a:r>
              <a:rPr lang="ko-KR" altLang="en-US" sz="2000" dirty="0" smtClean="0"/>
              <a:t>많아졌다</a:t>
            </a:r>
            <a:r>
              <a:rPr lang="en-US" altLang="ko-KR" sz="2000" dirty="0" smtClean="0"/>
              <a:t>.</a:t>
            </a:r>
          </a:p>
          <a:p>
            <a:r>
              <a:rPr lang="en-US" altLang="ko-KR" sz="2000" dirty="0" smtClean="0"/>
              <a:t> </a:t>
            </a:r>
            <a:r>
              <a:rPr lang="ko-KR" altLang="en-US" sz="2000" dirty="0" smtClean="0"/>
              <a:t>복잡한 무대장치나 배경 없이 적은 인원으로 공연 할 수 있기 때문에 학교나 단체를 초청을 받아 공연하는 일이 아주 많다</a:t>
            </a:r>
            <a:r>
              <a:rPr lang="en-US" altLang="ko-KR" sz="2000" dirty="0" smtClean="0"/>
              <a:t>. </a:t>
            </a:r>
          </a:p>
          <a:p>
            <a:r>
              <a:rPr lang="ko-KR" altLang="en-US" sz="2000" dirty="0" smtClean="0"/>
              <a:t>현대의 </a:t>
            </a:r>
            <a:r>
              <a:rPr lang="ko-KR" altLang="en-US" sz="2000" dirty="0" err="1"/>
              <a:t>교겐시들도</a:t>
            </a:r>
            <a:r>
              <a:rPr lang="ko-KR" altLang="en-US" sz="2000" dirty="0"/>
              <a:t> 전통을 잘 지키고 있으며 현대인들의 관심을 놓치지 않기 위해 창작과 연출법의 개발에 힘을 기울이거나 공개 공연</a:t>
            </a:r>
            <a:r>
              <a:rPr lang="en-US" altLang="ko-KR" sz="2000" dirty="0"/>
              <a:t>, </a:t>
            </a:r>
            <a:r>
              <a:rPr lang="ko-KR" altLang="en-US" sz="2000" dirty="0"/>
              <a:t>실비 공연에 나서는 등 많은 노력을 하고 있다</a:t>
            </a:r>
            <a:r>
              <a:rPr lang="en-US" altLang="ko-KR" sz="2000" dirty="0"/>
              <a:t>. </a:t>
            </a:r>
            <a:endParaRPr lang="en-US" altLang="ko-KR" sz="2000" dirty="0" smtClean="0"/>
          </a:p>
          <a:p>
            <a:r>
              <a:rPr lang="ko-KR" altLang="en-US" sz="2000" dirty="0" smtClean="0"/>
              <a:t>이렇게 </a:t>
            </a:r>
            <a:r>
              <a:rPr lang="ko-KR" altLang="en-US" sz="2000" dirty="0"/>
              <a:t>잊혀지지 않기 위해 </a:t>
            </a:r>
            <a:r>
              <a:rPr lang="ko-KR" altLang="en-US" sz="2000" dirty="0" smtClean="0"/>
              <a:t>노력하는 </a:t>
            </a:r>
            <a:r>
              <a:rPr lang="ko-KR" altLang="en-US" sz="2000" dirty="0" err="1"/>
              <a:t>교겐시들과</a:t>
            </a:r>
            <a:r>
              <a:rPr lang="ko-KR" altLang="en-US" sz="2000" dirty="0"/>
              <a:t> 그런 </a:t>
            </a:r>
            <a:r>
              <a:rPr lang="ko-KR" altLang="en-US" sz="2000" dirty="0" err="1"/>
              <a:t>교겐을</a:t>
            </a:r>
            <a:r>
              <a:rPr lang="ko-KR" altLang="en-US" sz="2000" dirty="0"/>
              <a:t> 사랑해주는 관객들이 있어 전통이 잘 </a:t>
            </a:r>
            <a:r>
              <a:rPr lang="ko-KR" altLang="en-US" sz="2000" dirty="0" smtClean="0"/>
              <a:t>유지되고 있다</a:t>
            </a:r>
            <a:r>
              <a:rPr lang="en-US" altLang="ko-KR" sz="2000" dirty="0"/>
              <a:t>. </a:t>
            </a:r>
            <a:endParaRPr lang="ko-KR" altLang="en-US" sz="2000" dirty="0"/>
          </a:p>
          <a:p>
            <a:endParaRPr lang="ko-KR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5406284" cy="357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12160" y="5805264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&lt;</a:t>
            </a:r>
            <a:r>
              <a:rPr lang="ko-KR" altLang="en-US" dirty="0" err="1" smtClean="0"/>
              <a:t>교겐</a:t>
            </a:r>
            <a:r>
              <a:rPr lang="ko-KR" altLang="en-US" dirty="0" smtClean="0"/>
              <a:t> 전승하는 부자</a:t>
            </a:r>
            <a:r>
              <a:rPr lang="en-US" altLang="ko-KR" dirty="0" smtClean="0"/>
              <a:t>3</a:t>
            </a:r>
            <a:r>
              <a:rPr lang="ko-KR" altLang="en-US" dirty="0" smtClean="0"/>
              <a:t>대</a:t>
            </a:r>
            <a:r>
              <a:rPr lang="en-US" altLang="ko-KR" dirty="0" smtClean="0"/>
              <a:t>&gt;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교겐의</a:t>
            </a:r>
            <a:r>
              <a:rPr lang="ko-KR" altLang="en-US" dirty="0" smtClean="0"/>
              <a:t> 연출법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196752"/>
            <a:ext cx="727280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ko-KR" altLang="en-US" sz="2800" dirty="0" smtClean="0"/>
              <a:t>배우와 </a:t>
            </a:r>
            <a:r>
              <a:rPr lang="ko-KR" altLang="en-US" sz="2800" dirty="0" err="1"/>
              <a:t>관객사이의</a:t>
            </a:r>
            <a:r>
              <a:rPr lang="ko-KR" altLang="en-US" sz="2800" dirty="0"/>
              <a:t> </a:t>
            </a:r>
            <a:r>
              <a:rPr lang="ko-KR" altLang="en-US" sz="2800" dirty="0" smtClean="0"/>
              <a:t>약속</a:t>
            </a:r>
            <a:endParaRPr lang="en-US" altLang="ko-KR" sz="2800" dirty="0" smtClean="0"/>
          </a:p>
          <a:p>
            <a:pPr marL="514350" indent="-514350"/>
            <a:endParaRPr lang="ko-KR" altLang="en-US" sz="2800" dirty="0"/>
          </a:p>
          <a:p>
            <a:r>
              <a:rPr lang="ko-KR" altLang="en-US" sz="2400" dirty="0" err="1"/>
              <a:t>교겐을</a:t>
            </a:r>
            <a:r>
              <a:rPr lang="ko-KR" altLang="en-US" sz="2400" dirty="0"/>
              <a:t> 감상하기 위해서는 연기에 나타나는 사실성과 </a:t>
            </a:r>
            <a:r>
              <a:rPr lang="ko-KR" altLang="en-US" sz="2400" dirty="0" err="1"/>
              <a:t>양식성을</a:t>
            </a:r>
            <a:r>
              <a:rPr lang="ko-KR" altLang="en-US" sz="2400" dirty="0"/>
              <a:t> 잘 이해해두어야 한다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스토리와 </a:t>
            </a:r>
            <a:r>
              <a:rPr lang="ko-KR" altLang="en-US" sz="2400" dirty="0"/>
              <a:t>대사에서 오는 언어적 즐거움은 물론 연기의 </a:t>
            </a:r>
            <a:r>
              <a:rPr lang="ko-KR" altLang="en-US" sz="2400" dirty="0" err="1"/>
              <a:t>양식성이</a:t>
            </a:r>
            <a:r>
              <a:rPr lang="ko-KR" altLang="en-US" sz="2400" dirty="0"/>
              <a:t> 주는 압축적인 표현을 스스로 해독하는 즐거움에 감상의 포인트를 두어야 한다</a:t>
            </a:r>
            <a:r>
              <a:rPr lang="en-US" altLang="ko-KR" sz="2400" dirty="0"/>
              <a:t>.</a:t>
            </a:r>
            <a:endParaRPr lang="ko-KR" altLang="en-US" sz="2400" dirty="0"/>
          </a:p>
          <a:p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21088"/>
            <a:ext cx="432048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21088"/>
            <a:ext cx="37444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2656"/>
            <a:ext cx="58326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2) </a:t>
            </a:r>
            <a:r>
              <a:rPr lang="ko-KR" altLang="en-US" sz="2800" dirty="0"/>
              <a:t>다양한 상징성을 지니는 </a:t>
            </a:r>
            <a:r>
              <a:rPr lang="ko-KR" altLang="en-US" sz="2800" dirty="0" smtClean="0"/>
              <a:t>소도구</a:t>
            </a:r>
            <a:endParaRPr lang="en-US" altLang="ko-KR" sz="2800" dirty="0" smtClean="0"/>
          </a:p>
          <a:p>
            <a:endParaRPr lang="ko-KR" altLang="en-US" dirty="0"/>
          </a:p>
          <a:p>
            <a:r>
              <a:rPr lang="ko-KR" altLang="en-US" sz="2000" dirty="0"/>
              <a:t>배우가 관객에게 이건 칼의 상징이요</a:t>
            </a:r>
            <a:r>
              <a:rPr lang="en-US" altLang="ko-KR" sz="2000" dirty="0"/>
              <a:t>, </a:t>
            </a:r>
            <a:r>
              <a:rPr lang="ko-KR" altLang="en-US" sz="2000" dirty="0"/>
              <a:t>이건 붓의 </a:t>
            </a:r>
            <a:r>
              <a:rPr lang="ko-KR" altLang="en-US" sz="2000" dirty="0" smtClean="0"/>
              <a:t>상징이요 일일이 </a:t>
            </a:r>
            <a:r>
              <a:rPr lang="ko-KR" altLang="en-US" sz="2000" dirty="0"/>
              <a:t>설명하지 않아도 그 소도구가 지닌 극중의 의미는 잘 전달된다</a:t>
            </a:r>
            <a:r>
              <a:rPr lang="en-US" altLang="ko-KR" sz="2000" dirty="0" smtClean="0"/>
              <a:t>. </a:t>
            </a:r>
            <a:r>
              <a:rPr lang="ko-KR" altLang="en-US" sz="2000" dirty="0" err="1"/>
              <a:t>교겐은</a:t>
            </a:r>
            <a:r>
              <a:rPr lang="ko-KR" altLang="en-US" sz="2000" dirty="0"/>
              <a:t> 이런 상호간의 약속에 의해서 압축적이며 상징적인 의미가 짧은 시간 안에 전달되도록 짜여지는 것이다</a:t>
            </a:r>
            <a:r>
              <a:rPr lang="en-US" altLang="ko-KR" sz="2000" dirty="0"/>
              <a:t>.</a:t>
            </a:r>
            <a:endParaRPr lang="ko-KR" altLang="en-US" sz="2000" dirty="0"/>
          </a:p>
          <a:p>
            <a:endParaRPr lang="ko-KR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51845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96136" y="3140968"/>
            <a:ext cx="313184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smtClean="0"/>
              <a:t>연기자가 인간 뿐만 아니라 풍경도 연기한다</a:t>
            </a:r>
            <a:r>
              <a:rPr lang="en-US" altLang="ko-KR" sz="2400" dirty="0" smtClean="0"/>
              <a:t>.</a:t>
            </a:r>
          </a:p>
          <a:p>
            <a:r>
              <a:rPr lang="en-US" altLang="ko-KR" sz="2400" dirty="0" smtClean="0"/>
              <a:t> </a:t>
            </a:r>
            <a:r>
              <a:rPr lang="ko-KR" altLang="en-US" sz="2400" dirty="0" smtClean="0"/>
              <a:t>배에 타서 풍랑을 만나면 몸을 이리저리 흔들면서 표현한다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8965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8245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92080" y="332656"/>
            <a:ext cx="3851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/>
              <a:t>빠질 수 없는 소도구인 부채는 춤을 출 때는 물론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불을 피우는 동작이나 술을 따르고 받는 동작에도 이용됨</a:t>
            </a:r>
            <a:r>
              <a:rPr lang="en-US" altLang="ko-KR" sz="2400" dirty="0" smtClean="0"/>
              <a:t>. </a:t>
            </a:r>
          </a:p>
          <a:p>
            <a:r>
              <a:rPr lang="ko-KR" altLang="en-US" sz="2400" dirty="0" smtClean="0"/>
              <a:t>칼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붓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숟가락</a:t>
            </a:r>
            <a:r>
              <a:rPr lang="en-US" altLang="ko-KR" sz="2400" dirty="0" smtClean="0"/>
              <a:t>, </a:t>
            </a:r>
            <a:r>
              <a:rPr lang="ko-KR" altLang="en-US" sz="2400" dirty="0" err="1" smtClean="0"/>
              <a:t>쟁반등의</a:t>
            </a:r>
            <a:r>
              <a:rPr lang="ko-KR" altLang="en-US" sz="2400" dirty="0" smtClean="0"/>
              <a:t> 대용품으로도 이용</a:t>
            </a:r>
            <a:endParaRPr lang="ko-KR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3645024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/>
              <a:t>나무통은 의자로 많이 쓰이지만 </a:t>
            </a:r>
            <a:r>
              <a:rPr lang="ko-KR" altLang="en-US" sz="2400" dirty="0" err="1" smtClean="0"/>
              <a:t>설탕통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술통 때론 뚜껑으로 술잔을 표현하기도 하고 통에 올라간 것을 나무에 올라간 것으로 표현하기도 한다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71800" y="548680"/>
            <a:ext cx="3600400" cy="794057"/>
          </a:xfrm>
        </p:spPr>
        <p:txBody>
          <a:bodyPr>
            <a:no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분 라 </a:t>
            </a:r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쿠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71472" y="1428736"/>
            <a:ext cx="7315200" cy="4786346"/>
          </a:xfrm>
        </p:spPr>
        <p:txBody>
          <a:bodyPr/>
          <a:lstStyle/>
          <a:p>
            <a:pPr>
              <a:buNone/>
            </a:pP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분라쿠의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정의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분라쿠의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3200" dirty="0">
                <a:latin typeface="HY강B" pitchFamily="18" charset="-127"/>
                <a:ea typeface="HY강B" pitchFamily="18" charset="-127"/>
              </a:rPr>
              <a:t>세 가지 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요소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분라쿠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인형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오늘날의 </a:t>
            </a:r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분라쿠</a:t>
            </a:r>
            <a:endParaRPr lang="ko-KR" altLang="en-US" sz="3200" dirty="0">
              <a:latin typeface="HY강B" pitchFamily="18" charset="-127"/>
              <a:ea typeface="HY강B" pitchFamily="18" charset="-127"/>
            </a:endParaRPr>
          </a:p>
          <a:p>
            <a:pPr marL="4572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472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55576" y="908720"/>
            <a:ext cx="7315200" cy="525658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ko-KR" altLang="en-US" sz="2800" dirty="0" err="1" smtClean="0"/>
              <a:t>분라쿠란</a:t>
            </a:r>
            <a:r>
              <a:rPr lang="en-US" altLang="ko-KR" sz="2800" dirty="0" smtClean="0"/>
              <a:t>?</a:t>
            </a:r>
          </a:p>
          <a:p>
            <a:endParaRPr lang="en-US" altLang="ko-KR" dirty="0" smtClean="0"/>
          </a:p>
          <a:p>
            <a:pPr marL="45720" indent="0">
              <a:buNone/>
            </a:pPr>
            <a:r>
              <a:rPr lang="ko-KR" altLang="en-US" sz="2400" dirty="0"/>
              <a:t>‘</a:t>
            </a:r>
            <a:r>
              <a:rPr lang="ko-KR" altLang="en-US" sz="2400" dirty="0" err="1"/>
              <a:t>분라쿠</a:t>
            </a:r>
            <a:r>
              <a:rPr lang="ko-KR" altLang="en-US" sz="2400" dirty="0"/>
              <a:t>’는 일본의 전문적인 인형극이다</a:t>
            </a:r>
            <a:r>
              <a:rPr lang="en-US" altLang="ko-KR" sz="2400" dirty="0"/>
              <a:t>.(2003</a:t>
            </a:r>
            <a:r>
              <a:rPr lang="ko-KR" altLang="en-US" sz="2400" dirty="0"/>
              <a:t>년 </a:t>
            </a:r>
            <a:r>
              <a:rPr lang="en-US" altLang="ko-KR" sz="2400" dirty="0"/>
              <a:t>UNESCO </a:t>
            </a:r>
            <a:r>
              <a:rPr lang="ko-KR" altLang="en-US" sz="2400" dirty="0"/>
              <a:t>세계무형문화유산 등재</a:t>
            </a:r>
            <a:r>
              <a:rPr lang="en-US" altLang="ko-KR" sz="2400" dirty="0"/>
              <a:t>) 17</a:t>
            </a:r>
            <a:r>
              <a:rPr lang="ko-KR" altLang="en-US" sz="2400" dirty="0"/>
              <a:t>세기와 </a:t>
            </a:r>
            <a:r>
              <a:rPr lang="en-US" altLang="ko-KR" sz="2400" dirty="0"/>
              <a:t>18</a:t>
            </a:r>
            <a:r>
              <a:rPr lang="ko-KR" altLang="en-US" sz="2400" dirty="0"/>
              <a:t>세기에 처음으로 시작되었으며 일본의 </a:t>
            </a:r>
            <a:r>
              <a:rPr lang="en-US" altLang="ko-KR" sz="2400" dirty="0"/>
              <a:t>4</a:t>
            </a:r>
            <a:r>
              <a:rPr lang="ko-KR" altLang="en-US" sz="2400" dirty="0"/>
              <a:t>대 고전극 중 하나이다</a:t>
            </a:r>
            <a:r>
              <a:rPr lang="en-US" altLang="ko-KR" sz="2400" dirty="0"/>
              <a:t>. </a:t>
            </a:r>
            <a:r>
              <a:rPr lang="ko-KR" altLang="en-US" sz="2400" dirty="0"/>
              <a:t>나머지는 ‘가부키’</a:t>
            </a:r>
            <a:r>
              <a:rPr lang="en-US" altLang="ko-KR" sz="2400" dirty="0"/>
              <a:t>, ‘</a:t>
            </a:r>
            <a:r>
              <a:rPr lang="ko-KR" altLang="en-US" sz="2400" dirty="0"/>
              <a:t>노’ 및 ‘</a:t>
            </a:r>
            <a:r>
              <a:rPr lang="ko-KR" altLang="en-US" sz="2400" dirty="0" err="1"/>
              <a:t>교겐</a:t>
            </a:r>
            <a:r>
              <a:rPr lang="ko-KR" altLang="en-US" sz="2400" dirty="0"/>
              <a:t>’이다</a:t>
            </a:r>
            <a:r>
              <a:rPr lang="en-US" altLang="ko-KR" sz="2400" dirty="0"/>
              <a:t>. ‘</a:t>
            </a:r>
            <a:r>
              <a:rPr lang="ko-KR" altLang="en-US" sz="2400" dirty="0" err="1"/>
              <a:t>분라쿠</a:t>
            </a:r>
            <a:r>
              <a:rPr lang="ko-KR" altLang="en-US" sz="2400" dirty="0"/>
              <a:t>’라는 말은 </a:t>
            </a:r>
            <a:r>
              <a:rPr lang="ko-KR" altLang="en-US" sz="2400" dirty="0" err="1"/>
              <a:t>분라쿠자라는</a:t>
            </a:r>
            <a:r>
              <a:rPr lang="ko-KR" altLang="en-US" sz="2400" dirty="0"/>
              <a:t> 말에서 유래하였는데 이것은 오늘날까지 존재하는 유일한 상업 ‘</a:t>
            </a:r>
            <a:r>
              <a:rPr lang="ko-KR" altLang="en-US" sz="2400" dirty="0" err="1"/>
              <a:t>분라쿠</a:t>
            </a:r>
            <a:r>
              <a:rPr lang="ko-KR" altLang="en-US" sz="2400" dirty="0"/>
              <a:t>’ 극장의 이름이기도 하다</a:t>
            </a:r>
            <a:r>
              <a:rPr lang="en-US" altLang="ko-KR" sz="2400" dirty="0"/>
              <a:t>. ‘</a:t>
            </a:r>
            <a:r>
              <a:rPr lang="ko-KR" altLang="en-US" sz="2400" dirty="0" err="1"/>
              <a:t>분라쿠</a:t>
            </a:r>
            <a:r>
              <a:rPr lang="ko-KR" altLang="en-US" sz="2400" dirty="0"/>
              <a:t>’는 또한 ‘</a:t>
            </a:r>
            <a:r>
              <a:rPr lang="ko-KR" altLang="en-US" sz="2400" dirty="0" err="1"/>
              <a:t>닝쿄조루리</a:t>
            </a:r>
            <a:r>
              <a:rPr lang="ko-KR" altLang="en-US" sz="2400" dirty="0"/>
              <a:t>’라고도 불리며</a:t>
            </a:r>
            <a:r>
              <a:rPr lang="en-US" altLang="ko-KR" sz="2400" dirty="0"/>
              <a:t>, </a:t>
            </a:r>
            <a:r>
              <a:rPr lang="ko-KR" altLang="en-US" sz="2400" dirty="0"/>
              <a:t>이는 </a:t>
            </a:r>
            <a:r>
              <a:rPr lang="ko-KR" altLang="en-US" sz="2400" dirty="0" err="1"/>
              <a:t>분라쿠의</a:t>
            </a:r>
            <a:r>
              <a:rPr lang="ko-KR" altLang="en-US" sz="2400" dirty="0"/>
              <a:t> 기원과 본질을 강조한 말이다</a:t>
            </a:r>
            <a:r>
              <a:rPr lang="en-US" altLang="ko-KR" sz="2400" dirty="0"/>
              <a:t>. ‘</a:t>
            </a:r>
            <a:r>
              <a:rPr lang="ko-KR" altLang="en-US" sz="2400" dirty="0" err="1"/>
              <a:t>닝교</a:t>
            </a:r>
            <a:r>
              <a:rPr lang="ko-KR" altLang="en-US" sz="2400" dirty="0"/>
              <a:t>’는 “인형” 혹은 “애완인형”을 의미하며 “조루리”는 세 줄의 “</a:t>
            </a:r>
            <a:r>
              <a:rPr lang="ko-KR" altLang="en-US" sz="2400" dirty="0" err="1"/>
              <a:t>샤미센</a:t>
            </a:r>
            <a:r>
              <a:rPr lang="ko-KR" altLang="en-US" sz="2400" dirty="0"/>
              <a:t>” 반주에 맞춘 </a:t>
            </a:r>
            <a:r>
              <a:rPr lang="ko-KR" altLang="en-US" sz="2400" dirty="0" err="1"/>
              <a:t>이야기식</a:t>
            </a:r>
            <a:r>
              <a:rPr lang="ko-KR" altLang="en-US" sz="2400" dirty="0"/>
              <a:t> 창작의 한 형식이다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6117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315200" cy="1154097"/>
          </a:xfrm>
        </p:spPr>
        <p:txBody>
          <a:bodyPr/>
          <a:lstStyle/>
          <a:p>
            <a:pPr algn="ctr"/>
            <a:r>
              <a:rPr lang="ko-KR" altLang="en-US" dirty="0" err="1" smtClean="0"/>
              <a:t>분라쿠의</a:t>
            </a:r>
            <a:r>
              <a:rPr lang="ko-KR" altLang="en-US" dirty="0" smtClean="0"/>
              <a:t> 구성요소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4800" dirty="0" err="1" smtClean="0"/>
              <a:t>다유</a:t>
            </a:r>
            <a:endParaRPr lang="en-US" altLang="ko-KR" sz="4800" dirty="0" smtClean="0"/>
          </a:p>
          <a:p>
            <a:r>
              <a:rPr lang="ko-KR" altLang="en-US" sz="4800" dirty="0" err="1" smtClean="0"/>
              <a:t>샤미센</a:t>
            </a:r>
            <a:endParaRPr lang="en-US" altLang="ko-KR" sz="4800" dirty="0" smtClean="0"/>
          </a:p>
          <a:p>
            <a:r>
              <a:rPr lang="ko-KR" altLang="en-US" sz="4800" dirty="0" smtClean="0"/>
              <a:t>인형 </a:t>
            </a:r>
            <a:r>
              <a:rPr lang="en-US" altLang="ko-KR" sz="4800" dirty="0" smtClean="0"/>
              <a:t>(</a:t>
            </a:r>
            <a:r>
              <a:rPr lang="ko-KR" altLang="en-US" sz="4800" dirty="0" smtClean="0"/>
              <a:t>조종자</a:t>
            </a:r>
            <a:r>
              <a:rPr lang="en-US" altLang="ko-KR" sz="4800" dirty="0" smtClean="0"/>
              <a:t>)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2808399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6048672" cy="561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064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70485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1916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336704" cy="511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3780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노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노란 무엇인가</a:t>
            </a:r>
            <a:r>
              <a:rPr lang="en-US" altLang="ko-KR" sz="3000" dirty="0" smtClean="0">
                <a:latin typeface="HY강B" pitchFamily="18" charset="-127"/>
                <a:ea typeface="HY강B" pitchFamily="18" charset="-127"/>
              </a:rPr>
              <a:t>?</a:t>
            </a: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노의 가면과 등장인물</a:t>
            </a:r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노의 춤과 공연형태</a:t>
            </a:r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128792" cy="535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4123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315200" cy="781980"/>
          </a:xfrm>
        </p:spPr>
        <p:txBody>
          <a:bodyPr/>
          <a:lstStyle/>
          <a:p>
            <a:pPr algn="ctr"/>
            <a:r>
              <a:rPr lang="ko-KR" altLang="en-US" dirty="0" err="1" smtClean="0"/>
              <a:t>분라쿠</a:t>
            </a:r>
            <a:r>
              <a:rPr lang="ko-KR" altLang="en-US" dirty="0" smtClean="0"/>
              <a:t> 무대</a:t>
            </a:r>
            <a:endParaRPr lang="ko-KR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48883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8416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0"/>
            <a:ext cx="7315200" cy="1154097"/>
          </a:xfrm>
        </p:spPr>
        <p:txBody>
          <a:bodyPr/>
          <a:lstStyle/>
          <a:p>
            <a:pPr algn="ctr"/>
            <a:r>
              <a:rPr lang="ko-KR" altLang="en-US" dirty="0">
                <a:latin typeface="HY센스L" pitchFamily="18" charset="-127"/>
                <a:ea typeface="HY센스L" pitchFamily="18" charset="-127"/>
              </a:rPr>
              <a:t>오늘날의 </a:t>
            </a:r>
            <a:r>
              <a:rPr lang="ko-KR" altLang="en-US" dirty="0" err="1">
                <a:latin typeface="HY센스L" pitchFamily="18" charset="-127"/>
                <a:ea typeface="HY센스L" pitchFamily="18" charset="-127"/>
              </a:rPr>
              <a:t>분라쿠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15616" y="1484784"/>
            <a:ext cx="7315200" cy="3539527"/>
          </a:xfrm>
        </p:spPr>
        <p:txBody>
          <a:bodyPr>
            <a:normAutofit fontScale="92500"/>
          </a:bodyPr>
          <a:lstStyle/>
          <a:p>
            <a:pPr algn="just"/>
            <a:r>
              <a:rPr lang="ko-KR" altLang="en-US" sz="2800" dirty="0">
                <a:latin typeface="바탕" pitchFamily="18" charset="-127"/>
                <a:ea typeface="궁서" pitchFamily="18" charset="-127"/>
              </a:rPr>
              <a:t>오늘날의 </a:t>
            </a:r>
            <a:r>
              <a:rPr lang="ko-KR" altLang="en-US" sz="2800" dirty="0" err="1">
                <a:latin typeface="바탕" pitchFamily="18" charset="-127"/>
                <a:ea typeface="궁서" pitchFamily="18" charset="-127"/>
              </a:rPr>
              <a:t>분라쿠는</a:t>
            </a:r>
            <a:r>
              <a:rPr lang="ko-KR" altLang="en-US" sz="2800" dirty="0">
                <a:latin typeface="바탕" pitchFamily="18" charset="-127"/>
                <a:ea typeface="궁서" pitchFamily="18" charset="-127"/>
              </a:rPr>
              <a:t> </a:t>
            </a:r>
            <a:r>
              <a:rPr lang="ko-KR" altLang="en-US" sz="2800" i="1" u="sng" dirty="0">
                <a:latin typeface="바탕" pitchFamily="18" charset="-127"/>
                <a:ea typeface="궁서" pitchFamily="18" charset="-127"/>
              </a:rPr>
              <a:t>유네스코 세계무형유산이자 일본주요무형문화재로</a:t>
            </a:r>
            <a:r>
              <a:rPr lang="ko-KR" altLang="en-US" sz="2800" dirty="0">
                <a:latin typeface="바탕" pitchFamily="18" charset="-127"/>
                <a:ea typeface="궁서" pitchFamily="18" charset="-127"/>
              </a:rPr>
              <a:t> 지정되어 일본인들의 문화적 자랑거리의 하나가 되고 있다</a:t>
            </a:r>
            <a:r>
              <a:rPr lang="en-US" altLang="ko-KR" sz="2800" dirty="0">
                <a:latin typeface="바탕" pitchFamily="18" charset="-127"/>
                <a:ea typeface="궁서" pitchFamily="18" charset="-127"/>
              </a:rPr>
              <a:t>. </a:t>
            </a:r>
          </a:p>
          <a:p>
            <a:pPr algn="just">
              <a:buFont typeface="Wingdings 2" pitchFamily="18" charset="2"/>
              <a:buNone/>
            </a:pPr>
            <a:r>
              <a:rPr lang="en-US" altLang="ko-KR" sz="2800" dirty="0">
                <a:latin typeface="바탕" pitchFamily="18" charset="-127"/>
                <a:ea typeface="궁서" pitchFamily="18" charset="-127"/>
              </a:rPr>
              <a:t>   </a:t>
            </a:r>
            <a:r>
              <a:rPr lang="ko-KR" altLang="en-US" sz="2800" dirty="0" err="1">
                <a:latin typeface="바탕" pitchFamily="18" charset="-127"/>
                <a:ea typeface="궁서" pitchFamily="18" charset="-127"/>
              </a:rPr>
              <a:t>분라쿠좌가</a:t>
            </a:r>
            <a:r>
              <a:rPr lang="ko-KR" altLang="en-US" sz="2800" dirty="0">
                <a:latin typeface="바탕" pitchFamily="18" charset="-127"/>
                <a:ea typeface="궁서" pitchFamily="18" charset="-127"/>
              </a:rPr>
              <a:t> 있던 오사카의 </a:t>
            </a:r>
            <a:r>
              <a:rPr lang="ko-KR" altLang="en-US" sz="2800" dirty="0" err="1">
                <a:latin typeface="바탕" pitchFamily="18" charset="-127"/>
                <a:ea typeface="궁서" pitchFamily="18" charset="-127"/>
              </a:rPr>
              <a:t>니혼바시</a:t>
            </a:r>
            <a:r>
              <a:rPr lang="en-US" altLang="ko-KR" sz="2800" dirty="0">
                <a:latin typeface="바탕" pitchFamily="18" charset="-127"/>
                <a:ea typeface="궁서" pitchFamily="18" charset="-127"/>
              </a:rPr>
              <a:t>(</a:t>
            </a:r>
            <a:r>
              <a:rPr lang="ko-KR" altLang="en-US" sz="2800" dirty="0" err="1">
                <a:latin typeface="바탕" pitchFamily="18" charset="-127"/>
                <a:ea typeface="궁서" pitchFamily="18" charset="-127"/>
              </a:rPr>
              <a:t>日本橋</a:t>
            </a:r>
            <a:r>
              <a:rPr lang="en-US" altLang="ko-KR" sz="2800" dirty="0">
                <a:latin typeface="바탕" pitchFamily="18" charset="-127"/>
                <a:ea typeface="궁서" pitchFamily="18" charset="-127"/>
              </a:rPr>
              <a:t>)</a:t>
            </a:r>
            <a:r>
              <a:rPr lang="ko-KR" altLang="en-US" sz="2800" dirty="0">
                <a:latin typeface="바탕" pitchFamily="18" charset="-127"/>
                <a:ea typeface="궁서" pitchFamily="18" charset="-127"/>
              </a:rPr>
              <a:t>에는 </a:t>
            </a:r>
            <a:r>
              <a:rPr lang="ko-KR" altLang="en-US" sz="2800" i="1" u="sng" dirty="0" err="1">
                <a:latin typeface="바탕" pitchFamily="18" charset="-127"/>
                <a:ea typeface="궁서" pitchFamily="18" charset="-127"/>
              </a:rPr>
              <a:t>국립분라쿠극장</a:t>
            </a:r>
            <a:r>
              <a:rPr lang="en-US" altLang="ko-KR" sz="2800" dirty="0">
                <a:latin typeface="바탕" pitchFamily="18" charset="-127"/>
                <a:ea typeface="궁서" pitchFamily="18" charset="-127"/>
              </a:rPr>
              <a:t>(</a:t>
            </a:r>
            <a:r>
              <a:rPr lang="ko-KR" altLang="en-US" sz="2800" dirty="0">
                <a:latin typeface="바탕" pitchFamily="18" charset="-127"/>
                <a:ea typeface="궁서" pitchFamily="18" charset="-127"/>
              </a:rPr>
              <a:t>國立文樂劇場</a:t>
            </a:r>
            <a:r>
              <a:rPr lang="en-US" altLang="ko-KR" sz="2800" dirty="0">
                <a:latin typeface="바탕" pitchFamily="18" charset="-127"/>
                <a:ea typeface="궁서" pitchFamily="18" charset="-127"/>
              </a:rPr>
              <a:t>)</a:t>
            </a:r>
            <a:r>
              <a:rPr lang="ko-KR" altLang="en-US" sz="2800" dirty="0">
                <a:latin typeface="바탕" pitchFamily="18" charset="-127"/>
                <a:ea typeface="궁서" pitchFamily="18" charset="-127"/>
              </a:rPr>
              <a:t>이 설립되어</a:t>
            </a:r>
            <a:r>
              <a:rPr lang="en-US" altLang="ko-KR" sz="2800" dirty="0">
                <a:latin typeface="바탕" pitchFamily="18" charset="-127"/>
                <a:ea typeface="궁서" pitchFamily="18" charset="-127"/>
              </a:rPr>
              <a:t>, </a:t>
            </a:r>
            <a:r>
              <a:rPr lang="ko-KR" altLang="en-US" sz="2800" dirty="0">
                <a:latin typeface="바탕" pitchFamily="18" charset="-127"/>
                <a:ea typeface="궁서" pitchFamily="18" charset="-127"/>
              </a:rPr>
              <a:t>이곳을 중심으로 오늘날에도 활발한 정기 공연과 순회 공연으로 많은 팬을 확보하고 있다</a:t>
            </a:r>
            <a:endParaRPr lang="ko-KR" altLang="en-US" sz="2800" dirty="0">
              <a:ea typeface="궁서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08550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4348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가 부 키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가부키란 무엇인가</a:t>
            </a:r>
            <a:r>
              <a:rPr lang="en-US" altLang="ko-KR" sz="3200" dirty="0" smtClean="0">
                <a:latin typeface="HY강B" pitchFamily="18" charset="-127"/>
                <a:ea typeface="HY강B" pitchFamily="18" charset="-127"/>
              </a:rPr>
              <a:t>?</a:t>
            </a: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가부키의 역사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가부키의 가계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가부키의 무대장치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 배우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pPr>
              <a:buNone/>
            </a:pP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sz="3200" dirty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ko-KR" altLang="en-US" sz="4800" b="1" dirty="0" smtClean="0"/>
              <a:t>일본의 대표적 전통예술 가부키</a:t>
            </a:r>
            <a:endParaRPr lang="ko-KR" altLang="en-US" sz="4800" b="1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683568" y="2276872"/>
            <a:ext cx="7931224" cy="6046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b="1" dirty="0"/>
              <a:t>성인 남자만이 연기를 </a:t>
            </a:r>
            <a:r>
              <a:rPr lang="ko-KR" altLang="en-US" b="1" dirty="0" smtClean="0"/>
              <a:t>하는 </a:t>
            </a:r>
            <a:r>
              <a:rPr lang="ko-KR" altLang="en-US" b="1" dirty="0" err="1" smtClean="0"/>
              <a:t>야로오</a:t>
            </a:r>
            <a:r>
              <a:rPr lang="ko-KR" altLang="en-US" b="1" dirty="0" smtClean="0"/>
              <a:t> 가부키</a:t>
            </a:r>
          </a:p>
          <a:p>
            <a:pPr>
              <a:buNone/>
            </a:pPr>
            <a:endParaRPr lang="en-US" altLang="ko-KR" b="1" dirty="0" smtClean="0"/>
          </a:p>
          <a:p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285293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(</a:t>
            </a:r>
            <a:r>
              <a:rPr lang="ko-KR" altLang="en-US" sz="3200" dirty="0" err="1" smtClean="0"/>
              <a:t>野郞歌舞伎</a:t>
            </a:r>
            <a:r>
              <a:rPr lang="en-US" altLang="ko-KR" sz="3200" dirty="0" smtClean="0"/>
              <a:t>)</a:t>
            </a:r>
            <a:endParaRPr lang="ko-KR" altLang="en-US" sz="3200" dirty="0"/>
          </a:p>
        </p:txBody>
      </p:sp>
      <p:pic>
        <p:nvPicPr>
          <p:cNvPr id="6146" name="Picture 2" descr="http://cafeptthumb4.phinf.naver.net/20151105_81/kanjanisy_1446721860098zRkYh_JPEG/%C0%CF%BA%BB%B0%A1%BA%CE%C5%B01.jpg?type=w7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16832"/>
            <a:ext cx="4242048" cy="4261843"/>
          </a:xfrm>
          <a:prstGeom prst="rect">
            <a:avLst/>
          </a:prstGeom>
          <a:noFill/>
        </p:spPr>
      </p:pic>
      <p:sp>
        <p:nvSpPr>
          <p:cNvPr id="9" name="도넛 8"/>
          <p:cNvSpPr/>
          <p:nvPr/>
        </p:nvSpPr>
        <p:spPr>
          <a:xfrm>
            <a:off x="179512" y="1772816"/>
            <a:ext cx="3024336" cy="1512168"/>
          </a:xfrm>
          <a:prstGeom prst="donut">
            <a:avLst>
              <a:gd name="adj" fmla="val 16278"/>
            </a:avLst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6148" name="Picture 4" descr="http://cafeptthumb4.phinf.naver.net/20151105_117/kanjanisy_1446724147015eDGFP_JPEG/%C0%CF%BA%BB%B0%A1%BA%CE%C5%B02.jpg?type=w7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4824536" cy="2903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7" name="_x233650648"/>
          <p:cNvSpPr>
            <a:spLocks noChangeArrowheads="1"/>
          </p:cNvSpPr>
          <p:nvPr/>
        </p:nvSpPr>
        <p:spPr bwMode="auto">
          <a:xfrm>
            <a:off x="0" y="0"/>
            <a:ext cx="37068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가부키의 역사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0" name="_x189272728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14290"/>
            <a:ext cx="4814354" cy="3214289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2" name="_x233629448" descr="cif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4" y="3571876"/>
            <a:ext cx="8393141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29" name="_x230737952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5543551" cy="317752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31" name="_x232269304" descr="cif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643314"/>
            <a:ext cx="7858180" cy="2928958"/>
          </a:xfrm>
          <a:prstGeom prst="rect">
            <a:avLst/>
          </a:prstGeom>
          <a:noFill/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533" name="_x230672840"/>
          <p:cNvSpPr>
            <a:spLocks noChangeArrowheads="1"/>
          </p:cNvSpPr>
          <p:nvPr/>
        </p:nvSpPr>
        <p:spPr bwMode="auto">
          <a:xfrm>
            <a:off x="6400800" y="142852"/>
            <a:ext cx="2743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오쿠니</a:t>
            </a:r>
            <a:r>
              <a:rPr kumimoji="1" lang="ko-KR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가부키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(</a:t>
            </a:r>
            <a:r>
              <a:rPr kumimoji="1" lang="ko-KR" altLang="en-US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유녀 가부키</a:t>
            </a:r>
            <a:r>
              <a:rPr kumimoji="1" lang="en-US" altLang="ko-KR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)</a:t>
            </a:r>
            <a:endParaRPr kumimoji="1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232256664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6096000" cy="4067175"/>
          </a:xfrm>
          <a:prstGeom prst="rect">
            <a:avLst/>
          </a:prstGeom>
          <a:noFill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7" name="_x189267688" descr="cif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000372"/>
            <a:ext cx="5486400" cy="3429000"/>
          </a:xfrm>
          <a:prstGeom prst="rect">
            <a:avLst/>
          </a:prstGeom>
          <a:noFill/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509" name="_x232514864"/>
          <p:cNvSpPr>
            <a:spLocks noChangeArrowheads="1"/>
          </p:cNvSpPr>
          <p:nvPr/>
        </p:nvSpPr>
        <p:spPr bwMode="auto">
          <a:xfrm>
            <a:off x="6572264" y="500042"/>
            <a:ext cx="217487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가부키</a:t>
            </a:r>
            <a:r>
              <a:rPr kumimoji="1" lang="ko-KR" altLang="en-US" sz="3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3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춤</a:t>
            </a: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512" name="_x232285304"/>
          <p:cNvSpPr>
            <a:spLocks noChangeArrowheads="1"/>
          </p:cNvSpPr>
          <p:nvPr/>
        </p:nvSpPr>
        <p:spPr bwMode="auto">
          <a:xfrm>
            <a:off x="6572264" y="1285860"/>
            <a:ext cx="2376487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가부키</a:t>
            </a:r>
            <a:r>
              <a:rPr kumimoji="1" lang="ko-KR" altLang="en-US" sz="3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3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극</a:t>
            </a:r>
            <a:endParaRPr kumimoji="1" lang="ko-KR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57" name="_x230745392"/>
          <p:cNvSpPr>
            <a:spLocks noChangeArrowheads="1"/>
          </p:cNvSpPr>
          <p:nvPr/>
        </p:nvSpPr>
        <p:spPr bwMode="auto">
          <a:xfrm>
            <a:off x="285720" y="214290"/>
            <a:ext cx="38862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가부키 탄압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_x233628328"/>
          <p:cNvSpPr>
            <a:spLocks noChangeArrowheads="1"/>
          </p:cNvSpPr>
          <p:nvPr/>
        </p:nvSpPr>
        <p:spPr bwMode="auto">
          <a:xfrm>
            <a:off x="4714876" y="285728"/>
            <a:ext cx="1687513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궁서체" pitchFamily="17" charset="-127"/>
                <a:ea typeface="궁서체" pitchFamily="17" charset="-127"/>
                <a:cs typeface="굴림" pitchFamily="50" charset="-127"/>
              </a:rPr>
              <a:t>검약령</a:t>
            </a:r>
            <a:r>
              <a:rPr kumimoji="1" lang="ko-KR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궁서체" pitchFamily="17" charset="-127"/>
                <a:ea typeface="궁서체" pitchFamily="17" charset="-127"/>
                <a:cs typeface="굴림" pitchFamily="50" charset="-127"/>
              </a:rPr>
              <a:t> </a:t>
            </a:r>
            <a:r>
              <a:rPr kumimoji="1" lang="ko-KR" altLang="ko-KR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궁서체" pitchFamily="17" charset="-127"/>
                <a:ea typeface="궁서체" pitchFamily="17" charset="-127"/>
                <a:cs typeface="굴림" pitchFamily="50" charset="-127"/>
              </a:rPr>
              <a:t>1843</a:t>
            </a:r>
            <a:r>
              <a:rPr kumimoji="1" lang="ko-KR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궁서체" pitchFamily="17" charset="-127"/>
                <a:ea typeface="궁서체" pitchFamily="17" charset="-127"/>
                <a:cs typeface="굴림" pitchFamily="50" charset="-127"/>
              </a:rPr>
              <a:t>년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63" name="_x189266408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8643998" cy="4781835"/>
          </a:xfrm>
          <a:prstGeom prst="rect">
            <a:avLst/>
          </a:prstGeom>
          <a:noFill/>
        </p:spPr>
      </p:pic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5" name="_x69971216"/>
          <p:cNvSpPr>
            <a:spLocks noChangeArrowheads="1"/>
          </p:cNvSpPr>
          <p:nvPr/>
        </p:nvSpPr>
        <p:spPr bwMode="auto">
          <a:xfrm>
            <a:off x="3428992" y="1857364"/>
            <a:ext cx="33845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궁서체" pitchFamily="17" charset="-127"/>
                <a:ea typeface="궁서체" pitchFamily="17" charset="-127"/>
                <a:cs typeface="굴림" pitchFamily="50" charset="-127"/>
              </a:rPr>
              <a:t>야한 소설의 작가와 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궁서체" pitchFamily="17" charset="-127"/>
                <a:ea typeface="궁서체" pitchFamily="17" charset="-127"/>
                <a:cs typeface="굴림" pitchFamily="50" charset="-127"/>
              </a:rPr>
              <a:t>가부키 배우들을 잡아들임 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433" name="_x233637448"/>
          <p:cNvSpPr>
            <a:spLocks noChangeArrowheads="1"/>
          </p:cNvSpPr>
          <p:nvPr/>
        </p:nvSpPr>
        <p:spPr bwMode="auto">
          <a:xfrm>
            <a:off x="285720" y="214290"/>
            <a:ext cx="51816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제 </a:t>
            </a:r>
            <a:r>
              <a:rPr kumimoji="1" lang="ko-KR" altLang="ko-K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2</a:t>
            </a:r>
            <a:r>
              <a:rPr kumimoji="1" lang="ko-K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차 세계대전 이후의 가부키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6" name="_x189276008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3662165" cy="5072098"/>
          </a:xfrm>
          <a:prstGeom prst="rect">
            <a:avLst/>
          </a:prstGeom>
          <a:noFill/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8" name="_x69978896" descr="cif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2613" y="1214422"/>
            <a:ext cx="4572000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란  무엇인가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?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980728"/>
            <a:ext cx="595224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9563" y="2636912"/>
            <a:ext cx="5596709" cy="365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361" name="_x189267288"/>
          <p:cNvSpPr>
            <a:spLocks noChangeArrowheads="1"/>
          </p:cNvSpPr>
          <p:nvPr/>
        </p:nvSpPr>
        <p:spPr bwMode="auto">
          <a:xfrm>
            <a:off x="285720" y="214290"/>
            <a:ext cx="41735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현재의 가부키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364" name="_x69969456"/>
          <p:cNvSpPr>
            <a:spLocks noChangeArrowheads="1"/>
          </p:cNvSpPr>
          <p:nvPr/>
        </p:nvSpPr>
        <p:spPr bwMode="auto">
          <a:xfrm>
            <a:off x="4643438" y="428604"/>
            <a:ext cx="41735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만화 원피스를 가부키로 표현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7" name="_x69977856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857232"/>
            <a:ext cx="4357719" cy="5643602"/>
          </a:xfrm>
          <a:prstGeom prst="rect">
            <a:avLst/>
          </a:prstGeom>
          <a:noFill/>
        </p:spPr>
      </p:pic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9" name="_x233631128" descr="cif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928670"/>
            <a:ext cx="3857652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85" name="_x232503824"/>
          <p:cNvSpPr>
            <a:spLocks noChangeArrowheads="1"/>
          </p:cNvSpPr>
          <p:nvPr/>
        </p:nvSpPr>
        <p:spPr bwMode="auto">
          <a:xfrm>
            <a:off x="142844" y="142852"/>
            <a:ext cx="197961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가계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88" name="_x234599312"/>
          <p:cNvSpPr>
            <a:spLocks noChangeArrowheads="1"/>
          </p:cNvSpPr>
          <p:nvPr/>
        </p:nvSpPr>
        <p:spPr bwMode="auto">
          <a:xfrm>
            <a:off x="4357686" y="142852"/>
            <a:ext cx="38862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이치카와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</a:t>
            </a: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단쥬로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가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市川団十郎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91" name="_x232505024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2400285" cy="3385442"/>
          </a:xfrm>
          <a:prstGeom prst="rect">
            <a:avLst/>
          </a:prstGeom>
          <a:noFill/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93" name="_x69968736" descr="cif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428736"/>
            <a:ext cx="2776224" cy="3643338"/>
          </a:xfrm>
          <a:prstGeom prst="rect">
            <a:avLst/>
          </a:prstGeom>
          <a:noFill/>
        </p:spPr>
      </p:pic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95" name="_x189269528"/>
          <p:cNvSpPr>
            <a:spLocks noChangeArrowheads="1"/>
          </p:cNvSpPr>
          <p:nvPr/>
        </p:nvSpPr>
        <p:spPr bwMode="auto">
          <a:xfrm>
            <a:off x="2643174" y="1142984"/>
            <a:ext cx="19796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3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11</a:t>
            </a:r>
            <a:r>
              <a:rPr kumimoji="1" lang="ko-KR" altLang="en-US" sz="3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대</a:t>
            </a:r>
            <a:endParaRPr kumimoji="1" lang="ko-KR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이치카와에비조</a:t>
            </a: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98" name="_x69970736" descr="cif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929198"/>
            <a:ext cx="1714512" cy="1714512"/>
          </a:xfrm>
          <a:prstGeom prst="rect">
            <a:avLst/>
          </a:prstGeom>
          <a:noFill/>
        </p:spPr>
      </p:pic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400" name="_x189265608"/>
          <p:cNvSpPr>
            <a:spLocks noChangeArrowheads="1"/>
          </p:cNvSpPr>
          <p:nvPr/>
        </p:nvSpPr>
        <p:spPr bwMode="auto">
          <a:xfrm>
            <a:off x="6715140" y="5214950"/>
            <a:ext cx="197961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니라미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403" name="_x233625208"/>
          <p:cNvSpPr>
            <a:spLocks noChangeArrowheads="1"/>
          </p:cNvSpPr>
          <p:nvPr/>
        </p:nvSpPr>
        <p:spPr bwMode="auto">
          <a:xfrm>
            <a:off x="1714480" y="5572140"/>
            <a:ext cx="197961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문양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미마스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09" name="_x232266504"/>
          <p:cNvSpPr>
            <a:spLocks noChangeArrowheads="1"/>
          </p:cNvSpPr>
          <p:nvPr/>
        </p:nvSpPr>
        <p:spPr bwMode="auto">
          <a:xfrm>
            <a:off x="214282" y="357166"/>
            <a:ext cx="252888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7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대 </a:t>
            </a:r>
            <a:r>
              <a:rPr kumimoji="1" lang="ko-KR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오노에키쿠고로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</a:t>
            </a:r>
            <a:endParaRPr kumimoji="1" lang="ko-KR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2" name="_x189266008"/>
          <p:cNvSpPr>
            <a:spLocks noChangeArrowheads="1"/>
          </p:cNvSpPr>
          <p:nvPr/>
        </p:nvSpPr>
        <p:spPr bwMode="auto">
          <a:xfrm>
            <a:off x="5214942" y="214290"/>
            <a:ext cx="3598863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오노에키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</a:t>
            </a: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쿠고로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가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尾上菊五郎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15" name="_x189266728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2463800" cy="3810000"/>
          </a:xfrm>
          <a:prstGeom prst="rect">
            <a:avLst/>
          </a:prstGeom>
          <a:noFill/>
        </p:spPr>
      </p:pic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7" name="_x233640888"/>
          <p:cNvSpPr>
            <a:spLocks noChangeArrowheads="1"/>
          </p:cNvSpPr>
          <p:nvPr/>
        </p:nvSpPr>
        <p:spPr bwMode="auto">
          <a:xfrm>
            <a:off x="6072198" y="5972175"/>
            <a:ext cx="2322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타치야쿠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(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남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)</a:t>
            </a:r>
            <a:endParaRPr kumimoji="1" lang="ko-KR" alt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온나가타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(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여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)</a:t>
            </a:r>
            <a:endParaRPr kumimoji="1" lang="ko-KR" alt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20" name="_x233641608"/>
          <p:cNvSpPr>
            <a:spLocks noChangeArrowheads="1"/>
          </p:cNvSpPr>
          <p:nvPr/>
        </p:nvSpPr>
        <p:spPr bwMode="auto">
          <a:xfrm>
            <a:off x="2357422" y="5715016"/>
            <a:ext cx="345916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문양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카사네오우기니다키가시와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25" name="_x69977936" descr="cif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3571876"/>
            <a:ext cx="2098695" cy="2098695"/>
          </a:xfrm>
          <a:prstGeom prst="rect">
            <a:avLst/>
          </a:prstGeom>
          <a:noFill/>
        </p:spPr>
      </p:pic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27" name="_x189269208" descr="cif0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428736"/>
            <a:ext cx="3429024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337" name="_x232523424"/>
          <p:cNvSpPr>
            <a:spLocks noChangeArrowheads="1"/>
          </p:cNvSpPr>
          <p:nvPr/>
        </p:nvSpPr>
        <p:spPr bwMode="auto">
          <a:xfrm>
            <a:off x="214282" y="0"/>
            <a:ext cx="3563938" cy="938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마츠모토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</a:t>
            </a: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코시로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가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松本幸四郎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340" name="_x233640808"/>
          <p:cNvSpPr>
            <a:spLocks noChangeArrowheads="1"/>
          </p:cNvSpPr>
          <p:nvPr/>
        </p:nvSpPr>
        <p:spPr bwMode="auto">
          <a:xfrm>
            <a:off x="5580062" y="1071546"/>
            <a:ext cx="3563938" cy="650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문양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욧츠하나비시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343" name="_x232264664"/>
          <p:cNvSpPr>
            <a:spLocks noChangeArrowheads="1"/>
          </p:cNvSpPr>
          <p:nvPr/>
        </p:nvSpPr>
        <p:spPr bwMode="auto">
          <a:xfrm>
            <a:off x="214282" y="5715016"/>
            <a:ext cx="3563938" cy="7953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9</a:t>
            </a:r>
            <a:r>
              <a:rPr kumimoji="1" lang="ko-K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대 </a:t>
            </a:r>
            <a:r>
              <a:rPr kumimoji="1" lang="ko-KR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마츠모토코시로</a:t>
            </a:r>
            <a:r>
              <a:rPr kumimoji="1" lang="ko-KR" altLang="en-US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</a:t>
            </a: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6" name="_x233625048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3286148" cy="4357718"/>
          </a:xfrm>
          <a:prstGeom prst="rect">
            <a:avLst/>
          </a:prstGeom>
          <a:noFill/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8" name="_x69966736" descr="cif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000240"/>
            <a:ext cx="3929090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481" name="_x234596432"/>
          <p:cNvSpPr>
            <a:spLocks noChangeArrowheads="1"/>
          </p:cNvSpPr>
          <p:nvPr/>
        </p:nvSpPr>
        <p:spPr bwMode="auto">
          <a:xfrm>
            <a:off x="2857488" y="714356"/>
            <a:ext cx="292895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/>
              <a:t>18</a:t>
            </a:r>
            <a:r>
              <a:rPr lang="ko-KR" altLang="en-US" dirty="0"/>
              <a:t>대 </a:t>
            </a:r>
            <a:r>
              <a:rPr lang="ko-KR" altLang="en-US" dirty="0" err="1"/>
              <a:t>나카무라칸자부로</a:t>
            </a:r>
            <a:r>
              <a:rPr lang="ko-KR" altLang="en-US" dirty="0"/>
              <a:t> </a:t>
            </a:r>
            <a:endParaRPr lang="ko-KR" altLang="en-US" dirty="0" smtClean="0"/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484" name="_x232515184"/>
          <p:cNvSpPr>
            <a:spLocks noChangeArrowheads="1"/>
          </p:cNvSpPr>
          <p:nvPr/>
        </p:nvSpPr>
        <p:spPr bwMode="auto">
          <a:xfrm>
            <a:off x="5473700" y="0"/>
            <a:ext cx="36703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나카무라</a:t>
            </a:r>
            <a:r>
              <a:rPr kumimoji="1" lang="ko-KR" sz="2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</a:t>
            </a:r>
            <a:r>
              <a:rPr kumimoji="1" lang="ko-KR" sz="2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칸자부로</a:t>
            </a:r>
            <a:r>
              <a:rPr kumimoji="1" lang="ko-KR" sz="2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 가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中村勘三郎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487" name="_x233624008"/>
          <p:cNvSpPr>
            <a:spLocks noChangeArrowheads="1"/>
          </p:cNvSpPr>
          <p:nvPr/>
        </p:nvSpPr>
        <p:spPr bwMode="auto">
          <a:xfrm>
            <a:off x="5715008" y="2428868"/>
            <a:ext cx="27733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문양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스미키리이쵸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490" name="_x234622912"/>
          <p:cNvSpPr>
            <a:spLocks noChangeArrowheads="1"/>
          </p:cNvSpPr>
          <p:nvPr/>
        </p:nvSpPr>
        <p:spPr bwMode="auto">
          <a:xfrm>
            <a:off x="6159500" y="5715016"/>
            <a:ext cx="2984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헤이세이나카무라자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3" name="_x232508304" descr="cif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2762250" cy="3429000"/>
          </a:xfrm>
          <a:prstGeom prst="rect">
            <a:avLst/>
          </a:prstGeom>
          <a:noFill/>
        </p:spPr>
      </p:pic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5" name="_x234604192" descr="cif0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357298"/>
            <a:ext cx="3071834" cy="2428892"/>
          </a:xfrm>
          <a:prstGeom prst="rect">
            <a:avLst/>
          </a:prstGeom>
          <a:noFill/>
        </p:spPr>
      </p:pic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7" name="_x232532944" descr="cif0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00504"/>
            <a:ext cx="5895975" cy="2728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395536" y="1484784"/>
            <a:ext cx="8856984" cy="648072"/>
          </a:xfrm>
        </p:spPr>
        <p:txBody>
          <a:bodyPr>
            <a:noAutofit/>
          </a:bodyPr>
          <a:lstStyle/>
          <a:p>
            <a:pPr lvl="0" fontAlgn="base">
              <a:buFont typeface="Wingdings" pitchFamily="2" charset="2"/>
              <a:buChar char="u"/>
            </a:pPr>
            <a:r>
              <a:rPr lang="ko-KR" altLang="en-US" sz="3600" b="1" dirty="0"/>
              <a:t>일본의 대표적인 전통 무대예술 </a:t>
            </a:r>
            <a:r>
              <a:rPr lang="ko-KR" altLang="en-US" sz="3600" b="1" dirty="0" smtClean="0"/>
              <a:t>가부키</a:t>
            </a:r>
            <a:endParaRPr lang="ko-KR" alt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5536" y="407707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buFont typeface="Wingdings" pitchFamily="2" charset="2"/>
              <a:buChar char="u"/>
            </a:pPr>
            <a:r>
              <a:rPr lang="ko-KR" altLang="en-US" sz="3600" b="1" dirty="0" smtClean="0"/>
              <a:t>가부키 연기자</a:t>
            </a:r>
            <a:endParaRPr lang="en-US" altLang="ko-KR" sz="3600" b="1" dirty="0" smtClean="0"/>
          </a:p>
          <a:p>
            <a:pPr fontAlgn="base">
              <a:buFont typeface="Arial" pitchFamily="34" charset="0"/>
              <a:buChar char="•"/>
            </a:pPr>
            <a:r>
              <a:rPr lang="ko-KR" altLang="en-US" sz="3000" dirty="0" smtClean="0"/>
              <a:t>가부키 배우가 된다는 것</a:t>
            </a:r>
          </a:p>
          <a:p>
            <a:pPr lvl="0" fontAlgn="base">
              <a:buFont typeface="Arial" pitchFamily="34" charset="0"/>
              <a:buChar char="•"/>
            </a:pPr>
            <a:r>
              <a:rPr lang="ko-KR" altLang="en-US" sz="3000" dirty="0" smtClean="0"/>
              <a:t>의상과 화장</a:t>
            </a:r>
            <a:endParaRPr lang="ko-KR" altLang="en-US" sz="3000" dirty="0"/>
          </a:p>
        </p:txBody>
      </p:sp>
      <p:sp>
        <p:nvSpPr>
          <p:cNvPr id="17" name="TextBox 16"/>
          <p:cNvSpPr txBox="1"/>
          <p:nvPr/>
        </p:nvSpPr>
        <p:spPr>
          <a:xfrm>
            <a:off x="5228456" y="4229472"/>
            <a:ext cx="406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2348880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buFont typeface="Wingdings" pitchFamily="2" charset="2"/>
              <a:buChar char="u"/>
            </a:pPr>
            <a:r>
              <a:rPr lang="ko-KR" altLang="en-US" sz="3600" b="1" dirty="0"/>
              <a:t>가부키의 무대장치</a:t>
            </a:r>
          </a:p>
          <a:p>
            <a:pPr lvl="0" fontAlgn="base">
              <a:buFont typeface="Arial" pitchFamily="34" charset="0"/>
              <a:buChar char="•"/>
            </a:pPr>
            <a:r>
              <a:rPr lang="ko-KR" altLang="en-US" sz="3000" dirty="0" smtClean="0"/>
              <a:t>음향효과 </a:t>
            </a:r>
            <a:r>
              <a:rPr lang="ko-KR" altLang="en-US" sz="3000" dirty="0"/>
              <a:t>및 악기</a:t>
            </a:r>
          </a:p>
          <a:p>
            <a:pPr lvl="0" fontAlgn="base">
              <a:buFont typeface="Arial" pitchFamily="34" charset="0"/>
              <a:buChar char="•"/>
            </a:pPr>
            <a:r>
              <a:rPr lang="ko-KR" altLang="en-US" sz="3000" dirty="0"/>
              <a:t>무대 구성과 연출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b="1" dirty="0" smtClean="0"/>
              <a:t>가부키의 무대장치</a:t>
            </a:r>
            <a:endParaRPr lang="ko-KR" alt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71800" y="1556792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음향효과 및 악기</a:t>
            </a:r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92080" y="263691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i="1" dirty="0" err="1" smtClean="0"/>
              <a:t>샤미센</a:t>
            </a:r>
            <a:endParaRPr lang="ko-KR" altLang="en-US" sz="3600" b="1" i="1" dirty="0"/>
          </a:p>
        </p:txBody>
      </p:sp>
      <p:pic>
        <p:nvPicPr>
          <p:cNvPr id="5122" name="Picture 2" descr="http://postfiles12.naver.net/20100420_283/ysw01126_1271725674735I4CjX_jpg/323_ysw01126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4856125" cy="4104455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3" name="_x179526736" descr="EMB0000257c77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573016"/>
            <a:ext cx="2880320" cy="3008313"/>
          </a:xfrm>
          <a:prstGeom prst="rect">
            <a:avLst/>
          </a:prstGeom>
          <a:noFill/>
        </p:spPr>
      </p:pic>
      <p:sp>
        <p:nvSpPr>
          <p:cNvPr id="13" name="아래쪽 화살표 12"/>
          <p:cNvSpPr/>
          <p:nvPr/>
        </p:nvSpPr>
        <p:spPr>
          <a:xfrm rot="20447822">
            <a:off x="6153449" y="3261082"/>
            <a:ext cx="576064" cy="2083255"/>
          </a:xfrm>
          <a:prstGeom prst="downArrow">
            <a:avLst>
              <a:gd name="adj1" fmla="val 34723"/>
              <a:gd name="adj2" fmla="val 50000"/>
            </a:avLst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800" b="1" dirty="0" smtClean="0"/>
              <a:t>가부키의</a:t>
            </a:r>
            <a:r>
              <a:rPr lang="ko-KR" altLang="en-US" b="1" dirty="0" smtClean="0"/>
              <a:t> 무대장치</a:t>
            </a:r>
            <a:endParaRPr lang="ko-KR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55776" y="155679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/>
              <a:t>무대구성과 연출</a:t>
            </a:r>
            <a:endParaRPr lang="ko-KR" alt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2564904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3600" dirty="0" err="1"/>
              <a:t>지다이</a:t>
            </a:r>
            <a:r>
              <a:rPr lang="ko-KR" altLang="en-US" sz="3600" dirty="0"/>
              <a:t> </a:t>
            </a:r>
            <a:r>
              <a:rPr lang="ko-KR" altLang="en-US" sz="3600" dirty="0" err="1" smtClean="0"/>
              <a:t>모노</a:t>
            </a:r>
            <a:r>
              <a:rPr lang="en-US" altLang="ko-KR" sz="3600" dirty="0" smtClean="0"/>
              <a:t>(</a:t>
            </a:r>
            <a:r>
              <a:rPr lang="ko-KR" altLang="en-US" sz="3600" dirty="0"/>
              <a:t>역사극</a:t>
            </a:r>
            <a:r>
              <a:rPr lang="en-US" altLang="ko-KR" sz="3600" dirty="0" smtClean="0"/>
              <a:t>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3356992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3600" dirty="0" smtClean="0"/>
              <a:t>세와 </a:t>
            </a:r>
            <a:r>
              <a:rPr lang="ko-KR" altLang="en-US" sz="3600" dirty="0" err="1" smtClean="0"/>
              <a:t>모노</a:t>
            </a:r>
            <a:r>
              <a:rPr lang="en-US" altLang="ko-KR" sz="3600" dirty="0" smtClean="0"/>
              <a:t>(</a:t>
            </a:r>
            <a:r>
              <a:rPr lang="ko-KR" altLang="en-US" sz="3600" dirty="0" smtClean="0"/>
              <a:t>사회극</a:t>
            </a:r>
            <a:r>
              <a:rPr lang="en-US" altLang="ko-KR" sz="3600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414908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/>
              <a:t>쇼사고토</a:t>
            </a:r>
            <a:r>
              <a:rPr lang="en-US" altLang="ko-KR" sz="3600" dirty="0" smtClean="0"/>
              <a:t>(</a:t>
            </a:r>
            <a:r>
              <a:rPr lang="ko-KR" altLang="en-US" sz="3600" dirty="0" smtClean="0"/>
              <a:t>춤</a:t>
            </a:r>
            <a:r>
              <a:rPr lang="en-US" altLang="ko-KR" sz="3600" dirty="0" smtClean="0"/>
              <a:t>,</a:t>
            </a:r>
            <a:r>
              <a:rPr lang="ko-KR" altLang="en-US" sz="3600" dirty="0" smtClean="0"/>
              <a:t> 소품</a:t>
            </a:r>
            <a:r>
              <a:rPr lang="en-US" altLang="ko-KR" sz="3600" dirty="0" smtClean="0"/>
              <a:t>)</a:t>
            </a:r>
            <a:endParaRPr lang="ko-KR" alt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5760640" y="25649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rgbClr val="00B050"/>
                </a:solidFill>
              </a:rPr>
              <a:t>사무라이</a:t>
            </a:r>
            <a:endParaRPr lang="ko-KR" alt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0640" y="342900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FF0000"/>
                </a:solidFill>
              </a:rPr>
              <a:t>스캔들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뉴스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0640" y="4221088"/>
            <a:ext cx="349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02060"/>
                </a:solidFill>
              </a:rPr>
              <a:t>추상적 무용</a:t>
            </a:r>
            <a:r>
              <a:rPr lang="en-US" altLang="ko-KR" sz="3200" b="1" dirty="0" smtClean="0">
                <a:solidFill>
                  <a:srgbClr val="002060"/>
                </a:solidFill>
              </a:rPr>
              <a:t>, </a:t>
            </a:r>
            <a:r>
              <a:rPr lang="ko-KR" altLang="en-US" sz="3200" b="1" dirty="0" smtClean="0">
                <a:solidFill>
                  <a:srgbClr val="002060"/>
                </a:solidFill>
              </a:rPr>
              <a:t>마임</a:t>
            </a:r>
            <a:endParaRPr lang="ko-KR" alt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4714876" y="2714620"/>
            <a:ext cx="504056" cy="43204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른쪽 화살표 16"/>
          <p:cNvSpPr/>
          <p:nvPr/>
        </p:nvSpPr>
        <p:spPr>
          <a:xfrm>
            <a:off x="4714876" y="3429000"/>
            <a:ext cx="504056" cy="43204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오른쪽 화살표 17"/>
          <p:cNvSpPr/>
          <p:nvPr/>
        </p:nvSpPr>
        <p:spPr>
          <a:xfrm>
            <a:off x="4714876" y="4214818"/>
            <a:ext cx="504056" cy="43204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0" grpId="0"/>
      <p:bldP spid="13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b="1" dirty="0" smtClean="0"/>
              <a:t>가부키 연기자</a:t>
            </a:r>
            <a:endParaRPr lang="ko-KR" alt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162880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가부키 배우가 된다는 것</a:t>
            </a:r>
            <a:r>
              <a:rPr lang="en-US" altLang="ko-KR" sz="3200" b="1" dirty="0" smtClean="0"/>
              <a:t>…..</a:t>
            </a:r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2525995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err="1" smtClean="0">
                <a:solidFill>
                  <a:srgbClr val="FF0000"/>
                </a:solidFill>
              </a:rPr>
              <a:t>온나가타</a:t>
            </a:r>
            <a:endParaRPr lang="ko-KR" altLang="en-US" sz="4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2587551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err="1" smtClean="0">
                <a:solidFill>
                  <a:srgbClr val="002060"/>
                </a:solidFill>
              </a:rPr>
              <a:t>타치야쿠</a:t>
            </a:r>
            <a:endParaRPr lang="ko-KR" altLang="en-US" sz="48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342900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3200" b="1" i="1" dirty="0">
                <a:solidFill>
                  <a:srgbClr val="002060"/>
                </a:solidFill>
              </a:rPr>
              <a:t>立役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8184" y="3420289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3200" b="1" i="1" dirty="0" err="1">
                <a:solidFill>
                  <a:srgbClr val="FF0000"/>
                </a:solidFill>
              </a:rPr>
              <a:t>女方</a:t>
            </a:r>
            <a:endParaRPr lang="ko-KR" alt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348880"/>
            <a:ext cx="2995606" cy="4282527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179528496" descr="EMB0000257c7771"/>
          <p:cNvPicPr>
            <a:picLocks noChangeAspect="1" noChangeArrowheads="1"/>
          </p:cNvPicPr>
          <p:nvPr/>
        </p:nvPicPr>
        <p:blipFill>
          <a:blip r:embed="rId3" cstate="print"/>
          <a:srcRect l="5566" t="21701" r="51233" b="169"/>
          <a:stretch>
            <a:fillRect/>
          </a:stretch>
        </p:blipFill>
        <p:spPr bwMode="auto">
          <a:xfrm>
            <a:off x="755576" y="2348880"/>
            <a:ext cx="2951333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b="1" dirty="0" smtClean="0"/>
              <a:t>가부키 연기자</a:t>
            </a:r>
            <a:endParaRPr lang="ko-KR" alt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170080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 </a:t>
            </a:r>
            <a:r>
              <a:rPr lang="ko-KR" altLang="en-US" sz="3200" b="1" dirty="0" smtClean="0"/>
              <a:t> 의상과 화장</a:t>
            </a:r>
            <a:endParaRPr lang="ko-KR" altLang="en-US" sz="3200" b="1" dirty="0"/>
          </a:p>
        </p:txBody>
      </p:sp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2952328" cy="4241851"/>
          </a:xfrm>
          <a:prstGeom prst="rect">
            <a:avLst/>
          </a:prstGeom>
          <a:noFill/>
        </p:spPr>
      </p:pic>
      <p:pic>
        <p:nvPicPr>
          <p:cNvPr id="3076" name="Picture 4" descr="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04" y="3717032"/>
            <a:ext cx="2664296" cy="29249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31840" y="2492896"/>
            <a:ext cx="500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</a:rPr>
              <a:t>사회극       에도 시대의 복장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306896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002060"/>
                </a:solidFill>
              </a:rPr>
              <a:t>역사극      화려한 </a:t>
            </a:r>
            <a:r>
              <a:rPr lang="ko-KR" altLang="en-US" sz="2800" b="1" dirty="0" err="1" smtClean="0">
                <a:solidFill>
                  <a:srgbClr val="002060"/>
                </a:solidFill>
              </a:rPr>
              <a:t>문직</a:t>
            </a:r>
            <a:r>
              <a:rPr lang="ko-KR" altLang="en-US" sz="2800" b="1" dirty="0" smtClean="0">
                <a:solidFill>
                  <a:srgbClr val="002060"/>
                </a:solidFill>
              </a:rPr>
              <a:t> 의복</a:t>
            </a:r>
            <a:r>
              <a:rPr lang="en-US" altLang="ko-KR" sz="2800" b="1" dirty="0" smtClean="0">
                <a:solidFill>
                  <a:srgbClr val="002060"/>
                </a:solidFill>
              </a:rPr>
              <a:t>, </a:t>
            </a:r>
            <a:r>
              <a:rPr lang="ko-KR" altLang="en-US" sz="2800" b="1" dirty="0" smtClean="0">
                <a:solidFill>
                  <a:srgbClr val="002060"/>
                </a:solidFill>
              </a:rPr>
              <a:t>큰 가발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4286248" y="2571744"/>
            <a:ext cx="432048" cy="360040"/>
          </a:xfrm>
          <a:prstGeom prst="rightArrow">
            <a:avLst>
              <a:gd name="adj1" fmla="val 30864"/>
              <a:gd name="adj2" fmla="val 5992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4286248" y="3143248"/>
            <a:ext cx="432048" cy="360040"/>
          </a:xfrm>
          <a:prstGeom prst="rightArrow">
            <a:avLst>
              <a:gd name="adj1" fmla="val 30864"/>
              <a:gd name="adj2" fmla="val 5992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131840" y="371703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006C31"/>
                </a:solidFill>
              </a:rPr>
              <a:t>무용</a:t>
            </a:r>
            <a:r>
              <a:rPr lang="ko-KR" altLang="en-US" sz="2800" b="1" dirty="0">
                <a:solidFill>
                  <a:srgbClr val="006C31"/>
                </a:solidFill>
              </a:rPr>
              <a:t>극</a:t>
            </a:r>
            <a:r>
              <a:rPr lang="ko-KR" altLang="en-US" sz="2800" b="1" dirty="0" smtClean="0">
                <a:solidFill>
                  <a:srgbClr val="006C31"/>
                </a:solidFill>
              </a:rPr>
              <a:t>       부채</a:t>
            </a:r>
            <a:endParaRPr lang="ko-KR" altLang="en-US" sz="2800" b="1" dirty="0">
              <a:solidFill>
                <a:srgbClr val="006C31"/>
              </a:solidFill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4286248" y="3786190"/>
            <a:ext cx="432048" cy="360040"/>
          </a:xfrm>
          <a:prstGeom prst="rightArrow">
            <a:avLst>
              <a:gd name="adj1" fmla="val 30864"/>
              <a:gd name="adj2" fmla="val 5992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위쪽 화살표 설명선 17"/>
          <p:cNvSpPr/>
          <p:nvPr/>
        </p:nvSpPr>
        <p:spPr>
          <a:xfrm rot="18368722">
            <a:off x="2085237" y="3794531"/>
            <a:ext cx="1944216" cy="2796008"/>
          </a:xfrm>
          <a:prstGeom prst="upArrowCallout">
            <a:avLst>
              <a:gd name="adj1" fmla="val 25000"/>
              <a:gd name="adj2" fmla="val 28175"/>
              <a:gd name="adj3" fmla="val 17063"/>
              <a:gd name="adj4" fmla="val 47571"/>
            </a:avLst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 rot="18505928">
            <a:off x="2661139" y="5402331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/>
              <a:t>구마토리</a:t>
            </a:r>
            <a:endParaRPr lang="ko-KR" altLang="en-US" sz="2800" b="1" dirty="0"/>
          </a:p>
        </p:txBody>
      </p:sp>
      <p:pic>
        <p:nvPicPr>
          <p:cNvPr id="2050" name="Picture 2" descr="http://postfiles8.naver.net/20140324_55/jewtotoro_1395664621925MeDNL_JPEG/%B0%A1%BA%CE%C5%B0_%282%29.jpg?type=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643050"/>
            <a:ext cx="7560840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3" grpId="0" animBg="1"/>
      <p:bldP spid="14" grpId="0" animBg="1"/>
      <p:bldP spid="16" grpId="0"/>
      <p:bldP spid="17" grpId="0" animBg="1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란  무엇인가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?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1071801"/>
            <a:ext cx="68407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◆노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能</a:t>
            </a:r>
            <a:r>
              <a:rPr lang="en-US" altLang="ko-KR" sz="3200" b="1" dirty="0" smtClean="0"/>
              <a:t>)</a:t>
            </a:r>
            <a:r>
              <a:rPr lang="ko-KR" altLang="en-US" sz="3200" b="1" dirty="0" smtClean="0"/>
              <a:t>란 무엇인가</a:t>
            </a:r>
            <a:r>
              <a:rPr lang="en-US" altLang="ko-KR" sz="3200" b="1" dirty="0" smtClean="0"/>
              <a:t>?</a:t>
            </a:r>
          </a:p>
          <a:p>
            <a:endParaRPr lang="en-US" altLang="ko-KR" sz="3200" b="1" dirty="0" smtClean="0"/>
          </a:p>
          <a:p>
            <a:pPr>
              <a:buFont typeface="Arial" charset="0"/>
              <a:buChar char="•"/>
            </a:pP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분라쿠와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가부키를 포함한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3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대 전통연극이다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일본에서 가장 오래된 연극으로 약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600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년의 역사를 가지고 있으며 연극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음악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시 등의 요소가 섞인 최고의 일본 무대예술이다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주역의 대부분이 인간이 아닌 원한을 가진 영혼으로 과거의 인생을 이야기하고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인간이 영혼의 원혼을 풀어준다는 형식을 가지고 진행되는 춤과 노래로 이루어진 무대극이다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노오는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일상성과 사실성을 벗어나 일본인의 민족적 특성을 제대로 보여주는 상징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집약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긴장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응축의 무대예술이라 할 수 있다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endParaRPr lang="en-US" altLang="ko-KR" b="1" dirty="0" smtClean="0"/>
          </a:p>
          <a:p>
            <a:pPr>
              <a:buFont typeface="Arial" charset="0"/>
              <a:buChar char="•"/>
            </a:pPr>
            <a:endParaRPr lang="en-US" altLang="ko-KR" b="1" dirty="0" smtClean="0"/>
          </a:p>
          <a:p>
            <a:pPr>
              <a:buFont typeface="Arial" charset="0"/>
              <a:buChar char="•"/>
            </a:pPr>
            <a:endParaRPr lang="en-US" altLang="ko-KR" b="1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라 </a:t>
            </a:r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쿠</a:t>
            </a:r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 고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500034" y="1857364"/>
            <a:ext cx="7467600" cy="4643470"/>
          </a:xfrm>
        </p:spPr>
        <p:txBody>
          <a:bodyPr>
            <a:normAutofit/>
          </a:bodyPr>
          <a:lstStyle/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라쿠고란</a:t>
            </a:r>
            <a:r>
              <a:rPr lang="en-US" altLang="ko-KR" sz="3200" dirty="0" smtClean="0">
                <a:latin typeface="HY강B" pitchFamily="18" charset="-127"/>
                <a:ea typeface="HY강B" pitchFamily="18" charset="-127"/>
              </a:rPr>
              <a:t>?</a:t>
            </a: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라쿠고의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역사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여러 가지 </a:t>
            </a:r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라쿠고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작품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라쿠고란</a:t>
            </a:r>
            <a:r>
              <a:rPr lang="en-US" altLang="ko-KR" sz="5000" dirty="0" smtClean="0">
                <a:latin typeface="HY강B" pitchFamily="18" charset="-127"/>
                <a:ea typeface="HY강B" pitchFamily="18" charset="-127"/>
              </a:rPr>
              <a:t>?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714348" y="1643050"/>
            <a:ext cx="3900486" cy="3043246"/>
          </a:xfrm>
        </p:spPr>
        <p:txBody>
          <a:bodyPr/>
          <a:lstStyle/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라쿠고는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아주 우스운 내용으로 듣는 사람들을 재미있게 만드는 일본의 독특한 전통적인 이야기 예술이라고 할 수 있다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20482" name="Picture 2" descr="http://www.nomad21.com/bbs/down/board/board_nomad_gisaJwEditor_pre/200611342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714752"/>
            <a:ext cx="4476750" cy="2514600"/>
          </a:xfrm>
          <a:prstGeom prst="rect">
            <a:avLst/>
          </a:prstGeom>
          <a:noFill/>
        </p:spPr>
      </p:pic>
      <p:pic>
        <p:nvPicPr>
          <p:cNvPr id="20484" name="Picture 4" descr="http://cfile232.uf.daum.net/image/1253C6054B40657B494B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00174"/>
            <a:ext cx="3786214" cy="472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라쿠고란</a:t>
            </a:r>
            <a:r>
              <a:rPr lang="en-US" altLang="ko-KR" sz="5000" dirty="0" smtClean="0">
                <a:latin typeface="HY강B" pitchFamily="18" charset="-127"/>
                <a:ea typeface="HY강B" pitchFamily="18" charset="-127"/>
              </a:rPr>
              <a:t>?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9458" name="Picture 2" descr="https://encrypted-tbn0.gstatic.com/images?q=tbn:ANd9GcRAabm0tMfdcxqx4c_uv0FjQbRN3MqSWuMwMFKyEy6MQI_ahknGH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7271368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라쿠고의</a:t>
            </a:r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 역사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15328" cy="4873752"/>
          </a:xfrm>
        </p:spPr>
        <p:txBody>
          <a:bodyPr>
            <a:normAutofit lnSpcReduction="10000"/>
          </a:bodyPr>
          <a:lstStyle/>
          <a:p>
            <a:pPr fontAlgn="base"/>
            <a:endParaRPr lang="ko-KR" altLang="en-US" dirty="0" smtClean="0">
              <a:latin typeface="HY강B" pitchFamily="18" charset="-127"/>
              <a:ea typeface="HY강B" pitchFamily="18" charset="-127"/>
            </a:endParaRPr>
          </a:p>
          <a:p>
            <a:pPr fontAlgn="base"/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16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세기말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아즈치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安土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)·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모모야마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桃山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시대의 전국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戦国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다이묘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측근에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오토기슈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お伽衆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라고 불리는 주군 옆에서 이야기꾼 역할을 하는 사람들이 있었다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에도 시대에 들어서면서 「어제는 오늘 이야기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昨日は今日の物語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」와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교토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京都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에서는 세에간지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誓願寺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의 승려 안라쿠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안사쿠덴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安楽庵策伝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에 의해 집대성된 「세에스이쇼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醒睡笑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」 등 이야기꾼인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오토기슈의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우스갯소리를 모은 서적이 연이어 출판된다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 17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세기 말에서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겐로쿠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元禄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무렵에는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교토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京都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의 츠유노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고로베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露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の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五郞兵衛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에도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江戶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의 시카노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부자에몽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鹿野武左衛門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오사카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大坂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의 요네자와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히코하치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米沢彦八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등의 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3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명의 명인이 등장 인기를 끌었다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bufs.ac.kr/FILEROOM/BOARD/UPLOAD/10000007/070315115146_01_DSCN0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286124"/>
            <a:ext cx="4314769" cy="3240000"/>
          </a:xfrm>
          <a:prstGeom prst="rect">
            <a:avLst/>
          </a:prstGeom>
          <a:noFill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여러 가지 </a:t>
            </a:r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</a:t>
            </a:r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 작품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sz="quarter" idx="1"/>
          </p:nvPr>
        </p:nvSpPr>
        <p:spPr>
          <a:xfrm>
            <a:off x="785786" y="1571612"/>
            <a:ext cx="7572428" cy="3043246"/>
          </a:xfrm>
        </p:spPr>
        <p:txBody>
          <a:bodyPr>
            <a:normAutofit/>
          </a:bodyPr>
          <a:lstStyle/>
          <a:p>
            <a:r>
              <a:rPr lang="ko-KR" altLang="en-US" sz="3500" dirty="0" err="1" smtClean="0">
                <a:latin typeface="HY강B" pitchFamily="18" charset="-127"/>
                <a:ea typeface="HY강B" pitchFamily="18" charset="-127"/>
              </a:rPr>
              <a:t>라쿠고</a:t>
            </a:r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‘</a:t>
            </a:r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동물원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’ (</a:t>
            </a:r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부산외대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)</a:t>
            </a:r>
            <a:endParaRPr lang="ko-KR" altLang="en-US" sz="35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6388" name="Picture 4" descr="http://bufs.ac.kr/FILEROOM/BOARD/UPLOAD/10000007/070315115152_01_DSCN0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786058"/>
            <a:ext cx="4314769" cy="324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여러 가지 </a:t>
            </a:r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</a:t>
            </a:r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 작품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5" name="내용 개체 틀 2"/>
          <p:cNvSpPr>
            <a:spLocks noGrp="1"/>
          </p:cNvSpPr>
          <p:nvPr>
            <p:ph sz="quarter" idx="1"/>
          </p:nvPr>
        </p:nvSpPr>
        <p:spPr>
          <a:xfrm>
            <a:off x="642910" y="1714488"/>
            <a:ext cx="7572428" cy="2643206"/>
          </a:xfrm>
        </p:spPr>
        <p:txBody>
          <a:bodyPr>
            <a:normAutofit/>
          </a:bodyPr>
          <a:lstStyle/>
          <a:p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한국어로 전하는 일본만담 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한남대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)</a:t>
            </a:r>
            <a:endParaRPr lang="ko-KR" altLang="en-US" sz="35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5362" name="Picture 2" descr="http://cfile23.uf.tistory.com/image/136F8D40510227CA3141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71744"/>
            <a:ext cx="3000396" cy="4070232"/>
          </a:xfrm>
          <a:prstGeom prst="rect">
            <a:avLst/>
          </a:prstGeom>
          <a:noFill/>
        </p:spPr>
      </p:pic>
      <p:pic>
        <p:nvPicPr>
          <p:cNvPr id="15364" name="Picture 4" descr="http://cfile25.uf.tistory.com/image/15710840510227CD2E3C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643182"/>
            <a:ext cx="3000396" cy="39991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785786" y="2571744"/>
            <a:ext cx="7467600" cy="19288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ko-KR" altLang="en-US" sz="8000" dirty="0" smtClean="0">
                <a:latin typeface="HY강B" pitchFamily="18" charset="-127"/>
                <a:ea typeface="HY강B" pitchFamily="18" charset="-127"/>
              </a:rPr>
              <a:t>감사합니다</a:t>
            </a:r>
            <a:r>
              <a:rPr lang="en-US" altLang="ko-KR" sz="8000" dirty="0" smtClean="0">
                <a:latin typeface="HY강B" pitchFamily="18" charset="-127"/>
                <a:ea typeface="HY강B" pitchFamily="18" charset="-127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란  무엇인가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?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980728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b="1" dirty="0" smtClean="0"/>
              <a:t>노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能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의 역사</a:t>
            </a:r>
            <a:endParaRPr lang="en-US" altLang="ko-KR" b="1" dirty="0" smtClean="0"/>
          </a:p>
          <a:p>
            <a:pPr marL="342900" indent="-342900"/>
            <a:endParaRPr lang="en-US" altLang="ko-KR" b="1" dirty="0" smtClean="0"/>
          </a:p>
          <a:p>
            <a:pPr marL="342900" indent="-342900"/>
            <a:r>
              <a:rPr lang="ko-KR" altLang="en-US" b="1" dirty="0" smtClean="0"/>
              <a:t>    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187624" y="1628800"/>
            <a:ext cx="6696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현재의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에 거의 가까운 형태로 발전시킨 것이 간아미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(1338∼84)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와 그 아들 제아미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(1367∼1443)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이다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그 후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는 서서히 발전하여 에도 중기에 지금과 같은 형태가 되었다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현재에도 변화와 발전을 계속하고 있지만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각본만은 당시의 것을 그대로 사용하고 있다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나라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奈良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)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에 근거지를 두고 신사나 절을 공연장으로 삼던 간아미가 이끄는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유자키자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結崎座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)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가 다른 세 집단을 능가하여 그야말로 압도적인 인기와 세력을 얻었다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 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마침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에 깊이 심취해 있던 당시의 최고 권력자 쇼군 아시카가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요시미츠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앞에서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를 공연할 기회를 얻게 되고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쇼군은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교토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시내의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이마쿠마노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今熊野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)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의 신사에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'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무대를 꾸미고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간아미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일행에게 공연을 명했다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이 때 무대에 등장한 미소년 제아미의 훌륭한 연기와 빼어난 용모에 젊은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쇼군은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마음을 빼앗기게 되고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이것을 계기로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"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"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는 귀족에게 보다 적합하고 보다 우아한 예술로 발전하게 된다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  <a:endParaRPr lang="ko-KR" altLang="en-US" dirty="0">
              <a:latin typeface="HY나무M" pitchFamily="18" charset="-127"/>
              <a:ea typeface="HY나무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의 가면과 등장인물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052736"/>
            <a:ext cx="684076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◆ </a:t>
            </a:r>
            <a:r>
              <a:rPr lang="ko-KR" altLang="en-US" sz="3200" b="1" dirty="0" smtClean="0">
                <a:hlinkClick r:id="rId2"/>
              </a:rPr>
              <a:t>노</a:t>
            </a:r>
            <a:r>
              <a:rPr lang="en-US" altLang="ko-KR" sz="3200" b="1" dirty="0" smtClean="0">
                <a:hlinkClick r:id="rId2"/>
              </a:rPr>
              <a:t>(</a:t>
            </a:r>
            <a:r>
              <a:rPr lang="ko-KR" altLang="en-US" sz="3200" b="1" dirty="0" smtClean="0">
                <a:hlinkClick r:id="rId2"/>
              </a:rPr>
              <a:t>能</a:t>
            </a:r>
            <a:r>
              <a:rPr lang="en-US" altLang="ko-KR" sz="3200" b="1" dirty="0" smtClean="0">
                <a:hlinkClick r:id="rId2"/>
              </a:rPr>
              <a:t>)</a:t>
            </a:r>
            <a:r>
              <a:rPr lang="ko-KR" altLang="en-US" sz="3200" b="1" dirty="0" smtClean="0">
                <a:hlinkClick r:id="rId2"/>
              </a:rPr>
              <a:t>의 가면</a:t>
            </a:r>
            <a:endParaRPr lang="en-US" altLang="ko-KR" sz="3200" b="1" dirty="0" smtClean="0"/>
          </a:p>
          <a:p>
            <a:endParaRPr lang="en-US" altLang="ko-KR" sz="3200" b="1" dirty="0" smtClean="0"/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노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能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)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의 가면은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조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오니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오토코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온나등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크게 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5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가지로 나뉜다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가면은 </a:t>
            </a:r>
            <a:r>
              <a:rPr lang="ko-KR" altLang="en-US" dirty="0" err="1" smtClean="0">
                <a:latin typeface="HY나무M" pitchFamily="18" charset="-127"/>
                <a:ea typeface="HY나무M" pitchFamily="18" charset="-127"/>
              </a:rPr>
              <a:t>시테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귀신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 신령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초자연적인 인물을 연기하는 사람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)</a:t>
            </a: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만이 사용한다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나무M" pitchFamily="18" charset="-127"/>
                <a:ea typeface="HY나무M" pitchFamily="18" charset="-127"/>
              </a:rPr>
              <a:t>무표정한 가면에 배우가 어떻게 연기하느냐에 따라서 미묘한 표정의 변화를 보여줄 수 있다</a:t>
            </a:r>
            <a:r>
              <a:rPr lang="en-US" altLang="ko-KR" dirty="0" smtClean="0">
                <a:latin typeface="HY나무M" pitchFamily="18" charset="-127"/>
                <a:ea typeface="HY나무M" pitchFamily="18" charset="-127"/>
              </a:rPr>
              <a:t>.</a:t>
            </a:r>
          </a:p>
          <a:p>
            <a:r>
              <a:rPr lang="en-US" altLang="ko-KR" sz="1400" dirty="0" smtClean="0">
                <a:latin typeface="HY나무M" pitchFamily="18" charset="-127"/>
                <a:ea typeface="HY나무M" pitchFamily="18" charset="-127"/>
              </a:rPr>
              <a:t>(</a:t>
            </a:r>
            <a:r>
              <a:rPr lang="ko-KR" altLang="en-US" sz="1400" dirty="0" smtClean="0">
                <a:latin typeface="HY나무M" pitchFamily="18" charset="-127"/>
                <a:ea typeface="HY나무M" pitchFamily="18" charset="-127"/>
              </a:rPr>
              <a:t>여인의 가면을 쓴 배우가 고개를 살짝 들면</a:t>
            </a:r>
            <a:r>
              <a:rPr lang="en-US" altLang="ko-KR" sz="1400" dirty="0" smtClean="0">
                <a:latin typeface="HY나무M" pitchFamily="18" charset="-127"/>
                <a:ea typeface="HY나무M" pitchFamily="18" charset="-127"/>
              </a:rPr>
              <a:t>, </a:t>
            </a:r>
            <a:r>
              <a:rPr lang="ko-KR" altLang="en-US" sz="1400" dirty="0" smtClean="0">
                <a:latin typeface="HY나무M" pitchFamily="18" charset="-127"/>
                <a:ea typeface="HY나무M" pitchFamily="18" charset="-127"/>
              </a:rPr>
              <a:t>미소가 번진 듯하며 이를 날이 갠다는 뜻으로 </a:t>
            </a:r>
            <a:r>
              <a:rPr lang="en-US" altLang="ko-KR" sz="1400" dirty="0" smtClean="0">
                <a:latin typeface="HY나무M" pitchFamily="18" charset="-127"/>
                <a:ea typeface="HY나무M" pitchFamily="18" charset="-127"/>
              </a:rPr>
              <a:t>‘</a:t>
            </a:r>
            <a:r>
              <a:rPr lang="ko-KR" altLang="en-US" sz="1400" dirty="0" err="1" smtClean="0">
                <a:latin typeface="HY나무M" pitchFamily="18" charset="-127"/>
                <a:ea typeface="HY나무M" pitchFamily="18" charset="-127"/>
              </a:rPr>
              <a:t>하레루</a:t>
            </a:r>
            <a:r>
              <a:rPr lang="en-US" altLang="ko-KR" sz="1400" dirty="0" smtClean="0">
                <a:latin typeface="HY나무M" pitchFamily="18" charset="-127"/>
                <a:ea typeface="HY나무M" pitchFamily="18" charset="-127"/>
              </a:rPr>
              <a:t>’</a:t>
            </a:r>
            <a:r>
              <a:rPr lang="ko-KR" altLang="en-US" sz="1400" dirty="0" smtClean="0">
                <a:latin typeface="HY나무M" pitchFamily="18" charset="-127"/>
                <a:ea typeface="HY나무M" pitchFamily="18" charset="-127"/>
              </a:rPr>
              <a:t>라고 부른다</a:t>
            </a:r>
            <a:r>
              <a:rPr lang="en-US" altLang="ko-KR" sz="1400" dirty="0" smtClean="0">
                <a:latin typeface="HY나무M" pitchFamily="18" charset="-127"/>
                <a:ea typeface="HY나무M" pitchFamily="18" charset="-127"/>
              </a:rPr>
              <a:t>. </a:t>
            </a:r>
            <a:r>
              <a:rPr lang="ko-KR" altLang="en-US" sz="1400" dirty="0" smtClean="0">
                <a:latin typeface="HY나무M" pitchFamily="18" charset="-127"/>
                <a:ea typeface="HY나무M" pitchFamily="18" charset="-127"/>
              </a:rPr>
              <a:t>반대로 고개를 숙이면 어딘가 슬픔이 떠오르는듯하며 흐려진다는 의미로 </a:t>
            </a:r>
            <a:r>
              <a:rPr lang="en-US" altLang="ko-KR" sz="1400" dirty="0" smtClean="0">
                <a:latin typeface="HY나무M" pitchFamily="18" charset="-127"/>
                <a:ea typeface="HY나무M" pitchFamily="18" charset="-127"/>
              </a:rPr>
              <a:t>‘</a:t>
            </a:r>
            <a:r>
              <a:rPr lang="ko-KR" altLang="en-US" sz="1400" dirty="0" err="1" smtClean="0">
                <a:latin typeface="HY나무M" pitchFamily="18" charset="-127"/>
                <a:ea typeface="HY나무M" pitchFamily="18" charset="-127"/>
              </a:rPr>
              <a:t>구모루</a:t>
            </a:r>
            <a:r>
              <a:rPr lang="en-US" altLang="ko-KR" sz="1400" dirty="0" smtClean="0">
                <a:latin typeface="HY나무M" pitchFamily="18" charset="-127"/>
                <a:ea typeface="HY나무M" pitchFamily="18" charset="-127"/>
              </a:rPr>
              <a:t>’</a:t>
            </a:r>
            <a:r>
              <a:rPr lang="ko-KR" altLang="en-US" sz="1400" dirty="0" smtClean="0">
                <a:latin typeface="HY나무M" pitchFamily="18" charset="-127"/>
                <a:ea typeface="HY나무M" pitchFamily="18" charset="-127"/>
              </a:rPr>
              <a:t>라고 한다</a:t>
            </a:r>
            <a:r>
              <a:rPr lang="en-US" altLang="ko-KR" sz="1400" dirty="0" smtClean="0">
                <a:latin typeface="HY나무M" pitchFamily="18" charset="-127"/>
                <a:ea typeface="HY나무M" pitchFamily="18" charset="-127"/>
              </a:rPr>
              <a:t>. </a:t>
            </a:r>
            <a:r>
              <a:rPr lang="ko-KR" altLang="en-US" sz="1400" dirty="0" smtClean="0">
                <a:latin typeface="HY나무M" pitchFamily="18" charset="-127"/>
                <a:ea typeface="HY나무M" pitchFamily="18" charset="-127"/>
              </a:rPr>
              <a:t>연기에 손을 가지런히 들어 눈을 살짝 가리면 더욱 격한 슬픔을 나타낸다</a:t>
            </a:r>
            <a:r>
              <a:rPr lang="en-US" altLang="ko-KR" sz="1400" dirty="0" smtClean="0">
                <a:latin typeface="HY나무M" pitchFamily="18" charset="-127"/>
                <a:ea typeface="HY나무M" pitchFamily="18" charset="-127"/>
              </a:rPr>
              <a:t>.)</a:t>
            </a:r>
          </a:p>
          <a:p>
            <a:pPr>
              <a:buFont typeface="Arial" charset="0"/>
              <a:buChar char="•"/>
            </a:pPr>
            <a:endParaRPr lang="en-US" altLang="ko-KR" b="1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의 가면과 등장인물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908720"/>
            <a:ext cx="40324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◆ 노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能</a:t>
            </a:r>
            <a:r>
              <a:rPr lang="en-US" altLang="ko-KR" sz="3200" b="1" dirty="0" smtClean="0"/>
              <a:t>)</a:t>
            </a:r>
            <a:r>
              <a:rPr lang="ko-KR" altLang="en-US" sz="3200" b="1" dirty="0" smtClean="0"/>
              <a:t>의 가면</a:t>
            </a:r>
            <a:endParaRPr lang="en-US" altLang="ko-KR" sz="3200" b="1" dirty="0" smtClean="0"/>
          </a:p>
          <a:p>
            <a:pPr>
              <a:buFont typeface="Arial" charset="0"/>
              <a:buChar char="•"/>
            </a:pPr>
            <a:endParaRPr lang="en-US" altLang="ko-KR" b="1" dirty="0" smtClean="0"/>
          </a:p>
          <a:p>
            <a:endParaRPr lang="ko-KR" altLang="en-US" dirty="0"/>
          </a:p>
        </p:txBody>
      </p:sp>
      <p:pic>
        <p:nvPicPr>
          <p:cNvPr id="1026" name="Picture 2" descr="C:\Users\감건훈\Desktop\오토코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1800200" cy="2448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16288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/>
              <a:t>오토코</a:t>
            </a:r>
            <a:endParaRPr lang="ko-KR" altLang="en-US" sz="2400" dirty="0"/>
          </a:p>
        </p:txBody>
      </p:sp>
      <p:pic>
        <p:nvPicPr>
          <p:cNvPr id="1027" name="Picture 3" descr="C:\Users\감건훈\Desktop\오토코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204864"/>
            <a:ext cx="1887034" cy="2448272"/>
          </a:xfrm>
          <a:prstGeom prst="rect">
            <a:avLst/>
          </a:prstGeom>
          <a:noFill/>
        </p:spPr>
      </p:pic>
      <p:pic>
        <p:nvPicPr>
          <p:cNvPr id="7" name="Picture 2" descr="C:\Users\감건훈\Desktop\조온나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204864"/>
            <a:ext cx="1800200" cy="2448272"/>
          </a:xfrm>
          <a:prstGeom prst="rect">
            <a:avLst/>
          </a:prstGeom>
          <a:noFill/>
        </p:spPr>
      </p:pic>
      <p:pic>
        <p:nvPicPr>
          <p:cNvPr id="8" name="Picture 3" descr="C:\Users\감건훈\Desktop\온나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204864"/>
            <a:ext cx="1944216" cy="24482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44008" y="16288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/>
              <a:t>온나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노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(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能</a:t>
            </a:r>
            <a:r>
              <a:rPr lang="en-US" altLang="ko-KR" sz="4000" dirty="0" smtClean="0">
                <a:latin typeface="HY산B" pitchFamily="18" charset="-127"/>
                <a:ea typeface="HY산B" pitchFamily="18" charset="-127"/>
              </a:rPr>
              <a:t>)</a:t>
            </a:r>
            <a:r>
              <a:rPr lang="ko-KR" altLang="en-US" sz="4000" dirty="0" smtClean="0">
                <a:latin typeface="HY산B" pitchFamily="18" charset="-127"/>
                <a:ea typeface="HY산B" pitchFamily="18" charset="-127"/>
              </a:rPr>
              <a:t>의 가면과 등장인물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908720"/>
            <a:ext cx="40324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◆ 노</a:t>
            </a: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能</a:t>
            </a:r>
            <a:r>
              <a:rPr lang="en-US" altLang="ko-KR" sz="3200" b="1" dirty="0" smtClean="0"/>
              <a:t>)</a:t>
            </a:r>
            <a:r>
              <a:rPr lang="ko-KR" altLang="en-US" sz="3200" b="1" dirty="0" smtClean="0"/>
              <a:t>의 가면</a:t>
            </a:r>
            <a:endParaRPr lang="en-US" altLang="ko-KR" sz="3200" b="1" dirty="0" smtClean="0"/>
          </a:p>
          <a:p>
            <a:pPr>
              <a:buFont typeface="Arial" charset="0"/>
              <a:buChar char="•"/>
            </a:pPr>
            <a:endParaRPr lang="en-US" altLang="ko-KR" b="1" dirty="0" smtClean="0"/>
          </a:p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6288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/>
              <a:t>오니</a:t>
            </a:r>
            <a:endParaRPr lang="ko-KR" altLang="en-US" sz="2400" dirty="0"/>
          </a:p>
        </p:txBody>
      </p:sp>
      <p:pic>
        <p:nvPicPr>
          <p:cNvPr id="3074" name="Picture 2" descr="C:\Users\감건훈\Desktop\오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1728192" cy="2376264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204864"/>
            <a:ext cx="181927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27784" y="16288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/>
              <a:t>쇼조</a:t>
            </a:r>
            <a:endParaRPr lang="ko-KR" altLang="en-US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4864"/>
            <a:ext cx="18722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0" y="16288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/>
              <a:t>사루토비데</a:t>
            </a:r>
            <a:endParaRPr lang="ko-KR" altLang="en-US" sz="2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204864"/>
            <a:ext cx="19907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660232" y="16288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/>
              <a:t>한냐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오렌지">
  <a:themeElements>
    <a:clrScheme name="오렌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오렌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오렌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185</TotalTime>
  <Words>1691</Words>
  <Application>Microsoft Office PowerPoint</Application>
  <PresentationFormat>화면 슬라이드 쇼(4:3)</PresentationFormat>
  <Paragraphs>286</Paragraphs>
  <Slides>56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56</vt:i4>
      </vt:variant>
    </vt:vector>
  </HeadingPairs>
  <TitlesOfParts>
    <vt:vector size="57" baseType="lpstr">
      <vt:lpstr>오렌지</vt:lpstr>
      <vt:lpstr>일본의 무대예능</vt:lpstr>
      <vt:lpstr>목  차</vt:lpstr>
      <vt:lpstr>노</vt:lpstr>
      <vt:lpstr>노(能)란  무엇인가? </vt:lpstr>
      <vt:lpstr>노(能)란  무엇인가? </vt:lpstr>
      <vt:lpstr>노(能)란  무엇인가? </vt:lpstr>
      <vt:lpstr>노(能)의 가면과 등장인물 </vt:lpstr>
      <vt:lpstr>노(能)의 가면과 등장인물 </vt:lpstr>
      <vt:lpstr>노(能)의 가면과 등장인물 </vt:lpstr>
      <vt:lpstr>노(能)의 가면과 등장인물 </vt:lpstr>
      <vt:lpstr>노(能)의 춤과 공연형태 </vt:lpstr>
      <vt:lpstr>노(能)의 춤과 공연형태 </vt:lpstr>
      <vt:lpstr>노(能)의 춤과 공연형태 </vt:lpstr>
      <vt:lpstr>노(能)의 춤과 공연형태 </vt:lpstr>
      <vt:lpstr>교 겐</vt:lpstr>
      <vt:lpstr>교겐이란?</vt:lpstr>
      <vt:lpstr>슬라이드 17</vt:lpstr>
      <vt:lpstr>교겐의 역사와 현재</vt:lpstr>
      <vt:lpstr>에도, 메이지 시대 교겐</vt:lpstr>
      <vt:lpstr>교겐의 현재</vt:lpstr>
      <vt:lpstr>교겐의 연출법</vt:lpstr>
      <vt:lpstr>슬라이드 22</vt:lpstr>
      <vt:lpstr>슬라이드 23</vt:lpstr>
      <vt:lpstr>분 라 쿠</vt:lpstr>
      <vt:lpstr>슬라이드 25</vt:lpstr>
      <vt:lpstr>분라쿠의 구성요소</vt:lpstr>
      <vt:lpstr>슬라이드 27</vt:lpstr>
      <vt:lpstr>슬라이드 28</vt:lpstr>
      <vt:lpstr>슬라이드 29</vt:lpstr>
      <vt:lpstr>슬라이드 30</vt:lpstr>
      <vt:lpstr>분라쿠 무대</vt:lpstr>
      <vt:lpstr>오늘날의 분라쿠</vt:lpstr>
      <vt:lpstr>가 부 키</vt:lpstr>
      <vt:lpstr>일본의 대표적 전통예술 가부키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가부키의 무대장치</vt:lpstr>
      <vt:lpstr>가부키의 무대장치</vt:lpstr>
      <vt:lpstr>가부키 연기자</vt:lpstr>
      <vt:lpstr>가부키 연기자</vt:lpstr>
      <vt:lpstr>라 쿠 고</vt:lpstr>
      <vt:lpstr>라쿠고란?</vt:lpstr>
      <vt:lpstr>라쿠고란?</vt:lpstr>
      <vt:lpstr>라쿠고의 역사</vt:lpstr>
      <vt:lpstr>여러 가지 라쿠고 작품</vt:lpstr>
      <vt:lpstr>여러 가지 라쿠고 작품</vt:lpstr>
      <vt:lpstr>슬라이드 56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일본의 무대예능-라쿠고</dc:title>
  <dc:creator>Registered User</dc:creator>
  <cp:lastModifiedBy>Registered User</cp:lastModifiedBy>
  <cp:revision>19</cp:revision>
  <dcterms:created xsi:type="dcterms:W3CDTF">2016-03-30T16:01:45Z</dcterms:created>
  <dcterms:modified xsi:type="dcterms:W3CDTF">2016-03-30T20:22:41Z</dcterms:modified>
</cp:coreProperties>
</file>