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257" r:id="rId13"/>
    <p:sldId id="258" r:id="rId14"/>
    <p:sldId id="259" r:id="rId15"/>
    <p:sldId id="267" r:id="rId16"/>
    <p:sldId id="260" r:id="rId17"/>
    <p:sldId id="261" r:id="rId18"/>
    <p:sldId id="262" r:id="rId19"/>
    <p:sldId id="263" r:id="rId20"/>
    <p:sldId id="264" r:id="rId21"/>
    <p:sldId id="265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294" r:id="rId39"/>
    <p:sldId id="331" r:id="rId40"/>
    <p:sldId id="295" r:id="rId41"/>
    <p:sldId id="296" r:id="rId42"/>
    <p:sldId id="297" r:id="rId43"/>
    <p:sldId id="332" r:id="rId44"/>
    <p:sldId id="299" r:id="rId45"/>
    <p:sldId id="304" r:id="rId46"/>
    <p:sldId id="300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D95AF"/>
    <a:srgbClr val="D9D7CC"/>
    <a:srgbClr val="DAB4B5"/>
    <a:srgbClr val="DA6866"/>
    <a:srgbClr val="7168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03" autoAdjust="0"/>
  </p:normalViewPr>
  <p:slideViewPr>
    <p:cSldViewPr>
      <p:cViewPr>
        <p:scale>
          <a:sx n="100" d="100"/>
          <a:sy n="100" d="100"/>
        </p:scale>
        <p:origin x="-193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tx>
        <c:rich>
          <a:bodyPr/>
          <a:lstStyle/>
          <a:p>
            <a:pPr>
              <a:defRPr/>
            </a:pPr>
            <a:r>
              <a:rPr lang="ko-KR" altLang="en-US" dirty="0" smtClean="0"/>
              <a:t>일본 대지진사망자</a:t>
            </a:r>
            <a:endParaRPr lang="ko-KR" altLang="en-US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사망자</c:v>
                </c:pt>
              </c:strCache>
            </c:strRef>
          </c:tx>
          <c:dLbls>
            <c:showVal val="1"/>
            <c:showLeaderLines val="1"/>
          </c:dLbls>
          <c:cat>
            <c:strRef>
              <c:f>Sheet1!$A$2:$A$4</c:f>
              <c:strCache>
                <c:ptCount val="3"/>
                <c:pt idx="0">
                  <c:v>관동대지진</c:v>
                </c:pt>
                <c:pt idx="1">
                  <c:v>고베대지진</c:v>
                </c:pt>
                <c:pt idx="2">
                  <c:v>일본대지진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140000</c:v>
                </c:pt>
                <c:pt idx="1">
                  <c:v>6000</c:v>
                </c:pt>
                <c:pt idx="2">
                  <c:v>14000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spPr>
    <a:solidFill>
      <a:srgbClr val="DAB4B5"/>
    </a:solidFill>
  </c:spPr>
  <c:txPr>
    <a:bodyPr/>
    <a:lstStyle/>
    <a:p>
      <a:pPr>
        <a:defRPr sz="1800"/>
      </a:pPr>
      <a:endParaRPr lang="ko-K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43CC0-9C97-42DC-A30D-43A13007310D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744E-01BC-48B2-8C8A-88B033BDFE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4887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E54DA-931E-4F09-B216-C57CDF3FCEE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9895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744E-01BC-48B2-8C8A-88B033BDFEA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0726E-A6A4-4154-962E-ACFCD37875FF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7CC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F34D8-3C61-43C2-AFBC-2BCB7140A9A1}" type="datetimeFigureOut">
              <a:rPr lang="ko-KR" altLang="en-US" smtClean="0"/>
              <a:pPr/>
              <a:t>2016-04-03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D3724-AE4B-41EF-955A-C62B6EA4B2D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://www.google.co.kr/url?sa=i&amp;rct=j&amp;q=&amp;esrc=s&amp;source=images&amp;cd=&amp;cad=rja&amp;uact=8&amp;ved=0ahUKEwjXquKyh-PLAhUDJKYKHQ6eBZEQjRwIBw&amp;url=http://www.bing.com/images/search?q=kobe+earthquake&amp;bvm=bv.117868183,d.dGY&amp;psig=AFQjCNH_t1ueIjePZwtUnD95zMADUbYBHw&amp;ust=145924339340998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hyperlink" Target="http://www.google.co.kr/url?sa=i&amp;rct=j&amp;q=&amp;esrc=s&amp;source=images&amp;cd=&amp;cad=rja&amp;uact=8&amp;ved=0ahUKEwikjq7QkuPLAhWF4qYKHT4RCsQQjRwIBw&amp;url=http://www.gotokyo.org/kr/kanko/oshima/spot/10275.html&amp;bvm=bv.117868183,d.dGY&amp;psig=AFQjCNFEDqVjtC-2mcfg0fdQLDEmwyBRog&amp;ust=14592464041600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source=images&amp;cd=&amp;cad=rja&amp;uact=8&amp;ved=0ahUKEwiYwLGpkuPLAhUlW6YKHeTwAxwQjRwIBw&amp;url=http://psm722.tistory.com/entry/%EC%82%B4%EC%95%84%EC%9E%88%EB%8A%94-%ED%99%94%EC%82%B0-%EC%95%84%EC%86%8C%EC%82%B0&amp;bvm=bv.117868183,d.dGY&amp;psig=AFQjCNFOYBJeVsGs1C0Oq-m_zsLOPd9kqA&amp;ust=145924628035917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ko.wikipedia.org/wiki/%EB%8F%84%ED%98%B8%EC%BF%A0_%EC%A7%80%EB%B0%A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115616" y="1530658"/>
            <a:ext cx="69749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일본</a:t>
            </a:r>
            <a:r>
              <a:rPr lang="ko-KR" altLang="en-US" sz="5400" b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의 </a:t>
            </a:r>
            <a:r>
              <a:rPr lang="ko-KR" altLang="en-US" sz="5400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지리적 환경과</a:t>
            </a:r>
            <a:endParaRPr lang="en-US" altLang="ko-KR" sz="5400" b="1" spc="50" dirty="0" smtClean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  <a:p>
            <a:pPr algn="ctr"/>
            <a:r>
              <a:rPr lang="ko-KR" altLang="en-US" sz="5400" b="1" cap="none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</a:rPr>
              <a:t>일본인의 형성과정</a:t>
            </a:r>
            <a:endParaRPr lang="en-US" altLang="ko-KR" sz="5400" b="1" cap="none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ea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11" name="직사각형 10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995936" y="5013176"/>
            <a:ext cx="51539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일본어일본학과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21302430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이정하 </a:t>
            </a:r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21302155 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허정은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21004259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장세영 </a:t>
            </a:r>
            <a:r>
              <a:rPr lang="en-US" altLang="ko-KR" sz="2500" dirty="0" smtClean="0">
                <a:ln w="3175">
                  <a:noFill/>
                </a:ln>
                <a:solidFill>
                  <a:schemeClr val="bg1"/>
                </a:solidFill>
              </a:rPr>
              <a:t>21280332 </a:t>
            </a:r>
            <a:r>
              <a:rPr lang="ko-KR" altLang="en-US" sz="2500" dirty="0" smtClean="0">
                <a:ln w="3175">
                  <a:noFill/>
                </a:ln>
                <a:solidFill>
                  <a:schemeClr val="bg1"/>
                </a:solidFill>
              </a:rPr>
              <a:t>김진희</a:t>
            </a:r>
            <a:endParaRPr lang="en-US" altLang="ko-KR" sz="2500" dirty="0" smtClean="0">
              <a:ln w="3175">
                <a:noFill/>
              </a:ln>
              <a:solidFill>
                <a:schemeClr val="bg1"/>
              </a:solidFill>
            </a:endParaRPr>
          </a:p>
          <a:p>
            <a:endParaRPr lang="en-US" altLang="ko-KR" sz="2500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3203848" y="3429000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032448" y="3645024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4752528" y="3861048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3923928" y="6335609"/>
            <a:ext cx="5760640" cy="45719"/>
            <a:chOff x="5076056" y="6479625"/>
            <a:chExt cx="4536504" cy="45719"/>
          </a:xfrm>
        </p:grpSpPr>
        <p:sp>
          <p:nvSpPr>
            <p:cNvPr id="90" name="직사각형 89"/>
            <p:cNvSpPr/>
            <p:nvPr/>
          </p:nvSpPr>
          <p:spPr>
            <a:xfrm>
              <a:off x="5076056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5652120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6228184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6804248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308304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884368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8460432" y="6479625"/>
              <a:ext cx="576064" cy="45719"/>
            </a:xfrm>
            <a:prstGeom prst="rect">
              <a:avLst/>
            </a:prstGeom>
            <a:solidFill>
              <a:srgbClr val="DAB4B5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9036496" y="6479625"/>
              <a:ext cx="576064" cy="45719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9" name="직사각형 98"/>
          <p:cNvSpPr/>
          <p:nvPr/>
        </p:nvSpPr>
        <p:spPr>
          <a:xfrm>
            <a:off x="5544616" y="4077072"/>
            <a:ext cx="5940152" cy="7200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야마토</a:t>
            </a:r>
            <a:r>
              <a:rPr lang="ko-KR" altLang="en-US" dirty="0" smtClean="0"/>
              <a:t> 민족</a:t>
            </a: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862138"/>
            <a:ext cx="90106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98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인구</a:t>
            </a:r>
            <a:endParaRPr lang="ko-KR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" y="1600200"/>
            <a:ext cx="9131382" cy="51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237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827584" y="1784357"/>
            <a:ext cx="3012795" cy="3012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504437"/>
            <a:ext cx="30243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일본의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지형형성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860032" y="2204864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4860032" y="3429000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860032" y="4725144"/>
            <a:ext cx="3384376" cy="0"/>
          </a:xfrm>
          <a:prstGeom prst="line">
            <a:avLst/>
          </a:prstGeom>
          <a:ln w="50800" cmpd="sng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97774" y="1412776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일본의 지형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5766" y="2636912"/>
            <a:ext cx="3111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지진 및 화산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05064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일본의 기후</a:t>
            </a:r>
            <a:endParaRPr lang="ko-KR" altLang="en-US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무제-3 복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6758">
            <a:off x="1491887" y="-37253"/>
            <a:ext cx="6136683" cy="700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11" y="116632"/>
            <a:ext cx="32736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500" dirty="0" smtClean="0">
                <a:ln w="28575">
                  <a:solidFill>
                    <a:srgbClr val="7D95AF"/>
                  </a:solidFill>
                </a:ln>
                <a:solidFill>
                  <a:srgbClr val="7D95AF"/>
                </a:solidFill>
              </a:rPr>
              <a:t>일본의 지형</a:t>
            </a:r>
            <a:endParaRPr lang="ko-KR" altLang="en-US" sz="4500" dirty="0">
              <a:ln w="28575">
                <a:solidFill>
                  <a:srgbClr val="7D95AF"/>
                </a:solidFill>
              </a:ln>
              <a:solidFill>
                <a:srgbClr val="7D95AF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8316416" y="404664"/>
            <a:ext cx="72008" cy="6120680"/>
          </a:xfrm>
          <a:prstGeom prst="line">
            <a:avLst/>
          </a:prstGeom>
          <a:ln w="38100">
            <a:solidFill>
              <a:srgbClr val="DA68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3966" y="378904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38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만 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7873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평방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Km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2" y="1340768"/>
            <a:ext cx="1952024" cy="129614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###a:미국의 국기|$usa5@###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084988"/>
            <a:ext cx="1952025" cy="126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2677418" y="1844824"/>
            <a:ext cx="986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45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62144" y="1124744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677418" y="1976066"/>
            <a:ext cx="98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2683713" y="3573016"/>
            <a:ext cx="986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25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868439" y="285293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2683713" y="3704258"/>
            <a:ext cx="98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568952" cy="432048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9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화산, 산, 피크, Snowcap, 알프스 산맥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0" y="256481"/>
            <a:ext cx="3067796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64986" y="2420888"/>
            <a:ext cx="2664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면적 </a:t>
            </a:r>
            <a:r>
              <a:rPr lang="en-US" altLang="ko-K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71%</a:t>
            </a:r>
            <a:endParaRPr lang="en-US" altLang="ko-KR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8" y="3336796"/>
            <a:ext cx="2533998" cy="225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588988" y="5601434"/>
            <a:ext cx="2664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면적 </a:t>
            </a:r>
            <a:r>
              <a:rPr lang="en-US" altLang="ko-KR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13%</a:t>
            </a:r>
            <a:endParaRPr lang="en-US" altLang="ko-KR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548112" y="2080007"/>
            <a:ext cx="4612110" cy="3293209"/>
            <a:chOff x="3548112" y="2080007"/>
            <a:chExt cx="4612110" cy="3293209"/>
          </a:xfrm>
        </p:grpSpPr>
        <p:sp>
          <p:nvSpPr>
            <p:cNvPr id="8" name="오른쪽 화살표 7"/>
            <p:cNvSpPr/>
            <p:nvPr/>
          </p:nvSpPr>
          <p:spPr>
            <a:xfrm>
              <a:off x="3548112" y="2852936"/>
              <a:ext cx="1311920" cy="100811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179919" y="2080007"/>
              <a:ext cx="2980303" cy="3293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ko-KR" altLang="en-US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경제활동</a:t>
              </a:r>
              <a:endPara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endParaRPr lang="en-US" altLang="ko-KR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en-US" altLang="ko-KR" sz="8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21%</a:t>
              </a:r>
            </a:p>
            <a:p>
              <a:pPr algn="ctr"/>
              <a:endParaRPr lang="en-US" altLang="ko-K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7" y="1052736"/>
            <a:ext cx="4499747" cy="460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156989"/>
            <a:ext cx="3319245" cy="19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2294842"/>
            <a:ext cx="3319245" cy="214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5" y="4653136"/>
            <a:ext cx="331924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87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3808" y="5733256"/>
            <a:ext cx="6211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일본의 하천과 해안</a:t>
            </a:r>
            <a:endParaRPr lang="en-US" altLang="ko-K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88640"/>
            <a:ext cx="3528789" cy="54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103"/>
            <a:ext cx="422003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91" y="2348880"/>
            <a:ext cx="4407447" cy="31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61" y="177205"/>
            <a:ext cx="5857243" cy="390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269" y="4509120"/>
            <a:ext cx="635462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구주쿠리하마해안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사가미만연안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니가타해안</a:t>
            </a:r>
            <a:r>
              <a:rPr lang="ko-KR" altLang="en-US" dirty="0"/>
              <a:t> </a:t>
            </a:r>
            <a:r>
              <a:rPr lang="en-US" altLang="ko-KR" dirty="0"/>
              <a:t>·</a:t>
            </a:r>
            <a:r>
              <a:rPr lang="ko-KR" altLang="en-US" dirty="0" err="1"/>
              <a:t>미야자키해안</a:t>
            </a:r>
            <a:endParaRPr lang="ko-KR" altLang="en-US" dirty="0"/>
          </a:p>
          <a:p>
            <a:pPr algn="ctr"/>
            <a:r>
              <a:rPr lang="ko-KR" altLang="en-US" sz="3500" dirty="0" smtClean="0"/>
              <a:t>사빈해안</a:t>
            </a:r>
            <a:endParaRPr lang="ko-KR" altLang="en-US" sz="3500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2034"/>
            <a:ext cx="685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9722" y="4482645"/>
            <a:ext cx="764183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산리쿠해안</a:t>
            </a:r>
            <a:r>
              <a:rPr lang="en-US" altLang="ko-KR" dirty="0"/>
              <a:t>, </a:t>
            </a:r>
            <a:r>
              <a:rPr lang="ko-KR" altLang="en-US" dirty="0"/>
              <a:t>기이해안</a:t>
            </a:r>
            <a:r>
              <a:rPr lang="en-US" altLang="ko-KR" dirty="0"/>
              <a:t>, </a:t>
            </a:r>
            <a:r>
              <a:rPr lang="ko-KR" altLang="en-US" dirty="0" err="1"/>
              <a:t>세토나이카이해안</a:t>
            </a:r>
            <a:r>
              <a:rPr lang="en-US" altLang="ko-KR" dirty="0"/>
              <a:t>, </a:t>
            </a:r>
            <a:r>
              <a:rPr lang="ko-KR" altLang="en-US" dirty="0" err="1"/>
              <a:t>니시시코쿠해안</a:t>
            </a:r>
            <a:r>
              <a:rPr lang="en-US" altLang="ko-KR" dirty="0"/>
              <a:t>, </a:t>
            </a:r>
            <a:r>
              <a:rPr lang="ko-KR" altLang="en-US" dirty="0" err="1"/>
              <a:t>기타큐슈해안</a:t>
            </a:r>
            <a:endParaRPr lang="ko-KR" altLang="en-US" dirty="0"/>
          </a:p>
          <a:p>
            <a:pPr algn="ctr"/>
            <a:r>
              <a:rPr lang="ko-KR" altLang="en-US" sz="3500" dirty="0" smtClean="0"/>
              <a:t>리아스식해안</a:t>
            </a:r>
            <a:endParaRPr lang="ko-KR" altLang="en-US" sz="3500" dirty="0"/>
          </a:p>
        </p:txBody>
      </p:sp>
    </p:spTree>
    <p:extLst>
      <p:ext uri="{BB962C8B-B14F-4D97-AF65-F5344CB8AC3E}">
        <p14:creationId xmlns="" xmlns:p14="http://schemas.microsoft.com/office/powerpoint/2010/main" val="35977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_x173628080" descr="EMB000009504d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8376"/>
            <a:ext cx="4608512" cy="3497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0952"/>
            <a:ext cx="3533146" cy="33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 rot="21286625">
            <a:off x="169243" y="45724"/>
            <a:ext cx="3230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지진 화산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3312368" cy="320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차트 8"/>
          <p:cNvGraphicFramePr/>
          <p:nvPr>
            <p:extLst>
              <p:ext uri="{D42A27DB-BD31-4B8C-83A1-F6EECF244321}">
                <p14:modId xmlns="" xmlns:p14="http://schemas.microsoft.com/office/powerpoint/2010/main" val="1701665690"/>
              </p:ext>
            </p:extLst>
          </p:nvPr>
        </p:nvGraphicFramePr>
        <p:xfrm>
          <a:off x="1043608" y="507389"/>
          <a:ext cx="73448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7026437"/>
              </p:ext>
            </p:extLst>
          </p:nvPr>
        </p:nvGraphicFramePr>
        <p:xfrm>
          <a:off x="1043608" y="4962756"/>
          <a:ext cx="7422952" cy="1418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738"/>
                <a:gridCol w="1855738"/>
                <a:gridCol w="1855738"/>
                <a:gridCol w="1855738"/>
              </a:tblGrid>
              <a:tr h="633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월평균지진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연평균지진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큰 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 smtClean="0"/>
                        <a:t>대지진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</a:tr>
              <a:tr h="7854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40~50</a:t>
                      </a:r>
                      <a:r>
                        <a:rPr lang="ko-KR" altLang="en-US" sz="2100" dirty="0" smtClean="0"/>
                        <a:t>회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7500</a:t>
                      </a:r>
                      <a:r>
                        <a:rPr lang="ko-KR" altLang="en-US" sz="2100" dirty="0" smtClean="0"/>
                        <a:t>여 회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2</a:t>
                      </a:r>
                      <a:r>
                        <a:rPr lang="ko-KR" altLang="en-US" sz="2100" dirty="0" smtClean="0"/>
                        <a:t>년에 한번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 smtClean="0"/>
                        <a:t>70~80</a:t>
                      </a:r>
                      <a:r>
                        <a:rPr lang="ko-KR" altLang="en-US" sz="2100" dirty="0" smtClean="0"/>
                        <a:t>년에 한번</a:t>
                      </a:r>
                      <a:endParaRPr lang="ko-KR" altLang="en-US" sz="2100" dirty="0"/>
                    </a:p>
                  </a:txBody>
                  <a:tcPr marL="106054" marR="106054" marT="53028" marB="53028" anchor="ctr" anchorCtr="1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986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3151884"/>
            <a:ext cx="4272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고베</a:t>
            </a:r>
            <a:r>
              <a:rPr lang="en-US" altLang="ko-KR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ko-KR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일본 대지진</a:t>
            </a:r>
            <a:endParaRPr lang="en-US" altLang="ko-KR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91946"/>
            <a:ext cx="3964962" cy="204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5" y="2348880"/>
            <a:ext cx="396496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d.ibtimes.co.uk/en/full/371504/japans-kobe-earthquake-199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2557"/>
            <a:ext cx="4536503" cy="2736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78" y="44624"/>
            <a:ext cx="3964962" cy="227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" y="161577"/>
            <a:ext cx="4582227" cy="29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08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341567">
            <a:off x="752133" y="238825"/>
            <a:ext cx="2195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화산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73627840" descr="EMB000009504d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183050" cy="2654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345638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3413031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/>
              <a:t>화산  </a:t>
            </a:r>
            <a:r>
              <a:rPr lang="en-US" altLang="ko-KR" sz="2000" dirty="0" smtClean="0"/>
              <a:t>200</a:t>
            </a:r>
            <a:r>
              <a:rPr lang="ko-KR" altLang="en-US" sz="2000" dirty="0" smtClean="0"/>
              <a:t>여 개 이상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09263" y="4079394"/>
            <a:ext cx="54152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dirty="0" smtClean="0">
                <a:solidFill>
                  <a:srgbClr val="FF0000"/>
                </a:solidFill>
              </a:rPr>
              <a:t>활</a:t>
            </a:r>
            <a:r>
              <a:rPr lang="ko-KR" altLang="en-US" sz="5000" dirty="0" smtClean="0"/>
              <a:t>화산 </a:t>
            </a:r>
            <a:r>
              <a:rPr lang="en-US" altLang="ko-KR" sz="5000" dirty="0" smtClean="0"/>
              <a:t>40</a:t>
            </a:r>
            <a:r>
              <a:rPr lang="ko-KR" altLang="en-US" sz="5000" dirty="0" smtClean="0"/>
              <a:t>개 이상 </a:t>
            </a:r>
            <a:endParaRPr lang="ko-KR" altLang="en-US" sz="50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5157192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전 세계 화산의 </a:t>
            </a:r>
            <a:r>
              <a:rPr lang="en-US" altLang="ko-KR" sz="4000" dirty="0" smtClean="0">
                <a:solidFill>
                  <a:schemeClr val="tx2"/>
                </a:solidFill>
              </a:rPr>
              <a:t>10%</a:t>
            </a:r>
            <a:endParaRPr lang="ko-KR" alt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2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http://www.gotokyo.org/kr/kanko/oshima/spot/images/10275_m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67382"/>
            <a:ext cx="397976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6" y="548680"/>
            <a:ext cx="397273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58" y="548680"/>
            <a:ext cx="39797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http://cfile25.uf.tistory.com/image/1155C24B4F03160418137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47" r="25781"/>
          <a:stretch/>
        </p:blipFill>
        <p:spPr bwMode="auto">
          <a:xfrm>
            <a:off x="215455" y="3900918"/>
            <a:ext cx="3996505" cy="28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166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후지산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128489"/>
            <a:ext cx="185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운젠후겐타케산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91680" y="34980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아소산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31141" y="34290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dirty="0" err="1"/>
              <a:t>미하라야마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0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4" name="직사각형 3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3" name="타원 12"/>
          <p:cNvSpPr/>
          <p:nvPr/>
        </p:nvSpPr>
        <p:spPr>
          <a:xfrm>
            <a:off x="2627784" y="1268760"/>
            <a:ext cx="3528391" cy="3528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2229367"/>
            <a:ext cx="39033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일본인과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일본열도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0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38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일본의 기후</a:t>
            </a:r>
            <a:endParaRPr lang="en-US" altLang="ko-K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그림 4" descr="무제-3 복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6758">
            <a:off x="348894" y="-112031"/>
            <a:ext cx="6136683" cy="700728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403648" y="2204864"/>
            <a:ext cx="2952328" cy="26642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1556792"/>
            <a:ext cx="189987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/>
              <a:t>혼슈</a:t>
            </a:r>
            <a:r>
              <a:rPr lang="ko-KR" altLang="en-US" dirty="0" smtClean="0"/>
              <a:t> 서쪽</a:t>
            </a:r>
            <a:endParaRPr lang="en-US" altLang="ko-KR" dirty="0" smtClean="0"/>
          </a:p>
          <a:p>
            <a:pPr algn="ctr"/>
            <a:r>
              <a:rPr lang="ko-KR" altLang="en-US" sz="2500" dirty="0" err="1" smtClean="0"/>
              <a:t>동해식</a:t>
            </a:r>
            <a:r>
              <a:rPr lang="ko-KR" altLang="en-US" sz="2500" dirty="0" smtClean="0"/>
              <a:t> </a:t>
            </a:r>
            <a:r>
              <a:rPr lang="ko-KR" altLang="en-US" sz="2500" dirty="0"/>
              <a:t>기후</a:t>
            </a:r>
          </a:p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3360440" y="3933056"/>
            <a:ext cx="2952328" cy="26642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390573" y="4833932"/>
            <a:ext cx="222048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/>
              <a:t>혼슈</a:t>
            </a:r>
            <a:r>
              <a:rPr lang="ko-KR" altLang="en-US" dirty="0" smtClean="0"/>
              <a:t> 동쪽</a:t>
            </a:r>
            <a:endParaRPr lang="en-US" altLang="ko-KR" dirty="0" smtClean="0"/>
          </a:p>
          <a:p>
            <a:pPr algn="ctr"/>
            <a:r>
              <a:rPr lang="ko-KR" altLang="en-US" sz="2500" dirty="0" smtClean="0"/>
              <a:t>태평양식 </a:t>
            </a:r>
            <a:r>
              <a:rPr lang="ko-KR" altLang="en-US" sz="2500" dirty="0"/>
              <a:t>기후</a:t>
            </a:r>
          </a:p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11069" y="5661248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강수</a:t>
            </a:r>
            <a:r>
              <a:rPr lang="ko-KR" altLang="en-US" dirty="0"/>
              <a:t>량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연간 </a:t>
            </a:r>
            <a:r>
              <a:rPr lang="en-US" altLang="ko-KR" dirty="0" smtClean="0"/>
              <a:t>2000ml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5746030"/>
            <a:ext cx="950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dirty="0" smtClean="0"/>
          </a:p>
          <a:p>
            <a:r>
              <a:rPr lang="ko-KR" altLang="en-US" dirty="0" smtClean="0"/>
              <a:t>강수량</a:t>
            </a:r>
            <a:endParaRPr lang="en-US" altLang="ko-KR" dirty="0" smtClean="0"/>
          </a:p>
          <a:p>
            <a:r>
              <a:rPr lang="en-US" altLang="ko-KR" dirty="0" smtClean="0"/>
              <a:t>4000ml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186" y="5137536"/>
            <a:ext cx="1857012" cy="16758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-101716" y="5507940"/>
            <a:ext cx="251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규슈</a:t>
            </a:r>
            <a:r>
              <a:rPr lang="ko-KR" altLang="en-US" dirty="0" smtClean="0"/>
              <a:t> 남쪽 및 </a:t>
            </a:r>
            <a:r>
              <a:rPr lang="ko-KR" altLang="en-US" dirty="0" err="1" smtClean="0"/>
              <a:t>미에현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599080" y="93402"/>
            <a:ext cx="2421192" cy="218347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804248" y="93402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홋카이도 및 북부지역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적설량 多</a:t>
            </a:r>
            <a:endParaRPr lang="ko-KR" altLang="en-US" dirty="0"/>
          </a:p>
        </p:txBody>
      </p:sp>
      <p:grpSp>
        <p:nvGrpSpPr>
          <p:cNvPr id="25" name="그룹 24"/>
          <p:cNvGrpSpPr/>
          <p:nvPr/>
        </p:nvGrpSpPr>
        <p:grpSpPr>
          <a:xfrm>
            <a:off x="6312768" y="2492896"/>
            <a:ext cx="2435696" cy="1584176"/>
            <a:chOff x="6312768" y="2492896"/>
            <a:chExt cx="2435696" cy="1584176"/>
          </a:xfrm>
        </p:grpSpPr>
        <p:cxnSp>
          <p:nvCxnSpPr>
            <p:cNvPr id="19" name="직선 화살표 연결선 18"/>
            <p:cNvCxnSpPr/>
            <p:nvPr/>
          </p:nvCxnSpPr>
          <p:spPr>
            <a:xfrm flipH="1">
              <a:off x="6312768" y="3140968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/>
            <p:nvPr/>
          </p:nvCxnSpPr>
          <p:spPr>
            <a:xfrm flipH="1">
              <a:off x="6312768" y="3573016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 flipH="1">
              <a:off x="6600800" y="3356992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 flipH="1">
              <a:off x="6600800" y="2924944"/>
              <a:ext cx="1859632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08304" y="24928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mtClean="0"/>
                <a:t>계절</a:t>
              </a:r>
              <a:r>
                <a:rPr lang="ko-KR" altLang="en-US"/>
                <a:t>풍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12705" y="3707740"/>
              <a:ext cx="1835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장마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폭우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태풍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190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/>
      <p:bldP spid="12" grpId="0"/>
      <p:bldP spid="14" grpId="0" animBg="1"/>
      <p:bldP spid="15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_x173627840" descr="EMB000009504d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00808"/>
            <a:ext cx="9129505" cy="4016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43608" y="476672"/>
            <a:ext cx="7148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일본 지역별 기후 특징</a:t>
            </a:r>
            <a:endParaRPr lang="en-US" altLang="ko-K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0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2627784" y="1268760"/>
            <a:ext cx="3528391" cy="3528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229367"/>
            <a:ext cx="39033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일본의</a:t>
            </a:r>
            <a:endParaRPr lang="en-US" altLang="ko-K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7D95AF"/>
              </a:solidFill>
              <a:latin typeface="다음_SemiBold" pitchFamily="2" charset="-127"/>
              <a:ea typeface="다음_SemiBold" pitchFamily="2" charset="-127"/>
            </a:endParaRPr>
          </a:p>
          <a:p>
            <a:pPr algn="ctr"/>
            <a:r>
              <a:rPr lang="ko-KR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D95AF"/>
                </a:solidFill>
                <a:latin typeface="다음_SemiBold" pitchFamily="2" charset="-127"/>
                <a:ea typeface="다음_SemiBold" pitchFamily="2" charset="-127"/>
              </a:rPr>
              <a:t>행정구역</a:t>
            </a:r>
          </a:p>
          <a:p>
            <a:endParaRPr lang="ko-KR" altLang="en-US" sz="4000" dirty="0">
              <a:solidFill>
                <a:srgbClr val="7D95A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-252536" y="-243408"/>
            <a:ext cx="3417107" cy="2880320"/>
            <a:chOff x="-141251" y="-99392"/>
            <a:chExt cx="3417107" cy="2880320"/>
          </a:xfrm>
        </p:grpSpPr>
        <p:sp>
          <p:nvSpPr>
            <p:cNvPr id="14" name="직사각형 13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968355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866890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8</a:t>
            </a:r>
            <a:r>
              <a:rPr lang="ko-KR" altLang="en-US" sz="3000" dirty="0" smtClean="0"/>
              <a:t>개의 지방</a:t>
            </a:r>
            <a:endParaRPr lang="ko-KR" alt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3717032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다이토제도</a:t>
            </a:r>
            <a:endParaRPr lang="ko-KR" alt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4653136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센카쿠열</a:t>
            </a:r>
            <a:r>
              <a:rPr lang="ko-KR" altLang="en-US" sz="3000" dirty="0" err="1"/>
              <a:t>도</a:t>
            </a:r>
            <a:endParaRPr lang="ko-KR" alt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1002794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도도부현</a:t>
            </a:r>
            <a:r>
              <a:rPr lang="en-US" altLang="ko-KR" sz="3000" dirty="0" smtClean="0"/>
              <a:t>(</a:t>
            </a:r>
            <a:r>
              <a:rPr lang="ja-JP" altLang="ko-KR" sz="3000" dirty="0" smtClean="0">
                <a:effectLst/>
              </a:rPr>
              <a:t>都道府県</a:t>
            </a:r>
            <a:r>
              <a:rPr lang="en-US" altLang="ko-KR" sz="3000" dirty="0" smtClean="0"/>
              <a:t>)</a:t>
            </a:r>
            <a:endParaRPr lang="ko-KR" alt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802994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ko-KR" altLang="en-US" sz="3000" dirty="0" err="1" smtClean="0"/>
              <a:t>난세이제도</a:t>
            </a:r>
            <a:endParaRPr lang="ko-KR" altLang="en-US" sz="3000" dirty="0"/>
          </a:p>
        </p:txBody>
      </p:sp>
      <p:grpSp>
        <p:nvGrpSpPr>
          <p:cNvPr id="8" name="그룹 12"/>
          <p:cNvGrpSpPr/>
          <p:nvPr/>
        </p:nvGrpSpPr>
        <p:grpSpPr>
          <a:xfrm>
            <a:off x="5726893" y="3977680"/>
            <a:ext cx="3417107" cy="2880320"/>
            <a:chOff x="-141251" y="-99392"/>
            <a:chExt cx="3417107" cy="2880320"/>
          </a:xfrm>
        </p:grpSpPr>
        <p:sp>
          <p:nvSpPr>
            <p:cNvPr id="12" name="직사각형 11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9776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도도부현</a:t>
            </a:r>
            <a:r>
              <a:rPr lang="en-US" altLang="ko-KR" dirty="0" smtClean="0"/>
              <a:t>(</a:t>
            </a:r>
            <a:r>
              <a:rPr lang="ja-JP" altLang="ko-KR" dirty="0" smtClean="0">
                <a:effectLst/>
              </a:rPr>
              <a:t>都道府県</a:t>
            </a:r>
            <a:r>
              <a:rPr lang="en-US" altLang="ko-KR" dirty="0" smtClean="0"/>
              <a:t>)</a:t>
            </a:r>
            <a:endParaRPr lang="ko-KR" alt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52927"/>
            <a:ext cx="4021038" cy="542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412776"/>
            <a:ext cx="439248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도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都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도쿄 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東京都</a:t>
            </a:r>
            <a:r>
              <a:rPr lang="en-US" altLang="ja-JP" sz="27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도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道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홋카이도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北海道</a:t>
            </a:r>
            <a:r>
              <a:rPr lang="en-US" altLang="ja-JP" sz="2700" dirty="0" smtClean="0">
                <a:effectLst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부</a:t>
            </a:r>
            <a:r>
              <a:rPr lang="en-US" altLang="ko-KR" sz="2700" dirty="0" smtClean="0"/>
              <a:t>(</a:t>
            </a:r>
            <a:r>
              <a:rPr lang="ko-KR" altLang="en-US" sz="2700" dirty="0" smtClean="0"/>
              <a:t>府</a:t>
            </a:r>
            <a:r>
              <a:rPr lang="en-US" altLang="ko-KR" sz="2700" dirty="0" smtClean="0"/>
              <a:t>) : </a:t>
            </a:r>
            <a:r>
              <a:rPr lang="ko-KR" altLang="en-US" sz="2700" dirty="0" smtClean="0"/>
              <a:t>오사카 부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大阪府</a:t>
            </a:r>
            <a:r>
              <a:rPr lang="en-US" altLang="ja-JP" sz="2700" dirty="0" smtClean="0">
                <a:effectLst/>
              </a:rPr>
              <a:t>)</a:t>
            </a:r>
          </a:p>
          <a:p>
            <a:r>
              <a:rPr lang="en-US" altLang="ja-JP" sz="2700" smtClean="0"/>
              <a:t>            </a:t>
            </a:r>
            <a:r>
              <a:rPr lang="ko-KR" altLang="en-US" sz="2700" smtClean="0"/>
              <a:t>교토</a:t>
            </a:r>
            <a:r>
              <a:rPr lang="ko-KR" altLang="en-US" sz="2700" dirty="0" smtClean="0"/>
              <a:t> 부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京都府</a:t>
            </a:r>
            <a:r>
              <a:rPr lang="en-US" altLang="ja-JP" sz="2700" dirty="0" smtClean="0">
                <a:effectLst/>
              </a:rPr>
              <a:t>)</a:t>
            </a:r>
          </a:p>
          <a:p>
            <a:endParaRPr lang="en-US" altLang="ja-JP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700" dirty="0" smtClean="0"/>
              <a:t>현</a:t>
            </a:r>
            <a:r>
              <a:rPr lang="en-US" altLang="ko-KR" sz="2700" dirty="0" smtClean="0"/>
              <a:t>(</a:t>
            </a:r>
            <a:r>
              <a:rPr lang="ja-JP" altLang="ko-KR" sz="2700" dirty="0" smtClean="0">
                <a:effectLst/>
              </a:rPr>
              <a:t>県</a:t>
            </a:r>
            <a:r>
              <a:rPr lang="en-US" altLang="ja-JP" sz="2700" dirty="0" smtClean="0">
                <a:effectLst/>
              </a:rPr>
              <a:t>) : </a:t>
            </a:r>
            <a:r>
              <a:rPr lang="ko-KR" altLang="en-US" sz="2700" dirty="0" smtClean="0">
                <a:effectLst/>
              </a:rPr>
              <a:t>나머지 </a:t>
            </a:r>
            <a:r>
              <a:rPr lang="en-US" altLang="ko-KR" sz="2700" dirty="0" smtClean="0">
                <a:effectLst/>
              </a:rPr>
              <a:t>43</a:t>
            </a:r>
            <a:r>
              <a:rPr lang="ko-KR" altLang="en-US" sz="2700" dirty="0" smtClean="0">
                <a:effectLst/>
              </a:rPr>
              <a:t>개</a:t>
            </a:r>
            <a:endParaRPr lang="en-US" altLang="ja-JP" sz="2700" dirty="0" smtClean="0"/>
          </a:p>
        </p:txBody>
      </p:sp>
    </p:spTree>
    <p:extLst>
      <p:ext uri="{BB962C8B-B14F-4D97-AF65-F5344CB8AC3E}">
        <p14:creationId xmlns="" xmlns:p14="http://schemas.microsoft.com/office/powerpoint/2010/main" val="34279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smtClean="0"/>
              <a:t>홋카이도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416824" cy="456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517170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홋포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北方地域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네무로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도토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道東地域</a:t>
            </a:r>
            <a:r>
              <a:rPr lang="en-US" altLang="ko-KR" sz="1600" dirty="0" smtClean="0"/>
              <a:t>) - </a:t>
            </a:r>
            <a:r>
              <a:rPr lang="ko-KR" altLang="en-US" sz="1600" dirty="0" smtClean="0"/>
              <a:t>오호츠크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구시로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토카치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도호쿠</a:t>
            </a:r>
            <a:r>
              <a:rPr lang="ko-KR" altLang="en-US" sz="1600" dirty="0" smtClean="0"/>
              <a:t>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道北地域</a:t>
            </a:r>
            <a:r>
              <a:rPr lang="en-US" altLang="ko-KR" sz="1600" dirty="0" smtClean="0"/>
              <a:t>) - </a:t>
            </a:r>
            <a:r>
              <a:rPr lang="ko-KR" altLang="en-US" sz="1600" dirty="0" smtClean="0"/>
              <a:t>소야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루모이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가미카와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도오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道央地域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이시카리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이부리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소라치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endParaRPr lang="en-US" altLang="ko-KR" sz="1600" dirty="0"/>
          </a:p>
          <a:p>
            <a:r>
              <a:rPr lang="en-US" altLang="ko-KR" sz="1600" dirty="0" smtClean="0"/>
              <a:t>                                            </a:t>
            </a:r>
            <a:r>
              <a:rPr lang="ko-KR" altLang="en-US" sz="1600" dirty="0" err="1" smtClean="0"/>
              <a:t>히다카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시리베시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도난 지역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道南地域</a:t>
            </a:r>
            <a:r>
              <a:rPr lang="en-US" altLang="ko-KR" sz="1600" dirty="0" smtClean="0"/>
              <a:t>) - </a:t>
            </a:r>
            <a:r>
              <a:rPr lang="ko-KR" altLang="en-US" sz="1600" dirty="0" err="1" smtClean="0"/>
              <a:t>오시마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종합진흥국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히야마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진흥국</a:t>
            </a:r>
            <a:endParaRPr lang="ko-KR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8238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도호쿠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6" name="Rectangle 1">
            <a:hlinkClick r:id="rId2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hlinkClick r:id="rId2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964654"/>
            <a:ext cx="42862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964654"/>
            <a:ext cx="42378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아오모리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青森県</a:t>
            </a:r>
            <a:r>
              <a:rPr lang="en-US" altLang="ja-JP" sz="2800" dirty="0" smtClean="0">
                <a:effectLst/>
              </a:rPr>
              <a:t>)</a:t>
            </a: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이와테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岩手県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아키타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秋田県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미야기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宮城県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야마가타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山形県</a:t>
            </a:r>
            <a:r>
              <a:rPr lang="en-US" altLang="ko-KR" sz="2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 smtClean="0"/>
              <a:t>후쿠시마</a:t>
            </a:r>
            <a:r>
              <a:rPr lang="ko-KR" altLang="en-US" sz="2800" dirty="0" smtClean="0"/>
              <a:t> 현</a:t>
            </a:r>
            <a:r>
              <a:rPr lang="en-US" altLang="ko-KR" sz="2800" dirty="0" smtClean="0"/>
              <a:t>(</a:t>
            </a:r>
            <a:r>
              <a:rPr lang="ja-JP" altLang="ko-KR" sz="2800" dirty="0" smtClean="0">
                <a:effectLst/>
              </a:rPr>
              <a:t>福島県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346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간토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63" y="790575"/>
            <a:ext cx="55721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980728"/>
            <a:ext cx="328485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이바라키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茨城県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도치기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栃木県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군마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群馬県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smtClean="0"/>
              <a:t>도쿄 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東京都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가나가와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神奈川県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지바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千葉県</a:t>
            </a:r>
            <a:r>
              <a:rPr lang="en-US" altLang="ko-KR" sz="23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300" dirty="0" err="1" smtClean="0"/>
              <a:t>사이타마</a:t>
            </a:r>
            <a:r>
              <a:rPr lang="ko-KR" altLang="en-US" sz="2300" dirty="0" smtClean="0"/>
              <a:t> 현</a:t>
            </a:r>
            <a:r>
              <a:rPr lang="en-US" altLang="ko-KR" sz="2300" dirty="0" smtClean="0"/>
              <a:t>(</a:t>
            </a:r>
            <a:r>
              <a:rPr lang="ja-JP" altLang="ko-KR" sz="2300" dirty="0" smtClean="0">
                <a:effectLst/>
              </a:rPr>
              <a:t>埼玉県</a:t>
            </a:r>
            <a:r>
              <a:rPr lang="en-US" altLang="ko-KR" sz="2300" dirty="0" smtClean="0"/>
              <a:t>)</a:t>
            </a:r>
            <a:endParaRPr lang="ko-KR" altLang="en-US" sz="2300" dirty="0"/>
          </a:p>
        </p:txBody>
      </p:sp>
    </p:spTree>
    <p:extLst>
      <p:ext uri="{BB962C8B-B14F-4D97-AF65-F5344CB8AC3E}">
        <p14:creationId xmlns="" xmlns:p14="http://schemas.microsoft.com/office/powerpoint/2010/main" val="42325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548680"/>
            <a:ext cx="9161140" cy="63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smtClean="0"/>
              <a:t>주부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628800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호쿠리쿠지방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北陸地方</a:t>
            </a:r>
            <a:r>
              <a:rPr lang="en-US" altLang="ko-KR" sz="2400" dirty="0" smtClean="0"/>
              <a:t>)</a:t>
            </a:r>
            <a:endParaRPr lang="en-US" altLang="ko-KR" sz="2400" dirty="0"/>
          </a:p>
          <a:p>
            <a:pPr lvl="1"/>
            <a:r>
              <a:rPr lang="ko-KR" altLang="en-US" sz="2400" dirty="0" err="1" smtClean="0"/>
              <a:t>니가타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新潟県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도야마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富山県</a:t>
            </a:r>
            <a:r>
              <a:rPr lang="en-US" altLang="ko-KR" sz="2400" dirty="0" smtClean="0"/>
              <a:t>), </a:t>
            </a:r>
          </a:p>
          <a:p>
            <a:pPr lvl="1"/>
            <a:r>
              <a:rPr lang="ko-KR" altLang="en-US" sz="2400" dirty="0" err="1" smtClean="0"/>
              <a:t>이시카와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石川県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후쿠이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福井県</a:t>
            </a:r>
            <a:r>
              <a:rPr lang="en-US" altLang="ko-K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주오고지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中央高地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ko-KR" altLang="en-US" sz="2400" dirty="0" err="1" smtClean="0"/>
              <a:t>야마나시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山梨県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나가노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長野県</a:t>
            </a:r>
            <a:r>
              <a:rPr lang="en-US" altLang="ko-KR" sz="2400" dirty="0" smtClean="0"/>
              <a:t>), </a:t>
            </a:r>
          </a:p>
          <a:p>
            <a:pPr lvl="1"/>
            <a:r>
              <a:rPr lang="ko-KR" altLang="en-US" sz="2400" dirty="0" smtClean="0"/>
              <a:t>기후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岐阜県</a:t>
            </a:r>
            <a:r>
              <a:rPr lang="en-US" altLang="ko-KR" sz="2400" dirty="0" smtClean="0"/>
              <a:t>)</a:t>
            </a:r>
          </a:p>
          <a:p>
            <a:pPr lvl="1"/>
            <a:endParaRPr lang="en-US" altLang="ko-K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err="1" smtClean="0"/>
              <a:t>도카이</a:t>
            </a:r>
            <a:r>
              <a:rPr lang="ko-KR" altLang="en-US" sz="2400" dirty="0" smtClean="0"/>
              <a:t> 지방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東海地方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ko-KR" altLang="en-US" sz="2400" dirty="0" err="1" smtClean="0"/>
              <a:t>시즈오카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静岡県</a:t>
            </a:r>
            <a:r>
              <a:rPr lang="en-US" altLang="ko-KR" sz="2400" dirty="0" smtClean="0"/>
              <a:t>), </a:t>
            </a:r>
            <a:r>
              <a:rPr lang="ko-KR" altLang="en-US" sz="2400" dirty="0" err="1" smtClean="0"/>
              <a:t>아이치</a:t>
            </a:r>
            <a:r>
              <a:rPr lang="ko-KR" altLang="en-US" sz="2400" dirty="0" smtClean="0"/>
              <a:t> 현</a:t>
            </a:r>
            <a:r>
              <a:rPr lang="en-US" altLang="ko-KR" sz="2400" dirty="0" smtClean="0"/>
              <a:t>(</a:t>
            </a:r>
            <a:r>
              <a:rPr lang="ja-JP" altLang="ko-KR" sz="2400" dirty="0" smtClean="0">
                <a:effectLst/>
              </a:rPr>
              <a:t>愛知県</a:t>
            </a:r>
            <a:r>
              <a:rPr lang="en-US" altLang="ko-KR" sz="2400" dirty="0" smtClean="0"/>
              <a:t>)</a:t>
            </a:r>
            <a:endParaRPr lang="en-US" altLang="ko-KR" sz="2400" dirty="0"/>
          </a:p>
        </p:txBody>
      </p:sp>
    </p:spTree>
    <p:extLst>
      <p:ext uri="{BB962C8B-B14F-4D97-AF65-F5344CB8AC3E}">
        <p14:creationId xmlns="" xmlns:p14="http://schemas.microsoft.com/office/powerpoint/2010/main" val="2292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13" y="969663"/>
            <a:ext cx="5953087" cy="4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긴키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503" y="1052736"/>
            <a:ext cx="30422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/>
              <a:t>교토</a:t>
            </a:r>
            <a:r>
              <a:rPr lang="ko-KR" altLang="en-US" sz="2000" dirty="0" smtClean="0"/>
              <a:t> 부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京都府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오사카 부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大阪府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시가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滋賀県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효고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兵庫県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나라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奈良県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/>
              <a:t>와카야마</a:t>
            </a:r>
            <a:r>
              <a:rPr lang="ko-KR" altLang="en-US" sz="2000" dirty="0" smtClean="0"/>
              <a:t>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和歌山県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미에 현</a:t>
            </a:r>
            <a:r>
              <a:rPr lang="en-US" altLang="ko-KR" sz="2000" dirty="0" smtClean="0"/>
              <a:t>(</a:t>
            </a:r>
            <a:r>
              <a:rPr lang="ja-JP" altLang="ko-KR" sz="2000" dirty="0" smtClean="0">
                <a:effectLst/>
              </a:rPr>
              <a:t>三重県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975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r>
              <a:rPr lang="ko-KR" altLang="en-US" dirty="0" smtClean="0"/>
              <a:t>일본 열도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혼슈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훗카이도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큐슈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시코쿠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영토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영토분쟁</a:t>
            </a:r>
            <a:endParaRPr lang="en-US" altLang="ko-KR" dirty="0" smtClean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788024" y="1611680"/>
            <a:ext cx="39707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일본의 민족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신화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야마토</a:t>
            </a:r>
            <a:r>
              <a:rPr lang="ko-KR" altLang="en-US" dirty="0" smtClean="0"/>
              <a:t> 민족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일본의 인구</a:t>
            </a:r>
            <a:endParaRPr lang="en-US" altLang="ko-KR" dirty="0" smtClean="0"/>
          </a:p>
        </p:txBody>
      </p:sp>
      <p:grpSp>
        <p:nvGrpSpPr>
          <p:cNvPr id="5" name="그룹 12"/>
          <p:cNvGrpSpPr/>
          <p:nvPr/>
        </p:nvGrpSpPr>
        <p:grpSpPr>
          <a:xfrm>
            <a:off x="5726893" y="3977680"/>
            <a:ext cx="3417107" cy="2880320"/>
            <a:chOff x="-141251" y="-99392"/>
            <a:chExt cx="3417107" cy="2880320"/>
          </a:xfrm>
        </p:grpSpPr>
        <p:sp>
          <p:nvSpPr>
            <p:cNvPr id="6" name="직사각형 5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3495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주코쿠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692696"/>
            <a:ext cx="7128792" cy="558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74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시코쿠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8912"/>
            <a:ext cx="5090124" cy="345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13" y="3973635"/>
            <a:ext cx="3553411" cy="2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" y="3973635"/>
            <a:ext cx="4072066" cy="2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44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규슈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55229"/>
            <a:ext cx="590465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692696"/>
            <a:ext cx="302433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err="1" smtClean="0"/>
              <a:t>후쿠오카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福岡県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smtClean="0"/>
              <a:t>사가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佐賀県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나가사키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長崎県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구마모토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熊本県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오이타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大分県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미야자키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宮崎県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err="1" smtClean="0"/>
              <a:t>가고시마</a:t>
            </a:r>
            <a:r>
              <a:rPr lang="ko-KR" altLang="en-US" sz="2300" b="1" dirty="0" smtClean="0"/>
              <a:t>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鹿児島県</a:t>
            </a:r>
            <a:r>
              <a:rPr lang="en-US" altLang="ko-KR" sz="2300" b="1" dirty="0" smtClean="0"/>
              <a:t>)</a:t>
            </a:r>
          </a:p>
          <a:p>
            <a:endParaRPr lang="en-US" altLang="ko-KR" sz="2300" b="1" dirty="0"/>
          </a:p>
          <a:p>
            <a:r>
              <a:rPr lang="ko-KR" altLang="en-US" sz="2300" b="1" dirty="0" smtClean="0"/>
              <a:t>오키나와 현</a:t>
            </a:r>
            <a:r>
              <a:rPr lang="en-US" altLang="ko-KR" sz="2300" b="1" dirty="0" smtClean="0"/>
              <a:t>(</a:t>
            </a:r>
            <a:r>
              <a:rPr lang="ja-JP" altLang="ko-KR" sz="2300" b="1" dirty="0"/>
              <a:t>沖縄県</a:t>
            </a:r>
            <a:r>
              <a:rPr lang="en-US" altLang="ko-KR" sz="2300" b="1" dirty="0" smtClean="0"/>
              <a:t>)</a:t>
            </a:r>
            <a:endParaRPr lang="ko-KR" altLang="en-US" sz="2300" b="1" dirty="0"/>
          </a:p>
        </p:txBody>
      </p:sp>
    </p:spTree>
    <p:extLst>
      <p:ext uri="{BB962C8B-B14F-4D97-AF65-F5344CB8AC3E}">
        <p14:creationId xmlns="" xmlns:p14="http://schemas.microsoft.com/office/powerpoint/2010/main" val="20994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dirty="0" smtClean="0"/>
              <a:t>8</a:t>
            </a:r>
            <a:r>
              <a:rPr lang="ko-KR" altLang="en-US" dirty="0" smtClean="0"/>
              <a:t>개의 지방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규슈</a:t>
            </a:r>
            <a:r>
              <a:rPr lang="ko-KR" altLang="en-US" dirty="0" smtClean="0"/>
              <a:t> 지방</a:t>
            </a:r>
            <a:r>
              <a:rPr lang="en-US" altLang="ko-KR" dirty="0" smtClean="0"/>
              <a:t>&gt;</a:t>
            </a:r>
            <a:r>
              <a:rPr lang="ko-KR" altLang="en-US" dirty="0" err="1" smtClean="0"/>
              <a:t>나가사키</a:t>
            </a:r>
            <a:r>
              <a:rPr lang="ko-KR" altLang="en-US" dirty="0" smtClean="0"/>
              <a:t> 현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6048672" cy="55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5731" y="1483037"/>
            <a:ext cx="28107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九州地方の最西端</a:t>
            </a:r>
          </a:p>
          <a:p>
            <a:endParaRPr lang="en-US" altLang="ko-KR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五島列島</a:t>
            </a:r>
          </a:p>
          <a:p>
            <a:pPr fontAlgn="base"/>
            <a:endParaRPr lang="en-US" altLang="zh-TW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 smtClean="0">
                <a:latin typeface="돋움" panose="020B0600000101010101" pitchFamily="50" charset="-127"/>
                <a:ea typeface="돋움" panose="020B0600000101010101" pitchFamily="50" charset="-127"/>
              </a:rPr>
              <a:t>壱</a:t>
            </a:r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岐島</a:t>
            </a:r>
          </a:p>
          <a:p>
            <a:pPr fontAlgn="base"/>
            <a:endParaRPr lang="en-US" altLang="zh-TW" sz="2500" dirty="0" smtClean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fontAlgn="base"/>
            <a:r>
              <a:rPr lang="zh-TW" altLang="en-US" sz="2500" dirty="0" smtClean="0">
                <a:latin typeface="돋움" panose="020B0600000101010101" pitchFamily="50" charset="-127"/>
                <a:ea typeface="돋움" panose="020B0600000101010101" pitchFamily="50" charset="-127"/>
              </a:rPr>
              <a:t>対</a:t>
            </a:r>
            <a:r>
              <a:rPr lang="zh-TW" altLang="en-US" sz="2500" dirty="0">
                <a:latin typeface="돋움" panose="020B0600000101010101" pitchFamily="50" charset="-127"/>
                <a:ea typeface="돋움" panose="020B0600000101010101" pitchFamily="50" charset="-127"/>
              </a:rPr>
              <a:t>馬</a:t>
            </a:r>
          </a:p>
          <a:p>
            <a:endParaRPr lang="ko-KR" altLang="en-US" sz="25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6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난세이제도</a:t>
            </a:r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46" b="19595"/>
          <a:stretch/>
        </p:blipFill>
        <p:spPr bwMode="auto">
          <a:xfrm>
            <a:off x="0" y="485963"/>
            <a:ext cx="9144000" cy="59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32240" y="15475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오스미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2929" y="545602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미야코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chemeClr val="bg1"/>
                </a:solidFill>
              </a:rPr>
              <a:t>야에야마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센카쿠</a:t>
            </a:r>
            <a:r>
              <a:rPr lang="ko-KR" altLang="en-US" b="1" dirty="0" smtClean="0">
                <a:solidFill>
                  <a:schemeClr val="bg1"/>
                </a:solidFill>
              </a:rPr>
              <a:t> 열도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40770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chemeClr val="bg1"/>
                </a:solidFill>
              </a:rPr>
              <a:t>오키나와 </a:t>
            </a:r>
            <a:r>
              <a:rPr lang="ko-KR" altLang="en-US" b="1" dirty="0" smtClean="0">
                <a:solidFill>
                  <a:schemeClr val="bg1"/>
                </a:solidFill>
              </a:rPr>
              <a:t>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4640" y="49411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다이토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0976" y="326473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아마미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23417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도카라</a:t>
            </a:r>
            <a:r>
              <a:rPr lang="ko-KR" altLang="en-US" b="1" dirty="0" smtClean="0">
                <a:solidFill>
                  <a:schemeClr val="bg1"/>
                </a:solidFill>
              </a:rPr>
              <a:t> 제도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9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다이토제도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9" y="548679"/>
            <a:ext cx="4241658" cy="31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31" y="3140968"/>
            <a:ext cx="4307549" cy="35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03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센카쿠열도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9980"/>
            <a:ext cx="4780667" cy="23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9980"/>
            <a:ext cx="3161928" cy="28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105379"/>
            <a:ext cx="4780668" cy="29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440"/>
            <a:ext cx="3161928" cy="31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67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116632"/>
            <a:ext cx="871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dirty="0" err="1" smtClean="0"/>
              <a:t>센카쿠열도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5" y="548680"/>
            <a:ext cx="3747105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548680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462502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25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캡처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71574" y="458777"/>
            <a:ext cx="7772400" cy="1470025"/>
          </a:xfrm>
        </p:spPr>
        <p:txBody>
          <a:bodyPr/>
          <a:lstStyle/>
          <a:p>
            <a:r>
              <a:rPr lang="ko-KR" altLang="en-US" b="1" dirty="0" smtClean="0">
                <a:latin typeface="휴먼편지체" pitchFamily="18" charset="-127"/>
                <a:ea typeface="휴먼편지체" pitchFamily="18" charset="-127"/>
              </a:rPr>
              <a:t>일본지리적 발전</a:t>
            </a:r>
            <a:endParaRPr lang="ko-KR" altLang="en-US" b="1" dirty="0">
              <a:latin typeface="휴먼편지체" pitchFamily="18" charset="-127"/>
              <a:ea typeface="휴먼편지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자원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1600"/>
                <a:gridCol w="1447056"/>
                <a:gridCol w="1296144"/>
                <a:gridCol w="1371600"/>
                <a:gridCol w="1436712"/>
                <a:gridCol w="1306488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품목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자급률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품목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자급률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쌀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95%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과실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41%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보리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육류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54%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대두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계란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94%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야채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79%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우유 유제품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68%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9712" y="465313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→일본은 자원이 없어서 수입 위주</a:t>
            </a:r>
            <a:endParaRPr lang="ko-KR" altLang="en-US" sz="2800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94" y="0"/>
            <a:ext cx="6573118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2C8DF"/>
              </a:clrFrom>
              <a:clrTo>
                <a:srgbClr val="B2C8D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" y="-11048"/>
            <a:ext cx="5261893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A6BFDD"/>
              </a:clrFrom>
              <a:clrTo>
                <a:srgbClr val="A6BFD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918" t="36484" r="7748" b="10999"/>
          <a:stretch/>
        </p:blipFill>
        <p:spPr>
          <a:xfrm>
            <a:off x="3275856" y="3730704"/>
            <a:ext cx="4053840" cy="31546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9" y="0"/>
            <a:ext cx="7656921" cy="6858000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607394" y="260648"/>
            <a:ext cx="2962672" cy="1143000"/>
          </a:xfrm>
        </p:spPr>
        <p:txBody>
          <a:bodyPr/>
          <a:lstStyle/>
          <a:p>
            <a:r>
              <a:rPr lang="ko-KR" altLang="en-US" dirty="0" smtClean="0"/>
              <a:t>일본 열도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607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altLang="ko-KR" b="1" dirty="0" smtClean="0">
                <a:latin typeface="휴먼엑스포" pitchFamily="18" charset="-127"/>
                <a:ea typeface="휴먼엑스포" pitchFamily="18" charset="-127"/>
              </a:rPr>
              <a:t>8</a:t>
            </a:r>
            <a:r>
              <a:rPr lang="ko-KR" altLang="en-US" b="1" dirty="0" smtClean="0">
                <a:latin typeface="휴먼엑스포" pitchFamily="18" charset="-127"/>
                <a:ea typeface="휴먼엑스포" pitchFamily="18" charset="-127"/>
              </a:rPr>
              <a:t>개 지방</a:t>
            </a:r>
            <a:endParaRPr lang="ko-KR" altLang="en-US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2000240"/>
            <a:ext cx="35004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시코쿠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규슈</a:t>
            </a:r>
            <a:r>
              <a:rPr lang="en-US" altLang="ko-KR" sz="3200" spc="600" dirty="0" smtClean="0">
                <a:latin typeface="휴먼엑스포" pitchFamily="18" charset="-127"/>
                <a:ea typeface="휴먼엑스포" pitchFamily="18" charset="-127"/>
              </a:rPr>
              <a:t>,</a:t>
            </a:r>
            <a:r>
              <a:rPr lang="ko-KR" altLang="en-US" sz="3200" spc="600" dirty="0" smtClean="0">
                <a:latin typeface="휴먼엑스포" pitchFamily="18" charset="-127"/>
                <a:ea typeface="휴먼엑스포" pitchFamily="18" charset="-127"/>
              </a:rPr>
              <a:t>오키나와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주고쿠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smtClean="0">
                <a:latin typeface="휴먼엑스포" pitchFamily="18" charset="-127"/>
                <a:ea typeface="휴먼엑스포" pitchFamily="18" charset="-127"/>
              </a:rPr>
              <a:t>홋카이도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긴키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smtClean="0">
                <a:latin typeface="휴먼엑스포" pitchFamily="18" charset="-127"/>
                <a:ea typeface="휴먼엑스포" pitchFamily="18" charset="-127"/>
              </a:rPr>
              <a:t>주부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간토</a:t>
            </a:r>
            <a:endParaRPr lang="en-US" altLang="ko-KR" sz="3200" spc="6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3200" spc="600" dirty="0" err="1" smtClean="0">
                <a:latin typeface="휴먼엑스포" pitchFamily="18" charset="-127"/>
                <a:ea typeface="휴먼엑스포" pitchFamily="18" charset="-127"/>
              </a:rPr>
              <a:t>도호쿠</a:t>
            </a:r>
            <a:endParaRPr lang="ko-KR" altLang="en-US" sz="3200" spc="600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" name="그림 6" descr=",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741" y="2000240"/>
            <a:ext cx="4639323" cy="3296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5A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시코쿠</a:t>
            </a:r>
            <a:endParaRPr lang="ko-KR" altLang="en-US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7133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금속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화학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기계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섬유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조선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석유화학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화학섬유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펄프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목재가공  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                            →공업화가 현저하다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.  </a:t>
            </a:r>
          </a:p>
          <a:p>
            <a:pPr>
              <a:buNone/>
            </a:pP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</a:t>
            </a: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각 평야에서는 주로 벼농사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채소재배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밀감재배는 전국적으로 유명하다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. </a:t>
            </a: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고치현의 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무로토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도사시미즈는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원양어업의 기지로 알려져 있다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. </a:t>
            </a:r>
          </a:p>
          <a:p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4" name="그룹 12"/>
          <p:cNvGrpSpPr/>
          <p:nvPr/>
        </p:nvGrpSpPr>
        <p:grpSpPr>
          <a:xfrm>
            <a:off x="5726893" y="0"/>
            <a:ext cx="3417107" cy="2880320"/>
            <a:chOff x="-141251" y="-99392"/>
            <a:chExt cx="3417107" cy="2880320"/>
          </a:xfrm>
        </p:grpSpPr>
        <p:sp>
          <p:nvSpPr>
            <p:cNvPr id="5" name="직사각형 4"/>
            <p:cNvSpPr/>
            <p:nvPr/>
          </p:nvSpPr>
          <p:spPr>
            <a:xfrm>
              <a:off x="2595053" y="-99392"/>
              <a:ext cx="680803" cy="576064"/>
            </a:xfrm>
            <a:prstGeom prst="rect">
              <a:avLst/>
            </a:prstGeom>
            <a:solidFill>
              <a:srgbClr val="D9D7C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12"/>
            <p:cNvGrpSpPr/>
            <p:nvPr/>
          </p:nvGrpSpPr>
          <p:grpSpPr>
            <a:xfrm>
              <a:off x="-141251" y="476672"/>
              <a:ext cx="2729758" cy="2304256"/>
              <a:chOff x="-141251" y="476672"/>
              <a:chExt cx="2729758" cy="2304256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539552" y="1628800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226901" y="1052736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907704" y="476672"/>
                <a:ext cx="680803" cy="576064"/>
              </a:xfrm>
              <a:prstGeom prst="rect">
                <a:avLst/>
              </a:prstGeom>
              <a:solidFill>
                <a:srgbClr val="DAB4B5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41251" y="2204864"/>
                <a:ext cx="680803" cy="576064"/>
              </a:xfrm>
              <a:prstGeom prst="rect">
                <a:avLst/>
              </a:prstGeom>
              <a:solidFill>
                <a:srgbClr val="D9D7CC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휴먼엑스포" pitchFamily="18" charset="-127"/>
                <a:ea typeface="휴먼엑스포" pitchFamily="18" charset="-127"/>
              </a:rPr>
              <a:t>규슈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오키나와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9218" name="Picture 2" descr="규슈 본문 이미지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99272"/>
            <a:ext cx="3960440" cy="5370088"/>
          </a:xfrm>
          <a:prstGeom prst="rect">
            <a:avLst/>
          </a:prstGeom>
          <a:noFill/>
        </p:spPr>
      </p:pic>
      <p:sp>
        <p:nvSpPr>
          <p:cNvPr id="5" name="타원 4"/>
          <p:cNvSpPr/>
          <p:nvPr/>
        </p:nvSpPr>
        <p:spPr>
          <a:xfrm>
            <a:off x="2339752" y="3645024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971600" y="3429000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1835696" y="2348880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331640" y="2564904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83768" y="2780928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2051720" y="3284984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619672" y="3933056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1907704" y="5877272"/>
            <a:ext cx="360040" cy="2880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stCxn id="33" idx="1"/>
          </p:cNvCxnSpPr>
          <p:nvPr/>
        </p:nvCxnSpPr>
        <p:spPr>
          <a:xfrm flipH="1">
            <a:off x="2339752" y="1849180"/>
            <a:ext cx="3024336" cy="5717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1763688" y="2492896"/>
            <a:ext cx="3672408" cy="21166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35" idx="1"/>
          </p:cNvCxnSpPr>
          <p:nvPr/>
        </p:nvCxnSpPr>
        <p:spPr>
          <a:xfrm flipH="1" flipV="1">
            <a:off x="2771800" y="2924944"/>
            <a:ext cx="2592288" cy="14837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36" idx="1"/>
          </p:cNvCxnSpPr>
          <p:nvPr/>
        </p:nvCxnSpPr>
        <p:spPr>
          <a:xfrm flipH="1" flipV="1">
            <a:off x="2483768" y="3429000"/>
            <a:ext cx="2880320" cy="2923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stCxn id="37" idx="1"/>
          </p:cNvCxnSpPr>
          <p:nvPr/>
        </p:nvCxnSpPr>
        <p:spPr>
          <a:xfrm flipH="1" flipV="1">
            <a:off x="2483768" y="3789040"/>
            <a:ext cx="2880320" cy="58042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stCxn id="38" idx="1"/>
          </p:cNvCxnSpPr>
          <p:nvPr/>
        </p:nvCxnSpPr>
        <p:spPr>
          <a:xfrm flipH="1" flipV="1">
            <a:off x="1331640" y="3645024"/>
            <a:ext cx="4032448" cy="143580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stCxn id="39" idx="1"/>
          </p:cNvCxnSpPr>
          <p:nvPr/>
        </p:nvCxnSpPr>
        <p:spPr>
          <a:xfrm flipH="1">
            <a:off x="2483768" y="5809620"/>
            <a:ext cx="2926387" cy="13966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5364088" y="155679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후쿠오카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364088" y="220486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smtClean="0">
                <a:latin typeface="휴먼엑스포" pitchFamily="18" charset="-127"/>
                <a:ea typeface="휴먼엑스포" pitchFamily="18" charset="-127"/>
              </a:rPr>
              <a:t>사가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364088" y="278092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오이타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364088" y="342900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구마모토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364088" y="407707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미야자키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364088" y="4788441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나가사키</a:t>
            </a:r>
            <a:endParaRPr lang="en-US" altLang="ko-KR" sz="32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410155" y="551723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ko-KR" altLang="en-US" sz="3200" dirty="0" smtClean="0">
                <a:latin typeface="휴먼엑스포" pitchFamily="18" charset="-127"/>
                <a:ea typeface="휴먼엑스포" pitchFamily="18" charset="-127"/>
              </a:rPr>
              <a:t>오키나와</a:t>
            </a:r>
            <a:endParaRPr lang="ko-KR" altLang="en-US" sz="32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5292080" y="2060848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어획량은 전국의 </a:t>
            </a:r>
            <a:r>
              <a:rPr lang="en-US" altLang="ko-KR" dirty="0" smtClean="0"/>
              <a:t>2∼3</a:t>
            </a:r>
            <a:r>
              <a:rPr lang="ko-KR" altLang="en-US" dirty="0" smtClean="0"/>
              <a:t>위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4283968" y="2492896"/>
            <a:ext cx="458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중화학공업과 </a:t>
            </a:r>
            <a:r>
              <a:rPr lang="ko-KR" altLang="en-US" dirty="0" err="1" smtClean="0"/>
              <a:t>지쿠호등의</a:t>
            </a:r>
            <a:r>
              <a:rPr lang="ko-KR" altLang="en-US" dirty="0" smtClean="0"/>
              <a:t> 석탄광업의 발전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4283968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면사</a:t>
            </a:r>
            <a:r>
              <a:rPr lang="en-US" altLang="ko-KR" dirty="0" smtClean="0"/>
              <a:t>·</a:t>
            </a:r>
            <a:r>
              <a:rPr lang="ko-KR" altLang="en-US" dirty="0" smtClean="0"/>
              <a:t>면포</a:t>
            </a:r>
            <a:r>
              <a:rPr lang="en-US" altLang="ko-KR" dirty="0" smtClean="0"/>
              <a:t>·</a:t>
            </a:r>
            <a:r>
              <a:rPr lang="ko-KR" altLang="en-US" dirty="0" smtClean="0"/>
              <a:t>전기기구</a:t>
            </a:r>
            <a:r>
              <a:rPr lang="en-US" altLang="ko-KR" dirty="0" smtClean="0"/>
              <a:t>·</a:t>
            </a:r>
            <a:r>
              <a:rPr lang="ko-KR" altLang="en-US" dirty="0" smtClean="0"/>
              <a:t>농수산 가공품</a:t>
            </a:r>
            <a:r>
              <a:rPr lang="en-US" altLang="ko-KR" dirty="0" smtClean="0"/>
              <a:t>·</a:t>
            </a:r>
            <a:r>
              <a:rPr lang="ko-KR" altLang="en-US" dirty="0" smtClean="0"/>
              <a:t>비료</a:t>
            </a:r>
            <a:r>
              <a:rPr lang="en-US" altLang="ko-KR" dirty="0" smtClean="0"/>
              <a:t>·</a:t>
            </a:r>
            <a:r>
              <a:rPr lang="ko-KR" altLang="en-US" dirty="0" smtClean="0"/>
              <a:t>기계류</a:t>
            </a:r>
            <a:r>
              <a:rPr lang="en-US" altLang="ko-KR" dirty="0" smtClean="0"/>
              <a:t>·</a:t>
            </a:r>
            <a:r>
              <a:rPr lang="ko-KR" altLang="en-US" dirty="0" smtClean="0"/>
              <a:t>고무제품</a:t>
            </a:r>
            <a:r>
              <a:rPr lang="en-US" altLang="ko-KR" dirty="0" smtClean="0"/>
              <a:t>·</a:t>
            </a:r>
            <a:r>
              <a:rPr lang="ko-KR" altLang="en-US" dirty="0" smtClean="0"/>
              <a:t>지기</a:t>
            </a:r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4499992" y="3645024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석유화학</a:t>
            </a:r>
            <a:r>
              <a:rPr lang="en-US" altLang="ko-KR" dirty="0" smtClean="0"/>
              <a:t>·</a:t>
            </a:r>
            <a:r>
              <a:rPr lang="ko-KR" altLang="en-US" dirty="0" smtClean="0"/>
              <a:t>제철</a:t>
            </a:r>
            <a:r>
              <a:rPr lang="en-US" altLang="ko-KR" dirty="0" smtClean="0"/>
              <a:t>·</a:t>
            </a:r>
            <a:r>
              <a:rPr lang="ko-KR" altLang="en-US" dirty="0" smtClean="0"/>
              <a:t>금속</a:t>
            </a:r>
            <a:r>
              <a:rPr lang="en-US" altLang="ko-KR" dirty="0" smtClean="0"/>
              <a:t>·</a:t>
            </a:r>
            <a:r>
              <a:rPr lang="ko-KR" altLang="en-US" dirty="0" smtClean="0"/>
              <a:t>기계</a:t>
            </a:r>
            <a:r>
              <a:rPr lang="en-US" altLang="ko-KR" dirty="0" smtClean="0"/>
              <a:t>·</a:t>
            </a:r>
            <a:r>
              <a:rPr lang="ko-KR" altLang="en-US" dirty="0" smtClean="0"/>
              <a:t>섬유</a:t>
            </a:r>
            <a:r>
              <a:rPr lang="en-US" altLang="ko-KR" dirty="0" smtClean="0"/>
              <a:t>·</a:t>
            </a:r>
            <a:r>
              <a:rPr lang="ko-KR" altLang="en-US" dirty="0" smtClean="0"/>
              <a:t>펄프제지</a:t>
            </a:r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5148064" y="4725144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식품</a:t>
            </a:r>
            <a:r>
              <a:rPr lang="en-US" altLang="ko-KR" dirty="0" smtClean="0"/>
              <a:t>·</a:t>
            </a:r>
            <a:r>
              <a:rPr lang="ko-KR" altLang="en-US" dirty="0" smtClean="0"/>
              <a:t>목재</a:t>
            </a:r>
            <a:r>
              <a:rPr lang="en-US" altLang="ko-KR" dirty="0" smtClean="0"/>
              <a:t>·</a:t>
            </a:r>
            <a:r>
              <a:rPr lang="ko-KR" altLang="en-US" dirty="0" smtClean="0"/>
              <a:t>목제품</a:t>
            </a:r>
            <a:r>
              <a:rPr lang="en-US" altLang="ko-KR" dirty="0" smtClean="0"/>
              <a:t>·</a:t>
            </a:r>
            <a:r>
              <a:rPr lang="ko-KR" altLang="en-US" dirty="0" smtClean="0"/>
              <a:t>출판</a:t>
            </a:r>
            <a:r>
              <a:rPr lang="en-US" altLang="ko-KR" dirty="0" smtClean="0"/>
              <a:t>·</a:t>
            </a:r>
            <a:r>
              <a:rPr lang="ko-KR" altLang="en-US" dirty="0" smtClean="0"/>
              <a:t>인쇄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4427984" y="46531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구</a:t>
            </a:r>
            <a:r>
              <a:rPr lang="en-US" altLang="ko-KR" dirty="0" smtClean="0"/>
              <a:t>·</a:t>
            </a:r>
            <a:r>
              <a:rPr lang="ko-KR" altLang="en-US" dirty="0" smtClean="0"/>
              <a:t>제재 및 농산물가공업</a:t>
            </a:r>
            <a:r>
              <a:rPr lang="en-US" altLang="ko-KR" dirty="0" smtClean="0"/>
              <a:t>,</a:t>
            </a:r>
            <a:r>
              <a:rPr lang="ko-KR" altLang="en-US" dirty="0" smtClean="0"/>
              <a:t> 쌀과 채소</a:t>
            </a:r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4427984" y="3645024"/>
            <a:ext cx="471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갯장어</a:t>
            </a:r>
            <a:r>
              <a:rPr lang="en-US" altLang="ko-KR" dirty="0" smtClean="0"/>
              <a:t>·</a:t>
            </a:r>
            <a:r>
              <a:rPr lang="ko-KR" altLang="en-US" dirty="0" smtClean="0"/>
              <a:t>조기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전갱이</a:t>
            </a:r>
            <a:r>
              <a:rPr lang="en-US" altLang="ko-KR" dirty="0" smtClean="0"/>
              <a:t>·</a:t>
            </a:r>
            <a:r>
              <a:rPr lang="ko-KR" altLang="en-US" dirty="0" smtClean="0"/>
              <a:t>고등어</a:t>
            </a:r>
            <a:r>
              <a:rPr lang="en-US" altLang="ko-KR" dirty="0" smtClean="0"/>
              <a:t> ,</a:t>
            </a:r>
            <a:r>
              <a:rPr lang="ko-KR" altLang="en-US" dirty="0" smtClean="0"/>
              <a:t>오징어와 방어</a:t>
            </a:r>
            <a:r>
              <a:rPr lang="en-US" altLang="ko-KR" dirty="0" smtClean="0"/>
              <a:t>,</a:t>
            </a:r>
            <a:r>
              <a:rPr lang="ko-KR" altLang="en-US" dirty="0" smtClean="0"/>
              <a:t>김</a:t>
            </a:r>
            <a:r>
              <a:rPr lang="en-US" altLang="ko-KR" dirty="0" smtClean="0"/>
              <a:t>,</a:t>
            </a:r>
            <a:r>
              <a:rPr lang="ko-KR" altLang="en-US" dirty="0" smtClean="0"/>
              <a:t> 고구마</a:t>
            </a:r>
            <a:r>
              <a:rPr lang="en-US" altLang="ko-KR" dirty="0" smtClean="0"/>
              <a:t>·</a:t>
            </a:r>
            <a:r>
              <a:rPr lang="ko-KR" altLang="en-US" dirty="0" smtClean="0"/>
              <a:t>감자</a:t>
            </a:r>
            <a:r>
              <a:rPr lang="en-US" altLang="ko-KR" dirty="0" smtClean="0"/>
              <a:t>·</a:t>
            </a:r>
            <a:r>
              <a:rPr lang="ko-KR" altLang="en-US" dirty="0" smtClean="0"/>
              <a:t>밀감</a:t>
            </a:r>
            <a:endParaRPr lang="en-US" altLang="ko-KR" dirty="0"/>
          </a:p>
        </p:txBody>
      </p:sp>
      <p:sp>
        <p:nvSpPr>
          <p:cNvPr id="56" name="직사각형 55"/>
          <p:cNvSpPr/>
          <p:nvPr/>
        </p:nvSpPr>
        <p:spPr>
          <a:xfrm>
            <a:off x="4572000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dirty="0" smtClean="0"/>
              <a:t>사탕수수</a:t>
            </a:r>
            <a:r>
              <a:rPr lang="en-US" altLang="ko-KR" dirty="0" smtClean="0"/>
              <a:t>·</a:t>
            </a:r>
            <a:r>
              <a:rPr lang="ko-KR" altLang="en-US" dirty="0" smtClean="0"/>
              <a:t>쌀</a:t>
            </a:r>
            <a:r>
              <a:rPr lang="en-US" altLang="ko-KR" dirty="0" smtClean="0"/>
              <a:t>·</a:t>
            </a:r>
            <a:r>
              <a:rPr lang="ko-KR" altLang="en-US" dirty="0" smtClean="0"/>
              <a:t>고구마</a:t>
            </a:r>
            <a:r>
              <a:rPr lang="en-US" altLang="ko-KR" dirty="0" smtClean="0"/>
              <a:t>·</a:t>
            </a:r>
            <a:r>
              <a:rPr lang="ko-KR" altLang="en-US" dirty="0" smtClean="0"/>
              <a:t>파인애플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상업</a:t>
            </a:r>
            <a:r>
              <a:rPr lang="en-US" altLang="ko-KR" dirty="0" smtClean="0"/>
              <a:t>·</a:t>
            </a:r>
            <a:r>
              <a:rPr lang="ko-KR" altLang="en-US" dirty="0" smtClean="0"/>
              <a:t>운수</a:t>
            </a:r>
            <a:r>
              <a:rPr lang="en-US" altLang="ko-KR" dirty="0" smtClean="0"/>
              <a:t>·</a:t>
            </a:r>
            <a:r>
              <a:rPr lang="ko-KR" altLang="en-US" dirty="0" smtClean="0"/>
              <a:t>금융</a:t>
            </a:r>
            <a:endParaRPr lang="en-US" altLang="ko-KR" dirty="0"/>
          </a:p>
        </p:txBody>
      </p:sp>
      <p:sp>
        <p:nvSpPr>
          <p:cNvPr id="57" name="TextBox 56"/>
          <p:cNvSpPr txBox="1"/>
          <p:nvPr/>
        </p:nvSpPr>
        <p:spPr>
          <a:xfrm>
            <a:off x="5076056" y="249289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latin typeface="휴먼엑스포" pitchFamily="18" charset="-127"/>
                <a:ea typeface="휴먼엑스포" pitchFamily="18" charset="-127"/>
              </a:rPr>
              <a:t>가고시마</a:t>
            </a:r>
            <a:endParaRPr lang="ko-KR" altLang="en-US" sz="3200" dirty="0">
              <a:latin typeface="휴먼엑스포" pitchFamily="18" charset="-127"/>
              <a:ea typeface="휴먼엑스포" pitchFamily="18" charset="-127"/>
            </a:endParaRPr>
          </a:p>
        </p:txBody>
      </p:sp>
      <p:cxnSp>
        <p:nvCxnSpPr>
          <p:cNvPr id="59" name="직선 화살표 연결선 58"/>
          <p:cNvCxnSpPr>
            <a:stCxn id="57" idx="1"/>
            <a:endCxn id="11" idx="7"/>
          </p:cNvCxnSpPr>
          <p:nvPr/>
        </p:nvCxnSpPr>
        <p:spPr>
          <a:xfrm flipH="1">
            <a:off x="1926985" y="2785284"/>
            <a:ext cx="3149071" cy="11899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4283968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dirty="0" smtClean="0"/>
              <a:t>고구마 소주 등의 식품공업과 목제품</a:t>
            </a:r>
            <a:r>
              <a:rPr lang="en-US" altLang="ko-KR" dirty="0" smtClean="0"/>
              <a:t>·</a:t>
            </a:r>
            <a:r>
              <a:rPr lang="ko-KR" altLang="en-US" dirty="0" smtClean="0"/>
              <a:t>섬유</a:t>
            </a:r>
            <a:r>
              <a:rPr lang="en-US" altLang="ko-KR" dirty="0" smtClean="0"/>
              <a:t>·</a:t>
            </a:r>
            <a:r>
              <a:rPr lang="ko-KR" altLang="en-US" dirty="0" smtClean="0"/>
              <a:t>출판</a:t>
            </a:r>
            <a:r>
              <a:rPr lang="en-US" altLang="ko-KR" dirty="0" smtClean="0"/>
              <a:t>·</a:t>
            </a:r>
            <a:r>
              <a:rPr lang="ko-KR" altLang="en-US" dirty="0" smtClean="0"/>
              <a:t>인쇄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9" grpId="0" build="allAtOnce"/>
      <p:bldP spid="49" grpId="1" build="allAtOnce"/>
      <p:bldP spid="50" grpId="0" build="allAtOnce"/>
      <p:bldP spid="50" grpId="1" build="allAtOnce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2"/>
      <p:bldP spid="55" grpId="0"/>
      <p:bldP spid="55" grpId="1"/>
      <p:bldP spid="56" grpId="0"/>
      <p:bldP spid="56" grpId="1"/>
      <p:bldP spid="57" grpId="0"/>
      <p:bldP spid="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latin typeface="휴먼엑스포" pitchFamily="18" charset="-127"/>
                <a:ea typeface="휴먼엑스포" pitchFamily="18" charset="-127"/>
              </a:rPr>
              <a:t>주고쿠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74401" y="1556792"/>
            <a:ext cx="8084264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오카야마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시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화학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섬유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식품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판지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봉제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금속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기계공업</a:t>
            </a:r>
          </a:p>
          <a:p>
            <a:endParaRPr lang="ko-KR" altLang="en-US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히로시마 시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제강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자동차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맥주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차량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기계공업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가구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목공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 ·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식료품 등의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공장이 진출하여 중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경공업이 모두 활발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돗토리시의</a:t>
            </a:r>
            <a:r>
              <a:rPr lang="ko-KR" altLang="en-US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랏쿄재배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170" name="Picture 2" descr="돗토리 사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556" y="1556792"/>
            <a:ext cx="7693868" cy="38884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03848" y="573325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휴먼엑스포" pitchFamily="18" charset="-127"/>
                <a:ea typeface="휴먼엑스포" pitchFamily="18" charset="-127"/>
              </a:rPr>
              <a:t>돗토리</a:t>
            </a:r>
            <a:r>
              <a:rPr lang="ko-KR" altLang="en-US" sz="3600" dirty="0" smtClean="0">
                <a:latin typeface="휴먼엑스포" pitchFamily="18" charset="-127"/>
                <a:ea typeface="휴먼엑스포" pitchFamily="18" charset="-127"/>
              </a:rPr>
              <a:t> 사구</a:t>
            </a:r>
            <a:endParaRPr lang="ko-KR" altLang="en-US" sz="3600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휴먼엑스포" pitchFamily="18" charset="-127"/>
                <a:ea typeface="휴먼엑스포" pitchFamily="18" charset="-127"/>
              </a:rPr>
              <a:t>홋카이</a:t>
            </a:r>
            <a:r>
              <a:rPr lang="ko-KR" altLang="en-US" b="1" dirty="0">
                <a:latin typeface="휴먼엑스포" pitchFamily="18" charset="-127"/>
                <a:ea typeface="휴먼엑스포" pitchFamily="18" charset="-127"/>
              </a:rPr>
              <a:t>도</a:t>
            </a:r>
          </a:p>
        </p:txBody>
      </p:sp>
      <p:pic>
        <p:nvPicPr>
          <p:cNvPr id="4" name="그림 3" descr="홋카이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3929090" cy="407196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788024" y="1556792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err="1" smtClean="0">
                <a:latin typeface="휴먼엑스포" pitchFamily="18" charset="-127"/>
                <a:ea typeface="휴먼엑스포" pitchFamily="18" charset="-127"/>
              </a:rPr>
              <a:t>밭작물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 위주</a:t>
            </a:r>
            <a:endParaRPr lang="ko-KR" altLang="en-US" sz="28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355976" y="2692077"/>
            <a:ext cx="5076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보리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감자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고구마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양파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호박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귀리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우유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소고기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생산량은 전국에서 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1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위</a:t>
            </a:r>
            <a:endParaRPr lang="ko-KR" altLang="en-US" sz="28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644008" y="4365104"/>
            <a:ext cx="37753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수산가공품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낙농제품</a:t>
            </a:r>
            <a:endParaRPr lang="en-US" altLang="ko-KR" sz="28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목제품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펄프</a:t>
            </a:r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800" dirty="0" smtClean="0">
                <a:latin typeface="휴먼엑스포" pitchFamily="18" charset="-127"/>
                <a:ea typeface="휴먼엑스포" pitchFamily="18" charset="-127"/>
              </a:rPr>
              <a:t>철강</a:t>
            </a:r>
            <a:endParaRPr lang="ko-KR" altLang="en-US" sz="2800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긴키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143108" y="1643050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공업</a:t>
            </a:r>
            <a:r>
              <a:rPr lang="en-US" altLang="ko-KR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상업</a:t>
            </a:r>
            <a:r>
              <a:rPr lang="en-US" altLang="ko-KR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관광업발달</a:t>
            </a:r>
            <a:r>
              <a:rPr lang="en-US" altLang="ko-KR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전통공업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42976" y="1500174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교토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143108" y="3214686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해산물유명</a:t>
            </a:r>
            <a:r>
              <a:rPr lang="en-US" altLang="ko-KR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중화학 공업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142976" y="3071810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오사</a:t>
            </a:r>
            <a:r>
              <a:rPr lang="ko-KR" altLang="en-US" sz="24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카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3108" y="4714884"/>
            <a:ext cx="5929354" cy="10001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공철강</a:t>
            </a:r>
            <a:r>
              <a:rPr lang="en-US" altLang="ko-KR" sz="24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기계기구</a:t>
            </a:r>
            <a:r>
              <a:rPr lang="en-US" altLang="ko-KR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조선 고무</a:t>
            </a:r>
            <a:r>
              <a:rPr lang="en-US" altLang="ko-KR" sz="24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식료품 등의 공업</a:t>
            </a:r>
          </a:p>
        </p:txBody>
      </p:sp>
      <p:sp>
        <p:nvSpPr>
          <p:cNvPr id="13" name="타원 12"/>
          <p:cNvSpPr/>
          <p:nvPr/>
        </p:nvSpPr>
        <p:spPr>
          <a:xfrm>
            <a:off x="1142976" y="4572008"/>
            <a:ext cx="1571636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고</a:t>
            </a:r>
            <a:r>
              <a:rPr lang="ko-KR" altLang="en-US" sz="24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베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latin typeface="휴먼엑스포" pitchFamily="18" charset="-127"/>
                <a:ea typeface="휴먼엑스포" pitchFamily="18" charset="-127"/>
              </a:rPr>
              <a:t>주부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357686" y="5500702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일본 최대의 쌀 생산지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농작물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차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밀감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딸기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포도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복숭아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사과</a:t>
            </a:r>
            <a:endParaRPr lang="en-US" altLang="ko-KR" sz="2400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928662" y="908720"/>
            <a:ext cx="1636954" cy="1445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니가타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28662" y="2420888"/>
            <a:ext cx="1555106" cy="1445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즈오카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28662" y="4005064"/>
            <a:ext cx="1555106" cy="1445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나고야</a:t>
            </a:r>
            <a:endParaRPr lang="ko-KR" altLang="en-US" sz="24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357554" y="1196752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하구항으로서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 발달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중공업도시를 형성</a:t>
            </a:r>
            <a:endParaRPr lang="ko-KR" altLang="en-US" sz="24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500430" y="264318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칠기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각종 목제품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,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재래공업 발달 전기</a:t>
            </a:r>
            <a:r>
              <a:rPr lang="en-US" altLang="ko-KR" sz="2400" dirty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화장품의 공장</a:t>
            </a:r>
            <a:endParaRPr lang="en-US" altLang="ko-KR" sz="24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00430" y="44074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중경업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종합 </a:t>
            </a:r>
            <a:r>
              <a:rPr lang="ko-KR" altLang="en-US" sz="2400" dirty="0">
                <a:latin typeface="휴먼엑스포" pitchFamily="18" charset="-127"/>
                <a:ea typeface="휴먼엑스포" pitchFamily="18" charset="-127"/>
              </a:rPr>
              <a:t>공업도시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2714612" y="5572140"/>
            <a:ext cx="1000132" cy="92869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간토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211960" y="2996952"/>
            <a:ext cx="493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지바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중공업이 발달정치</a:t>
            </a:r>
            <a:r>
              <a:rPr lang="en-US" altLang="ko-KR" sz="2400" dirty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>
                <a:latin typeface="휴먼엑스포" pitchFamily="18" charset="-127"/>
                <a:ea typeface="휴먼엑스포" pitchFamily="18" charset="-127"/>
              </a:rPr>
              <a:t>문화</a:t>
            </a:r>
            <a:r>
              <a:rPr lang="en-US" altLang="ko-KR" sz="2400" dirty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>
                <a:latin typeface="휴먼엑스포" pitchFamily="18" charset="-127"/>
                <a:ea typeface="휴먼엑스포" pitchFamily="18" charset="-127"/>
              </a:rPr>
              <a:t>경제의 중심지</a:t>
            </a:r>
          </a:p>
        </p:txBody>
      </p:sp>
      <p:pic>
        <p:nvPicPr>
          <p:cNvPr id="6" name="그림 5" descr="zzz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40768"/>
            <a:ext cx="3679392" cy="453650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211960" y="1580599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도쿄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정치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•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경제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•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문화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•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교육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•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교통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•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금융의 중심지</a:t>
            </a:r>
          </a:p>
          <a:p>
            <a:endParaRPr lang="en-US" altLang="ko-KR" sz="24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139952" y="4172887"/>
            <a:ext cx="5093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 smtClean="0">
                <a:latin typeface="휴먼엑스포" pitchFamily="18" charset="-127"/>
                <a:ea typeface="휴먼엑스포" pitchFamily="18" charset="-127"/>
              </a:rPr>
              <a:t>요코스카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수산기지</a:t>
            </a:r>
            <a:r>
              <a:rPr lang="en-US" altLang="ko-KR" sz="2400" dirty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화력발전소</a:t>
            </a:r>
            <a:r>
              <a:rPr lang="en-US" altLang="ko-KR" sz="2400" dirty="0" smtClean="0">
                <a:latin typeface="휴먼엑스포" pitchFamily="18" charset="-127"/>
                <a:ea typeface="휴먼엑스포" pitchFamily="18" charset="-127"/>
              </a:rPr>
              <a:t>·</a:t>
            </a:r>
          </a:p>
          <a:p>
            <a:r>
              <a:rPr lang="ko-KR" altLang="en-US" sz="2400" dirty="0" smtClean="0">
                <a:latin typeface="휴먼엑스포" pitchFamily="18" charset="-127"/>
                <a:ea typeface="휴먼엑스포" pitchFamily="18" charset="-127"/>
              </a:rPr>
              <a:t>조선</a:t>
            </a:r>
            <a:endParaRPr lang="ko-KR" altLang="en-US" sz="2400" dirty="0">
              <a:latin typeface="휴먼엑스포" pitchFamily="18" charset="-127"/>
              <a:ea typeface="휴먼엑스포" pitchFamily="18" charset="-127"/>
            </a:endParaRPr>
          </a:p>
          <a:p>
            <a:endParaRPr lang="ko-KR" altLang="en-US" sz="2400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도호쿠지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2881315" cy="392909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휴먼엑스포" pitchFamily="18" charset="-127"/>
                <a:ea typeface="휴먼엑스포" pitchFamily="18" charset="-127"/>
              </a:rPr>
              <a:t>도호쿠</a:t>
            </a:r>
            <a:r>
              <a:rPr lang="ko-KR" altLang="en-US" b="1" dirty="0" smtClean="0">
                <a:latin typeface="휴먼엑스포" pitchFamily="18" charset="-127"/>
                <a:ea typeface="휴먼엑스포" pitchFamily="18" charset="-127"/>
              </a:rPr>
              <a:t> 지방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286248" y="1714488"/>
            <a:ext cx="4286280" cy="10715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벼농사지역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농업생산</a:t>
            </a:r>
            <a:endParaRPr lang="en-US" altLang="ko-KR" sz="2400" b="1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286248" y="3286124"/>
            <a:ext cx="4286280" cy="10715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27% </a:t>
            </a:r>
            <a:endParaRPr lang="en-US" altLang="ko-KR" sz="2400" b="1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2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28.8%</a:t>
            </a:r>
          </a:p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3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차 산업 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44.1%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4286248" y="4929198"/>
            <a:ext cx="4286280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농작물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참마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인삼</a:t>
            </a:r>
            <a:endParaRPr lang="en-US" altLang="ko-KR" sz="2400" b="1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해산물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빙어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뱅어</a:t>
            </a:r>
            <a:r>
              <a:rPr lang="en-US" altLang="ko-KR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lang="ko-KR" altLang="en-US" sz="24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가막조개</a:t>
            </a:r>
            <a:endParaRPr lang="en-US" altLang="ko-KR" sz="2400" b="1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영토</a:t>
            </a:r>
            <a:endParaRPr lang="ko-KR" altLang="en-US" dirty="0"/>
          </a:p>
        </p:txBody>
      </p:sp>
      <p:pic>
        <p:nvPicPr>
          <p:cNvPr id="3074" name="Picture 2" descr="http://www.chogabje.com/upload/%EC%9D%BC%EB%B3%B8%EC%9D%98%20%ED%95%B4%EC%96%91%EB%A0%A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24" y="1178768"/>
            <a:ext cx="5238750" cy="556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7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27384"/>
            <a:ext cx="5616624" cy="6816757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25152" y="116632"/>
            <a:ext cx="3178696" cy="1143000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영토 분쟁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262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민족</a:t>
            </a:r>
            <a:endParaRPr lang="ko-KR" altLang="en-US" dirty="0"/>
          </a:p>
        </p:txBody>
      </p:sp>
      <p:pic>
        <p:nvPicPr>
          <p:cNvPr id="7170" name="Picture 2" descr="https://upload.wikimedia.org/wikipedia/commons/thumb/e/e9/Five_men_wearing_Ryukyuan_Dress.JPG/300px-Five_men_wearing_Ryukyuan_D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d/d7/AinuGroup.JPG/300px-Ainu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857500" cy="1695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ve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34314"/>
            <a:ext cx="2447908" cy="2182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Japanese Peop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66700" r="50092"/>
          <a:stretch/>
        </p:blipFill>
        <p:spPr bwMode="auto">
          <a:xfrm>
            <a:off x="4644008" y="3874576"/>
            <a:ext cx="4069257" cy="2816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1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0137"/>
            <a:ext cx="3200400" cy="4718304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/>
              <a:t>일본의 신화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6150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아마테라스 </a:t>
            </a:r>
            <a:r>
              <a:rPr lang="ko-KR" altLang="en-US" dirty="0" err="1" smtClean="0"/>
              <a:t>오오카미</a:t>
            </a:r>
            <a:endParaRPr lang="en-US" altLang="ko-KR" dirty="0" smtClean="0"/>
          </a:p>
          <a:p>
            <a:pPr algn="ctr"/>
            <a:r>
              <a:rPr lang="en-US" altLang="ko-KR" dirty="0"/>
              <a:t>(</a:t>
            </a:r>
            <a:r>
              <a:rPr lang="ko-KR" altLang="en-US" dirty="0" err="1" smtClean="0"/>
              <a:t>天照大神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2" name="Picture 4" descr="http://www.db.pref.mie.lg.jp/db/user_upload_file/k050120/25/20110722_191_22_f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5"/>
            <a:ext cx="3336032" cy="4691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28184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츠쿠요미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b="1" dirty="0" err="1" smtClean="0"/>
              <a:t>月読命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4300" y="61509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스사노오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(</a:t>
            </a:r>
            <a:r>
              <a:rPr lang="ko-KR" altLang="en-US" dirty="0" err="1" smtClean="0"/>
              <a:t>素戔嗚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2054" name="Picture 6" descr="http://igumi.net/matsuri/susanowonomik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31" y="2204864"/>
            <a:ext cx="6524625" cy="3600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35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file5.uf.tistory.com/image/1825D4244B851EA404C6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96744" cy="46877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0932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이자나미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伊邪那美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이자나기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伊弉諾神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245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1139</Words>
  <Application>Microsoft Office PowerPoint</Application>
  <PresentationFormat>화면 슬라이드 쇼(4:3)</PresentationFormat>
  <Paragraphs>317</Paragraphs>
  <Slides>49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Office 테마</vt:lpstr>
      <vt:lpstr>슬라이드 1</vt:lpstr>
      <vt:lpstr>슬라이드 2</vt:lpstr>
      <vt:lpstr>슬라이드 3</vt:lpstr>
      <vt:lpstr>일본 열도</vt:lpstr>
      <vt:lpstr>일본의 영토</vt:lpstr>
      <vt:lpstr>영토 분쟁</vt:lpstr>
      <vt:lpstr>일본의 민족</vt:lpstr>
      <vt:lpstr>일본의 신화</vt:lpstr>
      <vt:lpstr>슬라이드 9</vt:lpstr>
      <vt:lpstr>야마토 민족</vt:lpstr>
      <vt:lpstr>일본의 인구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일본지리적 발전</vt:lpstr>
      <vt:lpstr>자원</vt:lpstr>
      <vt:lpstr>8개 지방</vt:lpstr>
      <vt:lpstr>시코쿠</vt:lpstr>
      <vt:lpstr>규슈·오키나와</vt:lpstr>
      <vt:lpstr>주고쿠</vt:lpstr>
      <vt:lpstr>돗토리시의 랏쿄재배</vt:lpstr>
      <vt:lpstr>홋카이도</vt:lpstr>
      <vt:lpstr>긴키</vt:lpstr>
      <vt:lpstr>주부</vt:lpstr>
      <vt:lpstr>간토</vt:lpstr>
      <vt:lpstr>도호쿠 지방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LG</cp:lastModifiedBy>
  <cp:revision>55</cp:revision>
  <dcterms:created xsi:type="dcterms:W3CDTF">2016-03-22T06:22:47Z</dcterms:created>
  <dcterms:modified xsi:type="dcterms:W3CDTF">2016-04-02T15:45:13Z</dcterms:modified>
</cp:coreProperties>
</file>