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0" r:id="rId4"/>
    <p:sldId id="258" r:id="rId5"/>
    <p:sldId id="276" r:id="rId6"/>
    <p:sldId id="279" r:id="rId7"/>
    <p:sldId id="277" r:id="rId8"/>
    <p:sldId id="278" r:id="rId9"/>
    <p:sldId id="302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290" r:id="rId27"/>
    <p:sldId id="297" r:id="rId28"/>
    <p:sldId id="298" r:id="rId29"/>
    <p:sldId id="299" r:id="rId30"/>
    <p:sldId id="300" r:id="rId31"/>
    <p:sldId id="301" r:id="rId32"/>
    <p:sldId id="291" r:id="rId33"/>
    <p:sldId id="292" r:id="rId34"/>
    <p:sldId id="293" r:id="rId35"/>
    <p:sldId id="294" r:id="rId36"/>
    <p:sldId id="295" r:id="rId37"/>
    <p:sldId id="296" r:id="rId38"/>
    <p:sldId id="269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F00"/>
    <a:srgbClr val="E25100"/>
    <a:srgbClr val="27BBDB"/>
    <a:srgbClr val="A6EDE2"/>
    <a:srgbClr val="9751CB"/>
    <a:srgbClr val="5B7088"/>
    <a:srgbClr val="6C849E"/>
    <a:srgbClr val="AA71D5"/>
    <a:srgbClr val="14ACB4"/>
    <a:srgbClr val="A6BD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187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9EEEC-9BBA-473D-9EA8-38F2F24B9D50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911F0-F0CF-485B-A494-25F4B4E23F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48541-6DD3-463D-985F-82C3C7B25453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91738-0F82-430D-8C7C-F08F66AAA1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일본은 의원내각제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議院内閣制</a:t>
            </a:r>
            <a:r>
              <a:rPr lang="en-US" altLang="ko-KR" dirty="0" smtClean="0">
                <a:effectLst/>
              </a:rPr>
              <a:t>, </a:t>
            </a:r>
            <a:r>
              <a:rPr lang="ja-JP" altLang="en-US" dirty="0" smtClean="0">
                <a:effectLst/>
              </a:rPr>
              <a:t>ぎいんないかくせい</a:t>
            </a:r>
            <a:r>
              <a:rPr lang="en-US" altLang="ja-JP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를 채택하고 있어 행정수반인 내각총리대신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즉 수상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首相</a:t>
            </a:r>
            <a:r>
              <a:rPr lang="en-US" altLang="ko-KR" dirty="0" smtClean="0">
                <a:effectLst/>
              </a:rPr>
              <a:t>, </a:t>
            </a:r>
            <a:r>
              <a:rPr lang="ja-JP" altLang="en-US" dirty="0" smtClean="0">
                <a:effectLst/>
              </a:rPr>
              <a:t>しゅしょう</a:t>
            </a:r>
            <a:r>
              <a:rPr lang="en-US" altLang="ja-JP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은 국회에서 선출된다</a:t>
            </a:r>
            <a:r>
              <a:rPr lang="en-US" altLang="ko-KR" dirty="0" smtClean="0">
                <a:effectLst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의원내각제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란 정부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행정부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의회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특히 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신임을 전제로하여 조직되고 존속할 수 있는 제도로서 이것은 영국에서 비롯되었고 프랑스를 거쳐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다른 유럽제국에 보급되었다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내각책임제 또는 의회정부제라고도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대통령제와 함께 현대 입헌민주국가의 양대 정부형태를 이룬다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제도에서는 내각이 그 성립 및 존속에 있어 특히 하원의 신임을 필요로 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내각불신임이 있을 때에는 내각은 총사직하거나 국회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해산하여 국민에게 신임을 묻는 총선거를 실시하고 그 결과에 따라 진퇴를 결정하여야 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71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20704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http://ppss.kr/archives/1780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일본에 내각제가 처음 채택된 것은 메이지시대인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현재의 내각제도는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현행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〈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일본국헌법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〉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의해 규정되었다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세계대전이 일어나기 전에는 내각은 국회에 책임을 지지 않았고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국회는 내각총리대신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内閣総理大臣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ないかくそうりだいしん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즉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首相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지명권과 내각불신임권을 갖지 못했으나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현행 내각은 행정의 최고기관으로서 국회에 대해 책임을 지고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 후 행정권은 수상과 내각에만 부여되었고 천황은 행정에관한 모든 권한을 상실한 채 상징적이고 의례적인 존재로 남았다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수상은 각 성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省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しょう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의 국무대신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國務大臣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대한 임면권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任免權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가지고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그리고 내각은 국민의 투표로 선출된 국민의 대표에 대해 책임을 지는 것으로 명확히 규정하고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수상은 국회에서 선출되며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일반적으로 국회 내 다수의석을 확보하고 있는 정당의 대표가되는 경우가 많다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국회를 구성하는 중의원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衆議院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しゅうぎいん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참의원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参議院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さんぎいん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은 각각 수상을 선출할 수 있으나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 양원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兩院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선출한 수상 후보가 다를 경우에는 중의원에서 선출된 후보가 수상이 되도록 되어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이와 같이 선출된 수상은 천황에 의해 정식으로 임명된다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수상은 내각을 대표하고 국회에 예산안 등의 의안을 제출하며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중의원 해산권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헌법 및 법률 시행에 필요한 정령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제정할 권한을 갖는다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수상의 법률적 권한은 강력하지만 주요 정책 결정은 집권당 내에서의 협의나 국회 내 정당간의 협의에 따르는 경우가 많다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1"/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1955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이후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년까지 자유민주당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自由民主党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じゆうみんしゅとう</a:t>
            </a:r>
            <a:r>
              <a:rPr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약칭 자민당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 장기집권하던 당시 수상이 된 자민당 총재는 정당 내 파벌 간의 세력 구도에서 선출되는 경우가 많았다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경우 수상은 그 권한을 행사함에 있어서 소속 정당 내 파벌 구도로부터 자유로울 수 없었다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1993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이후 연립정권 시대의 수상은 정당 간의 역학 관계에 따라 지명되기도 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이유로 제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차 세계대전 이후 일본의 수상제도 아래에서는 강력한 정치적 리더십을 기대하기란 어렵다는 지적이 자주 제기되었다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8260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내각의 권한은 행정권뿐만 아니라 사법권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입법권과 관련해서도 존재한다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사법권과 관련해서는 최고재판소 장관을 지명하고 기타 최고 재판관을 임명한다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최고재판소가 제출한 지명 명부를 바탕으로 하급재판소의 재판관을 임명한다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입법 관련 권한으로는 법률안 제출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임시국회 소집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헌법 조항과 국회에서 제정된 법률을 시행하기 위한 정령제정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政令制定</a:t>
            </a:r>
            <a:r>
              <a:rPr lang="en-US" altLang="ko-KR" dirty="0" smtClean="0">
                <a:effectLst/>
              </a:rPr>
              <a:t>) </a:t>
            </a:r>
            <a:r>
              <a:rPr lang="ko-KR" altLang="en-US" dirty="0" smtClean="0">
                <a:effectLst/>
              </a:rPr>
              <a:t>등을 할 수 있다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내각은 중의원이 내각불신임 결의를 가결하거나 또는 신임 결의안을 부결할 경우</a:t>
            </a:r>
            <a:r>
              <a:rPr lang="en-US" altLang="ko-KR" dirty="0" smtClean="0">
                <a:effectLst/>
              </a:rPr>
              <a:t>, 10</a:t>
            </a:r>
            <a:r>
              <a:rPr lang="ko-KR" altLang="en-US" dirty="0" smtClean="0">
                <a:effectLst/>
              </a:rPr>
              <a:t>일 이내에 총사직하거나 중의원을 해산하고 총선거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중의원 선거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를 실시할 수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과거 중의원에서 내각불신임 결의안이 의결된 사례는 세 차례 있었다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내각이 이러한 총선거를 시행하면 총선거 후 국회가 최초 소집될 때 총사직해야 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새 내각은 새 수상이 선출되거나 중의원의 총선거 후에 조각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組閣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된다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그러나 내각은 실제 운영에 있어서 총선거나 신임 수상의 선출과 상관없이 자주 개조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改組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된다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20704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>
                <a:effectLst/>
              </a:rPr>
              <a:t>내각의 각료는 수상이 임명함으로써 결정된다</a:t>
            </a:r>
            <a:r>
              <a:rPr lang="en-US" altLang="ko-KR" dirty="0" smtClean="0">
                <a:effectLst/>
              </a:rPr>
              <a:t>. 1993</a:t>
            </a:r>
            <a:r>
              <a:rPr lang="ko-KR" altLang="en-US" dirty="0" smtClean="0">
                <a:effectLst/>
              </a:rPr>
              <a:t>년 이전까지 자민당이 단독 집권했던 시기의 각료는 수상이 자율적으로 임명하기보다 자민당 내 파벌의 의석 분포 비율에 준해 파벌별로 각료 수가 결정되기도 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즉 파벌 간의 협의에 의해 각료가 임명되는 경우가 많았다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각료로는 중의원 의원인 경우 </a:t>
            </a:r>
            <a:r>
              <a:rPr lang="en-US" altLang="ko-KR" dirty="0" smtClean="0">
                <a:effectLst/>
              </a:rPr>
              <a:t>5</a:t>
            </a:r>
            <a:r>
              <a:rPr lang="ko-KR" altLang="en-US" dirty="0" smtClean="0">
                <a:effectLst/>
              </a:rPr>
              <a:t>선 이상의 중진의원이 주로 임명되었고</a:t>
            </a:r>
            <a:r>
              <a:rPr lang="en-US" altLang="ko-KR" dirty="0" smtClean="0">
                <a:effectLst/>
              </a:rPr>
              <a:t>, </a:t>
            </a:r>
            <a:r>
              <a:rPr lang="ko-KR" altLang="en-US" dirty="0" smtClean="0">
                <a:effectLst/>
              </a:rPr>
              <a:t>해당 관청 업무에 대한 전문성이나 책임 능력보다는 정치적 배려에 의해 결정되는 경우가 많았다</a:t>
            </a:r>
            <a:r>
              <a:rPr lang="en-US" altLang="ko-KR" dirty="0" smtClean="0">
                <a:effectLst/>
              </a:rPr>
              <a:t>.</a:t>
            </a:r>
            <a:br>
              <a:rPr lang="en-US" altLang="ko-KR" dirty="0" smtClean="0">
                <a:effectLst/>
              </a:rPr>
            </a:br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r>
              <a:rPr lang="ko-KR" altLang="en-US" dirty="0" smtClean="0">
                <a:effectLst/>
              </a:rPr>
              <a:t>일본 행정 시스템에서 고급 관료의 역할이 강조되는 원인의 하나는 일본 각료들의 해당 업무에 대한 전문성 결여와 잦은 교체에 기인했다고 할 수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전후 각료의 평균 재임 기간은 </a:t>
            </a:r>
            <a:r>
              <a:rPr lang="en-US" altLang="ko-KR" dirty="0" smtClean="0">
                <a:effectLst/>
              </a:rPr>
              <a:t>11.6</a:t>
            </a:r>
            <a:r>
              <a:rPr lang="ko-KR" altLang="en-US" dirty="0" smtClean="0">
                <a:effectLst/>
              </a:rPr>
              <a:t>개월로 파악되기도 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현행 헌법에서는 각료의 반수 이상을 국회의원 중에서 임명하도록 하고 있다</a:t>
            </a:r>
            <a:r>
              <a:rPr lang="en-US" altLang="ko-KR" dirty="0" smtClean="0">
                <a:effectLst/>
              </a:rPr>
              <a:t>. </a:t>
            </a:r>
            <a:r>
              <a:rPr lang="ko-KR" altLang="en-US" dirty="0" smtClean="0">
                <a:effectLst/>
              </a:rPr>
              <a:t>그러나 실제로 임명된 각료는 국회의원들이 압도적으로 많다</a:t>
            </a:r>
            <a:r>
              <a:rPr lang="en-US" altLang="ko-KR" dirty="0" smtClean="0">
                <a:effectLst/>
              </a:rPr>
              <a:t>. 2008</a:t>
            </a:r>
            <a:r>
              <a:rPr lang="ko-KR" altLang="en-US" dirty="0" smtClean="0">
                <a:effectLst/>
              </a:rPr>
              <a:t>년 </a:t>
            </a:r>
            <a:r>
              <a:rPr lang="en-US" altLang="ko-KR" dirty="0" smtClean="0">
                <a:effectLst/>
              </a:rPr>
              <a:t>9</a:t>
            </a:r>
            <a:r>
              <a:rPr lang="ko-KR" altLang="en-US" dirty="0" smtClean="0">
                <a:effectLst/>
              </a:rPr>
              <a:t>월 현재 중앙 행정조직은 </a:t>
            </a:r>
            <a:r>
              <a:rPr lang="en-US" altLang="ko-KR" dirty="0" smtClean="0">
                <a:effectLst/>
              </a:rPr>
              <a:t>1</a:t>
            </a:r>
            <a:r>
              <a:rPr lang="ko-KR" altLang="en-US" dirty="0" smtClean="0">
                <a:effectLst/>
              </a:rPr>
              <a:t>부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府</a:t>
            </a:r>
            <a:r>
              <a:rPr lang="en-US" altLang="ko-KR" dirty="0" smtClean="0">
                <a:effectLst/>
              </a:rPr>
              <a:t>) 12</a:t>
            </a:r>
            <a:r>
              <a:rPr lang="ko-KR" altLang="en-US" dirty="0" smtClean="0">
                <a:effectLst/>
              </a:rPr>
              <a:t>성청</a:t>
            </a:r>
            <a:r>
              <a:rPr lang="en-US" altLang="ko-KR" dirty="0" smtClean="0">
                <a:effectLst/>
              </a:rPr>
              <a:t>(</a:t>
            </a:r>
            <a:r>
              <a:rPr lang="ko-KR" altLang="en-US" dirty="0" smtClean="0">
                <a:effectLst/>
              </a:rPr>
              <a:t>省庁</a:t>
            </a:r>
            <a:r>
              <a:rPr lang="en-US" altLang="ko-KR" dirty="0" smtClean="0">
                <a:effectLst/>
              </a:rPr>
              <a:t>)</a:t>
            </a:r>
            <a:r>
              <a:rPr lang="ko-KR" altLang="en-US" dirty="0" smtClean="0">
                <a:effectLst/>
              </a:rPr>
              <a:t>이다</a:t>
            </a:r>
            <a:r>
              <a:rPr lang="en-US" altLang="ko-KR" dirty="0" smtClean="0">
                <a:effectLst/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39813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>
              <a:effectLst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8571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C7A1E-6F4A-4800-BF57-8264D433FDBE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8260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//upload.wikimedia.org/wikipedia/commons/6/62/Soridaijinkantei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s://ko.wikipedia.org/wiki/%ED%8C%8C%EC%9D%BC:Shinz%C5%8D_Abe_April_201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BAOy_tMFpDI" TargetMode="External"/><Relationship Id="rId5" Type="http://schemas.openxmlformats.org/officeDocument/2006/relationships/image" Target="../media/image27.jpeg"/><Relationship Id="rId4" Type="http://schemas.openxmlformats.org/officeDocument/2006/relationships/hyperlink" Target="https://www.youtube.com/watch?v=iOtAFtIR7C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ss.kr/wp-content/uploads/2012/12/3-&#51088;&#48124;&#45817;&#51032;-&#50948;&#50628;.jpg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o.kr/url?sa=i&amp;rct=j&amp;q=&amp;esrc=s&amp;source=images&amp;cd=&amp;cad=rja&amp;uact=8&amp;ved=0ahUKEwidhe3muuDLAhXEF5QKHcK5AicQjRwIBw&amp;url=http://news.kmib.co.kr/article/view.asp?arcid=0921403415&amp;code=11141700&amp;psig=AFQjCNHWT1WN04Mh870kerwXHYP9FfzLEA&amp;ust=145915410414366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google.co.kr/url?sa=i&amp;rct=j&amp;q=&amp;esrc=s&amp;source=images&amp;cd=&amp;cad=rja&amp;uact=8&amp;ved=0ahUKEwjYheiHx-DLAhVJG5QKHalWBq4QjRwIBw&amp;url=http://news.joins.com/article/1659490&amp;bvm=bv.117868183,d.dGY&amp;psig=AFQjCNG_90UeC5jNqb6Xfkr38IarT8AMhg&amp;ust=1459157349442078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4.png"/><Relationship Id="rId7" Type="http://schemas.openxmlformats.org/officeDocument/2006/relationships/hyperlink" Target="http://www.google.co.kr/url?sa=i&amp;rct=j&amp;q=&amp;esrc=s&amp;source=images&amp;cd=&amp;cad=rja&amp;uact=8&amp;ved=0ahUKEwiPyIL7z-DLAhXnI6YKHcjnDsYQjRwIBw&amp;url=http://danbis.net/6216&amp;bvm=bv.117868183,d.dGY&amp;psig=AFQjCNG3S9yTuz_HAjvyzUckEcqVMAZyAg&amp;ust=145915977033760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hyperlink" Target="http://www.google.co.kr/url?sa=i&amp;rct=j&amp;q=&amp;esrc=s&amp;source=images&amp;cd=&amp;cad=rja&amp;uact=8&amp;ved=0ahUKEwiEmKa4zeDLAhXj2aYKHQePCSAQjRwIBw&amp;url=http://blog.ohmynews.com/kjh195/tag/%EC%9D%BC%EB%B3%B8%20%EB%AF%BC%EC%A3%BC%EB%8B%B9&amp;bvm=bv.117868183,d.dGY&amp;psig=AFQjCNF3M1JjxSQ43pdRG7Jem6RSC3ACIA&amp;ust=1459158891513671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3.jpeg"/><Relationship Id="rId4" Type="http://schemas.openxmlformats.org/officeDocument/2006/relationships/hyperlink" Target="https://www.youtube.com/watch?v=BAOy_tMFpDI" TargetMode="External"/><Relationship Id="rId9" Type="http://schemas.openxmlformats.org/officeDocument/2006/relationships/hyperlink" Target="https://www.youtube.com/watch?v=BV_m3MXPJE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hyperlink" Target="http://news.naver.com/main/read.nhn?mode=LPOD&amp;mid=tvh&amp;oid=422&amp;aid=0000143422" TargetMode="Externa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hyperlink" Target="http://news.naver.com/main/read.nhn?mode=LPOD&amp;mid=tvh&amp;oid=056&amp;aid=0010297678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372200" y="5013176"/>
            <a:ext cx="2771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400" b="1" dirty="0" smtClean="0"/>
              <a:t>조 장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김 </a:t>
            </a:r>
            <a:r>
              <a:rPr lang="ko-KR" altLang="en-US" sz="1400" b="1" dirty="0" err="1" smtClean="0"/>
              <a:t>도우</a:t>
            </a:r>
            <a:r>
              <a:rPr lang="en-US" altLang="ko-KR" sz="1400" b="1" dirty="0" smtClean="0"/>
              <a:t>(21002549)</a:t>
            </a:r>
          </a:p>
          <a:p>
            <a:pPr algn="r"/>
            <a:r>
              <a:rPr lang="ko-KR" altLang="en-US" sz="1400" b="1" dirty="0" smtClean="0"/>
              <a:t>부 조장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김 도영</a:t>
            </a:r>
            <a:r>
              <a:rPr lang="en-US" altLang="ko-KR" sz="1400" b="1" dirty="0" smtClean="0"/>
              <a:t>(21301648)</a:t>
            </a:r>
          </a:p>
          <a:p>
            <a:pPr algn="r"/>
            <a:r>
              <a:rPr lang="ko-KR" altLang="en-US" sz="1400" b="1" dirty="0" smtClean="0"/>
              <a:t>조원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신 상혁</a:t>
            </a:r>
            <a:r>
              <a:rPr lang="en-US" altLang="ko-KR" sz="1400" b="1" dirty="0" smtClean="0"/>
              <a:t>(21247265)</a:t>
            </a:r>
          </a:p>
          <a:p>
            <a:pPr algn="r"/>
            <a:r>
              <a:rPr lang="ko-KR" altLang="en-US" sz="1400" b="1" dirty="0" smtClean="0"/>
              <a:t>이 효은</a:t>
            </a:r>
            <a:r>
              <a:rPr lang="en-US" altLang="ko-KR" sz="1400" b="1" dirty="0" smtClean="0"/>
              <a:t>(21301554)</a:t>
            </a:r>
          </a:p>
          <a:p>
            <a:pPr algn="r"/>
            <a:r>
              <a:rPr lang="ko-KR" altLang="en-US" sz="1400" b="1" dirty="0" smtClean="0"/>
              <a:t>안 혜순</a:t>
            </a:r>
            <a:r>
              <a:rPr lang="en-US" altLang="ko-KR" sz="1400" b="1" dirty="0" smtClean="0"/>
              <a:t>(21402217)</a:t>
            </a:r>
            <a:endParaRPr lang="ko-KR" altLang="en-US" sz="1400" b="1" dirty="0" smtClean="0"/>
          </a:p>
          <a:p>
            <a:pPr algn="r"/>
            <a:endParaRPr lang="en-US" altLang="ko-KR" sz="1400" b="1" dirty="0" smtClean="0">
              <a:latin typeface="+mn-ea"/>
            </a:endParaRPr>
          </a:p>
          <a:p>
            <a:pPr algn="r"/>
            <a:r>
              <a:rPr lang="ko-KR" altLang="en-US" sz="1400" b="1" dirty="0" smtClean="0">
                <a:latin typeface="+mn-ea"/>
              </a:rPr>
              <a:t>제출일자 </a:t>
            </a:r>
            <a:r>
              <a:rPr lang="en-US" altLang="ko-KR" sz="1400" b="1" dirty="0" smtClean="0">
                <a:latin typeface="+mn-ea"/>
              </a:rPr>
              <a:t>: 2016.03.28</a:t>
            </a:r>
          </a:p>
          <a:p>
            <a:pPr algn="ctr"/>
            <a:endParaRPr lang="ko-KR" altLang="en-US" b="1" dirty="0">
              <a:latin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9872" y="2708920"/>
            <a:ext cx="27146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 </a:t>
            </a:r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연구대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조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일본 정치의 특성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780928"/>
            <a:ext cx="2714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일본의 의원내각제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김 도영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(21301648)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의원내각제란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1026" name="Picture 2" descr="2002년부터 사용하기 시작한 총리대신 관저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57" y="1880748"/>
            <a:ext cx="386715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331640" y="5373216"/>
            <a:ext cx="6840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수상 관저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首相官邸</a:t>
            </a:r>
            <a:r>
              <a:rPr lang="en-US" altLang="ko-KR" b="1" dirty="0" smtClean="0"/>
              <a:t>)</a:t>
            </a:r>
            <a:r>
              <a:rPr lang="ko-KR" altLang="en-US" dirty="0" smtClean="0"/>
              <a:t>는 일본의 총리가 집무를 행하는 건물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총리대신 관저라고도 불림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언제부터 의원내각제를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050" name="Picture 2" descr="파일:Soridaijinkantei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1803372"/>
            <a:ext cx="4180863" cy="31356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70522" y="522920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구 수상 관저 </a:t>
            </a:r>
            <a:r>
              <a:rPr lang="en-US" altLang="ko-KR" b="1" dirty="0"/>
              <a:t>(1929</a:t>
            </a:r>
            <a:r>
              <a:rPr lang="ko-KR" altLang="en-US" b="1" dirty="0"/>
              <a:t>년 </a:t>
            </a:r>
            <a:r>
              <a:rPr lang="en-US" altLang="ko-KR" b="1" dirty="0"/>
              <a:t>~ 2002</a:t>
            </a:r>
            <a:r>
              <a:rPr lang="ko-KR" altLang="en-US" b="1" dirty="0"/>
              <a:t>년</a:t>
            </a:r>
            <a:r>
              <a:rPr lang="en-US" altLang="ko-KR" b="1" dirty="0" smtClean="0"/>
              <a:t>)</a:t>
            </a:r>
          </a:p>
          <a:p>
            <a:r>
              <a:rPr lang="ko-KR" altLang="en-US" dirty="0" smtClean="0"/>
              <a:t>다이쇼 </a:t>
            </a:r>
            <a:r>
              <a:rPr lang="ko-KR" altLang="en-US" dirty="0"/>
              <a:t>시대 말부터 쇼와 시대 초에 걸쳐 유행한 아르데코</a:t>
            </a:r>
            <a:r>
              <a:rPr lang="en-US" altLang="ko-KR" dirty="0"/>
              <a:t>, </a:t>
            </a:r>
            <a:r>
              <a:rPr lang="ko-KR" altLang="en-US" dirty="0"/>
              <a:t>표현주의 등의 건축 양식을 취하여 문화적으로도 가치가 높다고 </a:t>
            </a:r>
            <a:r>
              <a:rPr lang="ko-KR" altLang="en-US" dirty="0" smtClean="0"/>
              <a:t>불리는 건물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내각의 권한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074" name="Picture 2" descr="일본 최고재판소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992" y="2132856"/>
            <a:ext cx="386715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45932" y="5384695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일본 최고재판소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내각의 각료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 descr="일본 방위성(日本防衛省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99" y="1851145"/>
            <a:ext cx="3867150" cy="2895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835696" y="522920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/>
              <a:t>일본 방위성</a:t>
            </a:r>
            <a:r>
              <a:rPr lang="en-US" altLang="ko-KR" b="1" dirty="0"/>
              <a:t>(</a:t>
            </a:r>
            <a:r>
              <a:rPr lang="ko-KR" altLang="en-US" b="1" dirty="0"/>
              <a:t>日本防衛省</a:t>
            </a:r>
            <a:r>
              <a:rPr lang="en-US" altLang="ko-KR" b="1" dirty="0" smtClean="0"/>
              <a:t>)</a:t>
            </a:r>
          </a:p>
          <a:p>
            <a:r>
              <a:rPr lang="en-US" altLang="ko-KR" dirty="0" smtClean="0"/>
              <a:t>2007</a:t>
            </a:r>
            <a:r>
              <a:rPr lang="ko-KR" altLang="en-US" dirty="0"/>
              <a:t>년부터 방위청에서 성</a:t>
            </a:r>
            <a:r>
              <a:rPr lang="en-US" altLang="ko-KR" dirty="0"/>
              <a:t>(</a:t>
            </a:r>
            <a:r>
              <a:rPr lang="ko-KR" altLang="en-US" dirty="0"/>
              <a:t>省</a:t>
            </a:r>
            <a:r>
              <a:rPr lang="en-US" altLang="ko-KR" dirty="0"/>
              <a:t>)</a:t>
            </a:r>
            <a:r>
              <a:rPr lang="ko-KR" altLang="en-US" dirty="0"/>
              <a:t>으로 승격했다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행정조직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122" name="Picture 2" descr="일본의 행정조직(2008년 9월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433" y="1412776"/>
            <a:ext cx="4533562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275856" y="1322434"/>
            <a:ext cx="792088" cy="50405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0954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現 총리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146" name="Picture 2" descr="https://upload.wikimedia.org/wikipedia/commons/thumb/e/e9/Shinz%C5%8D_Abe_April_2015.jpg/200px-Shinz%C5%8D_Abe_April_20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34" y="2276872"/>
            <a:ext cx="1905000" cy="292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821502" y="2250491"/>
            <a:ext cx="49337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아베신조 </a:t>
            </a:r>
            <a:r>
              <a:rPr lang="en-US" altLang="ko-KR" dirty="0" smtClean="0"/>
              <a:t>(</a:t>
            </a:r>
            <a:r>
              <a:rPr lang="ja-JP" altLang="en-US" dirty="0" smtClean="0"/>
              <a:t>あ</a:t>
            </a:r>
            <a:r>
              <a:rPr lang="ja-JP" altLang="en-US" dirty="0"/>
              <a:t>べしんぞう </a:t>
            </a:r>
            <a:r>
              <a:rPr lang="en-US" altLang="ja-JP" i="1" dirty="0"/>
              <a:t>|</a:t>
            </a:r>
            <a:r>
              <a:rPr lang="ja-JP" altLang="en-US" dirty="0"/>
              <a:t> </a:t>
            </a:r>
            <a:r>
              <a:rPr lang="ko-KR" altLang="en-US" dirty="0" smtClean="0"/>
              <a:t>安倍晋三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일본의 </a:t>
            </a:r>
            <a:r>
              <a:rPr lang="ko-KR" altLang="en-US" dirty="0"/>
              <a:t>제</a:t>
            </a:r>
            <a:r>
              <a:rPr lang="en-US" altLang="ko-KR" dirty="0"/>
              <a:t>90</a:t>
            </a:r>
            <a:r>
              <a:rPr lang="ko-KR" altLang="en-US" dirty="0"/>
              <a:t>대 내각총리대신</a:t>
            </a:r>
          </a:p>
          <a:p>
            <a:r>
              <a:rPr lang="ko-KR" altLang="en-US" dirty="0" smtClean="0"/>
              <a:t>임기 </a:t>
            </a:r>
            <a:r>
              <a:rPr lang="en-US" altLang="ko-KR" dirty="0"/>
              <a:t>2006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  <a:r>
              <a:rPr lang="en-US" altLang="ko-KR" dirty="0"/>
              <a:t>~2007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일본의 </a:t>
            </a:r>
            <a:r>
              <a:rPr lang="ko-KR" altLang="en-US" dirty="0"/>
              <a:t>제</a:t>
            </a:r>
            <a:r>
              <a:rPr lang="en-US" altLang="ko-KR" dirty="0"/>
              <a:t>96·97</a:t>
            </a:r>
            <a:r>
              <a:rPr lang="ko-KR" altLang="en-US" dirty="0"/>
              <a:t>대 내각총리대신</a:t>
            </a:r>
          </a:p>
          <a:p>
            <a:r>
              <a:rPr lang="ko-KR" altLang="en-US" dirty="0" smtClean="0"/>
              <a:t>임기 </a:t>
            </a:r>
            <a:r>
              <a:rPr lang="en-US" altLang="ko-KR" dirty="0"/>
              <a:t>2012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  <a:r>
              <a:rPr lang="en-US" altLang="ko-KR" dirty="0"/>
              <a:t>~ </a:t>
            </a:r>
          </a:p>
          <a:p>
            <a:endParaRPr lang="en-US" altLang="ko-KR" dirty="0"/>
          </a:p>
          <a:p>
            <a:r>
              <a:rPr lang="ko-KR" altLang="en-US" dirty="0" smtClean="0"/>
              <a:t>국적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ko-KR" altLang="en-US" dirty="0"/>
              <a:t>일본 </a:t>
            </a:r>
          </a:p>
          <a:p>
            <a:r>
              <a:rPr lang="ko-KR" altLang="en-US" dirty="0"/>
              <a:t>정당 </a:t>
            </a:r>
            <a:r>
              <a:rPr lang="en-US" altLang="ko-KR" dirty="0"/>
              <a:t>: </a:t>
            </a:r>
            <a:r>
              <a:rPr lang="ko-KR" altLang="en-US" dirty="0"/>
              <a:t>자유민주당 </a:t>
            </a:r>
          </a:p>
          <a:p>
            <a:r>
              <a:rPr lang="ko-KR" altLang="en-US" dirty="0" smtClean="0"/>
              <a:t>출생일 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/>
              <a:t>1954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21</a:t>
            </a:r>
            <a:r>
              <a:rPr lang="ko-KR" altLang="en-US" dirty="0"/>
              <a:t>일</a:t>
            </a:r>
            <a:r>
              <a:rPr lang="en-US" altLang="ko-KR" dirty="0"/>
              <a:t>(1954-09-21) (61</a:t>
            </a:r>
            <a:r>
              <a:rPr lang="ko-KR" altLang="en-US" dirty="0"/>
              <a:t>세</a:t>
            </a:r>
            <a:r>
              <a:rPr lang="en-US" altLang="ko-KR" dirty="0"/>
              <a:t>) </a:t>
            </a:r>
          </a:p>
          <a:p>
            <a:r>
              <a:rPr lang="ko-KR" altLang="en-US" dirty="0"/>
              <a:t>출생지 </a:t>
            </a:r>
            <a:r>
              <a:rPr lang="en-US" altLang="ko-KR" dirty="0" smtClean="0"/>
              <a:t>:</a:t>
            </a:r>
            <a:r>
              <a:rPr lang="ko-KR" altLang="en-US" dirty="0" smtClean="0"/>
              <a:t>일본 </a:t>
            </a:r>
            <a:r>
              <a:rPr lang="ko-KR" altLang="en-US" dirty="0"/>
              <a:t>도쿄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7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07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06655" y="63323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아베신조 내각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170" name="Picture 2" descr="http://imgnews.naver.net/image/001/2014/12/24/PYH2014122409810007300_P2_99_20141224171104.jpg?type=w54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83749"/>
            <a:ext cx="3180106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139952" y="240971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차 아베 신조 내각 </a:t>
            </a:r>
            <a:r>
              <a:rPr lang="en-US" altLang="ko-KR" dirty="0"/>
              <a:t>: 2006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  <a:r>
              <a:rPr lang="en-US" altLang="ko-KR" dirty="0"/>
              <a:t>~ 2007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차 아베 신조 내각 </a:t>
            </a:r>
            <a:r>
              <a:rPr lang="en-US" altLang="ko-KR" dirty="0"/>
              <a:t>(</a:t>
            </a:r>
            <a:r>
              <a:rPr lang="ko-KR" altLang="en-US" dirty="0"/>
              <a:t>개조</a:t>
            </a:r>
            <a:r>
              <a:rPr lang="en-US" altLang="ko-KR" dirty="0"/>
              <a:t>) : 2007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dirty="0"/>
              <a:t>27</a:t>
            </a:r>
            <a:r>
              <a:rPr lang="ko-KR" altLang="en-US" dirty="0"/>
              <a:t>일 </a:t>
            </a:r>
            <a:r>
              <a:rPr lang="en-US" altLang="ko-KR" dirty="0"/>
              <a:t>~ 2007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아베 신조 내각 </a:t>
            </a:r>
            <a:r>
              <a:rPr lang="en-US" altLang="ko-KR" dirty="0"/>
              <a:t>: 2012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26</a:t>
            </a:r>
            <a:r>
              <a:rPr lang="ko-KR" altLang="en-US" dirty="0"/>
              <a:t>일 </a:t>
            </a:r>
            <a:r>
              <a:rPr lang="en-US" altLang="ko-KR" dirty="0"/>
              <a:t>~ 2014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차 아베 신조 내각 </a:t>
            </a:r>
            <a:r>
              <a:rPr lang="en-US" altLang="ko-KR" dirty="0"/>
              <a:t>(</a:t>
            </a:r>
            <a:r>
              <a:rPr lang="ko-KR" altLang="en-US" dirty="0"/>
              <a:t>개조</a:t>
            </a:r>
            <a:r>
              <a:rPr lang="en-US" altLang="ko-KR" dirty="0"/>
              <a:t>) : 2014</a:t>
            </a:r>
            <a:r>
              <a:rPr lang="ko-KR" altLang="en-US" dirty="0"/>
              <a:t>년 </a:t>
            </a:r>
            <a:r>
              <a:rPr lang="en-US" altLang="ko-KR" dirty="0"/>
              <a:t>9</a:t>
            </a:r>
            <a:r>
              <a:rPr lang="ko-KR" altLang="en-US" dirty="0"/>
              <a:t>월 </a:t>
            </a:r>
            <a:r>
              <a:rPr lang="en-US" altLang="ko-KR" dirty="0"/>
              <a:t>3</a:t>
            </a:r>
            <a:r>
              <a:rPr lang="ko-KR" altLang="en-US" dirty="0"/>
              <a:t>일 </a:t>
            </a:r>
            <a:r>
              <a:rPr lang="en-US" altLang="ko-KR" dirty="0"/>
              <a:t>~ 2014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차 아베 신조 내각 </a:t>
            </a:r>
            <a:r>
              <a:rPr lang="en-US" altLang="ko-KR" dirty="0"/>
              <a:t>: 2014</a:t>
            </a:r>
            <a:r>
              <a:rPr lang="ko-KR" altLang="en-US" dirty="0"/>
              <a:t>년 </a:t>
            </a:r>
            <a:r>
              <a:rPr lang="en-US" altLang="ko-KR" dirty="0"/>
              <a:t>12</a:t>
            </a:r>
            <a:r>
              <a:rPr lang="ko-KR" altLang="en-US" dirty="0"/>
              <a:t>월 </a:t>
            </a:r>
            <a:r>
              <a:rPr lang="en-US" altLang="ko-KR" dirty="0"/>
              <a:t>24</a:t>
            </a:r>
            <a:r>
              <a:rPr lang="ko-KR" altLang="en-US" dirty="0"/>
              <a:t>일 </a:t>
            </a:r>
            <a:r>
              <a:rPr lang="en-US" altLang="ko-KR" dirty="0"/>
              <a:t>~ 2015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차 아베 신조 내각 </a:t>
            </a:r>
            <a:r>
              <a:rPr lang="en-US" altLang="ko-KR" dirty="0"/>
              <a:t>(</a:t>
            </a:r>
            <a:r>
              <a:rPr lang="ko-KR" altLang="en-US" dirty="0"/>
              <a:t>개조</a:t>
            </a:r>
            <a:r>
              <a:rPr lang="en-US" altLang="ko-KR" dirty="0"/>
              <a:t>) : 2015</a:t>
            </a:r>
            <a:r>
              <a:rPr lang="ko-KR" altLang="en-US" dirty="0"/>
              <a:t>년 </a:t>
            </a:r>
            <a:r>
              <a:rPr lang="en-US" altLang="ko-KR" dirty="0"/>
              <a:t>10</a:t>
            </a:r>
            <a:r>
              <a:rPr lang="ko-KR" altLang="en-US" dirty="0"/>
              <a:t>월 </a:t>
            </a:r>
            <a:r>
              <a:rPr lang="en-US" altLang="ko-KR" dirty="0"/>
              <a:t>7</a:t>
            </a:r>
            <a:r>
              <a:rPr lang="ko-KR" altLang="en-US" dirty="0"/>
              <a:t>일 </a:t>
            </a:r>
            <a:r>
              <a:rPr lang="en-US" altLang="ko-KR" dirty="0"/>
              <a:t>~ </a:t>
            </a:r>
            <a:r>
              <a:rPr lang="ko-KR" altLang="en-US" dirty="0"/>
              <a:t>현재</a:t>
            </a:r>
          </a:p>
        </p:txBody>
      </p:sp>
    </p:spTree>
    <p:extLst>
      <p:ext uri="{BB962C8B-B14F-4D97-AF65-F5344CB8AC3E}">
        <p14:creationId xmlns="" xmlns:p14="http://schemas.microsoft.com/office/powerpoint/2010/main" val="28132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924944"/>
            <a:ext cx="27146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일본의 정당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이 효은</a:t>
            </a:r>
            <a:r>
              <a:rPr lang="en-US" altLang="ko-KR" sz="1600" b="1" dirty="0" smtClean="0"/>
              <a:t>(21301554)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주요 정당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16386" name="Picture 2" descr="http://www1.dpj.or.jp/download/logo_so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1575174" cy="1008112"/>
          </a:xfrm>
          <a:prstGeom prst="rect">
            <a:avLst/>
          </a:prstGeom>
          <a:noFill/>
        </p:spPr>
      </p:pic>
      <p:pic>
        <p:nvPicPr>
          <p:cNvPr id="16388" name="Picture 4" descr="https://upload.wikimedia.org/wikipedia/ko/thumb/3/3b/%EC%9E%90%EC%9C%A0%EB%AF%BC%EC%A3%BC%EB%8B%B9_(%EC%9D%BC%EB%B3%B8).svg/1280px-%EC%9E%90%EC%9C%A0%EB%AF%BC%EC%A3%BC%EB%8B%B9_(%EC%9D%BC%EB%B3%B8)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88840"/>
            <a:ext cx="2016225" cy="615804"/>
          </a:xfrm>
          <a:prstGeom prst="rect">
            <a:avLst/>
          </a:prstGeom>
          <a:noFill/>
        </p:spPr>
      </p:pic>
      <p:pic>
        <p:nvPicPr>
          <p:cNvPr id="16390" name="Picture 6" descr="http://www1.winknet.ne.jp/~himeji-komei/0013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484784"/>
            <a:ext cx="1224136" cy="1440160"/>
          </a:xfrm>
          <a:prstGeom prst="rect">
            <a:avLst/>
          </a:prstGeom>
          <a:noFill/>
        </p:spPr>
      </p:pic>
      <p:pic>
        <p:nvPicPr>
          <p:cNvPr id="16392" name="Picture 8" descr="https://attachment.namu.wiki/Social_Democratic_Par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628800"/>
            <a:ext cx="1008112" cy="1275571"/>
          </a:xfrm>
          <a:prstGeom prst="rect">
            <a:avLst/>
          </a:prstGeom>
          <a:noFill/>
        </p:spPr>
      </p:pic>
      <p:pic>
        <p:nvPicPr>
          <p:cNvPr id="16394" name="Picture 10" descr="https://encrypted-tbn0.gstatic.com/images?q=tbn:ANd9GcRYzqFsMUiFSEABLBpwnU3I1Vs78SFrl8nWXDnihR0kqQLz4TQ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844824"/>
            <a:ext cx="1872208" cy="10484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99592" y="5373216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민주당 대표</a:t>
            </a:r>
            <a:endParaRPr lang="en-US" altLang="ko-KR" dirty="0" smtClean="0"/>
          </a:p>
          <a:p>
            <a:r>
              <a:rPr lang="ko-KR" altLang="en-US" dirty="0" smtClean="0"/>
              <a:t>노다 </a:t>
            </a:r>
            <a:r>
              <a:rPr lang="ko-KR" altLang="en-US" dirty="0" err="1" smtClean="0"/>
              <a:t>요시히코</a:t>
            </a:r>
            <a:endParaRPr lang="en-US" altLang="ko-KR" dirty="0" smtClean="0"/>
          </a:p>
          <a:p>
            <a:r>
              <a:rPr lang="ja-JP" altLang="en-US" dirty="0" smtClean="0"/>
              <a:t>のだよしひこ</a:t>
            </a:r>
            <a:endParaRPr lang="ko-KR" altLang="en-US" dirty="0"/>
          </a:p>
        </p:txBody>
      </p:sp>
      <p:pic>
        <p:nvPicPr>
          <p:cNvPr id="16398" name="Picture 14" descr="정치인 아베 신조 이미지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645024"/>
            <a:ext cx="1143000" cy="14287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771800" y="5373216"/>
            <a:ext cx="1569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총리</a:t>
            </a:r>
            <a:endParaRPr lang="en-US" altLang="ko-KR" dirty="0" smtClean="0"/>
          </a:p>
          <a:p>
            <a:r>
              <a:rPr lang="ko-KR" altLang="en-US" dirty="0" err="1" smtClean="0"/>
              <a:t>아베</a:t>
            </a:r>
            <a:r>
              <a:rPr lang="ko-KR" altLang="en-US" dirty="0" smtClean="0"/>
              <a:t> 신조</a:t>
            </a:r>
            <a:endParaRPr lang="en-US" altLang="ko-KR" dirty="0" smtClean="0"/>
          </a:p>
          <a:p>
            <a:r>
              <a:rPr lang="ja-JP" altLang="en-US" dirty="0" smtClean="0"/>
              <a:t>あべしんぞう</a:t>
            </a:r>
            <a:endParaRPr lang="en-US" altLang="ko-KR" dirty="0" smtClean="0"/>
          </a:p>
        </p:txBody>
      </p:sp>
      <p:pic>
        <p:nvPicPr>
          <p:cNvPr id="16400" name="Picture 16" descr="야마구치 대표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3501008"/>
            <a:ext cx="1152128" cy="162479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427984" y="5373216"/>
            <a:ext cx="1420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공명당 대표</a:t>
            </a:r>
            <a:endParaRPr lang="en-US" altLang="ko-KR" dirty="0" smtClean="0"/>
          </a:p>
          <a:p>
            <a:r>
              <a:rPr lang="ko-KR" altLang="en-US" dirty="0" err="1" smtClean="0"/>
              <a:t>야마구치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나쓰오</a:t>
            </a:r>
            <a:endParaRPr lang="en-US" altLang="ko-KR" dirty="0" smtClean="0"/>
          </a:p>
          <a:p>
            <a:r>
              <a:rPr lang="ko-KR" altLang="en-US" dirty="0" err="1" smtClean="0"/>
              <a:t>山口那津男</a:t>
            </a:r>
            <a:endParaRPr lang="ko-KR" altLang="en-US" dirty="0"/>
          </a:p>
        </p:txBody>
      </p:sp>
      <p:pic>
        <p:nvPicPr>
          <p:cNvPr id="16403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3501008"/>
            <a:ext cx="1152127" cy="166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868144" y="5373216"/>
            <a:ext cx="142058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사민당 대표</a:t>
            </a:r>
            <a:endParaRPr lang="en-US" altLang="ko-KR" dirty="0" smtClean="0"/>
          </a:p>
          <a:p>
            <a:r>
              <a:rPr lang="ko-KR" altLang="en-US" dirty="0" err="1" smtClean="0"/>
              <a:t>후쿠시마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미즈호</a:t>
            </a:r>
            <a:endParaRPr lang="en-US" altLang="ko-KR" dirty="0" smtClean="0"/>
          </a:p>
          <a:p>
            <a:r>
              <a:rPr lang="ja-JP" altLang="en-US" sz="1100" dirty="0" smtClean="0"/>
              <a:t>ふくしまみずほ</a:t>
            </a:r>
            <a:endParaRPr lang="en-US" altLang="ko-KR" sz="1100" dirty="0" smtClean="0"/>
          </a:p>
        </p:txBody>
      </p:sp>
      <p:pic>
        <p:nvPicPr>
          <p:cNvPr id="16405" name="Picture 21" descr="정치인 시이 가즈오 이미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0312" y="3717032"/>
            <a:ext cx="1143000" cy="14287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308304" y="5373216"/>
            <a:ext cx="1651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공산당 위원장</a:t>
            </a:r>
            <a:endParaRPr lang="en-US" altLang="ko-KR" dirty="0" smtClean="0"/>
          </a:p>
          <a:p>
            <a:r>
              <a:rPr lang="ko-KR" altLang="en-US" dirty="0" smtClean="0"/>
              <a:t>시이 </a:t>
            </a:r>
            <a:r>
              <a:rPr lang="ko-KR" altLang="en-US" dirty="0" err="1" smtClean="0"/>
              <a:t>가즈오</a:t>
            </a:r>
            <a:endParaRPr lang="en-US" altLang="ko-KR" dirty="0" smtClean="0"/>
          </a:p>
          <a:p>
            <a:r>
              <a:rPr lang="ja-JP" altLang="en-US" dirty="0" smtClean="0"/>
              <a:t>しいかずお</a:t>
            </a:r>
            <a:endParaRPr lang="ko-KR" altLang="en-US" dirty="0"/>
          </a:p>
        </p:txBody>
      </p:sp>
      <p:pic>
        <p:nvPicPr>
          <p:cNvPr id="16407" name="Picture 23" descr="정치인 노다 요시히코 이미지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624" y="3645024"/>
            <a:ext cx="1143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714356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smtClean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2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1643042" y="1357298"/>
            <a:ext cx="5715040" cy="1264762"/>
            <a:chOff x="1214414" y="1428736"/>
            <a:chExt cx="5715040" cy="1264762"/>
          </a:xfrm>
        </p:grpSpPr>
        <p:pic>
          <p:nvPicPr>
            <p:cNvPr id="25" name="그림 24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1428736"/>
              <a:ext cx="5493334" cy="126476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4414" y="164954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01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86050" y="1857364"/>
              <a:ext cx="4143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정치사</a:t>
              </a:r>
              <a:endParaRPr lang="ko-KR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467544" y="2420888"/>
            <a:ext cx="6215106" cy="1264762"/>
            <a:chOff x="1214414" y="2693498"/>
            <a:chExt cx="6215106" cy="1264762"/>
          </a:xfrm>
        </p:grpSpPr>
        <p:pic>
          <p:nvPicPr>
            <p:cNvPr id="28" name="그림 27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2693498"/>
              <a:ext cx="5493334" cy="12647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14414" y="2961931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02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86050" y="3175963"/>
              <a:ext cx="4643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의원 내각제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3347864" y="3573016"/>
            <a:ext cx="5929322" cy="1264762"/>
            <a:chOff x="1214414" y="3979382"/>
            <a:chExt cx="5929322" cy="1264762"/>
          </a:xfrm>
        </p:grpSpPr>
        <p:pic>
          <p:nvPicPr>
            <p:cNvPr id="32" name="그림 3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3979382"/>
              <a:ext cx="5493334" cy="12647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14414" y="4224002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03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86050" y="4444246"/>
              <a:ext cx="4357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정당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395536" y="4653136"/>
            <a:ext cx="6429388" cy="1264762"/>
            <a:chOff x="1214414" y="5265266"/>
            <a:chExt cx="6429388" cy="1264762"/>
          </a:xfrm>
        </p:grpSpPr>
        <p:pic>
          <p:nvPicPr>
            <p:cNvPr id="36" name="그림 35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04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정치 외교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347864" y="5593238"/>
            <a:ext cx="6429388" cy="1264762"/>
            <a:chOff x="1214414" y="5265266"/>
            <a:chExt cx="6429388" cy="1264762"/>
          </a:xfrm>
        </p:grpSpPr>
        <p:pic>
          <p:nvPicPr>
            <p:cNvPr id="22" name="그림 2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dirty="0" smtClean="0">
                  <a:latin typeface="+mj-ea"/>
                  <a:ea typeface="+mj-ea"/>
                </a:rPr>
                <a:t>05</a:t>
              </a:r>
              <a:endParaRPr lang="ko-KR" altLang="en-US" sz="4000" b="1" dirty="0">
                <a:latin typeface="+mj-ea"/>
                <a:ea typeface="+mj-e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한국과 일본의 정치 비교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정당체제의 흐름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338" name="Picture 2" descr="http://theone.typepad.com/.a/6a0120a532c874970b0120a58de209970c-p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924944"/>
            <a:ext cx="3341621" cy="23762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7704" y="25649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2009.08.30</a:t>
            </a:r>
            <a:endParaRPr lang="ko-KR" altLang="en-US" dirty="0"/>
          </a:p>
        </p:txBody>
      </p:sp>
      <p:pic>
        <p:nvPicPr>
          <p:cNvPr id="14342" name="Picture 6" descr="http://www.iusm.co.kr/news/photo/201212/270289_96728_25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2924944"/>
            <a:ext cx="3240360" cy="238391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256490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2012.12.16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www.ppomlife.com:8080/files/attach/images/128/003/105/9c20c920d435854dbb2fb59297ddba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4061304" cy="3672408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</p:pic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6632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자민당과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민주당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971600" y="1700808"/>
            <a:ext cx="4040188" cy="639762"/>
          </a:xfrm>
        </p:spPr>
        <p:txBody>
          <a:bodyPr/>
          <a:lstStyle/>
          <a:p>
            <a:r>
              <a:rPr lang="ko-KR" altLang="en-US" dirty="0" err="1" smtClean="0"/>
              <a:t>자민당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자유민주당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3"/>
          </p:nvPr>
        </p:nvSpPr>
        <p:spPr>
          <a:xfrm>
            <a:off x="6444208" y="1628800"/>
            <a:ext cx="1656184" cy="639762"/>
          </a:xfrm>
        </p:spPr>
        <p:txBody>
          <a:bodyPr/>
          <a:lstStyle/>
          <a:p>
            <a:r>
              <a:rPr lang="ko-KR" altLang="en-US" dirty="0" smtClean="0"/>
              <a:t>민주당</a:t>
            </a:r>
            <a:endParaRPr lang="ko-KR" altLang="en-US" dirty="0"/>
          </a:p>
        </p:txBody>
      </p:sp>
      <p:pic>
        <p:nvPicPr>
          <p:cNvPr id="12292" name="Picture 4" descr="http://imgnews.naver.net/image/001/2016/03/14/AKR20160314136700073_01_i_99_20160314160306.jpg?type=w5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708920"/>
            <a:ext cx="3456384" cy="316835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55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 체제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자민당의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장기집권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42" name="Picture 2" descr="http://image.kmib.co.kr/online_image/2009/0830/090830_4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5577742" cy="3384376"/>
          </a:xfrm>
          <a:prstGeom prst="rect">
            <a:avLst/>
          </a:prstGeom>
          <a:noFill/>
        </p:spPr>
      </p:pic>
      <p:pic>
        <p:nvPicPr>
          <p:cNvPr id="10244" name="Picture 4" descr="(왼쪽부터 선거차수, 실시일, 의원정수, 제1당, 제1당 의석수, 제1당 의석비율)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916832"/>
            <a:ext cx="282847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8786287" cy="18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476672"/>
            <a:ext cx="628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55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체제이후의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자민당일당우위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체제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불안정한 우위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pic>
        <p:nvPicPr>
          <p:cNvPr id="8194" name="Picture 2" descr="http://pds.joins.com/news/component/htmlphoto_mmdata/200508/htm_2005081905415140004200-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88840"/>
            <a:ext cx="3822318" cy="3024336"/>
          </a:xfrm>
          <a:prstGeom prst="rect">
            <a:avLst/>
          </a:prstGeom>
          <a:noFill/>
        </p:spPr>
      </p:pic>
      <p:pic>
        <p:nvPicPr>
          <p:cNvPr id="8198" name="Picture 6" descr="http://image.kmib.co.kr/online_image/2015/0529/201505290239_1114092309623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093969"/>
            <a:ext cx="4392488" cy="29192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954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54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년만의 정권교체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민주당의 승리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148" name="Picture 4" descr="http://imgnews.naver.com/image/032/2009/07/18/300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412776"/>
            <a:ext cx="2969096" cy="2736304"/>
          </a:xfrm>
          <a:prstGeom prst="rect">
            <a:avLst/>
          </a:prstGeom>
          <a:noFill/>
        </p:spPr>
      </p:pic>
      <p:pic>
        <p:nvPicPr>
          <p:cNvPr id="6150" name="Picture 6" descr="http://blogimg.ohmynews.com/attach/24745/118107803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293096"/>
            <a:ext cx="3672408" cy="1854927"/>
          </a:xfrm>
          <a:prstGeom prst="rect">
            <a:avLst/>
          </a:prstGeom>
          <a:noFill/>
        </p:spPr>
      </p:pic>
      <p:pic>
        <p:nvPicPr>
          <p:cNvPr id="6152" name="Picture 8" descr="http://cfile3.uf.tistory.com/image/1771560F4A66620178D2B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4437112"/>
            <a:ext cx="3240360" cy="1728192"/>
          </a:xfrm>
          <a:prstGeom prst="rect">
            <a:avLst/>
          </a:prstGeom>
          <a:noFill/>
        </p:spPr>
      </p:pic>
      <p:pic>
        <p:nvPicPr>
          <p:cNvPr id="6154" name="Picture 10" descr="http://cfile25.uf.tistory.com/image/1671750F4A666203658E5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1844824"/>
            <a:ext cx="3744416" cy="2208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78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07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62068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자민당의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탈환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4098" name="Picture 2" descr="http://cfile6.uf.tistory.com/image/2035983450CE80A0024EA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77072"/>
            <a:ext cx="3466356" cy="2304256"/>
          </a:xfrm>
          <a:prstGeom prst="rect">
            <a:avLst/>
          </a:prstGeom>
          <a:noFill/>
        </p:spPr>
      </p:pic>
      <p:pic>
        <p:nvPicPr>
          <p:cNvPr id="4100" name="Picture 4" descr="http://img.yonhapnews.co.kr/etc/graphic/YH/2012/12/17/GYH2012121700070004400_P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844824"/>
            <a:ext cx="2592288" cy="1985582"/>
          </a:xfrm>
          <a:prstGeom prst="rect">
            <a:avLst/>
          </a:prstGeom>
          <a:noFill/>
        </p:spPr>
      </p:pic>
      <p:pic>
        <p:nvPicPr>
          <p:cNvPr id="4102" name="Picture 6" descr="http://img.yonhapnews.co.kr/etc/graphic/YH/2012/12/14/GYH2012121400090004400_P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1844824"/>
            <a:ext cx="2912324" cy="1872208"/>
          </a:xfrm>
          <a:prstGeom prst="rect">
            <a:avLst/>
          </a:prstGeom>
          <a:noFill/>
        </p:spPr>
      </p:pic>
      <p:pic>
        <p:nvPicPr>
          <p:cNvPr id="4104" name="Picture 8" descr="http://cfile25.uf.tistory.com/image/1233603450CE80A007B3B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1844824"/>
            <a:ext cx="2304256" cy="1908212"/>
          </a:xfrm>
          <a:prstGeom prst="rect">
            <a:avLst/>
          </a:prstGeom>
          <a:noFill/>
        </p:spPr>
      </p:pic>
      <p:sp>
        <p:nvSpPr>
          <p:cNvPr id="16" name="오른쪽 화살표 15"/>
          <p:cNvSpPr/>
          <p:nvPr/>
        </p:nvSpPr>
        <p:spPr>
          <a:xfrm>
            <a:off x="2483768" y="256490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5868144" y="263691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6" name="Picture 10" descr="http://cfile23.uf.tistory.com/image/21655E485687A928213D2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4149080"/>
            <a:ext cx="3881548" cy="2160240"/>
          </a:xfrm>
          <a:prstGeom prst="rect">
            <a:avLst/>
          </a:prstGeom>
          <a:noFill/>
        </p:spPr>
      </p:pic>
      <p:sp>
        <p:nvSpPr>
          <p:cNvPr id="20" name="오른쪽 화살표 19"/>
          <p:cNvSpPr/>
          <p:nvPr/>
        </p:nvSpPr>
        <p:spPr>
          <a:xfrm>
            <a:off x="3563888" y="5085184"/>
            <a:ext cx="22322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132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780928"/>
            <a:ext cx="2714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일본의 정치외교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안 혜순</a:t>
            </a:r>
            <a:r>
              <a:rPr lang="en-US" altLang="ko-KR" sz="1600" b="1" dirty="0" smtClean="0"/>
              <a:t>(21402217)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714356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 smtClean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2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1643042" y="1357298"/>
            <a:ext cx="5715040" cy="1264762"/>
            <a:chOff x="1214414" y="1428736"/>
            <a:chExt cx="5715040" cy="1264762"/>
          </a:xfrm>
        </p:grpSpPr>
        <p:pic>
          <p:nvPicPr>
            <p:cNvPr id="25" name="그림 24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1428736"/>
              <a:ext cx="5493334" cy="126476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4414" y="164954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01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86050" y="1857364"/>
              <a:ext cx="41434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외교 목표</a:t>
              </a:r>
              <a:endParaRPr lang="ko-KR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그룹 37"/>
          <p:cNvGrpSpPr/>
          <p:nvPr/>
        </p:nvGrpSpPr>
        <p:grpSpPr>
          <a:xfrm>
            <a:off x="500034" y="2786058"/>
            <a:ext cx="6215106" cy="1264762"/>
            <a:chOff x="1214414" y="2693498"/>
            <a:chExt cx="6215106" cy="1264762"/>
          </a:xfrm>
        </p:grpSpPr>
        <p:pic>
          <p:nvPicPr>
            <p:cNvPr id="28" name="그림 27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2693498"/>
              <a:ext cx="5493334" cy="12647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14414" y="2961931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02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86050" y="3175963"/>
              <a:ext cx="4643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일본과 </a:t>
              </a:r>
              <a:r>
                <a:rPr lang="ko-KR" alt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ea"/>
                </a:rPr>
                <a:t>미국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의 외교 관계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그룹 38"/>
          <p:cNvGrpSpPr/>
          <p:nvPr/>
        </p:nvGrpSpPr>
        <p:grpSpPr>
          <a:xfrm>
            <a:off x="3429024" y="4093064"/>
            <a:ext cx="5929322" cy="1264762"/>
            <a:chOff x="1214414" y="3979382"/>
            <a:chExt cx="5929322" cy="1264762"/>
          </a:xfrm>
        </p:grpSpPr>
        <p:pic>
          <p:nvPicPr>
            <p:cNvPr id="32" name="그림 3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3979382"/>
              <a:ext cx="5493334" cy="12647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14414" y="4224002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03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86050" y="4444246"/>
              <a:ext cx="4357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영토 분쟁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그룹 39"/>
          <p:cNvGrpSpPr/>
          <p:nvPr/>
        </p:nvGrpSpPr>
        <p:grpSpPr>
          <a:xfrm>
            <a:off x="2500298" y="5500702"/>
            <a:ext cx="6429388" cy="1264762"/>
            <a:chOff x="1214414" y="5265266"/>
            <a:chExt cx="6429388" cy="1264762"/>
          </a:xfrm>
        </p:grpSpPr>
        <p:pic>
          <p:nvPicPr>
            <p:cNvPr id="36" name="그림 35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04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일본과 </a:t>
              </a:r>
              <a:r>
                <a:rPr lang="ko-KR" altLang="en-US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n-ea"/>
                </a:rPr>
                <a:t>한국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의 외교 관계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외교 목표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2357430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첫째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·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일 동맹을 심화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시키고 발전시키는 것이다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둘째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한국과 중국을 비롯한 아시아 태평양 국가들과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진정한 신뢰관계를 구축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하는 것이다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b="1" dirty="0" smtClean="0">
                <a:latin typeface="HY나무M" pitchFamily="18" charset="-127"/>
                <a:ea typeface="HY나무M" pitchFamily="18" charset="-127"/>
              </a:rPr>
              <a:t>셋째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, 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세계의 평화와 안전을 확보하기 위해 국제연합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(UN)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을 적극 활용하는 </a:t>
            </a:r>
            <a:endParaRPr lang="en-US" altLang="ko-KR" dirty="0" smtClean="0">
              <a:latin typeface="HY나무M" pitchFamily="18" charset="-127"/>
              <a:ea typeface="HY나무M" pitchFamily="18" charset="-127"/>
            </a:endParaRPr>
          </a:p>
          <a:p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것이다</a:t>
            </a:r>
            <a:r>
              <a:rPr lang="en-US" altLang="ko-KR" dirty="0" smtClean="0">
                <a:latin typeface="HY나무M" pitchFamily="18" charset="-127"/>
                <a:ea typeface="HY나무M" pitchFamily="18" charset="-127"/>
              </a:rPr>
              <a:t>.</a:t>
            </a:r>
            <a:endParaRPr lang="ko-KR" altLang="en-US" dirty="0" smtClean="0">
              <a:latin typeface="HY나무M" pitchFamily="18" charset="-127"/>
              <a:ea typeface="HY나무M" pitchFamily="18" charset="-127"/>
            </a:endParaRPr>
          </a:p>
          <a:p>
            <a:endParaRPr lang="ko-KR" altLang="en-US" dirty="0"/>
          </a:p>
        </p:txBody>
      </p:sp>
      <p:pic>
        <p:nvPicPr>
          <p:cNvPr id="10" name="그림 9" descr="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6872" y="1928802"/>
            <a:ext cx="5775581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일본과 </a:t>
            </a:r>
            <a:r>
              <a:rPr lang="ko-KR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미국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의 외교 관계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 descr="z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57364"/>
            <a:ext cx="4402574" cy="4071966"/>
          </a:xfrm>
          <a:prstGeom prst="rect">
            <a:avLst/>
          </a:prstGeom>
        </p:spPr>
      </p:pic>
      <p:pic>
        <p:nvPicPr>
          <p:cNvPr id="11" name="그림 10" descr="dd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1928802"/>
            <a:ext cx="1785950" cy="1726418"/>
          </a:xfrm>
          <a:prstGeom prst="rect">
            <a:avLst/>
          </a:prstGeom>
        </p:spPr>
      </p:pic>
      <p:sp>
        <p:nvSpPr>
          <p:cNvPr id="12" name="TextBox 11">
            <a:hlinkClick r:id="rId5"/>
          </p:cNvPr>
          <p:cNvSpPr txBox="1"/>
          <p:nvPr/>
        </p:nvSpPr>
        <p:spPr>
          <a:xfrm>
            <a:off x="2000232" y="2285992"/>
            <a:ext cx="2500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HY나무M" pitchFamily="18" charset="-127"/>
                <a:ea typeface="HY나무M" pitchFamily="18" charset="-127"/>
              </a:rPr>
              <a:t>미일동맹</a:t>
            </a:r>
            <a:endParaRPr lang="ko-KR" altLang="en-US" sz="4400" dirty="0">
              <a:latin typeface="HY나무M" pitchFamily="18" charset="-127"/>
              <a:ea typeface="HY나무M" pitchFamily="18" charset="-127"/>
            </a:endParaRPr>
          </a:p>
        </p:txBody>
      </p:sp>
      <p:pic>
        <p:nvPicPr>
          <p:cNvPr id="13" name="그림 12" descr="KakaoTalk_20160327_2129269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857628"/>
            <a:ext cx="40005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419872" y="2924944"/>
            <a:ext cx="27146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일본 정치사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>
                <a:latin typeface="나눔고딕 ExtraBold" pitchFamily="50" charset="-127"/>
                <a:ea typeface="나눔고딕 ExtraBold" pitchFamily="50" charset="-127"/>
              </a:rPr>
              <a:t>김 </a:t>
            </a:r>
            <a:r>
              <a:rPr lang="ko-KR" altLang="en-US" sz="1600" b="1" dirty="0" err="1" smtClean="0">
                <a:latin typeface="나눔고딕 ExtraBold" pitchFamily="50" charset="-127"/>
                <a:ea typeface="나눔고딕 ExtraBold" pitchFamily="50" charset="-127"/>
              </a:rPr>
              <a:t>도우</a:t>
            </a:r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(21002549)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영토 분쟁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" name="그림 9" descr="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928802"/>
            <a:ext cx="2143140" cy="2143140"/>
          </a:xfrm>
          <a:prstGeom prst="rect">
            <a:avLst/>
          </a:prstGeom>
        </p:spPr>
      </p:pic>
      <p:pic>
        <p:nvPicPr>
          <p:cNvPr id="11" name="그림 10" descr="e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000239"/>
            <a:ext cx="5643602" cy="4370831"/>
          </a:xfrm>
          <a:prstGeom prst="rect">
            <a:avLst/>
          </a:prstGeom>
        </p:spPr>
      </p:pic>
      <p:pic>
        <p:nvPicPr>
          <p:cNvPr id="12" name="그림 11" descr="dd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500570"/>
            <a:ext cx="24288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일본과 </a:t>
            </a:r>
            <a:r>
              <a:rPr lang="ko-KR" alt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한국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의 외교 관계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3857652" cy="31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571612"/>
            <a:ext cx="5334001" cy="336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14282" y="221455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나무M" pitchFamily="18" charset="-127"/>
                <a:ea typeface="HY나무M" pitchFamily="18" charset="-127"/>
              </a:rPr>
              <a:t>일본의 교과서 역사 왜곡</a:t>
            </a:r>
            <a:r>
              <a:rPr lang="ko-KR" altLang="en-US" dirty="0" smtClean="0">
                <a:latin typeface="HY나무M" pitchFamily="18" charset="-127"/>
                <a:ea typeface="HY나무M" pitchFamily="18" charset="-127"/>
              </a:rPr>
              <a:t>▶</a:t>
            </a:r>
            <a:endParaRPr lang="ko-KR" altLang="en-US" dirty="0">
              <a:latin typeface="HY나무M" pitchFamily="18" charset="-127"/>
              <a:ea typeface="HY나무M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5500702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◀</a:t>
            </a:r>
            <a:r>
              <a:rPr lang="ko-KR" altLang="en-US" sz="2000" dirty="0" smtClean="0">
                <a:latin typeface="HY나무M" pitchFamily="18" charset="-127"/>
                <a:ea typeface="HY나무M" pitchFamily="18" charset="-127"/>
              </a:rPr>
              <a:t>한일간의</a:t>
            </a:r>
            <a:r>
              <a:rPr lang="ko-KR" altLang="en-US" sz="2000" dirty="0" smtClean="0"/>
              <a:t> </a:t>
            </a:r>
            <a:r>
              <a:rPr lang="ko-KR" altLang="en-US" sz="2000" dirty="0" smtClean="0">
                <a:latin typeface="HY나무M" pitchFamily="18" charset="-127"/>
                <a:ea typeface="HY나무M" pitchFamily="18" charset="-127"/>
              </a:rPr>
              <a:t>위안부 문제</a:t>
            </a:r>
            <a:endParaRPr lang="ko-KR" altLang="en-US" sz="2000" dirty="0">
              <a:latin typeface="HY나무M" pitchFamily="18" charset="-127"/>
              <a:ea typeface="HY나무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3275856" y="2708920"/>
            <a:ext cx="29306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한국과 일본의 정치 비교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600" b="1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1600" b="1" dirty="0" smtClean="0"/>
              <a:t>신 상혁</a:t>
            </a:r>
            <a:r>
              <a:rPr lang="en-US" altLang="ko-KR" sz="1600" b="1" dirty="0" smtClean="0"/>
              <a:t>(21247265)</a:t>
            </a:r>
            <a:endParaRPr lang="en-US" altLang="ko-KR" sz="1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86512" y="714356"/>
            <a:ext cx="271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smtClean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ko-KR" altLang="en-US" sz="2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그룹 36"/>
          <p:cNvGrpSpPr/>
          <p:nvPr/>
        </p:nvGrpSpPr>
        <p:grpSpPr>
          <a:xfrm>
            <a:off x="1643042" y="1357298"/>
            <a:ext cx="5715040" cy="1264762"/>
            <a:chOff x="1214414" y="1428736"/>
            <a:chExt cx="5715040" cy="1264762"/>
          </a:xfrm>
        </p:grpSpPr>
        <p:pic>
          <p:nvPicPr>
            <p:cNvPr id="25" name="그림 24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1428736"/>
              <a:ext cx="5493334" cy="126476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14414" y="164954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01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86050" y="1857364"/>
              <a:ext cx="41434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한국과 일본의 정치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  <a:p>
              <a:endParaRPr lang="ko-KR" altLang="en-US" sz="16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그룹 37"/>
          <p:cNvGrpSpPr/>
          <p:nvPr/>
        </p:nvGrpSpPr>
        <p:grpSpPr>
          <a:xfrm>
            <a:off x="500034" y="2786058"/>
            <a:ext cx="6215106" cy="1264762"/>
            <a:chOff x="1214414" y="2693498"/>
            <a:chExt cx="6215106" cy="1264762"/>
          </a:xfrm>
        </p:grpSpPr>
        <p:pic>
          <p:nvPicPr>
            <p:cNvPr id="28" name="그림 27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2693498"/>
              <a:ext cx="5493334" cy="126476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214414" y="2961931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02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786050" y="3175963"/>
              <a:ext cx="46434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 정치제의  장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+mn-ea"/>
                </a:rPr>
                <a:t>,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단점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4" name="그룹 38"/>
          <p:cNvGrpSpPr/>
          <p:nvPr/>
        </p:nvGrpSpPr>
        <p:grpSpPr>
          <a:xfrm>
            <a:off x="3429024" y="4093064"/>
            <a:ext cx="5929322" cy="1264762"/>
            <a:chOff x="1214414" y="3979382"/>
            <a:chExt cx="5929322" cy="1264762"/>
          </a:xfrm>
        </p:grpSpPr>
        <p:pic>
          <p:nvPicPr>
            <p:cNvPr id="32" name="그림 31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3979382"/>
              <a:ext cx="5493334" cy="126476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14414" y="4224002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03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786050" y="4444246"/>
              <a:ext cx="4357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한국의 단원제 </a:t>
              </a:r>
              <a:r>
                <a:rPr lang="en-US" altLang="ko-KR" sz="1600" b="1" dirty="0" smtClean="0">
                  <a:solidFill>
                    <a:schemeClr val="bg1"/>
                  </a:solidFill>
                  <a:latin typeface="+mn-ea"/>
                </a:rPr>
                <a:t>/ </a:t>
              </a:r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일본의 양원제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6" name="그룹 39"/>
          <p:cNvGrpSpPr/>
          <p:nvPr/>
        </p:nvGrpSpPr>
        <p:grpSpPr>
          <a:xfrm>
            <a:off x="2500298" y="5500702"/>
            <a:ext cx="6429388" cy="1264762"/>
            <a:chOff x="1214414" y="5265266"/>
            <a:chExt cx="6429388" cy="1264762"/>
          </a:xfrm>
        </p:grpSpPr>
        <p:pic>
          <p:nvPicPr>
            <p:cNvPr id="36" name="그림 35" descr="17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4414" y="5265266"/>
              <a:ext cx="5493334" cy="126476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214414" y="5486074"/>
              <a:ext cx="1285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b="1" smtClean="0">
                  <a:latin typeface="+mj-ea"/>
                  <a:ea typeface="+mj-ea"/>
                </a:rPr>
                <a:t>04</a:t>
              </a:r>
              <a:endParaRPr lang="ko-KR" altLang="en-US" sz="4000" b="1">
                <a:latin typeface="+mj-ea"/>
                <a:ea typeface="+mj-ea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786050" y="5712530"/>
              <a:ext cx="48577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chemeClr val="bg1"/>
                  </a:solidFill>
                  <a:latin typeface="+mn-ea"/>
                </a:rPr>
                <a:t>일본 정치에서만 나타나는 특징</a:t>
              </a:r>
              <a:endParaRPr lang="en-US" altLang="ko-KR" sz="16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한국과 일본의 정치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8" name="그림 7" descr="44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916832"/>
            <a:ext cx="2195082" cy="1512168"/>
          </a:xfrm>
          <a:prstGeom prst="rect">
            <a:avLst/>
          </a:prstGeom>
        </p:spPr>
      </p:pic>
      <p:pic>
        <p:nvPicPr>
          <p:cNvPr id="10" name="그림 9" descr="2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861048"/>
            <a:ext cx="1731600" cy="1731600"/>
          </a:xfrm>
          <a:prstGeom prst="rect">
            <a:avLst/>
          </a:prstGeom>
        </p:spPr>
      </p:pic>
      <p:pic>
        <p:nvPicPr>
          <p:cNvPr id="12" name="그림 11" descr="34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628800"/>
            <a:ext cx="2774801" cy="2119948"/>
          </a:xfrm>
          <a:prstGeom prst="rect">
            <a:avLst/>
          </a:prstGeom>
        </p:spPr>
      </p:pic>
      <p:pic>
        <p:nvPicPr>
          <p:cNvPr id="13" name="그림 12" descr="214s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2080" y="4077072"/>
            <a:ext cx="1732813" cy="19442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07704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대통령제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64088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의원내각제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한국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 정치제의 장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단점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 descr="151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924944"/>
            <a:ext cx="3076070" cy="2016224"/>
          </a:xfrm>
          <a:prstGeom prst="rect">
            <a:avLst/>
          </a:prstGeom>
        </p:spPr>
      </p:pic>
      <p:pic>
        <p:nvPicPr>
          <p:cNvPr id="8" name="그림 7" descr="zxcfz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924944"/>
            <a:ext cx="3316160" cy="201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624" y="24208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대통령제의 장</a:t>
            </a:r>
            <a:r>
              <a:rPr lang="en-US" altLang="ko-KR" dirty="0" smtClean="0"/>
              <a:t>,</a:t>
            </a:r>
            <a:r>
              <a:rPr lang="ko-KR" altLang="en-US" dirty="0" smtClean="0"/>
              <a:t>단점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의원내각제의 장</a:t>
            </a:r>
            <a:r>
              <a:rPr lang="en-US" altLang="ko-KR" dirty="0" smtClean="0"/>
              <a:t>,</a:t>
            </a:r>
            <a:r>
              <a:rPr lang="ko-KR" altLang="en-US" dirty="0" smtClean="0"/>
              <a:t>단점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03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한국의 단원제 </a:t>
            </a:r>
            <a:r>
              <a:rPr lang="en-US" altLang="ko-KR" sz="2400" b="1" dirty="0" smtClean="0">
                <a:solidFill>
                  <a:schemeClr val="bg1"/>
                </a:solidFill>
                <a:latin typeface="+mj-ea"/>
                <a:ea typeface="+mj-ea"/>
              </a:rPr>
              <a:t>/ 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일본의 양원제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 descr="asdad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84984"/>
            <a:ext cx="2681677" cy="1440160"/>
          </a:xfrm>
          <a:prstGeom prst="rect">
            <a:avLst/>
          </a:prstGeom>
        </p:spPr>
      </p:pic>
      <p:pic>
        <p:nvPicPr>
          <p:cNvPr id="8" name="그림 7" descr="asdas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212976"/>
            <a:ext cx="2450991" cy="14615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03648" y="22768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단원제란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2276872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양원제란</a:t>
            </a:r>
            <a:r>
              <a:rPr lang="en-US" altLang="ko-KR" sz="3200" b="1" dirty="0" smtClean="0"/>
              <a:t>?</a:t>
            </a:r>
            <a:endParaRPr lang="ko-KR" alt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29249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중의원</a:t>
            </a:r>
            <a:r>
              <a:rPr lang="en-US" altLang="ko-KR" dirty="0" smtClean="0"/>
              <a:t>,</a:t>
            </a:r>
            <a:r>
              <a:rPr lang="ko-KR" altLang="en-US" dirty="0" smtClean="0"/>
              <a:t>참의원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28529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국회의원</a:t>
            </a:r>
            <a:endParaRPr lang="ko-KR" altLang="en-US" dirty="0"/>
          </a:p>
        </p:txBody>
      </p:sp>
      <p:pic>
        <p:nvPicPr>
          <p:cNvPr id="17" name="그림 16" descr="1146499_article_99_20141215105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941168"/>
            <a:ext cx="2880320" cy="1343383"/>
          </a:xfrm>
          <a:prstGeom prst="rect">
            <a:avLst/>
          </a:prstGeom>
        </p:spPr>
      </p:pic>
      <p:pic>
        <p:nvPicPr>
          <p:cNvPr id="20" name="그림 19" descr="bg_elec_result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725144"/>
            <a:ext cx="2501205" cy="150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04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일본 정치에서만 나타나는 특징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그림 6" descr="l391204201010192159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08920"/>
            <a:ext cx="2476500" cy="2038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1328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세습의원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18247" y="2996952"/>
            <a:ext cx="461665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dirty="0" err="1" smtClean="0"/>
              <a:t>하토야마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구니오</a:t>
            </a:r>
            <a:endParaRPr lang="ko-KR" altLang="en-US" dirty="0"/>
          </a:p>
        </p:txBody>
      </p:sp>
      <p:pic>
        <p:nvPicPr>
          <p:cNvPr id="11" name="그림 10" descr="yoyo201209202027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708920"/>
            <a:ext cx="2619375" cy="175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8064" y="2132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일왕</a:t>
            </a:r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524328" y="2924944"/>
            <a:ext cx="28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아키히토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411760" y="3212976"/>
            <a:ext cx="471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 smtClean="0"/>
              <a:t>감사합니다</a:t>
            </a:r>
            <a:r>
              <a:rPr lang="en-US" altLang="ko-KR" sz="3000" b="1" dirty="0" smtClean="0"/>
              <a:t>.</a:t>
            </a:r>
            <a:endParaRPr lang="ko-KR" altLang="en-US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1736" y="633239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고이즈미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준이치로</a:t>
            </a:r>
            <a:endParaRPr lang="ko-KR" altLang="en-US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01</a:t>
            </a:r>
            <a:endParaRPr lang="ko-KR" altLang="en-US" sz="4500" b="1">
              <a:latin typeface="+mj-ea"/>
              <a:ea typeface="+mj-ea"/>
            </a:endParaRPr>
          </a:p>
        </p:txBody>
      </p:sp>
      <p:pic>
        <p:nvPicPr>
          <p:cNvPr id="6146" name="Picture 2" descr="http://imgnews.naver.net/image/001/2015/08/14/AKR20150814068300073_02_i_99_20150814185416.jpg?type=w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456384" cy="3816424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4211960" y="1988840"/>
            <a:ext cx="4536504" cy="3816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355976" y="2204864"/>
            <a:ext cx="410445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 smtClean="0"/>
              <a:t>고이즈미 준이치로</a:t>
            </a:r>
            <a:r>
              <a:rPr lang="ja-JP" altLang="en-US" sz="1500" dirty="0" smtClean="0"/>
              <a:t> </a:t>
            </a:r>
            <a:r>
              <a:rPr lang="en-US" altLang="ja-JP" sz="1500" i="1" dirty="0" smtClean="0"/>
              <a:t>(</a:t>
            </a:r>
            <a:r>
              <a:rPr lang="ja-JP" altLang="en-US" sz="1500" i="1" dirty="0" smtClean="0"/>
              <a:t>こいずみじゅんいちろう</a:t>
            </a:r>
            <a:r>
              <a:rPr lang="en-US" altLang="ja-JP" sz="1500" i="1" dirty="0" smtClean="0"/>
              <a:t>)</a:t>
            </a:r>
          </a:p>
          <a:p>
            <a:endParaRPr lang="en-US" altLang="ja-JP" sz="1500" i="1" dirty="0" smtClean="0"/>
          </a:p>
          <a:p>
            <a:r>
              <a:rPr lang="en-US" altLang="ko-KR" sz="1400" dirty="0" smtClean="0"/>
              <a:t>2001 ~ 2006 </a:t>
            </a:r>
            <a:r>
              <a:rPr lang="ko-KR" altLang="en-US" sz="1400" dirty="0" smtClean="0"/>
              <a:t>제</a:t>
            </a:r>
            <a:r>
              <a:rPr lang="en-US" altLang="ko-KR" sz="1400" dirty="0" smtClean="0"/>
              <a:t>87, 88, 89</a:t>
            </a:r>
            <a:r>
              <a:rPr lang="ko-KR" altLang="en-US" sz="1400" dirty="0" smtClean="0"/>
              <a:t>대 일본 총리</a:t>
            </a:r>
          </a:p>
          <a:p>
            <a:r>
              <a:rPr lang="en-US" altLang="ko-KR" sz="1400" dirty="0" smtClean="0"/>
              <a:t>1996 </a:t>
            </a:r>
            <a:r>
              <a:rPr lang="ko-KR" altLang="en-US" sz="1400" dirty="0" smtClean="0"/>
              <a:t>후생 장관</a:t>
            </a:r>
          </a:p>
          <a:p>
            <a:r>
              <a:rPr lang="en-US" altLang="ko-KR" sz="1400" dirty="0" smtClean="0"/>
              <a:t>1992 </a:t>
            </a:r>
            <a:r>
              <a:rPr lang="ko-KR" altLang="en-US" sz="1400" dirty="0" smtClean="0"/>
              <a:t>우정 대신</a:t>
            </a:r>
          </a:p>
          <a:p>
            <a:r>
              <a:rPr lang="en-US" altLang="ko-KR" sz="1400" dirty="0" smtClean="0"/>
              <a:t>1991 </a:t>
            </a:r>
            <a:r>
              <a:rPr lang="ko-KR" altLang="en-US" sz="1400" dirty="0" smtClean="0"/>
              <a:t>자유민주당 </a:t>
            </a:r>
            <a:r>
              <a:rPr lang="ko-KR" altLang="en-US" sz="1400" dirty="0" err="1" smtClean="0"/>
              <a:t>부간사장</a:t>
            </a:r>
            <a:endParaRPr lang="ko-KR" altLang="en-US" sz="1400" dirty="0" smtClean="0"/>
          </a:p>
          <a:p>
            <a:r>
              <a:rPr lang="en-US" altLang="ko-KR" sz="1400" dirty="0" smtClean="0"/>
              <a:t>1989 </a:t>
            </a:r>
            <a:r>
              <a:rPr lang="ko-KR" altLang="en-US" sz="1400" dirty="0" smtClean="0"/>
              <a:t>자유민주당 조직위원장</a:t>
            </a:r>
          </a:p>
          <a:p>
            <a:r>
              <a:rPr lang="en-US" altLang="ko-KR" sz="1400" dirty="0" smtClean="0"/>
              <a:t>1988 </a:t>
            </a:r>
            <a:r>
              <a:rPr lang="ko-KR" altLang="en-US" sz="1400" dirty="0" smtClean="0"/>
              <a:t>후생 장관</a:t>
            </a:r>
          </a:p>
          <a:p>
            <a:r>
              <a:rPr lang="en-US" altLang="ko-KR" sz="1400" dirty="0" smtClean="0"/>
              <a:t>1987 </a:t>
            </a:r>
            <a:r>
              <a:rPr lang="ko-KR" altLang="en-US" sz="1400" dirty="0" smtClean="0"/>
              <a:t>자유민주당 국회 대책 부위원장</a:t>
            </a:r>
          </a:p>
          <a:p>
            <a:r>
              <a:rPr lang="en-US" altLang="ko-KR" sz="1400" dirty="0" smtClean="0"/>
              <a:t>1986 </a:t>
            </a:r>
            <a:r>
              <a:rPr lang="ko-KR" altLang="en-US" sz="1400" dirty="0" err="1" smtClean="0"/>
              <a:t>오쿠라</a:t>
            </a:r>
            <a:r>
              <a:rPr lang="ko-KR" altLang="en-US" sz="1400" dirty="0" smtClean="0"/>
              <a:t> 상임위원장</a:t>
            </a:r>
          </a:p>
          <a:p>
            <a:r>
              <a:rPr lang="en-US" altLang="ko-KR" sz="1400" dirty="0" smtClean="0"/>
              <a:t>1983 </a:t>
            </a:r>
            <a:r>
              <a:rPr lang="ko-KR" altLang="en-US" sz="1400" dirty="0" smtClean="0"/>
              <a:t>자유민주당 </a:t>
            </a:r>
            <a:r>
              <a:rPr lang="ko-KR" altLang="en-US" sz="1400" dirty="0" err="1" smtClean="0"/>
              <a:t>부간사장</a:t>
            </a:r>
            <a:endParaRPr lang="ko-KR" altLang="en-US" sz="1400" dirty="0" smtClean="0"/>
          </a:p>
          <a:p>
            <a:r>
              <a:rPr lang="en-US" altLang="ko-KR" sz="1400" dirty="0" smtClean="0"/>
              <a:t>1980 </a:t>
            </a:r>
            <a:r>
              <a:rPr lang="ko-KR" altLang="en-US" sz="1400" dirty="0" smtClean="0"/>
              <a:t>자유민주당 재정 부회장</a:t>
            </a:r>
          </a:p>
          <a:p>
            <a:r>
              <a:rPr lang="en-US" altLang="ko-KR" sz="1400" dirty="0" smtClean="0"/>
              <a:t>1979 </a:t>
            </a:r>
            <a:r>
              <a:rPr lang="ko-KR" altLang="en-US" sz="1400" dirty="0" err="1" smtClean="0"/>
              <a:t>오쿠라</a:t>
            </a:r>
            <a:r>
              <a:rPr lang="ko-KR" altLang="en-US" sz="1400" dirty="0" smtClean="0"/>
              <a:t> 정무 차관</a:t>
            </a:r>
          </a:p>
          <a:p>
            <a:r>
              <a:rPr lang="en-US" altLang="ko-KR" sz="1400" dirty="0" smtClean="0"/>
              <a:t>1972 </a:t>
            </a:r>
            <a:r>
              <a:rPr lang="ko-KR" altLang="en-US" sz="1400" dirty="0" smtClean="0"/>
              <a:t>중의원 의원</a:t>
            </a:r>
          </a:p>
          <a:p>
            <a:r>
              <a:rPr lang="en-US" altLang="ko-KR" sz="1400" dirty="0" smtClean="0"/>
              <a:t>1969 </a:t>
            </a:r>
            <a:r>
              <a:rPr lang="ko-KR" altLang="en-US" sz="1400" dirty="0" smtClean="0"/>
              <a:t>중의원 비서</a:t>
            </a:r>
          </a:p>
          <a:p>
            <a:r>
              <a:rPr lang="ja-JP" altLang="en-US" sz="1500" dirty="0" smtClean="0"/>
              <a:t> 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smtClean="0">
                <a:latin typeface="+mj-ea"/>
                <a:ea typeface="+mj-ea"/>
              </a:rPr>
              <a:t>02</a:t>
            </a:r>
            <a:endParaRPr lang="ko-KR" altLang="en-US" sz="4500" b="1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신 자유주의 개혁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932040" y="2132856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32040" y="3429000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4932040" y="4725144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004048" y="479715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3. </a:t>
            </a:r>
            <a:r>
              <a:rPr lang="ko-KR" altLang="en-US" b="1" dirty="0" smtClean="0"/>
              <a:t>우정민영화</a:t>
            </a:r>
            <a:endParaRPr lang="ko-KR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04048" y="22048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1. </a:t>
            </a:r>
            <a:r>
              <a:rPr lang="ko-KR" altLang="en-US" b="1" dirty="0" smtClean="0"/>
              <a:t>재정삭감</a:t>
            </a:r>
            <a:endParaRPr lang="ko-KR" altLang="en-US" b="1" dirty="0"/>
          </a:p>
        </p:txBody>
      </p:sp>
      <p:sp>
        <p:nvSpPr>
          <p:cNvPr id="17" name="직사각형 16"/>
          <p:cNvSpPr/>
          <p:nvPr/>
        </p:nvSpPr>
        <p:spPr>
          <a:xfrm>
            <a:off x="827584" y="2636912"/>
            <a:ext cx="2376264" cy="1872208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899592" y="33569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신 자유주의 정책</a:t>
            </a:r>
            <a:endParaRPr lang="ko-KR" altLang="en-US" b="1" dirty="0"/>
          </a:p>
        </p:txBody>
      </p:sp>
      <p:sp>
        <p:nvSpPr>
          <p:cNvPr id="21" name="오른쪽 화살표 20"/>
          <p:cNvSpPr/>
          <p:nvPr/>
        </p:nvSpPr>
        <p:spPr>
          <a:xfrm>
            <a:off x="3635896" y="3284984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004048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2. </a:t>
            </a:r>
            <a:r>
              <a:rPr lang="ko-KR" altLang="en-US" b="1" dirty="0" smtClean="0"/>
              <a:t>구조개혁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03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재정삭감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506" name="Picture 2" descr="http://dimg.donga.com/wps/NEWS/IMAGE/2001/08/08/6828726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312368" cy="3528392"/>
          </a:xfrm>
          <a:prstGeom prst="rect">
            <a:avLst/>
          </a:prstGeom>
          <a:noFill/>
        </p:spPr>
      </p:pic>
      <p:cxnSp>
        <p:nvCxnSpPr>
          <p:cNvPr id="10" name="꺾인 연결선 9"/>
          <p:cNvCxnSpPr/>
          <p:nvPr/>
        </p:nvCxnSpPr>
        <p:spPr>
          <a:xfrm>
            <a:off x="4211960" y="3356992"/>
            <a:ext cx="936104" cy="7200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08104" y="314096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강력한 구조조정을 추진할 계획</a:t>
            </a:r>
            <a:endParaRPr lang="en-US" altLang="ko-KR" dirty="0" smtClean="0"/>
          </a:p>
          <a:p>
            <a:r>
              <a:rPr lang="ko-KR" altLang="en-US" dirty="0" smtClean="0"/>
              <a:t>정보기술</a:t>
            </a:r>
            <a:r>
              <a:rPr lang="en-US" altLang="ko-KR" dirty="0" smtClean="0"/>
              <a:t>(IT) </a:t>
            </a:r>
            <a:r>
              <a:rPr lang="ko-KR" altLang="en-US" dirty="0" smtClean="0"/>
              <a:t>환경 지방활성화 등 </a:t>
            </a:r>
            <a:r>
              <a:rPr lang="en-US" altLang="ko-KR" dirty="0" smtClean="0"/>
              <a:t>7</a:t>
            </a:r>
            <a:r>
              <a:rPr lang="ko-KR" altLang="en-US" dirty="0" smtClean="0"/>
              <a:t>개 분야에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조엔의</a:t>
            </a:r>
            <a:r>
              <a:rPr lang="ko-KR" altLang="en-US" dirty="0" smtClean="0"/>
              <a:t> 예산을 중점 배분해 강력한 구조개혁을 추진할 계획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04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구조개혁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098" name="Picture 2" descr="&amp;nbsp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916832"/>
            <a:ext cx="3672408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54452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일본은행</a:t>
            </a:r>
            <a:endParaRPr lang="ko-KR" altLang="en-US" b="1" dirty="0"/>
          </a:p>
        </p:txBody>
      </p:sp>
      <p:pic>
        <p:nvPicPr>
          <p:cNvPr id="4100" name="Picture 4" descr="architecture-21954_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3672408" cy="32403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88024" y="544522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일본기업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05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우정민영화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780928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우정민영화  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일본의 우체국인 우정국을 민영화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즉 나라에서 운영하던 것을 민간에서 경영하도록 체제를 바꾼다는 것</a:t>
            </a:r>
            <a:endParaRPr lang="en-US" altLang="ko-KR" b="1" dirty="0" smtClean="0"/>
          </a:p>
          <a:p>
            <a:r>
              <a:rPr lang="ko-KR" altLang="en-US" b="1" dirty="0" smtClean="0"/>
              <a:t> 즉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우체국을 민간 사업자에게  팔아 넘기겠다는 것</a:t>
            </a:r>
            <a:endParaRPr lang="en-US" altLang="ko-KR" b="1" dirty="0" smtClean="0"/>
          </a:p>
          <a:p>
            <a:endParaRPr lang="en-US" altLang="ko-KR" b="1" dirty="0" smtClean="0"/>
          </a:p>
          <a:p>
            <a:r>
              <a:rPr lang="ko-KR" altLang="en-US" b="1" dirty="0" smtClean="0"/>
              <a:t>◆ 일본 최대의 금융기관은 ‘우체국’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17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431" y="133173"/>
            <a:ext cx="8786287" cy="172419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71538" y="418925"/>
            <a:ext cx="10715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 smtClean="0">
                <a:latin typeface="+mj-ea"/>
                <a:ea typeface="+mj-ea"/>
              </a:rPr>
              <a:t>06</a:t>
            </a:r>
            <a:endParaRPr lang="ko-KR" altLang="en-US" sz="45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1736" y="633239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chemeClr val="bg1"/>
                </a:solidFill>
                <a:latin typeface="+mj-ea"/>
                <a:ea typeface="+mj-ea"/>
              </a:rPr>
              <a:t>아베</a:t>
            </a:r>
            <a:r>
              <a:rPr lang="ko-KR" altLang="en-US" sz="2400" b="1" dirty="0" smtClean="0">
                <a:solidFill>
                  <a:schemeClr val="bg1"/>
                </a:solidFill>
                <a:latin typeface="+mj-ea"/>
                <a:ea typeface="+mj-ea"/>
              </a:rPr>
              <a:t> 신조</a:t>
            </a:r>
            <a:endParaRPr lang="en-US" altLang="ko-KR" sz="2400" b="1" dirty="0" smtClean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214290"/>
            <a:ext cx="157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공감마녀의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100" b="1" smtClean="0">
                <a:solidFill>
                  <a:schemeClr val="bg1"/>
                </a:solidFill>
                <a:latin typeface="+mn-ea"/>
              </a:rPr>
              <a:t>매직 </a:t>
            </a:r>
            <a:r>
              <a:rPr lang="en-US" altLang="ko-KR" sz="1100" b="1" smtClean="0">
                <a:solidFill>
                  <a:schemeClr val="bg1"/>
                </a:solidFill>
                <a:latin typeface="+mn-ea"/>
              </a:rPr>
              <a:t>PPT</a:t>
            </a:r>
            <a:endParaRPr lang="ko-KR" altLang="en-US" sz="1100" b="1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8" name="Picture 4" descr="정치인 아베 신조 이미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3168352" cy="29523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5157192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2012.12 ~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96</a:t>
            </a:r>
            <a:r>
              <a:rPr lang="ko-KR" altLang="en-US" dirty="0" smtClean="0"/>
              <a:t>대 일본 총리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ko-KR" altLang="en-US" dirty="0" err="1" smtClean="0"/>
              <a:t>아베</a:t>
            </a:r>
            <a:r>
              <a:rPr lang="ko-KR" altLang="en-US" dirty="0" smtClean="0"/>
              <a:t> 신조</a:t>
            </a:r>
          </a:p>
          <a:p>
            <a:endParaRPr lang="ko-KR" altLang="en-US" dirty="0"/>
          </a:p>
        </p:txBody>
      </p:sp>
      <p:pic>
        <p:nvPicPr>
          <p:cNvPr id="1030" name="Picture 6" descr="http://news.hankyung.com/nas_photo/201507/AA.10282447.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88840"/>
            <a:ext cx="2362200" cy="3676651"/>
          </a:xfrm>
          <a:prstGeom prst="rect">
            <a:avLst/>
          </a:prstGeom>
          <a:noFill/>
        </p:spPr>
      </p:pic>
      <p:sp>
        <p:nvSpPr>
          <p:cNvPr id="12" name="오른쪽 화살표 11"/>
          <p:cNvSpPr/>
          <p:nvPr/>
        </p:nvSpPr>
        <p:spPr>
          <a:xfrm>
            <a:off x="4067944" y="3356992"/>
            <a:ext cx="648072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9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0D311"/>
      </a:accent1>
      <a:accent2>
        <a:srgbClr val="A8EEFA"/>
      </a:accent2>
      <a:accent3>
        <a:srgbClr val="ADF4FF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1485</Words>
  <Application>Microsoft Office PowerPoint</Application>
  <PresentationFormat>화면 슬라이드 쇼(4:3)</PresentationFormat>
  <Paragraphs>266</Paragraphs>
  <Slides>38</Slides>
  <Notes>14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luizek</dc:creator>
  <cp:lastModifiedBy>samsung</cp:lastModifiedBy>
  <cp:revision>346</cp:revision>
  <dcterms:created xsi:type="dcterms:W3CDTF">2015-01-07T09:44:23Z</dcterms:created>
  <dcterms:modified xsi:type="dcterms:W3CDTF">2016-03-27T15:32:42Z</dcterms:modified>
</cp:coreProperties>
</file>