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2"/>
  </p:notesMasterIdLst>
  <p:sldIdLst>
    <p:sldId id="257" r:id="rId2"/>
    <p:sldId id="258" r:id="rId3"/>
    <p:sldId id="260" r:id="rId4"/>
    <p:sldId id="273" r:id="rId5"/>
    <p:sldId id="262" r:id="rId6"/>
    <p:sldId id="264" r:id="rId7"/>
    <p:sldId id="265" r:id="rId8"/>
    <p:sldId id="266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59" r:id="rId17"/>
    <p:sldId id="314" r:id="rId18"/>
    <p:sldId id="315" r:id="rId19"/>
    <p:sldId id="316" r:id="rId20"/>
    <p:sldId id="317" r:id="rId21"/>
    <p:sldId id="318" r:id="rId22"/>
    <p:sldId id="319" r:id="rId23"/>
    <p:sldId id="297" r:id="rId24"/>
    <p:sldId id="298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21" r:id="rId40"/>
    <p:sldId id="320" r:id="rId41"/>
  </p:sldIdLst>
  <p:sldSz cx="9144000" cy="6858000" type="screen4x3"/>
  <p:notesSz cx="6858000" cy="9144000"/>
  <p:embeddedFontLst>
    <p:embeddedFont>
      <p:font typeface="나눔고딕" charset="-127"/>
      <p:regular r:id="rId43"/>
      <p:bold r:id="rId44"/>
    </p:embeddedFont>
    <p:embeddedFont>
      <p:font typeface="HY궁서B" pitchFamily="18" charset="-127"/>
      <p:regular r:id="rId45"/>
    </p:embeddedFont>
    <p:embeddedFont>
      <p:font typeface="맑은 고딕" pitchFamily="50" charset="-127"/>
      <p:regular r:id="rId46"/>
      <p:bold r:id="rId47"/>
    </p:embeddedFont>
    <p:embeddedFont>
      <p:font typeface="나눔명조" charset="-127"/>
      <p:regular r:id="rId48"/>
      <p:bold r:id="rId49"/>
    </p:embeddedFont>
    <p:embeddedFont>
      <p:font typeface="한컴 윤체 L" pitchFamily="18" charset="-127"/>
      <p:regular r:id="rId50"/>
    </p:embeddedFont>
    <p:embeddedFont>
      <p:font typeface="Ebrima" pitchFamily="2" charset="0"/>
      <p:regular r:id="rId51"/>
      <p:bold r:id="rId52"/>
    </p:embeddedFont>
  </p:embeddedFontLst>
  <p:photoAlbum/>
  <p:defaultTextStyle>
    <a:defPPr>
      <a:defRPr lang="ko-KR"/>
    </a:defPPr>
    <a:lvl1pPr marL="0" algn="l" defTabSz="914264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4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4" algn="l" defTabSz="914264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4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27" algn="l" defTabSz="914264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58" algn="l" defTabSz="914264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91" algn="l" defTabSz="914264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22" algn="l" defTabSz="914264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54" algn="l" defTabSz="914264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68" autoAdjust="0"/>
    <p:restoredTop sz="81818" autoAdjust="0"/>
  </p:normalViewPr>
  <p:slideViewPr>
    <p:cSldViewPr>
      <p:cViewPr>
        <p:scale>
          <a:sx n="77" d="100"/>
          <a:sy n="77" d="100"/>
        </p:scale>
        <p:origin x="-1098" y="198"/>
      </p:cViewPr>
      <p:guideLst>
        <p:guide orient="horz" pos="2161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0"/>
    </p:cViewPr>
  </p:sorterViewPr>
  <p:notesViewPr>
    <p:cSldViewPr>
      <p:cViewPr varScale="1">
        <p:scale>
          <a:sx n="85" d="100"/>
          <a:sy n="85" d="100"/>
        </p:scale>
        <p:origin x="-165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AE3B1-075D-4B08-A0E3-AB5BE614ABA4}" type="datetimeFigureOut">
              <a:rPr lang="ko-KR" altLang="en-US" smtClean="0"/>
              <a:t>2015-09-30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DFB8B-45BD-4AA9-A7B1-6FF2BB79AB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2188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4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4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4" algn="l" defTabSz="914264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4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7" algn="l" defTabSz="914264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8" algn="l" defTabSz="914264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91" algn="l" defTabSz="914264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2" algn="l" defTabSz="914264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4" algn="l" defTabSz="914264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DFB8B-45BD-4AA9-A7B1-6FF2BB79ABCA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84490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DFB8B-45BD-4AA9-A7B1-6FF2BB79ABCA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25833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DFB8B-45BD-4AA9-A7B1-6FF2BB79ABCA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2583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DFB8B-45BD-4AA9-A7B1-6FF2BB79ABCA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2583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DFB8B-45BD-4AA9-A7B1-6FF2BB79ABCA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25833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DFB8B-45BD-4AA9-A7B1-6FF2BB79ABCA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25833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DFB8B-45BD-4AA9-A7B1-6FF2BB79ABCA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8871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DFB8B-45BD-4AA9-A7B1-6FF2BB79ABCA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3780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DFB8B-45BD-4AA9-A7B1-6FF2BB79ABCA}" type="slidenum">
              <a:rPr lang="en-US" altLang="en-US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44018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DFB8B-45BD-4AA9-A7B1-6FF2BB79ABCA}" type="slidenum">
              <a:rPr lang="en-US" altLang="en-US"/>
              <a:pPr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44018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DFB8B-45BD-4AA9-A7B1-6FF2BB79ABCA}" type="slidenum">
              <a:rPr lang="en-US" altLang="en-US"/>
              <a:pPr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ko-KR" altLang="en-US" spc="1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DFB8B-45BD-4AA9-A7B1-6FF2BB79ABCA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92627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44018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DFB8B-45BD-4AA9-A7B1-6FF2BB79ABCA}" type="slidenum">
              <a:rPr lang="en-US" altLang="en-US"/>
              <a:pPr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DFB8B-45BD-4AA9-A7B1-6FF2BB79ABCA}" type="slidenum">
              <a:rPr lang="ko-KR" altLang="en-US" smtClean="0"/>
              <a:pPr/>
              <a:t>21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02367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DFB8B-45BD-4AA9-A7B1-6FF2BB79ABCA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49873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DFB8B-45BD-4AA9-A7B1-6FF2BB79ABCA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13913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64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DFB8B-45BD-4AA9-A7B1-6FF2BB79ABCA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31606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64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DFB8B-45BD-4AA9-A7B1-6FF2BB79ABCA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37754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DFB8B-45BD-4AA9-A7B1-6FF2BB79ABCA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97978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DFB8B-45BD-4AA9-A7B1-6FF2BB79ABCA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12744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DFB8B-45BD-4AA9-A7B1-6FF2BB79ABCA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48733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DFB8B-45BD-4AA9-A7B1-6FF2BB79ABCA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9384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DFB8B-45BD-4AA9-A7B1-6FF2BB79ABCA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03696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DFB8B-45BD-4AA9-A7B1-6FF2BB79ABCA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34271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DFB8B-45BD-4AA9-A7B1-6FF2BB79ABCA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55807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64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DFB8B-45BD-4AA9-A7B1-6FF2BB79ABCA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46067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64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DFB8B-45BD-4AA9-A7B1-6FF2BB79ABCA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94968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DFB8B-45BD-4AA9-A7B1-6FF2BB79ABCA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45576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64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DFB8B-45BD-4AA9-A7B1-6FF2BB79ABCA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50773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64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DFB8B-45BD-4AA9-A7B1-6FF2BB79ABCA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47231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DFB8B-45BD-4AA9-A7B1-6FF2BB79ABCA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09797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DE9DB-B78B-4DA3-8D79-AC65FFE1F4C2}" type="slidenum">
              <a:rPr lang="ko-KR" altLang="en-US" smtClean="0"/>
              <a:t>39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DFB8B-45BD-4AA9-A7B1-6FF2BB79ABCA}" type="slidenum">
              <a:rPr lang="ko-KR" altLang="en-US" smtClean="0"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0873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DFB8B-45BD-4AA9-A7B1-6FF2BB79ABCA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6703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6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DFB8B-45BD-4AA9-A7B1-6FF2BB79ABCA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9629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DFB8B-45BD-4AA9-A7B1-6FF2BB79ABCA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2948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DFB8B-45BD-4AA9-A7B1-6FF2BB79ABCA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4355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DFB8B-45BD-4AA9-A7B1-6FF2BB79ABCA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2583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DFB8B-45BD-4AA9-A7B1-6FF2BB79ABCA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2583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1" y="2130428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1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78CF-08D8-45F0-988E-5E00CAB80435}" type="datetimeFigureOut">
              <a:rPr lang="ko-KR" altLang="en-US" smtClean="0"/>
              <a:t>2015-09-30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31502-0275-437B-A2BE-A6E0EEA778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889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78CF-08D8-45F0-988E-5E00CAB80435}" type="datetimeFigureOut">
              <a:rPr lang="ko-KR" altLang="en-US" smtClean="0"/>
              <a:t>2015-09-30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31502-0275-437B-A2BE-A6E0EEA778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15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78CF-08D8-45F0-988E-5E00CAB80435}" type="datetimeFigureOut">
              <a:rPr lang="ko-KR" altLang="en-US" smtClean="0"/>
              <a:t>2015-09-30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31502-0275-437B-A2BE-A6E0EEA778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7028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78CF-08D8-45F0-988E-5E00CAB80435}" type="datetimeFigureOut">
              <a:rPr lang="ko-KR" altLang="en-US" smtClean="0"/>
              <a:t>2015-09-30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31502-0275-437B-A2BE-A6E0EEA778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21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5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5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5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6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7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9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0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78CF-08D8-45F0-988E-5E00CAB80435}" type="datetimeFigureOut">
              <a:rPr lang="ko-KR" altLang="en-US" smtClean="0"/>
              <a:t>2015-09-30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31502-0275-437B-A2BE-A6E0EEA778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1919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78CF-08D8-45F0-988E-5E00CAB80435}" type="datetimeFigureOut">
              <a:rPr lang="ko-KR" altLang="en-US" smtClean="0"/>
              <a:t>2015-09-30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31502-0275-437B-A2BE-A6E0EEA778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739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800" b="1"/>
            </a:lvl3pPr>
            <a:lvl4pPr marL="1371395" indent="0">
              <a:buNone/>
              <a:defRPr sz="1600" b="1"/>
            </a:lvl4pPr>
            <a:lvl5pPr marL="1828527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91" indent="0">
              <a:buNone/>
              <a:defRPr sz="1600" b="1"/>
            </a:lvl7pPr>
            <a:lvl8pPr marL="3199922" indent="0">
              <a:buNone/>
              <a:defRPr sz="1600" b="1"/>
            </a:lvl8pPr>
            <a:lvl9pPr marL="3657054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2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800" b="1"/>
            </a:lvl3pPr>
            <a:lvl4pPr marL="1371395" indent="0">
              <a:buNone/>
              <a:defRPr sz="1600" b="1"/>
            </a:lvl4pPr>
            <a:lvl5pPr marL="1828527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91" indent="0">
              <a:buNone/>
              <a:defRPr sz="1600" b="1"/>
            </a:lvl7pPr>
            <a:lvl8pPr marL="3199922" indent="0">
              <a:buNone/>
              <a:defRPr sz="1600" b="1"/>
            </a:lvl8pPr>
            <a:lvl9pPr marL="3657054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9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78CF-08D8-45F0-988E-5E00CAB80435}" type="datetimeFigureOut">
              <a:rPr lang="ko-KR" altLang="en-US" smtClean="0"/>
              <a:t>2015-09-30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31502-0275-437B-A2BE-A6E0EEA778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60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78CF-08D8-45F0-988E-5E00CAB80435}" type="datetimeFigureOut">
              <a:rPr lang="ko-KR" altLang="en-US" smtClean="0"/>
              <a:t>2015-09-30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31502-0275-437B-A2BE-A6E0EEA778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4665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78CF-08D8-45F0-988E-5E00CAB80435}" type="datetimeFigureOut">
              <a:rPr lang="ko-KR" altLang="en-US" smtClean="0"/>
              <a:t>2015-09-30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31502-0275-437B-A2BE-A6E0EEA778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24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31" indent="0">
              <a:buNone/>
              <a:defRPr sz="1200"/>
            </a:lvl2pPr>
            <a:lvl3pPr marL="914264" indent="0">
              <a:buNone/>
              <a:defRPr sz="1000"/>
            </a:lvl3pPr>
            <a:lvl4pPr marL="1371395" indent="0">
              <a:buNone/>
              <a:defRPr sz="900"/>
            </a:lvl4pPr>
            <a:lvl5pPr marL="1828527" indent="0">
              <a:buNone/>
              <a:defRPr sz="900"/>
            </a:lvl5pPr>
            <a:lvl6pPr marL="2285658" indent="0">
              <a:buNone/>
              <a:defRPr sz="900"/>
            </a:lvl6pPr>
            <a:lvl7pPr marL="2742791" indent="0">
              <a:buNone/>
              <a:defRPr sz="900"/>
            </a:lvl7pPr>
            <a:lvl8pPr marL="3199922" indent="0">
              <a:buNone/>
              <a:defRPr sz="900"/>
            </a:lvl8pPr>
            <a:lvl9pPr marL="3657054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78CF-08D8-45F0-988E-5E00CAB80435}" type="datetimeFigureOut">
              <a:rPr lang="ko-KR" altLang="en-US" smtClean="0"/>
              <a:t>2015-09-30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31502-0275-437B-A2BE-A6E0EEA778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1973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4" indent="0">
              <a:buNone/>
              <a:defRPr sz="2400"/>
            </a:lvl3pPr>
            <a:lvl4pPr marL="1371395" indent="0">
              <a:buNone/>
              <a:defRPr sz="2000"/>
            </a:lvl4pPr>
            <a:lvl5pPr marL="1828527" indent="0">
              <a:buNone/>
              <a:defRPr sz="2000"/>
            </a:lvl5pPr>
            <a:lvl6pPr marL="2285658" indent="0">
              <a:buNone/>
              <a:defRPr sz="2000"/>
            </a:lvl6pPr>
            <a:lvl7pPr marL="2742791" indent="0">
              <a:buNone/>
              <a:defRPr sz="2000"/>
            </a:lvl7pPr>
            <a:lvl8pPr marL="3199922" indent="0">
              <a:buNone/>
              <a:defRPr sz="2000"/>
            </a:lvl8pPr>
            <a:lvl9pPr marL="3657054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57131" indent="0">
              <a:buNone/>
              <a:defRPr sz="1200"/>
            </a:lvl2pPr>
            <a:lvl3pPr marL="914264" indent="0">
              <a:buNone/>
              <a:defRPr sz="1000"/>
            </a:lvl3pPr>
            <a:lvl4pPr marL="1371395" indent="0">
              <a:buNone/>
              <a:defRPr sz="900"/>
            </a:lvl4pPr>
            <a:lvl5pPr marL="1828527" indent="0">
              <a:buNone/>
              <a:defRPr sz="900"/>
            </a:lvl5pPr>
            <a:lvl6pPr marL="2285658" indent="0">
              <a:buNone/>
              <a:defRPr sz="900"/>
            </a:lvl6pPr>
            <a:lvl7pPr marL="2742791" indent="0">
              <a:buNone/>
              <a:defRPr sz="900"/>
            </a:lvl7pPr>
            <a:lvl8pPr marL="3199922" indent="0">
              <a:buNone/>
              <a:defRPr sz="900"/>
            </a:lvl8pPr>
            <a:lvl9pPr marL="3657054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78CF-08D8-45F0-988E-5E00CAB80435}" type="datetimeFigureOut">
              <a:rPr lang="ko-KR" altLang="en-US" smtClean="0"/>
              <a:t>2015-09-30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31502-0275-437B-A2BE-A6E0EEA778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6069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6" tIns="45713" rIns="91426" bIns="45713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E78CF-08D8-45F0-988E-5E00CAB80435}" type="datetimeFigureOut">
              <a:rPr lang="ko-KR" altLang="en-US" smtClean="0"/>
              <a:t>2015-09-30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31502-0275-437B-A2BE-A6E0EEA778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296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64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9" indent="-342849" algn="l" defTabSz="914264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9" indent="-285707" algn="l" defTabSz="914264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6" algn="l" defTabSz="914264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1" indent="-228566" algn="l" defTabSz="914264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2" indent="-228566" algn="l" defTabSz="914264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5" indent="-228566" algn="l" defTabSz="91426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6" algn="l" defTabSz="91426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8" indent="-228566" algn="l" defTabSz="91426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9" indent="-228566" algn="l" defTabSz="91426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6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5" algn="l" defTabSz="91426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7" algn="l" defTabSz="91426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defTabSz="91426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1" algn="l" defTabSz="91426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2" algn="l" defTabSz="91426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4" algn="l" defTabSz="91426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5.jpeg"/><Relationship Id="rId7" Type="http://schemas.microsoft.com/office/2007/relationships/hdphoto" Target="../media/hdphoto4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microsoft.com/office/2007/relationships/hdphoto" Target="../media/hdphoto3.wdp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5.jpeg"/><Relationship Id="rId7" Type="http://schemas.microsoft.com/office/2007/relationships/hdphoto" Target="../media/hdphoto4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5.jpeg"/><Relationship Id="rId7" Type="http://schemas.microsoft.com/office/2007/relationships/hdphoto" Target="../media/hdphoto4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microsoft.com/office/2007/relationships/hdphoto" Target="../media/hdphoto3.wdp"/><Relationship Id="rId9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5.jpeg"/><Relationship Id="rId7" Type="http://schemas.microsoft.com/office/2007/relationships/hdphoto" Target="../media/hdphoto4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microsoft.com/office/2007/relationships/hdphoto" Target="../media/hdphoto3.wdp"/><Relationship Id="rId9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microsoft.com/office/2007/relationships/hdphoto" Target="../media/hdphoto4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5.jpeg"/><Relationship Id="rId4" Type="http://schemas.microsoft.com/office/2007/relationships/hdphoto" Target="../media/hdphoto6.wdp"/><Relationship Id="rId9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8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5.png"/><Relationship Id="rId4" Type="http://schemas.openxmlformats.org/officeDocument/2006/relationships/image" Target="../media/image34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8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5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gif"/><Relationship Id="rId5" Type="http://schemas.openxmlformats.org/officeDocument/2006/relationships/image" Target="../media/image38.png"/><Relationship Id="rId4" Type="http://schemas.openxmlformats.org/officeDocument/2006/relationships/image" Target="../media/image9.png"/><Relationship Id="rId9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46.gif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5.jpeg"/><Relationship Id="rId7" Type="http://schemas.microsoft.com/office/2007/relationships/hdphoto" Target="../media/hdphoto4.wdp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3.wdp"/><Relationship Id="rId9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gif"/><Relationship Id="rId3" Type="http://schemas.openxmlformats.org/officeDocument/2006/relationships/image" Target="../media/image5.jpeg"/><Relationship Id="rId7" Type="http://schemas.microsoft.com/office/2007/relationships/hdphoto" Target="../media/hdphoto4.wdp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microsoft.com/office/2007/relationships/hdphoto" Target="../media/hdphoto3.wdp"/><Relationship Id="rId9" Type="http://schemas.openxmlformats.org/officeDocument/2006/relationships/image" Target="../media/image51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5.jpeg"/><Relationship Id="rId7" Type="http://schemas.microsoft.com/office/2007/relationships/hdphoto" Target="../media/hdphoto4.wdp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5.jpeg"/><Relationship Id="rId7" Type="http://schemas.microsoft.com/office/2007/relationships/hdphoto" Target="../media/hdphoto4.wdp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microsoft.com/office/2007/relationships/hdphoto" Target="../media/hdphoto3.wdp"/><Relationship Id="rId9" Type="http://schemas.openxmlformats.org/officeDocument/2006/relationships/image" Target="../media/image54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.jpeg"/><Relationship Id="rId7" Type="http://schemas.microsoft.com/office/2007/relationships/hdphoto" Target="../media/hdphoto4.wdp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6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5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.jpeg"/><Relationship Id="rId7" Type="http://schemas.microsoft.com/office/2007/relationships/hdphoto" Target="../media/hdphoto4.wdp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.jpeg"/><Relationship Id="rId7" Type="http://schemas.microsoft.com/office/2007/relationships/hdphoto" Target="../media/hdphoto4.wdp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.jpeg"/><Relationship Id="rId7" Type="http://schemas.microsoft.com/office/2007/relationships/hdphoto" Target="../media/hdphoto4.wdp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8.jpeg"/><Relationship Id="rId4" Type="http://schemas.microsoft.com/office/2007/relationships/hdphoto" Target="../media/hdphoto4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microsoft.com/office/2007/relationships/hdphoto" Target="../media/hdphoto4.wdp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microsoft.com/office/2007/relationships/hdphoto" Target="../media/hdphoto3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2.jpe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5.jpe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5.jpeg"/><Relationship Id="rId7" Type="http://schemas.microsoft.com/office/2007/relationships/hdphoto" Target="../media/hdphoto4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microsoft.com/office/2007/relationships/hdphoto" Target="../media/hdphoto3.wdp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5.jpeg"/><Relationship Id="rId7" Type="http://schemas.microsoft.com/office/2007/relationships/hdphoto" Target="../media/hdphoto4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9" y="1988840"/>
            <a:ext cx="6066789" cy="4176465"/>
          </a:xfrm>
          <a:prstGeom prst="rect">
            <a:avLst/>
          </a:prstGeom>
          <a:ln cap="sq"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  <a:softEdge rad="381000"/>
          </a:effectLst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942" y="212333"/>
            <a:ext cx="5905500" cy="3019425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6228184" y="4017260"/>
            <a:ext cx="2736304" cy="2052231"/>
            <a:chOff x="6228184" y="4017258"/>
            <a:chExt cx="2736304" cy="2052231"/>
          </a:xfrm>
        </p:grpSpPr>
        <p:sp>
          <p:nvSpPr>
            <p:cNvPr id="5" name="TextBox 4"/>
            <p:cNvSpPr txBox="1"/>
            <p:nvPr/>
          </p:nvSpPr>
          <p:spPr>
            <a:xfrm>
              <a:off x="6876256" y="4017258"/>
              <a:ext cx="10801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4000" b="1" u="sng" dirty="0">
                  <a:latin typeface="궁서" pitchFamily="18" charset="-127"/>
                  <a:ea typeface="궁서" pitchFamily="18" charset="-127"/>
                  <a:cs typeface="Ebrima" pitchFamily="2" charset="0"/>
                </a:rPr>
                <a:t>3</a:t>
              </a:r>
              <a:r>
                <a:rPr lang="ko-KR" altLang="en-US" sz="4000" b="1" u="sng" dirty="0">
                  <a:latin typeface="궁서" pitchFamily="18" charset="-127"/>
                  <a:ea typeface="궁서" pitchFamily="18" charset="-127"/>
                  <a:cs typeface="Ebrima" pitchFamily="2" charset="0"/>
                </a:rPr>
                <a:t>조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228184" y="4869160"/>
              <a:ext cx="27363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latin typeface="나눔고딕" pitchFamily="50" charset="-127"/>
                  <a:ea typeface="나눔고딕" pitchFamily="50" charset="-127"/>
                </a:rPr>
                <a:t>김혜인   김동욱   김민영 김윤오   김인경   김도연 이창래   최수현   권수민 김진호   김도현   박성열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855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5198613" y="260648"/>
            <a:ext cx="3765879" cy="698598"/>
            <a:chOff x="3329648" y="712895"/>
            <a:chExt cx="3765879" cy="698598"/>
          </a:xfrm>
        </p:grpSpPr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9648" y="822569"/>
              <a:ext cx="3765879" cy="58235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722433" y="989290"/>
              <a:ext cx="20098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dirty="0">
                  <a:latin typeface="나눔명조" pitchFamily="18" charset="-127"/>
                  <a:ea typeface="나눔명조" pitchFamily="18" charset="-127"/>
                </a:rPr>
                <a:t>에 대한 한국의 주장</a:t>
              </a:r>
            </a:p>
          </p:txBody>
        </p:sp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7903" y="712895"/>
              <a:ext cx="620121" cy="698598"/>
            </a:xfrm>
            <a:prstGeom prst="rect">
              <a:avLst/>
            </a:prstGeom>
          </p:spPr>
        </p:pic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43942"/>
            <a:ext cx="184702" cy="36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6" tIns="45713" rIns="91426" bIns="45713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43942"/>
            <a:ext cx="184702" cy="36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6" tIns="45713" rIns="91426" bIns="45713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8" name="그룹 7"/>
          <p:cNvGrpSpPr/>
          <p:nvPr/>
        </p:nvGrpSpPr>
        <p:grpSpPr>
          <a:xfrm>
            <a:off x="107507" y="920252"/>
            <a:ext cx="6217295" cy="2220716"/>
            <a:chOff x="226913" y="902829"/>
            <a:chExt cx="5281191" cy="2220716"/>
          </a:xfrm>
        </p:grpSpPr>
        <p:pic>
          <p:nvPicPr>
            <p:cNvPr id="13" name="Picture 2" descr="C:\Users\madeit-top1\Documents\PPT\[36] Angrymomo_Oriental\2040060889_O8ovzWpr_EBA8B9EBB288ECA790_010.jpg"/>
            <p:cNvPicPr>
              <a:picLocks noChangeAspect="1" noChangeArrowheads="1"/>
            </p:cNvPicPr>
            <p:nvPr/>
          </p:nvPicPr>
          <p:blipFill rotWithShape="1"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17656" y1="45714" x2="21563" y2="676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98" t="20288" r="15257" b="7351"/>
            <a:stretch/>
          </p:blipFill>
          <p:spPr bwMode="auto">
            <a:xfrm>
              <a:off x="226913" y="902829"/>
              <a:ext cx="3192959" cy="2025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" name="그룹 13"/>
            <p:cNvGrpSpPr/>
            <p:nvPr/>
          </p:nvGrpSpPr>
          <p:grpSpPr>
            <a:xfrm>
              <a:off x="755576" y="1382850"/>
              <a:ext cx="4752528" cy="1740695"/>
              <a:chOff x="971600" y="2194395"/>
              <a:chExt cx="4320480" cy="1740695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971600" y="2194395"/>
                <a:ext cx="43204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07" indent="-285707">
                  <a:buFont typeface="Wingdings" pitchFamily="2" charset="2"/>
                  <a:buChar char="ü"/>
                </a:pPr>
                <a:r>
                  <a:rPr lang="en-US" altLang="ko-KR" sz="2000" b="1" dirty="0">
                    <a:latin typeface="나눔명조" pitchFamily="18" charset="-127"/>
                    <a:ea typeface="나눔명조" pitchFamily="18" charset="-127"/>
                  </a:rPr>
                  <a:t>1906 3</a:t>
                </a:r>
                <a:r>
                  <a:rPr lang="ko-KR" altLang="en-US" sz="2000" b="1" dirty="0">
                    <a:latin typeface="나눔명조" pitchFamily="18" charset="-127"/>
                    <a:ea typeface="나눔명조" pitchFamily="18" charset="-127"/>
                  </a:rPr>
                  <a:t>월</a:t>
                </a:r>
                <a:r>
                  <a:rPr lang="en-US" altLang="ko-KR" sz="2000" b="1" dirty="0">
                    <a:latin typeface="나눔명조" pitchFamily="18" charset="-127"/>
                    <a:ea typeface="나눔명조" pitchFamily="18" charset="-127"/>
                  </a:rPr>
                  <a:t>, </a:t>
                </a:r>
                <a:r>
                  <a:rPr lang="ko-KR" altLang="en-US" sz="2000" b="1" dirty="0">
                    <a:latin typeface="나눔명조" pitchFamily="18" charset="-127"/>
                    <a:ea typeface="나눔명조" pitchFamily="18" charset="-127"/>
                  </a:rPr>
                  <a:t>울도 군수 </a:t>
                </a:r>
                <a:r>
                  <a:rPr lang="ko-KR" altLang="en-US" sz="2000" b="1" dirty="0" err="1">
                    <a:latin typeface="나눔명조" pitchFamily="18" charset="-127"/>
                    <a:ea typeface="나눔명조" pitchFamily="18" charset="-127"/>
                  </a:rPr>
                  <a:t>심흥택</a:t>
                </a:r>
                <a:r>
                  <a:rPr lang="ko-KR" altLang="en-US" sz="2000" b="1" dirty="0">
                    <a:latin typeface="나눔명조" pitchFamily="18" charset="-127"/>
                    <a:ea typeface="나눔명조" pitchFamily="18" charset="-127"/>
                  </a:rPr>
                  <a:t> 보고서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07859" y="2780928"/>
                <a:ext cx="3816424" cy="1154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 smtClean="0">
                    <a:latin typeface="나눔명조" pitchFamily="18" charset="-127"/>
                    <a:ea typeface="나눔명조" pitchFamily="18" charset="-127"/>
                  </a:rPr>
                  <a:t>- </a:t>
                </a:r>
                <a:r>
                  <a:rPr lang="ko-KR" altLang="en-US" dirty="0" smtClean="0">
                    <a:latin typeface="나눔명조" pitchFamily="18" charset="-127"/>
                    <a:ea typeface="나눔명조" pitchFamily="18" charset="-127"/>
                  </a:rPr>
                  <a:t>일본이 독도를 영토 편입했다는 소식에 다음날 강원도 관찰사와 내부에 보고한 문서</a:t>
                </a:r>
                <a:endParaRPr lang="en-US" altLang="ko-KR" dirty="0" smtClean="0">
                  <a:latin typeface="나눔명조" pitchFamily="18" charset="-127"/>
                  <a:ea typeface="나눔명조" pitchFamily="18" charset="-127"/>
                </a:endParaRPr>
              </a:p>
              <a:p>
                <a:r>
                  <a:rPr lang="en-US" altLang="ko-KR" sz="900" dirty="0">
                    <a:latin typeface="나눔명조" pitchFamily="18" charset="-127"/>
                    <a:ea typeface="나눔명조" pitchFamily="18" charset="-127"/>
                  </a:rPr>
                  <a:t>  </a:t>
                </a:r>
              </a:p>
              <a:p>
                <a:endParaRPr lang="en-US" altLang="ko-KR" sz="800" dirty="0">
                  <a:latin typeface="나눔명조" pitchFamily="18" charset="-127"/>
                  <a:ea typeface="나눔명조" pitchFamily="18" charset="-127"/>
                </a:endParaRPr>
              </a:p>
              <a:p>
                <a:endParaRPr lang="en-US" altLang="ko-KR" sz="800" dirty="0">
                  <a:latin typeface="나눔명조" pitchFamily="18" charset="-127"/>
                  <a:ea typeface="나눔명조" pitchFamily="18" charset="-127"/>
                </a:endParaRPr>
              </a:p>
              <a:p>
                <a:endParaRPr lang="en-US" altLang="ko-KR" sz="800" dirty="0">
                  <a:latin typeface="나눔명조" pitchFamily="18" charset="-127"/>
                  <a:ea typeface="나눔명조" pitchFamily="18" charset="-127"/>
                </a:endParaRPr>
              </a:p>
            </p:txBody>
          </p:sp>
        </p:grpSp>
      </p:grp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3942"/>
            <a:ext cx="184702" cy="36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6" tIns="45713" rIns="91426" bIns="45713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265500" y="1916835"/>
            <a:ext cx="8698989" cy="4752513"/>
            <a:chOff x="265500" y="1916835"/>
            <a:chExt cx="8698989" cy="4752513"/>
          </a:xfrm>
        </p:grpSpPr>
        <p:sp>
          <p:nvSpPr>
            <p:cNvPr id="4" name="TextBox 3"/>
            <p:cNvSpPr txBox="1"/>
            <p:nvPr/>
          </p:nvSpPr>
          <p:spPr>
            <a:xfrm>
              <a:off x="265500" y="4576482"/>
              <a:ext cx="8698989" cy="2092866"/>
            </a:xfrm>
            <a:prstGeom prst="rect">
              <a:avLst/>
            </a:prstGeom>
            <a:blipFill>
              <a:blip r:embed="rId8"/>
              <a:tile tx="0" ty="0" sx="100000" sy="100000" flip="none" algn="tl"/>
            </a:blipFill>
            <a:effectLst>
              <a:softEdge rad="88900"/>
            </a:effectLst>
          </p:spPr>
          <p:txBody>
            <a:bodyPr wrap="square" lIns="91426" tIns="45713" rIns="91426" bIns="45713" rtlCol="0">
              <a:spAutoFit/>
            </a:bodyPr>
            <a:lstStyle/>
            <a:p>
              <a:endParaRPr lang="en-US" altLang="ko-KR" sz="1600" dirty="0"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en-US" altLang="ko-KR" sz="1600" dirty="0">
                  <a:latin typeface="나눔명조" pitchFamily="18" charset="-127"/>
                  <a:ea typeface="나눔명조" pitchFamily="18" charset="-127"/>
                </a:rPr>
                <a:t>『</a:t>
              </a:r>
              <a:r>
                <a:rPr lang="ko-KR" altLang="en-US" sz="1600" dirty="0" err="1">
                  <a:latin typeface="나눔명조" pitchFamily="18" charset="-127"/>
                  <a:ea typeface="나눔명조" pitchFamily="18" charset="-127"/>
                </a:rPr>
                <a:t>본군</a:t>
              </a:r>
              <a:r>
                <a:rPr lang="en-US" altLang="ko-KR" sz="1600" dirty="0">
                  <a:latin typeface="나눔명조" pitchFamily="18" charset="-127"/>
                  <a:ea typeface="나눔명조" pitchFamily="18" charset="-127"/>
                </a:rPr>
                <a:t>(</a:t>
              </a:r>
              <a:r>
                <a:rPr lang="ko-KR" altLang="en-US" sz="1600" dirty="0" err="1">
                  <a:latin typeface="나눔명조" pitchFamily="18" charset="-127"/>
                  <a:ea typeface="나눔명조" pitchFamily="18" charset="-127"/>
                </a:rPr>
                <a:t>本郡</a:t>
              </a:r>
              <a:r>
                <a:rPr lang="en-US" altLang="ko-KR" sz="1600" dirty="0">
                  <a:latin typeface="나눔명조" pitchFamily="18" charset="-127"/>
                  <a:ea typeface="나눔명조" pitchFamily="18" charset="-127"/>
                </a:rPr>
                <a:t>: </a:t>
              </a:r>
              <a:r>
                <a:rPr lang="ko-KR" altLang="en-US" sz="1600" dirty="0" err="1">
                  <a:latin typeface="나눔명조" pitchFamily="18" charset="-127"/>
                  <a:ea typeface="나눔명조" pitchFamily="18" charset="-127"/>
                </a:rPr>
                <a:t>울도군</a:t>
              </a:r>
              <a:r>
                <a:rPr lang="en-US" altLang="ko-KR" sz="1600" dirty="0">
                  <a:latin typeface="나눔명조" pitchFamily="18" charset="-127"/>
                  <a:ea typeface="나눔명조" pitchFamily="18" charset="-127"/>
                </a:rPr>
                <a:t>) </a:t>
              </a:r>
              <a:r>
                <a:rPr lang="ko-KR" altLang="en-US" sz="1600" dirty="0">
                  <a:latin typeface="나눔명조" pitchFamily="18" charset="-127"/>
                  <a:ea typeface="나눔명조" pitchFamily="18" charset="-127"/>
                </a:rPr>
                <a:t>소속 독도가 먼 바다 </a:t>
              </a:r>
              <a:r>
                <a:rPr lang="en-US" altLang="ko-KR" sz="1600" dirty="0">
                  <a:latin typeface="나눔명조" pitchFamily="18" charset="-127"/>
                  <a:ea typeface="나눔명조" pitchFamily="18" charset="-127"/>
                </a:rPr>
                <a:t>100</a:t>
              </a:r>
              <a:r>
                <a:rPr lang="ko-KR" altLang="en-US" sz="1600" dirty="0">
                  <a:latin typeface="나눔명조" pitchFamily="18" charset="-127"/>
                  <a:ea typeface="나눔명조" pitchFamily="18" charset="-127"/>
                </a:rPr>
                <a:t>여 리쯤에 있더니</a:t>
              </a:r>
              <a:r>
                <a:rPr lang="en-US" altLang="ko-KR" sz="1600" dirty="0">
                  <a:latin typeface="나눔명조" pitchFamily="18" charset="-127"/>
                  <a:ea typeface="나눔명조" pitchFamily="18" charset="-127"/>
                </a:rPr>
                <a:t>, </a:t>
              </a:r>
              <a:r>
                <a:rPr lang="ko-KR" altLang="en-US" sz="1600" dirty="0">
                  <a:latin typeface="나눔명조" pitchFamily="18" charset="-127"/>
                  <a:ea typeface="나눔명조" pitchFamily="18" charset="-127"/>
                </a:rPr>
                <a:t>이달 </a:t>
              </a:r>
              <a:r>
                <a:rPr lang="en-US" altLang="ko-KR" sz="1600" dirty="0">
                  <a:latin typeface="나눔명조" pitchFamily="18" charset="-127"/>
                  <a:ea typeface="나눔명조" pitchFamily="18" charset="-127"/>
                </a:rPr>
                <a:t>4</a:t>
              </a:r>
              <a:r>
                <a:rPr lang="ko-KR" altLang="en-US" sz="1600" dirty="0">
                  <a:latin typeface="나눔명조" pitchFamily="18" charset="-127"/>
                  <a:ea typeface="나눔명조" pitchFamily="18" charset="-127"/>
                </a:rPr>
                <a:t>일</a:t>
              </a:r>
              <a:r>
                <a:rPr lang="en-US" altLang="ko-KR" sz="1600" dirty="0">
                  <a:latin typeface="나눔명조" pitchFamily="18" charset="-127"/>
                  <a:ea typeface="나눔명조" pitchFamily="18" charset="-127"/>
                </a:rPr>
                <a:t>(3</a:t>
              </a:r>
              <a:r>
                <a:rPr lang="ko-KR" altLang="en-US" sz="1600" dirty="0">
                  <a:latin typeface="나눔명조" pitchFamily="18" charset="-127"/>
                  <a:ea typeface="나눔명조" pitchFamily="18" charset="-127"/>
                </a:rPr>
                <a:t>월 </a:t>
              </a:r>
              <a:r>
                <a:rPr lang="en-US" altLang="ko-KR" sz="1600" dirty="0">
                  <a:latin typeface="나눔명조" pitchFamily="18" charset="-127"/>
                  <a:ea typeface="나눔명조" pitchFamily="18" charset="-127"/>
                </a:rPr>
                <a:t>28</a:t>
              </a:r>
              <a:r>
                <a:rPr lang="ko-KR" altLang="en-US" sz="1600" dirty="0">
                  <a:latin typeface="나눔명조" pitchFamily="18" charset="-127"/>
                  <a:ea typeface="나눔명조" pitchFamily="18" charset="-127"/>
                </a:rPr>
                <a:t>일</a:t>
              </a:r>
              <a:r>
                <a:rPr lang="en-US" altLang="ko-KR" sz="1600" dirty="0">
                  <a:latin typeface="나눔명조" pitchFamily="18" charset="-127"/>
                  <a:ea typeface="나눔명조" pitchFamily="18" charset="-127"/>
                </a:rPr>
                <a:t>) </a:t>
              </a:r>
              <a:r>
                <a:rPr lang="ko-KR" altLang="en-US" sz="1600" dirty="0" err="1">
                  <a:latin typeface="나눔명조" pitchFamily="18" charset="-127"/>
                  <a:ea typeface="나눔명조" pitchFamily="18" charset="-127"/>
                </a:rPr>
                <a:t>진시</a:t>
              </a:r>
              <a:r>
                <a:rPr lang="en-US" altLang="ko-KR" sz="1600" dirty="0">
                  <a:latin typeface="나눔명조" pitchFamily="18" charset="-127"/>
                  <a:ea typeface="나눔명조" pitchFamily="18" charset="-127"/>
                </a:rPr>
                <a:t>(</a:t>
              </a:r>
              <a:r>
                <a:rPr lang="ko-KR" altLang="en-US" sz="1600" dirty="0" err="1">
                  <a:latin typeface="나눔명조" pitchFamily="18" charset="-127"/>
                  <a:ea typeface="나눔명조" pitchFamily="18" charset="-127"/>
                </a:rPr>
                <a:t>辰時</a:t>
              </a:r>
              <a:r>
                <a:rPr lang="ko-KR" altLang="en-US" sz="1600" dirty="0"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en-US" altLang="ko-KR" sz="1600" dirty="0">
                  <a:latin typeface="나눔명조" pitchFamily="18" charset="-127"/>
                  <a:ea typeface="나눔명조" pitchFamily="18" charset="-127"/>
                </a:rPr>
                <a:t>: </a:t>
              </a:r>
              <a:r>
                <a:rPr lang="ko-KR" altLang="en-US" sz="1600" dirty="0">
                  <a:latin typeface="나눔명조" pitchFamily="18" charset="-127"/>
                  <a:ea typeface="나눔명조" pitchFamily="18" charset="-127"/>
                </a:rPr>
                <a:t>오전 </a:t>
              </a:r>
              <a:r>
                <a:rPr lang="en-US" altLang="ko-KR" sz="1600" dirty="0">
                  <a:latin typeface="나눔명조" pitchFamily="18" charset="-127"/>
                  <a:ea typeface="나눔명조" pitchFamily="18" charset="-127"/>
                </a:rPr>
                <a:t>7-9</a:t>
              </a:r>
              <a:r>
                <a:rPr lang="ko-KR" altLang="en-US" sz="1600" dirty="0">
                  <a:latin typeface="나눔명조" pitchFamily="18" charset="-127"/>
                  <a:ea typeface="나눔명조" pitchFamily="18" charset="-127"/>
                </a:rPr>
                <a:t>시</a:t>
              </a:r>
              <a:r>
                <a:rPr lang="en-US" altLang="ko-KR" sz="1600" dirty="0">
                  <a:latin typeface="나눔명조" pitchFamily="18" charset="-127"/>
                  <a:ea typeface="나눔명조" pitchFamily="18" charset="-127"/>
                </a:rPr>
                <a:t>)</a:t>
              </a:r>
              <a:r>
                <a:rPr lang="ko-KR" altLang="en-US" sz="1600" dirty="0">
                  <a:latin typeface="나눔명조" pitchFamily="18" charset="-127"/>
                  <a:ea typeface="나눔명조" pitchFamily="18" charset="-127"/>
                </a:rPr>
                <a:t>경 배 </a:t>
              </a:r>
              <a:r>
                <a:rPr lang="en-US" altLang="ko-KR" sz="1600" dirty="0">
                  <a:latin typeface="나눔명조" pitchFamily="18" charset="-127"/>
                  <a:ea typeface="나눔명조" pitchFamily="18" charset="-127"/>
                </a:rPr>
                <a:t>1</a:t>
              </a:r>
              <a:r>
                <a:rPr lang="ko-KR" altLang="en-US" sz="1600" dirty="0">
                  <a:latin typeface="나눔명조" pitchFamily="18" charset="-127"/>
                  <a:ea typeface="나눔명조" pitchFamily="18" charset="-127"/>
                </a:rPr>
                <a:t>척이 </a:t>
              </a:r>
              <a:r>
                <a:rPr lang="ko-KR" altLang="en-US" sz="1600" dirty="0" err="1">
                  <a:latin typeface="나눔명조" pitchFamily="18" charset="-127"/>
                  <a:ea typeface="나눔명조" pitchFamily="18" charset="-127"/>
                </a:rPr>
                <a:t>울도군</a:t>
              </a:r>
              <a:r>
                <a:rPr lang="ko-KR" altLang="en-US" sz="1600" dirty="0"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ko-KR" altLang="en-US" sz="1600" dirty="0" err="1">
                  <a:latin typeface="나눔명조" pitchFamily="18" charset="-127"/>
                  <a:ea typeface="나눔명조" pitchFamily="18" charset="-127"/>
                </a:rPr>
                <a:t>도동포</a:t>
              </a:r>
              <a:r>
                <a:rPr lang="en-US" altLang="ko-KR" sz="1600" dirty="0">
                  <a:latin typeface="나눔명조" pitchFamily="18" charset="-127"/>
                  <a:ea typeface="나눔명조" pitchFamily="18" charset="-127"/>
                </a:rPr>
                <a:t>(</a:t>
              </a:r>
              <a:r>
                <a:rPr lang="ko-KR" altLang="en-US" sz="1600" dirty="0" err="1">
                  <a:latin typeface="나눔명조" pitchFamily="18" charset="-127"/>
                  <a:ea typeface="나눔명조" pitchFamily="18" charset="-127"/>
                </a:rPr>
                <a:t>道洞浦</a:t>
              </a:r>
              <a:r>
                <a:rPr lang="en-US" altLang="ko-KR" sz="1600" dirty="0">
                  <a:latin typeface="나눔명조" pitchFamily="18" charset="-127"/>
                  <a:ea typeface="나눔명조" pitchFamily="18" charset="-127"/>
                </a:rPr>
                <a:t>)</a:t>
              </a:r>
              <a:r>
                <a:rPr lang="ko-KR" altLang="en-US" sz="1600" dirty="0">
                  <a:latin typeface="나눔명조" pitchFamily="18" charset="-127"/>
                  <a:ea typeface="나눔명조" pitchFamily="18" charset="-127"/>
                </a:rPr>
                <a:t>로 와서 정박하였는데</a:t>
              </a:r>
              <a:r>
                <a:rPr lang="en-US" altLang="ko-KR" sz="1600" dirty="0">
                  <a:latin typeface="나눔명조" pitchFamily="18" charset="-127"/>
                  <a:ea typeface="나눔명조" pitchFamily="18" charset="-127"/>
                </a:rPr>
                <a:t>, </a:t>
              </a:r>
              <a:r>
                <a:rPr lang="ko-KR" altLang="en-US" sz="1600" dirty="0">
                  <a:latin typeface="나눔명조" pitchFamily="18" charset="-127"/>
                  <a:ea typeface="나눔명조" pitchFamily="18" charset="-127"/>
                </a:rPr>
                <a:t>일본 관리 일행이 군청으로 와서 스스로 말하기를</a:t>
              </a:r>
              <a:r>
                <a:rPr lang="en-US" altLang="ko-KR" sz="1600" dirty="0">
                  <a:latin typeface="나눔명조" pitchFamily="18" charset="-127"/>
                  <a:ea typeface="나눔명조" pitchFamily="18" charset="-127"/>
                </a:rPr>
                <a:t>, “</a:t>
              </a:r>
              <a:r>
                <a:rPr lang="ko-KR" altLang="en-US" sz="1600" dirty="0">
                  <a:latin typeface="나눔명조" pitchFamily="18" charset="-127"/>
                  <a:ea typeface="나눔명조" pitchFamily="18" charset="-127"/>
                </a:rPr>
                <a:t>독도가 이제 일본 영토가 되어 </a:t>
              </a:r>
              <a:r>
                <a:rPr lang="ko-KR" altLang="en-US" sz="1600" dirty="0" err="1">
                  <a:latin typeface="나눔명조" pitchFamily="18" charset="-127"/>
                  <a:ea typeface="나눔명조" pitchFamily="18" charset="-127"/>
                </a:rPr>
                <a:t>시찰차</a:t>
              </a:r>
              <a:r>
                <a:rPr lang="ko-KR" altLang="en-US" sz="1600" dirty="0">
                  <a:latin typeface="나눔명조" pitchFamily="18" charset="-127"/>
                  <a:ea typeface="나눔명조" pitchFamily="18" charset="-127"/>
                </a:rPr>
                <a:t> 섬을 방문하였다”고 하고</a:t>
              </a:r>
              <a:r>
                <a:rPr lang="en-US" altLang="ko-KR" sz="1600" dirty="0">
                  <a:latin typeface="나눔명조" pitchFamily="18" charset="-127"/>
                  <a:ea typeface="나눔명조" pitchFamily="18" charset="-127"/>
                </a:rPr>
                <a:t>, </a:t>
              </a:r>
              <a:r>
                <a:rPr lang="ko-KR" altLang="en-US" sz="1600" dirty="0">
                  <a:latin typeface="나눔명조" pitchFamily="18" charset="-127"/>
                  <a:ea typeface="나눔명조" pitchFamily="18" charset="-127"/>
                </a:rPr>
                <a:t>먼저 가구 수</a:t>
              </a:r>
              <a:r>
                <a:rPr lang="en-US" altLang="ko-KR" sz="1600" dirty="0">
                  <a:latin typeface="나눔명조" pitchFamily="18" charset="-127"/>
                  <a:ea typeface="나눔명조" pitchFamily="18" charset="-127"/>
                </a:rPr>
                <a:t>, </a:t>
              </a:r>
              <a:r>
                <a:rPr lang="ko-KR" altLang="en-US" sz="1600" dirty="0">
                  <a:latin typeface="나눔명조" pitchFamily="18" charset="-127"/>
                  <a:ea typeface="나눔명조" pitchFamily="18" charset="-127"/>
                </a:rPr>
                <a:t>인구</a:t>
              </a:r>
              <a:r>
                <a:rPr lang="en-US" altLang="ko-KR" sz="1600" dirty="0">
                  <a:latin typeface="나눔명조" pitchFamily="18" charset="-127"/>
                  <a:ea typeface="나눔명조" pitchFamily="18" charset="-127"/>
                </a:rPr>
                <a:t>, </a:t>
              </a:r>
              <a:r>
                <a:rPr lang="ko-KR" altLang="en-US" sz="1600" dirty="0">
                  <a:latin typeface="나눔명조" pitchFamily="18" charset="-127"/>
                  <a:ea typeface="나눔명조" pitchFamily="18" charset="-127"/>
                </a:rPr>
                <a:t>토지 및 생산량을 묻고 다음으로 인원 및 경비가 얼마인지를 물으며 </a:t>
              </a:r>
              <a:r>
                <a:rPr lang="ko-KR" altLang="en-US" sz="1600" dirty="0" err="1">
                  <a:latin typeface="나눔명조" pitchFamily="18" charset="-127"/>
                  <a:ea typeface="나눔명조" pitchFamily="18" charset="-127"/>
                </a:rPr>
                <a:t>제반사무를</a:t>
              </a:r>
              <a:r>
                <a:rPr lang="ko-KR" altLang="en-US" sz="1600" dirty="0">
                  <a:latin typeface="나눔명조" pitchFamily="18" charset="-127"/>
                  <a:ea typeface="나눔명조" pitchFamily="18" charset="-127"/>
                </a:rPr>
                <a:t> 조사할 양으로 기록하고 가기에 이에 보고하오니 형편을 살펴 아시기 바란다고 하는 까닭에 이와 같이 보고하오니 살펴 아시기 바랍니다</a:t>
              </a:r>
              <a:r>
                <a:rPr lang="en-US" altLang="ko-KR" sz="1600" dirty="0">
                  <a:latin typeface="나눔명조" pitchFamily="18" charset="-127"/>
                  <a:ea typeface="나눔명조" pitchFamily="18" charset="-127"/>
                </a:rPr>
                <a:t>.』</a:t>
              </a:r>
              <a:endParaRPr lang="ko-KR" altLang="en-US" sz="1600" dirty="0">
                <a:latin typeface="나눔명조" pitchFamily="18" charset="-127"/>
                <a:ea typeface="나눔명조" pitchFamily="18" charset="-127"/>
              </a:endParaRPr>
            </a:p>
            <a:p>
              <a:endParaRPr lang="ko-KR" altLang="en-US" dirty="0"/>
            </a:p>
          </p:txBody>
        </p:sp>
        <p:pic>
          <p:nvPicPr>
            <p:cNvPr id="16385" name="_x180097200" descr="EMB000015c0398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333"/>
            <a:stretch>
              <a:fillRect/>
            </a:stretch>
          </p:blipFill>
          <p:spPr bwMode="auto">
            <a:xfrm>
              <a:off x="6228184" y="1916835"/>
              <a:ext cx="2736304" cy="2738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4894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5198613" y="260648"/>
            <a:ext cx="3765879" cy="698598"/>
            <a:chOff x="3329648" y="712895"/>
            <a:chExt cx="3765879" cy="698598"/>
          </a:xfrm>
        </p:grpSpPr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9648" y="822569"/>
              <a:ext cx="3765879" cy="58235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722433" y="989290"/>
              <a:ext cx="20098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dirty="0">
                  <a:latin typeface="나눔명조" pitchFamily="18" charset="-127"/>
                  <a:ea typeface="나눔명조" pitchFamily="18" charset="-127"/>
                </a:rPr>
                <a:t>에 대한 한국의 주장</a:t>
              </a:r>
            </a:p>
          </p:txBody>
        </p:sp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7903" y="712895"/>
              <a:ext cx="620121" cy="698598"/>
            </a:xfrm>
            <a:prstGeom prst="rect">
              <a:avLst/>
            </a:prstGeom>
          </p:spPr>
        </p:pic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43942"/>
            <a:ext cx="184702" cy="36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6" tIns="45713" rIns="91426" bIns="45713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43942"/>
            <a:ext cx="184702" cy="36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6" tIns="45713" rIns="91426" bIns="45713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226915" y="692699"/>
            <a:ext cx="6144475" cy="2910666"/>
            <a:chOff x="226915" y="692699"/>
            <a:chExt cx="6144475" cy="2910666"/>
          </a:xfrm>
        </p:grpSpPr>
        <p:grpSp>
          <p:nvGrpSpPr>
            <p:cNvPr id="8" name="그룹 7"/>
            <p:cNvGrpSpPr/>
            <p:nvPr/>
          </p:nvGrpSpPr>
          <p:grpSpPr>
            <a:xfrm>
              <a:off x="226915" y="692699"/>
              <a:ext cx="5281191" cy="2025897"/>
              <a:chOff x="226913" y="902829"/>
              <a:chExt cx="5281191" cy="2025896"/>
            </a:xfrm>
          </p:grpSpPr>
          <p:pic>
            <p:nvPicPr>
              <p:cNvPr id="13" name="Picture 2" descr="C:\Users\madeit-top1\Documents\PPT\[36] Angrymomo_Oriental\2040060889_O8ovzWpr_EBA8B9EBB288ECA790_010.jpg"/>
              <p:cNvPicPr>
                <a:picLocks noChangeAspect="1" noChangeArrowheads="1"/>
              </p:cNvPicPr>
              <p:nvPr/>
            </p:nvPicPr>
            <p:blipFill rotWithShape="1">
              <a:blip r:embed="rId6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>
                            <a14:foregroundMark x1="17656" y1="45714" x2="21563" y2="676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98" t="20288" r="15257" b="7351"/>
              <a:stretch/>
            </p:blipFill>
            <p:spPr bwMode="auto">
              <a:xfrm>
                <a:off x="226913" y="902829"/>
                <a:ext cx="3192959" cy="2025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4" name="그룹 13"/>
              <p:cNvGrpSpPr/>
              <p:nvPr/>
            </p:nvGrpSpPr>
            <p:grpSpPr>
              <a:xfrm>
                <a:off x="755576" y="1382850"/>
                <a:ext cx="4752528" cy="902259"/>
                <a:chOff x="971600" y="2194395"/>
                <a:chExt cx="4320480" cy="902259"/>
              </a:xfrm>
            </p:grpSpPr>
            <p:sp>
              <p:nvSpPr>
                <p:cNvPr id="15" name="TextBox 14"/>
                <p:cNvSpPr txBox="1"/>
                <p:nvPr/>
              </p:nvSpPr>
              <p:spPr>
                <a:xfrm>
                  <a:off x="971600" y="2194395"/>
                  <a:ext cx="432048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07" indent="-285707">
                    <a:buFont typeface="Wingdings" pitchFamily="2" charset="2"/>
                    <a:buChar char="ü"/>
                  </a:pPr>
                  <a:r>
                    <a:rPr lang="en-US" altLang="ko-KR" sz="2000" b="1" dirty="0">
                      <a:latin typeface="나눔명조" pitchFamily="18" charset="-127"/>
                      <a:ea typeface="나눔명조" pitchFamily="18" charset="-127"/>
                    </a:rPr>
                    <a:t>1908 </a:t>
                  </a:r>
                  <a:r>
                    <a:rPr lang="ko-KR" altLang="en-US" sz="2000" b="1" dirty="0">
                      <a:latin typeface="나눔명조" pitchFamily="18" charset="-127"/>
                      <a:ea typeface="나눔명조" pitchFamily="18" charset="-127"/>
                    </a:rPr>
                    <a:t>증보문헌비고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971600" y="2727322"/>
                  <a:ext cx="392770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dirty="0" smtClean="0">
                      <a:latin typeface="나눔명조" pitchFamily="18" charset="-127"/>
                      <a:ea typeface="나눔명조" pitchFamily="18" charset="-127"/>
                    </a:rPr>
                    <a:t>- </a:t>
                  </a:r>
                  <a:r>
                    <a:rPr lang="ko-KR" altLang="en-US" dirty="0" smtClean="0">
                      <a:latin typeface="나눔명조" pitchFamily="18" charset="-127"/>
                      <a:ea typeface="나눔명조" pitchFamily="18" charset="-127"/>
                    </a:rPr>
                    <a:t>장고를 집대성할 목적으로 편찬</a:t>
                  </a:r>
                  <a:r>
                    <a:rPr lang="en-US" altLang="ko-KR" dirty="0" smtClean="0">
                      <a:latin typeface="나눔명조" pitchFamily="18" charset="-127"/>
                      <a:ea typeface="나눔명조" pitchFamily="18" charset="-127"/>
                    </a:rPr>
                    <a:t>, </a:t>
                  </a:r>
                  <a:r>
                    <a:rPr lang="ko-KR" altLang="en-US" dirty="0" smtClean="0">
                      <a:latin typeface="나눔명조" pitchFamily="18" charset="-127"/>
                      <a:ea typeface="나눔명조" pitchFamily="18" charset="-127"/>
                    </a:rPr>
                    <a:t>간행</a:t>
                  </a:r>
                  <a:endParaRPr lang="en-US" altLang="ko-KR" sz="800" dirty="0">
                    <a:latin typeface="나눔명조" pitchFamily="18" charset="-127"/>
                    <a:ea typeface="나눔명조" pitchFamily="18" charset="-127"/>
                  </a:endParaRPr>
                </a:p>
              </p:txBody>
            </p:sp>
          </p:grpSp>
        </p:grpSp>
        <p:sp>
          <p:nvSpPr>
            <p:cNvPr id="4" name="직사각형 3"/>
            <p:cNvSpPr/>
            <p:nvPr/>
          </p:nvSpPr>
          <p:spPr>
            <a:xfrm>
              <a:off x="826771" y="2249162"/>
              <a:ext cx="5544619" cy="1354203"/>
            </a:xfrm>
            <a:prstGeom prst="rect">
              <a:avLst/>
            </a:prstGeom>
          </p:spPr>
          <p:txBody>
            <a:bodyPr wrap="square" lIns="91426" tIns="45713" rIns="91426" bIns="45713">
              <a:spAutoFit/>
            </a:bodyPr>
            <a:lstStyle/>
            <a:p>
              <a:pPr fontAlgn="base"/>
              <a:r>
                <a:rPr lang="ko-KR" altLang="en-US" dirty="0" smtClean="0">
                  <a:latin typeface="나눔명조" pitchFamily="18" charset="-127"/>
                  <a:ea typeface="나눔명조" pitchFamily="18" charset="-127"/>
                </a:rPr>
                <a:t>원문 </a:t>
              </a:r>
              <a:r>
                <a:rPr lang="en-US" altLang="ko-KR" dirty="0" smtClean="0">
                  <a:latin typeface="나눔명조" pitchFamily="18" charset="-127"/>
                  <a:ea typeface="나눔명조" pitchFamily="18" charset="-127"/>
                </a:rPr>
                <a:t>- </a:t>
              </a:r>
              <a:r>
                <a:rPr lang="ko-KR" altLang="en-US" dirty="0" err="1">
                  <a:latin typeface="나눔명조" pitchFamily="18" charset="-127"/>
                  <a:ea typeface="나눔명조" pitchFamily="18" charset="-127"/>
                </a:rPr>
                <a:t>于山島鬱陵島</a:t>
              </a:r>
              <a:r>
                <a:rPr lang="en-US" altLang="ko-KR" dirty="0">
                  <a:latin typeface="나눔명조" pitchFamily="18" charset="-127"/>
                  <a:ea typeface="나눔명조" pitchFamily="18" charset="-127"/>
                </a:rPr>
                <a:t>..</a:t>
              </a:r>
              <a:r>
                <a:rPr lang="ko-KR" altLang="en-US" dirty="0" err="1">
                  <a:latin typeface="나눔명조" pitchFamily="18" charset="-127"/>
                  <a:ea typeface="나눔명조" pitchFamily="18" charset="-127"/>
                </a:rPr>
                <a:t>二島一卽芋山</a:t>
              </a:r>
              <a:r>
                <a:rPr lang="ko-KR" altLang="en-US" dirty="0"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ko-KR" altLang="en-US" dirty="0" err="1" smtClean="0">
                  <a:latin typeface="나눔명조" pitchFamily="18" charset="-127"/>
                  <a:ea typeface="나눔명조" pitchFamily="18" charset="-127"/>
                </a:rPr>
                <a:t>續今爲鬱島郡</a:t>
              </a:r>
              <a:endParaRPr lang="en-US" altLang="ko-KR" dirty="0" smtClean="0">
                <a:latin typeface="나눔명조" pitchFamily="18" charset="-127"/>
                <a:ea typeface="나눔명조" pitchFamily="18" charset="-127"/>
              </a:endParaRPr>
            </a:p>
            <a:p>
              <a:pPr fontAlgn="base"/>
              <a:endParaRPr lang="en-US" altLang="ko-KR" sz="1000" dirty="0">
                <a:latin typeface="나눔명조" pitchFamily="18" charset="-127"/>
                <a:ea typeface="나눔명조" pitchFamily="18" charset="-127"/>
              </a:endParaRPr>
            </a:p>
            <a:p>
              <a:pPr fontAlgn="base"/>
              <a:r>
                <a:rPr lang="ko-KR" altLang="en-US" dirty="0" smtClean="0">
                  <a:latin typeface="나눔명조" pitchFamily="18" charset="-127"/>
                  <a:ea typeface="나눔명조" pitchFamily="18" charset="-127"/>
                </a:rPr>
                <a:t>번역문 </a:t>
              </a:r>
              <a:r>
                <a:rPr lang="en-US" altLang="ko-KR" dirty="0" smtClean="0">
                  <a:latin typeface="나눔명조" pitchFamily="18" charset="-127"/>
                  <a:ea typeface="나눔명조" pitchFamily="18" charset="-127"/>
                </a:rPr>
                <a:t>- </a:t>
              </a:r>
              <a:r>
                <a:rPr lang="ko-KR" altLang="en-US" dirty="0">
                  <a:latin typeface="나눔명조" pitchFamily="18" charset="-127"/>
                  <a:ea typeface="나눔명조" pitchFamily="18" charset="-127"/>
                </a:rPr>
                <a:t>우산도</a:t>
              </a:r>
              <a:r>
                <a:rPr lang="en-US" altLang="ko-KR" dirty="0">
                  <a:latin typeface="나눔명조" pitchFamily="18" charset="-127"/>
                  <a:ea typeface="나눔명조" pitchFamily="18" charset="-127"/>
                </a:rPr>
                <a:t>·</a:t>
              </a:r>
              <a:r>
                <a:rPr lang="ko-KR" altLang="en-US" dirty="0">
                  <a:latin typeface="나눔명조" pitchFamily="18" charset="-127"/>
                  <a:ea typeface="나눔명조" pitchFamily="18" charset="-127"/>
                </a:rPr>
                <a:t>울릉도 </a:t>
              </a:r>
              <a:r>
                <a:rPr lang="ko-KR" altLang="en-US" dirty="0" smtClean="0">
                  <a:latin typeface="나눔명조" pitchFamily="18" charset="-127"/>
                  <a:ea typeface="나눔명조" pitchFamily="18" charset="-127"/>
                </a:rPr>
                <a:t>두 섬으로 </a:t>
              </a:r>
              <a:r>
                <a:rPr lang="ko-KR" altLang="en-US" dirty="0">
                  <a:latin typeface="나눔명조" pitchFamily="18" charset="-127"/>
                  <a:ea typeface="나눔명조" pitchFamily="18" charset="-127"/>
                </a:rPr>
                <a:t>하나가 우산이다</a:t>
              </a:r>
              <a:r>
                <a:rPr lang="en-US" altLang="ko-KR" dirty="0" smtClean="0">
                  <a:latin typeface="나눔명조" pitchFamily="18" charset="-127"/>
                  <a:ea typeface="나눔명조" pitchFamily="18" charset="-127"/>
                </a:rPr>
                <a:t>.</a:t>
              </a:r>
            </a:p>
            <a:p>
              <a:pPr fontAlgn="base"/>
              <a:r>
                <a:rPr lang="en-US" altLang="ko-KR" dirty="0"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en-US" altLang="ko-KR" dirty="0" smtClean="0">
                  <a:latin typeface="나눔명조" pitchFamily="18" charset="-127"/>
                  <a:ea typeface="나눔명조" pitchFamily="18" charset="-127"/>
                </a:rPr>
                <a:t>             </a:t>
              </a:r>
              <a:r>
                <a:rPr lang="ko-KR" altLang="en-US" dirty="0" smtClean="0">
                  <a:latin typeface="나눔명조" pitchFamily="18" charset="-127"/>
                  <a:ea typeface="나눔명조" pitchFamily="18" charset="-127"/>
                </a:rPr>
                <a:t>새로 </a:t>
              </a:r>
              <a:r>
                <a:rPr lang="ko-KR" altLang="en-US" dirty="0">
                  <a:latin typeface="나눔명조" pitchFamily="18" charset="-127"/>
                  <a:ea typeface="나눔명조" pitchFamily="18" charset="-127"/>
                </a:rPr>
                <a:t>추가한 내용 지금은 </a:t>
              </a:r>
              <a:r>
                <a:rPr lang="ko-KR" altLang="en-US" dirty="0" err="1">
                  <a:latin typeface="나눔명조" pitchFamily="18" charset="-127"/>
                  <a:ea typeface="나눔명조" pitchFamily="18" charset="-127"/>
                </a:rPr>
                <a:t>울도군이</a:t>
              </a:r>
              <a:r>
                <a:rPr lang="ko-KR" altLang="en-US" dirty="0">
                  <a:latin typeface="나눔명조" pitchFamily="18" charset="-127"/>
                  <a:ea typeface="나눔명조" pitchFamily="18" charset="-127"/>
                </a:rPr>
                <a:t> 되었다</a:t>
              </a:r>
              <a:r>
                <a:rPr lang="en-US" altLang="ko-KR" dirty="0">
                  <a:latin typeface="나눔명조" pitchFamily="18" charset="-127"/>
                  <a:ea typeface="나눔명조" pitchFamily="18" charset="-127"/>
                </a:rPr>
                <a:t>.</a:t>
              </a:r>
              <a:endParaRPr lang="ko-KR" altLang="en-US" dirty="0">
                <a:latin typeface="나눔명조" pitchFamily="18" charset="-127"/>
                <a:ea typeface="나눔명조" pitchFamily="18" charset="-127"/>
              </a:endParaRPr>
            </a:p>
            <a:p>
              <a:pPr fontAlgn="base"/>
              <a:endParaRPr lang="ko-KR" altLang="en-US" dirty="0">
                <a:latin typeface="나눔명조" pitchFamily="18" charset="-127"/>
                <a:ea typeface="나눔명조" pitchFamily="18" charset="-127"/>
              </a:endParaRPr>
            </a:p>
          </p:txBody>
        </p:sp>
      </p:grp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3942"/>
            <a:ext cx="184702" cy="36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6" tIns="45713" rIns="91426" bIns="45713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5361" name="_x179444312" descr="EMB000015c0398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845768"/>
            <a:ext cx="4187228" cy="257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67944" y="6525344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/>
              <a:t>*</a:t>
            </a:r>
            <a:r>
              <a:rPr lang="ko-KR" altLang="en-US" sz="1200" b="1" dirty="0" smtClean="0"/>
              <a:t>증보문헌비고</a:t>
            </a:r>
            <a:r>
              <a:rPr lang="en-US" altLang="ko-KR" sz="1200" b="1" dirty="0" smtClean="0"/>
              <a:t>(1908)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24894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5198613" y="260648"/>
            <a:ext cx="3765879" cy="698598"/>
            <a:chOff x="3329648" y="712895"/>
            <a:chExt cx="3765879" cy="698598"/>
          </a:xfrm>
        </p:grpSpPr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9648" y="822569"/>
              <a:ext cx="3765879" cy="58235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722433" y="989290"/>
              <a:ext cx="20098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dirty="0">
                  <a:latin typeface="나눔명조" pitchFamily="18" charset="-127"/>
                  <a:ea typeface="나눔명조" pitchFamily="18" charset="-127"/>
                </a:rPr>
                <a:t>에 대한 한국의 주장</a:t>
              </a:r>
            </a:p>
          </p:txBody>
        </p:sp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7903" y="712895"/>
              <a:ext cx="620121" cy="698598"/>
            </a:xfrm>
            <a:prstGeom prst="rect">
              <a:avLst/>
            </a:prstGeom>
          </p:spPr>
        </p:pic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43942"/>
            <a:ext cx="184702" cy="36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6" tIns="45713" rIns="91426" bIns="45713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43942"/>
            <a:ext cx="184702" cy="36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6" tIns="45713" rIns="91426" bIns="45713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226915" y="902830"/>
            <a:ext cx="7369384" cy="2397689"/>
            <a:chOff x="226915" y="902830"/>
            <a:chExt cx="7369384" cy="2397689"/>
          </a:xfrm>
        </p:grpSpPr>
        <p:pic>
          <p:nvPicPr>
            <p:cNvPr id="13" name="Picture 2" descr="C:\Users\madeit-top1\Documents\PPT\[36] Angrymomo_Oriental\2040060889_O8ovzWpr_EBA8B9EBB288ECA790_010.jpg"/>
            <p:cNvPicPr>
              <a:picLocks noChangeAspect="1" noChangeArrowheads="1"/>
            </p:cNvPicPr>
            <p:nvPr/>
          </p:nvPicPr>
          <p:blipFill rotWithShape="1"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17656" y1="45714" x2="21563" y2="676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98" t="20288" r="15257" b="7351"/>
            <a:stretch/>
          </p:blipFill>
          <p:spPr bwMode="auto">
            <a:xfrm>
              <a:off x="226915" y="902830"/>
              <a:ext cx="3192959" cy="2025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" name="그룹 13"/>
            <p:cNvGrpSpPr/>
            <p:nvPr/>
          </p:nvGrpSpPr>
          <p:grpSpPr>
            <a:xfrm>
              <a:off x="755578" y="1382853"/>
              <a:ext cx="6840721" cy="1917666"/>
              <a:chOff x="971600" y="2194395"/>
              <a:chExt cx="4320480" cy="1917666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971600" y="2194395"/>
                <a:ext cx="43204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07" indent="-285707">
                  <a:buFont typeface="Wingdings" pitchFamily="2" charset="2"/>
                  <a:buChar char="ü"/>
                </a:pPr>
                <a:r>
                  <a:rPr lang="en-US" altLang="ko-KR" sz="2000" b="1" dirty="0">
                    <a:latin typeface="나눔명조" pitchFamily="18" charset="-127"/>
                    <a:ea typeface="나눔명조" pitchFamily="18" charset="-127"/>
                  </a:rPr>
                  <a:t>1946 </a:t>
                </a:r>
                <a:r>
                  <a:rPr lang="ko-KR" altLang="en-US" sz="2000" b="1" dirty="0">
                    <a:latin typeface="나눔명조" pitchFamily="18" charset="-127"/>
                    <a:ea typeface="나눔명조" pitchFamily="18" charset="-127"/>
                  </a:rPr>
                  <a:t>연합국최고사령관 각서</a:t>
                </a:r>
                <a:r>
                  <a:rPr lang="en-US" altLang="ko-KR" sz="2000" b="1" dirty="0">
                    <a:latin typeface="나눔명조" pitchFamily="18" charset="-127"/>
                    <a:ea typeface="나눔명조" pitchFamily="18" charset="-127"/>
                  </a:rPr>
                  <a:t>(SCAPIN) </a:t>
                </a:r>
                <a:r>
                  <a:rPr lang="ko-KR" altLang="en-US" sz="2000" b="1" dirty="0">
                    <a:latin typeface="나눔명조" pitchFamily="18" charset="-127"/>
                    <a:ea typeface="나눔명조" pitchFamily="18" charset="-127"/>
                  </a:rPr>
                  <a:t>제</a:t>
                </a:r>
                <a:r>
                  <a:rPr lang="en-US" altLang="ko-KR" sz="2000" b="1" dirty="0">
                    <a:latin typeface="나눔명조" pitchFamily="18" charset="-127"/>
                    <a:ea typeface="나눔명조" pitchFamily="18" charset="-127"/>
                  </a:rPr>
                  <a:t>677</a:t>
                </a:r>
                <a:r>
                  <a:rPr lang="ko-KR" altLang="en-US" sz="2000" b="1" dirty="0">
                    <a:latin typeface="나눔명조" pitchFamily="18" charset="-127"/>
                    <a:ea typeface="나눔명조" pitchFamily="18" charset="-127"/>
                  </a:rPr>
                  <a:t>호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151659" y="2773233"/>
                <a:ext cx="3816424" cy="1338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 smtClean="0">
                    <a:latin typeface="나눔명조" pitchFamily="18" charset="-127"/>
                    <a:ea typeface="나눔명조" pitchFamily="18" charset="-127"/>
                  </a:rPr>
                  <a:t>- 1/29 </a:t>
                </a:r>
                <a:r>
                  <a:rPr lang="ko-KR" altLang="en-US" dirty="0" smtClean="0">
                    <a:latin typeface="나눔명조" pitchFamily="18" charset="-127"/>
                    <a:ea typeface="나눔명조" pitchFamily="18" charset="-127"/>
                  </a:rPr>
                  <a:t>제 </a:t>
                </a:r>
                <a:r>
                  <a:rPr lang="en-US" altLang="ko-KR" dirty="0" smtClean="0">
                    <a:latin typeface="나눔명조" pitchFamily="18" charset="-127"/>
                    <a:ea typeface="나눔명조" pitchFamily="18" charset="-127"/>
                  </a:rPr>
                  <a:t>2</a:t>
                </a:r>
                <a:r>
                  <a:rPr lang="ko-KR" altLang="en-US" dirty="0" smtClean="0">
                    <a:latin typeface="나눔명조" pitchFamily="18" charset="-127"/>
                    <a:ea typeface="나눔명조" pitchFamily="18" charset="-127"/>
                  </a:rPr>
                  <a:t>차 세계대전 종전 후 일본의 통치 행정범위에서</a:t>
                </a:r>
                <a:r>
                  <a:rPr lang="en-US" altLang="ko-KR" dirty="0">
                    <a:latin typeface="나눔명조" pitchFamily="18" charset="-127"/>
                    <a:ea typeface="나눔명조" pitchFamily="18" charset="-127"/>
                  </a:rPr>
                  <a:t> </a:t>
                </a:r>
                <a:r>
                  <a:rPr lang="ko-KR" altLang="en-US" dirty="0" smtClean="0">
                    <a:latin typeface="나눔명조" pitchFamily="18" charset="-127"/>
                    <a:ea typeface="나눔명조" pitchFamily="18" charset="-127"/>
                  </a:rPr>
                  <a:t>독도를 제외</a:t>
                </a:r>
                <a:endParaRPr lang="en-US" altLang="ko-KR" dirty="0" smtClean="0">
                  <a:latin typeface="나눔명조" pitchFamily="18" charset="-127"/>
                  <a:ea typeface="나눔명조" pitchFamily="18" charset="-127"/>
                </a:endParaRPr>
              </a:p>
              <a:p>
                <a:endParaRPr lang="en-US" altLang="ko-KR" sz="900" dirty="0">
                  <a:latin typeface="나눔명조" pitchFamily="18" charset="-127"/>
                  <a:ea typeface="나눔명조" pitchFamily="18" charset="-127"/>
                </a:endParaRPr>
              </a:p>
              <a:p>
                <a:r>
                  <a:rPr lang="en-US" altLang="ko-KR" dirty="0" smtClean="0">
                    <a:latin typeface="나눔명조" pitchFamily="18" charset="-127"/>
                    <a:ea typeface="나눔명조" pitchFamily="18" charset="-127"/>
                  </a:rPr>
                  <a:t>- 6/22 SCAPIN </a:t>
                </a:r>
                <a:r>
                  <a:rPr lang="ko-KR" altLang="en-US" dirty="0" smtClean="0">
                    <a:latin typeface="나눔명조" pitchFamily="18" charset="-127"/>
                    <a:ea typeface="나눔명조" pitchFamily="18" charset="-127"/>
                  </a:rPr>
                  <a:t>제</a:t>
                </a:r>
                <a:r>
                  <a:rPr lang="en-US" altLang="ko-KR" dirty="0" smtClean="0">
                    <a:latin typeface="나눔명조" pitchFamily="18" charset="-127"/>
                    <a:ea typeface="나눔명조" pitchFamily="18" charset="-127"/>
                  </a:rPr>
                  <a:t>1033</a:t>
                </a:r>
                <a:r>
                  <a:rPr lang="ko-KR" altLang="en-US" dirty="0" smtClean="0">
                    <a:latin typeface="나눔명조" pitchFamily="18" charset="-127"/>
                    <a:ea typeface="나눔명조" pitchFamily="18" charset="-127"/>
                  </a:rPr>
                  <a:t>호 일본의 선박 및 국민이 독도 또는 독도 주변 </a:t>
                </a:r>
                <a:r>
                  <a:rPr lang="en-US" altLang="ko-KR" dirty="0" smtClean="0">
                    <a:latin typeface="나눔명조" pitchFamily="18" charset="-127"/>
                    <a:ea typeface="나눔명조" pitchFamily="18" charset="-127"/>
                  </a:rPr>
                  <a:t>12</a:t>
                </a:r>
                <a:r>
                  <a:rPr lang="ko-KR" altLang="en-US" dirty="0" smtClean="0">
                    <a:latin typeface="나눔명조" pitchFamily="18" charset="-127"/>
                    <a:ea typeface="나눔명조" pitchFamily="18" charset="-127"/>
                  </a:rPr>
                  <a:t>해리 이내에 접근하는 것을 금지</a:t>
                </a:r>
                <a:endParaRPr lang="en-US" altLang="ko-KR" dirty="0">
                  <a:latin typeface="나눔명조" pitchFamily="18" charset="-127"/>
                  <a:ea typeface="나눔명조" pitchFamily="18" charset="-127"/>
                </a:endParaRPr>
              </a:p>
            </p:txBody>
          </p:sp>
        </p:grpSp>
      </p:grp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3942"/>
            <a:ext cx="184702" cy="36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6" tIns="45713" rIns="91426" bIns="45713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3942"/>
            <a:ext cx="184702" cy="36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6" tIns="45713" rIns="91426" bIns="45713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470443" y="3590556"/>
            <a:ext cx="8233519" cy="2546998"/>
            <a:chOff x="226913" y="3429003"/>
            <a:chExt cx="8855879" cy="3195067"/>
          </a:xfrm>
        </p:grpSpPr>
        <p:pic>
          <p:nvPicPr>
            <p:cNvPr id="14337" name="_x179445512" descr="EMB000015c0399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913" y="3429003"/>
              <a:ext cx="4464496" cy="3195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39" name="_x179443032" descr="EMB000015c0399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0653" y="3861048"/>
              <a:ext cx="4392139" cy="2736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470443" y="6248070"/>
            <a:ext cx="41507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/>
              <a:t>*SCAPIN </a:t>
            </a:r>
            <a:r>
              <a:rPr lang="ko-KR" altLang="en-US" sz="1200" b="1" dirty="0" smtClean="0"/>
              <a:t>제 </a:t>
            </a:r>
            <a:r>
              <a:rPr lang="en-US" altLang="ko-KR" sz="1200" b="1" dirty="0" smtClean="0"/>
              <a:t>677</a:t>
            </a:r>
            <a:r>
              <a:rPr lang="ko-KR" altLang="en-US" sz="1200" b="1" dirty="0" smtClean="0"/>
              <a:t>호 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24894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5198613" y="260648"/>
            <a:ext cx="3765879" cy="698598"/>
            <a:chOff x="3329648" y="712895"/>
            <a:chExt cx="3765879" cy="698598"/>
          </a:xfrm>
        </p:grpSpPr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9648" y="822569"/>
              <a:ext cx="3765879" cy="58235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722433" y="989290"/>
              <a:ext cx="20098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dirty="0">
                  <a:latin typeface="나눔명조" pitchFamily="18" charset="-127"/>
                  <a:ea typeface="나눔명조" pitchFamily="18" charset="-127"/>
                </a:rPr>
                <a:t>에 대한 한국의 주장</a:t>
              </a:r>
            </a:p>
          </p:txBody>
        </p:sp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7903" y="712895"/>
              <a:ext cx="620121" cy="698598"/>
            </a:xfrm>
            <a:prstGeom prst="rect">
              <a:avLst/>
            </a:prstGeom>
          </p:spPr>
        </p:pic>
      </p:grp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43942"/>
            <a:ext cx="184702" cy="36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6" tIns="45713" rIns="91426" bIns="45713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226915" y="902830"/>
            <a:ext cx="5281192" cy="3678286"/>
            <a:chOff x="226915" y="902830"/>
            <a:chExt cx="5281192" cy="3678286"/>
          </a:xfrm>
        </p:grpSpPr>
        <p:grpSp>
          <p:nvGrpSpPr>
            <p:cNvPr id="8" name="그룹 7"/>
            <p:cNvGrpSpPr/>
            <p:nvPr/>
          </p:nvGrpSpPr>
          <p:grpSpPr>
            <a:xfrm>
              <a:off x="226915" y="902830"/>
              <a:ext cx="5281192" cy="2025896"/>
              <a:chOff x="226913" y="902829"/>
              <a:chExt cx="5281191" cy="2025896"/>
            </a:xfrm>
          </p:grpSpPr>
          <p:pic>
            <p:nvPicPr>
              <p:cNvPr id="13" name="Picture 2" descr="C:\Users\madeit-top1\Documents\PPT\[36] Angrymomo_Oriental\2040060889_O8ovzWpr_EBA8B9EBB288ECA790_010.jpg"/>
              <p:cNvPicPr>
                <a:picLocks noChangeAspect="1" noChangeArrowheads="1"/>
              </p:cNvPicPr>
              <p:nvPr/>
            </p:nvPicPr>
            <p:blipFill rotWithShape="1">
              <a:blip r:embed="rId6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>
                            <a14:foregroundMark x1="17656" y1="45714" x2="21563" y2="676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98" t="20288" r="15257" b="7351"/>
              <a:stretch/>
            </p:blipFill>
            <p:spPr bwMode="auto">
              <a:xfrm>
                <a:off x="226913" y="902829"/>
                <a:ext cx="3192959" cy="2025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4" name="그룹 13"/>
              <p:cNvGrpSpPr/>
              <p:nvPr/>
            </p:nvGrpSpPr>
            <p:grpSpPr>
              <a:xfrm>
                <a:off x="755576" y="1382850"/>
                <a:ext cx="4752528" cy="1371363"/>
                <a:chOff x="971600" y="2194395"/>
                <a:chExt cx="4320480" cy="1371363"/>
              </a:xfrm>
            </p:grpSpPr>
            <p:sp>
              <p:nvSpPr>
                <p:cNvPr id="15" name="TextBox 14"/>
                <p:cNvSpPr txBox="1"/>
                <p:nvPr/>
              </p:nvSpPr>
              <p:spPr>
                <a:xfrm>
                  <a:off x="971600" y="2194395"/>
                  <a:ext cx="432048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07" indent="-285707">
                    <a:buFont typeface="Wingdings" pitchFamily="2" charset="2"/>
                    <a:buChar char="ü"/>
                  </a:pPr>
                  <a:r>
                    <a:rPr lang="en-US" altLang="ko-KR" sz="2000" b="1" dirty="0">
                      <a:latin typeface="나눔명조" pitchFamily="18" charset="-127"/>
                      <a:ea typeface="나눔명조" pitchFamily="18" charset="-127"/>
                    </a:rPr>
                    <a:t>1951 </a:t>
                  </a:r>
                  <a:r>
                    <a:rPr lang="ko-KR" altLang="en-US" sz="2000" b="1" dirty="0">
                      <a:latin typeface="나눔명조" pitchFamily="18" charset="-127"/>
                      <a:ea typeface="나눔명조" pitchFamily="18" charset="-127"/>
                    </a:rPr>
                    <a:t>샌프란시스코 강화조약 체결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1125435" y="2780928"/>
                  <a:ext cx="4012809" cy="7848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dirty="0" smtClean="0">
                      <a:latin typeface="나눔명조" pitchFamily="18" charset="-127"/>
                      <a:ea typeface="나눔명조" pitchFamily="18" charset="-127"/>
                    </a:rPr>
                    <a:t>- </a:t>
                  </a:r>
                  <a:r>
                    <a:rPr lang="ko-KR" altLang="en-US" dirty="0" smtClean="0">
                      <a:latin typeface="나눔명조" pitchFamily="18" charset="-127"/>
                      <a:ea typeface="나눔명조" pitchFamily="18" charset="-127"/>
                    </a:rPr>
                    <a:t>제</a:t>
                  </a:r>
                  <a:r>
                    <a:rPr lang="en-US" altLang="ko-KR" dirty="0" smtClean="0">
                      <a:latin typeface="나눔명조" pitchFamily="18" charset="-127"/>
                      <a:ea typeface="나눔명조" pitchFamily="18" charset="-127"/>
                    </a:rPr>
                    <a:t>2</a:t>
                  </a:r>
                  <a:r>
                    <a:rPr lang="ko-KR" altLang="en-US" dirty="0" smtClean="0">
                      <a:latin typeface="나눔명조" pitchFamily="18" charset="-127"/>
                      <a:ea typeface="나눔명조" pitchFamily="18" charset="-127"/>
                    </a:rPr>
                    <a:t>차 세계대전 종결 후 연합국과 일본의</a:t>
                  </a:r>
                  <a:r>
                    <a:rPr lang="en-US" altLang="ko-KR" dirty="0">
                      <a:latin typeface="나눔명조" pitchFamily="18" charset="-127"/>
                      <a:ea typeface="나눔명조" pitchFamily="18" charset="-127"/>
                    </a:rPr>
                    <a:t> </a:t>
                  </a:r>
                  <a:r>
                    <a:rPr lang="ko-KR" altLang="en-US" dirty="0" smtClean="0">
                      <a:latin typeface="나눔명조" pitchFamily="18" charset="-127"/>
                      <a:ea typeface="나눔명조" pitchFamily="18" charset="-127"/>
                    </a:rPr>
                    <a:t>체결조약</a:t>
                  </a:r>
                  <a:endParaRPr lang="en-US" altLang="ko-KR" dirty="0" smtClean="0">
                    <a:latin typeface="나눔명조" pitchFamily="18" charset="-127"/>
                    <a:ea typeface="나눔명조" pitchFamily="18" charset="-127"/>
                  </a:endParaRPr>
                </a:p>
                <a:p>
                  <a:endParaRPr lang="en-US" altLang="ko-KR" sz="900" dirty="0">
                    <a:latin typeface="나눔명조" pitchFamily="18" charset="-127"/>
                    <a:ea typeface="나눔명조" pitchFamily="18" charset="-127"/>
                  </a:endParaRPr>
                </a:p>
              </p:txBody>
            </p:sp>
          </p:grpSp>
        </p:grpSp>
        <p:sp>
          <p:nvSpPr>
            <p:cNvPr id="4" name="TextBox 3"/>
            <p:cNvSpPr txBox="1"/>
            <p:nvPr/>
          </p:nvSpPr>
          <p:spPr>
            <a:xfrm>
              <a:off x="507939" y="3226913"/>
              <a:ext cx="4136040" cy="1354203"/>
            </a:xfrm>
            <a:prstGeom prst="rect">
              <a:avLst/>
            </a:prstGeom>
            <a:noFill/>
          </p:spPr>
          <p:txBody>
            <a:bodyPr wrap="none" lIns="91426" tIns="45713" rIns="91426" bIns="45713" rtlCol="0">
              <a:spAutoFit/>
            </a:bodyPr>
            <a:lstStyle/>
            <a:p>
              <a:r>
                <a:rPr lang="ko-KR" altLang="en-US" b="1" dirty="0" smtClean="0">
                  <a:latin typeface="나눔명조" pitchFamily="18" charset="-127"/>
                  <a:ea typeface="나눔명조" pitchFamily="18" charset="-127"/>
                </a:rPr>
                <a:t>샌프란시스코 강화조약</a:t>
              </a:r>
              <a:endParaRPr lang="en-US" altLang="ko-KR" b="1" dirty="0" smtClean="0"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ko-KR" altLang="en-US" sz="1600" dirty="0">
                  <a:latin typeface="나눔명조" pitchFamily="18" charset="-127"/>
                  <a:ea typeface="나눔명조" pitchFamily="18" charset="-127"/>
                </a:rPr>
                <a:t>제</a:t>
              </a:r>
              <a:r>
                <a:rPr lang="en-US" altLang="ko-KR" sz="1600" dirty="0">
                  <a:latin typeface="나눔명조" pitchFamily="18" charset="-127"/>
                  <a:ea typeface="나눔명조" pitchFamily="18" charset="-127"/>
                </a:rPr>
                <a:t>2</a:t>
              </a:r>
              <a:r>
                <a:rPr lang="ko-KR" altLang="en-US" sz="1600" dirty="0">
                  <a:latin typeface="나눔명조" pitchFamily="18" charset="-127"/>
                  <a:ea typeface="나눔명조" pitchFamily="18" charset="-127"/>
                </a:rPr>
                <a:t>조</a:t>
              </a:r>
              <a:r>
                <a:rPr lang="en-US" altLang="ko-KR" sz="1600" dirty="0">
                  <a:latin typeface="나눔명조" pitchFamily="18" charset="-127"/>
                  <a:ea typeface="나눔명조" pitchFamily="18" charset="-127"/>
                </a:rPr>
                <a:t>(a) </a:t>
              </a:r>
              <a:r>
                <a:rPr lang="ko-KR" altLang="en-US" sz="1600" dirty="0">
                  <a:latin typeface="나눔명조" pitchFamily="18" charset="-127"/>
                  <a:ea typeface="나눔명조" pitchFamily="18" charset="-127"/>
                </a:rPr>
                <a:t>☞ 일본은 한국의 독립을 인정하고</a:t>
              </a:r>
              <a:r>
                <a:rPr lang="en-US" altLang="ko-KR" sz="1600" dirty="0">
                  <a:latin typeface="나눔명조" pitchFamily="18" charset="-127"/>
                  <a:ea typeface="나눔명조" pitchFamily="18" charset="-127"/>
                </a:rPr>
                <a:t>, </a:t>
              </a:r>
            </a:p>
            <a:p>
              <a:r>
                <a:rPr lang="en-US" altLang="ko-KR" sz="1600" dirty="0">
                  <a:latin typeface="나눔명조" pitchFamily="18" charset="-127"/>
                  <a:ea typeface="나눔명조" pitchFamily="18" charset="-127"/>
                </a:rPr>
                <a:t>              </a:t>
              </a:r>
              <a:r>
                <a:rPr lang="ko-KR" altLang="en-US" sz="1600" dirty="0">
                  <a:latin typeface="나눔명조" pitchFamily="18" charset="-127"/>
                  <a:ea typeface="나눔명조" pitchFamily="18" charset="-127"/>
                </a:rPr>
                <a:t>제주도</a:t>
              </a:r>
              <a:r>
                <a:rPr lang="en-US" altLang="ko-KR" sz="1600" dirty="0">
                  <a:latin typeface="나눔명조" pitchFamily="18" charset="-127"/>
                  <a:ea typeface="나눔명조" pitchFamily="18" charset="-127"/>
                </a:rPr>
                <a:t>, </a:t>
              </a:r>
              <a:r>
                <a:rPr lang="ko-KR" altLang="en-US" sz="1600" dirty="0">
                  <a:latin typeface="나눔명조" pitchFamily="18" charset="-127"/>
                  <a:ea typeface="나눔명조" pitchFamily="18" charset="-127"/>
                </a:rPr>
                <a:t>거문도 및 울릉도를 포함한</a:t>
              </a:r>
              <a:endParaRPr lang="en-US" altLang="ko-KR" sz="1600" dirty="0"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en-US" altLang="ko-KR" sz="1600" dirty="0">
                  <a:latin typeface="나눔명조" pitchFamily="18" charset="-127"/>
                  <a:ea typeface="나눔명조" pitchFamily="18" charset="-127"/>
                </a:rPr>
                <a:t>              </a:t>
              </a:r>
              <a:r>
                <a:rPr lang="ko-KR" altLang="en-US" sz="1600" dirty="0">
                  <a:latin typeface="나눔명조" pitchFamily="18" charset="-127"/>
                  <a:ea typeface="나눔명조" pitchFamily="18" charset="-127"/>
                </a:rPr>
                <a:t>한국의 모든 권리</a:t>
              </a:r>
              <a:r>
                <a:rPr lang="en-US" altLang="ko-KR" sz="1600" dirty="0">
                  <a:latin typeface="나눔명조" pitchFamily="18" charset="-127"/>
                  <a:ea typeface="나눔명조" pitchFamily="18" charset="-127"/>
                </a:rPr>
                <a:t>, </a:t>
              </a:r>
              <a:r>
                <a:rPr lang="ko-KR" altLang="en-US" sz="1600" dirty="0">
                  <a:latin typeface="나눔명조" pitchFamily="18" charset="-127"/>
                  <a:ea typeface="나눔명조" pitchFamily="18" charset="-127"/>
                </a:rPr>
                <a:t>권원 및 청구권을</a:t>
              </a:r>
              <a:endParaRPr lang="en-US" altLang="ko-KR" sz="1600" dirty="0"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en-US" altLang="ko-KR" sz="1600" dirty="0">
                  <a:latin typeface="나눔명조" pitchFamily="18" charset="-127"/>
                  <a:ea typeface="나눔명조" pitchFamily="18" charset="-127"/>
                </a:rPr>
                <a:t>              </a:t>
              </a:r>
              <a:r>
                <a:rPr lang="ko-KR" altLang="en-US" sz="1600" dirty="0">
                  <a:latin typeface="나눔명조" pitchFamily="18" charset="-127"/>
                  <a:ea typeface="나눔명조" pitchFamily="18" charset="-127"/>
                </a:rPr>
                <a:t>포기한다</a:t>
              </a:r>
              <a:r>
                <a:rPr lang="en-US" altLang="ko-KR" sz="1600" dirty="0">
                  <a:latin typeface="나눔명조" pitchFamily="18" charset="-127"/>
                  <a:ea typeface="나눔명조" pitchFamily="18" charset="-127"/>
                </a:rPr>
                <a:t>”</a:t>
              </a:r>
            </a:p>
          </p:txBody>
        </p:sp>
      </p:grp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3942"/>
            <a:ext cx="184702" cy="36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6" tIns="45713" rIns="91426" bIns="45713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83217840" descr="EMB000016706a16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290"/>
          <a:stretch>
            <a:fillRect/>
          </a:stretch>
        </p:blipFill>
        <p:spPr bwMode="auto">
          <a:xfrm>
            <a:off x="5483318" y="3523346"/>
            <a:ext cx="3011407" cy="296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94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5198613" y="260648"/>
            <a:ext cx="3765879" cy="698598"/>
            <a:chOff x="3329648" y="712895"/>
            <a:chExt cx="3765879" cy="698598"/>
          </a:xfrm>
        </p:grpSpPr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9648" y="822569"/>
              <a:ext cx="3765879" cy="58235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722433" y="989290"/>
              <a:ext cx="20098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dirty="0">
                  <a:latin typeface="나눔명조" pitchFamily="18" charset="-127"/>
                  <a:ea typeface="나눔명조" pitchFamily="18" charset="-127"/>
                </a:rPr>
                <a:t>에 대한 한국의 주장</a:t>
              </a:r>
            </a:p>
          </p:txBody>
        </p:sp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7903" y="712895"/>
              <a:ext cx="620121" cy="698598"/>
            </a:xfrm>
            <a:prstGeom prst="rect">
              <a:avLst/>
            </a:prstGeom>
          </p:spPr>
        </p:pic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43942"/>
            <a:ext cx="184702" cy="36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6" tIns="45713" rIns="91426" bIns="45713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226915" y="902831"/>
            <a:ext cx="8233515" cy="1977436"/>
            <a:chOff x="226915" y="902831"/>
            <a:chExt cx="8233515" cy="1977436"/>
          </a:xfrm>
        </p:grpSpPr>
        <p:pic>
          <p:nvPicPr>
            <p:cNvPr id="13" name="Picture 2" descr="C:\Users\madeit-top1\Documents\PPT\[36] Angrymomo_Oriental\2040060889_O8ovzWpr_EBA8B9EBB288ECA790_010.jpg"/>
            <p:cNvPicPr>
              <a:picLocks noChangeAspect="1" noChangeArrowheads="1"/>
            </p:cNvPicPr>
            <p:nvPr/>
          </p:nvPicPr>
          <p:blipFill rotWithShape="1"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17656" y1="45714" x2="21563" y2="676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98" t="20288" r="15257" b="7351"/>
            <a:stretch/>
          </p:blipFill>
          <p:spPr bwMode="auto">
            <a:xfrm>
              <a:off x="226915" y="902831"/>
              <a:ext cx="3192959" cy="1977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755578" y="1371370"/>
              <a:ext cx="7704852" cy="690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07" indent="-285707">
                <a:buFont typeface="Wingdings" pitchFamily="2" charset="2"/>
                <a:buChar char="ü"/>
              </a:pPr>
              <a:r>
                <a:rPr lang="en-US" altLang="ko-KR" sz="2000" b="1" dirty="0" smtClean="0">
                  <a:latin typeface="나눔명조" pitchFamily="18" charset="-127"/>
                  <a:ea typeface="나눔명조" pitchFamily="18" charset="-127"/>
                </a:rPr>
                <a:t>1954 </a:t>
              </a:r>
              <a:r>
                <a:rPr lang="ko-KR" altLang="en-US" sz="2000" b="1" dirty="0" smtClean="0">
                  <a:latin typeface="나눔명조" pitchFamily="18" charset="-127"/>
                  <a:ea typeface="나눔명조" pitchFamily="18" charset="-127"/>
                </a:rPr>
                <a:t>독도 문제를 국제사법재판소</a:t>
              </a:r>
              <a:r>
                <a:rPr lang="en-US" altLang="ko-KR" sz="2000" b="1" dirty="0" smtClean="0">
                  <a:latin typeface="나눔명조" pitchFamily="18" charset="-127"/>
                  <a:ea typeface="나눔명조" pitchFamily="18" charset="-127"/>
                </a:rPr>
                <a:t>(ICJ)</a:t>
              </a:r>
              <a:r>
                <a:rPr lang="ko-KR" altLang="en-US" sz="2000" b="1" dirty="0" smtClean="0">
                  <a:latin typeface="나눔명조" pitchFamily="18" charset="-127"/>
                  <a:ea typeface="나눔명조" pitchFamily="18" charset="-127"/>
                </a:rPr>
                <a:t>에 </a:t>
              </a:r>
              <a:endParaRPr lang="en-US" altLang="ko-KR" sz="2000" b="1" dirty="0" smtClean="0"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ko-KR" altLang="en-US" sz="2000" b="1" dirty="0" smtClean="0">
                  <a:latin typeface="나눔명조" pitchFamily="18" charset="-127"/>
                  <a:ea typeface="나눔명조" pitchFamily="18" charset="-127"/>
                </a:rPr>
                <a:t>        회부하자는</a:t>
              </a:r>
              <a:r>
                <a:rPr lang="en-US" altLang="ko-KR" sz="2000" b="1" dirty="0" smtClean="0"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ko-KR" altLang="en-US" sz="2000" b="1" dirty="0" smtClean="0">
                  <a:latin typeface="나눔명조" pitchFamily="18" charset="-127"/>
                  <a:ea typeface="나눔명조" pitchFamily="18" charset="-127"/>
                </a:rPr>
                <a:t>일본 정부의 주장에 대한 </a:t>
              </a:r>
              <a:r>
                <a:rPr lang="ko-KR" altLang="en-US" sz="2000" b="1" u="sng" dirty="0" smtClean="0">
                  <a:latin typeface="나눔명조" pitchFamily="18" charset="-127"/>
                  <a:ea typeface="나눔명조" pitchFamily="18" charset="-127"/>
                </a:rPr>
                <a:t>우리 정부의 입장</a:t>
              </a:r>
              <a:endParaRPr lang="en-US" altLang="ko-KR" sz="2000" b="1" u="sng" dirty="0" smtClean="0">
                <a:latin typeface="나눔명조" pitchFamily="18" charset="-127"/>
                <a:ea typeface="나눔명조" pitchFamily="18" charset="-127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99592" y="2420888"/>
            <a:ext cx="7701613" cy="468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일본 정부의 제의는 사법절차를 가장한 또 다른 허위의 시도에 불과하다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. </a:t>
            </a:r>
          </a:p>
          <a:p>
            <a:pPr marL="285750" indent="-285750">
              <a:buFontTx/>
              <a:buChar char="-"/>
            </a:pPr>
            <a:endParaRPr lang="en-US" altLang="ko-KR" dirty="0">
              <a:latin typeface="나눔명조" pitchFamily="18" charset="-127"/>
              <a:ea typeface="나눔명조" pitchFamily="18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한국은 </a:t>
            </a:r>
            <a:r>
              <a:rPr lang="ko-KR" altLang="en-US" sz="1850" b="1" dirty="0" smtClean="0">
                <a:latin typeface="나눔명조" pitchFamily="18" charset="-127"/>
                <a:ea typeface="나눔명조" pitchFamily="18" charset="-127"/>
              </a:rPr>
              <a:t>독도에 대한 영유권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을 갖고 있으며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한국이 국제재판소에서 이 권리를 증명해야 할 하등의 이유가 없다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.</a:t>
            </a:r>
          </a:p>
          <a:p>
            <a:endParaRPr lang="en-US" altLang="ko-KR" sz="400" dirty="0">
              <a:latin typeface="나눔명조" pitchFamily="18" charset="-127"/>
              <a:ea typeface="나눔명조" pitchFamily="18" charset="-127"/>
            </a:endParaRPr>
          </a:p>
          <a:p>
            <a:endParaRPr lang="en-US" altLang="ko-KR" dirty="0" smtClean="0">
              <a:latin typeface="나눔명조" pitchFamily="18" charset="-127"/>
              <a:ea typeface="나눔명조" pitchFamily="18" charset="-127"/>
            </a:endParaRPr>
          </a:p>
          <a:p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- 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일본 제국주의에 의한 한국의 주권 침탈은 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1910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년까지 단계적으로 이루어졌으며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, 1904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년 일본은 강압에 의해 체결한 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‘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한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·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일 의정서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’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와 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‘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제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1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차 한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·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일 협약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’ 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으로 한국에 대한 실질적인 통제권을 획득하였다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.</a:t>
            </a:r>
          </a:p>
          <a:p>
            <a:endParaRPr lang="en-US" altLang="ko-KR" sz="400" dirty="0">
              <a:latin typeface="나눔명조" pitchFamily="18" charset="-127"/>
              <a:ea typeface="나눔명조" pitchFamily="18" charset="-127"/>
            </a:endParaRPr>
          </a:p>
          <a:p>
            <a:endParaRPr lang="en-US" altLang="ko-KR" sz="1850" b="1" dirty="0" smtClean="0">
              <a:latin typeface="나눔명조" pitchFamily="18" charset="-127"/>
              <a:ea typeface="나눔명조" pitchFamily="18" charset="-127"/>
            </a:endParaRPr>
          </a:p>
          <a:p>
            <a:r>
              <a:rPr lang="en-US" altLang="ko-KR" sz="1850" b="1" dirty="0" smtClean="0">
                <a:latin typeface="나눔명조" pitchFamily="18" charset="-127"/>
                <a:ea typeface="나눔명조" pitchFamily="18" charset="-127"/>
              </a:rPr>
              <a:t>- </a:t>
            </a:r>
            <a:r>
              <a:rPr lang="ko-KR" altLang="en-US" sz="1850" b="1" dirty="0" smtClean="0">
                <a:latin typeface="나눔명조" pitchFamily="18" charset="-127"/>
                <a:ea typeface="나눔명조" pitchFamily="18" charset="-127"/>
              </a:rPr>
              <a:t>독도는 일본의 한국 침략의 최초 희생물이다</a:t>
            </a:r>
            <a:r>
              <a:rPr lang="en-US" altLang="ko-KR" sz="1850" b="1" dirty="0" smtClean="0">
                <a:latin typeface="나눔명조" pitchFamily="18" charset="-127"/>
                <a:ea typeface="나눔명조" pitchFamily="18" charset="-127"/>
              </a:rPr>
              <a:t>.</a:t>
            </a:r>
            <a:r>
              <a:rPr lang="en-US" altLang="ko-KR" sz="1850" dirty="0" smtClean="0">
                <a:latin typeface="나눔명조" pitchFamily="18" charset="-127"/>
                <a:ea typeface="나눔명조" pitchFamily="18" charset="-127"/>
              </a:rPr>
              <a:t>  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독도에 대한 일본의 비합리적이고 끈질긴 주장은 한국 국민들로 하여금 일본이 다시 한국 침략을 시도 하는 것은 아닌지 의심케 한다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한국 국민들에게 있어 </a:t>
            </a:r>
            <a:r>
              <a:rPr lang="ko-KR" altLang="en-US" sz="1850" b="1" dirty="0" smtClean="0">
                <a:latin typeface="나눔명조" pitchFamily="18" charset="-127"/>
                <a:ea typeface="나눔명조" pitchFamily="18" charset="-127"/>
              </a:rPr>
              <a:t>독도는 단순히 동해의 작은 섬이 아니라 한국 주권의 상징이다</a:t>
            </a:r>
            <a:r>
              <a:rPr lang="en-US" altLang="ko-KR" sz="1850" b="1" dirty="0" smtClean="0">
                <a:latin typeface="나눔명조" pitchFamily="18" charset="-127"/>
                <a:ea typeface="나눔명조" pitchFamily="18" charset="-127"/>
              </a:rPr>
              <a:t>.</a:t>
            </a:r>
          </a:p>
          <a:p>
            <a:endParaRPr lang="en-US" altLang="ko-KR" sz="900" dirty="0">
              <a:latin typeface="나눔명조" pitchFamily="18" charset="-127"/>
              <a:ea typeface="나눔명조" pitchFamily="18" charset="-127"/>
            </a:endParaRPr>
          </a:p>
          <a:p>
            <a:endParaRPr lang="en-US" altLang="ko-KR" sz="900" dirty="0">
              <a:latin typeface="나눔명조" pitchFamily="18" charset="-127"/>
              <a:ea typeface="나눔명조" pitchFamily="18" charset="-127"/>
            </a:endParaRPr>
          </a:p>
          <a:p>
            <a:endParaRPr lang="en-US" altLang="ko-KR" dirty="0" smtClean="0">
              <a:latin typeface="나눔명조" pitchFamily="18" charset="-127"/>
              <a:ea typeface="나눔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9839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_x184983664" descr="EMB000016706a6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081" y="3573016"/>
            <a:ext cx="5876423" cy="3339877"/>
          </a:xfrm>
          <a:prstGeom prst="rect">
            <a:avLst/>
          </a:prstGeom>
          <a:noFill/>
          <a:effectLst>
            <a:softEdge rad="381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그룹 1"/>
          <p:cNvGrpSpPr/>
          <p:nvPr/>
        </p:nvGrpSpPr>
        <p:grpSpPr>
          <a:xfrm>
            <a:off x="5198613" y="260648"/>
            <a:ext cx="3765879" cy="698598"/>
            <a:chOff x="3329648" y="712895"/>
            <a:chExt cx="3765879" cy="698598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9648" y="822569"/>
              <a:ext cx="3765879" cy="58235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722433" y="989290"/>
              <a:ext cx="20098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dirty="0">
                  <a:latin typeface="나눔명조" pitchFamily="18" charset="-127"/>
                  <a:ea typeface="나눔명조" pitchFamily="18" charset="-127"/>
                </a:rPr>
                <a:t>에 대한 한국의 주장</a:t>
              </a:r>
            </a:p>
          </p:txBody>
        </p:sp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7903" y="712895"/>
              <a:ext cx="620121" cy="698598"/>
            </a:xfrm>
            <a:prstGeom prst="rect">
              <a:avLst/>
            </a:prstGeom>
          </p:spPr>
        </p:pic>
      </p:grpSp>
      <p:grpSp>
        <p:nvGrpSpPr>
          <p:cNvPr id="6" name="그룹 5"/>
          <p:cNvGrpSpPr/>
          <p:nvPr/>
        </p:nvGrpSpPr>
        <p:grpSpPr>
          <a:xfrm>
            <a:off x="226915" y="902830"/>
            <a:ext cx="7990667" cy="2025896"/>
            <a:chOff x="226913" y="902829"/>
            <a:chExt cx="7990665" cy="2025896"/>
          </a:xfrm>
        </p:grpSpPr>
        <p:pic>
          <p:nvPicPr>
            <p:cNvPr id="7" name="Picture 2" descr="C:\Users\madeit-top1\Documents\PPT\[36] Angrymomo_Oriental\2040060889_O8ovzWpr_EBA8B9EBB288ECA790_010.jpg"/>
            <p:cNvPicPr>
              <a:picLocks noChangeAspect="1" noChangeArrowheads="1"/>
            </p:cNvPicPr>
            <p:nvPr/>
          </p:nvPicPr>
          <p:blipFill rotWithShape="1"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foregroundMark x1="17656" y1="45714" x2="21563" y2="676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98" t="20288" r="15257" b="7351"/>
            <a:stretch/>
          </p:blipFill>
          <p:spPr bwMode="auto">
            <a:xfrm>
              <a:off x="226913" y="902829"/>
              <a:ext cx="3192959" cy="2025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그룹 7"/>
            <p:cNvGrpSpPr/>
            <p:nvPr/>
          </p:nvGrpSpPr>
          <p:grpSpPr>
            <a:xfrm>
              <a:off x="755576" y="1382850"/>
              <a:ext cx="7462002" cy="1361209"/>
              <a:chOff x="971600" y="2194395"/>
              <a:chExt cx="6783639" cy="1361209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971600" y="2194395"/>
                <a:ext cx="43204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07" indent="-285707">
                  <a:buFont typeface="Wingdings" pitchFamily="2" charset="2"/>
                  <a:buChar char="ü"/>
                </a:pPr>
                <a:r>
                  <a:rPr lang="ko-KR" altLang="en-US" sz="2000" b="1" dirty="0" smtClean="0">
                    <a:latin typeface="나눔명조" pitchFamily="18" charset="-127"/>
                    <a:ea typeface="나눔명조" pitchFamily="18" charset="-127"/>
                  </a:rPr>
                  <a:t>대한민국의 독도에 대한 영토주권 행사</a:t>
                </a:r>
                <a:endParaRPr lang="ko-KR" altLang="en-US" sz="2000" b="1" dirty="0">
                  <a:latin typeface="나눔명조" pitchFamily="18" charset="-127"/>
                  <a:ea typeface="나눔명조" pitchFamily="18" charset="-127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126908" y="2909273"/>
                <a:ext cx="66283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 smtClean="0">
                    <a:latin typeface="나눔명조" pitchFamily="18" charset="-127"/>
                    <a:ea typeface="나눔명조" pitchFamily="18" charset="-127"/>
                  </a:rPr>
                  <a:t>-</a:t>
                </a:r>
                <a:r>
                  <a:rPr lang="ko-KR" altLang="en-US" dirty="0" smtClean="0">
                    <a:latin typeface="나눔명조" pitchFamily="18" charset="-127"/>
                    <a:ea typeface="나눔명조" pitchFamily="18" charset="-127"/>
                  </a:rPr>
                  <a:t>현재 대한민국은 독도에 대해서 입법</a:t>
                </a:r>
                <a:r>
                  <a:rPr lang="en-US" altLang="ko-KR" dirty="0" smtClean="0">
                    <a:latin typeface="나눔명조" pitchFamily="18" charset="-127"/>
                    <a:ea typeface="나눔명조" pitchFamily="18" charset="-127"/>
                  </a:rPr>
                  <a:t>·</a:t>
                </a:r>
                <a:r>
                  <a:rPr lang="ko-KR" altLang="en-US" dirty="0" smtClean="0">
                    <a:latin typeface="나눔명조" pitchFamily="18" charset="-127"/>
                    <a:ea typeface="나눔명조" pitchFamily="18" charset="-127"/>
                  </a:rPr>
                  <a:t>행정</a:t>
                </a:r>
                <a:r>
                  <a:rPr lang="en-US" altLang="ko-KR" dirty="0">
                    <a:latin typeface="나눔명조" pitchFamily="18" charset="-127"/>
                    <a:ea typeface="나눔명조" pitchFamily="18" charset="-127"/>
                  </a:rPr>
                  <a:t> </a:t>
                </a:r>
                <a:r>
                  <a:rPr lang="en-US" altLang="ko-KR" dirty="0" smtClean="0">
                    <a:latin typeface="나눔명조" pitchFamily="18" charset="-127"/>
                    <a:ea typeface="나눔명조" pitchFamily="18" charset="-127"/>
                  </a:rPr>
                  <a:t>·</a:t>
                </a:r>
                <a:r>
                  <a:rPr lang="ko-KR" altLang="en-US" dirty="0" smtClean="0">
                    <a:latin typeface="나눔명조" pitchFamily="18" charset="-127"/>
                    <a:ea typeface="나눔명조" pitchFamily="18" charset="-127"/>
                  </a:rPr>
                  <a:t>사법적으로 확고한 </a:t>
                </a:r>
                <a:endParaRPr lang="en-US" altLang="ko-KR" dirty="0" smtClean="0">
                  <a:latin typeface="나눔명조" pitchFamily="18" charset="-127"/>
                  <a:ea typeface="나눔명조" pitchFamily="18" charset="-127"/>
                </a:endParaRPr>
              </a:p>
              <a:p>
                <a:r>
                  <a:rPr lang="en-US" altLang="ko-KR" dirty="0">
                    <a:latin typeface="나눔명조" pitchFamily="18" charset="-127"/>
                    <a:ea typeface="나눔명조" pitchFamily="18" charset="-127"/>
                  </a:rPr>
                  <a:t> </a:t>
                </a:r>
                <a:r>
                  <a:rPr lang="en-US" altLang="ko-KR" dirty="0" smtClean="0">
                    <a:latin typeface="나눔명조" pitchFamily="18" charset="-127"/>
                    <a:ea typeface="나눔명조" pitchFamily="18" charset="-127"/>
                  </a:rPr>
                  <a:t> </a:t>
                </a:r>
                <a:r>
                  <a:rPr lang="ko-KR" altLang="en-US" dirty="0" smtClean="0">
                    <a:latin typeface="나눔명조" pitchFamily="18" charset="-127"/>
                    <a:ea typeface="나눔명조" pitchFamily="18" charset="-127"/>
                  </a:rPr>
                  <a:t>영토주권을 행사하고 있다</a:t>
                </a:r>
                <a:r>
                  <a:rPr lang="en-US" altLang="ko-KR" dirty="0" smtClean="0">
                    <a:latin typeface="나눔명조" pitchFamily="18" charset="-127"/>
                    <a:ea typeface="나눔명조" pitchFamily="18" charset="-127"/>
                  </a:rPr>
                  <a:t>.</a:t>
                </a:r>
                <a:r>
                  <a:rPr lang="ko-KR" altLang="en-US" dirty="0" smtClean="0">
                    <a:latin typeface="나눔명조" pitchFamily="18" charset="-127"/>
                    <a:ea typeface="나눔명조" pitchFamily="18" charset="-127"/>
                  </a:rPr>
                  <a:t> </a:t>
                </a:r>
                <a:endParaRPr lang="en-US" altLang="ko-KR" sz="900" dirty="0">
                  <a:latin typeface="나눔명조" pitchFamily="18" charset="-127"/>
                  <a:ea typeface="나눔명조" pitchFamily="18" charset="-127"/>
                </a:endParaRPr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395536" y="2987660"/>
            <a:ext cx="3666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latin typeface="나눔명조" pitchFamily="18" charset="-127"/>
                <a:ea typeface="나눔명조" pitchFamily="18" charset="-127"/>
              </a:rPr>
              <a:t>첫 째</a:t>
            </a:r>
            <a:r>
              <a:rPr lang="en-US" altLang="ko-KR" b="1" dirty="0" smtClean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경찰이 상주하여 독도를 경비</a:t>
            </a:r>
            <a:endParaRPr lang="ko-KR" altLang="en-US" dirty="0"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6" y="3707740"/>
            <a:ext cx="3871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latin typeface="나눔명조" pitchFamily="18" charset="-127"/>
                <a:ea typeface="나눔명조" pitchFamily="18" charset="-127"/>
              </a:rPr>
              <a:t>둘</a:t>
            </a:r>
            <a:r>
              <a:rPr lang="ko-KR" altLang="en-US" b="1" dirty="0" smtClean="0">
                <a:latin typeface="나눔명조" pitchFamily="18" charset="-127"/>
                <a:ea typeface="나눔명조" pitchFamily="18" charset="-127"/>
              </a:rPr>
              <a:t> 째</a:t>
            </a:r>
            <a:r>
              <a:rPr lang="en-US" altLang="ko-KR" b="1" dirty="0" smtClean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우리 군이 독도 영해</a:t>
            </a:r>
            <a:r>
              <a:rPr lang="en-US" altLang="ko-KR" dirty="0">
                <a:latin typeface="나눔명조" pitchFamily="18" charset="-127"/>
                <a:ea typeface="나눔명조" pitchFamily="18" charset="-127"/>
              </a:rPr>
              <a:t> 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·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영공 수호</a:t>
            </a:r>
            <a:endParaRPr lang="ko-KR" altLang="en-US" dirty="0"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536" y="4427820"/>
            <a:ext cx="3296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latin typeface="나눔명조" pitchFamily="18" charset="-127"/>
                <a:ea typeface="나눔명조" pitchFamily="18" charset="-127"/>
              </a:rPr>
              <a:t>셋 째</a:t>
            </a:r>
            <a:r>
              <a:rPr lang="en-US" altLang="ko-KR" b="1" dirty="0" smtClean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독도 관련 각종 법령 시행</a:t>
            </a:r>
            <a:endParaRPr lang="ko-KR" altLang="en-US" dirty="0"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5147900"/>
            <a:ext cx="4379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latin typeface="나눔명조" pitchFamily="18" charset="-127"/>
                <a:ea typeface="나눔명조" pitchFamily="18" charset="-127"/>
              </a:rPr>
              <a:t>넷</a:t>
            </a:r>
            <a:r>
              <a:rPr lang="ko-KR" altLang="en-US" b="1" dirty="0" smtClean="0">
                <a:latin typeface="나눔명조" pitchFamily="18" charset="-127"/>
                <a:ea typeface="나눔명조" pitchFamily="18" charset="-127"/>
              </a:rPr>
              <a:t> 째</a:t>
            </a:r>
            <a:r>
              <a:rPr lang="en-US" altLang="ko-KR" b="1" dirty="0" smtClean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등대 등 여러 가지 시설물 설치</a:t>
            </a:r>
            <a:r>
              <a:rPr lang="en-US" altLang="ko-KR" dirty="0">
                <a:latin typeface="나눔명조" pitchFamily="18" charset="-127"/>
                <a:ea typeface="나눔명조" pitchFamily="18" charset="-127"/>
              </a:rPr>
              <a:t> 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·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운영</a:t>
            </a:r>
            <a:endParaRPr lang="ko-KR" altLang="en-US" dirty="0"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536" y="5867980"/>
            <a:ext cx="2938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latin typeface="나눔명조" pitchFamily="18" charset="-127"/>
                <a:ea typeface="나눔명조" pitchFamily="18" charset="-127"/>
              </a:rPr>
              <a:t>다섯째</a:t>
            </a:r>
            <a:r>
              <a:rPr lang="en-US" altLang="ko-KR" b="1" dirty="0" smtClean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우리 주민 독도 거주</a:t>
            </a:r>
            <a:endParaRPr lang="ko-KR" altLang="en-US" dirty="0"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23" name="설명선 2(강조선) 22"/>
          <p:cNvSpPr/>
          <p:nvPr/>
        </p:nvSpPr>
        <p:spPr>
          <a:xfrm>
            <a:off x="5220072" y="2744060"/>
            <a:ext cx="3697114" cy="3493252"/>
          </a:xfrm>
          <a:prstGeom prst="accentCallout2">
            <a:avLst>
              <a:gd name="adj1" fmla="val 9449"/>
              <a:gd name="adj2" fmla="val -2973"/>
              <a:gd name="adj3" fmla="val 54077"/>
              <a:gd name="adj4" fmla="val -18243"/>
              <a:gd name="adj5" fmla="val 53887"/>
              <a:gd name="adj6" fmla="val -340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1200" dirty="0" smtClean="0">
                <a:solidFill>
                  <a:schemeClr val="tx1"/>
                </a:solidFill>
              </a:rPr>
              <a:t>-</a:t>
            </a:r>
            <a:r>
              <a:rPr lang="en-US" altLang="ko-KR" sz="1200" dirty="0">
                <a:solidFill>
                  <a:schemeClr val="tx1"/>
                </a:solidFill>
              </a:rPr>
              <a:t>EEZ</a:t>
            </a:r>
            <a:r>
              <a:rPr lang="ko-KR" altLang="en-US" sz="1200" dirty="0" smtClean="0">
                <a:solidFill>
                  <a:schemeClr val="tx1"/>
                </a:solidFill>
              </a:rPr>
              <a:t>에서의 외국인 어업 제한 위반 선박 등에 대한 </a:t>
            </a:r>
            <a:endParaRPr lang="en-US" altLang="ko-KR" sz="1200" dirty="0" smtClean="0">
              <a:solidFill>
                <a:schemeClr val="tx1"/>
              </a:solidFill>
            </a:endParaRPr>
          </a:p>
          <a:p>
            <a:pPr fontAlgn="base"/>
            <a:r>
              <a:rPr lang="en-US" altLang="ko-KR" sz="1200" dirty="0">
                <a:solidFill>
                  <a:schemeClr val="tx1"/>
                </a:solidFill>
              </a:rPr>
              <a:t> </a:t>
            </a:r>
            <a:r>
              <a:rPr lang="ko-KR" altLang="en-US" sz="1200" dirty="0" smtClean="0">
                <a:solidFill>
                  <a:schemeClr val="tx1"/>
                </a:solidFill>
              </a:rPr>
              <a:t>규칙</a:t>
            </a:r>
            <a:r>
              <a:rPr lang="en-US" altLang="ko-KR" sz="1200" dirty="0">
                <a:solidFill>
                  <a:schemeClr val="tx1"/>
                </a:solidFill>
              </a:rPr>
              <a:t>(97.8.7</a:t>
            </a:r>
            <a:r>
              <a:rPr lang="ko-KR" altLang="en-US" sz="1200" dirty="0">
                <a:solidFill>
                  <a:schemeClr val="tx1"/>
                </a:solidFill>
              </a:rPr>
              <a:t>시행</a:t>
            </a:r>
            <a:r>
              <a:rPr lang="en-US" altLang="ko-KR" sz="1200" dirty="0">
                <a:solidFill>
                  <a:schemeClr val="tx1"/>
                </a:solidFill>
              </a:rPr>
              <a:t>)</a:t>
            </a:r>
            <a:endParaRPr lang="ko-KR" altLang="en-US" sz="1200" dirty="0">
              <a:solidFill>
                <a:schemeClr val="tx1"/>
              </a:solidFill>
            </a:endParaRPr>
          </a:p>
          <a:p>
            <a:pPr fontAlgn="base"/>
            <a:r>
              <a:rPr lang="en-US" altLang="ko-KR" sz="1200" dirty="0" smtClean="0">
                <a:solidFill>
                  <a:schemeClr val="tx1"/>
                </a:solidFill>
              </a:rPr>
              <a:t>-</a:t>
            </a:r>
            <a:r>
              <a:rPr lang="ko-KR" altLang="en-US" sz="1200" dirty="0">
                <a:solidFill>
                  <a:schemeClr val="tx1"/>
                </a:solidFill>
              </a:rPr>
              <a:t>독도 등 도서지역의 생태계보전에 관한 </a:t>
            </a:r>
            <a:r>
              <a:rPr lang="ko-KR" altLang="en-US" sz="1200" dirty="0" smtClean="0">
                <a:solidFill>
                  <a:schemeClr val="tx1"/>
                </a:solidFill>
              </a:rPr>
              <a:t>특별법</a:t>
            </a:r>
            <a:endParaRPr lang="en-US" altLang="ko-KR" sz="1200" dirty="0" smtClean="0">
              <a:solidFill>
                <a:schemeClr val="tx1"/>
              </a:solidFill>
            </a:endParaRPr>
          </a:p>
          <a:p>
            <a:pPr fontAlgn="base"/>
            <a:r>
              <a:rPr lang="en-US" altLang="ko-KR" sz="1200" dirty="0">
                <a:solidFill>
                  <a:schemeClr val="tx1"/>
                </a:solidFill>
              </a:rPr>
              <a:t> </a:t>
            </a:r>
            <a:r>
              <a:rPr lang="en-US" altLang="ko-KR" sz="1200" dirty="0" smtClean="0">
                <a:solidFill>
                  <a:schemeClr val="tx1"/>
                </a:solidFill>
              </a:rPr>
              <a:t>(</a:t>
            </a:r>
            <a:r>
              <a:rPr lang="en-US" altLang="ko-KR" sz="1200" dirty="0">
                <a:solidFill>
                  <a:schemeClr val="tx1"/>
                </a:solidFill>
              </a:rPr>
              <a:t>02.12.30)</a:t>
            </a:r>
            <a:endParaRPr lang="ko-KR" altLang="en-US" sz="1200" dirty="0">
              <a:solidFill>
                <a:schemeClr val="tx1"/>
              </a:solidFill>
            </a:endParaRPr>
          </a:p>
          <a:p>
            <a:pPr fontAlgn="base"/>
            <a:r>
              <a:rPr lang="en-US" altLang="ko-KR" sz="1200" dirty="0" smtClean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-</a:t>
            </a:r>
            <a:r>
              <a:rPr lang="ko-KR" altLang="en-US" sz="1200" dirty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어업자원보호법</a:t>
            </a:r>
            <a:r>
              <a:rPr lang="en-US" altLang="ko-KR" sz="1200" dirty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(08.2.29)</a:t>
            </a:r>
            <a:endParaRPr lang="ko-KR" altLang="en-US" sz="1200" dirty="0">
              <a:solidFill>
                <a:schemeClr val="tx1"/>
              </a:solidFill>
              <a:latin typeface="나눔명조" pitchFamily="18" charset="-127"/>
              <a:ea typeface="나눔명조" pitchFamily="18" charset="-127"/>
            </a:endParaRPr>
          </a:p>
          <a:p>
            <a:pPr fontAlgn="base"/>
            <a:r>
              <a:rPr lang="en-US" altLang="ko-KR" sz="1200" dirty="0" smtClean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-</a:t>
            </a:r>
            <a:r>
              <a:rPr lang="ko-KR" altLang="en-US" sz="1200" dirty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해양과학조사법시행규칙</a:t>
            </a:r>
            <a:r>
              <a:rPr lang="en-US" altLang="ko-KR" sz="1200" dirty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(08.3.14)</a:t>
            </a:r>
            <a:endParaRPr lang="ko-KR" altLang="en-US" sz="1200" dirty="0">
              <a:solidFill>
                <a:schemeClr val="tx1"/>
              </a:solidFill>
              <a:latin typeface="나눔명조" pitchFamily="18" charset="-127"/>
              <a:ea typeface="나눔명조" pitchFamily="18" charset="-127"/>
            </a:endParaRPr>
          </a:p>
          <a:p>
            <a:pPr fontAlgn="base"/>
            <a:r>
              <a:rPr lang="en-US" altLang="ko-KR" sz="1200" dirty="0" smtClean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-</a:t>
            </a:r>
            <a:r>
              <a:rPr lang="ko-KR" altLang="en-US" sz="1200" dirty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국토의 계획 및 이용에 관한 법률</a:t>
            </a:r>
            <a:r>
              <a:rPr lang="en-US" altLang="ko-KR" sz="1200" dirty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(09.2.6)</a:t>
            </a:r>
            <a:endParaRPr lang="ko-KR" altLang="en-US" sz="1200" dirty="0">
              <a:solidFill>
                <a:schemeClr val="tx1"/>
              </a:solidFill>
              <a:latin typeface="나눔명조" pitchFamily="18" charset="-127"/>
              <a:ea typeface="나눔명조" pitchFamily="18" charset="-127"/>
            </a:endParaRPr>
          </a:p>
          <a:p>
            <a:pPr fontAlgn="base"/>
            <a:r>
              <a:rPr lang="en-US" altLang="ko-KR" sz="1200" dirty="0" smtClean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-</a:t>
            </a:r>
            <a:r>
              <a:rPr lang="en-US" altLang="ko-KR" sz="1200" dirty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EEZ</a:t>
            </a:r>
            <a:r>
              <a:rPr lang="ko-KR" altLang="en-US" sz="1200" dirty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에서의 외국인어업 등에 대한 주권적 권리의 </a:t>
            </a:r>
            <a:r>
              <a:rPr lang="ko-KR" altLang="en-US" sz="1200" dirty="0" smtClean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행</a:t>
            </a:r>
            <a:endParaRPr lang="en-US" altLang="ko-KR" sz="1200" dirty="0" smtClean="0">
              <a:solidFill>
                <a:schemeClr val="tx1"/>
              </a:solidFill>
              <a:latin typeface="나눔명조" pitchFamily="18" charset="-127"/>
              <a:ea typeface="나눔명조" pitchFamily="18" charset="-127"/>
            </a:endParaRPr>
          </a:p>
          <a:p>
            <a:pPr fontAlgn="base"/>
            <a:r>
              <a:rPr lang="en-US" altLang="ko-KR" sz="1200" dirty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 </a:t>
            </a:r>
            <a:r>
              <a:rPr lang="en-US" altLang="ko-KR" sz="1200" dirty="0" smtClean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 </a:t>
            </a:r>
            <a:r>
              <a:rPr lang="ko-KR" altLang="en-US" sz="1200" dirty="0" smtClean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사에 관한 법률</a:t>
            </a:r>
            <a:r>
              <a:rPr lang="en-US" altLang="ko-KR" sz="1200" dirty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(10.4.23</a:t>
            </a:r>
            <a:r>
              <a:rPr lang="ko-KR" altLang="en-US" sz="1200" dirty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시행</a:t>
            </a:r>
            <a:r>
              <a:rPr lang="en-US" altLang="ko-KR" sz="1200" dirty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)</a:t>
            </a:r>
            <a:endParaRPr lang="ko-KR" altLang="en-US" sz="1200" dirty="0">
              <a:solidFill>
                <a:schemeClr val="tx1"/>
              </a:solidFill>
              <a:latin typeface="나눔명조" pitchFamily="18" charset="-127"/>
              <a:ea typeface="나눔명조" pitchFamily="18" charset="-127"/>
            </a:endParaRPr>
          </a:p>
          <a:p>
            <a:pPr fontAlgn="base"/>
            <a:r>
              <a:rPr lang="en-US" altLang="ko-KR" sz="1200" dirty="0" smtClean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-</a:t>
            </a:r>
            <a:r>
              <a:rPr lang="ko-KR" altLang="en-US" sz="1200" dirty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문화재위원회 규정</a:t>
            </a:r>
            <a:r>
              <a:rPr lang="en-US" altLang="ko-KR" sz="1200" dirty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(11.2.5 </a:t>
            </a:r>
            <a:r>
              <a:rPr lang="ko-KR" altLang="en-US" sz="1200" dirty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시행</a:t>
            </a:r>
            <a:r>
              <a:rPr lang="en-US" altLang="ko-KR" sz="1200" dirty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)</a:t>
            </a:r>
            <a:endParaRPr lang="ko-KR" altLang="en-US" sz="1200" dirty="0">
              <a:solidFill>
                <a:schemeClr val="tx1"/>
              </a:solidFill>
              <a:latin typeface="나눔명조" pitchFamily="18" charset="-127"/>
              <a:ea typeface="나눔명조" pitchFamily="18" charset="-127"/>
            </a:endParaRPr>
          </a:p>
          <a:p>
            <a:pPr fontAlgn="base"/>
            <a:r>
              <a:rPr lang="en-US" altLang="ko-KR" sz="1200" dirty="0" smtClean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-</a:t>
            </a:r>
            <a:r>
              <a:rPr lang="ko-KR" altLang="en-US" sz="1200" dirty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배타적 경제 </a:t>
            </a:r>
            <a:r>
              <a:rPr lang="ko-KR" altLang="en-US" sz="1200" dirty="0" err="1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수역법</a:t>
            </a:r>
            <a:r>
              <a:rPr lang="en-US" altLang="ko-KR" sz="1200" dirty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(11.4.4</a:t>
            </a:r>
            <a:r>
              <a:rPr lang="ko-KR" altLang="en-US" sz="1200" dirty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시행</a:t>
            </a:r>
            <a:r>
              <a:rPr lang="en-US" altLang="ko-KR" sz="1200" dirty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)</a:t>
            </a:r>
            <a:endParaRPr lang="ko-KR" altLang="en-US" sz="1200" dirty="0">
              <a:solidFill>
                <a:schemeClr val="tx1"/>
              </a:solidFill>
              <a:latin typeface="나눔명조" pitchFamily="18" charset="-127"/>
              <a:ea typeface="나눔명조" pitchFamily="18" charset="-127"/>
            </a:endParaRPr>
          </a:p>
          <a:p>
            <a:pPr fontAlgn="base"/>
            <a:r>
              <a:rPr lang="en-US" altLang="ko-KR" sz="1200" dirty="0" smtClean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-</a:t>
            </a:r>
            <a:r>
              <a:rPr lang="ko-KR" altLang="en-US" sz="1200" dirty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영해 및 접속 </a:t>
            </a:r>
            <a:r>
              <a:rPr lang="ko-KR" altLang="en-US" sz="1200" dirty="0" err="1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수역법</a:t>
            </a:r>
            <a:r>
              <a:rPr lang="en-US" altLang="ko-KR" sz="1200" dirty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(11.4.4)</a:t>
            </a:r>
            <a:endParaRPr lang="ko-KR" altLang="en-US" sz="1200" dirty="0">
              <a:solidFill>
                <a:schemeClr val="tx1"/>
              </a:solidFill>
              <a:latin typeface="나눔명조" pitchFamily="18" charset="-127"/>
              <a:ea typeface="나눔명조" pitchFamily="18" charset="-127"/>
            </a:endParaRPr>
          </a:p>
          <a:p>
            <a:pPr fontAlgn="base"/>
            <a:r>
              <a:rPr lang="en-US" altLang="ko-KR" sz="1200" dirty="0" smtClean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-</a:t>
            </a:r>
            <a:r>
              <a:rPr lang="ko-KR" altLang="en-US" sz="1200" dirty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해저광물자원 개발법</a:t>
            </a:r>
            <a:r>
              <a:rPr lang="en-US" altLang="ko-KR" sz="1200" dirty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(11.4.14 </a:t>
            </a:r>
            <a:r>
              <a:rPr lang="ko-KR" altLang="en-US" sz="1200" dirty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시행</a:t>
            </a:r>
            <a:r>
              <a:rPr lang="en-US" altLang="ko-KR" sz="1200" dirty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)</a:t>
            </a:r>
            <a:endParaRPr lang="ko-KR" altLang="en-US" sz="1200" dirty="0">
              <a:solidFill>
                <a:schemeClr val="tx1"/>
              </a:solidFill>
              <a:latin typeface="나눔명조" pitchFamily="18" charset="-127"/>
              <a:ea typeface="나눔명조" pitchFamily="18" charset="-127"/>
            </a:endParaRPr>
          </a:p>
          <a:p>
            <a:pPr fontAlgn="base"/>
            <a:r>
              <a:rPr lang="en-US" altLang="ko-KR" sz="1200" dirty="0" smtClean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-</a:t>
            </a:r>
            <a:r>
              <a:rPr lang="ko-KR" altLang="en-US" sz="1200" dirty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특정도서 고시</a:t>
            </a:r>
            <a:r>
              <a:rPr lang="en-US" altLang="ko-KR" sz="1200" dirty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(11.8.26)</a:t>
            </a:r>
            <a:endParaRPr lang="ko-KR" altLang="en-US" sz="1200" dirty="0">
              <a:solidFill>
                <a:schemeClr val="tx1"/>
              </a:solidFill>
              <a:latin typeface="나눔명조" pitchFamily="18" charset="-127"/>
              <a:ea typeface="나눔명조" pitchFamily="18" charset="-127"/>
            </a:endParaRPr>
          </a:p>
          <a:p>
            <a:pPr fontAlgn="base"/>
            <a:r>
              <a:rPr lang="en-US" altLang="ko-KR" sz="1200" dirty="0" smtClean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-</a:t>
            </a:r>
            <a:r>
              <a:rPr lang="ko-KR" altLang="en-US" sz="1200" dirty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독도의용수비대 </a:t>
            </a:r>
            <a:r>
              <a:rPr lang="ko-KR" altLang="en-US" sz="1200" dirty="0" err="1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지원법</a:t>
            </a:r>
            <a:r>
              <a:rPr lang="ko-KR" altLang="en-US" sz="1200" dirty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 시행령</a:t>
            </a:r>
            <a:r>
              <a:rPr lang="en-US" altLang="ko-KR" sz="1200" dirty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(11.11.30 </a:t>
            </a:r>
            <a:r>
              <a:rPr lang="ko-KR" altLang="en-US" sz="1200" dirty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시행</a:t>
            </a:r>
            <a:r>
              <a:rPr lang="en-US" altLang="ko-KR" sz="1200" dirty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)</a:t>
            </a:r>
            <a:endParaRPr lang="ko-KR" altLang="en-US" sz="1200" dirty="0">
              <a:solidFill>
                <a:schemeClr val="tx1"/>
              </a:solidFill>
              <a:latin typeface="나눔명조" pitchFamily="18" charset="-127"/>
              <a:ea typeface="나눔명조" pitchFamily="18" charset="-127"/>
            </a:endParaRPr>
          </a:p>
          <a:p>
            <a:pPr fontAlgn="base"/>
            <a:r>
              <a:rPr lang="en-US" altLang="ko-KR" sz="1200" dirty="0" smtClean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-</a:t>
            </a:r>
            <a:r>
              <a:rPr lang="ko-KR" altLang="en-US" sz="1200" dirty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국유재산법 시행령</a:t>
            </a:r>
            <a:r>
              <a:rPr lang="en-US" altLang="ko-KR" sz="1200" dirty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(12.1.26)</a:t>
            </a:r>
            <a:endParaRPr lang="ko-KR" altLang="en-US" sz="1200" dirty="0">
              <a:solidFill>
                <a:schemeClr val="tx1"/>
              </a:solidFill>
              <a:latin typeface="나눔명조" pitchFamily="18" charset="-127"/>
              <a:ea typeface="나눔명조" pitchFamily="18" charset="-127"/>
            </a:endParaRPr>
          </a:p>
          <a:p>
            <a:pPr fontAlgn="base"/>
            <a:r>
              <a:rPr lang="en-US" altLang="ko-KR" sz="1200" dirty="0" smtClean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-</a:t>
            </a:r>
            <a:r>
              <a:rPr lang="ko-KR" altLang="en-US" sz="1200" dirty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무인도서의 보전 및 관리에 관한 법률</a:t>
            </a:r>
            <a:r>
              <a:rPr lang="en-US" altLang="ko-KR" sz="1200" dirty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(12.2.5</a:t>
            </a:r>
            <a:r>
              <a:rPr lang="ko-KR" altLang="en-US" sz="1200" dirty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시행</a:t>
            </a:r>
            <a:r>
              <a:rPr lang="en-US" altLang="ko-KR" sz="1200" dirty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)</a:t>
            </a:r>
            <a:endParaRPr lang="ko-KR" altLang="en-US" sz="1200" dirty="0">
              <a:solidFill>
                <a:schemeClr val="tx1"/>
              </a:solidFill>
              <a:latin typeface="나눔명조" pitchFamily="18" charset="-127"/>
              <a:ea typeface="나눔명조" pitchFamily="18" charset="-127"/>
            </a:endParaRPr>
          </a:p>
          <a:p>
            <a:pPr fontAlgn="base"/>
            <a:r>
              <a:rPr lang="en-US" altLang="ko-KR" sz="1200" dirty="0" smtClean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-</a:t>
            </a:r>
            <a:r>
              <a:rPr lang="ko-KR" altLang="en-US" sz="1200" dirty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문화재보호법</a:t>
            </a:r>
            <a:r>
              <a:rPr lang="en-US" altLang="ko-KR" sz="1200" dirty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(12.3.17)</a:t>
            </a:r>
            <a:endParaRPr lang="ko-KR" altLang="en-US" sz="1200" dirty="0">
              <a:solidFill>
                <a:schemeClr val="tx1"/>
              </a:solidFill>
              <a:latin typeface="나눔명조" pitchFamily="18" charset="-127"/>
              <a:ea typeface="나눔명조" pitchFamily="18" charset="-127"/>
            </a:endParaRPr>
          </a:p>
          <a:p>
            <a:pPr fontAlgn="base"/>
            <a:r>
              <a:rPr lang="en-US" altLang="ko-KR" sz="1200" dirty="0" smtClean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-</a:t>
            </a:r>
            <a:r>
              <a:rPr lang="ko-KR" altLang="en-US" sz="1200" dirty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독도의 </a:t>
            </a:r>
            <a:r>
              <a:rPr lang="ko-KR" altLang="en-US" sz="1200" dirty="0" smtClean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지속 가능한 </a:t>
            </a:r>
            <a:r>
              <a:rPr lang="ko-KR" altLang="en-US" sz="1200" dirty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이용에 관한 법률</a:t>
            </a:r>
            <a:r>
              <a:rPr lang="en-US" altLang="ko-KR" sz="1200" dirty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(12.8.23</a:t>
            </a:r>
            <a:r>
              <a:rPr lang="ko-KR" altLang="en-US" sz="1200" dirty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시행</a:t>
            </a:r>
            <a:r>
              <a:rPr lang="en-US" altLang="ko-KR" sz="1200" dirty="0" smtClean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)</a:t>
            </a:r>
            <a:endParaRPr lang="ko-KR" altLang="en-US" sz="1200" dirty="0">
              <a:solidFill>
                <a:schemeClr val="tx1"/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182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708908"/>
            <a:ext cx="4931747" cy="3312368"/>
          </a:xfrm>
          <a:prstGeom prst="rect">
            <a:avLst/>
          </a:prstGeom>
          <a:effectLst>
            <a:softEdge rad="596900"/>
          </a:effectLst>
        </p:spPr>
      </p:pic>
      <p:sp>
        <p:nvSpPr>
          <p:cNvPr id="2" name="TextBox 1"/>
          <p:cNvSpPr txBox="1"/>
          <p:nvPr/>
        </p:nvSpPr>
        <p:spPr>
          <a:xfrm>
            <a:off x="1187624" y="1939481"/>
            <a:ext cx="7704856" cy="769427"/>
          </a:xfrm>
          <a:prstGeom prst="rect">
            <a:avLst/>
          </a:prstGeom>
          <a:noFill/>
          <a:ln>
            <a:noFill/>
          </a:ln>
        </p:spPr>
        <p:txBody>
          <a:bodyPr wrap="square" lIns="91426" tIns="45713" rIns="91426" bIns="45713" rtlCol="0">
            <a:spAutoFit/>
          </a:bodyPr>
          <a:lstStyle/>
          <a:p>
            <a:r>
              <a:rPr lang="ko-KR" altLang="en-US" sz="4400" b="1" dirty="0"/>
              <a:t> </a:t>
            </a:r>
            <a:r>
              <a:rPr lang="ko-KR" altLang="en-US" sz="4400" b="1" dirty="0" smtClean="0"/>
              <a:t>     </a:t>
            </a:r>
            <a:r>
              <a:rPr lang="ko-KR" altLang="en-US" sz="3200" dirty="0" smtClean="0">
                <a:latin typeface="나눔명조" pitchFamily="18" charset="-127"/>
                <a:ea typeface="나눔명조" pitchFamily="18" charset="-127"/>
              </a:rPr>
              <a:t>는</a:t>
            </a:r>
            <a:r>
              <a:rPr lang="ko-KR" altLang="en-US" sz="4400" dirty="0" smtClean="0">
                <a:latin typeface="나눔명조" pitchFamily="18" charset="-127"/>
                <a:ea typeface="나눔명조" pitchFamily="18" charset="-127"/>
              </a:rPr>
              <a:t>  </a:t>
            </a:r>
            <a:r>
              <a:rPr lang="ko-KR" alt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나눔명조" pitchFamily="18" charset="-127"/>
                <a:ea typeface="나눔명조" pitchFamily="18" charset="-127"/>
              </a:rPr>
              <a:t>대한</a:t>
            </a:r>
            <a:r>
              <a:rPr lang="ko-KR" altLang="en-US" sz="4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나눔명조" pitchFamily="18" charset="-127"/>
                <a:ea typeface="나눔명조" pitchFamily="18" charset="-127"/>
              </a:rPr>
              <a:t>민국</a:t>
            </a:r>
            <a:r>
              <a:rPr lang="ko-KR" altLang="en-US" sz="4400" b="1" dirty="0">
                <a:latin typeface="나눔명조" pitchFamily="18" charset="-127"/>
                <a:ea typeface="나눔명조" pitchFamily="18" charset="-127"/>
              </a:rPr>
              <a:t>의 영토</a:t>
            </a:r>
            <a:r>
              <a:rPr lang="ko-KR" altLang="en-US" sz="3200" dirty="0">
                <a:latin typeface="나눔명조" pitchFamily="18" charset="-127"/>
                <a:ea typeface="나눔명조" pitchFamily="18" charset="-127"/>
              </a:rPr>
              <a:t>입니다</a:t>
            </a:r>
            <a:r>
              <a:rPr lang="en-US" altLang="ko-KR" sz="3200" dirty="0">
                <a:latin typeface="나눔명조" pitchFamily="18" charset="-127"/>
                <a:ea typeface="나눔명조" pitchFamily="18" charset="-127"/>
              </a:rPr>
              <a:t>.</a:t>
            </a:r>
            <a:endParaRPr lang="ko-KR" altLang="en-US" sz="3200" dirty="0">
              <a:latin typeface="나눔명조" pitchFamily="18" charset="-127"/>
              <a:ea typeface="나눔명조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66" y="1412788"/>
            <a:ext cx="1725802" cy="194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0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611560" y="272066"/>
            <a:ext cx="7920880" cy="1295727"/>
            <a:chOff x="179512" y="265859"/>
            <a:chExt cx="7920880" cy="1295727"/>
          </a:xfrm>
        </p:grpSpPr>
        <p:grpSp>
          <p:nvGrpSpPr>
            <p:cNvPr id="5" name="그룹 4"/>
            <p:cNvGrpSpPr/>
            <p:nvPr/>
          </p:nvGrpSpPr>
          <p:grpSpPr>
            <a:xfrm>
              <a:off x="179512" y="469277"/>
              <a:ext cx="7920880" cy="1080121"/>
              <a:chOff x="251520" y="469277"/>
              <a:chExt cx="7920880" cy="1080121"/>
            </a:xfrm>
          </p:grpSpPr>
          <p:pic>
            <p:nvPicPr>
              <p:cNvPr id="7" name="그림 6"/>
              <p:cNvPicPr>
                <a:picLocks noChangeAspect="1"/>
              </p:cNvPicPr>
              <p:nvPr/>
            </p:nvPicPr>
            <p:blipFill rotWithShape="1">
              <a:blip r:embed="rId3">
                <a:alphaModFix/>
                <a:lum/>
              </a:blip>
              <a:stretch>
                <a:fillRect/>
              </a:stretch>
            </p:blipFill>
            <p:spPr>
              <a:xfrm>
                <a:off x="251520" y="469277"/>
                <a:ext cx="7920880" cy="1080121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3009011" y="778504"/>
                <a:ext cx="422728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ko-KR" altLang="en-US" sz="2800" dirty="0">
                    <a:ea typeface="나눔명조"/>
                  </a:rPr>
                  <a:t>에 대한 일본의 주장</a:t>
                </a:r>
              </a:p>
            </p:txBody>
          </p:sp>
        </p:grpSp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4">
              <a:alphaModFix/>
              <a:lum/>
            </a:blip>
            <a:stretch>
              <a:fillRect/>
            </a:stretch>
          </p:blipFill>
          <p:spPr>
            <a:xfrm>
              <a:off x="1835696" y="265859"/>
              <a:ext cx="1150172" cy="1295727"/>
            </a:xfrm>
            <a:prstGeom prst="rect">
              <a:avLst/>
            </a:prstGeom>
          </p:spPr>
        </p:pic>
      </p:grpSp>
      <p:sp>
        <p:nvSpPr>
          <p:cNvPr id="11" name="Rectangle 2"/>
          <p:cNvSpPr>
            <a:spLocks noChangeArrowheads="1"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endParaRPr lang="ko-KR" alt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251519" y="3234317"/>
            <a:ext cx="4320480" cy="389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07" indent="-285707">
              <a:buFont typeface="Wingdings"/>
              <a:buChar char="ü"/>
            </a:pPr>
            <a:endParaRPr lang="ko-KR" altLang="en-US" sz="2000" b="1"/>
          </a:p>
        </p:txBody>
      </p:sp>
      <p:sp>
        <p:nvSpPr>
          <p:cNvPr id="16" name="TextBox 15"/>
          <p:cNvSpPr txBox="1"/>
          <p:nvPr/>
        </p:nvSpPr>
        <p:spPr>
          <a:xfrm>
            <a:off x="5292080" y="3778369"/>
            <a:ext cx="26160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en-US" altLang="ko-KR" sz="1200" b="1"/>
          </a:p>
        </p:txBody>
      </p:sp>
      <p:sp>
        <p:nvSpPr>
          <p:cNvPr id="2052" name="직사각형 2051"/>
          <p:cNvSpPr txBox="1"/>
          <p:nvPr/>
        </p:nvSpPr>
        <p:spPr>
          <a:xfrm>
            <a:off x="5410200" y="3724275"/>
            <a:ext cx="914400" cy="26479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altLang="ko-KR" sz="1200" b="1"/>
          </a:p>
        </p:txBody>
      </p:sp>
      <p:sp>
        <p:nvSpPr>
          <p:cNvPr id="2055" name="직사각형 2054"/>
          <p:cNvSpPr/>
          <p:nvPr/>
        </p:nvSpPr>
        <p:spPr>
          <a:xfrm>
            <a:off x="468000" y="2419200"/>
            <a:ext cx="5148000" cy="34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" name="그룹 1"/>
          <p:cNvGrpSpPr/>
          <p:nvPr/>
        </p:nvGrpSpPr>
        <p:grpSpPr>
          <a:xfrm>
            <a:off x="107504" y="1835151"/>
            <a:ext cx="8712968" cy="2025897"/>
            <a:chOff x="107504" y="1835151"/>
            <a:chExt cx="8712968" cy="2025897"/>
          </a:xfrm>
        </p:grpSpPr>
        <p:pic>
          <p:nvPicPr>
            <p:cNvPr id="22" name="Picture 2" descr="C:\Users\madeit-top1\Documents\PPT\[36] Angrymomo_Oriental\2040060889_O8ovzWpr_EBA8B9EBB288ECA790_010.jpg"/>
            <p:cNvPicPr>
              <a:picLocks noChangeAspect="1" noChangeArrowheads="1"/>
            </p:cNvPicPr>
            <p:nvPr/>
          </p:nvPicPr>
          <p:blipFill rotWithShape="1">
            <a:blip r:embed="rId5">
              <a:alphaModFix/>
              <a:duotone>
                <a:schemeClr val="bg2">
                  <a:shade val="45000"/>
                  <a:satMod val="135000"/>
                </a:schemeClr>
                <a:prstClr val="white"/>
              </a:duotone>
              <a:lum/>
            </a:blip>
            <a:srcRect l="9900" t="20290" r="15260" b="7350"/>
            <a:stretch>
              <a:fillRect/>
            </a:stretch>
          </p:blipFill>
          <p:spPr>
            <a:xfrm>
              <a:off x="107504" y="1835151"/>
              <a:ext cx="3192959" cy="2025897"/>
            </a:xfrm>
            <a:prstGeom prst="rect">
              <a:avLst/>
            </a:prstGeom>
            <a:noFill/>
          </p:spPr>
        </p:pic>
        <p:sp>
          <p:nvSpPr>
            <p:cNvPr id="2053" name="직사각형 2052"/>
            <p:cNvSpPr txBox="1"/>
            <p:nvPr/>
          </p:nvSpPr>
          <p:spPr>
            <a:xfrm>
              <a:off x="683568" y="2092786"/>
              <a:ext cx="53645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00"/>
                </a:buClr>
                <a:buFont typeface="Wingdings"/>
                <a:buChar char="ü"/>
              </a:pPr>
              <a:r>
                <a:rPr lang="ko-KR" altLang="en-US" sz="2000" b="1" dirty="0" smtClean="0">
                  <a:solidFill>
                    <a:schemeClr val="tx1"/>
                  </a:solidFill>
                  <a:latin typeface="나눔명조"/>
                  <a:ea typeface="나눔명조"/>
                </a:rPr>
                <a:t> 옛날부터 </a:t>
              </a:r>
              <a:r>
                <a:rPr lang="ko-KR" altLang="en-US" sz="2000" b="1" dirty="0">
                  <a:solidFill>
                    <a:schemeClr val="tx1"/>
                  </a:solidFill>
                  <a:latin typeface="나눔명조"/>
                  <a:ea typeface="나눔명조"/>
                </a:rPr>
                <a:t>독도의 </a:t>
              </a:r>
              <a:r>
                <a:rPr lang="ko-KR" altLang="en-US" sz="2000" b="1" dirty="0" smtClean="0">
                  <a:solidFill>
                    <a:schemeClr val="tx1"/>
                  </a:solidFill>
                  <a:latin typeface="나눔명조"/>
                  <a:ea typeface="나눔명조"/>
                </a:rPr>
                <a:t>존재 인식</a:t>
              </a:r>
              <a:endParaRPr lang="ko-KR" altLang="en-US" sz="2000" b="1" dirty="0">
                <a:solidFill>
                  <a:schemeClr val="tx1"/>
                </a:solidFill>
                <a:latin typeface="나눔명조"/>
                <a:ea typeface="나눔명조"/>
              </a:endParaRPr>
            </a:p>
          </p:txBody>
        </p:sp>
        <p:sp>
          <p:nvSpPr>
            <p:cNvPr id="2056" name="직사각형 2055"/>
            <p:cNvSpPr/>
            <p:nvPr/>
          </p:nvSpPr>
          <p:spPr>
            <a:xfrm>
              <a:off x="1404204" y="2745284"/>
              <a:ext cx="7416268" cy="10437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t"/>
            <a:lstStyle/>
            <a:p>
              <a:r>
                <a:rPr lang="ko-KR" altLang="en-US" dirty="0" smtClean="0">
                  <a:solidFill>
                    <a:schemeClr val="tx1"/>
                  </a:solidFill>
                  <a:ea typeface="나눔명조"/>
                </a:rPr>
                <a:t>-</a:t>
              </a:r>
              <a:r>
                <a:rPr lang="ko-KR" altLang="en-US" dirty="0">
                  <a:solidFill>
                    <a:schemeClr val="tx1"/>
                  </a:solidFill>
                  <a:ea typeface="나눔명조"/>
                </a:rPr>
                <a:t>경위도선을 표시한 </a:t>
              </a:r>
              <a:r>
                <a:rPr lang="ko-KR" altLang="en-US" dirty="0" smtClean="0">
                  <a:solidFill>
                    <a:schemeClr val="tx1"/>
                  </a:solidFill>
                  <a:ea typeface="나눔명조"/>
                </a:rPr>
                <a:t>일본지도</a:t>
              </a:r>
              <a:endParaRPr lang="en-US" altLang="ko-KR" dirty="0" smtClean="0">
                <a:solidFill>
                  <a:schemeClr val="tx1"/>
                </a:solidFill>
                <a:ea typeface="나눔명조"/>
              </a:endParaRPr>
            </a:p>
            <a:p>
              <a:endParaRPr lang="en-US" altLang="ko-KR" sz="400" dirty="0" smtClean="0">
                <a:solidFill>
                  <a:schemeClr val="tx1"/>
                </a:solidFill>
                <a:ea typeface="나눔명조"/>
              </a:endParaRPr>
            </a:p>
            <a:p>
              <a:r>
                <a:rPr lang="ko-KR" altLang="en-US" sz="400" dirty="0" smtClean="0">
                  <a:solidFill>
                    <a:schemeClr val="tx1"/>
                  </a:solidFill>
                  <a:ea typeface="나눔명조"/>
                </a:rPr>
                <a:t> </a:t>
              </a:r>
              <a:endParaRPr lang="en-US" altLang="ko-KR" sz="400" dirty="0" smtClean="0">
                <a:solidFill>
                  <a:schemeClr val="tx1"/>
                </a:solidFill>
                <a:ea typeface="나눔명조"/>
              </a:endParaRPr>
            </a:p>
            <a:p>
              <a:endParaRPr lang="en-US" altLang="ko-KR" sz="600" dirty="0" smtClean="0">
                <a:solidFill>
                  <a:schemeClr val="tx1"/>
                </a:solidFill>
                <a:ea typeface="나눔명조"/>
              </a:endParaRPr>
            </a:p>
            <a:p>
              <a:r>
                <a:rPr lang="en-US" altLang="ko-KR" dirty="0" smtClean="0">
                  <a:solidFill>
                    <a:schemeClr val="tx1"/>
                  </a:solidFill>
                  <a:ea typeface="나눔명조"/>
                </a:rPr>
                <a:t>-</a:t>
              </a:r>
              <a:r>
                <a:rPr lang="ko-KR" altLang="en-US" dirty="0" smtClean="0">
                  <a:solidFill>
                    <a:schemeClr val="tx1"/>
                  </a:solidFill>
                  <a:ea typeface="나눔명조"/>
                </a:rPr>
                <a:t>개정 </a:t>
              </a:r>
              <a:r>
                <a:rPr lang="ko-KR" altLang="en-US" dirty="0">
                  <a:solidFill>
                    <a:schemeClr val="tx1"/>
                  </a:solidFill>
                  <a:ea typeface="나눔명조"/>
                </a:rPr>
                <a:t>일본여지노정전도 </a:t>
              </a:r>
              <a:r>
                <a:rPr lang="ko-KR" altLang="en-US" dirty="0" smtClean="0">
                  <a:solidFill>
                    <a:schemeClr val="tx1"/>
                  </a:solidFill>
                  <a:ea typeface="나눔명조"/>
                </a:rPr>
                <a:t>등 </a:t>
              </a:r>
              <a:r>
                <a:rPr lang="ko-KR" altLang="en-US" dirty="0">
                  <a:solidFill>
                    <a:schemeClr val="tx1"/>
                  </a:solidFill>
                  <a:ea typeface="나눔명조"/>
                </a:rPr>
                <a:t>일본의 각종 </a:t>
              </a:r>
              <a:r>
                <a:rPr lang="ko-KR" altLang="en-US" dirty="0" smtClean="0">
                  <a:solidFill>
                    <a:schemeClr val="tx1"/>
                  </a:solidFill>
                  <a:ea typeface="나눔명조"/>
                </a:rPr>
                <a:t>지도와 문헌</a:t>
              </a:r>
              <a:endParaRPr lang="ko-KR" altLang="en-US" dirty="0">
                <a:solidFill>
                  <a:schemeClr val="tx1"/>
                </a:solidFill>
                <a:ea typeface="나눔명조"/>
              </a:endParaRPr>
            </a:p>
            <a:p>
              <a:endParaRPr lang="ko-KR" altLang="en-US" dirty="0">
                <a:solidFill>
                  <a:schemeClr val="tx1"/>
                </a:solidFill>
              </a:endParaRPr>
            </a:p>
            <a:p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1781508" y="4136840"/>
            <a:ext cx="7110972" cy="2412268"/>
            <a:chOff x="917412" y="3969060"/>
            <a:chExt cx="7110972" cy="2412268"/>
          </a:xfrm>
        </p:grpSpPr>
        <p:sp>
          <p:nvSpPr>
            <p:cNvPr id="17" name="TextBox 16"/>
            <p:cNvSpPr txBox="1"/>
            <p:nvPr/>
          </p:nvSpPr>
          <p:spPr>
            <a:xfrm>
              <a:off x="4572000" y="6104329"/>
              <a:ext cx="254401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ko-KR" altLang="en-US" sz="1200" b="1" dirty="0">
                  <a:solidFill>
                    <a:schemeClr val="tx1"/>
                  </a:solidFill>
                  <a:latin typeface="나눔명조" charset="-127"/>
                  <a:ea typeface="나눔명조" charset="-127"/>
                </a:rPr>
                <a:t>*독도가 일본땅이라는 문헌 </a:t>
              </a:r>
            </a:p>
          </p:txBody>
        </p:sp>
        <p:pic>
          <p:nvPicPr>
            <p:cNvPr id="2054" name="그림 2053"/>
            <p:cNvPicPr/>
            <p:nvPr/>
          </p:nvPicPr>
          <p:blipFill rotWithShape="1">
            <a:blip r:embed="rId6">
              <a:alphaModFix/>
              <a:lum/>
            </a:blip>
            <a:stretch>
              <a:fillRect/>
            </a:stretch>
          </p:blipFill>
          <p:spPr>
            <a:xfrm>
              <a:off x="1007604" y="3981300"/>
              <a:ext cx="2916324" cy="2016224"/>
            </a:xfrm>
            <a:prstGeom prst="rect">
              <a:avLst/>
            </a:prstGeom>
          </p:spPr>
        </p:pic>
        <p:sp>
          <p:nvSpPr>
            <p:cNvPr id="2057" name="직사각형 2056"/>
            <p:cNvSpPr/>
            <p:nvPr/>
          </p:nvSpPr>
          <p:spPr>
            <a:xfrm>
              <a:off x="917412" y="6069532"/>
              <a:ext cx="3366556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/>
            <a:lstStyle/>
            <a:p>
              <a:pPr algn="ctr"/>
              <a:r>
                <a:rPr lang="ko-KR" altLang="en-US" sz="1200" b="1" dirty="0">
                  <a:solidFill>
                    <a:schemeClr val="tx1"/>
                  </a:solidFill>
                  <a:latin typeface="나눔명조" charset="-127"/>
                  <a:ea typeface="나눔명조" charset="-127"/>
                </a:rPr>
                <a:t>*</a:t>
              </a:r>
              <a:r>
                <a:rPr lang="ko-KR" altLang="en-US" sz="1200" b="1" dirty="0" err="1">
                  <a:solidFill>
                    <a:schemeClr val="tx1"/>
                  </a:solidFill>
                  <a:latin typeface="나눔명조" charset="-127"/>
                  <a:ea typeface="나눔명조" charset="-127"/>
                </a:rPr>
                <a:t>나가쿠보</a:t>
              </a:r>
              <a:r>
                <a:rPr lang="ko-KR" altLang="en-US" sz="1200" b="1" dirty="0">
                  <a:solidFill>
                    <a:schemeClr val="tx1"/>
                  </a:solidFill>
                  <a:latin typeface="나눔명조" charset="-127"/>
                  <a:ea typeface="나눔명조" charset="-127"/>
                </a:rPr>
                <a:t> </a:t>
              </a:r>
              <a:r>
                <a:rPr lang="ko-KR" altLang="en-US" sz="1200" b="1" dirty="0" err="1">
                  <a:solidFill>
                    <a:schemeClr val="tx1"/>
                  </a:solidFill>
                  <a:latin typeface="나눔명조" charset="-127"/>
                  <a:ea typeface="나눔명조" charset="-127"/>
                </a:rPr>
                <a:t>세키스이의</a:t>
              </a:r>
              <a:r>
                <a:rPr lang="ko-KR" altLang="en-US" sz="1200" b="1" dirty="0">
                  <a:solidFill>
                    <a:schemeClr val="tx1"/>
                  </a:solidFill>
                  <a:latin typeface="나눔명조" charset="-127"/>
                  <a:ea typeface="나눔명조" charset="-127"/>
                </a:rPr>
                <a:t> [개정 일본여지노정전도]</a:t>
              </a:r>
            </a:p>
          </p:txBody>
        </p:sp>
        <p:pic>
          <p:nvPicPr>
            <p:cNvPr id="2058" name="그림 2057"/>
            <p:cNvPicPr/>
            <p:nvPr/>
          </p:nvPicPr>
          <p:blipFill rotWithShape="1">
            <a:blip r:embed="rId7">
              <a:alphaModFix/>
              <a:lum/>
            </a:blip>
            <a:stretch>
              <a:fillRect/>
            </a:stretch>
          </p:blipFill>
          <p:spPr>
            <a:xfrm>
              <a:off x="4572000" y="3969060"/>
              <a:ext cx="3456384" cy="20162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772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5270617" y="188640"/>
            <a:ext cx="3765879" cy="698598"/>
            <a:chOff x="3329648" y="712895"/>
            <a:chExt cx="3765879" cy="698598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 rotWithShape="1">
            <a:blip r:embed="rId3">
              <a:alphaModFix/>
              <a:lum/>
            </a:blip>
            <a:stretch>
              <a:fillRect/>
            </a:stretch>
          </p:blipFill>
          <p:spPr>
            <a:xfrm>
              <a:off x="3329648" y="822569"/>
              <a:ext cx="3765879" cy="58235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722432" y="989290"/>
              <a:ext cx="2009807" cy="4215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ko-KR" altLang="en-US" sz="1100"/>
                <a:t>에 대한 일본의 주장</a:t>
              </a:r>
            </a:p>
            <a:p>
              <a:pPr lvl="0"/>
              <a:endParaRPr lang="ko-KR" altLang="en-US" sz="1100"/>
            </a:p>
          </p:txBody>
        </p:sp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4">
              <a:alphaModFix/>
              <a:lum/>
            </a:blip>
            <a:stretch>
              <a:fillRect/>
            </a:stretch>
          </p:blipFill>
          <p:spPr>
            <a:xfrm>
              <a:off x="4167903" y="712895"/>
              <a:ext cx="620121" cy="69859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539552" y="2384938"/>
            <a:ext cx="4855111" cy="395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07" indent="-285707">
              <a:buFont typeface="Wingdings"/>
            </a:pPr>
            <a:endParaRPr lang="en-US" altLang="ko-KR" sz="2000" b="1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226913" y="1268760"/>
            <a:ext cx="6433319" cy="2988332"/>
            <a:chOff x="359378" y="1048738"/>
            <a:chExt cx="6433319" cy="2988332"/>
          </a:xfrm>
        </p:grpSpPr>
        <p:pic>
          <p:nvPicPr>
            <p:cNvPr id="12" name="Picture 2" descr="C:\Users\madeit-top1\Documents\PPT\[36] Angrymomo_Oriental\2040060889_O8ovzWpr_EBA8B9EBB288ECA790_010.jpg"/>
            <p:cNvPicPr>
              <a:picLocks noChangeAspect="1" noChangeArrowheads="1"/>
            </p:cNvPicPr>
            <p:nvPr/>
          </p:nvPicPr>
          <p:blipFill rotWithShape="1">
            <a:blip r:embed="rId5">
              <a:alphaModFix/>
              <a:duotone>
                <a:schemeClr val="bg2">
                  <a:shade val="45000"/>
                  <a:satMod val="135000"/>
                </a:schemeClr>
                <a:prstClr val="white"/>
              </a:duotone>
              <a:lum/>
            </a:blip>
            <a:srcRect l="9900" t="20290" r="15260" b="7350"/>
            <a:stretch>
              <a:fillRect/>
            </a:stretch>
          </p:blipFill>
          <p:spPr>
            <a:xfrm>
              <a:off x="359378" y="1048738"/>
              <a:ext cx="3192959" cy="2025897"/>
            </a:xfrm>
            <a:prstGeom prst="rect">
              <a:avLst/>
            </a:prstGeom>
            <a:noFill/>
          </p:spPr>
        </p:pic>
        <p:sp>
          <p:nvSpPr>
            <p:cNvPr id="6146" name="직사각형 6145"/>
            <p:cNvSpPr/>
            <p:nvPr/>
          </p:nvSpPr>
          <p:spPr>
            <a:xfrm>
              <a:off x="960049" y="1336770"/>
              <a:ext cx="4608512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buClr>
                  <a:schemeClr val="tx1"/>
                </a:buClr>
                <a:buFont typeface="Wingdings"/>
                <a:buChar char="ü"/>
              </a:pPr>
              <a:r>
                <a:rPr lang="ko-KR" altLang="en-US" sz="2000" b="1" dirty="0" smtClean="0">
                  <a:solidFill>
                    <a:schemeClr val="tx1"/>
                  </a:solidFill>
                  <a:latin typeface="나눔명조"/>
                  <a:ea typeface="나눔명조"/>
                </a:rPr>
                <a:t> 안용복의 </a:t>
              </a:r>
              <a:r>
                <a:rPr lang="ko-KR" altLang="en-US" sz="2000" b="1" dirty="0">
                  <a:solidFill>
                    <a:schemeClr val="tx1"/>
                  </a:solidFill>
                  <a:latin typeface="나눔명조"/>
                  <a:ea typeface="나눔명조"/>
                </a:rPr>
                <a:t>진술은 신빙성이 없다.</a:t>
              </a:r>
            </a:p>
          </p:txBody>
        </p:sp>
        <p:sp>
          <p:nvSpPr>
            <p:cNvPr id="6147" name="직사각형 6146"/>
            <p:cNvSpPr/>
            <p:nvPr/>
          </p:nvSpPr>
          <p:spPr>
            <a:xfrm>
              <a:off x="1140069" y="2632914"/>
              <a:ext cx="5652628" cy="14041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ko-KR" altLang="en-US" dirty="0" smtClean="0">
                  <a:solidFill>
                    <a:srgbClr val="000000"/>
                  </a:solidFill>
                  <a:latin typeface="나눔명조"/>
                </a:rPr>
                <a:t>- </a:t>
              </a:r>
              <a:r>
                <a:rPr lang="ko-KR" altLang="en-US" dirty="0" smtClean="0">
                  <a:solidFill>
                    <a:srgbClr val="000000"/>
                  </a:solidFill>
                  <a:latin typeface="나눔명조"/>
                  <a:ea typeface="나눔명조"/>
                </a:rPr>
                <a:t>안용복의 </a:t>
              </a:r>
              <a:r>
                <a:rPr lang="ko-KR" altLang="en-US" dirty="0">
                  <a:solidFill>
                    <a:srgbClr val="000000"/>
                  </a:solidFill>
                  <a:latin typeface="나눔명조"/>
                  <a:ea typeface="나눔명조"/>
                </a:rPr>
                <a:t>진술 </a:t>
              </a:r>
              <a:r>
                <a:rPr lang="ko-KR" altLang="en-US" dirty="0" smtClean="0">
                  <a:solidFill>
                    <a:srgbClr val="000000"/>
                  </a:solidFill>
                  <a:latin typeface="나눔명조"/>
                  <a:ea typeface="나눔명조"/>
                </a:rPr>
                <a:t>내용 ☞ 불법도일에 </a:t>
              </a:r>
              <a:r>
                <a:rPr lang="ko-KR" altLang="en-US" dirty="0">
                  <a:solidFill>
                    <a:srgbClr val="000000"/>
                  </a:solidFill>
                  <a:latin typeface="나눔명조"/>
                  <a:ea typeface="나눔명조"/>
                </a:rPr>
                <a:t>대한 취조 시에 </a:t>
              </a:r>
              <a:r>
                <a:rPr lang="ko-KR" altLang="en-US" dirty="0" smtClean="0">
                  <a:solidFill>
                    <a:srgbClr val="000000"/>
                  </a:solidFill>
                  <a:latin typeface="나눔명조"/>
                  <a:ea typeface="나눔명조"/>
                </a:rPr>
                <a:t>행한 것</a:t>
              </a:r>
              <a:r>
                <a:rPr lang="en-US" altLang="ko-KR" dirty="0" smtClean="0">
                  <a:solidFill>
                    <a:srgbClr val="000000"/>
                  </a:solidFill>
                  <a:latin typeface="나눔명조"/>
                  <a:ea typeface="나눔명조"/>
                </a:rPr>
                <a:t>.</a:t>
              </a:r>
              <a:r>
                <a:rPr lang="ko-KR" altLang="en-US" dirty="0" smtClean="0">
                  <a:solidFill>
                    <a:srgbClr val="000000"/>
                  </a:solidFill>
                  <a:latin typeface="나눔명조"/>
                  <a:ea typeface="나눔명조"/>
                </a:rPr>
                <a:t> </a:t>
              </a:r>
              <a:endParaRPr lang="en-US" altLang="ko-KR" dirty="0" smtClean="0">
                <a:solidFill>
                  <a:srgbClr val="000000"/>
                </a:solidFill>
                <a:latin typeface="나눔명조"/>
                <a:ea typeface="나눔명조"/>
              </a:endParaRPr>
            </a:p>
            <a:p>
              <a:endParaRPr lang="en-US" altLang="ko-KR" sz="400" dirty="0" smtClean="0">
                <a:solidFill>
                  <a:srgbClr val="000000"/>
                </a:solidFill>
                <a:latin typeface="나눔명조"/>
                <a:ea typeface="나눔명조"/>
              </a:endParaRPr>
            </a:p>
            <a:p>
              <a:pPr marL="285750" indent="-285750">
                <a:buFontTx/>
                <a:buChar char="-"/>
              </a:pPr>
              <a:r>
                <a:rPr lang="ko-KR" altLang="en-US" dirty="0" smtClean="0">
                  <a:solidFill>
                    <a:srgbClr val="000000"/>
                  </a:solidFill>
                  <a:latin typeface="나눔명조"/>
                  <a:ea typeface="나눔명조"/>
                </a:rPr>
                <a:t>사실과 </a:t>
              </a:r>
              <a:r>
                <a:rPr lang="ko-KR" altLang="en-US" dirty="0">
                  <a:solidFill>
                    <a:srgbClr val="000000"/>
                  </a:solidFill>
                  <a:latin typeface="나눔명조"/>
                  <a:ea typeface="나눔명조"/>
                </a:rPr>
                <a:t>부합하지 않는 것이 많고 일본의 기록에 </a:t>
              </a:r>
              <a:r>
                <a:rPr lang="ko-KR" altLang="en-US" dirty="0" smtClean="0">
                  <a:solidFill>
                    <a:srgbClr val="000000"/>
                  </a:solidFill>
                  <a:latin typeface="나눔명조"/>
                  <a:ea typeface="나눔명조"/>
                </a:rPr>
                <a:t>없는 내용이 </a:t>
              </a:r>
              <a:r>
                <a:rPr lang="ko-KR" altLang="en-US" dirty="0">
                  <a:solidFill>
                    <a:srgbClr val="000000"/>
                  </a:solidFill>
                  <a:latin typeface="나눔명조"/>
                  <a:ea typeface="나눔명조"/>
                </a:rPr>
                <a:t>많다</a:t>
              </a:r>
              <a:r>
                <a:rPr lang="ko-KR" altLang="en-US" dirty="0" smtClean="0">
                  <a:solidFill>
                    <a:srgbClr val="000000"/>
                  </a:solidFill>
                  <a:latin typeface="나눔명조"/>
                  <a:ea typeface="나눔명조"/>
                </a:rPr>
                <a:t>.</a:t>
              </a:r>
              <a:endParaRPr lang="en-US" altLang="ko-KR" dirty="0" smtClean="0">
                <a:solidFill>
                  <a:srgbClr val="000000"/>
                </a:solidFill>
                <a:latin typeface="나눔명조"/>
                <a:ea typeface="나눔명조"/>
              </a:endParaRPr>
            </a:p>
            <a:p>
              <a:pPr marL="285750" indent="-285750">
                <a:buFontTx/>
                <a:buChar char="-"/>
              </a:pPr>
              <a:endParaRPr lang="en-US" altLang="ko-KR" dirty="0">
                <a:solidFill>
                  <a:srgbClr val="000000"/>
                </a:solidFill>
                <a:latin typeface="나눔명조"/>
                <a:ea typeface="나눔명조"/>
              </a:endParaRPr>
            </a:p>
            <a:p>
              <a:pPr marL="285750" indent="-285750">
                <a:buFontTx/>
                <a:buChar char="-"/>
              </a:pPr>
              <a:endParaRPr lang="ko-KR" altLang="en-US" dirty="0">
                <a:solidFill>
                  <a:srgbClr val="000000"/>
                </a:solidFill>
                <a:latin typeface="나눔명조"/>
                <a:ea typeface="나눔명조"/>
              </a:endParaRPr>
            </a:p>
            <a:p>
              <a:endParaRPr lang="ko-KR" altLang="en-US" sz="1700" dirty="0">
                <a:solidFill>
                  <a:srgbClr val="000000"/>
                </a:solidFill>
              </a:endParaRPr>
            </a:p>
            <a:p>
              <a:endParaRPr lang="ko-KR" altLang="en-US" sz="1700" dirty="0">
                <a:solidFill>
                  <a:srgbClr val="000000"/>
                </a:solidFill>
              </a:endParaRPr>
            </a:p>
            <a:p>
              <a:endParaRPr lang="ko-KR" altLang="en-US" sz="1700" dirty="0">
                <a:solidFill>
                  <a:srgbClr val="000000"/>
                </a:solidFill>
              </a:endParaRPr>
            </a:p>
            <a:p>
              <a:endParaRPr lang="ko-KR" altLang="en-US" sz="1700" dirty="0">
                <a:solidFill>
                  <a:srgbClr val="000000"/>
                </a:solidFill>
              </a:endParaRPr>
            </a:p>
          </p:txBody>
        </p:sp>
      </p:grpSp>
      <p:sp>
        <p:nvSpPr>
          <p:cNvPr id="6148" name="직사각형 6147"/>
          <p:cNvSpPr txBox="1"/>
          <p:nvPr/>
        </p:nvSpPr>
        <p:spPr>
          <a:xfrm>
            <a:off x="0" y="0"/>
            <a:ext cx="224790" cy="236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ko-KR" altLang="ko-KR">
              <a:ea typeface="한컴 윤체 L"/>
            </a:endParaRPr>
          </a:p>
        </p:txBody>
      </p:sp>
      <p:sp>
        <p:nvSpPr>
          <p:cNvPr id="6149" name="직사각형 6148"/>
          <p:cNvSpPr txBox="1"/>
          <p:nvPr/>
        </p:nvSpPr>
        <p:spPr>
          <a:xfrm>
            <a:off x="0" y="0"/>
            <a:ext cx="224790" cy="236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ko-KR" altLang="ko-KR">
              <a:ea typeface="한컴 윤체 L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6516216" y="1664804"/>
            <a:ext cx="1836204" cy="4428492"/>
            <a:chOff x="6516216" y="1664804"/>
            <a:chExt cx="1836204" cy="4428492"/>
          </a:xfrm>
        </p:grpSpPr>
        <p:pic>
          <p:nvPicPr>
            <p:cNvPr id="6150" name="그림 6149"/>
            <p:cNvPicPr/>
            <p:nvPr/>
          </p:nvPicPr>
          <p:blipFill rotWithShape="1">
            <a:blip r:embed="rId6">
              <a:alphaModFix/>
              <a:lum/>
            </a:blip>
            <a:stretch>
              <a:fillRect/>
            </a:stretch>
          </p:blipFill>
          <p:spPr>
            <a:xfrm>
              <a:off x="6624228" y="1664804"/>
              <a:ext cx="1437878" cy="3996444"/>
            </a:xfrm>
            <a:prstGeom prst="rect">
              <a:avLst/>
            </a:prstGeom>
          </p:spPr>
        </p:pic>
        <p:sp>
          <p:nvSpPr>
            <p:cNvPr id="6151" name="직사각형 6150"/>
            <p:cNvSpPr/>
            <p:nvPr/>
          </p:nvSpPr>
          <p:spPr>
            <a:xfrm>
              <a:off x="6516216" y="5733256"/>
              <a:ext cx="1836204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ko-KR" altLang="en-US" sz="1200" b="1" dirty="0">
                  <a:solidFill>
                    <a:schemeClr val="tx1"/>
                  </a:solidFill>
                  <a:latin typeface="나눔명조" charset="-127"/>
                  <a:ea typeface="나눔명조" charset="-127"/>
                </a:rPr>
                <a:t>*안용복의 공술 조사서 </a:t>
              </a: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656838" y="3794264"/>
            <a:ext cx="54273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Tx/>
              <a:buChar char="-"/>
            </a:pPr>
            <a:r>
              <a:rPr lang="ko-KR" altLang="en-US" dirty="0" smtClean="0">
                <a:ea typeface="나눔명조"/>
              </a:rPr>
              <a:t>그 때의 시기에 영토 인정 취지의 문서를 부여 할 리 없다</a:t>
            </a:r>
            <a:r>
              <a:rPr lang="en-US" altLang="ko-KR" dirty="0" smtClean="0">
                <a:ea typeface="나눔명조"/>
              </a:rPr>
              <a:t>. </a:t>
            </a:r>
          </a:p>
          <a:p>
            <a:pPr marL="285750" indent="-285750" fontAlgn="base">
              <a:buFontTx/>
              <a:buChar char="-"/>
            </a:pPr>
            <a:endParaRPr lang="en-US" altLang="ko-KR" sz="600" dirty="0">
              <a:ea typeface="나눔명조"/>
            </a:endParaRPr>
          </a:p>
          <a:p>
            <a:pPr marL="285750" indent="-285750" fontAlgn="base">
              <a:buFontTx/>
              <a:buChar char="-"/>
            </a:pPr>
            <a:r>
              <a:rPr lang="ko-KR" altLang="en-US" dirty="0" smtClean="0">
                <a:ea typeface="나눔명조"/>
              </a:rPr>
              <a:t>안용복의 일본 방문은 막부의 울릉도 도항 금지 결정 후 이다</a:t>
            </a:r>
            <a:r>
              <a:rPr lang="en-US" altLang="ko-KR" dirty="0" smtClean="0">
                <a:ea typeface="나눔명조"/>
              </a:rPr>
              <a:t>. </a:t>
            </a:r>
          </a:p>
          <a:p>
            <a:pPr marL="285750" indent="-285750" fontAlgn="base">
              <a:buFontTx/>
              <a:buChar char="-"/>
            </a:pPr>
            <a:endParaRPr lang="en-US" altLang="ko-KR" sz="600" dirty="0">
              <a:ea typeface="나눔명조"/>
            </a:endParaRPr>
          </a:p>
          <a:p>
            <a:pPr marL="285750" indent="-285750" fontAlgn="base">
              <a:buFontTx/>
              <a:buChar char="-"/>
            </a:pPr>
            <a:r>
              <a:rPr lang="ko-KR" altLang="en-US" dirty="0" smtClean="0">
                <a:ea typeface="나눔명조"/>
              </a:rPr>
              <a:t> </a:t>
            </a:r>
            <a:r>
              <a:rPr lang="ko-KR" altLang="en-US" dirty="0" err="1" smtClean="0">
                <a:ea typeface="나눔명조"/>
              </a:rPr>
              <a:t>오야와</a:t>
            </a:r>
            <a:r>
              <a:rPr lang="ko-KR" altLang="en-US" dirty="0" smtClean="0">
                <a:ea typeface="나눔명조"/>
              </a:rPr>
              <a:t> </a:t>
            </a:r>
            <a:r>
              <a:rPr lang="ko-KR" altLang="en-US" dirty="0" err="1" smtClean="0">
                <a:ea typeface="나눔명조"/>
              </a:rPr>
              <a:t>무라카와</a:t>
            </a:r>
            <a:r>
              <a:rPr lang="ko-KR" altLang="en-US" dirty="0" smtClean="0">
                <a:ea typeface="나눔명조"/>
              </a:rPr>
              <a:t> 양가는 울릉도 도항을 하지 않고 있었다</a:t>
            </a:r>
            <a:r>
              <a:rPr lang="en-US" altLang="ko-KR" dirty="0" smtClean="0">
                <a:ea typeface="나눔명조"/>
              </a:rPr>
              <a:t>.</a:t>
            </a:r>
            <a:endParaRPr lang="en-US" altLang="ko-KR" dirty="0">
              <a:ea typeface="나눔명조"/>
            </a:endParaRPr>
          </a:p>
        </p:txBody>
      </p:sp>
    </p:spTree>
    <p:extLst>
      <p:ext uri="{BB962C8B-B14F-4D97-AF65-F5344CB8AC3E}">
        <p14:creationId xmlns:p14="http://schemas.microsoft.com/office/powerpoint/2010/main" val="36166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5220072" y="282130"/>
            <a:ext cx="3765879" cy="698598"/>
            <a:chOff x="3329648" y="712895"/>
            <a:chExt cx="3765879" cy="698598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 rotWithShape="1">
            <a:blip r:embed="rId3">
              <a:alphaModFix/>
              <a:lum/>
            </a:blip>
            <a:stretch>
              <a:fillRect/>
            </a:stretch>
          </p:blipFill>
          <p:spPr>
            <a:xfrm>
              <a:off x="3329648" y="822569"/>
              <a:ext cx="3765879" cy="58235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722432" y="989290"/>
              <a:ext cx="2009807" cy="4215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ko-KR" altLang="en-US" sz="1100"/>
                <a:t>에 대한 일본의 주장</a:t>
              </a:r>
            </a:p>
            <a:p>
              <a:pPr lvl="0"/>
              <a:endParaRPr lang="ko-KR" altLang="en-US" sz="1100"/>
            </a:p>
          </p:txBody>
        </p:sp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4">
              <a:alphaModFix/>
              <a:lum/>
            </a:blip>
            <a:stretch>
              <a:fillRect/>
            </a:stretch>
          </p:blipFill>
          <p:spPr>
            <a:xfrm>
              <a:off x="4167903" y="712895"/>
              <a:ext cx="620121" cy="698598"/>
            </a:xfrm>
            <a:prstGeom prst="rect">
              <a:avLst/>
            </a:prstGeom>
          </p:spPr>
        </p:pic>
      </p:grpSp>
      <p:sp>
        <p:nvSpPr>
          <p:cNvPr id="9" name="Rectangle 2"/>
          <p:cNvSpPr>
            <a:spLocks noChangeArrowheads="1"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132671" y="3645024"/>
            <a:ext cx="386782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en-US" altLang="ko-KR" sz="1200" b="1"/>
          </a:p>
        </p:txBody>
      </p:sp>
      <p:sp>
        <p:nvSpPr>
          <p:cNvPr id="6147" name="직사각형 6146"/>
          <p:cNvSpPr/>
          <p:nvPr/>
        </p:nvSpPr>
        <p:spPr>
          <a:xfrm>
            <a:off x="215516" y="2528900"/>
            <a:ext cx="5652628" cy="3132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ko-KR" altLang="en-US">
              <a:solidFill>
                <a:srgbClr val="000000"/>
              </a:solidFill>
            </a:endParaRPr>
          </a:p>
          <a:p>
            <a:endParaRPr lang="ko-KR" altLang="en-US" sz="1700">
              <a:solidFill>
                <a:srgbClr val="000000"/>
              </a:solidFill>
            </a:endParaRPr>
          </a:p>
          <a:p>
            <a:endParaRPr lang="ko-KR" altLang="en-US" sz="1700">
              <a:solidFill>
                <a:srgbClr val="000000"/>
              </a:solidFill>
            </a:endParaRPr>
          </a:p>
          <a:p>
            <a:endParaRPr lang="ko-KR" altLang="en-US" sz="1700">
              <a:solidFill>
                <a:srgbClr val="000000"/>
              </a:solidFill>
            </a:endParaRPr>
          </a:p>
          <a:p>
            <a:endParaRPr lang="ko-KR" altLang="en-US" sz="1700">
              <a:solidFill>
                <a:srgbClr val="000000"/>
              </a:solidFill>
            </a:endParaRPr>
          </a:p>
        </p:txBody>
      </p:sp>
      <p:sp>
        <p:nvSpPr>
          <p:cNvPr id="6148" name="직사각형 6147"/>
          <p:cNvSpPr txBox="1"/>
          <p:nvPr/>
        </p:nvSpPr>
        <p:spPr>
          <a:xfrm>
            <a:off x="0" y="0"/>
            <a:ext cx="224790" cy="236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ko-KR" altLang="ko-KR">
              <a:ea typeface="한컴 윤체 L"/>
            </a:endParaRPr>
          </a:p>
        </p:txBody>
      </p:sp>
      <p:sp>
        <p:nvSpPr>
          <p:cNvPr id="6149" name="직사각형 6148"/>
          <p:cNvSpPr txBox="1"/>
          <p:nvPr/>
        </p:nvSpPr>
        <p:spPr>
          <a:xfrm>
            <a:off x="0" y="0"/>
            <a:ext cx="224790" cy="236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ko-KR" altLang="ko-KR">
              <a:ea typeface="한컴 윤체 L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4572000" y="4077072"/>
            <a:ext cx="4176464" cy="2349278"/>
            <a:chOff x="4499992" y="3863454"/>
            <a:chExt cx="4176464" cy="2349278"/>
          </a:xfrm>
        </p:grpSpPr>
        <p:pic>
          <p:nvPicPr>
            <p:cNvPr id="6155" name="그림 6154"/>
            <p:cNvPicPr/>
            <p:nvPr/>
          </p:nvPicPr>
          <p:blipFill rotWithShape="1">
            <a:blip r:embed="rId5">
              <a:alphaModFix/>
              <a:lum/>
            </a:blip>
            <a:stretch>
              <a:fillRect/>
            </a:stretch>
          </p:blipFill>
          <p:spPr>
            <a:xfrm>
              <a:off x="4716016" y="3863454"/>
              <a:ext cx="3960440" cy="1941810"/>
            </a:xfrm>
            <a:prstGeom prst="rect">
              <a:avLst/>
            </a:prstGeom>
          </p:spPr>
        </p:pic>
        <p:sp>
          <p:nvSpPr>
            <p:cNvPr id="6156" name="직사각형 6155"/>
            <p:cNvSpPr/>
            <p:nvPr/>
          </p:nvSpPr>
          <p:spPr>
            <a:xfrm>
              <a:off x="4499992" y="5888696"/>
              <a:ext cx="3312368" cy="3240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ko-KR" altLang="en-US" sz="1200" b="1" dirty="0">
                  <a:solidFill>
                    <a:schemeClr val="tx1"/>
                  </a:solidFill>
                  <a:latin typeface="나눔명조" charset="-127"/>
                  <a:ea typeface="나눔명조" charset="-127"/>
                </a:rPr>
                <a:t>*독도가 일본의 </a:t>
              </a:r>
              <a:r>
                <a:rPr lang="ko-KR" altLang="en-US" sz="1200" b="1" dirty="0" smtClean="0">
                  <a:solidFill>
                    <a:schemeClr val="tx1"/>
                  </a:solidFill>
                  <a:latin typeface="나눔명조" charset="-127"/>
                  <a:ea typeface="나눔명조" charset="-127"/>
                </a:rPr>
                <a:t>영유권 </a:t>
              </a:r>
              <a:r>
                <a:rPr lang="ko-KR" altLang="en-US" sz="1200" b="1" dirty="0">
                  <a:solidFill>
                    <a:schemeClr val="tx1"/>
                  </a:solidFill>
                  <a:latin typeface="나눔명조" charset="-127"/>
                  <a:ea typeface="나눔명조" charset="-127"/>
                </a:rPr>
                <a:t>주장하는 일본의 지도</a:t>
              </a: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287524" y="1246602"/>
            <a:ext cx="8298922" cy="3978537"/>
            <a:chOff x="287524" y="1246602"/>
            <a:chExt cx="8298922" cy="3978537"/>
          </a:xfrm>
        </p:grpSpPr>
        <p:pic>
          <p:nvPicPr>
            <p:cNvPr id="12" name="Picture 2" descr="C:\Users\madeit-top1\Documents\PPT\[36] Angrymomo_Oriental\2040060889_O8ovzWpr_EBA8B9EBB288ECA790_010.jpg"/>
            <p:cNvPicPr>
              <a:picLocks noChangeAspect="1" noChangeArrowheads="1"/>
            </p:cNvPicPr>
            <p:nvPr/>
          </p:nvPicPr>
          <p:blipFill rotWithShape="1">
            <a:blip r:embed="rId6">
              <a:alphaModFix/>
              <a:duotone>
                <a:schemeClr val="bg2">
                  <a:shade val="45000"/>
                  <a:satMod val="135000"/>
                </a:schemeClr>
                <a:prstClr val="white"/>
              </a:duotone>
              <a:lum/>
            </a:blip>
            <a:srcRect l="9900" t="20290" r="15260" b="7350"/>
            <a:stretch>
              <a:fillRect/>
            </a:stretch>
          </p:blipFill>
          <p:spPr>
            <a:xfrm>
              <a:off x="287524" y="1311958"/>
              <a:ext cx="3192959" cy="2025897"/>
            </a:xfrm>
            <a:prstGeom prst="rect">
              <a:avLst/>
            </a:prstGeom>
            <a:noFill/>
          </p:spPr>
        </p:pic>
        <p:sp>
          <p:nvSpPr>
            <p:cNvPr id="6152" name="직사각형 6151"/>
            <p:cNvSpPr/>
            <p:nvPr/>
          </p:nvSpPr>
          <p:spPr>
            <a:xfrm>
              <a:off x="413538" y="1246602"/>
              <a:ext cx="8172908" cy="5400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buClr>
                  <a:schemeClr val="tx1"/>
                </a:buClr>
                <a:buFont typeface="Wingdings"/>
                <a:buChar char="ü"/>
              </a:pPr>
              <a:r>
                <a:rPr lang="ko-KR" altLang="en-US" sz="2000" b="1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 17</a:t>
              </a:r>
              <a:r>
                <a:rPr lang="ko-KR" altLang="en-US" sz="2000" b="1" dirty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세기말 울릉도 도해를 </a:t>
              </a:r>
              <a:r>
                <a:rPr lang="ko-KR" altLang="en-US" sz="2000" b="1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금지</a:t>
              </a:r>
              <a:r>
                <a:rPr lang="en-US" altLang="ko-KR" sz="2000" b="1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.</a:t>
              </a:r>
              <a:r>
                <a:rPr lang="ko-KR" altLang="en-US" sz="2000" b="1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 </a:t>
              </a:r>
              <a:endParaRPr lang="en-US" altLang="ko-KR" sz="2000" b="1" dirty="0" smtClean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endParaRPr>
            </a:p>
            <a:p>
              <a:pPr>
                <a:buClr>
                  <a:schemeClr val="tx1"/>
                </a:buClr>
              </a:pPr>
              <a:r>
                <a:rPr lang="en-US" altLang="ko-KR" sz="2000" b="1" dirty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en-US" altLang="ko-KR" sz="2000" b="1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                         but,  </a:t>
              </a:r>
              <a:r>
                <a:rPr lang="ko-KR" altLang="en-US" sz="2000" b="1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독도 </a:t>
              </a:r>
              <a:r>
                <a:rPr lang="ko-KR" altLang="en-US" sz="2000" b="1" dirty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도해는 금지 하지 않았다.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48170" y="1808819"/>
              <a:ext cx="6064626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endParaRPr lang="en-US" altLang="ko-KR" dirty="0" smtClean="0">
                <a:latin typeface="나눔명조" pitchFamily="18" charset="-127"/>
                <a:ea typeface="나눔명조" pitchFamily="18" charset="-127"/>
              </a:endParaRPr>
            </a:p>
            <a:p>
              <a:pPr marL="285750" indent="-285750">
                <a:buFontTx/>
                <a:buChar char="-"/>
              </a:pPr>
              <a:r>
                <a:rPr lang="ko-KR" altLang="en-US" dirty="0" smtClean="0">
                  <a:latin typeface="나눔명조" pitchFamily="18" charset="-127"/>
                  <a:ea typeface="나눔명조" pitchFamily="18" charset="-127"/>
                </a:rPr>
                <a:t>1696</a:t>
              </a:r>
              <a:r>
                <a:rPr lang="ko-KR" altLang="en-US" dirty="0"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ko-KR" altLang="en-US" dirty="0" smtClean="0">
                  <a:latin typeface="나눔명조" pitchFamily="18" charset="-127"/>
                  <a:ea typeface="나눔명조" pitchFamily="18" charset="-127"/>
                </a:rPr>
                <a:t> 막부 </a:t>
              </a:r>
              <a:r>
                <a:rPr lang="en-US" altLang="ko-KR" dirty="0" smtClean="0">
                  <a:latin typeface="나눔명조" pitchFamily="18" charset="-127"/>
                  <a:ea typeface="나눔명조" pitchFamily="18" charset="-127"/>
                </a:rPr>
                <a:t>: </a:t>
              </a:r>
              <a:r>
                <a:rPr lang="ko-KR" altLang="en-US" dirty="0" smtClean="0">
                  <a:latin typeface="나눔명조" pitchFamily="18" charset="-127"/>
                  <a:ea typeface="나눔명조" pitchFamily="18" charset="-127"/>
                </a:rPr>
                <a:t>울릉도가 </a:t>
              </a:r>
              <a:r>
                <a:rPr lang="ko-KR" altLang="en-US" dirty="0">
                  <a:latin typeface="나눔명조" pitchFamily="18" charset="-127"/>
                  <a:ea typeface="나눔명조" pitchFamily="18" charset="-127"/>
                </a:rPr>
                <a:t>조선 영토라고 </a:t>
              </a:r>
              <a:r>
                <a:rPr lang="ko-KR" altLang="en-US" dirty="0" smtClean="0">
                  <a:latin typeface="나눔명조" pitchFamily="18" charset="-127"/>
                  <a:ea typeface="나눔명조" pitchFamily="18" charset="-127"/>
                </a:rPr>
                <a:t>판단</a:t>
              </a:r>
              <a:endParaRPr lang="en-US" altLang="ko-KR" dirty="0" smtClean="0"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en-US" altLang="ko-KR" dirty="0"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en-US" altLang="ko-KR" dirty="0" smtClean="0">
                  <a:latin typeface="나눔명조" pitchFamily="18" charset="-127"/>
                  <a:ea typeface="나눔명조" pitchFamily="18" charset="-127"/>
                </a:rPr>
                <a:t>                          </a:t>
              </a:r>
              <a:r>
                <a:rPr lang="ko-KR" altLang="en-US" dirty="0" smtClean="0">
                  <a:latin typeface="나눔명조" pitchFamily="18" charset="-127"/>
                  <a:ea typeface="나눔명조" pitchFamily="18" charset="-127"/>
                </a:rPr>
                <a:t>→울릉도 도해 금지</a:t>
              </a:r>
              <a:endParaRPr lang="en-US" altLang="ko-KR" dirty="0" smtClean="0"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en-US" altLang="ko-KR" dirty="0"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en-US" altLang="ko-KR" dirty="0" smtClean="0">
                  <a:latin typeface="나눔명조" pitchFamily="18" charset="-127"/>
                  <a:ea typeface="나눔명조" pitchFamily="18" charset="-127"/>
                </a:rPr>
                <a:t>                              </a:t>
              </a:r>
              <a:r>
                <a:rPr lang="ko-KR" altLang="en-US" dirty="0" smtClean="0">
                  <a:latin typeface="나눔명조" pitchFamily="18" charset="-127"/>
                  <a:ea typeface="나눔명조" pitchFamily="18" charset="-127"/>
                </a:rPr>
                <a:t>→독도 도해 금지</a:t>
              </a:r>
              <a:r>
                <a:rPr lang="en-US" altLang="ko-KR" dirty="0" smtClean="0">
                  <a:latin typeface="나눔명조" pitchFamily="18" charset="-127"/>
                  <a:ea typeface="나눔명조" pitchFamily="18" charset="-127"/>
                </a:rPr>
                <a:t>X</a:t>
              </a:r>
              <a:endParaRPr lang="en-US" altLang="ko-KR" dirty="0">
                <a:latin typeface="나눔명조" pitchFamily="18" charset="-127"/>
                <a:ea typeface="나눔명조" pitchFamily="18" charset="-127"/>
              </a:endParaRPr>
            </a:p>
            <a:p>
              <a:pPr marL="285750" indent="-285750">
                <a:buFontTx/>
                <a:buChar char="-"/>
              </a:pPr>
              <a:endParaRPr lang="en-US" altLang="ko-KR" sz="400" dirty="0" smtClean="0">
                <a:latin typeface="나눔명조" pitchFamily="18" charset="-127"/>
                <a:ea typeface="나눔명조" pitchFamily="18" charset="-127"/>
              </a:endParaRPr>
            </a:p>
            <a:p>
              <a:pPr marL="285750" indent="-285750">
                <a:buFontTx/>
                <a:buChar char="-"/>
              </a:pPr>
              <a:endParaRPr lang="en-US" altLang="ko-KR" sz="400" dirty="0">
                <a:latin typeface="나눔명조" pitchFamily="18" charset="-127"/>
                <a:ea typeface="나눔명조" pitchFamily="18" charset="-127"/>
              </a:endParaRPr>
            </a:p>
            <a:p>
              <a:pPr marL="285750" indent="-285750">
                <a:buFontTx/>
                <a:buChar char="-"/>
              </a:pPr>
              <a:endParaRPr lang="en-US" altLang="ko-KR" sz="400" dirty="0" smtClean="0">
                <a:latin typeface="나눔명조" pitchFamily="18" charset="-127"/>
                <a:ea typeface="나눔명조" pitchFamily="18" charset="-127"/>
              </a:endParaRPr>
            </a:p>
            <a:p>
              <a:pPr marL="285750" indent="-285750">
                <a:buFontTx/>
                <a:buChar char="-"/>
              </a:pPr>
              <a:r>
                <a:rPr lang="ko-KR" altLang="en-US" dirty="0" smtClean="0">
                  <a:latin typeface="나눔명조" pitchFamily="18" charset="-127"/>
                  <a:ea typeface="나눔명조" pitchFamily="18" charset="-127"/>
                </a:rPr>
                <a:t>조선왕조 </a:t>
              </a:r>
              <a:r>
                <a:rPr lang="ko-KR" altLang="en-US" dirty="0">
                  <a:latin typeface="나눔명조" pitchFamily="18" charset="-127"/>
                  <a:ea typeface="나눔명조" pitchFamily="18" charset="-127"/>
                </a:rPr>
                <a:t>자국 </a:t>
              </a:r>
              <a:r>
                <a:rPr lang="ko-KR" altLang="en-US" dirty="0" smtClean="0">
                  <a:latin typeface="나눔명조" pitchFamily="18" charset="-127"/>
                  <a:ea typeface="나눔명조" pitchFamily="18" charset="-127"/>
                </a:rPr>
                <a:t>국민 울릉도 도항 금지</a:t>
              </a:r>
              <a:endParaRPr lang="en-US" altLang="ko-KR" dirty="0" smtClean="0">
                <a:latin typeface="나눔명조" pitchFamily="18" charset="-127"/>
                <a:ea typeface="나눔명조" pitchFamily="18" charset="-127"/>
              </a:endParaRPr>
            </a:p>
            <a:p>
              <a:pPr marL="285750" indent="-285750">
                <a:buFontTx/>
                <a:buChar char="-"/>
              </a:pPr>
              <a:endParaRPr lang="en-US" altLang="ko-KR" sz="400" dirty="0" smtClean="0">
                <a:latin typeface="나눔명조" pitchFamily="18" charset="-127"/>
                <a:ea typeface="나눔명조" pitchFamily="18" charset="-127"/>
              </a:endParaRPr>
            </a:p>
            <a:p>
              <a:pPr marL="285750" indent="-285750">
                <a:buFontTx/>
                <a:buChar char="-"/>
              </a:pPr>
              <a:endParaRPr lang="en-US" altLang="ko-KR" sz="400" dirty="0">
                <a:latin typeface="나눔명조" pitchFamily="18" charset="-127"/>
                <a:ea typeface="나눔명조" pitchFamily="18" charset="-127"/>
              </a:endParaRPr>
            </a:p>
            <a:p>
              <a:pPr marL="285750" indent="-285750">
                <a:buFontTx/>
                <a:buChar char="-"/>
              </a:pPr>
              <a:endParaRPr lang="en-US" altLang="ko-KR" sz="400" dirty="0">
                <a:latin typeface="나눔명조" pitchFamily="18" charset="-127"/>
                <a:ea typeface="나눔명조" pitchFamily="18" charset="-127"/>
              </a:endParaRPr>
            </a:p>
            <a:p>
              <a:pPr marL="285750" indent="-285750">
                <a:buFontTx/>
                <a:buChar char="-"/>
              </a:pPr>
              <a:r>
                <a:rPr lang="ko-KR" altLang="en-US" dirty="0" smtClean="0">
                  <a:latin typeface="나눔명조" pitchFamily="18" charset="-127"/>
                  <a:ea typeface="나눔명조" pitchFamily="18" charset="-127"/>
                </a:rPr>
                <a:t>막부의 공인 후 약 </a:t>
              </a:r>
              <a:r>
                <a:rPr lang="en-US" altLang="ko-KR" dirty="0">
                  <a:latin typeface="나눔명조" pitchFamily="18" charset="-127"/>
                  <a:ea typeface="나눔명조" pitchFamily="18" charset="-127"/>
                </a:rPr>
                <a:t>70</a:t>
              </a:r>
              <a:r>
                <a:rPr lang="ko-KR" altLang="en-US" dirty="0" smtClean="0">
                  <a:latin typeface="나눔명조" pitchFamily="18" charset="-127"/>
                  <a:ea typeface="나눔명조" pitchFamily="18" charset="-127"/>
                </a:rPr>
                <a:t>년 독점 사업</a:t>
              </a:r>
              <a:endParaRPr lang="en-US" altLang="ko-KR" dirty="0" smtClean="0">
                <a:latin typeface="나눔명조" pitchFamily="18" charset="-127"/>
                <a:ea typeface="나눔명조" pitchFamily="18" charset="-127"/>
              </a:endParaRPr>
            </a:p>
            <a:p>
              <a:pPr marL="285750" indent="-285750">
                <a:buFontTx/>
                <a:buChar char="-"/>
              </a:pPr>
              <a:endParaRPr lang="en-US" altLang="ko-KR" sz="400" dirty="0" smtClean="0">
                <a:latin typeface="나눔명조" pitchFamily="18" charset="-127"/>
                <a:ea typeface="나눔명조" pitchFamily="18" charset="-127"/>
              </a:endParaRPr>
            </a:p>
            <a:p>
              <a:pPr marL="285750" indent="-285750">
                <a:buFontTx/>
                <a:buChar char="-"/>
              </a:pPr>
              <a:endParaRPr lang="en-US" altLang="ko-KR" sz="400" dirty="0">
                <a:latin typeface="나눔명조" pitchFamily="18" charset="-127"/>
                <a:ea typeface="나눔명조" pitchFamily="18" charset="-127"/>
              </a:endParaRPr>
            </a:p>
            <a:p>
              <a:pPr marL="285750" indent="-285750">
                <a:buFontTx/>
                <a:buChar char="-"/>
              </a:pPr>
              <a:endParaRPr lang="en-US" altLang="ko-KR" sz="400" dirty="0">
                <a:latin typeface="나눔명조" pitchFamily="18" charset="-127"/>
                <a:ea typeface="나눔명조" pitchFamily="18" charset="-127"/>
              </a:endParaRPr>
            </a:p>
            <a:p>
              <a:pPr marL="285750" indent="-285750">
                <a:buFontTx/>
                <a:buChar char="-"/>
              </a:pPr>
              <a:r>
                <a:rPr lang="ko-KR" altLang="en-US" dirty="0">
                  <a:latin typeface="나눔명조" pitchFamily="18" charset="-127"/>
                  <a:ea typeface="나눔명조" pitchFamily="18" charset="-127"/>
                </a:rPr>
                <a:t>조선과의 </a:t>
              </a:r>
              <a:r>
                <a:rPr lang="ko-KR" altLang="en-US" dirty="0" smtClean="0">
                  <a:latin typeface="나눔명조" pitchFamily="18" charset="-127"/>
                  <a:ea typeface="나눔명조" pitchFamily="18" charset="-127"/>
                </a:rPr>
                <a:t>우호관계 존중</a:t>
              </a:r>
              <a:endParaRPr lang="en-US" altLang="ko-KR" dirty="0" smtClean="0"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ko-KR" altLang="en-US" dirty="0" smtClean="0">
                  <a:latin typeface="나눔명조" pitchFamily="18" charset="-127"/>
                  <a:ea typeface="나눔명조" pitchFamily="18" charset="-127"/>
                </a:rPr>
                <a:t>    일본인의 </a:t>
              </a:r>
              <a:r>
                <a:rPr lang="ko-KR" altLang="en-US" dirty="0">
                  <a:latin typeface="나눔명조" pitchFamily="18" charset="-127"/>
                  <a:ea typeface="나눔명조" pitchFamily="18" charset="-127"/>
                </a:rPr>
                <a:t>울릉도 </a:t>
              </a:r>
              <a:r>
                <a:rPr lang="ko-KR" altLang="en-US" dirty="0" smtClean="0">
                  <a:latin typeface="나눔명조" pitchFamily="18" charset="-127"/>
                  <a:ea typeface="나눔명조" pitchFamily="18" charset="-127"/>
                </a:rPr>
                <a:t>도항 금지 </a:t>
              </a:r>
              <a:r>
                <a:rPr lang="ko-KR" altLang="en-US" dirty="0">
                  <a:latin typeface="나눔명조" pitchFamily="18" charset="-127"/>
                  <a:ea typeface="나눔명조" pitchFamily="18" charset="-127"/>
                </a:rPr>
                <a:t>결정</a:t>
              </a:r>
            </a:p>
            <a:p>
              <a:pPr marL="285750" indent="-285750">
                <a:buFontTx/>
                <a:buChar char="-"/>
              </a:pPr>
              <a:endParaRPr lang="ko-KR" altLang="en-US" dirty="0"/>
            </a:p>
            <a:p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7234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216029" y="116633"/>
            <a:ext cx="8892479" cy="6639837"/>
            <a:chOff x="216025" y="116632"/>
            <a:chExt cx="8892479" cy="6639837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lasticWrap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116632"/>
              <a:ext cx="6619890" cy="4416676"/>
            </a:xfrm>
            <a:prstGeom prst="rect">
              <a:avLst/>
            </a:prstGeom>
            <a:effectLst>
              <a:softEdge rad="266700"/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216025" y="4725144"/>
              <a:ext cx="8892479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ko-KR" altLang="en-US" b="1" spc="100" dirty="0"/>
                <a:t>독도</a:t>
              </a:r>
              <a:r>
                <a:rPr lang="ko-KR" altLang="en-US" spc="100" dirty="0"/>
                <a:t>는 역사적</a:t>
              </a:r>
              <a:r>
                <a:rPr lang="en-US" altLang="ko-KR" spc="100" dirty="0"/>
                <a:t>, </a:t>
              </a:r>
              <a:r>
                <a:rPr lang="ko-KR" altLang="en-US" spc="100" dirty="0"/>
                <a:t>지리적</a:t>
              </a:r>
              <a:r>
                <a:rPr lang="en-US" altLang="ko-KR" spc="100" dirty="0"/>
                <a:t>, </a:t>
              </a:r>
              <a:r>
                <a:rPr lang="ko-KR" altLang="en-US" spc="100" dirty="0"/>
                <a:t>국제법적으로 명백한 </a:t>
              </a:r>
              <a:r>
                <a:rPr lang="ko-KR" altLang="en-US" b="1" spc="100" dirty="0"/>
                <a:t>우리 고유의 영토</a:t>
              </a:r>
              <a:r>
                <a:rPr lang="ko-KR" altLang="en-US" spc="100" dirty="0"/>
                <a:t>입니다</a:t>
              </a:r>
              <a:r>
                <a:rPr lang="en-US" altLang="ko-KR" spc="100" dirty="0"/>
                <a:t>.</a:t>
              </a:r>
              <a:endParaRPr lang="ko-KR" altLang="en-US" spc="100" dirty="0"/>
            </a:p>
            <a:p>
              <a:pPr fontAlgn="base"/>
              <a:r>
                <a:rPr lang="ko-KR" altLang="en-US" b="1" spc="100" dirty="0"/>
                <a:t>독도</a:t>
              </a:r>
              <a:r>
                <a:rPr lang="ko-KR" altLang="en-US" spc="100" dirty="0"/>
                <a:t>에 대한 영유권 분쟁은 존재하지 않으며</a:t>
              </a:r>
              <a:r>
                <a:rPr lang="en-US" altLang="ko-KR" spc="100" dirty="0"/>
                <a:t>, </a:t>
              </a:r>
              <a:r>
                <a:rPr lang="ko-KR" altLang="en-US" b="1" spc="100" dirty="0"/>
                <a:t>독도</a:t>
              </a:r>
              <a:r>
                <a:rPr lang="ko-KR" altLang="en-US" spc="100" dirty="0"/>
                <a:t>는 외교 교섭이나 사법적 해결의 대상이 될 수 없습니다</a:t>
              </a:r>
              <a:r>
                <a:rPr lang="en-US" altLang="ko-KR" spc="100" dirty="0"/>
                <a:t>.</a:t>
              </a:r>
            </a:p>
            <a:p>
              <a:pPr fontAlgn="base"/>
              <a:r>
                <a:rPr lang="ko-KR" altLang="en-US" spc="100" dirty="0"/>
                <a:t>우리 정부는 </a:t>
              </a:r>
              <a:r>
                <a:rPr lang="ko-KR" altLang="en-US" b="1" spc="100" dirty="0"/>
                <a:t>독도</a:t>
              </a:r>
              <a:r>
                <a:rPr lang="ko-KR" altLang="en-US" spc="100" dirty="0"/>
                <a:t>에 대한 확고한 영토주권을 행사하고 있습니다</a:t>
              </a:r>
              <a:r>
                <a:rPr lang="en-US" altLang="ko-KR" spc="100" dirty="0"/>
                <a:t>.</a:t>
              </a:r>
              <a:endParaRPr lang="ko-KR" altLang="en-US" spc="100" dirty="0"/>
            </a:p>
            <a:p>
              <a:pPr fontAlgn="base"/>
              <a:r>
                <a:rPr lang="ko-KR" altLang="en-US" spc="100" dirty="0"/>
                <a:t>우리 정부는 </a:t>
              </a:r>
              <a:r>
                <a:rPr lang="ko-KR" altLang="en-US" b="1" spc="100" dirty="0"/>
                <a:t>독도</a:t>
              </a:r>
              <a:r>
                <a:rPr lang="ko-KR" altLang="en-US" spc="100" dirty="0"/>
                <a:t>에 대한 어떠한 도발에도 단호하고 엄중하게 대응하고 있으며</a:t>
              </a:r>
              <a:r>
                <a:rPr lang="en-US" altLang="ko-KR" spc="100" dirty="0"/>
                <a:t>,</a:t>
              </a:r>
              <a:endParaRPr lang="ko-KR" altLang="en-US" spc="100" dirty="0"/>
            </a:p>
            <a:p>
              <a:pPr fontAlgn="base"/>
              <a:r>
                <a:rPr lang="ko-KR" altLang="en-US" spc="100" dirty="0"/>
                <a:t>앞으로도 지속적으로 </a:t>
              </a:r>
              <a:r>
                <a:rPr lang="ko-KR" altLang="en-US" b="1" spc="100" dirty="0"/>
                <a:t>독도</a:t>
              </a:r>
              <a:r>
                <a:rPr lang="ko-KR" altLang="en-US" spc="100" dirty="0"/>
                <a:t>에 대한 우리의 주권을 수호해 나갈 것 입니다</a:t>
              </a:r>
              <a:r>
                <a:rPr lang="en-US" altLang="ko-KR" spc="100" dirty="0"/>
                <a:t>.</a:t>
              </a:r>
              <a:endParaRPr lang="ko-KR" altLang="en-US" spc="100" dirty="0"/>
            </a:p>
            <a:p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9109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5270617" y="282130"/>
            <a:ext cx="3765879" cy="698598"/>
            <a:chOff x="3329648" y="712895"/>
            <a:chExt cx="3765879" cy="698598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 rotWithShape="1">
            <a:blip r:embed="rId3">
              <a:alphaModFix/>
              <a:lum/>
            </a:blip>
            <a:stretch>
              <a:fillRect/>
            </a:stretch>
          </p:blipFill>
          <p:spPr>
            <a:xfrm>
              <a:off x="3329648" y="822569"/>
              <a:ext cx="3765879" cy="58235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722432" y="989918"/>
              <a:ext cx="2009807" cy="4215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ko-KR" altLang="en-US" sz="1100" dirty="0"/>
                <a:t>에 대한 일본의 주장</a:t>
              </a:r>
            </a:p>
            <a:p>
              <a:pPr lvl="0"/>
              <a:endParaRPr lang="ko-KR" altLang="en-US" sz="1100" dirty="0"/>
            </a:p>
          </p:txBody>
        </p:sp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4">
              <a:alphaModFix/>
              <a:lum/>
            </a:blip>
            <a:stretch>
              <a:fillRect/>
            </a:stretch>
          </p:blipFill>
          <p:spPr>
            <a:xfrm>
              <a:off x="4167903" y="712895"/>
              <a:ext cx="620121" cy="698598"/>
            </a:xfrm>
            <a:prstGeom prst="rect">
              <a:avLst/>
            </a:prstGeom>
          </p:spPr>
        </p:pic>
      </p:grpSp>
      <p:sp>
        <p:nvSpPr>
          <p:cNvPr id="9" name="Rectangle 2"/>
          <p:cNvSpPr>
            <a:spLocks noChangeArrowheads="1"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132671" y="3645024"/>
            <a:ext cx="386782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en-US" altLang="ko-KR" sz="1200" b="1"/>
          </a:p>
        </p:txBody>
      </p:sp>
      <p:sp>
        <p:nvSpPr>
          <p:cNvPr id="6148" name="직사각형 6147"/>
          <p:cNvSpPr txBox="1"/>
          <p:nvPr/>
        </p:nvSpPr>
        <p:spPr>
          <a:xfrm>
            <a:off x="0" y="0"/>
            <a:ext cx="224790" cy="236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ko-KR" altLang="ko-KR">
              <a:ea typeface="한컴 윤체 L"/>
            </a:endParaRPr>
          </a:p>
        </p:txBody>
      </p:sp>
      <p:sp>
        <p:nvSpPr>
          <p:cNvPr id="6149" name="직사각형 6148"/>
          <p:cNvSpPr txBox="1"/>
          <p:nvPr/>
        </p:nvSpPr>
        <p:spPr>
          <a:xfrm>
            <a:off x="0" y="0"/>
            <a:ext cx="224790" cy="236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ko-KR" altLang="ko-KR">
              <a:ea typeface="한컴 윤체 L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395536" y="1187079"/>
            <a:ext cx="7704856" cy="2961601"/>
            <a:chOff x="395536" y="1187079"/>
            <a:chExt cx="7704856" cy="2961601"/>
          </a:xfrm>
        </p:grpSpPr>
        <p:pic>
          <p:nvPicPr>
            <p:cNvPr id="12" name="Picture 2" descr="C:\Users\madeit-top1\Documents\PPT\[36] Angrymomo_Oriental\2040060889_O8ovzWpr_EBA8B9EBB288ECA790_010.jpg"/>
            <p:cNvPicPr>
              <a:picLocks noChangeAspect="1" noChangeArrowheads="1"/>
            </p:cNvPicPr>
            <p:nvPr/>
          </p:nvPicPr>
          <p:blipFill rotWithShape="1">
            <a:blip r:embed="rId5">
              <a:alphaModFix/>
              <a:duotone>
                <a:schemeClr val="bg2">
                  <a:shade val="45000"/>
                  <a:satMod val="135000"/>
                </a:schemeClr>
                <a:prstClr val="white"/>
              </a:duotone>
              <a:lum/>
            </a:blip>
            <a:srcRect l="9900" t="20290" r="15260" b="7350"/>
            <a:stretch>
              <a:fillRect/>
            </a:stretch>
          </p:blipFill>
          <p:spPr>
            <a:xfrm>
              <a:off x="395536" y="1187079"/>
              <a:ext cx="3192959" cy="2025897"/>
            </a:xfrm>
            <a:prstGeom prst="rect">
              <a:avLst/>
            </a:prstGeom>
            <a:noFill/>
          </p:spPr>
        </p:pic>
        <p:sp>
          <p:nvSpPr>
            <p:cNvPr id="6150" name="직사각형 6149"/>
            <p:cNvSpPr/>
            <p:nvPr/>
          </p:nvSpPr>
          <p:spPr>
            <a:xfrm>
              <a:off x="899592" y="1484841"/>
              <a:ext cx="6156000" cy="503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chemeClr val="tx1"/>
                </a:buClr>
                <a:buFont typeface="Wingdings"/>
                <a:buChar char="ü"/>
              </a:pPr>
              <a:r>
                <a:rPr lang="ko-KR" altLang="en-US" sz="2000" b="1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 샌프란시스코 </a:t>
              </a:r>
              <a:r>
                <a:rPr lang="ko-KR" altLang="en-US" sz="2000" b="1" dirty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평화조약(대일 강화 조약)기초 과정</a:t>
              </a:r>
            </a:p>
          </p:txBody>
        </p:sp>
        <p:sp>
          <p:nvSpPr>
            <p:cNvPr id="6151" name="직사각형 6150"/>
            <p:cNvSpPr/>
            <p:nvPr/>
          </p:nvSpPr>
          <p:spPr>
            <a:xfrm>
              <a:off x="1393811" y="1556792"/>
              <a:ext cx="6706581" cy="25918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285750" indent="-285750">
                <a:buFontTx/>
                <a:buChar char="-"/>
              </a:pPr>
              <a:r>
                <a:rPr lang="ko-KR" altLang="en-US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한국→독도를 </a:t>
              </a:r>
              <a:r>
                <a:rPr lang="ko-KR" altLang="en-US" dirty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영토에 포함 </a:t>
              </a:r>
              <a:r>
                <a:rPr lang="ko-KR" altLang="en-US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시켜달라</a:t>
              </a:r>
              <a:endParaRPr lang="en-US" altLang="ko-KR" dirty="0" smtClean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endParaRPr>
            </a:p>
            <a:p>
              <a:endParaRPr lang="en-US" altLang="ko-KR" sz="300" dirty="0" smtClean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en-US" altLang="ko-KR" dirty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en-US" altLang="ko-KR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      </a:t>
              </a:r>
              <a:r>
                <a:rPr lang="ko-KR" altLang="en-US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미국→독도가 </a:t>
              </a:r>
              <a:r>
                <a:rPr lang="ko-KR" altLang="en-US" dirty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일본의 </a:t>
              </a:r>
              <a:r>
                <a:rPr lang="ko-KR" altLang="en-US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관할 하에 </a:t>
              </a:r>
              <a:r>
                <a:rPr lang="ko-KR" altLang="en-US" dirty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있다고 </a:t>
              </a:r>
              <a:r>
                <a:rPr lang="ko-KR" altLang="en-US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언급 거부</a:t>
              </a:r>
              <a:endParaRPr lang="ko-KR" altLang="en-US" dirty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endParaRPr>
            </a:p>
            <a:p>
              <a:endParaRPr lang="ko-KR" altLang="en-US" dirty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endParaRPr>
            </a:p>
            <a:p>
              <a:pPr marL="285750" indent="-285750">
                <a:buFontTx/>
                <a:buChar char="-"/>
              </a:pPr>
              <a:r>
                <a:rPr lang="ko-KR" altLang="en-US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최종안에 독도를 </a:t>
              </a:r>
              <a:r>
                <a:rPr lang="ko-KR" altLang="en-US" dirty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제외한 </a:t>
              </a:r>
              <a:r>
                <a:rPr lang="ko-KR" altLang="en-US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것</a:t>
              </a:r>
              <a:r>
                <a:rPr lang="en-US" altLang="ko-KR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?</a:t>
              </a:r>
              <a:r>
                <a:rPr lang="ko-KR" altLang="en-US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 </a:t>
              </a:r>
              <a:endParaRPr lang="en-US" altLang="ko-KR" dirty="0" smtClean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endParaRPr>
            </a:p>
            <a:p>
              <a:endParaRPr lang="en-US" altLang="ko-KR" sz="400" dirty="0" smtClean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en-US" altLang="ko-KR" dirty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en-US" altLang="ko-KR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           </a:t>
              </a:r>
              <a:r>
                <a:rPr lang="ko-KR" altLang="en-US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☞독도는 대한민국영토</a:t>
              </a:r>
              <a:r>
                <a:rPr lang="en-US" altLang="ko-KR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X,</a:t>
              </a:r>
              <a:r>
                <a:rPr lang="ko-KR" altLang="en-US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 일본 </a:t>
              </a:r>
              <a:r>
                <a:rPr lang="en-US" altLang="ko-KR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O!</a:t>
              </a:r>
              <a:endParaRPr lang="ko-KR" altLang="en-US" dirty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endParaRP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1013674" y="4015393"/>
            <a:ext cx="8166838" cy="2859171"/>
            <a:chOff x="506370" y="4015393"/>
            <a:chExt cx="8166838" cy="2859171"/>
          </a:xfrm>
        </p:grpSpPr>
        <p:pic>
          <p:nvPicPr>
            <p:cNvPr id="2050" name="Picture 2" descr="http://postfiles13.naver.net/20150907_236/culturenuri_1441611730848rPdzn_JPEG/%B4%EB%C0%CF%B0%AD%C8%AD%C1%B6%BE%E0.jpg?type=w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370" y="4015393"/>
              <a:ext cx="3353290" cy="2332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39990" y="6412899"/>
              <a:ext cx="28798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/>
                <a:t>* </a:t>
              </a:r>
              <a:r>
                <a:rPr lang="ko-KR" altLang="en-US" sz="1200" b="1" dirty="0" smtClean="0"/>
                <a:t>대일 강화 조약 </a:t>
              </a:r>
              <a:r>
                <a:rPr lang="en-US" altLang="ko-KR" sz="1200" b="1" dirty="0" smtClean="0"/>
                <a:t>(1951)</a:t>
              </a:r>
              <a:endParaRPr lang="ko-KR" altLang="en-US" sz="1200" b="1" dirty="0"/>
            </a:p>
          </p:txBody>
        </p:sp>
        <p:pic>
          <p:nvPicPr>
            <p:cNvPr id="2052" name="Picture 4" descr="http://postfiles3.naver.net/20150907_82/culturenuri_1441611731070y3ivT_JPEG/%B4%EB%C0%CF%B0%AD%C8%AD%C1%B6%BE%E01.jpg?type=w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1046" y="4015393"/>
              <a:ext cx="3147247" cy="2360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225790" y="6412899"/>
              <a:ext cx="44474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/>
                <a:t>&lt;</a:t>
              </a:r>
              <a:r>
                <a:rPr lang="ko-KR" altLang="en-US" sz="1200" b="1" dirty="0" err="1" smtClean="0"/>
                <a:t>덜레스</a:t>
              </a:r>
              <a:r>
                <a:rPr lang="ko-KR" altLang="en-US" sz="1200" b="1" dirty="0" smtClean="0"/>
                <a:t> </a:t>
              </a:r>
              <a:r>
                <a:rPr lang="ko-KR" altLang="en-US" sz="1200" b="1" dirty="0"/>
                <a:t>미국 장관</a:t>
              </a:r>
              <a:r>
                <a:rPr lang="en-US" altLang="ko-KR" sz="1200" b="1" dirty="0"/>
                <a:t>, </a:t>
              </a:r>
              <a:r>
                <a:rPr lang="ko-KR" altLang="en-US" sz="1200" b="1" dirty="0" err="1"/>
                <a:t>시볼드</a:t>
              </a:r>
              <a:r>
                <a:rPr lang="ko-KR" altLang="en-US" sz="1200" b="1" dirty="0"/>
                <a:t> 주일 미국 대사 </a:t>
              </a:r>
              <a:r>
                <a:rPr lang="en-US" altLang="ko-KR" sz="1200" b="1" dirty="0"/>
                <a:t>, </a:t>
              </a:r>
              <a:endParaRPr lang="en-US" altLang="ko-KR" sz="1200" b="1" dirty="0" smtClean="0"/>
            </a:p>
            <a:p>
              <a:r>
                <a:rPr lang="ko-KR" altLang="en-US" sz="1200" b="1" dirty="0" err="1" smtClean="0"/>
                <a:t>요시다식루</a:t>
              </a:r>
              <a:r>
                <a:rPr lang="ko-KR" altLang="en-US" sz="1200" b="1" dirty="0" smtClean="0"/>
                <a:t> </a:t>
              </a:r>
              <a:r>
                <a:rPr lang="ko-KR" altLang="en-US" sz="1200" b="1" dirty="0"/>
                <a:t>일본 </a:t>
              </a:r>
              <a:r>
                <a:rPr lang="ko-KR" altLang="en-US" sz="1200" b="1" dirty="0" err="1"/>
                <a:t>총리겸</a:t>
              </a:r>
              <a:r>
                <a:rPr lang="ko-KR" altLang="en-US" sz="1200" b="1" dirty="0"/>
                <a:t> 외상</a:t>
              </a:r>
              <a:r>
                <a:rPr lang="en-US" altLang="ko-KR" sz="1200" b="1" dirty="0" smtClean="0"/>
                <a:t>&gt;</a:t>
              </a:r>
              <a:endParaRPr lang="en-US" altLang="ko-KR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5570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583" y="260648"/>
            <a:ext cx="3760921" cy="694887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3588751" y="3494489"/>
            <a:ext cx="5012477" cy="2581255"/>
            <a:chOff x="683568" y="2996952"/>
            <a:chExt cx="5012477" cy="2581255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807" y="2996952"/>
              <a:ext cx="4948238" cy="223837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83568" y="5301208"/>
              <a:ext cx="28216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b="1" dirty="0"/>
                <a:t>* </a:t>
              </a:r>
              <a:r>
                <a:rPr lang="ko-KR" altLang="en-US" sz="1200" b="1" dirty="0" smtClean="0"/>
                <a:t>오야</a:t>
              </a:r>
              <a:r>
                <a:rPr lang="en-US" altLang="ko-KR" sz="1200" b="1" dirty="0"/>
                <a:t>, </a:t>
              </a:r>
              <a:r>
                <a:rPr lang="ko-KR" altLang="en-US" sz="1200" b="1" dirty="0" err="1"/>
                <a:t>무라카와</a:t>
              </a:r>
              <a:r>
                <a:rPr lang="ko-KR" altLang="en-US" sz="1200" b="1" dirty="0"/>
                <a:t> </a:t>
              </a:r>
              <a:r>
                <a:rPr lang="ko-KR" altLang="en-US" sz="1200" b="1" dirty="0" err="1"/>
                <a:t>가문에게의</a:t>
              </a:r>
              <a:r>
                <a:rPr lang="ko-KR" altLang="en-US" sz="1200" b="1" dirty="0"/>
                <a:t> </a:t>
              </a:r>
              <a:r>
                <a:rPr lang="ko-KR" altLang="en-US" sz="1200" b="1" dirty="0" smtClean="0"/>
                <a:t>도항면허</a:t>
              </a:r>
              <a:endParaRPr lang="ko-KR" altLang="en-US" sz="1200" b="1" dirty="0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467544" y="967152"/>
            <a:ext cx="6624736" cy="2101808"/>
            <a:chOff x="467544" y="967152"/>
            <a:chExt cx="6624736" cy="2101808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967152"/>
              <a:ext cx="3194040" cy="20298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92118" y="1444714"/>
              <a:ext cx="24016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ko-KR" altLang="en-US" sz="2000" b="1" dirty="0" smtClean="0"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ko-KR" altLang="en-US" sz="2000" b="1" dirty="0" err="1" smtClean="0">
                  <a:latin typeface="나눔명조" pitchFamily="18" charset="-127"/>
                  <a:ea typeface="나눔명조" pitchFamily="18" charset="-127"/>
                </a:rPr>
                <a:t>다케시마의</a:t>
              </a:r>
              <a:r>
                <a:rPr lang="ko-KR" altLang="en-US" sz="2000" b="1" dirty="0" smtClean="0">
                  <a:latin typeface="나눔명조" pitchFamily="18" charset="-127"/>
                  <a:ea typeface="나눔명조" pitchFamily="18" charset="-127"/>
                </a:rPr>
                <a:t> 영유</a:t>
              </a:r>
              <a:endParaRPr lang="ko-KR" altLang="en-US" sz="2000" b="1" dirty="0">
                <a:latin typeface="나눔명조" pitchFamily="18" charset="-127"/>
                <a:ea typeface="나눔명조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59632" y="2068686"/>
              <a:ext cx="5832648" cy="1000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latin typeface="나눔명조" pitchFamily="18" charset="-127"/>
                  <a:ea typeface="나눔명조" pitchFamily="18" charset="-127"/>
                </a:rPr>
                <a:t>-  1618 </a:t>
              </a:r>
              <a:r>
                <a:rPr lang="ko-KR" altLang="en-US" dirty="0" smtClean="0">
                  <a:latin typeface="나눔명조" pitchFamily="18" charset="-127"/>
                  <a:ea typeface="나눔명조" pitchFamily="18" charset="-127"/>
                </a:rPr>
                <a:t>오야 </a:t>
              </a:r>
              <a:r>
                <a:rPr lang="ko-KR" altLang="en-US" dirty="0" err="1" smtClean="0">
                  <a:latin typeface="나눔명조" pitchFamily="18" charset="-127"/>
                  <a:ea typeface="나눔명조" pitchFamily="18" charset="-127"/>
                </a:rPr>
                <a:t>진키치와</a:t>
              </a:r>
              <a:r>
                <a:rPr lang="ko-KR" altLang="en-US" dirty="0" smtClean="0"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ko-KR" altLang="en-US" dirty="0" err="1">
                  <a:latin typeface="나눔명조" pitchFamily="18" charset="-127"/>
                  <a:ea typeface="나눔명조" pitchFamily="18" charset="-127"/>
                </a:rPr>
                <a:t>무라카와</a:t>
              </a:r>
              <a:r>
                <a:rPr lang="ko-KR" altLang="en-US" dirty="0"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ko-KR" altLang="en-US" dirty="0" err="1" smtClean="0">
                  <a:latin typeface="나눔명조" pitchFamily="18" charset="-127"/>
                  <a:ea typeface="나눔명조" pitchFamily="18" charset="-127"/>
                </a:rPr>
                <a:t>이치베</a:t>
              </a:r>
              <a:endParaRPr lang="en-US" altLang="ko-KR" dirty="0" smtClean="0">
                <a:latin typeface="나눔명조" pitchFamily="18" charset="-127"/>
                <a:ea typeface="나눔명조" pitchFamily="18" charset="-127"/>
              </a:endParaRPr>
            </a:p>
            <a:p>
              <a:endParaRPr lang="en-US" altLang="ko-KR" sz="500" dirty="0" smtClean="0"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en-US" altLang="ko-KR" dirty="0"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en-US" altLang="ko-KR" dirty="0" smtClean="0">
                  <a:latin typeface="나눔명조" pitchFamily="18" charset="-127"/>
                  <a:ea typeface="나눔명조" pitchFamily="18" charset="-127"/>
                </a:rPr>
                <a:t>  </a:t>
              </a:r>
              <a:r>
                <a:rPr lang="ko-KR" altLang="en-US" dirty="0" smtClean="0"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ko-KR" altLang="en-US" dirty="0" err="1" smtClean="0">
                  <a:latin typeface="나눔명조" pitchFamily="18" charset="-127"/>
                  <a:ea typeface="나눔명조" pitchFamily="18" charset="-127"/>
                </a:rPr>
                <a:t>돗토리번의</a:t>
              </a:r>
              <a:r>
                <a:rPr lang="ko-KR" altLang="en-US" dirty="0" smtClean="0"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ko-KR" altLang="en-US" dirty="0" err="1" smtClean="0">
                  <a:latin typeface="나눔명조" pitchFamily="18" charset="-127"/>
                  <a:ea typeface="나눔명조" pitchFamily="18" charset="-127"/>
                </a:rPr>
                <a:t>번주를</a:t>
              </a:r>
              <a:r>
                <a:rPr lang="ko-KR" altLang="en-US" dirty="0" smtClean="0">
                  <a:latin typeface="나눔명조" pitchFamily="18" charset="-127"/>
                  <a:ea typeface="나눔명조" pitchFamily="18" charset="-127"/>
                </a:rPr>
                <a:t> 통해 막부로부터 </a:t>
              </a:r>
              <a:r>
                <a:rPr lang="ko-KR" altLang="en-US" dirty="0">
                  <a:latin typeface="나눔명조" pitchFamily="18" charset="-127"/>
                  <a:ea typeface="나눔명조" pitchFamily="18" charset="-127"/>
                </a:rPr>
                <a:t>울릉도</a:t>
              </a:r>
              <a:r>
                <a:rPr lang="en-US" altLang="ko-KR" dirty="0">
                  <a:latin typeface="나눔명조" pitchFamily="18" charset="-127"/>
                  <a:ea typeface="나눔명조" pitchFamily="18" charset="-127"/>
                </a:rPr>
                <a:t>(</a:t>
              </a:r>
              <a:r>
                <a:rPr lang="ko-KR" altLang="en-US" dirty="0">
                  <a:latin typeface="나눔명조" pitchFamily="18" charset="-127"/>
                  <a:ea typeface="나눔명조" pitchFamily="18" charset="-127"/>
                </a:rPr>
                <a:t>당시의 </a:t>
              </a:r>
              <a:r>
                <a:rPr lang="ko-KR" altLang="en-US" dirty="0" smtClean="0">
                  <a:latin typeface="나눔명조" pitchFamily="18" charset="-127"/>
                  <a:ea typeface="나눔명조" pitchFamily="18" charset="-127"/>
                </a:rPr>
                <a:t>    </a:t>
              </a:r>
              <a:endParaRPr lang="en-US" altLang="ko-KR" dirty="0" smtClean="0"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en-US" altLang="ko-KR" dirty="0"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en-US" altLang="ko-KR" dirty="0" smtClean="0">
                  <a:latin typeface="나눔명조" pitchFamily="18" charset="-127"/>
                  <a:ea typeface="나눔명조" pitchFamily="18" charset="-127"/>
                </a:rPr>
                <a:t>   </a:t>
              </a:r>
              <a:r>
                <a:rPr lang="ko-KR" altLang="en-US" dirty="0" smtClean="0">
                  <a:latin typeface="나눔명조" pitchFamily="18" charset="-127"/>
                  <a:ea typeface="나눔명조" pitchFamily="18" charset="-127"/>
                </a:rPr>
                <a:t>일본명 </a:t>
              </a:r>
              <a:r>
                <a:rPr lang="ko-KR" altLang="en-US" dirty="0">
                  <a:latin typeface="나눔명조" pitchFamily="18" charset="-127"/>
                  <a:ea typeface="나눔명조" pitchFamily="18" charset="-127"/>
                </a:rPr>
                <a:t>‘</a:t>
              </a:r>
              <a:r>
                <a:rPr lang="ko-KR" altLang="en-US" dirty="0" err="1">
                  <a:latin typeface="나눔명조" pitchFamily="18" charset="-127"/>
                  <a:ea typeface="나눔명조" pitchFamily="18" charset="-127"/>
                </a:rPr>
                <a:t>다케시마</a:t>
              </a:r>
              <a:r>
                <a:rPr lang="ko-KR" altLang="en-US" dirty="0">
                  <a:latin typeface="나눔명조" pitchFamily="18" charset="-127"/>
                  <a:ea typeface="나눔명조" pitchFamily="18" charset="-127"/>
                </a:rPr>
                <a:t>’</a:t>
              </a:r>
              <a:r>
                <a:rPr lang="en-US" altLang="ko-KR" dirty="0" smtClean="0">
                  <a:latin typeface="나눔명조" pitchFamily="18" charset="-127"/>
                  <a:ea typeface="나눔명조" pitchFamily="18" charset="-127"/>
                </a:rPr>
                <a:t>) </a:t>
              </a:r>
              <a:r>
                <a:rPr lang="ko-KR" altLang="en-US" dirty="0" smtClean="0">
                  <a:latin typeface="나눔명조" pitchFamily="18" charset="-127"/>
                  <a:ea typeface="나눔명조" pitchFamily="18" charset="-127"/>
                </a:rPr>
                <a:t>에 대한 도항면허 취득</a:t>
              </a:r>
              <a:r>
                <a:rPr lang="en-US" altLang="ko-KR" dirty="0" smtClean="0">
                  <a:latin typeface="나눔명조" pitchFamily="18" charset="-127"/>
                  <a:ea typeface="나눔명조" pitchFamily="18" charset="-127"/>
                </a:rPr>
                <a:t>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846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583" y="224644"/>
            <a:ext cx="3760921" cy="694887"/>
          </a:xfrm>
          <a:prstGeom prst="rect">
            <a:avLst/>
          </a:prstGeom>
        </p:spPr>
      </p:pic>
      <p:grpSp>
        <p:nvGrpSpPr>
          <p:cNvPr id="11" name="그룹 10"/>
          <p:cNvGrpSpPr/>
          <p:nvPr/>
        </p:nvGrpSpPr>
        <p:grpSpPr>
          <a:xfrm>
            <a:off x="2781520" y="3723867"/>
            <a:ext cx="5472608" cy="3069372"/>
            <a:chOff x="2483768" y="3320988"/>
            <a:chExt cx="6120680" cy="3324345"/>
          </a:xfrm>
        </p:grpSpPr>
        <p:grpSp>
          <p:nvGrpSpPr>
            <p:cNvPr id="9" name="그룹 8"/>
            <p:cNvGrpSpPr/>
            <p:nvPr/>
          </p:nvGrpSpPr>
          <p:grpSpPr>
            <a:xfrm>
              <a:off x="2483768" y="3320988"/>
              <a:ext cx="3171879" cy="3324345"/>
              <a:chOff x="467544" y="3320988"/>
              <a:chExt cx="3171879" cy="3324345"/>
            </a:xfrm>
          </p:grpSpPr>
          <p:pic>
            <p:nvPicPr>
              <p:cNvPr id="5" name="그림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3548" y="3320988"/>
                <a:ext cx="2844316" cy="2968755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467544" y="6345324"/>
                <a:ext cx="3171879" cy="300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200" b="1" dirty="0" smtClean="0"/>
                  <a:t>* 총격을 </a:t>
                </a:r>
                <a:r>
                  <a:rPr lang="ko-KR" altLang="en-US" sz="1200" b="1" dirty="0"/>
                  <a:t>당한 일본 해상보안청 </a:t>
                </a:r>
                <a:r>
                  <a:rPr lang="ko-KR" altLang="en-US" sz="1200" b="1" dirty="0" smtClean="0"/>
                  <a:t>순시선</a:t>
                </a:r>
                <a:endParaRPr lang="ko-KR" altLang="en-US" sz="1200" b="1" dirty="0"/>
              </a:p>
            </p:txBody>
          </p:sp>
        </p:grpSp>
        <p:grpSp>
          <p:nvGrpSpPr>
            <p:cNvPr id="10" name="그룹 9"/>
            <p:cNvGrpSpPr/>
            <p:nvPr/>
          </p:nvGrpSpPr>
          <p:grpSpPr>
            <a:xfrm>
              <a:off x="5764844" y="3573016"/>
              <a:ext cx="2839604" cy="3048486"/>
              <a:chOff x="5004048" y="3632851"/>
              <a:chExt cx="2839604" cy="3048486"/>
            </a:xfrm>
          </p:grpSpPr>
          <p:pic>
            <p:nvPicPr>
              <p:cNvPr id="6" name="그림 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6056" y="3632851"/>
                <a:ext cx="2767596" cy="2656892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5004048" y="6381328"/>
                <a:ext cx="2578452" cy="300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 smtClean="0"/>
                  <a:t>*</a:t>
                </a:r>
                <a:r>
                  <a:rPr lang="ko-KR" altLang="en-US" sz="1200" b="1" dirty="0" err="1" smtClean="0"/>
                  <a:t>다케시마</a:t>
                </a:r>
                <a:r>
                  <a:rPr lang="ko-KR" altLang="en-US" sz="1200" b="1" dirty="0" smtClean="0"/>
                  <a:t> </a:t>
                </a:r>
                <a:r>
                  <a:rPr lang="ko-KR" altLang="en-US" sz="1200" b="1" dirty="0"/>
                  <a:t>팸플릿</a:t>
                </a:r>
                <a:r>
                  <a:rPr lang="en-US" altLang="ko-KR" sz="1200" b="1" dirty="0"/>
                  <a:t>: </a:t>
                </a:r>
                <a:r>
                  <a:rPr lang="ko-KR" altLang="en-US" sz="1200" b="1" dirty="0"/>
                  <a:t>이승만 라인</a:t>
                </a:r>
              </a:p>
            </p:txBody>
          </p:sp>
        </p:grpSp>
      </p:grpSp>
      <p:grpSp>
        <p:nvGrpSpPr>
          <p:cNvPr id="12" name="그룹 11"/>
          <p:cNvGrpSpPr/>
          <p:nvPr/>
        </p:nvGrpSpPr>
        <p:grpSpPr>
          <a:xfrm>
            <a:off x="323528" y="1039160"/>
            <a:ext cx="8266103" cy="2226952"/>
            <a:chOff x="323528" y="1039160"/>
            <a:chExt cx="8266103" cy="2226952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1039160"/>
              <a:ext cx="3194040" cy="20298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920780" y="1412776"/>
              <a:ext cx="59554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ko-KR" altLang="en-US" sz="2000" b="1" dirty="0">
                  <a:latin typeface="나눔명조" pitchFamily="18" charset="-127"/>
                  <a:ea typeface="나눔명조" pitchFamily="18" charset="-127"/>
                </a:rPr>
                <a:t>‘이승만 라인’의 설정과 한국의 </a:t>
              </a:r>
              <a:r>
                <a:rPr lang="ko-KR" altLang="en-US" sz="2000" b="1" dirty="0" err="1">
                  <a:latin typeface="나눔명조" pitchFamily="18" charset="-127"/>
                  <a:ea typeface="나눔명조" pitchFamily="18" charset="-127"/>
                </a:rPr>
                <a:t>다케시마</a:t>
              </a:r>
              <a:r>
                <a:rPr lang="ko-KR" altLang="en-US" sz="2000" b="1" dirty="0">
                  <a:latin typeface="나눔명조" pitchFamily="18" charset="-127"/>
                  <a:ea typeface="나눔명조" pitchFamily="18" charset="-127"/>
                </a:rPr>
                <a:t> 불법 점거</a:t>
              </a:r>
              <a:endParaRPr lang="ko-KR" altLang="en-US" sz="2000" dirty="0">
                <a:latin typeface="나눔명조" pitchFamily="18" charset="-127"/>
                <a:ea typeface="나눔명조" pitchFamily="18" charset="-127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20780" y="1988839"/>
              <a:ext cx="7668851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latin typeface="나눔명조" pitchFamily="18" charset="-127"/>
                  <a:ea typeface="나눔명조" pitchFamily="18" charset="-127"/>
                </a:rPr>
                <a:t>- 1952</a:t>
              </a:r>
              <a:r>
                <a:rPr lang="ko-KR" altLang="en-US" dirty="0" smtClean="0">
                  <a:latin typeface="나눔명조" pitchFamily="18" charset="-127"/>
                  <a:ea typeface="나눔명조" pitchFamily="18" charset="-127"/>
                </a:rPr>
                <a:t>년</a:t>
              </a:r>
              <a:r>
                <a:rPr lang="en-US" altLang="ko-KR" dirty="0">
                  <a:latin typeface="나눔명조" pitchFamily="18" charset="-127"/>
                  <a:ea typeface="나눔명조" pitchFamily="18" charset="-127"/>
                </a:rPr>
                <a:t>1</a:t>
              </a:r>
              <a:r>
                <a:rPr lang="ko-KR" altLang="en-US" dirty="0">
                  <a:latin typeface="나눔명조" pitchFamily="18" charset="-127"/>
                  <a:ea typeface="나눔명조" pitchFamily="18" charset="-127"/>
                </a:rPr>
                <a:t>월 이승만 </a:t>
              </a:r>
              <a:r>
                <a:rPr lang="ko-KR" altLang="en-US" dirty="0" smtClean="0">
                  <a:latin typeface="나눔명조" pitchFamily="18" charset="-127"/>
                  <a:ea typeface="나눔명조" pitchFamily="18" charset="-127"/>
                </a:rPr>
                <a:t>한국대통령</a:t>
              </a:r>
              <a:endParaRPr lang="en-US" altLang="ko-KR" dirty="0" smtClean="0"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en-US" altLang="ko-KR" dirty="0"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ko-KR" altLang="en-US" dirty="0" smtClean="0"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ko-KR" altLang="en-US" dirty="0">
                  <a:latin typeface="나눔명조" pitchFamily="18" charset="-127"/>
                  <a:ea typeface="나눔명조" pitchFamily="18" charset="-127"/>
                </a:rPr>
                <a:t>‘해양주권선언</a:t>
              </a:r>
              <a:r>
                <a:rPr lang="ko-KR" altLang="en-US" dirty="0" smtClean="0">
                  <a:latin typeface="나눔명조" pitchFamily="18" charset="-127"/>
                  <a:ea typeface="나눔명조" pitchFamily="18" charset="-127"/>
                </a:rPr>
                <a:t>’ 발표 →‘</a:t>
              </a:r>
              <a:r>
                <a:rPr lang="ko-KR" altLang="en-US" dirty="0">
                  <a:latin typeface="나눔명조" pitchFamily="18" charset="-127"/>
                  <a:ea typeface="나눔명조" pitchFamily="18" charset="-127"/>
                </a:rPr>
                <a:t>이승만 라인</a:t>
              </a:r>
              <a:r>
                <a:rPr lang="ko-KR" altLang="en-US" dirty="0" smtClean="0">
                  <a:latin typeface="나눔명조" pitchFamily="18" charset="-127"/>
                  <a:ea typeface="나눔명조" pitchFamily="18" charset="-127"/>
                </a:rPr>
                <a:t>’ </a:t>
              </a:r>
              <a:r>
                <a:rPr lang="ko-KR" altLang="en-US" dirty="0">
                  <a:latin typeface="나눔명조" pitchFamily="18" charset="-127"/>
                  <a:ea typeface="나눔명조" pitchFamily="18" charset="-127"/>
                </a:rPr>
                <a:t>국제법에 반하여 </a:t>
              </a:r>
              <a:r>
                <a:rPr lang="ko-KR" altLang="en-US" dirty="0" smtClean="0">
                  <a:latin typeface="나눔명조" pitchFamily="18" charset="-127"/>
                  <a:ea typeface="나눔명조" pitchFamily="18" charset="-127"/>
                </a:rPr>
                <a:t>일방적 설정</a:t>
              </a:r>
              <a:endParaRPr lang="en-US" altLang="ko-KR" dirty="0" smtClean="0">
                <a:latin typeface="나눔명조" pitchFamily="18" charset="-127"/>
                <a:ea typeface="나눔명조" pitchFamily="18" charset="-127"/>
              </a:endParaRPr>
            </a:p>
            <a:p>
              <a:endParaRPr lang="en-US" altLang="ko-KR" sz="500" dirty="0" smtClean="0">
                <a:latin typeface="나눔명조" pitchFamily="18" charset="-127"/>
                <a:ea typeface="나눔명조" pitchFamily="18" charset="-127"/>
              </a:endParaRPr>
            </a:p>
            <a:p>
              <a:endParaRPr lang="en-US" altLang="ko-KR" dirty="0" smtClean="0"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en-US" altLang="ko-KR" dirty="0" smtClean="0">
                  <a:latin typeface="나눔명조" pitchFamily="18" charset="-127"/>
                  <a:ea typeface="나눔명조" pitchFamily="18" charset="-127"/>
                </a:rPr>
                <a:t>- </a:t>
              </a:r>
              <a:r>
                <a:rPr lang="ko-KR" altLang="en-US" dirty="0" smtClean="0">
                  <a:latin typeface="나눔명조" pitchFamily="18" charset="-127"/>
                  <a:ea typeface="나눔명조" pitchFamily="18" charset="-127"/>
                </a:rPr>
                <a:t>라인 안쪽 어업관할권 일방적 주장 </a:t>
              </a:r>
              <a:r>
                <a:rPr lang="en-US" altLang="ko-KR" dirty="0" smtClean="0">
                  <a:latin typeface="나눔명조" pitchFamily="18" charset="-127"/>
                  <a:ea typeface="나눔명조" pitchFamily="18" charset="-127"/>
                </a:rPr>
                <a:t>&amp;</a:t>
              </a:r>
              <a:r>
                <a:rPr lang="ko-KR" altLang="en-US" dirty="0" smtClean="0">
                  <a:latin typeface="나눔명조" pitchFamily="18" charset="-127"/>
                  <a:ea typeface="나눔명조" pitchFamily="18" charset="-127"/>
                </a:rPr>
                <a:t> 라인 </a:t>
              </a:r>
              <a:r>
                <a:rPr lang="ko-KR" altLang="en-US" dirty="0">
                  <a:latin typeface="나눔명조" pitchFamily="18" charset="-127"/>
                  <a:ea typeface="나눔명조" pitchFamily="18" charset="-127"/>
                </a:rPr>
                <a:t>안에 </a:t>
              </a:r>
              <a:r>
                <a:rPr lang="ko-KR" altLang="en-US" dirty="0" err="1" smtClean="0">
                  <a:latin typeface="나눔명조" pitchFamily="18" charset="-127"/>
                  <a:ea typeface="나눔명조" pitchFamily="18" charset="-127"/>
                </a:rPr>
                <a:t>다케시마</a:t>
              </a:r>
              <a:r>
                <a:rPr lang="ko-KR" altLang="en-US" dirty="0" smtClean="0">
                  <a:latin typeface="나눔명조" pitchFamily="18" charset="-127"/>
                  <a:ea typeface="나눔명조" pitchFamily="18" charset="-127"/>
                </a:rPr>
                <a:t> 포함</a:t>
              </a:r>
              <a:endParaRPr lang="ko-KR" altLang="en-US" dirty="0">
                <a:latin typeface="나눔명조" pitchFamily="18" charset="-127"/>
                <a:ea typeface="나눔명조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514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583" y="260648"/>
            <a:ext cx="3760921" cy="694887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2497217" y="4350515"/>
            <a:ext cx="6395263" cy="2246837"/>
            <a:chOff x="489243" y="3776314"/>
            <a:chExt cx="6395263" cy="2246837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957" y="3776314"/>
              <a:ext cx="6390549" cy="190253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89243" y="5746152"/>
              <a:ext cx="25282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b="1" dirty="0">
                  <a:latin typeface="나눔명조"/>
                </a:rPr>
                <a:t>* </a:t>
              </a:r>
              <a:r>
                <a:rPr lang="ko-KR" altLang="en-US" sz="1200" b="1" dirty="0" err="1" smtClean="0">
                  <a:latin typeface="나눔명조"/>
                </a:rPr>
                <a:t>밴플리트</a:t>
              </a:r>
              <a:r>
                <a:rPr lang="ko-KR" altLang="en-US" sz="1200" b="1" dirty="0" smtClean="0">
                  <a:latin typeface="나눔명조"/>
                </a:rPr>
                <a:t> </a:t>
              </a:r>
              <a:r>
                <a:rPr lang="ko-KR" altLang="en-US" sz="1200" b="1" dirty="0">
                  <a:latin typeface="나눔명조"/>
                </a:rPr>
                <a:t>대사의 귀국보고</a:t>
              </a:r>
              <a:r>
                <a:rPr lang="en-US" altLang="ko-KR" sz="1200" b="1" dirty="0">
                  <a:latin typeface="나눔명조"/>
                </a:rPr>
                <a:t>(</a:t>
              </a:r>
              <a:r>
                <a:rPr lang="ko-KR" altLang="en-US" sz="1200" b="1" dirty="0">
                  <a:latin typeface="나눔명조"/>
                </a:rPr>
                <a:t>사본</a:t>
              </a:r>
              <a:r>
                <a:rPr lang="en-US" altLang="ko-KR" sz="1200" b="1" dirty="0">
                  <a:latin typeface="나눔명조"/>
                </a:rPr>
                <a:t>)</a:t>
              </a:r>
              <a:endParaRPr lang="ko-KR" altLang="en-US" sz="1200" b="1" dirty="0">
                <a:latin typeface="나눔명조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395536" y="967152"/>
            <a:ext cx="7698753" cy="2756480"/>
            <a:chOff x="395536" y="967152"/>
            <a:chExt cx="7698753" cy="2756480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967152"/>
              <a:ext cx="3194040" cy="20298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043216" y="1372706"/>
              <a:ext cx="36728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ko-KR" altLang="en-US" sz="2000" b="1" dirty="0" smtClean="0">
                  <a:ea typeface="나눔명조"/>
                </a:rPr>
                <a:t>국제사법재판소에 </a:t>
              </a:r>
              <a:r>
                <a:rPr lang="ko-KR" altLang="en-US" sz="2000" b="1" dirty="0">
                  <a:ea typeface="나눔명조"/>
                </a:rPr>
                <a:t>회부 제안</a:t>
              </a:r>
              <a:endParaRPr lang="ko-KR" altLang="en-US" sz="2000" dirty="0">
                <a:ea typeface="나눔명조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73510" y="1953917"/>
              <a:ext cx="7020779" cy="1769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ko-KR" altLang="en-US" dirty="0" smtClean="0">
                  <a:ea typeface="나눔명조"/>
                </a:rPr>
                <a:t>일본은 평화적 </a:t>
              </a:r>
              <a:r>
                <a:rPr lang="ko-KR" altLang="en-US" dirty="0">
                  <a:ea typeface="나눔명조"/>
                </a:rPr>
                <a:t>수단을 통한 </a:t>
              </a:r>
              <a:r>
                <a:rPr lang="ko-KR" altLang="en-US" dirty="0" smtClean="0">
                  <a:ea typeface="나눔명조"/>
                </a:rPr>
                <a:t>문제 해결을 </a:t>
              </a:r>
              <a:r>
                <a:rPr lang="ko-KR" altLang="en-US" dirty="0">
                  <a:ea typeface="나눔명조"/>
                </a:rPr>
                <a:t>위해 </a:t>
              </a:r>
              <a:r>
                <a:rPr lang="ko-KR" altLang="en-US" dirty="0" smtClean="0">
                  <a:ea typeface="나눔명조"/>
                </a:rPr>
                <a:t> </a:t>
              </a:r>
              <a:r>
                <a:rPr lang="ko-KR" altLang="en-US" dirty="0">
                  <a:ea typeface="나눔명조"/>
                </a:rPr>
                <a:t>국제사법재판소</a:t>
              </a:r>
              <a:r>
                <a:rPr lang="en-US" altLang="ko-KR" dirty="0">
                  <a:ea typeface="나눔명조"/>
                </a:rPr>
                <a:t>(ICJ)</a:t>
              </a:r>
              <a:r>
                <a:rPr lang="ko-KR" altLang="en-US" dirty="0">
                  <a:ea typeface="나눔명조"/>
                </a:rPr>
                <a:t>에 </a:t>
              </a:r>
              <a:r>
                <a:rPr lang="ko-KR" altLang="en-US" dirty="0" smtClean="0">
                  <a:ea typeface="나눔명조"/>
                </a:rPr>
                <a:t>회부 제안</a:t>
              </a:r>
              <a:r>
                <a:rPr lang="en-US" altLang="ko-KR" dirty="0" smtClean="0">
                  <a:ea typeface="나눔명조"/>
                </a:rPr>
                <a:t>. </a:t>
              </a:r>
            </a:p>
            <a:p>
              <a:pPr marL="285750" indent="-285750">
                <a:buFontTx/>
                <a:buChar char="-"/>
              </a:pPr>
              <a:endParaRPr lang="en-US" altLang="ko-KR" sz="800" dirty="0">
                <a:ea typeface="나눔명조"/>
              </a:endParaRPr>
            </a:p>
            <a:p>
              <a:pPr marL="285750" indent="-285750">
                <a:buFontTx/>
                <a:buChar char="-"/>
              </a:pPr>
              <a:r>
                <a:rPr lang="ko-KR" altLang="en-US" dirty="0" smtClean="0">
                  <a:ea typeface="나눔명조"/>
                </a:rPr>
                <a:t>일본 </a:t>
              </a:r>
              <a:r>
                <a:rPr lang="en-US" altLang="ko-KR" dirty="0" smtClean="0">
                  <a:ea typeface="나눔명조"/>
                </a:rPr>
                <a:t>‘</a:t>
              </a:r>
              <a:r>
                <a:rPr lang="ko-KR" altLang="en-US" dirty="0" smtClean="0">
                  <a:ea typeface="나눔명조"/>
                </a:rPr>
                <a:t>이승만 라인</a:t>
              </a:r>
              <a:r>
                <a:rPr lang="en-US" altLang="ko-KR" dirty="0" smtClean="0">
                  <a:ea typeface="나눔명조"/>
                </a:rPr>
                <a:t>’ </a:t>
              </a:r>
              <a:r>
                <a:rPr lang="ko-KR" altLang="en-US" dirty="0" smtClean="0">
                  <a:ea typeface="나눔명조"/>
                </a:rPr>
                <a:t>설정 이후 한국의 행위에 엄중히 항의</a:t>
              </a:r>
              <a:r>
                <a:rPr lang="en-US" altLang="ko-KR" dirty="0" smtClean="0">
                  <a:ea typeface="나눔명조"/>
                </a:rPr>
                <a:t>.</a:t>
              </a:r>
            </a:p>
            <a:p>
              <a:pPr marL="285750" indent="-285750">
                <a:buFontTx/>
                <a:buChar char="-"/>
              </a:pPr>
              <a:endParaRPr lang="en-US" altLang="ko-KR" sz="800" dirty="0" smtClean="0">
                <a:ea typeface="나눔명조"/>
              </a:endParaRPr>
            </a:p>
            <a:p>
              <a:pPr marL="285750" indent="-285750">
                <a:buFontTx/>
                <a:buChar char="-"/>
              </a:pPr>
              <a:r>
                <a:rPr lang="ko-KR" altLang="en-US" dirty="0" err="1">
                  <a:ea typeface="나눔명조"/>
                </a:rPr>
                <a:t>밴플리트</a:t>
              </a:r>
              <a:r>
                <a:rPr lang="ko-KR" altLang="en-US" dirty="0">
                  <a:ea typeface="나눔명조"/>
                </a:rPr>
                <a:t> 대사의 귀국 </a:t>
              </a:r>
              <a:r>
                <a:rPr lang="ko-KR" altLang="en-US" dirty="0" smtClean="0">
                  <a:ea typeface="나눔명조"/>
                </a:rPr>
                <a:t>보고의 내용</a:t>
              </a:r>
              <a:endParaRPr lang="en-US" altLang="ko-KR" dirty="0">
                <a:ea typeface="나눔명조"/>
              </a:endParaRPr>
            </a:p>
            <a:p>
              <a:pPr marL="285750" indent="-285750">
                <a:buFontTx/>
                <a:buChar char="-"/>
              </a:pP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3268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583" y="188640"/>
            <a:ext cx="3760921" cy="694887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5669754" y="3754199"/>
            <a:ext cx="3222726" cy="2843153"/>
            <a:chOff x="5505028" y="3012092"/>
            <a:chExt cx="3222726" cy="2843153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104" y="3012092"/>
              <a:ext cx="3219650" cy="239996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505028" y="5578246"/>
              <a:ext cx="19575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b="1" dirty="0"/>
                <a:t>* </a:t>
              </a:r>
              <a:r>
                <a:rPr lang="ko-KR" altLang="en-US" sz="1200" b="1" dirty="0" smtClean="0"/>
                <a:t>미군 </a:t>
              </a:r>
              <a:r>
                <a:rPr lang="ko-KR" altLang="en-US" sz="1200" b="1" dirty="0"/>
                <a:t>훈련장으로의 </a:t>
              </a:r>
              <a:r>
                <a:rPr lang="ko-KR" altLang="en-US" sz="1200" b="1" dirty="0" smtClean="0"/>
                <a:t>지정</a:t>
              </a:r>
              <a:endParaRPr lang="ko-KR" altLang="en-US" sz="1200" b="1" dirty="0"/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323528" y="1124744"/>
            <a:ext cx="7524328" cy="2784507"/>
            <a:chOff x="323528" y="1124744"/>
            <a:chExt cx="7524328" cy="2784507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1124744"/>
              <a:ext cx="3194040" cy="20298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971600" y="1556792"/>
              <a:ext cx="46602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ko-KR" altLang="en-US" sz="2000" b="1" dirty="0">
                  <a:latin typeface="나눔명조" pitchFamily="18" charset="-127"/>
                  <a:ea typeface="나눔명조" pitchFamily="18" charset="-127"/>
                </a:rPr>
                <a:t>미군 폭격훈련 구역으로서의 </a:t>
              </a:r>
              <a:r>
                <a:rPr lang="ko-KR" altLang="en-US" sz="2000" b="1" dirty="0" err="1">
                  <a:latin typeface="나눔명조" pitchFamily="18" charset="-127"/>
                  <a:ea typeface="나눔명조" pitchFamily="18" charset="-127"/>
                </a:rPr>
                <a:t>다케시마</a:t>
              </a:r>
              <a:endParaRPr lang="ko-KR" altLang="en-US" sz="2000" dirty="0">
                <a:latin typeface="나눔명조" pitchFamily="18" charset="-127"/>
                <a:ea typeface="나눔명조" pitchFamily="18" charset="-127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71600" y="2139536"/>
              <a:ext cx="6876256" cy="1769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n-US" altLang="ko-KR" dirty="0" smtClean="0">
                  <a:latin typeface="나눔명조" pitchFamily="18" charset="-127"/>
                  <a:ea typeface="나눔명조" pitchFamily="18" charset="-127"/>
                </a:rPr>
                <a:t>SCAPIN </a:t>
              </a:r>
              <a:r>
                <a:rPr lang="ko-KR" altLang="en-US" dirty="0" smtClean="0">
                  <a:latin typeface="나눔명조" pitchFamily="18" charset="-127"/>
                  <a:ea typeface="나눔명조" pitchFamily="18" charset="-127"/>
                </a:rPr>
                <a:t>제 </a:t>
              </a:r>
              <a:r>
                <a:rPr lang="en-US" altLang="ko-KR" dirty="0" smtClean="0">
                  <a:latin typeface="나눔명조" pitchFamily="18" charset="-127"/>
                  <a:ea typeface="나눔명조" pitchFamily="18" charset="-127"/>
                </a:rPr>
                <a:t>2160</a:t>
              </a:r>
              <a:r>
                <a:rPr lang="ko-KR" altLang="en-US" dirty="0">
                  <a:latin typeface="나눔명조" pitchFamily="18" charset="-127"/>
                  <a:ea typeface="나눔명조" pitchFamily="18" charset="-127"/>
                </a:rPr>
                <a:t>호에 </a:t>
              </a:r>
              <a:r>
                <a:rPr lang="ko-KR" altLang="en-US" dirty="0" smtClean="0">
                  <a:latin typeface="나눔명조" pitchFamily="18" charset="-127"/>
                  <a:ea typeface="나눔명조" pitchFamily="18" charset="-127"/>
                </a:rPr>
                <a:t>따라 </a:t>
              </a:r>
              <a:r>
                <a:rPr lang="ko-KR" altLang="en-US" dirty="0" err="1" smtClean="0">
                  <a:latin typeface="나눔명조" pitchFamily="18" charset="-127"/>
                  <a:ea typeface="나눔명조" pitchFamily="18" charset="-127"/>
                </a:rPr>
                <a:t>다케시마를</a:t>
              </a:r>
              <a:r>
                <a:rPr lang="ko-KR" altLang="en-US" dirty="0" smtClean="0">
                  <a:latin typeface="나눔명조" pitchFamily="18" charset="-127"/>
                  <a:ea typeface="나눔명조" pitchFamily="18" charset="-127"/>
                </a:rPr>
                <a:t> 미군폭격훈련구역 지정</a:t>
              </a:r>
              <a:r>
                <a:rPr lang="en-US" altLang="ko-KR" dirty="0" smtClean="0">
                  <a:latin typeface="나눔명조" pitchFamily="18" charset="-127"/>
                  <a:ea typeface="나눔명조" pitchFamily="18" charset="-127"/>
                </a:rPr>
                <a:t>.</a:t>
              </a:r>
              <a:r>
                <a:rPr lang="ko-KR" altLang="en-US" dirty="0">
                  <a:latin typeface="나눔명조" pitchFamily="18" charset="-127"/>
                  <a:ea typeface="나눔명조" pitchFamily="18" charset="-127"/>
                </a:rPr>
                <a:t> </a:t>
              </a:r>
              <a:endParaRPr lang="en-US" altLang="ko-KR" dirty="0" smtClean="0"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ko-KR" altLang="en-US" dirty="0" smtClean="0">
                  <a:latin typeface="나눔명조" pitchFamily="18" charset="-127"/>
                  <a:ea typeface="나눔명조" pitchFamily="18" charset="-127"/>
                </a:rPr>
                <a:t>  동시에 </a:t>
              </a:r>
              <a:r>
                <a:rPr lang="ko-KR" altLang="en-US" dirty="0">
                  <a:latin typeface="나눔명조" pitchFamily="18" charset="-127"/>
                  <a:ea typeface="나눔명조" pitchFamily="18" charset="-127"/>
                </a:rPr>
                <a:t>외무성이 그 취지를 </a:t>
              </a:r>
              <a:r>
                <a:rPr lang="ko-KR" altLang="en-US" dirty="0" smtClean="0">
                  <a:latin typeface="나눔명조" pitchFamily="18" charset="-127"/>
                  <a:ea typeface="나눔명조" pitchFamily="18" charset="-127"/>
                </a:rPr>
                <a:t>고시</a:t>
              </a:r>
              <a:r>
                <a:rPr lang="en-US" altLang="ko-KR" dirty="0" smtClean="0">
                  <a:latin typeface="나눔명조" pitchFamily="18" charset="-127"/>
                  <a:ea typeface="나눔명조" pitchFamily="18" charset="-127"/>
                </a:rPr>
                <a:t>.</a:t>
              </a:r>
            </a:p>
            <a:p>
              <a:pPr marL="285750" indent="-285750">
                <a:buFontTx/>
                <a:buChar char="-"/>
              </a:pPr>
              <a:endParaRPr lang="en-US" altLang="ko-KR" sz="800" dirty="0">
                <a:latin typeface="나눔명조" pitchFamily="18" charset="-127"/>
                <a:ea typeface="나눔명조" pitchFamily="18" charset="-127"/>
              </a:endParaRPr>
            </a:p>
            <a:p>
              <a:pPr marL="285750" indent="-285750">
                <a:buFontTx/>
                <a:buChar char="-"/>
              </a:pPr>
              <a:r>
                <a:rPr lang="ko-KR" altLang="en-US" dirty="0" smtClean="0">
                  <a:latin typeface="나눔명조" pitchFamily="18" charset="-127"/>
                  <a:ea typeface="나눔명조" pitchFamily="18" charset="-127"/>
                </a:rPr>
                <a:t>지역 주민의 항의로 폭격훈련구역에서 삭제</a:t>
              </a:r>
              <a:r>
                <a:rPr lang="en-US" altLang="ko-KR" dirty="0" smtClean="0">
                  <a:latin typeface="나눔명조" pitchFamily="18" charset="-127"/>
                  <a:ea typeface="나눔명조" pitchFamily="18" charset="-127"/>
                </a:rPr>
                <a:t>.</a:t>
              </a:r>
            </a:p>
            <a:p>
              <a:endParaRPr lang="en-US" altLang="ko-KR" sz="800" dirty="0">
                <a:latin typeface="나눔명조" pitchFamily="18" charset="-127"/>
                <a:ea typeface="나눔명조" pitchFamily="18" charset="-127"/>
              </a:endParaRPr>
            </a:p>
            <a:p>
              <a:pPr marL="285750" indent="-285750">
                <a:buFontTx/>
                <a:buChar char="-"/>
              </a:pPr>
              <a:r>
                <a:rPr lang="ko-KR" altLang="en-US" dirty="0" smtClean="0">
                  <a:latin typeface="나눔명조" pitchFamily="18" charset="-127"/>
                  <a:ea typeface="나눔명조" pitchFamily="18" charset="-127"/>
                </a:rPr>
                <a:t>일미행정협정에 따라 </a:t>
              </a:r>
              <a:r>
                <a:rPr lang="ko-KR" altLang="en-US" dirty="0" err="1" smtClean="0">
                  <a:latin typeface="나눔명조" pitchFamily="18" charset="-127"/>
                  <a:ea typeface="나눔명조" pitchFamily="18" charset="-127"/>
                </a:rPr>
                <a:t>다케시마</a:t>
              </a:r>
              <a:r>
                <a:rPr lang="ko-KR" altLang="en-US" dirty="0"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ko-KR" altLang="en-US" dirty="0" smtClean="0">
                  <a:latin typeface="나눔명조" pitchFamily="18" charset="-127"/>
                  <a:ea typeface="나눔명조" pitchFamily="18" charset="-127"/>
                </a:rPr>
                <a:t>협의</a:t>
              </a:r>
              <a:r>
                <a:rPr lang="en-US" altLang="ko-KR" dirty="0" smtClean="0">
                  <a:latin typeface="나눔명조" pitchFamily="18" charset="-127"/>
                  <a:ea typeface="나눔명조" pitchFamily="18" charset="-127"/>
                </a:rPr>
                <a:t>,</a:t>
              </a:r>
              <a:r>
                <a:rPr lang="ko-KR" altLang="en-US" dirty="0"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ko-KR" altLang="en-US" dirty="0" smtClean="0">
                  <a:latin typeface="나눔명조" pitchFamily="18" charset="-127"/>
                  <a:ea typeface="나눔명조" pitchFamily="18" charset="-127"/>
                </a:rPr>
                <a:t>결정 행위</a:t>
              </a:r>
              <a:endParaRPr lang="en-US" altLang="ko-KR" dirty="0">
                <a:latin typeface="나눔명조" pitchFamily="18" charset="-127"/>
                <a:ea typeface="나눔명조" pitchFamily="18" charset="-127"/>
              </a:endParaRPr>
            </a:p>
            <a:p>
              <a:pPr marL="285750" indent="-285750">
                <a:buFontTx/>
                <a:buChar char="-"/>
              </a:pP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4279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467544" y="980728"/>
            <a:ext cx="6715097" cy="3456444"/>
            <a:chOff x="467544" y="980728"/>
            <a:chExt cx="6715097" cy="3456444"/>
          </a:xfrm>
        </p:grpSpPr>
        <p:pic>
          <p:nvPicPr>
            <p:cNvPr id="16" name="그림 15"/>
            <p:cNvPicPr/>
            <p:nvPr/>
          </p:nvPicPr>
          <p:blipFill rotWithShape="1">
            <a:blip r:embed="rId3">
              <a:alphaModFix/>
              <a:lum/>
            </a:blip>
            <a:stretch>
              <a:fillRect/>
            </a:stretch>
          </p:blipFill>
          <p:spPr>
            <a:xfrm>
              <a:off x="467544" y="980728"/>
              <a:ext cx="3209523" cy="2047619"/>
            </a:xfrm>
            <a:prstGeom prst="rect">
              <a:avLst/>
            </a:prstGeom>
          </p:spPr>
        </p:pic>
        <p:sp>
          <p:nvSpPr>
            <p:cNvPr id="8" name="직사각형 6149"/>
            <p:cNvSpPr/>
            <p:nvPr/>
          </p:nvSpPr>
          <p:spPr>
            <a:xfrm>
              <a:off x="1008288" y="1340768"/>
              <a:ext cx="4859856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buClr>
                  <a:schemeClr val="tx1"/>
                </a:buClr>
                <a:buFont typeface="Wingdings"/>
                <a:buChar char="ü"/>
              </a:pPr>
              <a:r>
                <a:rPr lang="ko-KR" altLang="en-US" sz="2000" b="1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 1905</a:t>
              </a:r>
              <a:r>
                <a:rPr lang="ko-KR" altLang="en-US" sz="2000" b="1" dirty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년 </a:t>
              </a:r>
              <a:r>
                <a:rPr lang="ko-KR" altLang="en-US" sz="2000" b="1" dirty="0" err="1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다케시마의</a:t>
              </a:r>
              <a:r>
                <a:rPr lang="ko-KR" altLang="en-US" sz="2000" b="1" dirty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ko-KR" altLang="en-US" sz="2000" b="1" dirty="0" err="1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시마네현</a:t>
              </a:r>
              <a:r>
                <a:rPr lang="ko-KR" altLang="en-US" sz="2000" b="1" dirty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 편입</a:t>
              </a:r>
            </a:p>
          </p:txBody>
        </p:sp>
        <p:sp>
          <p:nvSpPr>
            <p:cNvPr id="9" name="직사각형 6150"/>
            <p:cNvSpPr/>
            <p:nvPr/>
          </p:nvSpPr>
          <p:spPr>
            <a:xfrm>
              <a:off x="1008288" y="1772876"/>
              <a:ext cx="6174353" cy="26642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285750" indent="-285750">
                <a:buFontTx/>
                <a:buChar char="-"/>
              </a:pPr>
              <a:r>
                <a:rPr lang="ko-KR" altLang="en-US" dirty="0" err="1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나카이의</a:t>
              </a:r>
              <a:r>
                <a:rPr lang="ko-KR" altLang="en-US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 청원 들</a:t>
              </a:r>
              <a:r>
                <a:rPr lang="ko-KR" altLang="en-US" dirty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은</a:t>
              </a:r>
              <a:r>
                <a:rPr lang="ko-KR" altLang="en-US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 정부는 </a:t>
              </a:r>
              <a:r>
                <a:rPr lang="ko-KR" altLang="en-US" dirty="0" err="1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시마네현의</a:t>
              </a:r>
              <a:r>
                <a:rPr lang="ko-KR" altLang="en-US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 의견 청취 후</a:t>
              </a:r>
              <a:r>
                <a:rPr lang="en-US" altLang="ko-KR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,</a:t>
              </a:r>
              <a:r>
                <a:rPr lang="ko-KR" altLang="en-US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 소관</a:t>
              </a:r>
              <a:endParaRPr lang="en-US" altLang="ko-KR" dirty="0" smtClean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en-US" altLang="ko-KR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    </a:t>
              </a:r>
              <a:r>
                <a:rPr lang="ko-KR" altLang="en-US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문제 없음과 </a:t>
              </a:r>
              <a:r>
                <a:rPr lang="en-US" altLang="ko-KR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‘</a:t>
              </a:r>
              <a:r>
                <a:rPr lang="ko-KR" altLang="en-US" dirty="0" err="1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다케시마</a:t>
              </a:r>
              <a:r>
                <a:rPr lang="en-US" altLang="ko-KR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’ </a:t>
              </a:r>
              <a:r>
                <a:rPr lang="ko-KR" altLang="en-US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명칭의 </a:t>
              </a:r>
              <a:r>
                <a:rPr lang="ko-KR" altLang="en-US" dirty="0" err="1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적당성</a:t>
              </a:r>
              <a:r>
                <a:rPr lang="ko-KR" altLang="en-US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 확인</a:t>
              </a:r>
              <a:endParaRPr lang="ko-KR" altLang="en-US" dirty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endParaRPr>
            </a:p>
            <a:p>
              <a:endParaRPr lang="ko-KR" altLang="en-US" dirty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endParaRPr>
            </a:p>
            <a:p>
              <a:pPr marL="285750" indent="-285750">
                <a:buFontTx/>
                <a:buChar char="-"/>
              </a:pPr>
              <a:r>
                <a:rPr lang="en-US" altLang="ko-KR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1905</a:t>
              </a:r>
              <a:r>
                <a:rPr lang="ko-KR" altLang="en-US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년 </a:t>
              </a:r>
              <a:r>
                <a:rPr lang="en-US" altLang="ko-KR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1</a:t>
              </a:r>
              <a:r>
                <a:rPr lang="ko-KR" altLang="en-US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월 </a:t>
              </a:r>
              <a:r>
                <a:rPr lang="ko-KR" altLang="en-US" dirty="0" err="1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다케시마를</a:t>
              </a:r>
              <a:r>
                <a:rPr lang="ko-KR" altLang="en-US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en-US" altLang="ko-KR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‘</a:t>
              </a:r>
              <a:r>
                <a:rPr lang="ko-KR" altLang="en-US" dirty="0" err="1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오키</a:t>
              </a:r>
              <a:r>
                <a:rPr lang="ko-KR" altLang="en-US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 도사의 소관</a:t>
              </a:r>
              <a:r>
                <a:rPr lang="en-US" altLang="ko-KR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’</a:t>
              </a:r>
              <a:r>
                <a:rPr lang="ko-KR" altLang="en-US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으로 결정</a:t>
              </a:r>
              <a:r>
                <a:rPr lang="en-US" altLang="ko-KR" dirty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.</a:t>
              </a:r>
              <a:endParaRPr lang="en-US" altLang="ko-KR" dirty="0" smtClean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endParaRPr>
            </a:p>
            <a:p>
              <a:pPr marL="285750" indent="-285750">
                <a:buFontTx/>
                <a:buChar char="-"/>
              </a:pPr>
              <a:endParaRPr lang="en-US" altLang="ko-KR" dirty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endParaRPr>
            </a:p>
            <a:p>
              <a:pPr marL="285750" indent="-285750">
                <a:buFontTx/>
                <a:buChar char="-"/>
              </a:pPr>
              <a:r>
                <a:rPr lang="ko-KR" altLang="en-US" dirty="0" err="1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시마네현</a:t>
              </a:r>
              <a:r>
                <a:rPr lang="ko-KR" altLang="en-US" dirty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 지사는 각의 결정에 따라 일본은 </a:t>
              </a:r>
              <a:r>
                <a:rPr lang="ko-KR" altLang="en-US" dirty="0" err="1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다케시마의</a:t>
              </a:r>
              <a:r>
                <a:rPr lang="ko-KR" altLang="en-US" dirty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 영유에 대한 의사를 재확인</a:t>
              </a:r>
              <a:r>
                <a:rPr lang="en-US" altLang="ko-KR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.</a:t>
              </a:r>
              <a:endParaRPr lang="ko-KR" altLang="en-US" dirty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endParaRPr>
            </a:p>
            <a:p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4860032" y="4489996"/>
            <a:ext cx="3865238" cy="1963340"/>
            <a:chOff x="4932040" y="3964451"/>
            <a:chExt cx="3865238" cy="1963340"/>
          </a:xfrm>
        </p:grpSpPr>
        <p:pic>
          <p:nvPicPr>
            <p:cNvPr id="10" name="그림 9"/>
            <p:cNvPicPr/>
            <p:nvPr/>
          </p:nvPicPr>
          <p:blipFill rotWithShape="1">
            <a:blip r:embed="rId4">
              <a:alphaModFix/>
              <a:lum/>
            </a:blip>
            <a:srcRect/>
            <a:stretch>
              <a:fillRect/>
            </a:stretch>
          </p:blipFill>
          <p:spPr>
            <a:xfrm>
              <a:off x="5398074" y="3964451"/>
              <a:ext cx="3399204" cy="1634480"/>
            </a:xfrm>
            <a:prstGeom prst="rect">
              <a:avLst/>
            </a:prstGeom>
          </p:spPr>
        </p:pic>
        <p:sp>
          <p:nvSpPr>
            <p:cNvPr id="11" name="직사각형 6155"/>
            <p:cNvSpPr/>
            <p:nvPr/>
          </p:nvSpPr>
          <p:spPr>
            <a:xfrm>
              <a:off x="4932040" y="5639759"/>
              <a:ext cx="2795274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ko-KR" sz="1200" b="1" dirty="0" smtClean="0">
                  <a:solidFill>
                    <a:schemeClr val="tx1"/>
                  </a:solidFill>
                </a:rPr>
                <a:t>* </a:t>
              </a:r>
              <a:r>
                <a:rPr lang="ko-KR" altLang="en-US" sz="1200" b="1" dirty="0" smtClean="0">
                  <a:solidFill>
                    <a:schemeClr val="tx1"/>
                  </a:solidFill>
                </a:rPr>
                <a:t>일본 </a:t>
              </a:r>
              <a:r>
                <a:rPr lang="ko-KR" altLang="en-US" sz="1200" b="1" dirty="0">
                  <a:solidFill>
                    <a:schemeClr val="tx1"/>
                  </a:solidFill>
                </a:rPr>
                <a:t>국립 공문서관 소장</a:t>
              </a:r>
            </a:p>
          </p:txBody>
        </p:sp>
      </p:grpSp>
      <p:grpSp>
        <p:nvGrpSpPr>
          <p:cNvPr id="12" name="그룹 3"/>
          <p:cNvGrpSpPr/>
          <p:nvPr/>
        </p:nvGrpSpPr>
        <p:grpSpPr>
          <a:xfrm>
            <a:off x="5364088" y="210122"/>
            <a:ext cx="3765879" cy="698598"/>
            <a:chOff x="3329648" y="712895"/>
            <a:chExt cx="3765879" cy="698598"/>
          </a:xfrm>
        </p:grpSpPr>
        <p:pic>
          <p:nvPicPr>
            <p:cNvPr id="13" name="그림 4"/>
            <p:cNvPicPr>
              <a:picLocks noChangeAspect="1"/>
            </p:cNvPicPr>
            <p:nvPr/>
          </p:nvPicPr>
          <p:blipFill rotWithShape="1">
            <a:blip r:embed="rId5">
              <a:alphaModFix/>
              <a:lum/>
            </a:blip>
            <a:stretch>
              <a:fillRect/>
            </a:stretch>
          </p:blipFill>
          <p:spPr>
            <a:xfrm>
              <a:off x="3329648" y="822569"/>
              <a:ext cx="3765879" cy="582353"/>
            </a:xfrm>
            <a:prstGeom prst="rect">
              <a:avLst/>
            </a:prstGeom>
          </p:spPr>
        </p:pic>
        <p:sp>
          <p:nvSpPr>
            <p:cNvPr id="14" name="TextBox 5"/>
            <p:cNvSpPr txBox="1"/>
            <p:nvPr/>
          </p:nvSpPr>
          <p:spPr>
            <a:xfrm>
              <a:off x="4722432" y="989290"/>
              <a:ext cx="2009807" cy="4215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ko-KR" altLang="en-US" sz="1100"/>
                <a:t>에 대한 일본의 주장</a:t>
              </a:r>
            </a:p>
            <a:p>
              <a:pPr lvl="0"/>
              <a:endParaRPr lang="ko-KR" altLang="en-US" sz="1100"/>
            </a:p>
          </p:txBody>
        </p:sp>
        <p:pic>
          <p:nvPicPr>
            <p:cNvPr id="15" name="그림 6"/>
            <p:cNvPicPr>
              <a:picLocks noChangeAspect="1"/>
            </p:cNvPicPr>
            <p:nvPr/>
          </p:nvPicPr>
          <p:blipFill rotWithShape="1">
            <a:blip r:embed="rId6">
              <a:alphaModFix/>
              <a:lum/>
            </a:blip>
            <a:stretch>
              <a:fillRect/>
            </a:stretch>
          </p:blipFill>
          <p:spPr>
            <a:xfrm>
              <a:off x="4167903" y="712895"/>
              <a:ext cx="620121" cy="6985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560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"/>
          <p:cNvGrpSpPr/>
          <p:nvPr/>
        </p:nvGrpSpPr>
        <p:grpSpPr>
          <a:xfrm>
            <a:off x="5342625" y="188640"/>
            <a:ext cx="3765879" cy="698598"/>
            <a:chOff x="3329648" y="712895"/>
            <a:chExt cx="3765879" cy="698598"/>
          </a:xfrm>
        </p:grpSpPr>
        <p:pic>
          <p:nvPicPr>
            <p:cNvPr id="3" name="그림 4"/>
            <p:cNvPicPr>
              <a:picLocks noChangeAspect="1"/>
            </p:cNvPicPr>
            <p:nvPr/>
          </p:nvPicPr>
          <p:blipFill rotWithShape="1">
            <a:blip r:embed="rId3">
              <a:alphaModFix/>
              <a:lum/>
            </a:blip>
            <a:stretch>
              <a:fillRect/>
            </a:stretch>
          </p:blipFill>
          <p:spPr>
            <a:xfrm>
              <a:off x="3329648" y="822569"/>
              <a:ext cx="3765879" cy="582353"/>
            </a:xfrm>
            <a:prstGeom prst="rect">
              <a:avLst/>
            </a:prstGeom>
          </p:spPr>
        </p:pic>
        <p:sp>
          <p:nvSpPr>
            <p:cNvPr id="4" name="TextBox 5"/>
            <p:cNvSpPr txBox="1"/>
            <p:nvPr/>
          </p:nvSpPr>
          <p:spPr>
            <a:xfrm>
              <a:off x="4722432" y="989290"/>
              <a:ext cx="2009807" cy="4215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ko-KR" altLang="en-US" sz="1100"/>
                <a:t>에 대한 일본의 주장</a:t>
              </a:r>
            </a:p>
            <a:p>
              <a:pPr lvl="0"/>
              <a:endParaRPr lang="ko-KR" altLang="en-US" sz="1100"/>
            </a:p>
          </p:txBody>
        </p:sp>
        <p:pic>
          <p:nvPicPr>
            <p:cNvPr id="5" name="그림 6"/>
            <p:cNvPicPr>
              <a:picLocks noChangeAspect="1"/>
            </p:cNvPicPr>
            <p:nvPr/>
          </p:nvPicPr>
          <p:blipFill rotWithShape="1">
            <a:blip r:embed="rId4">
              <a:alphaModFix/>
              <a:lum/>
            </a:blip>
            <a:stretch>
              <a:fillRect/>
            </a:stretch>
          </p:blipFill>
          <p:spPr>
            <a:xfrm>
              <a:off x="4167903" y="712895"/>
              <a:ext cx="620121" cy="698598"/>
            </a:xfrm>
            <a:prstGeom prst="rect">
              <a:avLst/>
            </a:prstGeom>
          </p:spPr>
        </p:pic>
      </p:grpSp>
      <p:grpSp>
        <p:nvGrpSpPr>
          <p:cNvPr id="10" name="그룹 9"/>
          <p:cNvGrpSpPr/>
          <p:nvPr/>
        </p:nvGrpSpPr>
        <p:grpSpPr>
          <a:xfrm>
            <a:off x="467544" y="764704"/>
            <a:ext cx="8532480" cy="2880320"/>
            <a:chOff x="467544" y="764704"/>
            <a:chExt cx="8532480" cy="2880320"/>
          </a:xfrm>
        </p:grpSpPr>
        <p:pic>
          <p:nvPicPr>
            <p:cNvPr id="15" name="그림 14"/>
            <p:cNvPicPr/>
            <p:nvPr/>
          </p:nvPicPr>
          <p:blipFill rotWithShape="1">
            <a:blip r:embed="rId5">
              <a:alphaModFix/>
              <a:lum/>
            </a:blip>
            <a:stretch>
              <a:fillRect/>
            </a:stretch>
          </p:blipFill>
          <p:spPr>
            <a:xfrm>
              <a:off x="467544" y="764704"/>
              <a:ext cx="3209523" cy="2047619"/>
            </a:xfrm>
            <a:prstGeom prst="rect">
              <a:avLst/>
            </a:prstGeom>
          </p:spPr>
        </p:pic>
        <p:sp>
          <p:nvSpPr>
            <p:cNvPr id="6" name="직사각형 6149"/>
            <p:cNvSpPr/>
            <p:nvPr/>
          </p:nvSpPr>
          <p:spPr>
            <a:xfrm>
              <a:off x="1043608" y="1124744"/>
              <a:ext cx="4859856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buClr>
                  <a:schemeClr val="tx1"/>
                </a:buClr>
                <a:buFont typeface="Wingdings"/>
                <a:buChar char="ü"/>
              </a:pPr>
              <a:r>
                <a:rPr lang="ko-KR" altLang="en-US" sz="2000" b="1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 1905</a:t>
              </a:r>
              <a:r>
                <a:rPr lang="ko-KR" altLang="en-US" sz="2000" b="1" dirty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년 </a:t>
              </a:r>
              <a:r>
                <a:rPr lang="ko-KR" altLang="en-US" sz="2000" b="1" dirty="0" err="1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다케시마의</a:t>
              </a:r>
              <a:r>
                <a:rPr lang="ko-KR" altLang="en-US" sz="2000" b="1" dirty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ko-KR" altLang="en-US" sz="2000" b="1" dirty="0" err="1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시마네현</a:t>
              </a:r>
              <a:r>
                <a:rPr lang="ko-KR" altLang="en-US" sz="2000" b="1" dirty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 편입2</a:t>
              </a:r>
            </a:p>
          </p:txBody>
        </p:sp>
        <p:sp>
          <p:nvSpPr>
            <p:cNvPr id="7" name="직사각형 6150"/>
            <p:cNvSpPr/>
            <p:nvPr/>
          </p:nvSpPr>
          <p:spPr>
            <a:xfrm>
              <a:off x="1043608" y="1412776"/>
              <a:ext cx="7956416" cy="22322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ko-KR" altLang="en-US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- </a:t>
              </a:r>
              <a:r>
                <a:rPr lang="ko-KR" altLang="en-US" dirty="0" err="1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다케시마를</a:t>
              </a:r>
              <a:r>
                <a:rPr lang="ko-KR" altLang="en-US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ko-KR" altLang="en-US" dirty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관유지대장에 </a:t>
              </a:r>
              <a:r>
                <a:rPr lang="ko-KR" altLang="en-US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등록</a:t>
              </a:r>
              <a:r>
                <a:rPr lang="en-US" altLang="ko-KR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, </a:t>
              </a:r>
              <a:r>
                <a:rPr lang="ko-KR" altLang="en-US" dirty="0" err="1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강치</a:t>
              </a:r>
              <a:r>
                <a:rPr lang="ko-KR" altLang="en-US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ko-KR" altLang="en-US" dirty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포획을 허가제로 </a:t>
              </a:r>
              <a:r>
                <a:rPr lang="ko-KR" altLang="en-US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변</a:t>
              </a:r>
              <a:r>
                <a:rPr lang="ko-KR" altLang="en-US" dirty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경</a:t>
              </a:r>
            </a:p>
            <a:p>
              <a:endParaRPr lang="ko-KR" altLang="en-US" dirty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en-US" altLang="ko-KR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- </a:t>
              </a:r>
              <a:r>
                <a:rPr lang="ko-KR" altLang="en-US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칙령에는 독도라는 이름 사용 </a:t>
              </a:r>
              <a:r>
                <a:rPr lang="en-US" altLang="ko-KR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X ,</a:t>
              </a:r>
              <a:r>
                <a:rPr lang="ko-KR" altLang="en-US" dirty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ko-KR" altLang="en-US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여러 가지 의문점 발생</a:t>
              </a:r>
              <a:endParaRPr lang="en-US" altLang="ko-KR" dirty="0" smtClean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endParaRPr>
            </a:p>
            <a:p>
              <a:endParaRPr lang="ko-KR" altLang="en-US" dirty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ko-KR" altLang="en-US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- 칙령 공포 </a:t>
              </a:r>
              <a:r>
                <a:rPr lang="ko-KR" altLang="en-US" dirty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전 </a:t>
              </a:r>
              <a:r>
                <a:rPr lang="ko-KR" altLang="en-US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후</a:t>
              </a:r>
              <a:r>
                <a:rPr lang="en-US" altLang="ko-KR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, </a:t>
              </a:r>
              <a:r>
                <a:rPr lang="ko-KR" altLang="en-US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한국의 지배 사실 없음</a:t>
              </a:r>
              <a:r>
                <a:rPr lang="en-US" altLang="ko-KR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. </a:t>
              </a:r>
              <a:r>
                <a:rPr lang="ko-KR" altLang="en-US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한국의 </a:t>
              </a:r>
              <a:r>
                <a:rPr lang="ko-KR" altLang="en-US" dirty="0" err="1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다케시마</a:t>
              </a:r>
              <a:r>
                <a:rPr lang="ko-KR" altLang="en-US" dirty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ko-KR" altLang="en-US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영유권 확립 </a:t>
              </a:r>
              <a:r>
                <a:rPr lang="en-US" altLang="ko-KR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X</a:t>
              </a:r>
              <a:endParaRPr lang="ko-KR" altLang="en-US" dirty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endParaRP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1475656" y="4244888"/>
            <a:ext cx="7704856" cy="2208448"/>
            <a:chOff x="683568" y="3848844"/>
            <a:chExt cx="7704856" cy="2208448"/>
          </a:xfrm>
        </p:grpSpPr>
        <p:sp>
          <p:nvSpPr>
            <p:cNvPr id="9" name="직사각형 6155"/>
            <p:cNvSpPr/>
            <p:nvPr/>
          </p:nvSpPr>
          <p:spPr>
            <a:xfrm>
              <a:off x="683568" y="5661248"/>
              <a:ext cx="3024336" cy="3960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ko-KR" altLang="en-US" sz="1200" b="1" dirty="0">
                  <a:solidFill>
                    <a:schemeClr val="tx1"/>
                  </a:solidFill>
                </a:rPr>
                <a:t>*1909년경 </a:t>
              </a:r>
              <a:r>
                <a:rPr lang="ko-KR" altLang="en-US" sz="1200" b="1" dirty="0" err="1">
                  <a:solidFill>
                    <a:schemeClr val="tx1"/>
                  </a:solidFill>
                </a:rPr>
                <a:t>다케시마의</a:t>
              </a:r>
              <a:r>
                <a:rPr lang="ko-KR" altLang="en-US" sz="1200" b="1" dirty="0">
                  <a:solidFill>
                    <a:schemeClr val="tx1"/>
                  </a:solidFill>
                </a:rPr>
                <a:t> </a:t>
              </a:r>
              <a:r>
                <a:rPr lang="ko-KR" altLang="en-US" sz="1200" b="1" dirty="0" err="1">
                  <a:solidFill>
                    <a:schemeClr val="tx1"/>
                  </a:solidFill>
                </a:rPr>
                <a:t>어협회사</a:t>
              </a:r>
              <a:endParaRPr lang="ko-KR" altLang="en-US" sz="1200" b="1" dirty="0">
                <a:solidFill>
                  <a:schemeClr val="tx1"/>
                </a:solidFill>
              </a:endParaRPr>
            </a:p>
          </p:txBody>
        </p:sp>
        <p:pic>
          <p:nvPicPr>
            <p:cNvPr id="11" name="그림 10"/>
            <p:cNvPicPr/>
            <p:nvPr/>
          </p:nvPicPr>
          <p:blipFill rotWithShape="1">
            <a:blip r:embed="rId6">
              <a:alphaModFix/>
              <a:lum/>
            </a:blip>
            <a:srcRect/>
            <a:stretch>
              <a:fillRect/>
            </a:stretch>
          </p:blipFill>
          <p:spPr>
            <a:xfrm>
              <a:off x="1138436" y="3848844"/>
              <a:ext cx="2857500" cy="1836204"/>
            </a:xfrm>
            <a:prstGeom prst="rect">
              <a:avLst/>
            </a:prstGeom>
          </p:spPr>
        </p:pic>
        <p:pic>
          <p:nvPicPr>
            <p:cNvPr id="12" name="그림 11"/>
            <p:cNvPicPr/>
            <p:nvPr/>
          </p:nvPicPr>
          <p:blipFill rotWithShape="1">
            <a:blip r:embed="rId7">
              <a:alphaModFix/>
              <a:lum/>
            </a:blip>
            <a:srcRect/>
            <a:stretch>
              <a:fillRect/>
            </a:stretch>
          </p:blipFill>
          <p:spPr>
            <a:xfrm>
              <a:off x="4896036" y="3861048"/>
              <a:ext cx="2844316" cy="1764196"/>
            </a:xfrm>
            <a:prstGeom prst="rect">
              <a:avLst/>
            </a:prstGeom>
          </p:spPr>
        </p:pic>
        <p:sp>
          <p:nvSpPr>
            <p:cNvPr id="13" name="직사각형 6155"/>
            <p:cNvSpPr/>
            <p:nvPr/>
          </p:nvSpPr>
          <p:spPr>
            <a:xfrm>
              <a:off x="4680012" y="5661248"/>
              <a:ext cx="3708412" cy="3960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ko-KR" altLang="en-US" sz="1200" b="1" dirty="0">
                  <a:solidFill>
                    <a:schemeClr val="tx1"/>
                  </a:solidFill>
                </a:rPr>
                <a:t>*1930년대경의 </a:t>
              </a:r>
              <a:r>
                <a:rPr lang="ko-KR" altLang="en-US" sz="1200" b="1" dirty="0" err="1">
                  <a:solidFill>
                    <a:schemeClr val="tx1"/>
                  </a:solidFill>
                </a:rPr>
                <a:t>다케시마에서의</a:t>
              </a:r>
              <a:r>
                <a:rPr lang="ko-KR" altLang="en-US" sz="1200" b="1" dirty="0">
                  <a:solidFill>
                    <a:schemeClr val="tx1"/>
                  </a:solidFill>
                </a:rPr>
                <a:t> </a:t>
              </a:r>
              <a:r>
                <a:rPr lang="ko-KR" altLang="en-US" sz="1200" b="1" dirty="0" err="1">
                  <a:solidFill>
                    <a:schemeClr val="tx1"/>
                  </a:solidFill>
                </a:rPr>
                <a:t>강치</a:t>
              </a:r>
              <a:r>
                <a:rPr lang="ko-KR" altLang="en-US" sz="1200" b="1" dirty="0">
                  <a:solidFill>
                    <a:schemeClr val="tx1"/>
                  </a:solidFill>
                </a:rPr>
                <a:t> 포획 모습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850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"/>
          <p:cNvGrpSpPr/>
          <p:nvPr/>
        </p:nvGrpSpPr>
        <p:grpSpPr>
          <a:xfrm>
            <a:off x="5342625" y="188640"/>
            <a:ext cx="3765879" cy="698598"/>
            <a:chOff x="3329648" y="712895"/>
            <a:chExt cx="3765879" cy="698598"/>
          </a:xfrm>
        </p:grpSpPr>
        <p:pic>
          <p:nvPicPr>
            <p:cNvPr id="3" name="그림 4"/>
            <p:cNvPicPr>
              <a:picLocks noChangeAspect="1"/>
            </p:cNvPicPr>
            <p:nvPr/>
          </p:nvPicPr>
          <p:blipFill rotWithShape="1">
            <a:blip r:embed="rId3">
              <a:alphaModFix/>
              <a:lum/>
            </a:blip>
            <a:stretch>
              <a:fillRect/>
            </a:stretch>
          </p:blipFill>
          <p:spPr>
            <a:xfrm>
              <a:off x="3329648" y="822569"/>
              <a:ext cx="3765879" cy="582353"/>
            </a:xfrm>
            <a:prstGeom prst="rect">
              <a:avLst/>
            </a:prstGeom>
          </p:spPr>
        </p:pic>
        <p:sp>
          <p:nvSpPr>
            <p:cNvPr id="4" name="TextBox 5"/>
            <p:cNvSpPr txBox="1"/>
            <p:nvPr/>
          </p:nvSpPr>
          <p:spPr>
            <a:xfrm>
              <a:off x="4722432" y="989290"/>
              <a:ext cx="2009807" cy="4215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ko-KR" altLang="en-US" sz="1100"/>
                <a:t>에 대한 일본의 주장</a:t>
              </a:r>
            </a:p>
            <a:p>
              <a:pPr lvl="0"/>
              <a:endParaRPr lang="ko-KR" altLang="en-US" sz="1100"/>
            </a:p>
          </p:txBody>
        </p:sp>
        <p:pic>
          <p:nvPicPr>
            <p:cNvPr id="5" name="그림 6"/>
            <p:cNvPicPr>
              <a:picLocks noChangeAspect="1"/>
            </p:cNvPicPr>
            <p:nvPr/>
          </p:nvPicPr>
          <p:blipFill rotWithShape="1">
            <a:blip r:embed="rId4">
              <a:alphaModFix/>
              <a:lum/>
            </a:blip>
            <a:stretch>
              <a:fillRect/>
            </a:stretch>
          </p:blipFill>
          <p:spPr>
            <a:xfrm>
              <a:off x="4167903" y="712895"/>
              <a:ext cx="620121" cy="698598"/>
            </a:xfrm>
            <a:prstGeom prst="rect">
              <a:avLst/>
            </a:prstGeom>
          </p:spPr>
        </p:pic>
      </p:grpSp>
      <p:grpSp>
        <p:nvGrpSpPr>
          <p:cNvPr id="11" name="그룹 10"/>
          <p:cNvGrpSpPr/>
          <p:nvPr/>
        </p:nvGrpSpPr>
        <p:grpSpPr>
          <a:xfrm>
            <a:off x="323528" y="980728"/>
            <a:ext cx="7880520" cy="2648935"/>
            <a:chOff x="323528" y="980728"/>
            <a:chExt cx="6912796" cy="2648935"/>
          </a:xfrm>
        </p:grpSpPr>
        <p:pic>
          <p:nvPicPr>
            <p:cNvPr id="13" name="그림 12"/>
            <p:cNvPicPr/>
            <p:nvPr/>
          </p:nvPicPr>
          <p:blipFill rotWithShape="1">
            <a:blip r:embed="rId5">
              <a:alphaModFix/>
              <a:lum/>
            </a:blip>
            <a:stretch>
              <a:fillRect/>
            </a:stretch>
          </p:blipFill>
          <p:spPr>
            <a:xfrm>
              <a:off x="323528" y="980728"/>
              <a:ext cx="3209523" cy="2047619"/>
            </a:xfrm>
            <a:prstGeom prst="rect">
              <a:avLst/>
            </a:prstGeom>
          </p:spPr>
        </p:pic>
        <p:sp>
          <p:nvSpPr>
            <p:cNvPr id="6" name="직사각형 6149"/>
            <p:cNvSpPr/>
            <p:nvPr/>
          </p:nvSpPr>
          <p:spPr>
            <a:xfrm>
              <a:off x="648220" y="1325464"/>
              <a:ext cx="6156000" cy="503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buClr>
                  <a:schemeClr val="tx1"/>
                </a:buClr>
                <a:buFont typeface="Wingdings"/>
                <a:buChar char="ü"/>
              </a:pPr>
              <a:r>
                <a:rPr lang="ko-KR" altLang="en-US" sz="2000" b="1" dirty="0" smtClean="0">
                  <a:solidFill>
                    <a:schemeClr val="tx1"/>
                  </a:solidFill>
                </a:rPr>
                <a:t> </a:t>
              </a:r>
              <a:r>
                <a:rPr lang="ko-KR" altLang="en-US" sz="2000" b="1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제 </a:t>
              </a:r>
              <a:r>
                <a:rPr lang="ko-KR" altLang="en-US" sz="2000" b="1" dirty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2차 세계대전 직후의 </a:t>
              </a:r>
              <a:r>
                <a:rPr lang="ko-KR" altLang="en-US" sz="2000" b="1" dirty="0" err="1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다케시마</a:t>
              </a:r>
              <a:r>
                <a:rPr lang="ko-KR" altLang="en-US" sz="2000" b="1" dirty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(1)</a:t>
              </a:r>
            </a:p>
          </p:txBody>
        </p:sp>
        <p:sp>
          <p:nvSpPr>
            <p:cNvPr id="8" name="직사각형 6150"/>
            <p:cNvSpPr/>
            <p:nvPr/>
          </p:nvSpPr>
          <p:spPr>
            <a:xfrm>
              <a:off x="648220" y="1829463"/>
              <a:ext cx="6588104" cy="1800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285750" indent="-285750">
                <a:buFontTx/>
                <a:buChar char="-"/>
              </a:pPr>
              <a:r>
                <a:rPr lang="en-US" altLang="ko-KR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1946년 </a:t>
              </a:r>
              <a:r>
                <a:rPr lang="en-US" altLang="ko-KR" dirty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1</a:t>
              </a:r>
              <a:r>
                <a:rPr lang="en-US" altLang="ko-KR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월 SCAPIN </a:t>
              </a:r>
              <a:r>
                <a:rPr lang="en-US" altLang="ko-KR" dirty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제677호에 </a:t>
              </a:r>
              <a:r>
                <a:rPr lang="ko-KR" altLang="en-US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따</a:t>
              </a:r>
              <a:r>
                <a:rPr lang="ko-KR" altLang="en-US" dirty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라</a:t>
              </a:r>
              <a:r>
                <a:rPr lang="en-US" altLang="ko-KR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ko-KR" altLang="en-US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일부 지역에</a:t>
              </a:r>
              <a:r>
                <a:rPr lang="en-US" altLang="ko-KR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ko-KR" altLang="en-US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일본의</a:t>
              </a:r>
              <a:r>
                <a:rPr lang="en-US" altLang="ko-KR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ko-KR" altLang="en-US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정치</a:t>
              </a:r>
              <a:r>
                <a:rPr lang="ko-KR" altLang="en-US" dirty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상</a:t>
              </a:r>
              <a:r>
                <a:rPr lang="en-US" altLang="ko-KR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ko-KR" altLang="en-US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또</a:t>
              </a:r>
              <a:r>
                <a:rPr lang="ko-KR" altLang="en-US" dirty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는</a:t>
              </a:r>
              <a:r>
                <a:rPr lang="en-US" altLang="ko-KR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ko-KR" altLang="en-US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행정상</a:t>
              </a:r>
              <a:r>
                <a:rPr lang="ko-KR" altLang="en-US" dirty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의</a:t>
              </a:r>
              <a:r>
                <a:rPr lang="en-US" altLang="ko-KR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ko-KR" altLang="en-US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권</a:t>
              </a:r>
              <a:r>
                <a:rPr lang="ko-KR" altLang="en-US" dirty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력</a:t>
              </a:r>
              <a:r>
                <a:rPr lang="en-US" altLang="ko-KR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ko-KR" altLang="en-US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잠정적</a:t>
              </a:r>
              <a:r>
                <a:rPr lang="en-US" altLang="ko-KR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으</a:t>
              </a:r>
              <a:r>
                <a:rPr lang="ko-KR" altLang="en-US" dirty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로</a:t>
              </a:r>
              <a:r>
                <a:rPr lang="en-US" altLang="ko-KR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ko-KR" altLang="en-US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정지 </a:t>
              </a:r>
              <a:r>
                <a:rPr lang="en-US" altLang="ko-KR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(</a:t>
              </a:r>
              <a:r>
                <a:rPr lang="ko-KR" altLang="en-US" dirty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ko-KR" altLang="en-US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울릉도</a:t>
              </a:r>
              <a:r>
                <a:rPr lang="en-US" altLang="ko-KR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, </a:t>
              </a:r>
              <a:r>
                <a:rPr lang="ko-KR" altLang="en-US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제주도</a:t>
              </a:r>
              <a:r>
                <a:rPr lang="en-US" altLang="ko-KR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, </a:t>
              </a:r>
              <a:r>
                <a:rPr lang="ko-KR" altLang="en-US" dirty="0" err="1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이즈제도</a:t>
              </a:r>
              <a:r>
                <a:rPr lang="en-US" altLang="ko-KR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, </a:t>
              </a:r>
              <a:r>
                <a:rPr lang="ko-KR" altLang="en-US" dirty="0" err="1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오가사와라군도</a:t>
              </a:r>
              <a:r>
                <a:rPr lang="en-US" altLang="ko-KR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, </a:t>
              </a:r>
              <a:r>
                <a:rPr lang="ko-KR" altLang="en-US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독도 </a:t>
              </a:r>
              <a:r>
                <a:rPr lang="en-US" altLang="ko-KR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)</a:t>
              </a:r>
              <a:endParaRPr lang="en-US" altLang="ko-KR" dirty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endParaRPr>
            </a:p>
            <a:p>
              <a:pPr marL="285750" indent="-285750">
                <a:buFontTx/>
                <a:buChar char="-"/>
              </a:pPr>
              <a:endParaRPr lang="en-US" altLang="ko-KR" dirty="0" smtClean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endParaRPr>
            </a:p>
            <a:p>
              <a:pPr marL="285750" indent="-285750">
                <a:buFontTx/>
                <a:buChar char="-"/>
              </a:pPr>
              <a:r>
                <a:rPr lang="ko-KR" altLang="en-US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포츠담 선언 제 </a:t>
              </a:r>
              <a:r>
                <a:rPr lang="en-US" altLang="ko-KR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8</a:t>
              </a:r>
              <a:r>
                <a:rPr lang="ko-KR" altLang="en-US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항 내용</a:t>
              </a:r>
              <a:endParaRPr lang="en-US" altLang="ko-KR" dirty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863317" y="4149080"/>
            <a:ext cx="8029163" cy="2372133"/>
            <a:chOff x="324311" y="4077940"/>
            <a:chExt cx="8029163" cy="2372133"/>
          </a:xfrm>
        </p:grpSpPr>
        <p:pic>
          <p:nvPicPr>
            <p:cNvPr id="7" name="그림 6"/>
            <p:cNvPicPr/>
            <p:nvPr/>
          </p:nvPicPr>
          <p:blipFill rotWithShape="1">
            <a:blip r:embed="rId6">
              <a:alphaModFix/>
              <a:lum/>
            </a:blip>
            <a:srcRect/>
            <a:stretch>
              <a:fillRect/>
            </a:stretch>
          </p:blipFill>
          <p:spPr>
            <a:xfrm>
              <a:off x="360080" y="4077940"/>
              <a:ext cx="2988567" cy="1872208"/>
            </a:xfrm>
            <a:prstGeom prst="rect">
              <a:avLst/>
            </a:prstGeom>
          </p:spPr>
        </p:pic>
        <p:sp>
          <p:nvSpPr>
            <p:cNvPr id="12" name="직사각형 6155"/>
            <p:cNvSpPr/>
            <p:nvPr/>
          </p:nvSpPr>
          <p:spPr>
            <a:xfrm>
              <a:off x="324311" y="5949280"/>
              <a:ext cx="3024336" cy="3960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altLang="ko-KR" sz="1200" b="1" dirty="0" smtClean="0">
                  <a:solidFill>
                    <a:schemeClr val="tx1"/>
                  </a:solidFill>
                </a:rPr>
                <a:t>*SCAPIN </a:t>
              </a:r>
              <a:r>
                <a:rPr lang="ko-KR" altLang="en-US" sz="1200" b="1" dirty="0">
                  <a:solidFill>
                    <a:schemeClr val="tx1"/>
                  </a:solidFill>
                </a:rPr>
                <a:t>제 677호</a:t>
              </a:r>
            </a:p>
          </p:txBody>
        </p:sp>
        <p:pic>
          <p:nvPicPr>
            <p:cNvPr id="1026" name="Picture 2" descr="http://postfiles3.naver.net/20120814_50/shakumaru_1344951124806Jp9FP_JPEG/potsdam1.jpg?type=w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4077940"/>
              <a:ext cx="1296144" cy="208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postfiles14.naver.net/20120814_285/shakumaru_1344951125578r1God_JPEG/potsdam2.jpg?type=w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1295" y="4077940"/>
              <a:ext cx="1266152" cy="2037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://postfiles16.naver.net/20120814_47/shakumaru_1344951126207anIfL_JPEG/potsdam3.jpg?type=w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79" y="4077940"/>
              <a:ext cx="1261195" cy="2037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4031940" y="6173074"/>
              <a:ext cx="26642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/>
                <a:t>*</a:t>
              </a:r>
              <a:r>
                <a:rPr lang="ko-KR" altLang="en-US" sz="1200" b="1" dirty="0" smtClean="0"/>
                <a:t>포츠담 선언 내용</a:t>
              </a:r>
              <a:endParaRPr lang="ko-KR" altLang="en-US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0228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"/>
          <p:cNvGrpSpPr/>
          <p:nvPr/>
        </p:nvGrpSpPr>
        <p:grpSpPr>
          <a:xfrm>
            <a:off x="5342625" y="188640"/>
            <a:ext cx="3765879" cy="698598"/>
            <a:chOff x="3329648" y="712895"/>
            <a:chExt cx="3765879" cy="698598"/>
          </a:xfrm>
        </p:grpSpPr>
        <p:pic>
          <p:nvPicPr>
            <p:cNvPr id="3" name="그림 4"/>
            <p:cNvPicPr>
              <a:picLocks noChangeAspect="1"/>
            </p:cNvPicPr>
            <p:nvPr/>
          </p:nvPicPr>
          <p:blipFill rotWithShape="1">
            <a:blip r:embed="rId3">
              <a:alphaModFix/>
              <a:lum/>
            </a:blip>
            <a:stretch>
              <a:fillRect/>
            </a:stretch>
          </p:blipFill>
          <p:spPr>
            <a:xfrm>
              <a:off x="3329648" y="822569"/>
              <a:ext cx="3765879" cy="582353"/>
            </a:xfrm>
            <a:prstGeom prst="rect">
              <a:avLst/>
            </a:prstGeom>
          </p:spPr>
        </p:pic>
        <p:sp>
          <p:nvSpPr>
            <p:cNvPr id="4" name="TextBox 5"/>
            <p:cNvSpPr txBox="1"/>
            <p:nvPr/>
          </p:nvSpPr>
          <p:spPr>
            <a:xfrm>
              <a:off x="4722432" y="989290"/>
              <a:ext cx="2009807" cy="4215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ko-KR" altLang="en-US" sz="1100"/>
                <a:t>에 대한 일본의 주장</a:t>
              </a:r>
            </a:p>
            <a:p>
              <a:pPr lvl="0"/>
              <a:endParaRPr lang="ko-KR" altLang="en-US" sz="1100"/>
            </a:p>
          </p:txBody>
        </p:sp>
        <p:pic>
          <p:nvPicPr>
            <p:cNvPr id="5" name="그림 6"/>
            <p:cNvPicPr>
              <a:picLocks noChangeAspect="1"/>
            </p:cNvPicPr>
            <p:nvPr/>
          </p:nvPicPr>
          <p:blipFill rotWithShape="1">
            <a:blip r:embed="rId4">
              <a:alphaModFix/>
              <a:lum/>
            </a:blip>
            <a:stretch>
              <a:fillRect/>
            </a:stretch>
          </p:blipFill>
          <p:spPr>
            <a:xfrm>
              <a:off x="4167903" y="712895"/>
              <a:ext cx="620121" cy="698598"/>
            </a:xfrm>
            <a:prstGeom prst="rect">
              <a:avLst/>
            </a:prstGeom>
          </p:spPr>
        </p:pic>
      </p:grpSp>
      <p:grpSp>
        <p:nvGrpSpPr>
          <p:cNvPr id="7" name="그룹 6"/>
          <p:cNvGrpSpPr/>
          <p:nvPr/>
        </p:nvGrpSpPr>
        <p:grpSpPr>
          <a:xfrm>
            <a:off x="3779912" y="4192673"/>
            <a:ext cx="5189640" cy="2462309"/>
            <a:chOff x="462479" y="4192673"/>
            <a:chExt cx="5189640" cy="2462309"/>
          </a:xfrm>
        </p:grpSpPr>
        <p:pic>
          <p:nvPicPr>
            <p:cNvPr id="8" name="그림 7"/>
            <p:cNvPicPr/>
            <p:nvPr/>
          </p:nvPicPr>
          <p:blipFill rotWithShape="1">
            <a:blip r:embed="rId5">
              <a:alphaModFix/>
              <a:lum/>
            </a:blip>
            <a:srcRect/>
            <a:stretch>
              <a:fillRect/>
            </a:stretch>
          </p:blipFill>
          <p:spPr>
            <a:xfrm>
              <a:off x="534486" y="4192673"/>
              <a:ext cx="5117633" cy="2066265"/>
            </a:xfrm>
            <a:prstGeom prst="rect">
              <a:avLst/>
            </a:prstGeom>
          </p:spPr>
        </p:pic>
        <p:sp>
          <p:nvSpPr>
            <p:cNvPr id="9" name="직사각형 6155"/>
            <p:cNvSpPr/>
            <p:nvPr/>
          </p:nvSpPr>
          <p:spPr>
            <a:xfrm>
              <a:off x="462479" y="6258938"/>
              <a:ext cx="3024336" cy="3960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altLang="ko-KR" sz="1200" b="1" dirty="0" smtClean="0">
                  <a:solidFill>
                    <a:schemeClr val="tx1"/>
                  </a:solidFill>
                </a:rPr>
                <a:t>* SCAPIN </a:t>
              </a:r>
              <a:r>
                <a:rPr lang="ko-KR" altLang="en-US" sz="1200" b="1" dirty="0">
                  <a:solidFill>
                    <a:schemeClr val="tx1"/>
                  </a:solidFill>
                </a:rPr>
                <a:t>제 1033호</a:t>
              </a: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323528" y="692696"/>
            <a:ext cx="7713364" cy="3769999"/>
            <a:chOff x="323528" y="692696"/>
            <a:chExt cx="7713364" cy="3769999"/>
          </a:xfrm>
        </p:grpSpPr>
        <p:pic>
          <p:nvPicPr>
            <p:cNvPr id="13" name="그림 12"/>
            <p:cNvPicPr/>
            <p:nvPr/>
          </p:nvPicPr>
          <p:blipFill rotWithShape="1">
            <a:blip r:embed="rId6">
              <a:alphaModFix/>
              <a:lum/>
            </a:blip>
            <a:stretch>
              <a:fillRect/>
            </a:stretch>
          </p:blipFill>
          <p:spPr>
            <a:xfrm>
              <a:off x="323528" y="692696"/>
              <a:ext cx="3209523" cy="2047619"/>
            </a:xfrm>
            <a:prstGeom prst="rect">
              <a:avLst/>
            </a:prstGeom>
          </p:spPr>
        </p:pic>
        <p:sp>
          <p:nvSpPr>
            <p:cNvPr id="6" name="직사각형 6149"/>
            <p:cNvSpPr/>
            <p:nvPr/>
          </p:nvSpPr>
          <p:spPr>
            <a:xfrm>
              <a:off x="827584" y="980728"/>
              <a:ext cx="6156000" cy="503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buClr>
                  <a:schemeClr val="tx1"/>
                </a:buClr>
                <a:buFont typeface="Wingdings"/>
                <a:buChar char="ü"/>
              </a:pPr>
              <a:r>
                <a:rPr lang="ko-KR" altLang="en-US" sz="2000" b="1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 제 </a:t>
              </a:r>
              <a:r>
                <a:rPr lang="ko-KR" altLang="en-US" sz="2000" b="1" dirty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2차 세계대전 직후의 </a:t>
              </a:r>
              <a:r>
                <a:rPr lang="ko-KR" altLang="en-US" sz="2000" b="1" dirty="0" err="1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다케시마</a:t>
              </a:r>
              <a:r>
                <a:rPr lang="ko-KR" altLang="en-US" sz="2000" b="1" dirty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(2)</a:t>
              </a:r>
            </a:p>
          </p:txBody>
        </p:sp>
        <p:sp>
          <p:nvSpPr>
            <p:cNvPr id="12" name="직사각형 6150"/>
            <p:cNvSpPr/>
            <p:nvPr/>
          </p:nvSpPr>
          <p:spPr>
            <a:xfrm>
              <a:off x="827584" y="2095188"/>
              <a:ext cx="7209308" cy="23675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285750" indent="-285750" fontAlgn="base">
                <a:buFontTx/>
                <a:buChar char="-"/>
              </a:pPr>
              <a:r>
                <a:rPr lang="en-US" altLang="ko-KR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1946</a:t>
              </a:r>
              <a:r>
                <a:rPr lang="ko-KR" altLang="en-US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년</a:t>
              </a:r>
              <a:r>
                <a:rPr lang="en-US" altLang="ko-KR" dirty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6</a:t>
              </a:r>
              <a:r>
                <a:rPr lang="ko-KR" altLang="en-US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월 </a:t>
              </a:r>
              <a:r>
                <a:rPr lang="en-US" altLang="ko-KR" dirty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SCAPIN </a:t>
              </a:r>
              <a:r>
                <a:rPr lang="ko-KR" altLang="en-US" dirty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제</a:t>
              </a:r>
              <a:r>
                <a:rPr lang="en-US" altLang="ko-KR" dirty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1033</a:t>
              </a:r>
              <a:r>
                <a:rPr lang="ko-KR" altLang="en-US" dirty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호에 따라 일본의 어업 및 포경 허가구역</a:t>
              </a:r>
              <a:r>
                <a:rPr lang="en-US" altLang="ko-KR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(</a:t>
              </a:r>
              <a:r>
                <a:rPr lang="ko-KR" altLang="en-US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맥아 더 </a:t>
              </a:r>
              <a:r>
                <a:rPr lang="ko-KR" altLang="en-US" dirty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라인</a:t>
              </a:r>
              <a:r>
                <a:rPr lang="en-US" altLang="ko-KR" dirty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)</a:t>
              </a:r>
              <a:r>
                <a:rPr lang="ko-KR" altLang="en-US" dirty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을 </a:t>
              </a:r>
              <a:r>
                <a:rPr lang="ko-KR" altLang="en-US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확대</a:t>
              </a:r>
              <a:r>
                <a:rPr lang="en-US" altLang="ko-KR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.</a:t>
              </a:r>
            </a:p>
            <a:p>
              <a:pPr marL="285750" indent="-285750" fontAlgn="base">
                <a:buFontTx/>
                <a:buChar char="-"/>
              </a:pPr>
              <a:endParaRPr lang="ko-KR" altLang="en-US" sz="500" dirty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endParaRPr>
            </a:p>
            <a:p>
              <a:pPr marL="285750" indent="-285750">
                <a:buFontTx/>
                <a:buChar char="-"/>
              </a:pPr>
              <a:r>
                <a:rPr lang="en-US" altLang="ko-KR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SCAPIN </a:t>
              </a:r>
              <a:r>
                <a:rPr lang="ko-KR" altLang="en-US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제 </a:t>
              </a:r>
              <a:r>
                <a:rPr lang="en-US" altLang="ko-KR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1033</a:t>
              </a:r>
              <a:r>
                <a:rPr lang="ko-KR" altLang="en-US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호의 제 </a:t>
              </a:r>
              <a:r>
                <a:rPr lang="en-US" altLang="ko-KR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3</a:t>
              </a:r>
              <a:r>
                <a:rPr lang="ko-KR" altLang="en-US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항과 </a:t>
              </a:r>
              <a:r>
                <a:rPr lang="en-US" altLang="ko-KR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5</a:t>
              </a:r>
              <a:r>
                <a:rPr lang="ko-KR" altLang="en-US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항의 내용 </a:t>
              </a:r>
              <a:endParaRPr lang="en-US" altLang="ko-KR" dirty="0" smtClean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endParaRPr>
            </a:p>
            <a:p>
              <a:pPr marL="285750" indent="-285750">
                <a:buFontTx/>
                <a:buChar char="-"/>
              </a:pPr>
              <a:endParaRPr lang="en-US" altLang="ko-KR" sz="500" b="0" dirty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endParaRPr>
            </a:p>
            <a:p>
              <a:pPr marL="285750" indent="-285750">
                <a:buFontTx/>
                <a:buChar char="-"/>
              </a:pPr>
              <a:r>
                <a:rPr lang="ko-KR" altLang="en-US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맥아더 </a:t>
              </a:r>
              <a:r>
                <a:rPr lang="ko-KR" altLang="en-US" dirty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라인은 </a:t>
              </a:r>
              <a:r>
                <a:rPr lang="en-US" altLang="ko-KR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1952</a:t>
              </a:r>
              <a:r>
                <a:rPr lang="ko-KR" altLang="en-US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년</a:t>
              </a:r>
              <a:r>
                <a:rPr lang="en-US" altLang="ko-KR" dirty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4</a:t>
              </a:r>
              <a:r>
                <a:rPr lang="ko-KR" altLang="en-US" dirty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월 </a:t>
              </a:r>
              <a:r>
                <a:rPr lang="en-US" altLang="ko-KR" dirty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25</a:t>
              </a:r>
              <a:r>
                <a:rPr lang="ko-KR" altLang="en-US" dirty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일에 지령에 의해 </a:t>
              </a:r>
              <a:r>
                <a:rPr lang="ko-KR" altLang="en-US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폐지</a:t>
              </a:r>
              <a:endParaRPr lang="en-US" altLang="ko-KR" dirty="0" smtClean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endParaRPr>
            </a:p>
            <a:p>
              <a:endParaRPr lang="en-US" altLang="ko-KR" sz="500" dirty="0" smtClean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endParaRPr>
            </a:p>
            <a:p>
              <a:pPr marL="285750" indent="-285750">
                <a:buFontTx/>
                <a:buChar char="-"/>
              </a:pPr>
              <a:r>
                <a:rPr lang="ko-KR" altLang="en-US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평화조약 발효에 </a:t>
              </a:r>
              <a:r>
                <a:rPr lang="ko-KR" altLang="en-US" dirty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따라 행정권 정지의 지령 등도 필연적으로 효력을 </a:t>
              </a:r>
              <a:r>
                <a:rPr lang="ko-KR" altLang="en-US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상실</a:t>
              </a:r>
              <a:endParaRPr lang="en-US" altLang="ko-KR" dirty="0" smtClean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endParaRPr>
            </a:p>
            <a:p>
              <a:pPr marL="285750" indent="-285750">
                <a:buFontTx/>
                <a:buChar char="-"/>
              </a:pPr>
              <a:endParaRPr lang="en-US" altLang="ko-KR" sz="500" dirty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endParaRPr>
            </a:p>
            <a:p>
              <a:pPr marL="285750" indent="-285750">
                <a:buFontTx/>
                <a:buChar char="-"/>
              </a:pPr>
              <a:r>
                <a:rPr lang="en-US" altLang="ko-KR" dirty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SCAPIN</a:t>
              </a:r>
              <a:r>
                <a:rPr lang="ko-KR" altLang="en-US" dirty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에는 </a:t>
              </a:r>
              <a:r>
                <a:rPr lang="ko-KR" altLang="en-US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영토귀속 최종적 </a:t>
              </a:r>
              <a:r>
                <a:rPr lang="ko-KR" altLang="en-US" dirty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결정에 </a:t>
              </a:r>
              <a:r>
                <a:rPr lang="ko-KR" altLang="en-US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 연합국 측의 </a:t>
              </a:r>
              <a:r>
                <a:rPr lang="ko-KR" altLang="en-US" dirty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정책을 나타내는 </a:t>
              </a:r>
              <a:r>
                <a:rPr lang="ko-KR" altLang="en-US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것으로의 해석은 금지라고 명시</a:t>
              </a:r>
              <a:r>
                <a:rPr lang="en-US" altLang="ko-KR" dirty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.</a:t>
              </a:r>
              <a:r>
                <a:rPr lang="ko-KR" altLang="en-US" dirty="0" smtClean="0">
                  <a:solidFill>
                    <a:schemeClr val="tx1"/>
                  </a:solidFill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ko-KR" altLang="en-US" dirty="0"/>
                <a:t>해석해서는 안 된다는 점이 명시</a:t>
              </a:r>
            </a:p>
            <a:p>
              <a:pPr marL="285750" indent="-285750">
                <a:buFontTx/>
                <a:buChar char="-"/>
              </a:pPr>
              <a:endParaRPr lang="ko-KR" altLang="en-US" dirty="0">
                <a:solidFill>
                  <a:schemeClr val="tx1"/>
                </a:solidFill>
              </a:endParaRPr>
            </a:p>
            <a:p>
              <a:pPr marL="285750" indent="-285750">
                <a:buFontTx/>
                <a:buChar char="-"/>
              </a:pPr>
              <a:endParaRPr lang="ko-KR" altLang="en-US" dirty="0">
                <a:solidFill>
                  <a:schemeClr val="tx1"/>
                </a:solidFill>
              </a:endParaRPr>
            </a:p>
            <a:p>
              <a:pPr marL="285750" indent="-285750">
                <a:buFontTx/>
                <a:buChar char="-"/>
              </a:pPr>
              <a:endParaRPr lang="ko-KR" altLang="en-US" b="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110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83568" y="4797152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일본측 주장의 모순점</a:t>
            </a:r>
            <a:r>
              <a:rPr lang="ko-KR" altLang="en-US" dirty="0" smtClean="0"/>
              <a:t>에 대해 알아 볼 것 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일본측 주장의 모순점을 역사적 근거를 토대로 설명 하겠습니다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일본측 주장의 모순점에 대해서 확실하게 대한민국 국민으로써 인지하고 설명 할 수 있어야</a:t>
            </a:r>
            <a:r>
              <a:rPr lang="en-US" altLang="ko-KR" dirty="0"/>
              <a:t> </a:t>
            </a:r>
            <a:r>
              <a:rPr lang="ko-KR" altLang="en-US" dirty="0" smtClean="0"/>
              <a:t>우리의 </a:t>
            </a:r>
            <a:r>
              <a:rPr lang="ko-KR" altLang="en-US" b="1" dirty="0" smtClean="0">
                <a:solidFill>
                  <a:srgbClr val="FF0000"/>
                </a:solidFill>
              </a:rPr>
              <a:t>신성한 땅 </a:t>
            </a:r>
            <a:r>
              <a:rPr lang="ko-KR" altLang="en-US" b="1" dirty="0" smtClean="0">
                <a:solidFill>
                  <a:schemeClr val="accent5"/>
                </a:solidFill>
              </a:rPr>
              <a:t>독도</a:t>
            </a:r>
            <a:r>
              <a:rPr lang="ko-KR" altLang="en-US" dirty="0" smtClean="0"/>
              <a:t>를 지킬 수 있습니다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pic>
        <p:nvPicPr>
          <p:cNvPr id="1026" name="Picture 2" descr="http://postfiles10.naver.net/20130402_233/pride_gb_1364868333824u7m7Y_JPEG/0401-2.jpg?type=w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5688632" cy="379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62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43942"/>
            <a:ext cx="184702" cy="36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6" tIns="45713" rIns="91426" bIns="45713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80096480" descr="EMB000015c039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19"/>
          <a:stretch>
            <a:fillRect/>
          </a:stretch>
        </p:blipFill>
        <p:spPr bwMode="auto">
          <a:xfrm>
            <a:off x="5580116" y="3645027"/>
            <a:ext cx="3024337" cy="281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그룹 17"/>
          <p:cNvGrpSpPr/>
          <p:nvPr/>
        </p:nvGrpSpPr>
        <p:grpSpPr>
          <a:xfrm>
            <a:off x="683568" y="333074"/>
            <a:ext cx="7920880" cy="1295727"/>
            <a:chOff x="179512" y="265859"/>
            <a:chExt cx="7920880" cy="1295727"/>
          </a:xfrm>
        </p:grpSpPr>
        <p:grpSp>
          <p:nvGrpSpPr>
            <p:cNvPr id="17" name="그룹 16"/>
            <p:cNvGrpSpPr/>
            <p:nvPr/>
          </p:nvGrpSpPr>
          <p:grpSpPr>
            <a:xfrm>
              <a:off x="179512" y="469277"/>
              <a:ext cx="7920880" cy="1080121"/>
              <a:chOff x="251520" y="469277"/>
              <a:chExt cx="7920880" cy="1080121"/>
            </a:xfrm>
          </p:grpSpPr>
          <p:pic>
            <p:nvPicPr>
              <p:cNvPr id="3" name="그림 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520" y="469277"/>
                <a:ext cx="7920880" cy="1080121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3009011" y="778504"/>
                <a:ext cx="42272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800" dirty="0">
                    <a:latin typeface="나눔명조" pitchFamily="18" charset="-127"/>
                    <a:ea typeface="나눔명조" pitchFamily="18" charset="-127"/>
                  </a:rPr>
                  <a:t>에 대한 한국의 주장</a:t>
                </a:r>
              </a:p>
            </p:txBody>
          </p:sp>
        </p:grpSp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265859"/>
              <a:ext cx="1150172" cy="1295727"/>
            </a:xfrm>
            <a:prstGeom prst="rect">
              <a:avLst/>
            </a:prstGeom>
          </p:spPr>
        </p:pic>
      </p:grpSp>
      <p:grpSp>
        <p:nvGrpSpPr>
          <p:cNvPr id="15" name="그룹 14"/>
          <p:cNvGrpSpPr/>
          <p:nvPr/>
        </p:nvGrpSpPr>
        <p:grpSpPr>
          <a:xfrm>
            <a:off x="539552" y="2060848"/>
            <a:ext cx="4896545" cy="2198004"/>
            <a:chOff x="539551" y="2060846"/>
            <a:chExt cx="4896545" cy="2198004"/>
          </a:xfrm>
        </p:grpSpPr>
        <p:pic>
          <p:nvPicPr>
            <p:cNvPr id="16" name="Picture 2" descr="C:\Users\madeit-top1\Documents\PPT\[36] Angrymomo_Oriental\2040060889_O8ovzWpr_EBA8B9EBB288ECA790_010.jpg"/>
            <p:cNvPicPr>
              <a:picLocks noChangeAspect="1" noChangeArrowheads="1"/>
            </p:cNvPicPr>
            <p:nvPr/>
          </p:nvPicPr>
          <p:blipFill rotWithShape="1"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17656" y1="45714" x2="21563" y2="676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98" t="20288" r="15257" b="7351"/>
            <a:stretch/>
          </p:blipFill>
          <p:spPr bwMode="auto">
            <a:xfrm>
              <a:off x="539551" y="2060846"/>
              <a:ext cx="3192959" cy="2025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" name="그룹 13"/>
            <p:cNvGrpSpPr/>
            <p:nvPr/>
          </p:nvGrpSpPr>
          <p:grpSpPr>
            <a:xfrm>
              <a:off x="1115616" y="2348880"/>
              <a:ext cx="4320480" cy="1909970"/>
              <a:chOff x="971600" y="2194395"/>
              <a:chExt cx="4320480" cy="190997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971600" y="2194395"/>
                <a:ext cx="43204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07" indent="-285707">
                  <a:buFont typeface="Wingdings" pitchFamily="2" charset="2"/>
                  <a:buChar char="ü"/>
                </a:pPr>
                <a:r>
                  <a:rPr lang="en-US" altLang="ko-KR" sz="2000" b="1" dirty="0">
                    <a:latin typeface="나눔명조" pitchFamily="18" charset="-127"/>
                    <a:ea typeface="나눔명조" pitchFamily="18" charset="-127"/>
                  </a:rPr>
                  <a:t>512 </a:t>
                </a:r>
                <a:r>
                  <a:rPr lang="ko-KR" altLang="en-US" sz="2000" b="1" dirty="0">
                    <a:latin typeface="나눔명조" pitchFamily="18" charset="-127"/>
                    <a:ea typeface="나눔명조" pitchFamily="18" charset="-127"/>
                  </a:rPr>
                  <a:t>우산국 복속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075533" y="2780926"/>
                <a:ext cx="381642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 smtClean="0">
                    <a:latin typeface="나눔명조" pitchFamily="18" charset="-127"/>
                    <a:ea typeface="나눔명조" pitchFamily="18" charset="-127"/>
                  </a:rPr>
                  <a:t>- </a:t>
                </a:r>
                <a:r>
                  <a:rPr lang="ko-KR" altLang="en-US" dirty="0" smtClean="0">
                    <a:latin typeface="나눔명조" pitchFamily="18" charset="-127"/>
                    <a:ea typeface="나눔명조" pitchFamily="18" charset="-127"/>
                  </a:rPr>
                  <a:t>신라 이찬 이사부가 우산국 정벌</a:t>
                </a:r>
                <a:endParaRPr lang="en-US" altLang="ko-KR" dirty="0" smtClean="0">
                  <a:latin typeface="나눔명조" pitchFamily="18" charset="-127"/>
                  <a:ea typeface="나눔명조" pitchFamily="18" charset="-127"/>
                </a:endParaRPr>
              </a:p>
              <a:p>
                <a:endParaRPr lang="en-US" altLang="ko-KR" sz="800" dirty="0">
                  <a:latin typeface="나눔명조" pitchFamily="18" charset="-127"/>
                  <a:ea typeface="나눔명조" pitchFamily="18" charset="-127"/>
                </a:endParaRPr>
              </a:p>
              <a:p>
                <a:r>
                  <a:rPr lang="en-US" altLang="ko-KR" dirty="0" smtClean="0">
                    <a:latin typeface="나눔명조" pitchFamily="18" charset="-127"/>
                    <a:ea typeface="나눔명조" pitchFamily="18" charset="-127"/>
                  </a:rPr>
                  <a:t>-『</a:t>
                </a:r>
                <a:r>
                  <a:rPr lang="ko-KR" altLang="en-US" dirty="0" smtClean="0">
                    <a:latin typeface="나눔명조" pitchFamily="18" charset="-127"/>
                    <a:ea typeface="나눔명조" pitchFamily="18" charset="-127"/>
                  </a:rPr>
                  <a:t>동국문헌비고</a:t>
                </a:r>
                <a:r>
                  <a:rPr lang="en-US" altLang="ko-KR" dirty="0" smtClean="0">
                    <a:latin typeface="나눔명조" pitchFamily="18" charset="-127"/>
                    <a:ea typeface="나눔명조" pitchFamily="18" charset="-127"/>
                  </a:rPr>
                  <a:t>』(1770)</a:t>
                </a:r>
              </a:p>
              <a:p>
                <a:r>
                  <a:rPr lang="en-US" altLang="ko-KR" dirty="0">
                    <a:latin typeface="나눔명조" pitchFamily="18" charset="-127"/>
                    <a:ea typeface="나눔명조" pitchFamily="18" charset="-127"/>
                  </a:rPr>
                  <a:t> </a:t>
                </a:r>
                <a:r>
                  <a:rPr lang="en-US" altLang="ko-KR" dirty="0" smtClean="0">
                    <a:latin typeface="나눔명조" pitchFamily="18" charset="-127"/>
                    <a:ea typeface="나눔명조" pitchFamily="18" charset="-127"/>
                  </a:rPr>
                  <a:t>  “</a:t>
                </a:r>
                <a:r>
                  <a:rPr lang="ko-KR" altLang="en-US" dirty="0" smtClean="0">
                    <a:latin typeface="나눔명조" pitchFamily="18" charset="-127"/>
                    <a:ea typeface="나눔명조" pitchFamily="18" charset="-127"/>
                  </a:rPr>
                  <a:t>울릉</a:t>
                </a:r>
                <a:r>
                  <a:rPr lang="en-US" altLang="ko-KR" dirty="0" smtClean="0">
                    <a:latin typeface="나눔명조" pitchFamily="18" charset="-127"/>
                    <a:ea typeface="나눔명조" pitchFamily="18" charset="-127"/>
                  </a:rPr>
                  <a:t>(</a:t>
                </a:r>
                <a:r>
                  <a:rPr lang="ko-KR" altLang="en-US" dirty="0" smtClean="0">
                    <a:latin typeface="나눔명조" pitchFamily="18" charset="-127"/>
                    <a:ea typeface="나눔명조" pitchFamily="18" charset="-127"/>
                  </a:rPr>
                  <a:t>울릉도</a:t>
                </a:r>
                <a:r>
                  <a:rPr lang="en-US" altLang="ko-KR" dirty="0" smtClean="0">
                    <a:latin typeface="나눔명조" pitchFamily="18" charset="-127"/>
                    <a:ea typeface="나눔명조" pitchFamily="18" charset="-127"/>
                  </a:rPr>
                  <a:t>)</a:t>
                </a:r>
                <a:r>
                  <a:rPr lang="ko-KR" altLang="en-US" dirty="0" smtClean="0">
                    <a:latin typeface="나눔명조" pitchFamily="18" charset="-127"/>
                    <a:ea typeface="나눔명조" pitchFamily="18" charset="-127"/>
                  </a:rPr>
                  <a:t>과 우산</a:t>
                </a:r>
                <a:r>
                  <a:rPr lang="en-US" altLang="ko-KR" dirty="0" smtClean="0">
                    <a:latin typeface="나눔명조" pitchFamily="18" charset="-127"/>
                    <a:ea typeface="나눔명조" pitchFamily="18" charset="-127"/>
                  </a:rPr>
                  <a:t>(</a:t>
                </a:r>
                <a:r>
                  <a:rPr lang="ko-KR" altLang="en-US" dirty="0" smtClean="0">
                    <a:latin typeface="나눔명조" pitchFamily="18" charset="-127"/>
                    <a:ea typeface="나눔명조" pitchFamily="18" charset="-127"/>
                  </a:rPr>
                  <a:t>독도</a:t>
                </a:r>
                <a:r>
                  <a:rPr lang="en-US" altLang="ko-KR" dirty="0" smtClean="0">
                    <a:latin typeface="나눔명조" pitchFamily="18" charset="-127"/>
                    <a:ea typeface="나눔명조" pitchFamily="18" charset="-127"/>
                  </a:rPr>
                  <a:t>)</a:t>
                </a:r>
                <a:r>
                  <a:rPr lang="ko-KR" altLang="en-US" dirty="0" smtClean="0">
                    <a:latin typeface="나눔명조" pitchFamily="18" charset="-127"/>
                    <a:ea typeface="나눔명조" pitchFamily="18" charset="-127"/>
                  </a:rPr>
                  <a:t>은 모두</a:t>
                </a:r>
                <a:r>
                  <a:rPr lang="en-US" altLang="ko-KR" dirty="0">
                    <a:latin typeface="나눔명조" pitchFamily="18" charset="-127"/>
                    <a:ea typeface="나눔명조" pitchFamily="18" charset="-127"/>
                  </a:rPr>
                  <a:t> </a:t>
                </a:r>
                <a:r>
                  <a:rPr lang="ko-KR" altLang="en-US" dirty="0" smtClean="0">
                    <a:latin typeface="나눔명조" pitchFamily="18" charset="-127"/>
                    <a:ea typeface="나눔명조" pitchFamily="18" charset="-127"/>
                  </a:rPr>
                  <a:t>우산국의 땅</a:t>
                </a:r>
                <a:r>
                  <a:rPr lang="en-US" altLang="ko-KR" dirty="0" smtClean="0">
                    <a:latin typeface="나눔명조" pitchFamily="18" charset="-127"/>
                    <a:ea typeface="나눔명조" pitchFamily="18" charset="-127"/>
                  </a:rPr>
                  <a:t>” </a:t>
                </a:r>
                <a:r>
                  <a:rPr lang="ko-KR" altLang="en-US" dirty="0" smtClean="0">
                    <a:latin typeface="나눔명조" pitchFamily="18" charset="-127"/>
                    <a:ea typeface="나눔명조" pitchFamily="18" charset="-127"/>
                  </a:rPr>
                  <a:t>이라고 기술</a:t>
                </a:r>
                <a:endParaRPr lang="en-US" altLang="ko-KR" dirty="0" smtClean="0">
                  <a:latin typeface="나눔명조" pitchFamily="18" charset="-127"/>
                  <a:ea typeface="나눔명조" pitchFamily="18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2660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611560" y="272066"/>
            <a:ext cx="7920880" cy="1295727"/>
            <a:chOff x="179512" y="265859"/>
            <a:chExt cx="7920880" cy="1295727"/>
          </a:xfrm>
        </p:grpSpPr>
        <p:grpSp>
          <p:nvGrpSpPr>
            <p:cNvPr id="5" name="그룹 4"/>
            <p:cNvGrpSpPr/>
            <p:nvPr/>
          </p:nvGrpSpPr>
          <p:grpSpPr>
            <a:xfrm>
              <a:off x="179512" y="469277"/>
              <a:ext cx="7920880" cy="1080121"/>
              <a:chOff x="251520" y="469277"/>
              <a:chExt cx="7920880" cy="1080121"/>
            </a:xfrm>
          </p:grpSpPr>
          <p:pic>
            <p:nvPicPr>
              <p:cNvPr id="7" name="그림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520" y="469277"/>
                <a:ext cx="7920880" cy="1080121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3009011" y="778504"/>
                <a:ext cx="42272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800" dirty="0" smtClean="0">
                    <a:latin typeface="나눔명조" pitchFamily="18" charset="-127"/>
                    <a:ea typeface="나눔명조" pitchFamily="18" charset="-127"/>
                  </a:rPr>
                  <a:t>에 대한 일본의 모순점</a:t>
                </a:r>
                <a:endParaRPr lang="ko-KR" altLang="en-US" sz="2800" dirty="0">
                  <a:latin typeface="나눔명조" pitchFamily="18" charset="-127"/>
                  <a:ea typeface="나눔명조" pitchFamily="18" charset="-127"/>
                </a:endParaRPr>
              </a:p>
            </p:txBody>
          </p:sp>
        </p:grpSp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265859"/>
              <a:ext cx="1150172" cy="1295727"/>
            </a:xfrm>
            <a:prstGeom prst="rect">
              <a:avLst/>
            </a:prstGeom>
          </p:spPr>
        </p:pic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grpSp>
        <p:nvGrpSpPr>
          <p:cNvPr id="3" name="그룹 2"/>
          <p:cNvGrpSpPr/>
          <p:nvPr/>
        </p:nvGrpSpPr>
        <p:grpSpPr>
          <a:xfrm>
            <a:off x="176092" y="1752472"/>
            <a:ext cx="4971972" cy="2612632"/>
            <a:chOff x="176092" y="1752472"/>
            <a:chExt cx="4971972" cy="2612632"/>
          </a:xfrm>
        </p:grpSpPr>
        <p:pic>
          <p:nvPicPr>
            <p:cNvPr id="22" name="Picture 2" descr="C:\Users\madeit-top1\Documents\PPT\[36] Angrymomo_Oriental\2040060889_O8ovzWpr_EBA8B9EBB288ECA790_010.jpg"/>
            <p:cNvPicPr>
              <a:picLocks noChangeAspect="1" noChangeArrowheads="1"/>
            </p:cNvPicPr>
            <p:nvPr/>
          </p:nvPicPr>
          <p:blipFill rotWithShape="1"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17656" y1="45714" x2="21563" y2="676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98" t="20288" r="15257" b="7351"/>
            <a:stretch/>
          </p:blipFill>
          <p:spPr bwMode="auto">
            <a:xfrm>
              <a:off x="176092" y="1752472"/>
              <a:ext cx="3192959" cy="202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827584" y="2241446"/>
              <a:ext cx="432048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07" indent="-285707">
                <a:buFont typeface="Wingdings" pitchFamily="2" charset="2"/>
                <a:buChar char="ü"/>
              </a:pPr>
              <a:r>
                <a:rPr lang="ko-KR" altLang="en-US" sz="2000" b="1" dirty="0" smtClean="0">
                  <a:latin typeface="나눔명조" pitchFamily="18" charset="-127"/>
                  <a:ea typeface="나눔명조" pitchFamily="18" charset="-127"/>
                </a:rPr>
                <a:t>일본여지노정전도 </a:t>
              </a:r>
              <a:r>
                <a:rPr lang="en-US" altLang="ko-KR" sz="2000" b="1" dirty="0" smtClean="0">
                  <a:latin typeface="나눔명조" pitchFamily="18" charset="-127"/>
                  <a:ea typeface="나눔명조" pitchFamily="18" charset="-127"/>
                </a:rPr>
                <a:t>(1791</a:t>
              </a:r>
              <a:r>
                <a:rPr lang="ko-KR" altLang="en-US" sz="2000" b="1" dirty="0" smtClean="0">
                  <a:latin typeface="나눔명조" pitchFamily="18" charset="-127"/>
                  <a:ea typeface="나눔명조" pitchFamily="18" charset="-127"/>
                </a:rPr>
                <a:t>년</a:t>
              </a:r>
              <a:r>
                <a:rPr lang="en-US" altLang="ko-KR" sz="2000" b="1" dirty="0" smtClean="0">
                  <a:latin typeface="나눔명조" pitchFamily="18" charset="-127"/>
                  <a:ea typeface="나눔명조" pitchFamily="18" charset="-127"/>
                </a:rPr>
                <a:t>)</a:t>
              </a:r>
            </a:p>
            <a:p>
              <a:pPr marL="285707" indent="-285707">
                <a:buFont typeface="Wingdings" pitchFamily="2" charset="2"/>
                <a:buChar char="ü"/>
              </a:pPr>
              <a:endParaRPr lang="en-US" altLang="ko-KR" sz="2000" b="1" dirty="0" smtClean="0">
                <a:latin typeface="나눔명조" pitchFamily="18" charset="-127"/>
                <a:ea typeface="나눔명조" pitchFamily="18" charset="-127"/>
              </a:endParaRPr>
            </a:p>
            <a:p>
              <a:pPr marL="742881" lvl="1" indent="-285750">
                <a:buFontTx/>
                <a:buChar char="-"/>
              </a:pPr>
              <a:r>
                <a:rPr lang="en-US" altLang="ko-KR" dirty="0">
                  <a:ea typeface="나눔명조"/>
                </a:rPr>
                <a:t>1791</a:t>
              </a:r>
              <a:r>
                <a:rPr lang="ko-KR" altLang="en-US" dirty="0">
                  <a:ea typeface="나눔명조"/>
                </a:rPr>
                <a:t>년 </a:t>
              </a:r>
              <a:r>
                <a:rPr lang="ko-KR" altLang="en-US" dirty="0" err="1">
                  <a:ea typeface="나눔명조"/>
                </a:rPr>
                <a:t>나가쿠보</a:t>
              </a:r>
              <a:r>
                <a:rPr lang="ko-KR" altLang="en-US" dirty="0">
                  <a:ea typeface="나눔명조"/>
                </a:rPr>
                <a:t> </a:t>
              </a:r>
              <a:r>
                <a:rPr lang="ko-KR" altLang="en-US" dirty="0" err="1">
                  <a:ea typeface="나눔명조"/>
                </a:rPr>
                <a:t>세키스이</a:t>
              </a:r>
              <a:r>
                <a:rPr lang="ko-KR" altLang="en-US" dirty="0">
                  <a:ea typeface="나눔명조"/>
                </a:rPr>
                <a:t> 편찬</a:t>
              </a:r>
              <a:endParaRPr lang="en-US" altLang="ko-KR" dirty="0">
                <a:ea typeface="나눔명조"/>
              </a:endParaRPr>
            </a:p>
            <a:p>
              <a:pPr marL="285750" indent="-285750">
                <a:buFontTx/>
                <a:buChar char="-"/>
              </a:pPr>
              <a:endParaRPr lang="en-US" altLang="ko-KR" sz="500" dirty="0">
                <a:ea typeface="나눔명조"/>
              </a:endParaRPr>
            </a:p>
            <a:p>
              <a:pPr marL="742881" lvl="1" indent="-285750">
                <a:buFontTx/>
                <a:buChar char="-"/>
              </a:pPr>
              <a:r>
                <a:rPr lang="ko-KR" altLang="en-US" dirty="0" err="1" smtClean="0">
                  <a:ea typeface="나눔명조"/>
                </a:rPr>
                <a:t>구보이</a:t>
              </a:r>
              <a:r>
                <a:rPr lang="ko-KR" altLang="en-US" dirty="0" smtClean="0">
                  <a:ea typeface="나눔명조"/>
                </a:rPr>
                <a:t> 교수의 주장</a:t>
              </a:r>
              <a:endParaRPr lang="en-US" altLang="ko-KR" dirty="0" smtClean="0">
                <a:ea typeface="나눔명조"/>
              </a:endParaRPr>
            </a:p>
            <a:p>
              <a:pPr marL="285750" indent="-285750">
                <a:buFontTx/>
                <a:buChar char="-"/>
              </a:pPr>
              <a:endParaRPr lang="en-US" altLang="ko-KR" sz="700" dirty="0">
                <a:ea typeface="나눔명조"/>
              </a:endParaRPr>
            </a:p>
            <a:p>
              <a:pPr marL="742881" lvl="1" indent="-285750">
                <a:buFontTx/>
                <a:buChar char="-"/>
              </a:pPr>
              <a:r>
                <a:rPr lang="ko-KR" altLang="en-US" dirty="0" smtClean="0">
                  <a:ea typeface="나눔명조"/>
                </a:rPr>
                <a:t>정규 </a:t>
              </a:r>
              <a:r>
                <a:rPr lang="ko-KR" altLang="en-US" dirty="0">
                  <a:ea typeface="나눔명조"/>
                </a:rPr>
                <a:t>판</a:t>
              </a:r>
              <a:r>
                <a:rPr lang="en-US" altLang="ko-KR" dirty="0">
                  <a:ea typeface="나눔명조"/>
                </a:rPr>
                <a:t>(1791)</a:t>
              </a:r>
              <a:r>
                <a:rPr lang="ko-KR" altLang="en-US" dirty="0">
                  <a:ea typeface="나눔명조"/>
                </a:rPr>
                <a:t>과 해적판</a:t>
              </a:r>
              <a:r>
                <a:rPr lang="en-US" altLang="ko-KR" dirty="0">
                  <a:ea typeface="나눔명조"/>
                </a:rPr>
                <a:t>(1846)</a:t>
              </a:r>
            </a:p>
            <a:p>
              <a:pPr marL="285750" indent="-285750">
                <a:buFontTx/>
                <a:buChar char="-"/>
              </a:pPr>
              <a:endParaRPr lang="en-US" altLang="ko-KR" sz="700" dirty="0">
                <a:ea typeface="나눔명조"/>
              </a:endParaRPr>
            </a:p>
            <a:p>
              <a:pPr marL="742881" lvl="1" indent="-285750">
                <a:buFontTx/>
                <a:buChar char="-"/>
              </a:pPr>
              <a:r>
                <a:rPr lang="ko-KR" altLang="en-US" dirty="0">
                  <a:ea typeface="나눔명조"/>
                </a:rPr>
                <a:t>정규 판 지도에서의 독도의 </a:t>
              </a:r>
              <a:r>
                <a:rPr lang="ko-KR" altLang="en-US" dirty="0" smtClean="0">
                  <a:ea typeface="나눔명조"/>
                </a:rPr>
                <a:t>색</a:t>
              </a:r>
              <a:endParaRPr lang="ko-KR" altLang="en-US" dirty="0">
                <a:ea typeface="나눔명조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5580112" y="1916832"/>
            <a:ext cx="2616024" cy="4257274"/>
            <a:chOff x="5292080" y="1949569"/>
            <a:chExt cx="2616024" cy="4257274"/>
          </a:xfrm>
        </p:grpSpPr>
        <p:pic>
          <p:nvPicPr>
            <p:cNvPr id="2049" name="_x201844200" descr="EMB00000bd012c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1949569"/>
              <a:ext cx="2543175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_x201844520" descr="EMB00000bd012ca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4114240"/>
              <a:ext cx="2616024" cy="1794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5292080" y="3778369"/>
              <a:ext cx="26160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/>
                <a:t>* </a:t>
              </a:r>
              <a:r>
                <a:rPr lang="ko-KR" altLang="en-US" sz="1200" b="1" dirty="0" smtClean="0"/>
                <a:t>정규 일본여지노정전도 </a:t>
              </a:r>
              <a:r>
                <a:rPr lang="en-US" altLang="ko-KR" sz="1200" b="1" dirty="0" smtClean="0"/>
                <a:t>(1791)</a:t>
              </a:r>
              <a:endParaRPr lang="ko-KR" altLang="en-US" sz="12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28084" y="5929844"/>
              <a:ext cx="25440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/>
                <a:t>* </a:t>
              </a:r>
              <a:r>
                <a:rPr lang="ko-KR" altLang="en-US" sz="1200" b="1" dirty="0" smtClean="0"/>
                <a:t>해적 일본여지노정전도 </a:t>
              </a:r>
              <a:r>
                <a:rPr lang="en-US" altLang="ko-KR" sz="1200" b="1" dirty="0" smtClean="0"/>
                <a:t>(1846)</a:t>
              </a:r>
              <a:endParaRPr lang="ko-KR" altLang="en-US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01214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5198613" y="260648"/>
            <a:ext cx="3765879" cy="698598"/>
            <a:chOff x="3329648" y="712895"/>
            <a:chExt cx="3765879" cy="698598"/>
          </a:xfrm>
        </p:grpSpPr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9648" y="822569"/>
              <a:ext cx="3765879" cy="58235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722432" y="989290"/>
              <a:ext cx="20098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dirty="0">
                  <a:latin typeface="나눔명조" pitchFamily="18" charset="-127"/>
                  <a:ea typeface="나눔명조" pitchFamily="18" charset="-127"/>
                </a:rPr>
                <a:t>에 대한 </a:t>
              </a:r>
              <a:r>
                <a:rPr lang="ko-KR" altLang="en-US" sz="1100" dirty="0" smtClean="0">
                  <a:latin typeface="나눔명조" pitchFamily="18" charset="-127"/>
                  <a:ea typeface="나눔명조" pitchFamily="18" charset="-127"/>
                </a:rPr>
                <a:t>일본의 모순점</a:t>
              </a:r>
              <a:endParaRPr lang="ko-KR" altLang="en-US" sz="1100" dirty="0">
                <a:latin typeface="나눔명조" pitchFamily="18" charset="-127"/>
                <a:ea typeface="나눔명조" pitchFamily="18" charset="-127"/>
              </a:endParaRPr>
            </a:p>
          </p:txBody>
        </p:sp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7903" y="712895"/>
              <a:ext cx="620121" cy="698598"/>
            </a:xfrm>
            <a:prstGeom prst="rect">
              <a:avLst/>
            </a:prstGeom>
          </p:spPr>
        </p:pic>
      </p:grpSp>
      <p:grpSp>
        <p:nvGrpSpPr>
          <p:cNvPr id="3" name="그룹 2"/>
          <p:cNvGrpSpPr/>
          <p:nvPr/>
        </p:nvGrpSpPr>
        <p:grpSpPr>
          <a:xfrm>
            <a:off x="226913" y="908720"/>
            <a:ext cx="4849143" cy="3261265"/>
            <a:chOff x="226913" y="1268760"/>
            <a:chExt cx="4849143" cy="3261265"/>
          </a:xfrm>
        </p:grpSpPr>
        <p:pic>
          <p:nvPicPr>
            <p:cNvPr id="21" name="Picture 2" descr="C:\Users\madeit-top1\Documents\PPT\[36] Angrymomo_Oriental\2040060889_O8ovzWpr_EBA8B9EBB288ECA790_010.jpg"/>
            <p:cNvPicPr>
              <a:picLocks noChangeAspect="1" noChangeArrowheads="1"/>
            </p:cNvPicPr>
            <p:nvPr/>
          </p:nvPicPr>
          <p:blipFill rotWithShape="1"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17656" y1="45714" x2="21563" y2="676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98" t="20288" r="15257" b="7351"/>
            <a:stretch/>
          </p:blipFill>
          <p:spPr bwMode="auto">
            <a:xfrm>
              <a:off x="226913" y="1268760"/>
              <a:ext cx="3192959" cy="202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755576" y="1698481"/>
              <a:ext cx="4320480" cy="2831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07" indent="-285707">
                <a:buFont typeface="Wingdings" pitchFamily="2" charset="2"/>
                <a:buChar char="ü"/>
              </a:pPr>
              <a:r>
                <a:rPr lang="ko-KR" altLang="en-US" sz="2000" b="1" dirty="0" smtClean="0">
                  <a:latin typeface="나눔명조" pitchFamily="18" charset="-127"/>
                  <a:ea typeface="나눔명조" pitchFamily="18" charset="-127"/>
                </a:rPr>
                <a:t>한국의 독도 인지</a:t>
              </a:r>
              <a:endParaRPr lang="en-US" altLang="ko-KR" sz="2000" b="1" dirty="0" smtClean="0">
                <a:latin typeface="나눔명조" pitchFamily="18" charset="-127"/>
                <a:ea typeface="나눔명조" pitchFamily="18" charset="-127"/>
              </a:endParaRPr>
            </a:p>
            <a:p>
              <a:pPr marL="285707" indent="-285707">
                <a:buFont typeface="Wingdings" pitchFamily="2" charset="2"/>
                <a:buChar char="ü"/>
              </a:pPr>
              <a:endParaRPr lang="en-US" altLang="ko-KR" sz="2000" b="1" dirty="0">
                <a:latin typeface="나눔명조" pitchFamily="18" charset="-127"/>
                <a:ea typeface="나눔명조" pitchFamily="18" charset="-127"/>
              </a:endParaRPr>
            </a:p>
            <a:p>
              <a:pPr marL="742881" lvl="1" indent="-285750">
                <a:buFontTx/>
                <a:buChar char="-"/>
              </a:pPr>
              <a:r>
                <a:rPr lang="ko-KR" altLang="en-US" sz="1700" dirty="0" smtClean="0">
                  <a:latin typeface="나눔명조" pitchFamily="18" charset="-127"/>
                  <a:ea typeface="나눔명조" pitchFamily="18" charset="-127"/>
                </a:rPr>
                <a:t>세종실록지리지</a:t>
              </a:r>
              <a:r>
                <a:rPr lang="en-US" altLang="ko-KR" sz="1700" dirty="0" smtClean="0">
                  <a:latin typeface="나눔명조" pitchFamily="18" charset="-127"/>
                  <a:ea typeface="나눔명조" pitchFamily="18" charset="-127"/>
                </a:rPr>
                <a:t>(1454), </a:t>
              </a:r>
              <a:r>
                <a:rPr lang="ko-KR" altLang="en-US" sz="1700" dirty="0" err="1" smtClean="0">
                  <a:latin typeface="나눔명조" pitchFamily="18" charset="-127"/>
                  <a:ea typeface="나눔명조" pitchFamily="18" charset="-127"/>
                </a:rPr>
                <a:t>신증동국여지승람</a:t>
              </a:r>
              <a:r>
                <a:rPr lang="en-US" altLang="ko-KR" sz="1700" dirty="0" smtClean="0">
                  <a:latin typeface="나눔명조" pitchFamily="18" charset="-127"/>
                  <a:ea typeface="나눔명조" pitchFamily="18" charset="-127"/>
                </a:rPr>
                <a:t>(1530)</a:t>
              </a:r>
              <a:r>
                <a:rPr lang="en-US" altLang="ko-KR" sz="1700" b="1" dirty="0" smtClean="0">
                  <a:latin typeface="나눔명조" pitchFamily="18" charset="-127"/>
                  <a:ea typeface="나눔명조" pitchFamily="18" charset="-127"/>
                </a:rPr>
                <a:t>, </a:t>
              </a:r>
              <a:r>
                <a:rPr lang="ko-KR" altLang="en-US" sz="1700" dirty="0" smtClean="0">
                  <a:latin typeface="나눔명조" pitchFamily="18" charset="-127"/>
                  <a:ea typeface="나눔명조" pitchFamily="18" charset="-127"/>
                </a:rPr>
                <a:t>동국문헌비고</a:t>
              </a:r>
              <a:r>
                <a:rPr lang="en-US" altLang="ko-KR" sz="1700" dirty="0" smtClean="0">
                  <a:latin typeface="나눔명조" pitchFamily="18" charset="-127"/>
                  <a:ea typeface="나눔명조" pitchFamily="18" charset="-127"/>
                </a:rPr>
                <a:t>(1770), </a:t>
              </a:r>
              <a:r>
                <a:rPr lang="ko-KR" altLang="en-US" sz="1700" dirty="0" smtClean="0">
                  <a:latin typeface="나눔명조" pitchFamily="18" charset="-127"/>
                  <a:ea typeface="나눔명조" pitchFamily="18" charset="-127"/>
                </a:rPr>
                <a:t>만기요람</a:t>
              </a:r>
              <a:r>
                <a:rPr lang="en-US" altLang="ko-KR" sz="1700" dirty="0" smtClean="0">
                  <a:latin typeface="나눔명조" pitchFamily="18" charset="-127"/>
                  <a:ea typeface="나눔명조" pitchFamily="18" charset="-127"/>
                </a:rPr>
                <a:t>(1808) </a:t>
              </a:r>
              <a:r>
                <a:rPr lang="ko-KR" altLang="en-US" sz="1700" dirty="0" smtClean="0">
                  <a:latin typeface="나눔명조" pitchFamily="18" charset="-127"/>
                  <a:ea typeface="나눔명조" pitchFamily="18" charset="-127"/>
                </a:rPr>
                <a:t>명확한 기록</a:t>
              </a:r>
              <a:r>
                <a:rPr lang="en-US" altLang="ko-KR" sz="1700" dirty="0" smtClean="0">
                  <a:latin typeface="나눔명조" pitchFamily="18" charset="-127"/>
                  <a:ea typeface="나눔명조" pitchFamily="18" charset="-127"/>
                </a:rPr>
                <a:t>.</a:t>
              </a:r>
            </a:p>
            <a:p>
              <a:pPr marL="285750" indent="-285750">
                <a:buFontTx/>
                <a:buChar char="-"/>
              </a:pPr>
              <a:endParaRPr lang="en-US" altLang="ko-KR" dirty="0">
                <a:latin typeface="나눔명조" pitchFamily="18" charset="-127"/>
                <a:ea typeface="나눔명조" pitchFamily="18" charset="-127"/>
              </a:endParaRPr>
            </a:p>
            <a:p>
              <a:pPr marL="742881" lvl="1" indent="-285750">
                <a:buFontTx/>
                <a:buChar char="-"/>
              </a:pPr>
              <a:r>
                <a:rPr lang="ko-KR" altLang="en-US" sz="1700" dirty="0" err="1" smtClean="0">
                  <a:latin typeface="나눔명조" pitchFamily="18" charset="-127"/>
                  <a:ea typeface="나눔명조" pitchFamily="18" charset="-127"/>
                </a:rPr>
                <a:t>박세당</a:t>
              </a:r>
              <a:r>
                <a:rPr lang="en-US" altLang="ko-KR" sz="1700" dirty="0" smtClean="0">
                  <a:latin typeface="나눔명조" pitchFamily="18" charset="-127"/>
                  <a:ea typeface="나눔명조" pitchFamily="18" charset="-127"/>
                </a:rPr>
                <a:t>(1629~1703)『</a:t>
              </a:r>
              <a:r>
                <a:rPr lang="ko-KR" altLang="en-US" sz="1700" dirty="0" smtClean="0">
                  <a:latin typeface="나눔명조" pitchFamily="18" charset="-127"/>
                  <a:ea typeface="나눔명조" pitchFamily="18" charset="-127"/>
                </a:rPr>
                <a:t>울릉도</a:t>
              </a:r>
              <a:r>
                <a:rPr lang="en-US" altLang="ko-KR" sz="1700" dirty="0" smtClean="0">
                  <a:latin typeface="나눔명조" pitchFamily="18" charset="-127"/>
                  <a:ea typeface="나눔명조" pitchFamily="18" charset="-127"/>
                </a:rPr>
                <a:t>』 </a:t>
              </a:r>
              <a:r>
                <a:rPr lang="ko-KR" altLang="en-US" sz="1700" dirty="0" smtClean="0">
                  <a:latin typeface="나눔명조" pitchFamily="18" charset="-127"/>
                  <a:ea typeface="나눔명조" pitchFamily="18" charset="-127"/>
                </a:rPr>
                <a:t>집필</a:t>
              </a:r>
              <a:endParaRPr lang="en-US" altLang="ko-KR" sz="1700" dirty="0" smtClean="0">
                <a:latin typeface="나눔명조" pitchFamily="18" charset="-127"/>
                <a:ea typeface="나눔명조" pitchFamily="18" charset="-127"/>
              </a:endParaRPr>
            </a:p>
            <a:p>
              <a:pPr marL="285750" indent="-285750">
                <a:buFontTx/>
                <a:buChar char="-"/>
              </a:pPr>
              <a:endParaRPr lang="en-US" altLang="ko-KR" dirty="0">
                <a:latin typeface="나눔명조" pitchFamily="18" charset="-127"/>
                <a:ea typeface="나눔명조" pitchFamily="18" charset="-127"/>
              </a:endParaRPr>
            </a:p>
            <a:p>
              <a:pPr marL="742881" lvl="1" indent="-285750">
                <a:buFontTx/>
                <a:buChar char="-"/>
              </a:pPr>
              <a:r>
                <a:rPr lang="ko-KR" altLang="en-US" sz="1700" dirty="0" smtClean="0">
                  <a:latin typeface="나눔명조" pitchFamily="18" charset="-127"/>
                  <a:ea typeface="나눔명조" pitchFamily="18" charset="-127"/>
                </a:rPr>
                <a:t>각종 문헌과 책으로 </a:t>
              </a:r>
              <a:r>
                <a:rPr lang="en-US" altLang="ko-KR" sz="1700" dirty="0" smtClean="0">
                  <a:latin typeface="나눔명조" pitchFamily="18" charset="-127"/>
                  <a:ea typeface="나눔명조" pitchFamily="18" charset="-127"/>
                </a:rPr>
                <a:t>‘</a:t>
              </a:r>
              <a:r>
                <a:rPr lang="ko-KR" altLang="en-US" sz="1700" dirty="0" smtClean="0">
                  <a:latin typeface="나눔명조" pitchFamily="18" charset="-127"/>
                  <a:ea typeface="나눔명조" pitchFamily="18" charset="-127"/>
                </a:rPr>
                <a:t>우산도가 죽도가 아니냐</a:t>
              </a:r>
              <a:r>
                <a:rPr lang="en-US" altLang="ko-KR" sz="1700" dirty="0" smtClean="0">
                  <a:latin typeface="나눔명조" pitchFamily="18" charset="-127"/>
                  <a:ea typeface="나눔명조" pitchFamily="18" charset="-127"/>
                </a:rPr>
                <a:t>’</a:t>
              </a:r>
              <a:r>
                <a:rPr lang="ko-KR" altLang="en-US" sz="1700" dirty="0" smtClean="0">
                  <a:latin typeface="나눔명조" pitchFamily="18" charset="-127"/>
                  <a:ea typeface="나눔명조" pitchFamily="18" charset="-127"/>
                </a:rPr>
                <a:t> 하는 일본의 주장 반박 가능</a:t>
              </a:r>
              <a:endParaRPr lang="en-US" altLang="ko-KR" sz="1700" dirty="0" smtClean="0">
                <a:latin typeface="나눔명조" pitchFamily="18" charset="-127"/>
                <a:ea typeface="나눔명조" pitchFamily="18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5437770" y="1700808"/>
            <a:ext cx="3454710" cy="4443307"/>
            <a:chOff x="4917551" y="1750578"/>
            <a:chExt cx="3454710" cy="4443307"/>
          </a:xfrm>
        </p:grpSpPr>
        <p:pic>
          <p:nvPicPr>
            <p:cNvPr id="3074" name="Picture 2" descr="http://postfiles11.naver.net/20110407_58/dokdokorea55_1302144294010w4a6E_GIF/intro_loc_2_img.gif%BF%EF%B8%AA%B5%B5-%B5%B6%B5%B5.gif?type=w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1716" y="1750578"/>
              <a:ext cx="3430545" cy="1872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4941716" y="3622786"/>
              <a:ext cx="34305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/>
                <a:t>*</a:t>
              </a:r>
              <a:r>
                <a:rPr lang="ko-KR" altLang="en-US" sz="1200" dirty="0" smtClean="0"/>
                <a:t>독도</a:t>
              </a:r>
              <a:r>
                <a:rPr lang="en-US" altLang="ko-KR" sz="1200" dirty="0" smtClean="0"/>
                <a:t>-</a:t>
              </a:r>
              <a:r>
                <a:rPr lang="ko-KR" altLang="en-US" sz="1200" dirty="0" smtClean="0"/>
                <a:t>울릉도</a:t>
              </a:r>
              <a:r>
                <a:rPr lang="en-US" altLang="ko-KR" sz="1200" dirty="0"/>
                <a:t> </a:t>
              </a:r>
              <a:r>
                <a:rPr lang="en-US" altLang="ko-KR" sz="1200" dirty="0" smtClean="0"/>
                <a:t>, </a:t>
              </a:r>
              <a:r>
                <a:rPr lang="ko-KR" altLang="en-US" sz="1200" dirty="0" smtClean="0"/>
                <a:t>울릉도</a:t>
              </a:r>
              <a:r>
                <a:rPr lang="en-US" altLang="ko-KR" sz="1200" dirty="0" smtClean="0"/>
                <a:t>-</a:t>
              </a:r>
              <a:r>
                <a:rPr lang="ko-KR" altLang="en-US" sz="1200" dirty="0" smtClean="0"/>
                <a:t>독도</a:t>
              </a:r>
              <a:endParaRPr lang="ko-KR" altLang="en-US" sz="1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17551" y="5916886"/>
              <a:ext cx="32306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/>
                <a:t>*</a:t>
              </a:r>
              <a:r>
                <a:rPr lang="ko-KR" altLang="en-US" sz="1200" dirty="0" err="1" smtClean="0"/>
                <a:t>박세당</a:t>
              </a:r>
              <a:r>
                <a:rPr lang="en-US" altLang="ko-KR" sz="1200" dirty="0"/>
                <a:t> </a:t>
              </a:r>
              <a:r>
                <a:rPr lang="en-US" altLang="ko-KR" sz="1200" dirty="0" smtClean="0"/>
                <a:t>(1629~1703)</a:t>
              </a:r>
              <a:endParaRPr lang="ko-KR" altLang="en-US" sz="1200" dirty="0"/>
            </a:p>
          </p:txBody>
        </p:sp>
        <p:pic>
          <p:nvPicPr>
            <p:cNvPr id="3078" name="Picture 6" descr="박세당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8483" y="3998178"/>
              <a:ext cx="1358445" cy="1918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0656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5292080" y="282130"/>
            <a:ext cx="3765879" cy="698598"/>
            <a:chOff x="3329648" y="712895"/>
            <a:chExt cx="3765879" cy="698598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9648" y="822569"/>
              <a:ext cx="3765879" cy="58235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722432" y="989290"/>
              <a:ext cx="20098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dirty="0">
                  <a:latin typeface="나눔명조" pitchFamily="18" charset="-127"/>
                  <a:ea typeface="나눔명조" pitchFamily="18" charset="-127"/>
                </a:rPr>
                <a:t>에 대한 </a:t>
              </a:r>
              <a:r>
                <a:rPr lang="ko-KR" altLang="en-US" sz="1100" dirty="0" smtClean="0">
                  <a:latin typeface="나눔명조" pitchFamily="18" charset="-127"/>
                  <a:ea typeface="나눔명조" pitchFamily="18" charset="-127"/>
                </a:rPr>
                <a:t>일본의 모순점</a:t>
              </a:r>
              <a:endParaRPr lang="ko-KR" altLang="en-US" sz="1100" dirty="0">
                <a:latin typeface="나눔명조" pitchFamily="18" charset="-127"/>
                <a:ea typeface="나눔명조" pitchFamily="18" charset="-127"/>
              </a:endParaRPr>
            </a:p>
          </p:txBody>
        </p:sp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7903" y="712895"/>
              <a:ext cx="620121" cy="698598"/>
            </a:xfrm>
            <a:prstGeom prst="rect">
              <a:avLst/>
            </a:prstGeom>
          </p:spPr>
        </p:pic>
      </p:grpSp>
      <p:grpSp>
        <p:nvGrpSpPr>
          <p:cNvPr id="3" name="그룹 2"/>
          <p:cNvGrpSpPr/>
          <p:nvPr/>
        </p:nvGrpSpPr>
        <p:grpSpPr>
          <a:xfrm>
            <a:off x="442937" y="1124744"/>
            <a:ext cx="4993159" cy="2025897"/>
            <a:chOff x="442937" y="1124744"/>
            <a:chExt cx="4993159" cy="2025897"/>
          </a:xfrm>
        </p:grpSpPr>
        <p:pic>
          <p:nvPicPr>
            <p:cNvPr id="12" name="Picture 2" descr="C:\Users\madeit-top1\Documents\PPT\[36] Angrymomo_Oriental\2040060889_O8ovzWpr_EBA8B9EBB288ECA790_010.jpg"/>
            <p:cNvPicPr>
              <a:picLocks noChangeAspect="1" noChangeArrowheads="1"/>
            </p:cNvPicPr>
            <p:nvPr/>
          </p:nvPicPr>
          <p:blipFill rotWithShape="1"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17656" y1="45714" x2="21563" y2="676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98" t="20288" r="15257" b="7351"/>
            <a:stretch/>
          </p:blipFill>
          <p:spPr bwMode="auto">
            <a:xfrm>
              <a:off x="442937" y="1124744"/>
              <a:ext cx="3192959" cy="202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115616" y="1556792"/>
              <a:ext cx="4320480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07" indent="-285707">
                <a:buFont typeface="Wingdings" pitchFamily="2" charset="2"/>
                <a:buChar char="ü"/>
              </a:pPr>
              <a:r>
                <a:rPr lang="en-US" altLang="ko-KR" sz="2000" b="1" dirty="0" smtClean="0">
                  <a:latin typeface="나눔명조" pitchFamily="18" charset="-127"/>
                  <a:ea typeface="나눔명조" pitchFamily="18" charset="-127"/>
                </a:rPr>
                <a:t>17c </a:t>
              </a:r>
              <a:r>
                <a:rPr lang="ko-KR" altLang="en-US" sz="2000" b="1" dirty="0" smtClean="0">
                  <a:latin typeface="나눔명조" pitchFamily="18" charset="-127"/>
                  <a:ea typeface="나눔명조" pitchFamily="18" charset="-127"/>
                </a:rPr>
                <a:t>일본 독도 도항 금지</a:t>
              </a:r>
              <a:endParaRPr lang="en-US" altLang="ko-KR" sz="2000" b="1" dirty="0" smtClean="0">
                <a:latin typeface="나눔명조" pitchFamily="18" charset="-127"/>
                <a:ea typeface="나눔명조" pitchFamily="18" charset="-127"/>
              </a:endParaRPr>
            </a:p>
            <a:p>
              <a:pPr marL="285707" indent="-285707">
                <a:buFont typeface="Wingdings" pitchFamily="2" charset="2"/>
                <a:buChar char="ü"/>
              </a:pPr>
              <a:endParaRPr lang="en-US" altLang="ko-KR" sz="2000" b="1" dirty="0" smtClean="0">
                <a:latin typeface="나눔명조" pitchFamily="18" charset="-127"/>
                <a:ea typeface="나눔명조" pitchFamily="18" charset="-127"/>
              </a:endParaRPr>
            </a:p>
            <a:p>
              <a:pPr marL="800031" lvl="1" indent="-342900">
                <a:buFontTx/>
                <a:buChar char="-"/>
              </a:pPr>
              <a:r>
                <a:rPr lang="ko-KR" altLang="en-US" dirty="0" smtClean="0">
                  <a:latin typeface="나눔명조" pitchFamily="18" charset="-127"/>
                  <a:ea typeface="나눔명조" pitchFamily="18" charset="-127"/>
                </a:rPr>
                <a:t>에도 막부의 답변서에 대한 내용</a:t>
              </a:r>
              <a:endParaRPr lang="en-US" altLang="ko-KR" dirty="0" smtClean="0">
                <a:latin typeface="나눔명조" pitchFamily="18" charset="-127"/>
                <a:ea typeface="나눔명조" pitchFamily="18" charset="-127"/>
              </a:endParaRPr>
            </a:p>
            <a:p>
              <a:pPr marL="342900" indent="-342900">
                <a:buFontTx/>
                <a:buChar char="-"/>
              </a:pPr>
              <a:endParaRPr lang="en-US" altLang="ko-KR" sz="1000" dirty="0">
                <a:latin typeface="나눔명조" pitchFamily="18" charset="-127"/>
                <a:ea typeface="나눔명조" pitchFamily="18" charset="-127"/>
              </a:endParaRPr>
            </a:p>
            <a:p>
              <a:pPr marL="800031" lvl="1" indent="-342900">
                <a:buFontTx/>
                <a:buChar char="-"/>
              </a:pPr>
              <a:r>
                <a:rPr lang="ko-KR" altLang="en-US" dirty="0" smtClean="0">
                  <a:latin typeface="나눔명조" pitchFamily="18" charset="-127"/>
                  <a:ea typeface="나눔명조" pitchFamily="18" charset="-127"/>
                </a:rPr>
                <a:t>독도를 울릉도 부속 도서로  간주</a:t>
              </a:r>
              <a:endParaRPr lang="en-US" altLang="ko-KR" dirty="0">
                <a:latin typeface="나눔명조" pitchFamily="18" charset="-127"/>
                <a:ea typeface="나눔명조" pitchFamily="18" charset="-127"/>
              </a:endParaRPr>
            </a:p>
          </p:txBody>
        </p:sp>
      </p:grp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307857" y="4108809"/>
            <a:ext cx="8512615" cy="1984487"/>
            <a:chOff x="251520" y="3737736"/>
            <a:chExt cx="8512615" cy="1984487"/>
          </a:xfrm>
        </p:grpSpPr>
        <p:pic>
          <p:nvPicPr>
            <p:cNvPr id="4097" name="_x201845640" descr="EMB00000bd012da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208" y="3737736"/>
              <a:ext cx="8451927" cy="1577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51520" y="5445224"/>
              <a:ext cx="80423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/>
                <a:t>* </a:t>
              </a:r>
              <a:r>
                <a:rPr lang="ko-KR" altLang="en-US" sz="1200" dirty="0" smtClean="0"/>
                <a:t>에도 막부의 질문에 대한 </a:t>
              </a:r>
              <a:r>
                <a:rPr lang="ko-KR" altLang="en-US" sz="1200" dirty="0" err="1" smtClean="0"/>
                <a:t>돗토리</a:t>
              </a:r>
              <a:r>
                <a:rPr lang="ko-KR" altLang="en-US" sz="1200" dirty="0" smtClean="0"/>
                <a:t> 번의 답변서 </a:t>
              </a:r>
              <a:r>
                <a:rPr lang="en-US" altLang="ko-KR" sz="1200" dirty="0" smtClean="0"/>
                <a:t>(1695)</a:t>
              </a:r>
              <a:r>
                <a:rPr lang="ko-KR" altLang="en-US" sz="1200" dirty="0" smtClean="0"/>
                <a:t> </a:t>
              </a:r>
              <a:endParaRPr lang="ko-KR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3362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5342625" y="188640"/>
            <a:ext cx="3765879" cy="698598"/>
            <a:chOff x="3329648" y="712895"/>
            <a:chExt cx="3765879" cy="698598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9648" y="822569"/>
              <a:ext cx="3765879" cy="58235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722432" y="989290"/>
              <a:ext cx="20098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dirty="0">
                  <a:latin typeface="나눔명조" pitchFamily="18" charset="-127"/>
                  <a:ea typeface="나눔명조" pitchFamily="18" charset="-127"/>
                </a:rPr>
                <a:t>에 대한 </a:t>
              </a:r>
              <a:r>
                <a:rPr lang="ko-KR" altLang="en-US" sz="1100" dirty="0" smtClean="0">
                  <a:latin typeface="나눔명조" pitchFamily="18" charset="-127"/>
                  <a:ea typeface="나눔명조" pitchFamily="18" charset="-127"/>
                </a:rPr>
                <a:t>일본의 모순점</a:t>
              </a:r>
              <a:endParaRPr lang="ko-KR" altLang="en-US" sz="1100" dirty="0">
                <a:latin typeface="나눔명조" pitchFamily="18" charset="-127"/>
                <a:ea typeface="나눔명조" pitchFamily="18" charset="-127"/>
              </a:endParaRPr>
            </a:p>
          </p:txBody>
        </p:sp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7903" y="712895"/>
              <a:ext cx="620121" cy="698598"/>
            </a:xfrm>
            <a:prstGeom prst="rect">
              <a:avLst/>
            </a:prstGeom>
          </p:spPr>
        </p:pic>
      </p:grpSp>
      <p:grpSp>
        <p:nvGrpSpPr>
          <p:cNvPr id="3" name="그룹 2"/>
          <p:cNvGrpSpPr/>
          <p:nvPr/>
        </p:nvGrpSpPr>
        <p:grpSpPr>
          <a:xfrm>
            <a:off x="251520" y="1124744"/>
            <a:ext cx="4824536" cy="3176196"/>
            <a:chOff x="251520" y="1124744"/>
            <a:chExt cx="4824536" cy="3176196"/>
          </a:xfrm>
        </p:grpSpPr>
        <p:pic>
          <p:nvPicPr>
            <p:cNvPr id="11" name="Picture 2" descr="C:\Users\madeit-top1\Documents\PPT\[36] Angrymomo_Oriental\2040060889_O8ovzWpr_EBA8B9EBB288ECA790_010.jpg"/>
            <p:cNvPicPr>
              <a:picLocks noChangeAspect="1" noChangeArrowheads="1"/>
            </p:cNvPicPr>
            <p:nvPr/>
          </p:nvPicPr>
          <p:blipFill rotWithShape="1"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17656" y1="45714" x2="21563" y2="676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98" t="20288" r="15257" b="7351"/>
            <a:stretch/>
          </p:blipFill>
          <p:spPr bwMode="auto">
            <a:xfrm>
              <a:off x="251520" y="1124744"/>
              <a:ext cx="3192959" cy="202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755576" y="1484784"/>
              <a:ext cx="4320480" cy="2816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07" indent="-285707">
                <a:buFont typeface="Wingdings" pitchFamily="2" charset="2"/>
                <a:buChar char="ü"/>
              </a:pPr>
              <a:r>
                <a:rPr lang="ko-KR" altLang="en-US" sz="2000" b="1" dirty="0" smtClean="0">
                  <a:latin typeface="나눔명조" pitchFamily="18" charset="-127"/>
                  <a:ea typeface="나눔명조" pitchFamily="18" charset="-127"/>
                </a:rPr>
                <a:t>안용복의 진술에는 신빙성이 없다</a:t>
              </a:r>
              <a:r>
                <a:rPr lang="en-US" altLang="ko-KR" sz="2000" b="1" dirty="0" smtClean="0">
                  <a:latin typeface="나눔명조" pitchFamily="18" charset="-127"/>
                  <a:ea typeface="나눔명조" pitchFamily="18" charset="-127"/>
                </a:rPr>
                <a:t>.</a:t>
              </a:r>
            </a:p>
            <a:p>
              <a:pPr marL="285707" indent="-285707">
                <a:buFont typeface="Wingdings" pitchFamily="2" charset="2"/>
                <a:buChar char="ü"/>
              </a:pPr>
              <a:endParaRPr lang="en-US" altLang="ko-KR" sz="2000" b="1" dirty="0">
                <a:latin typeface="나눔명조" pitchFamily="18" charset="-127"/>
                <a:ea typeface="나눔명조" pitchFamily="18" charset="-127"/>
              </a:endParaRPr>
            </a:p>
            <a:p>
              <a:pPr marL="742881" lvl="1" indent="-285750">
                <a:buFontTx/>
                <a:buChar char="-"/>
              </a:pPr>
              <a:r>
                <a:rPr lang="ko-KR" altLang="en-US" dirty="0" smtClean="0">
                  <a:latin typeface="나눔명조" pitchFamily="18" charset="-127"/>
                  <a:ea typeface="나눔명조" pitchFamily="18" charset="-127"/>
                </a:rPr>
                <a:t>안용복의 도일활동</a:t>
              </a:r>
              <a:endParaRPr lang="en-US" altLang="ko-KR" dirty="0" smtClean="0">
                <a:latin typeface="나눔명조" pitchFamily="18" charset="-127"/>
                <a:ea typeface="나눔명조" pitchFamily="18" charset="-127"/>
              </a:endParaRPr>
            </a:p>
            <a:p>
              <a:pPr marL="285750" indent="-285750">
                <a:buFontTx/>
                <a:buChar char="-"/>
              </a:pPr>
              <a:endParaRPr lang="en-US" altLang="ko-KR" sz="900" dirty="0">
                <a:latin typeface="나눔명조" pitchFamily="18" charset="-127"/>
                <a:ea typeface="나눔명조" pitchFamily="18" charset="-127"/>
              </a:endParaRPr>
            </a:p>
            <a:p>
              <a:pPr marL="742881" lvl="1" indent="-285750">
                <a:buFontTx/>
                <a:buChar char="-"/>
              </a:pPr>
              <a:r>
                <a:rPr lang="ko-KR" altLang="en-US" dirty="0" smtClean="0">
                  <a:latin typeface="나눔명조" pitchFamily="18" charset="-127"/>
                  <a:ea typeface="나눔명조" pitchFamily="18" charset="-127"/>
                </a:rPr>
                <a:t>안용복의 진술을 거짓으로 보는 일본측 주장의 반박</a:t>
              </a:r>
              <a:endParaRPr lang="en-US" altLang="ko-KR" dirty="0" smtClean="0">
                <a:latin typeface="나눔명조" pitchFamily="18" charset="-127"/>
                <a:ea typeface="나눔명조" pitchFamily="18" charset="-127"/>
              </a:endParaRPr>
            </a:p>
            <a:p>
              <a:pPr marL="285750" indent="-285750">
                <a:buFontTx/>
                <a:buChar char="-"/>
              </a:pPr>
              <a:endParaRPr lang="en-US" altLang="ko-KR" sz="800" dirty="0">
                <a:latin typeface="나눔명조" pitchFamily="18" charset="-127"/>
                <a:ea typeface="나눔명조" pitchFamily="18" charset="-127"/>
              </a:endParaRPr>
            </a:p>
            <a:p>
              <a:pPr marL="742881" lvl="1" indent="-285750">
                <a:buFontTx/>
                <a:buChar char="-"/>
              </a:pPr>
              <a:r>
                <a:rPr lang="ko-KR" altLang="en-US" dirty="0" smtClean="0">
                  <a:latin typeface="나눔명조" pitchFamily="18" charset="-127"/>
                  <a:ea typeface="나눔명조" pitchFamily="18" charset="-127"/>
                </a:rPr>
                <a:t>안용복 사건으로 영토분쟁 대두 </a:t>
              </a:r>
              <a:endParaRPr lang="en-US" altLang="ko-KR" dirty="0" smtClean="0">
                <a:latin typeface="나눔명조" pitchFamily="18" charset="-127"/>
                <a:ea typeface="나눔명조" pitchFamily="18" charset="-127"/>
              </a:endParaRPr>
            </a:p>
            <a:p>
              <a:endParaRPr lang="en-US" altLang="ko-KR" sz="800" dirty="0">
                <a:ea typeface="나눔명조" pitchFamily="18" charset="-127"/>
              </a:endParaRPr>
            </a:p>
            <a:p>
              <a:pPr marL="742881" lvl="1" indent="-285750">
                <a:buFontTx/>
                <a:buChar char="-"/>
              </a:pPr>
              <a:r>
                <a:rPr lang="ko-KR" altLang="en-US" dirty="0" err="1" smtClean="0">
                  <a:latin typeface="나눔명조" pitchFamily="18" charset="-127"/>
                  <a:ea typeface="나눔명조" pitchFamily="18" charset="-127"/>
                </a:rPr>
                <a:t>원록구병자년</a:t>
              </a:r>
              <a:r>
                <a:rPr lang="ko-KR" altLang="en-US" dirty="0" smtClean="0"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ko-KR" altLang="en-US" dirty="0" err="1" smtClean="0">
                  <a:latin typeface="나눔명조" pitchFamily="18" charset="-127"/>
                  <a:ea typeface="나눔명조" pitchFamily="18" charset="-127"/>
                </a:rPr>
                <a:t>조선주착란안일원권지각서</a:t>
              </a:r>
              <a:endParaRPr lang="en-US" altLang="ko-KR" dirty="0" smtClean="0">
                <a:latin typeface="나눔명조" pitchFamily="18" charset="-127"/>
                <a:ea typeface="나눔명조" pitchFamily="18" charset="-127"/>
              </a:endParaRPr>
            </a:p>
          </p:txBody>
        </p:sp>
      </p:grp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5148064" y="2420888"/>
            <a:ext cx="3960440" cy="4176464"/>
            <a:chOff x="4572000" y="2348880"/>
            <a:chExt cx="4365435" cy="4176464"/>
          </a:xfrm>
        </p:grpSpPr>
        <p:pic>
          <p:nvPicPr>
            <p:cNvPr id="5121" name="_x201842520" descr="EMB00000bd012e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8531" y="2348880"/>
              <a:ext cx="4338904" cy="858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644008" y="3284984"/>
              <a:ext cx="367240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/>
                <a:t>* </a:t>
              </a:r>
              <a:r>
                <a:rPr lang="ko-KR" altLang="en-US" sz="1200" b="1" dirty="0" smtClean="0"/>
                <a:t>안용복 </a:t>
              </a:r>
              <a:r>
                <a:rPr lang="ko-KR" altLang="en-US" sz="1200" b="1" dirty="0"/>
                <a:t>관련 조사보고서 </a:t>
              </a:r>
              <a:r>
                <a:rPr lang="en-US" altLang="ko-KR" sz="1200" b="1" dirty="0"/>
                <a:t>1696</a:t>
              </a:r>
              <a:r>
                <a:rPr lang="ko-KR" altLang="en-US" sz="1200" b="1" dirty="0"/>
                <a:t>년</a:t>
              </a:r>
              <a:r>
                <a:rPr lang="en-US" altLang="ko-KR" sz="1200" b="1" dirty="0"/>
                <a:t>-</a:t>
              </a:r>
              <a:r>
                <a:rPr lang="ko-KR" altLang="en-US" sz="1200" b="1" dirty="0"/>
                <a:t>안용복의 </a:t>
              </a:r>
              <a:r>
                <a:rPr lang="en-US" altLang="ko-KR" sz="1200" b="1" dirty="0"/>
                <a:t>2</a:t>
              </a:r>
              <a:r>
                <a:rPr lang="ko-KR" altLang="en-US" sz="1200" b="1" dirty="0"/>
                <a:t>차 도일 시 활동상황을 기록한 문서</a:t>
              </a:r>
            </a:p>
            <a:p>
              <a:endParaRPr lang="ko-KR" altLang="en-US" dirty="0"/>
            </a:p>
          </p:txBody>
        </p:sp>
        <p:pic>
          <p:nvPicPr>
            <p:cNvPr id="5124" name="Picture 4" descr="안용복장군 동상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3861048"/>
              <a:ext cx="2664296" cy="2304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4572000" y="6248345"/>
              <a:ext cx="29523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/>
                <a:t>* </a:t>
              </a:r>
              <a:r>
                <a:rPr lang="ko-KR" altLang="en-US" sz="1200" b="1" dirty="0" smtClean="0"/>
                <a:t>안용복 동상</a:t>
              </a:r>
              <a:endParaRPr lang="ko-KR" altLang="en-US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80237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5342625" y="188640"/>
            <a:ext cx="3765879" cy="698598"/>
            <a:chOff x="3329648" y="712895"/>
            <a:chExt cx="3765879" cy="698598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9648" y="822569"/>
              <a:ext cx="3765879" cy="58235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722432" y="989290"/>
              <a:ext cx="20098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dirty="0">
                  <a:latin typeface="나눔명조" pitchFamily="18" charset="-127"/>
                  <a:ea typeface="나눔명조" pitchFamily="18" charset="-127"/>
                </a:rPr>
                <a:t>에 대한 </a:t>
              </a:r>
              <a:r>
                <a:rPr lang="ko-KR" altLang="en-US" sz="1100" dirty="0" smtClean="0">
                  <a:latin typeface="나눔명조" pitchFamily="18" charset="-127"/>
                  <a:ea typeface="나눔명조" pitchFamily="18" charset="-127"/>
                </a:rPr>
                <a:t>일본의 모순점</a:t>
              </a:r>
              <a:endParaRPr lang="ko-KR" altLang="en-US" sz="1100" dirty="0">
                <a:latin typeface="나눔명조" pitchFamily="18" charset="-127"/>
                <a:ea typeface="나눔명조" pitchFamily="18" charset="-127"/>
              </a:endParaRPr>
            </a:p>
          </p:txBody>
        </p:sp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7903" y="712895"/>
              <a:ext cx="620121" cy="698598"/>
            </a:xfrm>
            <a:prstGeom prst="rect">
              <a:avLst/>
            </a:prstGeom>
          </p:spPr>
        </p:pic>
      </p:grpSp>
      <p:grpSp>
        <p:nvGrpSpPr>
          <p:cNvPr id="3" name="그룹 2"/>
          <p:cNvGrpSpPr/>
          <p:nvPr/>
        </p:nvGrpSpPr>
        <p:grpSpPr>
          <a:xfrm>
            <a:off x="323528" y="980728"/>
            <a:ext cx="5431175" cy="3263592"/>
            <a:chOff x="323528" y="980728"/>
            <a:chExt cx="5431175" cy="3263592"/>
          </a:xfrm>
        </p:grpSpPr>
        <p:pic>
          <p:nvPicPr>
            <p:cNvPr id="12" name="Picture 2" descr="C:\Users\madeit-top1\Documents\PPT\[36] Angrymomo_Oriental\2040060889_O8ovzWpr_EBA8B9EBB288ECA790_010.jpg"/>
            <p:cNvPicPr>
              <a:picLocks noChangeAspect="1" noChangeArrowheads="1"/>
            </p:cNvPicPr>
            <p:nvPr/>
          </p:nvPicPr>
          <p:blipFill rotWithShape="1"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17656" y1="45714" x2="21563" y2="676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98" t="20288" r="15257" b="7351"/>
            <a:stretch/>
          </p:blipFill>
          <p:spPr bwMode="auto">
            <a:xfrm>
              <a:off x="323528" y="980728"/>
              <a:ext cx="3192959" cy="202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899592" y="1412776"/>
              <a:ext cx="4855111" cy="2831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07" indent="-285707">
                <a:buFont typeface="Wingdings" pitchFamily="2" charset="2"/>
                <a:buChar char="ü"/>
              </a:pPr>
              <a:r>
                <a:rPr lang="en-US" altLang="ko-KR" sz="2000" b="1" dirty="0" smtClean="0">
                  <a:latin typeface="나눔명조" pitchFamily="18" charset="-127"/>
                  <a:ea typeface="나눔명조" pitchFamily="18" charset="-127"/>
                </a:rPr>
                <a:t>1905</a:t>
              </a:r>
              <a:r>
                <a:rPr lang="ko-KR" altLang="en-US" sz="2000" b="1" dirty="0" smtClean="0">
                  <a:latin typeface="나눔명조" pitchFamily="18" charset="-127"/>
                  <a:ea typeface="나눔명조" pitchFamily="18" charset="-127"/>
                </a:rPr>
                <a:t>년 </a:t>
              </a:r>
              <a:r>
                <a:rPr lang="ko-KR" altLang="en-US" sz="2000" b="1" dirty="0" err="1" smtClean="0">
                  <a:latin typeface="나눔명조" pitchFamily="18" charset="-127"/>
                  <a:ea typeface="나눔명조" pitchFamily="18" charset="-127"/>
                </a:rPr>
                <a:t>시마네현</a:t>
              </a:r>
              <a:r>
                <a:rPr lang="ko-KR" altLang="en-US" sz="2000" b="1" dirty="0" smtClean="0">
                  <a:latin typeface="나눔명조" pitchFamily="18" charset="-127"/>
                  <a:ea typeface="나눔명조" pitchFamily="18" charset="-127"/>
                </a:rPr>
                <a:t> 편입은 영토 재확인</a:t>
              </a:r>
              <a:endParaRPr lang="en-US" altLang="ko-KR" sz="2000" b="1" dirty="0" smtClean="0">
                <a:latin typeface="나눔명조" pitchFamily="18" charset="-127"/>
                <a:ea typeface="나눔명조" pitchFamily="18" charset="-127"/>
              </a:endParaRPr>
            </a:p>
            <a:p>
              <a:pPr marL="285707" indent="-285707">
                <a:buFont typeface="Wingdings" pitchFamily="2" charset="2"/>
                <a:buChar char="ü"/>
              </a:pPr>
              <a:endParaRPr lang="en-US" altLang="ko-KR" sz="2000" b="1" dirty="0">
                <a:latin typeface="나눔명조" pitchFamily="18" charset="-127"/>
                <a:ea typeface="나눔명조" pitchFamily="18" charset="-127"/>
              </a:endParaRPr>
            </a:p>
            <a:p>
              <a:pPr marL="742881" lvl="1" indent="-285750">
                <a:buFontTx/>
                <a:buChar char="-"/>
              </a:pPr>
              <a:r>
                <a:rPr lang="en-US" altLang="ko-KR" dirty="0" smtClean="0">
                  <a:latin typeface="나눔명조" pitchFamily="18" charset="-127"/>
                  <a:ea typeface="나눔명조" pitchFamily="18" charset="-127"/>
                </a:rPr>
                <a:t>1905</a:t>
              </a:r>
              <a:r>
                <a:rPr lang="ko-KR" altLang="en-US" dirty="0" smtClean="0">
                  <a:latin typeface="나눔명조" pitchFamily="18" charset="-127"/>
                  <a:ea typeface="나눔명조" pitchFamily="18" charset="-127"/>
                </a:rPr>
                <a:t>년 </a:t>
              </a:r>
              <a:r>
                <a:rPr lang="en-US" altLang="ko-KR" dirty="0" smtClean="0">
                  <a:latin typeface="나눔명조" pitchFamily="18" charset="-127"/>
                  <a:ea typeface="나눔명조" pitchFamily="18" charset="-127"/>
                </a:rPr>
                <a:t>1</a:t>
              </a:r>
              <a:r>
                <a:rPr lang="ko-KR" altLang="en-US" dirty="0" smtClean="0">
                  <a:latin typeface="나눔명조" pitchFamily="18" charset="-127"/>
                  <a:ea typeface="나눔명조" pitchFamily="18" charset="-127"/>
                </a:rPr>
                <a:t>월 독도 불법 편입 </a:t>
              </a:r>
              <a:endParaRPr lang="en-US" altLang="ko-KR" dirty="0" smtClean="0">
                <a:latin typeface="나눔명조" pitchFamily="18" charset="-127"/>
                <a:ea typeface="나눔명조" pitchFamily="18" charset="-127"/>
              </a:endParaRPr>
            </a:p>
            <a:p>
              <a:pPr marL="285750" indent="-285750">
                <a:buFontTx/>
                <a:buChar char="-"/>
              </a:pPr>
              <a:endParaRPr lang="en-US" altLang="ko-KR" sz="800" dirty="0">
                <a:latin typeface="나눔명조" pitchFamily="18" charset="-127"/>
                <a:ea typeface="나눔명조" pitchFamily="18" charset="-127"/>
              </a:endParaRPr>
            </a:p>
            <a:p>
              <a:pPr marL="742881" lvl="1" indent="-285750">
                <a:buFontTx/>
                <a:buChar char="-"/>
              </a:pPr>
              <a:r>
                <a:rPr lang="en-US" altLang="ko-KR" dirty="0" smtClean="0">
                  <a:latin typeface="나눔명조" pitchFamily="18" charset="-127"/>
                  <a:ea typeface="나눔명조" pitchFamily="18" charset="-127"/>
                </a:rPr>
                <a:t>1900</a:t>
              </a:r>
              <a:r>
                <a:rPr lang="ko-KR" altLang="en-US" dirty="0" smtClean="0">
                  <a:latin typeface="나눔명조" pitchFamily="18" charset="-127"/>
                  <a:ea typeface="나눔명조" pitchFamily="18" charset="-127"/>
                </a:rPr>
                <a:t>년 </a:t>
              </a:r>
              <a:r>
                <a:rPr lang="en-US" altLang="ko-KR" dirty="0" smtClean="0">
                  <a:latin typeface="나눔명조" pitchFamily="18" charset="-127"/>
                  <a:ea typeface="나눔명조" pitchFamily="18" charset="-127"/>
                </a:rPr>
                <a:t>10</a:t>
              </a:r>
              <a:r>
                <a:rPr lang="ko-KR" altLang="en-US" dirty="0" smtClean="0">
                  <a:latin typeface="나눔명조" pitchFamily="18" charset="-127"/>
                  <a:ea typeface="나눔명조" pitchFamily="18" charset="-127"/>
                </a:rPr>
                <a:t>월 </a:t>
              </a:r>
              <a:r>
                <a:rPr lang="en-US" altLang="ko-KR" dirty="0" smtClean="0">
                  <a:latin typeface="나눔명조" pitchFamily="18" charset="-127"/>
                  <a:ea typeface="나눔명조" pitchFamily="18" charset="-127"/>
                </a:rPr>
                <a:t>25</a:t>
              </a:r>
              <a:r>
                <a:rPr lang="ko-KR" altLang="en-US" dirty="0" smtClean="0">
                  <a:latin typeface="나눔명조" pitchFamily="18" charset="-127"/>
                  <a:ea typeface="나눔명조" pitchFamily="18" charset="-127"/>
                </a:rPr>
                <a:t>일 칙령 </a:t>
              </a:r>
              <a:r>
                <a:rPr lang="en-US" altLang="ko-KR" dirty="0" smtClean="0">
                  <a:latin typeface="나눔명조" pitchFamily="18" charset="-127"/>
                  <a:ea typeface="나눔명조" pitchFamily="18" charset="-127"/>
                </a:rPr>
                <a:t>41</a:t>
              </a:r>
              <a:r>
                <a:rPr lang="ko-KR" altLang="en-US" dirty="0" smtClean="0">
                  <a:latin typeface="나눔명조" pitchFamily="18" charset="-127"/>
                  <a:ea typeface="나눔명조" pitchFamily="18" charset="-127"/>
                </a:rPr>
                <a:t>호 울릉도 관할</a:t>
              </a:r>
              <a:endParaRPr lang="en-US" altLang="ko-KR" dirty="0" smtClean="0">
                <a:latin typeface="나눔명조" pitchFamily="18" charset="-127"/>
                <a:ea typeface="나눔명조" pitchFamily="18" charset="-127"/>
              </a:endParaRPr>
            </a:p>
            <a:p>
              <a:pPr marL="285750" indent="-285750">
                <a:buFontTx/>
                <a:buChar char="-"/>
              </a:pPr>
              <a:endParaRPr lang="en-US" altLang="ko-KR" sz="800" dirty="0">
                <a:latin typeface="나눔명조" pitchFamily="18" charset="-127"/>
                <a:ea typeface="나눔명조" pitchFamily="18" charset="-127"/>
              </a:endParaRPr>
            </a:p>
            <a:p>
              <a:pPr marL="742881" lvl="1" indent="-285750">
                <a:buFontTx/>
                <a:buChar char="-"/>
              </a:pPr>
              <a:r>
                <a:rPr lang="ko-KR" altLang="en-US" dirty="0" err="1" smtClean="0">
                  <a:latin typeface="나눔명조" pitchFamily="18" charset="-127"/>
                  <a:ea typeface="나눔명조" pitchFamily="18" charset="-127"/>
                </a:rPr>
                <a:t>을사늑약으로</a:t>
              </a:r>
              <a:r>
                <a:rPr lang="ko-KR" altLang="en-US" dirty="0" smtClean="0">
                  <a:latin typeface="나눔명조" pitchFamily="18" charset="-127"/>
                  <a:ea typeface="나눔명조" pitchFamily="18" charset="-127"/>
                </a:rPr>
                <a:t> 인한 외교권 박탈 </a:t>
              </a:r>
              <a:endParaRPr lang="en-US" altLang="ko-KR" dirty="0" smtClean="0">
                <a:latin typeface="나눔명조" pitchFamily="18" charset="-127"/>
                <a:ea typeface="나눔명조" pitchFamily="18" charset="-127"/>
              </a:endParaRPr>
            </a:p>
            <a:p>
              <a:pPr marL="285750" indent="-285750">
                <a:buFontTx/>
                <a:buChar char="-"/>
              </a:pPr>
              <a:endParaRPr lang="en-US" altLang="ko-KR" sz="800" dirty="0">
                <a:latin typeface="나눔명조" pitchFamily="18" charset="-127"/>
                <a:ea typeface="나눔명조" pitchFamily="18" charset="-127"/>
              </a:endParaRPr>
            </a:p>
            <a:p>
              <a:pPr marL="742881" lvl="1" indent="-285750">
                <a:buFontTx/>
                <a:buChar char="-"/>
              </a:pPr>
              <a:r>
                <a:rPr lang="ko-KR" altLang="en-US" dirty="0" smtClean="0">
                  <a:latin typeface="나눔명조" pitchFamily="18" charset="-127"/>
                  <a:ea typeface="나눔명조" pitchFamily="18" charset="-127"/>
                </a:rPr>
                <a:t>한 </a:t>
              </a:r>
              <a:r>
                <a:rPr lang="ko-KR" altLang="en-US" dirty="0" err="1" smtClean="0">
                  <a:latin typeface="나눔명조" pitchFamily="18" charset="-127"/>
                  <a:ea typeface="나눔명조" pitchFamily="18" charset="-127"/>
                </a:rPr>
                <a:t>매일신보</a:t>
              </a:r>
              <a:r>
                <a:rPr lang="en-US" altLang="ko-KR" dirty="0" smtClean="0">
                  <a:latin typeface="나눔명조" pitchFamily="18" charset="-127"/>
                  <a:ea typeface="나눔명조" pitchFamily="18" charset="-127"/>
                </a:rPr>
                <a:t>, </a:t>
              </a:r>
              <a:r>
                <a:rPr lang="ko-KR" altLang="en-US" dirty="0" smtClean="0">
                  <a:latin typeface="나눔명조" pitchFamily="18" charset="-127"/>
                  <a:ea typeface="나눔명조" pitchFamily="18" charset="-127"/>
                </a:rPr>
                <a:t>황성신문 등 언론이 일본의 불법성 보도</a:t>
              </a:r>
              <a:endParaRPr lang="en-US" altLang="ko-KR" dirty="0" smtClean="0">
                <a:latin typeface="나눔명조" pitchFamily="18" charset="-127"/>
                <a:ea typeface="나눔명조" pitchFamily="18" charset="-127"/>
              </a:endParaRPr>
            </a:p>
          </p:txBody>
        </p:sp>
      </p:grp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4283968" y="4256625"/>
            <a:ext cx="4674702" cy="2304256"/>
            <a:chOff x="5076056" y="2348881"/>
            <a:chExt cx="3921893" cy="1933181"/>
          </a:xfrm>
        </p:grpSpPr>
        <p:pic>
          <p:nvPicPr>
            <p:cNvPr id="6145" name="_x201842360" descr="EMB00000bd012f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0128" y="2348881"/>
              <a:ext cx="3867821" cy="1512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076056" y="4005063"/>
              <a:ext cx="38678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/>
                <a:t>* </a:t>
              </a:r>
              <a:r>
                <a:rPr lang="ko-KR" altLang="en-US" sz="1200" b="1" dirty="0" smtClean="0"/>
                <a:t>대한제국 칙령 제 </a:t>
              </a:r>
              <a:r>
                <a:rPr lang="en-US" altLang="ko-KR" sz="1200" b="1" dirty="0" smtClean="0"/>
                <a:t>41</a:t>
              </a:r>
              <a:r>
                <a:rPr lang="ko-KR" altLang="en-US" sz="1200" b="1" dirty="0" smtClean="0"/>
                <a:t>호</a:t>
              </a:r>
              <a:endParaRPr lang="ko-KR" altLang="en-US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3341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735488" y="4397822"/>
            <a:ext cx="4012976" cy="2055514"/>
            <a:chOff x="5292080" y="2060848"/>
            <a:chExt cx="4012976" cy="2055514"/>
          </a:xfrm>
        </p:grpSpPr>
        <p:pic>
          <p:nvPicPr>
            <p:cNvPr id="7169" name="_x201844120" descr="EMB00000bd013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2100" y="2060848"/>
              <a:ext cx="3832956" cy="1549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292080" y="3654697"/>
              <a:ext cx="36947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/>
                <a:t>* </a:t>
              </a:r>
              <a:r>
                <a:rPr lang="ko-KR" altLang="en-US" sz="1200" b="1" dirty="0" smtClean="0"/>
                <a:t>일본영역도</a:t>
              </a:r>
              <a:r>
                <a:rPr lang="en-US" altLang="ko-KR" sz="1200" b="1" dirty="0"/>
                <a:t>『</a:t>
              </a:r>
              <a:r>
                <a:rPr lang="ko-KR" altLang="en-US" sz="1200" b="1" dirty="0"/>
                <a:t>샌프란시스코 강화조약</a:t>
              </a:r>
              <a:r>
                <a:rPr lang="en-US" altLang="ko-KR" sz="1200" b="1" dirty="0"/>
                <a:t>』 </a:t>
              </a:r>
              <a:r>
                <a:rPr lang="ko-KR" altLang="en-US" sz="1200" b="1" dirty="0" err="1"/>
                <a:t>마이니치신문사편</a:t>
              </a:r>
              <a:r>
                <a:rPr lang="en-US" altLang="ko-KR" sz="1200" b="1" dirty="0"/>
                <a:t>, (1952</a:t>
              </a:r>
              <a:r>
                <a:rPr lang="ko-KR" altLang="en-US" sz="1200" b="1" dirty="0"/>
                <a:t>년</a:t>
              </a:r>
              <a:r>
                <a:rPr lang="en-US" altLang="ko-KR" sz="1200" b="1" dirty="0" smtClean="0"/>
                <a:t>)</a:t>
              </a:r>
              <a:endParaRPr lang="ko-KR" altLang="en-US" sz="1200" b="1" dirty="0"/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5270617" y="282130"/>
            <a:ext cx="3765879" cy="698598"/>
            <a:chOff x="3329648" y="712895"/>
            <a:chExt cx="3765879" cy="698598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9648" y="822569"/>
              <a:ext cx="3765879" cy="58235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722432" y="989290"/>
              <a:ext cx="20098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dirty="0">
                  <a:latin typeface="나눔명조" pitchFamily="18" charset="-127"/>
                  <a:ea typeface="나눔명조" pitchFamily="18" charset="-127"/>
                </a:rPr>
                <a:t>에 대한 </a:t>
              </a:r>
              <a:r>
                <a:rPr lang="ko-KR" altLang="en-US" sz="1100" dirty="0" smtClean="0">
                  <a:latin typeface="나눔명조" pitchFamily="18" charset="-127"/>
                  <a:ea typeface="나눔명조" pitchFamily="18" charset="-127"/>
                </a:rPr>
                <a:t>일본의 모순점</a:t>
              </a:r>
              <a:endParaRPr lang="ko-KR" altLang="en-US" sz="1100" dirty="0">
                <a:latin typeface="나눔명조" pitchFamily="18" charset="-127"/>
                <a:ea typeface="나눔명조" pitchFamily="18" charset="-127"/>
              </a:endParaRPr>
            </a:p>
          </p:txBody>
        </p:sp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7903" y="712895"/>
              <a:ext cx="620121" cy="698598"/>
            </a:xfrm>
            <a:prstGeom prst="rect">
              <a:avLst/>
            </a:prstGeom>
          </p:spPr>
        </p:pic>
      </p:grpSp>
      <p:grpSp>
        <p:nvGrpSpPr>
          <p:cNvPr id="3" name="그룹 2"/>
          <p:cNvGrpSpPr/>
          <p:nvPr/>
        </p:nvGrpSpPr>
        <p:grpSpPr>
          <a:xfrm>
            <a:off x="251520" y="908720"/>
            <a:ext cx="6624736" cy="3622472"/>
            <a:chOff x="251520" y="908720"/>
            <a:chExt cx="6624736" cy="3622472"/>
          </a:xfrm>
        </p:grpSpPr>
        <p:pic>
          <p:nvPicPr>
            <p:cNvPr id="11" name="Picture 2" descr="C:\Users\madeit-top1\Documents\PPT\[36] Angrymomo_Oriental\2040060889_O8ovzWpr_EBA8B9EBB288ECA790_010.jpg"/>
            <p:cNvPicPr>
              <a:picLocks noChangeAspect="1" noChangeArrowheads="1"/>
            </p:cNvPicPr>
            <p:nvPr/>
          </p:nvPicPr>
          <p:blipFill rotWithShape="1"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17656" y1="45714" x2="21563" y2="676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98" t="20288" r="15257" b="7351"/>
            <a:stretch/>
          </p:blipFill>
          <p:spPr bwMode="auto">
            <a:xfrm>
              <a:off x="251520" y="908720"/>
              <a:ext cx="3192959" cy="202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827584" y="1268760"/>
              <a:ext cx="6048672" cy="3262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07" indent="-285707">
                <a:buFont typeface="Wingdings" pitchFamily="2" charset="2"/>
                <a:buChar char="ü"/>
              </a:pPr>
              <a:r>
                <a:rPr lang="ko-KR" altLang="en-US" sz="2000" b="1" dirty="0" smtClean="0">
                  <a:latin typeface="나눔명조" pitchFamily="18" charset="-127"/>
                  <a:ea typeface="나눔명조" pitchFamily="18" charset="-127"/>
                </a:rPr>
                <a:t>샌프란시스코 강화조약 독도</a:t>
              </a:r>
              <a:endParaRPr lang="en-US" altLang="ko-KR" sz="2000" b="1" dirty="0" smtClean="0">
                <a:latin typeface="나눔명조" pitchFamily="18" charset="-127"/>
                <a:ea typeface="나눔명조" pitchFamily="18" charset="-127"/>
              </a:endParaRPr>
            </a:p>
            <a:p>
              <a:pPr marL="285707" indent="-285707">
                <a:buFont typeface="Wingdings" pitchFamily="2" charset="2"/>
                <a:buChar char="ü"/>
              </a:pPr>
              <a:endParaRPr lang="en-US" altLang="ko-KR" sz="2000" b="1" dirty="0">
                <a:latin typeface="나눔명조" pitchFamily="18" charset="-127"/>
                <a:ea typeface="나눔명조" pitchFamily="18" charset="-127"/>
              </a:endParaRPr>
            </a:p>
            <a:p>
              <a:pPr marL="800031" lvl="1" indent="-342900">
                <a:buFontTx/>
                <a:buChar char="-"/>
              </a:pPr>
              <a:r>
                <a:rPr lang="ko-KR" altLang="en-US" dirty="0" smtClean="0">
                  <a:latin typeface="나눔명조" pitchFamily="18" charset="-127"/>
                  <a:ea typeface="나눔명조" pitchFamily="18" charset="-127"/>
                </a:rPr>
                <a:t>독도는 일본의 관할</a:t>
              </a:r>
              <a:r>
                <a:rPr lang="en-US" altLang="ko-KR" dirty="0" smtClean="0">
                  <a:latin typeface="나눔명조" pitchFamily="18" charset="-127"/>
                  <a:ea typeface="나눔명조" pitchFamily="18" charset="-127"/>
                </a:rPr>
                <a:t> </a:t>
              </a:r>
            </a:p>
            <a:p>
              <a:pPr marL="342900" indent="-342900">
                <a:buFontTx/>
                <a:buChar char="-"/>
              </a:pPr>
              <a:endParaRPr lang="en-US" altLang="ko-KR" sz="800" dirty="0">
                <a:latin typeface="나눔명조" pitchFamily="18" charset="-127"/>
                <a:ea typeface="나눔명조" pitchFamily="18" charset="-127"/>
              </a:endParaRPr>
            </a:p>
            <a:p>
              <a:pPr marL="800031" lvl="1" indent="-342900">
                <a:buFontTx/>
                <a:buChar char="-"/>
              </a:pPr>
              <a:r>
                <a:rPr lang="ko-KR" altLang="en-US" dirty="0" smtClean="0">
                  <a:latin typeface="나눔명조" pitchFamily="18" charset="-127"/>
                  <a:ea typeface="나눔명조" pitchFamily="18" charset="-127"/>
                </a:rPr>
                <a:t>일본이 포기 해야 할 영토에 독도  포함요구 </a:t>
              </a:r>
              <a:r>
                <a:rPr lang="en-US" altLang="ko-KR" dirty="0" smtClean="0">
                  <a:latin typeface="나눔명조" pitchFamily="18" charset="-127"/>
                  <a:ea typeface="나눔명조" pitchFamily="18" charset="-127"/>
                </a:rPr>
                <a:t>( </a:t>
              </a:r>
              <a:r>
                <a:rPr lang="ko-KR" altLang="en-US" dirty="0" smtClean="0">
                  <a:latin typeface="나눔명조" pitchFamily="18" charset="-127"/>
                  <a:ea typeface="나눔명조" pitchFamily="18" charset="-127"/>
                </a:rPr>
                <a:t>미국이 한국의 요구 거절</a:t>
              </a:r>
              <a:r>
                <a:rPr lang="en-US" altLang="ko-KR" dirty="0" smtClean="0">
                  <a:latin typeface="나눔명조" pitchFamily="18" charset="-127"/>
                  <a:ea typeface="나눔명조" pitchFamily="18" charset="-127"/>
                </a:rPr>
                <a:t>)</a:t>
              </a:r>
            </a:p>
            <a:p>
              <a:pPr marL="342900" indent="-342900">
                <a:buFontTx/>
                <a:buChar char="-"/>
              </a:pPr>
              <a:endParaRPr lang="en-US" altLang="ko-KR" sz="800" dirty="0" smtClean="0">
                <a:latin typeface="나눔명조" pitchFamily="18" charset="-127"/>
                <a:ea typeface="나눔명조" pitchFamily="18" charset="-127"/>
              </a:endParaRPr>
            </a:p>
            <a:p>
              <a:pPr marL="800031" lvl="1" indent="-342900">
                <a:buFontTx/>
                <a:buChar char="-"/>
              </a:pPr>
              <a:r>
                <a:rPr lang="en-US" altLang="ko-KR" dirty="0" smtClean="0">
                  <a:latin typeface="나눔명조" pitchFamily="18" charset="-127"/>
                  <a:ea typeface="나눔명조" pitchFamily="18" charset="-127"/>
                </a:rPr>
                <a:t>1951</a:t>
              </a:r>
              <a:r>
                <a:rPr lang="ko-KR" altLang="en-US" dirty="0" smtClean="0">
                  <a:latin typeface="나눔명조" pitchFamily="18" charset="-127"/>
                  <a:ea typeface="나눔명조" pitchFamily="18" charset="-127"/>
                </a:rPr>
                <a:t>년 샌프란시스코 강화조약 </a:t>
              </a:r>
              <a:r>
                <a:rPr lang="ko-KR" altLang="en-US" dirty="0">
                  <a:ea typeface="나눔명조"/>
                </a:rPr>
                <a:t>독립을 승인하고 모든 권리</a:t>
              </a:r>
              <a:r>
                <a:rPr lang="en-US" altLang="ko-KR" dirty="0">
                  <a:ea typeface="나눔명조"/>
                </a:rPr>
                <a:t>, </a:t>
              </a:r>
              <a:r>
                <a:rPr lang="ko-KR" altLang="en-US" dirty="0">
                  <a:ea typeface="나눔명조"/>
                </a:rPr>
                <a:t>권원 및 청구권을 포기한 ‘조선’에 독도는 포함되어 있지 않다</a:t>
              </a:r>
              <a:r>
                <a:rPr lang="en-US" altLang="ko-KR" b="1" dirty="0"/>
                <a:t>.</a:t>
              </a:r>
              <a:endParaRPr lang="ko-KR" altLang="en-US" dirty="0"/>
            </a:p>
            <a:p>
              <a:pPr marL="342900" indent="-342900">
                <a:buFontTx/>
                <a:buChar char="-"/>
              </a:pPr>
              <a:endParaRPr lang="en-US" altLang="ko-KR" sz="800" dirty="0" smtClean="0">
                <a:latin typeface="나눔명조" pitchFamily="18" charset="-127"/>
                <a:ea typeface="나눔명조" pitchFamily="18" charset="-127"/>
              </a:endParaRPr>
            </a:p>
            <a:p>
              <a:pPr marL="800031" lvl="1" indent="-342900">
                <a:buFontTx/>
                <a:buChar char="-"/>
              </a:pPr>
              <a:r>
                <a:rPr lang="ko-KR" altLang="en-US" dirty="0" smtClean="0">
                  <a:latin typeface="나눔명조" pitchFamily="18" charset="-127"/>
                  <a:ea typeface="나눔명조" pitchFamily="18" charset="-127"/>
                </a:rPr>
                <a:t>카이로 선언</a:t>
              </a:r>
              <a:r>
                <a:rPr lang="en-US" altLang="ko-KR" dirty="0" smtClean="0">
                  <a:latin typeface="나눔명조" pitchFamily="18" charset="-127"/>
                  <a:ea typeface="나눔명조" pitchFamily="18" charset="-127"/>
                </a:rPr>
                <a:t>(1943)</a:t>
              </a:r>
              <a:r>
                <a:rPr lang="ko-KR" altLang="en-US" dirty="0" smtClean="0">
                  <a:latin typeface="나눔명조" pitchFamily="18" charset="-127"/>
                  <a:ea typeface="나눔명조" pitchFamily="18" charset="-127"/>
                </a:rPr>
                <a:t>과 포츠담 선언</a:t>
              </a:r>
              <a:r>
                <a:rPr lang="en-US" altLang="ko-KR" dirty="0" smtClean="0">
                  <a:latin typeface="나눔명조" pitchFamily="18" charset="-127"/>
                  <a:ea typeface="나눔명조" pitchFamily="18" charset="-127"/>
                </a:rPr>
                <a:t>(1945)</a:t>
              </a:r>
              <a:r>
                <a:rPr lang="ko-KR" altLang="en-US" dirty="0" smtClean="0">
                  <a:latin typeface="나눔명조" pitchFamily="18" charset="-127"/>
                  <a:ea typeface="나눔명조" pitchFamily="18" charset="-127"/>
                </a:rPr>
                <a:t> 관련</a:t>
              </a:r>
              <a:endParaRPr lang="en-US" altLang="ko-KR" dirty="0" smtClean="0">
                <a:latin typeface="나눔명조" pitchFamily="18" charset="-127"/>
                <a:ea typeface="나눔명조" pitchFamily="18" charset="-127"/>
              </a:endParaRPr>
            </a:p>
            <a:p>
              <a:endParaRPr lang="en-US" altLang="ko-KR" dirty="0">
                <a:latin typeface="나눔명조" pitchFamily="18" charset="-127"/>
                <a:ea typeface="나눔명조" pitchFamily="18" charset="-127"/>
              </a:endParaRPr>
            </a:p>
          </p:txBody>
        </p:sp>
      </p:grp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801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5270617" y="210122"/>
            <a:ext cx="3765879" cy="698598"/>
            <a:chOff x="3329648" y="712895"/>
            <a:chExt cx="3765879" cy="698598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9648" y="822569"/>
              <a:ext cx="3765879" cy="58235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722432" y="989290"/>
              <a:ext cx="20098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dirty="0">
                  <a:latin typeface="나눔명조" pitchFamily="18" charset="-127"/>
                  <a:ea typeface="나눔명조" pitchFamily="18" charset="-127"/>
                </a:rPr>
                <a:t>에 대한 </a:t>
              </a:r>
              <a:r>
                <a:rPr lang="ko-KR" altLang="en-US" sz="1100" dirty="0" smtClean="0">
                  <a:latin typeface="나눔명조" pitchFamily="18" charset="-127"/>
                  <a:ea typeface="나눔명조" pitchFamily="18" charset="-127"/>
                </a:rPr>
                <a:t>일본의 모순점</a:t>
              </a:r>
              <a:endParaRPr lang="ko-KR" altLang="en-US" sz="1100" dirty="0">
                <a:latin typeface="나눔명조" pitchFamily="18" charset="-127"/>
                <a:ea typeface="나눔명조" pitchFamily="18" charset="-127"/>
              </a:endParaRPr>
            </a:p>
          </p:txBody>
        </p:sp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7903" y="712895"/>
              <a:ext cx="620121" cy="698598"/>
            </a:xfrm>
            <a:prstGeom prst="rect">
              <a:avLst/>
            </a:prstGeom>
          </p:spPr>
        </p:pic>
      </p:grpSp>
      <p:grpSp>
        <p:nvGrpSpPr>
          <p:cNvPr id="3" name="그룹 2"/>
          <p:cNvGrpSpPr/>
          <p:nvPr/>
        </p:nvGrpSpPr>
        <p:grpSpPr>
          <a:xfrm>
            <a:off x="226913" y="836712"/>
            <a:ext cx="5425207" cy="3876382"/>
            <a:chOff x="226913" y="836712"/>
            <a:chExt cx="5425207" cy="3876382"/>
          </a:xfrm>
        </p:grpSpPr>
        <p:pic>
          <p:nvPicPr>
            <p:cNvPr id="9" name="Picture 2" descr="C:\Users\madeit-top1\Documents\PPT\[36] Angrymomo_Oriental\2040060889_O8ovzWpr_EBA8B9EBB288ECA790_010.jpg"/>
            <p:cNvPicPr>
              <a:picLocks noChangeAspect="1" noChangeArrowheads="1"/>
            </p:cNvPicPr>
            <p:nvPr/>
          </p:nvPicPr>
          <p:blipFill rotWithShape="1"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17656" y1="45714" x2="21563" y2="676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98" t="20288" r="15257" b="7351"/>
            <a:stretch/>
          </p:blipFill>
          <p:spPr bwMode="auto">
            <a:xfrm>
              <a:off x="226913" y="836712"/>
              <a:ext cx="3192959" cy="202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797009" y="1258302"/>
              <a:ext cx="4855111" cy="3454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07" indent="-285707">
                <a:buFont typeface="Wingdings" pitchFamily="2" charset="2"/>
                <a:buChar char="ü"/>
              </a:pPr>
              <a:r>
                <a:rPr lang="ko-KR" altLang="en-US" sz="2000" b="1" dirty="0" smtClean="0">
                  <a:latin typeface="나눔명조" pitchFamily="18" charset="-127"/>
                  <a:ea typeface="나눔명조" pitchFamily="18" charset="-127"/>
                </a:rPr>
                <a:t>주일 미군의 독도 폭격 훈련구역 지정</a:t>
              </a:r>
              <a:endParaRPr lang="en-US" altLang="ko-KR" sz="2000" b="1" dirty="0" smtClean="0">
                <a:latin typeface="나눔명조" pitchFamily="18" charset="-127"/>
                <a:ea typeface="나눔명조" pitchFamily="18" charset="-127"/>
              </a:endParaRPr>
            </a:p>
            <a:p>
              <a:pPr marL="285707" indent="-285707">
                <a:buFont typeface="Wingdings" pitchFamily="2" charset="2"/>
                <a:buChar char="ü"/>
              </a:pPr>
              <a:endParaRPr lang="en-US" altLang="ko-KR" sz="2000" b="1" dirty="0">
                <a:latin typeface="나눔명조" pitchFamily="18" charset="-127"/>
                <a:ea typeface="나눔명조" pitchFamily="18" charset="-127"/>
              </a:endParaRPr>
            </a:p>
            <a:p>
              <a:pPr marL="742881" lvl="1" indent="-285750">
                <a:buFontTx/>
                <a:buChar char="-"/>
              </a:pPr>
              <a:r>
                <a:rPr lang="ko-KR" altLang="en-US" dirty="0" smtClean="0">
                  <a:latin typeface="나눔명조" pitchFamily="18" charset="-127"/>
                  <a:ea typeface="나눔명조" pitchFamily="18" charset="-127"/>
                </a:rPr>
                <a:t>미 공군 폭격훈련구역 지정 </a:t>
              </a:r>
              <a:endParaRPr lang="en-US" altLang="ko-KR" dirty="0" smtClean="0">
                <a:latin typeface="나눔명조" pitchFamily="18" charset="-127"/>
                <a:ea typeface="나눔명조" pitchFamily="18" charset="-127"/>
              </a:endParaRPr>
            </a:p>
            <a:p>
              <a:pPr marL="285750" indent="-285750">
                <a:buFontTx/>
                <a:buChar char="-"/>
              </a:pPr>
              <a:endParaRPr lang="en-US" altLang="ko-KR" sz="1000" dirty="0">
                <a:latin typeface="나눔명조" pitchFamily="18" charset="-127"/>
                <a:ea typeface="나눔명조" pitchFamily="18" charset="-127"/>
              </a:endParaRPr>
            </a:p>
            <a:p>
              <a:pPr marL="742881" lvl="1" indent="-285750">
                <a:buFontTx/>
                <a:buChar char="-"/>
              </a:pPr>
              <a:r>
                <a:rPr lang="ko-KR" altLang="en-US" dirty="0" smtClean="0">
                  <a:latin typeface="나눔명조" pitchFamily="18" charset="-127"/>
                  <a:ea typeface="나눔명조" pitchFamily="18" charset="-127"/>
                </a:rPr>
                <a:t>한국의 항의로 즉시 해제 </a:t>
              </a:r>
              <a:endParaRPr lang="en-US" altLang="ko-KR" dirty="0" smtClean="0">
                <a:latin typeface="나눔명조" pitchFamily="18" charset="-127"/>
                <a:ea typeface="나눔명조" pitchFamily="18" charset="-127"/>
              </a:endParaRPr>
            </a:p>
            <a:p>
              <a:pPr marL="285750" indent="-285750">
                <a:buFontTx/>
                <a:buChar char="-"/>
              </a:pPr>
              <a:endParaRPr lang="en-US" altLang="ko-KR" sz="1050" dirty="0">
                <a:latin typeface="나눔명조" pitchFamily="18" charset="-127"/>
                <a:ea typeface="나눔명조" pitchFamily="18" charset="-127"/>
              </a:endParaRPr>
            </a:p>
            <a:p>
              <a:pPr marL="742881" lvl="1" indent="-285750">
                <a:buFontTx/>
                <a:buChar char="-"/>
              </a:pPr>
              <a:r>
                <a:rPr lang="ko-KR" altLang="en-US" dirty="0" smtClean="0">
                  <a:latin typeface="나눔명조" pitchFamily="18" charset="-127"/>
                  <a:ea typeface="나눔명조" pitchFamily="18" charset="-127"/>
                </a:rPr>
                <a:t>한국 어민들의 어로활동구역인 독도 </a:t>
              </a:r>
              <a:endParaRPr lang="en-US" altLang="ko-KR" dirty="0" smtClean="0">
                <a:latin typeface="나눔명조" pitchFamily="18" charset="-127"/>
                <a:ea typeface="나눔명조" pitchFamily="18" charset="-127"/>
              </a:endParaRPr>
            </a:p>
            <a:p>
              <a:pPr marL="285750" indent="-285750">
                <a:buFontTx/>
                <a:buChar char="-"/>
              </a:pPr>
              <a:endParaRPr lang="en-US" altLang="ko-KR" sz="1000" dirty="0">
                <a:latin typeface="나눔명조" pitchFamily="18" charset="-127"/>
                <a:ea typeface="나눔명조" pitchFamily="18" charset="-127"/>
              </a:endParaRPr>
            </a:p>
            <a:p>
              <a:pPr marL="742881" lvl="1" indent="-285750">
                <a:buFontTx/>
                <a:buChar char="-"/>
              </a:pPr>
              <a:r>
                <a:rPr lang="ko-KR" altLang="en-US" dirty="0" smtClean="0">
                  <a:latin typeface="나눔명조" pitchFamily="18" charset="-127"/>
                  <a:ea typeface="나눔명조" pitchFamily="18" charset="-127"/>
                </a:rPr>
                <a:t>폭격훈련구역 지정 유도 </a:t>
              </a:r>
              <a:r>
                <a:rPr lang="en-US" altLang="ko-KR" dirty="0" smtClean="0">
                  <a:latin typeface="나눔명조" pitchFamily="18" charset="-127"/>
                  <a:ea typeface="나눔명조" pitchFamily="18" charset="-127"/>
                </a:rPr>
                <a:t>(</a:t>
              </a:r>
              <a:r>
                <a:rPr lang="ko-KR" altLang="en-US" dirty="0" smtClean="0">
                  <a:latin typeface="나눔명조" pitchFamily="18" charset="-127"/>
                  <a:ea typeface="나눔명조" pitchFamily="18" charset="-127"/>
                </a:rPr>
                <a:t>의회 발언 참조</a:t>
              </a:r>
              <a:r>
                <a:rPr lang="en-US" altLang="ko-KR" dirty="0" smtClean="0">
                  <a:latin typeface="나눔명조" pitchFamily="18" charset="-127"/>
                  <a:ea typeface="나눔명조" pitchFamily="18" charset="-127"/>
                </a:rPr>
                <a:t>)</a:t>
              </a:r>
            </a:p>
            <a:p>
              <a:pPr marL="285750" indent="-285750">
                <a:buFontTx/>
                <a:buChar char="-"/>
              </a:pPr>
              <a:endParaRPr lang="en-US" altLang="ko-KR" dirty="0">
                <a:latin typeface="나눔명조" pitchFamily="18" charset="-127"/>
                <a:ea typeface="나눔명조" pitchFamily="18" charset="-127"/>
              </a:endParaRPr>
            </a:p>
            <a:p>
              <a:pPr marL="285750" indent="-285750">
                <a:buFontTx/>
                <a:buChar char="-"/>
              </a:pPr>
              <a:endParaRPr lang="en-US" altLang="ko-KR" dirty="0" smtClean="0">
                <a:latin typeface="나눔명조" pitchFamily="18" charset="-127"/>
                <a:ea typeface="나눔명조" pitchFamily="18" charset="-127"/>
              </a:endParaRPr>
            </a:p>
            <a:p>
              <a:pPr marL="285750" indent="-285750">
                <a:buFontTx/>
                <a:buChar char="-"/>
              </a:pPr>
              <a:endParaRPr lang="en-US" altLang="ko-KR" dirty="0">
                <a:latin typeface="나눔명조" pitchFamily="18" charset="-127"/>
                <a:ea typeface="나눔명조" pitchFamily="18" charset="-127"/>
              </a:endParaRPr>
            </a:p>
            <a:p>
              <a:pPr marL="285750" indent="-285750">
                <a:buFontTx/>
                <a:buChar char="-"/>
              </a:pPr>
              <a:endParaRPr lang="en-US" altLang="ko-KR" dirty="0" smtClean="0">
                <a:latin typeface="나눔명조" pitchFamily="18" charset="-127"/>
                <a:ea typeface="나눔명조" pitchFamily="18" charset="-127"/>
              </a:endParaRPr>
            </a:p>
          </p:txBody>
        </p:sp>
      </p:grp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4494253" y="3987430"/>
            <a:ext cx="4341841" cy="2514024"/>
            <a:chOff x="5076056" y="2776151"/>
            <a:chExt cx="3937491" cy="2153984"/>
          </a:xfrm>
        </p:grpSpPr>
        <p:pic>
          <p:nvPicPr>
            <p:cNvPr id="8193" name="_x201843320" descr="EMB00000bd0131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2416" y="2776151"/>
              <a:ext cx="3861131" cy="1757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5076056" y="4653136"/>
              <a:ext cx="3606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/>
                <a:t>* </a:t>
              </a:r>
              <a:r>
                <a:rPr lang="ko-KR" altLang="en-US" sz="1200" b="1" dirty="0" smtClean="0"/>
                <a:t>독도조난어민위령비 </a:t>
              </a:r>
              <a:r>
                <a:rPr lang="ko-KR" altLang="en-US" sz="1200" b="1" dirty="0"/>
                <a:t>제막식</a:t>
              </a:r>
              <a:r>
                <a:rPr lang="en-US" altLang="ko-KR" sz="1200" b="1" dirty="0"/>
                <a:t>(1950</a:t>
              </a:r>
              <a:r>
                <a:rPr lang="ko-KR" altLang="en-US" sz="1200" b="1" dirty="0"/>
                <a:t>년 </a:t>
              </a:r>
              <a:r>
                <a:rPr lang="en-US" altLang="ko-KR" sz="1200" b="1" dirty="0"/>
                <a:t>6</a:t>
              </a:r>
              <a:r>
                <a:rPr lang="ko-KR" altLang="en-US" sz="1200" b="1" dirty="0"/>
                <a:t>월 </a:t>
              </a:r>
              <a:r>
                <a:rPr lang="en-US" altLang="ko-KR" sz="1200" b="1" dirty="0"/>
                <a:t>8</a:t>
              </a:r>
              <a:r>
                <a:rPr lang="ko-KR" altLang="en-US" sz="1200" b="1" dirty="0"/>
                <a:t>일</a:t>
              </a:r>
              <a:r>
                <a:rPr lang="en-US" altLang="ko-KR" sz="1200" b="1" dirty="0" smtClean="0"/>
                <a:t>)</a:t>
              </a:r>
              <a:endParaRPr lang="ko-KR" altLang="en-US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07829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5342625" y="260648"/>
            <a:ext cx="3765879" cy="698598"/>
            <a:chOff x="3329648" y="712895"/>
            <a:chExt cx="3765879" cy="698598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9648" y="822569"/>
              <a:ext cx="3765879" cy="58235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722432" y="989290"/>
              <a:ext cx="20098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dirty="0">
                  <a:latin typeface="나눔명조" pitchFamily="18" charset="-127"/>
                  <a:ea typeface="나눔명조" pitchFamily="18" charset="-127"/>
                </a:rPr>
                <a:t>에 대한 </a:t>
              </a:r>
              <a:r>
                <a:rPr lang="ko-KR" altLang="en-US" sz="1100" dirty="0" smtClean="0">
                  <a:latin typeface="나눔명조" pitchFamily="18" charset="-127"/>
                  <a:ea typeface="나눔명조" pitchFamily="18" charset="-127"/>
                </a:rPr>
                <a:t>일본의 모순점</a:t>
              </a:r>
              <a:endParaRPr lang="ko-KR" altLang="en-US" sz="1100" dirty="0">
                <a:latin typeface="나눔명조" pitchFamily="18" charset="-127"/>
                <a:ea typeface="나눔명조" pitchFamily="18" charset="-127"/>
              </a:endParaRPr>
            </a:p>
          </p:txBody>
        </p:sp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7903" y="712895"/>
              <a:ext cx="620121" cy="698598"/>
            </a:xfrm>
            <a:prstGeom prst="rect">
              <a:avLst/>
            </a:prstGeom>
          </p:spPr>
        </p:pic>
      </p:grpSp>
      <p:grpSp>
        <p:nvGrpSpPr>
          <p:cNvPr id="3" name="그룹 2"/>
          <p:cNvGrpSpPr/>
          <p:nvPr/>
        </p:nvGrpSpPr>
        <p:grpSpPr>
          <a:xfrm>
            <a:off x="370929" y="764704"/>
            <a:ext cx="6430072" cy="3056855"/>
            <a:chOff x="370929" y="764704"/>
            <a:chExt cx="6430072" cy="3056855"/>
          </a:xfrm>
        </p:grpSpPr>
        <p:pic>
          <p:nvPicPr>
            <p:cNvPr id="11" name="Picture 2" descr="C:\Users\madeit-top1\Documents\PPT\[36] Angrymomo_Oriental\2040060889_O8ovzWpr_EBA8B9EBB288ECA790_010.jpg"/>
            <p:cNvPicPr>
              <a:picLocks noChangeAspect="1" noChangeArrowheads="1"/>
            </p:cNvPicPr>
            <p:nvPr/>
          </p:nvPicPr>
          <p:blipFill rotWithShape="1"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17656" y1="45714" x2="21563" y2="676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98" t="20288" r="15257" b="7351"/>
            <a:stretch/>
          </p:blipFill>
          <p:spPr bwMode="auto">
            <a:xfrm>
              <a:off x="370929" y="764704"/>
              <a:ext cx="3192959" cy="202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941025" y="1205458"/>
              <a:ext cx="5859976" cy="2616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07" indent="-285707">
                <a:buFont typeface="Wingdings" pitchFamily="2" charset="2"/>
                <a:buChar char="ü"/>
              </a:pPr>
              <a:r>
                <a:rPr lang="ko-KR" altLang="en-US" sz="2000" b="1" dirty="0" smtClean="0">
                  <a:latin typeface="나눔명조" pitchFamily="18" charset="-127"/>
                  <a:ea typeface="나눔명조" pitchFamily="18" charset="-127"/>
                </a:rPr>
                <a:t>한국의 독도 불법점거</a:t>
              </a:r>
              <a:endParaRPr lang="en-US" altLang="ko-KR" sz="2000" b="1" dirty="0" smtClean="0">
                <a:latin typeface="나눔명조" pitchFamily="18" charset="-127"/>
                <a:ea typeface="나눔명조" pitchFamily="18" charset="-127"/>
              </a:endParaRPr>
            </a:p>
            <a:p>
              <a:pPr marL="285707" indent="-285707">
                <a:buFont typeface="Wingdings" pitchFamily="2" charset="2"/>
                <a:buChar char="ü"/>
              </a:pPr>
              <a:endParaRPr lang="en-US" altLang="ko-KR" sz="2000" b="1" dirty="0">
                <a:latin typeface="나눔명조" pitchFamily="18" charset="-127"/>
                <a:ea typeface="나눔명조" pitchFamily="18" charset="-127"/>
              </a:endParaRPr>
            </a:p>
            <a:p>
              <a:pPr marL="800031" lvl="1" indent="-342900">
                <a:buFontTx/>
                <a:buChar char="-"/>
              </a:pPr>
              <a:r>
                <a:rPr lang="ko-KR" altLang="en-US" dirty="0" smtClean="0">
                  <a:latin typeface="나눔명조" pitchFamily="18" charset="-127"/>
                  <a:ea typeface="나눔명조" pitchFamily="18" charset="-127"/>
                </a:rPr>
                <a:t>한국이 독도를 불법으로 점거 중</a:t>
              </a:r>
              <a:endParaRPr lang="en-US" altLang="ko-KR" dirty="0" smtClean="0">
                <a:latin typeface="나눔명조" pitchFamily="18" charset="-127"/>
                <a:ea typeface="나눔명조" pitchFamily="18" charset="-127"/>
              </a:endParaRPr>
            </a:p>
            <a:p>
              <a:pPr marL="342900" indent="-342900">
                <a:buFontTx/>
                <a:buChar char="-"/>
              </a:pPr>
              <a:endParaRPr lang="en-US" altLang="ko-KR" sz="1000" dirty="0">
                <a:latin typeface="나눔명조" pitchFamily="18" charset="-127"/>
                <a:ea typeface="나눔명조" pitchFamily="18" charset="-127"/>
              </a:endParaRPr>
            </a:p>
            <a:p>
              <a:pPr marL="800031" lvl="1" indent="-342900">
                <a:buFontTx/>
                <a:buChar char="-"/>
              </a:pPr>
              <a:r>
                <a:rPr lang="ko-KR" altLang="en-US" dirty="0" smtClean="0">
                  <a:latin typeface="나눔명조" pitchFamily="18" charset="-127"/>
                  <a:ea typeface="나눔명조" pitchFamily="18" charset="-127"/>
                </a:rPr>
                <a:t>국제법상 아무런 근거 없는 불법 점거</a:t>
              </a:r>
              <a:endParaRPr lang="en-US" altLang="ko-KR" dirty="0" smtClean="0">
                <a:latin typeface="나눔명조" pitchFamily="18" charset="-127"/>
                <a:ea typeface="나눔명조" pitchFamily="18" charset="-127"/>
              </a:endParaRPr>
            </a:p>
            <a:p>
              <a:pPr marL="342900" indent="-342900">
                <a:buFontTx/>
                <a:buChar char="-"/>
              </a:pPr>
              <a:endParaRPr lang="en-US" altLang="ko-KR" sz="1000" dirty="0">
                <a:latin typeface="나눔명조" pitchFamily="18" charset="-127"/>
                <a:ea typeface="나눔명조" pitchFamily="18" charset="-127"/>
              </a:endParaRPr>
            </a:p>
            <a:p>
              <a:pPr marL="800031" lvl="1" indent="-342900">
                <a:buFontTx/>
                <a:buChar char="-"/>
              </a:pPr>
              <a:r>
                <a:rPr lang="ko-KR" altLang="en-US" dirty="0" smtClean="0">
                  <a:latin typeface="나눔명조" pitchFamily="18" charset="-127"/>
                  <a:ea typeface="나눔명조" pitchFamily="18" charset="-127"/>
                </a:rPr>
                <a:t>독도에서 어떤 행위든 법적 정당성이 없다</a:t>
              </a:r>
              <a:r>
                <a:rPr lang="en-US" altLang="ko-KR" dirty="0" smtClean="0">
                  <a:latin typeface="나눔명조" pitchFamily="18" charset="-127"/>
                  <a:ea typeface="나눔명조" pitchFamily="18" charset="-127"/>
                </a:rPr>
                <a:t>.</a:t>
              </a:r>
            </a:p>
            <a:p>
              <a:pPr marL="342900" indent="-342900">
                <a:buFontTx/>
                <a:buChar char="-"/>
              </a:pPr>
              <a:endParaRPr lang="en-US" altLang="ko-KR" sz="1000" dirty="0">
                <a:latin typeface="나눔명조" pitchFamily="18" charset="-127"/>
                <a:ea typeface="나눔명조" pitchFamily="18" charset="-127"/>
              </a:endParaRPr>
            </a:p>
            <a:p>
              <a:pPr marL="800031" lvl="1" indent="-342900">
                <a:buFontTx/>
                <a:buChar char="-"/>
              </a:pPr>
              <a:r>
                <a:rPr lang="ko-KR" altLang="en-US" dirty="0" smtClean="0">
                  <a:latin typeface="나눔명조" pitchFamily="18" charset="-127"/>
                  <a:ea typeface="나눔명조" pitchFamily="18" charset="-127"/>
                </a:rPr>
                <a:t>한국의 독도 불법 점거에 항의를 거듭하고 있다</a:t>
              </a:r>
              <a:r>
                <a:rPr lang="en-US" altLang="ko-KR" dirty="0" smtClean="0">
                  <a:latin typeface="나눔명조" pitchFamily="18" charset="-127"/>
                  <a:ea typeface="나눔명조" pitchFamily="18" charset="-127"/>
                </a:rPr>
                <a:t>.</a:t>
              </a:r>
            </a:p>
            <a:p>
              <a:pPr marL="342900" indent="-342900">
                <a:buFontTx/>
                <a:buChar char="-"/>
              </a:pPr>
              <a:endParaRPr lang="en-US" altLang="ko-KR" sz="2000" b="1" dirty="0" smtClean="0">
                <a:latin typeface="나눔명조" pitchFamily="18" charset="-127"/>
                <a:ea typeface="나눔명조" pitchFamily="18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4716016" y="3861048"/>
            <a:ext cx="4032448" cy="2610605"/>
            <a:chOff x="5105993" y="1628800"/>
            <a:chExt cx="3430980" cy="2221215"/>
          </a:xfrm>
        </p:grpSpPr>
        <p:pic>
          <p:nvPicPr>
            <p:cNvPr id="9218" name="Picture 2" descr="http://mimgnews2.naver.net/image/015/2015/04/06/20150406223112_55228aa078b01_1_99_20150406223303.jpg?type=w54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0901" y="1628800"/>
              <a:ext cx="3426072" cy="1888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5105993" y="3573016"/>
              <a:ext cx="3426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/>
                <a:t>* </a:t>
              </a:r>
              <a:r>
                <a:rPr lang="ko-KR" altLang="en-US" sz="1200" b="1" dirty="0" smtClean="0"/>
                <a:t>일본의 주장에 대한 뉴스</a:t>
              </a:r>
              <a:endParaRPr lang="ko-KR" altLang="en-US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99725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5364088" y="282130"/>
            <a:ext cx="3765879" cy="698598"/>
            <a:chOff x="3329648" y="712895"/>
            <a:chExt cx="3765879" cy="698598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9648" y="822569"/>
              <a:ext cx="3765879" cy="58235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722432" y="989290"/>
              <a:ext cx="20098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dirty="0">
                  <a:latin typeface="나눔명조" pitchFamily="18" charset="-127"/>
                  <a:ea typeface="나눔명조" pitchFamily="18" charset="-127"/>
                </a:rPr>
                <a:t>에 대한 </a:t>
              </a:r>
              <a:r>
                <a:rPr lang="ko-KR" altLang="en-US" sz="1100" dirty="0" smtClean="0">
                  <a:latin typeface="나눔명조" pitchFamily="18" charset="-127"/>
                  <a:ea typeface="나눔명조" pitchFamily="18" charset="-127"/>
                </a:rPr>
                <a:t>일본의 모순점</a:t>
              </a:r>
              <a:endParaRPr lang="ko-KR" altLang="en-US" sz="1100" dirty="0">
                <a:latin typeface="나눔명조" pitchFamily="18" charset="-127"/>
                <a:ea typeface="나눔명조" pitchFamily="18" charset="-127"/>
              </a:endParaRPr>
            </a:p>
          </p:txBody>
        </p:sp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7903" y="712895"/>
              <a:ext cx="620121" cy="698598"/>
            </a:xfrm>
            <a:prstGeom prst="rect">
              <a:avLst/>
            </a:prstGeom>
          </p:spPr>
        </p:pic>
      </p:grpSp>
      <p:grpSp>
        <p:nvGrpSpPr>
          <p:cNvPr id="10" name="그룹 9"/>
          <p:cNvGrpSpPr/>
          <p:nvPr/>
        </p:nvGrpSpPr>
        <p:grpSpPr>
          <a:xfrm>
            <a:off x="395536" y="974157"/>
            <a:ext cx="5472608" cy="3116275"/>
            <a:chOff x="395536" y="974157"/>
            <a:chExt cx="5472608" cy="3116275"/>
          </a:xfrm>
        </p:grpSpPr>
        <p:pic>
          <p:nvPicPr>
            <p:cNvPr id="9" name="Picture 2" descr="C:\Users\madeit-top1\Documents\PPT\[36] Angrymomo_Oriental\2040060889_O8ovzWpr_EBA8B9EBB288ECA790_010.jpg"/>
            <p:cNvPicPr>
              <a:picLocks noChangeAspect="1" noChangeArrowheads="1"/>
            </p:cNvPicPr>
            <p:nvPr/>
          </p:nvPicPr>
          <p:blipFill rotWithShape="1"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17656" y1="45714" x2="21563" y2="676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98" t="20288" r="15257" b="7351"/>
            <a:stretch/>
          </p:blipFill>
          <p:spPr bwMode="auto">
            <a:xfrm>
              <a:off x="395536" y="974157"/>
              <a:ext cx="3192959" cy="202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013033" y="1412776"/>
              <a:ext cx="4855111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07" indent="-285707">
                <a:buFont typeface="Wingdings" pitchFamily="2" charset="2"/>
                <a:buChar char="ü"/>
              </a:pPr>
              <a:r>
                <a:rPr lang="ko-KR" altLang="en-US" sz="2000" b="1" dirty="0" smtClean="0">
                  <a:latin typeface="나눔명조" pitchFamily="18" charset="-127"/>
                  <a:ea typeface="나눔명조" pitchFamily="18" charset="-127"/>
                </a:rPr>
                <a:t>국제 사법 재판소에서의  해결</a:t>
              </a:r>
              <a:endParaRPr lang="en-US" altLang="ko-KR" sz="2000" b="1" dirty="0" smtClean="0">
                <a:latin typeface="나눔명조" pitchFamily="18" charset="-127"/>
                <a:ea typeface="나눔명조" pitchFamily="18" charset="-127"/>
              </a:endParaRPr>
            </a:p>
            <a:p>
              <a:pPr marL="285707" indent="-285707">
                <a:buFont typeface="Wingdings" pitchFamily="2" charset="2"/>
                <a:buChar char="ü"/>
              </a:pPr>
              <a:endParaRPr lang="en-US" altLang="ko-KR" sz="2000" b="1" dirty="0">
                <a:latin typeface="나눔명조" pitchFamily="18" charset="-127"/>
                <a:ea typeface="나눔명조" pitchFamily="18" charset="-127"/>
              </a:endParaRPr>
            </a:p>
            <a:p>
              <a:pPr marL="800031" lvl="1" indent="-342900">
                <a:buFontTx/>
                <a:buChar char="-"/>
              </a:pPr>
              <a:r>
                <a:rPr lang="ko-KR" altLang="en-US" dirty="0" smtClean="0">
                  <a:latin typeface="나눔명조" pitchFamily="18" charset="-127"/>
                  <a:ea typeface="나눔명조" pitchFamily="18" charset="-127"/>
                </a:rPr>
                <a:t>국제 사법 재판소에서 해결 하여야 한다</a:t>
              </a:r>
              <a:r>
                <a:rPr lang="en-US" altLang="ko-KR" dirty="0" smtClean="0">
                  <a:latin typeface="나눔명조" pitchFamily="18" charset="-127"/>
                  <a:ea typeface="나눔명조" pitchFamily="18" charset="-127"/>
                </a:rPr>
                <a:t>.</a:t>
              </a:r>
            </a:p>
            <a:p>
              <a:pPr marL="342900" indent="-342900">
                <a:buFontTx/>
                <a:buChar char="-"/>
              </a:pPr>
              <a:endParaRPr lang="en-US" altLang="ko-KR" sz="800" dirty="0">
                <a:latin typeface="나눔명조" pitchFamily="18" charset="-127"/>
                <a:ea typeface="나눔명조" pitchFamily="18" charset="-127"/>
              </a:endParaRPr>
            </a:p>
            <a:p>
              <a:pPr marL="800031" lvl="1" indent="-342900">
                <a:buFontTx/>
                <a:buChar char="-"/>
              </a:pPr>
              <a:r>
                <a:rPr lang="ko-KR" altLang="en-US" dirty="0" smtClean="0">
                  <a:latin typeface="나눔명조" pitchFamily="18" charset="-127"/>
                  <a:ea typeface="나눔명조" pitchFamily="18" charset="-127"/>
                </a:rPr>
                <a:t>한국은 국제사법재판소 회부 불필요</a:t>
              </a:r>
              <a:endParaRPr lang="en-US" altLang="ko-KR" dirty="0" smtClean="0">
                <a:latin typeface="나눔명조" pitchFamily="18" charset="-127"/>
                <a:ea typeface="나눔명조" pitchFamily="18" charset="-127"/>
              </a:endParaRPr>
            </a:p>
            <a:p>
              <a:pPr marL="342900" indent="-342900">
                <a:buFontTx/>
                <a:buChar char="-"/>
              </a:pPr>
              <a:endParaRPr lang="en-US" altLang="ko-KR" sz="800" dirty="0" smtClean="0">
                <a:latin typeface="나눔명조" pitchFamily="18" charset="-127"/>
                <a:ea typeface="나눔명조" pitchFamily="18" charset="-127"/>
              </a:endParaRPr>
            </a:p>
            <a:p>
              <a:pPr marL="800031" lvl="1" indent="-342900">
                <a:buFontTx/>
                <a:buChar char="-"/>
              </a:pPr>
              <a:r>
                <a:rPr lang="en-US" altLang="ko-KR" dirty="0">
                  <a:ea typeface="나눔명조"/>
                </a:rPr>
                <a:t>1954</a:t>
              </a:r>
              <a:r>
                <a:rPr lang="ko-KR" altLang="en-US" dirty="0">
                  <a:ea typeface="나눔명조"/>
                </a:rPr>
                <a:t>년 </a:t>
              </a:r>
              <a:r>
                <a:rPr lang="en-US" altLang="ko-KR" dirty="0">
                  <a:ea typeface="나눔명조"/>
                </a:rPr>
                <a:t>9</a:t>
              </a:r>
              <a:r>
                <a:rPr lang="ko-KR" altLang="en-US" dirty="0">
                  <a:ea typeface="나눔명조"/>
                </a:rPr>
                <a:t>월과 </a:t>
              </a:r>
              <a:r>
                <a:rPr lang="en-US" altLang="ko-KR" dirty="0">
                  <a:ea typeface="나눔명조"/>
                </a:rPr>
                <a:t>1962</a:t>
              </a:r>
              <a:r>
                <a:rPr lang="ko-KR" altLang="en-US" dirty="0">
                  <a:ea typeface="나눔명조"/>
                </a:rPr>
                <a:t>년 </a:t>
              </a:r>
              <a:r>
                <a:rPr lang="en-US" altLang="ko-KR" dirty="0">
                  <a:ea typeface="나눔명조"/>
                </a:rPr>
                <a:t>3</a:t>
              </a:r>
              <a:r>
                <a:rPr lang="ko-KR" altLang="en-US" dirty="0" smtClean="0">
                  <a:ea typeface="나눔명조"/>
                </a:rPr>
                <a:t>월 일본이 회부 제안 </a:t>
              </a:r>
              <a:r>
                <a:rPr lang="en-US" altLang="ko-KR" dirty="0" smtClean="0">
                  <a:ea typeface="나눔명조"/>
                </a:rPr>
                <a:t>( </a:t>
              </a:r>
              <a:r>
                <a:rPr lang="ko-KR" altLang="en-US" dirty="0" smtClean="0">
                  <a:ea typeface="나눔명조"/>
                </a:rPr>
                <a:t>한국이 거절</a:t>
              </a:r>
              <a:r>
                <a:rPr lang="en-US" altLang="ko-KR" dirty="0" smtClean="0">
                  <a:ea typeface="나눔명조"/>
                </a:rPr>
                <a:t>) </a:t>
              </a:r>
            </a:p>
            <a:p>
              <a:endParaRPr lang="ko-KR" altLang="en-US" dirty="0">
                <a:ea typeface="나눔명조"/>
              </a:endParaRPr>
            </a:p>
            <a:p>
              <a:pPr marL="342900" indent="-342900">
                <a:buFontTx/>
                <a:buChar char="-"/>
              </a:pPr>
              <a:endParaRPr lang="en-US" altLang="ko-KR" dirty="0" smtClean="0">
                <a:latin typeface="나눔명조" pitchFamily="18" charset="-127"/>
                <a:ea typeface="나눔명조" pitchFamily="18" charset="-127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4716016" y="3467138"/>
            <a:ext cx="3785480" cy="3058206"/>
            <a:chOff x="5166280" y="1767643"/>
            <a:chExt cx="2934111" cy="2370404"/>
          </a:xfrm>
        </p:grpSpPr>
        <p:pic>
          <p:nvPicPr>
            <p:cNvPr id="1026" name="Picture 2" descr="http://image.news1.kr/system/photos/2012/8/17/216880/article.jpg?134518203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1767643"/>
              <a:ext cx="2880319" cy="1944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5166280" y="3861048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/>
                <a:t>* </a:t>
              </a:r>
              <a:r>
                <a:rPr lang="ko-KR" altLang="en-US" sz="1200" b="1" dirty="0" smtClean="0"/>
                <a:t>국제사법재판소</a:t>
              </a:r>
              <a:endParaRPr lang="ko-KR" altLang="en-US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445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143000"/>
          </a:xfrm>
        </p:spPr>
        <p:txBody>
          <a:bodyPr>
            <a:noAutofit/>
          </a:bodyPr>
          <a:lstStyle/>
          <a:p>
            <a:r>
              <a:rPr lang="ko-KR" altLang="en-US" sz="7200" dirty="0" smtClean="0">
                <a:solidFill>
                  <a:schemeClr val="bg1"/>
                </a:solidFill>
                <a:latin typeface="HY궁서B" pitchFamily="18" charset="-127"/>
                <a:ea typeface="HY궁서B" pitchFamily="18" charset="-127"/>
              </a:rPr>
              <a:t>독도</a:t>
            </a:r>
            <a:endParaRPr lang="ko-KR" altLang="en-US" sz="7200" dirty="0">
              <a:solidFill>
                <a:schemeClr val="bg1"/>
              </a:solidFill>
              <a:latin typeface="HY궁서B" pitchFamily="18" charset="-127"/>
              <a:ea typeface="HY궁서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2472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226915" y="902829"/>
            <a:ext cx="5281191" cy="2666992"/>
            <a:chOff x="226913" y="902829"/>
            <a:chExt cx="5281191" cy="2666992"/>
          </a:xfrm>
        </p:grpSpPr>
        <p:pic>
          <p:nvPicPr>
            <p:cNvPr id="12" name="Picture 2" descr="C:\Users\madeit-top1\Documents\PPT\[36] Angrymomo_Oriental\2040060889_O8ovzWpr_EBA8B9EBB288ECA790_010.jpg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17656" y1="45714" x2="21563" y2="676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98" t="20288" r="15257" b="7351"/>
            <a:stretch/>
          </p:blipFill>
          <p:spPr bwMode="auto">
            <a:xfrm>
              <a:off x="226913" y="902829"/>
              <a:ext cx="3192959" cy="2025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그룹 8"/>
            <p:cNvGrpSpPr/>
            <p:nvPr/>
          </p:nvGrpSpPr>
          <p:grpSpPr>
            <a:xfrm>
              <a:off x="755576" y="1382850"/>
              <a:ext cx="4752528" cy="2186971"/>
              <a:chOff x="971600" y="2194395"/>
              <a:chExt cx="4320480" cy="2186971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971600" y="2194395"/>
                <a:ext cx="43204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07" indent="-285707">
                  <a:buFont typeface="Wingdings" pitchFamily="2" charset="2"/>
                  <a:buChar char="ü"/>
                </a:pPr>
                <a:r>
                  <a:rPr lang="en-US" altLang="ko-KR" sz="2000" b="1" dirty="0">
                    <a:latin typeface="나눔명조" pitchFamily="18" charset="-127"/>
                    <a:ea typeface="나눔명조" pitchFamily="18" charset="-127"/>
                  </a:rPr>
                  <a:t>1454『</a:t>
                </a:r>
                <a:r>
                  <a:rPr lang="ko-KR" altLang="en-US" sz="2000" b="1" dirty="0">
                    <a:latin typeface="나눔명조" pitchFamily="18" charset="-127"/>
                    <a:ea typeface="나눔명조" pitchFamily="18" charset="-127"/>
                  </a:rPr>
                  <a:t>세종실록</a:t>
                </a:r>
                <a:r>
                  <a:rPr lang="en-US" altLang="ko-KR" sz="2000" b="1" dirty="0">
                    <a:latin typeface="나눔명조" pitchFamily="18" charset="-127"/>
                    <a:ea typeface="나눔명조" pitchFamily="18" charset="-127"/>
                  </a:rPr>
                  <a:t>』</a:t>
                </a:r>
                <a:r>
                  <a:rPr lang="ko-KR" altLang="en-US" sz="2000" b="1" dirty="0">
                    <a:latin typeface="나눔명조" pitchFamily="18" charset="-127"/>
                    <a:ea typeface="나눔명조" pitchFamily="18" charset="-127"/>
                  </a:rPr>
                  <a:t>「지리지</a:t>
                </a:r>
                <a:r>
                  <a:rPr lang="ko-KR" altLang="en-US" b="1" dirty="0" smtClean="0">
                    <a:latin typeface="나눔명조" pitchFamily="18" charset="-127"/>
                    <a:ea typeface="나눔명조" pitchFamily="18" charset="-127"/>
                  </a:rPr>
                  <a:t>」</a:t>
                </a:r>
                <a:r>
                  <a:rPr lang="en-US" altLang="ko-KR" b="1" dirty="0" smtClean="0">
                    <a:latin typeface="나눔명조" pitchFamily="18" charset="-127"/>
                    <a:ea typeface="나눔명조" pitchFamily="18" charset="-127"/>
                  </a:rPr>
                  <a:t> </a:t>
                </a:r>
                <a:endParaRPr lang="ko-KR" altLang="en-US" b="1" dirty="0">
                  <a:latin typeface="나눔명조" pitchFamily="18" charset="-127"/>
                  <a:ea typeface="나눔명조" pitchFamily="18" charset="-127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475656" y="2780928"/>
                <a:ext cx="3816424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 smtClean="0">
                    <a:latin typeface="나눔명조" pitchFamily="18" charset="-127"/>
                    <a:ea typeface="나눔명조" pitchFamily="18" charset="-127"/>
                  </a:rPr>
                  <a:t>- </a:t>
                </a:r>
                <a:r>
                  <a:rPr lang="ko-KR" altLang="en-US" dirty="0" smtClean="0">
                    <a:latin typeface="나눔명조" pitchFamily="18" charset="-127"/>
                    <a:ea typeface="나눔명조" pitchFamily="18" charset="-127"/>
                  </a:rPr>
                  <a:t>울릉도</a:t>
                </a:r>
                <a:r>
                  <a:rPr lang="en-US" altLang="ko-KR" dirty="0" smtClean="0">
                    <a:latin typeface="나눔명조" pitchFamily="18" charset="-127"/>
                    <a:ea typeface="나눔명조" pitchFamily="18" charset="-127"/>
                  </a:rPr>
                  <a:t>·</a:t>
                </a:r>
                <a:r>
                  <a:rPr lang="ko-KR" altLang="en-US" dirty="0" smtClean="0">
                    <a:latin typeface="나눔명조" pitchFamily="18" charset="-127"/>
                    <a:ea typeface="나눔명조" pitchFamily="18" charset="-127"/>
                  </a:rPr>
                  <a:t>독도는 강원도 </a:t>
                </a:r>
                <a:r>
                  <a:rPr lang="ko-KR" altLang="en-US" dirty="0" err="1" smtClean="0">
                    <a:latin typeface="나눔명조" pitchFamily="18" charset="-127"/>
                    <a:ea typeface="나눔명조" pitchFamily="18" charset="-127"/>
                  </a:rPr>
                  <a:t>울진현에</a:t>
                </a:r>
                <a:endParaRPr lang="en-US" altLang="ko-KR" dirty="0" smtClean="0">
                  <a:latin typeface="나눔명조" pitchFamily="18" charset="-127"/>
                  <a:ea typeface="나눔명조" pitchFamily="18" charset="-127"/>
                </a:endParaRPr>
              </a:p>
              <a:p>
                <a:r>
                  <a:rPr lang="en-US" altLang="ko-KR" dirty="0">
                    <a:latin typeface="나눔명조" pitchFamily="18" charset="-127"/>
                    <a:ea typeface="나눔명조" pitchFamily="18" charset="-127"/>
                  </a:rPr>
                  <a:t> </a:t>
                </a:r>
                <a:r>
                  <a:rPr lang="en-US" altLang="ko-KR" dirty="0" smtClean="0">
                    <a:latin typeface="나눔명조" pitchFamily="18" charset="-127"/>
                    <a:ea typeface="나눔명조" pitchFamily="18" charset="-127"/>
                  </a:rPr>
                  <a:t> </a:t>
                </a:r>
                <a:r>
                  <a:rPr lang="ko-KR" altLang="en-US" dirty="0" smtClean="0">
                    <a:latin typeface="나눔명조" pitchFamily="18" charset="-127"/>
                    <a:ea typeface="나눔명조" pitchFamily="18" charset="-127"/>
                  </a:rPr>
                  <a:t>속한 두 섬</a:t>
                </a:r>
                <a:endParaRPr lang="en-US" altLang="ko-KR" dirty="0" smtClean="0">
                  <a:latin typeface="나눔명조" pitchFamily="18" charset="-127"/>
                  <a:ea typeface="나눔명조" pitchFamily="18" charset="-127"/>
                </a:endParaRPr>
              </a:p>
              <a:p>
                <a:r>
                  <a:rPr lang="en-US" altLang="ko-KR" sz="800" dirty="0">
                    <a:latin typeface="나눔명조" pitchFamily="18" charset="-127"/>
                    <a:ea typeface="나눔명조" pitchFamily="18" charset="-127"/>
                  </a:rPr>
                  <a:t>   </a:t>
                </a:r>
              </a:p>
              <a:p>
                <a:r>
                  <a:rPr lang="en-US" altLang="ko-KR" dirty="0" smtClean="0">
                    <a:latin typeface="나눔명조" pitchFamily="18" charset="-127"/>
                    <a:ea typeface="나눔명조" pitchFamily="18" charset="-127"/>
                  </a:rPr>
                  <a:t>“</a:t>
                </a:r>
                <a:r>
                  <a:rPr lang="ko-KR" altLang="en-US" dirty="0" smtClean="0">
                    <a:latin typeface="나눔명조" pitchFamily="18" charset="-127"/>
                    <a:ea typeface="나눔명조" pitchFamily="18" charset="-127"/>
                  </a:rPr>
                  <a:t>우산</a:t>
                </a:r>
                <a:r>
                  <a:rPr lang="en-US" altLang="ko-KR" dirty="0" smtClean="0">
                    <a:latin typeface="나눔명조" pitchFamily="18" charset="-127"/>
                    <a:ea typeface="나눔명조" pitchFamily="18" charset="-127"/>
                  </a:rPr>
                  <a:t>(</a:t>
                </a:r>
                <a:r>
                  <a:rPr lang="ko-KR" altLang="en-US" dirty="0" smtClean="0">
                    <a:latin typeface="나눔명조" pitchFamily="18" charset="-127"/>
                    <a:ea typeface="나눔명조" pitchFamily="18" charset="-127"/>
                  </a:rPr>
                  <a:t>독도</a:t>
                </a:r>
                <a:r>
                  <a:rPr lang="en-US" altLang="ko-KR" dirty="0" smtClean="0">
                    <a:latin typeface="나눔명조" pitchFamily="18" charset="-127"/>
                    <a:ea typeface="나눔명조" pitchFamily="18" charset="-127"/>
                  </a:rPr>
                  <a:t>) </a:t>
                </a:r>
                <a:r>
                  <a:rPr lang="ko-KR" altLang="en-US" dirty="0" err="1" smtClean="0">
                    <a:latin typeface="나눔명조" pitchFamily="18" charset="-127"/>
                    <a:ea typeface="나눔명조" pitchFamily="18" charset="-127"/>
                  </a:rPr>
                  <a:t>무릉</a:t>
                </a:r>
                <a:r>
                  <a:rPr lang="en-US" altLang="ko-KR" dirty="0" smtClean="0">
                    <a:latin typeface="나눔명조" pitchFamily="18" charset="-127"/>
                    <a:ea typeface="나눔명조" pitchFamily="18" charset="-127"/>
                  </a:rPr>
                  <a:t>(</a:t>
                </a:r>
                <a:r>
                  <a:rPr lang="ko-KR" altLang="en-US" dirty="0" smtClean="0">
                    <a:latin typeface="나눔명조" pitchFamily="18" charset="-127"/>
                    <a:ea typeface="나눔명조" pitchFamily="18" charset="-127"/>
                  </a:rPr>
                  <a:t>울릉도</a:t>
                </a:r>
                <a:r>
                  <a:rPr lang="en-US" altLang="ko-KR" dirty="0" smtClean="0">
                    <a:latin typeface="나눔명조" pitchFamily="18" charset="-127"/>
                    <a:ea typeface="나눔명조" pitchFamily="18" charset="-127"/>
                  </a:rPr>
                  <a:t>)… </a:t>
                </a:r>
                <a:r>
                  <a:rPr lang="ko-KR" altLang="en-US" dirty="0" smtClean="0">
                    <a:latin typeface="나눔명조" pitchFamily="18" charset="-127"/>
                    <a:ea typeface="나눔명조" pitchFamily="18" charset="-127"/>
                  </a:rPr>
                  <a:t>두 섬은</a:t>
                </a:r>
                <a:r>
                  <a:rPr lang="en-US" altLang="ko-KR" dirty="0">
                    <a:latin typeface="나눔명조" pitchFamily="18" charset="-127"/>
                    <a:ea typeface="나눔명조" pitchFamily="18" charset="-127"/>
                  </a:rPr>
                  <a:t> </a:t>
                </a:r>
                <a:r>
                  <a:rPr lang="ko-KR" altLang="en-US" dirty="0" smtClean="0">
                    <a:latin typeface="나눔명조" pitchFamily="18" charset="-127"/>
                    <a:ea typeface="나눔명조" pitchFamily="18" charset="-127"/>
                  </a:rPr>
                  <a:t>서로 멀리 떨어져 있지 않아 날씨가</a:t>
                </a:r>
                <a:r>
                  <a:rPr lang="en-US" altLang="ko-KR" dirty="0">
                    <a:latin typeface="나눔명조" pitchFamily="18" charset="-127"/>
                    <a:ea typeface="나눔명조" pitchFamily="18" charset="-127"/>
                  </a:rPr>
                  <a:t> </a:t>
                </a:r>
                <a:r>
                  <a:rPr lang="ko-KR" altLang="en-US" dirty="0" smtClean="0">
                    <a:latin typeface="나눔명조" pitchFamily="18" charset="-127"/>
                    <a:ea typeface="나눔명조" pitchFamily="18" charset="-127"/>
                  </a:rPr>
                  <a:t>맑으면 바라볼 수 있다</a:t>
                </a:r>
                <a:r>
                  <a:rPr lang="en-US" altLang="ko-KR" dirty="0" smtClean="0">
                    <a:latin typeface="나눔명조" pitchFamily="18" charset="-127"/>
                    <a:ea typeface="나눔명조" pitchFamily="18" charset="-127"/>
                  </a:rPr>
                  <a:t>.”</a:t>
                </a:r>
              </a:p>
            </p:txBody>
          </p:sp>
        </p:grp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43942"/>
            <a:ext cx="184702" cy="36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6" tIns="45713" rIns="91426" bIns="45713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43942"/>
            <a:ext cx="184702" cy="36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6" tIns="45713" rIns="91426" bIns="45713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1" name="_x180097040" descr="EMB000015c0396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2" r="8809" b="5566"/>
          <a:stretch>
            <a:fillRect/>
          </a:stretch>
        </p:blipFill>
        <p:spPr bwMode="auto">
          <a:xfrm>
            <a:off x="5940155" y="2276874"/>
            <a:ext cx="2664023" cy="428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그룹 12"/>
          <p:cNvGrpSpPr/>
          <p:nvPr/>
        </p:nvGrpSpPr>
        <p:grpSpPr>
          <a:xfrm>
            <a:off x="5198613" y="260648"/>
            <a:ext cx="3765879" cy="698598"/>
            <a:chOff x="3329648" y="712895"/>
            <a:chExt cx="3765879" cy="698598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9648" y="822569"/>
              <a:ext cx="3765879" cy="582353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4722433" y="989290"/>
              <a:ext cx="20098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dirty="0">
                  <a:latin typeface="나눔명조" pitchFamily="18" charset="-127"/>
                  <a:ea typeface="나눔명조" pitchFamily="18" charset="-127"/>
                </a:rPr>
                <a:t>에 대한 한국의 주장</a:t>
              </a:r>
            </a:p>
          </p:txBody>
        </p:sp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7903" y="712895"/>
              <a:ext cx="620121" cy="6985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41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8880"/>
            <a:ext cx="3025910" cy="2002144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3" name="TextBox 2"/>
          <p:cNvSpPr txBox="1"/>
          <p:nvPr/>
        </p:nvSpPr>
        <p:spPr>
          <a:xfrm>
            <a:off x="3203848" y="2492896"/>
            <a:ext cx="99578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b="1" dirty="0" smtClean="0">
                <a:solidFill>
                  <a:schemeClr val="bg1"/>
                </a:solidFill>
              </a:rPr>
              <a:t>+</a:t>
            </a:r>
            <a:endParaRPr lang="ko-KR" altLang="en-US" sz="8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00551" y="2492896"/>
            <a:ext cx="99578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b="1" dirty="0" smtClean="0">
                <a:solidFill>
                  <a:schemeClr val="bg1"/>
                </a:solidFill>
              </a:rPr>
              <a:t>=</a:t>
            </a:r>
            <a:endParaRPr lang="ko-KR" altLang="en-US" sz="8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96336" y="2060848"/>
            <a:ext cx="114646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600" b="1" dirty="0" smtClean="0">
                <a:solidFill>
                  <a:schemeClr val="bg1"/>
                </a:solidFill>
              </a:rPr>
              <a:t>?</a:t>
            </a:r>
            <a:endParaRPr lang="ko-KR" altLang="en-US" sz="16600" b="1" dirty="0">
              <a:solidFill>
                <a:schemeClr val="bg1"/>
              </a:solidFill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4379826" y="2676841"/>
            <a:ext cx="2111682" cy="1299333"/>
            <a:chOff x="4379826" y="2676841"/>
            <a:chExt cx="2111682" cy="1299333"/>
          </a:xfrm>
        </p:grpSpPr>
        <p:sp>
          <p:nvSpPr>
            <p:cNvPr id="7" name="직사각형 6"/>
            <p:cNvSpPr/>
            <p:nvPr/>
          </p:nvSpPr>
          <p:spPr>
            <a:xfrm>
              <a:off x="4379826" y="2676841"/>
              <a:ext cx="2111682" cy="12993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타원 3"/>
            <p:cNvSpPr/>
            <p:nvPr/>
          </p:nvSpPr>
          <p:spPr>
            <a:xfrm>
              <a:off x="5004048" y="2924944"/>
              <a:ext cx="800215" cy="8002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91" y="2420888"/>
            <a:ext cx="3025910" cy="2002144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10" name="TextBox 9"/>
          <p:cNvSpPr txBox="1"/>
          <p:nvPr/>
        </p:nvSpPr>
        <p:spPr>
          <a:xfrm>
            <a:off x="3203848" y="2492896"/>
            <a:ext cx="99578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b="1" dirty="0" smtClean="0">
                <a:solidFill>
                  <a:schemeClr val="bg1"/>
                </a:solidFill>
              </a:rPr>
              <a:t>+</a:t>
            </a:r>
            <a:endParaRPr lang="ko-KR" altLang="en-US" sz="8800" b="1" dirty="0">
              <a:solidFill>
                <a:schemeClr val="bg1"/>
              </a:solidFill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" t="9450" r="5501" b="5677"/>
          <a:stretch/>
        </p:blipFill>
        <p:spPr>
          <a:xfrm>
            <a:off x="4237378" y="2609891"/>
            <a:ext cx="2396578" cy="15487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44567" y="2492896"/>
            <a:ext cx="99578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b="1" dirty="0" smtClean="0">
                <a:solidFill>
                  <a:schemeClr val="bg1"/>
                </a:solidFill>
              </a:rPr>
              <a:t>=</a:t>
            </a:r>
            <a:endParaRPr lang="ko-KR" altLang="en-US" sz="8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81644" y="2564904"/>
            <a:ext cx="146706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0" dirty="0" smtClean="0">
                <a:solidFill>
                  <a:srgbClr val="FF0000"/>
                </a:solidFill>
              </a:rPr>
              <a:t>♥</a:t>
            </a:r>
            <a:endParaRPr lang="ko-KR" altLang="en-US" sz="1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07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6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18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32" tmFilter="0, 0; 0.125,0.2665; 0.25,0.4; 0.375,0.465; 0.5,0.5;  0.625,0.535; 0.75,0.6; 0.875,0.7335; 1,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16" tmFilter="0, 0; 0.125,0.2665; 0.25,0.4; 0.375,0.465; 0.5,0.5;  0.625,0.535; 0.75,0.6; 0.875,0.7335; 1,1">
                                          <p:stCondLst>
                                            <p:cond delay="86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7" tmFilter="0, 0; 0.125,0.2665; 0.25,0.4; 0.375,0.465; 0.5,0.5;  0.625,0.535; 0.75,0.6; 0.875,0.7335; 1,1">
                                          <p:stCondLst>
                                            <p:cond delay="10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17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08" decel="50000">
                                          <p:stCondLst>
                                            <p:cond delay="43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7">
                                          <p:stCondLst>
                                            <p:cond delay="85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08" decel="50000">
                                          <p:stCondLst>
                                            <p:cond delay="8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7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08" decel="50000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7">
                                          <p:stCondLst>
                                            <p:cond delay="11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08" decel="50000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300"/>
                            </p:stCondLst>
                            <p:childTnLst>
                              <p:par>
                                <p:cTn id="46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250"/>
                            </p:stCondLst>
                            <p:childTnLst>
                              <p:par>
                                <p:cTn id="7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6" grpId="1"/>
      <p:bldP spid="10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226915" y="902832"/>
            <a:ext cx="5281191" cy="2128383"/>
            <a:chOff x="226913" y="902829"/>
            <a:chExt cx="5281191" cy="2128383"/>
          </a:xfrm>
        </p:grpSpPr>
        <p:pic>
          <p:nvPicPr>
            <p:cNvPr id="10" name="Picture 2" descr="C:\Users\madeit-top1\Documents\PPT\[36] Angrymomo_Oriental\2040060889_O8ovzWpr_EBA8B9EBB288ECA790_010.jpg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17656" y1="45714" x2="21563" y2="676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98" t="20288" r="15257" b="7351"/>
            <a:stretch/>
          </p:blipFill>
          <p:spPr bwMode="auto">
            <a:xfrm>
              <a:off x="226913" y="902829"/>
              <a:ext cx="3192959" cy="2025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그룹 10"/>
            <p:cNvGrpSpPr/>
            <p:nvPr/>
          </p:nvGrpSpPr>
          <p:grpSpPr>
            <a:xfrm>
              <a:off x="755576" y="1382850"/>
              <a:ext cx="4752528" cy="1648362"/>
              <a:chOff x="971600" y="2194395"/>
              <a:chExt cx="4320480" cy="1648362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971600" y="2194395"/>
                <a:ext cx="43204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07" indent="-285707">
                  <a:buFont typeface="Wingdings" pitchFamily="2" charset="2"/>
                  <a:buChar char="ü"/>
                </a:pPr>
                <a:r>
                  <a:rPr lang="en-US" altLang="ko-KR" sz="2000" b="1" dirty="0">
                    <a:latin typeface="나눔명조" pitchFamily="18" charset="-127"/>
                    <a:ea typeface="나눔명조" pitchFamily="18" charset="-127"/>
                  </a:rPr>
                  <a:t>1693 </a:t>
                </a:r>
                <a:r>
                  <a:rPr lang="ko-KR" altLang="en-US" sz="2000" b="1" dirty="0">
                    <a:latin typeface="나눔명조" pitchFamily="18" charset="-127"/>
                    <a:ea typeface="나눔명조" pitchFamily="18" charset="-127"/>
                  </a:rPr>
                  <a:t>안용복 일본 납치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475656" y="2780928"/>
                <a:ext cx="3816424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 smtClean="0">
                    <a:latin typeface="나눔명조" pitchFamily="18" charset="-127"/>
                    <a:ea typeface="나눔명조" pitchFamily="18" charset="-127"/>
                  </a:rPr>
                  <a:t>- </a:t>
                </a:r>
                <a:r>
                  <a:rPr lang="ko-KR" altLang="en-US" dirty="0" smtClean="0">
                    <a:latin typeface="나눔명조" pitchFamily="18" charset="-127"/>
                    <a:ea typeface="나눔명조" pitchFamily="18" charset="-127"/>
                  </a:rPr>
                  <a:t>안용복</a:t>
                </a:r>
                <a:r>
                  <a:rPr lang="en-US" altLang="ko-KR" dirty="0" smtClean="0">
                    <a:latin typeface="나눔명조" pitchFamily="18" charset="-127"/>
                    <a:ea typeface="나눔명조" pitchFamily="18" charset="-127"/>
                  </a:rPr>
                  <a:t>, </a:t>
                </a:r>
                <a:r>
                  <a:rPr lang="ko-KR" altLang="en-US" dirty="0" err="1" smtClean="0">
                    <a:latin typeface="나눔명조" pitchFamily="18" charset="-127"/>
                    <a:ea typeface="나눔명조" pitchFamily="18" charset="-127"/>
                  </a:rPr>
                  <a:t>박어둔</a:t>
                </a:r>
                <a:r>
                  <a:rPr lang="ko-KR" altLang="en-US" dirty="0" smtClean="0">
                    <a:latin typeface="나눔명조" pitchFamily="18" charset="-127"/>
                    <a:ea typeface="나눔명조" pitchFamily="18" charset="-127"/>
                  </a:rPr>
                  <a:t> 울릉도 어업 중 일본의</a:t>
                </a:r>
                <a:r>
                  <a:rPr lang="en-US" altLang="ko-KR" dirty="0">
                    <a:latin typeface="나눔명조" pitchFamily="18" charset="-127"/>
                    <a:ea typeface="나눔명조" pitchFamily="18" charset="-127"/>
                  </a:rPr>
                  <a:t> </a:t>
                </a:r>
                <a:r>
                  <a:rPr lang="ko-KR" altLang="en-US" dirty="0" smtClean="0">
                    <a:latin typeface="나눔명조" pitchFamily="18" charset="-127"/>
                    <a:ea typeface="나눔명조" pitchFamily="18" charset="-127"/>
                  </a:rPr>
                  <a:t>선원에게 잡혀 끌려간 사건</a:t>
                </a:r>
                <a:endParaRPr lang="en-US" altLang="ko-KR" sz="900" dirty="0">
                  <a:latin typeface="나눔명조" pitchFamily="18" charset="-127"/>
                  <a:ea typeface="나눔명조" pitchFamily="18" charset="-127"/>
                </a:endParaRPr>
              </a:p>
              <a:p>
                <a:endParaRPr lang="en-US" altLang="ko-KR" sz="900" dirty="0">
                  <a:latin typeface="나눔명조" pitchFamily="18" charset="-127"/>
                  <a:ea typeface="나눔명조" pitchFamily="18" charset="-127"/>
                </a:endParaRPr>
              </a:p>
              <a:p>
                <a:r>
                  <a:rPr lang="en-US" altLang="ko-KR" dirty="0" smtClean="0">
                    <a:latin typeface="나눔명조" pitchFamily="18" charset="-127"/>
                    <a:ea typeface="나눔명조" pitchFamily="18" charset="-127"/>
                  </a:rPr>
                  <a:t>- </a:t>
                </a:r>
                <a:r>
                  <a:rPr lang="ko-KR" altLang="en-US" dirty="0" smtClean="0">
                    <a:latin typeface="나눔명조" pitchFamily="18" charset="-127"/>
                    <a:ea typeface="나눔명조" pitchFamily="18" charset="-127"/>
                  </a:rPr>
                  <a:t>조선과 일본 간 울릉도 </a:t>
                </a:r>
                <a:r>
                  <a:rPr lang="ko-KR" altLang="en-US" dirty="0" err="1" smtClean="0">
                    <a:latin typeface="나눔명조" pitchFamily="18" charset="-127"/>
                    <a:ea typeface="나눔명조" pitchFamily="18" charset="-127"/>
                  </a:rPr>
                  <a:t>쟁계</a:t>
                </a:r>
                <a:r>
                  <a:rPr lang="ko-KR" altLang="en-US" dirty="0" smtClean="0">
                    <a:latin typeface="나눔명조" pitchFamily="18" charset="-127"/>
                    <a:ea typeface="나눔명조" pitchFamily="18" charset="-127"/>
                  </a:rPr>
                  <a:t> 발생</a:t>
                </a:r>
                <a:r>
                  <a:rPr lang="en-US" altLang="ko-KR" sz="800" dirty="0">
                    <a:latin typeface="나눔명조" pitchFamily="18" charset="-127"/>
                    <a:ea typeface="나눔명조" pitchFamily="18" charset="-127"/>
                  </a:rPr>
                  <a:t>   </a:t>
                </a:r>
              </a:p>
            </p:txBody>
          </p:sp>
        </p:grpSp>
      </p:grpSp>
      <p:pic>
        <p:nvPicPr>
          <p:cNvPr id="14" name="그림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320168"/>
            <a:ext cx="4125708" cy="3188047"/>
          </a:xfrm>
          <a:prstGeom prst="rect">
            <a:avLst/>
          </a:prstGeom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43942"/>
            <a:ext cx="184702" cy="36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6" tIns="45713" rIns="91426" bIns="45713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2289" name="_x180097360" descr="EMB000015c0396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38"/>
          <a:stretch>
            <a:fillRect/>
          </a:stretch>
        </p:blipFill>
        <p:spPr bwMode="auto">
          <a:xfrm>
            <a:off x="611561" y="3339864"/>
            <a:ext cx="346289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그룹 16"/>
          <p:cNvGrpSpPr/>
          <p:nvPr/>
        </p:nvGrpSpPr>
        <p:grpSpPr>
          <a:xfrm>
            <a:off x="5198613" y="260648"/>
            <a:ext cx="3765879" cy="698598"/>
            <a:chOff x="3329648" y="712895"/>
            <a:chExt cx="3765879" cy="698598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9648" y="822569"/>
              <a:ext cx="3765879" cy="582353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4722433" y="989290"/>
              <a:ext cx="20098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dirty="0">
                  <a:latin typeface="나눔명조" pitchFamily="18" charset="-127"/>
                  <a:ea typeface="나눔명조" pitchFamily="18" charset="-127"/>
                </a:rPr>
                <a:t>에 대한 한국의 주장</a:t>
              </a:r>
            </a:p>
          </p:txBody>
        </p:sp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7903" y="712895"/>
              <a:ext cx="620121" cy="6985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660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226915" y="692697"/>
            <a:ext cx="5281191" cy="2405382"/>
            <a:chOff x="226913" y="902829"/>
            <a:chExt cx="5281191" cy="2405382"/>
          </a:xfrm>
        </p:grpSpPr>
        <p:pic>
          <p:nvPicPr>
            <p:cNvPr id="10" name="Picture 2" descr="C:\Users\madeit-top1\Documents\PPT\[36] Angrymomo_Oriental\2040060889_O8ovzWpr_EBA8B9EBB288ECA790_010.jpg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17656" y1="45714" x2="21563" y2="676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98" t="20288" r="15257" b="7351"/>
            <a:stretch/>
          </p:blipFill>
          <p:spPr bwMode="auto">
            <a:xfrm>
              <a:off x="226913" y="902829"/>
              <a:ext cx="3192959" cy="2025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그룹 10"/>
            <p:cNvGrpSpPr/>
            <p:nvPr/>
          </p:nvGrpSpPr>
          <p:grpSpPr>
            <a:xfrm>
              <a:off x="755576" y="1382850"/>
              <a:ext cx="4752528" cy="1925361"/>
              <a:chOff x="971600" y="2194395"/>
              <a:chExt cx="4320480" cy="1925361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971600" y="2194395"/>
                <a:ext cx="43204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07" indent="-285707">
                  <a:buFont typeface="Wingdings" pitchFamily="2" charset="2"/>
                  <a:buChar char="ü"/>
                </a:pPr>
                <a:r>
                  <a:rPr lang="en-US" altLang="ko-KR" sz="2000" b="1" dirty="0">
                    <a:latin typeface="나눔명조" pitchFamily="18" charset="-127"/>
                    <a:ea typeface="나눔명조" pitchFamily="18" charset="-127"/>
                  </a:rPr>
                  <a:t>1694 </a:t>
                </a:r>
                <a:r>
                  <a:rPr lang="ko-KR" altLang="en-US" sz="2000" b="1" dirty="0">
                    <a:latin typeface="나눔명조" pitchFamily="18" charset="-127"/>
                    <a:ea typeface="나눔명조" pitchFamily="18" charset="-127"/>
                  </a:rPr>
                  <a:t>울릉도 </a:t>
                </a:r>
                <a:r>
                  <a:rPr lang="ko-KR" altLang="en-US" sz="2000" b="1" dirty="0" err="1">
                    <a:latin typeface="나눔명조" pitchFamily="18" charset="-127"/>
                    <a:ea typeface="나눔명조" pitchFamily="18" charset="-127"/>
                  </a:rPr>
                  <a:t>수토제도</a:t>
                </a:r>
                <a:r>
                  <a:rPr lang="ko-KR" altLang="en-US" sz="2000" b="1" dirty="0">
                    <a:latin typeface="나눔명조" pitchFamily="18" charset="-127"/>
                    <a:ea typeface="나눔명조" pitchFamily="18" charset="-127"/>
                  </a:rPr>
                  <a:t> 시행결정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475656" y="2780928"/>
                <a:ext cx="3816424" cy="1338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 smtClean="0">
                    <a:latin typeface="나눔명조" pitchFamily="18" charset="-127"/>
                    <a:ea typeface="나눔명조" pitchFamily="18" charset="-127"/>
                  </a:rPr>
                  <a:t>- </a:t>
                </a:r>
                <a:r>
                  <a:rPr lang="ko-KR" altLang="en-US" dirty="0" smtClean="0">
                    <a:latin typeface="나눔명조" pitchFamily="18" charset="-127"/>
                    <a:ea typeface="나눔명조" pitchFamily="18" charset="-127"/>
                  </a:rPr>
                  <a:t>울릉도 </a:t>
                </a:r>
                <a:r>
                  <a:rPr lang="ko-KR" altLang="en-US" dirty="0" err="1" smtClean="0">
                    <a:latin typeface="나눔명조" pitchFamily="18" charset="-127"/>
                    <a:ea typeface="나눔명조" pitchFamily="18" charset="-127"/>
                  </a:rPr>
                  <a:t>쟁계</a:t>
                </a:r>
                <a:r>
                  <a:rPr lang="ko-KR" altLang="en-US" dirty="0" smtClean="0">
                    <a:latin typeface="나눔명조" pitchFamily="18" charset="-127"/>
                    <a:ea typeface="나눔명조" pitchFamily="18" charset="-127"/>
                  </a:rPr>
                  <a:t> 발생 후</a:t>
                </a:r>
                <a:r>
                  <a:rPr lang="en-US" altLang="ko-KR" dirty="0" smtClean="0">
                    <a:latin typeface="나눔명조" pitchFamily="18" charset="-127"/>
                    <a:ea typeface="나눔명조" pitchFamily="18" charset="-127"/>
                  </a:rPr>
                  <a:t>, </a:t>
                </a:r>
                <a:r>
                  <a:rPr lang="ko-KR" altLang="en-US" dirty="0" err="1" smtClean="0">
                    <a:latin typeface="나눔명조" pitchFamily="18" charset="-127"/>
                    <a:ea typeface="나눔명조" pitchFamily="18" charset="-127"/>
                  </a:rPr>
                  <a:t>삼척첨사</a:t>
                </a:r>
                <a:r>
                  <a:rPr lang="ko-KR" altLang="en-US" dirty="0" smtClean="0">
                    <a:latin typeface="나눔명조" pitchFamily="18" charset="-127"/>
                    <a:ea typeface="나눔명조" pitchFamily="18" charset="-127"/>
                  </a:rPr>
                  <a:t> 장한상을 울릉도에 파견하여 현황조사</a:t>
                </a:r>
                <a:r>
                  <a:rPr lang="en-US" altLang="ko-KR" dirty="0" smtClean="0">
                    <a:latin typeface="나눔명조" pitchFamily="18" charset="-127"/>
                    <a:ea typeface="나눔명조" pitchFamily="18" charset="-127"/>
                  </a:rPr>
                  <a:t>.</a:t>
                </a:r>
              </a:p>
              <a:p>
                <a:endParaRPr lang="en-US" altLang="ko-KR" sz="900" dirty="0">
                  <a:latin typeface="나눔명조" pitchFamily="18" charset="-127"/>
                  <a:ea typeface="나눔명조" pitchFamily="18" charset="-127"/>
                </a:endParaRPr>
              </a:p>
              <a:p>
                <a:r>
                  <a:rPr lang="en-US" altLang="ko-KR" dirty="0" smtClean="0">
                    <a:latin typeface="나눔명조" pitchFamily="18" charset="-127"/>
                    <a:ea typeface="나눔명조" pitchFamily="18" charset="-127"/>
                  </a:rPr>
                  <a:t>- 2</a:t>
                </a:r>
                <a:r>
                  <a:rPr lang="ko-KR" altLang="en-US" dirty="0" smtClean="0">
                    <a:latin typeface="나눔명조" pitchFamily="18" charset="-127"/>
                    <a:ea typeface="나눔명조" pitchFamily="18" charset="-127"/>
                  </a:rPr>
                  <a:t>년에 한 번씩 관원 울릉도 파견하여</a:t>
                </a:r>
                <a:endParaRPr lang="en-US" altLang="ko-KR" dirty="0">
                  <a:latin typeface="나눔명조" pitchFamily="18" charset="-127"/>
                  <a:ea typeface="나눔명조" pitchFamily="18" charset="-127"/>
                </a:endParaRPr>
              </a:p>
              <a:p>
                <a:r>
                  <a:rPr lang="en-US" altLang="ko-KR" dirty="0" smtClean="0">
                    <a:latin typeface="나눔명조" pitchFamily="18" charset="-127"/>
                    <a:ea typeface="나눔명조" pitchFamily="18" charset="-127"/>
                  </a:rPr>
                  <a:t>  </a:t>
                </a:r>
                <a:r>
                  <a:rPr lang="ko-KR" altLang="en-US" dirty="0" err="1" smtClean="0">
                    <a:latin typeface="나눔명조" pitchFamily="18" charset="-127"/>
                    <a:ea typeface="나눔명조" pitchFamily="18" charset="-127"/>
                  </a:rPr>
                  <a:t>수토</a:t>
                </a:r>
                <a:endParaRPr lang="en-US" altLang="ko-KR" dirty="0" smtClean="0">
                  <a:latin typeface="나눔명조" pitchFamily="18" charset="-127"/>
                  <a:ea typeface="나눔명조" pitchFamily="18" charset="-127"/>
                </a:endParaRPr>
              </a:p>
            </p:txBody>
          </p:sp>
        </p:grpSp>
      </p:grpSp>
      <p:grpSp>
        <p:nvGrpSpPr>
          <p:cNvPr id="16" name="그룹 15"/>
          <p:cNvGrpSpPr/>
          <p:nvPr/>
        </p:nvGrpSpPr>
        <p:grpSpPr>
          <a:xfrm>
            <a:off x="780186" y="3442338"/>
            <a:ext cx="5087961" cy="1786863"/>
            <a:chOff x="971600" y="2194395"/>
            <a:chExt cx="4320480" cy="1786861"/>
          </a:xfrm>
        </p:grpSpPr>
        <p:sp>
          <p:nvSpPr>
            <p:cNvPr id="17" name="TextBox 16"/>
            <p:cNvSpPr txBox="1"/>
            <p:nvPr/>
          </p:nvSpPr>
          <p:spPr>
            <a:xfrm>
              <a:off x="971600" y="2194395"/>
              <a:ext cx="43204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07" indent="-285707">
                <a:buFont typeface="Wingdings" pitchFamily="2" charset="2"/>
                <a:buChar char="ü"/>
              </a:pPr>
              <a:r>
                <a:rPr lang="en-US" altLang="ko-KR" sz="2000" b="1" dirty="0">
                  <a:latin typeface="나눔명조" pitchFamily="18" charset="-127"/>
                  <a:ea typeface="나눔명조" pitchFamily="18" charset="-127"/>
                </a:rPr>
                <a:t>1696 5</a:t>
              </a:r>
              <a:r>
                <a:rPr lang="ko-KR" altLang="en-US" sz="2000" b="1" dirty="0">
                  <a:latin typeface="나눔명조" pitchFamily="18" charset="-127"/>
                  <a:ea typeface="나눔명조" pitchFamily="18" charset="-127"/>
                </a:rPr>
                <a:t>월 안용복 일본 도해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75656" y="2780928"/>
              <a:ext cx="3816424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latin typeface="나눔명조" pitchFamily="18" charset="-127"/>
                  <a:ea typeface="나눔명조" pitchFamily="18" charset="-127"/>
                </a:rPr>
                <a:t>- </a:t>
              </a:r>
              <a:r>
                <a:rPr lang="ko-KR" altLang="en-US" dirty="0" smtClean="0">
                  <a:latin typeface="나눔명조" pitchFamily="18" charset="-127"/>
                  <a:ea typeface="나눔명조" pitchFamily="18" charset="-127"/>
                </a:rPr>
                <a:t>안용복이 울릉도에 어업 온 일본어선 추격</a:t>
              </a:r>
              <a:r>
                <a:rPr lang="en-US" altLang="ko-KR" dirty="0"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ko-KR" altLang="en-US" dirty="0" smtClean="0">
                  <a:latin typeface="나눔명조" pitchFamily="18" charset="-127"/>
                  <a:ea typeface="나눔명조" pitchFamily="18" charset="-127"/>
                </a:rPr>
                <a:t>후 쫓아내고 일본까지 다녀온 사건</a:t>
              </a:r>
              <a:endParaRPr lang="en-US" altLang="ko-KR" dirty="0" smtClean="0">
                <a:latin typeface="나눔명조" pitchFamily="18" charset="-127"/>
                <a:ea typeface="나눔명조" pitchFamily="18" charset="-127"/>
              </a:endParaRPr>
            </a:p>
            <a:p>
              <a:endParaRPr lang="en-US" altLang="ko-KR" dirty="0" smtClean="0"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en-US" altLang="ko-KR" dirty="0" smtClean="0">
                  <a:latin typeface="나눔명조" pitchFamily="18" charset="-127"/>
                  <a:ea typeface="나눔명조" pitchFamily="18" charset="-127"/>
                </a:rPr>
                <a:t>-</a:t>
              </a:r>
              <a:r>
                <a:rPr lang="ko-KR" altLang="en-US" dirty="0" smtClean="0">
                  <a:latin typeface="나눔명조" pitchFamily="18" charset="-127"/>
                  <a:ea typeface="나눔명조" pitchFamily="18" charset="-127"/>
                </a:rPr>
                <a:t>「</a:t>
              </a:r>
              <a:r>
                <a:rPr lang="ko-KR" altLang="en-US" dirty="0" err="1" smtClean="0">
                  <a:latin typeface="나눔명조" pitchFamily="18" charset="-127"/>
                  <a:ea typeface="나눔명조" pitchFamily="18" charset="-127"/>
                </a:rPr>
                <a:t>원록</a:t>
              </a:r>
              <a:r>
                <a:rPr lang="ko-KR" altLang="en-US" dirty="0" err="1">
                  <a:latin typeface="나눔명조" pitchFamily="18" charset="-127"/>
                  <a:ea typeface="나눔명조" pitchFamily="18" charset="-127"/>
                </a:rPr>
                <a:t>구</a:t>
              </a:r>
              <a:r>
                <a:rPr lang="ko-KR" altLang="en-US" dirty="0" err="1" smtClean="0">
                  <a:latin typeface="나눔명조" pitchFamily="18" charset="-127"/>
                  <a:ea typeface="나눔명조" pitchFamily="18" charset="-127"/>
                </a:rPr>
                <a:t>병자년조선주착안일권지각서</a:t>
              </a:r>
              <a:r>
                <a:rPr lang="ko-KR" altLang="en-US" dirty="0" smtClean="0">
                  <a:latin typeface="나눔명조" pitchFamily="18" charset="-127"/>
                  <a:ea typeface="나눔명조" pitchFamily="18" charset="-127"/>
                </a:rPr>
                <a:t>」</a:t>
              </a:r>
              <a:r>
                <a:rPr lang="en-US" altLang="ko-KR" sz="800" dirty="0">
                  <a:latin typeface="나눔명조" pitchFamily="18" charset="-127"/>
                  <a:ea typeface="나눔명조" pitchFamily="18" charset="-127"/>
                </a:rPr>
                <a:t>   </a:t>
              </a:r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43942"/>
            <a:ext cx="184702" cy="36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6" tIns="45713" rIns="91426" bIns="45713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1265" name="_x179446392" descr="EMB000015c039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13"/>
          <a:stretch>
            <a:fillRect/>
          </a:stretch>
        </p:blipFill>
        <p:spPr bwMode="auto">
          <a:xfrm>
            <a:off x="5868144" y="3442340"/>
            <a:ext cx="3079949" cy="328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그룹 18"/>
          <p:cNvGrpSpPr/>
          <p:nvPr/>
        </p:nvGrpSpPr>
        <p:grpSpPr>
          <a:xfrm>
            <a:off x="5198613" y="260648"/>
            <a:ext cx="3765879" cy="698598"/>
            <a:chOff x="3329648" y="712895"/>
            <a:chExt cx="3765879" cy="698598"/>
          </a:xfrm>
        </p:grpSpPr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9648" y="822569"/>
              <a:ext cx="3765879" cy="582353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722433" y="989290"/>
              <a:ext cx="20098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dirty="0">
                  <a:latin typeface="나눔명조" pitchFamily="18" charset="-127"/>
                  <a:ea typeface="나눔명조" pitchFamily="18" charset="-127"/>
                </a:rPr>
                <a:t>에 대한 한국의 주장</a:t>
              </a:r>
            </a:p>
          </p:txBody>
        </p:sp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7903" y="712895"/>
              <a:ext cx="620121" cy="6985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41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43942"/>
            <a:ext cx="184702" cy="36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6" tIns="45713" rIns="91426" bIns="45713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9" name="그룹 8"/>
          <p:cNvGrpSpPr/>
          <p:nvPr/>
        </p:nvGrpSpPr>
        <p:grpSpPr>
          <a:xfrm>
            <a:off x="179515" y="1052738"/>
            <a:ext cx="5281191" cy="2959380"/>
            <a:chOff x="226913" y="902829"/>
            <a:chExt cx="5281191" cy="2959380"/>
          </a:xfrm>
        </p:grpSpPr>
        <p:pic>
          <p:nvPicPr>
            <p:cNvPr id="10" name="Picture 2" descr="C:\Users\madeit-top1\Documents\PPT\[36] Angrymomo_Oriental\2040060889_O8ovzWpr_EBA8B9EBB288ECA790_010.jpg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17656" y1="45714" x2="21563" y2="676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98" t="20288" r="15257" b="7351"/>
            <a:stretch/>
          </p:blipFill>
          <p:spPr bwMode="auto">
            <a:xfrm>
              <a:off x="226913" y="902829"/>
              <a:ext cx="3192959" cy="2025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그룹 10"/>
            <p:cNvGrpSpPr/>
            <p:nvPr/>
          </p:nvGrpSpPr>
          <p:grpSpPr>
            <a:xfrm>
              <a:off x="755576" y="1382850"/>
              <a:ext cx="4752528" cy="2479359"/>
              <a:chOff x="971600" y="2194395"/>
              <a:chExt cx="4320480" cy="2479359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971600" y="2194395"/>
                <a:ext cx="43204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07" indent="-285707">
                  <a:buFont typeface="Wingdings" pitchFamily="2" charset="2"/>
                  <a:buChar char="ü"/>
                </a:pPr>
                <a:r>
                  <a:rPr lang="en-US" altLang="ko-KR" sz="2000" b="1" dirty="0">
                    <a:latin typeface="나눔명조" pitchFamily="18" charset="-127"/>
                    <a:ea typeface="나눔명조" pitchFamily="18" charset="-127"/>
                  </a:rPr>
                  <a:t>1770 『</a:t>
                </a:r>
                <a:r>
                  <a:rPr lang="ko-KR" altLang="en-US" sz="2000" b="1" dirty="0">
                    <a:latin typeface="나눔명조" pitchFamily="18" charset="-127"/>
                    <a:ea typeface="나눔명조" pitchFamily="18" charset="-127"/>
                  </a:rPr>
                  <a:t>동국문헌비고</a:t>
                </a:r>
                <a:r>
                  <a:rPr lang="en-US" altLang="ko-KR" sz="2000" b="1" dirty="0">
                    <a:latin typeface="나눔명조" pitchFamily="18" charset="-127"/>
                    <a:ea typeface="나눔명조" pitchFamily="18" charset="-127"/>
                  </a:rPr>
                  <a:t>』</a:t>
                </a:r>
                <a:r>
                  <a:rPr lang="ko-KR" altLang="en-US" sz="2000" b="1" dirty="0">
                    <a:latin typeface="나눔명조" pitchFamily="18" charset="-127"/>
                    <a:ea typeface="나눔명조" pitchFamily="18" charset="-127"/>
                  </a:rPr>
                  <a:t>「여지고」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220794" y="2780928"/>
                <a:ext cx="3816424" cy="1892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 smtClean="0">
                    <a:latin typeface="나눔명조" pitchFamily="18" charset="-127"/>
                    <a:ea typeface="나눔명조" pitchFamily="18" charset="-127"/>
                  </a:rPr>
                  <a:t>- </a:t>
                </a:r>
                <a:r>
                  <a:rPr lang="ko-KR" altLang="en-US" dirty="0" smtClean="0">
                    <a:latin typeface="나눔명조" pitchFamily="18" charset="-127"/>
                    <a:ea typeface="나눔명조" pitchFamily="18" charset="-127"/>
                  </a:rPr>
                  <a:t>조선의 문물제도 기록한 </a:t>
                </a:r>
                <a:r>
                  <a:rPr lang="ko-KR" altLang="en-US" dirty="0" err="1" smtClean="0">
                    <a:latin typeface="나눔명조" pitchFamily="18" charset="-127"/>
                    <a:ea typeface="나눔명조" pitchFamily="18" charset="-127"/>
                  </a:rPr>
                  <a:t>관찬서</a:t>
                </a:r>
                <a:endParaRPr lang="en-US" altLang="ko-KR" dirty="0" smtClean="0">
                  <a:latin typeface="나눔명조" pitchFamily="18" charset="-127"/>
                  <a:ea typeface="나눔명조" pitchFamily="18" charset="-127"/>
                </a:endParaRPr>
              </a:p>
              <a:p>
                <a:endParaRPr lang="en-US" altLang="ko-KR" sz="900" dirty="0">
                  <a:latin typeface="나눔명조" pitchFamily="18" charset="-127"/>
                  <a:ea typeface="나눔명조" pitchFamily="18" charset="-127"/>
                </a:endParaRPr>
              </a:p>
              <a:p>
                <a:r>
                  <a:rPr lang="en-US" altLang="ko-KR" dirty="0" smtClean="0">
                    <a:latin typeface="나눔명조" pitchFamily="18" charset="-127"/>
                    <a:ea typeface="나눔명조" pitchFamily="18" charset="-127"/>
                  </a:rPr>
                  <a:t>“</a:t>
                </a:r>
                <a:r>
                  <a:rPr lang="ko-KR" altLang="en-US" dirty="0" smtClean="0">
                    <a:latin typeface="나눔명조" pitchFamily="18" charset="-127"/>
                    <a:ea typeface="나눔명조" pitchFamily="18" charset="-127"/>
                  </a:rPr>
                  <a:t>우산도</a:t>
                </a:r>
                <a:r>
                  <a:rPr lang="en-US" altLang="ko-KR" dirty="0" smtClean="0">
                    <a:latin typeface="나눔명조" pitchFamily="18" charset="-127"/>
                    <a:ea typeface="나눔명조" pitchFamily="18" charset="-127"/>
                  </a:rPr>
                  <a:t>(</a:t>
                </a:r>
                <a:r>
                  <a:rPr lang="ko-KR" altLang="en-US" dirty="0" smtClean="0">
                    <a:latin typeface="나눔명조" pitchFamily="18" charset="-127"/>
                    <a:ea typeface="나눔명조" pitchFamily="18" charset="-127"/>
                  </a:rPr>
                  <a:t>독도</a:t>
                </a:r>
                <a:r>
                  <a:rPr lang="en-US" altLang="ko-KR" dirty="0" smtClean="0">
                    <a:latin typeface="나눔명조" pitchFamily="18" charset="-127"/>
                    <a:ea typeface="나눔명조" pitchFamily="18" charset="-127"/>
                  </a:rPr>
                  <a:t>)</a:t>
                </a:r>
                <a:r>
                  <a:rPr lang="ko-KR" altLang="en-US" dirty="0" smtClean="0">
                    <a:latin typeface="나눔명조" pitchFamily="18" charset="-127"/>
                    <a:ea typeface="나눔명조" pitchFamily="18" charset="-127"/>
                  </a:rPr>
                  <a:t>와 울릉도</a:t>
                </a:r>
                <a:r>
                  <a:rPr lang="en-US" altLang="ko-KR" dirty="0" smtClean="0">
                    <a:latin typeface="나눔명조" pitchFamily="18" charset="-127"/>
                    <a:ea typeface="나눔명조" pitchFamily="18" charset="-127"/>
                  </a:rPr>
                  <a:t>… </a:t>
                </a:r>
                <a:r>
                  <a:rPr lang="ko-KR" altLang="en-US" dirty="0" smtClean="0">
                    <a:latin typeface="나눔명조" pitchFamily="18" charset="-127"/>
                    <a:ea typeface="나눔명조" pitchFamily="18" charset="-127"/>
                  </a:rPr>
                  <a:t>두 섬으로 하나가 바로 우산이다</a:t>
                </a:r>
                <a:r>
                  <a:rPr lang="en-US" altLang="ko-KR" dirty="0" smtClean="0">
                    <a:latin typeface="나눔명조" pitchFamily="18" charset="-127"/>
                    <a:ea typeface="나눔명조" pitchFamily="18" charset="-127"/>
                  </a:rPr>
                  <a:t>… </a:t>
                </a:r>
                <a:r>
                  <a:rPr lang="ko-KR" altLang="en-US" dirty="0" smtClean="0">
                    <a:latin typeface="나눔명조" pitchFamily="18" charset="-127"/>
                    <a:ea typeface="나눔명조" pitchFamily="18" charset="-127"/>
                  </a:rPr>
                  <a:t>「여지고」에 이르기를</a:t>
                </a:r>
                <a:r>
                  <a:rPr lang="en-US" altLang="ko-KR" dirty="0" smtClean="0">
                    <a:latin typeface="나눔명조" pitchFamily="18" charset="-127"/>
                    <a:ea typeface="나눔명조" pitchFamily="18" charset="-127"/>
                  </a:rPr>
                  <a:t>, </a:t>
                </a:r>
                <a:r>
                  <a:rPr lang="ko-KR" altLang="en-US" dirty="0" smtClean="0">
                    <a:latin typeface="나눔명조" pitchFamily="18" charset="-127"/>
                    <a:ea typeface="나눔명조" pitchFamily="18" charset="-127"/>
                  </a:rPr>
                  <a:t>울릉과 우산은 모두 우산국의 땅인데</a:t>
                </a:r>
                <a:r>
                  <a:rPr lang="en-US" altLang="ko-KR" dirty="0" smtClean="0">
                    <a:latin typeface="나눔명조" pitchFamily="18" charset="-127"/>
                    <a:ea typeface="나눔명조" pitchFamily="18" charset="-127"/>
                  </a:rPr>
                  <a:t>, </a:t>
                </a:r>
                <a:r>
                  <a:rPr lang="ko-KR" altLang="en-US" dirty="0" smtClean="0">
                    <a:latin typeface="나눔명조" pitchFamily="18" charset="-127"/>
                    <a:ea typeface="나눔명조" pitchFamily="18" charset="-127"/>
                  </a:rPr>
                  <a:t>우산을 일본이 말하는 송도다</a:t>
                </a:r>
                <a:r>
                  <a:rPr lang="en-US" altLang="ko-KR" dirty="0" smtClean="0">
                    <a:latin typeface="나눔명조" pitchFamily="18" charset="-127"/>
                    <a:ea typeface="나눔명조" pitchFamily="18" charset="-127"/>
                  </a:rPr>
                  <a:t>.”</a:t>
                </a:r>
                <a:endParaRPr lang="ko-KR" altLang="en-US" dirty="0" smtClean="0">
                  <a:latin typeface="나눔명조" pitchFamily="18" charset="-127"/>
                  <a:ea typeface="나눔명조" pitchFamily="18" charset="-127"/>
                </a:endParaRPr>
              </a:p>
            </p:txBody>
          </p:sp>
        </p:grpSp>
      </p:grpSp>
      <p:grpSp>
        <p:nvGrpSpPr>
          <p:cNvPr id="14" name="그룹 13"/>
          <p:cNvGrpSpPr/>
          <p:nvPr/>
        </p:nvGrpSpPr>
        <p:grpSpPr>
          <a:xfrm>
            <a:off x="5198613" y="260648"/>
            <a:ext cx="3765879" cy="698598"/>
            <a:chOff x="3329648" y="712895"/>
            <a:chExt cx="3765879" cy="698598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9648" y="822569"/>
              <a:ext cx="3765879" cy="58235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722433" y="989290"/>
              <a:ext cx="20098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dirty="0">
                  <a:latin typeface="나눔명조" pitchFamily="18" charset="-127"/>
                  <a:ea typeface="나눔명조" pitchFamily="18" charset="-127"/>
                </a:rPr>
                <a:t>에 대한 한국의 주장</a:t>
              </a:r>
            </a:p>
          </p:txBody>
        </p:sp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7903" y="712895"/>
              <a:ext cx="620121" cy="698598"/>
            </a:xfrm>
            <a:prstGeom prst="rect">
              <a:avLst/>
            </a:prstGeom>
          </p:spPr>
        </p:pic>
      </p:grp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43942"/>
            <a:ext cx="184702" cy="36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6" tIns="45713" rIns="91426" bIns="45713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43" name="_x180099360" descr="EMB000015c0396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13"/>
          <a:stretch>
            <a:fillRect/>
          </a:stretch>
        </p:blipFill>
        <p:spPr bwMode="auto">
          <a:xfrm>
            <a:off x="5292080" y="3501009"/>
            <a:ext cx="3490885" cy="295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1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5198613" y="260648"/>
            <a:ext cx="3765879" cy="698598"/>
            <a:chOff x="3329648" y="712895"/>
            <a:chExt cx="3765879" cy="698598"/>
          </a:xfrm>
        </p:grpSpPr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9648" y="822569"/>
              <a:ext cx="3765879" cy="58235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722433" y="989290"/>
              <a:ext cx="20098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dirty="0">
                  <a:latin typeface="나눔명조" pitchFamily="18" charset="-127"/>
                  <a:ea typeface="나눔명조" pitchFamily="18" charset="-127"/>
                </a:rPr>
                <a:t>에 대한 한국의 주장</a:t>
              </a:r>
            </a:p>
          </p:txBody>
        </p:sp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7903" y="712895"/>
              <a:ext cx="620121" cy="698598"/>
            </a:xfrm>
            <a:prstGeom prst="rect">
              <a:avLst/>
            </a:prstGeom>
          </p:spPr>
        </p:pic>
      </p:grpSp>
      <p:grpSp>
        <p:nvGrpSpPr>
          <p:cNvPr id="13" name="그룹 12"/>
          <p:cNvGrpSpPr/>
          <p:nvPr/>
        </p:nvGrpSpPr>
        <p:grpSpPr>
          <a:xfrm>
            <a:off x="226915" y="902829"/>
            <a:ext cx="5281191" cy="2874996"/>
            <a:chOff x="226913" y="902829"/>
            <a:chExt cx="5281191" cy="2874996"/>
          </a:xfrm>
        </p:grpSpPr>
        <p:pic>
          <p:nvPicPr>
            <p:cNvPr id="14" name="Picture 2" descr="C:\Users\madeit-top1\Documents\PPT\[36] Angrymomo_Oriental\2040060889_O8ovzWpr_EBA8B9EBB288ECA790_010.jpg"/>
            <p:cNvPicPr>
              <a:picLocks noChangeAspect="1" noChangeArrowheads="1"/>
            </p:cNvPicPr>
            <p:nvPr/>
          </p:nvPicPr>
          <p:blipFill rotWithShape="1"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17656" y1="45714" x2="21563" y2="676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98" t="20288" r="15257" b="7351"/>
            <a:stretch/>
          </p:blipFill>
          <p:spPr bwMode="auto">
            <a:xfrm>
              <a:off x="226913" y="902829"/>
              <a:ext cx="3192959" cy="2025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그룹 14"/>
            <p:cNvGrpSpPr/>
            <p:nvPr/>
          </p:nvGrpSpPr>
          <p:grpSpPr>
            <a:xfrm>
              <a:off x="755576" y="1382850"/>
              <a:ext cx="4752528" cy="2394975"/>
              <a:chOff x="971600" y="2194395"/>
              <a:chExt cx="4320480" cy="2394975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971600" y="2194395"/>
                <a:ext cx="43204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07" indent="-285707">
                  <a:buFont typeface="Wingdings" pitchFamily="2" charset="2"/>
                  <a:buChar char="ü"/>
                </a:pPr>
                <a:r>
                  <a:rPr lang="en-US" altLang="ko-KR" sz="2000" b="1" dirty="0">
                    <a:latin typeface="나눔명조" pitchFamily="18" charset="-127"/>
                    <a:ea typeface="나눔명조" pitchFamily="18" charset="-127"/>
                  </a:rPr>
                  <a:t>1808 </a:t>
                </a:r>
                <a:r>
                  <a:rPr lang="ko-KR" altLang="en-US" sz="2000" b="1" dirty="0">
                    <a:latin typeface="나눔명조" pitchFamily="18" charset="-127"/>
                    <a:ea typeface="나눔명조" pitchFamily="18" charset="-127"/>
                  </a:rPr>
                  <a:t>만기요람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971600" y="2727322"/>
                <a:ext cx="4097781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 smtClean="0">
                    <a:latin typeface="나눔명조" pitchFamily="18" charset="-127"/>
                    <a:ea typeface="나눔명조" pitchFamily="18" charset="-127"/>
                  </a:rPr>
                  <a:t>- </a:t>
                </a:r>
                <a:r>
                  <a:rPr lang="ko-KR" altLang="en-US" dirty="0" smtClean="0">
                    <a:latin typeface="나눔명조" pitchFamily="18" charset="-127"/>
                    <a:ea typeface="나눔명조" pitchFamily="18" charset="-127"/>
                  </a:rPr>
                  <a:t>국왕이 정사에 참고할 수 있도록 재정과</a:t>
                </a:r>
                <a:r>
                  <a:rPr lang="en-US" altLang="ko-KR" dirty="0">
                    <a:latin typeface="나눔명조" pitchFamily="18" charset="-127"/>
                    <a:ea typeface="나눔명조" pitchFamily="18" charset="-127"/>
                  </a:rPr>
                  <a:t> </a:t>
                </a:r>
                <a:r>
                  <a:rPr lang="ko-KR" altLang="en-US" dirty="0" smtClean="0">
                    <a:latin typeface="나눔명조" pitchFamily="18" charset="-127"/>
                    <a:ea typeface="나눔명조" pitchFamily="18" charset="-127"/>
                  </a:rPr>
                  <a:t>군정에 관한 내용을 모아 편찬한 것</a:t>
                </a:r>
                <a:endParaRPr lang="en-US" altLang="ko-KR" dirty="0" smtClean="0">
                  <a:latin typeface="나눔명조" pitchFamily="18" charset="-127"/>
                  <a:ea typeface="나눔명조" pitchFamily="18" charset="-127"/>
                </a:endParaRPr>
              </a:p>
              <a:p>
                <a:endParaRPr lang="en-US" altLang="ko-KR" sz="900" dirty="0">
                  <a:latin typeface="나눔명조" pitchFamily="18" charset="-127"/>
                  <a:ea typeface="나눔명조" pitchFamily="18" charset="-127"/>
                </a:endParaRPr>
              </a:p>
              <a:p>
                <a:r>
                  <a:rPr lang="en-US" altLang="ko-KR" dirty="0" smtClean="0">
                    <a:latin typeface="나눔명조" pitchFamily="18" charset="-127"/>
                    <a:ea typeface="나눔명조" pitchFamily="18" charset="-127"/>
                  </a:rPr>
                  <a:t>- </a:t>
                </a:r>
                <a:r>
                  <a:rPr lang="ko-KR" altLang="en-US" dirty="0" smtClean="0">
                    <a:latin typeface="나눔명조" pitchFamily="18" charset="-127"/>
                    <a:ea typeface="나눔명조" pitchFamily="18" charset="-127"/>
                  </a:rPr>
                  <a:t>우산국에 울릉도와 우산도가 모두 포함</a:t>
                </a:r>
                <a:r>
                  <a:rPr lang="en-US" altLang="ko-KR" dirty="0">
                    <a:latin typeface="나눔명조" pitchFamily="18" charset="-127"/>
                    <a:ea typeface="나눔명조" pitchFamily="18" charset="-127"/>
                  </a:rPr>
                  <a:t> </a:t>
                </a:r>
                <a:r>
                  <a:rPr lang="ko-KR" altLang="en-US" dirty="0" smtClean="0">
                    <a:latin typeface="나눔명조" pitchFamily="18" charset="-127"/>
                    <a:ea typeface="나눔명조" pitchFamily="18" charset="-127"/>
                  </a:rPr>
                  <a:t>우산도가 당시 일본인들이 말하는 송도임을 증명</a:t>
                </a:r>
                <a:endParaRPr lang="en-US" altLang="ko-KR" dirty="0">
                  <a:latin typeface="나눔명조" pitchFamily="18" charset="-127"/>
                  <a:ea typeface="나눔명조" pitchFamily="18" charset="-127"/>
                </a:endParaRPr>
              </a:p>
              <a:p>
                <a:endParaRPr lang="en-US" altLang="ko-KR" sz="800" dirty="0">
                  <a:latin typeface="나눔명조" pitchFamily="18" charset="-127"/>
                  <a:ea typeface="나눔명조" pitchFamily="18" charset="-127"/>
                </a:endParaRPr>
              </a:p>
              <a:p>
                <a:endParaRPr lang="en-US" altLang="ko-KR" sz="800" dirty="0">
                  <a:latin typeface="나눔명조" pitchFamily="18" charset="-127"/>
                  <a:ea typeface="나눔명조" pitchFamily="18" charset="-127"/>
                </a:endParaRPr>
              </a:p>
            </p:txBody>
          </p:sp>
        </p:grp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43942"/>
            <a:ext cx="184702" cy="36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6" tIns="45713" rIns="91426" bIns="45713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43942"/>
            <a:ext cx="184702" cy="36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6" tIns="45713" rIns="91426" bIns="45713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3732188" y="3429000"/>
            <a:ext cx="4176551" cy="2881046"/>
            <a:chOff x="3708667" y="3501008"/>
            <a:chExt cx="5111889" cy="3211468"/>
          </a:xfrm>
        </p:grpSpPr>
        <p:pic>
          <p:nvPicPr>
            <p:cNvPr id="9217" name="_x180096320" descr="EMB000015c0396d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233" y="3501008"/>
              <a:ext cx="2496323" cy="3211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19" name="_x180096080" descr="EMB000015c0397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667" y="3505743"/>
              <a:ext cx="2306870" cy="3091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3756060" y="6341654"/>
            <a:ext cx="1775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*</a:t>
            </a:r>
            <a:r>
              <a:rPr lang="ko-KR" altLang="en-US" sz="1200" b="1" dirty="0" smtClean="0"/>
              <a:t>만기요람</a:t>
            </a:r>
            <a:r>
              <a:rPr lang="en-US" altLang="ko-KR" sz="1200" b="1" dirty="0" smtClean="0"/>
              <a:t>(1808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641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5198613" y="260648"/>
            <a:ext cx="3765879" cy="698598"/>
            <a:chOff x="3329648" y="712895"/>
            <a:chExt cx="3765879" cy="698598"/>
          </a:xfrm>
        </p:grpSpPr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9648" y="822569"/>
              <a:ext cx="3765879" cy="58235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722433" y="989290"/>
              <a:ext cx="20098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dirty="0">
                  <a:latin typeface="나눔명조" pitchFamily="18" charset="-127"/>
                  <a:ea typeface="나눔명조" pitchFamily="18" charset="-127"/>
                </a:rPr>
                <a:t>에 대한 한국의 주장</a:t>
              </a:r>
            </a:p>
          </p:txBody>
        </p:sp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7903" y="712895"/>
              <a:ext cx="620121" cy="698598"/>
            </a:xfrm>
            <a:prstGeom prst="rect">
              <a:avLst/>
            </a:prstGeom>
          </p:spPr>
        </p:pic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43942"/>
            <a:ext cx="184702" cy="36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6" tIns="45713" rIns="91426" bIns="45713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43942"/>
            <a:ext cx="184702" cy="36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6" tIns="45713" rIns="91426" bIns="45713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8" name="그룹 17"/>
          <p:cNvGrpSpPr/>
          <p:nvPr/>
        </p:nvGrpSpPr>
        <p:grpSpPr>
          <a:xfrm>
            <a:off x="226915" y="902831"/>
            <a:ext cx="5281191" cy="3051713"/>
            <a:chOff x="226913" y="902829"/>
            <a:chExt cx="5281191" cy="3051713"/>
          </a:xfrm>
        </p:grpSpPr>
        <p:pic>
          <p:nvPicPr>
            <p:cNvPr id="19" name="Picture 2" descr="C:\Users\madeit-top1\Documents\PPT\[36] Angrymomo_Oriental\2040060889_O8ovzWpr_EBA8B9EBB288ECA790_010.jpg"/>
            <p:cNvPicPr>
              <a:picLocks noChangeAspect="1" noChangeArrowheads="1"/>
            </p:cNvPicPr>
            <p:nvPr/>
          </p:nvPicPr>
          <p:blipFill rotWithShape="1"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17656" y1="45714" x2="21563" y2="676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98" t="20288" r="15257" b="7351"/>
            <a:stretch/>
          </p:blipFill>
          <p:spPr bwMode="auto">
            <a:xfrm>
              <a:off x="226913" y="902829"/>
              <a:ext cx="3192959" cy="2025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그룹 19"/>
            <p:cNvGrpSpPr/>
            <p:nvPr/>
          </p:nvGrpSpPr>
          <p:grpSpPr>
            <a:xfrm>
              <a:off x="755576" y="1382850"/>
              <a:ext cx="4752528" cy="2571692"/>
              <a:chOff x="971600" y="2194395"/>
              <a:chExt cx="4320480" cy="2571692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971600" y="2194395"/>
                <a:ext cx="43204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07" indent="-285707">
                  <a:buFont typeface="Wingdings" pitchFamily="2" charset="2"/>
                  <a:buChar char="ü"/>
                </a:pPr>
                <a:r>
                  <a:rPr lang="en-US" altLang="ko-KR" sz="2000" b="1" dirty="0">
                    <a:latin typeface="나눔명조" pitchFamily="18" charset="-127"/>
                    <a:ea typeface="나눔명조" pitchFamily="18" charset="-127"/>
                  </a:rPr>
                  <a:t>1900 </a:t>
                </a:r>
                <a:r>
                  <a:rPr lang="ko-KR" altLang="en-US" sz="2000" b="1" dirty="0">
                    <a:latin typeface="나눔명조" pitchFamily="18" charset="-127"/>
                    <a:ea typeface="나눔명조" pitchFamily="18" charset="-127"/>
                  </a:rPr>
                  <a:t>칙령 제</a:t>
                </a:r>
                <a:r>
                  <a:rPr lang="en-US" altLang="ko-KR" sz="2000" b="1" dirty="0">
                    <a:latin typeface="나눔명조" pitchFamily="18" charset="-127"/>
                    <a:ea typeface="나눔명조" pitchFamily="18" charset="-127"/>
                  </a:rPr>
                  <a:t>41</a:t>
                </a:r>
                <a:r>
                  <a:rPr lang="ko-KR" altLang="en-US" sz="2000" b="1" dirty="0">
                    <a:latin typeface="나눔명조" pitchFamily="18" charset="-127"/>
                    <a:ea typeface="나눔명조" pitchFamily="18" charset="-127"/>
                  </a:rPr>
                  <a:t>호 반포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475656" y="2780928"/>
                <a:ext cx="3816424" cy="1985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 smtClean="0">
                    <a:latin typeface="나눔명조" pitchFamily="18" charset="-127"/>
                    <a:ea typeface="나눔명조" pitchFamily="18" charset="-127"/>
                  </a:rPr>
                  <a:t>- </a:t>
                </a:r>
                <a:r>
                  <a:rPr lang="ko-KR" altLang="en-US" dirty="0" smtClean="0">
                    <a:latin typeface="나눔명조" pitchFamily="18" charset="-127"/>
                    <a:ea typeface="나눔명조" pitchFamily="18" charset="-127"/>
                  </a:rPr>
                  <a:t>울릉도를 </a:t>
                </a:r>
                <a:r>
                  <a:rPr lang="en-US" altLang="ko-KR" dirty="0" smtClean="0">
                    <a:latin typeface="나눔명조" pitchFamily="18" charset="-127"/>
                    <a:ea typeface="나눔명조" pitchFamily="18" charset="-127"/>
                  </a:rPr>
                  <a:t>‘</a:t>
                </a:r>
                <a:r>
                  <a:rPr lang="ko-KR" altLang="en-US" dirty="0" smtClean="0">
                    <a:latin typeface="나눔명조" pitchFamily="18" charset="-127"/>
                    <a:ea typeface="나눔명조" pitchFamily="18" charset="-127"/>
                  </a:rPr>
                  <a:t>울도</a:t>
                </a:r>
                <a:r>
                  <a:rPr lang="en-US" altLang="ko-KR" dirty="0" smtClean="0">
                    <a:latin typeface="나눔명조" pitchFamily="18" charset="-127"/>
                    <a:ea typeface="나눔명조" pitchFamily="18" charset="-127"/>
                  </a:rPr>
                  <a:t>’</a:t>
                </a:r>
                <a:r>
                  <a:rPr lang="ko-KR" altLang="en-US" dirty="0" smtClean="0">
                    <a:latin typeface="나눔명조" pitchFamily="18" charset="-127"/>
                    <a:ea typeface="나눔명조" pitchFamily="18" charset="-127"/>
                  </a:rPr>
                  <a:t>로 개칭</a:t>
                </a:r>
                <a:endParaRPr lang="en-US" altLang="ko-KR" dirty="0" smtClean="0">
                  <a:latin typeface="나눔명조" pitchFamily="18" charset="-127"/>
                  <a:ea typeface="나눔명조" pitchFamily="18" charset="-127"/>
                </a:endParaRPr>
              </a:p>
              <a:p>
                <a:r>
                  <a:rPr lang="en-US" altLang="ko-KR" dirty="0">
                    <a:latin typeface="나눔명조" pitchFamily="18" charset="-127"/>
                    <a:ea typeface="나눔명조" pitchFamily="18" charset="-127"/>
                  </a:rPr>
                  <a:t> </a:t>
                </a:r>
                <a:r>
                  <a:rPr lang="en-US" altLang="ko-KR" dirty="0" smtClean="0">
                    <a:latin typeface="나눔명조" pitchFamily="18" charset="-127"/>
                    <a:ea typeface="나눔명조" pitchFamily="18" charset="-127"/>
                  </a:rPr>
                  <a:t> </a:t>
                </a:r>
                <a:r>
                  <a:rPr lang="ko-KR" altLang="en-US" dirty="0" smtClean="0">
                    <a:latin typeface="나눔명조" pitchFamily="18" charset="-127"/>
                    <a:ea typeface="나눔명조" pitchFamily="18" charset="-127"/>
                  </a:rPr>
                  <a:t>도감을 군수로 개정</a:t>
                </a:r>
                <a:endParaRPr lang="en-US" altLang="ko-KR" dirty="0" smtClean="0">
                  <a:latin typeface="나눔명조" pitchFamily="18" charset="-127"/>
                  <a:ea typeface="나눔명조" pitchFamily="18" charset="-127"/>
                </a:endParaRPr>
              </a:p>
              <a:p>
                <a:endParaRPr lang="en-US" altLang="ko-KR" sz="900" dirty="0">
                  <a:latin typeface="나눔명조" pitchFamily="18" charset="-127"/>
                  <a:ea typeface="나눔명조" pitchFamily="18" charset="-127"/>
                </a:endParaRPr>
              </a:p>
              <a:p>
                <a:r>
                  <a:rPr lang="en-US" altLang="ko-KR" dirty="0" smtClean="0">
                    <a:latin typeface="나눔명조" pitchFamily="18" charset="-127"/>
                    <a:ea typeface="나눔명조" pitchFamily="18" charset="-127"/>
                  </a:rPr>
                  <a:t>- </a:t>
                </a:r>
                <a:r>
                  <a:rPr lang="ko-KR" altLang="en-US" dirty="0" smtClean="0">
                    <a:latin typeface="나눔명조" pitchFamily="18" charset="-127"/>
                    <a:ea typeface="나눔명조" pitchFamily="18" charset="-127"/>
                  </a:rPr>
                  <a:t>칙령 제</a:t>
                </a:r>
                <a:r>
                  <a:rPr lang="en-US" altLang="ko-KR" dirty="0" smtClean="0">
                    <a:latin typeface="나눔명조" pitchFamily="18" charset="-127"/>
                    <a:ea typeface="나눔명조" pitchFamily="18" charset="-127"/>
                  </a:rPr>
                  <a:t>2</a:t>
                </a:r>
                <a:r>
                  <a:rPr lang="ko-KR" altLang="en-US" dirty="0" smtClean="0">
                    <a:latin typeface="나눔명조" pitchFamily="18" charset="-127"/>
                    <a:ea typeface="나눔명조" pitchFamily="18" charset="-127"/>
                  </a:rPr>
                  <a:t>조 </a:t>
                </a:r>
                <a:r>
                  <a:rPr lang="en-US" altLang="ko-KR" dirty="0" smtClean="0">
                    <a:latin typeface="나눔명조" pitchFamily="18" charset="-127"/>
                    <a:ea typeface="나눔명조" pitchFamily="18" charset="-127"/>
                  </a:rPr>
                  <a:t>: </a:t>
                </a:r>
                <a:r>
                  <a:rPr lang="ko-KR" altLang="en-US" dirty="0" err="1" smtClean="0">
                    <a:latin typeface="나눔명조" pitchFamily="18" charset="-127"/>
                    <a:ea typeface="나눔명조" pitchFamily="18" charset="-127"/>
                  </a:rPr>
                  <a:t>울도군의</a:t>
                </a:r>
                <a:r>
                  <a:rPr lang="ko-KR" altLang="en-US" dirty="0" smtClean="0">
                    <a:latin typeface="나눔명조" pitchFamily="18" charset="-127"/>
                    <a:ea typeface="나눔명조" pitchFamily="18" charset="-127"/>
                  </a:rPr>
                  <a:t> 관할 구역으로</a:t>
                </a:r>
                <a:endParaRPr lang="en-US" altLang="ko-KR" dirty="0" smtClean="0">
                  <a:latin typeface="나눔명조" pitchFamily="18" charset="-127"/>
                  <a:ea typeface="나눔명조" pitchFamily="18" charset="-127"/>
                </a:endParaRPr>
              </a:p>
              <a:p>
                <a:r>
                  <a:rPr lang="en-US" altLang="ko-KR" dirty="0">
                    <a:latin typeface="나눔명조" pitchFamily="18" charset="-127"/>
                    <a:ea typeface="나눔명조" pitchFamily="18" charset="-127"/>
                  </a:rPr>
                  <a:t> </a:t>
                </a:r>
                <a:r>
                  <a:rPr lang="en-US" altLang="ko-KR" dirty="0" smtClean="0">
                    <a:latin typeface="나눔명조" pitchFamily="18" charset="-127"/>
                    <a:ea typeface="나눔명조" pitchFamily="18" charset="-127"/>
                  </a:rPr>
                  <a:t> </a:t>
                </a:r>
                <a:r>
                  <a:rPr lang="ko-KR" altLang="en-US" dirty="0" smtClean="0">
                    <a:latin typeface="나눔명조" pitchFamily="18" charset="-127"/>
                    <a:ea typeface="나눔명조" pitchFamily="18" charset="-127"/>
                  </a:rPr>
                  <a:t>울릉전도</a:t>
                </a:r>
                <a:r>
                  <a:rPr lang="en-US" altLang="ko-KR" dirty="0" smtClean="0">
                    <a:latin typeface="나눔명조" pitchFamily="18" charset="-127"/>
                    <a:ea typeface="나눔명조" pitchFamily="18" charset="-127"/>
                  </a:rPr>
                  <a:t>, </a:t>
                </a:r>
                <a:r>
                  <a:rPr lang="ko-KR" altLang="en-US" dirty="0" smtClean="0">
                    <a:latin typeface="나눔명조" pitchFamily="18" charset="-127"/>
                    <a:ea typeface="나눔명조" pitchFamily="18" charset="-127"/>
                  </a:rPr>
                  <a:t>죽도와 함께 석도</a:t>
                </a:r>
                <a:r>
                  <a:rPr lang="en-US" altLang="ko-KR" dirty="0" smtClean="0">
                    <a:latin typeface="나눔명조" pitchFamily="18" charset="-127"/>
                    <a:ea typeface="나눔명조" pitchFamily="18" charset="-127"/>
                  </a:rPr>
                  <a:t>(</a:t>
                </a:r>
                <a:r>
                  <a:rPr lang="ko-KR" altLang="en-US" dirty="0" smtClean="0">
                    <a:latin typeface="나눔명조" pitchFamily="18" charset="-127"/>
                    <a:ea typeface="나눔명조" pitchFamily="18" charset="-127"/>
                  </a:rPr>
                  <a:t>독도</a:t>
                </a:r>
                <a:r>
                  <a:rPr lang="en-US" altLang="ko-KR" dirty="0" smtClean="0">
                    <a:latin typeface="나눔명조" pitchFamily="18" charset="-127"/>
                    <a:ea typeface="나눔명조" pitchFamily="18" charset="-127"/>
                  </a:rPr>
                  <a:t>)</a:t>
                </a:r>
                <a:r>
                  <a:rPr lang="ko-KR" altLang="en-US" dirty="0" smtClean="0">
                    <a:latin typeface="나눔명조" pitchFamily="18" charset="-127"/>
                    <a:ea typeface="나눔명조" pitchFamily="18" charset="-127"/>
                  </a:rPr>
                  <a:t>를</a:t>
                </a:r>
                <a:endParaRPr lang="en-US" altLang="ko-KR" dirty="0" smtClean="0">
                  <a:latin typeface="나눔명조" pitchFamily="18" charset="-127"/>
                  <a:ea typeface="나눔명조" pitchFamily="18" charset="-127"/>
                </a:endParaRPr>
              </a:p>
              <a:p>
                <a:r>
                  <a:rPr lang="en-US" altLang="ko-KR" dirty="0">
                    <a:latin typeface="나눔명조" pitchFamily="18" charset="-127"/>
                    <a:ea typeface="나눔명조" pitchFamily="18" charset="-127"/>
                  </a:rPr>
                  <a:t> </a:t>
                </a:r>
                <a:r>
                  <a:rPr lang="en-US" altLang="ko-KR" dirty="0" smtClean="0">
                    <a:latin typeface="나눔명조" pitchFamily="18" charset="-127"/>
                    <a:ea typeface="나눔명조" pitchFamily="18" charset="-127"/>
                  </a:rPr>
                  <a:t> </a:t>
                </a:r>
                <a:r>
                  <a:rPr lang="ko-KR" altLang="en-US" dirty="0" smtClean="0">
                    <a:latin typeface="나눔명조" pitchFamily="18" charset="-127"/>
                    <a:ea typeface="나눔명조" pitchFamily="18" charset="-127"/>
                  </a:rPr>
                  <a:t>규정</a:t>
                </a:r>
                <a:r>
                  <a:rPr lang="en-US" altLang="ko-KR" dirty="0" smtClean="0">
                    <a:latin typeface="나눔명조" pitchFamily="18" charset="-127"/>
                    <a:ea typeface="나눔명조" pitchFamily="18" charset="-127"/>
                  </a:rPr>
                  <a:t>, </a:t>
                </a:r>
                <a:r>
                  <a:rPr lang="ko-KR" altLang="en-US" dirty="0" smtClean="0">
                    <a:latin typeface="나눔명조" pitchFamily="18" charset="-127"/>
                    <a:ea typeface="나눔명조" pitchFamily="18" charset="-127"/>
                  </a:rPr>
                  <a:t>독도가 </a:t>
                </a:r>
                <a:r>
                  <a:rPr lang="ko-KR" altLang="en-US" dirty="0" err="1" smtClean="0">
                    <a:latin typeface="나눔명조" pitchFamily="18" charset="-127"/>
                    <a:ea typeface="나눔명조" pitchFamily="18" charset="-127"/>
                  </a:rPr>
                  <a:t>울도군의</a:t>
                </a:r>
                <a:r>
                  <a:rPr lang="ko-KR" altLang="en-US" dirty="0" smtClean="0">
                    <a:latin typeface="나눔명조" pitchFamily="18" charset="-127"/>
                    <a:ea typeface="나눔명조" pitchFamily="18" charset="-127"/>
                  </a:rPr>
                  <a:t> 관할임을 명확</a:t>
                </a:r>
                <a:endParaRPr lang="en-US" altLang="ko-KR" dirty="0" smtClean="0">
                  <a:latin typeface="나눔명조" pitchFamily="18" charset="-127"/>
                  <a:ea typeface="나눔명조" pitchFamily="18" charset="-127"/>
                </a:endParaRPr>
              </a:p>
              <a:p>
                <a:endParaRPr lang="en-US" altLang="ko-KR" sz="800" dirty="0">
                  <a:latin typeface="나눔명조" pitchFamily="18" charset="-127"/>
                  <a:ea typeface="나눔명조" pitchFamily="18" charset="-127"/>
                </a:endParaRPr>
              </a:p>
              <a:p>
                <a:endParaRPr lang="en-US" altLang="ko-KR" sz="800" dirty="0">
                  <a:latin typeface="나눔명조" pitchFamily="18" charset="-127"/>
                  <a:ea typeface="나눔명조" pitchFamily="18" charset="-127"/>
                </a:endParaRPr>
              </a:p>
              <a:p>
                <a:endParaRPr lang="en-US" altLang="ko-KR" sz="800" dirty="0">
                  <a:latin typeface="나눔명조" pitchFamily="18" charset="-127"/>
                  <a:ea typeface="나눔명조" pitchFamily="18" charset="-127"/>
                </a:endParaRPr>
              </a:p>
            </p:txBody>
          </p:sp>
        </p:grpSp>
      </p:grp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3942"/>
            <a:ext cx="184702" cy="36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6" tIns="45713" rIns="91426" bIns="45713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7409" name="_x179445912" descr="EMB000015c0397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38"/>
          <a:stretch>
            <a:fillRect/>
          </a:stretch>
        </p:blipFill>
        <p:spPr bwMode="auto">
          <a:xfrm>
            <a:off x="5724128" y="4212461"/>
            <a:ext cx="3240360" cy="245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4367" y="4149081"/>
            <a:ext cx="5328675" cy="1785090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en-US" altLang="ko-KR" b="1" i="1" dirty="0" smtClean="0">
                <a:latin typeface="나눔명조" pitchFamily="18" charset="-127"/>
                <a:ea typeface="나눔명조" pitchFamily="18" charset="-127"/>
              </a:rPr>
              <a:t>(</a:t>
            </a:r>
            <a:r>
              <a:rPr lang="ko-KR" altLang="en-US" b="1" i="1" dirty="0" smtClean="0">
                <a:latin typeface="나눔명조" pitchFamily="18" charset="-127"/>
                <a:ea typeface="나눔명조" pitchFamily="18" charset="-127"/>
              </a:rPr>
              <a:t>칙령 제</a:t>
            </a:r>
            <a:r>
              <a:rPr lang="en-US" altLang="ko-KR" b="1" i="1" dirty="0" smtClean="0">
                <a:latin typeface="나눔명조" pitchFamily="18" charset="-127"/>
                <a:ea typeface="나눔명조" pitchFamily="18" charset="-127"/>
              </a:rPr>
              <a:t>41</a:t>
            </a:r>
            <a:r>
              <a:rPr lang="ko-KR" altLang="en-US" b="1" i="1" dirty="0" smtClean="0">
                <a:latin typeface="나눔명조" pitchFamily="18" charset="-127"/>
                <a:ea typeface="나눔명조" pitchFamily="18" charset="-127"/>
              </a:rPr>
              <a:t>호</a:t>
            </a:r>
            <a:r>
              <a:rPr lang="en-US" altLang="ko-KR" b="1" i="1" dirty="0" smtClean="0">
                <a:latin typeface="나눔명조" pitchFamily="18" charset="-127"/>
                <a:ea typeface="나눔명조" pitchFamily="18" charset="-127"/>
              </a:rPr>
              <a:t>)</a:t>
            </a:r>
          </a:p>
          <a:p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 </a:t>
            </a:r>
            <a:r>
              <a:rPr lang="ko-KR" altLang="en-US" sz="1600" dirty="0">
                <a:latin typeface="나눔명조" pitchFamily="18" charset="-127"/>
                <a:ea typeface="나눔명조" pitchFamily="18" charset="-127"/>
              </a:rPr>
              <a:t>제 </a:t>
            </a:r>
            <a:r>
              <a:rPr lang="en-US" altLang="ko-KR" sz="1600" dirty="0">
                <a:latin typeface="나눔명조" pitchFamily="18" charset="-127"/>
                <a:ea typeface="나눔명조" pitchFamily="18" charset="-127"/>
              </a:rPr>
              <a:t>1</a:t>
            </a:r>
            <a:r>
              <a:rPr lang="ko-KR" altLang="en-US" sz="1600" dirty="0">
                <a:latin typeface="나눔명조" pitchFamily="18" charset="-127"/>
                <a:ea typeface="나눔명조" pitchFamily="18" charset="-127"/>
              </a:rPr>
              <a:t>조 ☞ 울릉도를 </a:t>
            </a:r>
            <a:r>
              <a:rPr lang="en-US" altLang="ko-KR" sz="1600" dirty="0">
                <a:latin typeface="나눔명조" pitchFamily="18" charset="-127"/>
                <a:ea typeface="나눔명조" pitchFamily="18" charset="-127"/>
              </a:rPr>
              <a:t>‘</a:t>
            </a:r>
            <a:r>
              <a:rPr lang="ko-KR" altLang="en-US" sz="1600" dirty="0">
                <a:latin typeface="나눔명조" pitchFamily="18" charset="-127"/>
                <a:ea typeface="나눔명조" pitchFamily="18" charset="-127"/>
              </a:rPr>
              <a:t>울도</a:t>
            </a:r>
            <a:r>
              <a:rPr lang="en-US" altLang="ko-KR" sz="1600" dirty="0">
                <a:latin typeface="나눔명조" pitchFamily="18" charset="-127"/>
                <a:ea typeface="나눔명조" pitchFamily="18" charset="-127"/>
              </a:rPr>
              <a:t>’</a:t>
            </a:r>
            <a:r>
              <a:rPr lang="ko-KR" altLang="en-US" sz="1600" dirty="0">
                <a:latin typeface="나눔명조" pitchFamily="18" charset="-127"/>
                <a:ea typeface="나눔명조" pitchFamily="18" charset="-127"/>
              </a:rPr>
              <a:t>로 개칭하여 강원도에 부속하고</a:t>
            </a:r>
            <a:r>
              <a:rPr lang="en-US" altLang="ko-KR" sz="1600" dirty="0">
                <a:latin typeface="나눔명조" pitchFamily="18" charset="-127"/>
                <a:ea typeface="나눔명조" pitchFamily="18" charset="-127"/>
              </a:rPr>
              <a:t>, </a:t>
            </a:r>
          </a:p>
          <a:p>
            <a:r>
              <a:rPr lang="en-US" altLang="ko-KR" sz="1600" dirty="0">
                <a:latin typeface="나눔명조" pitchFamily="18" charset="-127"/>
                <a:ea typeface="나눔명조" pitchFamily="18" charset="-127"/>
              </a:rPr>
              <a:t>                </a:t>
            </a:r>
            <a:r>
              <a:rPr lang="ko-KR" altLang="en-US" sz="1600" dirty="0">
                <a:latin typeface="나눔명조" pitchFamily="18" charset="-127"/>
                <a:ea typeface="나눔명조" pitchFamily="18" charset="-127"/>
              </a:rPr>
              <a:t>도감을 군수로 개정하여 관제 중에 편입하고</a:t>
            </a:r>
            <a:r>
              <a:rPr lang="en-US" altLang="ko-KR" sz="1600" dirty="0">
                <a:latin typeface="나눔명조" pitchFamily="18" charset="-127"/>
                <a:ea typeface="나눔명조" pitchFamily="18" charset="-127"/>
              </a:rPr>
              <a:t>, </a:t>
            </a:r>
          </a:p>
          <a:p>
            <a:r>
              <a:rPr lang="en-US" altLang="ko-KR" sz="1600" dirty="0">
                <a:latin typeface="나눔명조" pitchFamily="18" charset="-127"/>
                <a:ea typeface="나눔명조" pitchFamily="18" charset="-127"/>
              </a:rPr>
              <a:t>                </a:t>
            </a:r>
            <a:r>
              <a:rPr lang="ko-KR" altLang="en-US" sz="1600" dirty="0">
                <a:latin typeface="나눔명조" pitchFamily="18" charset="-127"/>
                <a:ea typeface="나눔명조" pitchFamily="18" charset="-127"/>
              </a:rPr>
              <a:t>군의 등급은 </a:t>
            </a:r>
            <a:r>
              <a:rPr lang="en-US" altLang="ko-KR" sz="1600" dirty="0">
                <a:latin typeface="나눔명조" pitchFamily="18" charset="-127"/>
                <a:ea typeface="나눔명조" pitchFamily="18" charset="-127"/>
              </a:rPr>
              <a:t>5</a:t>
            </a:r>
            <a:r>
              <a:rPr lang="ko-KR" altLang="en-US" sz="1600" dirty="0">
                <a:latin typeface="나눔명조" pitchFamily="18" charset="-127"/>
                <a:ea typeface="나눔명조" pitchFamily="18" charset="-127"/>
              </a:rPr>
              <a:t>등으로 할 일</a:t>
            </a:r>
            <a:endParaRPr lang="en-US" altLang="ko-KR" sz="1600" dirty="0">
              <a:latin typeface="나눔명조" pitchFamily="18" charset="-127"/>
              <a:ea typeface="나눔명조" pitchFamily="18" charset="-127"/>
            </a:endParaRPr>
          </a:p>
          <a:p>
            <a:endParaRPr lang="en-US" altLang="ko-KR" sz="1000" dirty="0">
              <a:latin typeface="나눔명조" pitchFamily="18" charset="-127"/>
              <a:ea typeface="나눔명조" pitchFamily="18" charset="-127"/>
            </a:endParaRPr>
          </a:p>
          <a:p>
            <a:r>
              <a:rPr lang="en-US" altLang="ko-KR" sz="1600" dirty="0">
                <a:latin typeface="나눔명조" pitchFamily="18" charset="-127"/>
                <a:ea typeface="나눔명조" pitchFamily="18" charset="-127"/>
              </a:rPr>
              <a:t>  </a:t>
            </a:r>
            <a:r>
              <a:rPr lang="ko-KR" altLang="en-US" sz="1600" dirty="0">
                <a:latin typeface="나눔명조" pitchFamily="18" charset="-127"/>
                <a:ea typeface="나눔명조" pitchFamily="18" charset="-127"/>
              </a:rPr>
              <a:t>제 </a:t>
            </a:r>
            <a:r>
              <a:rPr lang="en-US" altLang="ko-KR" sz="1600" dirty="0">
                <a:latin typeface="나눔명조" pitchFamily="18" charset="-127"/>
                <a:ea typeface="나눔명조" pitchFamily="18" charset="-127"/>
              </a:rPr>
              <a:t>2</a:t>
            </a:r>
            <a:r>
              <a:rPr lang="ko-KR" altLang="en-US" sz="1600" dirty="0">
                <a:latin typeface="나눔명조" pitchFamily="18" charset="-127"/>
                <a:ea typeface="나눔명조" pitchFamily="18" charset="-127"/>
              </a:rPr>
              <a:t>조 ☞ 군청 위치는 </a:t>
            </a:r>
            <a:r>
              <a:rPr lang="ko-KR" altLang="en-US" sz="1600" dirty="0" err="1">
                <a:latin typeface="나눔명조" pitchFamily="18" charset="-127"/>
                <a:ea typeface="나눔명조" pitchFamily="18" charset="-127"/>
              </a:rPr>
              <a:t>태하동으로</a:t>
            </a:r>
            <a:r>
              <a:rPr lang="ko-KR" altLang="en-US" sz="1600" dirty="0">
                <a:latin typeface="나눔명조" pitchFamily="18" charset="-127"/>
                <a:ea typeface="나눔명조" pitchFamily="18" charset="-127"/>
              </a:rPr>
              <a:t> 정하고</a:t>
            </a:r>
            <a:r>
              <a:rPr lang="en-US" altLang="ko-KR" sz="1600" dirty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1600" dirty="0">
                <a:latin typeface="나눔명조" pitchFamily="18" charset="-127"/>
                <a:ea typeface="나눔명조" pitchFamily="18" charset="-127"/>
              </a:rPr>
              <a:t>구역은 울릉</a:t>
            </a:r>
            <a:endParaRPr lang="en-US" altLang="ko-KR" sz="1600" dirty="0">
              <a:latin typeface="나눔명조" pitchFamily="18" charset="-127"/>
              <a:ea typeface="나눔명조" pitchFamily="18" charset="-127"/>
            </a:endParaRPr>
          </a:p>
          <a:p>
            <a:r>
              <a:rPr lang="en-US" altLang="ko-KR" sz="1600" dirty="0">
                <a:latin typeface="나눔명조" pitchFamily="18" charset="-127"/>
                <a:ea typeface="나눔명조" pitchFamily="18" charset="-127"/>
              </a:rPr>
              <a:t>                </a:t>
            </a:r>
            <a:r>
              <a:rPr lang="ko-KR" altLang="en-US" sz="1600" dirty="0">
                <a:latin typeface="나눔명조" pitchFamily="18" charset="-127"/>
                <a:ea typeface="나눔명조" pitchFamily="18" charset="-127"/>
              </a:rPr>
              <a:t>전도와 죽도</a:t>
            </a:r>
            <a:r>
              <a:rPr lang="en-US" altLang="ko-KR" sz="1600" dirty="0">
                <a:latin typeface="나눔명조" pitchFamily="18" charset="-127"/>
                <a:ea typeface="나눔명조" pitchFamily="18" charset="-127"/>
              </a:rPr>
              <a:t>·</a:t>
            </a:r>
            <a:r>
              <a:rPr lang="ko-KR" altLang="en-US" sz="1600" dirty="0" err="1">
                <a:latin typeface="나눔명조" pitchFamily="18" charset="-127"/>
                <a:ea typeface="나눔명조" pitchFamily="18" charset="-127"/>
              </a:rPr>
              <a:t>석도를</a:t>
            </a:r>
            <a:r>
              <a:rPr lang="ko-KR" altLang="en-US" sz="1600" dirty="0">
                <a:latin typeface="나눔명조" pitchFamily="18" charset="-127"/>
                <a:ea typeface="나눔명조" pitchFamily="18" charset="-127"/>
              </a:rPr>
              <a:t> 관할할 일</a:t>
            </a:r>
          </a:p>
        </p:txBody>
      </p:sp>
    </p:spTree>
    <p:extLst>
      <p:ext uri="{BB962C8B-B14F-4D97-AF65-F5344CB8AC3E}">
        <p14:creationId xmlns:p14="http://schemas.microsoft.com/office/powerpoint/2010/main" val="206535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</TotalTime>
  <Words>2192</Words>
  <Application>Microsoft Office PowerPoint</Application>
  <PresentationFormat>화면 슬라이드 쇼(4:3)</PresentationFormat>
  <Paragraphs>405</Paragraphs>
  <Slides>40</Slides>
  <Notes>39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40</vt:i4>
      </vt:variant>
    </vt:vector>
  </HeadingPairs>
  <TitlesOfParts>
    <vt:vector size="51" baseType="lpstr">
      <vt:lpstr>굴림</vt:lpstr>
      <vt:lpstr>Arial</vt:lpstr>
      <vt:lpstr>나눔고딕</vt:lpstr>
      <vt:lpstr>HY궁서B</vt:lpstr>
      <vt:lpstr>맑은 고딕</vt:lpstr>
      <vt:lpstr>나눔명조</vt:lpstr>
      <vt:lpstr>궁서</vt:lpstr>
      <vt:lpstr>Wingdings</vt:lpstr>
      <vt:lpstr>한컴 윤체 L</vt:lpstr>
      <vt:lpstr>Ebrima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독도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</dc:creator>
  <cp:lastModifiedBy>김동욱</cp:lastModifiedBy>
  <cp:revision>95</cp:revision>
  <dcterms:created xsi:type="dcterms:W3CDTF">2015-09-26T06:43:26Z</dcterms:created>
  <dcterms:modified xsi:type="dcterms:W3CDTF">2015-09-30T14:39:18Z</dcterms:modified>
</cp:coreProperties>
</file>