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2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01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607" autoAdjust="0"/>
  </p:normalViewPr>
  <p:slideViewPr>
    <p:cSldViewPr>
      <p:cViewPr>
        <p:scale>
          <a:sx n="80" d="100"/>
          <a:sy n="80" d="100"/>
        </p:scale>
        <p:origin x="-708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F41C7-F7D8-475F-994F-9966788B1DDA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92997-DCD6-473E-8A42-C6B963761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36E11-7FD4-4EAB-9ADD-9B85A6378841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44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36E11-7FD4-4EAB-9ADD-9B85A6378841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44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8AF1-8733-4106-9F89-D38E2E308777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vcast.naver.com/v/288391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7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91680" y="1124744"/>
            <a:ext cx="58320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근대 일본은 </a:t>
            </a:r>
            <a:endParaRPr lang="en-US" altLang="ko-KR" sz="5400" b="1" cap="none" spc="0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  <a:p>
            <a:pPr algn="ctr"/>
            <a:r>
              <a:rPr lang="ko-KR" alt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왜 막을 내렸을까</a:t>
            </a:r>
            <a:r>
              <a:rPr lang="en-US" altLang="ko-KR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?</a:t>
            </a:r>
            <a:endParaRPr lang="en-US" altLang="ko-KR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8" y="4941168"/>
            <a:ext cx="1972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21302430 </a:t>
            </a:r>
            <a:r>
              <a:rPr lang="ko-KR" altLang="en-US" dirty="0" smtClean="0">
                <a:solidFill>
                  <a:schemeClr val="bg1"/>
                </a:solidFill>
              </a:rPr>
              <a:t>이정하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21302210 </a:t>
            </a:r>
            <a:r>
              <a:rPr lang="ko-KR" altLang="en-US" dirty="0" err="1" smtClean="0">
                <a:solidFill>
                  <a:schemeClr val="bg1"/>
                </a:solidFill>
              </a:rPr>
              <a:t>정한미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21102216 </a:t>
            </a:r>
            <a:r>
              <a:rPr lang="ko-KR" altLang="en-US" dirty="0" smtClean="0">
                <a:solidFill>
                  <a:schemeClr val="bg1"/>
                </a:solidFill>
              </a:rPr>
              <a:t>김병기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21302126 </a:t>
            </a:r>
            <a:r>
              <a:rPr lang="ko-KR" altLang="en-US" dirty="0" smtClean="0">
                <a:solidFill>
                  <a:schemeClr val="bg1"/>
                </a:solidFill>
              </a:rPr>
              <a:t>김한솔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21026813 </a:t>
            </a:r>
            <a:r>
              <a:rPr lang="ko-KR" altLang="en-US" dirty="0" smtClean="0">
                <a:solidFill>
                  <a:schemeClr val="bg1"/>
                </a:solidFill>
              </a:rPr>
              <a:t>윤종범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18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71406" y="7141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러일전쟁</a:t>
            </a:r>
            <a:endParaRPr lang="en-US" altLang="ko-KR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그림 14" descr="jpn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26" y="2357430"/>
            <a:ext cx="2238374" cy="1581150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3929058" y="2571744"/>
            <a:ext cx="1571636" cy="12144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 descr="미국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1571612"/>
            <a:ext cx="2214578" cy="1541364"/>
          </a:xfrm>
          <a:prstGeom prst="rect">
            <a:avLst/>
          </a:prstGeom>
        </p:spPr>
      </p:pic>
      <p:pic>
        <p:nvPicPr>
          <p:cNvPr id="18" name="그림 17" descr="영국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14" y="3286124"/>
            <a:ext cx="2231240" cy="15001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4348" y="5155512"/>
            <a:ext cx="80922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smtClean="0">
                <a:latin typeface="HY수평선M" pitchFamily="18" charset="-127"/>
                <a:ea typeface="HY수평선M" pitchFamily="18" charset="-127"/>
              </a:rPr>
              <a:t>일본을 </a:t>
            </a:r>
            <a:r>
              <a:rPr lang="ko-KR" altLang="en-US" sz="3500" dirty="0" smtClean="0">
                <a:latin typeface="HY수평선M" pitchFamily="18" charset="-127"/>
                <a:ea typeface="HY수평선M" pitchFamily="18" charset="-127"/>
              </a:rPr>
              <a:t>적극 지원한 세력</a:t>
            </a:r>
            <a:r>
              <a:rPr lang="en-US" altLang="ko-KR" sz="3500" dirty="0" smtClean="0">
                <a:latin typeface="HY수평선M" pitchFamily="18" charset="-127"/>
                <a:ea typeface="HY수평선M" pitchFamily="18" charset="-127"/>
              </a:rPr>
              <a:t> =</a:t>
            </a:r>
            <a:r>
              <a:rPr lang="ko-KR" altLang="en-US" sz="3500" dirty="0" smtClean="0">
                <a:latin typeface="HY수평선M" pitchFamily="18" charset="-127"/>
                <a:ea typeface="HY수평선M" pitchFamily="18" charset="-127"/>
              </a:rPr>
              <a:t> 영국과 미국</a:t>
            </a:r>
            <a:endParaRPr lang="ko-KR" altLang="en-US" sz="3500" dirty="0"/>
          </a:p>
        </p:txBody>
      </p:sp>
      <p:sp>
        <p:nvSpPr>
          <p:cNvPr id="20" name="TextBox 19"/>
          <p:cNvSpPr txBox="1"/>
          <p:nvPr/>
        </p:nvSpPr>
        <p:spPr>
          <a:xfrm>
            <a:off x="1428728" y="1197762"/>
            <a:ext cx="700140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err="1" smtClean="0">
                <a:latin typeface="HY수평선M" pitchFamily="18" charset="-127"/>
                <a:ea typeface="HY수평선M" pitchFamily="18" charset="-127"/>
              </a:rPr>
              <a:t>러</a:t>
            </a:r>
            <a:r>
              <a:rPr lang="en-US" altLang="ko-KR" sz="2800" dirty="0" smtClean="0">
                <a:latin typeface="바탕"/>
                <a:ea typeface="바탕"/>
              </a:rPr>
              <a:t>·</a:t>
            </a:r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일 양국은 루스벨트의 평화제의 수락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포츠머스 강화조약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  <p:pic>
        <p:nvPicPr>
          <p:cNvPr id="21" name="Picture 2" descr="포츠머스 강화 회의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2214554"/>
            <a:ext cx="5715040" cy="3538928"/>
          </a:xfrm>
          <a:prstGeom prst="rect">
            <a:avLst/>
          </a:prstGeom>
          <a:noFill/>
        </p:spPr>
      </p:pic>
      <p:pic>
        <p:nvPicPr>
          <p:cNvPr id="22" name="그림 21" descr="남만주.jpg"/>
          <p:cNvPicPr>
            <a:picLocks noChangeAspect="1"/>
          </p:cNvPicPr>
          <p:nvPr/>
        </p:nvPicPr>
        <p:blipFill>
          <a:blip r:embed="rId7"/>
          <a:srcRect l="47842" t="6329" r="6617" b="52344"/>
          <a:stretch>
            <a:fillRect/>
          </a:stretch>
        </p:blipFill>
        <p:spPr>
          <a:xfrm>
            <a:off x="428596" y="1357298"/>
            <a:ext cx="5214974" cy="4357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01158" y="3016749"/>
            <a:ext cx="3371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한국</a:t>
            </a:r>
            <a:r>
              <a:rPr lang="en-US" altLang="ko-KR" sz="22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남만주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HY수평선M" pitchFamily="18" charset="-127"/>
                <a:ea typeface="HY수평선M" pitchFamily="18" charset="-127"/>
              </a:rPr>
              <a:t>지배권</a:t>
            </a: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 확립</a:t>
            </a:r>
            <a:endParaRPr lang="en-US" altLang="ko-KR" sz="2200" dirty="0" smtClean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en-US" altLang="ko-KR" sz="2200" dirty="0" smtClean="0">
                <a:latin typeface="HY수평선M" pitchFamily="18" charset="-127"/>
                <a:ea typeface="HY수평선M" pitchFamily="18" charset="-127"/>
              </a:rPr>
              <a:t>1907</a:t>
            </a: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년 </a:t>
            </a:r>
            <a:r>
              <a:rPr lang="ko-KR" altLang="en-US" sz="2200" dirty="0" err="1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러일협상</a:t>
            </a:r>
            <a:endParaRPr lang="en-US" altLang="ko-KR" sz="2200" dirty="0" smtClean="0">
              <a:solidFill>
                <a:srgbClr val="FF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62" y="2297850"/>
            <a:ext cx="78309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000" b="1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제 </a:t>
            </a:r>
            <a:r>
              <a:rPr lang="en-US" altLang="ko-KR" sz="5000" b="1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5000" b="1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차 세계대전</a:t>
            </a:r>
            <a:r>
              <a:rPr lang="ko-KR" altLang="en-US" sz="5000" dirty="0" smtClean="0">
                <a:latin typeface="HY수평선M" pitchFamily="18" charset="-127"/>
                <a:ea typeface="HY수평선M" pitchFamily="18" charset="-127"/>
              </a:rPr>
              <a:t>으로</a:t>
            </a:r>
            <a:r>
              <a:rPr lang="ko-KR" altLang="en-US" sz="5000" b="1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5000" dirty="0" smtClean="0">
                <a:latin typeface="HY수평선M" pitchFamily="18" charset="-127"/>
                <a:ea typeface="HY수평선M" pitchFamily="18" charset="-127"/>
              </a:rPr>
              <a:t>가는 </a:t>
            </a:r>
            <a:endParaRPr lang="en-US" altLang="ko-KR" sz="5000" dirty="0" smtClean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5000" dirty="0" smtClean="0">
                <a:latin typeface="HY수평선M" pitchFamily="18" charset="-127"/>
                <a:ea typeface="HY수평선M" pitchFamily="18" charset="-127"/>
              </a:rPr>
              <a:t>세력구도 형성을 촉진</a:t>
            </a:r>
            <a:endParaRPr lang="en-US" altLang="ko-KR" sz="5000" dirty="0" smtClean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25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  <p:bldP spid="20" grpId="0"/>
      <p:bldP spid="20" grpId="1"/>
      <p:bldP spid="23" grpId="0"/>
      <p:bldP spid="23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러일전쟁 본문 이미지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624736" cy="6858000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8343781" y="0"/>
            <a:ext cx="800219" cy="6481145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spAutoFit/>
          </a:bodyPr>
          <a:lstStyle/>
          <a:p>
            <a:pPr algn="ctr"/>
            <a:r>
              <a:rPr lang="ko-KR" alt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지도로 보는 러일전쟁</a:t>
            </a:r>
            <a:endParaRPr lang="en-US" altLang="ko-K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직사각형 8">
            <a:hlinkClick r:id="rId3"/>
          </p:cNvPr>
          <p:cNvSpPr/>
          <p:nvPr/>
        </p:nvSpPr>
        <p:spPr>
          <a:xfrm>
            <a:off x="0" y="5993904"/>
            <a:ext cx="140364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dirty="0" smtClean="0">
                <a:latin typeface="HY수평선B" pitchFamily="18" charset="-127"/>
                <a:ea typeface="HY수평선B" pitchFamily="18" charset="-127"/>
              </a:rPr>
              <a:t>동영상</a:t>
            </a:r>
            <a:endParaRPr lang="en-US" altLang="ko-KR" sz="1500" dirty="0" smtClean="0">
              <a:latin typeface="HY수평선B" pitchFamily="18" charset="-127"/>
              <a:ea typeface="HY수평선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50825" y="2420938"/>
            <a:ext cx="8893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1" hangingPunct="1"/>
            <a:r>
              <a:rPr lang="ko-KR" altLang="en-US" sz="7200">
                <a:latin typeface="HY견고딕" pitchFamily="18" charset="-127"/>
                <a:ea typeface="HY견고딕" pitchFamily="18" charset="-127"/>
              </a:rPr>
              <a:t>만주사변과 중일전쟁</a:t>
            </a:r>
          </a:p>
        </p:txBody>
      </p:sp>
    </p:spTree>
    <p:extLst>
      <p:ext uri="{BB962C8B-B14F-4D97-AF65-F5344CB8AC3E}">
        <p14:creationId xmlns:p14="http://schemas.microsoft.com/office/powerpoint/2010/main" val="273299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5"/>
          <p:cNvSpPr txBox="1">
            <a:spLocks noChangeArrowheads="1"/>
          </p:cNvSpPr>
          <p:nvPr/>
        </p:nvSpPr>
        <p:spPr bwMode="auto">
          <a:xfrm>
            <a:off x="2124075" y="2917825"/>
            <a:ext cx="4967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1" hangingPunct="1"/>
            <a:r>
              <a:rPr lang="ko-KR" altLang="en-US" sz="6000" b="1"/>
              <a:t>만주사변 과정</a:t>
            </a:r>
          </a:p>
        </p:txBody>
      </p:sp>
      <p:pic>
        <p:nvPicPr>
          <p:cNvPr id="5" name="Picture 13" descr="C:\Users\종범\Desktop\만주사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49275"/>
            <a:ext cx="4097337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3300413"/>
            <a:ext cx="4498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kumimoji="0" lang="ko-KR" altLang="en-US" sz="2400">
                <a:latin typeface="HY견고딕" pitchFamily="18" charset="-127"/>
                <a:ea typeface="HY견고딕" pitchFamily="18" charset="-127"/>
                <a:cs typeface="Arial" charset="0"/>
              </a:rPr>
              <a:t>남만주 철도 보호 구실로 </a:t>
            </a:r>
            <a:endParaRPr kumimoji="0" lang="en-US" altLang="ko-KR" sz="2400">
              <a:latin typeface="HY견고딕" pitchFamily="18" charset="-127"/>
              <a:ea typeface="HY견고딕" pitchFamily="18" charset="-127"/>
              <a:cs typeface="Arial" charset="0"/>
            </a:endParaRPr>
          </a:p>
          <a:p>
            <a:pPr eaLnBrk="1" latinLnBrk="1" hangingPunct="1"/>
            <a:r>
              <a:rPr kumimoji="0" lang="en-US" altLang="ko-KR" sz="2400">
                <a:latin typeface="HY견고딕" pitchFamily="18" charset="-127"/>
                <a:ea typeface="HY견고딕" pitchFamily="18" charset="-127"/>
                <a:cs typeface="Arial" charset="0"/>
              </a:rPr>
              <a:t>1905</a:t>
            </a:r>
            <a:r>
              <a:rPr kumimoji="0" lang="ko-KR" altLang="en-US" sz="2400">
                <a:latin typeface="HY견고딕" pitchFamily="18" charset="-127"/>
                <a:ea typeface="HY견고딕" pitchFamily="18" charset="-127"/>
                <a:cs typeface="Arial" charset="0"/>
              </a:rPr>
              <a:t>년 만주 주둔 설치</a:t>
            </a:r>
            <a:endParaRPr kumimoji="0" lang="en-US" altLang="ko-KR" sz="240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0" y="4829175"/>
            <a:ext cx="40370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kumimoji="0" lang="en-US" altLang="ko-KR" sz="2400">
                <a:latin typeface="HY견고딕" pitchFamily="18" charset="-127"/>
                <a:ea typeface="HY견고딕" pitchFamily="18" charset="-127"/>
                <a:cs typeface="Arial" charset="0"/>
              </a:rPr>
              <a:t>1</a:t>
            </a:r>
            <a:r>
              <a:rPr kumimoji="0" lang="ko-KR" altLang="en-US" sz="2400">
                <a:latin typeface="HY견고딕" pitchFamily="18" charset="-127"/>
                <a:ea typeface="HY견고딕" pitchFamily="18" charset="-127"/>
                <a:cs typeface="Arial" charset="0"/>
              </a:rPr>
              <a:t>차세계대전이후 봉천파를 원조 중국 동북 지방을노림</a:t>
            </a:r>
            <a:endParaRPr kumimoji="0" lang="en-US" altLang="ko-KR" sz="240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4572000" y="982663"/>
            <a:ext cx="3313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en-US" altLang="ko-KR" sz="2400">
                <a:latin typeface="HY견고딕" pitchFamily="18" charset="-127"/>
                <a:ea typeface="HY견고딕" pitchFamily="18" charset="-127"/>
              </a:rPr>
              <a:t>1905</a:t>
            </a:r>
            <a:r>
              <a:rPr lang="ko-KR" altLang="en-US" sz="2400">
                <a:latin typeface="HY견고딕" pitchFamily="18" charset="-127"/>
                <a:ea typeface="HY견고딕" pitchFamily="18" charset="-127"/>
              </a:rPr>
              <a:t>년 포츠머스조약 </a:t>
            </a:r>
            <a:endParaRPr lang="en-US" altLang="ko-KR" sz="24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4572000" y="2136775"/>
            <a:ext cx="454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400">
                <a:latin typeface="HY견고딕" pitchFamily="18" charset="-127"/>
                <a:ea typeface="HY견고딕" pitchFamily="18" charset="-127"/>
              </a:rPr>
              <a:t>만주 창춘</a:t>
            </a:r>
            <a:r>
              <a:rPr lang="en-US" altLang="ko-KR" sz="240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>
                <a:latin typeface="HY견고딕" pitchFamily="18" charset="-127"/>
                <a:ea typeface="HY견고딕" pitchFamily="18" charset="-127"/>
              </a:rPr>
              <a:t>뤼순 철도 이권 획득 </a:t>
            </a:r>
          </a:p>
        </p:txBody>
      </p:sp>
    </p:spTree>
    <p:extLst>
      <p:ext uri="{BB962C8B-B14F-4D97-AF65-F5344CB8AC3E}">
        <p14:creationId xmlns:p14="http://schemas.microsoft.com/office/powerpoint/2010/main" val="9614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6" grpId="0"/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_x192664680" descr="EMB00000ec42b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6" t="33983" r="43149" b="28250"/>
          <a:stretch>
            <a:fillRect/>
          </a:stretch>
        </p:blipFill>
        <p:spPr bwMode="auto">
          <a:xfrm>
            <a:off x="214313" y="3208338"/>
            <a:ext cx="45021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313" y="6232525"/>
            <a:ext cx="4608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000" b="1" i="1"/>
              <a:t>열차 폭파사건을 취재하는 일본 기자들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5900" y="333375"/>
            <a:ext cx="3995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400" b="1"/>
              <a:t>일본 관동군이 만주 침략의 구실로 자작극을 벌임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4313" y="1581150"/>
            <a:ext cx="4357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en-US" altLang="ko-KR" sz="2400" b="1" dirty="0"/>
              <a:t>1931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9</a:t>
            </a:r>
            <a:r>
              <a:rPr lang="ko-KR" altLang="en-US" sz="2400" b="1" dirty="0"/>
              <a:t>월 </a:t>
            </a:r>
            <a:r>
              <a:rPr lang="en-US" altLang="ko-KR" sz="2400" b="1" dirty="0"/>
              <a:t>18</a:t>
            </a:r>
            <a:r>
              <a:rPr lang="ko-KR" altLang="en-US" sz="2400" b="1" dirty="0"/>
              <a:t>일 오후 </a:t>
            </a:r>
            <a:r>
              <a:rPr lang="en-US" altLang="ko-KR" sz="2400" b="1" dirty="0"/>
              <a:t>10</a:t>
            </a:r>
            <a:r>
              <a:rPr lang="ko-KR" altLang="en-US" sz="2400" b="1" dirty="0"/>
              <a:t>시 </a:t>
            </a:r>
            <a:r>
              <a:rPr lang="en-US" altLang="ko-KR" sz="2400" b="1" dirty="0"/>
              <a:t>30</a:t>
            </a:r>
            <a:r>
              <a:rPr lang="ko-KR" altLang="en-US" sz="2400" b="1" dirty="0"/>
              <a:t>분경 </a:t>
            </a:r>
            <a:r>
              <a:rPr lang="ko-KR" altLang="en-US" sz="2400" b="1" dirty="0" err="1"/>
              <a:t>류타오후의</a:t>
            </a:r>
            <a:r>
              <a:rPr lang="ko-KR" altLang="en-US" sz="2400" b="1" dirty="0"/>
              <a:t> 만철 </a:t>
            </a:r>
            <a:endParaRPr lang="en-US" altLang="ko-KR" sz="2400" b="1" dirty="0"/>
          </a:p>
          <a:p>
            <a:pPr eaLnBrk="1" latinLnBrk="1" hangingPunct="1"/>
            <a:r>
              <a:rPr lang="ko-KR" altLang="en-US" sz="2400" b="1" dirty="0"/>
              <a:t>선로를 폭파시킴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03800" y="3894138"/>
            <a:ext cx="3778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400" b="1"/>
              <a:t>장쉐랑이 지휘하는 동북국 소행이라고 발표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03800" y="5302250"/>
            <a:ext cx="3889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400" b="1"/>
              <a:t>일본 관동군 만주 침략 개시</a:t>
            </a:r>
          </a:p>
        </p:txBody>
      </p:sp>
      <p:pic>
        <p:nvPicPr>
          <p:cNvPr id="34823" name="_x192641840" descr="EMB00000ec42b6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6" t="28104" r="28444" b="31635"/>
          <a:stretch>
            <a:fillRect/>
          </a:stretch>
        </p:blipFill>
        <p:spPr bwMode="auto">
          <a:xfrm>
            <a:off x="4716463" y="123825"/>
            <a:ext cx="42814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24525" y="3013075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000" b="1" i="1"/>
              <a:t>폭발 직후의 철로</a:t>
            </a:r>
          </a:p>
        </p:txBody>
      </p:sp>
    </p:spTree>
    <p:extLst>
      <p:ext uri="{BB962C8B-B14F-4D97-AF65-F5344CB8AC3E}">
        <p14:creationId xmlns:p14="http://schemas.microsoft.com/office/powerpoint/2010/main" val="26136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_x114050792" descr="EMB00000d5c25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8" t="28278" r="24434" b="27155"/>
          <a:stretch>
            <a:fillRect/>
          </a:stretch>
        </p:blipFill>
        <p:spPr bwMode="auto">
          <a:xfrm>
            <a:off x="107950" y="139700"/>
            <a:ext cx="49736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400050" y="3163888"/>
            <a:ext cx="410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1" hangingPunct="1"/>
            <a:r>
              <a:rPr lang="ko-KR" altLang="en-US" b="1" i="1"/>
              <a:t>열차로 수송되는 일본군의 전차</a:t>
            </a:r>
            <a:endParaRPr lang="en-US" altLang="ko-KR" b="1" i="1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19700" y="158750"/>
            <a:ext cx="3673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en-US" altLang="ko-KR" sz="2400" b="1"/>
              <a:t>1931</a:t>
            </a:r>
            <a:r>
              <a:rPr lang="ko-KR" altLang="en-US" sz="2400" b="1"/>
              <a:t>년 </a:t>
            </a:r>
            <a:r>
              <a:rPr lang="en-US" altLang="ko-KR" sz="2400" b="1"/>
              <a:t>10</a:t>
            </a:r>
            <a:r>
              <a:rPr lang="ko-KR" altLang="en-US" sz="2400" b="1"/>
              <a:t>월 진저우 폭격 만주 남부 점령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9700" y="1341438"/>
            <a:ext cx="3097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en-US" altLang="ko-KR" sz="2400" b="1"/>
              <a:t>11</a:t>
            </a:r>
            <a:r>
              <a:rPr lang="ko-KR" altLang="en-US" sz="2400" b="1"/>
              <a:t>월 치치하얼 점령</a:t>
            </a:r>
            <a:r>
              <a:rPr lang="en-US" altLang="ko-KR" sz="2400" b="1"/>
              <a:t>, </a:t>
            </a:r>
            <a:r>
              <a:rPr lang="ko-KR" altLang="en-US" sz="2400" b="1"/>
              <a:t>동북 </a:t>
            </a:r>
            <a:r>
              <a:rPr lang="en-US" altLang="ko-KR" sz="2400" b="1"/>
              <a:t>3</a:t>
            </a:r>
            <a:r>
              <a:rPr lang="ko-KR" altLang="en-US" sz="2400" b="1"/>
              <a:t>성 장악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19700" y="2628900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en-US" altLang="ko-KR" sz="2400" b="1"/>
              <a:t>1932</a:t>
            </a:r>
            <a:r>
              <a:rPr lang="ko-KR" altLang="en-US" sz="2400" b="1"/>
              <a:t>년 </a:t>
            </a:r>
            <a:r>
              <a:rPr lang="en-US" altLang="ko-KR" sz="2400" b="1"/>
              <a:t>1</a:t>
            </a:r>
            <a:r>
              <a:rPr lang="ko-KR" altLang="en-US" sz="2400" b="1"/>
              <a:t>월 치치하얼 제압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5900" y="3663950"/>
            <a:ext cx="6443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400" b="1"/>
              <a:t>국제연맹은 </a:t>
            </a:r>
            <a:r>
              <a:rPr lang="en-US" altLang="ko-KR" sz="2400" b="1"/>
              <a:t>‘</a:t>
            </a:r>
            <a:r>
              <a:rPr lang="ko-KR" altLang="en-US" sz="2400" b="1"/>
              <a:t>리턴 조사단</a:t>
            </a:r>
            <a:r>
              <a:rPr lang="en-US" altLang="ko-KR" sz="2400" b="1"/>
              <a:t>’ </a:t>
            </a:r>
            <a:r>
              <a:rPr lang="ko-KR" altLang="en-US" sz="2400" b="1"/>
              <a:t>파견</a:t>
            </a:r>
            <a:r>
              <a:rPr lang="en-US" altLang="ko-KR" sz="2400" b="1"/>
              <a:t>, </a:t>
            </a:r>
            <a:r>
              <a:rPr lang="ko-KR" altLang="en-US" sz="2400" b="1"/>
              <a:t>보고서 채택 후 일본 철수 권고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5900" y="5068888"/>
            <a:ext cx="676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ko-KR" altLang="en-US" sz="2400" b="1"/>
              <a:t>일본 철수 거부</a:t>
            </a:r>
            <a:r>
              <a:rPr lang="en-US" altLang="ko-KR" sz="2400" b="1"/>
              <a:t>, 1933</a:t>
            </a:r>
            <a:r>
              <a:rPr lang="ko-KR" altLang="en-US" sz="2400" b="1"/>
              <a:t>년 </a:t>
            </a:r>
            <a:r>
              <a:rPr lang="en-US" altLang="ko-KR" sz="2400" b="1"/>
              <a:t>3</a:t>
            </a:r>
            <a:r>
              <a:rPr lang="ko-KR" altLang="en-US" sz="2400" b="1"/>
              <a:t>월 국제연맹 탈퇴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750" y="6021388"/>
            <a:ext cx="6192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/>
            <a:r>
              <a:rPr lang="en-US" altLang="ko-KR" sz="2400" b="1"/>
              <a:t>-&gt; </a:t>
            </a:r>
            <a:r>
              <a:rPr lang="ko-KR" altLang="en-US" sz="2400" b="1"/>
              <a:t>일본의 군국주의 체제 확립</a:t>
            </a:r>
            <a:r>
              <a:rPr lang="en-US" altLang="ko-KR" sz="2400" b="1"/>
              <a:t> </a:t>
            </a:r>
            <a:r>
              <a:rPr lang="ko-KR" altLang="en-US" sz="2400" b="1"/>
              <a:t>시키는 계기</a:t>
            </a:r>
          </a:p>
        </p:txBody>
      </p:sp>
      <p:pic>
        <p:nvPicPr>
          <p:cNvPr id="11" name="_x192666920" descr="EMB00000ec42b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t="26857" r="38914" b="32526"/>
          <a:stretch>
            <a:fillRect/>
          </a:stretch>
        </p:blipFill>
        <p:spPr bwMode="auto">
          <a:xfrm>
            <a:off x="5049838" y="4221163"/>
            <a:ext cx="39306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_x192640560" descr="EMB00000ec42b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4" t="38437" r="40364" b="35732"/>
          <a:stretch>
            <a:fillRect/>
          </a:stretch>
        </p:blipFill>
        <p:spPr bwMode="auto">
          <a:xfrm>
            <a:off x="123825" y="3281363"/>
            <a:ext cx="495776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4544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endParaRPr lang="ko-KR" altLang="en-US"/>
          </a:p>
        </p:txBody>
      </p:sp>
      <p:pic>
        <p:nvPicPr>
          <p:cNvPr id="37889" name="_x114124184" descr="EMB0000035456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4" t="15201" r="22401" b="34636"/>
          <a:stretch>
            <a:fillRect/>
          </a:stretch>
        </p:blipFill>
        <p:spPr bwMode="auto">
          <a:xfrm>
            <a:off x="179388" y="228600"/>
            <a:ext cx="4824412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8" y="3632200"/>
            <a:ext cx="3671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만주사변 당시 일본군의 장갑열차</a:t>
            </a: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endParaRPr lang="ko-KR" altLang="en-US"/>
          </a:p>
        </p:txBody>
      </p:sp>
      <p:pic>
        <p:nvPicPr>
          <p:cNvPr id="37891" name="_x115617352" descr="EMB0000035456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8" t="21762" r="22800" b="24477"/>
          <a:stretch>
            <a:fillRect/>
          </a:stretch>
        </p:blipFill>
        <p:spPr bwMode="auto">
          <a:xfrm>
            <a:off x="3276600" y="2343150"/>
            <a:ext cx="57404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75463" y="1701800"/>
            <a:ext cx="22336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침략 후 수박회식을 </a:t>
            </a:r>
            <a:endParaRPr lang="en-US" altLang="ko-KR" b="1" i="1"/>
          </a:p>
          <a:p>
            <a:r>
              <a:rPr lang="ko-KR" altLang="en-US" b="1" i="1"/>
              <a:t>즐기는 일본군</a:t>
            </a:r>
          </a:p>
        </p:txBody>
      </p:sp>
      <p:sp>
        <p:nvSpPr>
          <p:cNvPr id="1536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endParaRPr lang="ko-KR" altLang="en-US"/>
          </a:p>
        </p:txBody>
      </p:sp>
      <p:pic>
        <p:nvPicPr>
          <p:cNvPr id="37893" name="_x113881288" descr="EMB0000035456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3" t="25572" r="22800" b="33154"/>
          <a:stretch>
            <a:fillRect/>
          </a:stretch>
        </p:blipFill>
        <p:spPr bwMode="auto">
          <a:xfrm>
            <a:off x="971550" y="841375"/>
            <a:ext cx="7488238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3850" y="5230813"/>
            <a:ext cx="287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일본이 만주 시핑에 세운 전차학교의 훈련모습</a:t>
            </a:r>
          </a:p>
        </p:txBody>
      </p:sp>
    </p:spTree>
    <p:extLst>
      <p:ext uri="{BB962C8B-B14F-4D97-AF65-F5344CB8AC3E}">
        <p14:creationId xmlns:p14="http://schemas.microsoft.com/office/powerpoint/2010/main" val="91362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2124075" y="2917825"/>
            <a:ext cx="4967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1" hangingPunct="1"/>
            <a:r>
              <a:rPr lang="ko-KR" altLang="en-US" sz="6000" b="1"/>
              <a:t>중일전쟁 과정</a:t>
            </a:r>
          </a:p>
        </p:txBody>
      </p:sp>
      <p:pic>
        <p:nvPicPr>
          <p:cNvPr id="16387" name="_x193577112" descr="EMB00000ec42b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2507" r="8429" b="719"/>
          <a:stretch>
            <a:fillRect/>
          </a:stretch>
        </p:blipFill>
        <p:spPr bwMode="auto">
          <a:xfrm>
            <a:off x="179388" y="188913"/>
            <a:ext cx="33131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979613" y="5013325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2400" b="1"/>
              <a:t>1937</a:t>
            </a:r>
            <a:r>
              <a:rPr lang="ko-KR" altLang="en-US" sz="2400" b="1"/>
              <a:t>년 </a:t>
            </a:r>
            <a:r>
              <a:rPr lang="en-US" altLang="ko-KR" sz="2400" b="1"/>
              <a:t>7</a:t>
            </a:r>
            <a:r>
              <a:rPr lang="ko-KR" altLang="en-US" sz="2400" b="1"/>
              <a:t>월 </a:t>
            </a:r>
            <a:r>
              <a:rPr lang="en-US" altLang="ko-KR" sz="2400" b="1"/>
              <a:t>7</a:t>
            </a:r>
            <a:r>
              <a:rPr lang="ko-KR" altLang="en-US" sz="2400" b="1"/>
              <a:t>일 중국침략으로 시작</a:t>
            </a:r>
            <a:endParaRPr lang="en-US" altLang="ko-KR" sz="2400" b="1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79613" y="5651500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sz="2400" b="1"/>
              <a:t>중화민국과 일본제국 사이의 전쟁</a:t>
            </a:r>
            <a:endParaRPr lang="en-US" altLang="ko-KR" sz="2400" b="1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79613" y="6227763"/>
            <a:ext cx="5256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2400" b="1"/>
              <a:t>20</a:t>
            </a:r>
            <a:r>
              <a:rPr lang="ko-KR" altLang="en-US" sz="2400" b="1"/>
              <a:t>세기 아시아 최대 규모의 전쟁</a:t>
            </a:r>
            <a:endParaRPr lang="en-US" altLang="ko-KR" sz="2400" b="1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850" y="4614863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중일전쟁 일본의 진로</a:t>
            </a:r>
          </a:p>
        </p:txBody>
      </p:sp>
      <p:pic>
        <p:nvPicPr>
          <p:cNvPr id="8" name="Picture 2" descr="C:\Users\종범\Desktop\Ilbonjeguk_png_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88913"/>
            <a:ext cx="3730625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88125" y="4521200"/>
            <a:ext cx="2490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1" hangingPunct="1"/>
            <a:r>
              <a:rPr lang="ko-KR" altLang="en-US" sz="2000" b="1" i="1"/>
              <a:t>제 </a:t>
            </a:r>
            <a:r>
              <a:rPr lang="en-US" altLang="ko-KR" sz="2000" b="1" i="1"/>
              <a:t>2</a:t>
            </a:r>
            <a:r>
              <a:rPr lang="ko-KR" altLang="en-US" sz="2000" b="1" i="1"/>
              <a:t>차세계대전 중 </a:t>
            </a:r>
            <a:endParaRPr lang="en-US" altLang="ko-KR" sz="2000" b="1" i="1"/>
          </a:p>
          <a:p>
            <a:pPr algn="ctr" eaLnBrk="1" latinLnBrk="1" hangingPunct="1"/>
            <a:r>
              <a:rPr lang="ko-KR" altLang="en-US" sz="2000" b="1" i="1"/>
              <a:t>일본 침략 지도 </a:t>
            </a:r>
            <a:endParaRPr lang="ko-KR" altLang="ko-KR" sz="2000" b="1" i="1"/>
          </a:p>
        </p:txBody>
      </p:sp>
      <p:pic>
        <p:nvPicPr>
          <p:cNvPr id="11" name="Picture 2" descr="C:\Users\lgpc\Desktop\3_mirej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22263"/>
            <a:ext cx="8193088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7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_x115617992" descr="EMB0000035456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21931" r="27167" b="26849"/>
          <a:stretch>
            <a:fillRect/>
          </a:stretch>
        </p:blipFill>
        <p:spPr bwMode="auto">
          <a:xfrm>
            <a:off x="179388" y="228600"/>
            <a:ext cx="6710362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_x113512984" descr="EMB00000354560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8" t="26166" r="29814" b="31503"/>
          <a:stretch>
            <a:fillRect/>
          </a:stretch>
        </p:blipFill>
        <p:spPr bwMode="auto">
          <a:xfrm>
            <a:off x="2411413" y="1989138"/>
            <a:ext cx="662463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_x186991896" descr="EMB00000354560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 t="22647" r="29814" b="36084"/>
          <a:stretch>
            <a:fillRect/>
          </a:stretch>
        </p:blipFill>
        <p:spPr bwMode="auto">
          <a:xfrm>
            <a:off x="971550" y="884238"/>
            <a:ext cx="72009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3375" y="5929313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승리를 기뻐하는 일본군</a:t>
            </a:r>
          </a:p>
        </p:txBody>
      </p:sp>
    </p:spTree>
    <p:extLst>
      <p:ext uri="{BB962C8B-B14F-4D97-AF65-F5344CB8AC3E}">
        <p14:creationId xmlns:p14="http://schemas.microsoft.com/office/powerpoint/2010/main" val="418596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_x33553160" descr="EMB0000035456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34630" r="60388" b="30022"/>
          <a:stretch>
            <a:fillRect/>
          </a:stretch>
        </p:blipFill>
        <p:spPr bwMode="auto">
          <a:xfrm>
            <a:off x="133350" y="115888"/>
            <a:ext cx="5337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950" y="3357563"/>
            <a:ext cx="429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중일전쟁 당시 학살당한 중국 아이들</a:t>
            </a:r>
          </a:p>
        </p:txBody>
      </p:sp>
      <p:pic>
        <p:nvPicPr>
          <p:cNvPr id="30727" name="_x116023960" descr="EMB0000035456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6" t="18375" r="23064" b="32733"/>
          <a:stretch>
            <a:fillRect/>
          </a:stretch>
        </p:blipFill>
        <p:spPr bwMode="auto">
          <a:xfrm>
            <a:off x="2840038" y="2492375"/>
            <a:ext cx="6059487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76900" y="1846263"/>
            <a:ext cx="3240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난징 대학살로 강가에 버려진 중국인들의 시체</a:t>
            </a:r>
          </a:p>
        </p:txBody>
      </p:sp>
      <p:pic>
        <p:nvPicPr>
          <p:cNvPr id="30729" name="_x186992616" descr="EMB0000035456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6" t="25993" r="26241" b="20035"/>
          <a:stretch>
            <a:fillRect/>
          </a:stretch>
        </p:blipFill>
        <p:spPr bwMode="auto">
          <a:xfrm>
            <a:off x="1908175" y="736600"/>
            <a:ext cx="61817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3350" y="4856163"/>
            <a:ext cx="17764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일본도를 이용한 대량학살을 자랑스러워하는 일본기사</a:t>
            </a:r>
          </a:p>
        </p:txBody>
      </p:sp>
    </p:spTree>
    <p:extLst>
      <p:ext uri="{BB962C8B-B14F-4D97-AF65-F5344CB8AC3E}">
        <p14:creationId xmlns:p14="http://schemas.microsoft.com/office/powerpoint/2010/main" val="23750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러시아 국기"/>
          <p:cNvPicPr preferRelativeResize="0">
            <a:picLocks noChangeArrowheads="1"/>
          </p:cNvPicPr>
          <p:nvPr/>
        </p:nvPicPr>
        <p:blipFill>
          <a:blip r:embed="rId2" cstate="print">
            <a:lum bright="70000" contrast="-70000"/>
          </a:blip>
          <a:srcRect l="14944" t="1887" b="9950"/>
          <a:stretch>
            <a:fillRect/>
          </a:stretch>
        </p:blipFill>
        <p:spPr bwMode="auto">
          <a:xfrm>
            <a:off x="0" y="3429000"/>
            <a:ext cx="4716016" cy="3429000"/>
          </a:xfrm>
          <a:prstGeom prst="rect">
            <a:avLst/>
          </a:prstGeom>
          <a:noFill/>
        </p:spPr>
      </p:pic>
      <p:pic>
        <p:nvPicPr>
          <p:cNvPr id="14342" name="Picture 6" descr="일본 국기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r="10026" b="2246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14340" name="Picture 4" descr="중화인민공화국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572000" y="-27384"/>
            <a:ext cx="4572000" cy="350100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4" name="직사각형 3"/>
          <p:cNvSpPr/>
          <p:nvPr/>
        </p:nvSpPr>
        <p:spPr>
          <a:xfrm>
            <a:off x="-2267744" y="188640"/>
            <a:ext cx="9144000" cy="2708434"/>
          </a:xfrm>
          <a:prstGeom prst="rect">
            <a:avLst/>
          </a:prstGeom>
          <a:noFill/>
          <a:scene3d>
            <a:camera prst="isometricOffAxis1Right">
              <a:rot lat="0" lon="0" rev="0"/>
            </a:camera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ko-KR" altLang="en-US" sz="8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청일전쟁</a:t>
            </a:r>
            <a:endParaRPr lang="en-US" altLang="ko-KR" sz="85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맑은 고딕"/>
              <a:ea typeface="맑은 고딕"/>
            </a:endParaRPr>
          </a:p>
          <a:p>
            <a:pPr algn="ctr"/>
            <a:r>
              <a:rPr lang="ko-KR" altLang="en-US" sz="8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맑은 고딕"/>
                <a:ea typeface="맑은 고딕"/>
              </a:rPr>
              <a:t>러일전쟁</a:t>
            </a:r>
            <a:endParaRPr lang="en-US" altLang="ko-KR" sz="8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5183560" y="5143512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3000" b="1" dirty="0" smtClean="0">
                <a:latin typeface="HY수평선M" pitchFamily="18" charset="-127"/>
                <a:ea typeface="HY수평선M" pitchFamily="18" charset="-127"/>
              </a:rPr>
              <a:t>일본어일본학과</a:t>
            </a:r>
            <a:endParaRPr lang="en-US" altLang="ko-KR" sz="3000" b="1" dirty="0" smtClean="0">
              <a:latin typeface="HY수평선M" pitchFamily="18" charset="-127"/>
              <a:ea typeface="HY수평선M" pitchFamily="18" charset="-127"/>
            </a:endParaRPr>
          </a:p>
          <a:p>
            <a:pPr algn="r"/>
            <a:r>
              <a:rPr lang="en-US" altLang="ko-KR" sz="3000" b="1" dirty="0" smtClean="0">
                <a:latin typeface="HY수평선M" pitchFamily="18" charset="-127"/>
                <a:ea typeface="HY수평선M" pitchFamily="18" charset="-127"/>
              </a:rPr>
              <a:t>21302126</a:t>
            </a:r>
          </a:p>
          <a:p>
            <a:pPr algn="r"/>
            <a:r>
              <a:rPr lang="ko-KR" altLang="en-US" sz="3000" b="1" dirty="0" smtClean="0">
                <a:latin typeface="HY수평선M" pitchFamily="18" charset="-127"/>
                <a:ea typeface="HY수평선M" pitchFamily="18" charset="-127"/>
              </a:rPr>
              <a:t>김 한솔</a:t>
            </a:r>
            <a:endParaRPr lang="ko-KR" altLang="en-US" sz="3000" b="1" dirty="0">
              <a:latin typeface="HY수평선M" pitchFamily="18" charset="-127"/>
              <a:ea typeface="HY수평선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_x114101976" descr="EMB0000035456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10925" r="24918" b="39546"/>
          <a:stretch>
            <a:fillRect/>
          </a:stretch>
        </p:blipFill>
        <p:spPr bwMode="auto">
          <a:xfrm>
            <a:off x="107950" y="115888"/>
            <a:ext cx="47085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950" y="3716338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수탈한 군량미를 배부하는 모습</a:t>
            </a:r>
          </a:p>
        </p:txBody>
      </p:sp>
      <p:pic>
        <p:nvPicPr>
          <p:cNvPr id="39939" name="_x114082880" descr="EMB0000035456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9" t="31245" r="22667" b="34679"/>
          <a:stretch>
            <a:fillRect/>
          </a:stretch>
        </p:blipFill>
        <p:spPr bwMode="auto">
          <a:xfrm>
            <a:off x="963613" y="2781300"/>
            <a:ext cx="805338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35600" y="2349500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ko-KR" altLang="en-US" b="1" i="1"/>
              <a:t>위안부로 끌려가는 중국 여성들</a:t>
            </a:r>
          </a:p>
        </p:txBody>
      </p:sp>
    </p:spTree>
    <p:extLst>
      <p:ext uri="{BB962C8B-B14F-4D97-AF65-F5344CB8AC3E}">
        <p14:creationId xmlns:p14="http://schemas.microsoft.com/office/powerpoint/2010/main" val="5682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179388" y="-26988"/>
            <a:ext cx="878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1" hangingPunct="1"/>
            <a:r>
              <a:rPr lang="ko-KR" altLang="en-US" sz="4800" b="1"/>
              <a:t>중일전쟁 중 일본의 상황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8" y="1538288"/>
            <a:ext cx="8713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r>
              <a:rPr lang="ko-KR" altLang="en-US" sz="2800" b="1" dirty="0"/>
              <a:t>영일 동맹으로 연합국에 가담하여 참전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2258641"/>
            <a:ext cx="8713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r>
              <a:rPr lang="ko-KR" altLang="en-US" sz="2800" b="1"/>
              <a:t>독일에 선전포고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2996952"/>
            <a:ext cx="8713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r>
              <a:rPr lang="ko-KR" altLang="en-US" sz="2800" b="1"/>
              <a:t>독일령인 산둥반도</a:t>
            </a:r>
            <a:r>
              <a:rPr lang="en-US" altLang="ko-KR" sz="2800" b="1"/>
              <a:t> </a:t>
            </a:r>
            <a:r>
              <a:rPr lang="ko-KR" altLang="en-US" sz="2800" b="1"/>
              <a:t>교주만과 남양군도 점령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388" y="3770809"/>
            <a:ext cx="8713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r>
              <a:rPr lang="en-US" altLang="ko-KR" sz="2800" b="1"/>
              <a:t>1915</a:t>
            </a:r>
            <a:r>
              <a:rPr lang="ko-KR" altLang="en-US" sz="2800" b="1"/>
              <a:t>년 </a:t>
            </a:r>
            <a:r>
              <a:rPr lang="en-US" altLang="ko-KR" sz="2800" b="1"/>
              <a:t>1</a:t>
            </a:r>
            <a:r>
              <a:rPr lang="ko-KR" altLang="en-US" sz="2800" b="1"/>
              <a:t>월 만주와 산둥반도 등 일본이권 반영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388" y="4581128"/>
            <a:ext cx="8713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r>
              <a:rPr lang="ko-KR" altLang="en-US" sz="2800" b="1"/>
              <a:t>남만주와 내몽골 일부를 조차 요지로 </a:t>
            </a:r>
            <a:r>
              <a:rPr lang="en-US" altLang="ko-KR" sz="2800" b="1"/>
              <a:t>21</a:t>
            </a:r>
            <a:r>
              <a:rPr lang="ko-KR" altLang="en-US" sz="2800" b="1"/>
              <a:t>개의 특혜요구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9388" y="5373216"/>
            <a:ext cx="8713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r>
              <a:rPr lang="ko-KR" altLang="en-US" sz="2800" b="1" dirty="0"/>
              <a:t>독보적 강대국으로 인식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9550" y="6146800"/>
            <a:ext cx="8713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r>
              <a:rPr lang="ko-KR" altLang="en-US" sz="2800" b="1"/>
              <a:t>일본제국에서 다이쇼 데모크라시로 경제호황</a:t>
            </a:r>
          </a:p>
        </p:txBody>
      </p:sp>
    </p:spTree>
    <p:extLst>
      <p:ext uri="{BB962C8B-B14F-4D97-AF65-F5344CB8AC3E}">
        <p14:creationId xmlns:p14="http://schemas.microsoft.com/office/powerpoint/2010/main" val="28355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26595" y="2967335"/>
            <a:ext cx="3890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태평양 전쟁</a:t>
            </a:r>
            <a:endParaRPr lang="en-US" altLang="ko-KR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3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 rot="21264636">
            <a:off x="48868" y="314026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태평양전쟁</a:t>
            </a:r>
            <a:endParaRPr lang="en-US" altLang="ko-K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그림 3" descr="일본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844824"/>
            <a:ext cx="2867025" cy="1914525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863032" y="2276872"/>
            <a:ext cx="128503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7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VS</a:t>
            </a:r>
            <a:endParaRPr lang="en-US" altLang="ko-KR" sz="7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그림 5" descr="중국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844824"/>
            <a:ext cx="2880320" cy="1944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800" y="4414172"/>
            <a:ext cx="37160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 smtClean="0"/>
              <a:t>장기화되는 중∙일간 전쟁</a:t>
            </a:r>
            <a:endParaRPr lang="ko-KR" alt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1475656" y="4963234"/>
            <a:ext cx="6109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/>
              <a:t>전쟁을 위한 </a:t>
            </a:r>
            <a:r>
              <a:rPr lang="ko-KR" altLang="en-US" sz="3000" u="sng" dirty="0" smtClean="0"/>
              <a:t>지하자원</a:t>
            </a:r>
            <a:r>
              <a:rPr lang="ko-KR" altLang="en-US" sz="3000" dirty="0" smtClean="0"/>
              <a:t> </a:t>
            </a:r>
            <a:r>
              <a:rPr lang="ko-KR" altLang="en-US" sz="3000" dirty="0"/>
              <a:t>및 </a:t>
            </a:r>
            <a:r>
              <a:rPr lang="ko-KR" altLang="en-US" sz="3000" u="sng" dirty="0" smtClean="0"/>
              <a:t>원료부족</a:t>
            </a:r>
            <a:endParaRPr lang="ko-KR" altLang="en-US" sz="3000" u="sng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37511"/>
            <a:ext cx="3672409" cy="2448272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>
          <a:xfrm>
            <a:off x="4211960" y="2420888"/>
            <a:ext cx="864096" cy="79208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232548" y="4675145"/>
            <a:ext cx="752321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smtClean="0"/>
              <a:t>미국→일본 </a:t>
            </a:r>
            <a:r>
              <a:rPr lang="ko-KR" altLang="en-US" sz="3500" dirty="0"/>
              <a:t>군대의 </a:t>
            </a:r>
            <a:r>
              <a:rPr lang="ko-KR" altLang="en-US" sz="3500" dirty="0">
                <a:solidFill>
                  <a:srgbClr val="FF0000"/>
                </a:solidFill>
              </a:rPr>
              <a:t>완전 철수</a:t>
            </a:r>
            <a:r>
              <a:rPr lang="ko-KR" altLang="en-US" sz="3500" dirty="0"/>
              <a:t>를</a:t>
            </a:r>
            <a:r>
              <a:rPr lang="ko-KR" altLang="en-US" sz="3500" dirty="0">
                <a:solidFill>
                  <a:srgbClr val="FF0000"/>
                </a:solidFill>
              </a:rPr>
              <a:t> </a:t>
            </a:r>
            <a:r>
              <a:rPr lang="ko-KR" altLang="en-US" sz="3500" dirty="0" smtClean="0"/>
              <a:t>요구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2110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48680"/>
            <a:ext cx="4571033" cy="26939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4048" y="1340768"/>
            <a:ext cx="3624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/>
              <a:t>미일 통상 조약</a:t>
            </a:r>
            <a:endParaRPr lang="ko-KR" altLang="en-US" sz="4000" b="1" dirty="0"/>
          </a:p>
        </p:txBody>
      </p:sp>
      <p:sp>
        <p:nvSpPr>
          <p:cNvPr id="5" name="직사각형 4"/>
          <p:cNvSpPr/>
          <p:nvPr/>
        </p:nvSpPr>
        <p:spPr>
          <a:xfrm rot="20040310">
            <a:off x="5592001" y="1071464"/>
            <a:ext cx="199285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7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파기</a:t>
            </a:r>
            <a:endParaRPr lang="en-US" altLang="ko-KR" sz="7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8" y="3463948"/>
            <a:ext cx="3622649" cy="24133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4410" r="3012" b="4016"/>
          <a:stretch/>
        </p:blipFill>
        <p:spPr>
          <a:xfrm>
            <a:off x="856811" y="3463948"/>
            <a:ext cx="3283141" cy="2413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1765" y="5807586"/>
            <a:ext cx="67746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dirty="0" smtClean="0"/>
              <a:t>철광석</a:t>
            </a:r>
            <a:r>
              <a:rPr lang="en-US" altLang="ko-KR" sz="5000" dirty="0" smtClean="0"/>
              <a:t>, </a:t>
            </a:r>
            <a:r>
              <a:rPr lang="ko-KR" altLang="en-US" sz="5000" dirty="0" smtClean="0"/>
              <a:t>석유 수출 중단</a:t>
            </a:r>
            <a:endParaRPr lang="ko-KR" altLang="en-US" sz="5000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260648"/>
            <a:ext cx="77251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smtClean="0"/>
              <a:t>일본의 대책 </a:t>
            </a:r>
            <a:r>
              <a:rPr lang="en-US" altLang="ko-KR" sz="3500" dirty="0" smtClean="0"/>
              <a:t>= </a:t>
            </a:r>
            <a:r>
              <a:rPr lang="ko-KR" altLang="en-US" sz="3500" dirty="0" smtClean="0"/>
              <a:t>인도차이나 반도 침공 </a:t>
            </a:r>
            <a:endParaRPr lang="ko-KR" altLang="en-US" sz="35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85056"/>
            <a:ext cx="4572000" cy="3048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5" y="4034772"/>
            <a:ext cx="3306877" cy="277860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5866" r="3497" b="5610"/>
          <a:stretch/>
        </p:blipFill>
        <p:spPr>
          <a:xfrm>
            <a:off x="3491880" y="4034772"/>
            <a:ext cx="3111053" cy="241740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4034017"/>
            <a:ext cx="2340768" cy="24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태평양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4" y="1101707"/>
            <a:ext cx="7995700" cy="542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23528" y="116632"/>
            <a:ext cx="4583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일본의 </a:t>
            </a:r>
            <a:r>
              <a:rPr lang="ko-KR" alt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진격로</a:t>
            </a:r>
            <a:endParaRPr lang="en-US" altLang="ko-K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8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289703" y="5805264"/>
            <a:ext cx="3890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진주만 공격</a:t>
            </a:r>
            <a:endParaRPr lang="en-US" altLang="ko-K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chemeClr val="bg1">
                    <a:lumMod val="75000"/>
                    <a:alpha val="6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2"/>
          <a:stretch/>
        </p:blipFill>
        <p:spPr>
          <a:xfrm>
            <a:off x="755576" y="1214175"/>
            <a:ext cx="7704856" cy="4591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44624"/>
            <a:ext cx="46281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500" dirty="0"/>
              <a:t>1941</a:t>
            </a:r>
            <a:r>
              <a:rPr lang="ko-KR" altLang="en-US" sz="3500" dirty="0"/>
              <a:t>년 </a:t>
            </a:r>
            <a:r>
              <a:rPr lang="en-US" altLang="ko-KR" sz="3500" dirty="0"/>
              <a:t>12</a:t>
            </a:r>
            <a:r>
              <a:rPr lang="ko-KR" altLang="en-US" sz="3500" dirty="0"/>
              <a:t>월 </a:t>
            </a:r>
            <a:r>
              <a:rPr lang="en-US" altLang="ko-KR" sz="3500" dirty="0"/>
              <a:t>7</a:t>
            </a:r>
            <a:r>
              <a:rPr lang="ko-KR" altLang="en-US" sz="3500" dirty="0"/>
              <a:t>일 아침</a:t>
            </a:r>
          </a:p>
          <a:p>
            <a:r>
              <a:rPr lang="ko-KR" altLang="en-US" sz="3500" dirty="0" smtClean="0">
                <a:solidFill>
                  <a:schemeClr val="accent1">
                    <a:lumMod val="50000"/>
                  </a:schemeClr>
                </a:solidFill>
              </a:rPr>
              <a:t>진주만 기습 공격</a:t>
            </a:r>
            <a:endParaRPr lang="en-US" altLang="ko-KR" sz="35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60648"/>
            <a:ext cx="4002161" cy="2664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2619" y="2938247"/>
            <a:ext cx="15311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500" dirty="0" err="1" smtClean="0"/>
              <a:t>美함대</a:t>
            </a:r>
            <a:endParaRPr lang="en-US" altLang="ko-KR" sz="3500" dirty="0" smtClean="0"/>
          </a:p>
          <a:p>
            <a:pPr algn="ctr"/>
            <a:r>
              <a:rPr lang="en-US" altLang="ko-KR" sz="3500" dirty="0" smtClean="0"/>
              <a:t>12</a:t>
            </a:r>
            <a:r>
              <a:rPr lang="ko-KR" altLang="en-US" sz="3500" dirty="0" smtClean="0"/>
              <a:t>척 </a:t>
            </a:r>
            <a:endParaRPr lang="ko-KR" altLang="en-US" sz="35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02" y="1916832"/>
            <a:ext cx="4248816" cy="2808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623907"/>
            <a:ext cx="24288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500" dirty="0" smtClean="0"/>
              <a:t>美전투기</a:t>
            </a:r>
            <a:endParaRPr lang="en-US" altLang="ko-KR" sz="3500" dirty="0" smtClean="0"/>
          </a:p>
          <a:p>
            <a:pPr algn="ctr"/>
            <a:r>
              <a:rPr lang="en-US" altLang="ko-KR" sz="3500" dirty="0" smtClean="0"/>
              <a:t>188</a:t>
            </a:r>
            <a:r>
              <a:rPr lang="ko-KR" altLang="en-US" sz="3500" dirty="0" smtClean="0"/>
              <a:t>대 격추</a:t>
            </a:r>
            <a:endParaRPr lang="ko-KR" altLang="en-US" sz="3500" dirty="0"/>
          </a:p>
        </p:txBody>
      </p:sp>
      <p:pic>
        <p:nvPicPr>
          <p:cNvPr id="12" name="Picture 2" descr="C:\Users\user\Desktop\전쟁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12863"/>
            <a:ext cx="3419191" cy="26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47664" y="4941168"/>
            <a:ext cx="4089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/>
              <a:t>2,403명의 </a:t>
            </a:r>
            <a:r>
              <a:rPr lang="en-US" altLang="ko-KR" sz="3000" dirty="0" err="1"/>
              <a:t>군인</a:t>
            </a:r>
            <a:r>
              <a:rPr lang="en-US" altLang="ko-KR" sz="3000" dirty="0"/>
              <a:t> </a:t>
            </a:r>
            <a:r>
              <a:rPr lang="en-US" altLang="ko-KR" sz="3000" dirty="0" err="1" smtClean="0"/>
              <a:t>사상자</a:t>
            </a:r>
            <a:endParaRPr lang="en-US" altLang="ko-KR" sz="3000" dirty="0" smtClean="0"/>
          </a:p>
          <a:p>
            <a:r>
              <a:rPr lang="en-US" altLang="ko-KR" sz="3000" dirty="0" smtClean="0"/>
              <a:t> </a:t>
            </a:r>
            <a:r>
              <a:rPr lang="en-US" altLang="ko-KR" sz="3000" dirty="0"/>
              <a:t>68명의 </a:t>
            </a:r>
            <a:r>
              <a:rPr lang="en-US" altLang="ko-KR" sz="3000" dirty="0" err="1"/>
              <a:t>민간인</a:t>
            </a:r>
            <a:r>
              <a:rPr lang="en-US" altLang="ko-KR" sz="3000" dirty="0"/>
              <a:t> </a:t>
            </a:r>
            <a:r>
              <a:rPr lang="en-US" altLang="ko-KR" sz="3000" dirty="0" err="1" smtClean="0"/>
              <a:t>사망자</a:t>
            </a:r>
            <a:endParaRPr lang="en-US" altLang="ko-KR" sz="3000" dirty="0"/>
          </a:p>
        </p:txBody>
      </p:sp>
    </p:spTree>
    <p:extLst>
      <p:ext uri="{BB962C8B-B14F-4D97-AF65-F5344CB8AC3E}">
        <p14:creationId xmlns:p14="http://schemas.microsoft.com/office/powerpoint/2010/main" val="32961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043608" y="17101"/>
            <a:ext cx="6831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헐 노트</a:t>
            </a:r>
            <a:r>
              <a:rPr lang="en-US" altLang="ko-K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(HULL NOTE)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5"/>
            <a:ext cx="3816424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282" y="5733256"/>
            <a:ext cx="33025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dirty="0"/>
              <a:t>미국 국무장관 </a:t>
            </a:r>
            <a:endParaRPr lang="en-US" altLang="ko-KR" sz="2500" dirty="0" smtClean="0"/>
          </a:p>
          <a:p>
            <a:pPr algn="ctr"/>
            <a:r>
              <a:rPr lang="ko-KR" altLang="en-US" sz="2500" b="1" dirty="0" err="1" smtClean="0"/>
              <a:t>코델</a:t>
            </a:r>
            <a:r>
              <a:rPr lang="ko-KR" altLang="en-US" sz="2500" b="1" dirty="0" smtClean="0"/>
              <a:t> </a:t>
            </a:r>
            <a:r>
              <a:rPr lang="ko-KR" altLang="en-US" sz="2500" b="1" dirty="0"/>
              <a:t>헐</a:t>
            </a:r>
            <a:r>
              <a:rPr lang="en-US" altLang="ko-KR" sz="2500" b="1" dirty="0"/>
              <a:t>(Cordell Hull</a:t>
            </a:r>
            <a:r>
              <a:rPr lang="en-US" altLang="ko-KR" sz="2500" b="1" dirty="0" smtClean="0"/>
              <a:t>)</a:t>
            </a:r>
            <a:endParaRPr lang="ko-KR" altLang="en-US" sz="25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08720"/>
            <a:ext cx="2088232" cy="21145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89040"/>
            <a:ext cx="2088232" cy="2152650"/>
          </a:xfrm>
          <a:prstGeom prst="rect">
            <a:avLst/>
          </a:prstGeom>
        </p:spPr>
      </p:pic>
      <p:cxnSp>
        <p:nvCxnSpPr>
          <p:cNvPr id="8" name="직선 화살표 연결선 7"/>
          <p:cNvCxnSpPr>
            <a:stCxn id="4" idx="3"/>
          </p:cNvCxnSpPr>
          <p:nvPr/>
        </p:nvCxnSpPr>
        <p:spPr>
          <a:xfrm flipV="1">
            <a:off x="4139952" y="2182020"/>
            <a:ext cx="1944216" cy="1210977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>
            <a:stCxn id="4" idx="3"/>
          </p:cNvCxnSpPr>
          <p:nvPr/>
        </p:nvCxnSpPr>
        <p:spPr>
          <a:xfrm>
            <a:off x="4139952" y="3392997"/>
            <a:ext cx="1944216" cy="1472368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56176" y="3070701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dirty="0"/>
              <a:t>미일교섭 </a:t>
            </a:r>
            <a:r>
              <a:rPr lang="ko-KR" altLang="en-US" dirty="0" smtClean="0"/>
              <a:t>대사</a:t>
            </a:r>
            <a:endParaRPr lang="en-US" altLang="ko-KR" dirty="0" smtClean="0"/>
          </a:p>
          <a:p>
            <a:pPr algn="ctr" fontAlgn="base"/>
            <a:r>
              <a:rPr lang="ko-KR" altLang="en-US" dirty="0" smtClean="0"/>
              <a:t> </a:t>
            </a:r>
            <a:r>
              <a:rPr lang="ko-KR" altLang="en-US" b="1" dirty="0" err="1"/>
              <a:t>구루스</a:t>
            </a:r>
            <a:r>
              <a:rPr lang="ko-KR" altLang="en-US" b="1" dirty="0"/>
              <a:t> 사부로</a:t>
            </a:r>
            <a:r>
              <a:rPr lang="en-US" altLang="ko-KR" b="1" dirty="0"/>
              <a:t>(</a:t>
            </a:r>
            <a:r>
              <a:rPr lang="ko-KR" altLang="en-US" b="1" dirty="0" err="1"/>
              <a:t>来栖三郎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6021288"/>
            <a:ext cx="3408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주미대사 </a:t>
            </a:r>
            <a:endParaRPr lang="en-US" altLang="ko-KR" dirty="0" smtClean="0"/>
          </a:p>
          <a:p>
            <a:pPr algn="ctr"/>
            <a:r>
              <a:rPr lang="ko-KR" altLang="en-US" b="1" dirty="0" smtClean="0"/>
              <a:t>노무라 </a:t>
            </a:r>
            <a:r>
              <a:rPr lang="ko-KR" altLang="en-US" b="1" dirty="0"/>
              <a:t>기치사부로</a:t>
            </a:r>
            <a:r>
              <a:rPr lang="en-US" altLang="ko-KR" b="1" dirty="0"/>
              <a:t>(</a:t>
            </a:r>
            <a:r>
              <a:rPr lang="ko-KR" altLang="en-US" b="1" dirty="0" err="1"/>
              <a:t>野村吉三郞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8900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3119" y="0"/>
            <a:ext cx="3890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태평양 전쟁</a:t>
            </a:r>
            <a:endParaRPr lang="en-US" altLang="ko-K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그림 3" descr="일본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844824"/>
            <a:ext cx="2867025" cy="19145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2952328" cy="1842517"/>
          </a:xfrm>
          <a:prstGeom prst="rect">
            <a:avLst/>
          </a:prstGeom>
        </p:spPr>
      </p:pic>
      <p:sp>
        <p:nvSpPr>
          <p:cNvPr id="6" name="갈매기형 수장 5"/>
          <p:cNvSpPr/>
          <p:nvPr/>
        </p:nvSpPr>
        <p:spPr>
          <a:xfrm>
            <a:off x="4139952" y="1844825"/>
            <a:ext cx="1008112" cy="1914524"/>
          </a:xfrm>
          <a:prstGeom prst="chevron">
            <a:avLst>
              <a:gd name="adj" fmla="val 64228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4149080"/>
            <a:ext cx="36503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000" dirty="0" smtClean="0"/>
              <a:t>산업생산력</a:t>
            </a:r>
            <a:endParaRPr lang="en-US" altLang="ko-KR" sz="5000" dirty="0"/>
          </a:p>
          <a:p>
            <a:pPr algn="ctr"/>
            <a:r>
              <a:rPr lang="ko-KR" altLang="en-US" sz="5000" dirty="0" smtClean="0"/>
              <a:t>미국 </a:t>
            </a:r>
            <a:r>
              <a:rPr lang="en-US" altLang="ko-KR" sz="5000" dirty="0" smtClean="0"/>
              <a:t>&gt; </a:t>
            </a:r>
            <a:r>
              <a:rPr lang="ko-KR" altLang="en-US" sz="5000" dirty="0" smtClean="0"/>
              <a:t>일본</a:t>
            </a:r>
            <a:endParaRPr lang="en-US" altLang="ko-KR" sz="5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807638" y="5755322"/>
            <a:ext cx="57246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smtClean="0"/>
              <a:t>장기전이 되면 일본이 </a:t>
            </a:r>
            <a:r>
              <a:rPr lang="ko-KR" altLang="en-US" sz="3000" dirty="0" smtClean="0">
                <a:solidFill>
                  <a:srgbClr val="FF0000"/>
                </a:solidFill>
              </a:rPr>
              <a:t>패</a:t>
            </a:r>
            <a:r>
              <a:rPr lang="ko-KR" altLang="en-US" sz="3000" dirty="0" smtClean="0"/>
              <a:t>하게 됨</a:t>
            </a:r>
            <a:endParaRPr lang="ko-KR" altLang="en-US" sz="3000" dirty="0"/>
          </a:p>
        </p:txBody>
      </p:sp>
      <p:sp>
        <p:nvSpPr>
          <p:cNvPr id="10" name="구름 모양 설명선 9"/>
          <p:cNvSpPr/>
          <p:nvPr/>
        </p:nvSpPr>
        <p:spPr>
          <a:xfrm>
            <a:off x="81756" y="184459"/>
            <a:ext cx="7730603" cy="4684701"/>
          </a:xfrm>
          <a:prstGeom prst="cloudCallout">
            <a:avLst>
              <a:gd name="adj1" fmla="val 35806"/>
              <a:gd name="adj2" fmla="val 59771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1265853"/>
            <a:ext cx="598753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dirty="0">
                <a:solidFill>
                  <a:schemeClr val="bg1"/>
                </a:solidFill>
              </a:rPr>
              <a:t>미국</a:t>
            </a:r>
            <a:r>
              <a:rPr lang="en-US" altLang="ko-KR" sz="2500" dirty="0">
                <a:solidFill>
                  <a:schemeClr val="bg1"/>
                </a:solidFill>
              </a:rPr>
              <a:t>-  </a:t>
            </a:r>
            <a:r>
              <a:rPr lang="ko-KR" altLang="en-US" sz="2500" dirty="0">
                <a:solidFill>
                  <a:schemeClr val="bg1"/>
                </a:solidFill>
              </a:rPr>
              <a:t>유럽 우선 정책</a:t>
            </a:r>
            <a:endParaRPr lang="en-US" altLang="ko-KR" sz="2500" dirty="0">
              <a:solidFill>
                <a:schemeClr val="bg1"/>
              </a:solidFill>
            </a:endParaRPr>
          </a:p>
          <a:p>
            <a:pPr algn="ctr"/>
            <a:r>
              <a:rPr lang="ko-KR" altLang="en-US" sz="2500" dirty="0">
                <a:solidFill>
                  <a:schemeClr val="bg1"/>
                </a:solidFill>
              </a:rPr>
              <a:t>유럽과의 전쟁 집중</a:t>
            </a:r>
            <a:endParaRPr lang="en-US" altLang="ko-KR" sz="2500" dirty="0">
              <a:solidFill>
                <a:schemeClr val="bg1"/>
              </a:solidFill>
            </a:endParaRPr>
          </a:p>
          <a:p>
            <a:pPr algn="ctr"/>
            <a:endParaRPr lang="en-US" altLang="ko-KR" sz="1000" dirty="0"/>
          </a:p>
          <a:p>
            <a:pPr algn="ctr"/>
            <a:endParaRPr lang="en-US" altLang="ko-KR" sz="1000" dirty="0"/>
          </a:p>
          <a:p>
            <a:pPr algn="ctr"/>
            <a:r>
              <a:rPr lang="ko-KR" altLang="en-US" sz="2500" dirty="0">
                <a:solidFill>
                  <a:srgbClr val="FFFF00"/>
                </a:solidFill>
              </a:rPr>
              <a:t>단기결전</a:t>
            </a:r>
            <a:r>
              <a:rPr lang="ko-KR" altLang="en-US" sz="2500" dirty="0">
                <a:solidFill>
                  <a:schemeClr val="bg1"/>
                </a:solidFill>
              </a:rPr>
              <a:t>→미국에게 치명타</a:t>
            </a:r>
          </a:p>
          <a:p>
            <a:pPr algn="ctr"/>
            <a:endParaRPr lang="en-US" altLang="ko-KR" sz="1000" dirty="0"/>
          </a:p>
          <a:p>
            <a:pPr algn="ctr"/>
            <a:endParaRPr lang="en-US" altLang="ko-KR" sz="1000" dirty="0"/>
          </a:p>
          <a:p>
            <a:pPr algn="ctr"/>
            <a:endParaRPr lang="en-US" altLang="ko-KR" sz="1000" dirty="0"/>
          </a:p>
          <a:p>
            <a:pPr algn="ctr"/>
            <a:r>
              <a:rPr lang="ko-KR" altLang="en-US" sz="2500" dirty="0">
                <a:solidFill>
                  <a:schemeClr val="bg1"/>
                </a:solidFill>
              </a:rPr>
              <a:t>서부 태평양 지역을 </a:t>
            </a:r>
            <a:r>
              <a:rPr lang="ko-KR" altLang="en-US" sz="2500" dirty="0" smtClean="0">
                <a:solidFill>
                  <a:schemeClr val="bg1"/>
                </a:solidFill>
              </a:rPr>
              <a:t>점령 후 </a:t>
            </a:r>
            <a:r>
              <a:rPr lang="ko-KR" altLang="en-US" sz="2500" dirty="0" smtClean="0">
                <a:solidFill>
                  <a:srgbClr val="FF0000"/>
                </a:solidFill>
              </a:rPr>
              <a:t>요새화 계획</a:t>
            </a:r>
            <a:endParaRPr lang="en-US" altLang="ko-KR" sz="2500" dirty="0">
              <a:solidFill>
                <a:srgbClr val="FF0000"/>
              </a:solidFill>
            </a:endParaRPr>
          </a:p>
          <a:p>
            <a:endParaRPr lang="ko-KR" altLang="en-US" sz="22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8" y="260648"/>
            <a:ext cx="5118100" cy="5188757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87477" y="5457418"/>
            <a:ext cx="39565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루즈벨트 대통령</a:t>
            </a:r>
            <a:endParaRPr lang="en-US" altLang="ko-KR" sz="40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그림 12" descr="일본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5415" y="171967"/>
            <a:ext cx="2867025" cy="191452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14" y="2276872"/>
            <a:ext cx="2867025" cy="182783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14" y="4303982"/>
            <a:ext cx="2878049" cy="1933330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6734472" y="1727792"/>
            <a:ext cx="1015663" cy="3035446"/>
          </a:xfrm>
          <a:prstGeom prst="rect">
            <a:avLst/>
          </a:prstGeom>
          <a:noFill/>
        </p:spPr>
        <p:txBody>
          <a:bodyPr vert="eaVert"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선전포고</a:t>
            </a:r>
            <a:endParaRPr lang="en-US" altLang="ko-K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252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0.06632 0.4342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7" grpId="1"/>
      <p:bldP spid="8" grpId="0"/>
      <p:bldP spid="8" grpId="1"/>
      <p:bldP spid="10" grpId="0" animBg="1"/>
      <p:bldP spid="10" grpId="1" animBg="1"/>
      <p:bldP spid="2" grpId="0"/>
      <p:bldP spid="2" grpId="1"/>
      <p:bldP spid="12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404790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/>
              <a:t>필리핀에 배치된 </a:t>
            </a:r>
            <a:r>
              <a:rPr lang="ko-KR" altLang="en-US" sz="2500" dirty="0" smtClean="0"/>
              <a:t>미군 투항</a:t>
            </a:r>
            <a:endParaRPr lang="ko-KR" altLang="en-US" sz="2500" dirty="0"/>
          </a:p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908720"/>
            <a:ext cx="709681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/>
              <a:t>서태평양 전역의 주요 지역을 </a:t>
            </a:r>
            <a:r>
              <a:rPr lang="ko-KR" altLang="en-US" sz="3500" dirty="0" smtClean="0">
                <a:solidFill>
                  <a:srgbClr val="FF0000"/>
                </a:solidFill>
              </a:rPr>
              <a:t>점령</a:t>
            </a:r>
            <a:endParaRPr lang="ko-KR" altLang="en-US" sz="3500" dirty="0">
              <a:solidFill>
                <a:srgbClr val="FF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9"/>
          <a:stretch/>
        </p:blipFill>
        <p:spPr>
          <a:xfrm>
            <a:off x="395536" y="1700808"/>
            <a:ext cx="3499883" cy="3755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3947" y="5678378"/>
            <a:ext cx="27430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smtClean="0"/>
              <a:t>맥 </a:t>
            </a:r>
            <a:r>
              <a:rPr lang="ko-KR" altLang="en-US" sz="3500" dirty="0" err="1" smtClean="0"/>
              <a:t>아더</a:t>
            </a:r>
            <a:r>
              <a:rPr lang="ko-KR" altLang="en-US" sz="3500" dirty="0"/>
              <a:t> </a:t>
            </a:r>
            <a:r>
              <a:rPr lang="ko-KR" altLang="en-US" sz="3500" dirty="0" smtClean="0"/>
              <a:t>장군</a:t>
            </a:r>
            <a:endParaRPr lang="ko-KR" altLang="en-US" sz="35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905774"/>
            <a:ext cx="4848127" cy="29633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54388" y="5085184"/>
            <a:ext cx="258596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smtClean="0"/>
              <a:t>태평양 함대</a:t>
            </a:r>
            <a:endParaRPr lang="ko-KR" altLang="en-US" sz="3500"/>
          </a:p>
        </p:txBody>
      </p:sp>
    </p:spTree>
    <p:extLst>
      <p:ext uri="{BB962C8B-B14F-4D97-AF65-F5344CB8AC3E}">
        <p14:creationId xmlns:p14="http://schemas.microsoft.com/office/powerpoint/2010/main" val="396191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한반도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43232" y="24"/>
            <a:ext cx="7200800" cy="6858000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179512" y="1196752"/>
            <a:ext cx="1415772" cy="4452501"/>
          </a:xfrm>
          <a:prstGeom prst="rect">
            <a:avLst/>
          </a:prstGeom>
          <a:noFill/>
        </p:spPr>
        <p:txBody>
          <a:bodyPr vert="eaVert" wrap="none" lIns="91440" tIns="45720" rIns="91440" bIns="45720">
            <a:spAutoFit/>
          </a:bodyPr>
          <a:lstStyle/>
          <a:p>
            <a:pPr algn="ctr"/>
            <a:r>
              <a:rPr lang="ko-KR" alt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청일전쟁</a:t>
            </a:r>
            <a:endParaRPr lang="en-US" altLang="ko-KR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8" name="그림 17" descr="퇴역군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700808"/>
            <a:ext cx="2980991" cy="18722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flipH="1">
            <a:off x="3563888" y="332656"/>
            <a:ext cx="1008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b="1" dirty="0" smtClean="0">
                <a:solidFill>
                  <a:srgbClr val="FF0000"/>
                </a:solidFill>
              </a:rPr>
              <a:t>청</a:t>
            </a:r>
            <a:endParaRPr lang="ko-KR" altLang="en-US" sz="5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2604" y="3820879"/>
            <a:ext cx="677108" cy="22724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3200" b="1" dirty="0" err="1" smtClean="0"/>
              <a:t>역사적배경</a:t>
            </a:r>
            <a:endParaRPr lang="ko-KR" altLang="en-US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53004" y="2996952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b="1" dirty="0" smtClean="0">
                <a:solidFill>
                  <a:schemeClr val="tx2">
                    <a:lumMod val="50000"/>
                  </a:schemeClr>
                </a:solidFill>
              </a:rPr>
              <a:t>조선</a:t>
            </a:r>
            <a:endParaRPr lang="ko-KR" altLang="en-US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602128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b="1" dirty="0" smtClean="0">
                <a:solidFill>
                  <a:srgbClr val="3B3BDD"/>
                </a:solidFill>
              </a:rPr>
              <a:t>일본</a:t>
            </a:r>
            <a:endParaRPr lang="ko-KR" altLang="en-US" sz="5000" b="1" dirty="0">
              <a:solidFill>
                <a:srgbClr val="3B3BDD"/>
              </a:solidFill>
            </a:endParaRPr>
          </a:p>
        </p:txBody>
      </p:sp>
      <p:sp>
        <p:nvSpPr>
          <p:cNvPr id="23" name="원형 화살표 22"/>
          <p:cNvSpPr/>
          <p:nvPr/>
        </p:nvSpPr>
        <p:spPr>
          <a:xfrm rot="2956205">
            <a:off x="2376578" y="974100"/>
            <a:ext cx="7334491" cy="5400600"/>
          </a:xfrm>
          <a:prstGeom prst="circularArrow">
            <a:avLst>
              <a:gd name="adj1" fmla="val 3808"/>
              <a:gd name="adj2" fmla="val 337759"/>
              <a:gd name="adj3" fmla="val 20692075"/>
              <a:gd name="adj4" fmla="val 11713606"/>
              <a:gd name="adj5" fmla="val 7442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원형 화살표 19"/>
          <p:cNvSpPr/>
          <p:nvPr/>
        </p:nvSpPr>
        <p:spPr>
          <a:xfrm rot="5043928">
            <a:off x="2347123" y="970639"/>
            <a:ext cx="4142921" cy="3181687"/>
          </a:xfrm>
          <a:prstGeom prst="circularArrow">
            <a:avLst>
              <a:gd name="adj1" fmla="val 3808"/>
              <a:gd name="adj2" fmla="val 337759"/>
              <a:gd name="adj3" fmla="val 20692075"/>
              <a:gd name="adj4" fmla="val 11713606"/>
              <a:gd name="adj5" fmla="val 7442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원형 화살표 27"/>
          <p:cNvSpPr/>
          <p:nvPr/>
        </p:nvSpPr>
        <p:spPr>
          <a:xfrm rot="13680241" flipV="1">
            <a:off x="4110915" y="3266752"/>
            <a:ext cx="4494183" cy="3451450"/>
          </a:xfrm>
          <a:prstGeom prst="circularArrow">
            <a:avLst>
              <a:gd name="adj1" fmla="val 3808"/>
              <a:gd name="adj2" fmla="val 337759"/>
              <a:gd name="adj3" fmla="val 20692075"/>
              <a:gd name="adj4" fmla="val 11713606"/>
              <a:gd name="adj5" fmla="val 744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71802" y="4786322"/>
            <a:ext cx="4960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보고받은 일본은 혼성여단을 조선에 파견</a:t>
            </a:r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,</a:t>
            </a:r>
          </a:p>
          <a:p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 6</a:t>
            </a:r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월 하순까지 경인</a:t>
            </a:r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京仁</a:t>
            </a:r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간에 집결</a:t>
            </a:r>
            <a:endParaRPr lang="en-US" altLang="ko-KR" sz="2000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1643042" y="2218789"/>
            <a:ext cx="77275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b="1" dirty="0" smtClean="0">
                <a:latin typeface="HY수평선M" pitchFamily="18" charset="-127"/>
                <a:ea typeface="HY수평선M" pitchFamily="18" charset="-127"/>
              </a:rPr>
              <a:t>조선은 일본에 철병할 것을 요구</a:t>
            </a:r>
            <a:r>
              <a:rPr lang="en-US" altLang="ko-KR" sz="2500" b="1" dirty="0" smtClean="0">
                <a:latin typeface="HY수평선M" pitchFamily="18" charset="-127"/>
                <a:ea typeface="HY수평선M" pitchFamily="18" charset="-127"/>
              </a:rPr>
              <a:t>,  </a:t>
            </a:r>
          </a:p>
          <a:p>
            <a:pPr algn="ctr"/>
            <a:r>
              <a:rPr lang="ko-KR" altLang="en-US" sz="2500" b="1" dirty="0" smtClean="0">
                <a:latin typeface="HY수평선M" pitchFamily="18" charset="-127"/>
                <a:ea typeface="HY수평선M" pitchFamily="18" charset="-127"/>
              </a:rPr>
              <a:t>일본은 </a:t>
            </a:r>
            <a:r>
              <a:rPr lang="ko-KR" altLang="en-US" sz="2500" b="1" dirty="0" err="1" smtClean="0">
                <a:latin typeface="HY수평선M" pitchFamily="18" charset="-127"/>
                <a:ea typeface="HY수평선M" pitchFamily="18" charset="-127"/>
              </a:rPr>
              <a:t>위안스카이와</a:t>
            </a:r>
            <a:r>
              <a:rPr lang="ko-KR" altLang="en-US" sz="2500" b="1" dirty="0" smtClean="0">
                <a:latin typeface="HY수평선M" pitchFamily="18" charset="-127"/>
                <a:ea typeface="HY수평선M" pitchFamily="18" charset="-127"/>
              </a:rPr>
              <a:t> 회담 끝에 공동철수에 합의</a:t>
            </a:r>
            <a:r>
              <a:rPr lang="en-US" altLang="ko-KR" sz="2500" b="1" dirty="0" smtClean="0">
                <a:latin typeface="HY수평선M" pitchFamily="18" charset="-127"/>
                <a:ea typeface="HY수평선M" pitchFamily="18" charset="-127"/>
              </a:rPr>
              <a:t> </a:t>
            </a:r>
          </a:p>
          <a:p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85852" y="1214422"/>
            <a:ext cx="4275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청국은 일본에게 파병 사실 </a:t>
            </a:r>
            <a:endParaRPr lang="en-US" altLang="ko-KR" sz="20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통고 하는 한편</a:t>
            </a:r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군사를 아산에 급파</a:t>
            </a:r>
          </a:p>
          <a:p>
            <a:endParaRPr lang="ko-KR" alt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493464" y="3645024"/>
            <a:ext cx="3507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조선에서 동학농민군이 봉기</a:t>
            </a:r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,</a:t>
            </a:r>
          </a:p>
          <a:p>
            <a:pPr algn="ctr"/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청국에게 원병을 요청</a:t>
            </a:r>
            <a:endParaRPr lang="en-US" altLang="ko-KR" sz="2000" dirty="0" smtClean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2500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/>
      <p:bldP spid="26" grpId="0"/>
      <p:bldP spid="27" grpId="0"/>
      <p:bldP spid="23" grpId="0" animBg="1"/>
      <p:bldP spid="23" grpId="1" animBg="1"/>
      <p:bldP spid="20" grpId="0" animBg="1"/>
      <p:bldP spid="20" grpId="1" animBg="1"/>
      <p:bldP spid="28" grpId="0" animBg="1"/>
      <p:bldP spid="28" grpId="1" animBg="1"/>
      <p:bldP spid="29" grpId="0"/>
      <p:bldP spid="29" grpId="1"/>
      <p:bldP spid="31" grpId="0"/>
      <p:bldP spid="15" grpId="0"/>
      <p:bldP spid="15" grpId="1"/>
      <p:bldP spid="19" grpId="0"/>
      <p:bldP spid="1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5171511" cy="344767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520918" y="1208946"/>
            <a:ext cx="34435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군수물자 증가</a:t>
            </a:r>
            <a:endParaRPr lang="en-US" altLang="ko-KR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048656" y="2361074"/>
            <a:ext cx="24176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통신 기술</a:t>
            </a:r>
            <a:endParaRPr lang="en-US" altLang="ko-KR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741935" y="3513202"/>
            <a:ext cx="29306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레이더 기술</a:t>
            </a:r>
            <a:endParaRPr lang="en-US" altLang="ko-KR" sz="4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59" y="4869160"/>
            <a:ext cx="88745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500" dirty="0" smtClean="0">
                <a:solidFill>
                  <a:srgbClr val="0070C0"/>
                </a:solidFill>
              </a:rPr>
              <a:t>전시체제 전환</a:t>
            </a:r>
            <a:endParaRPr lang="en-US" altLang="ko-KR" sz="4500" dirty="0" smtClean="0">
              <a:solidFill>
                <a:srgbClr val="0070C0"/>
              </a:solidFill>
            </a:endParaRPr>
          </a:p>
          <a:p>
            <a:pPr algn="ctr"/>
            <a:r>
              <a:rPr lang="ko-KR" altLang="en-US" sz="4500" dirty="0" err="1" smtClean="0"/>
              <a:t>전자전</a:t>
            </a:r>
            <a:r>
              <a:rPr lang="ko-KR" altLang="en-US" sz="4500" dirty="0" smtClean="0"/>
              <a:t> 기술이 일본보다 우월해짐</a:t>
            </a:r>
            <a:endParaRPr lang="ko-KR" altLang="en-US" sz="4500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08882"/>
            <a:ext cx="8096079" cy="54243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0755" y="5776484"/>
            <a:ext cx="258596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err="1" smtClean="0"/>
              <a:t>산호해</a:t>
            </a:r>
            <a:r>
              <a:rPr lang="ko-KR" altLang="en-US" sz="3500" dirty="0" smtClean="0"/>
              <a:t> 해전</a:t>
            </a:r>
            <a:endParaRPr lang="ko-KR" altLang="en-US" sz="3500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6" y="371707"/>
            <a:ext cx="4429404" cy="536154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7495"/>
            <a:ext cx="3810000" cy="53657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96334" y="5817458"/>
            <a:ext cx="303480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err="1" smtClean="0"/>
              <a:t>미드웨이</a:t>
            </a:r>
            <a:r>
              <a:rPr lang="ko-KR" altLang="en-US" sz="3500" dirty="0" smtClean="0"/>
              <a:t> 해전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23875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3" grpId="0"/>
      <p:bldP spid="13" grpId="1"/>
      <p:bldP spid="16" grpId="0"/>
      <p:bldP spid="16" grpId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07504" y="32688"/>
            <a:ext cx="4583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ko-KR" altLang="en-US" sz="5400" b="1" dirty="0" err="1" smtClean="0">
                <a:ln/>
                <a:solidFill>
                  <a:schemeClr val="accent4"/>
                </a:solidFill>
              </a:rPr>
              <a:t>이오지마</a:t>
            </a:r>
            <a:r>
              <a:rPr lang="ko-KR" altLang="en-US" sz="5400" b="1" dirty="0" smtClean="0">
                <a:ln/>
                <a:solidFill>
                  <a:schemeClr val="accent4"/>
                </a:solidFill>
              </a:rPr>
              <a:t> 전투</a:t>
            </a:r>
            <a:endParaRPr lang="en-US" altLang="ko-KR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844106" y="-5791423"/>
            <a:ext cx="26220844" cy="13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047750"/>
            <a:ext cx="4064000" cy="47625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7750"/>
            <a:ext cx="4211124" cy="4762500"/>
          </a:xfrm>
          <a:prstGeom prst="rect">
            <a:avLst/>
          </a:prstGeom>
        </p:spPr>
      </p:pic>
      <p:pic>
        <p:nvPicPr>
          <p:cNvPr id="2049" name="_x186599240" descr="EMB0000107828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6018"/>
            <a:ext cx="6840760" cy="549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0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전쟁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438618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전쟁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91" y="3573016"/>
            <a:ext cx="4427735" cy="29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23528" y="4149080"/>
            <a:ext cx="41344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태평양 전쟁 </a:t>
            </a:r>
            <a:endParaRPr lang="en-US" altLang="ko-KR" sz="5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ko-KR" alt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잔해</a:t>
            </a:r>
            <a:endParaRPr lang="en-US" altLang="ko-K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0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한반도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43232" y="24"/>
            <a:ext cx="7200800" cy="6858000"/>
          </a:xfrm>
          <a:prstGeom prst="rect">
            <a:avLst/>
          </a:prstGeom>
        </p:spPr>
      </p:pic>
      <p:pic>
        <p:nvPicPr>
          <p:cNvPr id="13" name="그림 12" descr="img_joseon_wooden_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589045"/>
            <a:ext cx="2396388" cy="14827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5984" y="1142984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7</a:t>
            </a:r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sz="2000" dirty="0" smtClean="0">
                <a:latin typeface="HY수평선M" pitchFamily="18" charset="-127"/>
                <a:ea typeface="HY수평선M" pitchFamily="18" charset="-127"/>
              </a:rPr>
              <a:t>23</a:t>
            </a:r>
            <a:r>
              <a:rPr lang="ko-KR" altLang="en-US" sz="2000" dirty="0" smtClean="0">
                <a:latin typeface="HY수평선M" pitchFamily="18" charset="-127"/>
                <a:ea typeface="HY수평선M" pitchFamily="18" charset="-127"/>
              </a:rPr>
              <a:t>일 일본군이 경복궁을 공격</a:t>
            </a:r>
            <a:endParaRPr lang="en-US" altLang="ko-KR" sz="2000" dirty="0" smtClean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79512" y="1196752"/>
            <a:ext cx="1415772" cy="4452501"/>
          </a:xfrm>
          <a:prstGeom prst="rect">
            <a:avLst/>
          </a:prstGeom>
          <a:noFill/>
        </p:spPr>
        <p:txBody>
          <a:bodyPr vert="eaVert" wrap="none" lIns="91440" tIns="45720" rIns="91440" bIns="45720">
            <a:spAutoFit/>
          </a:bodyPr>
          <a:lstStyle/>
          <a:p>
            <a:pPr algn="ctr"/>
            <a:r>
              <a:rPr lang="ko-KR" alt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청일전쟁</a:t>
            </a:r>
            <a:endParaRPr lang="en-US" altLang="ko-KR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3563888" y="332656"/>
            <a:ext cx="1008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b="1" dirty="0" smtClean="0">
                <a:solidFill>
                  <a:srgbClr val="FF0000"/>
                </a:solidFill>
              </a:rPr>
              <a:t>청</a:t>
            </a:r>
            <a:endParaRPr lang="ko-KR" altLang="en-US" sz="5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53004" y="2996952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b="1" dirty="0" smtClean="0">
                <a:solidFill>
                  <a:schemeClr val="tx2">
                    <a:lumMod val="50000"/>
                  </a:schemeClr>
                </a:solidFill>
              </a:rPr>
              <a:t>조선</a:t>
            </a:r>
            <a:endParaRPr lang="ko-KR" altLang="en-US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68344" y="602128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b="1" dirty="0" smtClean="0">
                <a:solidFill>
                  <a:srgbClr val="3B3BDD"/>
                </a:solidFill>
              </a:rPr>
              <a:t>일본</a:t>
            </a:r>
            <a:endParaRPr lang="ko-KR" altLang="en-US" sz="5000" b="1" dirty="0">
              <a:solidFill>
                <a:srgbClr val="3B3BDD"/>
              </a:solidFill>
            </a:endParaRPr>
          </a:p>
        </p:txBody>
      </p:sp>
      <p:sp>
        <p:nvSpPr>
          <p:cNvPr id="24" name="순서도: 연결자 23"/>
          <p:cNvSpPr/>
          <p:nvPr/>
        </p:nvSpPr>
        <p:spPr>
          <a:xfrm>
            <a:off x="3929058" y="4143380"/>
            <a:ext cx="214314" cy="21431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14744" y="38454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>
                <a:solidFill>
                  <a:srgbClr val="FF0000"/>
                </a:solidFill>
              </a:rPr>
              <a:t>풍도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71736" y="4429132"/>
            <a:ext cx="3339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청일 본격적 전투 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7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25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 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일본 해군이 풍도 앞바다에서 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청국함대를 기습함으로써 시작</a:t>
            </a:r>
          </a:p>
          <a:p>
            <a:endParaRPr lang="ko-KR" altLang="en-US" dirty="0"/>
          </a:p>
        </p:txBody>
      </p:sp>
      <p:sp>
        <p:nvSpPr>
          <p:cNvPr id="27" name="아래쪽 화살표 26"/>
          <p:cNvSpPr/>
          <p:nvPr/>
        </p:nvSpPr>
        <p:spPr>
          <a:xfrm rot="8531087">
            <a:off x="6802594" y="2217935"/>
            <a:ext cx="1714512" cy="1571636"/>
          </a:xfrm>
          <a:prstGeom prst="downArrow">
            <a:avLst>
              <a:gd name="adj1" fmla="val 32395"/>
              <a:gd name="adj2" fmla="val 50613"/>
            </a:avLst>
          </a:prstGeom>
          <a:solidFill>
            <a:srgbClr val="1A3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9" name="아래쪽 화살표 28"/>
          <p:cNvSpPr/>
          <p:nvPr/>
        </p:nvSpPr>
        <p:spPr>
          <a:xfrm rot="19032597">
            <a:off x="5909417" y="3159257"/>
            <a:ext cx="1714512" cy="1571636"/>
          </a:xfrm>
          <a:prstGeom prst="downArrow">
            <a:avLst>
              <a:gd name="adj1" fmla="val 32395"/>
              <a:gd name="adj2" fmla="val 5061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5072066" y="164305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8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 청국에 정식으로 선전포고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</a:t>
            </a:r>
          </a:p>
          <a:p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청국도 이에 응해 대일선전포고를 함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429124" y="2228671"/>
            <a:ext cx="4474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일본은 열강의 간섭을 피해 빨리 승리를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 거두고자 함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.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평양에 집결한 </a:t>
            </a:r>
            <a:r>
              <a:rPr lang="ko-KR" altLang="en-US" dirty="0" err="1" smtClean="0">
                <a:latin typeface="HY수평선M" pitchFamily="18" charset="-127"/>
                <a:ea typeface="HY수평선M" pitchFamily="18" charset="-127"/>
              </a:rPr>
              <a:t>청국군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 격파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제해권 장악</a:t>
            </a:r>
            <a:endParaRPr lang="en-US" altLang="ko-KR" b="1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  <p:sp>
        <p:nvSpPr>
          <p:cNvPr id="34" name="순서도: 연결자 33"/>
          <p:cNvSpPr/>
          <p:nvPr/>
        </p:nvSpPr>
        <p:spPr>
          <a:xfrm>
            <a:off x="4143372" y="2786058"/>
            <a:ext cx="214314" cy="21431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25669" y="24288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평양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0" grpId="0"/>
      <p:bldP spid="21" grpId="0"/>
      <p:bldP spid="22" grpId="0"/>
      <p:bldP spid="23" grpId="0"/>
      <p:bldP spid="24" grpId="0" animBg="1"/>
      <p:bldP spid="24" grpId="1" animBg="1"/>
      <p:bldP spid="25" grpId="0"/>
      <p:bldP spid="25" grpId="1"/>
      <p:bldP spid="26" grpId="0"/>
      <p:bldP spid="26" grpId="1"/>
      <p:bldP spid="27" grpId="0" animBg="1"/>
      <p:bldP spid="27" grpId="1" animBg="1"/>
      <p:bldP spid="29" grpId="0" animBg="1"/>
      <p:bldP spid="29" grpId="1" animBg="1"/>
      <p:bldP spid="32" grpId="0"/>
      <p:bldP spid="32" grpId="1"/>
      <p:bldP spid="33" grpId="0"/>
      <p:bldP spid="34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한반도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43232" y="24"/>
            <a:ext cx="7200800" cy="6858000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179512" y="1196752"/>
            <a:ext cx="1415772" cy="4452501"/>
          </a:xfrm>
          <a:prstGeom prst="rect">
            <a:avLst/>
          </a:prstGeom>
          <a:noFill/>
        </p:spPr>
        <p:txBody>
          <a:bodyPr vert="eaVert" wrap="none" lIns="91440" tIns="45720" rIns="91440" bIns="45720">
            <a:spAutoFit/>
          </a:bodyPr>
          <a:lstStyle/>
          <a:p>
            <a:pPr algn="ctr"/>
            <a:r>
              <a:rPr lang="ko-KR" alt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청일전쟁</a:t>
            </a:r>
            <a:endParaRPr lang="en-US" altLang="ko-KR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3563888" y="332656"/>
            <a:ext cx="1008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b="1" dirty="0" smtClean="0">
                <a:solidFill>
                  <a:srgbClr val="FF0000"/>
                </a:solidFill>
              </a:rPr>
              <a:t>청</a:t>
            </a:r>
            <a:endParaRPr lang="ko-KR" altLang="en-US" sz="5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53004" y="2996952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b="1" dirty="0" smtClean="0">
                <a:solidFill>
                  <a:schemeClr val="tx2">
                    <a:lumMod val="50000"/>
                  </a:schemeClr>
                </a:solidFill>
              </a:rPr>
              <a:t>조선</a:t>
            </a:r>
            <a:endParaRPr lang="ko-KR" altLang="en-US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602128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b="1" dirty="0" smtClean="0">
                <a:solidFill>
                  <a:srgbClr val="3B3BDD"/>
                </a:solidFill>
              </a:rPr>
              <a:t>일본</a:t>
            </a:r>
            <a:endParaRPr lang="ko-KR" altLang="en-US" sz="5000" b="1" dirty="0">
              <a:solidFill>
                <a:srgbClr val="3B3BDD"/>
              </a:solidFill>
            </a:endParaRPr>
          </a:p>
        </p:txBody>
      </p:sp>
      <p:pic>
        <p:nvPicPr>
          <p:cNvPr id="29" name="그림 28" descr="구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90" y="1142984"/>
            <a:ext cx="2857496" cy="19473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86248" y="228599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일본 제 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군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압록강을 건너 남만주 진격</a:t>
            </a:r>
            <a:endParaRPr lang="ko-KR" altLang="en-US" dirty="0"/>
          </a:p>
        </p:txBody>
      </p:sp>
      <p:sp>
        <p:nvSpPr>
          <p:cNvPr id="33" name="위로 구부러진 화살표 32"/>
          <p:cNvSpPr/>
          <p:nvPr/>
        </p:nvSpPr>
        <p:spPr>
          <a:xfrm rot="14357847">
            <a:off x="4093419" y="986623"/>
            <a:ext cx="2103225" cy="591471"/>
          </a:xfrm>
          <a:prstGeom prst="curved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4" name="왼쪽으로 구부러진 화살표 33"/>
          <p:cNvSpPr/>
          <p:nvPr/>
        </p:nvSpPr>
        <p:spPr>
          <a:xfrm rot="19848024">
            <a:off x="6142243" y="452060"/>
            <a:ext cx="1260450" cy="5594202"/>
          </a:xfrm>
          <a:prstGeom prst="curvedLeftArrow">
            <a:avLst>
              <a:gd name="adj1" fmla="val 15527"/>
              <a:gd name="adj2" fmla="val 50000"/>
              <a:gd name="adj3" fmla="val 25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43636" y="433968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청국은 강화회담을 서둘러 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장인환을 일본에 파견</a:t>
            </a:r>
          </a:p>
          <a:p>
            <a:endParaRPr lang="ko-KR" altLang="en-US" dirty="0"/>
          </a:p>
        </p:txBody>
      </p:sp>
      <p:sp>
        <p:nvSpPr>
          <p:cNvPr id="37" name="왼쪽으로 구부러진 화살표 36"/>
          <p:cNvSpPr/>
          <p:nvPr/>
        </p:nvSpPr>
        <p:spPr>
          <a:xfrm rot="19395723" flipV="1">
            <a:off x="6081014" y="-842825"/>
            <a:ext cx="1389616" cy="7179003"/>
          </a:xfrm>
          <a:prstGeom prst="curvedLeftArrow">
            <a:avLst>
              <a:gd name="adj1" fmla="val 15527"/>
              <a:gd name="adj2" fmla="val 50000"/>
              <a:gd name="adj3" fmla="val 25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72396" y="200024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일본 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교섭 거부</a:t>
            </a:r>
            <a:endParaRPr lang="en-US" altLang="ko-KR" b="1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전투 재개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3352" y="4786322"/>
            <a:ext cx="4570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latin typeface="HY수평선M" pitchFamily="18" charset="-127"/>
                <a:ea typeface="HY수평선M" pitchFamily="18" charset="-127"/>
              </a:rPr>
              <a:t>시모노세키에서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 강화회의 재개했으나 중단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b="1" dirty="0" smtClean="0">
                <a:solidFill>
                  <a:srgbClr val="0070C0"/>
                </a:solidFill>
                <a:latin typeface="HY수평선M" pitchFamily="18" charset="-127"/>
                <a:ea typeface="HY수평선M" pitchFamily="18" charset="-127"/>
              </a:rPr>
              <a:t>열강의 간섭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을 우려한 일본은 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4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17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 </a:t>
            </a:r>
            <a:r>
              <a:rPr lang="ko-KR" altLang="en-US" dirty="0" smtClean="0">
                <a:solidFill>
                  <a:schemeClr val="accent2">
                    <a:lumMod val="75000"/>
                  </a:schemeClr>
                </a:solidFill>
                <a:latin typeface="HY수평선M" pitchFamily="18" charset="-127"/>
                <a:ea typeface="HY수평선M" pitchFamily="18" charset="-127"/>
              </a:rPr>
              <a:t>시모노세키조약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을 성립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16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0" grpId="0"/>
      <p:bldP spid="30" grpId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7" grpId="0" animBg="1"/>
      <p:bldP spid="37" grpId="1" animBg="1"/>
      <p:bldP spid="39" grpId="0"/>
      <p:bldP spid="39" grpId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50000">
              <a:schemeClr val="accent3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79512" y="1196752"/>
            <a:ext cx="1415772" cy="4452501"/>
          </a:xfrm>
          <a:prstGeom prst="rect">
            <a:avLst/>
          </a:prstGeom>
          <a:noFill/>
        </p:spPr>
        <p:txBody>
          <a:bodyPr vert="eaVert" wrap="none" lIns="91440" tIns="45720" rIns="91440" bIns="45720">
            <a:spAutoFit/>
          </a:bodyPr>
          <a:lstStyle/>
          <a:p>
            <a:pPr algn="ctr"/>
            <a:r>
              <a:rPr lang="ko-KR" alt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청일전쟁</a:t>
            </a:r>
            <a:endParaRPr lang="en-US" altLang="ko-KR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9" name="그림 18" descr="라오듕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2857496"/>
            <a:ext cx="3214710" cy="32147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85852" y="2857496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러시아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,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프랑스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,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독일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삼국의 간섭</a:t>
            </a:r>
            <a:endParaRPr lang="en-US" altLang="ko-KR" b="1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b="1" dirty="0" err="1" smtClean="0">
                <a:latin typeface="HY수평선M" pitchFamily="18" charset="-127"/>
                <a:ea typeface="HY수평선M" pitchFamily="18" charset="-127"/>
              </a:rPr>
              <a:t>랴오둥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 반도 침략 실패</a:t>
            </a:r>
            <a:endParaRPr lang="en-US" altLang="ko-KR" b="1" dirty="0" smtClean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21" name="그림 20" descr="덕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519884"/>
            <a:ext cx="1428760" cy="928694"/>
          </a:xfrm>
          <a:prstGeom prst="rect">
            <a:avLst/>
          </a:prstGeom>
        </p:spPr>
      </p:pic>
      <p:pic>
        <p:nvPicPr>
          <p:cNvPr id="23" name="그림 22" descr="러시아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1643050"/>
            <a:ext cx="1357322" cy="901262"/>
          </a:xfrm>
          <a:prstGeom prst="rect">
            <a:avLst/>
          </a:prstGeom>
        </p:spPr>
      </p:pic>
      <p:pic>
        <p:nvPicPr>
          <p:cNvPr id="24" name="그림 23" descr="프랑스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399" y="1643050"/>
            <a:ext cx="1476377" cy="9088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000760" y="2988230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>
                <a:solidFill>
                  <a:srgbClr val="FF0000"/>
                </a:solidFill>
              </a:rPr>
              <a:t>랴오둥반도</a:t>
            </a:r>
            <a:r>
              <a:rPr lang="ko-KR" altLang="en-US" b="1" dirty="0" smtClean="0">
                <a:solidFill>
                  <a:srgbClr val="FF0000"/>
                </a:solidFill>
              </a:rPr>
              <a:t> 위치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04062" y="2000240"/>
            <a:ext cx="3339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청일전쟁 결과 </a:t>
            </a:r>
            <a:endParaRPr lang="en-US" altLang="ko-KR" b="1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대만 등 중국 영토 식민지 확보</a:t>
            </a:r>
          </a:p>
          <a:p>
            <a:endParaRPr lang="ko-KR" altLang="en-US" b="1" dirty="0"/>
          </a:p>
        </p:txBody>
      </p:sp>
      <p:pic>
        <p:nvPicPr>
          <p:cNvPr id="28" name="그림 27" descr="대만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628" y="71414"/>
            <a:ext cx="3643338" cy="2701919"/>
          </a:xfrm>
          <a:prstGeom prst="rect">
            <a:avLst/>
          </a:prstGeom>
        </p:spPr>
      </p:pic>
      <p:pic>
        <p:nvPicPr>
          <p:cNvPr id="29" name="그림 28" descr="대만ㅣ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438" y="2928934"/>
            <a:ext cx="4181737" cy="321471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53755" y="3855369"/>
            <a:ext cx="32896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b="1" dirty="0" smtClean="0">
                <a:latin typeface="HY수평선M" pitchFamily="18" charset="-127"/>
                <a:ea typeface="HY수평선M" pitchFamily="18" charset="-127"/>
              </a:rPr>
              <a:t>아시아 첫 </a:t>
            </a:r>
            <a:r>
              <a:rPr lang="ko-KR" altLang="en-US" sz="2200" b="1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제국주의 국가</a:t>
            </a:r>
            <a:endParaRPr lang="ko-KR" altLang="en-US" sz="2200" b="1" dirty="0">
              <a:solidFill>
                <a:srgbClr val="FF0000"/>
              </a:solidFill>
            </a:endParaRPr>
          </a:p>
        </p:txBody>
      </p:sp>
      <p:pic>
        <p:nvPicPr>
          <p:cNvPr id="13" name="그림 12" descr="배상금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480" y="267869"/>
            <a:ext cx="4786346" cy="3589759"/>
          </a:xfrm>
          <a:prstGeom prst="rect">
            <a:avLst/>
          </a:prstGeom>
        </p:spPr>
      </p:pic>
      <p:pic>
        <p:nvPicPr>
          <p:cNvPr id="14" name="그림 13" descr="경제성상.jpg"/>
          <p:cNvPicPr>
            <a:picLocks noChangeAspect="1"/>
          </p:cNvPicPr>
          <p:nvPr/>
        </p:nvPicPr>
        <p:blipFill>
          <a:blip r:embed="rId10"/>
          <a:srcRect t="11166" b="6947"/>
          <a:stretch>
            <a:fillRect/>
          </a:stretch>
        </p:blipFill>
        <p:spPr>
          <a:xfrm>
            <a:off x="4071934" y="3177692"/>
            <a:ext cx="4976810" cy="3466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2976" y="4657563"/>
            <a:ext cx="31951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청국으로부터 배상금을 </a:t>
            </a:r>
            <a:endParaRPr lang="en-US" altLang="ko-KR" sz="22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바탕으로</a:t>
            </a:r>
            <a:r>
              <a:rPr lang="en-US" altLang="ko-KR" sz="22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자본주의적 </a:t>
            </a:r>
            <a:endParaRPr lang="en-US" altLang="ko-KR" sz="22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 smtClean="0">
                <a:solidFill>
                  <a:srgbClr val="1A39D4"/>
                </a:solidFill>
                <a:latin typeface="HY수평선M" pitchFamily="18" charset="-127"/>
                <a:ea typeface="HY수평선M" pitchFamily="18" charset="-127"/>
              </a:rPr>
              <a:t>경제발전</a:t>
            </a: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과 </a:t>
            </a:r>
            <a:r>
              <a:rPr lang="ko-KR" altLang="en-US" sz="2200" dirty="0" smtClean="0">
                <a:solidFill>
                  <a:srgbClr val="1A39D4"/>
                </a:solidFill>
                <a:latin typeface="HY수평선M" pitchFamily="18" charset="-127"/>
                <a:ea typeface="HY수평선M" pitchFamily="18" charset="-127"/>
              </a:rPr>
              <a:t>군비확장</a:t>
            </a:r>
            <a:endParaRPr lang="en-US" altLang="ko-KR" sz="2200" dirty="0" smtClean="0">
              <a:solidFill>
                <a:srgbClr val="1A39D4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4" y="-24"/>
            <a:ext cx="7344816" cy="68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8343781" y="0"/>
            <a:ext cx="800219" cy="6481145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spAutoFit/>
          </a:bodyPr>
          <a:lstStyle/>
          <a:p>
            <a:pPr algn="ctr"/>
            <a:r>
              <a:rPr lang="ko-KR" alt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지도로 보는 청일전쟁</a:t>
            </a:r>
            <a:endParaRPr lang="en-US" altLang="ko-K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891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0" grpId="0"/>
      <p:bldP spid="20" grpId="1"/>
      <p:bldP spid="26" grpId="0"/>
      <p:bldP spid="26" grpId="1"/>
      <p:bldP spid="27" grpId="0"/>
      <p:bldP spid="27" grpId="1"/>
      <p:bldP spid="31" grpId="0"/>
      <p:bldP spid="31" grpId="1"/>
      <p:bldP spid="16" grpId="0"/>
      <p:bldP spid="16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406" y="7141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러일전쟁</a:t>
            </a:r>
            <a:endParaRPr lang="en-US" altLang="ko-KR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그림 17" descr="러시아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4" y="1204908"/>
            <a:ext cx="3349536" cy="22240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57554" y="3464012"/>
            <a:ext cx="30075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200" dirty="0" err="1" smtClean="0">
                <a:latin typeface="HY수평선M" pitchFamily="18" charset="-127"/>
                <a:ea typeface="HY수평선M" pitchFamily="18" charset="-127"/>
              </a:rPr>
              <a:t>러</a:t>
            </a:r>
            <a:r>
              <a:rPr lang="en-US" altLang="ko-KR" sz="2200" dirty="0" smtClean="0">
                <a:latin typeface="바탕"/>
                <a:ea typeface="바탕"/>
              </a:rPr>
              <a:t>·</a:t>
            </a:r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일 양국은 만주와 </a:t>
            </a:r>
            <a:endParaRPr lang="en-US" altLang="ko-KR" sz="2200" dirty="0" smtClean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2200" dirty="0" smtClean="0">
                <a:latin typeface="HY수평선M" pitchFamily="18" charset="-127"/>
                <a:ea typeface="HY수평선M" pitchFamily="18" charset="-127"/>
              </a:rPr>
              <a:t>한국에 대한 교섭을 함</a:t>
            </a:r>
            <a:endParaRPr lang="en-US" altLang="ko-KR" sz="2200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sz="2200" dirty="0"/>
          </a:p>
        </p:txBody>
      </p:sp>
      <p:pic>
        <p:nvPicPr>
          <p:cNvPr id="20" name="그림 19" descr="jpn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4289114"/>
            <a:ext cx="3452820" cy="2292672"/>
          </a:xfrm>
          <a:prstGeom prst="rect">
            <a:avLst/>
          </a:prstGeom>
        </p:spPr>
      </p:pic>
      <p:sp>
        <p:nvSpPr>
          <p:cNvPr id="21" name="위쪽 화살표 20"/>
          <p:cNvSpPr/>
          <p:nvPr/>
        </p:nvSpPr>
        <p:spPr>
          <a:xfrm rot="18495272">
            <a:off x="3738138" y="3218907"/>
            <a:ext cx="1325470" cy="1210212"/>
          </a:xfrm>
          <a:prstGeom prst="up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048395" y="2237566"/>
            <a:ext cx="38811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일본의 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8</a:t>
            </a:r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월 제 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차 협상안</a:t>
            </a:r>
            <a:endParaRPr lang="en-US" altLang="ko-KR" sz="2500" dirty="0" smtClean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4" name="번개 23"/>
          <p:cNvSpPr/>
          <p:nvPr/>
        </p:nvSpPr>
        <p:spPr>
          <a:xfrm flipH="1">
            <a:off x="2571736" y="1071546"/>
            <a:ext cx="4500594" cy="4789094"/>
          </a:xfrm>
          <a:prstGeom prst="lightningBol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57356" y="3429000"/>
            <a:ext cx="527099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10</a:t>
            </a:r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차 수정안 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,</a:t>
            </a:r>
          </a:p>
          <a:p>
            <a:pPr algn="ctr"/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12</a:t>
            </a:r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월 중순 제시된 러시아 반대 제안</a:t>
            </a:r>
            <a:endParaRPr lang="en-US" altLang="ko-KR" sz="2500" dirty="0" smtClean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25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 animBg="1"/>
      <p:bldP spid="21" grpId="1" animBg="1"/>
      <p:bldP spid="22" grpId="0"/>
      <p:bldP spid="22" grpId="1"/>
      <p:bldP spid="24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406" y="7141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러일전쟁</a:t>
            </a:r>
            <a:endParaRPr lang="en-US" altLang="ko-KR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그림 17" descr="ㅇㅇ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2962275"/>
            <a:ext cx="5419725" cy="3895725"/>
          </a:xfrm>
          <a:prstGeom prst="rect">
            <a:avLst/>
          </a:prstGeom>
        </p:spPr>
      </p:pic>
      <p:pic>
        <p:nvPicPr>
          <p:cNvPr id="19" name="그림 18" descr="jpn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37" y="3000372"/>
            <a:ext cx="1262063" cy="838010"/>
          </a:xfrm>
          <a:prstGeom prst="rect">
            <a:avLst/>
          </a:prstGeom>
        </p:spPr>
      </p:pic>
      <p:pic>
        <p:nvPicPr>
          <p:cNvPr id="20" name="그림 19" descr="러시아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64" y="1785926"/>
            <a:ext cx="2259334" cy="1500198"/>
          </a:xfrm>
          <a:prstGeom prst="rect">
            <a:avLst/>
          </a:prstGeom>
        </p:spPr>
      </p:pic>
      <p:pic>
        <p:nvPicPr>
          <p:cNvPr id="21" name="그림 20" descr="핵폭탄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54207">
            <a:off x="5194349" y="4714478"/>
            <a:ext cx="920701" cy="7168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82840" y="1214422"/>
            <a:ext cx="4746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전쟁은 </a:t>
            </a:r>
            <a:r>
              <a:rPr lang="en-US" altLang="ko-KR" sz="3000" dirty="0" smtClean="0"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sz="3000" dirty="0" smtClean="0">
                <a:latin typeface="HY수평선M" pitchFamily="18" charset="-127"/>
                <a:ea typeface="HY수평선M" pitchFamily="18" charset="-127"/>
              </a:rPr>
              <a:t>8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일 밤 일본군 </a:t>
            </a:r>
            <a:endParaRPr lang="en-US" altLang="ko-KR" sz="3000" dirty="0" smtClean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3000" b="1" dirty="0" smtClean="0">
                <a:solidFill>
                  <a:srgbClr val="1A39D4"/>
                </a:solidFill>
                <a:latin typeface="HY수평선M" pitchFamily="18" charset="-127"/>
                <a:ea typeface="HY수평선M" pitchFamily="18" charset="-127"/>
              </a:rPr>
              <a:t>기습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으로 시작</a:t>
            </a:r>
            <a:endParaRPr lang="en-US" altLang="ko-KR" sz="3000" dirty="0" smtClean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66560" y="4143380"/>
            <a:ext cx="326243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500" dirty="0" smtClean="0">
                <a:latin typeface="HY수평선M" pitchFamily="18" charset="-127"/>
                <a:ea typeface="HY수평선M" pitchFamily="18" charset="-127"/>
              </a:rPr>
              <a:t>10</a:t>
            </a:r>
            <a:r>
              <a:rPr lang="ko-KR" altLang="en-US" sz="3500" dirty="0" smtClean="0">
                <a:latin typeface="HY수평선M" pitchFamily="18" charset="-127"/>
                <a:ea typeface="HY수평선M" pitchFamily="18" charset="-127"/>
              </a:rPr>
              <a:t>일 </a:t>
            </a:r>
            <a:r>
              <a:rPr lang="ko-KR" altLang="en-US" sz="3500" b="1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선전 포고</a:t>
            </a:r>
            <a:endParaRPr lang="en-US" altLang="ko-KR" sz="3500" b="1" dirty="0" smtClean="0">
              <a:solidFill>
                <a:srgbClr val="FF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873715" y="4643446"/>
            <a:ext cx="176945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1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VS</a:t>
            </a:r>
            <a:endParaRPr lang="en-US" altLang="ko-KR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" name="그림 26" descr="랴오양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77" y="1500174"/>
            <a:ext cx="4975803" cy="46434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593827" y="2214554"/>
            <a:ext cx="2978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 smtClean="0">
                <a:latin typeface="HY수평선M" pitchFamily="18" charset="-127"/>
                <a:ea typeface="HY수평선M" pitchFamily="18" charset="-127"/>
              </a:rPr>
              <a:t>9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ko-KR" altLang="en-US" sz="3000" dirty="0" err="1" smtClean="0">
                <a:latin typeface="HY수평선M" pitchFamily="18" charset="-127"/>
                <a:ea typeface="HY수평선M" pitchFamily="18" charset="-127"/>
              </a:rPr>
              <a:t>랴오양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 점령</a:t>
            </a:r>
            <a:endParaRPr lang="ko-KR" altLang="en-US" sz="3000" dirty="0"/>
          </a:p>
        </p:txBody>
      </p:sp>
      <p:sp>
        <p:nvSpPr>
          <p:cNvPr id="29" name="TextBox 28"/>
          <p:cNvSpPr txBox="1"/>
          <p:nvPr/>
        </p:nvSpPr>
        <p:spPr>
          <a:xfrm>
            <a:off x="5593548" y="3446506"/>
            <a:ext cx="3336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 smtClean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sz="3000" dirty="0" smtClean="0"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일 여순 함락</a:t>
            </a:r>
            <a:endParaRPr lang="en-US" altLang="ko-KR" sz="3000" dirty="0" smtClean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43570" y="4803828"/>
            <a:ext cx="3363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 smtClean="0">
                <a:latin typeface="HY수평선M" pitchFamily="18" charset="-127"/>
                <a:ea typeface="HY수평선M" pitchFamily="18" charset="-127"/>
              </a:rPr>
              <a:t>3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월 봉천전투 승리</a:t>
            </a:r>
            <a:endParaRPr lang="en-US" altLang="ko-KR" sz="3000" dirty="0" smtClean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25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02151E-8 L -0.42552 -0.354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-17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4" grpId="0"/>
      <p:bldP spid="24" grpId="1"/>
      <p:bldP spid="26" grpId="0"/>
      <p:bldP spid="26" grpId="1"/>
      <p:bldP spid="28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71406" y="7141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러일전쟁</a:t>
            </a:r>
            <a:endParaRPr lang="en-US" altLang="ko-KR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그림 16" descr="러시아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26" y="1785926"/>
            <a:ext cx="3657970" cy="2428892"/>
          </a:xfrm>
          <a:prstGeom prst="rect">
            <a:avLst/>
          </a:prstGeom>
        </p:spPr>
      </p:pic>
      <p:pic>
        <p:nvPicPr>
          <p:cNvPr id="19" name="그림 18" descr="jpn_i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1796213"/>
            <a:ext cx="3714776" cy="2466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4348" y="4786322"/>
            <a:ext cx="78502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300" dirty="0" smtClean="0"/>
              <a:t>전쟁 장기화</a:t>
            </a:r>
            <a:endParaRPr lang="en-US" altLang="ko-KR" sz="3300" dirty="0" smtClean="0"/>
          </a:p>
          <a:p>
            <a:r>
              <a:rPr lang="ko-KR" altLang="en-US" sz="3300" dirty="0" smtClean="0"/>
              <a:t>일본은 승기를 잡은 뒤 미국에 중재 요청</a:t>
            </a:r>
            <a:endParaRPr lang="ko-KR" altLang="en-US" sz="3300" dirty="0"/>
          </a:p>
        </p:txBody>
      </p:sp>
      <p:pic>
        <p:nvPicPr>
          <p:cNvPr id="18" name="그림 17" descr="미국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74" y="1000108"/>
            <a:ext cx="3643338" cy="24288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22736" y="1770395"/>
            <a:ext cx="2621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000" dirty="0" err="1" smtClean="0">
                <a:latin typeface="HY수평선M" pitchFamily="18" charset="-127"/>
                <a:ea typeface="HY수평선M" pitchFamily="18" charset="-127"/>
              </a:rPr>
              <a:t>발틱함대와의</a:t>
            </a:r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 </a:t>
            </a:r>
            <a:endParaRPr lang="en-US" altLang="ko-KR" sz="3000" dirty="0" smtClean="0">
              <a:latin typeface="HY수평선M" pitchFamily="18" charset="-127"/>
              <a:ea typeface="HY수평선M" pitchFamily="18" charset="-127"/>
            </a:endParaRPr>
          </a:p>
          <a:p>
            <a:pPr algn="ctr"/>
            <a:r>
              <a:rPr lang="ko-KR" altLang="en-US" sz="3000" dirty="0" smtClean="0">
                <a:latin typeface="HY수평선M" pitchFamily="18" charset="-127"/>
                <a:ea typeface="HY수평선M" pitchFamily="18" charset="-127"/>
              </a:rPr>
              <a:t>대마도 해전</a:t>
            </a:r>
            <a:endParaRPr lang="en-US" altLang="ko-KR" sz="3000" dirty="0" smtClean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23876" t="58901" r="28371" b="13612"/>
          <a:stretch>
            <a:fillRect/>
          </a:stretch>
        </p:blipFill>
        <p:spPr bwMode="auto">
          <a:xfrm>
            <a:off x="714348" y="1214422"/>
            <a:ext cx="492922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그림 24" descr="ㅇㅇㅇㅇ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48" y="3357562"/>
            <a:ext cx="4929222" cy="314089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15008" y="4429132"/>
            <a:ext cx="33297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 smtClean="0">
                <a:latin typeface="HY수평선M" pitchFamily="18" charset="-127"/>
                <a:ea typeface="HY수평선M" pitchFamily="18" charset="-127"/>
              </a:rPr>
              <a:t>발틱함대</a:t>
            </a:r>
            <a:r>
              <a:rPr lang="ko-KR" altLang="en-US" sz="3200" dirty="0" smtClean="0">
                <a:latin typeface="HY수평선M" pitchFamily="18" charset="-127"/>
                <a:ea typeface="HY수평선M" pitchFamily="18" charset="-127"/>
              </a:rPr>
              <a:t> 격파</a:t>
            </a:r>
            <a:endParaRPr lang="en-US" altLang="ko-KR" sz="32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200" dirty="0" smtClean="0">
                <a:latin typeface="HY수평선M" pitchFamily="18" charset="-127"/>
                <a:ea typeface="HY수평선M" pitchFamily="18" charset="-127"/>
              </a:rPr>
              <a:t>러시아 제독 포로</a:t>
            </a:r>
            <a:endParaRPr lang="en-US" altLang="ko-KR" sz="3200" dirty="0" smtClean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25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6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721</Words>
  <Application>Microsoft Office PowerPoint</Application>
  <PresentationFormat>화면 슬라이드 쇼(4:3)</PresentationFormat>
  <Paragraphs>201</Paragraphs>
  <Slides>32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이정하</dc:creator>
  <cp:lastModifiedBy>Windows 사용자</cp:lastModifiedBy>
  <cp:revision>183</cp:revision>
  <dcterms:created xsi:type="dcterms:W3CDTF">2015-09-21T10:56:23Z</dcterms:created>
  <dcterms:modified xsi:type="dcterms:W3CDTF">2015-09-30T13:07:43Z</dcterms:modified>
</cp:coreProperties>
</file>