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5" r:id="rId11"/>
    <p:sldId id="266" r:id="rId12"/>
    <p:sldId id="275" r:id="rId13"/>
    <p:sldId id="273" r:id="rId14"/>
    <p:sldId id="269" r:id="rId15"/>
    <p:sldId id="270" r:id="rId16"/>
    <p:sldId id="271" r:id="rId17"/>
    <p:sldId id="274" r:id="rId18"/>
    <p:sldId id="272" r:id="rId19"/>
    <p:sldId id="256" r:id="rId20"/>
    <p:sldId id="257" r:id="rId21"/>
    <p:sldId id="259" r:id="rId22"/>
    <p:sldId id="258" r:id="rId23"/>
    <p:sldId id="260" r:id="rId24"/>
    <p:sldId id="262" r:id="rId25"/>
    <p:sldId id="261" r:id="rId26"/>
    <p:sldId id="263" r:id="rId27"/>
    <p:sldId id="264" r:id="rId28"/>
    <p:sldId id="26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333" autoAdjust="0"/>
  </p:normalViewPr>
  <p:slideViewPr>
    <p:cSldViewPr>
      <p:cViewPr>
        <p:scale>
          <a:sx n="100" d="100"/>
          <a:sy n="100" d="100"/>
        </p:scale>
        <p:origin x="-27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36C34-F26F-4CC8-886B-8A85B4E06068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FFAEE-932E-4BA1-84F4-31490870E4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048903-40E8-40CA-9118-DE27169B8D1A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velive\Desktop\%5bmix%5dbandicam%202015-09-26%2019-42-58-049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554805" cy="939784"/>
          </a:xfrm>
        </p:spPr>
        <p:txBody>
          <a:bodyPr/>
          <a:lstStyle/>
          <a:p>
            <a:r>
              <a:rPr lang="ko-KR" altLang="en-US" dirty="0" smtClean="0"/>
              <a:t>근세시대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에도시대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JPNGO320024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3394472" cy="452596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중기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500174"/>
            <a:ext cx="46434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● </a:t>
            </a:r>
            <a:r>
              <a:rPr lang="en-US" altLang="ko-KR" sz="2800" dirty="0" smtClean="0"/>
              <a:t>8</a:t>
            </a:r>
            <a:r>
              <a:rPr lang="ko-KR" altLang="en-US" sz="2800" dirty="0" smtClean="0"/>
              <a:t>대 </a:t>
            </a:r>
            <a:r>
              <a:rPr lang="ko-KR" altLang="en-US" sz="2800" dirty="0" err="1" smtClean="0"/>
              <a:t>도쿠가와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요시무네</a:t>
            </a:r>
            <a:endParaRPr lang="en-US" altLang="ko-KR" sz="2400" dirty="0" smtClean="0"/>
          </a:p>
          <a:p>
            <a:r>
              <a:rPr lang="en-US" altLang="ko-KR" sz="2800" dirty="0" smtClean="0"/>
              <a:t>-</a:t>
            </a:r>
            <a:r>
              <a:rPr lang="ko-KR" altLang="en-US" sz="2800" dirty="0" smtClean="0"/>
              <a:t>교호의 개혁</a:t>
            </a:r>
            <a:r>
              <a:rPr lang="en-US" altLang="ko-KR" sz="2800" dirty="0" smtClean="0"/>
              <a:t>(1716~)</a:t>
            </a:r>
          </a:p>
          <a:p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데라코야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● </a:t>
            </a:r>
            <a:r>
              <a:rPr lang="en-US" altLang="ko-KR" sz="2800" dirty="0" smtClean="0"/>
              <a:t>9</a:t>
            </a:r>
            <a:r>
              <a:rPr lang="ko-KR" altLang="en-US" sz="2800" dirty="0" smtClean="0"/>
              <a:t>대 </a:t>
            </a:r>
            <a:r>
              <a:rPr lang="ko-KR" altLang="en-US" sz="2800" dirty="0" err="1" smtClean="0"/>
              <a:t>도쿠가와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이에시게</a:t>
            </a:r>
            <a:endParaRPr lang="en-US" altLang="ko-KR" sz="2800" dirty="0" smtClean="0"/>
          </a:p>
          <a:p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조슈한의</a:t>
            </a:r>
            <a:r>
              <a:rPr lang="ko-KR" altLang="en-US" sz="2800" dirty="0" smtClean="0"/>
              <a:t> 개혁</a:t>
            </a:r>
            <a:r>
              <a:rPr lang="en-US" altLang="ko-KR" sz="2800" dirty="0" smtClean="0"/>
              <a:t>(1752.8)</a:t>
            </a:r>
          </a:p>
          <a:p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존왕론</a:t>
            </a:r>
            <a:r>
              <a:rPr lang="en-US" altLang="ko-KR" sz="2800" dirty="0" smtClean="0"/>
              <a:t>(1759)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● </a:t>
            </a:r>
            <a:r>
              <a:rPr lang="en-US" altLang="ko-KR" sz="2800" dirty="0" smtClean="0"/>
              <a:t>10</a:t>
            </a:r>
            <a:r>
              <a:rPr lang="ko-KR" altLang="en-US" sz="2800" dirty="0" smtClean="0"/>
              <a:t>대 </a:t>
            </a:r>
            <a:r>
              <a:rPr lang="ko-KR" altLang="en-US" sz="2800" dirty="0" err="1" smtClean="0"/>
              <a:t>도쿠가와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이에하루</a:t>
            </a:r>
            <a:endParaRPr lang="en-US" altLang="ko-KR" sz="2800" dirty="0" smtClean="0"/>
          </a:p>
          <a:p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난학</a:t>
            </a:r>
            <a:r>
              <a:rPr lang="en-US" altLang="ko-KR" sz="2800" dirty="0" smtClean="0"/>
              <a:t>(1783)</a:t>
            </a:r>
          </a:p>
          <a:p>
            <a:r>
              <a:rPr lang="en-US" altLang="ko-KR" sz="2800" dirty="0" smtClean="0"/>
              <a:t>-</a:t>
            </a:r>
            <a:r>
              <a:rPr lang="ko-KR" altLang="en-US" sz="2800" dirty="0" smtClean="0"/>
              <a:t> 해체신서</a:t>
            </a:r>
            <a:r>
              <a:rPr lang="en-US" altLang="ko-KR" sz="2800" dirty="0" smtClean="0"/>
              <a:t>(1774)</a:t>
            </a:r>
          </a:p>
          <a:p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0px-tokugawa_yoshimune_house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214422"/>
            <a:ext cx="4103107" cy="4000529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교호의 개혁 </a:t>
            </a:r>
            <a:endParaRPr lang="ko-KR" altLang="en-US" dirty="0"/>
          </a:p>
        </p:txBody>
      </p:sp>
      <p:sp>
        <p:nvSpPr>
          <p:cNvPr id="7" name="내용 개체 틀 1"/>
          <p:cNvSpPr txBox="1">
            <a:spLocks/>
          </p:cNvSpPr>
          <p:nvPr/>
        </p:nvSpPr>
        <p:spPr>
          <a:xfrm>
            <a:off x="2500298" y="5500702"/>
            <a:ext cx="4143404" cy="642942"/>
          </a:xfrm>
          <a:prstGeom prst="rect">
            <a:avLst/>
          </a:prstGeom>
        </p:spPr>
        <p:txBody>
          <a:bodyPr vert="horz" rtlCol="0">
            <a:normAutofit fontScale="925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altLang="ko-KR" sz="3200" dirty="0" smtClean="0">
                <a:latin typeface="+mn-ea"/>
              </a:rPr>
              <a:t>8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대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도쿠가와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요시무네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데라코야</a:t>
            </a:r>
            <a:endParaRPr lang="ko-KR" altLang="en-US" dirty="0"/>
          </a:p>
        </p:txBody>
      </p:sp>
      <p:pic>
        <p:nvPicPr>
          <p:cNvPr id="5" name="_x159935560" descr="EMB0000177c4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143404" cy="3889726"/>
          </a:xfrm>
          <a:prstGeom prst="rect">
            <a:avLst/>
          </a:prstGeom>
          <a:noFill/>
        </p:spPr>
      </p:pic>
      <p:sp>
        <p:nvSpPr>
          <p:cNvPr id="6" name="내용 개체 틀 1"/>
          <p:cNvSpPr txBox="1">
            <a:spLocks/>
          </p:cNvSpPr>
          <p:nvPr/>
        </p:nvSpPr>
        <p:spPr>
          <a:xfrm>
            <a:off x="1785918" y="5429264"/>
            <a:ext cx="5643602" cy="857256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에도 시대의 서민 교육기관</a:t>
            </a:r>
            <a:r>
              <a:rPr lang="en-US" altLang="ko-KR" sz="2800" dirty="0" smtClean="0"/>
              <a:t>”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이에시게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2428860" y="5715016"/>
            <a:ext cx="4143404" cy="500066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9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대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도쿠가와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이에시게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6" name="그림 5" descr="300px-Tokugawa_Ieshi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4214842" cy="40272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조슈한의</a:t>
            </a:r>
            <a:r>
              <a:rPr lang="ko-KR" altLang="en-US" dirty="0" smtClean="0"/>
              <a:t> 개혁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500174"/>
            <a:ext cx="350046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+mn-ea"/>
              </a:rPr>
              <a:t>첫째</a:t>
            </a:r>
            <a:r>
              <a:rPr lang="en-US" altLang="ko-KR" sz="2000" dirty="0" smtClean="0">
                <a:latin typeface="+mn-ea"/>
              </a:rPr>
              <a:t>,</a:t>
            </a:r>
          </a:p>
          <a:p>
            <a:r>
              <a:rPr lang="ko-KR" altLang="en-US" sz="2000" dirty="0" smtClean="0">
                <a:latin typeface="+mn-ea"/>
              </a:rPr>
              <a:t>문벌을 타파하고 인재를 등용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둘째</a:t>
            </a:r>
            <a:r>
              <a:rPr lang="en-US" altLang="ko-KR" sz="2000" dirty="0" smtClean="0">
                <a:latin typeface="+mn-ea"/>
              </a:rPr>
              <a:t>,</a:t>
            </a:r>
            <a:r>
              <a:rPr lang="ko-KR" altLang="en-US" sz="2000" dirty="0" smtClean="0">
                <a:latin typeface="+mn-ea"/>
              </a:rPr>
              <a:t> </a:t>
            </a: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중상주의적 정책이 강하게 추진되어 전매 제도를 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셋째</a:t>
            </a:r>
            <a:r>
              <a:rPr lang="en-US" altLang="ko-KR" sz="2000" dirty="0" smtClean="0">
                <a:latin typeface="+mn-ea"/>
              </a:rPr>
              <a:t>,</a:t>
            </a:r>
          </a:p>
          <a:p>
            <a:r>
              <a:rPr lang="ko-KR" altLang="en-US" sz="2000" dirty="0" smtClean="0">
                <a:latin typeface="+mn-ea"/>
              </a:rPr>
              <a:t>긴박한 국제 정세를 반영하여 대포 주조를 비롯해 서양식 군사력을 장비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넷째</a:t>
            </a:r>
            <a:r>
              <a:rPr lang="en-US" altLang="ko-KR" sz="2000" dirty="0" smtClean="0">
                <a:latin typeface="+mn-ea"/>
              </a:rPr>
              <a:t>,</a:t>
            </a:r>
            <a:r>
              <a:rPr lang="ko-KR" altLang="en-US" sz="2000" dirty="0" smtClean="0">
                <a:latin typeface="+mn-ea"/>
              </a:rPr>
              <a:t> </a:t>
            </a: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민란의 진압이나 채무 탕감을 강행하여 한의 권력을 강화</a:t>
            </a:r>
          </a:p>
          <a:p>
            <a:endParaRPr lang="ko-KR" altLang="en-US" sz="20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바탕"/>
                <a:ea typeface="바탕"/>
              </a:rPr>
              <a:t>·</a:t>
            </a:r>
            <a:endParaRPr lang="ko-KR" altLang="en-US" dirty="0"/>
          </a:p>
        </p:txBody>
      </p:sp>
      <p:pic>
        <p:nvPicPr>
          <p:cNvPr id="12" name="그림 11" descr="map-before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54605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2524F74053BC95311F45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00174"/>
            <a:ext cx="4651777" cy="350046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존왕론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143512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+mn-ea"/>
              </a:rPr>
              <a:t>“</a:t>
            </a:r>
            <a:r>
              <a:rPr lang="ko-KR" altLang="en-US" sz="2400" dirty="0" smtClean="0">
                <a:latin typeface="+mn-ea"/>
              </a:rPr>
              <a:t>천황과 쇼군</a:t>
            </a:r>
            <a:r>
              <a:rPr lang="en-US" altLang="ko-KR" sz="2400" dirty="0" smtClean="0">
                <a:latin typeface="+mn-ea"/>
              </a:rPr>
              <a:t>”</a:t>
            </a:r>
          </a:p>
          <a:p>
            <a:pPr algn="ctr"/>
            <a:r>
              <a:rPr lang="ko-KR" altLang="en-US" sz="2400" dirty="0" smtClean="0">
                <a:latin typeface="+mn-ea"/>
              </a:rPr>
              <a:t>하늘의 세계를 지배하는 신</a:t>
            </a:r>
            <a:endParaRPr lang="en-US" altLang="ko-KR" sz="2400" dirty="0" smtClean="0">
              <a:latin typeface="+mn-ea"/>
            </a:endParaRPr>
          </a:p>
          <a:p>
            <a:pPr algn="ctr"/>
            <a:r>
              <a:rPr lang="ko-KR" altLang="en-US" sz="2400" dirty="0" smtClean="0">
                <a:latin typeface="+mn-ea"/>
              </a:rPr>
              <a:t>지상의 세계를 지배하는 신의 관계 </a:t>
            </a:r>
            <a:endParaRPr lang="ko-KR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이에하루</a:t>
            </a:r>
            <a:endParaRPr lang="ko-KR" altLang="en-US" dirty="0"/>
          </a:p>
        </p:txBody>
      </p:sp>
      <p:pic>
        <p:nvPicPr>
          <p:cNvPr id="4" name="내용 개체 틀 3" descr="300px-Tokugawa_Ieh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285860"/>
            <a:ext cx="4000528" cy="3853842"/>
          </a:xfrm>
          <a:prstGeom prst="rect">
            <a:avLst/>
          </a:prstGeom>
        </p:spPr>
      </p:pic>
      <p:sp>
        <p:nvSpPr>
          <p:cNvPr id="5" name="내용 개체 틀 1"/>
          <p:cNvSpPr txBox="1">
            <a:spLocks/>
          </p:cNvSpPr>
          <p:nvPr/>
        </p:nvSpPr>
        <p:spPr>
          <a:xfrm>
            <a:off x="2143108" y="5500702"/>
            <a:ext cx="4500594" cy="500066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r>
              <a:rPr lang="en-US" altLang="ko-KR" sz="2800" dirty="0" smtClean="0">
                <a:latin typeface="+mn-ea"/>
              </a:rPr>
              <a:t>10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대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도쿠가와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이에하루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82"/>
          <a:stretch>
            <a:fillRect/>
          </a:stretch>
        </p:blipFill>
        <p:spPr>
          <a:xfrm>
            <a:off x="1571604" y="1428735"/>
            <a:ext cx="5786478" cy="378120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난학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5429264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+mn-ea"/>
              </a:rPr>
              <a:t>“</a:t>
            </a:r>
            <a:r>
              <a:rPr lang="ko-KR" altLang="en-US" sz="2800" dirty="0" smtClean="0">
                <a:latin typeface="+mn-ea"/>
              </a:rPr>
              <a:t>네덜란드어를 통해 유입된 서양의 자연과학이나 기술</a:t>
            </a:r>
            <a:r>
              <a:rPr lang="en-US" altLang="ko-KR" sz="2800" dirty="0" smtClean="0">
                <a:latin typeface="+mn-ea"/>
              </a:rPr>
              <a:t>”</a:t>
            </a:r>
            <a:endParaRPr lang="ko-KR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32e944f9f4adc99c722bfb69e50d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428736"/>
            <a:ext cx="4329576" cy="307183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해체신서</a:t>
            </a:r>
            <a:endParaRPr lang="ko-KR" altLang="en-US" dirty="0"/>
          </a:p>
        </p:txBody>
      </p:sp>
      <p:pic>
        <p:nvPicPr>
          <p:cNvPr id="5" name="그림 4" descr="73893cd3a9fe799f422b11ef5fafc2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357717" cy="3059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4714884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+mn-ea"/>
              </a:rPr>
              <a:t>스기타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ko-KR" altLang="en-US" sz="2000" dirty="0" err="1" smtClean="0">
                <a:latin typeface="+mn-ea"/>
              </a:rPr>
              <a:t>켄파쿠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· </a:t>
            </a:r>
            <a:r>
              <a:rPr lang="ko-KR" altLang="en-US" sz="2000" dirty="0" err="1" smtClean="0">
                <a:latin typeface="+mn-ea"/>
              </a:rPr>
              <a:t>마에노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ko-KR" altLang="en-US" sz="2000" dirty="0" err="1" smtClean="0">
                <a:latin typeface="+mn-ea"/>
              </a:rPr>
              <a:t>료타쿠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·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ko-KR" altLang="en-US" sz="2000" dirty="0" err="1" smtClean="0">
                <a:latin typeface="+mn-ea"/>
              </a:rPr>
              <a:t>나카가와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ko-KR" altLang="en-US" sz="2000" dirty="0" err="1" smtClean="0">
                <a:latin typeface="+mn-ea"/>
              </a:rPr>
              <a:t>쥰안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pPr algn="ctr"/>
            <a:r>
              <a:rPr lang="ko-KR" altLang="en-US" sz="2000" dirty="0" smtClean="0">
                <a:latin typeface="+mn-ea"/>
              </a:rPr>
              <a:t>그들은 사형수의 시체해부 광경을 보고 </a:t>
            </a:r>
            <a:r>
              <a:rPr lang="ko-KR" altLang="en-US" sz="2000" dirty="0" err="1" smtClean="0">
                <a:latin typeface="+mn-ea"/>
              </a:rPr>
              <a:t>타펠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ko-KR" altLang="en-US" sz="2000" dirty="0" err="1" smtClean="0">
                <a:latin typeface="+mn-ea"/>
              </a:rPr>
              <a:t>아나토미아의</a:t>
            </a:r>
            <a:r>
              <a:rPr lang="ko-KR" altLang="en-US" sz="2000" dirty="0" smtClean="0">
                <a:latin typeface="+mn-ea"/>
              </a:rPr>
              <a:t> 해부도가 정확하다는 것을 확인한 뒤 번역을 결정했다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57290" y="647914"/>
            <a:ext cx="6900882" cy="852260"/>
          </a:xfrm>
        </p:spPr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후기</a:t>
            </a:r>
            <a:r>
              <a:rPr lang="en-US" altLang="ko-KR" dirty="0" smtClean="0"/>
              <a:t>~</a:t>
            </a:r>
            <a:r>
              <a:rPr lang="ko-KR" altLang="en-US" dirty="0" smtClean="0"/>
              <a:t>말기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86314" y="2071678"/>
            <a:ext cx="4357686" cy="4500594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smtClean="0"/>
              <a:t>●간세이의 개혁</a:t>
            </a:r>
            <a:r>
              <a:rPr lang="en-US" altLang="ko-KR" dirty="0" smtClean="0"/>
              <a:t>(1787~1793)</a:t>
            </a:r>
          </a:p>
          <a:p>
            <a:pPr algn="l"/>
            <a:endParaRPr lang="en-US" altLang="ko-KR" dirty="0" smtClean="0"/>
          </a:p>
          <a:p>
            <a:pPr algn="l"/>
            <a:r>
              <a:rPr lang="ko-KR" altLang="en-US" dirty="0" smtClean="0"/>
              <a:t>●</a:t>
            </a:r>
            <a:r>
              <a:rPr lang="ko-KR" altLang="en-US" dirty="0" err="1" smtClean="0"/>
              <a:t>가세이</a:t>
            </a:r>
            <a:r>
              <a:rPr lang="ko-KR" altLang="en-US" dirty="0" smtClean="0"/>
              <a:t> 문화</a:t>
            </a:r>
            <a:r>
              <a:rPr lang="en-US" altLang="ko-KR" dirty="0" smtClean="0"/>
              <a:t>(1804~1830)</a:t>
            </a:r>
          </a:p>
          <a:p>
            <a:pPr algn="l"/>
            <a:endParaRPr lang="en-US" altLang="ko-KR" dirty="0" smtClean="0"/>
          </a:p>
          <a:p>
            <a:pPr algn="l"/>
            <a:r>
              <a:rPr lang="ko-KR" altLang="en-US" dirty="0" smtClean="0"/>
              <a:t>●</a:t>
            </a:r>
            <a:r>
              <a:rPr lang="ko-KR" altLang="en-US" dirty="0" err="1" smtClean="0"/>
              <a:t>덴보의</a:t>
            </a:r>
            <a:r>
              <a:rPr lang="ko-KR" altLang="en-US" dirty="0" smtClean="0"/>
              <a:t> 개혁</a:t>
            </a:r>
            <a:r>
              <a:rPr lang="en-US" altLang="ko-KR" dirty="0" smtClean="0"/>
              <a:t>(1841~1843)</a:t>
            </a:r>
            <a:br>
              <a:rPr lang="en-US" altLang="ko-KR" dirty="0" smtClean="0"/>
            </a:br>
            <a:endParaRPr lang="en-US" altLang="ko-KR" dirty="0" smtClean="0"/>
          </a:p>
          <a:p>
            <a:pPr algn="l"/>
            <a:r>
              <a:rPr lang="ko-KR" altLang="en-US" dirty="0" smtClean="0"/>
              <a:t>●흑선 내항</a:t>
            </a:r>
            <a:r>
              <a:rPr lang="en-US" altLang="ko-KR" dirty="0" smtClean="0"/>
              <a:t>(1853~1854)</a:t>
            </a:r>
          </a:p>
          <a:p>
            <a:pPr algn="l"/>
            <a:endParaRPr lang="en-US" altLang="ko-KR" dirty="0" smtClean="0"/>
          </a:p>
          <a:p>
            <a:pPr algn="l"/>
            <a:r>
              <a:rPr lang="ko-KR" altLang="en-US" dirty="0" smtClean="0"/>
              <a:t>●대정봉환과 보신전쟁</a:t>
            </a:r>
            <a:r>
              <a:rPr lang="en-US" altLang="ko-KR" dirty="0" smtClean="0"/>
              <a:t>(1867~1869)</a:t>
            </a:r>
          </a:p>
        </p:txBody>
      </p:sp>
      <p:pic>
        <p:nvPicPr>
          <p:cNvPr id="1026" name="Picture 2" descr="E:\에도시대\kase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25683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2786" y="2020193"/>
            <a:ext cx="4643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● </a:t>
            </a:r>
            <a:r>
              <a:rPr lang="ko-KR" altLang="en-US" sz="2800" dirty="0" smtClean="0"/>
              <a:t>초기</a:t>
            </a:r>
            <a:endParaRPr lang="en-US" altLang="ko-KR" sz="24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● 중기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● 후기</a:t>
            </a:r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간세이의 개혁</a:t>
            </a:r>
            <a:endParaRPr lang="ko-KR" altLang="en-US" dirty="0"/>
          </a:p>
        </p:txBody>
      </p:sp>
      <p:pic>
        <p:nvPicPr>
          <p:cNvPr id="2050" name="Picture 2" descr="E:\에도시대\마츠다이라 사다노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378824" cy="4000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5824855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마츠다이라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사다노부의</a:t>
            </a:r>
            <a:r>
              <a:rPr lang="ko-KR" altLang="en-US" sz="2400" dirty="0" smtClean="0"/>
              <a:t> 복고주의적 이상정치</a:t>
            </a:r>
            <a:endParaRPr lang="ko-KR" altLang="en-US" sz="2400" dirty="0"/>
          </a:p>
        </p:txBody>
      </p:sp>
      <p:pic>
        <p:nvPicPr>
          <p:cNvPr id="2051" name="Picture 3" descr="E:\에도시대\도쿠가와 이에나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4071966" cy="39854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53578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마츠다이라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사다노부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53578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이에나리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가세이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pic>
        <p:nvPicPr>
          <p:cNvPr id="4098" name="Picture 2" descr="E:\에도시대\utam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214710" cy="4604242"/>
          </a:xfrm>
          <a:prstGeom prst="rect">
            <a:avLst/>
          </a:prstGeom>
          <a:noFill/>
        </p:spPr>
      </p:pic>
      <p:pic>
        <p:nvPicPr>
          <p:cNvPr id="4099" name="Picture 3" descr="E:\에도시대\hokusa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3357586" cy="2306662"/>
          </a:xfrm>
          <a:prstGeom prst="rect">
            <a:avLst/>
          </a:prstGeom>
          <a:noFill/>
        </p:spPr>
      </p:pic>
      <p:pic>
        <p:nvPicPr>
          <p:cNvPr id="4101" name="Picture 5" descr="E:\에도시대\IMG_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337080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덴보의</a:t>
            </a:r>
            <a:r>
              <a:rPr lang="ko-KR" altLang="en-US" dirty="0" smtClean="0"/>
              <a:t> 개혁</a:t>
            </a:r>
            <a:endParaRPr lang="ko-KR" altLang="en-US" dirty="0"/>
          </a:p>
        </p:txBody>
      </p:sp>
      <p:pic>
        <p:nvPicPr>
          <p:cNvPr id="3074" name="Picture 2" descr="E:\에도시대\미즈노 타다쿠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057678" cy="3429024"/>
          </a:xfrm>
          <a:prstGeom prst="rect">
            <a:avLst/>
          </a:prstGeom>
          <a:noFill/>
        </p:spPr>
      </p:pic>
      <p:pic>
        <p:nvPicPr>
          <p:cNvPr id="3075" name="Picture 3" descr="E:\에도시대\도쿠가와 이에요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76170"/>
            <a:ext cx="3214710" cy="34075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824855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막부 권위 회복을 겨냥한 </a:t>
            </a:r>
            <a:r>
              <a:rPr lang="ko-KR" altLang="en-US" sz="2400" dirty="0" err="1" smtClean="0"/>
              <a:t>로주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미즈노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타다쿠니의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정치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53578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미즈노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타다쿠니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3578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이에요시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흑선 내항</a:t>
            </a:r>
            <a:endParaRPr lang="ko-KR" altLang="en-US" dirty="0"/>
          </a:p>
        </p:txBody>
      </p:sp>
      <p:pic>
        <p:nvPicPr>
          <p:cNvPr id="5126" name="Picture 6" descr="E:\에도시대\7a9be6a39e538bb4c1223e9cbbde218a.w4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51917"/>
            <a:ext cx="2757647" cy="2677215"/>
          </a:xfrm>
          <a:prstGeom prst="rect">
            <a:avLst/>
          </a:prstGeom>
          <a:noFill/>
        </p:spPr>
      </p:pic>
      <p:pic>
        <p:nvPicPr>
          <p:cNvPr id="5127" name="Picture 7" descr="E:\에도시대\페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2619393" cy="27146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42976" y="463130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매튜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페리</a:t>
            </a:r>
            <a:r>
              <a:rPr lang="ko-KR" altLang="en-US" dirty="0" smtClean="0"/>
              <a:t> 제독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45598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증기선을 보고 그린 그림</a:t>
            </a:r>
            <a:endParaRPr lang="en-US" altLang="ko-K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42910" y="535782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太平の眠りを覚ます</a:t>
            </a:r>
            <a:r>
              <a:rPr lang="ko-KR" altLang="en-US" sz="2400" dirty="0" err="1" smtClean="0"/>
              <a:t>上喜撰</a:t>
            </a:r>
            <a:r>
              <a:rPr lang="en-US" sz="2400" dirty="0" smtClean="0"/>
              <a:t>/</a:t>
            </a:r>
            <a:r>
              <a:rPr lang="ko-KR" altLang="en-US" sz="2400" dirty="0" smtClean="0"/>
              <a:t>たった</a:t>
            </a:r>
            <a:r>
              <a:rPr lang="ko-KR" altLang="en-US" sz="2400" b="1" dirty="0" smtClean="0"/>
              <a:t>四杯</a:t>
            </a:r>
            <a:r>
              <a:rPr lang="ko-KR" altLang="en-US" sz="2400" dirty="0" smtClean="0"/>
              <a:t>で夜も眠れず</a:t>
            </a:r>
            <a:endParaRPr lang="en-US" altLang="ko-KR" sz="2400" dirty="0" smtClean="0"/>
          </a:p>
          <a:p>
            <a:pPr algn="ctr"/>
            <a:r>
              <a:rPr lang="ko-KR" altLang="en-US" sz="2000" dirty="0"/>
              <a:t>태평한 잠을 깨우는 </a:t>
            </a:r>
            <a:r>
              <a:rPr lang="ko-KR" altLang="en-US" sz="2000" dirty="0" err="1"/>
              <a:t>조키센</a:t>
            </a:r>
            <a:r>
              <a:rPr lang="en-US" sz="2000" dirty="0"/>
              <a:t>/</a:t>
            </a:r>
            <a:r>
              <a:rPr lang="ko-KR" altLang="en-US" sz="2000" dirty="0"/>
              <a:t>불과 넉 잔에 밤에도 잠을 이룰 수 없구나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 smtClean="0"/>
              <a:t>흑선 내항사건의 흐름</a:t>
            </a:r>
            <a:endParaRPr lang="ko-KR" altLang="en-US" sz="3800" dirty="0"/>
          </a:p>
        </p:txBody>
      </p:sp>
      <p:pic>
        <p:nvPicPr>
          <p:cNvPr id="6155" name="Picture 11" descr="E:\에도시대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71966" cy="2178078"/>
          </a:xfrm>
          <a:prstGeom prst="rect">
            <a:avLst/>
          </a:prstGeom>
          <a:noFill/>
        </p:spPr>
      </p:pic>
      <p:pic>
        <p:nvPicPr>
          <p:cNvPr id="6158" name="Picture 14" descr="E:\에도시대\Kurihama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4071966" cy="21695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0" y="1755711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1853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년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2200" dirty="0" smtClean="0">
                <a:latin typeface="HY궁서" pitchFamily="18" charset="-127"/>
                <a:ea typeface="HY궁서" pitchFamily="18" charset="-127"/>
              </a:rPr>
            </a:b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페리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선장 내항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개항을 요구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2200" dirty="0" smtClean="0">
                <a:latin typeface="HY궁서" pitchFamily="18" charset="-127"/>
                <a:ea typeface="HY궁서" pitchFamily="18" charset="-127"/>
              </a:rPr>
            </a:b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▼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막부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:1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년의 유예기간을 달라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2200" dirty="0" smtClean="0">
                <a:latin typeface="HY궁서" pitchFamily="18" charset="-127"/>
                <a:ea typeface="HY궁서" pitchFamily="18" charset="-127"/>
              </a:rPr>
            </a:b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페리</a:t>
            </a:r>
            <a:r>
              <a:rPr lang="en-US" altLang="ko-KR" sz="2200" dirty="0">
                <a:latin typeface="HY궁서" pitchFamily="18" charset="-127"/>
                <a:ea typeface="HY궁서" pitchFamily="18" charset="-127"/>
              </a:rPr>
              <a:t>: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1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년 뒤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대답을 들으러 오겠다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▼</a:t>
            </a:r>
            <a:endParaRPr lang="en-US" altLang="ko-KR" sz="2200" dirty="0"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1854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년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페리</a:t>
            </a:r>
            <a:r>
              <a:rPr lang="en-US" altLang="ko-KR" sz="2200" dirty="0">
                <a:latin typeface="HY궁서" pitchFamily="18" charset="-127"/>
                <a:ea typeface="HY궁서" pitchFamily="18" charset="-127"/>
              </a:rPr>
              <a:t>: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약속대로 대답을 들으러 왔다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▼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막부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개항을 받아들임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개항의 결과</a:t>
            </a:r>
            <a:endParaRPr lang="ko-KR" altLang="en-US" dirty="0"/>
          </a:p>
        </p:txBody>
      </p:sp>
      <p:pic>
        <p:nvPicPr>
          <p:cNvPr id="8" name="[mix]bandicam 2015-09-26 19-42-58-04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6524628" cy="521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대정봉환</a:t>
            </a:r>
            <a:endParaRPr lang="ko-KR" altLang="en-US" dirty="0"/>
          </a:p>
        </p:txBody>
      </p:sp>
      <p:pic>
        <p:nvPicPr>
          <p:cNvPr id="1026" name="Picture 2" descr="E:\에도시대\대정봉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997371" cy="4337057"/>
          </a:xfrm>
          <a:prstGeom prst="rect">
            <a:avLst/>
          </a:prstGeom>
          <a:noFill/>
        </p:spPr>
      </p:pic>
      <p:pic>
        <p:nvPicPr>
          <p:cNvPr id="1027" name="Picture 3" descr="E:\에도시대\도쿠가와 요시노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3500462" cy="4316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대정봉환 그림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72066" y="564357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요시부노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보신전쟁</a:t>
            </a:r>
            <a:endParaRPr lang="ko-KR" altLang="en-US" dirty="0"/>
          </a:p>
        </p:txBody>
      </p:sp>
      <p:pic>
        <p:nvPicPr>
          <p:cNvPr id="2054" name="Picture 6" descr="E:\에도시대\아이즈 전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3031"/>
            <a:ext cx="3902075" cy="2289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1714488"/>
            <a:ext cx="457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도바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후시미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전투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●막부군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반란세력으로 규정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요시노부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오사카 성에서 도망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●에도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무혈입성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오우에쓰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열번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동맹군 결성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아이즈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전쟁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607220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아이즈</a:t>
            </a:r>
            <a:r>
              <a:rPr lang="ko-KR" altLang="en-US" dirty="0" smtClean="0"/>
              <a:t> 전쟁</a:t>
            </a: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24" y="33454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도바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후시미</a:t>
            </a:r>
            <a:r>
              <a:rPr lang="ko-KR" altLang="en-US" dirty="0" smtClean="0"/>
              <a:t> 전투</a:t>
            </a:r>
            <a:endParaRPr lang="en-US" altLang="ko-KR" dirty="0" smtClean="0"/>
          </a:p>
        </p:txBody>
      </p:sp>
      <p:pic>
        <p:nvPicPr>
          <p:cNvPr id="2056" name="Picture 8" descr="E:\에도시대\도바 후시미 전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0" y="1214422"/>
            <a:ext cx="4164030" cy="209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에도 시대의 멸망</a:t>
            </a:r>
            <a:endParaRPr lang="ko-KR" altLang="en-US" dirty="0"/>
          </a:p>
        </p:txBody>
      </p:sp>
      <p:pic>
        <p:nvPicPr>
          <p:cNvPr id="3074" name="Picture 2" descr="E:\에도시대\하코다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143380"/>
            <a:ext cx="4000529" cy="2000264"/>
          </a:xfrm>
          <a:prstGeom prst="rect">
            <a:avLst/>
          </a:prstGeom>
          <a:noFill/>
        </p:spPr>
      </p:pic>
      <p:pic>
        <p:nvPicPr>
          <p:cNvPr id="3075" name="Picture 3" descr="E:\에도시대\에노모토 다케아키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2147239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808513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에노모토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다케아키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홋카이도에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  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에조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공화국 개국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하코다테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전투 발발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하코다테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전투 패전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</a:t>
            </a:r>
          </a:p>
          <a:p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   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에조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공화국 멸망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● 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1869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년 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6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월 보신전쟁 종결</a:t>
            </a:r>
            <a:r>
              <a:rPr lang="en-US" altLang="ko-KR" sz="2200" dirty="0" smtClean="0">
                <a:latin typeface="HY궁서" pitchFamily="18" charset="-127"/>
                <a:ea typeface="HY궁서" pitchFamily="18" charset="-127"/>
              </a:rPr>
              <a:t>, </a:t>
            </a:r>
          </a:p>
          <a:p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  </a:t>
            </a:r>
            <a:r>
              <a:rPr lang="ko-KR" altLang="en-US" sz="2200" dirty="0" err="1" smtClean="0">
                <a:latin typeface="HY궁서" pitchFamily="18" charset="-127"/>
                <a:ea typeface="HY궁서" pitchFamily="18" charset="-127"/>
              </a:rPr>
              <a:t>도쿠가와</a:t>
            </a:r>
            <a:r>
              <a:rPr lang="ko-KR" altLang="en-US" sz="2200" dirty="0" smtClean="0">
                <a:latin typeface="HY궁서" pitchFamily="18" charset="-127"/>
                <a:ea typeface="HY궁서" pitchFamily="18" charset="-127"/>
              </a:rPr>
              <a:t> 세력완전 소멸</a:t>
            </a:r>
            <a:endParaRPr lang="en-US" altLang="ko-KR" sz="2200" dirty="0" smtClean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61436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하코다테</a:t>
            </a:r>
            <a:r>
              <a:rPr lang="ko-KR" altLang="en-US" dirty="0" smtClean="0"/>
              <a:t> 전투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86182" y="1357298"/>
            <a:ext cx="523220" cy="3000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200" dirty="0" smtClean="0"/>
              <a:t>◀</a:t>
            </a:r>
            <a:r>
              <a:rPr lang="ko-KR" altLang="en-US" sz="2200" dirty="0" err="1" smtClean="0"/>
              <a:t>에노모토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다케아키</a:t>
            </a:r>
            <a:endParaRPr lang="ko-KR" alt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초기</a:t>
            </a:r>
            <a:endParaRPr lang="ko-KR" altLang="en-US" dirty="0"/>
          </a:p>
        </p:txBody>
      </p:sp>
      <p:pic>
        <p:nvPicPr>
          <p:cNvPr id="7" name="Picture 3" descr="C:\Users\영건\Desktop\49_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" y="1340768"/>
            <a:ext cx="9140035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57332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에도 막부의 성립</a:t>
            </a:r>
            <a:r>
              <a:rPr lang="en-US" altLang="ko-KR" sz="2400" dirty="0" smtClean="0"/>
              <a:t> : 1598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~ 1616</a:t>
            </a:r>
            <a:r>
              <a:rPr lang="ko-KR" altLang="en-US" sz="2400" dirty="0" smtClean="0"/>
              <a:t>년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초기</a:t>
            </a:r>
            <a:endParaRPr lang="ko-KR" altLang="en-US" dirty="0"/>
          </a:p>
        </p:txBody>
      </p:sp>
      <p:pic>
        <p:nvPicPr>
          <p:cNvPr id="8" name="Picture 3" descr="C:\Users\영건\Desktop\eb49_830_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048672" cy="5400600"/>
          </a:xfrm>
          <a:prstGeom prst="rect">
            <a:avLst/>
          </a:prstGeom>
          <a:noFill/>
        </p:spPr>
      </p:pic>
      <p:sp>
        <p:nvSpPr>
          <p:cNvPr id="10" name="순서도: 처리 9"/>
          <p:cNvSpPr/>
          <p:nvPr/>
        </p:nvSpPr>
        <p:spPr>
          <a:xfrm>
            <a:off x="4139952" y="1772816"/>
            <a:ext cx="864096" cy="28803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순서도: 처리 10"/>
          <p:cNvSpPr/>
          <p:nvPr/>
        </p:nvSpPr>
        <p:spPr>
          <a:xfrm>
            <a:off x="6444208" y="2164388"/>
            <a:ext cx="360040" cy="47252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순서도: 처리 16"/>
          <p:cNvSpPr/>
          <p:nvPr/>
        </p:nvSpPr>
        <p:spPr>
          <a:xfrm>
            <a:off x="6444208" y="2780928"/>
            <a:ext cx="360040" cy="47252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순서도: 처리 17"/>
          <p:cNvSpPr/>
          <p:nvPr/>
        </p:nvSpPr>
        <p:spPr>
          <a:xfrm>
            <a:off x="6444208" y="3573016"/>
            <a:ext cx="360040" cy="36004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순서도: 처리 22"/>
          <p:cNvSpPr/>
          <p:nvPr/>
        </p:nvSpPr>
        <p:spPr>
          <a:xfrm>
            <a:off x="5580112" y="3573016"/>
            <a:ext cx="360040" cy="36004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순서도: 처리 24"/>
          <p:cNvSpPr/>
          <p:nvPr/>
        </p:nvSpPr>
        <p:spPr>
          <a:xfrm>
            <a:off x="6012160" y="4005064"/>
            <a:ext cx="360040" cy="36004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순서도: 처리 25"/>
          <p:cNvSpPr/>
          <p:nvPr/>
        </p:nvSpPr>
        <p:spPr>
          <a:xfrm>
            <a:off x="6012160" y="4437112"/>
            <a:ext cx="360040" cy="36004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초기</a:t>
            </a:r>
            <a:endParaRPr lang="ko-KR" altLang="en-US" dirty="0"/>
          </a:p>
        </p:txBody>
      </p:sp>
      <p:pic>
        <p:nvPicPr>
          <p:cNvPr id="7" name="Picture 2" descr="C:\Users\영건\Desktop\5408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76859" cy="4797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1772816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/>
              <a:t>도쿠가와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이에야스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r>
              <a:rPr lang="en-US" altLang="ko-KR" sz="3200" dirty="0" smtClean="0"/>
              <a:t>1542</a:t>
            </a:r>
            <a:r>
              <a:rPr lang="ko-KR" altLang="en-US" sz="3200" dirty="0" smtClean="0"/>
              <a:t>년</a:t>
            </a:r>
            <a:r>
              <a:rPr lang="en-US" altLang="ko-KR" sz="3200" dirty="0" smtClean="0"/>
              <a:t>~1616</a:t>
            </a:r>
            <a:r>
              <a:rPr lang="ko-KR" altLang="en-US" sz="3200" dirty="0" smtClean="0"/>
              <a:t>년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</a:t>
            </a:r>
            <a:r>
              <a:rPr lang="ko-KR" altLang="en-US" dirty="0" smtClean="0"/>
              <a:t>초</a:t>
            </a:r>
            <a:r>
              <a:rPr lang="ko-KR" altLang="en-US" dirty="0" smtClean="0"/>
              <a:t>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119496"/>
            <a:ext cx="4643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◦  기독교 금지령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◦  </a:t>
            </a:r>
            <a:r>
              <a:rPr lang="ko-KR" altLang="en-US" sz="2400" dirty="0" err="1" smtClean="0"/>
              <a:t>바쿠한</a:t>
            </a:r>
            <a:r>
              <a:rPr lang="ko-KR" altLang="en-US" sz="2400" dirty="0" smtClean="0"/>
              <a:t> 체제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◦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쇄국 정책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</a:t>
            </a:r>
            <a:r>
              <a:rPr lang="ko-KR" altLang="en-US" dirty="0" smtClean="0"/>
              <a:t>초기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◦  기독교 금지령</a:t>
            </a:r>
            <a:endParaRPr lang="en-US" altLang="ko-K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7584" y="220486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이에야스는</a:t>
            </a:r>
            <a:r>
              <a:rPr lang="ko-KR" altLang="en-US" dirty="0" smtClean="0"/>
              <a:t> 처음에는 해외도항을 허가하고 주인선</a:t>
            </a:r>
            <a:r>
              <a:rPr lang="en-US" altLang="ko-KR" dirty="0" smtClean="0"/>
              <a:t>(=</a:t>
            </a:r>
            <a:r>
              <a:rPr lang="ko-KR" altLang="en-US" dirty="0" smtClean="0"/>
              <a:t>막부의 허가를 받은 무역선</a:t>
            </a:r>
            <a:r>
              <a:rPr lang="en-US" altLang="ko-KR" dirty="0" smtClean="0"/>
              <a:t>) </a:t>
            </a:r>
            <a:r>
              <a:rPr lang="ko-KR" altLang="en-US" dirty="0" smtClean="0"/>
              <a:t>무역도 허가했었다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그래서 </a:t>
            </a:r>
            <a:r>
              <a:rPr lang="ko-KR" altLang="en-US" dirty="0" smtClean="0"/>
              <a:t>많은 일본인들이 필리핀이나 태국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베트남 등에 일본인 마을을 만들고 생활하고 있었다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태국에서 </a:t>
            </a:r>
            <a:r>
              <a:rPr lang="ko-KR" altLang="en-US" dirty="0" smtClean="0"/>
              <a:t>활약한 야마다 </a:t>
            </a:r>
            <a:r>
              <a:rPr lang="ko-KR" altLang="en-US" dirty="0" err="1" smtClean="0"/>
              <a:t>나가마사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山田長政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그 대표적 인물이다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그러나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기독교가 맹렬한 기세로 전파되는 것을 보고 위기감을 느낀 </a:t>
            </a:r>
            <a:endParaRPr lang="en-US" altLang="ko-KR" dirty="0" smtClean="0"/>
          </a:p>
          <a:p>
            <a:r>
              <a:rPr lang="ko-KR" altLang="en-US" dirty="0" err="1" smtClean="0"/>
              <a:t>이에야스는</a:t>
            </a:r>
            <a:r>
              <a:rPr lang="ko-KR" altLang="en-US" dirty="0" smtClean="0"/>
              <a:t> </a:t>
            </a:r>
            <a:r>
              <a:rPr lang="ko-KR" altLang="en-US" dirty="0" smtClean="0"/>
              <a:t>기독교 </a:t>
            </a:r>
            <a:r>
              <a:rPr lang="ko-KR" altLang="en-US" dirty="0" smtClean="0"/>
              <a:t>금지령을 내린다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</a:t>
            </a:r>
            <a:r>
              <a:rPr lang="ko-KR" altLang="en-US" dirty="0" smtClean="0"/>
              <a:t>초기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◦  </a:t>
            </a:r>
            <a:r>
              <a:rPr lang="ko-KR" altLang="en-US" sz="2400" dirty="0" err="1" smtClean="0"/>
              <a:t>바쿠한</a:t>
            </a:r>
            <a:r>
              <a:rPr lang="ko-KR" altLang="en-US" sz="2400" dirty="0" smtClean="0"/>
              <a:t> 체제</a:t>
            </a:r>
            <a:endParaRPr lang="en-US" altLang="ko-K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43608" y="24928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에도 시대에 </a:t>
            </a:r>
            <a:r>
              <a:rPr lang="ko-KR" altLang="en-US" dirty="0" err="1" smtClean="0"/>
              <a:t>바쿠후와</a:t>
            </a:r>
            <a:r>
              <a:rPr lang="ko-KR" altLang="en-US" dirty="0" smtClean="0"/>
              <a:t> 한으로 구성된 정치</a:t>
            </a:r>
            <a:r>
              <a:rPr lang="en-US" altLang="ko-KR" dirty="0" smtClean="0"/>
              <a:t>·</a:t>
            </a:r>
            <a:r>
              <a:rPr lang="ko-KR" altLang="en-US" dirty="0" smtClean="0"/>
              <a:t>사회적 체제를 가리키는 </a:t>
            </a:r>
            <a:r>
              <a:rPr lang="ko-KR" altLang="en-US" dirty="0" smtClean="0"/>
              <a:t>개념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오다 </a:t>
            </a:r>
            <a:r>
              <a:rPr lang="ko-KR" altLang="en-US" dirty="0" err="1" smtClean="0"/>
              <a:t>노부나가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히데요시에</a:t>
            </a:r>
            <a:r>
              <a:rPr lang="ko-KR" altLang="en-US" dirty="0" smtClean="0"/>
              <a:t> 의해서 기본 틀이 만들어졌으며</a:t>
            </a:r>
            <a:r>
              <a:rPr lang="en-US" altLang="ko-KR" dirty="0" smtClean="0"/>
              <a:t>, </a:t>
            </a:r>
            <a:endParaRPr lang="en-US" altLang="ko-KR" dirty="0" smtClean="0"/>
          </a:p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이에쓰나에</a:t>
            </a:r>
            <a:r>
              <a:rPr lang="ko-KR" altLang="en-US" dirty="0" smtClean="0"/>
              <a:t> 이르는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대에 걸친 쇼군 아래에서 거의 완성되었다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en-US" altLang="ko-KR" dirty="0" smtClean="0"/>
              <a:t>19</a:t>
            </a:r>
            <a:r>
              <a:rPr lang="ko-KR" altLang="en-US" dirty="0" smtClean="0"/>
              <a:t>세기 중엽 개국의 영향으로 </a:t>
            </a:r>
            <a:r>
              <a:rPr lang="ko-KR" altLang="en-US" dirty="0" err="1" smtClean="0"/>
              <a:t>바쿠한</a:t>
            </a:r>
            <a:r>
              <a:rPr lang="ko-KR" altLang="en-US" dirty="0" smtClean="0"/>
              <a:t> 체제는 메이지 유신으로 </a:t>
            </a:r>
            <a:r>
              <a:rPr lang="ko-KR" altLang="en-US" dirty="0" err="1" smtClean="0"/>
              <a:t>해체됬다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</a:t>
            </a:r>
            <a:r>
              <a:rPr lang="ko-KR" altLang="en-US" dirty="0" smtClean="0"/>
              <a:t>초기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◦  쇄국 정책</a:t>
            </a:r>
            <a:endParaRPr lang="en-US" altLang="ko-K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1600" y="236165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에도 </a:t>
            </a:r>
            <a:r>
              <a:rPr lang="ko-KR" altLang="en-US" dirty="0" err="1" smtClean="0"/>
              <a:t>바쿠후가</a:t>
            </a:r>
            <a:r>
              <a:rPr lang="ko-KR" altLang="en-US" dirty="0" smtClean="0"/>
              <a:t> 기독교를 금지하고 무역을 통제하기 위해 행한 일련의 </a:t>
            </a:r>
            <a:r>
              <a:rPr lang="ko-KR" altLang="en-US" dirty="0" smtClean="0"/>
              <a:t>대외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봉쇄 </a:t>
            </a:r>
            <a:r>
              <a:rPr lang="ko-KR" altLang="en-US" dirty="0" smtClean="0"/>
              <a:t>정책 및 그 상태를 쇄국이라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623</TotalTime>
  <Words>492</Words>
  <Application>Microsoft Office PowerPoint</Application>
  <PresentationFormat>화면 슬라이드 쇼(4:3)</PresentationFormat>
  <Paragraphs>154</Paragraphs>
  <Slides>28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고구려 벽화</vt:lpstr>
      <vt:lpstr>근세시대 - 에도시대</vt:lpstr>
      <vt:lpstr>에도시대</vt:lpstr>
      <vt:lpstr>에도시대 초기</vt:lpstr>
      <vt:lpstr>에도시대 초기</vt:lpstr>
      <vt:lpstr>에도시대 초기</vt:lpstr>
      <vt:lpstr>에도시대 초기</vt:lpstr>
      <vt:lpstr>에도시대 초기</vt:lpstr>
      <vt:lpstr>에도시대 초기</vt:lpstr>
      <vt:lpstr>에도시대 초기</vt:lpstr>
      <vt:lpstr>에도시대 중기</vt:lpstr>
      <vt:lpstr>교호의 개혁 </vt:lpstr>
      <vt:lpstr>데라코야</vt:lpstr>
      <vt:lpstr>도쿠가와 이에시게</vt:lpstr>
      <vt:lpstr>조슈한의 개혁</vt:lpstr>
      <vt:lpstr>존왕론</vt:lpstr>
      <vt:lpstr>도쿠가와 이에하루</vt:lpstr>
      <vt:lpstr>난학</vt:lpstr>
      <vt:lpstr>해체신서</vt:lpstr>
      <vt:lpstr>에도시대 후기~말기</vt:lpstr>
      <vt:lpstr>간세이의 개혁</vt:lpstr>
      <vt:lpstr>가세이 문화</vt:lpstr>
      <vt:lpstr>덴보의 개혁</vt:lpstr>
      <vt:lpstr>흑선 내항</vt:lpstr>
      <vt:lpstr>흑선 내항사건의 흐름</vt:lpstr>
      <vt:lpstr>개항의 결과</vt:lpstr>
      <vt:lpstr>대정봉환</vt:lpstr>
      <vt:lpstr>보신전쟁</vt:lpstr>
      <vt:lpstr>에도 시대의 멸망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lovelive</dc:creator>
  <cp:lastModifiedBy>조영건</cp:lastModifiedBy>
  <cp:revision>76</cp:revision>
  <dcterms:created xsi:type="dcterms:W3CDTF">2015-09-26T05:18:37Z</dcterms:created>
  <dcterms:modified xsi:type="dcterms:W3CDTF">2015-09-30T12:51:21Z</dcterms:modified>
</cp:coreProperties>
</file>