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326" r:id="rId3"/>
    <p:sldId id="332" r:id="rId4"/>
    <p:sldId id="298" r:id="rId5"/>
    <p:sldId id="299" r:id="rId6"/>
    <p:sldId id="300" r:id="rId7"/>
    <p:sldId id="301" r:id="rId8"/>
    <p:sldId id="302" r:id="rId9"/>
    <p:sldId id="328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331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330" r:id="rId28"/>
    <p:sldId id="259" r:id="rId29"/>
    <p:sldId id="266" r:id="rId30"/>
    <p:sldId id="267" r:id="rId31"/>
    <p:sldId id="320" r:id="rId32"/>
    <p:sldId id="323" r:id="rId33"/>
    <p:sldId id="268" r:id="rId34"/>
    <p:sldId id="269" r:id="rId35"/>
    <p:sldId id="270" r:id="rId36"/>
    <p:sldId id="319" r:id="rId37"/>
    <p:sldId id="325" r:id="rId38"/>
    <p:sldId id="329" r:id="rId39"/>
    <p:sldId id="309" r:id="rId40"/>
    <p:sldId id="312" r:id="rId41"/>
    <p:sldId id="310" r:id="rId42"/>
    <p:sldId id="311" r:id="rId43"/>
    <p:sldId id="313" r:id="rId44"/>
    <p:sldId id="318" r:id="rId45"/>
    <p:sldId id="321" r:id="rId46"/>
    <p:sldId id="327" r:id="rId47"/>
    <p:sldId id="305" r:id="rId48"/>
    <p:sldId id="306" r:id="rId49"/>
    <p:sldId id="307" r:id="rId50"/>
    <p:sldId id="308" r:id="rId51"/>
  </p:sldIdLst>
  <p:sldSz cx="9144000" cy="6858000" type="screen4x3"/>
  <p:notesSz cx="6858000" cy="9144000"/>
  <p:embeddedFontLst>
    <p:embeddedFont>
      <p:font typeface="맑은 고딕" pitchFamily="50" charset="-127"/>
      <p:regular r:id="rId53"/>
      <p:bold r:id="rId54"/>
    </p:embeddedFont>
    <p:embeddedFont>
      <p:font typeface="a하늘산책B" pitchFamily="18" charset="-127"/>
      <p:regular r:id="rId55"/>
    </p:embeddedFont>
    <p:embeddedFont>
      <p:font typeface="나눔고딕" pitchFamily="50" charset="-127"/>
      <p:regular r:id="rId56"/>
      <p:bold r:id="rId57"/>
    </p:embeddedFont>
    <p:embeddedFont>
      <p:font typeface="서울한강체 B" pitchFamily="18" charset="-127"/>
      <p:regular r:id="rId58"/>
    </p:embeddedFont>
    <p:embeddedFont>
      <p:font typeface="나눔명조 ExtraBold" pitchFamily="18" charset="-127"/>
      <p:bold r:id="rId59"/>
    </p:embeddedFont>
    <p:embeddedFont>
      <p:font typeface="헤움산양152" pitchFamily="18" charset="-127"/>
      <p:regular r:id="rId60"/>
    </p:embeddedFont>
    <p:embeddedFont>
      <p:font typeface="나눔고딕 ExtraBold" pitchFamily="50" charset="-127"/>
      <p:bold r:id="rId6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F8C"/>
    <a:srgbClr val="F6EFBC"/>
    <a:srgbClr val="F2E7D2"/>
    <a:srgbClr val="FFCC66"/>
    <a:srgbClr val="FFCCCC"/>
    <a:srgbClr val="F5D517"/>
    <a:srgbClr val="FFCC99"/>
    <a:srgbClr val="4C91C0"/>
    <a:srgbClr val="887506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465" autoAdjust="0"/>
  </p:normalViewPr>
  <p:slideViewPr>
    <p:cSldViewPr>
      <p:cViewPr varScale="1">
        <p:scale>
          <a:sx n="88" d="100"/>
          <a:sy n="88" d="100"/>
        </p:scale>
        <p:origin x="-102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840124-AFDA-438B-BFEE-75781ABA45C6}" type="doc">
      <dgm:prSet loTypeId="urn:microsoft.com/office/officeart/2005/8/layout/process4" loCatId="list" qsTypeId="urn:microsoft.com/office/officeart/2005/8/quickstyle/simple2" qsCatId="simple" csTypeId="urn:microsoft.com/office/officeart/2005/8/colors/accent0_1" csCatId="mainScheme" phldr="1"/>
      <dgm:spPr/>
    </dgm:pt>
    <dgm:pt modelId="{E7FC98B5-3571-458C-B121-580D5B64C825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메이지 시대와 대중문화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D7526995-8F98-4E31-BABE-384137617DA9}" type="parTrans" cxnId="{0AC1884B-D823-49A7-8AA0-A85E76B24083}">
      <dgm:prSet/>
      <dgm:spPr/>
      <dgm:t>
        <a:bodyPr/>
        <a:lstStyle/>
        <a:p>
          <a:pPr latinLnBrk="1"/>
          <a:endParaRPr lang="ko-KR" altLang="en-US"/>
        </a:p>
      </dgm:t>
    </dgm:pt>
    <dgm:pt modelId="{BE6EEDB0-5FE0-469B-9B69-F6F10249B018}" type="sibTrans" cxnId="{0AC1884B-D823-49A7-8AA0-A85E76B24083}">
      <dgm:prSet/>
      <dgm:spPr/>
      <dgm:t>
        <a:bodyPr/>
        <a:lstStyle/>
        <a:p>
          <a:pPr latinLnBrk="1"/>
          <a:endParaRPr lang="ko-KR" altLang="en-US"/>
        </a:p>
      </dgm:t>
    </dgm:pt>
    <dgm:pt modelId="{994FF4E3-B354-46F2-9EAB-80E1ECCDAB92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다이쇼 시대와 대중문화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1B67394A-5293-424E-9562-A10D5791E384}" type="parTrans" cxnId="{5814968E-B7D3-4F7F-93A3-0A1AFF15B0BF}">
      <dgm:prSet/>
      <dgm:spPr/>
      <dgm:t>
        <a:bodyPr/>
        <a:lstStyle/>
        <a:p>
          <a:pPr latinLnBrk="1"/>
          <a:endParaRPr lang="ko-KR" altLang="en-US"/>
        </a:p>
      </dgm:t>
    </dgm:pt>
    <dgm:pt modelId="{0C1F287E-CA1E-4A52-A948-4949F4C225E7}" type="sibTrans" cxnId="{5814968E-B7D3-4F7F-93A3-0A1AFF15B0BF}">
      <dgm:prSet/>
      <dgm:spPr/>
      <dgm:t>
        <a:bodyPr/>
        <a:lstStyle/>
        <a:p>
          <a:pPr latinLnBrk="1"/>
          <a:endParaRPr lang="ko-KR" altLang="en-US"/>
        </a:p>
      </dgm:t>
    </dgm:pt>
    <dgm:pt modelId="{85C6B0B7-DF49-4395-B7FD-1929DB0D6600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쇼와 시대와 대중문화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6F99F16E-E8E2-4553-853A-B4AE575DD794}" type="parTrans" cxnId="{C8241889-DEA2-41D1-9196-993357AE36E7}">
      <dgm:prSet/>
      <dgm:spPr/>
      <dgm:t>
        <a:bodyPr/>
        <a:lstStyle/>
        <a:p>
          <a:pPr latinLnBrk="1"/>
          <a:endParaRPr lang="ko-KR" altLang="en-US"/>
        </a:p>
      </dgm:t>
    </dgm:pt>
    <dgm:pt modelId="{1CCB4E8F-0260-419D-A81C-F95F0B6BD4E2}" type="sibTrans" cxnId="{C8241889-DEA2-41D1-9196-993357AE36E7}">
      <dgm:prSet/>
      <dgm:spPr/>
      <dgm:t>
        <a:bodyPr/>
        <a:lstStyle/>
        <a:p>
          <a:pPr latinLnBrk="1"/>
          <a:endParaRPr lang="ko-KR" altLang="en-US"/>
        </a:p>
      </dgm:t>
    </dgm:pt>
    <dgm:pt modelId="{3E5F99BB-CB79-4DB2-BA1C-C70BD1042B4F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현대 일본의 대중문화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97D7D1FB-02C2-49D5-9C5A-1FCED1E8E487}" type="parTrans" cxnId="{80582184-5519-4FC7-BF31-E6E25EB37030}">
      <dgm:prSet/>
      <dgm:spPr/>
      <dgm:t>
        <a:bodyPr/>
        <a:lstStyle/>
        <a:p>
          <a:pPr latinLnBrk="1"/>
          <a:endParaRPr lang="ko-KR" altLang="en-US"/>
        </a:p>
      </dgm:t>
    </dgm:pt>
    <dgm:pt modelId="{5C23E5CD-7360-492A-9D2D-826836D5ABA8}" type="sibTrans" cxnId="{80582184-5519-4FC7-BF31-E6E25EB37030}">
      <dgm:prSet/>
      <dgm:spPr/>
      <dgm:t>
        <a:bodyPr/>
        <a:lstStyle/>
        <a:p>
          <a:pPr latinLnBrk="1"/>
          <a:endParaRPr lang="ko-KR" altLang="en-US"/>
        </a:p>
      </dgm:t>
    </dgm:pt>
    <dgm:pt modelId="{26F1AA16-A2A8-4C5E-A9D8-07D32C8900DD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일본의 생활과 여가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7820A69C-59DF-4731-97E5-BDF9EFCF7BF0}" type="parTrans" cxnId="{8AC5136C-9D6A-4B94-9171-D3E3AF935EB4}">
      <dgm:prSet/>
      <dgm:spPr/>
      <dgm:t>
        <a:bodyPr/>
        <a:lstStyle/>
        <a:p>
          <a:pPr latinLnBrk="1"/>
          <a:endParaRPr lang="ko-KR" altLang="en-US"/>
        </a:p>
      </dgm:t>
    </dgm:pt>
    <dgm:pt modelId="{E5E50C3F-9292-4E5B-968B-7630F7BEAC30}" type="sibTrans" cxnId="{8AC5136C-9D6A-4B94-9171-D3E3AF935EB4}">
      <dgm:prSet/>
      <dgm:spPr/>
      <dgm:t>
        <a:bodyPr/>
        <a:lstStyle/>
        <a:p>
          <a:pPr latinLnBrk="1"/>
          <a:endParaRPr lang="ko-KR" altLang="en-US"/>
        </a:p>
      </dgm:t>
    </dgm:pt>
    <dgm:pt modelId="{75AA2150-6390-41FB-8EAD-D88C708F2AF4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일본의 예술과 대중매체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7C42FB73-4F7E-4685-8F5C-F91B6E885A9E}" type="parTrans" cxnId="{5B0615DF-931D-4BD0-9A5E-33C867723EAD}">
      <dgm:prSet/>
      <dgm:spPr/>
      <dgm:t>
        <a:bodyPr/>
        <a:lstStyle/>
        <a:p>
          <a:pPr latinLnBrk="1"/>
          <a:endParaRPr lang="ko-KR" altLang="en-US"/>
        </a:p>
      </dgm:t>
    </dgm:pt>
    <dgm:pt modelId="{EC0B270B-104C-4B35-AD33-2D35F8DC1079}" type="sibTrans" cxnId="{5B0615DF-931D-4BD0-9A5E-33C867723EAD}">
      <dgm:prSet/>
      <dgm:spPr/>
      <dgm:t>
        <a:bodyPr/>
        <a:lstStyle/>
        <a:p>
          <a:pPr latinLnBrk="1"/>
          <a:endParaRPr lang="ko-KR" altLang="en-US"/>
        </a:p>
      </dgm:t>
    </dgm:pt>
    <dgm:pt modelId="{6D580287-F820-4F94-8203-380835CD0B62}" type="pres">
      <dgm:prSet presAssocID="{32840124-AFDA-438B-BFEE-75781ABA45C6}" presName="Name0" presStyleCnt="0">
        <dgm:presLayoutVars>
          <dgm:dir/>
          <dgm:animLvl val="lvl"/>
          <dgm:resizeHandles val="exact"/>
        </dgm:presLayoutVars>
      </dgm:prSet>
      <dgm:spPr/>
    </dgm:pt>
    <dgm:pt modelId="{EEDC433B-2D7A-4304-92F0-BDCEF276E4A7}" type="pres">
      <dgm:prSet presAssocID="{75AA2150-6390-41FB-8EAD-D88C708F2AF4}" presName="boxAndChildren" presStyleCnt="0"/>
      <dgm:spPr/>
    </dgm:pt>
    <dgm:pt modelId="{CEEF2ABD-423D-4AAB-B4A5-7315FE0B4DEA}" type="pres">
      <dgm:prSet presAssocID="{75AA2150-6390-41FB-8EAD-D88C708F2AF4}" presName="parentTextBox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B3BB2685-7177-4071-86F4-74109C313FD2}" type="pres">
      <dgm:prSet presAssocID="{E5E50C3F-9292-4E5B-968B-7630F7BEAC30}" presName="sp" presStyleCnt="0"/>
      <dgm:spPr/>
    </dgm:pt>
    <dgm:pt modelId="{D8E48E17-9911-47A5-BA6F-E7BF20BCB8E2}" type="pres">
      <dgm:prSet presAssocID="{26F1AA16-A2A8-4C5E-A9D8-07D32C8900DD}" presName="arrowAndChildren" presStyleCnt="0"/>
      <dgm:spPr/>
    </dgm:pt>
    <dgm:pt modelId="{A9A7B2F0-4E7F-4783-9529-64AF8F02987C}" type="pres">
      <dgm:prSet presAssocID="{26F1AA16-A2A8-4C5E-A9D8-07D32C8900DD}" presName="parentTextArrow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34D05B45-3894-4CF7-9865-7968A775DACF}" type="pres">
      <dgm:prSet presAssocID="{5C23E5CD-7360-492A-9D2D-826836D5ABA8}" presName="sp" presStyleCnt="0"/>
      <dgm:spPr/>
    </dgm:pt>
    <dgm:pt modelId="{C32DF926-E517-4F6C-BDCF-EFC0DB870651}" type="pres">
      <dgm:prSet presAssocID="{3E5F99BB-CB79-4DB2-BA1C-C70BD1042B4F}" presName="arrowAndChildren" presStyleCnt="0"/>
      <dgm:spPr/>
    </dgm:pt>
    <dgm:pt modelId="{3E97959A-AF5F-4F78-858A-DC9903631595}" type="pres">
      <dgm:prSet presAssocID="{3E5F99BB-CB79-4DB2-BA1C-C70BD1042B4F}" presName="parentTextArrow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4ED9EE25-1E46-4F09-BF77-B5285CF7E565}" type="pres">
      <dgm:prSet presAssocID="{1CCB4E8F-0260-419D-A81C-F95F0B6BD4E2}" presName="sp" presStyleCnt="0"/>
      <dgm:spPr/>
    </dgm:pt>
    <dgm:pt modelId="{7D750E2A-0CD6-4C7D-9174-24806BC52543}" type="pres">
      <dgm:prSet presAssocID="{85C6B0B7-DF49-4395-B7FD-1929DB0D6600}" presName="arrowAndChildren" presStyleCnt="0"/>
      <dgm:spPr/>
    </dgm:pt>
    <dgm:pt modelId="{C83D38E4-7851-438C-96E0-727F7A86735D}" type="pres">
      <dgm:prSet presAssocID="{85C6B0B7-DF49-4395-B7FD-1929DB0D6600}" presName="parentTextArrow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3728D0FC-5FB8-4EE4-8BAE-544AAE97DAB8}" type="pres">
      <dgm:prSet presAssocID="{0C1F287E-CA1E-4A52-A948-4949F4C225E7}" presName="sp" presStyleCnt="0"/>
      <dgm:spPr/>
    </dgm:pt>
    <dgm:pt modelId="{3CF27BC7-F76C-480C-B875-7E669F5B7D72}" type="pres">
      <dgm:prSet presAssocID="{994FF4E3-B354-46F2-9EAB-80E1ECCDAB92}" presName="arrowAndChildren" presStyleCnt="0"/>
      <dgm:spPr/>
    </dgm:pt>
    <dgm:pt modelId="{FA263AE8-8B74-49A1-94C3-4EAD8719450B}" type="pres">
      <dgm:prSet presAssocID="{994FF4E3-B354-46F2-9EAB-80E1ECCDAB92}" presName="parentTextArrow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CCE19973-6CFE-4E65-B872-AC73AF70A6F6}" type="pres">
      <dgm:prSet presAssocID="{BE6EEDB0-5FE0-469B-9B69-F6F10249B018}" presName="sp" presStyleCnt="0"/>
      <dgm:spPr/>
    </dgm:pt>
    <dgm:pt modelId="{9C208BDB-2306-4888-B2DF-C2FE7C7861BC}" type="pres">
      <dgm:prSet presAssocID="{E7FC98B5-3571-458C-B121-580D5B64C825}" presName="arrowAndChildren" presStyleCnt="0"/>
      <dgm:spPr/>
    </dgm:pt>
    <dgm:pt modelId="{ED649BC8-246E-4A84-A28A-405A392592C8}" type="pres">
      <dgm:prSet presAssocID="{E7FC98B5-3571-458C-B121-580D5B64C825}" presName="parentTextArrow" presStyleLbl="node1" presStyleIdx="5" presStyleCnt="6" custLinFactNeighborY="-7020"/>
      <dgm:spPr/>
      <dgm:t>
        <a:bodyPr/>
        <a:lstStyle/>
        <a:p>
          <a:pPr latinLnBrk="1"/>
          <a:endParaRPr lang="ko-KR" altLang="en-US"/>
        </a:p>
      </dgm:t>
    </dgm:pt>
  </dgm:ptLst>
  <dgm:cxnLst>
    <dgm:cxn modelId="{8AC5136C-9D6A-4B94-9171-D3E3AF935EB4}" srcId="{32840124-AFDA-438B-BFEE-75781ABA45C6}" destId="{26F1AA16-A2A8-4C5E-A9D8-07D32C8900DD}" srcOrd="4" destOrd="0" parTransId="{7820A69C-59DF-4731-97E5-BDF9EFCF7BF0}" sibTransId="{E5E50C3F-9292-4E5B-968B-7630F7BEAC30}"/>
    <dgm:cxn modelId="{5B0615DF-931D-4BD0-9A5E-33C867723EAD}" srcId="{32840124-AFDA-438B-BFEE-75781ABA45C6}" destId="{75AA2150-6390-41FB-8EAD-D88C708F2AF4}" srcOrd="5" destOrd="0" parTransId="{7C42FB73-4F7E-4685-8F5C-F91B6E885A9E}" sibTransId="{EC0B270B-104C-4B35-AD33-2D35F8DC1079}"/>
    <dgm:cxn modelId="{6DC23B8D-90C3-44E3-96A8-FDBF962B2D8E}" type="presOf" srcId="{26F1AA16-A2A8-4C5E-A9D8-07D32C8900DD}" destId="{A9A7B2F0-4E7F-4783-9529-64AF8F02987C}" srcOrd="0" destOrd="0" presId="urn:microsoft.com/office/officeart/2005/8/layout/process4"/>
    <dgm:cxn modelId="{5814968E-B7D3-4F7F-93A3-0A1AFF15B0BF}" srcId="{32840124-AFDA-438B-BFEE-75781ABA45C6}" destId="{994FF4E3-B354-46F2-9EAB-80E1ECCDAB92}" srcOrd="1" destOrd="0" parTransId="{1B67394A-5293-424E-9562-A10D5791E384}" sibTransId="{0C1F287E-CA1E-4A52-A948-4949F4C225E7}"/>
    <dgm:cxn modelId="{E4C43E00-3F05-4CDD-A218-5904585703F5}" type="presOf" srcId="{75AA2150-6390-41FB-8EAD-D88C708F2AF4}" destId="{CEEF2ABD-423D-4AAB-B4A5-7315FE0B4DEA}" srcOrd="0" destOrd="0" presId="urn:microsoft.com/office/officeart/2005/8/layout/process4"/>
    <dgm:cxn modelId="{FE44F623-1EE4-4986-A85E-A0C8A24079AC}" type="presOf" srcId="{32840124-AFDA-438B-BFEE-75781ABA45C6}" destId="{6D580287-F820-4F94-8203-380835CD0B62}" srcOrd="0" destOrd="0" presId="urn:microsoft.com/office/officeart/2005/8/layout/process4"/>
    <dgm:cxn modelId="{5D70C179-D761-4C35-94C2-8D8456C41314}" type="presOf" srcId="{3E5F99BB-CB79-4DB2-BA1C-C70BD1042B4F}" destId="{3E97959A-AF5F-4F78-858A-DC9903631595}" srcOrd="0" destOrd="0" presId="urn:microsoft.com/office/officeart/2005/8/layout/process4"/>
    <dgm:cxn modelId="{80582184-5519-4FC7-BF31-E6E25EB37030}" srcId="{32840124-AFDA-438B-BFEE-75781ABA45C6}" destId="{3E5F99BB-CB79-4DB2-BA1C-C70BD1042B4F}" srcOrd="3" destOrd="0" parTransId="{97D7D1FB-02C2-49D5-9C5A-1FCED1E8E487}" sibTransId="{5C23E5CD-7360-492A-9D2D-826836D5ABA8}"/>
    <dgm:cxn modelId="{0AC1884B-D823-49A7-8AA0-A85E76B24083}" srcId="{32840124-AFDA-438B-BFEE-75781ABA45C6}" destId="{E7FC98B5-3571-458C-B121-580D5B64C825}" srcOrd="0" destOrd="0" parTransId="{D7526995-8F98-4E31-BABE-384137617DA9}" sibTransId="{BE6EEDB0-5FE0-469B-9B69-F6F10249B018}"/>
    <dgm:cxn modelId="{F3BBB32A-1DB0-4EC5-8EFF-5C1A1EE5A82F}" type="presOf" srcId="{85C6B0B7-DF49-4395-B7FD-1929DB0D6600}" destId="{C83D38E4-7851-438C-96E0-727F7A86735D}" srcOrd="0" destOrd="0" presId="urn:microsoft.com/office/officeart/2005/8/layout/process4"/>
    <dgm:cxn modelId="{11933BA7-2882-4AB2-9BC9-156B3153E321}" type="presOf" srcId="{E7FC98B5-3571-458C-B121-580D5B64C825}" destId="{ED649BC8-246E-4A84-A28A-405A392592C8}" srcOrd="0" destOrd="0" presId="urn:microsoft.com/office/officeart/2005/8/layout/process4"/>
    <dgm:cxn modelId="{C8241889-DEA2-41D1-9196-993357AE36E7}" srcId="{32840124-AFDA-438B-BFEE-75781ABA45C6}" destId="{85C6B0B7-DF49-4395-B7FD-1929DB0D6600}" srcOrd="2" destOrd="0" parTransId="{6F99F16E-E8E2-4553-853A-B4AE575DD794}" sibTransId="{1CCB4E8F-0260-419D-A81C-F95F0B6BD4E2}"/>
    <dgm:cxn modelId="{29616BC8-361F-4E1E-B2F5-55665CB23FBD}" type="presOf" srcId="{994FF4E3-B354-46F2-9EAB-80E1ECCDAB92}" destId="{FA263AE8-8B74-49A1-94C3-4EAD8719450B}" srcOrd="0" destOrd="0" presId="urn:microsoft.com/office/officeart/2005/8/layout/process4"/>
    <dgm:cxn modelId="{E5842254-F690-426B-A8D6-513CE31C0A62}" type="presParOf" srcId="{6D580287-F820-4F94-8203-380835CD0B62}" destId="{EEDC433B-2D7A-4304-92F0-BDCEF276E4A7}" srcOrd="0" destOrd="0" presId="urn:microsoft.com/office/officeart/2005/8/layout/process4"/>
    <dgm:cxn modelId="{DBAB0462-C75F-44B0-8FD2-2AA67BD783AB}" type="presParOf" srcId="{EEDC433B-2D7A-4304-92F0-BDCEF276E4A7}" destId="{CEEF2ABD-423D-4AAB-B4A5-7315FE0B4DEA}" srcOrd="0" destOrd="0" presId="urn:microsoft.com/office/officeart/2005/8/layout/process4"/>
    <dgm:cxn modelId="{7A94BE46-998C-4843-9C23-4338E37BE79C}" type="presParOf" srcId="{6D580287-F820-4F94-8203-380835CD0B62}" destId="{B3BB2685-7177-4071-86F4-74109C313FD2}" srcOrd="1" destOrd="0" presId="urn:microsoft.com/office/officeart/2005/8/layout/process4"/>
    <dgm:cxn modelId="{F040EA58-4B0E-4260-B7A9-150110722D26}" type="presParOf" srcId="{6D580287-F820-4F94-8203-380835CD0B62}" destId="{D8E48E17-9911-47A5-BA6F-E7BF20BCB8E2}" srcOrd="2" destOrd="0" presId="urn:microsoft.com/office/officeart/2005/8/layout/process4"/>
    <dgm:cxn modelId="{F4316548-221F-46F1-BE23-6090BC99AE91}" type="presParOf" srcId="{D8E48E17-9911-47A5-BA6F-E7BF20BCB8E2}" destId="{A9A7B2F0-4E7F-4783-9529-64AF8F02987C}" srcOrd="0" destOrd="0" presId="urn:microsoft.com/office/officeart/2005/8/layout/process4"/>
    <dgm:cxn modelId="{9CD9170D-CB64-4351-9DA6-8F11174242EB}" type="presParOf" srcId="{6D580287-F820-4F94-8203-380835CD0B62}" destId="{34D05B45-3894-4CF7-9865-7968A775DACF}" srcOrd="3" destOrd="0" presId="urn:microsoft.com/office/officeart/2005/8/layout/process4"/>
    <dgm:cxn modelId="{20E8D86E-9526-4520-8903-F2F8B0EF37C7}" type="presParOf" srcId="{6D580287-F820-4F94-8203-380835CD0B62}" destId="{C32DF926-E517-4F6C-BDCF-EFC0DB870651}" srcOrd="4" destOrd="0" presId="urn:microsoft.com/office/officeart/2005/8/layout/process4"/>
    <dgm:cxn modelId="{BCAF5146-BA1F-45E8-B382-B166ECB1066A}" type="presParOf" srcId="{C32DF926-E517-4F6C-BDCF-EFC0DB870651}" destId="{3E97959A-AF5F-4F78-858A-DC9903631595}" srcOrd="0" destOrd="0" presId="urn:microsoft.com/office/officeart/2005/8/layout/process4"/>
    <dgm:cxn modelId="{CF71D387-2F1F-4130-82F5-D76278514701}" type="presParOf" srcId="{6D580287-F820-4F94-8203-380835CD0B62}" destId="{4ED9EE25-1E46-4F09-BF77-B5285CF7E565}" srcOrd="5" destOrd="0" presId="urn:microsoft.com/office/officeart/2005/8/layout/process4"/>
    <dgm:cxn modelId="{268F6B11-D0F9-471E-8475-521133350CF8}" type="presParOf" srcId="{6D580287-F820-4F94-8203-380835CD0B62}" destId="{7D750E2A-0CD6-4C7D-9174-24806BC52543}" srcOrd="6" destOrd="0" presId="urn:microsoft.com/office/officeart/2005/8/layout/process4"/>
    <dgm:cxn modelId="{9F395348-5AD0-46CC-826B-72BB094AF6DF}" type="presParOf" srcId="{7D750E2A-0CD6-4C7D-9174-24806BC52543}" destId="{C83D38E4-7851-438C-96E0-727F7A86735D}" srcOrd="0" destOrd="0" presId="urn:microsoft.com/office/officeart/2005/8/layout/process4"/>
    <dgm:cxn modelId="{8CFBCBEE-580E-426B-921A-566E6C139FAE}" type="presParOf" srcId="{6D580287-F820-4F94-8203-380835CD0B62}" destId="{3728D0FC-5FB8-4EE4-8BAE-544AAE97DAB8}" srcOrd="7" destOrd="0" presId="urn:microsoft.com/office/officeart/2005/8/layout/process4"/>
    <dgm:cxn modelId="{48EDDAB1-E9D9-4E75-A6A4-AAD9366C4301}" type="presParOf" srcId="{6D580287-F820-4F94-8203-380835CD0B62}" destId="{3CF27BC7-F76C-480C-B875-7E669F5B7D72}" srcOrd="8" destOrd="0" presId="urn:microsoft.com/office/officeart/2005/8/layout/process4"/>
    <dgm:cxn modelId="{5F0C4C1A-D7F8-4D13-A719-765D4FD1312F}" type="presParOf" srcId="{3CF27BC7-F76C-480C-B875-7E669F5B7D72}" destId="{FA263AE8-8B74-49A1-94C3-4EAD8719450B}" srcOrd="0" destOrd="0" presId="urn:microsoft.com/office/officeart/2005/8/layout/process4"/>
    <dgm:cxn modelId="{8802B825-9AE3-402B-999A-27825473F330}" type="presParOf" srcId="{6D580287-F820-4F94-8203-380835CD0B62}" destId="{CCE19973-6CFE-4E65-B872-AC73AF70A6F6}" srcOrd="9" destOrd="0" presId="urn:microsoft.com/office/officeart/2005/8/layout/process4"/>
    <dgm:cxn modelId="{A5679A93-3CCD-4CE4-8A14-C85F08DF4509}" type="presParOf" srcId="{6D580287-F820-4F94-8203-380835CD0B62}" destId="{9C208BDB-2306-4888-B2DF-C2FE7C7861BC}" srcOrd="10" destOrd="0" presId="urn:microsoft.com/office/officeart/2005/8/layout/process4"/>
    <dgm:cxn modelId="{D2020A97-3E24-4A12-BAB2-E7267578716A}" type="presParOf" srcId="{9C208BDB-2306-4888-B2DF-C2FE7C7861BC}" destId="{ED649BC8-246E-4A84-A28A-405A392592C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5833B7-BC7A-480D-B9C0-8B4A0FBFFA02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latinLnBrk="1"/>
          <a:endParaRPr lang="ko-KR" altLang="en-US"/>
        </a:p>
      </dgm:t>
    </dgm:pt>
    <dgm:pt modelId="{BDBEDA8A-938E-4367-BCD6-EA32E9BF806A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게임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B5B6A041-D85B-4AC9-BAD4-61E342D3808A}" type="parTrans" cxnId="{043820AC-81BB-486C-A57A-40930BFEF330}">
      <dgm:prSet/>
      <dgm:spPr/>
      <dgm:t>
        <a:bodyPr/>
        <a:lstStyle/>
        <a:p>
          <a:pPr latinLnBrk="1"/>
          <a:endParaRPr lang="ko-KR" altLang="en-US"/>
        </a:p>
      </dgm:t>
    </dgm:pt>
    <dgm:pt modelId="{087055F3-4954-40E9-B5EA-51A4299F88A4}" type="sibTrans" cxnId="{043820AC-81BB-486C-A57A-40930BFEF330}">
      <dgm:prSet/>
      <dgm:spPr/>
      <dgm:t>
        <a:bodyPr/>
        <a:lstStyle/>
        <a:p>
          <a:pPr latinLnBrk="1"/>
          <a:endParaRPr lang="ko-KR" altLang="en-US"/>
        </a:p>
      </dgm:t>
    </dgm:pt>
    <dgm:pt modelId="{B6B52866-4410-48BC-BA28-6D7033D78D69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음악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BE4923D0-AEE4-470D-A5A8-89CE089BD05C}" type="parTrans" cxnId="{0512D0FE-BCF0-41FE-888A-31BCBC76692F}">
      <dgm:prSet/>
      <dgm:spPr/>
      <dgm:t>
        <a:bodyPr/>
        <a:lstStyle/>
        <a:p>
          <a:pPr latinLnBrk="1"/>
          <a:endParaRPr lang="ko-KR" altLang="en-US"/>
        </a:p>
      </dgm:t>
    </dgm:pt>
    <dgm:pt modelId="{E05B00BE-874F-4B29-8287-B4730BAD13C7}" type="sibTrans" cxnId="{0512D0FE-BCF0-41FE-888A-31BCBC76692F}">
      <dgm:prSet/>
      <dgm:spPr/>
      <dgm:t>
        <a:bodyPr/>
        <a:lstStyle/>
        <a:p>
          <a:pPr latinLnBrk="1"/>
          <a:endParaRPr lang="ko-KR" altLang="en-US"/>
        </a:p>
      </dgm:t>
    </dgm:pt>
    <dgm:pt modelId="{31CADCBA-872C-4E3F-968B-498FBF5B968B}">
      <dgm:prSet phldrT="[텍스트]"/>
      <dgm:spPr/>
      <dgm:t>
        <a:bodyPr/>
        <a:lstStyle/>
        <a:p>
          <a:pPr algn="ctr" latinLnBrk="1"/>
          <a:r>
            <a:rPr lang="en-US" altLang="ko-KR" dirty="0" smtClean="0">
              <a:latin typeface="서울한강체 B" pitchFamily="18" charset="-127"/>
              <a:ea typeface="서울한강체 B" pitchFamily="18" charset="-127"/>
            </a:rPr>
            <a:t> </a:t>
          </a:r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텔레비전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FEAF3E43-59AA-46B9-B395-F188149BFB74}" type="parTrans" cxnId="{ED18E23E-630C-489B-BAF6-153862EF34BC}">
      <dgm:prSet/>
      <dgm:spPr/>
      <dgm:t>
        <a:bodyPr/>
        <a:lstStyle/>
        <a:p>
          <a:pPr latinLnBrk="1"/>
          <a:endParaRPr lang="ko-KR" altLang="en-US"/>
        </a:p>
      </dgm:t>
    </dgm:pt>
    <dgm:pt modelId="{AD5A843D-F557-413D-ADA9-6FBCF62C78D6}" type="sibTrans" cxnId="{ED18E23E-630C-489B-BAF6-153862EF34BC}">
      <dgm:prSet/>
      <dgm:spPr/>
      <dgm:t>
        <a:bodyPr/>
        <a:lstStyle/>
        <a:p>
          <a:pPr latinLnBrk="1"/>
          <a:endParaRPr lang="ko-KR" altLang="en-US"/>
        </a:p>
      </dgm:t>
    </dgm:pt>
    <dgm:pt modelId="{9F7DFF86-BF14-4D16-B3DF-9F3EE23C675F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서울한강체 B" pitchFamily="18" charset="-127"/>
              <a:ea typeface="서울한강체 B" pitchFamily="18" charset="-127"/>
            </a:rPr>
            <a:t>영상 산업</a:t>
          </a:r>
          <a:endParaRPr lang="ko-KR" altLang="en-US" dirty="0">
            <a:latin typeface="서울한강체 B" pitchFamily="18" charset="-127"/>
            <a:ea typeface="서울한강체 B" pitchFamily="18" charset="-127"/>
          </a:endParaRPr>
        </a:p>
      </dgm:t>
    </dgm:pt>
    <dgm:pt modelId="{CD7DBC36-CF2E-4EB8-9ED7-CE7F03BDC521}" type="parTrans" cxnId="{6E54C8E1-E531-4771-A141-9DBDB0E75516}">
      <dgm:prSet/>
      <dgm:spPr/>
      <dgm:t>
        <a:bodyPr/>
        <a:lstStyle/>
        <a:p>
          <a:pPr latinLnBrk="1"/>
          <a:endParaRPr lang="ko-KR" altLang="en-US"/>
        </a:p>
      </dgm:t>
    </dgm:pt>
    <dgm:pt modelId="{56E717B9-C478-419F-B380-85D4F6639C43}" type="sibTrans" cxnId="{6E54C8E1-E531-4771-A141-9DBDB0E75516}">
      <dgm:prSet/>
      <dgm:spPr/>
      <dgm:t>
        <a:bodyPr/>
        <a:lstStyle/>
        <a:p>
          <a:pPr latinLnBrk="1"/>
          <a:endParaRPr lang="ko-KR" altLang="en-US"/>
        </a:p>
      </dgm:t>
    </dgm:pt>
    <dgm:pt modelId="{5C8D83DD-EAD8-444C-AC88-5DB3FD7D34A4}" type="pres">
      <dgm:prSet presAssocID="{675833B7-BC7A-480D-B9C0-8B4A0FBFFA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F9AF8DF-1073-4318-AD83-F50729734D5C}" type="pres">
      <dgm:prSet presAssocID="{BDBEDA8A-938E-4367-BCD6-EA32E9BF806A}" presName="node" presStyleLbl="node1" presStyleIdx="0" presStyleCnt="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015EF697-1307-48BD-96D5-055055891D4A}" type="pres">
      <dgm:prSet presAssocID="{087055F3-4954-40E9-B5EA-51A4299F88A4}" presName="sibTrans" presStyleCnt="0"/>
      <dgm:spPr/>
    </dgm:pt>
    <dgm:pt modelId="{962D3AB0-01A9-4205-9A45-3DBB8A64801C}" type="pres">
      <dgm:prSet presAssocID="{B6B52866-4410-48BC-BA28-6D7033D78D69}" presName="node" presStyleLbl="node1" presStyleIdx="1" presStyleCnt="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4DC83F96-E7B3-47C3-9ECE-B67F122641ED}" type="pres">
      <dgm:prSet presAssocID="{E05B00BE-874F-4B29-8287-B4730BAD13C7}" presName="sibTrans" presStyleCnt="0"/>
      <dgm:spPr/>
    </dgm:pt>
    <dgm:pt modelId="{9280FEDB-5030-4B4F-BCCA-82EDFE9AE589}" type="pres">
      <dgm:prSet presAssocID="{31CADCBA-872C-4E3F-968B-498FBF5B968B}" presName="node" presStyleLbl="node1" presStyleIdx="2" presStyleCnt="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33CE9459-BE8C-4725-93D0-81FF42662DD7}" type="pres">
      <dgm:prSet presAssocID="{AD5A843D-F557-413D-ADA9-6FBCF62C78D6}" presName="sibTrans" presStyleCnt="0"/>
      <dgm:spPr/>
    </dgm:pt>
    <dgm:pt modelId="{CFD8B35A-1C36-4BC3-8EBA-13959091CFF0}" type="pres">
      <dgm:prSet presAssocID="{9F7DFF86-BF14-4D16-B3DF-9F3EE23C675F}" presName="node" presStyleLbl="node1" presStyleIdx="3" presStyleCnt="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0512D0FE-BCF0-41FE-888A-31BCBC76692F}" srcId="{675833B7-BC7A-480D-B9C0-8B4A0FBFFA02}" destId="{B6B52866-4410-48BC-BA28-6D7033D78D69}" srcOrd="1" destOrd="0" parTransId="{BE4923D0-AEE4-470D-A5A8-89CE089BD05C}" sibTransId="{E05B00BE-874F-4B29-8287-B4730BAD13C7}"/>
    <dgm:cxn modelId="{043820AC-81BB-486C-A57A-40930BFEF330}" srcId="{675833B7-BC7A-480D-B9C0-8B4A0FBFFA02}" destId="{BDBEDA8A-938E-4367-BCD6-EA32E9BF806A}" srcOrd="0" destOrd="0" parTransId="{B5B6A041-D85B-4AC9-BAD4-61E342D3808A}" sibTransId="{087055F3-4954-40E9-B5EA-51A4299F88A4}"/>
    <dgm:cxn modelId="{77104912-D1F8-4D8F-98CD-5075D699C8BE}" type="presOf" srcId="{BDBEDA8A-938E-4367-BCD6-EA32E9BF806A}" destId="{4F9AF8DF-1073-4318-AD83-F50729734D5C}" srcOrd="0" destOrd="0" presId="urn:microsoft.com/office/officeart/2005/8/layout/default"/>
    <dgm:cxn modelId="{0DC9539E-EF0B-4312-A6DC-2E6364FA078B}" type="presOf" srcId="{31CADCBA-872C-4E3F-968B-498FBF5B968B}" destId="{9280FEDB-5030-4B4F-BCCA-82EDFE9AE589}" srcOrd="0" destOrd="0" presId="urn:microsoft.com/office/officeart/2005/8/layout/default"/>
    <dgm:cxn modelId="{F5634B80-DE33-4501-96C9-13B6C9E73F61}" type="presOf" srcId="{675833B7-BC7A-480D-B9C0-8B4A0FBFFA02}" destId="{5C8D83DD-EAD8-444C-AC88-5DB3FD7D34A4}" srcOrd="0" destOrd="0" presId="urn:microsoft.com/office/officeart/2005/8/layout/default"/>
    <dgm:cxn modelId="{30630EB3-3554-4D04-91D1-A11C0E0DBCE5}" type="presOf" srcId="{9F7DFF86-BF14-4D16-B3DF-9F3EE23C675F}" destId="{CFD8B35A-1C36-4BC3-8EBA-13959091CFF0}" srcOrd="0" destOrd="0" presId="urn:microsoft.com/office/officeart/2005/8/layout/default"/>
    <dgm:cxn modelId="{ED18E23E-630C-489B-BAF6-153862EF34BC}" srcId="{675833B7-BC7A-480D-B9C0-8B4A0FBFFA02}" destId="{31CADCBA-872C-4E3F-968B-498FBF5B968B}" srcOrd="2" destOrd="0" parTransId="{FEAF3E43-59AA-46B9-B395-F188149BFB74}" sibTransId="{AD5A843D-F557-413D-ADA9-6FBCF62C78D6}"/>
    <dgm:cxn modelId="{6E54C8E1-E531-4771-A141-9DBDB0E75516}" srcId="{675833B7-BC7A-480D-B9C0-8B4A0FBFFA02}" destId="{9F7DFF86-BF14-4D16-B3DF-9F3EE23C675F}" srcOrd="3" destOrd="0" parTransId="{CD7DBC36-CF2E-4EB8-9ED7-CE7F03BDC521}" sibTransId="{56E717B9-C478-419F-B380-85D4F6639C43}"/>
    <dgm:cxn modelId="{DD1FE637-3820-4C8B-86A1-70E04B3E37E1}" type="presOf" srcId="{B6B52866-4410-48BC-BA28-6D7033D78D69}" destId="{962D3AB0-01A9-4205-9A45-3DBB8A64801C}" srcOrd="0" destOrd="0" presId="urn:microsoft.com/office/officeart/2005/8/layout/default"/>
    <dgm:cxn modelId="{0D07C9CF-04E5-4C34-8DB5-AD4064BFD22A}" type="presParOf" srcId="{5C8D83DD-EAD8-444C-AC88-5DB3FD7D34A4}" destId="{4F9AF8DF-1073-4318-AD83-F50729734D5C}" srcOrd="0" destOrd="0" presId="urn:microsoft.com/office/officeart/2005/8/layout/default"/>
    <dgm:cxn modelId="{4BB86898-CB03-417D-B0A4-EFA29A977B83}" type="presParOf" srcId="{5C8D83DD-EAD8-444C-AC88-5DB3FD7D34A4}" destId="{015EF697-1307-48BD-96D5-055055891D4A}" srcOrd="1" destOrd="0" presId="urn:microsoft.com/office/officeart/2005/8/layout/default"/>
    <dgm:cxn modelId="{4860A612-10D0-4FA1-B8C6-DF8BEC882C41}" type="presParOf" srcId="{5C8D83DD-EAD8-444C-AC88-5DB3FD7D34A4}" destId="{962D3AB0-01A9-4205-9A45-3DBB8A64801C}" srcOrd="2" destOrd="0" presId="urn:microsoft.com/office/officeart/2005/8/layout/default"/>
    <dgm:cxn modelId="{F2069F51-F331-4F20-8D82-E7F6720687C9}" type="presParOf" srcId="{5C8D83DD-EAD8-444C-AC88-5DB3FD7D34A4}" destId="{4DC83F96-E7B3-47C3-9ECE-B67F122641ED}" srcOrd="3" destOrd="0" presId="urn:microsoft.com/office/officeart/2005/8/layout/default"/>
    <dgm:cxn modelId="{DF6D7B4E-AA83-4BF5-9484-078D11EDA700}" type="presParOf" srcId="{5C8D83DD-EAD8-444C-AC88-5DB3FD7D34A4}" destId="{9280FEDB-5030-4B4F-BCCA-82EDFE9AE589}" srcOrd="4" destOrd="0" presId="urn:microsoft.com/office/officeart/2005/8/layout/default"/>
    <dgm:cxn modelId="{FD9BAF84-E1D4-433A-9B73-02C636F9EA26}" type="presParOf" srcId="{5C8D83DD-EAD8-444C-AC88-5DB3FD7D34A4}" destId="{33CE9459-BE8C-4725-93D0-81FF42662DD7}" srcOrd="5" destOrd="0" presId="urn:microsoft.com/office/officeart/2005/8/layout/default"/>
    <dgm:cxn modelId="{AF259B41-0E4E-439E-900B-BBD68A4CD9AE}" type="presParOf" srcId="{5C8D83DD-EAD8-444C-AC88-5DB3FD7D34A4}" destId="{CFD8B35A-1C36-4BC3-8EBA-13959091CF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EF2ABD-423D-4AAB-B4A5-7315FE0B4DEA}">
      <dsp:nvSpPr>
        <dsp:cNvPr id="0" name=""/>
        <dsp:cNvSpPr/>
      </dsp:nvSpPr>
      <dsp:spPr>
        <a:xfrm>
          <a:off x="0" y="5280742"/>
          <a:ext cx="8424936" cy="693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kern="1200" dirty="0" smtClean="0">
              <a:latin typeface="서울한강체 B" pitchFamily="18" charset="-127"/>
              <a:ea typeface="서울한강체 B" pitchFamily="18" charset="-127"/>
            </a:rPr>
            <a:t>일본의 예술과 대중매체</a:t>
          </a:r>
          <a:endParaRPr lang="ko-KR" altLang="en-US" sz="2300" kern="1200" dirty="0">
            <a:latin typeface="서울한강체 B" pitchFamily="18" charset="-127"/>
            <a:ea typeface="서울한강체 B" pitchFamily="18" charset="-127"/>
          </a:endParaRPr>
        </a:p>
      </dsp:txBody>
      <dsp:txXfrm>
        <a:off x="0" y="5280742"/>
        <a:ext cx="8424936" cy="693094"/>
      </dsp:txXfrm>
    </dsp:sp>
    <dsp:sp modelId="{A9A7B2F0-4E7F-4783-9529-64AF8F02987C}">
      <dsp:nvSpPr>
        <dsp:cNvPr id="0" name=""/>
        <dsp:cNvSpPr/>
      </dsp:nvSpPr>
      <dsp:spPr>
        <a:xfrm rot="10800000">
          <a:off x="0" y="4225159"/>
          <a:ext cx="8424936" cy="106597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kern="1200" dirty="0" smtClean="0">
              <a:latin typeface="서울한강체 B" pitchFamily="18" charset="-127"/>
              <a:ea typeface="서울한강체 B" pitchFamily="18" charset="-127"/>
            </a:rPr>
            <a:t>일본의 생활과 여가</a:t>
          </a:r>
          <a:endParaRPr lang="ko-KR" altLang="en-US" sz="2300" kern="1200" dirty="0">
            <a:latin typeface="서울한강체 B" pitchFamily="18" charset="-127"/>
            <a:ea typeface="서울한강체 B" pitchFamily="18" charset="-127"/>
          </a:endParaRPr>
        </a:p>
      </dsp:txBody>
      <dsp:txXfrm rot="10800000">
        <a:off x="0" y="4225159"/>
        <a:ext cx="8424936" cy="1065979"/>
      </dsp:txXfrm>
    </dsp:sp>
    <dsp:sp modelId="{3E97959A-AF5F-4F78-858A-DC9903631595}">
      <dsp:nvSpPr>
        <dsp:cNvPr id="0" name=""/>
        <dsp:cNvSpPr/>
      </dsp:nvSpPr>
      <dsp:spPr>
        <a:xfrm rot="10800000">
          <a:off x="0" y="3169576"/>
          <a:ext cx="8424936" cy="106597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kern="1200" dirty="0" smtClean="0">
              <a:latin typeface="서울한강체 B" pitchFamily="18" charset="-127"/>
              <a:ea typeface="서울한강체 B" pitchFamily="18" charset="-127"/>
            </a:rPr>
            <a:t>현대 일본의 대중문화</a:t>
          </a:r>
          <a:endParaRPr lang="ko-KR" altLang="en-US" sz="2300" kern="1200" dirty="0">
            <a:latin typeface="서울한강체 B" pitchFamily="18" charset="-127"/>
            <a:ea typeface="서울한강체 B" pitchFamily="18" charset="-127"/>
          </a:endParaRPr>
        </a:p>
      </dsp:txBody>
      <dsp:txXfrm rot="10800000">
        <a:off x="0" y="3169576"/>
        <a:ext cx="8424936" cy="1065979"/>
      </dsp:txXfrm>
    </dsp:sp>
    <dsp:sp modelId="{C83D38E4-7851-438C-96E0-727F7A86735D}">
      <dsp:nvSpPr>
        <dsp:cNvPr id="0" name=""/>
        <dsp:cNvSpPr/>
      </dsp:nvSpPr>
      <dsp:spPr>
        <a:xfrm rot="10800000">
          <a:off x="0" y="2113993"/>
          <a:ext cx="8424936" cy="106597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kern="1200" dirty="0" smtClean="0">
              <a:latin typeface="서울한강체 B" pitchFamily="18" charset="-127"/>
              <a:ea typeface="서울한강체 B" pitchFamily="18" charset="-127"/>
            </a:rPr>
            <a:t>쇼와 시대와 대중문화</a:t>
          </a:r>
          <a:endParaRPr lang="ko-KR" altLang="en-US" sz="2300" kern="1200" dirty="0">
            <a:latin typeface="서울한강체 B" pitchFamily="18" charset="-127"/>
            <a:ea typeface="서울한강체 B" pitchFamily="18" charset="-127"/>
          </a:endParaRPr>
        </a:p>
      </dsp:txBody>
      <dsp:txXfrm rot="10800000">
        <a:off x="0" y="2113993"/>
        <a:ext cx="8424936" cy="1065979"/>
      </dsp:txXfrm>
    </dsp:sp>
    <dsp:sp modelId="{FA263AE8-8B74-49A1-94C3-4EAD8719450B}">
      <dsp:nvSpPr>
        <dsp:cNvPr id="0" name=""/>
        <dsp:cNvSpPr/>
      </dsp:nvSpPr>
      <dsp:spPr>
        <a:xfrm rot="10800000">
          <a:off x="0" y="1058410"/>
          <a:ext cx="8424936" cy="106597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kern="1200" dirty="0" smtClean="0">
              <a:latin typeface="서울한강체 B" pitchFamily="18" charset="-127"/>
              <a:ea typeface="서울한강체 B" pitchFamily="18" charset="-127"/>
            </a:rPr>
            <a:t>다이쇼 시대와 대중문화</a:t>
          </a:r>
          <a:endParaRPr lang="ko-KR" altLang="en-US" sz="2300" kern="1200" dirty="0">
            <a:latin typeface="서울한강체 B" pitchFamily="18" charset="-127"/>
            <a:ea typeface="서울한강체 B" pitchFamily="18" charset="-127"/>
          </a:endParaRPr>
        </a:p>
      </dsp:txBody>
      <dsp:txXfrm rot="10800000">
        <a:off x="0" y="1058410"/>
        <a:ext cx="8424936" cy="1065979"/>
      </dsp:txXfrm>
    </dsp:sp>
    <dsp:sp modelId="{ED649BC8-246E-4A84-A28A-405A392592C8}">
      <dsp:nvSpPr>
        <dsp:cNvPr id="0" name=""/>
        <dsp:cNvSpPr/>
      </dsp:nvSpPr>
      <dsp:spPr>
        <a:xfrm rot="10800000">
          <a:off x="0" y="0"/>
          <a:ext cx="8424936" cy="106597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kern="1200" dirty="0" smtClean="0">
              <a:latin typeface="서울한강체 B" pitchFamily="18" charset="-127"/>
              <a:ea typeface="서울한강체 B" pitchFamily="18" charset="-127"/>
            </a:rPr>
            <a:t>메이지 시대와 대중문화</a:t>
          </a:r>
          <a:endParaRPr lang="ko-KR" altLang="en-US" sz="2300" kern="1200" dirty="0">
            <a:latin typeface="서울한강체 B" pitchFamily="18" charset="-127"/>
            <a:ea typeface="서울한강체 B" pitchFamily="18" charset="-127"/>
          </a:endParaRPr>
        </a:p>
      </dsp:txBody>
      <dsp:txXfrm rot="10800000">
        <a:off x="0" y="0"/>
        <a:ext cx="8424936" cy="106597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F9AF8DF-1073-4318-AD83-F50729734D5C}">
      <dsp:nvSpPr>
        <dsp:cNvPr id="0" name=""/>
        <dsp:cNvSpPr/>
      </dsp:nvSpPr>
      <dsp:spPr>
        <a:xfrm>
          <a:off x="405122" y="2070"/>
          <a:ext cx="3122969" cy="1873781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5200" kern="1200" dirty="0" smtClean="0">
              <a:latin typeface="서울한강체 B" pitchFamily="18" charset="-127"/>
              <a:ea typeface="서울한강체 B" pitchFamily="18" charset="-127"/>
            </a:rPr>
            <a:t>게임</a:t>
          </a:r>
          <a:endParaRPr lang="ko-KR" altLang="en-US" sz="5200" kern="1200" dirty="0">
            <a:latin typeface="서울한강체 B" pitchFamily="18" charset="-127"/>
            <a:ea typeface="서울한강체 B" pitchFamily="18" charset="-127"/>
          </a:endParaRPr>
        </a:p>
      </dsp:txBody>
      <dsp:txXfrm>
        <a:off x="405122" y="2070"/>
        <a:ext cx="3122969" cy="1873781"/>
      </dsp:txXfrm>
    </dsp:sp>
    <dsp:sp modelId="{962D3AB0-01A9-4205-9A45-3DBB8A64801C}">
      <dsp:nvSpPr>
        <dsp:cNvPr id="0" name=""/>
        <dsp:cNvSpPr/>
      </dsp:nvSpPr>
      <dsp:spPr>
        <a:xfrm>
          <a:off x="3840388" y="2070"/>
          <a:ext cx="3122969" cy="1873781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5200" kern="1200" dirty="0" smtClean="0">
              <a:latin typeface="서울한강체 B" pitchFamily="18" charset="-127"/>
              <a:ea typeface="서울한강체 B" pitchFamily="18" charset="-127"/>
            </a:rPr>
            <a:t>음악</a:t>
          </a:r>
          <a:endParaRPr lang="ko-KR" altLang="en-US" sz="5200" kern="1200" dirty="0">
            <a:latin typeface="서울한강체 B" pitchFamily="18" charset="-127"/>
            <a:ea typeface="서울한강체 B" pitchFamily="18" charset="-127"/>
          </a:endParaRPr>
        </a:p>
      </dsp:txBody>
      <dsp:txXfrm>
        <a:off x="3840388" y="2070"/>
        <a:ext cx="3122969" cy="1873781"/>
      </dsp:txXfrm>
    </dsp:sp>
    <dsp:sp modelId="{9280FEDB-5030-4B4F-BCCA-82EDFE9AE589}">
      <dsp:nvSpPr>
        <dsp:cNvPr id="0" name=""/>
        <dsp:cNvSpPr/>
      </dsp:nvSpPr>
      <dsp:spPr>
        <a:xfrm>
          <a:off x="405122" y="2188148"/>
          <a:ext cx="3122969" cy="1873781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5200" kern="1200" dirty="0" smtClean="0">
              <a:latin typeface="서울한강체 B" pitchFamily="18" charset="-127"/>
              <a:ea typeface="서울한강체 B" pitchFamily="18" charset="-127"/>
            </a:rPr>
            <a:t> </a:t>
          </a:r>
          <a:r>
            <a:rPr lang="ko-KR" altLang="en-US" sz="5200" kern="1200" dirty="0" smtClean="0">
              <a:latin typeface="서울한강체 B" pitchFamily="18" charset="-127"/>
              <a:ea typeface="서울한강체 B" pitchFamily="18" charset="-127"/>
            </a:rPr>
            <a:t>텔레비전</a:t>
          </a:r>
          <a:endParaRPr lang="ko-KR" altLang="en-US" sz="5200" kern="1200" dirty="0">
            <a:latin typeface="서울한강체 B" pitchFamily="18" charset="-127"/>
            <a:ea typeface="서울한강체 B" pitchFamily="18" charset="-127"/>
          </a:endParaRPr>
        </a:p>
      </dsp:txBody>
      <dsp:txXfrm>
        <a:off x="405122" y="2188148"/>
        <a:ext cx="3122969" cy="1873781"/>
      </dsp:txXfrm>
    </dsp:sp>
    <dsp:sp modelId="{CFD8B35A-1C36-4BC3-8EBA-13959091CFF0}">
      <dsp:nvSpPr>
        <dsp:cNvPr id="0" name=""/>
        <dsp:cNvSpPr/>
      </dsp:nvSpPr>
      <dsp:spPr>
        <a:xfrm>
          <a:off x="3840388" y="2188148"/>
          <a:ext cx="3122969" cy="1873781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5200" kern="1200" dirty="0" smtClean="0">
              <a:latin typeface="서울한강체 B" pitchFamily="18" charset="-127"/>
              <a:ea typeface="서울한강체 B" pitchFamily="18" charset="-127"/>
            </a:rPr>
            <a:t>영상 산업</a:t>
          </a:r>
          <a:endParaRPr lang="ko-KR" altLang="en-US" sz="5200" kern="1200" dirty="0">
            <a:latin typeface="서울한강체 B" pitchFamily="18" charset="-127"/>
            <a:ea typeface="서울한강체 B" pitchFamily="18" charset="-127"/>
          </a:endParaRPr>
        </a:p>
      </dsp:txBody>
      <dsp:txXfrm>
        <a:off x="3840388" y="2188148"/>
        <a:ext cx="3122969" cy="1873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858F6-0D9F-4793-8665-46809FFFCBA4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B4639-191E-4D02-8F6A-051B271BD5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F9B595A-DF9E-4802-8AB3-BCA579B01781}" type="slidenum">
              <a:rPr lang="en-US" altLang="ko-KR"/>
              <a:pPr/>
              <a:t>45</a:t>
            </a:fld>
            <a:endParaRPr lang="en-US" altLang="ko-KR"/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21E6DE6-CC4E-4D4A-A739-698B3D13A0B4}" type="slidenum">
              <a:rPr lang="en-US" altLang="ko-KR"/>
              <a:pPr/>
              <a:t>46</a:t>
            </a:fld>
            <a:endParaRPr lang="en-US" altLang="ko-KR"/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EA6B935-3ECF-4054-ABBC-12759A95CE41}" type="slidenum">
              <a:rPr lang="en-US" altLang="ko-KR"/>
              <a:pPr/>
              <a:t>47</a:t>
            </a:fld>
            <a:endParaRPr lang="en-US" altLang="ko-KR"/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4941A0D-732A-4D54-89C8-470C4C22BF32}" type="slidenum">
              <a:rPr lang="en-US" altLang="ko-KR"/>
              <a:pPr/>
              <a:t>48</a:t>
            </a:fld>
            <a:endParaRPr lang="en-US" altLang="ko-KR"/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4AF0911-E4BF-4936-B392-7A906F60AA7B}" type="slidenum">
              <a:rPr lang="en-US" altLang="ko-KR"/>
              <a:pPr/>
              <a:t>49</a:t>
            </a:fld>
            <a:endParaRPr lang="en-US" altLang="ko-KR"/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9FD0162-F79B-4CD1-8AF2-0B2A30CE6627}" type="slidenum">
              <a:rPr lang="en-US" altLang="ko-KR"/>
              <a:pPr/>
              <a:t>50</a:t>
            </a:fld>
            <a:endParaRPr lang="en-US" altLang="ko-KR"/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제목, 내용 2개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335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56480" y="3935934"/>
            <a:ext cx="4043520" cy="21933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바닥글 개체 틀 6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3288BB71-0DE3-42D9-846C-A85063CCD3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F6D4-5D23-4EAF-8DA1-E8265BEC1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38241" y="1604329"/>
            <a:ext cx="4044960" cy="219335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38241" y="3935934"/>
            <a:ext cx="4044960" cy="21933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A88C3-3E4B-4188-8EE8-098BDC0C4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5" name="그룹 4"/>
          <p:cNvGrpSpPr/>
          <p:nvPr userDrawn="1"/>
        </p:nvGrpSpPr>
        <p:grpSpPr>
          <a:xfrm>
            <a:off x="-252536" y="-2402255"/>
            <a:ext cx="10081886" cy="9260255"/>
            <a:chOff x="-252536" y="-2402255"/>
            <a:chExt cx="10081886" cy="9260255"/>
          </a:xfrm>
        </p:grpSpPr>
        <p:sp>
          <p:nvSpPr>
            <p:cNvPr id="6" name="순서도: 문서 5"/>
            <p:cNvSpPr/>
            <p:nvPr/>
          </p:nvSpPr>
          <p:spPr>
            <a:xfrm rot="1417297">
              <a:off x="4700291" y="-2402255"/>
              <a:ext cx="5129059" cy="3869370"/>
            </a:xfrm>
            <a:prstGeom prst="flowChartDocumen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각 삼각형 6"/>
            <p:cNvSpPr/>
            <p:nvPr/>
          </p:nvSpPr>
          <p:spPr>
            <a:xfrm rot="10800000" flipV="1">
              <a:off x="-252536" y="4797152"/>
              <a:ext cx="9396536" cy="2060848"/>
            </a:xfrm>
            <a:prstGeom prst="rtTriangle">
              <a:avLst/>
            </a:prstGeom>
            <a:solidFill>
              <a:srgbClr val="F6E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각 삼각형 7"/>
            <p:cNvSpPr/>
            <p:nvPr/>
          </p:nvSpPr>
          <p:spPr>
            <a:xfrm>
              <a:off x="-36512" y="4797152"/>
              <a:ext cx="9396536" cy="2060848"/>
            </a:xfrm>
            <a:prstGeom prst="rtTriangle">
              <a:avLst/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782F9-0A9C-4257-B735-E79547A6EA9A}" type="datetimeFigureOut">
              <a:rPr lang="ko-KR" altLang="en-US" smtClean="0"/>
              <a:pPr/>
              <a:t>2015-05-05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B847B-3299-4EF1-8EB9-C9546BDDB0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results?search_query=tokyo+old+revives+in+color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B_JpuiGBno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2a7Hj0ijL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be.com/files/attach/new/20150106/377678/153602202/5008980203/f93607c49c6ac6fa6aefb6cb0d3362b8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OKqvQqHzPc&amp;feature=player_detailpage&amp;list=PLIbNLbDpsv1ZvO3aJL1Cvoa-l07voaGf8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assets.vg247.com/current/2015/03/nintendo_nes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hyperlink" Target="//upload.wikimedia.org/wikipedia/commons/b/b2/NES-advantage.jpg" TargetMode="Externa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5Advjy94A0&amp;list=PLB0FDFD249095B437&amp;feature=player_detailpage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s://www.youtube.com/watch?feature=player_detailpage&amp;v=2SbMn3kyk0Y" TargetMode="Externa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kji206/176964398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D-jI6ZaB_Y?list=PL0E1A75C724F583D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jpeg"/><Relationship Id="rId5" Type="http://schemas.openxmlformats.org/officeDocument/2006/relationships/hyperlink" Target="http://tvpot.daum.net/clip/ClipView.do?clipid=7652897" TargetMode="Externa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0" y="2420888"/>
            <a:ext cx="9144000" cy="3933056"/>
            <a:chOff x="0" y="1628800"/>
            <a:chExt cx="9144000" cy="3672408"/>
          </a:xfrm>
        </p:grpSpPr>
        <p:pic>
          <p:nvPicPr>
            <p:cNvPr id="11268" name="Picture 4" descr="http://4.bp.blogspot.com/_xCjDkSvKPQU/S6tPqICO0RI/AAAAAAAAASg/JBdsAPuMW3M/s1600/DSC03819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56184"/>
              <a:ext cx="9144000" cy="3645024"/>
            </a:xfrm>
            <a:prstGeom prst="rect">
              <a:avLst/>
            </a:prstGeom>
            <a:noFill/>
          </p:spPr>
        </p:pic>
        <p:sp>
          <p:nvSpPr>
            <p:cNvPr id="6" name="직사각형 5"/>
            <p:cNvSpPr/>
            <p:nvPr/>
          </p:nvSpPr>
          <p:spPr>
            <a:xfrm>
              <a:off x="0" y="1628800"/>
              <a:ext cx="9144000" cy="3672408"/>
            </a:xfrm>
            <a:prstGeom prst="rect">
              <a:avLst/>
            </a:prstGeom>
            <a:solidFill>
              <a:schemeClr val="tx2">
                <a:lumMod val="5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6512" y="188640"/>
            <a:ext cx="7052320" cy="1368152"/>
          </a:xfrm>
          <a:noFill/>
          <a:ln>
            <a:noFill/>
          </a:ln>
        </p:spPr>
        <p:txBody>
          <a:bodyPr lIns="90000" anchor="ctr" anchorCtr="0">
            <a:normAutofit/>
          </a:bodyPr>
          <a:lstStyle/>
          <a:p>
            <a:r>
              <a:rPr lang="ko-KR" altLang="en-US" sz="8000" dirty="0" smtClean="0">
                <a:ln w="15875">
                  <a:solidFill>
                    <a:schemeClr val="bg1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하늘산책B" pitchFamily="18" charset="-127"/>
                <a:ea typeface="a하늘산책B" pitchFamily="18" charset="-127"/>
              </a:rPr>
              <a:t>일본대중문화의 성립</a:t>
            </a:r>
            <a:endParaRPr lang="ko-KR" altLang="en-US" sz="8000" dirty="0">
              <a:ln w="15875">
                <a:solidFill>
                  <a:schemeClr val="bg1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latin typeface="a하늘산책B" pitchFamily="18" charset="-127"/>
              <a:ea typeface="a하늘산책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1589891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이경민 신현국 오연수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이효정 박현욱 임성환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3" name="1/2 액자 12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평행 사변형 14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6" name="1/2 액자 15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평행 사변형 17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2987824" y="1988840"/>
            <a:ext cx="5205264" cy="3355096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 err="1" smtClean="0"/>
              <a:t>다이쇼</a:t>
            </a:r>
            <a:r>
              <a:rPr lang="ko-KR" altLang="en-US" dirty="0" smtClean="0"/>
              <a:t> 천황의 통치기간</a:t>
            </a:r>
            <a:endParaRPr lang="en-US" altLang="ko-KR" dirty="0"/>
          </a:p>
          <a:p>
            <a:r>
              <a:rPr lang="en-US" altLang="ko-KR" dirty="0" smtClean="0"/>
              <a:t>(1912</a:t>
            </a:r>
            <a:r>
              <a:rPr lang="ko-KR" altLang="en-US" dirty="0" smtClean="0"/>
              <a:t>년</a:t>
            </a:r>
            <a:r>
              <a:rPr lang="en-US" altLang="ko-KR" dirty="0" smtClean="0"/>
              <a:t>~1926</a:t>
            </a:r>
            <a:r>
              <a:rPr lang="ko-KR" altLang="en-US" dirty="0" smtClean="0"/>
              <a:t>년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err="1" smtClean="0"/>
              <a:t>치안유지법</a:t>
            </a:r>
            <a:r>
              <a:rPr lang="ko-KR" altLang="en-US" dirty="0" smtClean="0"/>
              <a:t> 시행</a:t>
            </a:r>
            <a:r>
              <a:rPr lang="en-US" altLang="ko-KR" dirty="0" smtClean="0"/>
              <a:t>(1925)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err="1" smtClean="0"/>
              <a:t>다이쇼</a:t>
            </a:r>
            <a:r>
              <a:rPr lang="ko-KR" altLang="en-US" dirty="0" smtClean="0"/>
              <a:t> 데모크라시</a:t>
            </a:r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25" y="1684872"/>
            <a:ext cx="1758435" cy="218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177" y="3933056"/>
            <a:ext cx="1759583" cy="235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-468560" y="476672"/>
            <a:ext cx="3600400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다이쇼 시대</a:t>
            </a:r>
            <a:endParaRPr lang="ko-KR" altLang="en-US" sz="36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7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5" name="1/2 액자 14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평행 사변형 16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427984" y="2020824"/>
            <a:ext cx="4258816" cy="4075176"/>
          </a:xfrm>
        </p:spPr>
        <p:txBody>
          <a:bodyPr>
            <a:normAutofit fontScale="85000" lnSpcReduction="20000"/>
          </a:bodyPr>
          <a:lstStyle/>
          <a:p>
            <a:endParaRPr lang="en-US" altLang="ko-KR" dirty="0" smtClean="0"/>
          </a:p>
          <a:p>
            <a:r>
              <a:rPr lang="ko-KR" altLang="en-US" dirty="0" smtClean="0"/>
              <a:t>수많은 </a:t>
            </a:r>
            <a:r>
              <a:rPr lang="ko-KR" altLang="en-US" dirty="0" err="1" smtClean="0"/>
              <a:t>가요곡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err="1" smtClean="0"/>
              <a:t>서양극의</a:t>
            </a:r>
            <a:r>
              <a:rPr lang="ko-KR" altLang="en-US" dirty="0" smtClean="0"/>
              <a:t> 도입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신극운동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ko-KR" altLang="en-US" dirty="0" smtClean="0"/>
              <a:t>배우</a:t>
            </a:r>
            <a:r>
              <a:rPr lang="en-US" altLang="ko-KR" dirty="0" smtClean="0"/>
              <a:t>,</a:t>
            </a:r>
            <a:r>
              <a:rPr lang="ko-KR" altLang="en-US" dirty="0" smtClean="0"/>
              <a:t>가수의 탄생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영화사의 설립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292" y="3717032"/>
            <a:ext cx="3595816" cy="253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888" y="1890412"/>
            <a:ext cx="3312368" cy="171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다이쇼 시대의 예능문화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00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2843808" y="1801406"/>
            <a:ext cx="3384376" cy="3778736"/>
          </a:xfrm>
        </p:spPr>
        <p:txBody>
          <a:bodyPr>
            <a:normAutofit fontScale="62500" lnSpcReduction="20000"/>
          </a:bodyPr>
          <a:lstStyle/>
          <a:p>
            <a:endParaRPr lang="en-US" altLang="ko-KR" dirty="0" smtClean="0"/>
          </a:p>
          <a:p>
            <a:r>
              <a:rPr lang="ko-KR" altLang="en-US" dirty="0" smtClean="0"/>
              <a:t>노선열차와 </a:t>
            </a:r>
            <a:r>
              <a:rPr lang="ko-KR" altLang="en-US" dirty="0" err="1" smtClean="0"/>
              <a:t>엔다로버스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서양식주택과 빌딩의 유입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가정전기기구의 보급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선풍기 전기스토브 등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55" y="1844824"/>
            <a:ext cx="239065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09" y="3908497"/>
            <a:ext cx="2241728" cy="183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42417"/>
            <a:ext cx="2180958" cy="161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0931" y="3748664"/>
            <a:ext cx="1724198" cy="215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그룹 8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다이쇼 시대의 도시문화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404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8" name="1/2 액자 17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평행 사변형 19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860032" y="1731878"/>
            <a:ext cx="3549080" cy="4075176"/>
          </a:xfrm>
        </p:spPr>
        <p:txBody>
          <a:bodyPr>
            <a:normAutofit fontScale="77500" lnSpcReduction="20000"/>
          </a:bodyPr>
          <a:lstStyle/>
          <a:p>
            <a:endParaRPr lang="en-US" altLang="ko-KR" dirty="0" smtClean="0"/>
          </a:p>
          <a:p>
            <a:r>
              <a:rPr lang="en-US" altLang="ko-KR" dirty="0" smtClean="0"/>
              <a:t>3</a:t>
            </a:r>
            <a:r>
              <a:rPr lang="ko-KR" altLang="en-US" dirty="0" err="1" smtClean="0"/>
              <a:t>대양식의</a:t>
            </a:r>
            <a:r>
              <a:rPr lang="ko-KR" altLang="en-US" dirty="0" smtClean="0"/>
              <a:t> 전파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카레 </a:t>
            </a:r>
            <a:r>
              <a:rPr lang="ko-KR" altLang="en-US" dirty="0" err="1" smtClean="0"/>
              <a:t>돈까스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고로케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ko-KR" altLang="en-US" dirty="0" err="1" smtClean="0"/>
              <a:t>쌀가격</a:t>
            </a:r>
            <a:r>
              <a:rPr lang="ko-KR" altLang="en-US" dirty="0" smtClean="0"/>
              <a:t> 폭등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대용으로 빵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smtClean="0"/>
              <a:t>찻집과 레스토랑증가</a:t>
            </a:r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0605"/>
            <a:ext cx="17281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175379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935" y="1731878"/>
            <a:ext cx="2005575" cy="12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89" y="4653136"/>
            <a:ext cx="1815075" cy="136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30837"/>
            <a:ext cx="1892109" cy="138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다이쇼 시대의 음식문화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4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680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4" name="1/2 액자 1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평행 사변형 1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635896" y="2020824"/>
            <a:ext cx="5050904" cy="4075176"/>
          </a:xfrm>
        </p:spPr>
        <p:txBody>
          <a:bodyPr>
            <a:normAutofit fontScale="92500" lnSpcReduction="10000"/>
          </a:bodyPr>
          <a:lstStyle/>
          <a:p>
            <a:endParaRPr lang="en-US" altLang="ko-KR" dirty="0" smtClean="0"/>
          </a:p>
          <a:p>
            <a:r>
              <a:rPr lang="ko-KR" altLang="en-US" dirty="0" smtClean="0"/>
              <a:t>지진으로 철도피해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택시 등장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err="1" smtClean="0"/>
              <a:t>수입차중심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부유층의 자가용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2808312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-468560" y="476672"/>
            <a:ext cx="4392488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현대 문물의 등장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9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9" name="1/2 액자 18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평행 사변형 20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971600" y="1772816"/>
            <a:ext cx="4341168" cy="4075176"/>
          </a:xfrm>
        </p:spPr>
        <p:txBody>
          <a:bodyPr>
            <a:normAutofit fontScale="85000" lnSpcReduction="20000"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남자들의 하카마 사용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댄스 홀과 서양식 미용실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7:3</a:t>
            </a:r>
            <a:r>
              <a:rPr lang="ko-KR" altLang="en-US" dirty="0" smtClean="0"/>
              <a:t>머리와 서양식 머리의 유행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남성의 정장의 대중화</a:t>
            </a:r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179858" cy="18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7156"/>
            <a:ext cx="224919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다이쇼 시대의 패션문화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219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4" name="1/2 액자 1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평행 사변형 1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2267744" y="30393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>
                <a:hlinkClick r:id="rId2"/>
              </a:rPr>
              <a:t>https://www.youtube.com/watch?v=Qndcio-NjYY&amp;feature=player_detailpage#t=296</a:t>
            </a:r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-468560" y="476672"/>
            <a:ext cx="4392488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다이쇼 시대의 모습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7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98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2987824" y="980728"/>
            <a:ext cx="3024336" cy="2808312"/>
            <a:chOff x="2987824" y="980728"/>
            <a:chExt cx="3024336" cy="2808312"/>
          </a:xfrm>
        </p:grpSpPr>
        <p:sp>
          <p:nvSpPr>
            <p:cNvPr id="4" name="타원 3"/>
            <p:cNvSpPr/>
            <p:nvPr/>
          </p:nvSpPr>
          <p:spPr>
            <a:xfrm>
              <a:off x="3059832" y="1124744"/>
              <a:ext cx="2736304" cy="2664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>
              <a:off x="3275856" y="1124744"/>
              <a:ext cx="2736304" cy="26642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2987824" y="980728"/>
              <a:ext cx="2736304" cy="2664296"/>
            </a:xfrm>
            <a:prstGeom prst="ellipse">
              <a:avLst/>
            </a:prstGeom>
            <a:solidFill>
              <a:srgbClr val="F5D51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600" dirty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707904" y="1490008"/>
            <a:ext cx="1440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0" dirty="0" smtClean="0">
                <a:latin typeface="나눔명조 ExtraBold" pitchFamily="18" charset="-127"/>
                <a:ea typeface="나눔명조 ExtraBold" pitchFamily="18" charset="-127"/>
              </a:rPr>
              <a:t>3</a:t>
            </a:r>
            <a:endParaRPr lang="ko-KR" altLang="en-US" sz="12000" dirty="0"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18217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쇼와 시대와 대중문화</a:t>
            </a:r>
            <a:endParaRPr lang="ko-KR" altLang="en-US" sz="7200" dirty="0">
              <a:latin typeface="헤움산양152" pitchFamily="18" charset="-127"/>
              <a:ea typeface="헤움산양152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62268" y="5000636"/>
            <a:ext cx="8258204" cy="1554155"/>
          </a:xfrm>
        </p:spPr>
        <p:txBody>
          <a:bodyPr>
            <a:normAutofit lnSpcReduction="10000"/>
          </a:bodyPr>
          <a:lstStyle/>
          <a:p>
            <a:r>
              <a:rPr lang="en-US" altLang="ko-KR" dirty="0">
                <a:latin typeface="a아메리카노L" pitchFamily="18" charset="-127"/>
                <a:ea typeface="a아메리카노L" pitchFamily="18" charset="-127"/>
              </a:rPr>
              <a:t>1927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</a:rPr>
              <a:t>년부터 </a:t>
            </a:r>
            <a:r>
              <a:rPr lang="en-US" altLang="ko-KR" dirty="0">
                <a:latin typeface="a아메리카노L" pitchFamily="18" charset="-127"/>
                <a:ea typeface="a아메리카노L" pitchFamily="18" charset="-127"/>
              </a:rPr>
              <a:t>1945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</a:rPr>
              <a:t>년까지 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파시즘의 시대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</a:rPr>
              <a:t>, </a:t>
            </a:r>
            <a:r>
              <a:rPr lang="en-US" altLang="ko-KR" dirty="0">
                <a:latin typeface="a아메리카노L" pitchFamily="18" charset="-127"/>
                <a:ea typeface="a아메리카노L" pitchFamily="18" charset="-127"/>
              </a:rPr>
              <a:t>1945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</a:rPr>
              <a:t>년부터 </a:t>
            </a:r>
            <a:r>
              <a:rPr lang="en-US" altLang="ko-KR" dirty="0">
                <a:latin typeface="a아메리카노L" pitchFamily="18" charset="-127"/>
                <a:ea typeface="a아메리카노L" pitchFamily="18" charset="-127"/>
              </a:rPr>
              <a:t>1989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</a:rPr>
              <a:t>년까지 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냉전 시대의 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</a:rPr>
              <a:t>"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평화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</a:rPr>
              <a:t>"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</a:rPr>
              <a:t>시대이다</a:t>
            </a:r>
            <a:r>
              <a:rPr lang="en-US" altLang="ko-KR" dirty="0">
                <a:latin typeface="a아메리카노L" pitchFamily="18" charset="-127"/>
                <a:ea typeface="a아메리카노L" pitchFamily="18" charset="-127"/>
              </a:rPr>
              <a:t>.</a:t>
            </a:r>
            <a:endParaRPr lang="ko-KR" altLang="en-US" dirty="0">
              <a:latin typeface="a아메리카노L" pitchFamily="18" charset="-127"/>
              <a:ea typeface="a아메리카노L" pitchFamily="18" charset="-127"/>
            </a:endParaRPr>
          </a:p>
          <a:p>
            <a:endParaRPr lang="ko-KR" altLang="en-US" dirty="0"/>
          </a:p>
        </p:txBody>
      </p:sp>
      <p:pic>
        <p:nvPicPr>
          <p:cNvPr id="5" name="그림 4" descr="Macarthur_hirohi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285860"/>
            <a:ext cx="2894931" cy="3571900"/>
          </a:xfrm>
          <a:prstGeom prst="rect">
            <a:avLst/>
          </a:prstGeom>
        </p:spPr>
      </p:pic>
      <p:pic>
        <p:nvPicPr>
          <p:cNvPr id="6" name="그림 5" descr="Hirohito_in_dress_unifo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6216" y="1288224"/>
            <a:ext cx="2571768" cy="3583456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-468560" y="476672"/>
            <a:ext cx="2808312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6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쇼와 시대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" name="그림 6" descr="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4293096"/>
            <a:ext cx="1304925" cy="1219200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6" name="1/2 액자 15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평행 사변형 17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96092" y="5877272"/>
            <a:ext cx="7972452" cy="642942"/>
          </a:xfrm>
        </p:spPr>
        <p:txBody>
          <a:bodyPr/>
          <a:lstStyle/>
          <a:p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</a:rPr>
              <a:t>1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차 세계 대전 이후 전쟁 호황</a:t>
            </a:r>
            <a:endParaRPr lang="ko-KR" altLang="en-US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5" name="그림 4" descr="resized_20150322_012621_-1330329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5246" y="1771126"/>
            <a:ext cx="6215106" cy="3962130"/>
          </a:xfrm>
          <a:prstGeom prst="rect">
            <a:avLst/>
          </a:prstGeom>
        </p:spPr>
      </p:pic>
      <p:pic>
        <p:nvPicPr>
          <p:cNvPr id="6" name="그림 5" descr="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37375">
            <a:off x="1088513" y="5334822"/>
            <a:ext cx="857256" cy="1158208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-468560" y="476672"/>
            <a:ext cx="3888432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당시의 시대상황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64" name="1/2 액자 6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평행 사변형 6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69" name="다이어그램 68"/>
          <p:cNvGraphicFramePr/>
          <p:nvPr/>
        </p:nvGraphicFramePr>
        <p:xfrm>
          <a:off x="323528" y="404664"/>
          <a:ext cx="842493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1" name="1/2 액자 10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평행 사변형 12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 descr="resized_20150322_012620_-604827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2219" y="0"/>
            <a:ext cx="5801782" cy="3714752"/>
          </a:xfrm>
          <a:prstGeom prst="rect">
            <a:avLst/>
          </a:prstGeom>
        </p:spPr>
      </p:pic>
      <p:pic>
        <p:nvPicPr>
          <p:cNvPr id="4" name="내용 개체 틀 3" descr="resized_20150322_012621_19523633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928934"/>
            <a:ext cx="6123222" cy="392906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1" name="1/2 액자 10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평행 사변형 12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내용 개체 틀 3" descr="1972_JAP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2285992"/>
            <a:ext cx="6698309" cy="4572008"/>
          </a:xfrm>
        </p:spPr>
      </p:pic>
      <p:pic>
        <p:nvPicPr>
          <p:cNvPr id="6" name="그림 5" descr="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3002" y="0"/>
            <a:ext cx="6930998" cy="4617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1" name="1/2 액자 10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평행 사변형 12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86182" y="3286124"/>
            <a:ext cx="5357818" cy="857256"/>
          </a:xfrm>
        </p:spPr>
        <p:txBody>
          <a:bodyPr/>
          <a:lstStyle/>
          <a:p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패전 이후에도 버블 경제</a:t>
            </a:r>
            <a:endParaRPr lang="ko-KR" altLang="en-US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4" name="그림 3" descr="일본경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3357586" cy="6117865"/>
          </a:xfrm>
          <a:prstGeom prst="rect">
            <a:avLst/>
          </a:prstGeom>
        </p:spPr>
      </p:pic>
      <p:pic>
        <p:nvPicPr>
          <p:cNvPr id="6" name="그림 5" descr="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794" y="4286256"/>
            <a:ext cx="2643206" cy="2370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3" name="1/2 액자 12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평행 사변형 14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3071810"/>
            <a:ext cx="8258204" cy="1257296"/>
          </a:xfrm>
        </p:spPr>
        <p:txBody>
          <a:bodyPr/>
          <a:lstStyle/>
          <a:p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  <a:hlinkClick r:id="rId2"/>
              </a:rPr>
              <a:t>https://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  <a:hlinkClick r:id="rId2"/>
              </a:rPr>
              <a:t>www.youtube.com/watch?v=ZB_JpuiGBno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쇼와 시대의 대중문화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6" name="1/2 액자 15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평행 사변형 17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내용 개체 틀 3" descr="쿠도_시즈카_남편_기무라_타쿠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871044"/>
            <a:ext cx="4378833" cy="3286148"/>
          </a:xfrm>
        </p:spPr>
      </p:pic>
      <p:pic>
        <p:nvPicPr>
          <p:cNvPr id="5" name="그림 4" descr="나카모리_아키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357298"/>
            <a:ext cx="3143240" cy="3996405"/>
          </a:xfrm>
          <a:prstGeom prst="rect">
            <a:avLst/>
          </a:prstGeom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428596" y="5429264"/>
            <a:ext cx="8258204" cy="125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n-cs"/>
              </a:rPr>
              <a:t>70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n-cs"/>
              </a:rPr>
              <a:t>년대에도 아이돌은 있었지만 아이돌 문화가 성행한 것은 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n-cs"/>
              </a:rPr>
              <a:t>80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n-cs"/>
              </a:rPr>
              <a:t>년대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-468560" y="476672"/>
            <a:ext cx="3456384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6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아이돌 문화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4" name="1/2 액자 1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평행 사변형 1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5401527"/>
            <a:ext cx="8258204" cy="1339841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만화와 애니메이션이 쇼와 시대 중반부에서부터 버블에 이르기까지 가장 큰 발전을 보인다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</a:rPr>
              <a:t>.</a:t>
            </a:r>
          </a:p>
        </p:txBody>
      </p:sp>
      <p:pic>
        <p:nvPicPr>
          <p:cNvPr id="4" name="그림 3" descr="otros1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8472" y="1729878"/>
            <a:ext cx="4857784" cy="3643338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-468560" y="116632"/>
            <a:ext cx="4680520" cy="1512168"/>
            <a:chOff x="-468560" y="116632"/>
            <a:chExt cx="4680520" cy="1512168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-468560" y="476672"/>
              <a:ext cx="4680520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만화와 애니메이션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4" name="1/2 액자 1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평행 사변형 1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3143248"/>
            <a:ext cx="8258204" cy="1328734"/>
          </a:xfrm>
        </p:spPr>
        <p:txBody>
          <a:bodyPr/>
          <a:lstStyle/>
          <a:p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  <a:hlinkClick r:id="rId2"/>
              </a:rPr>
              <a:t>https://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  <a:hlinkClick r:id="rId2"/>
              </a:rPr>
              <a:t>www.youtube.com/watch?v=92a7Hj0ijLs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쇼와 시대의 영상매체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6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2987824" y="980728"/>
            <a:ext cx="3024336" cy="2808312"/>
            <a:chOff x="2987824" y="980728"/>
            <a:chExt cx="3024336" cy="2808312"/>
          </a:xfrm>
        </p:grpSpPr>
        <p:sp>
          <p:nvSpPr>
            <p:cNvPr id="4" name="타원 3"/>
            <p:cNvSpPr/>
            <p:nvPr/>
          </p:nvSpPr>
          <p:spPr>
            <a:xfrm>
              <a:off x="3059832" y="1124744"/>
              <a:ext cx="2736304" cy="2664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>
              <a:off x="3275856" y="1124744"/>
              <a:ext cx="2736304" cy="26642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2987824" y="980728"/>
              <a:ext cx="2736304" cy="2664296"/>
            </a:xfrm>
            <a:prstGeom prst="ellipse">
              <a:avLst/>
            </a:prstGeom>
            <a:solidFill>
              <a:srgbClr val="F5D51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600" dirty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707904" y="1490008"/>
            <a:ext cx="1440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0" dirty="0" smtClean="0">
                <a:latin typeface="나눔명조 ExtraBold" pitchFamily="18" charset="-127"/>
                <a:ea typeface="나눔명조 ExtraBold" pitchFamily="18" charset="-127"/>
              </a:rPr>
              <a:t>4</a:t>
            </a:r>
            <a:endParaRPr lang="ko-KR" altLang="en-US" sz="12000" dirty="0"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182179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헤이세이</a:t>
            </a:r>
            <a:r>
              <a:rPr lang="en-US" altLang="ko-KR" sz="7200" dirty="0" smtClean="0">
                <a:latin typeface="헤움산양152" pitchFamily="18" charset="-127"/>
                <a:ea typeface="헤움산양152" pitchFamily="18" charset="-127"/>
              </a:rPr>
              <a:t>(</a:t>
            </a:r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현대</a:t>
            </a:r>
            <a:r>
              <a:rPr lang="en-US" altLang="ko-KR" sz="7200" dirty="0" smtClean="0">
                <a:latin typeface="헤움산양152" pitchFamily="18" charset="-127"/>
                <a:ea typeface="헤움산양152" pitchFamily="18" charset="-127"/>
              </a:rPr>
              <a:t>)</a:t>
            </a:r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시대와</a:t>
            </a:r>
            <a:endParaRPr lang="en-US" altLang="ko-KR" sz="7200" dirty="0" smtClean="0">
              <a:latin typeface="헤움산양152" pitchFamily="18" charset="-127"/>
              <a:ea typeface="헤움산양152" pitchFamily="18" charset="-127"/>
            </a:endParaRPr>
          </a:p>
          <a:p>
            <a:pPr algn="ctr"/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대중문</a:t>
            </a:r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화</a:t>
            </a:r>
            <a:endParaRPr lang="ko-KR" altLang="en-US" sz="7200" dirty="0">
              <a:latin typeface="헤움산양152" pitchFamily="18" charset="-127"/>
              <a:ea typeface="헤움산양152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24" name="1/2 액자 2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평행 사변형 27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-468560" y="476672"/>
            <a:ext cx="3096344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6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현대 일본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251520" y="2204864"/>
            <a:ext cx="8352928" cy="554578"/>
            <a:chOff x="251520" y="2204864"/>
            <a:chExt cx="8352928" cy="554578"/>
          </a:xfrm>
        </p:grpSpPr>
        <p:sp>
          <p:nvSpPr>
            <p:cNvPr id="19" name="TextBox 18"/>
            <p:cNvSpPr txBox="1"/>
            <p:nvPr/>
          </p:nvSpPr>
          <p:spPr>
            <a:xfrm>
              <a:off x="5220072" y="2420888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1989</a:t>
              </a:r>
              <a:endParaRPr lang="ko-KR" altLang="en-US" sz="1600" dirty="0"/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251520" y="2204864"/>
              <a:ext cx="8136904" cy="554578"/>
              <a:chOff x="251520" y="2204864"/>
              <a:chExt cx="8136904" cy="554578"/>
            </a:xfrm>
          </p:grpSpPr>
          <p:cxnSp>
            <p:nvCxnSpPr>
              <p:cNvPr id="6" name="직선 화살표 연결선 5"/>
              <p:cNvCxnSpPr/>
              <p:nvPr/>
            </p:nvCxnSpPr>
            <p:spPr>
              <a:xfrm>
                <a:off x="611560" y="2204864"/>
                <a:ext cx="7776864" cy="0"/>
              </a:xfrm>
              <a:prstGeom prst="straightConnector1">
                <a:avLst/>
              </a:prstGeom>
              <a:ln w="88900">
                <a:headEnd type="oval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043608" y="2420888"/>
                <a:ext cx="648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/>
                  <a:t>1868</a:t>
                </a:r>
                <a:endParaRPr lang="ko-KR" alt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67744" y="2420888"/>
                <a:ext cx="648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/>
                  <a:t>1912</a:t>
                </a:r>
                <a:endParaRPr lang="ko-KR" altLang="en-US" sz="1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347864" y="2420888"/>
                <a:ext cx="648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/>
                  <a:t>1926</a:t>
                </a:r>
                <a:endParaRPr lang="ko-KR" altLang="en-US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1520" y="2348880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 smtClean="0">
                    <a:latin typeface="나눔고딕 ExtraBold" pitchFamily="50" charset="-127"/>
                    <a:ea typeface="나눔고딕 ExtraBold" pitchFamily="50" charset="-127"/>
                  </a:rPr>
                  <a:t>과거</a:t>
                </a:r>
                <a:endParaRPr lang="ko-KR" altLang="en-US" dirty="0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56376" y="234888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latin typeface="나눔고딕 ExtraBold" pitchFamily="50" charset="-127"/>
                  <a:ea typeface="나눔고딕 ExtraBold" pitchFamily="50" charset="-127"/>
                </a:rPr>
                <a:t>현재</a:t>
              </a:r>
              <a:endParaRPr lang="ko-KR" altLang="en-US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3" name="액자 22"/>
          <p:cNvSpPr/>
          <p:nvPr/>
        </p:nvSpPr>
        <p:spPr>
          <a:xfrm>
            <a:off x="5004048" y="1628800"/>
            <a:ext cx="3816424" cy="1584176"/>
          </a:xfrm>
          <a:prstGeom prst="frame">
            <a:avLst>
              <a:gd name="adj1" fmla="val 829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5" name="그림 24" descr="PAP20120518036901034_P2_59_20120921091906.jpg"/>
          <p:cNvPicPr>
            <a:picLocks noChangeAspect="1"/>
          </p:cNvPicPr>
          <p:nvPr/>
        </p:nvPicPr>
        <p:blipFill>
          <a:blip r:embed="rId2" cstate="print"/>
          <a:srcRect l="21272" r="7665" b="15844"/>
          <a:stretch>
            <a:fillRect/>
          </a:stretch>
        </p:blipFill>
        <p:spPr>
          <a:xfrm>
            <a:off x="467544" y="2924944"/>
            <a:ext cx="3678670" cy="3456384"/>
          </a:xfrm>
          <a:prstGeom prst="rect">
            <a:avLst/>
          </a:prstGeom>
        </p:spPr>
      </p:pic>
      <p:sp>
        <p:nvSpPr>
          <p:cNvPr id="29" name="타원 28"/>
          <p:cNvSpPr/>
          <p:nvPr/>
        </p:nvSpPr>
        <p:spPr>
          <a:xfrm>
            <a:off x="4499992" y="3573016"/>
            <a:ext cx="4392488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현대 일본의 연호</a:t>
            </a:r>
            <a:endParaRPr lang="en-US" altLang="ko-KR" sz="2400" dirty="0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平成</a:t>
            </a:r>
            <a:r>
              <a:rPr lang="en-US" altLang="ko-KR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ja-JP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へいせい</a:t>
            </a:r>
            <a:r>
              <a:rPr lang="en-US" altLang="ja-JP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1989</a:t>
            </a:r>
            <a:r>
              <a:rPr lang="ko-KR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년 이후 현재까지</a:t>
            </a:r>
            <a:endParaRPr lang="en-US" altLang="ja-JP" sz="2400" dirty="0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27" name="직선 화살표 연결선 26"/>
          <p:cNvCxnSpPr/>
          <p:nvPr/>
        </p:nvCxnSpPr>
        <p:spPr>
          <a:xfrm>
            <a:off x="6300192" y="3140968"/>
            <a:ext cx="0" cy="432048"/>
          </a:xfrm>
          <a:prstGeom prst="straightConnector1">
            <a:avLst/>
          </a:prstGeom>
          <a:ln w="92075">
            <a:solidFill>
              <a:srgbClr val="F5D517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20" name="1/2 액자 19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평행 사변형 2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굽은 화살표 15"/>
          <p:cNvSpPr/>
          <p:nvPr/>
        </p:nvSpPr>
        <p:spPr>
          <a:xfrm>
            <a:off x="3059832" y="4869160"/>
            <a:ext cx="1728192" cy="576064"/>
          </a:xfrm>
          <a:prstGeom prst="bentArrow">
            <a:avLst>
              <a:gd name="adj1" fmla="val 22300"/>
              <a:gd name="adj2" fmla="val 35663"/>
              <a:gd name="adj3" fmla="val 38662"/>
              <a:gd name="adj4" fmla="val 66175"/>
            </a:avLst>
          </a:prstGeom>
          <a:solidFill>
            <a:srgbClr val="F0C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-468560" y="476672"/>
            <a:ext cx="5760640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현대 일본 대중문화의 배경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2420888"/>
            <a:ext cx="3168352" cy="1368152"/>
          </a:xfrm>
          <a:prstGeom prst="roundRect">
            <a:avLst/>
          </a:prstGeom>
          <a:solidFill>
            <a:srgbClr val="F6E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서울한강체 B" pitchFamily="18" charset="-127"/>
                <a:ea typeface="서울한강체 B" pitchFamily="18" charset="-127"/>
              </a:rPr>
              <a:t>현대 일본의 성장</a:t>
            </a:r>
            <a:endParaRPr lang="ko-KR" altLang="en-US" sz="3200" dirty="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1547664" y="3789040"/>
            <a:ext cx="792088" cy="576064"/>
          </a:xfrm>
          <a:prstGeom prst="downArrow">
            <a:avLst/>
          </a:prstGeom>
          <a:solidFill>
            <a:srgbClr val="F0C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4293096"/>
            <a:ext cx="2880320" cy="1368152"/>
          </a:xfrm>
          <a:prstGeom prst="roundRect">
            <a:avLst/>
          </a:prstGeom>
          <a:solidFill>
            <a:srgbClr val="F6E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서울한강체 B" pitchFamily="18" charset="-127"/>
                <a:ea typeface="서울한강체 B" pitchFamily="18" charset="-127"/>
              </a:rPr>
              <a:t>고도 소비 사회</a:t>
            </a:r>
            <a:endParaRPr lang="ko-KR" altLang="en-US" sz="3200" dirty="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0" name="막힌 원호 9"/>
          <p:cNvSpPr/>
          <p:nvPr/>
        </p:nvSpPr>
        <p:spPr>
          <a:xfrm rot="5400000">
            <a:off x="3059832" y="3212976"/>
            <a:ext cx="1080120" cy="1512168"/>
          </a:xfrm>
          <a:prstGeom prst="blockArc">
            <a:avLst>
              <a:gd name="adj1" fmla="val 11182013"/>
              <a:gd name="adj2" fmla="val 340167"/>
              <a:gd name="adj3" fmla="val 9732"/>
            </a:avLst>
          </a:prstGeom>
          <a:solidFill>
            <a:srgbClr val="F0C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1" name="굽은 화살표 10"/>
          <p:cNvSpPr/>
          <p:nvPr/>
        </p:nvSpPr>
        <p:spPr>
          <a:xfrm>
            <a:off x="3779912" y="2492896"/>
            <a:ext cx="1152128" cy="1008112"/>
          </a:xfrm>
          <a:prstGeom prst="bentArrow">
            <a:avLst>
              <a:gd name="adj1" fmla="val 10962"/>
              <a:gd name="adj2" fmla="val 19601"/>
              <a:gd name="adj3" fmla="val 50000"/>
              <a:gd name="adj4" fmla="val 64286"/>
            </a:avLst>
          </a:prstGeom>
          <a:solidFill>
            <a:srgbClr val="F0C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932040" y="1844824"/>
            <a:ext cx="3672408" cy="1296144"/>
          </a:xfrm>
          <a:prstGeom prst="roundRect">
            <a:avLst/>
          </a:prstGeom>
          <a:solidFill>
            <a:srgbClr val="F6E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서울한강체 B" pitchFamily="18" charset="-127"/>
                <a:ea typeface="서울한강체 B" pitchFamily="18" charset="-127"/>
              </a:rPr>
              <a:t>문화 성립의 기반</a:t>
            </a:r>
            <a:endParaRPr lang="ko-KR" altLang="en-US" sz="3200" dirty="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5076056" y="3789040"/>
            <a:ext cx="3096344" cy="1224136"/>
          </a:xfrm>
          <a:prstGeom prst="ellipse">
            <a:avLst/>
          </a:prstGeom>
          <a:solidFill>
            <a:srgbClr val="F6E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서울한강체 B" pitchFamily="18" charset="-127"/>
                <a:ea typeface="서울한강체 B" pitchFamily="18" charset="-127"/>
              </a:rPr>
              <a:t>다양함 추구</a:t>
            </a:r>
            <a:endParaRPr lang="ko-KR" altLang="en-US" sz="3200" dirty="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4572000" y="5157192"/>
            <a:ext cx="4104456" cy="1224136"/>
          </a:xfrm>
          <a:prstGeom prst="ellipse">
            <a:avLst/>
          </a:prstGeom>
          <a:solidFill>
            <a:srgbClr val="F6E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서울한강체 B" pitchFamily="18" charset="-127"/>
                <a:ea typeface="서울한강체 B" pitchFamily="18" charset="-127"/>
              </a:rPr>
              <a:t>다원화</a:t>
            </a:r>
            <a:r>
              <a:rPr lang="en-US" altLang="ko-KR" sz="3200" dirty="0" smtClean="0">
                <a:solidFill>
                  <a:schemeClr val="tx1"/>
                </a:solidFill>
                <a:latin typeface="서울한강체 B" pitchFamily="18" charset="-127"/>
                <a:ea typeface="서울한강체 B" pitchFamily="18" charset="-127"/>
              </a:rPr>
              <a:t> + </a:t>
            </a:r>
            <a:r>
              <a:rPr lang="ko-KR" altLang="en-US" sz="3200" dirty="0" smtClean="0">
                <a:solidFill>
                  <a:schemeClr val="tx1"/>
                </a:solidFill>
                <a:latin typeface="서울한강체 B" pitchFamily="18" charset="-127"/>
                <a:ea typeface="서울한강체 B" pitchFamily="18" charset="-127"/>
              </a:rPr>
              <a:t>세분화</a:t>
            </a:r>
            <a:endParaRPr lang="en-US" altLang="ko-KR" sz="3200" dirty="0" smtClean="0">
              <a:solidFill>
                <a:schemeClr val="tx1"/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2987824" y="980728"/>
            <a:ext cx="3024336" cy="2808312"/>
            <a:chOff x="2987824" y="980728"/>
            <a:chExt cx="3024336" cy="2808312"/>
          </a:xfrm>
        </p:grpSpPr>
        <p:sp>
          <p:nvSpPr>
            <p:cNvPr id="4" name="타원 3"/>
            <p:cNvSpPr/>
            <p:nvPr/>
          </p:nvSpPr>
          <p:spPr>
            <a:xfrm>
              <a:off x="3059832" y="1124744"/>
              <a:ext cx="2736304" cy="2664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>
              <a:off x="3275856" y="1124744"/>
              <a:ext cx="2736304" cy="26642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2987824" y="980728"/>
              <a:ext cx="2736304" cy="2664296"/>
            </a:xfrm>
            <a:prstGeom prst="ellipse">
              <a:avLst/>
            </a:prstGeom>
            <a:solidFill>
              <a:srgbClr val="F5D51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600" dirty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707904" y="1490008"/>
            <a:ext cx="1440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0" dirty="0" smtClean="0">
                <a:latin typeface="나눔명조 ExtraBold" pitchFamily="18" charset="-127"/>
                <a:ea typeface="나눔명조 ExtraBold" pitchFamily="18" charset="-127"/>
              </a:rPr>
              <a:t>1</a:t>
            </a:r>
            <a:endParaRPr lang="ko-KR" altLang="en-US" sz="12000" dirty="0"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18217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메이</a:t>
            </a:r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지</a:t>
            </a:r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 시대와 대중문화</a:t>
            </a:r>
            <a:endParaRPr lang="ko-KR" altLang="en-US" sz="7200" dirty="0">
              <a:latin typeface="헤움산양152" pitchFamily="18" charset="-127"/>
              <a:ea typeface="헤움산양152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-468560" y="476672"/>
            <a:ext cx="4608512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</a:t>
            </a:r>
            <a:r>
              <a:rPr lang="ko-KR" altLang="en-US" sz="3200" dirty="0" err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신인류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문화의 등장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5229200"/>
            <a:ext cx="410445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1960</a:t>
            </a:r>
            <a:r>
              <a:rPr lang="ko-KR" altLang="en-US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년대 이후에 태어난 젊은이들</a:t>
            </a:r>
            <a:endParaRPr lang="en-US" altLang="ko-KR" sz="2000" b="1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풍족한 환경 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+</a:t>
            </a:r>
            <a:r>
              <a:rPr lang="ko-KR" altLang="en-US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독특한 </a:t>
            </a:r>
            <a:r>
              <a:rPr lang="ko-KR" altLang="en-US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감성 </a:t>
            </a:r>
            <a:endParaRPr lang="en-US" altLang="ko-KR" sz="2000" b="1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문화 </a:t>
            </a:r>
            <a:r>
              <a:rPr lang="ko-KR" altLang="en-US" sz="20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소비에 반영</a:t>
            </a:r>
            <a:endParaRPr lang="ko-KR" altLang="en-US" sz="20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60032" y="2996952"/>
            <a:ext cx="367240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후반 문화 소비의 </a:t>
            </a:r>
            <a:endParaRPr lang="en-US" altLang="ko-KR" sz="3200" b="1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차별성 </a:t>
            </a:r>
            <a:r>
              <a:rPr lang="ko-KR" altLang="en-US" sz="3200" b="1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하락</a:t>
            </a:r>
            <a:endParaRPr lang="en-US" altLang="ko-KR" sz="3200" b="1" dirty="0" smtClean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2770" name="Picture 2" descr="실제 크기로 보시려면 클릭해 주세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62" y="2676847"/>
            <a:ext cx="3954614" cy="2552353"/>
          </a:xfrm>
          <a:prstGeom prst="rect">
            <a:avLst/>
          </a:prstGeom>
          <a:noFill/>
        </p:spPr>
      </p:pic>
      <p:cxnSp>
        <p:nvCxnSpPr>
          <p:cNvPr id="15" name="직선 화살표 연결선 14"/>
          <p:cNvCxnSpPr/>
          <p:nvPr/>
        </p:nvCxnSpPr>
        <p:spPr>
          <a:xfrm>
            <a:off x="6660232" y="4365104"/>
            <a:ext cx="0" cy="648072"/>
          </a:xfrm>
          <a:prstGeom prst="straightConnector1">
            <a:avLst/>
          </a:prstGeom>
          <a:ln w="85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/>
          <p:cNvSpPr/>
          <p:nvPr/>
        </p:nvSpPr>
        <p:spPr>
          <a:xfrm>
            <a:off x="4860032" y="5157192"/>
            <a:ext cx="367240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의미 소멸 및</a:t>
            </a:r>
            <a:endParaRPr lang="en-US" altLang="ko-KR" sz="3200" b="1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신인류</a:t>
            </a:r>
            <a:r>
              <a:rPr lang="ko-KR" altLang="en-US" sz="32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문화 </a:t>
            </a:r>
            <a:r>
              <a:rPr lang="ko-KR" altLang="en-US" sz="32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쇠퇴</a:t>
            </a:r>
            <a:endParaRPr lang="en-US" altLang="ko-KR" sz="3200" b="1" dirty="0" smtClean="0">
              <a:solidFill>
                <a:srgbClr val="C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79512" y="1844824"/>
            <a:ext cx="1872208" cy="12961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latin typeface="서울한강체 B" pitchFamily="18" charset="-127"/>
                <a:ea typeface="서울한강체 B" pitchFamily="18" charset="-127"/>
              </a:rPr>
              <a:t>신인류</a:t>
            </a:r>
            <a:endParaRPr lang="ko-KR" altLang="en-US" sz="3200" dirty="0">
              <a:latin typeface="서울한강체 B" pitchFamily="18" charset="-127"/>
              <a:ea typeface="서울한강체 B" pitchFamily="18" charset="-127"/>
            </a:endParaRPr>
          </a:p>
        </p:txBody>
      </p:sp>
      <p:pic>
        <p:nvPicPr>
          <p:cNvPr id="32772" name="Picture 4" descr="80년대_일본_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4664"/>
            <a:ext cx="4176464" cy="2592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3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24" name="1/2 액자 2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평행 사변형 26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-468560" y="476672"/>
            <a:ext cx="3672408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  </a:t>
            </a:r>
            <a:r>
              <a:rPr lang="ko-KR" altLang="en-US" sz="3200" dirty="0" err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오타쿠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문화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51520" y="1772816"/>
            <a:ext cx="2304256" cy="6480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고도 성장 이후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987824" y="1772816"/>
            <a:ext cx="1728192" cy="11521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경제적 여유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987824" y="3284984"/>
            <a:ext cx="1728192" cy="11521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시간적 여유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004048" y="2996952"/>
            <a:ext cx="1872208" cy="15841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소비의 다양화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  <a:p>
            <a:pPr algn="ctr"/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+</a:t>
            </a:r>
          </a:p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정보 과잉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7164288" y="1340768"/>
            <a:ext cx="1656184" cy="1080120"/>
          </a:xfrm>
          <a:prstGeom prst="ellipse">
            <a:avLst/>
          </a:prstGeom>
          <a:solidFill>
            <a:srgbClr val="F6EF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만화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7020272" y="2636912"/>
            <a:ext cx="2016224" cy="1080120"/>
          </a:xfrm>
          <a:prstGeom prst="ellipse">
            <a:avLst/>
          </a:prstGeom>
          <a:solidFill>
            <a:srgbClr val="F2E7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애니메이션</a:t>
            </a:r>
            <a:endParaRPr lang="ko-KR" altLang="en-US" sz="200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164288" y="3933056"/>
            <a:ext cx="1656184" cy="108012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게임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7164288" y="5229200"/>
            <a:ext cx="1656184" cy="10801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기타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서울한강체 B" pitchFamily="18" charset="-127"/>
                <a:ea typeface="서울한강체 B" pitchFamily="18" charset="-127"/>
              </a:rPr>
              <a:t>영상문화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서울한강체 B" pitchFamily="18" charset="-127"/>
              <a:ea typeface="서울한강체 B" pitchFamily="18" charset="-127"/>
            </a:endParaRPr>
          </a:p>
        </p:txBody>
      </p:sp>
      <p:cxnSp>
        <p:nvCxnSpPr>
          <p:cNvPr id="21" name="직선 연결선 20"/>
          <p:cNvCxnSpPr>
            <a:stCxn id="16" idx="2"/>
          </p:cNvCxnSpPr>
          <p:nvPr/>
        </p:nvCxnSpPr>
        <p:spPr>
          <a:xfrm flipH="1">
            <a:off x="6732240" y="1880828"/>
            <a:ext cx="432048" cy="1116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>
            <a:stCxn id="17" idx="2"/>
          </p:cNvCxnSpPr>
          <p:nvPr/>
        </p:nvCxnSpPr>
        <p:spPr>
          <a:xfrm flipH="1">
            <a:off x="6876256" y="3176972"/>
            <a:ext cx="144016" cy="108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stCxn id="18" idx="2"/>
            <a:endCxn id="15" idx="3"/>
          </p:cNvCxnSpPr>
          <p:nvPr/>
        </p:nvCxnSpPr>
        <p:spPr>
          <a:xfrm flipH="1" flipV="1">
            <a:off x="6876256" y="3789040"/>
            <a:ext cx="288032" cy="684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>
            <a:stCxn id="19" idx="2"/>
          </p:cNvCxnSpPr>
          <p:nvPr/>
        </p:nvCxnSpPr>
        <p:spPr>
          <a:xfrm flipH="1" flipV="1">
            <a:off x="6804248" y="4509120"/>
            <a:ext cx="360040" cy="12601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덧셈 기호 28"/>
          <p:cNvSpPr/>
          <p:nvPr/>
        </p:nvSpPr>
        <p:spPr>
          <a:xfrm>
            <a:off x="3635896" y="2924944"/>
            <a:ext cx="360040" cy="360040"/>
          </a:xfrm>
          <a:prstGeom prst="mathPlu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746" name="Picture 2" descr="이미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2448272" cy="1800200"/>
          </a:xfrm>
          <a:prstGeom prst="rect">
            <a:avLst/>
          </a:prstGeom>
          <a:noFill/>
        </p:spPr>
      </p:pic>
      <p:pic>
        <p:nvPicPr>
          <p:cNvPr id="31748" name="Picture 4" descr="이미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93096"/>
            <a:ext cx="2088232" cy="2118023"/>
          </a:xfrm>
          <a:prstGeom prst="rect">
            <a:avLst/>
          </a:prstGeom>
          <a:noFill/>
        </p:spPr>
      </p:pic>
      <p:pic>
        <p:nvPicPr>
          <p:cNvPr id="33" name="Picture 6" descr="이미지"/>
          <p:cNvPicPr>
            <a:picLocks noChangeAspect="1" noChangeArrowheads="1"/>
          </p:cNvPicPr>
          <p:nvPr/>
        </p:nvPicPr>
        <p:blipFill>
          <a:blip r:embed="rId4" cstate="print"/>
          <a:srcRect t="86236"/>
          <a:stretch>
            <a:fillRect/>
          </a:stretch>
        </p:blipFill>
        <p:spPr bwMode="auto">
          <a:xfrm>
            <a:off x="2235873" y="4725144"/>
            <a:ext cx="4064319" cy="1656184"/>
          </a:xfrm>
          <a:prstGeom prst="rect">
            <a:avLst/>
          </a:prstGeom>
          <a:noFill/>
        </p:spPr>
      </p:pic>
      <p:cxnSp>
        <p:nvCxnSpPr>
          <p:cNvPr id="35" name="꺾인 연결선 34"/>
          <p:cNvCxnSpPr>
            <a:stCxn id="4" idx="3"/>
          </p:cNvCxnSpPr>
          <p:nvPr/>
        </p:nvCxnSpPr>
        <p:spPr>
          <a:xfrm flipV="1">
            <a:off x="3203848" y="764704"/>
            <a:ext cx="576064" cy="288032"/>
          </a:xfrm>
          <a:prstGeom prst="bentConnector3">
            <a:avLst>
              <a:gd name="adj1" fmla="val 27324"/>
            </a:avLst>
          </a:prstGeom>
          <a:ln w="31750">
            <a:solidFill>
              <a:srgbClr val="F5D517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79912" y="404664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400" b="1" dirty="0" err="1" smtClean="0">
                <a:latin typeface="서울한강체 B" pitchFamily="18" charset="-127"/>
                <a:ea typeface="서울한강체 B" pitchFamily="18" charset="-127"/>
              </a:rPr>
              <a:t>오타쿠</a:t>
            </a:r>
            <a:r>
              <a:rPr lang="en-US" altLang="ko-KR" sz="2400" b="1" dirty="0" smtClean="0">
                <a:latin typeface="서울한강체 B" pitchFamily="18" charset="-127"/>
                <a:ea typeface="서울한강체 B" pitchFamily="18" charset="-127"/>
              </a:rPr>
              <a:t>(</a:t>
            </a:r>
            <a:r>
              <a:rPr lang="ko-KR" altLang="en-US" sz="2400" b="1" dirty="0" smtClean="0">
                <a:latin typeface="서울한강체 B" pitchFamily="18" charset="-127"/>
                <a:ea typeface="서울한강체 B" pitchFamily="18" charset="-127"/>
              </a:rPr>
              <a:t>オタク</a:t>
            </a:r>
            <a:r>
              <a:rPr lang="en-US" altLang="ko-KR" sz="2400" b="1" dirty="0" smtClean="0">
                <a:latin typeface="서울한강체 B" pitchFamily="18" charset="-127"/>
                <a:ea typeface="서울한강체 B" pitchFamily="18" charset="-127"/>
              </a:rPr>
              <a:t>)</a:t>
            </a:r>
          </a:p>
          <a:p>
            <a:pPr algn="just"/>
            <a:r>
              <a:rPr lang="en-US" altLang="ko-KR" sz="2000" dirty="0" smtClean="0">
                <a:latin typeface="서울한강체 B" pitchFamily="18" charset="-127"/>
                <a:ea typeface="서울한강체 B" pitchFamily="18" charset="-127"/>
              </a:rPr>
              <a:t>70</a:t>
            </a:r>
            <a:r>
              <a:rPr lang="ko-KR" altLang="en-US" sz="2000" dirty="0" smtClean="0">
                <a:latin typeface="서울한강체 B" pitchFamily="18" charset="-127"/>
                <a:ea typeface="서울한강체 B" pitchFamily="18" charset="-127"/>
              </a:rPr>
              <a:t>년대 일본 </a:t>
            </a:r>
            <a:r>
              <a:rPr lang="ko-KR" altLang="en-US" sz="2000" dirty="0" err="1" smtClean="0">
                <a:latin typeface="서울한강체 B" pitchFamily="18" charset="-127"/>
                <a:ea typeface="서울한강체 B" pitchFamily="18" charset="-127"/>
              </a:rPr>
              <a:t>서브</a:t>
            </a:r>
            <a:r>
              <a:rPr lang="ko-KR" altLang="en-US" sz="2000" dirty="0" err="1" smtClean="0">
                <a:latin typeface="서울한강체 B" pitchFamily="18" charset="-127"/>
                <a:ea typeface="서울한강체 B" pitchFamily="18" charset="-127"/>
              </a:rPr>
              <a:t>컬처의</a:t>
            </a:r>
            <a:r>
              <a:rPr lang="ko-KR" altLang="en-US" sz="2000" dirty="0" smtClean="0">
                <a:latin typeface="서울한강체 B" pitchFamily="18" charset="-127"/>
                <a:ea typeface="서울한강체 B" pitchFamily="18" charset="-127"/>
              </a:rPr>
              <a:t> 팬들을 총칭</a:t>
            </a:r>
            <a:endParaRPr lang="en-US" altLang="ko-KR" sz="2000" dirty="0" smtClean="0">
              <a:latin typeface="서울한강체 B" pitchFamily="18" charset="-127"/>
              <a:ea typeface="서울한강체 B" pitchFamily="18" charset="-127"/>
            </a:endParaRPr>
          </a:p>
          <a:p>
            <a:pPr algn="just"/>
            <a:r>
              <a:rPr lang="ko-KR" altLang="en-US" sz="2000" dirty="0" smtClean="0">
                <a:latin typeface="서울한강체 B" pitchFamily="18" charset="-127"/>
                <a:ea typeface="서울한강체 B" pitchFamily="18" charset="-127"/>
              </a:rPr>
              <a:t>특</a:t>
            </a:r>
            <a:r>
              <a:rPr lang="ko-KR" altLang="en-US" sz="2000" dirty="0" smtClean="0">
                <a:latin typeface="서울한강체 B" pitchFamily="18" charset="-127"/>
                <a:ea typeface="서울한강체 B" pitchFamily="18" charset="-127"/>
              </a:rPr>
              <a:t>정 </a:t>
            </a:r>
            <a:r>
              <a:rPr lang="ko-KR" altLang="en-US" sz="2000" dirty="0" smtClean="0">
                <a:latin typeface="서울한강체 B" pitchFamily="18" charset="-127"/>
                <a:ea typeface="서울한강체 B" pitchFamily="18" charset="-127"/>
              </a:rPr>
              <a:t>객체에 크게 빠져있는 것</a:t>
            </a:r>
            <a:endParaRPr lang="ko-KR" altLang="en-US" sz="2000" dirty="0">
              <a:latin typeface="서울한강체 B" pitchFamily="18" charset="-127"/>
              <a:ea typeface="서울한강체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9" grpId="0" animBg="1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0" name="1/2 액자 9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평행 사변형 11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 descr="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45" y="332656"/>
            <a:ext cx="3566975" cy="3429000"/>
          </a:xfrm>
          <a:prstGeom prst="rect">
            <a:avLst/>
          </a:prstGeom>
          <a:noFill/>
        </p:spPr>
      </p:pic>
      <p:pic>
        <p:nvPicPr>
          <p:cNvPr id="1030" name="Picture 6" descr="1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548680"/>
            <a:ext cx="4824239" cy="5472608"/>
          </a:xfrm>
          <a:prstGeom prst="rect">
            <a:avLst/>
          </a:prstGeom>
          <a:noFill/>
        </p:spPr>
      </p:pic>
      <p:pic>
        <p:nvPicPr>
          <p:cNvPr id="1028" name="Picture 4" descr="1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3861048"/>
            <a:ext cx="5040559" cy="2760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2" name="1/2 액자 11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평행 사변형 13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-468560" y="476672"/>
            <a:ext cx="5004048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현대 일본의 대중매체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6" name="다이어그램 5"/>
          <p:cNvGraphicFramePr/>
          <p:nvPr/>
        </p:nvGraphicFramePr>
        <p:xfrm>
          <a:off x="1115616" y="1988840"/>
          <a:ext cx="73684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3" name="1/2 액자 12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평행 사변형 14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-468560" y="476672"/>
            <a:ext cx="3816424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대중매체 </a:t>
            </a:r>
            <a:r>
              <a:rPr lang="en-US" altLang="ko-KR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게임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548680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/>
              <a:t>1980</a:t>
            </a:r>
            <a:r>
              <a:rPr lang="ko-KR" altLang="en-US" sz="2800" dirty="0" smtClean="0"/>
              <a:t>년대 중반 </a:t>
            </a:r>
            <a:endParaRPr lang="en-US" altLang="ko-KR" sz="2800" dirty="0" smtClean="0"/>
          </a:p>
          <a:p>
            <a:pPr algn="ctr"/>
            <a:r>
              <a:rPr lang="ko-KR" altLang="en-US" sz="2800" b="1" dirty="0" smtClean="0"/>
              <a:t>비디오 </a:t>
            </a:r>
            <a:r>
              <a:rPr lang="ko-KR" altLang="en-US" sz="2800" b="1" dirty="0" smtClean="0"/>
              <a:t>게임</a:t>
            </a:r>
            <a:r>
              <a:rPr lang="ko-KR" altLang="en-US" sz="2800" dirty="0" smtClean="0"/>
              <a:t> 등장</a:t>
            </a:r>
            <a:endParaRPr lang="ko-KR" altLang="en-US" sz="2800" dirty="0"/>
          </a:p>
        </p:txBody>
      </p:sp>
      <p:pic>
        <p:nvPicPr>
          <p:cNvPr id="34818" name="Picture 2" descr="원본 크기로 보시려면 그림을 클릭하세요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2060848"/>
            <a:ext cx="2664296" cy="3618136"/>
          </a:xfrm>
          <a:prstGeom prst="rect">
            <a:avLst/>
          </a:prstGeom>
          <a:noFill/>
        </p:spPr>
      </p:pic>
      <p:pic>
        <p:nvPicPr>
          <p:cNvPr id="34820" name="Picture 4" descr="nintendo_n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348880"/>
            <a:ext cx="3024336" cy="3832101"/>
          </a:xfrm>
          <a:prstGeom prst="rect">
            <a:avLst/>
          </a:prstGeom>
          <a:noFill/>
        </p:spPr>
      </p:pic>
      <p:pic>
        <p:nvPicPr>
          <p:cNvPr id="34822" name="Picture 6" descr="File:NES-advantag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1700808"/>
            <a:ext cx="2664296" cy="4606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3" name="1/2 액자 12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평행 사변형 14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-468560" y="476672"/>
            <a:ext cx="3744416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 대중매체 </a:t>
            </a:r>
            <a:r>
              <a:rPr lang="en-US" altLang="ko-KR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음악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3794" name="Picture 2" descr="http://img.maniadb.com/images/artist/115/115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42" y="1772816"/>
            <a:ext cx="3998218" cy="2808312"/>
          </a:xfrm>
          <a:prstGeom prst="rect">
            <a:avLst/>
          </a:prstGeom>
          <a:noFill/>
        </p:spPr>
      </p:pic>
      <p:pic>
        <p:nvPicPr>
          <p:cNvPr id="33795" name="Picture 3" descr="http://cfile30.uf.tistory.com/image/205BB90D4C0FC222D1AA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501008" cy="3276307"/>
          </a:xfrm>
          <a:prstGeom prst="rect">
            <a:avLst/>
          </a:prstGeom>
          <a:noFill/>
        </p:spPr>
      </p:pic>
      <p:pic>
        <p:nvPicPr>
          <p:cNvPr id="33797" name="Picture 5" descr="http://www.soriaudio.com/files/attach/images/203/509/664/020/5f6a6a7ed019a734cc7fa348e90cac56.jpg"/>
          <p:cNvPicPr>
            <a:picLocks noChangeAspect="1" noChangeArrowheads="1"/>
          </p:cNvPicPr>
          <p:nvPr/>
        </p:nvPicPr>
        <p:blipFill>
          <a:blip r:embed="rId4" cstate="print"/>
          <a:srcRect l="6977" r="4651"/>
          <a:stretch>
            <a:fillRect/>
          </a:stretch>
        </p:blipFill>
        <p:spPr bwMode="auto">
          <a:xfrm>
            <a:off x="539552" y="4725144"/>
            <a:ext cx="3600400" cy="1656184"/>
          </a:xfrm>
          <a:prstGeom prst="rect">
            <a:avLst/>
          </a:prstGeom>
          <a:noFill/>
        </p:spPr>
      </p:pic>
      <p:pic>
        <p:nvPicPr>
          <p:cNvPr id="33799" name="Picture 7" descr="http://www.soriaudio.com/files/attach/images/203/509/664/020/50a9a51db1a73beec0a8321d68754111.jpg"/>
          <p:cNvPicPr>
            <a:picLocks noChangeAspect="1" noChangeArrowheads="1"/>
          </p:cNvPicPr>
          <p:nvPr/>
        </p:nvPicPr>
        <p:blipFill>
          <a:blip r:embed="rId5" cstate="print"/>
          <a:srcRect l="25515" r="4556"/>
          <a:stretch>
            <a:fillRect/>
          </a:stretch>
        </p:blipFill>
        <p:spPr bwMode="auto">
          <a:xfrm>
            <a:off x="4427984" y="3789041"/>
            <a:ext cx="4104456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1" name="1/2 액자 10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평행 사변형 12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-468560" y="476672"/>
            <a:ext cx="4968552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 대중매체와 영상 산업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7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170" name="Picture 2" descr="http://cfile22.uf.tistory.com/image/2233573553B96EDC117A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970412" cy="4114428"/>
          </a:xfrm>
          <a:prstGeom prst="rect">
            <a:avLst/>
          </a:prstGeom>
          <a:noFill/>
        </p:spPr>
      </p:pic>
      <p:pic>
        <p:nvPicPr>
          <p:cNvPr id="7172" name="Picture 4" descr="파일:바람계곡의 나우시카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556792"/>
            <a:ext cx="4176464" cy="4608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2" name="1/2 액자 11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평행 사변형 13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4754" name="Picture 2" descr="download.blog?fhandle=MDQ2dVlAZnMzLmJs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333750" cy="2276475"/>
          </a:xfrm>
          <a:prstGeom prst="rect">
            <a:avLst/>
          </a:prstGeom>
          <a:noFill/>
        </p:spPr>
      </p:pic>
      <p:pic>
        <p:nvPicPr>
          <p:cNvPr id="74756" name="Picture 4" descr="download.blog?fhandle=MDQ2dVlAZnMzLmJsb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38" y="2276872"/>
            <a:ext cx="3333750" cy="2266951"/>
          </a:xfrm>
          <a:prstGeom prst="rect">
            <a:avLst/>
          </a:prstGeom>
          <a:noFill/>
        </p:spPr>
      </p:pic>
      <p:pic>
        <p:nvPicPr>
          <p:cNvPr id="74758" name="Picture 6" descr="download.blog?fhandle=MDQ2dVlAZnMxLmJsb2"/>
          <p:cNvPicPr>
            <a:picLocks noChangeAspect="1" noChangeArrowheads="1"/>
          </p:cNvPicPr>
          <p:nvPr/>
        </p:nvPicPr>
        <p:blipFill>
          <a:blip r:embed="rId4" cstate="print"/>
          <a:srcRect l="6480" t="8656" r="7121" b="22093"/>
          <a:stretch>
            <a:fillRect/>
          </a:stretch>
        </p:blipFill>
        <p:spPr bwMode="auto">
          <a:xfrm>
            <a:off x="395536" y="4581128"/>
            <a:ext cx="2880320" cy="1728192"/>
          </a:xfrm>
          <a:prstGeom prst="rect">
            <a:avLst/>
          </a:prstGeom>
          <a:noFill/>
        </p:spPr>
      </p:pic>
      <p:pic>
        <p:nvPicPr>
          <p:cNvPr id="74760" name="Picture 8" descr="Segy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32656"/>
            <a:ext cx="5184576" cy="3096344"/>
          </a:xfrm>
          <a:prstGeom prst="rect">
            <a:avLst/>
          </a:prstGeom>
          <a:noFill/>
        </p:spPr>
      </p:pic>
      <p:pic>
        <p:nvPicPr>
          <p:cNvPr id="74762" name="Picture 10" descr="http://cfile5.uf.tistory.com/image/2453AE4B5268E11B1063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573016"/>
            <a:ext cx="525971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2987824" y="980728"/>
            <a:ext cx="3024336" cy="2808312"/>
            <a:chOff x="2987824" y="980728"/>
            <a:chExt cx="3024336" cy="2808312"/>
          </a:xfrm>
        </p:grpSpPr>
        <p:sp>
          <p:nvSpPr>
            <p:cNvPr id="4" name="타원 3"/>
            <p:cNvSpPr/>
            <p:nvPr/>
          </p:nvSpPr>
          <p:spPr>
            <a:xfrm>
              <a:off x="3059832" y="1124744"/>
              <a:ext cx="2736304" cy="2664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>
              <a:off x="3275856" y="1124744"/>
              <a:ext cx="2736304" cy="26642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2987824" y="980728"/>
              <a:ext cx="2736304" cy="2664296"/>
            </a:xfrm>
            <a:prstGeom prst="ellipse">
              <a:avLst/>
            </a:prstGeom>
            <a:solidFill>
              <a:srgbClr val="F5D51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600" dirty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707904" y="1490008"/>
            <a:ext cx="1440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0" dirty="0" smtClean="0">
                <a:latin typeface="나눔명조 ExtraBold" pitchFamily="18" charset="-127"/>
                <a:ea typeface="나눔명조 ExtraBold" pitchFamily="18" charset="-127"/>
              </a:rPr>
              <a:t>5</a:t>
            </a:r>
            <a:endParaRPr lang="ko-KR" altLang="en-US" sz="12000" dirty="0"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18217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일본의 </a:t>
            </a:r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생활과 여가</a:t>
            </a:r>
            <a:endParaRPr lang="ko-KR" altLang="en-US" sz="7200" dirty="0">
              <a:latin typeface="헤움산양152" pitchFamily="18" charset="-127"/>
              <a:ea typeface="헤움산양152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3" y="1803230"/>
            <a:ext cx="2678969" cy="313793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13" y="1803230"/>
            <a:ext cx="2470249" cy="313793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63" y="1803231"/>
            <a:ext cx="2122520" cy="3137937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971600" y="5085184"/>
            <a:ext cx="6836519" cy="1365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한국의 노래방처럼 일본의 노래방인 </a:t>
            </a:r>
            <a:r>
              <a:rPr lang="en-US" altLang="ko-KR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‘</a:t>
            </a:r>
            <a:r>
              <a:rPr lang="ko-KR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가라오케</a:t>
            </a:r>
            <a:r>
              <a:rPr lang="en-US" altLang="ko-KR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’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다양한 국가와 가수의 노래를 부르고 즐기며 </a:t>
            </a:r>
            <a:endParaRPr lang="en-US" altLang="ko-KR" sz="2400" dirty="0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여가를 보내는 곳</a:t>
            </a:r>
            <a:endParaRPr lang="ko-KR" altLang="en-US" sz="24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여가 생활 </a:t>
              </a:r>
              <a:r>
                <a:rPr lang="en-US" altLang="ko-KR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-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가라오케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3776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4" name="1/2 액자 1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평행 사변형 1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680" y="1782924"/>
            <a:ext cx="3113280" cy="45263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9" name="Picture 3" descr="fImage35296527429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3224160" cy="45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모서리가 둥근 직사각형 6"/>
          <p:cNvSpPr/>
          <p:nvPr/>
        </p:nvSpPr>
        <p:spPr>
          <a:xfrm>
            <a:off x="-468560" y="476672"/>
            <a:ext cx="3456384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/>
              <a:t>    </a:t>
            </a:r>
            <a:r>
              <a:rPr lang="ko-KR" altLang="en-US" sz="36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메이지 시대</a:t>
            </a:r>
            <a:endParaRPr lang="ko-KR" altLang="en-US" sz="36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504" y="116632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82669"/>
            <a:ext cx="2704489" cy="3158499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66515"/>
            <a:ext cx="2598715" cy="353469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1" y="1268760"/>
            <a:ext cx="2826837" cy="4056844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여가 생활 </a:t>
              </a:r>
              <a:r>
                <a:rPr lang="en-US" altLang="ko-KR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- </a:t>
              </a:r>
              <a:r>
                <a:rPr lang="ko-KR" altLang="en-US" sz="3200" dirty="0" err="1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이케바나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0" name="모서리가 둥근 직사각형 19"/>
          <p:cNvSpPr/>
          <p:nvPr/>
        </p:nvSpPr>
        <p:spPr>
          <a:xfrm>
            <a:off x="683568" y="5232191"/>
            <a:ext cx="7416824" cy="1365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단순한 선 구성의 조화</a:t>
            </a:r>
            <a:r>
              <a:rPr lang="en-US" altLang="ko-KR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+</a:t>
            </a:r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자연물의 미묘한 아름다움</a:t>
            </a:r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에 </a:t>
            </a:r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대한 감상</a:t>
            </a:r>
            <a:endParaRPr lang="en-US" altLang="ko-KR" sz="2000" dirty="0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역사적 시기</a:t>
            </a:r>
            <a:r>
              <a:rPr lang="en-US" altLang="ko-KR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다양한 예술적 구성 이론에 따라 유파가 존재 </a:t>
            </a:r>
            <a:endParaRPr lang="en-US" altLang="ko-KR" sz="2000" dirty="0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대표적으로 </a:t>
            </a:r>
            <a:r>
              <a:rPr lang="ko-KR" altLang="en-US" sz="2000" dirty="0" err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이케노보</a:t>
            </a:r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외에 </a:t>
            </a:r>
            <a:r>
              <a:rPr lang="ko-KR" altLang="en-US" sz="2000" dirty="0" err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오하라</a:t>
            </a:r>
            <a:r>
              <a:rPr lang="en-US" altLang="ko-KR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dirty="0" err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소게쓰</a:t>
            </a:r>
            <a:endParaRPr lang="en-US" altLang="ko-KR" sz="2000" dirty="0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34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50" y="1802245"/>
            <a:ext cx="3457979" cy="3354947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0" y="1772816"/>
            <a:ext cx="3701603" cy="3354947"/>
          </a:xfrm>
          <a:prstGeom prst="rect">
            <a:avLst/>
          </a:prstGeom>
        </p:spPr>
      </p:pic>
      <p:sp>
        <p:nvSpPr>
          <p:cNvPr id="8" name="모서리가 둥근 직사각형 7"/>
          <p:cNvSpPr/>
          <p:nvPr/>
        </p:nvSpPr>
        <p:spPr>
          <a:xfrm>
            <a:off x="1400578" y="5293218"/>
            <a:ext cx="6104586" cy="11075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코이노보리</a:t>
            </a:r>
            <a:r>
              <a:rPr lang="en-US" altLang="ko-KR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(5</a:t>
            </a:r>
            <a:r>
              <a:rPr lang="ko-KR" altLang="en-US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월</a:t>
            </a:r>
            <a:r>
              <a:rPr lang="en-US" altLang="ko-KR" sz="20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en-US" altLang="ko-KR" sz="2000" dirty="0" smtClean="0"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남자 </a:t>
            </a:r>
            <a:r>
              <a:rPr lang="ko-KR" altLang="en-US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어린이들의 건강과 출세를 기원하기 위해 </a:t>
            </a:r>
            <a:endParaRPr lang="en-US" altLang="ko-KR" dirty="0" smtClean="0"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잉어 </a:t>
            </a:r>
            <a:r>
              <a:rPr lang="ko-KR" altLang="en-US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모양의 헝겊을 장대에 매달아 밖에 걸어둔다</a:t>
            </a:r>
            <a:r>
              <a:rPr lang="en-US" altLang="ko-KR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-468560" y="116632"/>
            <a:ext cx="4896544" cy="1512168"/>
            <a:chOff x="-468560" y="116632"/>
            <a:chExt cx="5235004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5235004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일본의 행사와 축제</a:t>
              </a:r>
              <a:endParaRPr lang="ko-KR" altLang="en-US" sz="36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044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482961" cy="2915947"/>
          </a:xfrm>
        </p:spPr>
      </p:pic>
      <p:pic>
        <p:nvPicPr>
          <p:cNvPr id="5" name="그림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02" y="1225091"/>
            <a:ext cx="4284154" cy="3500053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51520" y="4901203"/>
            <a:ext cx="8892480" cy="148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도효</a:t>
            </a:r>
            <a:r>
              <a:rPr lang="en-US" altLang="ko-KR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씨름판</a:t>
            </a:r>
            <a:r>
              <a:rPr lang="en-US" altLang="ko-KR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안에서 두 사람이 </a:t>
            </a:r>
            <a:endParaRPr lang="en-US" altLang="ko-KR" sz="2400" dirty="0" smtClean="0"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마와시</a:t>
            </a:r>
            <a:r>
              <a:rPr lang="en-US" altLang="ko-KR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샅바</a:t>
            </a:r>
            <a:r>
              <a:rPr lang="en-US" altLang="ko-KR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나 손을 붙잡거나 떨어져서 </a:t>
            </a:r>
            <a:endParaRPr lang="en-US" altLang="ko-KR" sz="2400" dirty="0" smtClean="0"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상대를 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힘으로 </a:t>
            </a:r>
            <a:r>
              <a:rPr lang="ko-KR" altLang="en-US" sz="2400" dirty="0" err="1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도효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 바깥으로 내밀거나 </a:t>
            </a:r>
            <a:endParaRPr lang="en-US" altLang="ko-KR" sz="2400" dirty="0" smtClean="0"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상대를 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넘어뜨리는 </a:t>
            </a:r>
            <a:r>
              <a:rPr lang="ko-KR" altLang="en-US" sz="24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것으로 승부</a:t>
            </a:r>
            <a:endParaRPr lang="en-US" altLang="ko-KR" sz="2400" dirty="0" smtClean="0"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468560" y="116632"/>
            <a:ext cx="4392488" cy="1512168"/>
            <a:chOff x="-468560" y="116632"/>
            <a:chExt cx="4392488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439248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대중 스포츠 </a:t>
              </a:r>
              <a:r>
                <a:rPr lang="en-US" altLang="ko-KR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-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스모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4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908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2" y="2075013"/>
            <a:ext cx="2590140" cy="2434107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92" y="1506633"/>
            <a:ext cx="2759299" cy="30744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18" y="1826828"/>
            <a:ext cx="2627291" cy="2754300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288032" y="4581128"/>
            <a:ext cx="8244408" cy="20882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손으로 정교하게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빚어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과거에 궁중에서 신에게 바치는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음식</a:t>
            </a:r>
            <a:r>
              <a:rPr lang="en-US" altLang="ko-KR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&gt; </a:t>
            </a:r>
            <a:r>
              <a:rPr lang="ko-KR" altLang="en-US" sz="2000" b="1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왕족과 </a:t>
            </a:r>
            <a:r>
              <a:rPr lang="ko-KR" altLang="en-US" sz="2000" b="1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일부 </a:t>
            </a:r>
            <a:r>
              <a:rPr lang="ko-KR" altLang="en-US" sz="2000" b="1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귀족에게만 허용</a:t>
            </a:r>
            <a:r>
              <a:rPr lang="en-US" altLang="ko-KR" sz="2000" b="1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첫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맛은 눈으로</a:t>
            </a:r>
            <a:r>
              <a:rPr lang="en-US" altLang="ko-KR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끝 맛은 혀로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즐긴다 </a:t>
            </a:r>
            <a:r>
              <a:rPr lang="en-US" altLang="ko-KR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&gt;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화려한 모양새</a:t>
            </a:r>
            <a:r>
              <a:rPr lang="en-US" altLang="ko-KR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보통 차를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마실 때 함께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먹으며 집에서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직접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만들어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먹을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수 </a:t>
            </a:r>
            <a:r>
              <a:rPr lang="ko-KR" altLang="en-US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있다</a:t>
            </a:r>
            <a:r>
              <a:rPr lang="en-US" altLang="ko-KR" sz="2000" dirty="0" smtClean="0">
                <a:solidFill>
                  <a:schemeClr val="tx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000" dirty="0" smtClean="0"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468560" y="116632"/>
            <a:ext cx="4752528" cy="1512168"/>
            <a:chOff x="-468560" y="116632"/>
            <a:chExt cx="4752528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475252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전통 음식 </a:t>
              </a:r>
              <a:r>
                <a:rPr lang="en-US" altLang="ko-KR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- </a:t>
              </a:r>
              <a:r>
                <a:rPr lang="ko-KR" altLang="en-US" sz="3600" dirty="0" err="1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화과자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741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987824" y="980728"/>
            <a:ext cx="3024336" cy="2808312"/>
            <a:chOff x="2987824" y="980728"/>
            <a:chExt cx="3024336" cy="2808312"/>
          </a:xfrm>
        </p:grpSpPr>
        <p:sp>
          <p:nvSpPr>
            <p:cNvPr id="4" name="타원 3"/>
            <p:cNvSpPr/>
            <p:nvPr/>
          </p:nvSpPr>
          <p:spPr>
            <a:xfrm>
              <a:off x="3059832" y="1124744"/>
              <a:ext cx="2736304" cy="2664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>
              <a:off x="3275856" y="1124744"/>
              <a:ext cx="2736304" cy="26642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2987824" y="980728"/>
              <a:ext cx="2736304" cy="2664296"/>
            </a:xfrm>
            <a:prstGeom prst="ellipse">
              <a:avLst/>
            </a:prstGeom>
            <a:solidFill>
              <a:srgbClr val="F5D51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600" dirty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707904" y="1490008"/>
            <a:ext cx="1440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0" dirty="0" smtClean="0">
                <a:latin typeface="나눔명조 ExtraBold" pitchFamily="18" charset="-127"/>
                <a:ea typeface="나눔명조 ExtraBold" pitchFamily="18" charset="-127"/>
              </a:rPr>
              <a:t>6</a:t>
            </a:r>
            <a:endParaRPr lang="ko-KR" altLang="en-US" sz="12000" dirty="0"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18217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일본의 예술과 대중매체</a:t>
            </a:r>
            <a:endParaRPr lang="ko-KR" altLang="en-US" sz="7200" dirty="0">
              <a:latin typeface="헤움산양152" pitchFamily="18" charset="-127"/>
              <a:ea typeface="헤움산양152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21" name="1/2 액자 20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평행 사변형 22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528" y="1052736"/>
            <a:ext cx="8228160" cy="2232248"/>
          </a:xfrm>
        </p:spPr>
        <p:txBody>
          <a:bodyPr tIns="11887" anchor="ctr">
            <a:normAutofit/>
          </a:bodyPr>
          <a:lstStyle/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altLang="ko-KR" sz="2400" dirty="0" smtClean="0"/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/>
              <a:t>전통적 의미 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일본의 고전적인 </a:t>
            </a:r>
            <a:r>
              <a:rPr lang="ko-KR" altLang="en-US" sz="2400" dirty="0" err="1" smtClean="0"/>
              <a:t>꽃꽃이</a:t>
            </a:r>
            <a:r>
              <a:rPr lang="ko-KR" altLang="en-US" sz="2400" dirty="0" smtClean="0"/>
              <a:t> 기술</a:t>
            </a:r>
            <a:endParaRPr lang="en-US" altLang="ko-KR" sz="2400" dirty="0" smtClean="0"/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/>
              <a:t>이후 의미의 확장 </a:t>
            </a:r>
            <a:r>
              <a:rPr lang="en-US" altLang="ko-KR" sz="2400" dirty="0" smtClean="0"/>
              <a:t>&gt; </a:t>
            </a:r>
            <a:r>
              <a:rPr lang="ko-KR" altLang="en-US" sz="2400" dirty="0" smtClean="0"/>
              <a:t>꽃을 이용한 일본의 다양한 예술 양식</a:t>
            </a:r>
            <a:r>
              <a:rPr lang="en-US" altLang="ko-KR" sz="2400" dirty="0" smtClean="0"/>
              <a:t>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-468560" y="116632"/>
            <a:ext cx="3672408" cy="1512168"/>
            <a:chOff x="-468560" y="116632"/>
            <a:chExt cx="3672408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367240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예술 </a:t>
              </a:r>
              <a:r>
                <a:rPr lang="en-US" altLang="ko-KR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– </a:t>
              </a:r>
              <a:r>
                <a:rPr lang="ko-KR" altLang="en-US" sz="3200" dirty="0" err="1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이케바나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21" y="2285520"/>
            <a:ext cx="4407840" cy="4336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6393600" cy="47957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0"/>
            <a:ext cx="4570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2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2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8" name="1/2 액자 17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평행 사변형 19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99792" y="1772816"/>
            <a:ext cx="6552728" cy="1584176"/>
          </a:xfrm>
        </p:spPr>
        <p:txBody>
          <a:bodyPr tIns="11887">
            <a:normAutofit/>
          </a:bodyPr>
          <a:lstStyle/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ko-KR" sz="2400" dirty="0" smtClean="0"/>
              <a:t>17</a:t>
            </a:r>
            <a:r>
              <a:rPr lang="ko-KR" altLang="en-US" sz="2400" dirty="0" smtClean="0"/>
              <a:t>세기 초반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에도시대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에 시작</a:t>
            </a:r>
            <a:endParaRPr lang="en-US" altLang="ko-KR" sz="2400" dirty="0" smtClean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/>
              <a:t>도시의 주민들에게 큰 호응을 얻으며 </a:t>
            </a:r>
            <a:endParaRPr lang="en-US" altLang="ko-KR" sz="2400" dirty="0" smtClean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/>
              <a:t>현재까지 전해지는 일본의 전통 연극</a:t>
            </a:r>
            <a:endParaRPr lang="en-US" altLang="ko-KR" sz="2400" dirty="0" smtClean="0"/>
          </a:p>
        </p:txBody>
      </p:sp>
      <p:grpSp>
        <p:nvGrpSpPr>
          <p:cNvPr id="3" name="그룹 7"/>
          <p:cNvGrpSpPr/>
          <p:nvPr/>
        </p:nvGrpSpPr>
        <p:grpSpPr>
          <a:xfrm>
            <a:off x="-468560" y="116632"/>
            <a:ext cx="5688632" cy="1512168"/>
            <a:chOff x="-468560" y="116632"/>
            <a:chExt cx="5688632" cy="1512168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-468560" y="476672"/>
              <a:ext cx="5688632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예술 </a:t>
              </a:r>
              <a:r>
                <a:rPr lang="en-US" altLang="ko-KR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– 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전통 연극 가부키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12434"/>
            <a:ext cx="4572000" cy="42398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12434"/>
            <a:ext cx="4572000" cy="4245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 l="1176" t="2751" r="1176" b="1701"/>
          <a:stretch>
            <a:fillRect/>
          </a:stretch>
        </p:blipFill>
        <p:spPr bwMode="auto">
          <a:xfrm>
            <a:off x="0" y="0"/>
            <a:ext cx="919542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2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2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3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3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3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4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4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1" name="1/2 액자 10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평행 사변형 12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123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9699"/>
            <a:ext cx="9144000" cy="43175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6" name="1/2 액자 15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평행 사변형 17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59832" y="980728"/>
            <a:ext cx="5563864" cy="933218"/>
          </a:xfrm>
        </p:spPr>
        <p:txBody>
          <a:bodyPr>
            <a:normAutofit fontScale="92500" lnSpcReduction="10000"/>
          </a:bodyPr>
          <a:lstStyle/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ko-KR" dirty="0" smtClean="0"/>
              <a:t>1953</a:t>
            </a:r>
            <a:r>
              <a:rPr lang="ko-KR" dirty="0" smtClean="0"/>
              <a:t>년 </a:t>
            </a:r>
            <a:r>
              <a:rPr lang="en-US" altLang="ko-KR" dirty="0" smtClean="0"/>
              <a:t>NHK </a:t>
            </a:r>
            <a:r>
              <a:rPr lang="ko-KR" dirty="0" smtClean="0"/>
              <a:t>도쿄 방송국에서 </a:t>
            </a:r>
            <a:r>
              <a:rPr lang="ko-KR" altLang="en-US" dirty="0" smtClean="0"/>
              <a:t>최초의 방송 시작</a:t>
            </a:r>
            <a:endParaRPr lang="en-US" altLang="ko-KR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2783"/>
            <a:ext cx="4407840" cy="39186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480" y="2285521"/>
            <a:ext cx="8327520" cy="46056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7" name="그룹 6"/>
          <p:cNvGrpSpPr/>
          <p:nvPr/>
        </p:nvGrpSpPr>
        <p:grpSpPr>
          <a:xfrm>
            <a:off x="-468560" y="116632"/>
            <a:ext cx="3384376" cy="1512168"/>
            <a:chOff x="-468560" y="116632"/>
            <a:chExt cx="3384376" cy="1512168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-468560" y="476672"/>
              <a:ext cx="3384376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일본의 방송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2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2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3" name="1/2 액자 12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평행 사변형 14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76672"/>
            <a:ext cx="9144000" cy="779122"/>
          </a:xfrm>
        </p:spPr>
        <p:txBody>
          <a:bodyPr tIns="11887">
            <a:noAutofit/>
          </a:bodyPr>
          <a:lstStyle/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ko-KR" altLang="en-US" sz="2800" dirty="0" smtClean="0"/>
              <a:t>일본 개그 </a:t>
            </a:r>
            <a:r>
              <a:rPr lang="en-US" altLang="ko-KR" sz="2800" dirty="0" smtClean="0"/>
              <a:t>–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2</a:t>
            </a:r>
            <a:r>
              <a:rPr lang="ko-KR" altLang="en-US" sz="2800" dirty="0" smtClean="0"/>
              <a:t>인 </a:t>
            </a:r>
            <a:r>
              <a:rPr lang="en-US" altLang="ko-KR" sz="2800" dirty="0" smtClean="0"/>
              <a:t>1</a:t>
            </a:r>
            <a:r>
              <a:rPr lang="ko-KR" altLang="en-US" sz="2800" dirty="0" smtClean="0"/>
              <a:t>조 만담형식으로 데뷔</a:t>
            </a:r>
            <a:r>
              <a:rPr lang="en-US" altLang="ko-KR" sz="2800" dirty="0" smtClean="0"/>
              <a:t> </a:t>
            </a:r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ko-KR" altLang="en-US" sz="2800" dirty="0" err="1" smtClean="0"/>
              <a:t>런던하츠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</a:t>
            </a:r>
            <a:r>
              <a:rPr lang="ko-KR" altLang="en-US" sz="2800" dirty="0" smtClean="0"/>
              <a:t>계절에 따라 다양한 코너를 선보임</a:t>
            </a:r>
            <a:r>
              <a:rPr lang="en-US" altLang="ko-KR" sz="2800" dirty="0" smtClean="0"/>
              <a:t>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009"/>
            <a:ext cx="9144000" cy="513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00008"/>
            <a:ext cx="9144000" cy="525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3920" y="5092375"/>
            <a:ext cx="3070080" cy="176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2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2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3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3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3" name="1/2 액자 12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평행 사변형 14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00" y="1794443"/>
            <a:ext cx="8107200" cy="40828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" name="그룹 4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메이지 시대의 대중문화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5" name="1/2 액자 14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평행 사변형 16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6481" y="1628800"/>
            <a:ext cx="8228160" cy="1497757"/>
          </a:xfrm>
        </p:spPr>
        <p:txBody>
          <a:bodyPr tIns="11887" anchor="ctr">
            <a:normAutofit lnSpcReduction="10000"/>
          </a:bodyPr>
          <a:lstStyle/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/>
              <a:t>일본에 영화가 처음 들어온 것은 </a:t>
            </a:r>
            <a:r>
              <a:rPr lang="en-US" altLang="ko-KR" sz="2400" dirty="0" smtClean="0"/>
              <a:t>1897</a:t>
            </a:r>
            <a:r>
              <a:rPr lang="ko-KR" altLang="en-US" sz="2400" dirty="0" smtClean="0"/>
              <a:t>년의 일이었고</a:t>
            </a:r>
            <a:r>
              <a:rPr lang="en-US" altLang="ko-KR" sz="2400" dirty="0" smtClean="0"/>
              <a:t>, 1899</a:t>
            </a:r>
            <a:r>
              <a:rPr lang="ko-KR" altLang="en-US" sz="2400" dirty="0" smtClean="0"/>
              <a:t>년에는 최초의 실사영화를 만들었다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오늘날의 일본영화가 그 제작편수에서는 적어도 미국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인도와 더불어 </a:t>
            </a:r>
            <a:r>
              <a:rPr lang="en-US" altLang="ko-KR" sz="2400" dirty="0" smtClean="0"/>
              <a:t>3</a:t>
            </a:r>
            <a:r>
              <a:rPr lang="ko-KR" altLang="en-US" sz="2400" dirty="0" smtClean="0"/>
              <a:t>대 </a:t>
            </a:r>
            <a:r>
              <a:rPr lang="ko-KR" altLang="en-US" sz="2400" dirty="0" err="1" smtClean="0"/>
              <a:t>양산국에</a:t>
            </a:r>
            <a:r>
              <a:rPr lang="ko-KR" altLang="en-US" sz="2400" dirty="0" smtClean="0"/>
              <a:t> 속한다</a:t>
            </a:r>
            <a:r>
              <a:rPr lang="en-US" altLang="ko-KR" sz="2400" dirty="0" smtClean="0"/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102086"/>
            <a:ext cx="4572000" cy="3755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02086"/>
            <a:ext cx="4572000" cy="3755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7" name="그룹 6"/>
          <p:cNvGrpSpPr/>
          <p:nvPr/>
        </p:nvGrpSpPr>
        <p:grpSpPr>
          <a:xfrm>
            <a:off x="-504056" y="116632"/>
            <a:ext cx="3491880" cy="1512168"/>
            <a:chOff x="-468560" y="116632"/>
            <a:chExt cx="3491880" cy="1512168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-468560" y="476672"/>
              <a:ext cx="3491880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 </a:t>
              </a:r>
              <a:r>
                <a:rPr lang="ko-KR" altLang="en-US" sz="36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일본의 영화</a:t>
              </a:r>
              <a:endParaRPr lang="ko-KR" altLang="en-US" sz="36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4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2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2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3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3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3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4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4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8" name="1/2 액자 17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평행 사변형 19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모서리가 둥근 직사각형 7"/>
          <p:cNvSpPr/>
          <p:nvPr/>
        </p:nvSpPr>
        <p:spPr>
          <a:xfrm>
            <a:off x="-468560" y="476672"/>
            <a:ext cx="5616624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메이지 시대의 새로운 변화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503" y="116632"/>
            <a:ext cx="646583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760" y="1772816"/>
            <a:ext cx="7673760" cy="45955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7"/>
            <a:ext cx="7776864" cy="4608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901" t="1433" r="901" b="9702"/>
          <a:stretch>
            <a:fillRect/>
          </a:stretch>
        </p:blipFill>
        <p:spPr bwMode="auto">
          <a:xfrm>
            <a:off x="611560" y="1772816"/>
            <a:ext cx="7920880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7" name="1/2 액자 16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평행 사변형 18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480" y="1829009"/>
            <a:ext cx="7853760" cy="4408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61" y="1829009"/>
            <a:ext cx="7837920" cy="4408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60" y="1829009"/>
            <a:ext cx="7833600" cy="4408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761" y="1829009"/>
            <a:ext cx="7837920" cy="4408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761" y="1829009"/>
            <a:ext cx="7837920" cy="4408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9" name="그룹 8"/>
          <p:cNvGrpSpPr/>
          <p:nvPr/>
        </p:nvGrpSpPr>
        <p:grpSpPr>
          <a:xfrm>
            <a:off x="-468560" y="116632"/>
            <a:ext cx="5004048" cy="1512168"/>
            <a:chOff x="-468560" y="116632"/>
            <a:chExt cx="5004048" cy="1512168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-468560" y="476672"/>
              <a:ext cx="5004048" cy="1152128"/>
            </a:xfrm>
            <a:prstGeom prst="roundRect">
              <a:avLst>
                <a:gd name="adj" fmla="val 50000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smtClean="0"/>
                <a:t>   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나눔고딕 ExtraBold" pitchFamily="50" charset="-127"/>
                  <a:ea typeface="나눔고딕 ExtraBold" pitchFamily="50" charset="-127"/>
                </a:rPr>
                <a:t>계급별로 다른 대중문화</a:t>
              </a:r>
              <a:endParaRPr lang="ko-KR" altLang="en-US" sz="3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07504" y="116632"/>
              <a:ext cx="576064" cy="5760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4</a:t>
              </a:r>
              <a:endParaRPr lang="ko-KR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0"/>
            <a:ext cx="9144000" cy="6713984"/>
            <a:chOff x="0" y="0"/>
            <a:chExt cx="9144000" cy="6713984"/>
          </a:xfrm>
        </p:grpSpPr>
        <p:sp>
          <p:nvSpPr>
            <p:cNvPr id="14" name="1/2 액자 13"/>
            <p:cNvSpPr/>
            <p:nvPr/>
          </p:nvSpPr>
          <p:spPr>
            <a:xfrm>
              <a:off x="0" y="0"/>
              <a:ext cx="1187624" cy="1268760"/>
            </a:xfrm>
            <a:prstGeom prst="halfFrame">
              <a:avLst>
                <a:gd name="adj1" fmla="val 19191"/>
                <a:gd name="adj2" fmla="val 16049"/>
              </a:avLst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0" y="6525344"/>
              <a:ext cx="9144000" cy="1886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평행 사변형 15"/>
            <p:cNvSpPr/>
            <p:nvPr/>
          </p:nvSpPr>
          <p:spPr>
            <a:xfrm>
              <a:off x="1187624" y="0"/>
              <a:ext cx="7956376" cy="188640"/>
            </a:xfrm>
            <a:prstGeom prst="parallelogram">
              <a:avLst>
                <a:gd name="adj" fmla="val 8201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56" y="1909658"/>
            <a:ext cx="3591360" cy="4255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056" y="1909658"/>
            <a:ext cx="3591360" cy="42383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-468560" y="476672"/>
            <a:ext cx="6840760" cy="1152128"/>
          </a:xfrm>
          <a:prstGeom prst="roundRect">
            <a:avLst>
              <a:gd name="adj" fmla="val 50000"/>
            </a:avLst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   </a:t>
            </a:r>
            <a:r>
              <a:rPr lang="ko-KR" altLang="en-US" sz="3200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메이지 시대 대중문화에 대한 평가</a:t>
            </a:r>
            <a:endParaRPr lang="ko-KR" altLang="en-US" sz="3200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503" y="116632"/>
            <a:ext cx="787505" cy="576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2987824" y="980728"/>
            <a:ext cx="3024336" cy="2808312"/>
            <a:chOff x="2987824" y="980728"/>
            <a:chExt cx="3024336" cy="2808312"/>
          </a:xfrm>
        </p:grpSpPr>
        <p:sp>
          <p:nvSpPr>
            <p:cNvPr id="4" name="타원 3"/>
            <p:cNvSpPr/>
            <p:nvPr/>
          </p:nvSpPr>
          <p:spPr>
            <a:xfrm>
              <a:off x="3059832" y="1124744"/>
              <a:ext cx="2736304" cy="2664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>
              <a:off x="3275856" y="1124744"/>
              <a:ext cx="2736304" cy="26642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2987824" y="980728"/>
              <a:ext cx="2736304" cy="2664296"/>
            </a:xfrm>
            <a:prstGeom prst="ellipse">
              <a:avLst/>
            </a:prstGeom>
            <a:solidFill>
              <a:srgbClr val="F5D51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600" dirty="0">
                <a:latin typeface="나눔명조 ExtraBold" pitchFamily="18" charset="-127"/>
                <a:ea typeface="나눔명조 ExtraBold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707904" y="1490008"/>
            <a:ext cx="1440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0" dirty="0" smtClean="0">
                <a:latin typeface="나눔명조 ExtraBold" pitchFamily="18" charset="-127"/>
                <a:ea typeface="나눔명조 ExtraBold" pitchFamily="18" charset="-127"/>
              </a:rPr>
              <a:t>2</a:t>
            </a:r>
            <a:endParaRPr lang="ko-KR" altLang="en-US" sz="12000" dirty="0"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18217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 smtClean="0">
                <a:latin typeface="헤움산양152" pitchFamily="18" charset="-127"/>
                <a:ea typeface="헤움산양152" pitchFamily="18" charset="-127"/>
              </a:rPr>
              <a:t>다이쇼 시대와 대중문화</a:t>
            </a:r>
            <a:endParaRPr lang="ko-KR" altLang="en-US" sz="7200" dirty="0">
              <a:latin typeface="헤움산양152" pitchFamily="18" charset="-127"/>
              <a:ea typeface="헤움산양152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688</Words>
  <Application>Microsoft Office PowerPoint</Application>
  <PresentationFormat>화면 슬라이드 쇼(4:3)</PresentationFormat>
  <Paragraphs>234</Paragraphs>
  <Slides>50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61" baseType="lpstr">
      <vt:lpstr>굴림</vt:lpstr>
      <vt:lpstr>Arial</vt:lpstr>
      <vt:lpstr>맑은 고딕</vt:lpstr>
      <vt:lpstr>a하늘산책B</vt:lpstr>
      <vt:lpstr>나눔고딕</vt:lpstr>
      <vt:lpstr>서울한강체 B</vt:lpstr>
      <vt:lpstr>나눔명조 ExtraBold</vt:lpstr>
      <vt:lpstr>헤움산양152</vt:lpstr>
      <vt:lpstr>나눔고딕 ExtraBold</vt:lpstr>
      <vt:lpstr>a아메리카노L</vt:lpstr>
      <vt:lpstr>Office 테마</vt:lpstr>
      <vt:lpstr>일본대중문화의 성립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</vt:vector>
  </TitlesOfParts>
  <Company>All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 대중문화의 성립</dc:title>
  <dc:creator>End User</dc:creator>
  <cp:lastModifiedBy>End User</cp:lastModifiedBy>
  <cp:revision>67</cp:revision>
  <dcterms:created xsi:type="dcterms:W3CDTF">2015-03-22T14:32:42Z</dcterms:created>
  <dcterms:modified xsi:type="dcterms:W3CDTF">2015-05-04T20:58:26Z</dcterms:modified>
</cp:coreProperties>
</file>