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76" r:id="rId5"/>
    <p:sldId id="277" r:id="rId6"/>
    <p:sldId id="261" r:id="rId7"/>
    <p:sldId id="263" r:id="rId8"/>
    <p:sldId id="278" r:id="rId9"/>
    <p:sldId id="279" r:id="rId10"/>
    <p:sldId id="324" r:id="rId11"/>
    <p:sldId id="284" r:id="rId12"/>
    <p:sldId id="295" r:id="rId13"/>
    <p:sldId id="296" r:id="rId14"/>
    <p:sldId id="325" r:id="rId15"/>
    <p:sldId id="320" r:id="rId16"/>
    <p:sldId id="321" r:id="rId17"/>
    <p:sldId id="322" r:id="rId18"/>
    <p:sldId id="323" r:id="rId19"/>
    <p:sldId id="326" r:id="rId20"/>
    <p:sldId id="327" r:id="rId21"/>
    <p:sldId id="328" r:id="rId22"/>
    <p:sldId id="297" r:id="rId23"/>
    <p:sldId id="266" r:id="rId24"/>
    <p:sldId id="299" r:id="rId25"/>
    <p:sldId id="300" r:id="rId26"/>
    <p:sldId id="301" r:id="rId27"/>
    <p:sldId id="302" r:id="rId28"/>
    <p:sldId id="303" r:id="rId29"/>
    <p:sldId id="298" r:id="rId30"/>
    <p:sldId id="304" r:id="rId31"/>
    <p:sldId id="305" r:id="rId32"/>
    <p:sldId id="306" r:id="rId33"/>
    <p:sldId id="307" r:id="rId34"/>
    <p:sldId id="271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275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>
        <p:scale>
          <a:sx n="75" d="100"/>
          <a:sy n="75" d="100"/>
        </p:scale>
        <p:origin x="-64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6514-6298-41A1-AA3D-161695D15384}" type="datetimeFigureOut">
              <a:rPr lang="ko-KR" altLang="en-US" smtClean="0"/>
              <a:pPr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AECF-1B6F-4D0B-9998-C9924EDFDE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2db.com/images/person_nagumo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5/5d/Crystal_Clear_action_build.pn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.kr/url?sa=i&amp;rct=j&amp;q=&amp;esrc=s&amp;source=images&amp;cd=&amp;cad=rja&amp;uact=8&amp;ved=0CAcQjRw&amp;url=https://queendomblog.wordpress.com/2014/01/29/speak-up-i-dont-understand-what-your-body-is-saying/&amp;ei=EwM5VeygL4rx8gWmx4CIBw&amp;bvm=bv.91427555,d.dGc&amp;psig=AFQjCNFPPCUYoKRccXpQbRq28vts3oxjTw&amp;ust=142988604744117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kr/url?sa=i&amp;rct=j&amp;q=&amp;esrc=s&amp;source=images&amp;cd=&amp;ved=&amp;url=http://blog.mailplug.com/category/%EA%B8%B0%EC%97%85%20%EC%BB%A4%EB%AE%A4%EB%8B%88%EC%BC%80%EC%9D%B4%EC%85%98/%EC%A1%B0%EC%A7%81%EB%AC%B8%ED%99%94?page=6&amp;ei=SAQ5VbiSJ8Tv8gWH0IGwAg&amp;bvm=bv.91427555,d.dGc&amp;psig=AFQjCNHpBvHD0hb2qYY1yDQiBdKVJn5CbQ&amp;ust=1429886409055061&amp;cad=rjt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.kr/url?sa=i&amp;rct=j&amp;q=&amp;esrc=s&amp;source=images&amp;cd=&amp;cad=rja&amp;uact=8&amp;ved=0CAcQjRw&amp;url=http://moneyamoneya.tistory.com/2315&amp;ei=mQY5VdmQLNfl8AWG7YHwDA&amp;bvm=bv.91427555,d.dGc&amp;psig=AFQjCNFdtBBhjpt9tpUNB-jyt8B3Sds9Hg&amp;ust=1429886624074915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2db.com/images/person_nagumo5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gray">
          <a:xfrm>
            <a:off x="971600" y="4005064"/>
            <a:ext cx="5112568" cy="2520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이유리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(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호텔 관광 학과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21117324 )</a:t>
            </a:r>
          </a:p>
          <a:p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스냅스 머리정체 M" pitchFamily="18" charset="-127"/>
              <a:ea typeface="스냅스 머리정체 M" pitchFamily="18" charset="-127"/>
              <a:cs typeface="Arial" pitchFamily="34" charset="0"/>
            </a:endParaRPr>
          </a:p>
          <a:p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김재영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  (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일본어일본학과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20901191 ) </a:t>
            </a:r>
          </a:p>
          <a:p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스냅스 머리정체 M" pitchFamily="18" charset="-127"/>
              <a:ea typeface="스냅스 머리정체 M" pitchFamily="18" charset="-127"/>
              <a:cs typeface="Arial" pitchFamily="34" charset="0"/>
            </a:endParaRPr>
          </a:p>
          <a:p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황래훈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(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일본어일본학과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20901081 )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 </a:t>
            </a:r>
          </a:p>
          <a:p>
            <a:r>
              <a:rPr lang="ko-KR" altLang="en-US" sz="2000" dirty="0" err="1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서우엽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(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무  역  학  과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스냅스 머리정체 M" pitchFamily="18" charset="-127"/>
                <a:ea typeface="스냅스 머리정체 M" pitchFamily="18" charset="-127"/>
                <a:cs typeface="Arial" pitchFamily="34" charset="0"/>
              </a:rPr>
              <a:t>208122620 )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923928" y="2132856"/>
            <a:ext cx="17299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  <a:sp3d/>
          </a:bodyPr>
          <a:lstStyle/>
          <a:p>
            <a:pPr algn="ctr"/>
            <a:r>
              <a:rPr lang="ja-JP" altLang="ko-KR" sz="60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</a:rPr>
              <a:t>社会</a:t>
            </a:r>
            <a:endParaRPr lang="en-US" altLang="ko-KR" sz="6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 rot="5400000">
            <a:off x="2982976" y="435184"/>
            <a:ext cx="3214688" cy="6373343"/>
            <a:chOff x="392946" y="2161010"/>
            <a:chExt cx="2321666" cy="126799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438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439953" y="2228465"/>
              <a:ext cx="2213894" cy="1142472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5" name="Picture 2" descr="Chuichi Nagumo with his family, Japan, 1943">
            <a:hlinkClick r:id="rId2" tooltip="Chuichi Nagumo with his family, Japan, 194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616624" cy="2952328"/>
          </a:xfrm>
          <a:prstGeom prst="rect">
            <a:avLst/>
          </a:prstGeom>
          <a:noFill/>
        </p:spPr>
      </p:pic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직사각형 44"/>
          <p:cNvSpPr>
            <a:spLocks noChangeArrowheads="1"/>
          </p:cNvSpPr>
          <p:nvPr/>
        </p:nvSpPr>
        <p:spPr bwMode="auto">
          <a:xfrm>
            <a:off x="140081" y="713456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현대 일본의 가족제도 개혁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그룹 51"/>
          <p:cNvGrpSpPr>
            <a:grpSpLocks/>
          </p:cNvGrpSpPr>
          <p:nvPr/>
        </p:nvGrpSpPr>
        <p:grpSpPr bwMode="auto">
          <a:xfrm>
            <a:off x="2738289" y="1268760"/>
            <a:ext cx="3417887" cy="571500"/>
            <a:chOff x="3295640" y="1285860"/>
            <a:chExt cx="2692420" cy="571504"/>
          </a:xfrm>
        </p:grpSpPr>
        <p:sp>
          <p:nvSpPr>
            <p:cNvPr id="9" name="모서리가 둥근 직사각형 8"/>
            <p:cNvSpPr/>
            <p:nvPr/>
          </p:nvSpPr>
          <p:spPr>
            <a:xfrm flipH="1">
              <a:off x="3358167" y="1285860"/>
              <a:ext cx="2571118" cy="571504"/>
            </a:xfrm>
            <a:prstGeom prst="roundRect">
              <a:avLst>
                <a:gd name="adj" fmla="val 9556"/>
              </a:avLst>
            </a:prstGeom>
            <a:gradFill flip="none" rotWithShape="1">
              <a:gsLst>
                <a:gs pos="0">
                  <a:srgbClr val="25A8FA"/>
                </a:gs>
                <a:gs pos="54000">
                  <a:srgbClr val="1C98E3"/>
                </a:gs>
                <a:gs pos="100000">
                  <a:srgbClr val="0068AC"/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5640" y="1287447"/>
              <a:ext cx="2692420" cy="5232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b="1" dirty="0" err="1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이에제도의</a:t>
              </a:r>
              <a:r>
                <a:rPr lang="ko-KR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 폐지</a:t>
              </a:r>
              <a:endParaRPr kumimoji="0" lang="ko-KR" altLang="en-US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/>
          <p:cNvCxnSpPr/>
          <p:nvPr/>
        </p:nvCxnSpPr>
        <p:spPr>
          <a:xfrm flipV="1">
            <a:off x="2771800" y="1484784"/>
            <a:ext cx="360040" cy="71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2945209" y="1532533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2" name="Oval 38"/>
          <p:cNvSpPr>
            <a:spLocks noChangeArrowheads="1"/>
          </p:cNvSpPr>
          <p:nvPr/>
        </p:nvSpPr>
        <p:spPr bwMode="auto">
          <a:xfrm>
            <a:off x="6702425" y="2735263"/>
            <a:ext cx="622300" cy="1762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5341938" y="2571750"/>
            <a:ext cx="593725" cy="2063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0" name="Oval 38"/>
          <p:cNvSpPr>
            <a:spLocks noChangeArrowheads="1"/>
          </p:cNvSpPr>
          <p:nvPr/>
        </p:nvSpPr>
        <p:spPr bwMode="auto">
          <a:xfrm>
            <a:off x="4346575" y="2403475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9" name="Oval 38"/>
          <p:cNvSpPr>
            <a:spLocks noChangeArrowheads="1"/>
          </p:cNvSpPr>
          <p:nvPr/>
        </p:nvSpPr>
        <p:spPr bwMode="auto">
          <a:xfrm>
            <a:off x="566738" y="2441575"/>
            <a:ext cx="790575" cy="222250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316163" y="2574925"/>
            <a:ext cx="688975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7" name="Oval 38"/>
          <p:cNvSpPr>
            <a:spLocks noChangeArrowheads="1"/>
          </p:cNvSpPr>
          <p:nvPr/>
        </p:nvSpPr>
        <p:spPr bwMode="auto">
          <a:xfrm>
            <a:off x="2097088" y="3789363"/>
            <a:ext cx="1143000" cy="3286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3719513" y="3432175"/>
            <a:ext cx="1143000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6804025" y="4849813"/>
            <a:ext cx="185737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4" name="Oval 38"/>
          <p:cNvSpPr>
            <a:spLocks noChangeArrowheads="1"/>
          </p:cNvSpPr>
          <p:nvPr/>
        </p:nvSpPr>
        <p:spPr bwMode="auto">
          <a:xfrm>
            <a:off x="5127625" y="4071938"/>
            <a:ext cx="145732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1071563" y="2214563"/>
            <a:ext cx="1433512" cy="2159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2862263" y="2286000"/>
            <a:ext cx="1643062" cy="142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933700" y="2571750"/>
            <a:ext cx="857250" cy="3571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V="1">
            <a:off x="3148013" y="3143250"/>
            <a:ext cx="723900" cy="214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2786063"/>
            <a:ext cx="12144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직선 연결선 109"/>
          <p:cNvCxnSpPr/>
          <p:nvPr/>
        </p:nvCxnSpPr>
        <p:spPr>
          <a:xfrm flipV="1">
            <a:off x="4648200" y="2357438"/>
            <a:ext cx="781050" cy="5000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5786438" y="2357438"/>
            <a:ext cx="1004887" cy="1444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9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214312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5" descr="button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642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직선 연결선 119"/>
          <p:cNvCxnSpPr/>
          <p:nvPr/>
        </p:nvCxnSpPr>
        <p:spPr>
          <a:xfrm>
            <a:off x="4719638" y="3143250"/>
            <a:ext cx="490537" cy="2762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25" descr="button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13" y="2500313"/>
            <a:ext cx="113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직선 연결선 121"/>
          <p:cNvCxnSpPr/>
          <p:nvPr/>
        </p:nvCxnSpPr>
        <p:spPr>
          <a:xfrm>
            <a:off x="6564313" y="3811588"/>
            <a:ext cx="571500" cy="2143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3357563"/>
            <a:ext cx="18573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0" descr="button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86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2450" y="2062684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직사각형 51"/>
          <p:cNvSpPr>
            <a:spLocks noChangeArrowheads="1"/>
          </p:cNvSpPr>
          <p:nvPr/>
        </p:nvSpPr>
        <p:spPr bwMode="auto">
          <a:xfrm>
            <a:off x="5076056" y="3247934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일본의 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교육제도와 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학교</a:t>
            </a:r>
            <a:endParaRPr kumimoji="0" lang="en-US" altLang="ko-KR" sz="2000" b="1" i="1" dirty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90216" y="3171144"/>
            <a:ext cx="200026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</a:t>
            </a:r>
            <a:endParaRPr kumimoji="0" lang="ko-KR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33752" y="3933056"/>
            <a:ext cx="200026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메이지 시대의 교육제도</a:t>
            </a:r>
            <a:endParaRPr kumimoji="0" lang="ko-KR" altLang="en-US" sz="2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04262" y="2830732"/>
            <a:ext cx="200026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교육기관의</a:t>
            </a:r>
            <a:endParaRPr kumimoji="0" lang="en-US" altLang="ko-KR" sz="14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설립</a:t>
            </a:r>
            <a:endParaRPr kumimoji="0" lang="ko-KR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2" name="직선 연결선 141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4" name="Picture 25" descr="button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2054225"/>
            <a:ext cx="6524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button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916832"/>
            <a:ext cx="864096" cy="8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내용 개체 틀 9" descr="2010030916064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752" y="1043211"/>
            <a:ext cx="806489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/>
          <p:cNvCxnSpPr/>
          <p:nvPr/>
        </p:nvCxnSpPr>
        <p:spPr>
          <a:xfrm flipV="1">
            <a:off x="2771800" y="1484784"/>
            <a:ext cx="360040" cy="71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2945209" y="1532533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2" name="Oval 38"/>
          <p:cNvSpPr>
            <a:spLocks noChangeArrowheads="1"/>
          </p:cNvSpPr>
          <p:nvPr/>
        </p:nvSpPr>
        <p:spPr bwMode="auto">
          <a:xfrm>
            <a:off x="6702425" y="2735263"/>
            <a:ext cx="622300" cy="1762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5341938" y="2571750"/>
            <a:ext cx="593725" cy="2063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0" name="Oval 38"/>
          <p:cNvSpPr>
            <a:spLocks noChangeArrowheads="1"/>
          </p:cNvSpPr>
          <p:nvPr/>
        </p:nvSpPr>
        <p:spPr bwMode="auto">
          <a:xfrm>
            <a:off x="4346575" y="2403475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9" name="Oval 38"/>
          <p:cNvSpPr>
            <a:spLocks noChangeArrowheads="1"/>
          </p:cNvSpPr>
          <p:nvPr/>
        </p:nvSpPr>
        <p:spPr bwMode="auto">
          <a:xfrm>
            <a:off x="566738" y="2441575"/>
            <a:ext cx="790575" cy="222250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316163" y="2574925"/>
            <a:ext cx="688975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7" name="Oval 38"/>
          <p:cNvSpPr>
            <a:spLocks noChangeArrowheads="1"/>
          </p:cNvSpPr>
          <p:nvPr/>
        </p:nvSpPr>
        <p:spPr bwMode="auto">
          <a:xfrm>
            <a:off x="2097088" y="3789363"/>
            <a:ext cx="1143000" cy="3286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3719513" y="3432175"/>
            <a:ext cx="1143000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6804025" y="4849813"/>
            <a:ext cx="185737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4" name="Oval 38"/>
          <p:cNvSpPr>
            <a:spLocks noChangeArrowheads="1"/>
          </p:cNvSpPr>
          <p:nvPr/>
        </p:nvSpPr>
        <p:spPr bwMode="auto">
          <a:xfrm>
            <a:off x="5127625" y="4071938"/>
            <a:ext cx="145732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1071563" y="2214563"/>
            <a:ext cx="1433512" cy="2159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2862263" y="2286000"/>
            <a:ext cx="1643062" cy="142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933700" y="2571750"/>
            <a:ext cx="857250" cy="3571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V="1">
            <a:off x="3148013" y="3143250"/>
            <a:ext cx="723900" cy="214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2786063"/>
            <a:ext cx="12144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직선 연결선 109"/>
          <p:cNvCxnSpPr/>
          <p:nvPr/>
        </p:nvCxnSpPr>
        <p:spPr>
          <a:xfrm flipV="1">
            <a:off x="4648200" y="2357438"/>
            <a:ext cx="781050" cy="5000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5786438" y="2357438"/>
            <a:ext cx="1004887" cy="1444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9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214312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5" descr="button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642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직선 연결선 119"/>
          <p:cNvCxnSpPr/>
          <p:nvPr/>
        </p:nvCxnSpPr>
        <p:spPr>
          <a:xfrm>
            <a:off x="4719638" y="3143250"/>
            <a:ext cx="490537" cy="2762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25" descr="button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13" y="2500313"/>
            <a:ext cx="113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직선 연결선 121"/>
          <p:cNvCxnSpPr/>
          <p:nvPr/>
        </p:nvCxnSpPr>
        <p:spPr>
          <a:xfrm>
            <a:off x="6564313" y="3811588"/>
            <a:ext cx="571500" cy="2143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3357563"/>
            <a:ext cx="18573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0" descr="button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86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2450" y="2062684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직사각형 51"/>
          <p:cNvSpPr>
            <a:spLocks noChangeArrowheads="1"/>
          </p:cNvSpPr>
          <p:nvPr/>
        </p:nvSpPr>
        <p:spPr bwMode="auto">
          <a:xfrm>
            <a:off x="5004048" y="3174067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메이지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시대의</a:t>
            </a:r>
            <a:endParaRPr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교육제도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90216" y="3171144"/>
            <a:ext cx="200026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</a:t>
            </a:r>
            <a:endParaRPr kumimoji="0" lang="ko-KR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33752" y="3789040"/>
            <a:ext cx="200026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일본의</a:t>
            </a:r>
            <a:endParaRPr kumimoji="0"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교육제도와</a:t>
            </a:r>
            <a:endParaRPr kumimoji="0"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학</a:t>
            </a:r>
            <a:r>
              <a:rPr lang="ko-KR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교</a:t>
            </a:r>
            <a:endParaRPr kumimoji="0" lang="ko-KR" altLang="en-US" sz="2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04262" y="2830732"/>
            <a:ext cx="200026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교육기관의</a:t>
            </a:r>
            <a:endParaRPr kumimoji="0" lang="en-US" altLang="ko-KR" sz="14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설립</a:t>
            </a:r>
            <a:endParaRPr kumimoji="0" lang="ko-KR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2" name="직선 연결선 141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4" name="Picture 25" descr="button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2054225"/>
            <a:ext cx="6524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button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916832"/>
            <a:ext cx="864096" cy="8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내용 개체 틀 5" descr="2009032001404_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25" y="1196752"/>
            <a:ext cx="7981349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9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/>
          <p:cNvCxnSpPr/>
          <p:nvPr/>
        </p:nvCxnSpPr>
        <p:spPr>
          <a:xfrm flipV="1">
            <a:off x="2771800" y="1484784"/>
            <a:ext cx="360040" cy="71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2945209" y="1532533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2" name="Oval 38"/>
          <p:cNvSpPr>
            <a:spLocks noChangeArrowheads="1"/>
          </p:cNvSpPr>
          <p:nvPr/>
        </p:nvSpPr>
        <p:spPr bwMode="auto">
          <a:xfrm>
            <a:off x="6702425" y="2735263"/>
            <a:ext cx="622300" cy="1762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5341938" y="2571750"/>
            <a:ext cx="593725" cy="2063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0" name="Oval 38"/>
          <p:cNvSpPr>
            <a:spLocks noChangeArrowheads="1"/>
          </p:cNvSpPr>
          <p:nvPr/>
        </p:nvSpPr>
        <p:spPr bwMode="auto">
          <a:xfrm>
            <a:off x="4346575" y="2403475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9" name="Oval 38"/>
          <p:cNvSpPr>
            <a:spLocks noChangeArrowheads="1"/>
          </p:cNvSpPr>
          <p:nvPr/>
        </p:nvSpPr>
        <p:spPr bwMode="auto">
          <a:xfrm>
            <a:off x="566738" y="2441575"/>
            <a:ext cx="790575" cy="222250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316163" y="2574925"/>
            <a:ext cx="688975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7" name="Oval 38"/>
          <p:cNvSpPr>
            <a:spLocks noChangeArrowheads="1"/>
          </p:cNvSpPr>
          <p:nvPr/>
        </p:nvSpPr>
        <p:spPr bwMode="auto">
          <a:xfrm>
            <a:off x="2097088" y="3789363"/>
            <a:ext cx="1143000" cy="3286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3719513" y="3432175"/>
            <a:ext cx="1143000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6804025" y="4849813"/>
            <a:ext cx="185737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4" name="Oval 38"/>
          <p:cNvSpPr>
            <a:spLocks noChangeArrowheads="1"/>
          </p:cNvSpPr>
          <p:nvPr/>
        </p:nvSpPr>
        <p:spPr bwMode="auto">
          <a:xfrm>
            <a:off x="5127625" y="4071938"/>
            <a:ext cx="145732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1071563" y="2214563"/>
            <a:ext cx="1433512" cy="2159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2862263" y="2286000"/>
            <a:ext cx="1643062" cy="142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933700" y="2571750"/>
            <a:ext cx="857250" cy="3571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V="1">
            <a:off x="3148013" y="3143250"/>
            <a:ext cx="723900" cy="214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2786063"/>
            <a:ext cx="12144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직선 연결선 109"/>
          <p:cNvCxnSpPr/>
          <p:nvPr/>
        </p:nvCxnSpPr>
        <p:spPr>
          <a:xfrm flipV="1">
            <a:off x="4648200" y="2357438"/>
            <a:ext cx="781050" cy="5000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5786438" y="2357438"/>
            <a:ext cx="1004887" cy="1444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9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214312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5" descr="button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642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직선 연결선 119"/>
          <p:cNvCxnSpPr/>
          <p:nvPr/>
        </p:nvCxnSpPr>
        <p:spPr>
          <a:xfrm>
            <a:off x="4719638" y="3143250"/>
            <a:ext cx="490537" cy="2762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25" descr="button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13" y="2500313"/>
            <a:ext cx="113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직선 연결선 121"/>
          <p:cNvCxnSpPr/>
          <p:nvPr/>
        </p:nvCxnSpPr>
        <p:spPr>
          <a:xfrm>
            <a:off x="6564313" y="3811588"/>
            <a:ext cx="571500" cy="2143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3357563"/>
            <a:ext cx="18573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0" descr="button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86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2450" y="2062684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직사각형 51"/>
          <p:cNvSpPr>
            <a:spLocks noChangeArrowheads="1"/>
          </p:cNvSpPr>
          <p:nvPr/>
        </p:nvSpPr>
        <p:spPr bwMode="auto">
          <a:xfrm>
            <a:off x="5004048" y="3212976"/>
            <a:ext cx="16430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교육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기관의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i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설립</a:t>
            </a:r>
            <a:endParaRPr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90216" y="3171144"/>
            <a:ext cx="200026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</a:t>
            </a:r>
            <a:endParaRPr kumimoji="0" lang="ko-KR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33752" y="3789040"/>
            <a:ext cx="200026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일본의</a:t>
            </a:r>
            <a:endParaRPr kumimoji="0"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교육제도와</a:t>
            </a:r>
            <a:endParaRPr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학</a:t>
            </a:r>
            <a:r>
              <a:rPr kumimoji="0" lang="ko-KR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304262" y="2690336"/>
            <a:ext cx="2000264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메이지</a:t>
            </a:r>
            <a:endParaRPr kumimoji="0" lang="en-US" altLang="ko-KR" sz="14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시대의</a:t>
            </a:r>
            <a:endParaRPr kumimoji="0" lang="en-US" altLang="ko-KR" sz="14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교육제도</a:t>
            </a:r>
            <a:endParaRPr kumimoji="0" lang="ko-KR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54" name="Picture 25" descr="button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2054225"/>
            <a:ext cx="6524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button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916832"/>
            <a:ext cx="864096" cy="8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672665" y="908720"/>
            <a:ext cx="4046973" cy="5400476"/>
            <a:chOff x="672665" y="908720"/>
            <a:chExt cx="4046973" cy="5400476"/>
          </a:xfrm>
        </p:grpSpPr>
        <p:pic>
          <p:nvPicPr>
            <p:cNvPr id="38" name="그림 37" descr="크기변환_IE001243173_STD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2665" y="908720"/>
              <a:ext cx="4046973" cy="4893500"/>
            </a:xfrm>
            <a:prstGeom prst="rect">
              <a:avLst/>
            </a:prstGeom>
          </p:spPr>
        </p:pic>
        <p:sp>
          <p:nvSpPr>
            <p:cNvPr id="44" name="모서리가 둥근 직사각형 43"/>
            <p:cNvSpPr/>
            <p:nvPr/>
          </p:nvSpPr>
          <p:spPr>
            <a:xfrm flipH="1">
              <a:off x="1202408" y="5880571"/>
              <a:ext cx="2932360" cy="428625"/>
            </a:xfrm>
            <a:prstGeom prst="roundRect">
              <a:avLst>
                <a:gd name="adj" fmla="val 5318"/>
              </a:avLst>
            </a:prstGeom>
            <a:gradFill flip="none" rotWithShape="1">
              <a:gsLst>
                <a:gs pos="27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600" dirty="0" err="1" smtClean="0">
                  <a:solidFill>
                    <a:schemeClr val="tx2">
                      <a:lumMod val="75000"/>
                    </a:schemeClr>
                  </a:solidFill>
                </a:rPr>
                <a:t>이토</a:t>
              </a:r>
              <a:r>
                <a:rPr kumimoji="0" lang="ko-KR" altLang="en-US" sz="26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kumimoji="0" lang="ko-KR" altLang="en-US" sz="2600" dirty="0" err="1" smtClean="0">
                  <a:solidFill>
                    <a:schemeClr val="tx2">
                      <a:lumMod val="75000"/>
                    </a:schemeClr>
                  </a:solidFill>
                </a:rPr>
                <a:t>히로부미</a:t>
              </a:r>
              <a:endParaRPr kumimoji="0" lang="ko-KR" altLang="en-US" sz="2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719638" y="909058"/>
            <a:ext cx="3924323" cy="5411301"/>
            <a:chOff x="4719638" y="909058"/>
            <a:chExt cx="3924323" cy="5411301"/>
          </a:xfrm>
        </p:grpSpPr>
        <p:pic>
          <p:nvPicPr>
            <p:cNvPr id="42" name="내용 개체 틀 6" descr="크기변환_200px-Arinori_Mori_2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9638" y="909058"/>
              <a:ext cx="3924323" cy="4893503"/>
            </a:xfrm>
            <a:prstGeom prst="rect">
              <a:avLst/>
            </a:prstGeom>
          </p:spPr>
        </p:pic>
        <p:sp>
          <p:nvSpPr>
            <p:cNvPr id="46" name="모서리가 둥근 직사각형 45"/>
            <p:cNvSpPr/>
            <p:nvPr/>
          </p:nvSpPr>
          <p:spPr>
            <a:xfrm flipH="1">
              <a:off x="5253708" y="5891734"/>
              <a:ext cx="2932360" cy="428625"/>
            </a:xfrm>
            <a:prstGeom prst="roundRect">
              <a:avLst>
                <a:gd name="adj" fmla="val 5318"/>
              </a:avLst>
            </a:prstGeom>
            <a:gradFill flip="none" rotWithShape="1">
              <a:gsLst>
                <a:gs pos="27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600" dirty="0" smtClean="0">
                  <a:solidFill>
                    <a:schemeClr val="tx2">
                      <a:lumMod val="75000"/>
                    </a:schemeClr>
                  </a:solidFill>
                </a:rPr>
                <a:t>모리 </a:t>
              </a:r>
              <a:r>
                <a:rPr kumimoji="0" lang="ko-KR" altLang="en-US" sz="2600" dirty="0" err="1" smtClean="0">
                  <a:solidFill>
                    <a:schemeClr val="tx2">
                      <a:lumMod val="75000"/>
                    </a:schemeClr>
                  </a:solidFill>
                </a:rPr>
                <a:t>아리노리</a:t>
              </a:r>
              <a:endParaRPr kumimoji="0" lang="ko-KR" altLang="en-US" sz="2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9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직선 연결선 36"/>
          <p:cNvCxnSpPr/>
          <p:nvPr/>
        </p:nvCxnSpPr>
        <p:spPr>
          <a:xfrm flipV="1">
            <a:off x="2771800" y="1484784"/>
            <a:ext cx="360040" cy="7189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2945209" y="1532533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2" name="Oval 38"/>
          <p:cNvSpPr>
            <a:spLocks noChangeArrowheads="1"/>
          </p:cNvSpPr>
          <p:nvPr/>
        </p:nvSpPr>
        <p:spPr bwMode="auto">
          <a:xfrm>
            <a:off x="6702425" y="2735263"/>
            <a:ext cx="622300" cy="1762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1" name="Oval 38"/>
          <p:cNvSpPr>
            <a:spLocks noChangeArrowheads="1"/>
          </p:cNvSpPr>
          <p:nvPr/>
        </p:nvSpPr>
        <p:spPr bwMode="auto">
          <a:xfrm>
            <a:off x="5341938" y="2571750"/>
            <a:ext cx="593725" cy="2063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0" name="Oval 38"/>
          <p:cNvSpPr>
            <a:spLocks noChangeArrowheads="1"/>
          </p:cNvSpPr>
          <p:nvPr/>
        </p:nvSpPr>
        <p:spPr bwMode="auto">
          <a:xfrm>
            <a:off x="4346575" y="2403475"/>
            <a:ext cx="474663" cy="168275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9" name="Oval 38"/>
          <p:cNvSpPr>
            <a:spLocks noChangeArrowheads="1"/>
          </p:cNvSpPr>
          <p:nvPr/>
        </p:nvSpPr>
        <p:spPr bwMode="auto">
          <a:xfrm>
            <a:off x="566738" y="2441575"/>
            <a:ext cx="790575" cy="222250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8" name="Oval 38"/>
          <p:cNvSpPr>
            <a:spLocks noChangeArrowheads="1"/>
          </p:cNvSpPr>
          <p:nvPr/>
        </p:nvSpPr>
        <p:spPr bwMode="auto">
          <a:xfrm>
            <a:off x="2316163" y="2574925"/>
            <a:ext cx="688975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7" name="Oval 38"/>
          <p:cNvSpPr>
            <a:spLocks noChangeArrowheads="1"/>
          </p:cNvSpPr>
          <p:nvPr/>
        </p:nvSpPr>
        <p:spPr bwMode="auto">
          <a:xfrm>
            <a:off x="2097088" y="3789363"/>
            <a:ext cx="1143000" cy="328612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6" name="Oval 38"/>
          <p:cNvSpPr>
            <a:spLocks noChangeArrowheads="1"/>
          </p:cNvSpPr>
          <p:nvPr/>
        </p:nvSpPr>
        <p:spPr bwMode="auto">
          <a:xfrm>
            <a:off x="3719513" y="3432175"/>
            <a:ext cx="1143000" cy="328613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6804025" y="4849813"/>
            <a:ext cx="185737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4" name="Oval 38"/>
          <p:cNvSpPr>
            <a:spLocks noChangeArrowheads="1"/>
          </p:cNvSpPr>
          <p:nvPr/>
        </p:nvSpPr>
        <p:spPr bwMode="auto">
          <a:xfrm>
            <a:off x="5127625" y="4071938"/>
            <a:ext cx="1457325" cy="528637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1071563" y="2214563"/>
            <a:ext cx="1433512" cy="2159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2862263" y="2286000"/>
            <a:ext cx="1643062" cy="142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2933700" y="2571750"/>
            <a:ext cx="857250" cy="3571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V="1">
            <a:off x="3148013" y="3143250"/>
            <a:ext cx="723900" cy="21431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2786063"/>
            <a:ext cx="12144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직선 연결선 109"/>
          <p:cNvCxnSpPr/>
          <p:nvPr/>
        </p:nvCxnSpPr>
        <p:spPr>
          <a:xfrm flipV="1">
            <a:off x="4648200" y="2357438"/>
            <a:ext cx="781050" cy="5000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5786438" y="2357438"/>
            <a:ext cx="1004887" cy="14446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9" name="Picture 25" descr="butto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214312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5" descr="button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642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0" name="직선 연결선 119"/>
          <p:cNvCxnSpPr/>
          <p:nvPr/>
        </p:nvCxnSpPr>
        <p:spPr>
          <a:xfrm>
            <a:off x="4719638" y="3143250"/>
            <a:ext cx="490537" cy="2762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25" descr="button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13" y="2500313"/>
            <a:ext cx="1139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직선 연결선 121"/>
          <p:cNvCxnSpPr/>
          <p:nvPr/>
        </p:nvCxnSpPr>
        <p:spPr>
          <a:xfrm>
            <a:off x="6564313" y="3811588"/>
            <a:ext cx="571500" cy="2143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 descr="butto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3357563"/>
            <a:ext cx="18573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0" descr="button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86063"/>
            <a:ext cx="1643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2450" y="2062684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직사각형 51"/>
          <p:cNvSpPr>
            <a:spLocks noChangeArrowheads="1"/>
          </p:cNvSpPr>
          <p:nvPr/>
        </p:nvSpPr>
        <p:spPr bwMode="auto">
          <a:xfrm>
            <a:off x="5017158" y="3356992"/>
            <a:ext cx="1643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i="1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교육기</a:t>
            </a:r>
            <a:r>
              <a:rPr lang="ko-KR" altLang="en-US" sz="2000" b="1" i="1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관</a:t>
            </a:r>
            <a:endParaRPr kumimoji="0" lang="en-US" altLang="ko-KR" sz="2000" b="1" i="1" dirty="0" smtClean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90216" y="2924944"/>
            <a:ext cx="200026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메이지</a:t>
            </a:r>
            <a:endParaRPr kumimoji="0" lang="en-US" altLang="ko-KR" sz="16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시대의</a:t>
            </a:r>
            <a:endParaRPr kumimoji="0" lang="en-US" altLang="ko-KR" sz="16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교육제도</a:t>
            </a:r>
            <a:endParaRPr kumimoji="0" lang="en-US" altLang="ko-KR" sz="16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33752" y="3789040"/>
            <a:ext cx="200026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일본의</a:t>
            </a:r>
            <a:endParaRPr kumimoji="0"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교육제도와</a:t>
            </a:r>
            <a:endParaRPr kumimoji="0" lang="en-US" altLang="ko-KR" sz="20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학</a:t>
            </a:r>
            <a:r>
              <a:rPr lang="ko-KR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교</a:t>
            </a:r>
            <a:endParaRPr kumimoji="0" lang="ko-KR" altLang="en-US" sz="20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04262" y="2830732"/>
            <a:ext cx="200026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교육기관의</a:t>
            </a:r>
            <a:endParaRPr kumimoji="0" lang="en-US" altLang="ko-KR" sz="1400" b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설립</a:t>
            </a:r>
            <a:endParaRPr kumimoji="0" lang="ko-KR" altLang="en-US" sz="14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2" name="직선 연결선 141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4" name="Picture 25" descr="button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2054225"/>
            <a:ext cx="6524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Picture 25" descr="button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button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916832"/>
            <a:ext cx="864096" cy="8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5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직사각형 44"/>
          <p:cNvSpPr>
            <a:spLocks noChangeArrowheads="1"/>
          </p:cNvSpPr>
          <p:nvPr/>
        </p:nvSpPr>
        <p:spPr bwMode="auto">
          <a:xfrm>
            <a:off x="68643" y="692819"/>
            <a:ext cx="1407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교 육 기 관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그림 3" descr="141783089303826898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24744"/>
            <a:ext cx="6157918" cy="2447132"/>
          </a:xfrm>
          <a:prstGeom prst="rect">
            <a:avLst/>
          </a:prstGeom>
        </p:spPr>
      </p:pic>
      <p:pic>
        <p:nvPicPr>
          <p:cNvPr id="5" name="그림 4" descr="main_photo_denbouin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6157918" cy="280945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7106530" y="1346110"/>
            <a:ext cx="1785950" cy="1785950"/>
            <a:chOff x="392946" y="1857364"/>
            <a:chExt cx="1785950" cy="178595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92946" y="1857364"/>
              <a:ext cx="1785950" cy="1785950"/>
            </a:xfrm>
            <a:prstGeom prst="roundRect">
              <a:avLst/>
            </a:prstGeom>
            <a:solidFill>
              <a:srgbClr val="56AFE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71500" y="2036329"/>
              <a:ext cx="1419225" cy="14192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034" y="2140054"/>
              <a:ext cx="1501330" cy="1215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ko-KR" altLang="en-US" sz="1600" b="1" dirty="0" smtClean="0"/>
                <a:t>무사들을</a:t>
              </a:r>
              <a:endParaRPr lang="en-US" altLang="ko-KR" sz="1600" b="1" dirty="0"/>
            </a:p>
            <a:p>
              <a:r>
                <a:rPr lang="ko-KR" altLang="en-US" sz="1600" b="1" dirty="0"/>
                <a:t>위한</a:t>
              </a:r>
              <a:endParaRPr lang="en-US" altLang="ko-KR" sz="1600" b="1" dirty="0"/>
            </a:p>
            <a:p>
              <a:r>
                <a:rPr lang="ko-KR" altLang="en-US" sz="1600" b="1" dirty="0"/>
                <a:t>교육기관</a:t>
              </a:r>
              <a:endParaRPr lang="en-US" altLang="ko-KR" sz="1600" b="1" dirty="0"/>
            </a:p>
            <a:p>
              <a:endParaRPr lang="en-US" altLang="ko-KR" sz="900" b="1" dirty="0"/>
            </a:p>
            <a:p>
              <a:r>
                <a:rPr lang="ko-KR" altLang="en-US" sz="1600" b="1" dirty="0" err="1"/>
                <a:t>학문소</a:t>
              </a:r>
              <a:r>
                <a:rPr lang="en-US" altLang="ko-KR" sz="1600" b="1" dirty="0"/>
                <a:t>(</a:t>
              </a:r>
              <a:r>
                <a:rPr lang="ko-KR" altLang="en-US" sz="1600" b="1" dirty="0" err="1" smtClean="0"/>
                <a:t>学問所</a:t>
              </a:r>
              <a:r>
                <a:rPr lang="en-US" altLang="ko-KR" sz="1400" dirty="0" smtClean="0"/>
                <a:t>)</a:t>
              </a:r>
              <a:endParaRPr kumimoji="0" lang="ko-KR" altLang="en-US" sz="1400" b="1" dirty="0">
                <a:gradFill>
                  <a:gsLst>
                    <a:gs pos="19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164288" y="4077072"/>
            <a:ext cx="1785950" cy="1785950"/>
            <a:chOff x="392946" y="1857364"/>
            <a:chExt cx="1785950" cy="1785950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92946" y="1857364"/>
              <a:ext cx="1785950" cy="1785950"/>
            </a:xfrm>
            <a:prstGeom prst="roundRect">
              <a:avLst/>
            </a:prstGeom>
            <a:solidFill>
              <a:srgbClr val="56AFE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571500" y="2036329"/>
              <a:ext cx="1419225" cy="14192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762" y="2289412"/>
              <a:ext cx="150133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ko-KR" altLang="en-US" b="1" dirty="0" smtClean="0"/>
                <a:t>당시에</a:t>
              </a:r>
              <a:endParaRPr lang="en-US" altLang="ko-KR" b="1" dirty="0"/>
            </a:p>
            <a:p>
              <a:r>
                <a:rPr lang="ko-KR" altLang="en-US" b="1" dirty="0"/>
                <a:t>주로 절에</a:t>
              </a:r>
              <a:endParaRPr lang="en-US" altLang="ko-KR" b="1" dirty="0"/>
            </a:p>
            <a:p>
              <a:r>
                <a:rPr lang="ko-KR" altLang="en-US" b="1" dirty="0" smtClean="0"/>
                <a:t>설립</a:t>
              </a:r>
              <a:endParaRPr lang="ko-KR" altLang="en-US" b="1" dirty="0"/>
            </a:p>
          </p:txBody>
        </p:sp>
      </p:grpSp>
      <p:sp>
        <p:nvSpPr>
          <p:cNvPr id="14" name="갈매기형 수장 13"/>
          <p:cNvSpPr/>
          <p:nvPr/>
        </p:nvSpPr>
        <p:spPr bwMode="auto">
          <a:xfrm>
            <a:off x="6484937" y="1981116"/>
            <a:ext cx="515938" cy="515937"/>
          </a:xfrm>
          <a:prstGeom prst="chevron">
            <a:avLst>
              <a:gd name="adj" fmla="val 67308"/>
            </a:avLst>
          </a:prstGeom>
          <a:gradFill>
            <a:gsLst>
              <a:gs pos="3000">
                <a:schemeClr val="tx1">
                  <a:lumMod val="75000"/>
                  <a:lumOff val="25000"/>
                </a:schemeClr>
              </a:gs>
              <a:gs pos="34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0070C0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 bwMode="auto">
          <a:xfrm>
            <a:off x="6501380" y="4867683"/>
            <a:ext cx="515938" cy="515937"/>
          </a:xfrm>
          <a:prstGeom prst="chevron">
            <a:avLst>
              <a:gd name="adj" fmla="val 67308"/>
            </a:avLst>
          </a:prstGeom>
          <a:gradFill>
            <a:gsLst>
              <a:gs pos="3000">
                <a:schemeClr val="tx1">
                  <a:lumMod val="75000"/>
                  <a:lumOff val="25000"/>
                </a:schemeClr>
              </a:gs>
              <a:gs pos="34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7" descr="크기변환_ea1_016_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38786" cy="3143272"/>
          </a:xfrm>
          <a:prstGeom prst="rect">
            <a:avLst/>
          </a:prstGeom>
        </p:spPr>
      </p:pic>
      <p:pic>
        <p:nvPicPr>
          <p:cNvPr id="3" name="그림 2" descr="크기변환_pimg_726930136853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429000"/>
            <a:ext cx="5286412" cy="321471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 bwMode="auto">
          <a:xfrm flipH="1">
            <a:off x="179511" y="4035922"/>
            <a:ext cx="3176009" cy="2607787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모서리가 둥근 직사각형 4"/>
          <p:cNvSpPr/>
          <p:nvPr/>
        </p:nvSpPr>
        <p:spPr bwMode="auto">
          <a:xfrm flipH="1">
            <a:off x="5796135" y="785494"/>
            <a:ext cx="3176009" cy="2427482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776921" y="63976"/>
            <a:ext cx="1080000" cy="1080000"/>
            <a:chOff x="2422866" y="2881890"/>
            <a:chExt cx="1214438" cy="1214437"/>
          </a:xfrm>
        </p:grpSpPr>
        <p:sp>
          <p:nvSpPr>
            <p:cNvPr id="7" name="타원 6"/>
            <p:cNvSpPr/>
            <p:nvPr/>
          </p:nvSpPr>
          <p:spPr bwMode="auto">
            <a:xfrm>
              <a:off x="2422866" y="2881890"/>
              <a:ext cx="1214438" cy="121443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" name="도넛 7"/>
            <p:cNvSpPr/>
            <p:nvPr/>
          </p:nvSpPr>
          <p:spPr bwMode="auto">
            <a:xfrm>
              <a:off x="2537166" y="2981903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rgbClr val="059AFF"/>
                </a:gs>
                <a:gs pos="0">
                  <a:srgbClr val="0075C4"/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160297" y="3357562"/>
            <a:ext cx="1080000" cy="1080000"/>
            <a:chOff x="2422866" y="2881890"/>
            <a:chExt cx="1214438" cy="1214437"/>
          </a:xfrm>
        </p:grpSpPr>
        <p:sp>
          <p:nvSpPr>
            <p:cNvPr id="10" name="타원 9"/>
            <p:cNvSpPr/>
            <p:nvPr/>
          </p:nvSpPr>
          <p:spPr bwMode="auto">
            <a:xfrm>
              <a:off x="2422866" y="2881890"/>
              <a:ext cx="1214438" cy="121443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도넛 10"/>
            <p:cNvSpPr/>
            <p:nvPr/>
          </p:nvSpPr>
          <p:spPr bwMode="auto">
            <a:xfrm>
              <a:off x="2537166" y="2981903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rgbClr val="059AFF"/>
                </a:gs>
                <a:gs pos="0">
                  <a:srgbClr val="0075C4"/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5809848" y="12937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/>
              <a:t>번교</a:t>
            </a:r>
            <a:r>
              <a:rPr lang="en-US" altLang="ko-KR" b="1" dirty="0"/>
              <a:t>(</a:t>
            </a:r>
            <a:r>
              <a:rPr lang="ko-KR" altLang="en-US" b="1" dirty="0" err="1"/>
              <a:t>藩校</a:t>
            </a:r>
            <a:r>
              <a:rPr lang="en-US" altLang="ko-KR" b="1" dirty="0"/>
              <a:t>) </a:t>
            </a:r>
          </a:p>
          <a:p>
            <a:r>
              <a:rPr lang="ko-KR" altLang="en-US" b="1" dirty="0" smtClean="0"/>
              <a:t>인재육성을 목적</a:t>
            </a:r>
            <a:endParaRPr lang="en-US" altLang="ko-KR" b="1" dirty="0" smtClean="0"/>
          </a:p>
          <a:p>
            <a:r>
              <a:rPr lang="ko-KR" altLang="en-US" b="1" dirty="0" smtClean="0"/>
              <a:t>소위 공립학교를 뜻함</a:t>
            </a:r>
            <a:endParaRPr lang="en-US" altLang="ko-KR" b="1" dirty="0"/>
          </a:p>
          <a:p>
            <a:endParaRPr lang="en-US" altLang="ko-KR" sz="1000" b="1" dirty="0"/>
          </a:p>
          <a:p>
            <a:r>
              <a:rPr lang="ko-KR" altLang="en-US" b="1" dirty="0"/>
              <a:t>무사를 대상으로 </a:t>
            </a:r>
            <a:r>
              <a:rPr lang="ko-KR" altLang="en-US" b="1" dirty="0" smtClean="0"/>
              <a:t>하였으나</a:t>
            </a:r>
            <a:endParaRPr lang="en-US" altLang="ko-KR" b="1" dirty="0" smtClean="0"/>
          </a:p>
          <a:p>
            <a:r>
              <a:rPr lang="ko-KR" altLang="en-US" b="1" dirty="0" smtClean="0"/>
              <a:t>후에는</a:t>
            </a:r>
            <a:r>
              <a:rPr lang="en-US" altLang="ko-KR" b="1" dirty="0" smtClean="0"/>
              <a:t> </a:t>
            </a:r>
            <a:r>
              <a:rPr lang="ko-KR" altLang="en-US" b="1" dirty="0"/>
              <a:t>서민교육도 담당</a:t>
            </a:r>
            <a:endParaRPr lang="en-US" altLang="ko-KR" b="1" dirty="0"/>
          </a:p>
        </p:txBody>
      </p:sp>
      <p:sp>
        <p:nvSpPr>
          <p:cNvPr id="13" name="직사각형 12"/>
          <p:cNvSpPr/>
          <p:nvPr/>
        </p:nvSpPr>
        <p:spPr>
          <a:xfrm>
            <a:off x="379389" y="4293096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b="1" dirty="0" smtClean="0"/>
              <a:t>서당</a:t>
            </a:r>
            <a:endParaRPr lang="en-US" altLang="ko-KR" sz="1600" b="1" dirty="0" smtClean="0"/>
          </a:p>
          <a:p>
            <a:r>
              <a:rPr lang="en-US" altLang="ko-KR" sz="1400" b="1" dirty="0" smtClean="0"/>
              <a:t>: </a:t>
            </a:r>
            <a:r>
              <a:rPr lang="ko-KR" altLang="en-US" sz="1400" b="1" dirty="0"/>
              <a:t>민간의 서민 교육기관</a:t>
            </a:r>
            <a:endParaRPr lang="en-US" altLang="ko-KR" sz="1400" b="1" dirty="0"/>
          </a:p>
          <a:p>
            <a:r>
              <a:rPr lang="ko-KR" altLang="en-US" sz="1400" b="1" dirty="0"/>
              <a:t>읽고 쓰는 것과 </a:t>
            </a:r>
            <a:r>
              <a:rPr lang="ko-KR" altLang="en-US" sz="1400" b="1" dirty="0" smtClean="0"/>
              <a:t>계산교육 정도의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초등 </a:t>
            </a:r>
            <a:r>
              <a:rPr lang="ko-KR" altLang="en-US" sz="1400" b="1" dirty="0"/>
              <a:t>보통교육을 중심</a:t>
            </a:r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ko-KR" altLang="en-US" sz="1600" b="1" dirty="0" smtClean="0"/>
              <a:t>사숙</a:t>
            </a:r>
            <a:endParaRPr lang="en-US" altLang="ko-KR" sz="1600" b="1" dirty="0"/>
          </a:p>
          <a:p>
            <a:r>
              <a:rPr lang="en-US" altLang="ko-KR" sz="1400" b="1" dirty="0" smtClean="0"/>
              <a:t>: </a:t>
            </a:r>
            <a:r>
              <a:rPr lang="ko-KR" altLang="en-US" sz="1400" b="1" dirty="0"/>
              <a:t>민간의 교육시설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무사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서민 </a:t>
            </a:r>
            <a:r>
              <a:rPr lang="ko-KR" altLang="en-US" sz="1400" b="1" dirty="0" smtClean="0"/>
              <a:t>등의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출신 </a:t>
            </a:r>
            <a:r>
              <a:rPr lang="ko-KR" altLang="en-US" sz="1400" b="1" dirty="0"/>
              <a:t>계급을 따지지 않고 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교사와 학생의</a:t>
            </a:r>
            <a:r>
              <a:rPr lang="en-US" altLang="ko-KR" sz="1400" b="1" dirty="0"/>
              <a:t> 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맨투맨적 </a:t>
            </a:r>
            <a:r>
              <a:rPr lang="ko-KR" altLang="en-US" sz="1400" b="1" dirty="0" smtClean="0"/>
              <a:t>관계를</a:t>
            </a:r>
            <a:endParaRPr lang="en-US" altLang="ko-KR" sz="1400" b="1" dirty="0" smtClean="0"/>
          </a:p>
          <a:p>
            <a:r>
              <a:rPr lang="ko-KR" altLang="en-US" sz="1400" b="1" dirty="0"/>
              <a:t>핵</a:t>
            </a:r>
            <a:r>
              <a:rPr lang="ko-KR" altLang="en-US" sz="1400" b="1" dirty="0" smtClean="0"/>
              <a:t>심적으로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한 </a:t>
            </a:r>
            <a:r>
              <a:rPr lang="ko-KR" altLang="en-US" sz="1400" b="1" dirty="0"/>
              <a:t>개성 존중의 교육</a:t>
            </a:r>
          </a:p>
        </p:txBody>
      </p:sp>
    </p:spTree>
    <p:extLst>
      <p:ext uri="{BB962C8B-B14F-4D97-AF65-F5344CB8AC3E}">
        <p14:creationId xmlns:p14="http://schemas.microsoft.com/office/powerpoint/2010/main" val="6215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일본유학동경대학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86842" cy="6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크기변환_Tohoku_Imperial_University,19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5143536" cy="3086122"/>
          </a:xfrm>
          <a:prstGeom prst="rect">
            <a:avLst/>
          </a:prstGeom>
        </p:spPr>
      </p:pic>
      <p:pic>
        <p:nvPicPr>
          <p:cNvPr id="3" name="그림 2" descr="크기변환_fc9745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00438"/>
            <a:ext cx="5159367" cy="30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일본의 교육 제도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그림 4" descr="kyoikuseido.gif"/>
          <p:cNvPicPr>
            <a:picLocks noChangeAspect="1"/>
          </p:cNvPicPr>
          <p:nvPr/>
        </p:nvPicPr>
        <p:blipFill rotWithShape="1">
          <a:blip r:embed="rId2"/>
          <a:srcRect t="7325" b="16056"/>
          <a:stretch/>
        </p:blipFill>
        <p:spPr>
          <a:xfrm>
            <a:off x="755576" y="1292858"/>
            <a:ext cx="6858048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>
            <a:grpSpLocks/>
          </p:cNvGrpSpPr>
          <p:nvPr/>
        </p:nvGrpSpPr>
        <p:grpSpPr bwMode="auto">
          <a:xfrm>
            <a:off x="1571625" y="476672"/>
            <a:ext cx="6858000" cy="1025525"/>
            <a:chOff x="1643063" y="1819264"/>
            <a:chExt cx="6858027" cy="1025532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1643063" y="1916102"/>
              <a:ext cx="6000774" cy="571504"/>
            </a:xfrm>
            <a:prstGeom prst="roundRect">
              <a:avLst>
                <a:gd name="adj" fmla="val 34445"/>
              </a:avLst>
            </a:prstGeom>
            <a:gradFill flip="none" rotWithShape="1">
              <a:gsLst>
                <a:gs pos="0">
                  <a:srgbClr val="0672E8"/>
                </a:gs>
                <a:gs pos="72000">
                  <a:srgbClr val="B2CEFC"/>
                </a:gs>
                <a:gs pos="100000">
                  <a:srgbClr val="1F87F9"/>
                </a:gs>
              </a:gsLst>
              <a:lin ang="16200000" scaled="1"/>
              <a:tileRect/>
            </a:gradFill>
            <a:ln w="381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목          차</a:t>
              </a:r>
              <a:endParaRPr kumimoji="0"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1714480" y="1819264"/>
              <a:ext cx="142876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맑은 고딕"/>
                  <a:ea typeface="맑은 고딕"/>
                </a:rPr>
                <a:t>*</a:t>
              </a:r>
              <a:endParaRPr kumimoji="0" lang="ko-KR" altLang="en-US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4" name="TextBox 14"/>
            <p:cNvSpPr txBox="1"/>
            <p:nvPr/>
          </p:nvSpPr>
          <p:spPr>
            <a:xfrm>
              <a:off x="7072330" y="1829133"/>
              <a:ext cx="142876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맑은 고딕"/>
                  <a:ea typeface="맑은 고딕"/>
                </a:rPr>
                <a:t>*</a:t>
              </a:r>
              <a:endParaRPr kumimoji="0" lang="ko-KR" altLang="en-US" dirty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076" name="모서리가 둥근 직사각형 55"/>
          <p:cNvSpPr>
            <a:spLocks noChangeArrowheads="1"/>
          </p:cNvSpPr>
          <p:nvPr/>
        </p:nvSpPr>
        <p:spPr bwMode="auto">
          <a:xfrm>
            <a:off x="1743075" y="2712914"/>
            <a:ext cx="5715000" cy="500062"/>
          </a:xfrm>
          <a:prstGeom prst="roundRect">
            <a:avLst>
              <a:gd name="adj" fmla="val 19208"/>
            </a:avLst>
          </a:prstGeom>
          <a:solidFill>
            <a:srgbClr val="FFFFFF"/>
          </a:solidFill>
          <a:ln w="12700" algn="ctr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7" name="모서리가 둥근 직사각형 58"/>
          <p:cNvSpPr>
            <a:spLocks noChangeArrowheads="1"/>
          </p:cNvSpPr>
          <p:nvPr/>
        </p:nvSpPr>
        <p:spPr bwMode="auto">
          <a:xfrm>
            <a:off x="1752600" y="1556792"/>
            <a:ext cx="5715000" cy="500062"/>
          </a:xfrm>
          <a:prstGeom prst="roundRect">
            <a:avLst>
              <a:gd name="adj" fmla="val 15398"/>
            </a:avLst>
          </a:prstGeom>
          <a:solidFill>
            <a:srgbClr val="FFFFFF"/>
          </a:solidFill>
          <a:ln w="12700" algn="ctr">
            <a:solidFill>
              <a:srgbClr val="4BACC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8" name="직사각형 9"/>
          <p:cNvSpPr>
            <a:spLocks noChangeArrowheads="1"/>
          </p:cNvSpPr>
          <p:nvPr/>
        </p:nvSpPr>
        <p:spPr bwMode="auto">
          <a:xfrm>
            <a:off x="2273300" y="1614572"/>
            <a:ext cx="244971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300" b="1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Chapter 1   </a:t>
            </a:r>
            <a:r>
              <a:rPr kumimoji="0" lang="ko-KR" alt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가정</a:t>
            </a:r>
            <a:endParaRPr kumimoji="0" lang="ko-KR" alt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79" name="직사각형 10"/>
          <p:cNvSpPr>
            <a:spLocks noChangeArrowheads="1"/>
          </p:cNvSpPr>
          <p:nvPr/>
        </p:nvSpPr>
        <p:spPr bwMode="auto">
          <a:xfrm>
            <a:off x="2286000" y="2766700"/>
            <a:ext cx="244971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300" b="1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Chapter 2   </a:t>
            </a:r>
            <a:r>
              <a:rPr kumimoji="0" lang="ko-KR" alt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학교</a:t>
            </a:r>
            <a:endParaRPr kumimoji="0" lang="ko-KR" alt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80" name="모서리가 둥근 직사각형 63"/>
          <p:cNvSpPr>
            <a:spLocks noChangeArrowheads="1"/>
          </p:cNvSpPr>
          <p:nvPr/>
        </p:nvSpPr>
        <p:spPr bwMode="auto">
          <a:xfrm>
            <a:off x="1714500" y="5017169"/>
            <a:ext cx="5715000" cy="500063"/>
          </a:xfrm>
          <a:prstGeom prst="roundRect">
            <a:avLst>
              <a:gd name="adj" fmla="val 19208"/>
            </a:avLst>
          </a:prstGeom>
          <a:solidFill>
            <a:srgbClr val="FFFFFF"/>
          </a:solidFill>
          <a:ln w="12700" algn="ctr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1" name="모서리가 둥근 직사각형 66"/>
          <p:cNvSpPr>
            <a:spLocks noChangeArrowheads="1"/>
          </p:cNvSpPr>
          <p:nvPr/>
        </p:nvSpPr>
        <p:spPr bwMode="auto">
          <a:xfrm>
            <a:off x="1724025" y="3865041"/>
            <a:ext cx="5715000" cy="500063"/>
          </a:xfrm>
          <a:prstGeom prst="roundRect">
            <a:avLst>
              <a:gd name="adj" fmla="val 19208"/>
            </a:avLst>
          </a:prstGeom>
          <a:solidFill>
            <a:srgbClr val="FFFFFF"/>
          </a:solidFill>
          <a:ln w="12700" algn="ctr">
            <a:solidFill>
              <a:srgbClr val="4BACC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kumimoji="0" lang="ko-KR" altLang="en-US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2" name="직사각형 9"/>
          <p:cNvSpPr>
            <a:spLocks noChangeArrowheads="1"/>
          </p:cNvSpPr>
          <p:nvPr/>
        </p:nvSpPr>
        <p:spPr bwMode="auto">
          <a:xfrm>
            <a:off x="2281238" y="3918828"/>
            <a:ext cx="277672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300" b="1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Chapter </a:t>
            </a:r>
            <a:r>
              <a:rPr kumimoji="0" lang="en-US" altLang="ko-KR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   </a:t>
            </a:r>
            <a:r>
              <a:rPr kumimoji="0" lang="ko-KR" alt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기업</a:t>
            </a:r>
            <a:r>
              <a:rPr kumimoji="0" lang="en-US" altLang="ko-KR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   </a:t>
            </a:r>
            <a:endParaRPr kumimoji="0" lang="ko-KR" alt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83" name="직사각형 10"/>
          <p:cNvSpPr>
            <a:spLocks noChangeArrowheads="1"/>
          </p:cNvSpPr>
          <p:nvPr/>
        </p:nvSpPr>
        <p:spPr bwMode="auto">
          <a:xfrm>
            <a:off x="2281238" y="5070956"/>
            <a:ext cx="25314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300" b="1" dirty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en-US" altLang="ko-KR" sz="2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Chapter </a:t>
            </a:r>
            <a:r>
              <a:rPr kumimoji="0" lang="en-US" altLang="ko-KR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   </a:t>
            </a:r>
            <a:r>
              <a:rPr kumimoji="0" lang="ko-KR" altLang="en-US" sz="2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국가</a:t>
            </a:r>
            <a:endParaRPr kumimoji="0" lang="ko-KR" alt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6288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313" y="2784351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3936479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6" descr="Image:Crystal Clear action bui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5016599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학  기  제  </a:t>
            </a:r>
            <a:r>
              <a:rPr kumimoji="0" lang="en-US" altLang="ko-KR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예</a:t>
            </a:r>
            <a:r>
              <a:rPr kumimoji="0" lang="en-US" altLang="ko-KR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그림 5" descr="01-1.gif"/>
          <p:cNvPicPr>
            <a:picLocks noChangeAspect="1"/>
          </p:cNvPicPr>
          <p:nvPr/>
        </p:nvPicPr>
        <p:blipFill rotWithShape="1">
          <a:blip r:embed="rId2"/>
          <a:srcRect l="3216" t="9486" b="4369"/>
          <a:stretch/>
        </p:blipFill>
        <p:spPr>
          <a:xfrm>
            <a:off x="131335" y="1628800"/>
            <a:ext cx="876114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학교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일본의 입시제도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내용 개체 틀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000108"/>
            <a:ext cx="4643470" cy="3089211"/>
          </a:xfrm>
          <a:prstGeom prst="rect">
            <a:avLst/>
          </a:prstGeom>
        </p:spPr>
      </p:pic>
      <p:pic>
        <p:nvPicPr>
          <p:cNvPr id="7" name="그림 6" descr="htm_2005072005191540004200-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714752"/>
            <a:ext cx="5572164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</a:t>
            </a:r>
            <a:r>
              <a:rPr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기</a:t>
            </a:r>
            <a:r>
              <a:rPr lang="ko-KR" altLang="en-US" sz="4000" b="1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880090" cy="48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139605" y="2195504"/>
            <a:ext cx="4502717" cy="369332"/>
            <a:chOff x="4139605" y="2195504"/>
            <a:chExt cx="4502717" cy="369332"/>
          </a:xfrm>
        </p:grpSpPr>
        <p:cxnSp>
          <p:nvCxnSpPr>
            <p:cNvPr id="70" name="직선 연결선 69"/>
            <p:cNvCxnSpPr/>
            <p:nvPr/>
          </p:nvCxnSpPr>
          <p:spPr>
            <a:xfrm rot="10800000" flipH="1">
              <a:off x="4139605" y="2433638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51"/>
            <p:cNvSpPr>
              <a:spLocks noChangeArrowheads="1"/>
            </p:cNvSpPr>
            <p:nvPr/>
          </p:nvSpPr>
          <p:spPr bwMode="auto">
            <a:xfrm>
              <a:off x="6257937" y="2195504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팀워크 중시</a:t>
              </a:r>
              <a:endParaRPr kumimoji="0" lang="en-US" altLang="ko-KR" b="1" dirty="0">
                <a:gradFill>
                  <a:gsLst>
                    <a:gs pos="17000">
                      <a:srgbClr val="0068AC"/>
                    </a:gs>
                    <a:gs pos="100000">
                      <a:srgbClr val="1760A7"/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139605" y="2636912"/>
            <a:ext cx="4608859" cy="646331"/>
            <a:chOff x="4139605" y="2636912"/>
            <a:chExt cx="4608859" cy="646331"/>
          </a:xfrm>
        </p:grpSpPr>
        <p:cxnSp>
          <p:nvCxnSpPr>
            <p:cNvPr id="71" name="직선 연결선 70"/>
            <p:cNvCxnSpPr/>
            <p:nvPr/>
          </p:nvCxnSpPr>
          <p:spPr>
            <a:xfrm rot="10800000" flipH="1">
              <a:off x="4139605" y="2924943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신뢰관계가 될 때</a:t>
              </a:r>
              <a:r>
                <a:rPr lang="en-US" altLang="ko-KR" b="1" dirty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까지 시간이 걸림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39605" y="3380687"/>
            <a:ext cx="4502716" cy="369332"/>
            <a:chOff x="4139605" y="3380687"/>
            <a:chExt cx="4502716" cy="369332"/>
          </a:xfrm>
        </p:grpSpPr>
        <p:cxnSp>
          <p:nvCxnSpPr>
            <p:cNvPr id="72" name="직선 연결선 71"/>
            <p:cNvCxnSpPr/>
            <p:nvPr/>
          </p:nvCxnSpPr>
          <p:spPr>
            <a:xfrm rot="10800000" flipH="1">
              <a:off x="4139605" y="350100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약 속 엄 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139605" y="3892406"/>
            <a:ext cx="4502715" cy="369332"/>
            <a:chOff x="4139605" y="3892406"/>
            <a:chExt cx="4502715" cy="369332"/>
          </a:xfrm>
        </p:grpSpPr>
        <p:cxnSp>
          <p:nvCxnSpPr>
            <p:cNvPr id="73" name="직선 연결선 72"/>
            <p:cNvCxnSpPr/>
            <p:nvPr/>
          </p:nvCxnSpPr>
          <p:spPr>
            <a:xfrm rot="10800000" flipH="1">
              <a:off x="4139605" y="407707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존경어와 </a:t>
              </a:r>
              <a:r>
                <a:rPr kumimoji="0" lang="ko-KR" altLang="en-US" b="1" dirty="0" err="1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겸양어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cfile9.uf.tistory.com/original/15177C3351079158123B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1214" r="3619" b="6083"/>
          <a:stretch/>
        </p:blipFill>
        <p:spPr bwMode="auto">
          <a:xfrm>
            <a:off x="302644" y="2434867"/>
            <a:ext cx="3600000" cy="2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139953" y="4437112"/>
            <a:ext cx="4472616" cy="369332"/>
            <a:chOff x="4139953" y="4437112"/>
            <a:chExt cx="4472616" cy="369332"/>
          </a:xfrm>
        </p:grpSpPr>
        <p:cxnSp>
          <p:nvCxnSpPr>
            <p:cNvPr id="22" name="직선 연결선 21"/>
            <p:cNvCxnSpPr/>
            <p:nvPr/>
          </p:nvCxnSpPr>
          <p:spPr>
            <a:xfrm rot="10800000" flipH="1">
              <a:off x="4139953" y="458112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139953" y="4975381"/>
            <a:ext cx="4464495" cy="369332"/>
            <a:chOff x="4139953" y="4975381"/>
            <a:chExt cx="4464495" cy="369332"/>
          </a:xfrm>
        </p:grpSpPr>
        <p:cxnSp>
          <p:nvCxnSpPr>
            <p:cNvPr id="24" name="직선 연결선 23"/>
            <p:cNvCxnSpPr/>
            <p:nvPr/>
          </p:nvCxnSpPr>
          <p:spPr>
            <a:xfrm rot="10800000" flipH="1">
              <a:off x="4139953" y="515719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51"/>
            <p:cNvSpPr>
              <a:spLocks noChangeArrowheads="1"/>
            </p:cNvSpPr>
            <p:nvPr/>
          </p:nvSpPr>
          <p:spPr bwMode="auto">
            <a:xfrm>
              <a:off x="6220063" y="4975381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선 물 </a:t>
              </a:r>
              <a:r>
                <a:rPr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문 화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" name="직사각형 51"/>
          <p:cNvSpPr>
            <a:spLocks noChangeArrowheads="1"/>
          </p:cNvSpPr>
          <p:nvPr/>
        </p:nvSpPr>
        <p:spPr bwMode="auto">
          <a:xfrm>
            <a:off x="6257937" y="2195504"/>
            <a:ext cx="238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팀워크 중시</a:t>
            </a:r>
            <a:endParaRPr lang="en-US" altLang="ko-KR" b="1" dirty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139605" y="3380687"/>
            <a:ext cx="4502716" cy="369332"/>
            <a:chOff x="4139605" y="3380687"/>
            <a:chExt cx="4502716" cy="369332"/>
          </a:xfrm>
        </p:grpSpPr>
        <p:cxnSp>
          <p:nvCxnSpPr>
            <p:cNvPr id="72" name="직선 연결선 71"/>
            <p:cNvCxnSpPr/>
            <p:nvPr/>
          </p:nvCxnSpPr>
          <p:spPr>
            <a:xfrm rot="10800000" flipH="1">
              <a:off x="4139605" y="350100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약 속 엄 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139605" y="3892406"/>
            <a:ext cx="4502715" cy="369332"/>
            <a:chOff x="4139605" y="3892406"/>
            <a:chExt cx="4502715" cy="369332"/>
          </a:xfrm>
        </p:grpSpPr>
        <p:cxnSp>
          <p:nvCxnSpPr>
            <p:cNvPr id="73" name="직선 연결선 72"/>
            <p:cNvCxnSpPr/>
            <p:nvPr/>
          </p:nvCxnSpPr>
          <p:spPr>
            <a:xfrm rot="10800000" flipH="1">
              <a:off x="4139605" y="407707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존경어와 </a:t>
              </a:r>
              <a:r>
                <a:rPr kumimoji="0" lang="ko-KR" altLang="en-US" b="1" dirty="0" err="1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겸양어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139953" y="4437112"/>
            <a:ext cx="4472616" cy="369332"/>
            <a:chOff x="4139953" y="4437112"/>
            <a:chExt cx="4472616" cy="369332"/>
          </a:xfrm>
        </p:grpSpPr>
        <p:cxnSp>
          <p:nvCxnSpPr>
            <p:cNvPr id="22" name="직선 연결선 21"/>
            <p:cNvCxnSpPr/>
            <p:nvPr/>
          </p:nvCxnSpPr>
          <p:spPr>
            <a:xfrm rot="10800000" flipH="1">
              <a:off x="4139953" y="458112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139953" y="4975381"/>
            <a:ext cx="4464495" cy="369332"/>
            <a:chOff x="4139953" y="4975381"/>
            <a:chExt cx="4464495" cy="369332"/>
          </a:xfrm>
        </p:grpSpPr>
        <p:cxnSp>
          <p:nvCxnSpPr>
            <p:cNvPr id="24" name="직선 연결선 23"/>
            <p:cNvCxnSpPr/>
            <p:nvPr/>
          </p:nvCxnSpPr>
          <p:spPr>
            <a:xfrm rot="10800000" flipH="1">
              <a:off x="4139953" y="515719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51"/>
            <p:cNvSpPr>
              <a:spLocks noChangeArrowheads="1"/>
            </p:cNvSpPr>
            <p:nvPr/>
          </p:nvSpPr>
          <p:spPr bwMode="auto">
            <a:xfrm>
              <a:off x="6220063" y="4975381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선 물 </a:t>
              </a:r>
              <a:r>
                <a:rPr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문 화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39952" y="2636912"/>
            <a:ext cx="4608512" cy="646331"/>
            <a:chOff x="4139952" y="2636912"/>
            <a:chExt cx="4608512" cy="646331"/>
          </a:xfrm>
        </p:grpSpPr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신뢰관계가 되기 까지 시간이 걸림</a:t>
              </a:r>
              <a:endParaRPr lang="en-US" altLang="ko-KR" b="1" dirty="0">
                <a:gradFill>
                  <a:gsLst>
                    <a:gs pos="17000">
                      <a:srgbClr val="0068AC"/>
                    </a:gs>
                    <a:gs pos="100000">
                      <a:srgbClr val="1760A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0800000" flipH="1">
              <a:off x="4139952" y="2924943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/>
          <p:cNvCxnSpPr/>
          <p:nvPr/>
        </p:nvCxnSpPr>
        <p:spPr>
          <a:xfrm rot="10800000" flipH="1">
            <a:off x="4139952" y="2420887"/>
            <a:ext cx="216058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cfile25.uf.tistory.com/original/124B4C3B4E952DAE2609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0" y="2060848"/>
            <a:ext cx="3600000" cy="3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" name="직사각형 51"/>
          <p:cNvSpPr>
            <a:spLocks noChangeArrowheads="1"/>
          </p:cNvSpPr>
          <p:nvPr/>
        </p:nvSpPr>
        <p:spPr bwMode="auto">
          <a:xfrm>
            <a:off x="6257937" y="2195504"/>
            <a:ext cx="238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팀워크 중시</a:t>
            </a:r>
            <a:endParaRPr kumimoji="0"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139605" y="2636912"/>
            <a:ext cx="4608859" cy="646331"/>
            <a:chOff x="4139605" y="2636912"/>
            <a:chExt cx="4608859" cy="646331"/>
          </a:xfrm>
        </p:grpSpPr>
        <p:cxnSp>
          <p:nvCxnSpPr>
            <p:cNvPr id="71" name="직선 연결선 70"/>
            <p:cNvCxnSpPr/>
            <p:nvPr/>
          </p:nvCxnSpPr>
          <p:spPr>
            <a:xfrm rot="10800000" flipH="1">
              <a:off x="4139605" y="2924943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신뢰관계가 될 때</a:t>
              </a:r>
              <a:r>
                <a:rPr lang="en-US" altLang="ko-KR" b="1" dirty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까지 시간이 걸림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139605" y="3892406"/>
            <a:ext cx="4502715" cy="369332"/>
            <a:chOff x="4139605" y="3892406"/>
            <a:chExt cx="4502715" cy="369332"/>
          </a:xfrm>
        </p:grpSpPr>
        <p:cxnSp>
          <p:nvCxnSpPr>
            <p:cNvPr id="73" name="직선 연결선 72"/>
            <p:cNvCxnSpPr/>
            <p:nvPr/>
          </p:nvCxnSpPr>
          <p:spPr>
            <a:xfrm rot="10800000" flipH="1">
              <a:off x="4139605" y="407707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존경어와 </a:t>
              </a:r>
              <a:r>
                <a:rPr kumimoji="0" lang="ko-KR" altLang="en-US" b="1" dirty="0" err="1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겸양어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139953" y="4437112"/>
            <a:ext cx="4472616" cy="369332"/>
            <a:chOff x="4139953" y="4437112"/>
            <a:chExt cx="4472616" cy="369332"/>
          </a:xfrm>
        </p:grpSpPr>
        <p:cxnSp>
          <p:nvCxnSpPr>
            <p:cNvPr id="22" name="직선 연결선 21"/>
            <p:cNvCxnSpPr/>
            <p:nvPr/>
          </p:nvCxnSpPr>
          <p:spPr>
            <a:xfrm rot="10800000" flipH="1">
              <a:off x="4139953" y="458112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139953" y="4975381"/>
            <a:ext cx="4464495" cy="369332"/>
            <a:chOff x="4139953" y="4975381"/>
            <a:chExt cx="4464495" cy="369332"/>
          </a:xfrm>
        </p:grpSpPr>
        <p:cxnSp>
          <p:nvCxnSpPr>
            <p:cNvPr id="24" name="직선 연결선 23"/>
            <p:cNvCxnSpPr/>
            <p:nvPr/>
          </p:nvCxnSpPr>
          <p:spPr>
            <a:xfrm rot="10800000" flipH="1">
              <a:off x="4139953" y="515719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51"/>
            <p:cNvSpPr>
              <a:spLocks noChangeArrowheads="1"/>
            </p:cNvSpPr>
            <p:nvPr/>
          </p:nvSpPr>
          <p:spPr bwMode="auto">
            <a:xfrm>
              <a:off x="6220063" y="4975381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선 물 </a:t>
              </a:r>
              <a:r>
                <a:rPr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문 화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39605" y="3380687"/>
            <a:ext cx="4502716" cy="646331"/>
            <a:chOff x="4139605" y="3380687"/>
            <a:chExt cx="4502716" cy="646331"/>
          </a:xfrm>
        </p:grpSpPr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약 속 엄 수</a:t>
              </a:r>
              <a:endParaRPr lang="en-US" altLang="ko-KR" b="1" dirty="0">
                <a:gradFill>
                  <a:gsLst>
                    <a:gs pos="17000">
                      <a:srgbClr val="0068AC"/>
                    </a:gs>
                    <a:gs pos="100000">
                      <a:srgbClr val="1760A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0800000" flipH="1">
              <a:off x="4139605" y="3573015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/>
          <p:cNvCxnSpPr/>
          <p:nvPr/>
        </p:nvCxnSpPr>
        <p:spPr>
          <a:xfrm rot="10800000" flipH="1">
            <a:off x="4139952" y="2420887"/>
            <a:ext cx="216058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encrypted-tbn2.gstatic.com/images?q=tbn:ANd9GcTVgk8I6UXZFzE1wOTbeyeiw3qXsD3SmMMqjkQRgJhY9WaD43U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-6137" r="18374"/>
          <a:stretch/>
        </p:blipFill>
        <p:spPr bwMode="auto">
          <a:xfrm>
            <a:off x="935523" y="1789557"/>
            <a:ext cx="2591888" cy="31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" name="직사각형 51"/>
          <p:cNvSpPr>
            <a:spLocks noChangeArrowheads="1"/>
          </p:cNvSpPr>
          <p:nvPr/>
        </p:nvSpPr>
        <p:spPr bwMode="auto">
          <a:xfrm>
            <a:off x="6257937" y="2195504"/>
            <a:ext cx="238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 smtClean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팀워크 중시</a:t>
            </a:r>
            <a:endParaRPr kumimoji="0"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139605" y="2636912"/>
            <a:ext cx="4608859" cy="646331"/>
            <a:chOff x="4139605" y="2636912"/>
            <a:chExt cx="4608859" cy="646331"/>
          </a:xfrm>
        </p:grpSpPr>
        <p:cxnSp>
          <p:nvCxnSpPr>
            <p:cNvPr id="71" name="직선 연결선 70"/>
            <p:cNvCxnSpPr/>
            <p:nvPr/>
          </p:nvCxnSpPr>
          <p:spPr>
            <a:xfrm rot="10800000" flipH="1">
              <a:off x="4139605" y="2924943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신뢰관계가 될 때</a:t>
              </a:r>
              <a:r>
                <a:rPr lang="en-US" altLang="ko-KR" b="1" dirty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까지 시간이 걸림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39605" y="3380687"/>
            <a:ext cx="4502716" cy="369332"/>
            <a:chOff x="4139605" y="3380687"/>
            <a:chExt cx="4502716" cy="369332"/>
          </a:xfrm>
        </p:grpSpPr>
        <p:cxnSp>
          <p:nvCxnSpPr>
            <p:cNvPr id="72" name="직선 연결선 71"/>
            <p:cNvCxnSpPr/>
            <p:nvPr/>
          </p:nvCxnSpPr>
          <p:spPr>
            <a:xfrm rot="10800000" flipH="1">
              <a:off x="4139605" y="350100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약 속 엄 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139953" y="4437112"/>
            <a:ext cx="4472616" cy="369332"/>
            <a:chOff x="4139953" y="4437112"/>
            <a:chExt cx="4472616" cy="369332"/>
          </a:xfrm>
        </p:grpSpPr>
        <p:cxnSp>
          <p:nvCxnSpPr>
            <p:cNvPr id="22" name="직선 연결선 21"/>
            <p:cNvCxnSpPr/>
            <p:nvPr/>
          </p:nvCxnSpPr>
          <p:spPr>
            <a:xfrm rot="10800000" flipH="1">
              <a:off x="4139953" y="458112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139953" y="4975381"/>
            <a:ext cx="4464495" cy="369332"/>
            <a:chOff x="4139953" y="4975381"/>
            <a:chExt cx="4464495" cy="369332"/>
          </a:xfrm>
        </p:grpSpPr>
        <p:cxnSp>
          <p:nvCxnSpPr>
            <p:cNvPr id="24" name="직선 연결선 23"/>
            <p:cNvCxnSpPr/>
            <p:nvPr/>
          </p:nvCxnSpPr>
          <p:spPr>
            <a:xfrm rot="10800000" flipH="1">
              <a:off x="4139953" y="515719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51"/>
            <p:cNvSpPr>
              <a:spLocks noChangeArrowheads="1"/>
            </p:cNvSpPr>
            <p:nvPr/>
          </p:nvSpPr>
          <p:spPr bwMode="auto">
            <a:xfrm>
              <a:off x="6220063" y="4975381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선 물 </a:t>
              </a:r>
              <a:r>
                <a:rPr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문 화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39952" y="3892406"/>
            <a:ext cx="4502368" cy="369332"/>
            <a:chOff x="4139952" y="3892406"/>
            <a:chExt cx="4502368" cy="369332"/>
          </a:xfrm>
        </p:grpSpPr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존경어와 </a:t>
              </a:r>
              <a:r>
                <a:rPr lang="ko-KR" altLang="en-US" b="1" dirty="0" err="1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겸양어</a:t>
              </a: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0800000" flipH="1">
              <a:off x="4139952" y="4077071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/>
          <p:cNvCxnSpPr/>
          <p:nvPr/>
        </p:nvCxnSpPr>
        <p:spPr>
          <a:xfrm rot="10800000" flipH="1">
            <a:off x="4139952" y="2420888"/>
            <a:ext cx="216058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encrypted-tbn0.gstatic.com/images?q=tbn:ANd9GcRqD7uKIUTFpy4jwAAGLRLxja4NR7-xzxuVXqFKxhbPxeegd4Q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939" r="4227" b="9128"/>
          <a:stretch/>
        </p:blipFill>
        <p:spPr bwMode="auto">
          <a:xfrm>
            <a:off x="288358" y="2167889"/>
            <a:ext cx="3628572" cy="29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" name="직사각형 51"/>
          <p:cNvSpPr>
            <a:spLocks noChangeArrowheads="1"/>
          </p:cNvSpPr>
          <p:nvPr/>
        </p:nvSpPr>
        <p:spPr bwMode="auto">
          <a:xfrm>
            <a:off x="6257937" y="2195504"/>
            <a:ext cx="2384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팀워크 중시</a:t>
            </a:r>
            <a:endParaRPr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139605" y="2636912"/>
            <a:ext cx="4608859" cy="646331"/>
            <a:chOff x="4139605" y="2636912"/>
            <a:chExt cx="4608859" cy="646331"/>
          </a:xfrm>
        </p:grpSpPr>
        <p:cxnSp>
          <p:nvCxnSpPr>
            <p:cNvPr id="71" name="직선 연결선 70"/>
            <p:cNvCxnSpPr/>
            <p:nvPr/>
          </p:nvCxnSpPr>
          <p:spPr>
            <a:xfrm rot="10800000" flipH="1">
              <a:off x="4139605" y="2924943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신뢰관계가 될 때</a:t>
              </a:r>
              <a:r>
                <a:rPr lang="en-US" altLang="ko-KR" b="1" dirty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까지 시간이 걸림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39605" y="3380687"/>
            <a:ext cx="4502716" cy="369332"/>
            <a:chOff x="4139605" y="3380687"/>
            <a:chExt cx="4502716" cy="369332"/>
          </a:xfrm>
        </p:grpSpPr>
        <p:cxnSp>
          <p:nvCxnSpPr>
            <p:cNvPr id="72" name="직선 연결선 71"/>
            <p:cNvCxnSpPr/>
            <p:nvPr/>
          </p:nvCxnSpPr>
          <p:spPr>
            <a:xfrm rot="10800000" flipH="1">
              <a:off x="4139605" y="350100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약 속 엄 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139605" y="3892406"/>
            <a:ext cx="4502715" cy="369332"/>
            <a:chOff x="4139605" y="3892406"/>
            <a:chExt cx="4502715" cy="369332"/>
          </a:xfrm>
        </p:grpSpPr>
        <p:cxnSp>
          <p:nvCxnSpPr>
            <p:cNvPr id="73" name="직선 연결선 72"/>
            <p:cNvCxnSpPr/>
            <p:nvPr/>
          </p:nvCxnSpPr>
          <p:spPr>
            <a:xfrm rot="10800000" flipH="1">
              <a:off x="4139605" y="407707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존경어와 </a:t>
              </a:r>
              <a:r>
                <a:rPr kumimoji="0" lang="ko-KR" altLang="en-US" b="1" dirty="0" err="1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겸양어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139953" y="4975381"/>
            <a:ext cx="4464495" cy="369332"/>
            <a:chOff x="4139953" y="4975381"/>
            <a:chExt cx="4464495" cy="369332"/>
          </a:xfrm>
        </p:grpSpPr>
        <p:cxnSp>
          <p:nvCxnSpPr>
            <p:cNvPr id="24" name="직선 연결선 23"/>
            <p:cNvCxnSpPr/>
            <p:nvPr/>
          </p:nvCxnSpPr>
          <p:spPr>
            <a:xfrm rot="10800000" flipH="1">
              <a:off x="4139953" y="515719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51"/>
            <p:cNvSpPr>
              <a:spLocks noChangeArrowheads="1"/>
            </p:cNvSpPr>
            <p:nvPr/>
          </p:nvSpPr>
          <p:spPr bwMode="auto">
            <a:xfrm>
              <a:off x="6220063" y="4975381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선 물 </a:t>
              </a:r>
              <a:r>
                <a:rPr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문 화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139952" y="4437112"/>
            <a:ext cx="4472617" cy="369332"/>
            <a:chOff x="4139952" y="4437112"/>
            <a:chExt cx="4472617" cy="369332"/>
          </a:xfrm>
        </p:grpSpPr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 rot="10800000" flipH="1">
              <a:off x="4139952" y="4653135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직선 연결선 27"/>
          <p:cNvCxnSpPr/>
          <p:nvPr/>
        </p:nvCxnSpPr>
        <p:spPr>
          <a:xfrm rot="10800000" flipH="1">
            <a:off x="4139952" y="2420888"/>
            <a:ext cx="216058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encrypted-tbn1.gstatic.com/images?q=tbn:ANd9GcR1YCeiunXBbym4UnUkAOWY4m23ADK0VBCp8VwR8xRrm1LGs8uY6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3144213" cy="31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114300" y="5200650"/>
            <a:ext cx="3976688" cy="757238"/>
          </a:xfrm>
          <a:prstGeom prst="ellipse">
            <a:avLst/>
          </a:prstGeom>
          <a:gradFill rotWithShape="1">
            <a:gsLst>
              <a:gs pos="0">
                <a:srgbClr val="000000">
                  <a:alpha val="77000"/>
                </a:srgbClr>
              </a:gs>
              <a:gs pos="100000">
                <a:srgbClr val="C0C0C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" name="직사각형 51"/>
          <p:cNvSpPr>
            <a:spLocks noChangeArrowheads="1"/>
          </p:cNvSpPr>
          <p:nvPr/>
        </p:nvSpPr>
        <p:spPr bwMode="auto">
          <a:xfrm>
            <a:off x="6257937" y="2195504"/>
            <a:ext cx="2384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팀워크 중시</a:t>
            </a:r>
            <a:endParaRPr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gradFill>
                <a:gsLst>
                  <a:gs pos="17000">
                    <a:srgbClr val="0068AC"/>
                  </a:gs>
                  <a:gs pos="100000">
                    <a:srgbClr val="1760A7"/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139605" y="2636912"/>
            <a:ext cx="4608859" cy="646331"/>
            <a:chOff x="4139605" y="2636912"/>
            <a:chExt cx="4608859" cy="646331"/>
          </a:xfrm>
        </p:grpSpPr>
        <p:cxnSp>
          <p:nvCxnSpPr>
            <p:cNvPr id="71" name="직선 연결선 70"/>
            <p:cNvCxnSpPr/>
            <p:nvPr/>
          </p:nvCxnSpPr>
          <p:spPr>
            <a:xfrm rot="10800000" flipH="1">
              <a:off x="4139605" y="2924943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51"/>
            <p:cNvSpPr>
              <a:spLocks noChangeArrowheads="1"/>
            </p:cNvSpPr>
            <p:nvPr/>
          </p:nvSpPr>
          <p:spPr bwMode="auto">
            <a:xfrm>
              <a:off x="6257937" y="2636912"/>
              <a:ext cx="24905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신뢰관계가 될 때</a:t>
              </a:r>
              <a:r>
                <a:rPr lang="en-US" altLang="ko-KR" b="1" dirty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까지 시간이 걸림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39605" y="3380687"/>
            <a:ext cx="4502716" cy="369332"/>
            <a:chOff x="4139605" y="3380687"/>
            <a:chExt cx="4502716" cy="369332"/>
          </a:xfrm>
        </p:grpSpPr>
        <p:cxnSp>
          <p:nvCxnSpPr>
            <p:cNvPr id="72" name="직선 연결선 71"/>
            <p:cNvCxnSpPr/>
            <p:nvPr/>
          </p:nvCxnSpPr>
          <p:spPr>
            <a:xfrm rot="10800000" flipH="1">
              <a:off x="4139605" y="350100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직사각형 51"/>
            <p:cNvSpPr>
              <a:spLocks noChangeArrowheads="1"/>
            </p:cNvSpPr>
            <p:nvPr/>
          </p:nvSpPr>
          <p:spPr bwMode="auto">
            <a:xfrm>
              <a:off x="6257936" y="3380687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약 속 엄 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139605" y="3892406"/>
            <a:ext cx="4502715" cy="369332"/>
            <a:chOff x="4139605" y="3892406"/>
            <a:chExt cx="4502715" cy="369332"/>
          </a:xfrm>
        </p:grpSpPr>
        <p:cxnSp>
          <p:nvCxnSpPr>
            <p:cNvPr id="73" name="직선 연결선 72"/>
            <p:cNvCxnSpPr/>
            <p:nvPr/>
          </p:nvCxnSpPr>
          <p:spPr>
            <a:xfrm rot="10800000" flipH="1">
              <a:off x="4139605" y="4077071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직사각형 51"/>
            <p:cNvSpPr>
              <a:spLocks noChangeArrowheads="1"/>
            </p:cNvSpPr>
            <p:nvPr/>
          </p:nvSpPr>
          <p:spPr bwMode="auto">
            <a:xfrm>
              <a:off x="6257935" y="3892406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존경어와 </a:t>
              </a:r>
              <a:r>
                <a:rPr kumimoji="0" lang="ko-KR" altLang="en-US" b="1" dirty="0" err="1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겸양어</a:t>
              </a: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 주의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139953" y="4437112"/>
            <a:ext cx="4472616" cy="369332"/>
            <a:chOff x="4139953" y="4437112"/>
            <a:chExt cx="4472616" cy="369332"/>
          </a:xfrm>
        </p:grpSpPr>
        <p:cxnSp>
          <p:nvCxnSpPr>
            <p:cNvPr id="22" name="직선 연결선 21"/>
            <p:cNvCxnSpPr/>
            <p:nvPr/>
          </p:nvCxnSpPr>
          <p:spPr>
            <a:xfrm rot="10800000" flipH="1">
              <a:off x="4139953" y="4581127"/>
              <a:ext cx="216058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51"/>
            <p:cNvSpPr>
              <a:spLocks noChangeArrowheads="1"/>
            </p:cNvSpPr>
            <p:nvPr/>
          </p:nvSpPr>
          <p:spPr bwMode="auto">
            <a:xfrm>
              <a:off x="6228184" y="4437112"/>
              <a:ext cx="2384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 smtClean="0">
                  <a:gradFill>
                    <a:gsLst>
                      <a:gs pos="17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개인적인 부분이 강함</a:t>
              </a:r>
              <a:endParaRPr kumimoji="0" lang="en-US" altLang="ko-KR" b="1" dirty="0">
                <a:gradFill>
                  <a:gsLst>
                    <a:gs pos="17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직사각형 51"/>
          <p:cNvSpPr>
            <a:spLocks noChangeArrowheads="1"/>
          </p:cNvSpPr>
          <p:nvPr/>
        </p:nvSpPr>
        <p:spPr bwMode="auto">
          <a:xfrm>
            <a:off x="6220063" y="4975381"/>
            <a:ext cx="238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gradFill>
                <a:gsLst>
                  <a:gs pos="1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직사각형 44"/>
          <p:cNvSpPr>
            <a:spLocks noChangeArrowheads="1"/>
          </p:cNvSpPr>
          <p:nvPr/>
        </p:nvSpPr>
        <p:spPr bwMode="auto">
          <a:xfrm>
            <a:off x="140081" y="713456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기 업 문 화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139952" y="4989504"/>
            <a:ext cx="3460944" cy="369332"/>
            <a:chOff x="4139952" y="4989504"/>
            <a:chExt cx="3460944" cy="369332"/>
          </a:xfrm>
        </p:grpSpPr>
        <p:sp>
          <p:nvSpPr>
            <p:cNvPr id="2" name="직사각형 1"/>
            <p:cNvSpPr/>
            <p:nvPr/>
          </p:nvSpPr>
          <p:spPr>
            <a:xfrm>
              <a:off x="6300540" y="4989504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dirty="0" smtClean="0">
                  <a:gradFill>
                    <a:gsLst>
                      <a:gs pos="17000">
                        <a:srgbClr val="0068AC"/>
                      </a:gs>
                      <a:gs pos="100000">
                        <a:srgbClr val="1760A7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선 물 문 화</a:t>
              </a:r>
              <a:endParaRPr lang="en-US" altLang="ko-KR" b="1" dirty="0">
                <a:gradFill>
                  <a:gsLst>
                    <a:gs pos="17000">
                      <a:srgbClr val="0068AC"/>
                    </a:gs>
                    <a:gs pos="100000">
                      <a:srgbClr val="1760A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0800000" flipH="1">
              <a:off x="4139952" y="5157191"/>
              <a:ext cx="2160587" cy="0"/>
            </a:xfrm>
            <a:prstGeom prst="line">
              <a:avLst/>
            </a:prstGeom>
            <a:ln w="28575">
              <a:solidFill>
                <a:srgbClr val="1199FF"/>
              </a:solidFill>
              <a:prstDash val="sysDash"/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/>
          <p:cNvCxnSpPr/>
          <p:nvPr/>
        </p:nvCxnSpPr>
        <p:spPr>
          <a:xfrm rot="10800000" flipH="1">
            <a:off x="4139952" y="2420887"/>
            <a:ext cx="216058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9" t="43590" r="40964" b="20606"/>
          <a:stretch/>
        </p:blipFill>
        <p:spPr bwMode="auto">
          <a:xfrm>
            <a:off x="790259" y="2217372"/>
            <a:ext cx="2870646" cy="298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3"/>
          <p:cNvGrpSpPr>
            <a:grpSpLocks/>
          </p:cNvGrpSpPr>
          <p:nvPr/>
        </p:nvGrpSpPr>
        <p:grpSpPr bwMode="auto">
          <a:xfrm rot="5400000">
            <a:off x="2087725" y="80629"/>
            <a:ext cx="4968550" cy="7200800"/>
            <a:chOff x="392946" y="2161010"/>
            <a:chExt cx="2321666" cy="1267990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438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39953" y="2228465"/>
              <a:ext cx="2213894" cy="1142472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</a:t>
            </a:r>
            <a:r>
              <a:rPr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기</a:t>
            </a:r>
            <a:r>
              <a:rPr lang="ko-KR" altLang="en-US" sz="4000" b="1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직사각형 44"/>
          <p:cNvSpPr>
            <a:spLocks noChangeArrowheads="1"/>
          </p:cNvSpPr>
          <p:nvPr/>
        </p:nvSpPr>
        <p:spPr bwMode="auto">
          <a:xfrm>
            <a:off x="140081" y="713456"/>
            <a:ext cx="199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 연봉 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92205"/>
              </p:ext>
            </p:extLst>
          </p:nvPr>
        </p:nvGraphicFramePr>
        <p:xfrm>
          <a:off x="1259632" y="1297353"/>
          <a:ext cx="6675922" cy="47379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65529"/>
                <a:gridCol w="2958648"/>
                <a:gridCol w="2351745"/>
              </a:tblGrid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순위</a:t>
                      </a:r>
                      <a:endParaRPr lang="ko-KR" altLang="en-US" dirty="0"/>
                    </a:p>
                  </a:txBody>
                  <a:tcPr>
                    <a:lnR>
                      <a:noFill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기업명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연봉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평균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lnL>
                      <a:noFill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키엔스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전자기기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1,164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28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니테레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방송국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1,015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이토추상사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종합상사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996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미쯔비시상사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종합상사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972</a:t>
                      </a:r>
                      <a:r>
                        <a:rPr lang="ko-KR" altLang="en-US" sz="1600" b="1" kern="0" spc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미츠이물산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종합상사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940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아사히텔레비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방송국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932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스미토모상사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종합상사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898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아사히신문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신문사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898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55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덴츠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광고회사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870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94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마루베니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종합상사</a:t>
                      </a:r>
                      <a:r>
                        <a:rPr lang="en-US" altLang="ko-KR" sz="1400" b="1" kern="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857</a:t>
                      </a: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만엔</a:t>
                      </a:r>
                      <a:endParaRPr lang="ko-KR" altLang="en-US" sz="1600" b="1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갈매기형 수장 33"/>
          <p:cNvSpPr/>
          <p:nvPr/>
        </p:nvSpPr>
        <p:spPr bwMode="auto">
          <a:xfrm>
            <a:off x="2555875" y="2491942"/>
            <a:ext cx="515938" cy="515937"/>
          </a:xfrm>
          <a:prstGeom prst="chevron">
            <a:avLst>
              <a:gd name="adj" fmla="val 67308"/>
            </a:avLst>
          </a:prstGeom>
          <a:gradFill>
            <a:gsLst>
              <a:gs pos="3000">
                <a:schemeClr val="tx1">
                  <a:lumMod val="75000"/>
                  <a:lumOff val="25000"/>
                </a:schemeClr>
              </a:gs>
              <a:gs pos="34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0070C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95536" y="3984664"/>
            <a:ext cx="1840850" cy="16045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대우혼</a:t>
            </a:r>
            <a:endParaRPr kumimoji="0"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가부장 제도</a:t>
            </a:r>
            <a:endParaRPr kumimoji="0" lang="ko-KR" altLang="en-US" sz="240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92946" y="1857364"/>
            <a:ext cx="1785950" cy="1785950"/>
          </a:xfrm>
          <a:prstGeom prst="roundRect">
            <a:avLst/>
          </a:prstGeom>
          <a:solidFill>
            <a:srgbClr val="56AF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571500" y="2036329"/>
            <a:ext cx="1419225" cy="1419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55576" y="2420888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고대</a:t>
            </a:r>
            <a:endParaRPr kumimoji="0" lang="ko-KR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갈매기형 수장 39"/>
          <p:cNvSpPr/>
          <p:nvPr/>
        </p:nvSpPr>
        <p:spPr bwMode="auto">
          <a:xfrm>
            <a:off x="5713413" y="2491942"/>
            <a:ext cx="515937" cy="515937"/>
          </a:xfrm>
          <a:prstGeom prst="chevron">
            <a:avLst>
              <a:gd name="adj" fmla="val 67308"/>
            </a:avLst>
          </a:prstGeom>
          <a:gradFill>
            <a:gsLst>
              <a:gs pos="3000">
                <a:schemeClr val="tx1">
                  <a:lumMod val="75000"/>
                  <a:lumOff val="25000"/>
                </a:schemeClr>
              </a:gs>
              <a:gs pos="34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0070C0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500499" y="1857364"/>
            <a:ext cx="1785950" cy="1785950"/>
          </a:xfrm>
          <a:prstGeom prst="roundRect">
            <a:avLst/>
          </a:prstGeom>
          <a:solidFill>
            <a:srgbClr val="56AF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3678238" y="2036329"/>
            <a:ext cx="1420812" cy="1419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635896" y="2420888"/>
            <a:ext cx="150133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중세</a:t>
            </a:r>
            <a:endParaRPr kumimoji="0" lang="ko-KR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608052" y="1857364"/>
            <a:ext cx="1785950" cy="1785950"/>
          </a:xfrm>
          <a:prstGeom prst="roundRect">
            <a:avLst/>
          </a:prstGeom>
          <a:solidFill>
            <a:srgbClr val="56AF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6786563" y="2036329"/>
            <a:ext cx="1419225" cy="1419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020272" y="2420888"/>
            <a:ext cx="16779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근대</a:t>
            </a:r>
            <a:endParaRPr kumimoji="0" lang="ko-KR" alt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347864" y="3980128"/>
            <a:ext cx="2152830" cy="18971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서민층 확대</a:t>
            </a:r>
            <a:endParaRPr kumimoji="0"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관직 세습</a:t>
            </a:r>
            <a:endParaRPr kumimoji="0" lang="ko-KR" altLang="en-US" sz="240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084168" y="4037848"/>
            <a:ext cx="2952328" cy="147938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가정의 유지와 존속</a:t>
            </a:r>
            <a:endParaRPr kumimoji="0"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dirty="0" smtClean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여성의 권리 인정</a:t>
            </a:r>
            <a:endParaRPr kumimoji="0" lang="ko-KR" altLang="en-US" sz="240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3095" name="직선 연결선 51"/>
          <p:cNvCxnSpPr>
            <a:cxnSpLocks noChangeShapeType="1"/>
          </p:cNvCxnSpPr>
          <p:nvPr/>
        </p:nvCxnSpPr>
        <p:spPr bwMode="auto">
          <a:xfrm>
            <a:off x="428625" y="6093296"/>
            <a:ext cx="7920038" cy="1587"/>
          </a:xfrm>
          <a:prstGeom prst="line">
            <a:avLst/>
          </a:prstGeom>
          <a:noFill/>
          <a:ln w="28575" algn="ctr">
            <a:solidFill>
              <a:srgbClr val="7F7F7F"/>
            </a:solidFill>
            <a:prstDash val="sysDash"/>
            <a:round/>
            <a:headEnd/>
            <a:tailEnd/>
          </a:ln>
        </p:spPr>
      </p:cxn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직사각형 44"/>
          <p:cNvSpPr>
            <a:spLocks noChangeArrowheads="1"/>
          </p:cNvSpPr>
          <p:nvPr/>
        </p:nvSpPr>
        <p:spPr bwMode="auto">
          <a:xfrm>
            <a:off x="140081" y="713456"/>
            <a:ext cx="2738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일본 가정의 역사적 변천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9"/>
          <p:cNvSpPr>
            <a:spLocks noChangeArrowheads="1"/>
          </p:cNvSpPr>
          <p:nvPr/>
        </p:nvSpPr>
        <p:spPr bwMode="auto">
          <a:xfrm>
            <a:off x="717550" y="4357688"/>
            <a:ext cx="2214563" cy="642937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8" name="Oval 49"/>
          <p:cNvSpPr>
            <a:spLocks noChangeArrowheads="1"/>
          </p:cNvSpPr>
          <p:nvPr/>
        </p:nvSpPr>
        <p:spPr bwMode="auto">
          <a:xfrm>
            <a:off x="3432175" y="4786313"/>
            <a:ext cx="2214563" cy="642937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9" name="Oval 49"/>
          <p:cNvSpPr>
            <a:spLocks noChangeArrowheads="1"/>
          </p:cNvSpPr>
          <p:nvPr/>
        </p:nvSpPr>
        <p:spPr bwMode="auto">
          <a:xfrm>
            <a:off x="6146800" y="4357688"/>
            <a:ext cx="2214563" cy="642937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100000">
                <a:srgbClr val="DDDDDD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3228" y="1785938"/>
            <a:ext cx="2351771" cy="2357435"/>
            <a:chOff x="623228" y="1785938"/>
            <a:chExt cx="2351771" cy="2357435"/>
          </a:xfrm>
        </p:grpSpPr>
        <p:pic>
          <p:nvPicPr>
            <p:cNvPr id="3076" name="Picture 20" descr="button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228" y="1785938"/>
              <a:ext cx="2351771" cy="235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842936" y="2351782"/>
              <a:ext cx="1965111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완만한</a:t>
              </a:r>
              <a:endParaRPr kumimoji="0" lang="en-US" altLang="ko-KR" sz="3200" b="1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cs typeface="Arial" pitchFamily="34" charset="0"/>
                </a:rPr>
                <a:t>경기</a:t>
              </a:r>
              <a:r>
                <a:rPr lang="en-US" altLang="ko-KR" sz="3200" b="1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o-KR" altLang="en-US" sz="32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회복</a:t>
              </a:r>
              <a:endParaRPr kumimoji="0" lang="ko-KR" altLang="en-US" sz="32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214678" y="2214554"/>
            <a:ext cx="2636837" cy="2643187"/>
            <a:chOff x="3214678" y="2214554"/>
            <a:chExt cx="2636837" cy="2643187"/>
          </a:xfrm>
        </p:grpSpPr>
        <p:pic>
          <p:nvPicPr>
            <p:cNvPr id="20" name="Picture 20" descr="button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2214554"/>
              <a:ext cx="2636837" cy="264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491880" y="3204265"/>
              <a:ext cx="196511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인력부족</a:t>
              </a:r>
              <a:endParaRPr kumimoji="0" lang="ko-KR" altLang="en-US" sz="32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940152" y="1785926"/>
            <a:ext cx="2595407" cy="2357435"/>
            <a:chOff x="5940152" y="1785926"/>
            <a:chExt cx="2595407" cy="2357435"/>
          </a:xfrm>
        </p:grpSpPr>
        <p:pic>
          <p:nvPicPr>
            <p:cNvPr id="29" name="Picture 20" descr="button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46137" y="1785926"/>
              <a:ext cx="2351771" cy="235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940152" y="2516703"/>
              <a:ext cx="25954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외국인 근로자</a:t>
              </a:r>
              <a:endParaRPr kumimoji="0" lang="en-US" altLang="ko-KR" sz="2400" b="1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채용 수</a:t>
              </a:r>
              <a:endParaRPr kumimoji="0" lang="en-US" altLang="ko-KR" sz="2400" b="1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2700000" scaled="1"/>
                  </a:gradFill>
                  <a:latin typeface="Arial" pitchFamily="34" charset="0"/>
                  <a:ea typeface="+mn-ea"/>
                  <a:cs typeface="Arial" pitchFamily="34" charset="0"/>
                </a:rPr>
                <a:t>증가</a:t>
              </a:r>
              <a:endParaRPr kumimoji="0" lang="ko-KR" altLang="en-US" sz="2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</a:gra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직사각형 44"/>
          <p:cNvSpPr>
            <a:spLocks noChangeArrowheads="1"/>
          </p:cNvSpPr>
          <p:nvPr/>
        </p:nvSpPr>
        <p:spPr bwMode="auto">
          <a:xfrm>
            <a:off x="140081" y="713456"/>
            <a:ext cx="2685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 기업들의 현재 상황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>
            <a:grpSpLocks/>
          </p:cNvGrpSpPr>
          <p:nvPr/>
        </p:nvGrpSpPr>
        <p:grpSpPr bwMode="auto">
          <a:xfrm>
            <a:off x="571500" y="1801798"/>
            <a:ext cx="3214688" cy="3786188"/>
            <a:chOff x="791909" y="1357298"/>
            <a:chExt cx="3214710" cy="3786214"/>
          </a:xfrm>
        </p:grpSpPr>
        <p:grpSp>
          <p:nvGrpSpPr>
            <p:cNvPr id="3" name="그룹 11"/>
            <p:cNvGrpSpPr>
              <a:grpSpLocks/>
            </p:cNvGrpSpPr>
            <p:nvPr/>
          </p:nvGrpSpPr>
          <p:grpSpPr bwMode="auto">
            <a:xfrm>
              <a:off x="1071538" y="1357298"/>
              <a:ext cx="2714644" cy="3786214"/>
              <a:chOff x="4286248" y="1285860"/>
              <a:chExt cx="2714644" cy="3786214"/>
            </a:xfrm>
          </p:grpSpPr>
          <p:sp>
            <p:nvSpPr>
              <p:cNvPr id="35" name="이등변 삼각형 34"/>
              <p:cNvSpPr/>
              <p:nvPr/>
            </p:nvSpPr>
            <p:spPr>
              <a:xfrm>
                <a:off x="4286248" y="1285860"/>
                <a:ext cx="2714644" cy="157163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dist="114300" dir="2700000" algn="tl" rotWithShape="0">
                  <a:prstClr val="black">
                    <a:alpha val="3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7" name="이등변 삼각형 36"/>
              <p:cNvSpPr/>
              <p:nvPr/>
            </p:nvSpPr>
            <p:spPr>
              <a:xfrm flipV="1">
                <a:off x="4286248" y="3500438"/>
                <a:ext cx="2714644" cy="157163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0070D1"/>
                  </a:gs>
                  <a:gs pos="0">
                    <a:srgbClr val="005776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88900" dist="114300" dir="2700000" algn="tl" rotWithShape="0">
                  <a:prstClr val="black">
                    <a:alpha val="3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791909" y="2948120"/>
              <a:ext cx="321471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ko-KR" sz="3200" dirty="0">
                <a:gradFill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81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그룹 37"/>
          <p:cNvGrpSpPr>
            <a:grpSpLocks/>
          </p:cNvGrpSpPr>
          <p:nvPr/>
        </p:nvGrpSpPr>
        <p:grpSpPr bwMode="auto">
          <a:xfrm>
            <a:off x="5299075" y="1801798"/>
            <a:ext cx="3214688" cy="3786188"/>
            <a:chOff x="5519880" y="1357298"/>
            <a:chExt cx="3214710" cy="3786214"/>
          </a:xfrm>
        </p:grpSpPr>
        <p:grpSp>
          <p:nvGrpSpPr>
            <p:cNvPr id="5" name="그룹 10"/>
            <p:cNvGrpSpPr>
              <a:grpSpLocks/>
            </p:cNvGrpSpPr>
            <p:nvPr/>
          </p:nvGrpSpPr>
          <p:grpSpPr bwMode="auto">
            <a:xfrm flipV="1">
              <a:off x="5786446" y="1357298"/>
              <a:ext cx="2714644" cy="3786214"/>
              <a:chOff x="4438648" y="1438260"/>
              <a:chExt cx="2714644" cy="3786214"/>
            </a:xfrm>
          </p:grpSpPr>
          <p:sp>
            <p:nvSpPr>
              <p:cNvPr id="44" name="이등변 삼각형 8"/>
              <p:cNvSpPr/>
              <p:nvPr/>
            </p:nvSpPr>
            <p:spPr>
              <a:xfrm>
                <a:off x="4438648" y="1438260"/>
                <a:ext cx="2714644" cy="1571636"/>
              </a:xfrm>
              <a:prstGeom prst="triangle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dist="114300" dir="2700000" algn="tl" rotWithShape="0">
                  <a:prstClr val="black">
                    <a:alpha val="3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45" name="이등변 삼각형 44"/>
              <p:cNvSpPr/>
              <p:nvPr/>
            </p:nvSpPr>
            <p:spPr>
              <a:xfrm flipV="1">
                <a:off x="4438648" y="3652838"/>
                <a:ext cx="2714644" cy="157163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D3939"/>
                  </a:gs>
                  <a:gs pos="0">
                    <a:srgbClr val="FD0B0B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8900" dist="114300" dir="2700000" algn="tl" rotWithShape="0">
                  <a:prstClr val="black">
                    <a:alpha val="34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5519880" y="2928934"/>
              <a:ext cx="321471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ko-KR" sz="3200" dirty="0">
                <a:gradFill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81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6" name="직선 연결선 45"/>
          <p:cNvCxnSpPr/>
          <p:nvPr/>
        </p:nvCxnSpPr>
        <p:spPr>
          <a:xfrm rot="5400000">
            <a:off x="2251869" y="3677430"/>
            <a:ext cx="4498975" cy="15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47"/>
          <p:cNvSpPr txBox="1">
            <a:spLocks noChangeArrowheads="1"/>
          </p:cNvSpPr>
          <p:nvPr/>
        </p:nvSpPr>
        <p:spPr bwMode="auto">
          <a:xfrm>
            <a:off x="1714500" y="2590786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2872" y="2895327"/>
            <a:ext cx="2204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회사의 국제화</a:t>
            </a:r>
            <a:endParaRPr kumimoji="0" lang="ko-KR" altLang="en-US" sz="2400" b="1" dirty="0">
              <a:gradFill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4128" y="4016361"/>
            <a:ext cx="24154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 smtClean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일본인</a:t>
            </a:r>
            <a:r>
              <a:rPr lang="en-US" altLang="ko-KR" sz="2200" b="1" dirty="0" smtClean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200" b="1" dirty="0" smtClean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근로자의</a:t>
            </a:r>
            <a:endParaRPr lang="en-US" altLang="ko-KR" sz="2200" b="1" dirty="0" smtClean="0">
              <a:gradFill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 smtClean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한</a:t>
            </a:r>
            <a:r>
              <a:rPr kumimoji="0" lang="ko-KR" altLang="en-US" sz="2200" b="1" dirty="0">
                <a:gradFill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계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00037" y="4005064"/>
            <a:ext cx="2016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gradFill>
                  <a:gsLst>
                    <a:gs pos="18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다양한</a:t>
            </a:r>
            <a:endParaRPr lang="en-US" altLang="ko-KR" sz="2400" b="1" dirty="0" smtClean="0">
              <a:gradFill>
                <a:gsLst>
                  <a:gs pos="18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gradFill>
                  <a:gsLst>
                    <a:gs pos="18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아이디어</a:t>
            </a:r>
            <a:endParaRPr kumimoji="0" lang="ko-KR" altLang="en-US" sz="2400" b="1" dirty="0">
              <a:gradFill>
                <a:gsLst>
                  <a:gs pos="18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75451" y="2492896"/>
            <a:ext cx="1966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gradFill>
                  <a:gsLst>
                    <a:gs pos="18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우수한</a:t>
            </a:r>
            <a:endParaRPr kumimoji="0" lang="en-US" altLang="ko-KR" sz="2400" b="1" dirty="0" smtClean="0">
              <a:gradFill>
                <a:gsLst>
                  <a:gs pos="18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gradFill>
                  <a:gsLst>
                    <a:gs pos="18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인재채</a:t>
            </a:r>
            <a:r>
              <a:rPr lang="ko-KR" altLang="en-US" sz="2400" b="1" dirty="0">
                <a:gradFill>
                  <a:gsLst>
                    <a:gs pos="18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용</a:t>
            </a:r>
            <a:endParaRPr kumimoji="0" lang="ko-KR" altLang="en-US" sz="2400" b="1" dirty="0">
              <a:gradFill>
                <a:gsLst>
                  <a:gs pos="18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직사각형 44"/>
          <p:cNvSpPr>
            <a:spLocks noChangeArrowheads="1"/>
          </p:cNvSpPr>
          <p:nvPr/>
        </p:nvSpPr>
        <p:spPr bwMode="auto">
          <a:xfrm>
            <a:off x="140081" y="713456"/>
            <a:ext cx="3903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외국인 근로자 채용이 증가하는 이유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 rot="1273016">
            <a:off x="4941351" y="1809943"/>
            <a:ext cx="1872204" cy="855865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8102" lon="17717004" rev="4919431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3838575" y="2532063"/>
            <a:ext cx="2468563" cy="2459037"/>
            <a:chOff x="2738424" y="1714488"/>
            <a:chExt cx="3976716" cy="3958134"/>
          </a:xfrm>
        </p:grpSpPr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2738424" y="4913703"/>
              <a:ext cx="3976716" cy="75891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7000"/>
                  </a:srgbClr>
                </a:gs>
                <a:gs pos="100000">
                  <a:srgbClr val="C0C0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pic>
          <p:nvPicPr>
            <p:cNvPr id="5132" name="Picture 20" descr="button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1714488"/>
              <a:ext cx="3705152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오른쪽 화살표 10"/>
          <p:cNvSpPr/>
          <p:nvPr/>
        </p:nvSpPr>
        <p:spPr>
          <a:xfrm rot="862971">
            <a:off x="6063045" y="4525267"/>
            <a:ext cx="2394268" cy="1229757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901244" lon="1564093" rev="20078350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247960">
            <a:off x="1161852" y="3733280"/>
            <a:ext cx="2919921" cy="1267583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394330" lon="873625" rev="12141867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직사각형 38"/>
          <p:cNvSpPr>
            <a:spLocks noChangeArrowheads="1"/>
          </p:cNvSpPr>
          <p:nvPr/>
        </p:nvSpPr>
        <p:spPr bwMode="auto">
          <a:xfrm>
            <a:off x="3347864" y="1269341"/>
            <a:ext cx="4707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 smtClean="0"/>
              <a:t>일본문화에 대한 빠른 적응력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84062">
            <a:off x="4144163" y="3368102"/>
            <a:ext cx="1857388" cy="52322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44331"/>
              </a:avLst>
            </a:prstTxWarp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kern="0" dirty="0" smtClean="0">
                <a:gradFill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2700000" scaled="1"/>
                </a:gradFill>
                <a:latin typeface="Arial" pitchFamily="34" charset="0"/>
                <a:ea typeface="HY얕은샘물M"/>
                <a:cs typeface="Arial" pitchFamily="34" charset="0"/>
              </a:rPr>
              <a:t>한국인재</a:t>
            </a:r>
            <a:endParaRPr kumimoji="0" lang="ko-KR" altLang="en-US" sz="4400" b="1" kern="0" dirty="0">
              <a:gradFill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2700000" scaled="1"/>
              </a:gradFill>
              <a:latin typeface="Arial" pitchFamily="34" charset="0"/>
              <a:ea typeface="HY얕은샘물M"/>
              <a:cs typeface="Arial" pitchFamily="34" charset="0"/>
            </a:endParaRP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직사각형 44"/>
          <p:cNvSpPr>
            <a:spLocks noChangeArrowheads="1"/>
          </p:cNvSpPr>
          <p:nvPr/>
        </p:nvSpPr>
        <p:spPr bwMode="auto">
          <a:xfrm>
            <a:off x="140081" y="713456"/>
            <a:ext cx="4198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한국 인재가 일본에 진출에 유리한 이유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직사각형 38"/>
          <p:cNvSpPr>
            <a:spLocks noChangeArrowheads="1"/>
          </p:cNvSpPr>
          <p:nvPr/>
        </p:nvSpPr>
        <p:spPr bwMode="auto">
          <a:xfrm>
            <a:off x="290455" y="5308168"/>
            <a:ext cx="2331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smtClean="0"/>
              <a:t>뛰어난 외국어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sp>
        <p:nvSpPr>
          <p:cNvPr id="24" name="직사각형 38"/>
          <p:cNvSpPr>
            <a:spLocks noChangeArrowheads="1"/>
          </p:cNvSpPr>
          <p:nvPr/>
        </p:nvSpPr>
        <p:spPr bwMode="auto">
          <a:xfrm>
            <a:off x="4941457" y="5845880"/>
            <a:ext cx="2630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 smtClean="0"/>
              <a:t>높은 열정과 패기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 rot="1273016">
            <a:off x="4941351" y="1809943"/>
            <a:ext cx="1872204" cy="855865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8102" lon="17717004" rev="4919431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3838575" y="2532063"/>
            <a:ext cx="2468563" cy="2459037"/>
            <a:chOff x="2738424" y="1714488"/>
            <a:chExt cx="3976716" cy="3958134"/>
          </a:xfrm>
        </p:grpSpPr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2738424" y="4913703"/>
              <a:ext cx="3976716" cy="75891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7000"/>
                  </a:srgbClr>
                </a:gs>
                <a:gs pos="100000">
                  <a:srgbClr val="C0C0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pic>
          <p:nvPicPr>
            <p:cNvPr id="5132" name="Picture 20" descr="button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1714488"/>
              <a:ext cx="3705152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오른쪽 화살표 10"/>
          <p:cNvSpPr/>
          <p:nvPr/>
        </p:nvSpPr>
        <p:spPr>
          <a:xfrm rot="862971">
            <a:off x="6063045" y="4525267"/>
            <a:ext cx="2394268" cy="1229757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901244" lon="1564093" rev="20078350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247960">
            <a:off x="1161852" y="3733280"/>
            <a:ext cx="2919921" cy="1267583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394330" lon="873625" rev="12141867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직사각형 38"/>
          <p:cNvSpPr>
            <a:spLocks noChangeArrowheads="1"/>
          </p:cNvSpPr>
          <p:nvPr/>
        </p:nvSpPr>
        <p:spPr bwMode="auto">
          <a:xfrm>
            <a:off x="5436096" y="1232396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 smtClean="0"/>
              <a:t>MOS </a:t>
            </a:r>
            <a:r>
              <a:rPr lang="ko-KR" altLang="en-US" sz="2400" dirty="0" smtClean="0"/>
              <a:t>자격증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84062">
            <a:off x="4144163" y="3368102"/>
            <a:ext cx="1857388" cy="52322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44331"/>
              </a:avLst>
            </a:prstTxWarp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kern="0" dirty="0" smtClean="0">
                <a:gradFill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2700000" scaled="1"/>
                </a:gradFill>
                <a:latin typeface="Arial" pitchFamily="34" charset="0"/>
                <a:ea typeface="HY얕은샘물M"/>
                <a:cs typeface="Arial" pitchFamily="34" charset="0"/>
              </a:rPr>
              <a:t>한국인재</a:t>
            </a:r>
            <a:endParaRPr kumimoji="0" lang="ko-KR" altLang="en-US" sz="4400" b="1" kern="0" dirty="0">
              <a:gradFill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2700000" scaled="1"/>
              </a:gradFill>
              <a:latin typeface="Arial" pitchFamily="34" charset="0"/>
              <a:ea typeface="HY얕은샘물M"/>
              <a:cs typeface="Arial" pitchFamily="34" charset="0"/>
            </a:endParaRP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기업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직사각형 44"/>
          <p:cNvSpPr>
            <a:spLocks noChangeArrowheads="1"/>
          </p:cNvSpPr>
          <p:nvPr/>
        </p:nvSpPr>
        <p:spPr bwMode="auto">
          <a:xfrm>
            <a:off x="140081" y="713456"/>
            <a:ext cx="4198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한국인이 일본 기업 취직에 필요한 조건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직사각형 38"/>
          <p:cNvSpPr>
            <a:spLocks noChangeArrowheads="1"/>
          </p:cNvSpPr>
          <p:nvPr/>
        </p:nvSpPr>
        <p:spPr bwMode="auto">
          <a:xfrm>
            <a:off x="290455" y="5308168"/>
            <a:ext cx="2331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 smtClean="0"/>
              <a:t>언어 능력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sp>
        <p:nvSpPr>
          <p:cNvPr id="24" name="직사각형 38"/>
          <p:cNvSpPr>
            <a:spLocks noChangeArrowheads="1"/>
          </p:cNvSpPr>
          <p:nvPr/>
        </p:nvSpPr>
        <p:spPr bwMode="auto">
          <a:xfrm>
            <a:off x="5589610" y="5857017"/>
            <a:ext cx="2630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 smtClean="0"/>
              <a:t>특별한 자격증</a:t>
            </a:r>
            <a:endParaRPr kumimoji="0" lang="ko-KR" altLang="en-US" sz="2400" dirty="0">
              <a:gradFill>
                <a:gsLst>
                  <a:gs pos="13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4939658" y="459708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932040" y="243684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32040" y="27660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천 황 제 란 </a:t>
            </a:r>
            <a:r>
              <a:rPr lang="en-US" altLang="ko-KR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?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직사각형 54"/>
          <p:cNvSpPr>
            <a:spLocks noChangeArrowheads="1"/>
          </p:cNvSpPr>
          <p:nvPr/>
        </p:nvSpPr>
        <p:spPr bwMode="auto">
          <a:xfrm>
            <a:off x="5796136" y="404664"/>
            <a:ext cx="21319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ea typeface="굴림" pitchFamily="50" charset="-127"/>
              </a:rPr>
              <a:t>일본의 </a:t>
            </a:r>
            <a:r>
              <a:rPr lang="ko-KR" altLang="en-US" b="1" dirty="0" err="1" smtClean="0">
                <a:ea typeface="굴림" pitchFamily="50" charset="-127"/>
              </a:rPr>
              <a:t>천황제는</a:t>
            </a:r>
            <a:endParaRPr lang="en-US" altLang="ko-KR" b="1" dirty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역사</a:t>
            </a:r>
            <a:r>
              <a:rPr lang="en-US" altLang="ko-KR" b="1" dirty="0">
                <a:ea typeface="굴림" pitchFamily="50" charset="-127"/>
              </a:rPr>
              <a:t>, </a:t>
            </a:r>
            <a:r>
              <a:rPr lang="ko-KR" altLang="en-US" b="1" dirty="0">
                <a:ea typeface="굴림" pitchFamily="50" charset="-127"/>
              </a:rPr>
              <a:t>사회</a:t>
            </a:r>
            <a:r>
              <a:rPr lang="en-US" altLang="ko-KR" b="1" dirty="0">
                <a:ea typeface="굴림" pitchFamily="50" charset="-127"/>
              </a:rPr>
              <a:t>, </a:t>
            </a:r>
            <a:r>
              <a:rPr lang="ko-KR" altLang="en-US" b="1" dirty="0">
                <a:ea typeface="굴림" pitchFamily="50" charset="-127"/>
              </a:rPr>
              <a:t>문화 </a:t>
            </a:r>
            <a:r>
              <a:rPr lang="ko-KR" altLang="en-US" b="1" dirty="0" smtClean="0">
                <a:ea typeface="굴림" pitchFamily="50" charset="-127"/>
              </a:rPr>
              <a:t>등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일본 전체를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총괄적으로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이해하는 </a:t>
            </a:r>
            <a:r>
              <a:rPr lang="ko-KR" altLang="en-US" b="1" dirty="0">
                <a:ea typeface="굴림" pitchFamily="50" charset="-127"/>
              </a:rPr>
              <a:t>데 </a:t>
            </a:r>
            <a:r>
              <a:rPr lang="ko-KR" altLang="en-US" b="1" dirty="0" smtClean="0">
                <a:ea typeface="굴림" pitchFamily="50" charset="-127"/>
              </a:rPr>
              <a:t>있어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매우 </a:t>
            </a:r>
            <a:r>
              <a:rPr lang="ko-KR" altLang="en-US" b="1" dirty="0">
                <a:ea typeface="굴림" pitchFamily="50" charset="-127"/>
              </a:rPr>
              <a:t>중요한 </a:t>
            </a:r>
            <a:r>
              <a:rPr lang="ko-KR" altLang="en-US" b="1" dirty="0" smtClean="0">
                <a:ea typeface="굴림" pitchFamily="50" charset="-127"/>
              </a:rPr>
              <a:t>의미</a:t>
            </a:r>
            <a:r>
              <a:rPr lang="en-US" altLang="ko-KR" b="1" dirty="0" smtClean="0">
                <a:ea typeface="굴림" pitchFamily="50" charset="-127"/>
              </a:rPr>
              <a:t> 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5796136" y="2636912"/>
            <a:ext cx="19730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>
                <a:ea typeface="굴림" pitchFamily="50" charset="-127"/>
              </a:rPr>
              <a:t>많은 </a:t>
            </a:r>
            <a:r>
              <a:rPr lang="ko-KR" altLang="en-US" b="1" dirty="0" smtClean="0">
                <a:ea typeface="굴림" pitchFamily="50" charset="-127"/>
              </a:rPr>
              <a:t>일본인들에게 천황제가 역사와 문화인 일본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그 자체를 뜻함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70376" y="469901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일본의 </a:t>
            </a:r>
            <a:r>
              <a:rPr lang="ko-KR" altLang="en-US" b="1" dirty="0" err="1">
                <a:latin typeface="HY궁서" pitchFamily="18" charset="-127"/>
                <a:ea typeface="굴림" pitchFamily="50" charset="-127"/>
              </a:rPr>
              <a:t>천황가</a:t>
            </a:r>
            <a:r>
              <a:rPr lang="en-US" altLang="ko-KR" b="1" dirty="0">
                <a:latin typeface="HY궁서" pitchFamily="18" charset="-127"/>
                <a:ea typeface="굴림" pitchFamily="50" charset="-127"/>
              </a:rPr>
              <a:t>(</a:t>
            </a:r>
            <a:r>
              <a:rPr lang="ko-KR" altLang="en-US" b="1" dirty="0" err="1">
                <a:latin typeface="HY궁서" pitchFamily="18" charset="-127"/>
                <a:ea typeface="굴림" pitchFamily="50" charset="-127"/>
              </a:rPr>
              <a:t>天皇家</a:t>
            </a:r>
            <a:r>
              <a:rPr lang="en-US" altLang="ko-KR" b="1" dirty="0">
                <a:latin typeface="HY궁서" pitchFamily="18" charset="-127"/>
                <a:ea typeface="굴림" pitchFamily="50" charset="-127"/>
              </a:rPr>
              <a:t>)</a:t>
            </a: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는 일본 역사의 중심</a:t>
            </a:r>
            <a:endParaRPr lang="en-US" altLang="ko-KR" b="1" dirty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일본 사회의 정체성을 대표하고 상징하는 존재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6946" r="1336" b="2952"/>
          <a:stretch/>
        </p:blipFill>
        <p:spPr>
          <a:xfrm>
            <a:off x="162618" y="1942999"/>
            <a:ext cx="3422572" cy="292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그룹 22"/>
          <p:cNvGrpSpPr/>
          <p:nvPr/>
        </p:nvGrpSpPr>
        <p:grpSpPr>
          <a:xfrm>
            <a:off x="4221658" y="548680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21658" y="2852936"/>
            <a:ext cx="1214438" cy="1214438"/>
            <a:chOff x="4857750" y="4486275"/>
            <a:chExt cx="1214438" cy="1214438"/>
          </a:xfrm>
        </p:grpSpPr>
        <p:sp>
          <p:nvSpPr>
            <p:cNvPr id="27" name="타원 26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도넛 27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93666" y="5094882"/>
            <a:ext cx="1214438" cy="1214438"/>
            <a:chOff x="4857750" y="4486275"/>
            <a:chExt cx="1214438" cy="1214438"/>
          </a:xfrm>
        </p:grpSpPr>
        <p:sp>
          <p:nvSpPr>
            <p:cNvPr id="30" name="타원 29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1" name="도넛 30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5211874" y="373319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98072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고대의 </a:t>
            </a:r>
            <a:r>
              <a:rPr kumimoji="0"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6127379" y="1231655"/>
            <a:ext cx="19730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>
                <a:ea typeface="굴림" pitchFamily="50" charset="-127"/>
              </a:rPr>
              <a:t>많은 </a:t>
            </a:r>
            <a:r>
              <a:rPr lang="ko-KR" altLang="en-US" b="1" dirty="0" smtClean="0">
                <a:ea typeface="굴림" pitchFamily="50" charset="-127"/>
              </a:rPr>
              <a:t>일본인들에게 천황제가 역사와 문화인 일본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그 자체를 뜻함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030416" y="3856167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일본의 </a:t>
            </a:r>
            <a:r>
              <a:rPr lang="ko-KR" altLang="en-US" b="1" dirty="0" err="1">
                <a:latin typeface="HY궁서" pitchFamily="18" charset="-127"/>
                <a:ea typeface="굴림" pitchFamily="50" charset="-127"/>
              </a:rPr>
              <a:t>천황가</a:t>
            </a:r>
            <a:r>
              <a:rPr lang="en-US" altLang="ko-KR" b="1" dirty="0">
                <a:latin typeface="HY궁서" pitchFamily="18" charset="-127"/>
                <a:ea typeface="굴림" pitchFamily="50" charset="-127"/>
              </a:rPr>
              <a:t>(</a:t>
            </a:r>
            <a:r>
              <a:rPr lang="ko-KR" altLang="en-US" b="1" dirty="0" err="1">
                <a:latin typeface="HY궁서" pitchFamily="18" charset="-127"/>
                <a:ea typeface="굴림" pitchFamily="50" charset="-127"/>
              </a:rPr>
              <a:t>天皇家</a:t>
            </a:r>
            <a:r>
              <a:rPr lang="en-US" altLang="ko-KR" b="1" dirty="0">
                <a:latin typeface="HY궁서" pitchFamily="18" charset="-127"/>
                <a:ea typeface="굴림" pitchFamily="50" charset="-127"/>
              </a:rPr>
              <a:t>)</a:t>
            </a: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는 일본 역사의 중심</a:t>
            </a:r>
            <a:endParaRPr lang="en-US" altLang="ko-KR" b="1" dirty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>
                <a:latin typeface="HY궁서" pitchFamily="18" charset="-127"/>
                <a:ea typeface="굴림" pitchFamily="50" charset="-127"/>
              </a:rPr>
              <a:t>일본 사회의 정체성을 대표하고 상징하는 존재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1032"/>
            <a:ext cx="2527300" cy="3886200"/>
          </a:xfrm>
          <a:prstGeom prst="rect">
            <a:avLst/>
          </a:prstGeom>
        </p:spPr>
      </p:pic>
      <p:pic>
        <p:nvPicPr>
          <p:cNvPr id="15" name="Picture 11" descr="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25430" flipH="1" flipV="1">
            <a:off x="3610045" y="2137882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74570" flipH="1">
            <a:off x="3610045" y="4026256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/>
          <p:nvPr/>
        </p:nvGrpSpPr>
        <p:grpSpPr>
          <a:xfrm>
            <a:off x="4797722" y="1408152"/>
            <a:ext cx="1214438" cy="1214438"/>
            <a:chOff x="4857750" y="4486275"/>
            <a:chExt cx="1214438" cy="1214438"/>
          </a:xfrm>
        </p:grpSpPr>
        <p:sp>
          <p:nvSpPr>
            <p:cNvPr id="21" name="타원 20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도넛 21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797722" y="4029087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4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5211874" y="373319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98072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고대의 </a:t>
            </a:r>
            <a:r>
              <a:rPr kumimoji="0"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6038794" y="1242196"/>
            <a:ext cx="22692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기록 외에도 유적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 및 유물도 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당시 강력한 왕권이 존재했음을 보여줌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→ 고분시대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030416" y="3856167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군주와 중앙 정부인 조정의 힘이 전 열도에 미침</a:t>
            </a:r>
            <a:endParaRPr lang="en-US" altLang="ko-KR" sz="1600" b="1" dirty="0" smtClean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→ </a:t>
            </a:r>
            <a:r>
              <a:rPr lang="ko-KR" altLang="en-US" sz="1600" b="1" dirty="0" err="1" smtClean="0">
                <a:latin typeface="HY궁서" pitchFamily="18" charset="-127"/>
                <a:ea typeface="굴림" pitchFamily="50" charset="-127"/>
              </a:rPr>
              <a:t>야마토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 조정에  의한 통일이 대부분 이루어져 있었다는 것을 반증</a:t>
            </a:r>
            <a:endParaRPr lang="ko-KR" altLang="en-US" sz="1600" b="1" dirty="0">
              <a:latin typeface="HY궁서" pitchFamily="18" charset="-127"/>
              <a:ea typeface="굴림" pitchFamily="50" charset="-127"/>
            </a:endParaRPr>
          </a:p>
        </p:txBody>
      </p:sp>
      <p:pic>
        <p:nvPicPr>
          <p:cNvPr id="1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610045" y="2137882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610045" y="4026256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/>
          <p:nvPr/>
        </p:nvGrpSpPr>
        <p:grpSpPr>
          <a:xfrm>
            <a:off x="4797722" y="1408152"/>
            <a:ext cx="1214438" cy="1214438"/>
            <a:chOff x="4857750" y="4486275"/>
            <a:chExt cx="1214438" cy="1214438"/>
          </a:xfrm>
        </p:grpSpPr>
        <p:sp>
          <p:nvSpPr>
            <p:cNvPr id="21" name="타원 20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도넛 21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797722" y="4029087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" y="1597817"/>
            <a:ext cx="3555428" cy="40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5211874" y="373319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980728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고대의 </a:t>
            </a:r>
            <a:r>
              <a:rPr kumimoji="0"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6127379" y="1098610"/>
            <a:ext cx="1973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 err="1" smtClean="0">
                <a:ea typeface="굴림" pitchFamily="50" charset="-127"/>
              </a:rPr>
              <a:t>헤이안</a:t>
            </a:r>
            <a:r>
              <a:rPr lang="ko-KR" altLang="en-US" b="1" dirty="0" smtClean="0">
                <a:ea typeface="굴림" pitchFamily="50" charset="-127"/>
              </a:rPr>
              <a:t> 시대는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왕조시대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ea typeface="굴림" pitchFamily="50" charset="-127"/>
              </a:rPr>
              <a:t>→ 천황이 직접 실권을 잡고 정치를 행하던 시대</a:t>
            </a:r>
            <a:endParaRPr lang="en-US" altLang="ko-KR" b="1" dirty="0" smtClean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31954" y="3947572"/>
            <a:ext cx="2528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600" b="1" dirty="0" err="1" smtClean="0">
                <a:latin typeface="HY궁서" pitchFamily="18" charset="-127"/>
                <a:ea typeface="굴림" pitchFamily="50" charset="-127"/>
              </a:rPr>
              <a:t>헤이안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 중기</a:t>
            </a:r>
            <a:endParaRPr lang="en-US" altLang="ko-KR" sz="1600" b="1" dirty="0" smtClean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sz="1600" b="1" dirty="0" err="1" smtClean="0">
                <a:latin typeface="HY궁서" pitchFamily="18" charset="-127"/>
                <a:ea typeface="굴림" pitchFamily="50" charset="-127"/>
              </a:rPr>
              <a:t>후지와라씨들이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 섭정</a:t>
            </a:r>
            <a:r>
              <a:rPr lang="en-US" altLang="ko-KR" sz="1600" b="1" dirty="0" smtClean="0">
                <a:latin typeface="HY궁서" pitchFamily="18" charset="-127"/>
                <a:ea typeface="굴림" pitchFamily="50" charset="-127"/>
              </a:rPr>
              <a:t>, </a:t>
            </a:r>
            <a:r>
              <a:rPr lang="ko-KR" altLang="en-US" sz="1600" b="1" dirty="0" err="1" smtClean="0">
                <a:latin typeface="HY궁서" pitchFamily="18" charset="-127"/>
                <a:ea typeface="굴림" pitchFamily="50" charset="-127"/>
              </a:rPr>
              <a:t>관백으로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 </a:t>
            </a:r>
            <a:r>
              <a:rPr lang="ko-KR" altLang="en-US" sz="1600" b="1" dirty="0" err="1" smtClean="0">
                <a:latin typeface="HY궁서" pitchFamily="18" charset="-127"/>
                <a:ea typeface="굴림" pitchFamily="50" charset="-127"/>
              </a:rPr>
              <a:t>섭관정치의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 시작</a:t>
            </a:r>
            <a:endParaRPr lang="en-US" altLang="ko-KR" sz="1600" b="1" dirty="0" smtClean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→ 천황의 실권은 줄어들었고</a:t>
            </a:r>
            <a:r>
              <a:rPr lang="en-US" altLang="ko-KR" sz="1600" b="1" dirty="0" smtClean="0">
                <a:latin typeface="HY궁서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HY궁서" pitchFamily="18" charset="-127"/>
                <a:ea typeface="굴림" pitchFamily="50" charset="-127"/>
              </a:rPr>
              <a:t>귀족문화의 시대가 열림</a:t>
            </a:r>
            <a:endParaRPr lang="en-US" altLang="ko-KR" sz="1600" b="1" dirty="0" smtClean="0">
              <a:latin typeface="HY궁서" pitchFamily="18" charset="-127"/>
              <a:ea typeface="굴림" pitchFamily="50" charset="-127"/>
            </a:endParaRPr>
          </a:p>
        </p:txBody>
      </p:sp>
      <p:pic>
        <p:nvPicPr>
          <p:cNvPr id="1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610045" y="2137882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610045" y="4026256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/>
          <p:nvPr/>
        </p:nvGrpSpPr>
        <p:grpSpPr>
          <a:xfrm>
            <a:off x="4797722" y="1408152"/>
            <a:ext cx="1214438" cy="1214438"/>
            <a:chOff x="4857750" y="4486275"/>
            <a:chExt cx="1214438" cy="1214438"/>
          </a:xfrm>
        </p:grpSpPr>
        <p:sp>
          <p:nvSpPr>
            <p:cNvPr id="21" name="타원 20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2" name="도넛 21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797722" y="4029087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6" y="1579966"/>
            <a:ext cx="3356343" cy="4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4939658" y="459708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932040" y="243684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32040" y="27660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중세 </a:t>
            </a:r>
            <a:r>
              <a:rPr lang="en-US" altLang="ko-KR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근세의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직사각형 54"/>
          <p:cNvSpPr>
            <a:spLocks noChangeArrowheads="1"/>
          </p:cNvSpPr>
          <p:nvPr/>
        </p:nvSpPr>
        <p:spPr bwMode="auto">
          <a:xfrm>
            <a:off x="5364088" y="777478"/>
            <a:ext cx="2520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ea typeface="굴림" pitchFamily="50" charset="-127"/>
              </a:rPr>
              <a:t>중 </a:t>
            </a:r>
            <a:r>
              <a:rPr lang="en-US" altLang="ko-KR" b="1" dirty="0" smtClean="0">
                <a:ea typeface="굴림" pitchFamily="50" charset="-127"/>
              </a:rPr>
              <a:t>. </a:t>
            </a:r>
            <a:r>
              <a:rPr lang="ko-KR" altLang="en-US" b="1" dirty="0" smtClean="0">
                <a:ea typeface="굴림" pitchFamily="50" charset="-127"/>
              </a:rPr>
              <a:t>근세는 일본의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역사상 가장</a:t>
            </a:r>
            <a:endParaRPr lang="en-US" altLang="ko-KR" b="1" dirty="0" smtClean="0"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ea typeface="굴림" pitchFamily="50" charset="-127"/>
              </a:rPr>
              <a:t> 혼란스러운 시기</a:t>
            </a:r>
            <a:endParaRPr lang="en-US" altLang="ko-KR" b="1" dirty="0" smtClean="0">
              <a:ea typeface="굴림" pitchFamily="50" charset="-127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5523920" y="3113813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 err="1" smtClean="0">
                <a:ea typeface="굴림" pitchFamily="50" charset="-127"/>
              </a:rPr>
              <a:t>헤이안</a:t>
            </a:r>
            <a:r>
              <a:rPr lang="ko-KR" altLang="en-US" b="1" dirty="0" smtClean="0">
                <a:ea typeface="굴림" pitchFamily="50" charset="-127"/>
              </a:rPr>
              <a:t> 시대가 끝나고 </a:t>
            </a:r>
            <a:endParaRPr lang="en-US" altLang="ko-KR" b="1" dirty="0" smtClean="0"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err="1" smtClean="0">
                <a:ea typeface="굴림" pitchFamily="50" charset="-127"/>
              </a:rPr>
              <a:t>가마쿠라</a:t>
            </a:r>
            <a:r>
              <a:rPr lang="ko-KR" altLang="en-US" b="1" dirty="0" smtClean="0">
                <a:ea typeface="굴림" pitchFamily="50" charset="-127"/>
              </a:rPr>
              <a:t> 막부가 설립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70376" y="469901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b="1" dirty="0" smtClean="0">
                <a:latin typeface="HY궁서" pitchFamily="18" charset="-127"/>
                <a:ea typeface="굴림" pitchFamily="50" charset="-127"/>
              </a:rPr>
              <a:t>천황은 막부의 설립으로 인해 </a:t>
            </a:r>
            <a:r>
              <a:rPr lang="ko-KR" altLang="en-US" b="1" dirty="0" err="1" smtClean="0">
                <a:latin typeface="HY궁서" pitchFamily="18" charset="-127"/>
                <a:ea typeface="굴림" pitchFamily="50" charset="-127"/>
              </a:rPr>
              <a:t>간사이</a:t>
            </a:r>
            <a:r>
              <a:rPr lang="ko-KR" altLang="en-US" b="1" dirty="0" smtClean="0">
                <a:latin typeface="HY궁서" pitchFamily="18" charset="-127"/>
                <a:ea typeface="굴림" pitchFamily="50" charset="-127"/>
              </a:rPr>
              <a:t> 서쪽만 지배</a:t>
            </a:r>
            <a:endParaRPr lang="en-US" altLang="ko-KR" b="1" dirty="0" smtClean="0">
              <a:latin typeface="HY궁서" pitchFamily="18" charset="-127"/>
              <a:ea typeface="굴림" pitchFamily="50" charset="-127"/>
            </a:endParaRPr>
          </a:p>
          <a:p>
            <a:pPr algn="ctr" latinLnBrk="0">
              <a:defRPr/>
            </a:pPr>
            <a:r>
              <a:rPr lang="ko-KR" altLang="en-US" b="1" dirty="0" smtClean="0">
                <a:latin typeface="HY궁서" pitchFamily="18" charset="-127"/>
                <a:ea typeface="굴림" pitchFamily="50" charset="-127"/>
              </a:rPr>
              <a:t>→ 천황</a:t>
            </a:r>
            <a:r>
              <a:rPr lang="en-US" altLang="ko-KR" b="1" dirty="0" smtClean="0">
                <a:latin typeface="HY궁서" pitchFamily="18" charset="-127"/>
                <a:ea typeface="굴림" pitchFamily="50" charset="-127"/>
              </a:rPr>
              <a:t>,</a:t>
            </a:r>
            <a:r>
              <a:rPr lang="ko-KR" altLang="en-US" b="1" dirty="0" smtClean="0">
                <a:latin typeface="HY궁서" pitchFamily="18" charset="-127"/>
                <a:ea typeface="굴림" pitchFamily="50" charset="-127"/>
              </a:rPr>
              <a:t>조정에서 무사로 정권의 중심이 이동</a:t>
            </a:r>
            <a:endParaRPr lang="ko-KR" altLang="en-US" b="1" dirty="0">
              <a:latin typeface="HY궁서" pitchFamily="18" charset="-127"/>
              <a:ea typeface="굴림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221658" y="548680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21658" y="2852936"/>
            <a:ext cx="1214438" cy="1214438"/>
            <a:chOff x="4857750" y="4486275"/>
            <a:chExt cx="1214438" cy="1214438"/>
          </a:xfrm>
        </p:grpSpPr>
        <p:sp>
          <p:nvSpPr>
            <p:cNvPr id="27" name="타원 26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도넛 27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93666" y="5094882"/>
            <a:ext cx="1214438" cy="1214438"/>
            <a:chOff x="4857750" y="4486275"/>
            <a:chExt cx="1214438" cy="1214438"/>
          </a:xfrm>
        </p:grpSpPr>
        <p:sp>
          <p:nvSpPr>
            <p:cNvPr id="30" name="타원 29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1" name="도넛 30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3118"/>
            <a:ext cx="2881180" cy="4176464"/>
          </a:xfrm>
          <a:prstGeom prst="rect">
            <a:avLst/>
          </a:prstGeom>
        </p:spPr>
      </p:pic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25430" flipH="1" flipV="1">
            <a:off x="3090048" y="1938025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74570" flipH="1">
            <a:off x="3090048" y="4674328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5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중세 </a:t>
            </a:r>
            <a:r>
              <a:rPr lang="en-US" altLang="ko-KR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근세의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36096" y="276608"/>
            <a:ext cx="3780320" cy="1131096"/>
            <a:chOff x="4536096" y="276608"/>
            <a:chExt cx="3780320" cy="113109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54"/>
            <p:cNvSpPr>
              <a:spLocks noChangeArrowheads="1"/>
            </p:cNvSpPr>
            <p:nvPr/>
          </p:nvSpPr>
          <p:spPr bwMode="auto">
            <a:xfrm>
              <a:off x="5436096" y="476672"/>
              <a:ext cx="2808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가마쿠라</a:t>
              </a:r>
              <a:r>
                <a:rPr lang="ko-KR" altLang="en-US" b="1" dirty="0" smtClean="0">
                  <a:ea typeface="굴림" pitchFamily="50" charset="-127"/>
                </a:rPr>
                <a:t> 막부가 개입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→ </a:t>
              </a:r>
              <a:r>
                <a:rPr lang="en-US" altLang="ko-KR" b="1" dirty="0" smtClean="0">
                  <a:ea typeface="굴림" pitchFamily="50" charset="-127"/>
                </a:rPr>
                <a:t>‘</a:t>
              </a:r>
              <a:r>
                <a:rPr lang="ko-KR" altLang="en-US" b="1" dirty="0" err="1" smtClean="0">
                  <a:ea typeface="굴림" pitchFamily="50" charset="-127"/>
                </a:rPr>
                <a:t>고다이고</a:t>
              </a:r>
              <a:r>
                <a:rPr lang="en-US" altLang="ko-KR" b="1" dirty="0" smtClean="0">
                  <a:ea typeface="굴림" pitchFamily="50" charset="-127"/>
                </a:rPr>
                <a:t>’ </a:t>
              </a:r>
              <a:r>
                <a:rPr lang="ko-KR" altLang="en-US" b="1" dirty="0" smtClean="0">
                  <a:ea typeface="굴림" pitchFamily="50" charset="-127"/>
                </a:rPr>
                <a:t>천황이 즉위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24" name="타원 23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5" name="도넛 24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250005" y="1849850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234064" y="4586154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1407704"/>
            <a:ext cx="2880000" cy="4451305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4536096" y="1577824"/>
            <a:ext cx="3780320" cy="1131096"/>
            <a:chOff x="4536096" y="276608"/>
            <a:chExt cx="3780320" cy="1131096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5" name="직사각형 54"/>
            <p:cNvSpPr>
              <a:spLocks noChangeArrowheads="1"/>
            </p:cNvSpPr>
            <p:nvPr/>
          </p:nvSpPr>
          <p:spPr bwMode="auto">
            <a:xfrm>
              <a:off x="5364088" y="396199"/>
              <a:ext cx="295232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고다이고</a:t>
              </a:r>
              <a:r>
                <a:rPr lang="ko-KR" altLang="en-US" b="1" dirty="0" smtClean="0">
                  <a:ea typeface="굴림" pitchFamily="50" charset="-127"/>
                </a:rPr>
                <a:t> 천황은 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아시카가씨를</a:t>
              </a:r>
              <a:r>
                <a:rPr lang="ko-KR" altLang="en-US" b="1" dirty="0" smtClean="0">
                  <a:ea typeface="굴림" pitchFamily="50" charset="-127"/>
                </a:rPr>
                <a:t> 이용해 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막부를 타도하는데 성공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47" name="타원 4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도넛 4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4536096" y="2873968"/>
            <a:ext cx="3780320" cy="1131096"/>
            <a:chOff x="4536096" y="276608"/>
            <a:chExt cx="3780320" cy="1131096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7" name="직사각형 54"/>
            <p:cNvSpPr>
              <a:spLocks noChangeArrowheads="1"/>
            </p:cNvSpPr>
            <p:nvPr/>
          </p:nvSpPr>
          <p:spPr bwMode="auto">
            <a:xfrm>
              <a:off x="5486808" y="399592"/>
              <a:ext cx="28083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ea typeface="굴림" pitchFamily="50" charset="-127"/>
                </a:rPr>
                <a:t>‘</a:t>
              </a:r>
              <a:r>
                <a:rPr lang="ko-KR" altLang="en-US" sz="1400" b="1" dirty="0" err="1" smtClean="0">
                  <a:ea typeface="굴림" pitchFamily="50" charset="-127"/>
                </a:rPr>
                <a:t>겐무의</a:t>
              </a:r>
              <a:r>
                <a:rPr lang="ko-KR" altLang="en-US" sz="1400" b="1" dirty="0" smtClean="0">
                  <a:ea typeface="굴림" pitchFamily="50" charset="-127"/>
                </a:rPr>
                <a:t> 신정</a:t>
              </a:r>
              <a:r>
                <a:rPr lang="en-US" altLang="ko-KR" sz="1400" b="1" dirty="0" smtClean="0">
                  <a:ea typeface="굴림" pitchFamily="50" charset="-127"/>
                </a:rPr>
                <a:t>’</a:t>
              </a:r>
            </a:p>
            <a:p>
              <a:pPr algn="ctr"/>
              <a:r>
                <a:rPr lang="ko-KR" altLang="en-US" sz="1400" b="1" dirty="0" smtClean="0">
                  <a:ea typeface="굴림" pitchFamily="50" charset="-127"/>
                </a:rPr>
                <a:t>→ 과거의 천황 지배체제를 재건</a:t>
              </a:r>
              <a:endParaRPr lang="en-US" altLang="ko-KR" sz="1400" b="1" dirty="0" smtClean="0">
                <a:ea typeface="굴림" pitchFamily="50" charset="-127"/>
              </a:endParaRPr>
            </a:p>
            <a:p>
              <a:pPr algn="ctr"/>
              <a:r>
                <a:rPr lang="en-US" altLang="ko-KR" sz="1400" b="1" dirty="0" smtClean="0">
                  <a:ea typeface="굴림" pitchFamily="50" charset="-127"/>
                </a:rPr>
                <a:t>(</a:t>
              </a:r>
              <a:r>
                <a:rPr lang="ko-KR" altLang="en-US" sz="1400" b="1" dirty="0" smtClean="0">
                  <a:ea typeface="굴림" pitchFamily="50" charset="-127"/>
                </a:rPr>
                <a:t>무사의 반란으로 </a:t>
              </a:r>
              <a:r>
                <a:rPr lang="en-US" altLang="ko-KR" sz="1400" b="1" dirty="0" smtClean="0">
                  <a:ea typeface="굴림" pitchFamily="50" charset="-127"/>
                </a:rPr>
                <a:t>3</a:t>
              </a:r>
              <a:r>
                <a:rPr lang="ko-KR" altLang="en-US" sz="1400" b="1" dirty="0" err="1" smtClean="0">
                  <a:ea typeface="굴림" pitchFamily="50" charset="-127"/>
                </a:rPr>
                <a:t>년만에</a:t>
              </a:r>
              <a:r>
                <a:rPr lang="ko-KR" altLang="en-US" sz="1400" b="1" dirty="0" smtClean="0">
                  <a:ea typeface="굴림" pitchFamily="50" charset="-127"/>
                </a:rPr>
                <a:t>  </a:t>
              </a:r>
              <a:endParaRPr lang="en-US" altLang="ko-KR" sz="1400" b="1" dirty="0" err="1">
                <a:ea typeface="굴림" pitchFamily="50" charset="-127"/>
              </a:endParaRPr>
            </a:p>
            <a:p>
              <a:pPr algn="ctr"/>
              <a:r>
                <a:rPr lang="ko-KR" altLang="en-US" sz="1400" b="1" dirty="0" smtClean="0">
                  <a:ea typeface="굴림" pitchFamily="50" charset="-127"/>
                </a:rPr>
                <a:t>                         막을 내림</a:t>
              </a:r>
              <a:r>
                <a:rPr lang="en-US" altLang="ko-KR" sz="1400" b="1" dirty="0" smtClean="0">
                  <a:ea typeface="굴림" pitchFamily="50" charset="-127"/>
                </a:rPr>
                <a:t>)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59" name="타원 58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0" name="도넛 59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그룹 66"/>
          <p:cNvGrpSpPr/>
          <p:nvPr/>
        </p:nvGrpSpPr>
        <p:grpSpPr>
          <a:xfrm>
            <a:off x="4589611" y="4149080"/>
            <a:ext cx="3798813" cy="1131096"/>
            <a:chOff x="4536096" y="276608"/>
            <a:chExt cx="3798813" cy="1131096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54"/>
            <p:cNvSpPr>
              <a:spLocks noChangeArrowheads="1"/>
            </p:cNvSpPr>
            <p:nvPr/>
          </p:nvSpPr>
          <p:spPr bwMode="auto">
            <a:xfrm>
              <a:off x="5481346" y="341706"/>
              <a:ext cx="28535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 err="1" smtClean="0">
                  <a:ea typeface="굴림" pitchFamily="50" charset="-127"/>
                </a:rPr>
                <a:t>쇼군인</a:t>
              </a:r>
              <a:r>
                <a:rPr lang="ko-KR" altLang="en-US" sz="1400" b="1" dirty="0" smtClean="0">
                  <a:ea typeface="굴림" pitchFamily="50" charset="-127"/>
                </a:rPr>
                <a:t> </a:t>
              </a:r>
              <a:r>
                <a:rPr lang="ko-KR" altLang="en-US" sz="1400" b="1" dirty="0" err="1" smtClean="0">
                  <a:ea typeface="굴림" pitchFamily="50" charset="-127"/>
                </a:rPr>
                <a:t>요시미츠가</a:t>
              </a:r>
              <a:r>
                <a:rPr lang="ko-KR" altLang="en-US" sz="1400" b="1" dirty="0" smtClean="0">
                  <a:ea typeface="굴림" pitchFamily="50" charset="-127"/>
                </a:rPr>
                <a:t> 남조를 통일하고 </a:t>
              </a:r>
              <a:r>
                <a:rPr lang="ko-KR" altLang="en-US" sz="1400" b="1" dirty="0" err="1" smtClean="0">
                  <a:ea typeface="굴림" pitchFamily="50" charset="-127"/>
                </a:rPr>
                <a:t>교토</a:t>
              </a:r>
              <a:r>
                <a:rPr lang="ko-KR" altLang="en-US" sz="1400" b="1" dirty="0" smtClean="0">
                  <a:ea typeface="굴림" pitchFamily="50" charset="-127"/>
                </a:rPr>
                <a:t> </a:t>
              </a:r>
              <a:r>
                <a:rPr lang="ko-KR" altLang="en-US" sz="1400" b="1" dirty="0" err="1" smtClean="0">
                  <a:ea typeface="굴림" pitchFamily="50" charset="-127"/>
                </a:rPr>
                <a:t>무로마치에</a:t>
              </a:r>
              <a:r>
                <a:rPr lang="ko-KR" altLang="en-US" sz="1400" b="1" dirty="0" smtClean="0">
                  <a:ea typeface="굴림" pitchFamily="50" charset="-127"/>
                </a:rPr>
                <a:t> 막부를 세움으로써 </a:t>
              </a:r>
              <a:r>
                <a:rPr lang="ko-KR" altLang="en-US" sz="1400" b="1" dirty="0" err="1" smtClean="0">
                  <a:ea typeface="굴림" pitchFamily="50" charset="-127"/>
                </a:rPr>
                <a:t>남북조</a:t>
              </a:r>
              <a:r>
                <a:rPr lang="ko-KR" altLang="en-US" sz="1400" b="1" dirty="0" smtClean="0">
                  <a:ea typeface="굴림" pitchFamily="50" charset="-127"/>
                </a:rPr>
                <a:t> 시대가 종료</a:t>
              </a:r>
              <a:endParaRPr lang="en-US" altLang="ko-KR" sz="1400" b="1" dirty="0" smtClean="0">
                <a:ea typeface="굴림" pitchFamily="50" charset="-127"/>
              </a:endParaRPr>
            </a:p>
            <a:p>
              <a:pPr algn="ctr"/>
              <a:r>
                <a:rPr lang="ko-KR" altLang="en-US" sz="1400" b="1" dirty="0" smtClean="0">
                  <a:ea typeface="굴림" pitchFamily="50" charset="-127"/>
                </a:rPr>
                <a:t>→ </a:t>
              </a:r>
              <a:r>
                <a:rPr lang="ko-KR" altLang="en-US" sz="1400" b="1" dirty="0" err="1" smtClean="0">
                  <a:ea typeface="굴림" pitchFamily="50" charset="-127"/>
                </a:rPr>
                <a:t>무로마치</a:t>
              </a:r>
              <a:r>
                <a:rPr lang="ko-KR" altLang="en-US" sz="1400" b="1" dirty="0" smtClean="0">
                  <a:ea typeface="굴림" pitchFamily="50" charset="-127"/>
                </a:rPr>
                <a:t> 막부 설립</a:t>
              </a:r>
              <a:endParaRPr lang="en-US" altLang="ko-KR" sz="1400" b="1" dirty="0" smtClean="0">
                <a:ea typeface="굴림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1" name="타원 70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2" name="도넛 71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4608104" y="5394248"/>
            <a:ext cx="3780320" cy="1131096"/>
            <a:chOff x="4536096" y="276608"/>
            <a:chExt cx="3780320" cy="1131096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5" name="직사각형 54"/>
            <p:cNvSpPr>
              <a:spLocks noChangeArrowheads="1"/>
            </p:cNvSpPr>
            <p:nvPr/>
          </p:nvSpPr>
          <p:spPr bwMode="auto">
            <a:xfrm>
              <a:off x="5417603" y="380868"/>
              <a:ext cx="289881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smtClean="0">
                  <a:ea typeface="굴림" pitchFamily="50" charset="-127"/>
                </a:rPr>
                <a:t>막부가 일본 전역을 지배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→ 천황과 조정은 실권을 잃게 됨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7" name="타원 7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8" name="도넛 7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9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 rot="5400000">
            <a:off x="2982976" y="435184"/>
            <a:ext cx="3214688" cy="6373343"/>
            <a:chOff x="392946" y="2161010"/>
            <a:chExt cx="2321666" cy="126799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438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439953" y="2228465"/>
              <a:ext cx="2213894" cy="1142472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5" name="Picture 2" descr="Chuichi Nagumo with his family, Japan, 1943">
            <a:hlinkClick r:id="rId2" tooltip="Chuichi Nagumo with his family, Japan, 1943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616624" cy="2952328"/>
          </a:xfrm>
          <a:prstGeom prst="rect">
            <a:avLst/>
          </a:prstGeom>
          <a:noFill/>
        </p:spPr>
      </p:pic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직사각형 44"/>
          <p:cNvSpPr>
            <a:spLocks noChangeArrowheads="1"/>
          </p:cNvSpPr>
          <p:nvPr/>
        </p:nvSpPr>
        <p:spPr bwMode="auto">
          <a:xfrm>
            <a:off x="140081" y="713456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현대 일본의 가족제도 개혁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그룹 51"/>
          <p:cNvGrpSpPr>
            <a:grpSpLocks/>
          </p:cNvGrpSpPr>
          <p:nvPr/>
        </p:nvGrpSpPr>
        <p:grpSpPr bwMode="auto">
          <a:xfrm>
            <a:off x="2738289" y="1268760"/>
            <a:ext cx="3417887" cy="571500"/>
            <a:chOff x="3295640" y="1285860"/>
            <a:chExt cx="2692420" cy="571504"/>
          </a:xfrm>
        </p:grpSpPr>
        <p:sp>
          <p:nvSpPr>
            <p:cNvPr id="9" name="모서리가 둥근 직사각형 8"/>
            <p:cNvSpPr/>
            <p:nvPr/>
          </p:nvSpPr>
          <p:spPr>
            <a:xfrm flipH="1">
              <a:off x="3358167" y="1285860"/>
              <a:ext cx="2571118" cy="571504"/>
            </a:xfrm>
            <a:prstGeom prst="roundRect">
              <a:avLst>
                <a:gd name="adj" fmla="val 9556"/>
              </a:avLst>
            </a:prstGeom>
            <a:gradFill flip="none" rotWithShape="1">
              <a:gsLst>
                <a:gs pos="0">
                  <a:srgbClr val="25A8FA"/>
                </a:gs>
                <a:gs pos="54000">
                  <a:srgbClr val="1C98E3"/>
                </a:gs>
                <a:gs pos="100000">
                  <a:srgbClr val="0068AC"/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5640" y="1287447"/>
              <a:ext cx="2692420" cy="5232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b="1" dirty="0" err="1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이에제도의</a:t>
              </a:r>
              <a:r>
                <a:rPr lang="ko-KR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 폐지</a:t>
              </a:r>
              <a:endParaRPr kumimoji="0" lang="ko-KR" altLang="en-US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중세 </a:t>
            </a:r>
            <a:r>
              <a:rPr lang="en-US" altLang="ko-KR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근세의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36096" y="276608"/>
            <a:ext cx="3780320" cy="1131096"/>
            <a:chOff x="4536096" y="276608"/>
            <a:chExt cx="3780320" cy="113109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54"/>
            <p:cNvSpPr>
              <a:spLocks noChangeArrowheads="1"/>
            </p:cNvSpPr>
            <p:nvPr/>
          </p:nvSpPr>
          <p:spPr bwMode="auto">
            <a:xfrm>
              <a:off x="5364088" y="476672"/>
              <a:ext cx="29523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무로마치</a:t>
              </a:r>
              <a:r>
                <a:rPr lang="ko-KR" altLang="en-US" b="1" dirty="0" smtClean="0">
                  <a:ea typeface="굴림" pitchFamily="50" charset="-127"/>
                </a:rPr>
                <a:t> 막부는 일본 역사상 가장 혼란스러운 시기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24" name="타원 23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5" name="도넛 24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250005" y="1849850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234064" y="4586154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4536096" y="1577824"/>
            <a:ext cx="3780320" cy="1131096"/>
            <a:chOff x="4536096" y="276608"/>
            <a:chExt cx="3780320" cy="1131096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5" name="직사각형 54"/>
            <p:cNvSpPr>
              <a:spLocks noChangeArrowheads="1"/>
            </p:cNvSpPr>
            <p:nvPr/>
          </p:nvSpPr>
          <p:spPr bwMode="auto">
            <a:xfrm>
              <a:off x="5292080" y="545349"/>
              <a:ext cx="29523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무로마치</a:t>
              </a:r>
              <a:r>
                <a:rPr lang="ko-KR" altLang="en-US" b="1" dirty="0" smtClean="0">
                  <a:ea typeface="굴림" pitchFamily="50" charset="-127"/>
                </a:rPr>
                <a:t> 막부 쇼군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→ 실권을 잃게 됨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47" name="타원 4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도넛 4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4536096" y="2873968"/>
            <a:ext cx="3852328" cy="1131096"/>
            <a:chOff x="4536096" y="276608"/>
            <a:chExt cx="3852328" cy="1131096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7" name="직사각형 54"/>
            <p:cNvSpPr>
              <a:spLocks noChangeArrowheads="1"/>
            </p:cNvSpPr>
            <p:nvPr/>
          </p:nvSpPr>
          <p:spPr bwMode="auto">
            <a:xfrm>
              <a:off x="5342792" y="399592"/>
              <a:ext cx="30456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ea typeface="굴림" pitchFamily="50" charset="-127"/>
                </a:rPr>
                <a:t>천황의 권위는 완전히 사라지고</a:t>
              </a:r>
              <a:r>
                <a:rPr lang="en-US" altLang="ko-KR" sz="1600" b="1" dirty="0" smtClean="0">
                  <a:ea typeface="굴림" pitchFamily="50" charset="-127"/>
                </a:rPr>
                <a:t>, </a:t>
              </a:r>
              <a:r>
                <a:rPr lang="ko-KR" altLang="en-US" sz="1600" b="1" dirty="0" smtClean="0">
                  <a:ea typeface="굴림" pitchFamily="50" charset="-127"/>
                </a:rPr>
                <a:t>단순히 무사들의</a:t>
              </a:r>
              <a:endParaRPr lang="en-US" altLang="ko-KR" sz="1600" b="1" dirty="0" smtClean="0">
                <a:ea typeface="굴림" pitchFamily="50" charset="-127"/>
              </a:endParaRPr>
            </a:p>
            <a:p>
              <a:pPr algn="ctr"/>
              <a:r>
                <a:rPr lang="ko-KR" altLang="en-US" sz="1600" b="1" dirty="0" smtClean="0">
                  <a:ea typeface="굴림" pitchFamily="50" charset="-127"/>
                </a:rPr>
                <a:t>지위를 인정하는 도구로 이용</a:t>
              </a:r>
              <a:endParaRPr lang="en-US" altLang="ko-KR" sz="1600" b="1" dirty="0" smtClean="0">
                <a:ea typeface="굴림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59" name="타원 58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0" name="도넛 59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그룹 66"/>
          <p:cNvGrpSpPr/>
          <p:nvPr/>
        </p:nvGrpSpPr>
        <p:grpSpPr>
          <a:xfrm>
            <a:off x="4589611" y="4149080"/>
            <a:ext cx="3780320" cy="1131096"/>
            <a:chOff x="4536096" y="276608"/>
            <a:chExt cx="3780320" cy="1131096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54"/>
            <p:cNvSpPr>
              <a:spLocks noChangeArrowheads="1"/>
            </p:cNvSpPr>
            <p:nvPr/>
          </p:nvSpPr>
          <p:spPr bwMode="auto">
            <a:xfrm>
              <a:off x="5454589" y="361390"/>
              <a:ext cx="28535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도쿠가와</a:t>
              </a:r>
              <a:r>
                <a:rPr lang="ko-KR" altLang="en-US" b="1" dirty="0" smtClean="0">
                  <a:ea typeface="굴림" pitchFamily="50" charset="-127"/>
                </a:rPr>
                <a:t> </a:t>
              </a:r>
              <a:r>
                <a:rPr lang="ko-KR" altLang="en-US" b="1" dirty="0" err="1" smtClean="0">
                  <a:ea typeface="굴림" pitchFamily="50" charset="-127"/>
                </a:rPr>
                <a:t>이에야스가</a:t>
              </a:r>
              <a:r>
                <a:rPr lang="ko-KR" altLang="en-US" b="1" dirty="0" smtClean="0">
                  <a:ea typeface="굴림" pitchFamily="50" charset="-127"/>
                </a:rPr>
                <a:t> 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간토의</a:t>
              </a:r>
              <a:r>
                <a:rPr lang="ko-KR" altLang="en-US" b="1" dirty="0" smtClean="0">
                  <a:ea typeface="굴림" pitchFamily="50" charset="-127"/>
                </a:rPr>
                <a:t> </a:t>
              </a:r>
              <a:r>
                <a:rPr lang="ko-KR" altLang="en-US" b="1" dirty="0" err="1" smtClean="0">
                  <a:ea typeface="굴림" pitchFamily="50" charset="-127"/>
                </a:rPr>
                <a:t>에도에</a:t>
              </a:r>
              <a:r>
                <a:rPr lang="ko-KR" altLang="en-US" b="1" dirty="0" smtClean="0">
                  <a:ea typeface="굴림" pitchFamily="50" charset="-127"/>
                </a:rPr>
                <a:t> 막부 설립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→ </a:t>
              </a:r>
              <a:r>
                <a:rPr lang="ko-KR" altLang="en-US" b="1" dirty="0" err="1" smtClean="0">
                  <a:ea typeface="굴림" pitchFamily="50" charset="-127"/>
                </a:rPr>
                <a:t>에도시대</a:t>
              </a:r>
              <a:r>
                <a:rPr lang="ko-KR" altLang="en-US" b="1" dirty="0" smtClean="0">
                  <a:ea typeface="굴림" pitchFamily="50" charset="-127"/>
                </a:rPr>
                <a:t> 개막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1" name="타원 70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2" name="도넛 71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4608104" y="5394248"/>
            <a:ext cx="3780320" cy="1131096"/>
            <a:chOff x="4536096" y="276608"/>
            <a:chExt cx="3780320" cy="1131096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5" name="직사각형 54"/>
            <p:cNvSpPr>
              <a:spLocks noChangeArrowheads="1"/>
            </p:cNvSpPr>
            <p:nvPr/>
          </p:nvSpPr>
          <p:spPr bwMode="auto">
            <a:xfrm>
              <a:off x="5345595" y="543608"/>
              <a:ext cx="2898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 smtClean="0">
                  <a:ea typeface="굴림" pitchFamily="50" charset="-127"/>
                </a:rPr>
                <a:t>천황제에</a:t>
              </a:r>
              <a:r>
                <a:rPr lang="ko-KR" altLang="en-US" b="1" dirty="0" smtClean="0">
                  <a:ea typeface="굴림" pitchFamily="50" charset="-127"/>
                </a:rPr>
                <a:t> 있어서는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암흑</a:t>
              </a:r>
              <a:r>
                <a:rPr lang="ko-KR" altLang="en-US" b="1" dirty="0">
                  <a:ea typeface="굴림" pitchFamily="50" charset="-127"/>
                </a:rPr>
                <a:t>기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7" name="타원 7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8" name="도넛 7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360"/>
            <a:ext cx="2880000" cy="47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근대의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36096" y="276608"/>
            <a:ext cx="3780320" cy="1131096"/>
            <a:chOff x="4536096" y="276608"/>
            <a:chExt cx="3780320" cy="113109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54"/>
            <p:cNvSpPr>
              <a:spLocks noChangeArrowheads="1"/>
            </p:cNvSpPr>
            <p:nvPr/>
          </p:nvSpPr>
          <p:spPr bwMode="auto">
            <a:xfrm>
              <a:off x="5364088" y="404664"/>
              <a:ext cx="295232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smtClean="0">
                  <a:ea typeface="굴림" pitchFamily="50" charset="-127"/>
                </a:rPr>
                <a:t>천황을 중심으로 하는 근대적 </a:t>
              </a:r>
              <a:r>
                <a:rPr lang="ko-KR" altLang="en-US" b="1" dirty="0" err="1" smtClean="0">
                  <a:ea typeface="굴림" pitchFamily="50" charset="-127"/>
                </a:rPr>
                <a:t>신정부를</a:t>
              </a:r>
              <a:r>
                <a:rPr lang="ko-KR" altLang="en-US" b="1" dirty="0" smtClean="0">
                  <a:ea typeface="굴림" pitchFamily="50" charset="-127"/>
                </a:rPr>
                <a:t> 세우고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막부타도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24" name="타원 23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5" name="도넛 24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250005" y="1849850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234064" y="4586154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4536096" y="1577824"/>
            <a:ext cx="3780320" cy="1131096"/>
            <a:chOff x="4536096" y="276608"/>
            <a:chExt cx="3780320" cy="1131096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5" name="직사각형 54"/>
            <p:cNvSpPr>
              <a:spLocks noChangeArrowheads="1"/>
            </p:cNvSpPr>
            <p:nvPr/>
          </p:nvSpPr>
          <p:spPr bwMode="auto">
            <a:xfrm>
              <a:off x="5292080" y="545349"/>
              <a:ext cx="29523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smtClean="0">
                  <a:ea typeface="굴림" pitchFamily="50" charset="-127"/>
                </a:rPr>
                <a:t>새로운 정부의 중심은</a:t>
              </a:r>
              <a:endParaRPr lang="en-US" altLang="ko-KR" b="1" dirty="0" smtClean="0">
                <a:ea typeface="굴림" pitchFamily="50" charset="-127"/>
              </a:endParaRPr>
            </a:p>
            <a:p>
              <a:pPr algn="ctr"/>
              <a:r>
                <a:rPr lang="ko-KR" altLang="en-US" b="1" dirty="0" smtClean="0">
                  <a:ea typeface="굴림" pitchFamily="50" charset="-127"/>
                </a:rPr>
                <a:t>메이지 천황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47" name="타원 4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도넛 4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4536096" y="2873968"/>
            <a:ext cx="3852328" cy="1131096"/>
            <a:chOff x="4536096" y="276608"/>
            <a:chExt cx="3852328" cy="1131096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7" name="직사각형 54"/>
            <p:cNvSpPr>
              <a:spLocks noChangeArrowheads="1"/>
            </p:cNvSpPr>
            <p:nvPr/>
          </p:nvSpPr>
          <p:spPr bwMode="auto">
            <a:xfrm>
              <a:off x="5342792" y="399592"/>
              <a:ext cx="30456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ea typeface="굴림" pitchFamily="50" charset="-127"/>
                </a:rPr>
                <a:t>당시의 천황은 개인이 아닌 문명화된</a:t>
              </a:r>
              <a:r>
                <a:rPr lang="en-US" altLang="ko-KR" sz="1600" b="1" dirty="0" smtClean="0">
                  <a:ea typeface="굴림" pitchFamily="50" charset="-127"/>
                </a:rPr>
                <a:t>, </a:t>
              </a:r>
              <a:r>
                <a:rPr lang="ko-KR" altLang="en-US" sz="1600" b="1" dirty="0" smtClean="0">
                  <a:ea typeface="굴림" pitchFamily="50" charset="-127"/>
                </a:rPr>
                <a:t>정치적</a:t>
              </a:r>
              <a:r>
                <a:rPr lang="en-US" altLang="ko-KR" sz="1600" b="1" dirty="0" smtClean="0">
                  <a:ea typeface="굴림" pitchFamily="50" charset="-127"/>
                </a:rPr>
                <a:t>, </a:t>
              </a:r>
              <a:r>
                <a:rPr lang="ko-KR" altLang="en-US" sz="1600" b="1" dirty="0" smtClean="0">
                  <a:ea typeface="굴림" pitchFamily="50" charset="-127"/>
                </a:rPr>
                <a:t>정신적 절대자이자 국가기구 그 자체</a:t>
              </a:r>
              <a:endParaRPr lang="en-US" altLang="ko-KR" sz="1600" b="1" dirty="0" smtClean="0">
                <a:ea typeface="굴림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59" name="타원 58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0" name="도넛 59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그룹 66"/>
          <p:cNvGrpSpPr/>
          <p:nvPr/>
        </p:nvGrpSpPr>
        <p:grpSpPr>
          <a:xfrm>
            <a:off x="4589611" y="4149080"/>
            <a:ext cx="3780320" cy="1131096"/>
            <a:chOff x="4536096" y="276608"/>
            <a:chExt cx="3780320" cy="1131096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54"/>
            <p:cNvSpPr>
              <a:spLocks noChangeArrowheads="1"/>
            </p:cNvSpPr>
            <p:nvPr/>
          </p:nvSpPr>
          <p:spPr bwMode="auto">
            <a:xfrm>
              <a:off x="5382581" y="566381"/>
              <a:ext cx="28535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smtClean="0">
                  <a:ea typeface="굴림" pitchFamily="50" charset="-127"/>
                </a:rPr>
                <a:t>천황 자신이 고대와 같이 독재를 할 수는 없음</a:t>
              </a:r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1" name="타원 70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2" name="도넛 71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4608104" y="5394248"/>
            <a:ext cx="3780320" cy="1275112"/>
            <a:chOff x="4536096" y="276608"/>
            <a:chExt cx="3780320" cy="1275112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5" name="직사각형 54"/>
            <p:cNvSpPr>
              <a:spLocks noChangeArrowheads="1"/>
            </p:cNvSpPr>
            <p:nvPr/>
          </p:nvSpPr>
          <p:spPr bwMode="auto">
            <a:xfrm>
              <a:off x="5345595" y="382169"/>
              <a:ext cx="2970821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 smtClean="0">
                  <a:ea typeface="굴림" pitchFamily="50" charset="-127"/>
                </a:rPr>
                <a:t>→ 무엇을 하든 의회와 각료의 협조를 얻어야 했고</a:t>
              </a:r>
              <a:r>
                <a:rPr lang="en-US" altLang="ko-KR" sz="1400" b="1" dirty="0" smtClean="0">
                  <a:ea typeface="굴림" pitchFamily="50" charset="-127"/>
                </a:rPr>
                <a:t>, </a:t>
              </a:r>
              <a:r>
                <a:rPr lang="ko-KR" altLang="en-US" sz="1400" b="1" dirty="0" smtClean="0">
                  <a:ea typeface="굴림" pitchFamily="50" charset="-127"/>
                </a:rPr>
                <a:t>행동은 모든 법에 </a:t>
              </a:r>
              <a:r>
                <a:rPr lang="ko-KR" altLang="en-US" sz="1400" b="1" dirty="0" err="1" smtClean="0">
                  <a:ea typeface="굴림" pitchFamily="50" charset="-127"/>
                </a:rPr>
                <a:t>따라야만함</a:t>
              </a:r>
              <a:endParaRPr lang="en-US" altLang="ko-KR" sz="1400" b="1" dirty="0">
                <a:ea typeface="굴림" pitchFamily="50" charset="-127"/>
              </a:endParaRPr>
            </a:p>
            <a:p>
              <a:pPr algn="ctr"/>
              <a:r>
                <a:rPr lang="ko-KR" altLang="en-US" sz="1400" b="1" dirty="0" smtClean="0">
                  <a:ea typeface="굴림" pitchFamily="50" charset="-127"/>
                </a:rPr>
                <a:t>실질적으로는 천황의 뜻이 아닌 각료들의 뜻에 따라 정치가 이루어 </a:t>
              </a:r>
              <a:r>
                <a:rPr lang="ko-KR" altLang="en-US" sz="1400" b="1" dirty="0">
                  <a:ea typeface="굴림" pitchFamily="50" charset="-127"/>
                </a:rPr>
                <a:t>짐</a:t>
              </a:r>
              <a:endParaRPr lang="en-US" altLang="ko-KR" sz="1400" b="1" dirty="0" smtClean="0">
                <a:ea typeface="굴림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7" name="타원 7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8" name="도넛 7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360"/>
            <a:ext cx="2880000" cy="47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>
          <a:xfrm>
            <a:off x="4939658" y="459708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932040" y="243684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32040" y="276607"/>
            <a:ext cx="3176550" cy="2000265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근대의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직사각형 54"/>
          <p:cNvSpPr>
            <a:spLocks noChangeArrowheads="1"/>
          </p:cNvSpPr>
          <p:nvPr/>
        </p:nvSpPr>
        <p:spPr bwMode="auto">
          <a:xfrm>
            <a:off x="5484947" y="548680"/>
            <a:ext cx="2664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오쿠보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도시미치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→ ‘칙명이라고 하여 전부 칙명이 아니며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도의에 맞아야만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칙명이라고 할 수 있음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54"/>
          <p:cNvSpPr>
            <a:spLocks noChangeArrowheads="1"/>
          </p:cNvSpPr>
          <p:nvPr/>
        </p:nvSpPr>
        <p:spPr bwMode="auto">
          <a:xfrm>
            <a:off x="5292080" y="2590453"/>
            <a:ext cx="28803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미노베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다쓰키치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→ 천황이 국가통치권의 주체임을 부정하고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통치권은 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법인인 국가에 속하며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천황은 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그 최고기관으로서 통치권을 행사할 뿐이라고 주장</a:t>
            </a:r>
          </a:p>
          <a:p>
            <a:pPr algn="ctr" latinLnBrk="0">
              <a:defRPr/>
            </a:pP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508104" y="4964975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다이쇼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데모크라시의 영향</a:t>
            </a:r>
          </a:p>
          <a:p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천황의 권위가 떨어짐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latinLnBrk="0">
              <a:defRPr/>
            </a:pPr>
            <a:endParaRPr lang="ko-KR" altLang="en-US" b="1" dirty="0">
              <a:latin typeface="HY궁서" pitchFamily="18" charset="-127"/>
              <a:ea typeface="굴림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221658" y="548680"/>
            <a:ext cx="1214438" cy="1214438"/>
            <a:chOff x="4857750" y="4486275"/>
            <a:chExt cx="1214438" cy="1214438"/>
          </a:xfrm>
        </p:grpSpPr>
        <p:sp>
          <p:nvSpPr>
            <p:cNvPr id="24" name="타원 23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" name="도넛 24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21658" y="2852936"/>
            <a:ext cx="1214438" cy="1214438"/>
            <a:chOff x="4857750" y="4486275"/>
            <a:chExt cx="1214438" cy="1214438"/>
          </a:xfrm>
        </p:grpSpPr>
        <p:sp>
          <p:nvSpPr>
            <p:cNvPr id="27" name="타원 26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8" name="도넛 27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93666" y="5094882"/>
            <a:ext cx="1214438" cy="1214438"/>
            <a:chOff x="4857750" y="4486275"/>
            <a:chExt cx="1214438" cy="1214438"/>
          </a:xfrm>
        </p:grpSpPr>
        <p:sp>
          <p:nvSpPr>
            <p:cNvPr id="30" name="타원 29"/>
            <p:cNvSpPr/>
            <p:nvPr/>
          </p:nvSpPr>
          <p:spPr>
            <a:xfrm flipH="1">
              <a:off x="4857750" y="4486275"/>
              <a:ext cx="1214438" cy="121443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1" name="도넛 30"/>
            <p:cNvSpPr/>
            <p:nvPr/>
          </p:nvSpPr>
          <p:spPr>
            <a:xfrm flipH="1">
              <a:off x="4957763" y="4586288"/>
              <a:ext cx="1000125" cy="1000125"/>
            </a:xfrm>
            <a:prstGeom prst="donut">
              <a:avLst>
                <a:gd name="adj" fmla="val 11828"/>
              </a:avLst>
            </a:pr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090048" y="1938025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090048" y="4674328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5199"/>
            <a:ext cx="2847049" cy="44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국가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직사각형 44"/>
          <p:cNvSpPr>
            <a:spLocks noChangeArrowheads="1"/>
          </p:cNvSpPr>
          <p:nvPr/>
        </p:nvSpPr>
        <p:spPr bwMode="auto">
          <a:xfrm>
            <a:off x="140081" y="713456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현</a:t>
            </a:r>
            <a:r>
              <a:rPr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대의 </a:t>
            </a:r>
            <a:r>
              <a:rPr lang="ko-KR" altLang="en-US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천황제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36096" y="276608"/>
            <a:ext cx="3780320" cy="1136168"/>
            <a:chOff x="4536096" y="276608"/>
            <a:chExt cx="3780320" cy="113616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54"/>
            <p:cNvSpPr>
              <a:spLocks noChangeArrowheads="1"/>
            </p:cNvSpPr>
            <p:nvPr/>
          </p:nvSpPr>
          <p:spPr bwMode="auto">
            <a:xfrm>
              <a:off x="5292080" y="489446"/>
              <a:ext cx="295232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패전에도 불구하고 </a:t>
              </a:r>
              <a:endPara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천황제는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계속 유지</a:t>
              </a:r>
            </a:p>
            <a:p>
              <a:pPr algn="ctr"/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24" name="타원 23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25" name="도넛 24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25430" flipH="1" flipV="1">
            <a:off x="3250005" y="1849850"/>
            <a:ext cx="1147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74570" flipH="1">
            <a:off x="3234064" y="4586154"/>
            <a:ext cx="1147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4536096" y="1577824"/>
            <a:ext cx="3780320" cy="1192071"/>
            <a:chOff x="4536096" y="276608"/>
            <a:chExt cx="3780320" cy="1192071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5" name="직사각형 54"/>
            <p:cNvSpPr>
              <a:spLocks noChangeArrowheads="1"/>
            </p:cNvSpPr>
            <p:nvPr/>
          </p:nvSpPr>
          <p:spPr bwMode="auto">
            <a:xfrm>
              <a:off x="5364088" y="545349"/>
              <a:ext cx="295232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천황제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보전을 위한 노력이 어느 정도 결실을 맺은 것</a:t>
              </a:r>
            </a:p>
            <a:p>
              <a:pPr algn="ctr"/>
              <a:endParaRPr lang="en-US" altLang="ko-KR" b="1" dirty="0" smtClean="0">
                <a:ea typeface="굴림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47" name="타원 4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도넛 4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4536096" y="2873968"/>
            <a:ext cx="3852328" cy="1343638"/>
            <a:chOff x="4536096" y="276608"/>
            <a:chExt cx="3852328" cy="1343638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7" name="직사각형 54"/>
            <p:cNvSpPr>
              <a:spLocks noChangeArrowheads="1"/>
            </p:cNvSpPr>
            <p:nvPr/>
          </p:nvSpPr>
          <p:spPr bwMode="auto">
            <a:xfrm>
              <a:off x="5342792" y="327584"/>
              <a:ext cx="3045632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대일본제국헌법</a:t>
              </a:r>
              <a:endPara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→ </a:t>
              </a:r>
              <a:r>
                <a:rPr lang="ko-KR" altLang="en-US" sz="1400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일본국헌법으로</a:t>
              </a:r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개정</a:t>
              </a:r>
              <a:endPara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endPara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절대주의 </a:t>
              </a:r>
              <a:r>
                <a:rPr lang="ko-KR" altLang="en-US" sz="1400" b="1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천황제</a:t>
              </a:r>
              <a:endPara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→ </a:t>
              </a:r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상징 </a:t>
              </a:r>
              <a:r>
                <a:rPr lang="ko-KR" altLang="en-US" sz="1400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천황제라는</a:t>
              </a:r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이름으로 개편</a:t>
              </a:r>
            </a:p>
            <a:p>
              <a:pPr algn="ctr"/>
              <a:endPara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59" name="타원 58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60" name="도넛 59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그룹 66"/>
          <p:cNvGrpSpPr/>
          <p:nvPr/>
        </p:nvGrpSpPr>
        <p:grpSpPr>
          <a:xfrm>
            <a:off x="4589611" y="4149080"/>
            <a:ext cx="3780320" cy="1131096"/>
            <a:chOff x="4536096" y="276608"/>
            <a:chExt cx="3780320" cy="1131096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54"/>
            <p:cNvSpPr>
              <a:spLocks noChangeArrowheads="1"/>
            </p:cNvSpPr>
            <p:nvPr/>
          </p:nvSpPr>
          <p:spPr bwMode="auto">
            <a:xfrm>
              <a:off x="5382581" y="566381"/>
              <a:ext cx="28535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천황은 </a:t>
              </a:r>
              <a:r>
                <a:rPr lang="ko-KR" altLang="en-US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일본국의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상징이자 일본 국민 통합의 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상징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1" name="타원 70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2" name="도넛 71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그룹 72"/>
          <p:cNvGrpSpPr/>
          <p:nvPr/>
        </p:nvGrpSpPr>
        <p:grpSpPr>
          <a:xfrm>
            <a:off x="4608104" y="5394248"/>
            <a:ext cx="3780320" cy="1275112"/>
            <a:chOff x="4536096" y="276608"/>
            <a:chExt cx="3780320" cy="1275112"/>
          </a:xfrm>
        </p:grpSpPr>
        <p:sp>
          <p:nvSpPr>
            <p:cNvPr id="74" name="모서리가 둥근 직사각형 73"/>
            <p:cNvSpPr/>
            <p:nvPr/>
          </p:nvSpPr>
          <p:spPr>
            <a:xfrm>
              <a:off x="4932040" y="276608"/>
              <a:ext cx="3384376" cy="1131096"/>
            </a:xfrm>
            <a:prstGeom prst="roundRect">
              <a:avLst>
                <a:gd name="adj" fmla="val 5516"/>
              </a:avLst>
            </a:prstGeom>
            <a:gradFill flip="none" rotWithShape="1">
              <a:gsLst>
                <a:gs pos="100000">
                  <a:schemeClr val="bg1"/>
                </a:gs>
                <a:gs pos="86000">
                  <a:srgbClr val="FFFFFF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5" name="직사각형 54"/>
            <p:cNvSpPr>
              <a:spLocks noChangeArrowheads="1"/>
            </p:cNvSpPr>
            <p:nvPr/>
          </p:nvSpPr>
          <p:spPr bwMode="auto">
            <a:xfrm>
              <a:off x="5345595" y="382169"/>
              <a:ext cx="2970821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권을 모두 상실하고 </a:t>
              </a:r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단지국사 행위만을 담당</a:t>
              </a:r>
              <a:endPara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ko-KR" altLang="en-US" sz="14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→</a:t>
              </a:r>
              <a:r>
                <a:rPr lang="ko-KR" altLang="en-US" sz="1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과거의 천황의 모습을 탈피하여 이미지가 좋아짐</a:t>
              </a:r>
              <a:endPara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endParaRPr lang="en-US" altLang="ko-KR" sz="1400" b="1" dirty="0" smtClean="0">
                <a:ea typeface="굴림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4536096" y="368760"/>
              <a:ext cx="900000" cy="900000"/>
              <a:chOff x="4857750" y="4486411"/>
              <a:chExt cx="1192208" cy="1196396"/>
            </a:xfrm>
          </p:grpSpPr>
          <p:sp>
            <p:nvSpPr>
              <p:cNvPr id="77" name="타원 76"/>
              <p:cNvSpPr/>
              <p:nvPr/>
            </p:nvSpPr>
            <p:spPr>
              <a:xfrm flipH="1">
                <a:off x="4857750" y="4486411"/>
                <a:ext cx="1192208" cy="119639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86000">
                    <a:srgbClr val="FFFFFF"/>
                  </a:gs>
                  <a:gs pos="270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78" name="도넛 77"/>
              <p:cNvSpPr/>
              <p:nvPr/>
            </p:nvSpPr>
            <p:spPr>
              <a:xfrm flipH="1">
                <a:off x="4957763" y="4586288"/>
                <a:ext cx="1000125" cy="1000125"/>
              </a:xfrm>
              <a:prstGeom prst="donut">
                <a:avLst>
                  <a:gd name="adj" fmla="val 11828"/>
                </a:avLst>
              </a:prstGeom>
              <a:gradFill flip="none" rotWithShape="1">
                <a:gsLst>
                  <a:gs pos="87000">
                    <a:schemeClr val="tx1">
                      <a:lumMod val="75000"/>
                      <a:lumOff val="2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" y="1406585"/>
            <a:ext cx="2592288" cy="52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 rot="5400000">
            <a:off x="2982976" y="435184"/>
            <a:ext cx="3214688" cy="6373343"/>
            <a:chOff x="392946" y="2161010"/>
            <a:chExt cx="2321666" cy="126799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438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439953" y="2228465"/>
              <a:ext cx="2213894" cy="1142472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직사각형 44"/>
          <p:cNvSpPr>
            <a:spLocks noChangeArrowheads="1"/>
          </p:cNvSpPr>
          <p:nvPr/>
        </p:nvSpPr>
        <p:spPr bwMode="auto">
          <a:xfrm>
            <a:off x="140081" y="713456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ko-KR" altLang="en-US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현대 일본의 가족제도 개혁</a:t>
            </a: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그룹 51"/>
          <p:cNvGrpSpPr>
            <a:grpSpLocks/>
          </p:cNvGrpSpPr>
          <p:nvPr/>
        </p:nvGrpSpPr>
        <p:grpSpPr bwMode="auto">
          <a:xfrm>
            <a:off x="2738289" y="1268760"/>
            <a:ext cx="3417887" cy="571500"/>
            <a:chOff x="3295640" y="1285860"/>
            <a:chExt cx="2692420" cy="571504"/>
          </a:xfrm>
        </p:grpSpPr>
        <p:sp>
          <p:nvSpPr>
            <p:cNvPr id="9" name="모서리가 둥근 직사각형 8"/>
            <p:cNvSpPr/>
            <p:nvPr/>
          </p:nvSpPr>
          <p:spPr>
            <a:xfrm flipH="1">
              <a:off x="3358167" y="1285860"/>
              <a:ext cx="2571118" cy="571504"/>
            </a:xfrm>
            <a:prstGeom prst="roundRect">
              <a:avLst>
                <a:gd name="adj" fmla="val 9556"/>
              </a:avLst>
            </a:prstGeom>
            <a:gradFill flip="none" rotWithShape="1">
              <a:gsLst>
                <a:gs pos="0">
                  <a:srgbClr val="25A8FA"/>
                </a:gs>
                <a:gs pos="54000">
                  <a:srgbClr val="1C98E3"/>
                </a:gs>
                <a:gs pos="100000">
                  <a:srgbClr val="0068AC"/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95640" y="1287447"/>
              <a:ext cx="2692420" cy="5232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핵가족의 증가</a:t>
              </a:r>
              <a:endParaRPr kumimoji="0" lang="ko-KR" altLang="en-US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1" name="Picture 2" descr="http://www.yenwen.net/Japan02/Otsu/RyoteiKoyo02_BrotherFamil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6166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오른쪽 화살표 9"/>
          <p:cNvSpPr/>
          <p:nvPr/>
        </p:nvSpPr>
        <p:spPr>
          <a:xfrm rot="3248692">
            <a:off x="3676852" y="1778187"/>
            <a:ext cx="1872204" cy="855865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8102" lon="17717004" rev="4919431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1311349" y="1484784"/>
            <a:ext cx="2468563" cy="2459037"/>
            <a:chOff x="2738424" y="1714488"/>
            <a:chExt cx="3976716" cy="3958134"/>
          </a:xfrm>
        </p:grpSpPr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2738424" y="4913703"/>
              <a:ext cx="3976716" cy="75891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7000"/>
                  </a:srgbClr>
                </a:gs>
                <a:gs pos="100000">
                  <a:srgbClr val="C0C0C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굴림" charset="-127"/>
                <a:ea typeface="굴림" charset="-127"/>
              </a:endParaRPr>
            </a:p>
          </p:txBody>
        </p:sp>
        <p:pic>
          <p:nvPicPr>
            <p:cNvPr id="5132" name="Picture 20" descr="button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1714488"/>
              <a:ext cx="3705152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오른쪽 화살표 10"/>
          <p:cNvSpPr/>
          <p:nvPr/>
        </p:nvSpPr>
        <p:spPr>
          <a:xfrm rot="862971">
            <a:off x="3859375" y="3657324"/>
            <a:ext cx="2909744" cy="1229757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901244" lon="1564093" rev="20078350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18684296">
            <a:off x="1385136" y="4208828"/>
            <a:ext cx="1641154" cy="1267583"/>
          </a:xfrm>
          <a:prstGeom prst="rightArrow">
            <a:avLst>
              <a:gd name="adj1" fmla="val 50000"/>
              <a:gd name="adj2" fmla="val 7705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3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394330" lon="873625" rev="12141867"/>
            </a:camera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696236" y="5025370"/>
            <a:ext cx="1692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spc="600" dirty="0" smtClean="0">
                <a:gradFill>
                  <a:gsLst>
                    <a:gs pos="13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재혼가족</a:t>
            </a:r>
            <a:endParaRPr lang="en-US" altLang="ko-KR" sz="2000" b="1" spc="600" dirty="0" smtClean="0">
              <a:gradFill>
                <a:gsLst>
                  <a:gs pos="13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2000" dirty="0" smtClean="0">
                <a:gradFill>
                  <a:gsLst>
                    <a:gs pos="13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. </a:t>
            </a:r>
            <a:endParaRPr lang="ko-KR" altLang="en-US" sz="2000" dirty="0">
              <a:latin typeface="굴림" charset="-127"/>
              <a:ea typeface="굴림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7439" y="5786100"/>
            <a:ext cx="181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spc="600" dirty="0" smtClean="0"/>
              <a:t>독신가족</a:t>
            </a:r>
            <a:endParaRPr lang="en-US" altLang="ko-KR" sz="2000" b="1" spc="600" dirty="0" smtClean="0"/>
          </a:p>
          <a:p>
            <a:endParaRPr lang="en-US" altLang="ko-KR" sz="800" dirty="0" smtClean="0"/>
          </a:p>
        </p:txBody>
      </p:sp>
      <p:sp>
        <p:nvSpPr>
          <p:cNvPr id="18" name="TextBox 17"/>
          <p:cNvSpPr txBox="1"/>
          <p:nvPr/>
        </p:nvSpPr>
        <p:spPr>
          <a:xfrm rot="20992774">
            <a:off x="1674980" y="2291974"/>
            <a:ext cx="1857388" cy="52322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44331"/>
              </a:avLst>
            </a:prstTxWarp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kern="0" dirty="0" smtClean="0">
                <a:gradFill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2700000" scaled="1"/>
                </a:gradFill>
                <a:latin typeface="Arial" pitchFamily="34" charset="0"/>
                <a:ea typeface="HY얕은샘물M"/>
                <a:cs typeface="Arial" pitchFamily="34" charset="0"/>
              </a:rPr>
              <a:t>새로운 가족의 형태</a:t>
            </a:r>
            <a:endParaRPr kumimoji="0" lang="ko-KR" altLang="en-US" sz="2800" b="1" kern="0" dirty="0">
              <a:gradFill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2700000" scaled="1"/>
              </a:gradFill>
              <a:latin typeface="Arial" pitchFamily="34" charset="0"/>
              <a:ea typeface="HY얕은샘물M"/>
              <a:cs typeface="Arial" pitchFamily="34" charset="0"/>
            </a:endParaRP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71438" y="20638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직사각형 44"/>
          <p:cNvSpPr>
            <a:spLocks noChangeArrowheads="1"/>
          </p:cNvSpPr>
          <p:nvPr/>
        </p:nvSpPr>
        <p:spPr bwMode="auto">
          <a:xfrm>
            <a:off x="140081" y="713456"/>
            <a:ext cx="2916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현대일본의  가족제도 개혁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220072" y="134076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 spc="600" dirty="0" err="1" smtClean="0">
                <a:gradFill>
                  <a:gsLst>
                    <a:gs pos="13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딩크족</a:t>
            </a:r>
            <a:endParaRPr lang="en-US" altLang="ko-KR" sz="2000" b="1" spc="600" dirty="0" smtClean="0">
              <a:gradFill>
                <a:gsLst>
                  <a:gs pos="1300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 flipH="1">
            <a:off x="251520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0">
                <a:srgbClr val="25A8FA"/>
              </a:gs>
              <a:gs pos="54000">
                <a:srgbClr val="1C98E3"/>
              </a:gs>
              <a:gs pos="100000">
                <a:srgbClr val="0068AC"/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54752" y="1476073"/>
            <a:ext cx="2517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i="1" dirty="0" err="1" smtClean="0">
                <a:gradFill>
                  <a:gsLst>
                    <a:gs pos="3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저출산문제</a:t>
            </a:r>
            <a:endParaRPr kumimoji="0" lang="ko-KR" altLang="en-US" sz="3200" b="1" i="1" dirty="0">
              <a:gradFill>
                <a:gsLst>
                  <a:gs pos="33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 flipH="1">
            <a:off x="3347864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flipH="1">
            <a:off x="6372200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3" name="직사각형 54"/>
          <p:cNvSpPr>
            <a:spLocks noChangeArrowheads="1"/>
          </p:cNvSpPr>
          <p:nvPr/>
        </p:nvSpPr>
        <p:spPr bwMode="auto">
          <a:xfrm>
            <a:off x="357158" y="2420888"/>
            <a:ext cx="24288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만산화</a:t>
            </a:r>
            <a:endParaRPr kumimoji="0" lang="en-US" altLang="ko-KR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여성의 고학력화</a:t>
            </a:r>
            <a:endParaRPr kumimoji="0" lang="en-US" altLang="ko-KR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미혼율</a:t>
            </a:r>
            <a:r>
              <a:rPr kumimoji="0" lang="ko-KR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증가</a:t>
            </a:r>
            <a:endParaRPr kumimoji="0" lang="en-US" altLang="ko-KR" sz="2000" b="1" kern="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kern="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grpSp>
        <p:nvGrpSpPr>
          <p:cNvPr id="2" name="그룹 66"/>
          <p:cNvGrpSpPr>
            <a:grpSpLocks/>
          </p:cNvGrpSpPr>
          <p:nvPr/>
        </p:nvGrpSpPr>
        <p:grpSpPr bwMode="auto">
          <a:xfrm>
            <a:off x="2559050" y="4941168"/>
            <a:ext cx="1122363" cy="336550"/>
            <a:chOff x="2427000" y="5500701"/>
            <a:chExt cx="1359557" cy="408558"/>
          </a:xfrm>
        </p:grpSpPr>
        <p:sp>
          <p:nvSpPr>
            <p:cNvPr id="57" name="이등변 삼각형 56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8" name="이등변 삼각형 57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9" name="이등변 삼각형 58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67"/>
          <p:cNvGrpSpPr>
            <a:grpSpLocks/>
          </p:cNvGrpSpPr>
          <p:nvPr/>
        </p:nvGrpSpPr>
        <p:grpSpPr bwMode="auto">
          <a:xfrm>
            <a:off x="5535613" y="4941168"/>
            <a:ext cx="1122362" cy="336550"/>
            <a:chOff x="2427000" y="5500701"/>
            <a:chExt cx="1359557" cy="408558"/>
          </a:xfrm>
        </p:grpSpPr>
        <p:sp>
          <p:nvSpPr>
            <p:cNvPr id="61" name="이등변 삼각형 60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2" name="이등변 삼각형 61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3" name="이등변 삼각형 62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0" y="0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/>
              <a:t>변화하는 현대 일본가정의 문제</a:t>
            </a:r>
          </a:p>
          <a:p>
            <a:pPr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 flipH="1">
            <a:off x="3335339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0">
                <a:srgbClr val="25A8FA"/>
              </a:gs>
              <a:gs pos="54000">
                <a:srgbClr val="1C98E3"/>
              </a:gs>
              <a:gs pos="100000">
                <a:srgbClr val="0068AC"/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9" name="직사각형 54"/>
          <p:cNvSpPr>
            <a:spLocks noChangeArrowheads="1"/>
          </p:cNvSpPr>
          <p:nvPr/>
        </p:nvSpPr>
        <p:spPr bwMode="auto">
          <a:xfrm>
            <a:off x="3314284" y="2420888"/>
            <a:ext cx="26267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err="1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저출산</a:t>
            </a:r>
            <a:endParaRPr kumimoji="0" lang="en-US" altLang="ko-KR" sz="2000" b="1" kern="0" dirty="0" smtClean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부양의식 변화</a:t>
            </a:r>
            <a:endParaRPr kumimoji="0" lang="en-US" altLang="ko-KR" sz="2000" b="1" kern="0" dirty="0" smtClean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solidFill>
                <a:schemeClr val="bg1"/>
              </a:solidFill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smtClean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rPr>
              <a:t>경제 활동인구 감소</a:t>
            </a:r>
            <a:endParaRPr kumimoji="0" lang="ko-KR" altLang="en-US" sz="2000" b="1" kern="0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 flipH="1">
            <a:off x="252412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flipH="1">
            <a:off x="6372200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" name="그룹 66"/>
          <p:cNvGrpSpPr>
            <a:grpSpLocks/>
          </p:cNvGrpSpPr>
          <p:nvPr/>
        </p:nvGrpSpPr>
        <p:grpSpPr bwMode="auto">
          <a:xfrm>
            <a:off x="2559050" y="4941168"/>
            <a:ext cx="1122363" cy="336550"/>
            <a:chOff x="2427000" y="5500701"/>
            <a:chExt cx="1359557" cy="408558"/>
          </a:xfrm>
        </p:grpSpPr>
        <p:sp>
          <p:nvSpPr>
            <p:cNvPr id="57" name="이등변 삼각형 56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8" name="이등변 삼각형 57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9" name="이등변 삼각형 58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67"/>
          <p:cNvGrpSpPr>
            <a:grpSpLocks/>
          </p:cNvGrpSpPr>
          <p:nvPr/>
        </p:nvGrpSpPr>
        <p:grpSpPr bwMode="auto">
          <a:xfrm>
            <a:off x="5535613" y="4941168"/>
            <a:ext cx="1122362" cy="336550"/>
            <a:chOff x="2427000" y="5500701"/>
            <a:chExt cx="1359557" cy="408558"/>
          </a:xfrm>
        </p:grpSpPr>
        <p:sp>
          <p:nvSpPr>
            <p:cNvPr id="61" name="이등변 삼각형 60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2" name="이등변 삼각형 61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3" name="이등변 삼각형 62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0" y="0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/>
              <a:t>변화하는 현대 일본가정의 문제</a:t>
            </a:r>
          </a:p>
          <a:p>
            <a:pPr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752" y="1476073"/>
            <a:ext cx="2517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저출산문제</a:t>
            </a:r>
            <a:endParaRPr kumimoji="0" lang="ko-KR" altLang="en-US" sz="3200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924" y="1476073"/>
            <a:ext cx="2343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고령화</a:t>
            </a:r>
            <a:r>
              <a:rPr kumimoji="0" lang="ko-KR" altLang="en-US" sz="3200" b="1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문제</a:t>
            </a:r>
            <a:endParaRPr kumimoji="0" lang="ko-KR" alt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29" name="직사각형 54"/>
          <p:cNvSpPr>
            <a:spLocks noChangeArrowheads="1"/>
          </p:cNvSpPr>
          <p:nvPr/>
        </p:nvSpPr>
        <p:spPr bwMode="auto">
          <a:xfrm>
            <a:off x="357158" y="2420888"/>
            <a:ext cx="24288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만산화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여성의 고학력화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미혼율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증가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kern="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 flipH="1">
            <a:off x="6392751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0">
                <a:srgbClr val="25A8FA"/>
              </a:gs>
              <a:gs pos="54000">
                <a:srgbClr val="1C98E3"/>
              </a:gs>
              <a:gs pos="100000">
                <a:srgbClr val="0068AC"/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 flipH="1">
            <a:off x="3419872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9" name="직사각형 54"/>
          <p:cNvSpPr>
            <a:spLocks noChangeArrowheads="1"/>
          </p:cNvSpPr>
          <p:nvPr/>
        </p:nvSpPr>
        <p:spPr bwMode="auto">
          <a:xfrm>
            <a:off x="6532176" y="2492896"/>
            <a:ext cx="24288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. </a:t>
            </a:r>
            <a:r>
              <a:rPr lang="ko-KR" altLang="en-US" sz="2000" b="1" kern="0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젊은 나이에 결혼</a:t>
            </a:r>
            <a:endParaRPr lang="en-US" altLang="ko-KR" sz="2000" b="1" kern="0" dirty="0" smtClean="0">
              <a:solidFill>
                <a:schemeClr val="bg1"/>
              </a:solidFill>
              <a:latin typeface="+mj-lt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+mj-lt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solidFill>
                <a:schemeClr val="bg1"/>
              </a:solidFill>
              <a:latin typeface="+mj-lt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. </a:t>
            </a:r>
            <a:r>
              <a:rPr lang="ko-KR" altLang="en-US" sz="2000" b="1" kern="0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주관적 사유</a:t>
            </a:r>
            <a:endParaRPr kumimoji="0" lang="ko-KR" altLang="en-US" sz="2000" b="1" kern="0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 flipH="1">
            <a:off x="252412" y="1340768"/>
            <a:ext cx="2571737" cy="4214828"/>
          </a:xfrm>
          <a:prstGeom prst="roundRect">
            <a:avLst>
              <a:gd name="adj" fmla="val 9556"/>
            </a:avLst>
          </a:prstGeom>
          <a:gradFill flip="none" rotWithShape="1">
            <a:gsLst>
              <a:gs pos="100000">
                <a:schemeClr val="bg1"/>
              </a:gs>
              <a:gs pos="86000">
                <a:srgbClr val="FFFFFF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" name="그룹 66"/>
          <p:cNvGrpSpPr>
            <a:grpSpLocks/>
          </p:cNvGrpSpPr>
          <p:nvPr/>
        </p:nvGrpSpPr>
        <p:grpSpPr bwMode="auto">
          <a:xfrm>
            <a:off x="2559050" y="4941168"/>
            <a:ext cx="1122363" cy="336550"/>
            <a:chOff x="2427000" y="5500701"/>
            <a:chExt cx="1359557" cy="408558"/>
          </a:xfrm>
        </p:grpSpPr>
        <p:sp>
          <p:nvSpPr>
            <p:cNvPr id="57" name="이등변 삼각형 56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8" name="이등변 삼각형 57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9" name="이등변 삼각형 58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6" name="TextBox 43"/>
          <p:cNvSpPr txBox="1">
            <a:spLocks noChangeArrowheads="1"/>
          </p:cNvSpPr>
          <p:nvPr/>
        </p:nvSpPr>
        <p:spPr bwMode="auto">
          <a:xfrm>
            <a:off x="0" y="0"/>
            <a:ext cx="6929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+mn-ea"/>
                <a:cs typeface="Arial" pitchFamily="34" charset="0"/>
              </a:rPr>
              <a:t>일본의 가정</a:t>
            </a:r>
            <a:endParaRPr kumimoji="0" lang="ko-KR" altLang="en-US" sz="4000" b="1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직사각형 44"/>
          <p:cNvSpPr>
            <a:spLocks noChangeArrowheads="1"/>
          </p:cNvSpPr>
          <p:nvPr/>
        </p:nvSpPr>
        <p:spPr bwMode="auto">
          <a:xfrm>
            <a:off x="68643" y="692818"/>
            <a:ext cx="3430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/>
              <a:t>변화하는 현대 일본가정의 문제</a:t>
            </a:r>
          </a:p>
          <a:p>
            <a:pPr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kumimoji="0" lang="ko-KR" alt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8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42938" y="6093296"/>
            <a:ext cx="7920037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67"/>
          <p:cNvGrpSpPr>
            <a:grpSpLocks/>
          </p:cNvGrpSpPr>
          <p:nvPr/>
        </p:nvGrpSpPr>
        <p:grpSpPr bwMode="auto">
          <a:xfrm>
            <a:off x="5535613" y="4941168"/>
            <a:ext cx="1122362" cy="336550"/>
            <a:chOff x="2427000" y="5500701"/>
            <a:chExt cx="1359557" cy="408558"/>
          </a:xfrm>
        </p:grpSpPr>
        <p:sp>
          <p:nvSpPr>
            <p:cNvPr id="61" name="이등변 삼각형 60"/>
            <p:cNvSpPr/>
            <p:nvPr/>
          </p:nvSpPr>
          <p:spPr bwMode="auto">
            <a:xfrm rot="16200000" flipH="1" flipV="1">
              <a:off x="3430982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2" name="이등변 삼각형 61"/>
            <p:cNvSpPr/>
            <p:nvPr/>
          </p:nvSpPr>
          <p:spPr bwMode="auto">
            <a:xfrm rot="16200000" flipH="1" flipV="1">
              <a:off x="2916253" y="5553685"/>
              <a:ext cx="408557" cy="302592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3" name="이등변 삼각형 62"/>
            <p:cNvSpPr/>
            <p:nvPr/>
          </p:nvSpPr>
          <p:spPr bwMode="auto">
            <a:xfrm rot="16200000" flipH="1" flipV="1">
              <a:off x="2374018" y="5553683"/>
              <a:ext cx="408557" cy="3025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4752" y="1476073"/>
            <a:ext cx="2517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저출산문제</a:t>
            </a:r>
            <a:endParaRPr kumimoji="0" lang="ko-KR" altLang="en-US" sz="3200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2924" y="1476073"/>
            <a:ext cx="2343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i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고령화</a:t>
            </a:r>
            <a:r>
              <a:rPr kumimoji="0" lang="ko-KR" altLang="en-US" sz="3200" b="1" i="1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문제</a:t>
            </a:r>
            <a:endParaRPr kumimoji="0" lang="ko-KR" altLang="en-US" sz="3200" b="1" i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32176" y="1476073"/>
            <a:ext cx="200026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굴림" charset="-127"/>
                <a:cs typeface="Arial" pitchFamily="34" charset="0"/>
              </a:rPr>
              <a:t>이혼문제</a:t>
            </a:r>
          </a:p>
        </p:txBody>
      </p:sp>
      <p:sp>
        <p:nvSpPr>
          <p:cNvPr id="21" name="직사각형 54"/>
          <p:cNvSpPr>
            <a:spLocks noChangeArrowheads="1"/>
          </p:cNvSpPr>
          <p:nvPr/>
        </p:nvSpPr>
        <p:spPr bwMode="auto">
          <a:xfrm>
            <a:off x="357158" y="2420888"/>
            <a:ext cx="24288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만산화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여성의 고학력화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kumimoji="0" lang="ko-KR" altLang="en-US" sz="2000" b="1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미혼율</a:t>
            </a:r>
            <a:r>
              <a:rPr kumimoji="0" lang="ko-KR" altLang="en-US" sz="2000" b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증가</a:t>
            </a:r>
            <a:endParaRPr kumimoji="0" lang="en-US" altLang="ko-KR" sz="2000" b="1" kern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kern="0" dirty="0"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atin typeface="Arial" pitchFamily="34" charset="0"/>
              <a:ea typeface="HY얕은샘물M" pitchFamily="18" charset="-127"/>
              <a:cs typeface="Arial" pitchFamily="34" charset="0"/>
            </a:endParaRPr>
          </a:p>
        </p:txBody>
      </p:sp>
      <p:sp>
        <p:nvSpPr>
          <p:cNvPr id="22" name="직사각형 54"/>
          <p:cNvSpPr>
            <a:spLocks noChangeArrowheads="1"/>
          </p:cNvSpPr>
          <p:nvPr/>
        </p:nvSpPr>
        <p:spPr bwMode="auto">
          <a:xfrm>
            <a:off x="3385393" y="2420888"/>
            <a:ext cx="26267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err="1" smtClean="0">
                <a:latin typeface="+mj-ea"/>
                <a:ea typeface="+mj-ea"/>
                <a:cs typeface="Arial" pitchFamily="34" charset="0"/>
              </a:rPr>
              <a:t>저출산</a:t>
            </a:r>
            <a:endParaRPr kumimoji="0" lang="en-US" altLang="ko-KR" sz="2000" b="1" kern="0" dirty="0" smtClean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smtClean="0">
                <a:latin typeface="+mj-ea"/>
                <a:ea typeface="+mj-ea"/>
                <a:cs typeface="Arial" pitchFamily="34" charset="0"/>
              </a:rPr>
              <a:t>부양의식 변화</a:t>
            </a:r>
            <a:endParaRPr kumimoji="0" lang="en-US" altLang="ko-KR" sz="2000" b="1" kern="0" dirty="0" smtClean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 smtClean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kern="0" dirty="0">
              <a:latin typeface="+mj-ea"/>
              <a:ea typeface="+mj-ea"/>
              <a:cs typeface="Arial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 smtClean="0">
                <a:latin typeface="+mj-ea"/>
                <a:ea typeface="+mj-ea"/>
                <a:cs typeface="Arial" pitchFamily="34" charset="0"/>
              </a:rPr>
              <a:t>. </a:t>
            </a:r>
            <a:r>
              <a:rPr kumimoji="0" lang="ko-KR" altLang="en-US" sz="2000" b="1" kern="0" dirty="0" smtClean="0">
                <a:latin typeface="+mj-ea"/>
                <a:ea typeface="+mj-ea"/>
                <a:cs typeface="Arial" pitchFamily="34" charset="0"/>
              </a:rPr>
              <a:t>경제 활동인구 감소</a:t>
            </a:r>
            <a:endParaRPr kumimoji="0" lang="ko-KR" altLang="en-US" sz="2000" b="1" kern="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9988"/>
              </p:ext>
            </p:extLst>
          </p:nvPr>
        </p:nvGraphicFramePr>
        <p:xfrm>
          <a:off x="572124" y="1044828"/>
          <a:ext cx="8061664" cy="561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399"/>
                <a:gridCol w="1302833"/>
                <a:gridCol w="1348026"/>
                <a:gridCol w="1244262"/>
                <a:gridCol w="1296144"/>
              </a:tblGrid>
              <a:tr h="458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항목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배우자의 부정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23.4</a:t>
                      </a:r>
                    </a:p>
                  </a:txBody>
                  <a:tcPr anchor="ctr"/>
                </a:tc>
              </a:tr>
              <a:tr h="58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정신적 육체적 학대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가족 불화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12.4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성격차이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54.7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경제적 문제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건강문제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anchor="ctr"/>
                </a:tc>
              </a:tr>
              <a:tr h="58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동거에 응하지 않는다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</a:t>
                      </a:r>
                    </a:p>
                  </a:txBody>
                  <a:tcPr anchor="ctr"/>
                </a:tc>
              </a:tr>
              <a:tr h="58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술을 너무 많이 마신다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가정을 버리다</a:t>
                      </a: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12.3</a:t>
                      </a:r>
                    </a:p>
                  </a:txBody>
                  <a:tcPr anchor="ctr"/>
                </a:tc>
              </a:tr>
              <a:tr h="375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이상성격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1146</Words>
  <Application>Microsoft Office PowerPoint</Application>
  <PresentationFormat>화면 슬라이드 쇼(4:3)</PresentationFormat>
  <Paragraphs>439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Hwang</cp:lastModifiedBy>
  <cp:revision>58</cp:revision>
  <dcterms:created xsi:type="dcterms:W3CDTF">2010-08-05T09:37:29Z</dcterms:created>
  <dcterms:modified xsi:type="dcterms:W3CDTF">2015-04-25T16:58:10Z</dcterms:modified>
</cp:coreProperties>
</file>