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9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57" r:id="rId29"/>
    <p:sldId id="258" r:id="rId30"/>
    <p:sldId id="259" r:id="rId31"/>
    <p:sldId id="260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280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제목 없는 구역" id="{B43F6014-E643-43E2-A50D-EFE4404DB226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60"/>
  </p:normalViewPr>
  <p:slideViewPr>
    <p:cSldViewPr>
      <p:cViewPr varScale="1">
        <p:scale>
          <a:sx n="82" d="100"/>
          <a:sy n="82" d="100"/>
        </p:scale>
        <p:origin x="-145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EA81F-CAFA-43D6-B75A-15BB9385B119}" type="doc">
      <dgm:prSet loTypeId="urn:microsoft.com/office/officeart/2005/8/layout/arrow5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B1BDB93A-D360-4888-80C0-10EE59C8160B}">
      <dgm:prSet phldrT="[텍스트]" custT="1"/>
      <dgm:spPr/>
      <dgm:t>
        <a:bodyPr/>
        <a:lstStyle/>
        <a:p>
          <a:pPr latinLnBrk="1"/>
          <a:r>
            <a:rPr lang="ko-KR" altLang="en-US" sz="2800" dirty="0" smtClean="0">
              <a:solidFill>
                <a:schemeClr val="accent6">
                  <a:lumMod val="20000"/>
                  <a:lumOff val="80000"/>
                </a:schemeClr>
              </a:solidFill>
              <a:latin typeface="MD개성체" pitchFamily="18" charset="-127"/>
              <a:ea typeface="MD개성체" pitchFamily="18" charset="-127"/>
            </a:rPr>
            <a:t>조선측</a:t>
          </a:r>
          <a:r>
            <a:rPr lang="en-US" altLang="ko-KR" sz="2400" dirty="0" smtClean="0">
              <a:latin typeface="MD개성체" pitchFamily="18" charset="-127"/>
              <a:ea typeface="MD개성체" pitchFamily="18" charset="-127"/>
            </a:rPr>
            <a:t>:</a:t>
          </a:r>
        </a:p>
        <a:p>
          <a:pPr latinLnBrk="1"/>
          <a:r>
            <a:rPr lang="ko-KR" altLang="en-US" sz="2400" dirty="0" smtClean="0">
              <a:latin typeface="MD개성체" pitchFamily="18" charset="-127"/>
              <a:ea typeface="MD개성체" pitchFamily="18" charset="-127"/>
            </a:rPr>
            <a:t>백두산정계비를 보았을 때</a:t>
          </a:r>
          <a:r>
            <a:rPr lang="en-US" altLang="ko-KR" sz="2400" dirty="0" smtClean="0">
              <a:latin typeface="MD개성체" pitchFamily="18" charset="-127"/>
              <a:ea typeface="MD개성체" pitchFamily="18" charset="-127"/>
            </a:rPr>
            <a:t>,</a:t>
          </a:r>
        </a:p>
        <a:p>
          <a:pPr latinLnBrk="1"/>
          <a:r>
            <a:rPr lang="ko-KR" altLang="en-US" sz="2400" dirty="0" smtClean="0">
              <a:latin typeface="MD개성체" pitchFamily="18" charset="-127"/>
              <a:ea typeface="MD개성체" pitchFamily="18" charset="-127"/>
            </a:rPr>
            <a:t>간도는 우리의 영토이다</a:t>
          </a:r>
          <a:r>
            <a:rPr lang="en-US" altLang="ko-KR" sz="2400" dirty="0" smtClean="0">
              <a:latin typeface="MD개성체" pitchFamily="18" charset="-127"/>
              <a:ea typeface="MD개성체" pitchFamily="18" charset="-127"/>
            </a:rPr>
            <a:t>!</a:t>
          </a:r>
          <a:endParaRPr lang="ko-KR" altLang="en-US" sz="2400" dirty="0">
            <a:latin typeface="MD개성체" pitchFamily="18" charset="-127"/>
            <a:ea typeface="MD개성체" pitchFamily="18" charset="-127"/>
          </a:endParaRPr>
        </a:p>
      </dgm:t>
    </dgm:pt>
    <dgm:pt modelId="{C378FB84-10B2-4AFA-8EED-0EEDD0F42EAD}" type="parTrans" cxnId="{402131E3-E092-4056-97A6-0C7A7F190093}">
      <dgm:prSet/>
      <dgm:spPr/>
      <dgm:t>
        <a:bodyPr/>
        <a:lstStyle/>
        <a:p>
          <a:pPr latinLnBrk="1"/>
          <a:endParaRPr lang="ko-KR" altLang="en-US"/>
        </a:p>
      </dgm:t>
    </dgm:pt>
    <dgm:pt modelId="{2080194A-D2B2-492A-A4B5-D44C77474268}" type="sibTrans" cxnId="{402131E3-E092-4056-97A6-0C7A7F190093}">
      <dgm:prSet/>
      <dgm:spPr/>
      <dgm:t>
        <a:bodyPr/>
        <a:lstStyle/>
        <a:p>
          <a:pPr latinLnBrk="1"/>
          <a:endParaRPr lang="ko-KR" altLang="en-US"/>
        </a:p>
      </dgm:t>
    </dgm:pt>
    <dgm:pt modelId="{DD8E966A-70CA-4A08-8F74-10CC1018D653}">
      <dgm:prSet phldrT="[텍스트]" custT="1"/>
      <dgm:spPr/>
      <dgm:t>
        <a:bodyPr/>
        <a:lstStyle/>
        <a:p>
          <a:pPr latinLnBrk="1"/>
          <a:endParaRPr lang="en-US" altLang="ko-KR" sz="2800" dirty="0" smtClean="0">
            <a:latin typeface="MD개성체" pitchFamily="18" charset="-127"/>
            <a:ea typeface="MD개성체" pitchFamily="18" charset="-127"/>
          </a:endParaRPr>
        </a:p>
        <a:p>
          <a:pPr latinLnBrk="1"/>
          <a:r>
            <a:rPr lang="ko-KR" altLang="en-US" sz="2800" dirty="0" err="1" smtClean="0">
              <a:solidFill>
                <a:schemeClr val="accent5">
                  <a:lumMod val="20000"/>
                  <a:lumOff val="80000"/>
                </a:schemeClr>
              </a:solidFill>
              <a:latin typeface="MD개성체" pitchFamily="18" charset="-127"/>
              <a:ea typeface="MD개성체" pitchFamily="18" charset="-127"/>
            </a:rPr>
            <a:t>청나라측</a:t>
          </a:r>
          <a:r>
            <a:rPr lang="en-US" altLang="ko-KR" sz="2800" dirty="0" smtClean="0">
              <a:latin typeface="MD개성체" pitchFamily="18" charset="-127"/>
              <a:ea typeface="MD개성체" pitchFamily="18" charset="-127"/>
            </a:rPr>
            <a:t>:</a:t>
          </a:r>
        </a:p>
        <a:p>
          <a:pPr latinLnBrk="1"/>
          <a:r>
            <a:rPr lang="ko-KR" altLang="en-US" sz="2400" dirty="0" smtClean="0">
              <a:latin typeface="MD개성체" pitchFamily="18" charset="-127"/>
              <a:ea typeface="MD개성체" pitchFamily="18" charset="-127"/>
            </a:rPr>
            <a:t>백두산정계비에 나와있는 </a:t>
          </a:r>
          <a:r>
            <a:rPr lang="ko-KR" altLang="en-US" sz="2400" dirty="0" err="1" smtClean="0">
              <a:latin typeface="MD개성체" pitchFamily="18" charset="-127"/>
              <a:ea typeface="MD개성체" pitchFamily="18" charset="-127"/>
            </a:rPr>
            <a:t>토문강은</a:t>
          </a:r>
          <a:r>
            <a:rPr lang="ko-KR" altLang="en-US" sz="2400" dirty="0" smtClean="0">
              <a:latin typeface="MD개성체" pitchFamily="18" charset="-127"/>
              <a:ea typeface="MD개성체" pitchFamily="18" charset="-127"/>
            </a:rPr>
            <a:t> 두만강을 칭하는 것이다</a:t>
          </a:r>
          <a:r>
            <a:rPr lang="en-US" altLang="ko-KR" sz="2400" dirty="0" smtClean="0">
              <a:latin typeface="MD개성체" pitchFamily="18" charset="-127"/>
              <a:ea typeface="MD개성체" pitchFamily="18" charset="-127"/>
            </a:rPr>
            <a:t>!</a:t>
          </a:r>
        </a:p>
        <a:p>
          <a:pPr latinLnBrk="1"/>
          <a:endParaRPr lang="ko-KR" altLang="en-US" sz="2400" dirty="0"/>
        </a:p>
      </dgm:t>
    </dgm:pt>
    <dgm:pt modelId="{44229B03-5826-4455-8EB0-3B3A8E6EDA7A}" type="parTrans" cxnId="{7C63D7C3-8E86-4545-900C-48A1EDA8EEF1}">
      <dgm:prSet/>
      <dgm:spPr/>
      <dgm:t>
        <a:bodyPr/>
        <a:lstStyle/>
        <a:p>
          <a:pPr latinLnBrk="1"/>
          <a:endParaRPr lang="ko-KR" altLang="en-US"/>
        </a:p>
      </dgm:t>
    </dgm:pt>
    <dgm:pt modelId="{B401B2CE-05A5-4293-A8A1-DB278CFEA763}" type="sibTrans" cxnId="{7C63D7C3-8E86-4545-900C-48A1EDA8EEF1}">
      <dgm:prSet/>
      <dgm:spPr/>
      <dgm:t>
        <a:bodyPr/>
        <a:lstStyle/>
        <a:p>
          <a:pPr latinLnBrk="1"/>
          <a:endParaRPr lang="ko-KR" altLang="en-US"/>
        </a:p>
      </dgm:t>
    </dgm:pt>
    <dgm:pt modelId="{79187432-04B9-4106-AEC2-382E25C30A0A}" type="pres">
      <dgm:prSet presAssocID="{439EA81F-CAFA-43D6-B75A-15BB9385B1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CEC7F9-A2C9-4B12-89C0-D4CAAF119498}" type="pres">
      <dgm:prSet presAssocID="{B1BDB93A-D360-4888-80C0-10EE59C8160B}" presName="arrow" presStyleLbl="node1" presStyleIdx="0" presStyleCnt="2" custScaleX="1198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4B502A-9C2A-4693-8EC0-B86D4B572B2B}" type="pres">
      <dgm:prSet presAssocID="{DD8E966A-70CA-4A08-8F74-10CC1018D653}" presName="arrow" presStyleLbl="node1" presStyleIdx="1" presStyleCnt="2" custScaleX="1162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02131E3-E092-4056-97A6-0C7A7F190093}" srcId="{439EA81F-CAFA-43D6-B75A-15BB9385B119}" destId="{B1BDB93A-D360-4888-80C0-10EE59C8160B}" srcOrd="0" destOrd="0" parTransId="{C378FB84-10B2-4AFA-8EED-0EEDD0F42EAD}" sibTransId="{2080194A-D2B2-492A-A4B5-D44C77474268}"/>
    <dgm:cxn modelId="{F8E4216E-4FF2-445F-A319-666DE41A0976}" type="presOf" srcId="{B1BDB93A-D360-4888-80C0-10EE59C8160B}" destId="{5ECEC7F9-A2C9-4B12-89C0-D4CAAF119498}" srcOrd="0" destOrd="0" presId="urn:microsoft.com/office/officeart/2005/8/layout/arrow5"/>
    <dgm:cxn modelId="{5BBD9DFB-8A00-4825-AC26-D8832EE48571}" type="presOf" srcId="{DD8E966A-70CA-4A08-8F74-10CC1018D653}" destId="{664B502A-9C2A-4693-8EC0-B86D4B572B2B}" srcOrd="0" destOrd="0" presId="urn:microsoft.com/office/officeart/2005/8/layout/arrow5"/>
    <dgm:cxn modelId="{7C63D7C3-8E86-4545-900C-48A1EDA8EEF1}" srcId="{439EA81F-CAFA-43D6-B75A-15BB9385B119}" destId="{DD8E966A-70CA-4A08-8F74-10CC1018D653}" srcOrd="1" destOrd="0" parTransId="{44229B03-5826-4455-8EB0-3B3A8E6EDA7A}" sibTransId="{B401B2CE-05A5-4293-A8A1-DB278CFEA763}"/>
    <dgm:cxn modelId="{97149F1A-ED1B-46D7-9451-D991AB722307}" type="presOf" srcId="{439EA81F-CAFA-43D6-B75A-15BB9385B119}" destId="{79187432-04B9-4106-AEC2-382E25C30A0A}" srcOrd="0" destOrd="0" presId="urn:microsoft.com/office/officeart/2005/8/layout/arrow5"/>
    <dgm:cxn modelId="{48D9F259-2188-4C83-A657-E645A8D75D80}" type="presParOf" srcId="{79187432-04B9-4106-AEC2-382E25C30A0A}" destId="{5ECEC7F9-A2C9-4B12-89C0-D4CAAF119498}" srcOrd="0" destOrd="0" presId="urn:microsoft.com/office/officeart/2005/8/layout/arrow5"/>
    <dgm:cxn modelId="{8E734BF0-B8ED-4D3D-87FD-55CA65754547}" type="presParOf" srcId="{79187432-04B9-4106-AEC2-382E25C30A0A}" destId="{664B502A-9C2A-4693-8EC0-B86D4B572B2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7EB2D-47A8-4AE3-9CB0-1030FEA2FB6A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9107DFF2-9779-41B3-AA48-874D62030524}">
      <dgm:prSet custT="1"/>
      <dgm:spPr/>
      <dgm:t>
        <a:bodyPr/>
        <a:lstStyle/>
        <a:p>
          <a:pPr rtl="0" latinLnBrk="1"/>
          <a:r>
            <a:rPr lang="ko-KR" altLang="en-US" sz="1400" b="0" i="0" dirty="0" smtClean="0">
              <a:effectLst/>
            </a:rPr>
            <a:t>러일전쟁</a:t>
          </a:r>
          <a:endParaRPr lang="ko-KR" altLang="en-US" sz="1400" b="0" i="0" dirty="0">
            <a:effectLst/>
          </a:endParaRPr>
        </a:p>
      </dgm:t>
    </dgm:pt>
    <dgm:pt modelId="{4CD876B8-A433-4958-920C-186D23AC469D}" type="parTrans" cxnId="{0396DDE9-79A1-4C98-81BA-80C69BE5ACD2}">
      <dgm:prSet/>
      <dgm:spPr/>
      <dgm:t>
        <a:bodyPr/>
        <a:lstStyle/>
        <a:p>
          <a:pPr latinLnBrk="1"/>
          <a:endParaRPr lang="ko-KR" altLang="en-US"/>
        </a:p>
      </dgm:t>
    </dgm:pt>
    <dgm:pt modelId="{96C4488A-E951-41EA-9600-D163B9295B42}" type="sibTrans" cxnId="{0396DDE9-79A1-4C98-81BA-80C69BE5ACD2}">
      <dgm:prSet/>
      <dgm:spPr/>
      <dgm:t>
        <a:bodyPr/>
        <a:lstStyle/>
        <a:p>
          <a:pPr latinLnBrk="1"/>
          <a:endParaRPr lang="ko-KR" altLang="en-US"/>
        </a:p>
      </dgm:t>
    </dgm:pt>
    <dgm:pt modelId="{BE47FF83-EE64-4CC4-B3D6-0FCA04EC3814}">
      <dgm:prSet custT="1"/>
      <dgm:spPr/>
      <dgm:t>
        <a:bodyPr/>
        <a:lstStyle/>
        <a:p>
          <a:pPr rtl="0" latinLnBrk="1"/>
          <a:r>
            <a:rPr lang="ko-KR" altLang="en-US" sz="1400" b="0" dirty="0" err="1" smtClean="0">
              <a:effectLst/>
            </a:rPr>
            <a:t>감계문제</a:t>
          </a:r>
          <a:r>
            <a:rPr lang="ko-KR" altLang="en-US" sz="1400" b="0" dirty="0" smtClean="0">
              <a:effectLst/>
            </a:rPr>
            <a:t> 중단</a:t>
          </a:r>
          <a:endParaRPr lang="ko-KR" altLang="en-US" sz="1400" b="0" dirty="0">
            <a:effectLst/>
          </a:endParaRPr>
        </a:p>
      </dgm:t>
    </dgm:pt>
    <dgm:pt modelId="{A3BB3939-1C72-466D-A119-390B6CD90F1A}" type="parTrans" cxnId="{875208B1-3CC7-477F-8325-99A38235ABF0}">
      <dgm:prSet/>
      <dgm:spPr/>
      <dgm:t>
        <a:bodyPr/>
        <a:lstStyle/>
        <a:p>
          <a:pPr latinLnBrk="1"/>
          <a:endParaRPr lang="ko-KR" altLang="en-US"/>
        </a:p>
      </dgm:t>
    </dgm:pt>
    <dgm:pt modelId="{89FB3C6D-3305-4E4E-9685-2C3EB64782AA}" type="sibTrans" cxnId="{875208B1-3CC7-477F-8325-99A38235ABF0}">
      <dgm:prSet/>
      <dgm:spPr/>
      <dgm:t>
        <a:bodyPr/>
        <a:lstStyle/>
        <a:p>
          <a:pPr latinLnBrk="1"/>
          <a:endParaRPr lang="ko-KR" altLang="en-US"/>
        </a:p>
      </dgm:t>
    </dgm:pt>
    <dgm:pt modelId="{CEF1E439-48A4-44D6-927B-389B6766D4C8}">
      <dgm:prSet custT="1"/>
      <dgm:spPr/>
      <dgm:t>
        <a:bodyPr/>
        <a:lstStyle/>
        <a:p>
          <a:pPr rtl="0" latinLnBrk="1"/>
          <a:r>
            <a:rPr lang="ko-KR" altLang="en-US" sz="1300" dirty="0" smtClean="0">
              <a:effectLst/>
            </a:rPr>
            <a:t>일본의 </a:t>
          </a:r>
          <a:endParaRPr lang="en-US" altLang="ko-KR" sz="1300" dirty="0" smtClean="0">
            <a:effectLst/>
          </a:endParaRPr>
        </a:p>
        <a:p>
          <a:pPr rtl="0" latinLnBrk="1"/>
          <a:r>
            <a:rPr lang="ko-KR" altLang="en-US" sz="1300" dirty="0" smtClean="0">
              <a:effectLst/>
            </a:rPr>
            <a:t>외교권 박탈</a:t>
          </a:r>
          <a:endParaRPr lang="ko-KR" sz="1300" dirty="0">
            <a:effectLst/>
          </a:endParaRPr>
        </a:p>
      </dgm:t>
    </dgm:pt>
    <dgm:pt modelId="{D69EEE42-D77F-4B5B-A710-87195D6CB510}" type="parTrans" cxnId="{FBBDAC1C-2801-4BBC-87F1-03571279862D}">
      <dgm:prSet/>
      <dgm:spPr/>
      <dgm:t>
        <a:bodyPr/>
        <a:lstStyle/>
        <a:p>
          <a:pPr latinLnBrk="1"/>
          <a:endParaRPr lang="ko-KR" altLang="en-US"/>
        </a:p>
      </dgm:t>
    </dgm:pt>
    <dgm:pt modelId="{656DA40A-5948-487A-9945-1C43DEAC6282}" type="sibTrans" cxnId="{FBBDAC1C-2801-4BBC-87F1-03571279862D}">
      <dgm:prSet/>
      <dgm:spPr/>
      <dgm:t>
        <a:bodyPr/>
        <a:lstStyle/>
        <a:p>
          <a:pPr latinLnBrk="1"/>
          <a:endParaRPr lang="ko-KR" altLang="en-US"/>
        </a:p>
      </dgm:t>
    </dgm:pt>
    <dgm:pt modelId="{CF353835-CE18-407B-A106-E1DC9619D77C}">
      <dgm:prSet custT="1"/>
      <dgm:spPr/>
      <dgm:t>
        <a:bodyPr/>
        <a:lstStyle/>
        <a:p>
          <a:pPr rtl="0" latinLnBrk="1"/>
          <a:r>
            <a:rPr lang="ko-KR" altLang="en-US" sz="1300" dirty="0" smtClean="0"/>
            <a:t>간도파출소 </a:t>
          </a:r>
          <a:endParaRPr lang="en-US" altLang="ko-KR" sz="1300" dirty="0" smtClean="0"/>
        </a:p>
        <a:p>
          <a:pPr rtl="0" latinLnBrk="1"/>
          <a:r>
            <a:rPr lang="ko-KR" altLang="en-US" sz="1300" dirty="0" smtClean="0"/>
            <a:t>설치</a:t>
          </a:r>
          <a:endParaRPr lang="ko-KR" sz="1300" dirty="0"/>
        </a:p>
      </dgm:t>
    </dgm:pt>
    <dgm:pt modelId="{6FC43E90-98CB-4AB4-8269-93426108B46C}" type="parTrans" cxnId="{B9B32520-12DA-4A92-B33A-5578689D0008}">
      <dgm:prSet/>
      <dgm:spPr/>
      <dgm:t>
        <a:bodyPr/>
        <a:lstStyle/>
        <a:p>
          <a:pPr latinLnBrk="1"/>
          <a:endParaRPr lang="ko-KR" altLang="en-US"/>
        </a:p>
      </dgm:t>
    </dgm:pt>
    <dgm:pt modelId="{357164DB-D17E-4E07-A164-9D70410BF2F2}" type="sibTrans" cxnId="{B9B32520-12DA-4A92-B33A-5578689D0008}">
      <dgm:prSet/>
      <dgm:spPr/>
      <dgm:t>
        <a:bodyPr/>
        <a:lstStyle/>
        <a:p>
          <a:pPr latinLnBrk="1"/>
          <a:endParaRPr lang="ko-KR" altLang="en-US"/>
        </a:p>
      </dgm:t>
    </dgm:pt>
    <dgm:pt modelId="{2693382F-91AB-4C46-8BC3-26055E0CBA56}">
      <dgm:prSet custT="1"/>
      <dgm:spPr/>
      <dgm:t>
        <a:bodyPr/>
        <a:lstStyle/>
        <a:p>
          <a:pPr rtl="0" latinLnBrk="1"/>
          <a:r>
            <a:rPr lang="ko-KR" altLang="en-US" sz="1150" dirty="0" smtClean="0"/>
            <a:t>남만주철도 부설권</a:t>
          </a:r>
          <a:r>
            <a:rPr lang="en-US" altLang="ko-KR" sz="1150" dirty="0" smtClean="0"/>
            <a:t>, </a:t>
          </a:r>
        </a:p>
        <a:p>
          <a:pPr rtl="0" latinLnBrk="1"/>
          <a:r>
            <a:rPr lang="ko-KR" altLang="en-US" sz="1150" dirty="0" smtClean="0"/>
            <a:t>탄광 개발권 넘어감</a:t>
          </a:r>
          <a:endParaRPr lang="ko-KR" sz="1150" dirty="0"/>
        </a:p>
      </dgm:t>
    </dgm:pt>
    <dgm:pt modelId="{96C3D1CE-FC15-4F70-81D2-050AACEED4A5}" type="parTrans" cxnId="{7F8DE8F4-1656-423F-AA18-00D0B942494B}">
      <dgm:prSet/>
      <dgm:spPr/>
      <dgm:t>
        <a:bodyPr/>
        <a:lstStyle/>
        <a:p>
          <a:pPr latinLnBrk="1"/>
          <a:endParaRPr lang="ko-KR" altLang="en-US"/>
        </a:p>
      </dgm:t>
    </dgm:pt>
    <dgm:pt modelId="{CD619B04-14BD-458C-9B43-B4B8C9B30307}" type="sibTrans" cxnId="{7F8DE8F4-1656-423F-AA18-00D0B942494B}">
      <dgm:prSet/>
      <dgm:spPr/>
      <dgm:t>
        <a:bodyPr/>
        <a:lstStyle/>
        <a:p>
          <a:pPr latinLnBrk="1"/>
          <a:endParaRPr lang="ko-KR" altLang="en-US"/>
        </a:p>
      </dgm:t>
    </dgm:pt>
    <dgm:pt modelId="{AF3D1851-821D-47D3-B160-7AB53C4E0440}">
      <dgm:prSet custT="1"/>
      <dgm:spPr/>
      <dgm:t>
        <a:bodyPr/>
        <a:lstStyle/>
        <a:p>
          <a:pPr rtl="0" latinLnBrk="1"/>
          <a:r>
            <a:rPr lang="ko-KR" altLang="en-US" sz="1300" dirty="0" smtClean="0"/>
            <a:t>행정상</a:t>
          </a:r>
          <a:endParaRPr lang="en-US" altLang="ko-KR" sz="1300" dirty="0" smtClean="0"/>
        </a:p>
        <a:p>
          <a:pPr rtl="0" latinLnBrk="1"/>
          <a:r>
            <a:rPr lang="ko-KR" altLang="en-US" sz="1000" dirty="0" smtClean="0"/>
            <a:t>한민족</a:t>
          </a:r>
          <a:r>
            <a:rPr lang="en-US" altLang="ko-KR" sz="1000" dirty="0" smtClean="0"/>
            <a:t>=</a:t>
          </a:r>
          <a:r>
            <a:rPr lang="ko-KR" altLang="en-US" sz="1000" dirty="0" smtClean="0"/>
            <a:t>청국인</a:t>
          </a:r>
          <a:endParaRPr lang="ko-KR" sz="1000" dirty="0"/>
        </a:p>
      </dgm:t>
    </dgm:pt>
    <dgm:pt modelId="{971EA713-B196-48A4-971A-73CE7119C861}" type="parTrans" cxnId="{B251B1D6-6F30-470E-B2AA-C192460C2363}">
      <dgm:prSet/>
      <dgm:spPr/>
      <dgm:t>
        <a:bodyPr/>
        <a:lstStyle/>
        <a:p>
          <a:pPr latinLnBrk="1"/>
          <a:endParaRPr lang="ko-KR" altLang="en-US"/>
        </a:p>
      </dgm:t>
    </dgm:pt>
    <dgm:pt modelId="{31C351F6-316F-420E-89B7-EBD43B2F3470}" type="sibTrans" cxnId="{B251B1D6-6F30-470E-B2AA-C192460C2363}">
      <dgm:prSet/>
      <dgm:spPr/>
      <dgm:t>
        <a:bodyPr/>
        <a:lstStyle/>
        <a:p>
          <a:pPr latinLnBrk="1"/>
          <a:endParaRPr lang="ko-KR" altLang="en-US"/>
        </a:p>
      </dgm:t>
    </dgm:pt>
    <dgm:pt modelId="{79D9D785-97E4-466E-B595-7ABCA953D4FD}" type="pres">
      <dgm:prSet presAssocID="{F827EB2D-47A8-4AE3-9CB0-1030FEA2FB6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ECEC38-2E8C-4B76-9FBC-854A90F081C4}" type="pres">
      <dgm:prSet presAssocID="{AF3D1851-821D-47D3-B160-7AB53C4E0440}" presName="Accent6" presStyleCnt="0"/>
      <dgm:spPr/>
      <dgm:t>
        <a:bodyPr/>
        <a:lstStyle/>
        <a:p>
          <a:pPr latinLnBrk="1"/>
          <a:endParaRPr lang="ko-KR" altLang="en-US"/>
        </a:p>
      </dgm:t>
    </dgm:pt>
    <dgm:pt modelId="{11C8F7C7-ABFF-4F78-A972-DE0C0F8C302E}" type="pres">
      <dgm:prSet presAssocID="{AF3D1851-821D-47D3-B160-7AB53C4E0440}" presName="Accent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2B907B42-387D-4924-A25A-2E50B91E5F89}" type="pres">
      <dgm:prSet presAssocID="{AF3D1851-821D-47D3-B160-7AB53C4E0440}" presName="ParentBackground6" presStyleCnt="0"/>
      <dgm:spPr/>
      <dgm:t>
        <a:bodyPr/>
        <a:lstStyle/>
        <a:p>
          <a:pPr latinLnBrk="1"/>
          <a:endParaRPr lang="ko-KR" altLang="en-US"/>
        </a:p>
      </dgm:t>
    </dgm:pt>
    <dgm:pt modelId="{47E19665-D23C-40C9-8B99-F47EF9535289}" type="pres">
      <dgm:prSet presAssocID="{AF3D1851-821D-47D3-B160-7AB53C4E0440}" presName="ParentBackground" presStyleLbl="fgAcc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B4D8960A-F034-49A3-8E79-DE8562EA65DC}" type="pres">
      <dgm:prSet presAssocID="{AF3D1851-821D-47D3-B160-7AB53C4E044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B405FC-C686-41B8-8DB1-E55B2DE18099}" type="pres">
      <dgm:prSet presAssocID="{2693382F-91AB-4C46-8BC3-26055E0CBA56}" presName="Accent5" presStyleCnt="0"/>
      <dgm:spPr/>
      <dgm:t>
        <a:bodyPr/>
        <a:lstStyle/>
        <a:p>
          <a:pPr latinLnBrk="1"/>
          <a:endParaRPr lang="ko-KR" altLang="en-US"/>
        </a:p>
      </dgm:t>
    </dgm:pt>
    <dgm:pt modelId="{9240F135-2055-43A5-9359-4167771CEA59}" type="pres">
      <dgm:prSet presAssocID="{2693382F-91AB-4C46-8BC3-26055E0CBA56}" presName="Accent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7667DF21-1F92-4569-81AB-F993E5401C51}" type="pres">
      <dgm:prSet presAssocID="{2693382F-91AB-4C46-8BC3-26055E0CBA56}" presName="ParentBackground5" presStyleCnt="0"/>
      <dgm:spPr/>
      <dgm:t>
        <a:bodyPr/>
        <a:lstStyle/>
        <a:p>
          <a:pPr latinLnBrk="1"/>
          <a:endParaRPr lang="ko-KR" altLang="en-US"/>
        </a:p>
      </dgm:t>
    </dgm:pt>
    <dgm:pt modelId="{F98AFC0E-D34F-4C0E-ABB3-A5A1A7447503}" type="pres">
      <dgm:prSet presAssocID="{2693382F-91AB-4C46-8BC3-26055E0CBA56}" presName="ParentBackground" presStyleLbl="fgAcc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1A2587C9-625C-4DBA-A142-F7F7882311B0}" type="pres">
      <dgm:prSet presAssocID="{2693382F-91AB-4C46-8BC3-26055E0CBA56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210635-9CD4-4EDD-B89B-88FDB912B1C1}" type="pres">
      <dgm:prSet presAssocID="{CF353835-CE18-407B-A106-E1DC9619D77C}" presName="Accent4" presStyleCnt="0"/>
      <dgm:spPr/>
      <dgm:t>
        <a:bodyPr/>
        <a:lstStyle/>
        <a:p>
          <a:pPr latinLnBrk="1"/>
          <a:endParaRPr lang="ko-KR" altLang="en-US"/>
        </a:p>
      </dgm:t>
    </dgm:pt>
    <dgm:pt modelId="{2521C943-BD39-4A19-9369-464C0CA44D60}" type="pres">
      <dgm:prSet presAssocID="{CF353835-CE18-407B-A106-E1DC9619D77C}" presName="Accent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071C0D40-3ADE-48F5-8912-6858EE90B768}" type="pres">
      <dgm:prSet presAssocID="{CF353835-CE18-407B-A106-E1DC9619D77C}" presName="ParentBackground4" presStyleCnt="0"/>
      <dgm:spPr/>
      <dgm:t>
        <a:bodyPr/>
        <a:lstStyle/>
        <a:p>
          <a:pPr latinLnBrk="1"/>
          <a:endParaRPr lang="ko-KR" altLang="en-US"/>
        </a:p>
      </dgm:t>
    </dgm:pt>
    <dgm:pt modelId="{902F9D7B-A194-44BE-A74C-4102903D46D6}" type="pres">
      <dgm:prSet presAssocID="{CF353835-CE18-407B-A106-E1DC9619D77C}" presName="ParentBackground" presStyleLbl="fgAcc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9B2C3A3F-851C-4181-8BE4-0FD2F2F7C144}" type="pres">
      <dgm:prSet presAssocID="{CF353835-CE18-407B-A106-E1DC9619D77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4C2FF0-9F5A-4AD4-A532-A0DC32B0778E}" type="pres">
      <dgm:prSet presAssocID="{CEF1E439-48A4-44D6-927B-389B6766D4C8}" presName="Accent3" presStyleCnt="0"/>
      <dgm:spPr/>
      <dgm:t>
        <a:bodyPr/>
        <a:lstStyle/>
        <a:p>
          <a:pPr latinLnBrk="1"/>
          <a:endParaRPr lang="ko-KR" altLang="en-US"/>
        </a:p>
      </dgm:t>
    </dgm:pt>
    <dgm:pt modelId="{2F73EECE-A320-4B0C-86A2-5315EE2B0318}" type="pres">
      <dgm:prSet presAssocID="{CEF1E439-48A4-44D6-927B-389B6766D4C8}" presName="Accent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78EBDD9F-82C2-47B0-9A12-E44B46DD0B2B}" type="pres">
      <dgm:prSet presAssocID="{CEF1E439-48A4-44D6-927B-389B6766D4C8}" presName="ParentBackground3" presStyleCnt="0"/>
      <dgm:spPr/>
      <dgm:t>
        <a:bodyPr/>
        <a:lstStyle/>
        <a:p>
          <a:pPr latinLnBrk="1"/>
          <a:endParaRPr lang="ko-KR" altLang="en-US"/>
        </a:p>
      </dgm:t>
    </dgm:pt>
    <dgm:pt modelId="{C3F5966B-FF52-45FC-8DF1-9B1179F46291}" type="pres">
      <dgm:prSet presAssocID="{CEF1E439-48A4-44D6-927B-389B6766D4C8}" presName="ParentBackground" presStyleLbl="fgAcc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74C20646-CC38-46B8-B28D-361DFDF6D07E}" type="pres">
      <dgm:prSet presAssocID="{CEF1E439-48A4-44D6-927B-389B6766D4C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BAA11D-0EA4-49F1-BD3A-53F3466CFC10}" type="pres">
      <dgm:prSet presAssocID="{BE47FF83-EE64-4CC4-B3D6-0FCA04EC3814}" presName="Accent2" presStyleCnt="0"/>
      <dgm:spPr/>
      <dgm:t>
        <a:bodyPr/>
        <a:lstStyle/>
        <a:p>
          <a:pPr latinLnBrk="1"/>
          <a:endParaRPr lang="ko-KR" altLang="en-US"/>
        </a:p>
      </dgm:t>
    </dgm:pt>
    <dgm:pt modelId="{C3865DE2-9C82-4AA3-B9F4-76ECB35684C1}" type="pres">
      <dgm:prSet presAssocID="{BE47FF83-EE64-4CC4-B3D6-0FCA04EC3814}" presName="Accent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89C27475-EB03-4595-A417-61ADE14067AB}" type="pres">
      <dgm:prSet presAssocID="{BE47FF83-EE64-4CC4-B3D6-0FCA04EC3814}" presName="ParentBackground2" presStyleCnt="0"/>
      <dgm:spPr/>
      <dgm:t>
        <a:bodyPr/>
        <a:lstStyle/>
        <a:p>
          <a:pPr latinLnBrk="1"/>
          <a:endParaRPr lang="ko-KR" altLang="en-US"/>
        </a:p>
      </dgm:t>
    </dgm:pt>
    <dgm:pt modelId="{E40C751E-FFD1-4F12-925E-E363B02907FB}" type="pres">
      <dgm:prSet presAssocID="{BE47FF83-EE64-4CC4-B3D6-0FCA04EC3814}" presName="ParentBackground" presStyleLbl="fgAcc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7D90308F-F1CF-4F01-800B-BF36DE5208B9}" type="pres">
      <dgm:prSet presAssocID="{BE47FF83-EE64-4CC4-B3D6-0FCA04EC381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696EF1-FD09-4C03-B3E7-13780EDC529B}" type="pres">
      <dgm:prSet presAssocID="{9107DFF2-9779-41B3-AA48-874D62030524}" presName="Accent1" presStyleCnt="0"/>
      <dgm:spPr/>
      <dgm:t>
        <a:bodyPr/>
        <a:lstStyle/>
        <a:p>
          <a:pPr latinLnBrk="1"/>
          <a:endParaRPr lang="ko-KR" altLang="en-US"/>
        </a:p>
      </dgm:t>
    </dgm:pt>
    <dgm:pt modelId="{6E51F52C-3AE5-4E10-A322-B09C180EBF83}" type="pres">
      <dgm:prSet presAssocID="{9107DFF2-9779-41B3-AA48-874D62030524}" presName="Accent" presStyleLbl="node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EA13D79B-31E1-4AB5-B672-BA535CCD59DB}" type="pres">
      <dgm:prSet presAssocID="{9107DFF2-9779-41B3-AA48-874D62030524}" presName="ParentBackground1" presStyleCnt="0"/>
      <dgm:spPr/>
      <dgm:t>
        <a:bodyPr/>
        <a:lstStyle/>
        <a:p>
          <a:pPr latinLnBrk="1"/>
          <a:endParaRPr lang="ko-KR" altLang="en-US"/>
        </a:p>
      </dgm:t>
    </dgm:pt>
    <dgm:pt modelId="{ECFC002D-B740-4DDE-A23B-8043638B30BA}" type="pres">
      <dgm:prSet presAssocID="{9107DFF2-9779-41B3-AA48-874D62030524}" presName="ParentBackground" presStyleLbl="fgAcc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3D4BAFB1-5991-4173-8F1D-B64C92D31B84}" type="pres">
      <dgm:prSet presAssocID="{9107DFF2-9779-41B3-AA48-874D6203052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4CB52A0-BC3C-4E3E-BC0D-C33F36D4CAB0}" type="presOf" srcId="{9107DFF2-9779-41B3-AA48-874D62030524}" destId="{ECFC002D-B740-4DDE-A23B-8043638B30BA}" srcOrd="0" destOrd="0" presId="urn:microsoft.com/office/officeart/2011/layout/CircleProcess"/>
    <dgm:cxn modelId="{FBBDAC1C-2801-4BBC-87F1-03571279862D}" srcId="{F827EB2D-47A8-4AE3-9CB0-1030FEA2FB6A}" destId="{CEF1E439-48A4-44D6-927B-389B6766D4C8}" srcOrd="2" destOrd="0" parTransId="{D69EEE42-D77F-4B5B-A710-87195D6CB510}" sibTransId="{656DA40A-5948-487A-9945-1C43DEAC6282}"/>
    <dgm:cxn modelId="{B5B6CB38-7043-4A34-B4F8-A01ED4BA0A08}" type="presOf" srcId="{AF3D1851-821D-47D3-B160-7AB53C4E0440}" destId="{B4D8960A-F034-49A3-8E79-DE8562EA65DC}" srcOrd="1" destOrd="0" presId="urn:microsoft.com/office/officeart/2011/layout/CircleProcess"/>
    <dgm:cxn modelId="{7F8DE8F4-1656-423F-AA18-00D0B942494B}" srcId="{F827EB2D-47A8-4AE3-9CB0-1030FEA2FB6A}" destId="{2693382F-91AB-4C46-8BC3-26055E0CBA56}" srcOrd="4" destOrd="0" parTransId="{96C3D1CE-FC15-4F70-81D2-050AACEED4A5}" sibTransId="{CD619B04-14BD-458C-9B43-B4B8C9B30307}"/>
    <dgm:cxn modelId="{15A5C12C-C638-450A-8B84-6BE1DE47F283}" type="presOf" srcId="{CEF1E439-48A4-44D6-927B-389B6766D4C8}" destId="{C3F5966B-FF52-45FC-8DF1-9B1179F46291}" srcOrd="0" destOrd="0" presId="urn:microsoft.com/office/officeart/2011/layout/CircleProcess"/>
    <dgm:cxn modelId="{B251B1D6-6F30-470E-B2AA-C192460C2363}" srcId="{F827EB2D-47A8-4AE3-9CB0-1030FEA2FB6A}" destId="{AF3D1851-821D-47D3-B160-7AB53C4E0440}" srcOrd="5" destOrd="0" parTransId="{971EA713-B196-48A4-971A-73CE7119C861}" sibTransId="{31C351F6-316F-420E-89B7-EBD43B2F3470}"/>
    <dgm:cxn modelId="{198B06B9-28A4-413C-B915-883D285B0795}" type="presOf" srcId="{BE47FF83-EE64-4CC4-B3D6-0FCA04EC3814}" destId="{7D90308F-F1CF-4F01-800B-BF36DE5208B9}" srcOrd="1" destOrd="0" presId="urn:microsoft.com/office/officeart/2011/layout/CircleProcess"/>
    <dgm:cxn modelId="{B9B32520-12DA-4A92-B33A-5578689D0008}" srcId="{F827EB2D-47A8-4AE3-9CB0-1030FEA2FB6A}" destId="{CF353835-CE18-407B-A106-E1DC9619D77C}" srcOrd="3" destOrd="0" parTransId="{6FC43E90-98CB-4AB4-8269-93426108B46C}" sibTransId="{357164DB-D17E-4E07-A164-9D70410BF2F2}"/>
    <dgm:cxn modelId="{C7D62A50-BC7D-4778-B818-770EAD71E288}" type="presOf" srcId="{CF353835-CE18-407B-A106-E1DC9619D77C}" destId="{9B2C3A3F-851C-4181-8BE4-0FD2F2F7C144}" srcOrd="1" destOrd="0" presId="urn:microsoft.com/office/officeart/2011/layout/CircleProcess"/>
    <dgm:cxn modelId="{F3C083FB-A1CB-4B4E-ACBE-84ED4FF9D141}" type="presOf" srcId="{F827EB2D-47A8-4AE3-9CB0-1030FEA2FB6A}" destId="{79D9D785-97E4-466E-B595-7ABCA953D4FD}" srcOrd="0" destOrd="0" presId="urn:microsoft.com/office/officeart/2011/layout/CircleProcess"/>
    <dgm:cxn modelId="{AF711BCF-DB17-4A88-9AE0-EC1B1BAB71E3}" type="presOf" srcId="{BE47FF83-EE64-4CC4-B3D6-0FCA04EC3814}" destId="{E40C751E-FFD1-4F12-925E-E363B02907FB}" srcOrd="0" destOrd="0" presId="urn:microsoft.com/office/officeart/2011/layout/CircleProcess"/>
    <dgm:cxn modelId="{0396DDE9-79A1-4C98-81BA-80C69BE5ACD2}" srcId="{F827EB2D-47A8-4AE3-9CB0-1030FEA2FB6A}" destId="{9107DFF2-9779-41B3-AA48-874D62030524}" srcOrd="0" destOrd="0" parTransId="{4CD876B8-A433-4958-920C-186D23AC469D}" sibTransId="{96C4488A-E951-41EA-9600-D163B9295B42}"/>
    <dgm:cxn modelId="{30E08856-CEE2-46E1-BC40-FD222B105FCC}" type="presOf" srcId="{2693382F-91AB-4C46-8BC3-26055E0CBA56}" destId="{F98AFC0E-D34F-4C0E-ABB3-A5A1A7447503}" srcOrd="0" destOrd="0" presId="urn:microsoft.com/office/officeart/2011/layout/CircleProcess"/>
    <dgm:cxn modelId="{BC95A206-02BE-451B-9C23-3B903C121324}" type="presOf" srcId="{CEF1E439-48A4-44D6-927B-389B6766D4C8}" destId="{74C20646-CC38-46B8-B28D-361DFDF6D07E}" srcOrd="1" destOrd="0" presId="urn:microsoft.com/office/officeart/2011/layout/CircleProcess"/>
    <dgm:cxn modelId="{875208B1-3CC7-477F-8325-99A38235ABF0}" srcId="{F827EB2D-47A8-4AE3-9CB0-1030FEA2FB6A}" destId="{BE47FF83-EE64-4CC4-B3D6-0FCA04EC3814}" srcOrd="1" destOrd="0" parTransId="{A3BB3939-1C72-466D-A119-390B6CD90F1A}" sibTransId="{89FB3C6D-3305-4E4E-9685-2C3EB64782AA}"/>
    <dgm:cxn modelId="{179A1DBF-81FC-498E-BCC2-9E989F815033}" type="presOf" srcId="{AF3D1851-821D-47D3-B160-7AB53C4E0440}" destId="{47E19665-D23C-40C9-8B99-F47EF9535289}" srcOrd="0" destOrd="0" presId="urn:microsoft.com/office/officeart/2011/layout/CircleProcess"/>
    <dgm:cxn modelId="{3A06C9D5-413A-403B-B042-CE6E50E42890}" type="presOf" srcId="{CF353835-CE18-407B-A106-E1DC9619D77C}" destId="{902F9D7B-A194-44BE-A74C-4102903D46D6}" srcOrd="0" destOrd="0" presId="urn:microsoft.com/office/officeart/2011/layout/CircleProcess"/>
    <dgm:cxn modelId="{4BA1A40E-60B3-435C-844D-0CD15F8D96BD}" type="presOf" srcId="{2693382F-91AB-4C46-8BC3-26055E0CBA56}" destId="{1A2587C9-625C-4DBA-A142-F7F7882311B0}" srcOrd="1" destOrd="0" presId="urn:microsoft.com/office/officeart/2011/layout/CircleProcess"/>
    <dgm:cxn modelId="{32A3C6B6-C131-4991-8A96-4DA99303A9BE}" type="presOf" srcId="{9107DFF2-9779-41B3-AA48-874D62030524}" destId="{3D4BAFB1-5991-4173-8F1D-B64C92D31B84}" srcOrd="1" destOrd="0" presId="urn:microsoft.com/office/officeart/2011/layout/CircleProcess"/>
    <dgm:cxn modelId="{8841E8DD-354D-45D0-AEF5-E3E97EEBFF49}" type="presParOf" srcId="{79D9D785-97E4-466E-B595-7ABCA953D4FD}" destId="{1AECEC38-2E8C-4B76-9FBC-854A90F081C4}" srcOrd="0" destOrd="0" presId="urn:microsoft.com/office/officeart/2011/layout/CircleProcess"/>
    <dgm:cxn modelId="{9E11C6A1-E5FE-4BA2-8A34-F4561A607ABE}" type="presParOf" srcId="{1AECEC38-2E8C-4B76-9FBC-854A90F081C4}" destId="{11C8F7C7-ABFF-4F78-A972-DE0C0F8C302E}" srcOrd="0" destOrd="0" presId="urn:microsoft.com/office/officeart/2011/layout/CircleProcess"/>
    <dgm:cxn modelId="{1C789427-FFE2-4A88-9F33-A72BA302AF17}" type="presParOf" srcId="{79D9D785-97E4-466E-B595-7ABCA953D4FD}" destId="{2B907B42-387D-4924-A25A-2E50B91E5F89}" srcOrd="1" destOrd="0" presId="urn:microsoft.com/office/officeart/2011/layout/CircleProcess"/>
    <dgm:cxn modelId="{CBC28777-B824-4DAD-A028-F21DA9899CAD}" type="presParOf" srcId="{2B907B42-387D-4924-A25A-2E50B91E5F89}" destId="{47E19665-D23C-40C9-8B99-F47EF9535289}" srcOrd="0" destOrd="0" presId="urn:microsoft.com/office/officeart/2011/layout/CircleProcess"/>
    <dgm:cxn modelId="{F7E30259-320B-471F-A664-EA8D1CEBEF45}" type="presParOf" srcId="{79D9D785-97E4-466E-B595-7ABCA953D4FD}" destId="{B4D8960A-F034-49A3-8E79-DE8562EA65DC}" srcOrd="2" destOrd="0" presId="urn:microsoft.com/office/officeart/2011/layout/CircleProcess"/>
    <dgm:cxn modelId="{A4FF53C6-2C99-4403-B856-E198B6BE50B7}" type="presParOf" srcId="{79D9D785-97E4-466E-B595-7ABCA953D4FD}" destId="{8EB405FC-C686-41B8-8DB1-E55B2DE18099}" srcOrd="3" destOrd="0" presId="urn:microsoft.com/office/officeart/2011/layout/CircleProcess"/>
    <dgm:cxn modelId="{1B232FB9-10B8-43CE-9D82-83A3AD268B9B}" type="presParOf" srcId="{8EB405FC-C686-41B8-8DB1-E55B2DE18099}" destId="{9240F135-2055-43A5-9359-4167771CEA59}" srcOrd="0" destOrd="0" presId="urn:microsoft.com/office/officeart/2011/layout/CircleProcess"/>
    <dgm:cxn modelId="{857961A1-F3C3-4507-9524-9CE0D0BCBEC3}" type="presParOf" srcId="{79D9D785-97E4-466E-B595-7ABCA953D4FD}" destId="{7667DF21-1F92-4569-81AB-F993E5401C51}" srcOrd="4" destOrd="0" presId="urn:microsoft.com/office/officeart/2011/layout/CircleProcess"/>
    <dgm:cxn modelId="{F5D1439C-CD63-42D4-B724-CE1EA79E92EF}" type="presParOf" srcId="{7667DF21-1F92-4569-81AB-F993E5401C51}" destId="{F98AFC0E-D34F-4C0E-ABB3-A5A1A7447503}" srcOrd="0" destOrd="0" presId="urn:microsoft.com/office/officeart/2011/layout/CircleProcess"/>
    <dgm:cxn modelId="{0D9B9F73-CEBE-4DBD-AA30-2AD82BA91B13}" type="presParOf" srcId="{79D9D785-97E4-466E-B595-7ABCA953D4FD}" destId="{1A2587C9-625C-4DBA-A142-F7F7882311B0}" srcOrd="5" destOrd="0" presId="urn:microsoft.com/office/officeart/2011/layout/CircleProcess"/>
    <dgm:cxn modelId="{9EEAB5CE-33DA-48C0-92F1-623D573CF35E}" type="presParOf" srcId="{79D9D785-97E4-466E-B595-7ABCA953D4FD}" destId="{E6210635-9CD4-4EDD-B89B-88FDB912B1C1}" srcOrd="6" destOrd="0" presId="urn:microsoft.com/office/officeart/2011/layout/CircleProcess"/>
    <dgm:cxn modelId="{C513224A-94AE-4367-A288-32BB26821349}" type="presParOf" srcId="{E6210635-9CD4-4EDD-B89B-88FDB912B1C1}" destId="{2521C943-BD39-4A19-9369-464C0CA44D60}" srcOrd="0" destOrd="0" presId="urn:microsoft.com/office/officeart/2011/layout/CircleProcess"/>
    <dgm:cxn modelId="{965D507B-3FF3-4525-B0CD-5850866335CC}" type="presParOf" srcId="{79D9D785-97E4-466E-B595-7ABCA953D4FD}" destId="{071C0D40-3ADE-48F5-8912-6858EE90B768}" srcOrd="7" destOrd="0" presId="urn:microsoft.com/office/officeart/2011/layout/CircleProcess"/>
    <dgm:cxn modelId="{BAAFA584-55DE-4E20-9B14-E62CE00E5F2C}" type="presParOf" srcId="{071C0D40-3ADE-48F5-8912-6858EE90B768}" destId="{902F9D7B-A194-44BE-A74C-4102903D46D6}" srcOrd="0" destOrd="0" presId="urn:microsoft.com/office/officeart/2011/layout/CircleProcess"/>
    <dgm:cxn modelId="{6C8BE550-18BE-4F10-A455-F7E9D1DADA3E}" type="presParOf" srcId="{79D9D785-97E4-466E-B595-7ABCA953D4FD}" destId="{9B2C3A3F-851C-4181-8BE4-0FD2F2F7C144}" srcOrd="8" destOrd="0" presId="urn:microsoft.com/office/officeart/2011/layout/CircleProcess"/>
    <dgm:cxn modelId="{9250FB4C-B3A0-4B15-836F-56A290E2915E}" type="presParOf" srcId="{79D9D785-97E4-466E-B595-7ABCA953D4FD}" destId="{B24C2FF0-9F5A-4AD4-A532-A0DC32B0778E}" srcOrd="9" destOrd="0" presId="urn:microsoft.com/office/officeart/2011/layout/CircleProcess"/>
    <dgm:cxn modelId="{3A2B6181-4353-4C8E-BEDA-E73DC3F2F5D2}" type="presParOf" srcId="{B24C2FF0-9F5A-4AD4-A532-A0DC32B0778E}" destId="{2F73EECE-A320-4B0C-86A2-5315EE2B0318}" srcOrd="0" destOrd="0" presId="urn:microsoft.com/office/officeart/2011/layout/CircleProcess"/>
    <dgm:cxn modelId="{51C52BEB-99F4-4366-83A8-7CE7D5437C91}" type="presParOf" srcId="{79D9D785-97E4-466E-B595-7ABCA953D4FD}" destId="{78EBDD9F-82C2-47B0-9A12-E44B46DD0B2B}" srcOrd="10" destOrd="0" presId="urn:microsoft.com/office/officeart/2011/layout/CircleProcess"/>
    <dgm:cxn modelId="{B10E23AC-1645-4BDB-A632-1BEFEECB536A}" type="presParOf" srcId="{78EBDD9F-82C2-47B0-9A12-E44B46DD0B2B}" destId="{C3F5966B-FF52-45FC-8DF1-9B1179F46291}" srcOrd="0" destOrd="0" presId="urn:microsoft.com/office/officeart/2011/layout/CircleProcess"/>
    <dgm:cxn modelId="{E94C9674-4DFC-45EC-89EA-28DAEEB2FE38}" type="presParOf" srcId="{79D9D785-97E4-466E-B595-7ABCA953D4FD}" destId="{74C20646-CC38-46B8-B28D-361DFDF6D07E}" srcOrd="11" destOrd="0" presId="urn:microsoft.com/office/officeart/2011/layout/CircleProcess"/>
    <dgm:cxn modelId="{D6800B83-0907-4D53-B358-DBB4458C6EBB}" type="presParOf" srcId="{79D9D785-97E4-466E-B595-7ABCA953D4FD}" destId="{14BAA11D-0EA4-49F1-BD3A-53F3466CFC10}" srcOrd="12" destOrd="0" presId="urn:microsoft.com/office/officeart/2011/layout/CircleProcess"/>
    <dgm:cxn modelId="{D5CB44B9-F4BE-41B6-9220-18BD83629700}" type="presParOf" srcId="{14BAA11D-0EA4-49F1-BD3A-53F3466CFC10}" destId="{C3865DE2-9C82-4AA3-B9F4-76ECB35684C1}" srcOrd="0" destOrd="0" presId="urn:microsoft.com/office/officeart/2011/layout/CircleProcess"/>
    <dgm:cxn modelId="{62D1A5C5-C1E3-43E7-99C8-91C36546609D}" type="presParOf" srcId="{79D9D785-97E4-466E-B595-7ABCA953D4FD}" destId="{89C27475-EB03-4595-A417-61ADE14067AB}" srcOrd="13" destOrd="0" presId="urn:microsoft.com/office/officeart/2011/layout/CircleProcess"/>
    <dgm:cxn modelId="{A27AE48A-BC8B-43B9-AE4A-1CD4D5EE8C51}" type="presParOf" srcId="{89C27475-EB03-4595-A417-61ADE14067AB}" destId="{E40C751E-FFD1-4F12-925E-E363B02907FB}" srcOrd="0" destOrd="0" presId="urn:microsoft.com/office/officeart/2011/layout/CircleProcess"/>
    <dgm:cxn modelId="{12A082A9-6B3E-4B8F-B1D6-233AD02B3899}" type="presParOf" srcId="{79D9D785-97E4-466E-B595-7ABCA953D4FD}" destId="{7D90308F-F1CF-4F01-800B-BF36DE5208B9}" srcOrd="14" destOrd="0" presId="urn:microsoft.com/office/officeart/2011/layout/CircleProcess"/>
    <dgm:cxn modelId="{B8D4ED8E-63E8-443A-9082-58E06718E7C8}" type="presParOf" srcId="{79D9D785-97E4-466E-B595-7ABCA953D4FD}" destId="{3C696EF1-FD09-4C03-B3E7-13780EDC529B}" srcOrd="15" destOrd="0" presId="urn:microsoft.com/office/officeart/2011/layout/CircleProcess"/>
    <dgm:cxn modelId="{0306F40C-E84B-4852-86C0-9DE8C23B8049}" type="presParOf" srcId="{3C696EF1-FD09-4C03-B3E7-13780EDC529B}" destId="{6E51F52C-3AE5-4E10-A322-B09C180EBF83}" srcOrd="0" destOrd="0" presId="urn:microsoft.com/office/officeart/2011/layout/CircleProcess"/>
    <dgm:cxn modelId="{B8D12A1E-FB0E-439D-ADB0-B602A6699A9B}" type="presParOf" srcId="{79D9D785-97E4-466E-B595-7ABCA953D4FD}" destId="{EA13D79B-31E1-4AB5-B672-BA535CCD59DB}" srcOrd="16" destOrd="0" presId="urn:microsoft.com/office/officeart/2011/layout/CircleProcess"/>
    <dgm:cxn modelId="{FA3BE718-1341-4877-85B5-41C4AE6CB78F}" type="presParOf" srcId="{EA13D79B-31E1-4AB5-B672-BA535CCD59DB}" destId="{ECFC002D-B740-4DDE-A23B-8043638B30BA}" srcOrd="0" destOrd="0" presId="urn:microsoft.com/office/officeart/2011/layout/CircleProcess"/>
    <dgm:cxn modelId="{7B8D94F9-6B13-41E5-912B-4584587EF692}" type="presParOf" srcId="{79D9D785-97E4-466E-B595-7ABCA953D4FD}" destId="{3D4BAFB1-5991-4173-8F1D-B64C92D31B84}" srcOrd="17" destOrd="0" presId="urn:microsoft.com/office/officeart/2011/layout/CircleProcess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CEC7F9-A2C9-4B12-89C0-D4CAAF119498}">
      <dsp:nvSpPr>
        <dsp:cNvPr id="0" name=""/>
        <dsp:cNvSpPr/>
      </dsp:nvSpPr>
      <dsp:spPr>
        <a:xfrm rot="16200000">
          <a:off x="-359582" y="261838"/>
          <a:ext cx="4795018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MD개성체" pitchFamily="18" charset="-127"/>
              <a:ea typeface="MD개성체" pitchFamily="18" charset="-127"/>
            </a:rPr>
            <a:t>조선측</a:t>
          </a:r>
          <a:r>
            <a:rPr lang="en-US" altLang="ko-KR" sz="2400" kern="1200" dirty="0" smtClean="0">
              <a:latin typeface="MD개성체" pitchFamily="18" charset="-127"/>
              <a:ea typeface="MD개성체" pitchFamily="18" charset="-127"/>
            </a:rPr>
            <a:t>:</a:t>
          </a: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MD개성체" pitchFamily="18" charset="-127"/>
              <a:ea typeface="MD개성체" pitchFamily="18" charset="-127"/>
            </a:rPr>
            <a:t>백두산정계비를 보았을 때</a:t>
          </a:r>
          <a:r>
            <a:rPr lang="en-US" altLang="ko-KR" sz="2400" kern="1200" dirty="0" smtClean="0">
              <a:latin typeface="MD개성체" pitchFamily="18" charset="-127"/>
              <a:ea typeface="MD개성체" pitchFamily="18" charset="-127"/>
            </a:rPr>
            <a:t>,</a:t>
          </a: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MD개성체" pitchFamily="18" charset="-127"/>
              <a:ea typeface="MD개성체" pitchFamily="18" charset="-127"/>
            </a:rPr>
            <a:t>간도는 우리의 영토이다</a:t>
          </a:r>
          <a:r>
            <a:rPr lang="en-US" altLang="ko-KR" sz="2400" kern="1200" dirty="0" smtClean="0">
              <a:latin typeface="MD개성체" pitchFamily="18" charset="-127"/>
              <a:ea typeface="MD개성체" pitchFamily="18" charset="-127"/>
            </a:rPr>
            <a:t>!</a:t>
          </a:r>
          <a:endParaRPr lang="ko-KR" altLang="en-US" sz="2400" kern="1200" dirty="0">
            <a:latin typeface="MD개성체" pitchFamily="18" charset="-127"/>
            <a:ea typeface="MD개성체" pitchFamily="18" charset="-127"/>
          </a:endParaRPr>
        </a:p>
      </dsp:txBody>
      <dsp:txXfrm rot="16200000">
        <a:off x="-359582" y="261838"/>
        <a:ext cx="4795018" cy="4002285"/>
      </dsp:txXfrm>
    </dsp:sp>
    <dsp:sp modelId="{664B502A-9C2A-4693-8EC0-B86D4B572B2B}">
      <dsp:nvSpPr>
        <dsp:cNvPr id="0" name=""/>
        <dsp:cNvSpPr/>
      </dsp:nvSpPr>
      <dsp:spPr>
        <a:xfrm rot="5400000">
          <a:off x="3938486" y="261838"/>
          <a:ext cx="4650696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800" kern="1200" dirty="0" smtClean="0">
            <a:latin typeface="MD개성체" pitchFamily="18" charset="-127"/>
            <a:ea typeface="MD개성체" pitchFamily="18" charset="-127"/>
          </a:endParaRP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err="1" smtClean="0">
              <a:solidFill>
                <a:schemeClr val="accent5">
                  <a:lumMod val="20000"/>
                  <a:lumOff val="80000"/>
                </a:schemeClr>
              </a:solidFill>
              <a:latin typeface="MD개성체" pitchFamily="18" charset="-127"/>
              <a:ea typeface="MD개성체" pitchFamily="18" charset="-127"/>
            </a:rPr>
            <a:t>청나라측</a:t>
          </a:r>
          <a:r>
            <a:rPr lang="en-US" altLang="ko-KR" sz="2800" kern="1200" dirty="0" smtClean="0">
              <a:latin typeface="MD개성체" pitchFamily="18" charset="-127"/>
              <a:ea typeface="MD개성체" pitchFamily="18" charset="-127"/>
            </a:rPr>
            <a:t>:</a:t>
          </a: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MD개성체" pitchFamily="18" charset="-127"/>
              <a:ea typeface="MD개성체" pitchFamily="18" charset="-127"/>
            </a:rPr>
            <a:t>백두산정계비에 나와있는 </a:t>
          </a:r>
          <a:r>
            <a:rPr lang="ko-KR" altLang="en-US" sz="2400" kern="1200" dirty="0" err="1" smtClean="0">
              <a:latin typeface="MD개성체" pitchFamily="18" charset="-127"/>
              <a:ea typeface="MD개성체" pitchFamily="18" charset="-127"/>
            </a:rPr>
            <a:t>토문강은</a:t>
          </a:r>
          <a:r>
            <a:rPr lang="ko-KR" altLang="en-US" sz="2400" kern="1200" dirty="0" smtClean="0">
              <a:latin typeface="MD개성체" pitchFamily="18" charset="-127"/>
              <a:ea typeface="MD개성체" pitchFamily="18" charset="-127"/>
            </a:rPr>
            <a:t> 두만강을 칭하는 것이다</a:t>
          </a:r>
          <a:r>
            <a:rPr lang="en-US" altLang="ko-KR" sz="2400" kern="1200" dirty="0" smtClean="0">
              <a:latin typeface="MD개성체" pitchFamily="18" charset="-127"/>
              <a:ea typeface="MD개성체" pitchFamily="18" charset="-127"/>
            </a:rPr>
            <a:t>!</a:t>
          </a:r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kern="1200" dirty="0"/>
        </a:p>
      </dsp:txBody>
      <dsp:txXfrm rot="5400000">
        <a:off x="3938486" y="261838"/>
        <a:ext cx="4650696" cy="40022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C8F7C7-ABFF-4F78-A972-DE0C0F8C302E}">
      <dsp:nvSpPr>
        <dsp:cNvPr id="0" name=""/>
        <dsp:cNvSpPr/>
      </dsp:nvSpPr>
      <dsp:spPr>
        <a:xfrm>
          <a:off x="7598444" y="692949"/>
          <a:ext cx="1400695" cy="1400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19665-D23C-40C9-8B99-F47EF9535289}">
      <dsp:nvSpPr>
        <dsp:cNvPr id="0" name=""/>
        <dsp:cNvSpPr/>
      </dsp:nvSpPr>
      <dsp:spPr>
        <a:xfrm>
          <a:off x="7645608" y="739638"/>
          <a:ext cx="1307256" cy="13070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행정상</a:t>
          </a:r>
          <a:endParaRPr lang="en-US" altLang="ko-KR" sz="1300" kern="1200" dirty="0" smtClean="0"/>
        </a:p>
        <a:p>
          <a:pPr lvl="0" algn="ctr" defTabSz="577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한민족</a:t>
          </a:r>
          <a:r>
            <a:rPr lang="en-US" altLang="ko-KR" sz="1000" kern="1200" dirty="0" smtClean="0"/>
            <a:t>=</a:t>
          </a:r>
          <a:r>
            <a:rPr lang="ko-KR" altLang="en-US" sz="1000" kern="1200" dirty="0" smtClean="0"/>
            <a:t>청국인</a:t>
          </a:r>
          <a:endParaRPr lang="ko-KR" sz="1000" kern="1200" dirty="0"/>
        </a:p>
      </dsp:txBody>
      <dsp:txXfrm>
        <a:off x="7832486" y="926394"/>
        <a:ext cx="933500" cy="933537"/>
      </dsp:txXfrm>
    </dsp:sp>
    <dsp:sp modelId="{9240F135-2055-43A5-9359-4167771CEA59}">
      <dsp:nvSpPr>
        <dsp:cNvPr id="0" name=""/>
        <dsp:cNvSpPr/>
      </dsp:nvSpPr>
      <dsp:spPr>
        <a:xfrm rot="2700000">
          <a:off x="6151572" y="692791"/>
          <a:ext cx="1400498" cy="1400498"/>
        </a:xfrm>
        <a:prstGeom prst="teardrop">
          <a:avLst>
            <a:gd name="adj" fmla="val 10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AFC0E-D34F-4C0E-ABB3-A5A1A7447503}">
      <dsp:nvSpPr>
        <dsp:cNvPr id="0" name=""/>
        <dsp:cNvSpPr/>
      </dsp:nvSpPr>
      <dsp:spPr>
        <a:xfrm>
          <a:off x="6198638" y="739638"/>
          <a:ext cx="1307256" cy="13070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50" kern="1200" dirty="0" smtClean="0"/>
            <a:t>남만주철도 부설권</a:t>
          </a:r>
          <a:r>
            <a:rPr lang="en-US" altLang="ko-KR" sz="1150" kern="1200" dirty="0" smtClean="0"/>
            <a:t>, </a:t>
          </a:r>
        </a:p>
        <a:p>
          <a:pPr lvl="0" algn="ctr" defTabSz="511175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50" kern="1200" dirty="0" smtClean="0"/>
            <a:t>탄광 개발권 넘어감</a:t>
          </a:r>
          <a:endParaRPr lang="ko-KR" sz="1150" kern="1200" dirty="0"/>
        </a:p>
      </dsp:txBody>
      <dsp:txXfrm>
        <a:off x="6385516" y="926394"/>
        <a:ext cx="933500" cy="933537"/>
      </dsp:txXfrm>
    </dsp:sp>
    <dsp:sp modelId="{2521C943-BD39-4A19-9369-464C0CA44D60}">
      <dsp:nvSpPr>
        <dsp:cNvPr id="0" name=""/>
        <dsp:cNvSpPr/>
      </dsp:nvSpPr>
      <dsp:spPr>
        <a:xfrm rot="2700000">
          <a:off x="4704601" y="692791"/>
          <a:ext cx="1400498" cy="1400498"/>
        </a:xfrm>
        <a:prstGeom prst="teardrop">
          <a:avLst>
            <a:gd name="adj" fmla="val 10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F9D7B-A194-44BE-A74C-4102903D46D6}">
      <dsp:nvSpPr>
        <dsp:cNvPr id="0" name=""/>
        <dsp:cNvSpPr/>
      </dsp:nvSpPr>
      <dsp:spPr>
        <a:xfrm>
          <a:off x="4751667" y="739638"/>
          <a:ext cx="1307256" cy="13070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간도파출소 </a:t>
          </a:r>
          <a:endParaRPr lang="en-US" altLang="ko-KR" sz="1300" kern="1200" dirty="0" smtClean="0"/>
        </a:p>
        <a:p>
          <a:pPr lvl="0" algn="ctr" defTabSz="577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설치</a:t>
          </a:r>
          <a:endParaRPr lang="ko-KR" sz="1300" kern="1200" dirty="0"/>
        </a:p>
      </dsp:txBody>
      <dsp:txXfrm>
        <a:off x="4938545" y="926394"/>
        <a:ext cx="933500" cy="933537"/>
      </dsp:txXfrm>
    </dsp:sp>
    <dsp:sp modelId="{2F73EECE-A320-4B0C-86A2-5315EE2B0318}">
      <dsp:nvSpPr>
        <dsp:cNvPr id="0" name=""/>
        <dsp:cNvSpPr/>
      </dsp:nvSpPr>
      <dsp:spPr>
        <a:xfrm rot="2700000">
          <a:off x="3257631" y="692791"/>
          <a:ext cx="1400498" cy="1400498"/>
        </a:xfrm>
        <a:prstGeom prst="teardrop">
          <a:avLst>
            <a:gd name="adj" fmla="val 10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5966B-FF52-45FC-8DF1-9B1179F46291}">
      <dsp:nvSpPr>
        <dsp:cNvPr id="0" name=""/>
        <dsp:cNvSpPr/>
      </dsp:nvSpPr>
      <dsp:spPr>
        <a:xfrm>
          <a:off x="3304697" y="739638"/>
          <a:ext cx="1307256" cy="13070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effectLst/>
            </a:rPr>
            <a:t>일본의 </a:t>
          </a:r>
          <a:endParaRPr lang="en-US" altLang="ko-KR" sz="1300" kern="1200" dirty="0" smtClean="0">
            <a:effectLst/>
          </a:endParaRPr>
        </a:p>
        <a:p>
          <a:pPr lvl="0" algn="ctr" defTabSz="5778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>
              <a:effectLst/>
            </a:rPr>
            <a:t>외교권 박탈</a:t>
          </a:r>
          <a:endParaRPr lang="ko-KR" sz="1300" kern="1200" dirty="0">
            <a:effectLst/>
          </a:endParaRPr>
        </a:p>
      </dsp:txBody>
      <dsp:txXfrm>
        <a:off x="3490685" y="926394"/>
        <a:ext cx="933500" cy="933537"/>
      </dsp:txXfrm>
    </dsp:sp>
    <dsp:sp modelId="{C3865DE2-9C82-4AA3-B9F4-76ECB35684C1}">
      <dsp:nvSpPr>
        <dsp:cNvPr id="0" name=""/>
        <dsp:cNvSpPr/>
      </dsp:nvSpPr>
      <dsp:spPr>
        <a:xfrm rot="2700000">
          <a:off x="1810661" y="692791"/>
          <a:ext cx="1400498" cy="1400498"/>
        </a:xfrm>
        <a:prstGeom prst="teardrop">
          <a:avLst>
            <a:gd name="adj" fmla="val 10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C751E-FFD1-4F12-925E-E363B02907FB}">
      <dsp:nvSpPr>
        <dsp:cNvPr id="0" name=""/>
        <dsp:cNvSpPr/>
      </dsp:nvSpPr>
      <dsp:spPr>
        <a:xfrm>
          <a:off x="1857726" y="739638"/>
          <a:ext cx="1307256" cy="13070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0" kern="1200" dirty="0" err="1" smtClean="0">
              <a:effectLst/>
            </a:rPr>
            <a:t>감계문제</a:t>
          </a:r>
          <a:r>
            <a:rPr lang="ko-KR" altLang="en-US" sz="1400" b="0" kern="1200" dirty="0" smtClean="0">
              <a:effectLst/>
            </a:rPr>
            <a:t> 중단</a:t>
          </a:r>
          <a:endParaRPr lang="ko-KR" altLang="en-US" sz="1400" b="0" kern="1200" dirty="0">
            <a:effectLst/>
          </a:endParaRPr>
        </a:p>
      </dsp:txBody>
      <dsp:txXfrm>
        <a:off x="2043715" y="926394"/>
        <a:ext cx="933500" cy="933537"/>
      </dsp:txXfrm>
    </dsp:sp>
    <dsp:sp modelId="{6E51F52C-3AE5-4E10-A322-B09C180EBF83}">
      <dsp:nvSpPr>
        <dsp:cNvPr id="0" name=""/>
        <dsp:cNvSpPr/>
      </dsp:nvSpPr>
      <dsp:spPr>
        <a:xfrm rot="2700000">
          <a:off x="363690" y="692791"/>
          <a:ext cx="1400498" cy="1400498"/>
        </a:xfrm>
        <a:prstGeom prst="teardrop">
          <a:avLst>
            <a:gd name="adj" fmla="val 1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C002D-B740-4DDE-A23B-8043638B30BA}">
      <dsp:nvSpPr>
        <dsp:cNvPr id="0" name=""/>
        <dsp:cNvSpPr/>
      </dsp:nvSpPr>
      <dsp:spPr>
        <a:xfrm>
          <a:off x="409866" y="739638"/>
          <a:ext cx="1307256" cy="13070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0" i="0" kern="1200" dirty="0" smtClean="0">
              <a:effectLst/>
            </a:rPr>
            <a:t>러일전쟁</a:t>
          </a:r>
          <a:endParaRPr lang="ko-KR" altLang="en-US" sz="1400" b="0" i="0" kern="1200" dirty="0">
            <a:effectLst/>
          </a:endParaRPr>
        </a:p>
      </dsp:txBody>
      <dsp:txXfrm>
        <a:off x="596744" y="926394"/>
        <a:ext cx="933500" cy="933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원형 프로세스형"/>
  <dgm:desc val="프로세스의 연속 단계를 표시합니다. 수준 1 도형은 11개까지만 포함할 수 있으며, 수준 2 도형은 수에 제한 없이 포함할 수 있습니다. 텍스트 양이 적은 경우 가장 적합합니다. 사용하지 않는 텍스트는 표시되지 않지만 레이아웃을 전환할 경우 사용 가능합니다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0548B-2CF4-4C8A-A0D3-AC559832DF0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7EA49-39F0-4A96-8CC5-01FF4A6813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B2DD-EF13-4582-A3AB-F74BC0812B9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EB2DD-EF13-4582-A3AB-F74BC0812B9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7A3DC-8F68-443A-81ED-0EEC7B4BA01B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7815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427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350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1140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9009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9679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3968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012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9825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8232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0970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3D1F-48F8-4929-8EDA-B36E8DAC742C}" type="datetimeFigureOut">
              <a:rPr lang="ko-KR" altLang="en-US" smtClean="0"/>
              <a:pPr/>
              <a:t>2015-09-26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257B-EDDB-4438-915D-EF731B0EC2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563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SD&amp;mid=sec&amp;sid1=115&amp;oid=052&amp;aid=000004308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blog.daum.net/chy2248/1381482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B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latin typeface="365햇살한조각" pitchFamily="18" charset="-127"/>
              <a:ea typeface="365햇살한조각" pitchFamily="18" charset="-127"/>
            </a:endParaRPr>
          </a:p>
        </p:txBody>
      </p:sp>
      <p:grpSp>
        <p:nvGrpSpPr>
          <p:cNvPr id="2" name="그룹 51"/>
          <p:cNvGrpSpPr/>
          <p:nvPr/>
        </p:nvGrpSpPr>
        <p:grpSpPr>
          <a:xfrm>
            <a:off x="4283968" y="1206927"/>
            <a:ext cx="576064" cy="576064"/>
            <a:chOff x="4499992" y="2204864"/>
            <a:chExt cx="1584176" cy="1584176"/>
          </a:xfrm>
        </p:grpSpPr>
        <p:sp>
          <p:nvSpPr>
            <p:cNvPr id="53" name="타원 52"/>
            <p:cNvSpPr/>
            <p:nvPr/>
          </p:nvSpPr>
          <p:spPr>
            <a:xfrm>
              <a:off x="4499992" y="2204864"/>
              <a:ext cx="1584176" cy="15841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644007" y="2375073"/>
              <a:ext cx="1296144" cy="129614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grpSp>
          <p:nvGrpSpPr>
            <p:cNvPr id="3" name="그룹 24"/>
            <p:cNvGrpSpPr/>
            <p:nvPr/>
          </p:nvGrpSpPr>
          <p:grpSpPr>
            <a:xfrm>
              <a:off x="4644008" y="2375074"/>
              <a:ext cx="1296144" cy="1296144"/>
              <a:chOff x="4644008" y="2375074"/>
              <a:chExt cx="1296144" cy="1296144"/>
            </a:xfrm>
          </p:grpSpPr>
          <p:cxnSp>
            <p:nvCxnSpPr>
              <p:cNvPr id="59" name="직선 연결선 58"/>
              <p:cNvCxnSpPr>
                <a:stCxn id="54" idx="0"/>
              </p:cNvCxnSpPr>
              <p:nvPr/>
            </p:nvCxnSpPr>
            <p:spPr>
              <a:xfrm>
                <a:off x="5292081" y="2375074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>
                <a:stCxn id="54" idx="2"/>
                <a:endCxn id="54" idx="6"/>
              </p:cNvCxnSpPr>
              <p:nvPr/>
            </p:nvCxnSpPr>
            <p:spPr>
              <a:xfrm>
                <a:off x="4644008" y="3023145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그룹 25"/>
            <p:cNvGrpSpPr/>
            <p:nvPr/>
          </p:nvGrpSpPr>
          <p:grpSpPr>
            <a:xfrm rot="2700000">
              <a:off x="4644008" y="2348880"/>
              <a:ext cx="1296144" cy="1296144"/>
              <a:chOff x="4644008" y="2348880"/>
              <a:chExt cx="1296144" cy="129614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292080" y="2348880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644008" y="2996952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395536" y="1844824"/>
            <a:ext cx="8504335" cy="1360257"/>
          </a:xfrm>
          <a:custGeom>
            <a:avLst/>
            <a:gdLst>
              <a:gd name="connsiteX0" fmla="*/ 0 w 8630717"/>
              <a:gd name="connsiteY0" fmla="*/ 741503 h 1483005"/>
              <a:gd name="connsiteX1" fmla="*/ 4315359 w 8630717"/>
              <a:gd name="connsiteY1" fmla="*/ 0 h 1483005"/>
              <a:gd name="connsiteX2" fmla="*/ 8630718 w 8630717"/>
              <a:gd name="connsiteY2" fmla="*/ 741503 h 1483005"/>
              <a:gd name="connsiteX3" fmla="*/ 4315359 w 8630717"/>
              <a:gd name="connsiteY3" fmla="*/ 1483006 h 1483005"/>
              <a:gd name="connsiteX4" fmla="*/ 0 w 8630717"/>
              <a:gd name="connsiteY4" fmla="*/ 741503 h 1483005"/>
              <a:gd name="connsiteX0" fmla="*/ 180352 w 8811070"/>
              <a:gd name="connsiteY0" fmla="*/ 778846 h 1520349"/>
              <a:gd name="connsiteX1" fmla="*/ 1176577 w 8811070"/>
              <a:gd name="connsiteY1" fmla="*/ 179663 h 1520349"/>
              <a:gd name="connsiteX2" fmla="*/ 4495711 w 8811070"/>
              <a:gd name="connsiteY2" fmla="*/ 37343 h 1520349"/>
              <a:gd name="connsiteX3" fmla="*/ 8811070 w 8811070"/>
              <a:gd name="connsiteY3" fmla="*/ 778846 h 1520349"/>
              <a:gd name="connsiteX4" fmla="*/ 4495711 w 8811070"/>
              <a:gd name="connsiteY4" fmla="*/ 1520349 h 1520349"/>
              <a:gd name="connsiteX5" fmla="*/ 180352 w 8811070"/>
              <a:gd name="connsiteY5" fmla="*/ 778846 h 1520349"/>
              <a:gd name="connsiteX0" fmla="*/ 186791 w 8770375"/>
              <a:gd name="connsiteY0" fmla="*/ 1165345 h 1532782"/>
              <a:gd name="connsiteX1" fmla="*/ 1135882 w 8770375"/>
              <a:gd name="connsiteY1" fmla="*/ 179663 h 1532782"/>
              <a:gd name="connsiteX2" fmla="*/ 4455016 w 8770375"/>
              <a:gd name="connsiteY2" fmla="*/ 37343 h 1532782"/>
              <a:gd name="connsiteX3" fmla="*/ 8770375 w 8770375"/>
              <a:gd name="connsiteY3" fmla="*/ 778846 h 1532782"/>
              <a:gd name="connsiteX4" fmla="*/ 4455016 w 8770375"/>
              <a:gd name="connsiteY4" fmla="*/ 1520349 h 1532782"/>
              <a:gd name="connsiteX5" fmla="*/ 186791 w 8770375"/>
              <a:gd name="connsiteY5" fmla="*/ 1165345 h 1532782"/>
              <a:gd name="connsiteX0" fmla="*/ 186791 w 8817509"/>
              <a:gd name="connsiteY0" fmla="*/ 1180936 h 1539183"/>
              <a:gd name="connsiteX1" fmla="*/ 1135882 w 8817509"/>
              <a:gd name="connsiteY1" fmla="*/ 195254 h 1539183"/>
              <a:gd name="connsiteX2" fmla="*/ 4455016 w 8817509"/>
              <a:gd name="connsiteY2" fmla="*/ 52934 h 1539183"/>
              <a:gd name="connsiteX3" fmla="*/ 8817509 w 8817509"/>
              <a:gd name="connsiteY3" fmla="*/ 1011254 h 1539183"/>
              <a:gd name="connsiteX4" fmla="*/ 4455016 w 8817509"/>
              <a:gd name="connsiteY4" fmla="*/ 1535940 h 1539183"/>
              <a:gd name="connsiteX5" fmla="*/ 186791 w 8817509"/>
              <a:gd name="connsiteY5" fmla="*/ 1180936 h 1539183"/>
              <a:gd name="connsiteX0" fmla="*/ 186791 w 9046945"/>
              <a:gd name="connsiteY0" fmla="*/ 1132929 h 1491176"/>
              <a:gd name="connsiteX1" fmla="*/ 1135882 w 9046945"/>
              <a:gd name="connsiteY1" fmla="*/ 147247 h 1491176"/>
              <a:gd name="connsiteX2" fmla="*/ 4455016 w 9046945"/>
              <a:gd name="connsiteY2" fmla="*/ 4927 h 1491176"/>
              <a:gd name="connsiteX3" fmla="*/ 8092862 w 9046945"/>
              <a:gd name="connsiteY3" fmla="*/ 128394 h 1491176"/>
              <a:gd name="connsiteX4" fmla="*/ 8817509 w 9046945"/>
              <a:gd name="connsiteY4" fmla="*/ 963247 h 1491176"/>
              <a:gd name="connsiteX5" fmla="*/ 4455016 w 9046945"/>
              <a:gd name="connsiteY5" fmla="*/ 1487933 h 1491176"/>
              <a:gd name="connsiteX6" fmla="*/ 186791 w 9046945"/>
              <a:gd name="connsiteY6" fmla="*/ 1132929 h 1491176"/>
              <a:gd name="connsiteX0" fmla="*/ 186791 w 8867209"/>
              <a:gd name="connsiteY0" fmla="*/ 1132929 h 1489022"/>
              <a:gd name="connsiteX1" fmla="*/ 1135882 w 8867209"/>
              <a:gd name="connsiteY1" fmla="*/ 147247 h 1489022"/>
              <a:gd name="connsiteX2" fmla="*/ 4455016 w 8867209"/>
              <a:gd name="connsiteY2" fmla="*/ 4927 h 1489022"/>
              <a:gd name="connsiteX3" fmla="*/ 8092862 w 8867209"/>
              <a:gd name="connsiteY3" fmla="*/ 128394 h 1489022"/>
              <a:gd name="connsiteX4" fmla="*/ 8581839 w 8867209"/>
              <a:gd name="connsiteY4" fmla="*/ 1217771 h 1489022"/>
              <a:gd name="connsiteX5" fmla="*/ 4455016 w 8867209"/>
              <a:gd name="connsiteY5" fmla="*/ 1487933 h 1489022"/>
              <a:gd name="connsiteX6" fmla="*/ 186791 w 8867209"/>
              <a:gd name="connsiteY6" fmla="*/ 1132929 h 1489022"/>
              <a:gd name="connsiteX0" fmla="*/ 223952 w 8904370"/>
              <a:gd name="connsiteY0" fmla="*/ 1131700 h 1487793"/>
              <a:gd name="connsiteX1" fmla="*/ 1011679 w 8904370"/>
              <a:gd name="connsiteY1" fmla="*/ 102987 h 1487793"/>
              <a:gd name="connsiteX2" fmla="*/ 4492177 w 8904370"/>
              <a:gd name="connsiteY2" fmla="*/ 3698 h 1487793"/>
              <a:gd name="connsiteX3" fmla="*/ 8130023 w 8904370"/>
              <a:gd name="connsiteY3" fmla="*/ 127165 h 1487793"/>
              <a:gd name="connsiteX4" fmla="*/ 8619000 w 8904370"/>
              <a:gd name="connsiteY4" fmla="*/ 1216542 h 1487793"/>
              <a:gd name="connsiteX5" fmla="*/ 4492177 w 8904370"/>
              <a:gd name="connsiteY5" fmla="*/ 1486704 h 1487793"/>
              <a:gd name="connsiteX6" fmla="*/ 223952 w 8904370"/>
              <a:gd name="connsiteY6" fmla="*/ 1131700 h 1487793"/>
              <a:gd name="connsiteX0" fmla="*/ 54356 w 8734774"/>
              <a:gd name="connsiteY0" fmla="*/ 1131700 h 1487988"/>
              <a:gd name="connsiteX1" fmla="*/ 842083 w 8734774"/>
              <a:gd name="connsiteY1" fmla="*/ 102987 h 1487988"/>
              <a:gd name="connsiteX2" fmla="*/ 4322581 w 8734774"/>
              <a:gd name="connsiteY2" fmla="*/ 3698 h 1487988"/>
              <a:gd name="connsiteX3" fmla="*/ 7960427 w 8734774"/>
              <a:gd name="connsiteY3" fmla="*/ 127165 h 1487988"/>
              <a:gd name="connsiteX4" fmla="*/ 8449404 w 8734774"/>
              <a:gd name="connsiteY4" fmla="*/ 1216542 h 1487988"/>
              <a:gd name="connsiteX5" fmla="*/ 4322581 w 8734774"/>
              <a:gd name="connsiteY5" fmla="*/ 1486704 h 1487988"/>
              <a:gd name="connsiteX6" fmla="*/ 544305 w 8734774"/>
              <a:gd name="connsiteY6" fmla="*/ 1310787 h 1487988"/>
              <a:gd name="connsiteX7" fmla="*/ 54356 w 8734774"/>
              <a:gd name="connsiteY7" fmla="*/ 1131700 h 1487988"/>
              <a:gd name="connsiteX0" fmla="*/ 57831 w 8727492"/>
              <a:gd name="connsiteY0" fmla="*/ 561545 h 1487988"/>
              <a:gd name="connsiteX1" fmla="*/ 834801 w 8727492"/>
              <a:gd name="connsiteY1" fmla="*/ 102987 h 1487988"/>
              <a:gd name="connsiteX2" fmla="*/ 4315299 w 8727492"/>
              <a:gd name="connsiteY2" fmla="*/ 3698 h 1487988"/>
              <a:gd name="connsiteX3" fmla="*/ 7953145 w 8727492"/>
              <a:gd name="connsiteY3" fmla="*/ 127165 h 1487988"/>
              <a:gd name="connsiteX4" fmla="*/ 8442122 w 8727492"/>
              <a:gd name="connsiteY4" fmla="*/ 1216542 h 1487988"/>
              <a:gd name="connsiteX5" fmla="*/ 4315299 w 8727492"/>
              <a:gd name="connsiteY5" fmla="*/ 1486704 h 1487988"/>
              <a:gd name="connsiteX6" fmla="*/ 537023 w 8727492"/>
              <a:gd name="connsiteY6" fmla="*/ 1310787 h 1487988"/>
              <a:gd name="connsiteX7" fmla="*/ 57831 w 8727492"/>
              <a:gd name="connsiteY7" fmla="*/ 561545 h 1487988"/>
              <a:gd name="connsiteX0" fmla="*/ 57831 w 8471432"/>
              <a:gd name="connsiteY0" fmla="*/ 561545 h 1486715"/>
              <a:gd name="connsiteX1" fmla="*/ 834801 w 8471432"/>
              <a:gd name="connsiteY1" fmla="*/ 102987 h 1486715"/>
              <a:gd name="connsiteX2" fmla="*/ 4315299 w 8471432"/>
              <a:gd name="connsiteY2" fmla="*/ 3698 h 1486715"/>
              <a:gd name="connsiteX3" fmla="*/ 7953145 w 8471432"/>
              <a:gd name="connsiteY3" fmla="*/ 127165 h 1486715"/>
              <a:gd name="connsiteX4" fmla="*/ 8022574 w 8471432"/>
              <a:gd name="connsiteY4" fmla="*/ 1302603 h 1486715"/>
              <a:gd name="connsiteX5" fmla="*/ 4315299 w 8471432"/>
              <a:gd name="connsiteY5" fmla="*/ 1486704 h 1486715"/>
              <a:gd name="connsiteX6" fmla="*/ 537023 w 8471432"/>
              <a:gd name="connsiteY6" fmla="*/ 1310787 h 1486715"/>
              <a:gd name="connsiteX7" fmla="*/ 57831 w 8471432"/>
              <a:gd name="connsiteY7" fmla="*/ 561545 h 1486715"/>
              <a:gd name="connsiteX0" fmla="*/ 57831 w 8466006"/>
              <a:gd name="connsiteY0" fmla="*/ 564698 h 1489868"/>
              <a:gd name="connsiteX1" fmla="*/ 834801 w 8466006"/>
              <a:gd name="connsiteY1" fmla="*/ 106140 h 1489868"/>
              <a:gd name="connsiteX2" fmla="*/ 4315299 w 8466006"/>
              <a:gd name="connsiteY2" fmla="*/ 6851 h 1489868"/>
              <a:gd name="connsiteX3" fmla="*/ 7942387 w 8466006"/>
              <a:gd name="connsiteY3" fmla="*/ 173349 h 1489868"/>
              <a:gd name="connsiteX4" fmla="*/ 8022574 w 8466006"/>
              <a:gd name="connsiteY4" fmla="*/ 1305756 h 1489868"/>
              <a:gd name="connsiteX5" fmla="*/ 4315299 w 8466006"/>
              <a:gd name="connsiteY5" fmla="*/ 1489857 h 1489868"/>
              <a:gd name="connsiteX6" fmla="*/ 537023 w 8466006"/>
              <a:gd name="connsiteY6" fmla="*/ 1313940 h 1489868"/>
              <a:gd name="connsiteX7" fmla="*/ 57831 w 8466006"/>
              <a:gd name="connsiteY7" fmla="*/ 564698 h 1489868"/>
              <a:gd name="connsiteX0" fmla="*/ 57831 w 8466006"/>
              <a:gd name="connsiteY0" fmla="*/ 511163 h 1436333"/>
              <a:gd name="connsiteX1" fmla="*/ 834801 w 8466006"/>
              <a:gd name="connsiteY1" fmla="*/ 52605 h 1436333"/>
              <a:gd name="connsiteX2" fmla="*/ 4315299 w 8466006"/>
              <a:gd name="connsiteY2" fmla="*/ 71650 h 1436333"/>
              <a:gd name="connsiteX3" fmla="*/ 7942387 w 8466006"/>
              <a:gd name="connsiteY3" fmla="*/ 119814 h 1436333"/>
              <a:gd name="connsiteX4" fmla="*/ 8022574 w 8466006"/>
              <a:gd name="connsiteY4" fmla="*/ 1252221 h 1436333"/>
              <a:gd name="connsiteX5" fmla="*/ 4315299 w 8466006"/>
              <a:gd name="connsiteY5" fmla="*/ 1436322 h 1436333"/>
              <a:gd name="connsiteX6" fmla="*/ 537023 w 8466006"/>
              <a:gd name="connsiteY6" fmla="*/ 1260405 h 1436333"/>
              <a:gd name="connsiteX7" fmla="*/ 57831 w 8466006"/>
              <a:gd name="connsiteY7" fmla="*/ 511163 h 1436333"/>
              <a:gd name="connsiteX0" fmla="*/ 57831 w 8466006"/>
              <a:gd name="connsiteY0" fmla="*/ 511163 h 1328969"/>
              <a:gd name="connsiteX1" fmla="*/ 834801 w 8466006"/>
              <a:gd name="connsiteY1" fmla="*/ 52605 h 1328969"/>
              <a:gd name="connsiteX2" fmla="*/ 4315299 w 8466006"/>
              <a:gd name="connsiteY2" fmla="*/ 71650 h 1328969"/>
              <a:gd name="connsiteX3" fmla="*/ 7942387 w 8466006"/>
              <a:gd name="connsiteY3" fmla="*/ 119814 h 1328969"/>
              <a:gd name="connsiteX4" fmla="*/ 8022574 w 8466006"/>
              <a:gd name="connsiteY4" fmla="*/ 1252221 h 1328969"/>
              <a:gd name="connsiteX5" fmla="*/ 4336815 w 8466006"/>
              <a:gd name="connsiteY5" fmla="*/ 1274957 h 1328969"/>
              <a:gd name="connsiteX6" fmla="*/ 537023 w 8466006"/>
              <a:gd name="connsiteY6" fmla="*/ 1260405 h 1328969"/>
              <a:gd name="connsiteX7" fmla="*/ 57831 w 8466006"/>
              <a:gd name="connsiteY7" fmla="*/ 511163 h 1328969"/>
              <a:gd name="connsiteX0" fmla="*/ 57831 w 8466006"/>
              <a:gd name="connsiteY0" fmla="*/ 511163 h 1322914"/>
              <a:gd name="connsiteX1" fmla="*/ 834801 w 8466006"/>
              <a:gd name="connsiteY1" fmla="*/ 52605 h 1322914"/>
              <a:gd name="connsiteX2" fmla="*/ 4315299 w 8466006"/>
              <a:gd name="connsiteY2" fmla="*/ 71650 h 1322914"/>
              <a:gd name="connsiteX3" fmla="*/ 7942387 w 8466006"/>
              <a:gd name="connsiteY3" fmla="*/ 119814 h 1322914"/>
              <a:gd name="connsiteX4" fmla="*/ 8022574 w 8466006"/>
              <a:gd name="connsiteY4" fmla="*/ 1252221 h 1322914"/>
              <a:gd name="connsiteX5" fmla="*/ 4336815 w 8466006"/>
              <a:gd name="connsiteY5" fmla="*/ 1253441 h 1322914"/>
              <a:gd name="connsiteX6" fmla="*/ 537023 w 8466006"/>
              <a:gd name="connsiteY6" fmla="*/ 1260405 h 1322914"/>
              <a:gd name="connsiteX7" fmla="*/ 57831 w 8466006"/>
              <a:gd name="connsiteY7" fmla="*/ 511163 h 1322914"/>
              <a:gd name="connsiteX0" fmla="*/ 57831 w 8499624"/>
              <a:gd name="connsiteY0" fmla="*/ 509927 h 1321678"/>
              <a:gd name="connsiteX1" fmla="*/ 834801 w 8499624"/>
              <a:gd name="connsiteY1" fmla="*/ 51369 h 1321678"/>
              <a:gd name="connsiteX2" fmla="*/ 4315299 w 8499624"/>
              <a:gd name="connsiteY2" fmla="*/ 70414 h 1321678"/>
              <a:gd name="connsiteX3" fmla="*/ 8007042 w 8499624"/>
              <a:gd name="connsiteY3" fmla="*/ 81632 h 1321678"/>
              <a:gd name="connsiteX4" fmla="*/ 8022574 w 8499624"/>
              <a:gd name="connsiteY4" fmla="*/ 1250985 h 1321678"/>
              <a:gd name="connsiteX5" fmla="*/ 4336815 w 8499624"/>
              <a:gd name="connsiteY5" fmla="*/ 1252205 h 1321678"/>
              <a:gd name="connsiteX6" fmla="*/ 537023 w 8499624"/>
              <a:gd name="connsiteY6" fmla="*/ 1259169 h 1321678"/>
              <a:gd name="connsiteX7" fmla="*/ 57831 w 8499624"/>
              <a:gd name="connsiteY7" fmla="*/ 509927 h 1321678"/>
              <a:gd name="connsiteX0" fmla="*/ 62542 w 8504335"/>
              <a:gd name="connsiteY0" fmla="*/ 548506 h 1360257"/>
              <a:gd name="connsiteX1" fmla="*/ 904167 w 8504335"/>
              <a:gd name="connsiteY1" fmla="*/ 43766 h 1360257"/>
              <a:gd name="connsiteX2" fmla="*/ 4320010 w 8504335"/>
              <a:gd name="connsiteY2" fmla="*/ 108993 h 1360257"/>
              <a:gd name="connsiteX3" fmla="*/ 8011753 w 8504335"/>
              <a:gd name="connsiteY3" fmla="*/ 120211 h 1360257"/>
              <a:gd name="connsiteX4" fmla="*/ 8027285 w 8504335"/>
              <a:gd name="connsiteY4" fmla="*/ 1289564 h 1360257"/>
              <a:gd name="connsiteX5" fmla="*/ 4341526 w 8504335"/>
              <a:gd name="connsiteY5" fmla="*/ 1290784 h 1360257"/>
              <a:gd name="connsiteX6" fmla="*/ 541734 w 8504335"/>
              <a:gd name="connsiteY6" fmla="*/ 1297748 h 1360257"/>
              <a:gd name="connsiteX7" fmla="*/ 62542 w 8504335"/>
              <a:gd name="connsiteY7" fmla="*/ 548506 h 13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4335" h="1360257">
                <a:moveTo>
                  <a:pt x="62542" y="548506"/>
                </a:moveTo>
                <a:cubicBezTo>
                  <a:pt x="122948" y="339509"/>
                  <a:pt x="184941" y="167350"/>
                  <a:pt x="904167" y="43766"/>
                </a:cubicBezTo>
                <a:cubicBezTo>
                  <a:pt x="1623394" y="-79818"/>
                  <a:pt x="3135412" y="96252"/>
                  <a:pt x="4320010" y="108993"/>
                </a:cubicBezTo>
                <a:cubicBezTo>
                  <a:pt x="5504608" y="121734"/>
                  <a:pt x="7284671" y="-39509"/>
                  <a:pt x="8011753" y="120211"/>
                </a:cubicBezTo>
                <a:cubicBezTo>
                  <a:pt x="8738835" y="279931"/>
                  <a:pt x="8589601" y="1130533"/>
                  <a:pt x="8027285" y="1289564"/>
                </a:cubicBezTo>
                <a:cubicBezTo>
                  <a:pt x="7464969" y="1448595"/>
                  <a:pt x="5589118" y="1289420"/>
                  <a:pt x="4341526" y="1290784"/>
                </a:cubicBezTo>
                <a:cubicBezTo>
                  <a:pt x="3093934" y="1292148"/>
                  <a:pt x="1253105" y="1356915"/>
                  <a:pt x="541734" y="1297748"/>
                </a:cubicBezTo>
                <a:cubicBezTo>
                  <a:pt x="-169637" y="1238581"/>
                  <a:pt x="2136" y="757503"/>
                  <a:pt x="62542" y="548506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5613865" y="3943079"/>
            <a:ext cx="286922" cy="2869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5613864" y="4459684"/>
            <a:ext cx="286922" cy="2869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5613864" y="4951244"/>
            <a:ext cx="286922" cy="2869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5613864" y="5461823"/>
            <a:ext cx="286922" cy="2869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5613864" y="5962330"/>
            <a:ext cx="286922" cy="2869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4348" y="2140181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latin typeface="365햇살한조각" pitchFamily="18" charset="-127"/>
                <a:ea typeface="365햇살한조각" pitchFamily="18" charset="-127"/>
              </a:rPr>
              <a:t>“</a:t>
            </a:r>
            <a:r>
              <a:rPr lang="ko-KR" altLang="en-US" sz="4400" b="1" dirty="0" smtClean="0">
                <a:latin typeface="365햇살한조각" pitchFamily="18" charset="-127"/>
                <a:ea typeface="365햇살한조각" pitchFamily="18" charset="-127"/>
              </a:rPr>
              <a:t>간도</a:t>
            </a:r>
            <a:r>
              <a:rPr lang="en-US" altLang="ko-KR" sz="4400" b="1" dirty="0" smtClean="0">
                <a:latin typeface="365햇살한조각" pitchFamily="18" charset="-127"/>
                <a:ea typeface="365햇살한조각" pitchFamily="18" charset="-127"/>
              </a:rPr>
              <a:t>=</a:t>
            </a:r>
            <a:r>
              <a:rPr lang="ko-KR" altLang="en-US" sz="4400" b="1" dirty="0" smtClean="0">
                <a:latin typeface="365햇살한조각" pitchFamily="18" charset="-127"/>
                <a:ea typeface="365햇살한조각" pitchFamily="18" charset="-127"/>
              </a:rPr>
              <a:t>한국영토</a:t>
            </a:r>
            <a:r>
              <a:rPr lang="en-US" altLang="ko-KR" sz="4400" b="1" dirty="0" smtClean="0">
                <a:latin typeface="365햇살한조각" pitchFamily="18" charset="-127"/>
                <a:ea typeface="365햇살한조각" pitchFamily="18" charset="-127"/>
              </a:rPr>
              <a:t>”</a:t>
            </a:r>
            <a:r>
              <a:rPr lang="ko-KR" altLang="en-US" sz="4400" b="1" dirty="0" smtClean="0">
                <a:latin typeface="365햇살한조각" pitchFamily="18" charset="-127"/>
                <a:ea typeface="365햇살한조각" pitchFamily="18" charset="-127"/>
              </a:rPr>
              <a:t>에 대한 한국의 입장</a:t>
            </a:r>
            <a:endParaRPr lang="ko-KR" altLang="en-US" sz="4400" b="1" dirty="0">
              <a:latin typeface="365햇살한조각" pitchFamily="18" charset="-127"/>
              <a:ea typeface="365햇살한조각" pitchFamily="18" charset="-127"/>
            </a:endParaRPr>
          </a:p>
        </p:txBody>
      </p:sp>
      <p:pic>
        <p:nvPicPr>
          <p:cNvPr id="3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888127" y="3940982"/>
            <a:ext cx="286922" cy="286922"/>
          </a:xfrm>
          <a:prstGeom prst="rect">
            <a:avLst/>
          </a:prstGeom>
        </p:spPr>
      </p:pic>
      <p:pic>
        <p:nvPicPr>
          <p:cNvPr id="36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888126" y="4457587"/>
            <a:ext cx="286922" cy="286922"/>
          </a:xfrm>
          <a:prstGeom prst="rect">
            <a:avLst/>
          </a:prstGeom>
        </p:spPr>
      </p:pic>
      <p:pic>
        <p:nvPicPr>
          <p:cNvPr id="37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888126" y="4949147"/>
            <a:ext cx="286922" cy="286922"/>
          </a:xfrm>
          <a:prstGeom prst="rect">
            <a:avLst/>
          </a:prstGeom>
        </p:spPr>
      </p:pic>
      <p:pic>
        <p:nvPicPr>
          <p:cNvPr id="38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888126" y="5459726"/>
            <a:ext cx="286922" cy="286922"/>
          </a:xfrm>
          <a:prstGeom prst="rect">
            <a:avLst/>
          </a:prstGeom>
        </p:spPr>
      </p:pic>
      <p:pic>
        <p:nvPicPr>
          <p:cNvPr id="39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888126" y="5960233"/>
            <a:ext cx="286922" cy="2869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75656" y="378904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5</a:t>
            </a:r>
            <a:r>
              <a:rPr lang="ko-KR" altLang="en-US" sz="36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조</a:t>
            </a:r>
            <a:r>
              <a:rPr lang="en-US" altLang="ko-KR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양지예</a:t>
            </a:r>
            <a:r>
              <a:rPr lang="en-US" altLang="ko-KR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배세영</a:t>
            </a:r>
            <a:r>
              <a:rPr lang="en-US" altLang="ko-KR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,       </a:t>
            </a:r>
            <a:r>
              <a:rPr lang="ko-KR" altLang="en-US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김수경</a:t>
            </a:r>
            <a:r>
              <a:rPr lang="en-US" altLang="ko-KR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박성연</a:t>
            </a:r>
            <a:r>
              <a:rPr lang="en-US" altLang="ko-KR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박다빈</a:t>
            </a:r>
            <a:r>
              <a:rPr lang="en-US" altLang="ko-KR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신상미</a:t>
            </a:r>
            <a:r>
              <a:rPr lang="en-US" altLang="ko-KR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, </a:t>
            </a:r>
            <a:r>
              <a:rPr lang="ko-KR" altLang="en-US" sz="2400" dirty="0" err="1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라인찬</a:t>
            </a:r>
            <a:r>
              <a:rPr lang="en-US" altLang="ko-KR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김경태</a:t>
            </a:r>
            <a:r>
              <a:rPr lang="en-US" altLang="ko-KR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송 건</a:t>
            </a:r>
            <a:r>
              <a:rPr lang="en-US" altLang="ko-KR" sz="24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, </a:t>
            </a:r>
            <a:r>
              <a:rPr lang="ko-KR" altLang="en-US" sz="2400" dirty="0" err="1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김도하</a:t>
            </a:r>
            <a:endParaRPr lang="ko-KR" altLang="en-US" sz="2400" dirty="0">
              <a:solidFill>
                <a:schemeClr val="bg1"/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</p:spTree>
  </p:cSld>
  <p:clrMapOvr>
    <a:masterClrMapping/>
  </p:clrMapOvr>
  <p:transition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459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간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도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문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제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→ 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봉</a:t>
            </a:r>
            <a:r>
              <a:rPr lang="ko-KR" altLang="en-US" sz="2800" b="1" dirty="0" err="1" smtClean="0">
                <a:latin typeface="365햇살한조각" pitchFamily="18" charset="-127"/>
                <a:ea typeface="365햇살한조각" pitchFamily="18" charset="-127"/>
              </a:rPr>
              <a:t>금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지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대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에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서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출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발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!</a:t>
            </a:r>
            <a:r>
              <a:rPr lang="en-US" altLang="ko-KR" sz="2800" b="1" dirty="0" smtClean="0">
                <a:latin typeface="365햇살한조각" pitchFamily="18" charset="-127"/>
                <a:ea typeface="365햇살한조각" pitchFamily="18" charset="-127"/>
              </a:rPr>
              <a:t>!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</a:t>
            </a:r>
            <a:endParaRPr lang="ko-KR" altLang="en-US" sz="2800" b="1" dirty="0">
              <a:latin typeface="365햇살한조각" pitchFamily="18" charset="-127"/>
              <a:ea typeface="365햇살한조각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542577" y="36008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999518" y="128392"/>
            <a:ext cx="510681" cy="5106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1484784"/>
            <a:ext cx="7286676" cy="714380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간도지역은 고구려가 만주지역을 통합한 후 </a:t>
            </a:r>
            <a:endParaRPr lang="en-US" altLang="ko-KR" sz="2400" b="1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발해 가 멸망 하는 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10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세기 초까지 우리 민족의 영토</a:t>
            </a:r>
            <a:endParaRPr lang="en-US" altLang="ko-KR" sz="2400" b="1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214282" y="2500306"/>
            <a:ext cx="7286676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이후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여진족이 실효적 지배</a:t>
            </a:r>
            <a:endParaRPr lang="ko-KR" altLang="en-US" sz="2400" b="1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251520" y="3140968"/>
            <a:ext cx="7286676" cy="574354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1616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 청을 세운 뒤 백두산을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장백산이라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부르며 신성시함</a:t>
            </a:r>
            <a:endParaRPr lang="ko-KR" altLang="en-US" sz="2400" b="1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214282" y="3929066"/>
            <a:ext cx="7286676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개성체" pitchFamily="18" charset="-127"/>
                <a:ea typeface="MD개성체" pitchFamily="18" charset="-127"/>
              </a:rPr>
              <a:t>1627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개성체" pitchFamily="18" charset="-127"/>
                <a:ea typeface="MD개성체" pitchFamily="18" charset="-127"/>
              </a:rPr>
              <a:t>년 강도회맹으로 </a:t>
            </a:r>
            <a:r>
              <a:rPr lang="ko-KR" alt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개성체" pitchFamily="18" charset="-127"/>
                <a:ea typeface="MD개성체" pitchFamily="18" charset="-127"/>
              </a:rPr>
              <a:t>봉금정책을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개성체" pitchFamily="18" charset="-127"/>
                <a:ea typeface="MD개성체" pitchFamily="18" charset="-127"/>
              </a:rPr>
              <a:t> 실시</a:t>
            </a:r>
            <a:endParaRPr lang="ko-KR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214282" y="4643446"/>
            <a:ext cx="7286676" cy="657762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1881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봉금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해제 까지 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250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여 년간 사람들의 거주가 불가능 </a:t>
            </a:r>
            <a:endParaRPr lang="ko-KR" altLang="en-US" sz="2400" b="1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21" name="Rectangle 12"/>
          <p:cNvSpPr/>
          <p:nvPr/>
        </p:nvSpPr>
        <p:spPr>
          <a:xfrm>
            <a:off x="179512" y="5445224"/>
            <a:ext cx="7715304" cy="73547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But, 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두만강과 압록강을 넘어가 농경지를 개간하는 조선인이 급증</a:t>
            </a:r>
            <a:endParaRPr lang="ko-KR" altLang="en-US" sz="2400" b="1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박다빈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459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간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도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문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제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→ 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봉</a:t>
            </a:r>
            <a:r>
              <a:rPr lang="ko-KR" altLang="en-US" sz="2800" b="1" dirty="0" err="1" smtClean="0">
                <a:latin typeface="365햇살한조각" pitchFamily="18" charset="-127"/>
                <a:ea typeface="365햇살한조각" pitchFamily="18" charset="-127"/>
              </a:rPr>
              <a:t>금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지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대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에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서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출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발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!</a:t>
            </a:r>
            <a:r>
              <a:rPr lang="en-US" altLang="ko-KR" sz="2800" b="1" dirty="0" smtClean="0">
                <a:latin typeface="365햇살한조각" pitchFamily="18" charset="-127"/>
                <a:ea typeface="365햇살한조각" pitchFamily="18" charset="-127"/>
              </a:rPr>
              <a:t>!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</a:t>
            </a:r>
            <a:endParaRPr lang="ko-KR" altLang="en-US" sz="2800" b="1" dirty="0">
              <a:latin typeface="365햇살한조각" pitchFamily="18" charset="-127"/>
              <a:ea typeface="365햇살한조각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542577" y="36008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999518" y="128392"/>
            <a:ext cx="510681" cy="5106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4282" y="2636912"/>
            <a:ext cx="7715304" cy="1008112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1900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서간도 지역에 각 군을 배속시키고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충의사를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조직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</a:p>
          <a:p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두만강에 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6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진을 설치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평안북도관찰사 이도재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</a:t>
            </a:r>
          </a:p>
        </p:txBody>
      </p:sp>
      <p:sp>
        <p:nvSpPr>
          <p:cNvPr id="15" name="Rectangle 12"/>
          <p:cNvSpPr/>
          <p:nvPr/>
        </p:nvSpPr>
        <p:spPr>
          <a:xfrm>
            <a:off x="214282" y="3786190"/>
            <a:ext cx="7715304" cy="42862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1902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이범윤을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간도시찰사로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파견</a:t>
            </a:r>
            <a:endParaRPr lang="ko-KR" altLang="en-US" sz="2400" b="1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214282" y="4437112"/>
            <a:ext cx="7715304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1903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동간도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북간도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를 함경도에 편입 → 세금 징수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관리</a:t>
            </a:r>
            <a:endParaRPr lang="ko-KR" altLang="en-US" sz="2400" b="1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9" name="Rectangle 12"/>
          <p:cNvSpPr/>
          <p:nvPr/>
        </p:nvSpPr>
        <p:spPr>
          <a:xfrm>
            <a:off x="214282" y="1428736"/>
            <a:ext cx="7715304" cy="1071570"/>
          </a:xfrm>
          <a:prstGeom prst="rect">
            <a:avLst/>
          </a:prstGeom>
          <a:solidFill>
            <a:schemeClr val="bg1"/>
          </a:solidFill>
          <a:ln w="19050">
            <a:solidFill>
              <a:srgbClr val="FF7C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1881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봉금령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해제 후 더 많은 조선인들 이주 </a:t>
            </a:r>
            <a:endParaRPr lang="en-US" altLang="ko-KR" sz="2400" b="1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→ 간도지역 총인구 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13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만 명 중 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10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만 명을 차지</a:t>
            </a:r>
            <a:endParaRPr lang="ko-KR" altLang="en-US" sz="2400" b="1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21" name="Right Arrow 12"/>
          <p:cNvSpPr/>
          <p:nvPr/>
        </p:nvSpPr>
        <p:spPr>
          <a:xfrm>
            <a:off x="214282" y="5058964"/>
            <a:ext cx="1656184" cy="1656184"/>
          </a:xfrm>
          <a:prstGeom prst="rightArrow">
            <a:avLst>
              <a:gd name="adj1" fmla="val 37974"/>
              <a:gd name="adj2" fmla="val 58200"/>
            </a:avLst>
          </a:prstGeom>
          <a:gradFill>
            <a:gsLst>
              <a:gs pos="0">
                <a:srgbClr val="FF0000"/>
              </a:gs>
              <a:gs pos="78750">
                <a:srgbClr val="FF0000"/>
              </a:gs>
              <a:gs pos="2500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714480" y="5412604"/>
            <a:ext cx="7072362" cy="1231106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간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도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지</a:t>
            </a:r>
            <a:r>
              <a:rPr lang="ko-KR" alt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역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은 다</a:t>
            </a:r>
            <a:r>
              <a:rPr lang="ko-KR" alt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수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의 </a:t>
            </a:r>
            <a:r>
              <a:rPr lang="ko-KR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우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리 </a:t>
            </a:r>
            <a:r>
              <a:rPr lang="ko-KR" altLang="en-US" sz="28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민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족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이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 선</a:t>
            </a:r>
            <a:r>
              <a:rPr lang="ko-KR" altLang="en-US" sz="2800" b="1" dirty="0" smtClean="0">
                <a:solidFill>
                  <a:srgbClr val="FF6E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점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해 </a:t>
            </a:r>
            <a:r>
              <a:rPr lang="ko-KR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개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척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한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 지</a:t>
            </a:r>
            <a:r>
              <a:rPr lang="ko-KR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역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으</a:t>
            </a:r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로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 우</a:t>
            </a:r>
            <a:r>
              <a:rPr lang="ko-KR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리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의 </a:t>
            </a:r>
            <a:r>
              <a:rPr lang="ko-KR" altLang="en-US" sz="2800" b="1" dirty="0" smtClean="0">
                <a:solidFill>
                  <a:srgbClr val="66BB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영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토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임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을 </a:t>
            </a:r>
            <a:r>
              <a:rPr lang="ko-KR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주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장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하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는 </a:t>
            </a:r>
            <a:r>
              <a:rPr lang="ko-KR" altLang="en-US" sz="2800" b="1" dirty="0" smtClean="0">
                <a:solidFill>
                  <a:srgbClr val="B5F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것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은 </a:t>
            </a:r>
            <a:r>
              <a:rPr lang="ko-KR" altLang="en-US" sz="2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당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연</a:t>
            </a:r>
            <a:r>
              <a:rPr lang="ko-KR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하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다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!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!</a:t>
            </a:r>
            <a:endParaRPr lang="ko-KR" alt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365햇살한조각" pitchFamily="18" charset="-127"/>
              <a:ea typeface="365햇살한조각" pitchFamily="18" charset="-127"/>
            </a:endParaRPr>
          </a:p>
          <a:p>
            <a:pPr algn="ctr"/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박다빈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98884056" descr="EMB0000081c42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786346" cy="6215106"/>
          </a:xfrm>
          <a:prstGeom prst="rect">
            <a:avLst/>
          </a:prstGeom>
          <a:noFill/>
        </p:spPr>
      </p:pic>
      <p:sp>
        <p:nvSpPr>
          <p:cNvPr id="6" name="모서리가 둥근 직사각형 5"/>
          <p:cNvSpPr/>
          <p:nvPr/>
        </p:nvSpPr>
        <p:spPr>
          <a:xfrm>
            <a:off x="5572132" y="1643050"/>
            <a:ext cx="3214710" cy="450059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①연해주지역</a:t>
            </a:r>
            <a:endParaRPr lang="en-US" altLang="ko-KR" sz="2000" b="1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②두만강 위쪽의 동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북간도</a:t>
            </a:r>
            <a:endParaRPr lang="en-US" altLang="ko-KR" sz="2000" b="1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③압록강 서쪽으로 압록강 대안을 포함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요양과 심양 일대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소위 </a:t>
            </a:r>
            <a:r>
              <a:rPr lang="ko-KR" altLang="en-US" sz="2000" b="1" dirty="0" err="1" smtClean="0">
                <a:latin typeface="MD개성체" pitchFamily="18" charset="-127"/>
                <a:ea typeface="MD개성체" pitchFamily="18" charset="-127"/>
              </a:rPr>
              <a:t>심요선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까지</a:t>
            </a:r>
            <a:endParaRPr lang="en-US" altLang="ko-KR" sz="2000" b="1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defRPr lang="ko-KR" altLang="en-US"/>
            </a:pPr>
            <a:endParaRPr lang="en-US" altLang="ko-KR" sz="3200" b="1" dirty="0" smtClean="0">
              <a:latin typeface="Navi나른고양이" pitchFamily="18" charset="-127"/>
              <a:ea typeface="Navi나른고양이" pitchFamily="18" charset="-127"/>
            </a:endParaRPr>
          </a:p>
          <a:p>
            <a:pPr>
              <a:defRPr lang="ko-KR" altLang="en-US"/>
            </a:pPr>
            <a:r>
              <a:rPr lang="ko-KR" altLang="en-US" sz="3200" b="1" dirty="0" smtClean="0">
                <a:latin typeface="HY나무B" pitchFamily="18" charset="-127"/>
                <a:ea typeface="HY나무B" pitchFamily="18" charset="-127"/>
              </a:rPr>
              <a:t>특히</a:t>
            </a:r>
            <a:r>
              <a:rPr lang="en-US" altLang="ko-KR" sz="3200" b="1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청나라는 만리장성 동쪽 끝인 </a:t>
            </a:r>
            <a:r>
              <a:rPr lang="ko-KR" altLang="en-US" sz="2000" b="1" dirty="0" err="1" smtClean="0">
                <a:latin typeface="MD개성체" pitchFamily="18" charset="-127"/>
                <a:ea typeface="MD개성체" pitchFamily="18" charset="-127"/>
              </a:rPr>
              <a:t>산해관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 이북 땅에 한족의 출입을 엄격히 금지</a:t>
            </a:r>
            <a:endParaRPr lang="en-US" altLang="ko-KR" sz="2000" b="1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defRPr lang="ko-KR" altLang="en-US"/>
            </a:pPr>
            <a:endParaRPr lang="en-US" altLang="ko-KR" sz="1200" dirty="0"/>
          </a:p>
        </p:txBody>
      </p:sp>
      <p:sp>
        <p:nvSpPr>
          <p:cNvPr id="7" name="가로로 말린 두루마리 모양 6"/>
          <p:cNvSpPr/>
          <p:nvPr/>
        </p:nvSpPr>
        <p:spPr>
          <a:xfrm>
            <a:off x="5357818" y="500042"/>
            <a:ext cx="3500462" cy="928694"/>
          </a:xfrm>
          <a:prstGeom prst="horizontalScroll">
            <a:avLst/>
          </a:prstGeom>
          <a:solidFill>
            <a:srgbClr val="FF6E5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청나라가 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봉금을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 실시했던 지역</a:t>
            </a:r>
            <a:endParaRPr lang="en-US" altLang="ko-K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박다빈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889" name="_x98978192" descr="EMB0000081c42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박다빈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물결 22"/>
          <p:cNvSpPr/>
          <p:nvPr/>
        </p:nvSpPr>
        <p:spPr>
          <a:xfrm>
            <a:off x="1000100" y="1428736"/>
            <a:ext cx="6715172" cy="1285884"/>
          </a:xfrm>
          <a:prstGeom prst="wave">
            <a:avLst>
              <a:gd name="adj1" fmla="val 12500"/>
              <a:gd name="adj2" fmla="val -25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개성체" pitchFamily="18" charset="-127"/>
                <a:ea typeface="MD개성체" pitchFamily="18" charset="-127"/>
              </a:rPr>
              <a:t>현재 소련의 영토인 연해주지역도 </a:t>
            </a:r>
            <a:endParaRPr lang="en-US" altLang="ko-KR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개성체" pitchFamily="18" charset="-127"/>
              <a:ea typeface="MD개성체" pitchFamily="18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개성체" pitchFamily="18" charset="-127"/>
                <a:ea typeface="MD개성체" pitchFamily="18" charset="-127"/>
              </a:rPr>
              <a:t>간도로 포함시켜야 한다는 주장이 제기</a:t>
            </a:r>
          </a:p>
          <a:p>
            <a:pPr algn="ctr"/>
            <a:endParaRPr lang="ko-KR" altLang="en-US" dirty="0"/>
          </a:p>
        </p:txBody>
      </p:sp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6459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간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도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문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제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→ 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봉</a:t>
            </a:r>
            <a:r>
              <a:rPr lang="ko-KR" altLang="en-US" sz="2800" b="1" dirty="0" err="1" smtClean="0">
                <a:latin typeface="365햇살한조각" pitchFamily="18" charset="-127"/>
                <a:ea typeface="365햇살한조각" pitchFamily="18" charset="-127"/>
              </a:rPr>
              <a:t>금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지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대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에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서 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출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발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!</a:t>
            </a:r>
            <a:r>
              <a:rPr lang="en-US" altLang="ko-KR" sz="2800" b="1" dirty="0" smtClean="0">
                <a:latin typeface="365햇살한조각" pitchFamily="18" charset="-127"/>
                <a:ea typeface="365햇살한조각" pitchFamily="18" charset="-127"/>
              </a:rPr>
              <a:t>!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 </a:t>
            </a:r>
            <a:endParaRPr lang="ko-KR" altLang="en-US" sz="2800" b="1" dirty="0">
              <a:latin typeface="365햇살한조각" pitchFamily="18" charset="-127"/>
              <a:ea typeface="365햇살한조각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60648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052736"/>
            <a:ext cx="58326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542577" y="36008"/>
            <a:ext cx="1574911" cy="157491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999518" y="128392"/>
            <a:ext cx="510681" cy="510681"/>
          </a:xfrm>
          <a:prstGeom prst="rect">
            <a:avLst/>
          </a:prstGeom>
        </p:spPr>
      </p:pic>
      <p:sp>
        <p:nvSpPr>
          <p:cNvPr id="19" name="Rectangle 13"/>
          <p:cNvSpPr/>
          <p:nvPr/>
        </p:nvSpPr>
        <p:spPr>
          <a:xfrm>
            <a:off x="571472" y="1285860"/>
            <a:ext cx="714380" cy="642942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4400" dirty="0" smtClean="0">
                <a:solidFill>
                  <a:schemeClr val="tx1"/>
                </a:solidFill>
              </a:rPr>
              <a:t>6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642910" y="2928934"/>
            <a:ext cx="7358114" cy="7129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연해주는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봉금을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실시했던 지역</a:t>
            </a:r>
            <a:endParaRPr lang="ko-KR" altLang="en-US" sz="2400" b="1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24" name="Rectangle 12"/>
          <p:cNvSpPr/>
          <p:nvPr/>
        </p:nvSpPr>
        <p:spPr>
          <a:xfrm>
            <a:off x="642910" y="4005064"/>
            <a:ext cx="7358114" cy="1008112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1860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청은 러시아의 강박에 의해 북경조약 맺음</a:t>
            </a:r>
            <a:endParaRPr lang="en-US" altLang="ko-KR" sz="2400" b="1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→러시아에  할양</a:t>
            </a:r>
            <a:r>
              <a:rPr lang="en-US" altLang="ko-KR" sz="24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★중요</a:t>
            </a:r>
            <a:r>
              <a:rPr lang="en-US" altLang="ko-KR" sz="24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! </a:t>
            </a:r>
            <a:r>
              <a:rPr lang="ko-KR" altLang="en-US" sz="24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당시 조선은 조약체결을 몰랐음</a:t>
            </a:r>
            <a:r>
              <a:rPr lang="en-US" altLang="ko-KR" sz="24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!)</a:t>
            </a:r>
            <a:endParaRPr lang="ko-KR" altLang="en-US" sz="2400" b="1" dirty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642910" y="5357826"/>
            <a:ext cx="7358114" cy="712950"/>
          </a:xfrm>
          <a:prstGeom prst="rect">
            <a:avLst/>
          </a:prstGeom>
          <a:solidFill>
            <a:schemeClr val="bg1"/>
          </a:solidFill>
          <a:ln w="19050">
            <a:solidFill>
              <a:srgbClr val="FF93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고려인으로 불리어지는 수만 명의 우리 민족이 처음으로 땅을 개간하며 살았음</a:t>
            </a:r>
            <a:endParaRPr lang="ko-KR" altLang="en-US" sz="2400" b="1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박다빈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err="1" smtClean="0">
                <a:latin typeface="365햇살한조각" pitchFamily="18" charset="-127"/>
                <a:ea typeface="365햇살한조각" pitchFamily="18" charset="-127"/>
              </a:rPr>
              <a:t>봉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금</a:t>
            </a:r>
            <a:r>
              <a:rPr lang="ko-KR" altLang="en-US" sz="2800" b="1" dirty="0" err="1" smtClean="0">
                <a:latin typeface="365햇살한조각" pitchFamily="18" charset="-127"/>
                <a:ea typeface="365햇살한조각" pitchFamily="18" charset="-127"/>
              </a:rPr>
              <a:t>지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대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성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격 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명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확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히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 규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명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해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야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!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0" name="직선 연결선 3"/>
          <p:cNvCxnSpPr/>
          <p:nvPr/>
        </p:nvCxnSpPr>
        <p:spPr>
          <a:xfrm>
            <a:off x="179512" y="260648"/>
            <a:ext cx="60486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5"/>
          <p:cNvCxnSpPr/>
          <p:nvPr/>
        </p:nvCxnSpPr>
        <p:spPr>
          <a:xfrm>
            <a:off x="179512" y="1052736"/>
            <a:ext cx="61206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471139" y="178884"/>
            <a:ext cx="1574911" cy="1574911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928080" y="271268"/>
            <a:ext cx="510681" cy="510681"/>
          </a:xfrm>
          <a:prstGeom prst="rect">
            <a:avLst/>
          </a:prstGeom>
        </p:spPr>
      </p:pic>
      <p:sp>
        <p:nvSpPr>
          <p:cNvPr id="16" name="Rectangle 12"/>
          <p:cNvSpPr/>
          <p:nvPr/>
        </p:nvSpPr>
        <p:spPr>
          <a:xfrm>
            <a:off x="1311690" y="1484784"/>
            <a:ext cx="6117830" cy="1152128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중국의 연구는 </a:t>
            </a:r>
            <a:r>
              <a:rPr lang="ko-KR" altLang="en-US" sz="2400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봉금지대가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있었다는 것은 인정</a:t>
            </a:r>
            <a:endParaRPr lang="en-US" altLang="ko-KR" sz="24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→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봉금지대</a:t>
            </a:r>
            <a:r>
              <a:rPr lang="ko-KR" altLang="en-US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설명 그 자체에 대해서 거론</a:t>
            </a:r>
            <a:r>
              <a:rPr lang="en-US" altLang="ko-KR" sz="24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X</a:t>
            </a:r>
            <a:endParaRPr lang="ko-KR" altLang="en-US" sz="24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591610" y="1850804"/>
            <a:ext cx="576064" cy="576064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bg1"/>
              </a:gs>
              <a:gs pos="100000">
                <a:srgbClr val="92D05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2400" dirty="0">
                <a:solidFill>
                  <a:schemeClr val="tx1"/>
                </a:solidFill>
                <a:latin typeface="꽃보다돼지" pitchFamily="18" charset="-127"/>
                <a:ea typeface="꽃보다돼지" pitchFamily="18" charset="-127"/>
              </a:rPr>
              <a:t>1</a:t>
            </a:r>
            <a:endParaRPr lang="ko-KR" altLang="en-US" sz="2400" dirty="0">
              <a:solidFill>
                <a:schemeClr val="tx1"/>
              </a:solidFill>
              <a:latin typeface="꽃보다돼지" pitchFamily="18" charset="-127"/>
              <a:ea typeface="꽃보다돼지" pitchFamily="18" charset="-127"/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1311690" y="2927504"/>
            <a:ext cx="6117830" cy="7129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조</a:t>
            </a:r>
            <a:r>
              <a:rPr lang="en-US" altLang="ko-KR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-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청 국경문제와 연관 짓는 것을 꺼림</a:t>
            </a:r>
            <a:endParaRPr lang="ko-KR" altLang="en-US" sz="24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27" name="Rectangle 13"/>
          <p:cNvSpPr/>
          <p:nvPr/>
        </p:nvSpPr>
        <p:spPr>
          <a:xfrm>
            <a:off x="591610" y="2992382"/>
            <a:ext cx="576064" cy="576064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bg1"/>
              </a:gs>
              <a:gs pos="100000">
                <a:srgbClr val="92D05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2400" dirty="0" smtClean="0">
                <a:solidFill>
                  <a:schemeClr val="tx1"/>
                </a:solidFill>
                <a:latin typeface="꽃보다돼지" pitchFamily="18" charset="-127"/>
                <a:ea typeface="꽃보다돼지" pitchFamily="18" charset="-127"/>
              </a:rPr>
              <a:t>2</a:t>
            </a:r>
            <a:endParaRPr lang="ko-KR" altLang="en-US" sz="2400" dirty="0">
              <a:solidFill>
                <a:schemeClr val="tx1"/>
              </a:solidFill>
              <a:latin typeface="꽃보다돼지" pitchFamily="18" charset="-127"/>
              <a:ea typeface="꽃보다돼지" pitchFamily="18" charset="-127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311690" y="4077072"/>
            <a:ext cx="6117830" cy="10801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강희제는 </a:t>
            </a:r>
            <a:r>
              <a:rPr lang="en-US" altLang="ko-KR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1709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 프랑스 선교사 레지 등에게 특명을 내려 제작한</a:t>
            </a:r>
            <a:r>
              <a:rPr lang="en-US" altLang="ko-KR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조선왕국지도</a:t>
            </a:r>
            <a:r>
              <a:rPr lang="en-US" altLang="ko-KR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’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에 대해서도 언급</a:t>
            </a:r>
            <a:r>
              <a:rPr lang="en-US" altLang="ko-KR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X</a:t>
            </a:r>
            <a:endParaRPr lang="en-US" altLang="ko-KR" sz="24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591610" y="4280266"/>
            <a:ext cx="576064" cy="576064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bg1"/>
              </a:gs>
              <a:gs pos="100000">
                <a:srgbClr val="92D050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 sz="2400" dirty="0" smtClean="0">
                <a:solidFill>
                  <a:schemeClr val="tx1"/>
                </a:solidFill>
                <a:latin typeface="꽃보다돼지" pitchFamily="18" charset="-127"/>
                <a:ea typeface="꽃보다돼지" pitchFamily="18" charset="-127"/>
              </a:rPr>
              <a:t>3</a:t>
            </a:r>
            <a:endParaRPr lang="ko-KR" altLang="en-US" sz="2400" dirty="0">
              <a:solidFill>
                <a:schemeClr val="tx1"/>
              </a:solidFill>
              <a:latin typeface="꽃보다돼지" pitchFamily="18" charset="-127"/>
              <a:ea typeface="꽃보다돼지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박다빈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타원 21"/>
          <p:cNvSpPr/>
          <p:nvPr/>
        </p:nvSpPr>
        <p:spPr>
          <a:xfrm>
            <a:off x="1214414" y="1500174"/>
            <a:ext cx="7500990" cy="1500198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중국에서는 </a:t>
            </a:r>
            <a:r>
              <a:rPr lang="ko-KR" altLang="en-US" sz="2800" dirty="0" err="1" smtClean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봉금지대를</a:t>
            </a:r>
            <a:r>
              <a:rPr lang="ko-KR" altLang="en-US" sz="2800" dirty="0" smtClean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 누구도 간섭할 수 없는 중국 영역으로 삼아야 하기 때문</a:t>
            </a:r>
            <a:endParaRPr lang="ko-KR" altLang="en-US" sz="2800" dirty="0">
              <a:solidFill>
                <a:schemeClr val="tx1"/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5" name="폭발 2 14"/>
          <p:cNvSpPr/>
          <p:nvPr/>
        </p:nvSpPr>
        <p:spPr>
          <a:xfrm>
            <a:off x="71406" y="928670"/>
            <a:ext cx="2357454" cy="2143140"/>
          </a:xfrm>
          <a:prstGeom prst="irregularSeal2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이유</a:t>
            </a:r>
            <a:endParaRPr lang="ko-KR" altLang="en-US" sz="4000" dirty="0">
              <a:solidFill>
                <a:schemeClr val="tx1"/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err="1" smtClean="0">
                <a:latin typeface="365햇살한조각" pitchFamily="18" charset="-127"/>
                <a:ea typeface="365햇살한조각" pitchFamily="18" charset="-127"/>
              </a:rPr>
              <a:t>봉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금</a:t>
            </a:r>
            <a:r>
              <a:rPr lang="ko-KR" altLang="en-US" sz="2800" b="1" dirty="0" err="1" smtClean="0">
                <a:latin typeface="365햇살한조각" pitchFamily="18" charset="-127"/>
                <a:ea typeface="365햇살한조각" pitchFamily="18" charset="-127"/>
              </a:rPr>
              <a:t>지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대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성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격 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명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확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히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 규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명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해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야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!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0" name="직선 연결선 3"/>
          <p:cNvCxnSpPr/>
          <p:nvPr/>
        </p:nvCxnSpPr>
        <p:spPr>
          <a:xfrm>
            <a:off x="179512" y="260648"/>
            <a:ext cx="60486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5"/>
          <p:cNvCxnSpPr/>
          <p:nvPr/>
        </p:nvCxnSpPr>
        <p:spPr>
          <a:xfrm>
            <a:off x="179512" y="1052736"/>
            <a:ext cx="61206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471139" y="178884"/>
            <a:ext cx="1574911" cy="1574911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928080" y="271268"/>
            <a:ext cx="510681" cy="510681"/>
          </a:xfrm>
          <a:prstGeom prst="rect">
            <a:avLst/>
          </a:prstGeom>
        </p:spPr>
      </p:pic>
      <p:sp>
        <p:nvSpPr>
          <p:cNvPr id="25" name="웃는 얼굴 24"/>
          <p:cNvSpPr/>
          <p:nvPr/>
        </p:nvSpPr>
        <p:spPr>
          <a:xfrm>
            <a:off x="1714480" y="3929066"/>
            <a:ext cx="785818" cy="857256"/>
          </a:xfrm>
          <a:prstGeom prst="smileyFace">
            <a:avLst>
              <a:gd name="adj" fmla="val -465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2714612" y="3857628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강희제의 특명으로 작성된 지도에 </a:t>
            </a:r>
            <a:r>
              <a:rPr lang="ko-KR" altLang="en-US" sz="2000" b="1" dirty="0" err="1" smtClean="0">
                <a:latin typeface="MD개성체" pitchFamily="18" charset="-127"/>
                <a:ea typeface="MD개성체" pitchFamily="18" charset="-127"/>
              </a:rPr>
              <a:t>봉금지역을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 평안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(PING-NGAN)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이라는 문자를 써서 </a:t>
            </a:r>
            <a:endParaRPr lang="en-US" altLang="ko-KR" sz="20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000" b="1" dirty="0" err="1" smtClean="0">
                <a:latin typeface="MD개성체" pitchFamily="18" charset="-127"/>
                <a:ea typeface="MD개성체" pitchFamily="18" charset="-127"/>
              </a:rPr>
              <a:t>조선령으로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 인정한 것을 중국은 언급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X</a:t>
            </a:r>
            <a:endParaRPr lang="ko-KR" altLang="en-US" sz="2000" b="1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33" name="웃는 얼굴 32"/>
          <p:cNvSpPr/>
          <p:nvPr/>
        </p:nvSpPr>
        <p:spPr>
          <a:xfrm>
            <a:off x="1714480" y="5214950"/>
            <a:ext cx="785818" cy="857256"/>
          </a:xfrm>
          <a:prstGeom prst="smileyFace">
            <a:avLst>
              <a:gd name="adj" fmla="val -465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714612" y="5143512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레지 지도를 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2000" b="1" dirty="0" err="1" smtClean="0">
                <a:latin typeface="MD개성체" pitchFamily="18" charset="-127"/>
                <a:ea typeface="MD개성체" pitchFamily="18" charset="-127"/>
              </a:rPr>
              <a:t>황여전람도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’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로 명명하면서 </a:t>
            </a:r>
            <a:endParaRPr lang="en-US" altLang="ko-KR" sz="20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압록강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-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두만강 이북을 </a:t>
            </a:r>
            <a:r>
              <a:rPr lang="ko-KR" altLang="en-US" sz="2000" b="1" dirty="0" err="1" smtClean="0">
                <a:latin typeface="MD개성체" pitchFamily="18" charset="-127"/>
                <a:ea typeface="MD개성체" pitchFamily="18" charset="-127"/>
              </a:rPr>
              <a:t>조선령에서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 제외하는 </a:t>
            </a:r>
            <a:endParaRPr lang="en-US" altLang="ko-KR" sz="20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개작도 단행</a:t>
            </a:r>
            <a:endParaRPr lang="ko-KR" altLang="en-US" sz="2000" b="1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박다빈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5572132" y="1643050"/>
            <a:ext cx="3214710" cy="450059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ko-KR" altLang="en-US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강희제의 특명으로 </a:t>
            </a:r>
            <a:endParaRPr lang="en-US" altLang="ko-KR" sz="2000" b="1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유럽에서 온 선교사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보곤디</a:t>
            </a:r>
            <a:r>
              <a:rPr lang="ko-KR" altLang="en-US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등</a:t>
            </a:r>
            <a:r>
              <a:rPr lang="en-US" altLang="ko-KR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1708</a:t>
            </a:r>
            <a:r>
              <a:rPr lang="ko-KR" altLang="en-US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년부터 지형을 </a:t>
            </a:r>
            <a:endParaRPr lang="en-US" altLang="ko-KR" sz="2000" b="1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실측하기 시작</a:t>
            </a:r>
            <a:r>
              <a:rPr lang="en-US" altLang="ko-KR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</a:p>
          <a:p>
            <a:pPr>
              <a:defRPr lang="ko-KR" altLang="en-US"/>
            </a:pPr>
            <a:r>
              <a:rPr lang="en-US" altLang="ko-KR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1719</a:t>
            </a:r>
            <a:r>
              <a:rPr lang="ko-KR" altLang="en-US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년에 지도를 완성</a:t>
            </a:r>
            <a:endParaRPr lang="en-US" altLang="ko-KR" sz="2000" b="1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>
              <a:defRPr lang="ko-KR" altLang="en-US"/>
            </a:pPr>
            <a:endParaRPr lang="en-US" altLang="ko-KR" sz="2000" b="1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>
              <a:defRPr lang="ko-KR" altLang="en-US"/>
            </a:pPr>
            <a:r>
              <a:rPr lang="ko-KR" altLang="en-US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당시 조선과 청나라의 국경이 압록강과 두만강이 아님을 보여주고 있다</a:t>
            </a:r>
            <a:r>
              <a:rPr lang="en-US" altLang="ko-KR" sz="2000" b="1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defRPr lang="ko-KR" altLang="en-US"/>
            </a:pPr>
            <a:endParaRPr lang="en-US" altLang="ko-KR" sz="2800" b="1" dirty="0" smtClean="0">
              <a:solidFill>
                <a:srgbClr val="FF0000"/>
              </a:solidFill>
              <a:latin typeface="Navi나른고양이" pitchFamily="18" charset="-127"/>
              <a:ea typeface="Navi나른고양이" pitchFamily="18" charset="-127"/>
            </a:endParaRPr>
          </a:p>
        </p:txBody>
      </p:sp>
      <p:sp>
        <p:nvSpPr>
          <p:cNvPr id="7" name="가로로 말린 두루마리 모양 6"/>
          <p:cNvSpPr/>
          <p:nvPr/>
        </p:nvSpPr>
        <p:spPr>
          <a:xfrm>
            <a:off x="5357818" y="500042"/>
            <a:ext cx="3500462" cy="928694"/>
          </a:xfrm>
          <a:prstGeom prst="horizontalScroll">
            <a:avLst/>
          </a:prstGeom>
          <a:solidFill>
            <a:srgbClr val="FF6E5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*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황여전람도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［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皇輿全覽圖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］</a:t>
            </a:r>
            <a:r>
              <a:rPr lang="en-US" altLang="ko-K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*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8915" name="_x98978192" descr="EMB0000081c4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929222" cy="65008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84368" y="645333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박다빈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5572132" y="1643050"/>
            <a:ext cx="3214710" cy="4500594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ko-KR" altLang="en-US" sz="2000" b="1" dirty="0" err="1" smtClean="0">
                <a:latin typeface="MD개성체" pitchFamily="18" charset="-127"/>
                <a:ea typeface="MD개성체" pitchFamily="18" charset="-127"/>
              </a:rPr>
              <a:t>당빌이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『</a:t>
            </a:r>
            <a:r>
              <a:rPr lang="ko-KR" altLang="en-US" sz="2000" b="1" dirty="0" err="1" smtClean="0">
                <a:latin typeface="MD개성체" pitchFamily="18" charset="-127"/>
                <a:ea typeface="MD개성체" pitchFamily="18" charset="-127"/>
              </a:rPr>
              <a:t>황여전람도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』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의 동판본을 참고로 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2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년 후 독자적인 중국의 새로운 지도 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『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신 중국 지도 총람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』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중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, 『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조선왕국전도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』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부분으로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조선을 독립 국가로 인정하는 최초의 유럽 지도이다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defRPr lang="ko-KR" altLang="en-US"/>
            </a:pPr>
            <a:r>
              <a:rPr lang="ko-KR" altLang="en-US" sz="2000" b="1" dirty="0" smtClean="0">
                <a:latin typeface="MD개성체" pitchFamily="18" charset="-127"/>
                <a:ea typeface="MD개성체" pitchFamily="18" charset="-127"/>
              </a:rPr>
              <a:t>이 지도의 핵심은</a:t>
            </a:r>
            <a:r>
              <a:rPr lang="en-US" altLang="ko-KR" sz="2000" b="1" dirty="0" smtClean="0">
                <a:latin typeface="MD개성체" pitchFamily="18" charset="-127"/>
                <a:ea typeface="MD개성체" pitchFamily="18" charset="-127"/>
              </a:rPr>
              <a:t>,</a:t>
            </a:r>
            <a:r>
              <a:rPr lang="ko-KR" altLang="en-US" sz="28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압록강과 두만강 너머 조선 영토라고 표기되어 있다</a:t>
            </a:r>
            <a:r>
              <a:rPr lang="en-US" altLang="ko-KR" sz="2800" b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</p:txBody>
      </p:sp>
      <p:sp>
        <p:nvSpPr>
          <p:cNvPr id="7" name="가로로 말린 두루마리 모양 6"/>
          <p:cNvSpPr/>
          <p:nvPr/>
        </p:nvSpPr>
        <p:spPr>
          <a:xfrm>
            <a:off x="5357818" y="500042"/>
            <a:ext cx="3500462" cy="928694"/>
          </a:xfrm>
          <a:prstGeom prst="horizontalScroll">
            <a:avLst/>
          </a:prstGeom>
          <a:solidFill>
            <a:srgbClr val="FF6E5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*</a:t>
            </a:r>
            <a:r>
              <a:rPr lang="ko-KR" alt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당빌의</a:t>
            </a:r>
            <a:r>
              <a:rPr lang="ko-KR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 조선왕국전도</a:t>
            </a:r>
            <a:r>
              <a:rPr lang="en-US" altLang="ko-K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*</a:t>
            </a: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8913" name="_x98884056" descr="EMB0000081c42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786346" cy="65008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12360" y="645333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박다빈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err="1" smtClean="0">
                <a:latin typeface="365햇살한조각" pitchFamily="18" charset="-127"/>
                <a:ea typeface="365햇살한조각" pitchFamily="18" charset="-127"/>
              </a:rPr>
              <a:t>봉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금</a:t>
            </a:r>
            <a:r>
              <a:rPr lang="ko-KR" altLang="en-US" sz="2800" b="1" dirty="0" err="1" smtClean="0">
                <a:latin typeface="365햇살한조각" pitchFamily="18" charset="-127"/>
                <a:ea typeface="365햇살한조각" pitchFamily="18" charset="-127"/>
              </a:rPr>
              <a:t>지</a:t>
            </a:r>
            <a:r>
              <a:rPr lang="ko-KR" alt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대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성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격 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명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확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히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 규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명</a:t>
            </a:r>
            <a:r>
              <a:rPr lang="ko-KR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해</a:t>
            </a:r>
            <a:r>
              <a:rPr lang="ko-KR" altLang="en-US" sz="2800" b="1" dirty="0" smtClean="0">
                <a:latin typeface="365햇살한조각" pitchFamily="18" charset="-127"/>
                <a:ea typeface="365햇살한조각" pitchFamily="18" charset="-127"/>
              </a:rPr>
              <a:t>야</a:t>
            </a:r>
            <a:r>
              <a:rPr lang="en-US" altLang="ko-K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365햇살한조각" pitchFamily="18" charset="-127"/>
                <a:ea typeface="365햇살한조각" pitchFamily="18" charset="-127"/>
              </a:rPr>
              <a:t>!</a:t>
            </a:r>
            <a:endParaRPr lang="ko-KR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7504" y="44624"/>
            <a:ext cx="7200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en-US" altLang="ko-KR" sz="7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20" name="직선 연결선 3"/>
          <p:cNvCxnSpPr/>
          <p:nvPr/>
        </p:nvCxnSpPr>
        <p:spPr>
          <a:xfrm>
            <a:off x="179512" y="260648"/>
            <a:ext cx="60486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5"/>
          <p:cNvCxnSpPr/>
          <p:nvPr/>
        </p:nvCxnSpPr>
        <p:spPr>
          <a:xfrm>
            <a:off x="179512" y="1052736"/>
            <a:ext cx="612068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4050">
            <a:off x="7342626" y="178884"/>
            <a:ext cx="1574911" cy="1574911"/>
          </a:xfrm>
          <a:prstGeom prst="rect">
            <a:avLst/>
          </a:prstGeom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62">
            <a:off x="6799567" y="271268"/>
            <a:ext cx="510681" cy="51068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357158" y="228599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latin typeface="MD개성체" pitchFamily="18" charset="-127"/>
                <a:ea typeface="MD개성체" pitchFamily="18" charset="-127"/>
              </a:rPr>
              <a:t>*</a:t>
            </a:r>
            <a:r>
              <a:rPr lang="ko-KR" altLang="en-US" sz="2400" dirty="0" smtClean="0">
                <a:latin typeface="MD개성체" pitchFamily="18" charset="-127"/>
                <a:ea typeface="MD개성체" pitchFamily="18" charset="-127"/>
              </a:rPr>
              <a:t>간도 전문가인 김우준 연세대 동서문제연구원 교수</a:t>
            </a:r>
            <a:r>
              <a:rPr lang="en-US" altLang="ko-KR" sz="2400" dirty="0" smtClean="0">
                <a:latin typeface="MD개성체" pitchFamily="18" charset="-127"/>
                <a:ea typeface="MD개성체" pitchFamily="18" charset="-127"/>
              </a:rPr>
              <a:t>*</a:t>
            </a:r>
          </a:p>
          <a:p>
            <a:pPr algn="ctr"/>
            <a:r>
              <a:rPr lang="en-US" altLang="ko-KR" sz="2400" dirty="0" smtClean="0">
                <a:latin typeface="MD개성체" pitchFamily="18" charset="-127"/>
                <a:ea typeface="MD개성체" pitchFamily="18" charset="-127"/>
              </a:rPr>
              <a:t>“1708</a:t>
            </a:r>
            <a:r>
              <a:rPr lang="ko-KR" altLang="en-US" sz="2400" dirty="0" smtClean="0">
                <a:latin typeface="MD개성체" pitchFamily="18" charset="-127"/>
                <a:ea typeface="MD개성체" pitchFamily="18" charset="-127"/>
              </a:rPr>
              <a:t>년 중국 청나라가 제작해 유럽으로 전해진 </a:t>
            </a:r>
            <a:r>
              <a:rPr lang="ko-KR" altLang="en-US" sz="2400" dirty="0" err="1" smtClean="0">
                <a:latin typeface="MD개성체" pitchFamily="18" charset="-127"/>
                <a:ea typeface="MD개성체" pitchFamily="18" charset="-127"/>
              </a:rPr>
              <a:t>황여전람도</a:t>
            </a:r>
            <a:r>
              <a:rPr lang="ko-KR" altLang="en-US" sz="2400" dirty="0" smtClean="0">
                <a:latin typeface="MD개성체" pitchFamily="18" charset="-127"/>
                <a:ea typeface="MD개성체" pitchFamily="18" charset="-127"/>
              </a:rPr>
              <a:t>［</a:t>
            </a:r>
            <a:r>
              <a:rPr lang="ko-KR" altLang="en-US" sz="2400" b="1" dirty="0" err="1" smtClean="0">
                <a:latin typeface="MD개성체" pitchFamily="18" charset="-127"/>
                <a:ea typeface="MD개성체" pitchFamily="18" charset="-127"/>
              </a:rPr>
              <a:t>皇輿全覽圖</a:t>
            </a:r>
            <a:r>
              <a:rPr lang="ko-KR" altLang="en-US" sz="2400" dirty="0" smtClean="0">
                <a:latin typeface="MD개성체" pitchFamily="18" charset="-127"/>
                <a:ea typeface="MD개성체" pitchFamily="18" charset="-127"/>
              </a:rPr>
              <a:t>］</a:t>
            </a:r>
            <a:r>
              <a:rPr lang="ko-KR" altLang="en-US" sz="2400" dirty="0" err="1" smtClean="0">
                <a:latin typeface="MD개성체" pitchFamily="18" charset="-127"/>
                <a:ea typeface="MD개성체" pitchFamily="18" charset="-127"/>
              </a:rPr>
              <a:t>를</a:t>
            </a:r>
            <a:r>
              <a:rPr lang="ko-KR" altLang="en-US" sz="2400" dirty="0" smtClean="0">
                <a:latin typeface="MD개성체" pitchFamily="18" charset="-127"/>
                <a:ea typeface="MD개성체" pitchFamily="18" charset="-127"/>
              </a:rPr>
              <a:t> 토대로 만들어진 지도들은 중국이 당시 간도 지역을 조선</a:t>
            </a:r>
            <a:r>
              <a:rPr lang="en-US" altLang="ko-KR" sz="2400" dirty="0" smtClean="0">
                <a:latin typeface="MD개성체" pitchFamily="18" charset="-127"/>
                <a:ea typeface="MD개성체" pitchFamily="18" charset="-127"/>
              </a:rPr>
              <a:t>(KOREA)</a:t>
            </a:r>
            <a:r>
              <a:rPr lang="ko-KR" altLang="en-US" sz="2400" dirty="0" smtClean="0">
                <a:latin typeface="MD개성체" pitchFamily="18" charset="-127"/>
                <a:ea typeface="MD개성체" pitchFamily="18" charset="-127"/>
              </a:rPr>
              <a:t>영토로 인정했다는 사실을 확인시켜주는 증거가 되는 셈</a:t>
            </a:r>
            <a:r>
              <a:rPr lang="en-US" altLang="ko-KR" sz="2400" dirty="0" smtClean="0">
                <a:latin typeface="MD개성체" pitchFamily="18" charset="-127"/>
                <a:ea typeface="MD개성체" pitchFamily="18" charset="-127"/>
              </a:rPr>
              <a:t>”</a:t>
            </a:r>
            <a:endParaRPr lang="ko-KR" altLang="en-US" sz="2400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6" name="폭발 2 15"/>
          <p:cNvSpPr/>
          <p:nvPr/>
        </p:nvSpPr>
        <p:spPr>
          <a:xfrm>
            <a:off x="1071538" y="1142984"/>
            <a:ext cx="7500990" cy="4286280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HY태백B" pitchFamily="18" charset="-127"/>
                <a:ea typeface="HY태백B" pitchFamily="18" charset="-127"/>
              </a:rPr>
              <a:t>이 지도들이 오늘날 대한민국에서는 </a:t>
            </a:r>
            <a:endParaRPr lang="en-US" altLang="ko-KR" sz="2400" dirty="0" smtClean="0">
              <a:solidFill>
                <a:srgbClr val="FF0000"/>
              </a:solidFill>
              <a:latin typeface="HY태백B" pitchFamily="18" charset="-127"/>
              <a:ea typeface="HY태백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HY태백B" pitchFamily="18" charset="-127"/>
                <a:ea typeface="HY태백B" pitchFamily="18" charset="-127"/>
              </a:rPr>
              <a:t>간도영유권의 증거로 제시하고 있다</a:t>
            </a:r>
            <a:r>
              <a:rPr lang="en-US" altLang="ko-KR" sz="2400" dirty="0" smtClean="0">
                <a:solidFill>
                  <a:srgbClr val="FF0000"/>
                </a:solidFill>
                <a:latin typeface="HY태백B" pitchFamily="18" charset="-127"/>
                <a:ea typeface="HY태백B" pitchFamily="18" charset="-127"/>
              </a:rPr>
              <a:t>.</a:t>
            </a:r>
            <a:endParaRPr lang="ko-KR" altLang="en-US" sz="2400" dirty="0" smtClean="0">
              <a:solidFill>
                <a:srgbClr val="FF0000"/>
              </a:solidFill>
              <a:latin typeface="HY태백B" pitchFamily="18" charset="-127"/>
              <a:ea typeface="HY태백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" y="61490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★동영상★</a:t>
            </a:r>
            <a:r>
              <a:rPr lang="en-US" b="1" u="sng" dirty="0" smtClean="0"/>
              <a:t> </a:t>
            </a:r>
            <a:r>
              <a:rPr lang="en-US" u="sng" dirty="0" smtClean="0">
                <a:hlinkClick r:id="rId3"/>
              </a:rPr>
              <a:t>http://news.naver.com/main/read.nhn?mode=LSD&amp;mid=sec&amp;sid1=115&amp;oid=052&amp;aid=0000043089</a:t>
            </a:r>
            <a:endParaRPr lang="en-US" u="sng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7504" y="5877272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박다빈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454669" cy="231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491880" cy="234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구름 모양 설명선 9"/>
          <p:cNvSpPr/>
          <p:nvPr/>
        </p:nvSpPr>
        <p:spPr>
          <a:xfrm>
            <a:off x="2843808" y="3140968"/>
            <a:ext cx="3168352" cy="1440160"/>
          </a:xfrm>
          <a:prstGeom prst="cloudCallout">
            <a:avLst>
              <a:gd name="adj1" fmla="val 26587"/>
              <a:gd name="adj2" fmla="val 604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구름 모양 설명선 8"/>
          <p:cNvSpPr/>
          <p:nvPr/>
        </p:nvSpPr>
        <p:spPr>
          <a:xfrm>
            <a:off x="4139952" y="116632"/>
            <a:ext cx="3024336" cy="129614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79912" y="332656"/>
            <a:ext cx="3888432" cy="72008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r>
              <a:rPr lang="ko-KR" altLang="en-US" sz="3600" b="1" dirty="0" smtClean="0">
                <a:latin typeface="365햇살한조각" pitchFamily="18" charset="-127"/>
                <a:ea typeface="365햇살한조각" pitchFamily="18" charset="-127"/>
              </a:rPr>
              <a:t>간도란</a:t>
            </a:r>
            <a:r>
              <a:rPr lang="en-US" altLang="ko-KR" sz="3600" b="1" dirty="0" smtClean="0">
                <a:latin typeface="365햇살한조각" pitchFamily="18" charset="-127"/>
                <a:ea typeface="365햇살한조각" pitchFamily="18" charset="-127"/>
              </a:rPr>
              <a:t>?</a:t>
            </a:r>
            <a:r>
              <a:rPr lang="ko-KR" altLang="en-US" sz="3600" b="1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endParaRPr lang="ko-KR" altLang="en-US" sz="3600" b="1" dirty="0">
              <a:solidFill>
                <a:srgbClr val="FFC000"/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35896" y="1844824"/>
            <a:ext cx="4881971" cy="1080120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만주 </a:t>
            </a:r>
            <a:r>
              <a:rPr lang="ko-KR" altLang="en-US" sz="2400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길림성</a:t>
            </a:r>
            <a:r>
              <a:rPr lang="en-US" altLang="ko-KR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동남부지역으로 </a:t>
            </a:r>
            <a:r>
              <a:rPr lang="ko-KR" altLang="en-US" sz="24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중국 현지에서 </a:t>
            </a:r>
            <a:r>
              <a:rPr lang="ko-KR" altLang="en-US" sz="2400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연길도라고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부르는 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지역</a:t>
            </a:r>
            <a:endParaRPr lang="en-US" altLang="ko-KR" sz="24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800" dirty="0">
              <a:solidFill>
                <a:schemeClr val="tx1"/>
              </a:solidFill>
            </a:endParaRPr>
          </a:p>
          <a:p>
            <a:endParaRPr lang="ko-KR" altLang="en-US" sz="2800" dirty="0">
              <a:solidFill>
                <a:schemeClr val="tx1"/>
              </a:solidFill>
            </a:endParaRPr>
          </a:p>
          <a:p>
            <a:endParaRPr lang="ko-KR" altLang="en-US" sz="2800" dirty="0"/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187624" y="4653136"/>
            <a:ext cx="3953442" cy="1116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1909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9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4</a:t>
            </a:r>
            <a:r>
              <a:rPr lang="ko-KR" altLang="en-US" sz="24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일 일본과 청국이 간도에 관해 체결한 협약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483768" y="3501008"/>
            <a:ext cx="38884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ko-KR" altLang="en-US" sz="3600" b="1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r>
              <a:rPr lang="ko-KR" altLang="en-US" sz="3600" b="1" dirty="0" smtClean="0">
                <a:latin typeface="365햇살한조각" pitchFamily="18" charset="-127"/>
                <a:ea typeface="365햇살한조각" pitchFamily="18" charset="-127"/>
              </a:rPr>
              <a:t>간도협약이란</a:t>
            </a:r>
            <a:r>
              <a:rPr lang="en-US" altLang="ko-KR" sz="3600" b="1" dirty="0" smtClean="0">
                <a:latin typeface="365햇살한조각" pitchFamily="18" charset="-127"/>
                <a:ea typeface="365햇살한조각" pitchFamily="18" charset="-127"/>
              </a:rPr>
              <a:t>?</a:t>
            </a:r>
            <a:r>
              <a:rPr lang="ko-KR" altLang="en-US" sz="3600" b="1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endParaRPr lang="ko-KR" altLang="en-US" sz="3600" b="1" dirty="0">
              <a:solidFill>
                <a:srgbClr val="FFC000"/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김수경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299169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아래로 구부러진 리본 11"/>
          <p:cNvSpPr/>
          <p:nvPr/>
        </p:nvSpPr>
        <p:spPr>
          <a:xfrm>
            <a:off x="1475656" y="0"/>
            <a:ext cx="6264696" cy="1512168"/>
          </a:xfrm>
          <a:prstGeom prst="ellipse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b="1" dirty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r>
              <a:rPr lang="ko-KR" altLang="en-US" sz="4800" b="1" dirty="0" smtClean="0">
                <a:latin typeface="365햇살한조각" pitchFamily="18" charset="-127"/>
                <a:ea typeface="365햇살한조각" pitchFamily="18" charset="-127"/>
              </a:rPr>
              <a:t>백두산정계비</a:t>
            </a:r>
            <a:r>
              <a:rPr lang="ko-KR" altLang="en-US" sz="4800" b="1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endParaRPr lang="ko-KR" altLang="en-US" sz="4800" b="1" dirty="0">
              <a:solidFill>
                <a:srgbClr val="FFC000"/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  <p:pic>
        <p:nvPicPr>
          <p:cNvPr id="6" name="내용 개체 틀 5" descr="ZEC71UO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2304256" cy="3185607"/>
          </a:xfrm>
        </p:spPr>
      </p:pic>
      <p:pic>
        <p:nvPicPr>
          <p:cNvPr id="7" name="그림 6" descr="ha7_209_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700808"/>
            <a:ext cx="3175000" cy="273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437112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사진출처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dirty="0" err="1" smtClean="0">
                <a:latin typeface="HY나무B" pitchFamily="18" charset="-127"/>
                <a:ea typeface="HY나무B" pitchFamily="18" charset="-127"/>
              </a:rPr>
              <a:t>네이버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 지식백과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5085184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i="1" dirty="0" smtClean="0">
                <a:latin typeface="MD개성체" pitchFamily="18" charset="-127"/>
                <a:ea typeface="MD개성체" pitchFamily="18" charset="-127"/>
              </a:rPr>
              <a:t>1712</a:t>
            </a:r>
            <a:r>
              <a:rPr lang="ko-KR" altLang="en-US" sz="2400" i="1" dirty="0" smtClean="0">
                <a:latin typeface="MD개성체" pitchFamily="18" charset="-127"/>
                <a:ea typeface="MD개성체" pitchFamily="18" charset="-127"/>
              </a:rPr>
              <a:t>년 백두산에 세운 조선과 청나라의 국경선을 표시한 </a:t>
            </a:r>
            <a:r>
              <a:rPr lang="ko-KR" altLang="en-US" sz="2400" i="1" dirty="0" err="1" smtClean="0">
                <a:latin typeface="MD개성체" pitchFamily="18" charset="-127"/>
                <a:ea typeface="MD개성체" pitchFamily="18" charset="-127"/>
              </a:rPr>
              <a:t>경계비</a:t>
            </a:r>
            <a:endParaRPr lang="ko-KR" altLang="en-US" sz="2400" i="1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661248"/>
            <a:ext cx="825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MD개성체" pitchFamily="18" charset="-127"/>
                <a:ea typeface="MD개성체" pitchFamily="18" charset="-127"/>
              </a:rPr>
              <a:t>‘서쪽의 </a:t>
            </a:r>
            <a:r>
              <a:rPr lang="ko-KR" altLang="en-US" sz="2000" dirty="0" err="1" smtClean="0">
                <a:latin typeface="MD개성체" pitchFamily="18" charset="-127"/>
                <a:ea typeface="MD개성체" pitchFamily="18" charset="-127"/>
              </a:rPr>
              <a:t>압록과</a:t>
            </a:r>
            <a:r>
              <a:rPr lang="ko-KR" altLang="en-US" sz="2000" dirty="0" smtClean="0">
                <a:latin typeface="MD개성체" pitchFamily="18" charset="-127"/>
                <a:ea typeface="MD개성체" pitchFamily="18" charset="-127"/>
              </a:rPr>
              <a:t> 동쪽의 </a:t>
            </a:r>
            <a:r>
              <a:rPr lang="ko-KR" altLang="en-US" sz="2000" dirty="0" err="1" smtClean="0">
                <a:latin typeface="MD개성체" pitchFamily="18" charset="-127"/>
                <a:ea typeface="MD개성체" pitchFamily="18" charset="-127"/>
              </a:rPr>
              <a:t>토문을</a:t>
            </a:r>
            <a:r>
              <a:rPr lang="ko-KR" altLang="en-US" sz="2000" dirty="0" smtClean="0">
                <a:latin typeface="MD개성체" pitchFamily="18" charset="-127"/>
                <a:ea typeface="MD개성체" pitchFamily="18" charset="-127"/>
              </a:rPr>
              <a:t> 분수령으로 삼는다</a:t>
            </a:r>
            <a:r>
              <a:rPr lang="en-US" altLang="ko-KR" sz="2000" dirty="0" smtClean="0">
                <a:latin typeface="MD개성체" pitchFamily="18" charset="-127"/>
                <a:ea typeface="MD개성체" pitchFamily="18" charset="-127"/>
              </a:rPr>
              <a:t>.’</a:t>
            </a:r>
            <a:r>
              <a:rPr lang="ko-KR" altLang="en-US" sz="2000" dirty="0" smtClean="0">
                <a:latin typeface="MD개성체" pitchFamily="18" charset="-127"/>
                <a:ea typeface="MD개성체" pitchFamily="18" charset="-127"/>
              </a:rPr>
              <a:t>라고 기록되어 있다</a:t>
            </a:r>
            <a:r>
              <a:rPr lang="en-US" altLang="ko-KR" sz="20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638132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송건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4000" b="1" dirty="0" smtClean="0">
                <a:solidFill>
                  <a:srgbClr val="FF0000"/>
                </a:solidFill>
                <a:latin typeface="365햇살한조각" pitchFamily="18" charset="-127"/>
                <a:ea typeface="365햇살한조각" pitchFamily="18" charset="-127"/>
              </a:rPr>
              <a:t> 왜</a:t>
            </a:r>
            <a:r>
              <a:rPr lang="ko-KR" altLang="en-US" sz="4000" b="1" dirty="0" smtClean="0">
                <a:latin typeface="365햇살한조각" pitchFamily="18" charset="-127"/>
                <a:ea typeface="365햇살한조각" pitchFamily="18" charset="-127"/>
              </a:rPr>
              <a:t> 세우게 </a:t>
            </a:r>
            <a:r>
              <a:rPr lang="ko-KR" altLang="en-US" sz="4000" b="1" dirty="0">
                <a:latin typeface="365햇살한조각" pitchFamily="18" charset="-127"/>
                <a:ea typeface="365햇살한조각" pitchFamily="18" charset="-127"/>
              </a:rPr>
              <a:t>됐</a:t>
            </a:r>
            <a:r>
              <a:rPr lang="ko-KR" altLang="en-US" sz="4000" b="1" dirty="0" smtClean="0">
                <a:latin typeface="365햇살한조각" pitchFamily="18" charset="-127"/>
                <a:ea typeface="365햇살한조각" pitchFamily="18" charset="-127"/>
              </a:rPr>
              <a:t>을까</a:t>
            </a:r>
            <a:r>
              <a:rPr lang="en-US" altLang="ko-KR" sz="4000" b="1" dirty="0">
                <a:latin typeface="365햇살한조각" pitchFamily="18" charset="-127"/>
                <a:ea typeface="365햇살한조각" pitchFamily="18" charset="-127"/>
              </a:rPr>
              <a:t>?</a:t>
            </a:r>
            <a:endParaRPr lang="ko-KR" altLang="en-US" sz="4000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   청나라가 중국을 점령한 후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만주가 자기네 땅이라고 우기며 조선인을 포함한 다른 민족들을 들어오지 못하게 하였다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특히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조선인의 유입을 막기 위해 백두산을 청나라 산이라고  주장했다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buNone/>
            </a:pP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buNone/>
            </a:pP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이를 명확히 하기 위해 조선과 청나라는 합의하에 </a:t>
            </a:r>
            <a:r>
              <a:rPr lang="ko-KR" altLang="en-US" i="1" dirty="0" smtClean="0">
                <a:latin typeface="MD개성체" pitchFamily="18" charset="-127"/>
                <a:ea typeface="MD개성체" pitchFamily="18" charset="-127"/>
              </a:rPr>
              <a:t>서쪽의 압록강과 동쪽의 토문강을 경계로 국경을 삼고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1712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,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 해발 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2,200m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고지에 백두산정계비를 세우게 되었다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송건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 조청의 의견대립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2060848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19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세기 후반</a:t>
            </a:r>
            <a:r>
              <a:rPr lang="en-US" altLang="ko-KR" dirty="0" smtClean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청나라가 </a:t>
            </a: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간도를 개척하자↓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폭발 1 5"/>
          <p:cNvSpPr/>
          <p:nvPr/>
        </p:nvSpPr>
        <p:spPr>
          <a:xfrm>
            <a:off x="3779912" y="2852936"/>
            <a:ext cx="1656184" cy="259228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토문강해석을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서로 달리함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38132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송건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그 후 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1909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년 일제강점기시절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일제가 청나라와 간도협약을 맺어 남만주의 안동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-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봉천 간 철도 부설권을 얻는 대신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간도를 청나라에 넘겨버리고</a:t>
            </a: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buNone/>
            </a:pP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buNone/>
            </a:pPr>
            <a:r>
              <a:rPr lang="ko-KR" altLang="en-US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백두산정계비는 </a:t>
            </a:r>
            <a:r>
              <a:rPr lang="en-US" altLang="ko-KR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1931</a:t>
            </a:r>
            <a:r>
              <a:rPr lang="ko-KR" altLang="en-US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년 만주 사변 당시 일제가 철거해 버렸다</a:t>
            </a:r>
            <a:r>
              <a:rPr lang="en-US" altLang="ko-KR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송건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아래로 구부러진 리본 5"/>
          <p:cNvSpPr/>
          <p:nvPr/>
        </p:nvSpPr>
        <p:spPr>
          <a:xfrm>
            <a:off x="1619672" y="188640"/>
            <a:ext cx="6264696" cy="1152128"/>
          </a:xfrm>
          <a:prstGeom prst="ellipse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r>
              <a:rPr lang="ko-KR" altLang="en-US" dirty="0" err="1" smtClean="0">
                <a:latin typeface="365햇살한조각" pitchFamily="18" charset="-127"/>
                <a:ea typeface="365햇살한조각" pitchFamily="18" charset="-127"/>
              </a:rPr>
              <a:t>감계회담</a:t>
            </a:r>
            <a:r>
              <a:rPr lang="ko-KR" altLang="en-US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endParaRPr lang="ko-KR" altLang="en-US" dirty="0">
              <a:solidFill>
                <a:srgbClr val="FFC000"/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열리게 된 </a:t>
            </a:r>
            <a:r>
              <a:rPr lang="ko-KR" altLang="en-US" b="1" u="sng" dirty="0" smtClean="0">
                <a:latin typeface="365햇살한조각" pitchFamily="18" charset="-127"/>
                <a:ea typeface="365햇살한조각" pitchFamily="18" charset="-127"/>
              </a:rPr>
              <a:t>배경</a:t>
            </a:r>
            <a:endParaRPr lang="en-US" altLang="ko-KR" b="1" u="sng" dirty="0" smtClean="0">
              <a:latin typeface="365햇살한조각" pitchFamily="18" charset="-127"/>
              <a:ea typeface="365햇살한조각" pitchFamily="18" charset="-127"/>
            </a:endParaRPr>
          </a:p>
          <a:p>
            <a:pPr fontAlgn="base">
              <a:buNone/>
            </a:pP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   1870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년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경</a:t>
            </a:r>
            <a:r>
              <a:rPr lang="en-US" altLang="ko-KR" sz="16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조선과 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청은 국경이 맞닿아 있을 경우 문제가 발생할 것을 대비해 일종의 비무장 출입 금지 구역인 </a:t>
            </a:r>
            <a:r>
              <a:rPr lang="ko-KR" altLang="en-US" sz="1600" i="1" dirty="0" err="1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봉금지역</a:t>
            </a:r>
            <a:r>
              <a:rPr lang="ko-KR" altLang="en-US" sz="1600" dirty="0" err="1">
                <a:latin typeface="HY나무B" pitchFamily="18" charset="-127"/>
                <a:ea typeface="HY나무B" pitchFamily="18" charset="-127"/>
              </a:rPr>
              <a:t>을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 설정해두었었다</a:t>
            </a:r>
            <a:r>
              <a:rPr lang="en-US" altLang="ko-KR" sz="1600" dirty="0">
                <a:latin typeface="HY나무B" pitchFamily="18" charset="-127"/>
                <a:ea typeface="HY나무B" pitchFamily="18" charset="-127"/>
              </a:rPr>
              <a:t>. </a:t>
            </a: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pPr fontAlgn="base">
              <a:buNone/>
            </a:pPr>
            <a:r>
              <a:rPr lang="en-US" altLang="ko-KR" sz="16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그 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지역의 출입금지선을 </a:t>
            </a:r>
            <a:r>
              <a:rPr lang="ko-KR" altLang="en-US" sz="1600" dirty="0" err="1">
                <a:latin typeface="HY나무B" pitchFamily="18" charset="-127"/>
                <a:ea typeface="HY나무B" pitchFamily="18" charset="-127"/>
              </a:rPr>
              <a:t>봉금선이라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 하는데</a:t>
            </a:r>
            <a:r>
              <a:rPr lang="en-US" altLang="ko-KR" sz="1600" dirty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조선의 </a:t>
            </a:r>
            <a:r>
              <a:rPr lang="ko-KR" altLang="en-US" sz="1600" dirty="0" err="1">
                <a:latin typeface="HY나무B" pitchFamily="18" charset="-127"/>
                <a:ea typeface="HY나무B" pitchFamily="18" charset="-127"/>
              </a:rPr>
              <a:t>봉금선과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 청의 </a:t>
            </a:r>
            <a:r>
              <a:rPr lang="ko-KR" altLang="en-US" sz="1600" dirty="0" err="1">
                <a:latin typeface="HY나무B" pitchFamily="18" charset="-127"/>
                <a:ea typeface="HY나무B" pitchFamily="18" charset="-127"/>
              </a:rPr>
              <a:t>봉금선에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 의해 출입이 금지된 지역을 </a:t>
            </a:r>
            <a:r>
              <a:rPr lang="ko-KR" altLang="en-US" sz="1600" i="1" dirty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간도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라고 불렀다</a:t>
            </a:r>
            <a:r>
              <a:rPr lang="en-US" altLang="ko-KR" sz="1600" dirty="0">
                <a:latin typeface="HY나무B" pitchFamily="18" charset="-127"/>
                <a:ea typeface="HY나무B" pitchFamily="18" charset="-127"/>
              </a:rPr>
              <a:t>. </a:t>
            </a: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pPr fontAlgn="base">
              <a:buNone/>
            </a:pP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pPr fontAlgn="base">
              <a:buNone/>
            </a:pP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   그러나 간도는 먹을 것이 풍부한 </a:t>
            </a:r>
            <a:r>
              <a:rPr lang="ko-KR" altLang="en-US" sz="1600" dirty="0" err="1" smtClean="0">
                <a:latin typeface="HY나무B" pitchFamily="18" charset="-127"/>
                <a:ea typeface="HY나무B" pitchFamily="18" charset="-127"/>
              </a:rPr>
              <a:t>지역이였다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 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차마 국민들이 굶어 죽어나가는 것을 보지 못한 </a:t>
            </a:r>
            <a:r>
              <a:rPr lang="ko-KR" altLang="en-US" sz="1600" dirty="0">
                <a:solidFill>
                  <a:srgbClr val="00B050"/>
                </a:solidFill>
                <a:latin typeface="HY나무B" pitchFamily="18" charset="-127"/>
                <a:ea typeface="HY나무B" pitchFamily="18" charset="-127"/>
              </a:rPr>
              <a:t>조선은 </a:t>
            </a:r>
            <a:r>
              <a:rPr lang="ko-KR" altLang="en-US" sz="1600" dirty="0" err="1">
                <a:solidFill>
                  <a:srgbClr val="00B050"/>
                </a:solidFill>
                <a:latin typeface="HY나무B" pitchFamily="18" charset="-127"/>
                <a:ea typeface="HY나무B" pitchFamily="18" charset="-127"/>
              </a:rPr>
              <a:t>봉금정책을</a:t>
            </a:r>
            <a:r>
              <a:rPr lang="ko-KR" altLang="en-US" sz="1600" dirty="0">
                <a:solidFill>
                  <a:srgbClr val="00B050"/>
                </a:solidFill>
                <a:latin typeface="HY나무B" pitchFamily="18" charset="-127"/>
                <a:ea typeface="HY나무B" pitchFamily="18" charset="-127"/>
              </a:rPr>
              <a:t> 폐지하였다</a:t>
            </a:r>
            <a:r>
              <a:rPr lang="en-US" altLang="ko-KR" sz="1600" dirty="0">
                <a:solidFill>
                  <a:srgbClr val="00B050"/>
                </a:solidFill>
                <a:latin typeface="HY나무B" pitchFamily="18" charset="-127"/>
                <a:ea typeface="HY나무B" pitchFamily="18" charset="-127"/>
              </a:rPr>
              <a:t>. </a:t>
            </a:r>
            <a:endParaRPr lang="en-US" altLang="ko-KR" sz="1600" dirty="0" smtClean="0">
              <a:solidFill>
                <a:srgbClr val="00B050"/>
              </a:solidFill>
              <a:latin typeface="HY나무B" pitchFamily="18" charset="-127"/>
              <a:ea typeface="HY나무B" pitchFamily="18" charset="-127"/>
            </a:endParaRPr>
          </a:p>
          <a:p>
            <a:pPr fontAlgn="base">
              <a:buNone/>
            </a:pPr>
            <a:r>
              <a:rPr lang="en-US" altLang="ko-KR" sz="1600" dirty="0">
                <a:solidFill>
                  <a:srgbClr val="00B050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600" dirty="0" smtClean="0">
                <a:solidFill>
                  <a:srgbClr val="00B050"/>
                </a:solidFill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청은 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1872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년 북만주 지역으로 진입하려는 러시아를 저지하기 위한 군사적 목적 </a:t>
            </a:r>
            <a:r>
              <a:rPr lang="ko-KR" altLang="en-US" sz="1600" dirty="0" err="1">
                <a:latin typeface="HY나무B" pitchFamily="18" charset="-127"/>
                <a:ea typeface="HY나무B" pitchFamily="18" charset="-127"/>
              </a:rPr>
              <a:t>으로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1600" dirty="0">
                <a:solidFill>
                  <a:srgbClr val="00B050"/>
                </a:solidFill>
                <a:latin typeface="HY나무B" pitchFamily="18" charset="-127"/>
                <a:ea typeface="HY나무B" pitchFamily="18" charset="-127"/>
              </a:rPr>
              <a:t>청도 </a:t>
            </a:r>
            <a:r>
              <a:rPr lang="ko-KR" altLang="en-US" sz="1600" dirty="0" err="1">
                <a:solidFill>
                  <a:srgbClr val="00B050"/>
                </a:solidFill>
                <a:latin typeface="HY나무B" pitchFamily="18" charset="-127"/>
                <a:ea typeface="HY나무B" pitchFamily="18" charset="-127"/>
              </a:rPr>
              <a:t>봉금정책을</a:t>
            </a:r>
            <a:r>
              <a:rPr lang="ko-KR" altLang="en-US" sz="1600" dirty="0">
                <a:solidFill>
                  <a:srgbClr val="00B050"/>
                </a:solidFill>
                <a:latin typeface="HY나무B" pitchFamily="18" charset="-127"/>
                <a:ea typeface="HY나무B" pitchFamily="18" charset="-127"/>
              </a:rPr>
              <a:t> 폐지하였다</a:t>
            </a:r>
            <a:r>
              <a:rPr lang="en-US" altLang="ko-KR" sz="1600" dirty="0">
                <a:solidFill>
                  <a:srgbClr val="00B050"/>
                </a:solidFill>
                <a:latin typeface="HY나무B" pitchFamily="18" charset="-127"/>
                <a:ea typeface="HY나무B" pitchFamily="18" charset="-127"/>
              </a:rPr>
              <a:t>.</a:t>
            </a:r>
            <a:r>
              <a:rPr lang="en-US" altLang="ko-KR" sz="1600" dirty="0">
                <a:latin typeface="HY나무B" pitchFamily="18" charset="-127"/>
                <a:ea typeface="HY나무B" pitchFamily="18" charset="-127"/>
              </a:rPr>
              <a:t> </a:t>
            </a:r>
            <a:endParaRPr lang="en-US" altLang="ko-KR" sz="1600" dirty="0" smtClean="0">
              <a:latin typeface="HY나무B" pitchFamily="18" charset="-127"/>
              <a:ea typeface="HY나무B" pitchFamily="18" charset="-127"/>
            </a:endParaRPr>
          </a:p>
          <a:p>
            <a:pPr fontAlgn="base">
              <a:buNone/>
            </a:pPr>
            <a:r>
              <a:rPr lang="en-US" altLang="ko-KR" sz="16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1600" dirty="0" smtClean="0">
                <a:latin typeface="HY나무B" pitchFamily="18" charset="-127"/>
                <a:ea typeface="HY나무B" pitchFamily="18" charset="-127"/>
              </a:rPr>
              <a:t>그 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후</a:t>
            </a:r>
            <a:r>
              <a:rPr lang="en-US" altLang="ko-KR" sz="1600" dirty="0">
                <a:latin typeface="HY나무B" pitchFamily="18" charset="-127"/>
                <a:ea typeface="HY나무B" pitchFamily="18" charset="-127"/>
              </a:rPr>
              <a:t>, 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조선과 청의 </a:t>
            </a:r>
            <a:r>
              <a:rPr lang="ko-KR" altLang="en-US" sz="1600" dirty="0" err="1">
                <a:latin typeface="HY나무B" pitchFamily="18" charset="-127"/>
                <a:ea typeface="HY나무B" pitchFamily="18" charset="-127"/>
              </a:rPr>
              <a:t>봉금정책이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 모두 폐지되고 양국의 백성들이 간도로 몰려들면서 </a:t>
            </a:r>
            <a:r>
              <a:rPr lang="ko-KR" altLang="en-US" sz="1600" i="1" dirty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간도 지역에 대한 분쟁이 발생하게 </a:t>
            </a:r>
            <a:r>
              <a:rPr lang="ko-KR" altLang="en-US" sz="1600" dirty="0">
                <a:latin typeface="HY나무B" pitchFamily="18" charset="-127"/>
                <a:ea typeface="HY나무B" pitchFamily="18" charset="-127"/>
              </a:rPr>
              <a:t>된다</a:t>
            </a:r>
            <a:r>
              <a:rPr lang="en-US" altLang="ko-KR" sz="1600" dirty="0" smtClean="0">
                <a:latin typeface="HY나무B" pitchFamily="18" charset="-127"/>
                <a:ea typeface="HY나무B" pitchFamily="18" charset="-127"/>
              </a:rPr>
              <a:t>.</a:t>
            </a:r>
          </a:p>
          <a:p>
            <a:pPr fontAlgn="base">
              <a:buNone/>
            </a:pPr>
            <a:endParaRPr lang="en-US" altLang="ko-KR" sz="1600" dirty="0" smtClean="0">
              <a:latin typeface="MD개성체" pitchFamily="18" charset="-127"/>
              <a:ea typeface="MD개성체" pitchFamily="18" charset="-127"/>
            </a:endParaRPr>
          </a:p>
          <a:p>
            <a:pPr fontAlgn="base">
              <a:buNone/>
            </a:pP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  1885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9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30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조선과 청간의 간도 국경을 둘러싼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차 </a:t>
            </a:r>
            <a:r>
              <a:rPr lang="ko-KR" altLang="en-US" sz="1800" dirty="0" err="1" smtClean="0">
                <a:latin typeface="MD개성체" pitchFamily="18" charset="-127"/>
                <a:ea typeface="MD개성체" pitchFamily="18" charset="-127"/>
              </a:rPr>
              <a:t>감계회담이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 열렸다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이때 조선 측의 대표는 </a:t>
            </a:r>
            <a:r>
              <a:rPr lang="ko-KR" altLang="en-US" sz="1800" dirty="0" err="1" smtClean="0">
                <a:latin typeface="MD개성체" pitchFamily="18" charset="-127"/>
                <a:ea typeface="MD개성체" pitchFamily="18" charset="-127"/>
              </a:rPr>
              <a:t>감계사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800" dirty="0" err="1" smtClean="0">
                <a:latin typeface="MD개성체" pitchFamily="18" charset="-127"/>
                <a:ea typeface="MD개성체" pitchFamily="18" charset="-127"/>
              </a:rPr>
              <a:t>이중하가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 맡게 되었다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800" dirty="0">
              <a:latin typeface="MD개성체" pitchFamily="18" charset="-127"/>
              <a:ea typeface="MD개성체" pitchFamily="18" charset="-127"/>
            </a:endParaRPr>
          </a:p>
          <a:p>
            <a:pPr>
              <a:buNone/>
            </a:pPr>
            <a:endParaRPr lang="ko-KR" altLang="en-US" sz="1600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양지예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/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조선과 청나라의 회담에서의 기본적인  주장</a:t>
            </a:r>
            <a:endParaRPr lang="en-US" altLang="ko-KR" b="1" dirty="0">
              <a:latin typeface="365햇살한조각" pitchFamily="18" charset="-127"/>
              <a:ea typeface="365햇살한조각" pitchFamily="18" charset="-127"/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800" dirty="0" smtClean="0"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sz="2800" b="1" dirty="0" smtClean="0">
                <a:latin typeface="MD개성체" pitchFamily="18" charset="-127"/>
                <a:ea typeface="MD개성체" pitchFamily="18" charset="-127"/>
              </a:rPr>
              <a:t>조선</a:t>
            </a:r>
            <a:r>
              <a:rPr lang="en-US" altLang="ko-KR" sz="2800" dirty="0" smtClean="0">
                <a:latin typeface="MD개성체" pitchFamily="18" charset="-127"/>
                <a:ea typeface="MD개성체" pitchFamily="18" charset="-127"/>
              </a:rPr>
              <a:t>:</a:t>
            </a:r>
            <a:r>
              <a:rPr lang="ko-KR" altLang="en-US" sz="28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800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백두산정계비</a:t>
            </a:r>
            <a:r>
              <a:rPr lang="ko-KR" altLang="en-US" sz="2800" dirty="0" smtClean="0">
                <a:latin typeface="MD개성체" pitchFamily="18" charset="-127"/>
                <a:ea typeface="MD개성체" pitchFamily="18" charset="-127"/>
              </a:rPr>
              <a:t>를 </a:t>
            </a:r>
            <a:r>
              <a:rPr lang="ko-KR" altLang="en-US" sz="2800" dirty="0">
                <a:latin typeface="MD개성체" pitchFamily="18" charset="-127"/>
                <a:ea typeface="MD개성체" pitchFamily="18" charset="-127"/>
              </a:rPr>
              <a:t>자세히 </a:t>
            </a:r>
            <a:r>
              <a:rPr lang="ko-KR" altLang="en-US" sz="2800" dirty="0" smtClean="0">
                <a:latin typeface="MD개성체" pitchFamily="18" charset="-127"/>
                <a:ea typeface="MD개성체" pitchFamily="18" charset="-127"/>
              </a:rPr>
              <a:t>조사하자</a:t>
            </a:r>
            <a:endParaRPr lang="en-US" altLang="ko-KR" sz="2800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buNone/>
            </a:pPr>
            <a:endParaRPr lang="en-US" altLang="ko-KR" sz="2800" dirty="0">
              <a:latin typeface="MD개성체" pitchFamily="18" charset="-127"/>
              <a:ea typeface="MD개성체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sz="2800" b="1" dirty="0" smtClean="0">
                <a:latin typeface="MD개성체" pitchFamily="18" charset="-127"/>
                <a:ea typeface="MD개성체" pitchFamily="18" charset="-127"/>
              </a:rPr>
              <a:t>청나라</a:t>
            </a:r>
            <a:r>
              <a:rPr lang="en-US" altLang="ko-KR" sz="28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en-US" altLang="ko-KR" sz="20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000" dirty="0" err="1" smtClean="0">
                <a:latin typeface="MD개성체" pitchFamily="18" charset="-127"/>
                <a:ea typeface="MD개성체" pitchFamily="18" charset="-127"/>
              </a:rPr>
              <a:t>토문강과</a:t>
            </a:r>
            <a:r>
              <a:rPr lang="ko-KR" altLang="en-US" sz="20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000" dirty="0" err="1">
                <a:latin typeface="MD개성체" pitchFamily="18" charset="-127"/>
                <a:ea typeface="MD개성체" pitchFamily="18" charset="-127"/>
              </a:rPr>
              <a:t>도문강</a:t>
            </a:r>
            <a:r>
              <a:rPr lang="en-US" altLang="ko-KR" sz="20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000" dirty="0">
                <a:latin typeface="MD개성체" pitchFamily="18" charset="-127"/>
                <a:ea typeface="MD개성체" pitchFamily="18" charset="-127"/>
              </a:rPr>
              <a:t>두만강이 모두 같다는 전제 </a:t>
            </a:r>
            <a:r>
              <a:rPr lang="ko-KR" altLang="en-US" sz="2000" dirty="0" smtClean="0">
                <a:latin typeface="MD개성체" pitchFamily="18" charset="-127"/>
                <a:ea typeface="MD개성체" pitchFamily="18" charset="-127"/>
              </a:rPr>
              <a:t>하에</a:t>
            </a:r>
            <a:r>
              <a:rPr lang="en-US" altLang="ko-KR" sz="2000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pPr>
              <a:buNone/>
            </a:pPr>
            <a:r>
              <a:rPr lang="ko-KR" altLang="en-US" sz="2800" dirty="0" smtClean="0">
                <a:latin typeface="MD개성체" pitchFamily="18" charset="-127"/>
                <a:ea typeface="MD개성체" pitchFamily="18" charset="-127"/>
              </a:rPr>
              <a:t>  </a:t>
            </a:r>
            <a:r>
              <a:rPr lang="ko-KR" altLang="en-US" sz="2800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두문강</a:t>
            </a:r>
            <a:r>
              <a:rPr lang="ko-KR" altLang="en-US" sz="2800" dirty="0" err="1" smtClean="0">
                <a:latin typeface="MD개성체" pitchFamily="18" charset="-127"/>
                <a:ea typeface="MD개성체" pitchFamily="18" charset="-127"/>
              </a:rPr>
              <a:t>의</a:t>
            </a:r>
            <a:r>
              <a:rPr lang="ko-KR" altLang="en-US" sz="28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800" dirty="0">
                <a:latin typeface="MD개성체" pitchFamily="18" charset="-127"/>
                <a:ea typeface="MD개성체" pitchFamily="18" charset="-127"/>
              </a:rPr>
              <a:t>지류 중 하나를 </a:t>
            </a:r>
            <a:r>
              <a:rPr lang="ko-KR" altLang="en-US" sz="2800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본류</a:t>
            </a:r>
            <a:r>
              <a:rPr lang="ko-KR" altLang="en-US" sz="2800" dirty="0">
                <a:latin typeface="MD개성체" pitchFamily="18" charset="-127"/>
                <a:ea typeface="MD개성체" pitchFamily="18" charset="-127"/>
              </a:rPr>
              <a:t>로 정하여 그 줄기를 국경으로 </a:t>
            </a:r>
            <a:r>
              <a:rPr lang="ko-KR" altLang="en-US" sz="2800" dirty="0" smtClean="0">
                <a:latin typeface="MD개성체" pitchFamily="18" charset="-127"/>
                <a:ea typeface="MD개성체" pitchFamily="18" charset="-127"/>
              </a:rPr>
              <a:t>정하자</a:t>
            </a:r>
            <a:r>
              <a:rPr lang="en-US" altLang="ko-KR" sz="2800" dirty="0" smtClean="0">
                <a:latin typeface="MD개성체" pitchFamily="18" charset="-127"/>
                <a:ea typeface="MD개성체" pitchFamily="18" charset="-127"/>
              </a:rPr>
              <a:t>.</a:t>
            </a:r>
            <a:endParaRPr lang="en-US" altLang="ko-KR" sz="2800" b="1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buNone/>
            </a:pPr>
            <a:endParaRPr lang="en-US" altLang="ko-KR" sz="1800" b="1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2699792" y="4653136"/>
            <a:ext cx="1728192" cy="18002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067944" y="5085184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365햇살한조각" pitchFamily="18" charset="-127"/>
                <a:ea typeface="365햇살한조각" pitchFamily="18" charset="-127"/>
              </a:rPr>
              <a:t>더 자세한 </a:t>
            </a:r>
            <a:r>
              <a:rPr lang="ko-KR" altLang="en-US" sz="2400" b="1" dirty="0" smtClean="0">
                <a:latin typeface="365햇살한조각" pitchFamily="18" charset="-127"/>
                <a:ea typeface="365햇살한조각" pitchFamily="18" charset="-127"/>
              </a:rPr>
              <a:t>대화내용</a:t>
            </a:r>
            <a:endParaRPr lang="ko-KR" altLang="en-US" sz="2400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양지예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b="1" dirty="0" err="1" smtClean="0">
                <a:latin typeface="365햇살한조각" pitchFamily="18" charset="-127"/>
                <a:ea typeface="365햇살한조각" pitchFamily="18" charset="-127"/>
              </a:rPr>
              <a:t>감계회담</a:t>
            </a:r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 에서의  핵심  대화</a:t>
            </a:r>
            <a:endParaRPr lang="en-US" altLang="ko-KR" b="1" dirty="0" smtClean="0">
              <a:latin typeface="365햇살한조각" pitchFamily="18" charset="-127"/>
              <a:ea typeface="365햇살한조각" pitchFamily="18" charset="-127"/>
            </a:endParaRPr>
          </a:p>
          <a:p>
            <a:pPr algn="ctr"/>
            <a:endParaRPr lang="en-US" altLang="ko-KR" sz="3300" b="1" dirty="0">
              <a:latin typeface="MD개성체" pitchFamily="18" charset="-127"/>
              <a:ea typeface="MD개성체" pitchFamily="18" charset="-127"/>
            </a:endParaRPr>
          </a:p>
          <a:p>
            <a:pPr fontAlgn="base"/>
            <a:r>
              <a:rPr lang="ko-KR" altLang="en-US" sz="3300" b="1" dirty="0" smtClean="0">
                <a:latin typeface="MD개성체" pitchFamily="18" charset="-127"/>
                <a:ea typeface="MD개성체" pitchFamily="18" charset="-127"/>
              </a:rPr>
              <a:t>청나라</a:t>
            </a:r>
            <a:r>
              <a:rPr lang="en-US" altLang="ko-KR" sz="3300" dirty="0" smtClean="0">
                <a:latin typeface="MD개성체" pitchFamily="18" charset="-127"/>
                <a:ea typeface="MD개성체" pitchFamily="18" charset="-127"/>
              </a:rPr>
              <a:t>:</a:t>
            </a:r>
            <a:r>
              <a:rPr lang="ko-KR" altLang="en-US" sz="3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3300" dirty="0">
                <a:latin typeface="MD개성체" pitchFamily="18" charset="-127"/>
                <a:ea typeface="MD개성체" pitchFamily="18" charset="-127"/>
              </a:rPr>
              <a:t>‘정계비를 자세히 조사하려면 먼저 </a:t>
            </a:r>
            <a:r>
              <a:rPr lang="ko-KR" altLang="en-US" sz="3300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두만강의 원류</a:t>
            </a:r>
            <a:r>
              <a:rPr lang="ko-KR" altLang="en-US" sz="3300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를 </a:t>
            </a:r>
            <a:r>
              <a:rPr lang="ko-KR" altLang="en-US" sz="3300" dirty="0">
                <a:latin typeface="MD개성체" pitchFamily="18" charset="-127"/>
                <a:ea typeface="MD개성체" pitchFamily="18" charset="-127"/>
              </a:rPr>
              <a:t>찾아보고</a:t>
            </a:r>
            <a:r>
              <a:rPr lang="en-US" altLang="ko-KR" sz="33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3300" dirty="0">
                <a:latin typeface="MD개성체" pitchFamily="18" charset="-127"/>
                <a:ea typeface="MD개성체" pitchFamily="18" charset="-127"/>
              </a:rPr>
              <a:t>그 비가 </a:t>
            </a:r>
            <a:r>
              <a:rPr lang="ko-KR" altLang="en-US" sz="3300" dirty="0" err="1">
                <a:latin typeface="MD개성체" pitchFamily="18" charset="-127"/>
                <a:ea typeface="MD개성체" pitchFamily="18" charset="-127"/>
              </a:rPr>
              <a:t>두문강의</a:t>
            </a:r>
            <a:r>
              <a:rPr lang="ko-KR" altLang="en-US" sz="3300" dirty="0">
                <a:latin typeface="MD개성체" pitchFamily="18" charset="-127"/>
                <a:ea typeface="MD개성체" pitchFamily="18" charset="-127"/>
              </a:rPr>
              <a:t> 서쪽에 있으면 </a:t>
            </a:r>
            <a:r>
              <a:rPr lang="en-US" altLang="ko-KR" sz="3300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3300" dirty="0" err="1" smtClean="0">
                <a:latin typeface="MD개성체" pitchFamily="18" charset="-127"/>
                <a:ea typeface="MD개성체" pitchFamily="18" charset="-127"/>
              </a:rPr>
              <a:t>서위압록</a:t>
            </a:r>
            <a:r>
              <a:rPr lang="ko-KR" altLang="en-US" sz="33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3300" dirty="0" err="1">
                <a:latin typeface="MD개성체" pitchFamily="18" charset="-127"/>
                <a:ea typeface="MD개성체" pitchFamily="18" charset="-127"/>
              </a:rPr>
              <a:t>동위토문</a:t>
            </a:r>
            <a:r>
              <a:rPr lang="en-US" altLang="ko-KR" sz="3300" dirty="0">
                <a:latin typeface="MD개성체" pitchFamily="18" charset="-127"/>
                <a:ea typeface="MD개성체" pitchFamily="18" charset="-127"/>
              </a:rPr>
              <a:t>'</a:t>
            </a:r>
            <a:r>
              <a:rPr lang="ko-KR" altLang="en-US" sz="3300" dirty="0">
                <a:latin typeface="MD개성체" pitchFamily="18" charset="-127"/>
                <a:ea typeface="MD개성체" pitchFamily="18" charset="-127"/>
              </a:rPr>
              <a:t>의 증거가 될 것이다</a:t>
            </a:r>
            <a:r>
              <a:rPr lang="en-US" altLang="ko-KR" sz="3300" dirty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3300" dirty="0">
              <a:latin typeface="MD개성체" pitchFamily="18" charset="-127"/>
              <a:ea typeface="MD개성체" pitchFamily="18" charset="-127"/>
            </a:endParaRPr>
          </a:p>
          <a:p>
            <a:pPr fontAlgn="base"/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(* 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조청 양국의 경계를 ‘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서위압록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동위토문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’이라고 한다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.)</a:t>
            </a:r>
            <a:endParaRPr lang="ko-KR" altLang="en-US" sz="2800" dirty="0" smtClean="0">
              <a:latin typeface="HY나무B" pitchFamily="18" charset="-127"/>
              <a:ea typeface="HY나무B" pitchFamily="18" charset="-127"/>
            </a:endParaRPr>
          </a:p>
          <a:p>
            <a:pPr fontAlgn="base"/>
            <a:endParaRPr lang="ko-KR" altLang="en-US" sz="3300" dirty="0">
              <a:latin typeface="MD개성체" pitchFamily="18" charset="-127"/>
              <a:ea typeface="MD개성체" pitchFamily="18" charset="-127"/>
            </a:endParaRPr>
          </a:p>
          <a:p>
            <a:pPr fontAlgn="base"/>
            <a:r>
              <a:rPr lang="ko-KR" altLang="en-US" sz="3300" b="1" dirty="0" smtClean="0">
                <a:latin typeface="MD개성체" pitchFamily="18" charset="-127"/>
                <a:ea typeface="MD개성체" pitchFamily="18" charset="-127"/>
              </a:rPr>
              <a:t>조선</a:t>
            </a:r>
            <a:r>
              <a:rPr lang="en-US" altLang="ko-KR" sz="3300" dirty="0" smtClean="0"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3300" dirty="0" smtClean="0">
                <a:latin typeface="MD개성체" pitchFamily="18" charset="-127"/>
                <a:ea typeface="MD개성체" pitchFamily="18" charset="-127"/>
              </a:rPr>
              <a:t>‘</a:t>
            </a:r>
            <a:r>
              <a:rPr lang="ko-KR" altLang="en-US" sz="3300" dirty="0">
                <a:latin typeface="MD개성체" pitchFamily="18" charset="-127"/>
                <a:ea typeface="MD개성체" pitchFamily="18" charset="-127"/>
              </a:rPr>
              <a:t>우리나라 북도에 흉년이 들어서 백성들이 </a:t>
            </a:r>
            <a:r>
              <a:rPr lang="ko-KR" altLang="en-US" sz="3300" dirty="0" err="1">
                <a:latin typeface="MD개성체" pitchFamily="18" charset="-127"/>
                <a:ea typeface="MD개성체" pitchFamily="18" charset="-127"/>
              </a:rPr>
              <a:t>두만강변을</a:t>
            </a:r>
            <a:r>
              <a:rPr lang="ko-KR" altLang="en-US" sz="3300" dirty="0">
                <a:latin typeface="MD개성체" pitchFamily="18" charset="-127"/>
                <a:ea typeface="MD개성체" pitchFamily="18" charset="-127"/>
              </a:rPr>
              <a:t> 개간하였는데</a:t>
            </a:r>
            <a:r>
              <a:rPr lang="en-US" altLang="ko-KR" sz="33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3300" dirty="0">
                <a:latin typeface="MD개성체" pitchFamily="18" charset="-127"/>
                <a:ea typeface="MD개성체" pitchFamily="18" charset="-127"/>
              </a:rPr>
              <a:t>청나라의 파병들이 우리 농민의 집을 불사르고 몰아내는데</a:t>
            </a:r>
            <a:r>
              <a:rPr lang="en-US" altLang="ko-KR" sz="33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3300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정계비로 보아</a:t>
            </a:r>
            <a:r>
              <a:rPr lang="ko-KR" altLang="en-US" sz="3300" i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3300" dirty="0">
                <a:latin typeface="MD개성체" pitchFamily="18" charset="-127"/>
                <a:ea typeface="MD개성체" pitchFamily="18" charset="-127"/>
              </a:rPr>
              <a:t>여기는 우리 농민이 내쫓길 곳이 아니다</a:t>
            </a:r>
            <a:r>
              <a:rPr lang="en-US" altLang="ko-KR" sz="3300" dirty="0" smtClean="0">
                <a:latin typeface="MD개성체" pitchFamily="18" charset="-127"/>
                <a:ea typeface="MD개성체" pitchFamily="18" charset="-127"/>
              </a:rPr>
              <a:t>.’ </a:t>
            </a:r>
            <a:endParaRPr lang="ko-KR" altLang="en-US" sz="3300" dirty="0">
              <a:latin typeface="MD개성체" pitchFamily="18" charset="-127"/>
              <a:ea typeface="MD개성체" pitchFamily="18" charset="-127"/>
            </a:endParaRPr>
          </a:p>
          <a:p>
            <a:endParaRPr lang="ko-KR" altLang="en-US" b="1" dirty="0" smtClean="0">
              <a:latin typeface="365햇살한조각" pitchFamily="18" charset="-127"/>
              <a:ea typeface="365햇살한조각" pitchFamily="18" charset="-127"/>
            </a:endParaRPr>
          </a:p>
          <a:p>
            <a:endParaRPr lang="ko-KR" altLang="en-US" dirty="0"/>
          </a:p>
        </p:txBody>
      </p:sp>
      <p:sp>
        <p:nvSpPr>
          <p:cNvPr id="6" name="폭발 1 5"/>
          <p:cNvSpPr/>
          <p:nvPr/>
        </p:nvSpPr>
        <p:spPr>
          <a:xfrm>
            <a:off x="251520" y="17240"/>
            <a:ext cx="8640960" cy="684076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sz="2000" dirty="0" smtClean="0">
              <a:solidFill>
                <a:schemeClr val="bg1"/>
              </a:solidFill>
              <a:latin typeface="365햇살한조각" pitchFamily="18" charset="-127"/>
              <a:ea typeface="365햇살한조각" pitchFamily="18" charset="-127"/>
            </a:endParaRPr>
          </a:p>
          <a:p>
            <a:pPr algn="ctr"/>
            <a:endParaRPr lang="en-US" altLang="ko-KR" sz="2000" dirty="0">
              <a:solidFill>
                <a:schemeClr val="bg1"/>
              </a:solidFill>
              <a:latin typeface="365햇살한조각" pitchFamily="18" charset="-127"/>
              <a:ea typeface="365햇살한조각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회담 후 의견이 갈린 양측은 결국 </a:t>
            </a:r>
            <a:r>
              <a:rPr lang="ko-KR" altLang="en-US" sz="2000" dirty="0" err="1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세팀으로</a:t>
            </a:r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나눠 </a:t>
            </a:r>
            <a:r>
              <a:rPr lang="ko-KR" altLang="en-US" sz="2000" b="1" dirty="0" smtClean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상류를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보러가기로한다</a:t>
            </a:r>
            <a:r>
              <a:rPr lang="en-US" altLang="ko-KR" sz="2000" b="1" dirty="0" smtClean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.</a:t>
            </a: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그 후에도 </a:t>
            </a:r>
            <a:r>
              <a:rPr lang="ko-KR" altLang="en-US" sz="2000" b="1" dirty="0" smtClean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청나라</a:t>
            </a:r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는 </a:t>
            </a:r>
            <a:r>
              <a:rPr lang="en-US" altLang="ko-KR" sz="2000" dirty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"</a:t>
            </a:r>
            <a:r>
              <a:rPr lang="ko-KR" altLang="en-US" sz="2000" dirty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기본적인 국경선이 두만강임은 분명하다</a:t>
            </a:r>
            <a:r>
              <a:rPr lang="en-US" altLang="ko-KR" sz="2000" dirty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"</a:t>
            </a:r>
            <a:r>
              <a:rPr lang="ko-KR" altLang="en-US" sz="2000" dirty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는 기존의 주장을 </a:t>
            </a:r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유지하며 </a:t>
            </a:r>
            <a:r>
              <a:rPr lang="en-US" altLang="ko-KR" sz="2000" dirty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"</a:t>
            </a:r>
            <a:r>
              <a:rPr lang="ko-KR" altLang="en-US" sz="2000" b="1" dirty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정계비 문안이 잘못 작성되었다</a:t>
            </a:r>
            <a:r>
              <a:rPr lang="en-US" altLang="ko-KR" sz="2000" dirty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"</a:t>
            </a:r>
            <a:r>
              <a:rPr lang="ko-KR" altLang="en-US" sz="2000" dirty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고 주장했다</a:t>
            </a:r>
            <a:r>
              <a:rPr lang="en-US" altLang="ko-KR" sz="2000" dirty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.</a:t>
            </a:r>
            <a:endParaRPr lang="ko-KR" altLang="en-US" sz="2000" dirty="0">
              <a:solidFill>
                <a:schemeClr val="bg1"/>
              </a:solidFill>
              <a:latin typeface="365햇살한조각" pitchFamily="18" charset="-127"/>
              <a:ea typeface="365햇살한조각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그에 반해 </a:t>
            </a:r>
            <a:r>
              <a:rPr lang="ko-KR" altLang="en-US" sz="2000" b="1" dirty="0" smtClean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조선</a:t>
            </a:r>
            <a:r>
              <a:rPr lang="ko-KR" altLang="en-US" sz="2000" dirty="0" smtClean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은 </a:t>
            </a:r>
            <a:r>
              <a:rPr lang="en-US" altLang="ko-KR" sz="2000" b="1" dirty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"</a:t>
            </a:r>
            <a:r>
              <a:rPr lang="ko-KR" altLang="en-US" sz="2000" b="1" dirty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두만강 상류</a:t>
            </a:r>
            <a:r>
              <a:rPr lang="en-US" altLang="ko-KR" sz="2000" b="1" dirty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"</a:t>
            </a:r>
            <a:r>
              <a:rPr lang="ko-KR" altLang="en-US" sz="2000" b="1" dirty="0">
                <a:solidFill>
                  <a:schemeClr val="tx1"/>
                </a:solidFill>
                <a:latin typeface="365햇살한조각" pitchFamily="18" charset="-127"/>
                <a:ea typeface="365햇살한조각" pitchFamily="18" charset="-127"/>
              </a:rPr>
              <a:t>는 국경선 획정의 대상이 될 수 없다</a:t>
            </a:r>
            <a:r>
              <a:rPr lang="ko-KR" altLang="en-US" sz="2000" b="1" dirty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고 </a:t>
            </a:r>
            <a:r>
              <a:rPr lang="ko-KR" altLang="en-US" sz="2000" b="1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반박한다</a:t>
            </a:r>
            <a:r>
              <a:rPr lang="en-US" altLang="ko-KR" sz="2000" b="1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.</a:t>
            </a:r>
          </a:p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이대로 </a:t>
            </a:r>
            <a:r>
              <a:rPr lang="en-US" altLang="ko-KR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명확한 결말이 나지 않은 채</a:t>
            </a:r>
            <a:r>
              <a:rPr lang="en-US" altLang="ko-KR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, 1887</a:t>
            </a:r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년 </a:t>
            </a:r>
            <a:r>
              <a:rPr lang="en-US" altLang="ko-KR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차 </a:t>
            </a:r>
            <a:r>
              <a:rPr lang="ko-KR" altLang="en-US" sz="2000" dirty="0" err="1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감계회담을</a:t>
            </a:r>
            <a:r>
              <a:rPr lang="ko-KR" altLang="en-US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sz="2000" dirty="0" err="1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열게된다</a:t>
            </a:r>
            <a:r>
              <a:rPr lang="en-US" altLang="ko-KR" sz="2000" dirty="0" smtClean="0">
                <a:solidFill>
                  <a:schemeClr val="bg1"/>
                </a:solidFill>
                <a:latin typeface="365햇살한조각" pitchFamily="18" charset="-127"/>
                <a:ea typeface="365햇살한조각" pitchFamily="18" charset="-127"/>
              </a:rPr>
              <a:t>.</a:t>
            </a:r>
            <a:endParaRPr lang="ko-KR" altLang="en-US" sz="2000" dirty="0">
              <a:solidFill>
                <a:schemeClr val="bg1"/>
              </a:solidFill>
              <a:latin typeface="365햇살한조각" pitchFamily="18" charset="-127"/>
              <a:ea typeface="365햇살한조각" pitchFamily="18" charset="-127"/>
            </a:endParaRPr>
          </a:p>
          <a:p>
            <a:pPr algn="ctr"/>
            <a:endParaRPr lang="ko-KR" altLang="en-US" dirty="0"/>
          </a:p>
          <a:p>
            <a:pPr algn="ctr"/>
            <a:endParaRPr lang="ko-KR" altLang="en-US" dirty="0"/>
          </a:p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양지예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altLang="ko-KR" sz="4100" b="1" dirty="0" smtClean="0">
                <a:latin typeface="365햇살한조각" pitchFamily="18" charset="-127"/>
                <a:ea typeface="365햇살한조각" pitchFamily="18" charset="-127"/>
              </a:rPr>
              <a:t>2</a:t>
            </a:r>
            <a:r>
              <a:rPr lang="ko-KR" altLang="en-US" sz="4100" b="1" dirty="0" smtClean="0">
                <a:latin typeface="365햇살한조각" pitchFamily="18" charset="-127"/>
                <a:ea typeface="365햇살한조각" pitchFamily="18" charset="-127"/>
              </a:rPr>
              <a:t>차 </a:t>
            </a:r>
            <a:r>
              <a:rPr lang="ko-KR" altLang="en-US" sz="4100" b="1" dirty="0" err="1" smtClean="0">
                <a:latin typeface="365햇살한조각" pitchFamily="18" charset="-127"/>
                <a:ea typeface="365햇살한조각" pitchFamily="18" charset="-127"/>
              </a:rPr>
              <a:t>감계회담</a:t>
            </a:r>
            <a:endParaRPr lang="en-US" altLang="ko-KR" sz="4100" b="1" dirty="0" smtClean="0">
              <a:latin typeface="365햇살한조각" pitchFamily="18" charset="-127"/>
              <a:ea typeface="365햇살한조각" pitchFamily="18" charset="-127"/>
            </a:endParaRPr>
          </a:p>
          <a:p>
            <a:pPr algn="ctr"/>
            <a:endParaRPr lang="en-US" altLang="ko-KR" sz="3600" b="1" dirty="0">
              <a:latin typeface="MD개성체" pitchFamily="18" charset="-127"/>
              <a:ea typeface="MD개성체" pitchFamily="18" charset="-127"/>
            </a:endParaRPr>
          </a:p>
          <a:p>
            <a:pPr fontAlgn="base">
              <a:buNone/>
            </a:pPr>
            <a:r>
              <a:rPr lang="ko-KR" altLang="en-US" sz="3400" dirty="0" smtClean="0">
                <a:latin typeface="MD개성체" pitchFamily="18" charset="-127"/>
                <a:ea typeface="MD개성체" pitchFamily="18" charset="-127"/>
              </a:rPr>
              <a:t>   대화 </a:t>
            </a:r>
            <a:r>
              <a:rPr lang="ko-KR" altLang="en-US" sz="3400" dirty="0">
                <a:latin typeface="MD개성체" pitchFamily="18" charset="-127"/>
                <a:ea typeface="MD개성체" pitchFamily="18" charset="-127"/>
              </a:rPr>
              <a:t>내용을 요약하자면</a:t>
            </a:r>
            <a:r>
              <a:rPr lang="en-US" altLang="ko-KR" sz="3400" dirty="0" smtClean="0">
                <a:latin typeface="MD개성체" pitchFamily="18" charset="-127"/>
                <a:ea typeface="MD개성체" pitchFamily="18" charset="-127"/>
              </a:rPr>
              <a:t>,</a:t>
            </a:r>
            <a:endParaRPr lang="en-US" altLang="ko-KR" sz="3400" dirty="0">
              <a:latin typeface="MD개성체" pitchFamily="18" charset="-127"/>
              <a:ea typeface="MD개성체" pitchFamily="18" charset="-127"/>
            </a:endParaRPr>
          </a:p>
          <a:p>
            <a:pPr fontAlgn="base">
              <a:buNone/>
            </a:pPr>
            <a:r>
              <a:rPr lang="en-US" altLang="ko-KR" sz="3600" dirty="0" smtClean="0">
                <a:latin typeface="MD개성체" pitchFamily="18" charset="-127"/>
                <a:ea typeface="MD개성체" pitchFamily="18" charset="-127"/>
              </a:rPr>
              <a:t>   1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조선은 회담 내내 </a:t>
            </a:r>
            <a:r>
              <a:rPr lang="ko-KR" altLang="en-US" sz="3600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정계비에 근거하여 </a:t>
            </a:r>
            <a:r>
              <a:rPr lang="ko-KR" altLang="en-US" sz="3600" dirty="0" err="1">
                <a:latin typeface="MD개성체" pitchFamily="18" charset="-127"/>
                <a:ea typeface="MD개성체" pitchFamily="18" charset="-127"/>
              </a:rPr>
              <a:t>홍토수가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옛날부터의 원래 국경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이라고 주장했다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한편 청나라는 정계비의 가치 자체를 무시하려 했다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3600" dirty="0">
              <a:latin typeface="MD개성체" pitchFamily="18" charset="-127"/>
              <a:ea typeface="MD개성체" pitchFamily="18" charset="-127"/>
            </a:endParaRPr>
          </a:p>
          <a:p>
            <a:pPr fontAlgn="base">
              <a:buNone/>
            </a:pPr>
            <a:r>
              <a:rPr lang="en-US" altLang="ko-KR" sz="3600" dirty="0" smtClean="0">
                <a:latin typeface="MD개성체" pitchFamily="18" charset="-127"/>
                <a:ea typeface="MD개성체" pitchFamily="18" charset="-127"/>
              </a:rPr>
              <a:t>   2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3600" dirty="0" err="1">
                <a:latin typeface="MD개성체" pitchFamily="18" charset="-127"/>
                <a:ea typeface="MD개성체" pitchFamily="18" charset="-127"/>
              </a:rPr>
              <a:t>홍토수가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 올바른 국경이라는 논리는 </a:t>
            </a:r>
            <a:r>
              <a:rPr lang="ko-KR" altLang="en-US" sz="3600" dirty="0" err="1">
                <a:latin typeface="MD개성체" pitchFamily="18" charset="-127"/>
                <a:ea typeface="MD개성체" pitchFamily="18" charset="-127"/>
              </a:rPr>
              <a:t>감계회담이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 이루어지기 전부터 조선 조정이 청나라 조정에 꾸준히 제기한 것이다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3600" dirty="0">
              <a:latin typeface="MD개성체" pitchFamily="18" charset="-127"/>
              <a:ea typeface="MD개성체" pitchFamily="18" charset="-127"/>
            </a:endParaRPr>
          </a:p>
          <a:p>
            <a:pPr fontAlgn="base">
              <a:buNone/>
            </a:pPr>
            <a:r>
              <a:rPr lang="en-US" altLang="ko-KR" sz="3600" dirty="0" smtClean="0">
                <a:latin typeface="MD개성체" pitchFamily="18" charset="-127"/>
                <a:ea typeface="MD개성체" pitchFamily="18" charset="-127"/>
              </a:rPr>
              <a:t>   3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그러나 청나라는 </a:t>
            </a:r>
            <a:r>
              <a:rPr lang="ko-KR" altLang="en-US" sz="3600" dirty="0" err="1">
                <a:latin typeface="MD개성체" pitchFamily="18" charset="-127"/>
                <a:ea typeface="MD개성체" pitchFamily="18" charset="-127"/>
              </a:rPr>
              <a:t>홍토수보다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 더 남쪽으로 국경을 내리기를 원했기 때문에 조선의 주장을 거부하고 </a:t>
            </a:r>
            <a:r>
              <a:rPr lang="ko-KR" altLang="en-US" sz="3600" dirty="0" err="1">
                <a:latin typeface="MD개성체" pitchFamily="18" charset="-127"/>
                <a:ea typeface="MD개성체" pitchFamily="18" charset="-127"/>
              </a:rPr>
              <a:t>감계회담을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 요구한 것이다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받아들이면 회담을 할 필요가 없다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).</a:t>
            </a:r>
            <a:endParaRPr lang="ko-KR" altLang="en-US" sz="3600" dirty="0">
              <a:latin typeface="MD개성체" pitchFamily="18" charset="-127"/>
              <a:ea typeface="MD개성체" pitchFamily="18" charset="-127"/>
            </a:endParaRPr>
          </a:p>
          <a:p>
            <a:pPr fontAlgn="base">
              <a:buNone/>
            </a:pPr>
            <a:r>
              <a:rPr lang="en-US" altLang="ko-KR" sz="3600" dirty="0" smtClean="0">
                <a:latin typeface="MD개성체" pitchFamily="18" charset="-127"/>
                <a:ea typeface="MD개성체" pitchFamily="18" charset="-127"/>
              </a:rPr>
              <a:t>   4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조선은 </a:t>
            </a:r>
            <a:r>
              <a:rPr lang="ko-KR" altLang="en-US" sz="3600" dirty="0" err="1">
                <a:latin typeface="MD개성체" pitchFamily="18" charset="-127"/>
                <a:ea typeface="MD개성체" pitchFamily="18" charset="-127"/>
              </a:rPr>
              <a:t>홍토수가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 국경이라는 근거로 </a:t>
            </a:r>
            <a:r>
              <a:rPr lang="ko-KR" altLang="en-US" sz="3600" dirty="0" err="1">
                <a:latin typeface="MD개성체" pitchFamily="18" charset="-127"/>
                <a:ea typeface="MD개성체" pitchFamily="18" charset="-127"/>
              </a:rPr>
              <a:t>목극등의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 기록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청나라 지도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3600" dirty="0">
                <a:latin typeface="MD개성체" pitchFamily="18" charset="-127"/>
                <a:ea typeface="MD개성체" pitchFamily="18" charset="-127"/>
              </a:rPr>
              <a:t>조선 지도를 제출했다</a:t>
            </a:r>
            <a:r>
              <a:rPr lang="en-US" altLang="ko-KR" sz="3600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3600" dirty="0">
              <a:latin typeface="MD개성체" pitchFamily="18" charset="-127"/>
              <a:ea typeface="MD개성체" pitchFamily="18" charset="-127"/>
            </a:endParaRPr>
          </a:p>
          <a:p>
            <a:endParaRPr lang="ko-KR" altLang="en-US" dirty="0"/>
          </a:p>
        </p:txBody>
      </p:sp>
      <p:sp>
        <p:nvSpPr>
          <p:cNvPr id="4" name="폭발 1 3"/>
          <p:cNvSpPr/>
          <p:nvPr/>
        </p:nvSpPr>
        <p:spPr>
          <a:xfrm>
            <a:off x="539552" y="1412776"/>
            <a:ext cx="7992888" cy="4536504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365햇살한조각" pitchFamily="18" charset="-127"/>
                <a:ea typeface="365햇살한조각" pitchFamily="18" charset="-127"/>
              </a:rPr>
              <a:t>청나라 대표단의 최종제안이라고 할 수 있었던 안을 </a:t>
            </a:r>
            <a:r>
              <a:rPr lang="ko-KR" altLang="en-US" sz="2800" dirty="0" err="1" smtClean="0">
                <a:latin typeface="365햇살한조각" pitchFamily="18" charset="-127"/>
                <a:ea typeface="365햇살한조각" pitchFamily="18" charset="-127"/>
              </a:rPr>
              <a:t>이중하가</a:t>
            </a:r>
            <a:r>
              <a:rPr lang="ko-KR" altLang="en-US" sz="2800" dirty="0" smtClean="0">
                <a:latin typeface="365햇살한조각" pitchFamily="18" charset="-127"/>
                <a:ea typeface="365햇살한조각" pitchFamily="18" charset="-127"/>
              </a:rPr>
              <a:t> 거절하자 결국 </a:t>
            </a:r>
            <a:r>
              <a:rPr lang="en-US" altLang="ko-KR" sz="2800" dirty="0" smtClean="0">
                <a:latin typeface="365햇살한조각" pitchFamily="18" charset="-127"/>
                <a:ea typeface="365햇살한조각" pitchFamily="18" charset="-127"/>
              </a:rPr>
              <a:t>1887</a:t>
            </a:r>
            <a:r>
              <a:rPr lang="ko-KR" altLang="en-US" sz="2800" dirty="0" smtClean="0">
                <a:latin typeface="365햇살한조각" pitchFamily="18" charset="-127"/>
                <a:ea typeface="365햇살한조각" pitchFamily="18" charset="-127"/>
              </a:rPr>
              <a:t>년의 </a:t>
            </a:r>
            <a:r>
              <a:rPr lang="ko-KR" altLang="en-US" sz="2800" dirty="0" err="1" smtClean="0">
                <a:latin typeface="365햇살한조각" pitchFamily="18" charset="-127"/>
                <a:ea typeface="365햇살한조각" pitchFamily="18" charset="-127"/>
              </a:rPr>
              <a:t>감계회담도</a:t>
            </a:r>
            <a:r>
              <a:rPr lang="ko-KR" altLang="en-US" sz="2800" dirty="0" smtClean="0">
                <a:latin typeface="365햇살한조각" pitchFamily="18" charset="-127"/>
                <a:ea typeface="365햇살한조각" pitchFamily="18" charset="-127"/>
              </a:rPr>
              <a:t> 성과 없이 끝나게 되었다</a:t>
            </a:r>
            <a:r>
              <a:rPr lang="en-US" altLang="ko-KR" sz="2800" dirty="0" smtClean="0">
                <a:latin typeface="365햇살한조각" pitchFamily="18" charset="-127"/>
                <a:ea typeface="365햇살한조각" pitchFamily="18" charset="-127"/>
              </a:rPr>
              <a:t>.</a:t>
            </a:r>
            <a:endParaRPr lang="ko-KR" altLang="en-US" sz="2800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양지예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040560" cy="778098"/>
          </a:xfrm>
        </p:spPr>
        <p:txBody>
          <a:bodyPr>
            <a:normAutofit/>
          </a:bodyPr>
          <a:lstStyle/>
          <a:p>
            <a:r>
              <a:rPr lang="ko-KR" altLang="en-US" sz="3600" b="1" dirty="0">
                <a:latin typeface="365햇살한조각" pitchFamily="18" charset="-127"/>
                <a:ea typeface="365햇살한조각" pitchFamily="18" charset="-127"/>
              </a:rPr>
              <a:t>간도협약의 역사적 </a:t>
            </a:r>
            <a:r>
              <a:rPr lang="ko-KR" altLang="en-US" sz="3600" b="1" dirty="0" smtClean="0">
                <a:latin typeface="365햇살한조각" pitchFamily="18" charset="-127"/>
                <a:ea typeface="365햇살한조각" pitchFamily="18" charset="-127"/>
              </a:rPr>
              <a:t>배경</a:t>
            </a:r>
            <a:endParaRPr lang="ko-KR" altLang="en-US" sz="3600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1880" y="1484784"/>
            <a:ext cx="54006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1712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숙종 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38) 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백두산정계비가 건립된 후</a:t>
            </a:r>
            <a:r>
              <a:rPr lang="ko-KR" altLang="en-US" sz="16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160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여 년 간 간도의 귀속문제는 논의되지 않았다</a:t>
            </a:r>
            <a:r>
              <a:rPr lang="en-US" altLang="ko-KR" sz="16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6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 smtClean="0">
                <a:latin typeface="MD개성체" pitchFamily="18" charset="-127"/>
                <a:ea typeface="MD개성체" pitchFamily="18" charset="-127"/>
              </a:rPr>
              <a:t>그러나</a:t>
            </a:r>
            <a:r>
              <a:rPr lang="en-US" altLang="ko-KR" sz="16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1881년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청나라가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 smtClean="0">
                <a:latin typeface="MD개성체" pitchFamily="18" charset="-127"/>
                <a:ea typeface="MD개성체" pitchFamily="18" charset="-127"/>
              </a:rPr>
              <a:t>봉금을</a:t>
            </a:r>
            <a:r>
              <a:rPr lang="en-US" altLang="ko-KR" sz="16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해제하고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청국인의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간도이주와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개간을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장려하면서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간도영유권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문제가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발생하였다</a:t>
            </a:r>
            <a:r>
              <a:rPr lang="en-US" altLang="ko-KR" sz="16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 간도문제 해결을 위한 조선과 청나라 사이의 제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차 회담인 </a:t>
            </a:r>
            <a:r>
              <a:rPr lang="ko-KR" altLang="en-US" sz="1600" dirty="0" err="1">
                <a:latin typeface="MD개성체" pitchFamily="18" charset="-127"/>
                <a:ea typeface="MD개성체" pitchFamily="18" charset="-127"/>
              </a:rPr>
              <a:t>을유감계회담</a:t>
            </a:r>
            <a:r>
              <a:rPr lang="en-US" altLang="ko-KR" sz="1600" dirty="0" smtClean="0">
                <a:latin typeface="MD개성체" pitchFamily="18" charset="-127"/>
                <a:ea typeface="MD개성체" pitchFamily="18" charset="-127"/>
              </a:rPr>
              <a:t>(1885),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600" dirty="0" err="1" smtClean="0">
                <a:latin typeface="MD개성체" pitchFamily="18" charset="-127"/>
                <a:ea typeface="MD개성체" pitchFamily="18" charset="-127"/>
              </a:rPr>
              <a:t>정해감계회담</a:t>
            </a:r>
            <a:r>
              <a:rPr lang="en-US" altLang="ko-KR" sz="1600" dirty="0" smtClean="0">
                <a:latin typeface="MD개성체" pitchFamily="18" charset="-127"/>
                <a:ea typeface="MD개성체" pitchFamily="18" charset="-127"/>
              </a:rPr>
              <a:t>(1887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), 1888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년 등 모두 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차례에 걸쳐 </a:t>
            </a:r>
            <a:r>
              <a:rPr lang="ko-KR" altLang="en-US" sz="1600" dirty="0" err="1" smtClean="0">
                <a:latin typeface="MD개성체" pitchFamily="18" charset="-127"/>
                <a:ea typeface="MD개성체" pitchFamily="18" charset="-127"/>
              </a:rPr>
              <a:t>이중하를</a:t>
            </a:r>
            <a:r>
              <a:rPr lang="ko-KR" altLang="en-US" sz="16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600" dirty="0" err="1" smtClean="0">
                <a:latin typeface="MD개성체" pitchFamily="18" charset="-127"/>
                <a:ea typeface="MD개성체" pitchFamily="18" charset="-127"/>
              </a:rPr>
              <a:t>감계사로</a:t>
            </a:r>
            <a:r>
              <a:rPr lang="ko-KR" altLang="en-US" sz="16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파견하여 회담을 끈질기게 </a:t>
            </a:r>
            <a:r>
              <a:rPr lang="ko-KR" altLang="en-US" sz="1600" dirty="0" smtClean="0">
                <a:latin typeface="MD개성체" pitchFamily="18" charset="-127"/>
                <a:ea typeface="MD개성체" pitchFamily="18" charset="-127"/>
              </a:rPr>
              <a:t>추진하였으나 양측의 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입장 차이로 인해 아무런 합의를 보지 못했다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sz="1600" dirty="0" smtClean="0"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r>
              <a:rPr lang="ko-KR" altLang="en-US" sz="1600" dirty="0" smtClean="0">
                <a:latin typeface="MD개성체" pitchFamily="18" charset="-127"/>
                <a:ea typeface="MD개성체" pitchFamily="18" charset="-127"/>
              </a:rPr>
              <a:t>한편 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청일전쟁 이후 대한제국을 선포 한 뒤 한국 측은 청나라와 새로운 관계를 모색함에 따라 간도문제에 대해서도 적극적인 자세를 보이게 되었다</a:t>
            </a:r>
            <a:r>
              <a:rPr lang="en-US" altLang="ko-KR" sz="16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6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 smtClean="0">
                <a:latin typeface="MD개성체" pitchFamily="18" charset="-127"/>
                <a:ea typeface="MD개성체" pitchFamily="18" charset="-127"/>
              </a:rPr>
              <a:t>대한제국</a:t>
            </a:r>
            <a:r>
              <a:rPr lang="en-US" altLang="ko-KR" sz="16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정부에서는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1897년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이후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2차례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상세한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현지답사를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통해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간도뿐만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아니라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연해주까지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우리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국토임을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 err="1">
                <a:latin typeface="MD개성체" pitchFamily="18" charset="-127"/>
                <a:ea typeface="MD개성체" pitchFamily="18" charset="-127"/>
              </a:rPr>
              <a:t>확신하였다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이후 대한제국 정부는 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1902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년에 </a:t>
            </a:r>
            <a:r>
              <a:rPr lang="ko-KR" altLang="en-US" sz="1600" dirty="0" err="1">
                <a:latin typeface="MD개성체" pitchFamily="18" charset="-127"/>
                <a:ea typeface="MD개성체" pitchFamily="18" charset="-127"/>
              </a:rPr>
              <a:t>이범윤을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600" dirty="0" err="1">
                <a:latin typeface="MD개성체" pitchFamily="18" charset="-127"/>
                <a:ea typeface="MD개성체" pitchFamily="18" charset="-127"/>
              </a:rPr>
              <a:t>북변간도관리사로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600" dirty="0" smtClean="0">
                <a:latin typeface="MD개성체" pitchFamily="18" charset="-127"/>
                <a:ea typeface="MD개성체" pitchFamily="18" charset="-127"/>
              </a:rPr>
              <a:t>임명했고</a:t>
            </a:r>
            <a:r>
              <a:rPr lang="en-US" altLang="ko-KR" sz="1600" dirty="0" smtClean="0">
                <a:latin typeface="MD개성체" pitchFamily="18" charset="-127"/>
                <a:ea typeface="MD개성체" pitchFamily="18" charset="-127"/>
              </a:rPr>
              <a:t>,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dirty="0">
                <a:latin typeface="MD개성체" pitchFamily="18" charset="-127"/>
                <a:ea typeface="MD개성체" pitchFamily="18" charset="-127"/>
              </a:rPr>
              <a:t>1904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년에 </a:t>
            </a:r>
            <a:r>
              <a:rPr lang="ko-KR" altLang="en-US" sz="1600" dirty="0" smtClean="0">
                <a:latin typeface="MD개성체" pitchFamily="18" charset="-127"/>
                <a:ea typeface="MD개성체" pitchFamily="18" charset="-127"/>
              </a:rPr>
              <a:t>그를 </a:t>
            </a:r>
            <a:r>
              <a:rPr lang="ko-KR" altLang="en-US" sz="1600" dirty="0">
                <a:latin typeface="MD개성체" pitchFamily="18" charset="-127"/>
                <a:ea typeface="MD개성체" pitchFamily="18" charset="-127"/>
              </a:rPr>
              <a:t>소환했다</a:t>
            </a:r>
            <a:r>
              <a:rPr lang="en-US" altLang="ko-KR" sz="16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600" dirty="0" smtClean="0">
                <a:latin typeface="MD개성체" pitchFamily="18" charset="-127"/>
                <a:ea typeface="MD개성체" pitchFamily="18" charset="-127"/>
              </a:rPr>
              <a:t> 그러면서 </a:t>
            </a:r>
            <a:r>
              <a:rPr lang="ko-KR" altLang="en-US" sz="1600" b="1" i="1" dirty="0">
                <a:latin typeface="MD개성체" pitchFamily="18" charset="-127"/>
                <a:ea typeface="MD개성체" pitchFamily="18" charset="-127"/>
              </a:rPr>
              <a:t>양국은 선후장정이라는 잠정적 문서를 통해 정확한 </a:t>
            </a:r>
            <a:r>
              <a:rPr lang="ko-KR" altLang="en-US" sz="1600" b="1" i="1" dirty="0" err="1">
                <a:latin typeface="MD개성체" pitchFamily="18" charset="-127"/>
                <a:ea typeface="MD개성체" pitchFamily="18" charset="-127"/>
              </a:rPr>
              <a:t>감계가</a:t>
            </a:r>
            <a:r>
              <a:rPr lang="ko-KR" altLang="en-US" sz="1600" b="1" i="1" dirty="0">
                <a:latin typeface="MD개성체" pitchFamily="18" charset="-127"/>
                <a:ea typeface="MD개성체" pitchFamily="18" charset="-127"/>
              </a:rPr>
              <a:t> 있을 때까지 종래와 같이 </a:t>
            </a:r>
            <a:r>
              <a:rPr lang="ko-KR" altLang="en-US" sz="1600" b="1" i="1" dirty="0" err="1">
                <a:latin typeface="MD개성체" pitchFamily="18" charset="-127"/>
                <a:ea typeface="MD개성체" pitchFamily="18" charset="-127"/>
              </a:rPr>
              <a:t>투먼</a:t>
            </a:r>
            <a:r>
              <a:rPr lang="ko-KR" altLang="en-US" sz="1600" b="1" i="1" dirty="0">
                <a:latin typeface="MD개성체" pitchFamily="18" charset="-127"/>
                <a:ea typeface="MD개성체" pitchFamily="18" charset="-127"/>
              </a:rPr>
              <a:t> 강을 경계로 각자의 영지로 삼고 불법 월경하지 않을 것을 약정했다</a:t>
            </a:r>
            <a:r>
              <a:rPr lang="en-US" altLang="ko-KR" sz="1600" b="1" i="1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1600" b="1" i="1" dirty="0"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endParaRPr lang="ko-KR" altLang="en-US" sz="1600" dirty="0"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endParaRPr lang="ko-KR" altLang="en-US" sz="1600" dirty="0"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endParaRPr lang="ko-KR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933056"/>
            <a:ext cx="2907407" cy="20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90740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김수경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2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간도협약의 경과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034" y="3857628"/>
            <a:ext cx="8143932" cy="2374554"/>
          </a:xfrm>
        </p:spPr>
        <p:txBody>
          <a:bodyPr>
            <a:noAutofit/>
          </a:bodyPr>
          <a:lstStyle/>
          <a:p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러일전쟁이 일어나자 일본이 청나라에 대하여 전쟁기간에 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감계문제의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재개중지를 종용하였으므로 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감계문제는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중단되었다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그 후 ‘을사보호조약’을 강요하여 대한제국으로부터 외교권을 박탈한 일본은 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1907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 간도에 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통감부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간도파출소를 설치하고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간도는 한국의 영토이므로 간도 거주 한국인은 청나라 정부에 납세의무가 없음을 천명하였다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그러나 일본은 대륙침략의 발판을 얻기 위해 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1909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 남만주철도 부설권과 무순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撫順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탄광 개발권을 얻는 대신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두만강을 국경으로 하고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간도의 한민족은 청나라의 법률 관할 하에 두어 납세와 행정상의 처분도 청국인과 같이 취급한다는 내용을 골자로 간도협약을 맺었다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endParaRPr lang="ko-KR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4" name="다이어그램 13"/>
          <p:cNvGraphicFramePr/>
          <p:nvPr>
            <p:extLst>
              <p:ext uri="{D42A27DB-BD31-4B8C-83A1-F6EECF244321}">
                <p14:modId xmlns="" xmlns:p14="http://schemas.microsoft.com/office/powerpoint/2010/main" val="1092098526"/>
              </p:ext>
            </p:extLst>
          </p:nvPr>
        </p:nvGraphicFramePr>
        <p:xfrm>
          <a:off x="-142908" y="1357298"/>
          <a:ext cx="907262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김수경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6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위쪽 리본 4"/>
          <p:cNvSpPr/>
          <p:nvPr/>
        </p:nvSpPr>
        <p:spPr>
          <a:xfrm>
            <a:off x="683568" y="188640"/>
            <a:ext cx="7776864" cy="1440160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간도지명의 유래</a:t>
            </a:r>
            <a:r>
              <a:rPr lang="ko-KR" altLang="en-US" b="1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endParaRPr lang="ko-KR" altLang="en-US" b="1" dirty="0">
              <a:solidFill>
                <a:srgbClr val="FFC000"/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808312"/>
          </a:xfrm>
        </p:spPr>
        <p:txBody>
          <a:bodyPr>
            <a:normAutofit/>
          </a:bodyPr>
          <a:lstStyle/>
          <a:p>
            <a:r>
              <a:rPr lang="ko-KR" altLang="en-US" sz="2400" b="1" dirty="0" smtClean="0">
                <a:effectLst/>
                <a:latin typeface="MD개성체" pitchFamily="18" charset="-127"/>
                <a:ea typeface="MD개성체" pitchFamily="18" charset="-127"/>
              </a:rPr>
              <a:t>간도 명칭의 기원 </a:t>
            </a:r>
            <a:endParaRPr lang="en-US" altLang="ko-KR" sz="2400" b="1" dirty="0" smtClean="0">
              <a:effectLst/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r>
              <a:rPr lang="ko-KR" altLang="en-US" sz="2900" dirty="0" smtClean="0">
                <a:effectLst/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간도에 대한 유래는 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감터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간도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간토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墾土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), 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간토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艮土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)·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곤토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간도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艮島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), 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간도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間島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), 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알동</a:t>
            </a:r>
            <a:r>
              <a:rPr lang="en-US" altLang="ko-KR" sz="2000" dirty="0" smtClean="0">
                <a:latin typeface="MD개성체" pitchFamily="18" charset="-127"/>
                <a:ea typeface="MD개성체" pitchFamily="18" charset="-127"/>
              </a:rPr>
              <a:t>,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간동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가강</a:t>
            </a:r>
            <a:r>
              <a:rPr lang="en-US" altLang="ko-KR" sz="2000" dirty="0" smtClean="0">
                <a:latin typeface="MD개성체" pitchFamily="18" charset="-127"/>
                <a:ea typeface="MD개성체" pitchFamily="18" charset="-127"/>
              </a:rPr>
              <a:t>,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강통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江通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) 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등의 여러 가지 설이 있다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 marL="0" indent="0">
              <a:buNone/>
            </a:pPr>
            <a:r>
              <a:rPr lang="en-US" altLang="ko-KR" sz="20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본래  종성과 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온성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 사이에 분파되어 흐르는 두만강 중간의 삼각주가  매우 비옥하였는데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, </a:t>
            </a:r>
            <a:r>
              <a:rPr lang="en-US" altLang="ko-KR" sz="2000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1870</a:t>
            </a:r>
            <a:r>
              <a:rPr lang="ko-KR" altLang="en-US" sz="2000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년경부터 부근의 주민이 이곳을 개간하기 시작하여 이곳을 </a:t>
            </a:r>
            <a:r>
              <a:rPr lang="ko-KR" altLang="en-US" sz="2000" b="1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간도</a:t>
            </a:r>
            <a:r>
              <a:rPr lang="en-US" altLang="ko-KR" sz="2000" b="1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000" b="1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間島</a:t>
            </a:r>
            <a:r>
              <a:rPr lang="en-US" altLang="ko-KR" sz="2000" b="1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2000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라 불렀다</a:t>
            </a:r>
            <a:r>
              <a:rPr lang="en-US" altLang="ko-KR" sz="2000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2000" i="1" dirty="0" smtClean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  <a:p>
            <a:endParaRPr lang="en-US" altLang="ko-KR" sz="2500" dirty="0" smtClean="0">
              <a:effectLst/>
            </a:endParaRPr>
          </a:p>
          <a:p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118789"/>
            <a:ext cx="83529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o-KR" altLang="en-US" sz="2400" b="1" dirty="0" smtClean="0">
                <a:effectLst/>
                <a:latin typeface="MD개성체" pitchFamily="18" charset="-127"/>
                <a:ea typeface="MD개성체" pitchFamily="18" charset="-127"/>
              </a:rPr>
              <a:t>  간도의 지역 범위</a:t>
            </a:r>
            <a:endParaRPr lang="en-US" altLang="ko-KR" sz="2400" b="1" dirty="0" smtClean="0">
              <a:effectLst/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400" dirty="0"/>
              <a:t> </a:t>
            </a:r>
            <a:endParaRPr lang="en-US" altLang="ko-KR" sz="2400" dirty="0" smtClean="0"/>
          </a:p>
          <a:p>
            <a:r>
              <a:rPr lang="ko-KR" altLang="en-US" sz="20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무산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온성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 사이의 주민이 도강하여 개간하는 자가 점차 급증하여 </a:t>
            </a:r>
            <a:r>
              <a:rPr lang="ko-KR" altLang="en-US" sz="2000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백두산 동쪽 기슭의 비옥한 토지는 개간하지 않은 곳이 없게 되어 이를 모두 일컬어 </a:t>
            </a:r>
            <a:r>
              <a:rPr lang="ko-KR" altLang="en-US" sz="2000" b="1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간도</a:t>
            </a:r>
            <a:r>
              <a:rPr lang="en-US" altLang="ko-KR" sz="2000" b="1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000" b="1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間島</a:t>
            </a:r>
            <a:r>
              <a:rPr lang="en-US" altLang="ko-KR" sz="2000" b="1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2000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라 불렀다</a:t>
            </a:r>
            <a:r>
              <a:rPr lang="en-US" altLang="ko-KR" sz="2000" i="1" dirty="0" smtClean="0">
                <a:solidFill>
                  <a:srgbClr val="FF0000"/>
                </a:solidFill>
                <a:effectLst/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간도는 백두산 동쪽과 두만강 대안을 </a:t>
            </a:r>
            <a:r>
              <a:rPr lang="ko-KR" altLang="en-US" sz="2000" b="1" dirty="0" err="1" smtClean="0">
                <a:effectLst/>
                <a:latin typeface="MD개성체" pitchFamily="18" charset="-127"/>
                <a:ea typeface="MD개성체" pitchFamily="18" charset="-127"/>
              </a:rPr>
              <a:t>동간도</a:t>
            </a:r>
            <a:r>
              <a:rPr lang="ko-KR" altLang="en-US" sz="2000" dirty="0" err="1" smtClean="0">
                <a:effectLst/>
                <a:latin typeface="MD개성체" pitchFamily="18" charset="-127"/>
                <a:ea typeface="MD개성체" pitchFamily="18" charset="-127"/>
              </a:rPr>
              <a:t>라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 부르며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압록강 대안지역과 송화강 상류지역의 백두산 서쪽을 </a:t>
            </a:r>
            <a:r>
              <a:rPr lang="ko-KR" altLang="en-US" sz="2000" b="1" dirty="0" smtClean="0">
                <a:effectLst/>
                <a:latin typeface="MD개성체" pitchFamily="18" charset="-127"/>
                <a:ea typeface="MD개성체" pitchFamily="18" charset="-127"/>
              </a:rPr>
              <a:t>서간도</a:t>
            </a:r>
            <a:r>
              <a:rPr lang="ko-KR" altLang="en-US" sz="2000" dirty="0" smtClean="0">
                <a:effectLst/>
                <a:latin typeface="MD개성체" pitchFamily="18" charset="-127"/>
                <a:ea typeface="MD개성체" pitchFamily="18" charset="-127"/>
              </a:rPr>
              <a:t>로 크게 구분된다</a:t>
            </a:r>
            <a:r>
              <a:rPr lang="en-US" altLang="ko-KR" sz="2000" dirty="0" smtClean="0">
                <a:effectLst/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2000" dirty="0" smtClean="0">
              <a:effectLst/>
              <a:latin typeface="MD개성체" pitchFamily="18" charset="-127"/>
              <a:ea typeface="MD개성체" pitchFamily="18" charset="-127"/>
            </a:endParaRPr>
          </a:p>
          <a:p>
            <a:endParaRPr lang="ko-KR" altLang="en-US" sz="1200" dirty="0" smtClean="0">
              <a:effectLst/>
            </a:endParaRPr>
          </a:p>
          <a:p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이경태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48817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627784" y="260648"/>
            <a:ext cx="3600400" cy="108012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365햇살한조각" pitchFamily="18" charset="-127"/>
                <a:ea typeface="365햇살한조각" pitchFamily="18" charset="-127"/>
              </a:rPr>
              <a:t>간도협약의 요지</a:t>
            </a:r>
            <a:endParaRPr lang="ko-KR" altLang="en-US" sz="3600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344816" cy="5040560"/>
          </a:xfrm>
        </p:spPr>
        <p:txBody>
          <a:bodyPr>
            <a:normAutofit fontScale="92500" lnSpcReduction="20000"/>
          </a:bodyPr>
          <a:lstStyle/>
          <a:p>
            <a:pPr marL="400050" indent="-400050" algn="l" fontAlgn="base">
              <a:buFont typeface="+mj-lt"/>
              <a:buAutoNum type="arabicParenR"/>
            </a:pP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첫째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두만강을 양국의 국경으로 하고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상류는 </a:t>
            </a:r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정계비를 지점으로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하여 </a:t>
            </a:r>
            <a:r>
              <a:rPr lang="ko-KR" altLang="en-US" sz="1800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석을수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石乙水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로 국경을 삼는다</a:t>
            </a:r>
            <a:r>
              <a:rPr lang="en-US" altLang="ko-KR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400050" indent="-400050" algn="l" fontAlgn="base">
              <a:buFont typeface="+mj-lt"/>
              <a:buAutoNum type="arabicParenR"/>
            </a:pPr>
            <a:endParaRPr lang="ko-KR" altLang="en-US" sz="18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둘째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용정촌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국자가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局子街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)·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두도구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頭道溝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)·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면초구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面草溝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등 네 곳에 영사관이나 영사관 분관을 설치한다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셋째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청나라는 간도 지방에 한민족의 거주를 승준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承准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한다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endParaRPr lang="ko-KR" altLang="en-US" sz="18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넷째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간도 지방에 거주하는 한민족은 청나라의 법권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法權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관할 하에 두며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납세와 행정상 처분도 청국인과 같이 취급한다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endParaRPr lang="ko-KR" altLang="en-US" sz="18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다섯째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간도 거주 한국인의 재산은 청국인과 같이 보호되며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선정된 장소를 통해 두만강을 출입할 수 있다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여섯째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일본은 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길회선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吉會線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: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延吉에서 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會寧間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철도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의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부설권을 가진다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endParaRPr lang="ko-KR" altLang="en-US" sz="18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00050" indent="-400050" algn="l" fontAlgn="base">
              <a:buFont typeface="+mj-lt"/>
              <a:buAutoNum type="arabicParenR"/>
            </a:pP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일곱째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가급적 속히 </a:t>
            </a:r>
            <a:r>
              <a:rPr lang="ko-KR" altLang="en-US" sz="1800" dirty="0" err="1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통감부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간도 파출소와 관계 관원을 철수하고 영사관을 설치한다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marL="457200" indent="-457200" algn="l">
              <a:buFont typeface="+mj-lt"/>
              <a:buAutoNum type="arabicParenR"/>
            </a:pP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김수경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11760" y="142852"/>
            <a:ext cx="4248472" cy="1199056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365햇살한조각" pitchFamily="18" charset="-127"/>
                <a:ea typeface="365햇살한조각" pitchFamily="18" charset="-127"/>
              </a:rPr>
              <a:t>간도협약의 결과</a:t>
            </a:r>
            <a:endParaRPr lang="ko-KR" altLang="en-US" sz="3600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6310070" cy="2122876"/>
          </a:xfrm>
        </p:spPr>
        <p:txBody>
          <a:bodyPr>
            <a:noAutofit/>
          </a:bodyPr>
          <a:lstStyle/>
          <a:p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일본은 간도지역이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대한제국의 영토임을 </a:t>
            </a:r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인정하였다</a:t>
            </a:r>
            <a:r>
              <a:rPr lang="en-US" altLang="ko-KR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그러나</a:t>
            </a:r>
            <a:r>
              <a:rPr lang="en-US" altLang="ko-KR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간도협약을 통해 간도의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영유권 </a:t>
            </a:r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인식을</a:t>
            </a: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한국에서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청국으로 뒤바꾼 셈이자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,</a:t>
            </a:r>
            <a:endParaRPr lang="ko-KR" altLang="en-US" sz="18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대한제국 정부의 의사와 </a:t>
            </a:r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무관하게</a:t>
            </a: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간도지역을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청국에 넘겨버린 셈이다</a:t>
            </a:r>
            <a:r>
              <a:rPr lang="en-US" altLang="ko-KR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이로써 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1881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년부터 다시 재개된 청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한 양측의 간도 영유권 </a:t>
            </a:r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문제는</a:t>
            </a: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일본의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군사외교 책략과 청국의 타협으로 미봉되어 </a:t>
            </a: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미래 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한</a:t>
            </a:r>
            <a:r>
              <a:rPr lang="en-US" altLang="ko-KR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1800" dirty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중의 갈등 요소로 남게 되었다</a:t>
            </a:r>
            <a:r>
              <a:rPr lang="en-US" altLang="ko-KR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331640" y="4077072"/>
            <a:ext cx="65527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 smtClean="0">
                <a:latin typeface="365햇살한조각" pitchFamily="18" charset="-127"/>
                <a:ea typeface="365햇살한조각" pitchFamily="18" charset="-127"/>
              </a:rPr>
              <a:t>간도협약이 왜 문제가 </a:t>
            </a:r>
            <a:r>
              <a:rPr lang="ko-KR" altLang="en-US" sz="3200" b="1" dirty="0" err="1" smtClean="0">
                <a:latin typeface="365햇살한조각" pitchFamily="18" charset="-127"/>
                <a:ea typeface="365햇살한조각" pitchFamily="18" charset="-127"/>
              </a:rPr>
              <a:t>되는것일까</a:t>
            </a:r>
            <a:r>
              <a:rPr lang="en-US" altLang="ko-KR" sz="3200" b="1" dirty="0" smtClean="0">
                <a:latin typeface="365햇살한조각" pitchFamily="18" charset="-127"/>
                <a:ea typeface="365햇살한조각" pitchFamily="18" charset="-127"/>
              </a:rPr>
              <a:t>?</a:t>
            </a: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1619672" y="4587019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1403648" y="5013176"/>
            <a:ext cx="6438961" cy="1362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당사자인 대한제국 정부가 참여하지 않은 가운데</a:t>
            </a:r>
            <a:endParaRPr lang="en-US" altLang="ko-KR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fontAlgn="base"/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취해진 협약일 뿐 아니라 </a:t>
            </a:r>
          </a:p>
          <a:p>
            <a:pPr fontAlgn="base"/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한국의 위기 상황을 이용해 일본과 청국이</a:t>
            </a:r>
            <a:endParaRPr lang="en-US" altLang="ko-KR" sz="1800" dirty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fontAlgn="base"/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불법적으로 </a:t>
            </a:r>
            <a:r>
              <a:rPr lang="ko-KR" altLang="en-US" sz="1800" dirty="0" err="1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행위한</a:t>
            </a:r>
            <a:r>
              <a:rPr lang="ko-KR" altLang="en-US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 협약이기 때문이다</a:t>
            </a:r>
            <a:r>
              <a:rPr lang="en-US" altLang="ko-KR" sz="1800" dirty="0" smtClean="0">
                <a:solidFill>
                  <a:schemeClr val="tx1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800" dirty="0" smtClean="0">
              <a:solidFill>
                <a:schemeClr val="tx1"/>
              </a:solidFill>
              <a:latin typeface="MD개성체" pitchFamily="18" charset="-127"/>
              <a:ea typeface="MD개성체" pitchFamily="18" charset="-127"/>
            </a:endParaRPr>
          </a:p>
          <a:p>
            <a:pPr algn="l"/>
            <a:endParaRPr lang="ko-KR" altLang="en-US" sz="31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김수경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3526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아래로 구부러진 리본 3"/>
          <p:cNvSpPr/>
          <p:nvPr/>
        </p:nvSpPr>
        <p:spPr>
          <a:xfrm>
            <a:off x="2267744" y="116632"/>
            <a:ext cx="4680520" cy="1296144"/>
          </a:xfrm>
          <a:prstGeom prst="ellipse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b="1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r>
              <a:rPr lang="ko-KR" altLang="en-US" sz="4800" b="1" dirty="0" err="1" smtClean="0">
                <a:latin typeface="365햇살한조각" pitchFamily="18" charset="-127"/>
                <a:ea typeface="365햇살한조각" pitchFamily="18" charset="-127"/>
              </a:rPr>
              <a:t>조중변계</a:t>
            </a:r>
            <a:r>
              <a:rPr lang="ko-KR" altLang="en-US" sz="4800" b="1" dirty="0" smtClean="0">
                <a:solidFill>
                  <a:srgbClr val="FFC000"/>
                </a:solidFill>
                <a:latin typeface="365햇살한조각" pitchFamily="18" charset="-127"/>
                <a:ea typeface="365햇살한조각" pitchFamily="18" charset="-127"/>
              </a:rPr>
              <a:t>★</a:t>
            </a:r>
            <a:endParaRPr lang="ko-KR" altLang="en-US" sz="4800" b="1" dirty="0">
              <a:solidFill>
                <a:srgbClr val="FFC000"/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ko-KR" altLang="en-US" sz="5100" dirty="0" err="1">
                <a:latin typeface="MD개성체" pitchFamily="18" charset="-127"/>
                <a:ea typeface="MD개성체" pitchFamily="18" charset="-127"/>
              </a:rPr>
              <a:t>조중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 변계 조약은 백두산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압록강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두만강 그리고 황해 </a:t>
            </a:r>
            <a:r>
              <a:rPr lang="ko-KR" altLang="en-US" sz="5100" dirty="0" smtClean="0">
                <a:latin typeface="MD개성체" pitchFamily="18" charset="-127"/>
                <a:ea typeface="MD개성체" pitchFamily="18" charset="-127"/>
              </a:rPr>
              <a:t>영해의 </a:t>
            </a:r>
            <a:r>
              <a:rPr lang="ko-KR" altLang="en-US" sz="5100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국경선에 관한 내용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을 적고 있다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5100" dirty="0" err="1">
                <a:latin typeface="MD개성체" pitchFamily="18" charset="-127"/>
                <a:ea typeface="MD개성체" pitchFamily="18" charset="-127"/>
              </a:rPr>
              <a:t>조약문에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 따르면 백두산 </a:t>
            </a:r>
            <a:r>
              <a:rPr lang="ko-KR" altLang="en-US" sz="5100" dirty="0" smtClean="0">
                <a:latin typeface="MD개성체" pitchFamily="18" charset="-127"/>
                <a:ea typeface="MD개성체" pitchFamily="18" charset="-127"/>
              </a:rPr>
              <a:t>천지의 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경계선은 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'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천지를 둘러싸고 있는 산마루의 서남쪽 안부</a:t>
            </a:r>
            <a:r>
              <a:rPr lang="en-US" altLang="ko-KR" sz="51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5100" dirty="0" smtClean="0">
                <a:latin typeface="MD개성체" pitchFamily="18" charset="-127"/>
                <a:ea typeface="MD개성체" pitchFamily="18" charset="-127"/>
              </a:rPr>
              <a:t>안장처럼 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들어간 부분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로부터 동북쪽 안부까지를 그은 직선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'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으로 하고 있으며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이에 따라 현재 천지의 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54.5%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는 조선민주주의인민공화국에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, 45.5%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는 중화인민공화국에 속한다</a:t>
            </a:r>
            <a:r>
              <a:rPr lang="en-US" altLang="ko-KR" sz="51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fontAlgn="base"/>
            <a:endParaRPr lang="ko-KR" altLang="en-US" sz="5100" dirty="0">
              <a:latin typeface="MD개성체" pitchFamily="18" charset="-127"/>
              <a:ea typeface="MD개성체" pitchFamily="18" charset="-127"/>
            </a:endParaRPr>
          </a:p>
          <a:p>
            <a:pPr fontAlgn="base">
              <a:buNone/>
            </a:pPr>
            <a:r>
              <a:rPr lang="ko-KR" altLang="en-US" sz="5100" dirty="0" smtClean="0">
                <a:latin typeface="MD개성체" pitchFamily="18" charset="-127"/>
                <a:ea typeface="MD개성체" pitchFamily="18" charset="-127"/>
              </a:rPr>
              <a:t>  또한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조약에는 압록강과 두만강의 경계 및 두 강의 </a:t>
            </a:r>
            <a:r>
              <a:rPr lang="ko-KR" altLang="en-US" sz="5100" dirty="0" err="1">
                <a:latin typeface="MD개성체" pitchFamily="18" charset="-127"/>
                <a:ea typeface="MD개성체" pitchFamily="18" charset="-127"/>
              </a:rPr>
              <a:t>하중도와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 사주</a:t>
            </a:r>
            <a:r>
              <a:rPr lang="en-US" altLang="ko-KR" sz="51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5100" dirty="0" smtClean="0">
                <a:latin typeface="MD개성체" pitchFamily="18" charset="-127"/>
                <a:ea typeface="MD개성체" pitchFamily="18" charset="-127"/>
              </a:rPr>
              <a:t>모래톱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의 귀속에 관한 내용도 담고 있는데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이 조약의 의정서에는 양측 국경의 총 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451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개 섬과 사주 가운데 조선민주주의인민공화국은 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264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개의 섬과 사주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총 면적 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87.73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㎢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에 대해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중화인민공화국은 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187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개의 섬과 사주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총 면적 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14.93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㎢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5100" dirty="0">
                <a:latin typeface="MD개성체" pitchFamily="18" charset="-127"/>
                <a:ea typeface="MD개성체" pitchFamily="18" charset="-127"/>
              </a:rPr>
              <a:t>에 대해 영토권이 있음을 열거하고 있다</a:t>
            </a:r>
            <a:r>
              <a:rPr lang="en-US" altLang="ko-KR" sz="5100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5100" dirty="0">
              <a:latin typeface="MD개성체" pitchFamily="18" charset="-127"/>
              <a:ea typeface="MD개성체" pitchFamily="18" charset="-127"/>
            </a:endParaRP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김도하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243777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95120" cy="922114"/>
          </a:xfrm>
        </p:spPr>
        <p:txBody>
          <a:bodyPr/>
          <a:lstStyle/>
          <a:p>
            <a:pPr algn="l"/>
            <a:r>
              <a:rPr lang="ko-KR" altLang="en-US" b="1" dirty="0" err="1" smtClean="0">
                <a:latin typeface="365햇살한조각" pitchFamily="18" charset="-127"/>
                <a:ea typeface="365햇살한조각" pitchFamily="18" charset="-127"/>
              </a:rPr>
              <a:t>조중변계의</a:t>
            </a:r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 역사적 배경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endParaRPr lang="en-US" altLang="ko-KR" dirty="0" smtClean="0"/>
          </a:p>
          <a:p>
            <a:pPr fontAlgn="base">
              <a:buNone/>
            </a:pP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조선과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청나라는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1880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년대에 두 차례 걸쳐 백두산과 그 동쪽의 국경을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명확히 획정하기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위한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감계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勘界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회담을 가졌으나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회담은 모두 결렬되었다</a:t>
            </a:r>
            <a:r>
              <a:rPr lang="en-US" altLang="ko-KR" i="1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제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차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감계회담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(1885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에서는 백두산정계비에 쓰여진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동위토문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東爲土門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의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토문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土門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)"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이 두만강을 뜻하는 것인지에 대하여 양측이 다투었다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당시 조선측은 정계비의 위치상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'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토문은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두만강과 별개의 강이다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'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고 주장하였고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청측은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양국의 기본적인 국경선이 두만강이라는 전제하에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'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토문은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곧 두만강을 지칭한다고 주장하였다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dirty="0">
              <a:latin typeface="MD개성체" pitchFamily="18" charset="-127"/>
              <a:ea typeface="MD개성체" pitchFamily="18" charset="-127"/>
            </a:endParaRPr>
          </a:p>
          <a:p>
            <a:pPr marL="0" indent="0" fontAlgn="base">
              <a:buNone/>
            </a:pPr>
            <a:endParaRPr lang="en-US" altLang="ko-KR" dirty="0">
              <a:latin typeface="MD개성체" pitchFamily="18" charset="-127"/>
              <a:ea typeface="MD개성체" pitchFamily="18" charset="-127"/>
            </a:endParaRPr>
          </a:p>
          <a:p>
            <a:pPr marL="0" indent="0" fontAlgn="base">
              <a:buNone/>
            </a:pPr>
            <a:endParaRPr lang="en-US" altLang="ko-KR" dirty="0"/>
          </a:p>
          <a:p>
            <a:pPr marL="0" indent="0" fontAlgn="base">
              <a:buNone/>
            </a:pP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제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2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차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감계회담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(1887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에서 조선 측은 백두산 산정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山頂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에서 가장 가까운 두만강 상류인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홍토수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紅土水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를 국경으로 할 것을 주장하였고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청측은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북포태산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北胞胎山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에서 발원하는 두만강의 지류인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홍단수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紅端水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를 국경으로 주장했다가 조선측 대표인 이중하의 논리에 밀리자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홍토수의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남쪽 지류인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석을수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石乙水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를 경계로 삼자고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수정제의하였다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1909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9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4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일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조선이 외교권을 박탈당한 상태에서 청나라와 일제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日帝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는 간도 협약을 체결하여 두만강을 국경으로 하고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백두산정계비를 기점으로 하여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섞을수를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그 상류의 경계로 정하였다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1945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일제가 패망함으로써 일제가 체결한 조약인 간도 협약은 무효가 되었다</a:t>
            </a:r>
            <a:r>
              <a:rPr lang="en-US" altLang="ko-KR" i="1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이에 새로 국경선을 정하기 위해 체결된 조약이 </a:t>
            </a:r>
            <a:r>
              <a:rPr lang="ko-KR" altLang="en-US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조중</a:t>
            </a:r>
            <a:r>
              <a:rPr lang="ko-KR" altLang="en-US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변계 조약이다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i="1" dirty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endParaRPr lang="ko-KR" altLang="en-US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김도하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8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pPr algn="l"/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조약의 의의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dirty="0" err="1" smtClean="0">
                <a:latin typeface="MD개성체" pitchFamily="18" charset="-127"/>
                <a:ea typeface="MD개성체" pitchFamily="18" charset="-127"/>
              </a:rPr>
              <a:t>조중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변계 조약은 백두산의 국경을 자연 경계인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천지로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하고 그 동쪽 국경을 천지에서 가장 가까운 두만강 상류인 </a:t>
            </a:r>
            <a:r>
              <a:rPr lang="ko-KR" altLang="en-US" dirty="0" err="1" smtClean="0">
                <a:latin typeface="MD개성체" pitchFamily="18" charset="-127"/>
                <a:ea typeface="MD개성체" pitchFamily="18" charset="-127"/>
              </a:rPr>
              <a:t>홍토수로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 하는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자연스러운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국경을 정함으로써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19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세기 후반부터 </a:t>
            </a:r>
            <a:r>
              <a:rPr lang="ko-KR" altLang="en-US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한 세기 동안 논란을 이어 온 백두산과 두만강 상류의 국경선을 명확히 획정했다는 데에 의의가 있다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i="1" dirty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  <a:p>
            <a:endParaRPr lang="ko-KR" altLang="en-US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김도하</a:t>
            </a:r>
            <a:endParaRPr lang="ko-KR" altLang="en-US" sz="1400" dirty="0" smtClean="0">
              <a:latin typeface="HY나무B" pitchFamily="18" charset="-127"/>
              <a:ea typeface="HY나무B" pitchFamily="18" charset="-127"/>
            </a:endParaRPr>
          </a:p>
          <a:p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1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l"/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조약의 한계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dirty="0" err="1" smtClean="0">
                <a:latin typeface="MD개성체" pitchFamily="18" charset="-127"/>
                <a:ea typeface="MD개성체" pitchFamily="18" charset="-127"/>
              </a:rPr>
              <a:t>조중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변계 조약은 조선민주주의인민공화국과 중화인민공화국 양측이 모두 비밀로 하였기 때문에 그 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구체적 내용은 </a:t>
            </a:r>
            <a:r>
              <a:rPr lang="en-US" altLang="ko-KR" i="1" dirty="0">
                <a:latin typeface="MD개성체" pitchFamily="18" charset="-127"/>
                <a:ea typeface="MD개성체" pitchFamily="18" charset="-127"/>
              </a:rPr>
              <a:t>1999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년까지 세상에 알려지지 않았다</a:t>
            </a:r>
            <a:r>
              <a:rPr lang="en-US" altLang="ko-KR" i="1" dirty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이 조약은 양국이 모두 그 체결을 공식적으로 인정한 바 없는 비밀 조약이므로 한반도 통일 과정이나 그 이후에 국경 분쟁의 불씨가 될 가능성을 배제할 수 없다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냉전시대였던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1980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년대 초에 백두산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천지를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북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중 양측이 분할했다는 사실이 한국 사회에 알려진 후 한동안 한국전쟁 참전의 대가로 북측이 천지의 절반을 중국측에 할양했다는 주장이 신뢰할 만한 근거 제시 없이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대북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불신감에 의존해 사실처럼 받아들여지기도 했으며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현재도 북측이 </a:t>
            </a:r>
            <a:r>
              <a:rPr lang="ko-KR" altLang="en-US" dirty="0" err="1" smtClean="0">
                <a:latin typeface="MD개성체" pitchFamily="18" charset="-127"/>
                <a:ea typeface="MD개성체" pitchFamily="18" charset="-127"/>
              </a:rPr>
              <a:t>토문을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국경으로 주장하지 않아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간도의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영유권을 포기했다는 식의 부정적인 평가가 없지 않다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dirty="0">
              <a:latin typeface="MD개성체" pitchFamily="18" charset="-127"/>
              <a:ea typeface="MD개성체" pitchFamily="18" charset="-127"/>
            </a:endParaRP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김도하</a:t>
            </a:r>
            <a:endParaRPr lang="ko-KR" altLang="en-US" sz="1400" dirty="0" smtClean="0">
              <a:latin typeface="HY나무B" pitchFamily="18" charset="-127"/>
              <a:ea typeface="HY나무B" pitchFamily="18" charset="-127"/>
            </a:endParaRPr>
          </a:p>
          <a:p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19" y="3139942"/>
            <a:ext cx="2808162" cy="30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ChangeArrowheads="1"/>
          </p:cNvSpPr>
          <p:nvPr/>
        </p:nvSpPr>
        <p:spPr bwMode="white">
          <a:xfrm>
            <a:off x="827519" y="260471"/>
            <a:ext cx="7488962" cy="166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98884">
              <a:spcBef>
                <a:spcPct val="0"/>
              </a:spcBef>
            </a:pPr>
            <a:r>
              <a:rPr lang="ko-KR" altLang="en-US" sz="5800" b="1" dirty="0">
                <a:latin typeface="365햇살한조각" pitchFamily="18" charset="-127"/>
                <a:ea typeface="365햇살한조각" pitchFamily="18" charset="-127"/>
              </a:rPr>
              <a:t>동북공정</a:t>
            </a:r>
          </a:p>
          <a:p>
            <a:pPr algn="ctr" defTabSz="898884">
              <a:spcBef>
                <a:spcPct val="0"/>
              </a:spcBef>
            </a:pPr>
            <a:r>
              <a:rPr lang="en-US" altLang="ko-KR" sz="4400" b="1" dirty="0">
                <a:latin typeface="365햇살한조각" pitchFamily="18" charset="-127"/>
                <a:ea typeface="365햇살한조각" pitchFamily="18" charset="-127"/>
              </a:rPr>
              <a:t>(</a:t>
            </a:r>
            <a:r>
              <a:rPr lang="ko-KR" altLang="en-US" sz="4400" b="1" dirty="0">
                <a:latin typeface="365햇살한조각" pitchFamily="18" charset="-127"/>
                <a:ea typeface="365햇살한조각" pitchFamily="18" charset="-127"/>
              </a:rPr>
              <a:t>東北工程</a:t>
            </a:r>
            <a:r>
              <a:rPr lang="en-US" altLang="ko-KR" sz="4400" b="1" dirty="0">
                <a:latin typeface="365햇살한조각" pitchFamily="18" charset="-127"/>
                <a:ea typeface="365햇살한조각" pitchFamily="18" charset="-127"/>
              </a:rPr>
              <a:t>)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white">
          <a:xfrm>
            <a:off x="268428" y="2204470"/>
            <a:ext cx="8605557" cy="77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98884">
              <a:spcBef>
                <a:spcPct val="0"/>
              </a:spcBef>
            </a:pPr>
            <a:r>
              <a:rPr lang="ko-KR" altLang="en-US" sz="2200" dirty="0">
                <a:latin typeface="MD개성체" pitchFamily="18" charset="-127"/>
                <a:ea typeface="MD개성체" pitchFamily="18" charset="-127"/>
              </a:rPr>
              <a:t>중국에서 만주 지방의 역사</a:t>
            </a:r>
            <a:r>
              <a:rPr lang="en-US" altLang="ko-KR" sz="22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200" dirty="0">
                <a:latin typeface="MD개성체" pitchFamily="18" charset="-127"/>
                <a:ea typeface="MD개성체" pitchFamily="18" charset="-127"/>
              </a:rPr>
              <a:t>지리</a:t>
            </a:r>
            <a:r>
              <a:rPr lang="en-US" altLang="ko-KR" sz="22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200" dirty="0">
                <a:latin typeface="MD개성체" pitchFamily="18" charset="-127"/>
                <a:ea typeface="MD개성체" pitchFamily="18" charset="-127"/>
              </a:rPr>
              <a:t>민족적 문제 따위를 </a:t>
            </a:r>
          </a:p>
          <a:p>
            <a:pPr algn="ctr" defTabSz="898884">
              <a:spcBef>
                <a:spcPct val="0"/>
              </a:spcBef>
            </a:pPr>
            <a:r>
              <a:rPr lang="ko-KR" altLang="en-US" sz="2200" dirty="0">
                <a:latin typeface="MD개성체" pitchFamily="18" charset="-127"/>
                <a:ea typeface="MD개성체" pitchFamily="18" charset="-127"/>
              </a:rPr>
              <a:t>연구하는 국가적 사업 명칭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243" y="3139942"/>
            <a:ext cx="2808162" cy="30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신상미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white">
          <a:xfrm>
            <a:off x="570210" y="525707"/>
            <a:ext cx="2447612" cy="97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98884">
              <a:spcBef>
                <a:spcPct val="0"/>
              </a:spcBef>
            </a:pPr>
            <a:r>
              <a:rPr lang="ko-KR" altLang="en-US" sz="5700" b="1" dirty="0">
                <a:latin typeface="365햇살한조각" pitchFamily="18" charset="-127"/>
                <a:ea typeface="365햇살한조각" pitchFamily="18" charset="-127"/>
              </a:rPr>
              <a:t>고조선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456" y="1829647"/>
            <a:ext cx="3456200" cy="40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6"/>
          <p:cNvSpPr>
            <a:spLocks noChangeArrowheads="1"/>
          </p:cNvSpPr>
          <p:nvPr/>
        </p:nvSpPr>
        <p:spPr bwMode="white">
          <a:xfrm>
            <a:off x="5813278" y="2050412"/>
            <a:ext cx="1656626" cy="5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70298">
              <a:spcBef>
                <a:spcPct val="0"/>
              </a:spcBef>
            </a:pPr>
            <a:r>
              <a:rPr lang="ko-KR" altLang="en-US" sz="3200" b="1" dirty="0">
                <a:latin typeface="맑은 고딕" pitchFamily="50" charset="-127"/>
                <a:ea typeface="맑은 고딕" pitchFamily="50" charset="-127"/>
              </a:rPr>
              <a:t>중국 曰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white">
          <a:xfrm>
            <a:off x="3815162" y="3243177"/>
            <a:ext cx="5652857" cy="122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70298">
              <a:spcBef>
                <a:spcPct val="0"/>
              </a:spcBef>
            </a:pPr>
            <a:r>
              <a:rPr lang="en-US" altLang="ko-KR" sz="37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37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고조선은 존재하지    </a:t>
            </a:r>
          </a:p>
          <a:p>
            <a:pPr algn="ctr" defTabSz="870298">
              <a:spcBef>
                <a:spcPct val="0"/>
              </a:spcBef>
            </a:pPr>
            <a:r>
              <a:rPr lang="ko-KR" altLang="en-US" sz="37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   않는 미지의 나라다</a:t>
            </a:r>
            <a:r>
              <a:rPr lang="en-US" altLang="ko-KR" sz="37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신상미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5064" y="260471"/>
            <a:ext cx="4593442" cy="216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white">
          <a:xfrm>
            <a:off x="1547031" y="2552294"/>
            <a:ext cx="7596969" cy="104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defTabSz="898884">
              <a:spcBef>
                <a:spcPct val="0"/>
              </a:spcBef>
            </a:pPr>
            <a:r>
              <a:rPr lang="en-US" altLang="ko-KR" sz="2200" b="1" dirty="0"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2200" b="1" dirty="0">
                <a:latin typeface="MD개성체" pitchFamily="18" charset="-127"/>
                <a:ea typeface="MD개성체" pitchFamily="18" charset="-127"/>
              </a:rPr>
              <a:t>한 무제가 고조선과의 전쟁에서 </a:t>
            </a:r>
            <a:r>
              <a:rPr lang="en-US" altLang="ko-KR" sz="2200" b="1" dirty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2200" b="1" dirty="0">
                <a:latin typeface="MD개성체" pitchFamily="18" charset="-127"/>
                <a:ea typeface="MD개성체" pitchFamily="18" charset="-127"/>
              </a:rPr>
              <a:t>년 동안  싸움을 </a:t>
            </a:r>
            <a:r>
              <a:rPr lang="ko-KR" altLang="en-US" sz="2200" b="1" dirty="0" err="1">
                <a:latin typeface="MD개성체" pitchFamily="18" charset="-127"/>
                <a:ea typeface="MD개성체" pitchFamily="18" charset="-127"/>
              </a:rPr>
              <a:t>치뤘다</a:t>
            </a:r>
            <a:r>
              <a:rPr lang="en-US" altLang="ko-KR" sz="2200" b="1" dirty="0">
                <a:latin typeface="MD개성체" pitchFamily="18" charset="-127"/>
                <a:ea typeface="MD개성체" pitchFamily="18" charset="-127"/>
              </a:rPr>
              <a:t>"  </a:t>
            </a:r>
            <a:r>
              <a:rPr lang="en-US" altLang="ko-KR" sz="2200" dirty="0">
                <a:latin typeface="MD개성체" pitchFamily="18" charset="-127"/>
                <a:ea typeface="MD개성체" pitchFamily="18" charset="-127"/>
              </a:rPr>
              <a:t>    </a:t>
            </a:r>
          </a:p>
          <a:p>
            <a:pPr algn="r" defTabSz="898884">
              <a:spcBef>
                <a:spcPct val="0"/>
              </a:spcBef>
            </a:pPr>
            <a:r>
              <a:rPr lang="en-US" altLang="ko-KR" sz="2200" dirty="0">
                <a:latin typeface="MD개성체" pitchFamily="18" charset="-127"/>
                <a:ea typeface="MD개성체" pitchFamily="18" charset="-127"/>
              </a:rPr>
              <a:t>                                            </a:t>
            </a:r>
            <a:r>
              <a:rPr lang="en-US" altLang="ko-KR" sz="2200" b="1" dirty="0">
                <a:latin typeface="MD개성체" pitchFamily="18" charset="-127"/>
                <a:ea typeface="MD개성체" pitchFamily="18" charset="-127"/>
              </a:rPr>
              <a:t>                            </a:t>
            </a:r>
            <a:r>
              <a:rPr lang="ko-KR" altLang="en-US" dirty="0" err="1">
                <a:latin typeface="HY나무B" pitchFamily="18" charset="-127"/>
                <a:ea typeface="HY나무B" pitchFamily="18" charset="-127"/>
              </a:rPr>
              <a:t>사마천</a:t>
            </a:r>
            <a:r>
              <a:rPr lang="ko-KR" altLang="en-US" dirty="0">
                <a:latin typeface="HY나무B" pitchFamily="18" charset="-127"/>
                <a:ea typeface="HY나무B" pitchFamily="18" charset="-127"/>
              </a:rPr>
              <a:t>「</a:t>
            </a:r>
            <a:r>
              <a:rPr lang="ko-KR" altLang="en-US" dirty="0" err="1">
                <a:latin typeface="HY나무B" pitchFamily="18" charset="-127"/>
                <a:ea typeface="HY나무B" pitchFamily="18" charset="-127"/>
              </a:rPr>
              <a:t>사기中</a:t>
            </a:r>
            <a:r>
              <a:rPr lang="ko-KR" altLang="en-US" b="1" dirty="0">
                <a:solidFill>
                  <a:srgbClr val="FFFFFF"/>
                </a:solidFill>
                <a:latin typeface="HY나무B" pitchFamily="18" charset="-127"/>
                <a:ea typeface="HY나무B" pitchFamily="18" charset="-127"/>
              </a:rPr>
              <a:t>」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16" y="3429000"/>
            <a:ext cx="4593442" cy="219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7"/>
          <p:cNvSpPr>
            <a:spLocks noChangeArrowheads="1"/>
          </p:cNvSpPr>
          <p:nvPr/>
        </p:nvSpPr>
        <p:spPr bwMode="white">
          <a:xfrm>
            <a:off x="270016" y="5619177"/>
            <a:ext cx="8873984" cy="70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r" defTabSz="898884">
              <a:spcBef>
                <a:spcPct val="0"/>
              </a:spcBef>
            </a:pPr>
            <a:r>
              <a:rPr lang="en-US" altLang="ko-KR" sz="2200" b="1" dirty="0"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2200" b="1" dirty="0">
                <a:latin typeface="MD개성체" pitchFamily="18" charset="-127"/>
                <a:ea typeface="MD개성체" pitchFamily="18" charset="-127"/>
              </a:rPr>
              <a:t>고조선은 송화강 </a:t>
            </a:r>
            <a:r>
              <a:rPr lang="ko-KR" altLang="en-US" sz="2200" b="1" dirty="0" err="1">
                <a:latin typeface="MD개성체" pitchFamily="18" charset="-127"/>
                <a:ea typeface="MD개성체" pitchFamily="18" charset="-127"/>
              </a:rPr>
              <a:t>아사달</a:t>
            </a:r>
            <a:r>
              <a:rPr lang="ko-KR" altLang="en-US" sz="2200" b="1" dirty="0">
                <a:latin typeface="MD개성체" pitchFamily="18" charset="-127"/>
                <a:ea typeface="MD개성체" pitchFamily="18" charset="-127"/>
              </a:rPr>
              <a:t>→ </a:t>
            </a:r>
            <a:r>
              <a:rPr lang="ko-KR" altLang="en-US" sz="2200" b="1" dirty="0" err="1">
                <a:latin typeface="MD개성체" pitchFamily="18" charset="-127"/>
                <a:ea typeface="MD개성체" pitchFamily="18" charset="-127"/>
              </a:rPr>
              <a:t>백악산</a:t>
            </a:r>
            <a:r>
              <a:rPr lang="ko-KR" altLang="en-US" sz="2200" b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200" b="1" dirty="0" err="1">
                <a:latin typeface="MD개성체" pitchFamily="18" charset="-127"/>
                <a:ea typeface="MD개성체" pitchFamily="18" charset="-127"/>
              </a:rPr>
              <a:t>아사달</a:t>
            </a:r>
            <a:r>
              <a:rPr lang="ko-KR" altLang="en-US" sz="2200" b="1" dirty="0">
                <a:latin typeface="MD개성체" pitchFamily="18" charset="-127"/>
                <a:ea typeface="MD개성체" pitchFamily="18" charset="-127"/>
              </a:rPr>
              <a:t>→ </a:t>
            </a:r>
            <a:r>
              <a:rPr lang="ko-KR" altLang="en-US" sz="2200" b="1" dirty="0" err="1">
                <a:latin typeface="MD개성체" pitchFamily="18" charset="-127"/>
                <a:ea typeface="MD개성체" pitchFamily="18" charset="-127"/>
              </a:rPr>
              <a:t>장당경으로</a:t>
            </a:r>
            <a:r>
              <a:rPr lang="ko-KR" altLang="en-US" sz="2200" b="1" dirty="0">
                <a:latin typeface="MD개성체" pitchFamily="18" charset="-127"/>
                <a:ea typeface="MD개성체" pitchFamily="18" charset="-127"/>
              </a:rPr>
              <a:t> 옮겼다</a:t>
            </a:r>
            <a:r>
              <a:rPr lang="en-US" altLang="ko-KR" sz="2200" b="1" dirty="0">
                <a:latin typeface="MD개성체" pitchFamily="18" charset="-127"/>
                <a:ea typeface="MD개성체" pitchFamily="18" charset="-127"/>
              </a:rPr>
              <a:t>"</a:t>
            </a:r>
          </a:p>
          <a:p>
            <a:pPr algn="r" defTabSz="898884">
              <a:spcBef>
                <a:spcPct val="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                                                                                  </a:t>
            </a:r>
            <a:r>
              <a:rPr lang="ko-KR" altLang="en-US" dirty="0">
                <a:latin typeface="HY나무B" pitchFamily="18" charset="-127"/>
                <a:ea typeface="HY나무B" pitchFamily="18" charset="-127"/>
              </a:rPr>
              <a:t>「</a:t>
            </a:r>
            <a:r>
              <a:rPr lang="ko-KR" altLang="en-US" dirty="0" err="1">
                <a:latin typeface="HY나무B" pitchFamily="18" charset="-127"/>
                <a:ea typeface="HY나무B" pitchFamily="18" charset="-127"/>
              </a:rPr>
              <a:t>삼국유사中</a:t>
            </a:r>
            <a:r>
              <a:rPr lang="ko-KR" altLang="en-US" dirty="0">
                <a:latin typeface="HY나무B" pitchFamily="18" charset="-127"/>
                <a:ea typeface="HY나무B" pitchFamily="18" charset="-127"/>
              </a:rPr>
              <a:t>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신상미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white">
          <a:xfrm>
            <a:off x="538443" y="527295"/>
            <a:ext cx="2520675" cy="9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defTabSz="898884">
              <a:spcBef>
                <a:spcPct val="0"/>
              </a:spcBef>
            </a:pPr>
            <a:r>
              <a:rPr lang="ko-KR" altLang="en-US" sz="5700" b="1" dirty="0">
                <a:latin typeface="365햇살한조각" pitchFamily="18" charset="-127"/>
                <a:ea typeface="365햇살한조각" pitchFamily="18" charset="-127"/>
              </a:rPr>
              <a:t>고구려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white">
          <a:xfrm>
            <a:off x="5687800" y="1894765"/>
            <a:ext cx="1512087" cy="5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defTabSz="898884">
              <a:spcBef>
                <a:spcPct val="0"/>
              </a:spcBef>
            </a:pPr>
            <a:r>
              <a:rPr lang="ko-KR" altLang="en-US" sz="3200" b="1" dirty="0" err="1">
                <a:latin typeface="맑은 고딕" pitchFamily="50" charset="-127"/>
                <a:ea typeface="맑은 고딕" pitchFamily="50" charset="-127"/>
              </a:rPr>
              <a:t>중국曰</a:t>
            </a: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white">
          <a:xfrm>
            <a:off x="3886638" y="2850883"/>
            <a:ext cx="4861869" cy="117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98884">
              <a:spcBef>
                <a:spcPct val="0"/>
              </a:spcBef>
            </a:pPr>
            <a:r>
              <a:rPr lang="en-US" altLang="ko-KR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고구려는 중국 고대 </a:t>
            </a:r>
          </a:p>
          <a:p>
            <a:pPr algn="ctr" defTabSz="898884">
              <a:spcBef>
                <a:spcPct val="0"/>
              </a:spcBef>
            </a:pPr>
            <a:r>
              <a:rPr lang="ko-KR" altLang="en-US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3500" b="1" dirty="0" err="1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고이족의</a:t>
            </a:r>
            <a:r>
              <a:rPr lang="ko-KR" altLang="en-US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 후예이다</a:t>
            </a:r>
            <a:r>
              <a:rPr lang="en-US" altLang="ko-KR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"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white">
          <a:xfrm>
            <a:off x="4139181" y="4434353"/>
            <a:ext cx="4609325" cy="11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98884">
              <a:spcBef>
                <a:spcPct val="0"/>
              </a:spcBef>
            </a:pPr>
            <a:r>
              <a:rPr lang="en-US" altLang="ko-KR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고려와 고구려는 </a:t>
            </a:r>
          </a:p>
          <a:p>
            <a:pPr algn="ctr" defTabSz="898884">
              <a:spcBef>
                <a:spcPct val="0"/>
              </a:spcBef>
            </a:pPr>
            <a:r>
              <a:rPr lang="ko-KR" altLang="en-US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 관계없다</a:t>
            </a:r>
            <a:r>
              <a:rPr lang="en-US" altLang="ko-KR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"</a:t>
            </a: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44" y="1894765"/>
            <a:ext cx="2970172" cy="419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신상미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609"/>
            <a:ext cx="9144000" cy="1143000"/>
          </a:xfrm>
        </p:spPr>
        <p:txBody>
          <a:bodyPr/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간도의 지리적 근거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4943920" cy="533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521" y="1231233"/>
            <a:ext cx="29523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MD개성체" pitchFamily="18" charset="-127"/>
                <a:ea typeface="MD개성체" pitchFamily="18" charset="-127"/>
              </a:rPr>
              <a:t>간도지역 위치</a:t>
            </a:r>
            <a:endParaRPr lang="en-US" altLang="ko-KR" sz="12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1. </a:t>
            </a:r>
            <a:r>
              <a:rPr lang="ko-KR" altLang="en-US" sz="1200" b="1" dirty="0" smtClean="0">
                <a:latin typeface="MD개성체" pitchFamily="18" charset="-127"/>
                <a:ea typeface="MD개성체" pitchFamily="18" charset="-127"/>
              </a:rPr>
              <a:t>북방 </a:t>
            </a:r>
            <a:r>
              <a:rPr lang="ko-KR" altLang="en-US" sz="1200" b="1" dirty="0" err="1" smtClean="0">
                <a:latin typeface="MD개성체" pitchFamily="18" charset="-127"/>
                <a:ea typeface="MD개성체" pitchFamily="18" charset="-127"/>
              </a:rPr>
              <a:t>고토지역</a:t>
            </a:r>
            <a:r>
              <a:rPr lang="ko-KR" altLang="en-US" sz="1200" b="1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(B.C 2333~A.D 926)</a:t>
            </a:r>
          </a:p>
          <a:p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한민족이 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3300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년 통치</a:t>
            </a:r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200" dirty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2. </a:t>
            </a:r>
            <a:r>
              <a:rPr lang="ko-KR" altLang="en-US" sz="1200" b="1" dirty="0" smtClean="0">
                <a:latin typeface="MD개성체" pitchFamily="18" charset="-127"/>
                <a:ea typeface="MD개성체" pitchFamily="18" charset="-127"/>
              </a:rPr>
              <a:t>심</a:t>
            </a:r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-</a:t>
            </a:r>
            <a:r>
              <a:rPr lang="ko-KR" altLang="en-US" sz="1200" b="1" dirty="0" err="1" smtClean="0">
                <a:latin typeface="MD개성체" pitchFamily="18" charset="-127"/>
                <a:ea typeface="MD개성체" pitchFamily="18" charset="-127"/>
              </a:rPr>
              <a:t>요지역</a:t>
            </a:r>
            <a:r>
              <a:rPr lang="ko-KR" altLang="en-US" sz="1200" b="1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(1667~1845 </a:t>
            </a:r>
            <a:r>
              <a:rPr lang="ko-KR" altLang="en-US" sz="1200" b="1" dirty="0" err="1" smtClean="0">
                <a:latin typeface="MD개성체" pitchFamily="18" charset="-127"/>
                <a:ea typeface="MD개성체" pitchFamily="18" charset="-127"/>
              </a:rPr>
              <a:t>봉금실시</a:t>
            </a:r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200" dirty="0" err="1" smtClean="0">
                <a:latin typeface="MD개성체" pitchFamily="18" charset="-127"/>
                <a:ea typeface="MD개성체" pitchFamily="18" charset="-127"/>
              </a:rPr>
              <a:t>변책을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설치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한족 출입을 엄금함</a:t>
            </a:r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3. </a:t>
            </a:r>
            <a:r>
              <a:rPr lang="ko-KR" altLang="en-US" sz="1200" b="1" dirty="0" err="1" smtClean="0">
                <a:latin typeface="MD개성체" pitchFamily="18" charset="-127"/>
                <a:ea typeface="MD개성체" pitchFamily="18" charset="-127"/>
              </a:rPr>
              <a:t>서간도지역</a:t>
            </a:r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(1881 </a:t>
            </a:r>
            <a:r>
              <a:rPr lang="ko-KR" altLang="en-US" sz="1200" b="1" dirty="0" smtClean="0">
                <a:latin typeface="MD개성체" pitchFamily="18" charset="-127"/>
                <a:ea typeface="MD개성체" pitchFamily="18" charset="-127"/>
              </a:rPr>
              <a:t>조선 </a:t>
            </a:r>
            <a:r>
              <a:rPr lang="ko-KR" altLang="en-US" sz="1200" b="1" dirty="0" err="1" smtClean="0">
                <a:latin typeface="MD개성체" pitchFamily="18" charset="-127"/>
                <a:ea typeface="MD개성체" pitchFamily="18" charset="-127"/>
              </a:rPr>
              <a:t>봉금해제</a:t>
            </a:r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 1700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년 부터 조선인 부락이 형성됨</a:t>
            </a:r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200" dirty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4. </a:t>
            </a:r>
            <a:r>
              <a:rPr lang="ko-KR" altLang="en-US" sz="1200" b="1" dirty="0" smtClean="0">
                <a:latin typeface="MD개성체" pitchFamily="18" charset="-127"/>
                <a:ea typeface="MD개성체" pitchFamily="18" charset="-127"/>
              </a:rPr>
              <a:t>북간도지역 </a:t>
            </a:r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(1881 </a:t>
            </a:r>
            <a:r>
              <a:rPr lang="ko-KR" altLang="en-US" sz="1200" b="1" dirty="0" err="1" smtClean="0">
                <a:latin typeface="MD개성체" pitchFamily="18" charset="-127"/>
                <a:ea typeface="MD개성체" pitchFamily="18" charset="-127"/>
              </a:rPr>
              <a:t>봉금해제</a:t>
            </a:r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)</a:t>
            </a:r>
          </a:p>
          <a:p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 1872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ko-KR" altLang="en-US" sz="1200" dirty="0" err="1" smtClean="0">
                <a:latin typeface="MD개성체" pitchFamily="18" charset="-127"/>
                <a:ea typeface="MD개성체" pitchFamily="18" charset="-127"/>
              </a:rPr>
              <a:t>동변도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개방 후 재중동포 부락형성</a:t>
            </a:r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200" dirty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5. </a:t>
            </a:r>
            <a:r>
              <a:rPr lang="ko-KR" altLang="en-US" sz="1200" b="1" dirty="0" smtClean="0">
                <a:latin typeface="MD개성체" pitchFamily="18" charset="-127"/>
                <a:ea typeface="MD개성체" pitchFamily="18" charset="-127"/>
              </a:rPr>
              <a:t>동간도 지역</a:t>
            </a:r>
            <a:endParaRPr lang="en-US" altLang="ko-KR" sz="12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 1920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년 로마교황청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간도지구를 </a:t>
            </a:r>
            <a:r>
              <a:rPr lang="ko-KR" altLang="en-US" sz="1200" dirty="0" err="1" smtClean="0">
                <a:latin typeface="MD개성체" pitchFamily="18" charset="-127"/>
                <a:ea typeface="MD개성체" pitchFamily="18" charset="-127"/>
              </a:rPr>
              <a:t>한국령으로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지정함</a:t>
            </a:r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200" dirty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200" b="1" dirty="0" smtClean="0">
                <a:latin typeface="MD개성체" pitchFamily="18" charset="-127"/>
                <a:ea typeface="MD개성체" pitchFamily="18" charset="-127"/>
              </a:rPr>
              <a:t>6. </a:t>
            </a:r>
            <a:r>
              <a:rPr lang="ko-KR" altLang="en-US" sz="1200" b="1" dirty="0" err="1" smtClean="0">
                <a:latin typeface="MD개성체" pitchFamily="18" charset="-127"/>
                <a:ea typeface="MD개성체" pitchFamily="18" charset="-127"/>
              </a:rPr>
              <a:t>알동</a:t>
            </a:r>
            <a:r>
              <a:rPr lang="ko-KR" altLang="en-US" sz="1200" b="1" dirty="0" smtClean="0">
                <a:latin typeface="MD개성체" pitchFamily="18" charset="-127"/>
                <a:ea typeface="MD개성체" pitchFamily="18" charset="-127"/>
              </a:rPr>
              <a:t> 연해주지역</a:t>
            </a:r>
            <a:endParaRPr lang="en-US" altLang="ko-KR" sz="12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2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1860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년 북경조약으로 연해주를 러시아에 불법적으로 넘겨줌</a:t>
            </a:r>
            <a:endParaRPr lang="en-US" altLang="ko-KR" sz="1200" dirty="0" smtClean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630360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출처 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간도되찾기운동본부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이경태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6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557" y="331942"/>
            <a:ext cx="3815162" cy="312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292" y="3429000"/>
            <a:ext cx="2789103" cy="307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white">
          <a:xfrm>
            <a:off x="1043531" y="1267412"/>
            <a:ext cx="7801863" cy="10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98884">
              <a:spcBef>
                <a:spcPct val="0"/>
              </a:spcBef>
            </a:pPr>
            <a:r>
              <a:rPr lang="en-US" altLang="ko-KR" sz="3000" b="1" dirty="0">
                <a:solidFill>
                  <a:srgbClr val="FFFFFF"/>
                </a:solidFill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3000" b="1" dirty="0" err="1">
                <a:solidFill>
                  <a:srgbClr val="FFFFFF"/>
                </a:solidFill>
                <a:latin typeface="MD개성체" pitchFamily="18" charset="-127"/>
                <a:ea typeface="MD개성체" pitchFamily="18" charset="-127"/>
              </a:rPr>
              <a:t>고이족은</a:t>
            </a:r>
            <a:r>
              <a:rPr lang="ko-KR" altLang="en-US" sz="3000" b="1" dirty="0">
                <a:solidFill>
                  <a:srgbClr val="FFFFFF"/>
                </a:solidFill>
                <a:latin typeface="MD개성체" pitchFamily="18" charset="-127"/>
                <a:ea typeface="MD개성체" pitchFamily="18" charset="-127"/>
              </a:rPr>
              <a:t> 기원전 </a:t>
            </a:r>
            <a:r>
              <a:rPr lang="en-US" altLang="ko-KR" sz="3000" b="1" dirty="0">
                <a:latin typeface="MD개성체" pitchFamily="18" charset="-127"/>
                <a:ea typeface="MD개성체" pitchFamily="18" charset="-127"/>
              </a:rPr>
              <a:t>10</a:t>
            </a:r>
            <a:r>
              <a:rPr lang="ko-KR" altLang="en-US" sz="3000" b="1" dirty="0">
                <a:latin typeface="MD개성체" pitchFamily="18" charset="-127"/>
                <a:ea typeface="MD개성체" pitchFamily="18" charset="-127"/>
              </a:rPr>
              <a:t>세기경에 등장한 종족</a:t>
            </a:r>
            <a:r>
              <a:rPr lang="en-US" altLang="ko-KR" sz="3000" b="1" dirty="0">
                <a:latin typeface="MD개성체" pitchFamily="18" charset="-127"/>
                <a:ea typeface="MD개성체" pitchFamily="18" charset="-127"/>
              </a:rPr>
              <a:t>,    </a:t>
            </a:r>
            <a:r>
              <a:rPr lang="ko-KR" altLang="en-US" sz="3000" b="1" dirty="0">
                <a:solidFill>
                  <a:srgbClr val="FFFFFF"/>
                </a:solidFill>
                <a:latin typeface="MD개성체" pitchFamily="18" charset="-127"/>
                <a:ea typeface="MD개성체" pitchFamily="18" charset="-127"/>
              </a:rPr>
              <a:t>고구려는 기원전 </a:t>
            </a:r>
            <a:r>
              <a:rPr lang="ko-KR" altLang="en-US" sz="3000" b="1" dirty="0" smtClean="0">
                <a:solidFill>
                  <a:srgbClr val="FFFFFF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3000" b="1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3000" b="1" dirty="0">
                <a:latin typeface="MD개성체" pitchFamily="18" charset="-127"/>
                <a:ea typeface="MD개성체" pitchFamily="18" charset="-127"/>
              </a:rPr>
              <a:t>세기에 건국된 나라이다</a:t>
            </a:r>
            <a:r>
              <a:rPr lang="en-US" altLang="ko-KR" sz="3000" b="1" dirty="0">
                <a:latin typeface="MD개성체" pitchFamily="18" charset="-127"/>
                <a:ea typeface="MD개성체" pitchFamily="18" charset="-127"/>
              </a:rPr>
              <a:t>"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white">
          <a:xfrm>
            <a:off x="77829" y="4235824"/>
            <a:ext cx="5978463" cy="14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98884">
              <a:spcBef>
                <a:spcPct val="0"/>
              </a:spcBef>
            </a:pPr>
            <a:r>
              <a:rPr lang="en-US" altLang="ko-KR" sz="3000" b="1" dirty="0"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3000" b="1" dirty="0">
                <a:latin typeface="MD개성체" pitchFamily="18" charset="-127"/>
                <a:ea typeface="MD개성체" pitchFamily="18" charset="-127"/>
              </a:rPr>
              <a:t>고구려는 고조선과</a:t>
            </a:r>
            <a:r>
              <a:rPr lang="en-US" altLang="ko-KR" sz="3000" b="1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3000" b="1" dirty="0">
                <a:latin typeface="MD개성체" pitchFamily="18" charset="-127"/>
                <a:ea typeface="MD개성체" pitchFamily="18" charset="-127"/>
              </a:rPr>
              <a:t>부여계통의      </a:t>
            </a:r>
            <a:r>
              <a:rPr lang="ko-KR" altLang="en-US" sz="3000" b="1" dirty="0" err="1">
                <a:latin typeface="MD개성체" pitchFamily="18" charset="-127"/>
                <a:ea typeface="MD개성체" pitchFamily="18" charset="-127"/>
              </a:rPr>
              <a:t>예맥족</a:t>
            </a:r>
            <a:r>
              <a:rPr lang="ko-KR" altLang="en-US" sz="3000" b="1" dirty="0">
                <a:latin typeface="MD개성체" pitchFamily="18" charset="-127"/>
                <a:ea typeface="MD개성체" pitchFamily="18" charset="-127"/>
              </a:rPr>
              <a:t> 이다</a:t>
            </a:r>
            <a:r>
              <a:rPr lang="en-US" altLang="ko-KR" sz="3000" b="1" dirty="0">
                <a:latin typeface="MD개성체" pitchFamily="18" charset="-127"/>
                <a:ea typeface="MD개성체" pitchFamily="18" charset="-127"/>
              </a:rPr>
              <a:t>"</a:t>
            </a:r>
          </a:p>
          <a:p>
            <a:pPr defTabSz="898884">
              <a:spcBef>
                <a:spcPct val="0"/>
              </a:spcBef>
            </a:pPr>
            <a:r>
              <a:rPr lang="en-US" altLang="ko-KR" sz="3000" b="1" dirty="0"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신상미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068" y="471707"/>
            <a:ext cx="5184300" cy="233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ChangeArrowheads="1"/>
          </p:cNvSpPr>
          <p:nvPr/>
        </p:nvSpPr>
        <p:spPr bwMode="white">
          <a:xfrm>
            <a:off x="449498" y="3429000"/>
            <a:ext cx="8694503" cy="240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98884">
              <a:spcBef>
                <a:spcPct val="0"/>
              </a:spcBef>
            </a:pPr>
            <a:r>
              <a:rPr lang="en-US" altLang="ko-KR" sz="2800" b="1" dirty="0"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2800" b="1" dirty="0">
                <a:latin typeface="MD개성체" pitchFamily="18" charset="-127"/>
                <a:ea typeface="MD개성체" pitchFamily="18" charset="-127"/>
              </a:rPr>
              <a:t>고려가 고구려의 </a:t>
            </a:r>
            <a:r>
              <a:rPr lang="ko-KR" altLang="en-US" sz="2800" b="1" dirty="0" err="1">
                <a:latin typeface="MD개성체" pitchFamily="18" charset="-127"/>
                <a:ea typeface="MD개성체" pitchFamily="18" charset="-127"/>
              </a:rPr>
              <a:t>옛땅을</a:t>
            </a:r>
            <a:r>
              <a:rPr lang="ko-KR" altLang="en-US" sz="2800" b="1" dirty="0">
                <a:latin typeface="MD개성체" pitchFamily="18" charset="-127"/>
                <a:ea typeface="MD개성체" pitchFamily="18" charset="-127"/>
              </a:rPr>
              <a:t> 차지하고 있어</a:t>
            </a:r>
            <a:r>
              <a:rPr lang="en-US" altLang="ko-KR" sz="2800" b="1" dirty="0">
                <a:latin typeface="MD개성체" pitchFamily="18" charset="-127"/>
                <a:ea typeface="MD개성체" pitchFamily="18" charset="-127"/>
              </a:rPr>
              <a:t>,</a:t>
            </a:r>
          </a:p>
          <a:p>
            <a:pPr algn="ctr" defTabSz="898884">
              <a:spcBef>
                <a:spcPct val="0"/>
              </a:spcBef>
            </a:pPr>
            <a:r>
              <a:rPr lang="en-US" altLang="ko-KR" sz="2800" b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800" b="1" dirty="0">
                <a:latin typeface="MD개성체" pitchFamily="18" charset="-127"/>
                <a:ea typeface="MD개성체" pitchFamily="18" charset="-127"/>
              </a:rPr>
              <a:t>나라이름도 고려라고 하여 평양을 도읍지로 삼았다</a:t>
            </a:r>
            <a:r>
              <a:rPr lang="en-US" altLang="ko-KR" sz="2800" b="1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2800" b="1" dirty="0">
                <a:latin typeface="MD개성체" pitchFamily="18" charset="-127"/>
                <a:ea typeface="MD개성체" pitchFamily="18" charset="-127"/>
              </a:rPr>
              <a:t>고구려의 땅을 경계로 한다면</a:t>
            </a:r>
            <a:r>
              <a:rPr lang="en-US" altLang="ko-KR" sz="2800" b="1" dirty="0">
                <a:latin typeface="MD개성체" pitchFamily="18" charset="-127"/>
                <a:ea typeface="MD개성체" pitchFamily="18" charset="-127"/>
              </a:rPr>
              <a:t>,</a:t>
            </a:r>
          </a:p>
          <a:p>
            <a:pPr algn="ctr" defTabSz="898884">
              <a:spcBef>
                <a:spcPct val="0"/>
              </a:spcBef>
            </a:pPr>
            <a:r>
              <a:rPr lang="en-US" altLang="ko-KR" sz="2800" b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2800" b="1" dirty="0" err="1">
                <a:latin typeface="MD개성체" pitchFamily="18" charset="-127"/>
                <a:ea typeface="MD개성체" pitchFamily="18" charset="-127"/>
              </a:rPr>
              <a:t>요나라의</a:t>
            </a:r>
            <a:r>
              <a:rPr lang="ko-KR" altLang="en-US" sz="2800" b="1" dirty="0">
                <a:latin typeface="MD개성체" pitchFamily="18" charset="-127"/>
                <a:ea typeface="MD개성체" pitchFamily="18" charset="-127"/>
              </a:rPr>
              <a:t> 경계도 그 </a:t>
            </a:r>
            <a:r>
              <a:rPr lang="ko-KR" altLang="en-US" sz="2800" b="1" dirty="0" err="1">
                <a:latin typeface="MD개성체" pitchFamily="18" charset="-127"/>
                <a:ea typeface="MD개성체" pitchFamily="18" charset="-127"/>
              </a:rPr>
              <a:t>동경안에</a:t>
            </a:r>
            <a:r>
              <a:rPr lang="ko-KR" altLang="en-US" sz="2800" b="1" dirty="0">
                <a:latin typeface="MD개성체" pitchFamily="18" charset="-127"/>
                <a:ea typeface="MD개성체" pitchFamily="18" charset="-127"/>
              </a:rPr>
              <a:t> 있다</a:t>
            </a:r>
            <a:r>
              <a:rPr lang="en-US" altLang="ko-KR" sz="2800" b="1" dirty="0">
                <a:latin typeface="MD개성체" pitchFamily="18" charset="-127"/>
                <a:ea typeface="MD개성체" pitchFamily="18" charset="-127"/>
              </a:rPr>
              <a:t>"</a:t>
            </a:r>
          </a:p>
          <a:p>
            <a:pPr defTabSz="898884">
              <a:spcBef>
                <a:spcPct val="0"/>
              </a:spcBef>
            </a:pPr>
            <a:endParaRPr lang="en-US" altLang="ko-KR" sz="1900" b="1" dirty="0">
              <a:latin typeface="맑은 고딕" pitchFamily="50" charset="-127"/>
              <a:ea typeface="맑은 고딕" pitchFamily="50" charset="-127"/>
            </a:endParaRPr>
          </a:p>
          <a:p>
            <a:pPr defTabSz="898884">
              <a:spcBef>
                <a:spcPct val="0"/>
              </a:spcBef>
            </a:pPr>
            <a:endParaRPr lang="en-US" altLang="ko-KR" sz="19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white">
          <a:xfrm>
            <a:off x="3905697" y="5411118"/>
            <a:ext cx="5058822" cy="40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r" defTabSz="898884">
              <a:spcBef>
                <a:spcPct val="0"/>
              </a:spcBef>
            </a:pPr>
            <a:r>
              <a:rPr lang="ko-KR" altLang="en-US" sz="2000" dirty="0">
                <a:latin typeface="HY나무B" pitchFamily="18" charset="-127"/>
                <a:ea typeface="HY나무B" pitchFamily="18" charset="-127"/>
              </a:rPr>
              <a:t>「</a:t>
            </a:r>
            <a:r>
              <a:rPr lang="ko-KR" altLang="en-US" sz="2000" dirty="0" err="1">
                <a:latin typeface="HY나무B" pitchFamily="18" charset="-127"/>
                <a:ea typeface="HY나무B" pitchFamily="18" charset="-127"/>
              </a:rPr>
              <a:t>서희장군과</a:t>
            </a:r>
            <a:r>
              <a:rPr lang="ko-KR" altLang="en-US" sz="2000" dirty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2000" dirty="0" err="1">
                <a:latin typeface="HY나무B" pitchFamily="18" charset="-127"/>
                <a:ea typeface="HY나무B" pitchFamily="18" charset="-127"/>
              </a:rPr>
              <a:t>소손녕장군의</a:t>
            </a:r>
            <a:r>
              <a:rPr lang="ko-KR" altLang="en-US" sz="2000" dirty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2000" dirty="0" err="1">
                <a:latin typeface="HY나무B" pitchFamily="18" charset="-127"/>
                <a:ea typeface="HY나무B" pitchFamily="18" charset="-127"/>
              </a:rPr>
              <a:t>외교담판中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신상미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white">
          <a:xfrm>
            <a:off x="466968" y="331942"/>
            <a:ext cx="2015588" cy="97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defTabSz="898884">
              <a:spcBef>
                <a:spcPct val="0"/>
              </a:spcBef>
            </a:pPr>
            <a:r>
              <a:rPr lang="ko-KR" altLang="en-US" sz="5700" b="1" dirty="0">
                <a:latin typeface="365햇살한조각" pitchFamily="18" charset="-127"/>
                <a:ea typeface="365햇살한조각" pitchFamily="18" charset="-127"/>
              </a:rPr>
              <a:t>발해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969" y="1675589"/>
            <a:ext cx="3492732" cy="438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white">
          <a:xfrm>
            <a:off x="5363781" y="2045647"/>
            <a:ext cx="1872637" cy="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57593">
              <a:spcBef>
                <a:spcPct val="0"/>
              </a:spcBef>
            </a:pPr>
            <a:r>
              <a:rPr lang="ko-KR" altLang="en-US" sz="3300" b="1" dirty="0">
                <a:latin typeface="맑은 고딕" pitchFamily="50" charset="-127"/>
                <a:ea typeface="맑은 고딕" pitchFamily="50" charset="-127"/>
              </a:rPr>
              <a:t>중국 曰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white">
          <a:xfrm>
            <a:off x="3305309" y="3024000"/>
            <a:ext cx="5989581" cy="170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98884">
              <a:spcBef>
                <a:spcPct val="0"/>
              </a:spcBef>
            </a:pPr>
            <a:r>
              <a:rPr lang="en-US" altLang="ko-KR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발해의 처음 국호는</a:t>
            </a:r>
          </a:p>
          <a:p>
            <a:pPr algn="ctr" defTabSz="898884">
              <a:spcBef>
                <a:spcPct val="0"/>
              </a:spcBef>
            </a:pPr>
            <a:r>
              <a:rPr lang="ko-KR" altLang="en-US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 말갈이며</a:t>
            </a:r>
            <a:r>
              <a:rPr lang="en-US" altLang="ko-KR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,</a:t>
            </a:r>
          </a:p>
          <a:p>
            <a:pPr algn="ctr" defTabSz="898884">
              <a:spcBef>
                <a:spcPct val="0"/>
              </a:spcBef>
            </a:pPr>
            <a:r>
              <a:rPr lang="en-US" altLang="ko-KR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당의 문화를  모방했다</a:t>
            </a:r>
            <a:r>
              <a:rPr lang="en-US" altLang="ko-KR" sz="3500" b="1" dirty="0">
                <a:solidFill>
                  <a:srgbClr val="C00000"/>
                </a:solidFill>
                <a:latin typeface="MD개성체" pitchFamily="18" charset="-127"/>
                <a:ea typeface="MD개성체" pitchFamily="18" charset="-127"/>
              </a:rPr>
              <a:t>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신상미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39" y="373236"/>
            <a:ext cx="3584855" cy="23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white">
          <a:xfrm>
            <a:off x="3851694" y="660706"/>
            <a:ext cx="5112825" cy="186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defTabSz="898884">
              <a:spcBef>
                <a:spcPct val="0"/>
              </a:spcBef>
            </a:pPr>
            <a:r>
              <a:rPr lang="en-US" altLang="ko-KR" sz="2300" b="1" dirty="0"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2300" b="1" dirty="0" err="1">
                <a:latin typeface="MD개성체" pitchFamily="18" charset="-127"/>
                <a:ea typeface="MD개성체" pitchFamily="18" charset="-127"/>
              </a:rPr>
              <a:t>성력</a:t>
            </a:r>
            <a:r>
              <a:rPr lang="ko-KR" altLang="en-US" sz="2300" b="1" dirty="0">
                <a:latin typeface="MD개성체" pitchFamily="18" charset="-127"/>
                <a:ea typeface="MD개성체" pitchFamily="18" charset="-127"/>
              </a:rPr>
              <a:t> 연간</a:t>
            </a:r>
            <a:r>
              <a:rPr lang="en-US" altLang="ko-KR" sz="2300" b="1" dirty="0">
                <a:latin typeface="MD개성체" pitchFamily="18" charset="-127"/>
                <a:ea typeface="MD개성체" pitchFamily="18" charset="-127"/>
              </a:rPr>
              <a:t>(698</a:t>
            </a:r>
            <a:r>
              <a:rPr lang="ko-KR" altLang="en-US" sz="2300" b="1" dirty="0"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sz="2300" b="1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2300" b="1" dirty="0">
                <a:latin typeface="MD개성체" pitchFamily="18" charset="-127"/>
                <a:ea typeface="MD개성체" pitchFamily="18" charset="-127"/>
              </a:rPr>
              <a:t>에 대조영은 스스로 진국의 왕이라고 하였으며</a:t>
            </a:r>
            <a:r>
              <a:rPr lang="en-US" altLang="ko-KR" sz="2300" b="1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300" b="1" dirty="0">
                <a:latin typeface="MD개성체" pitchFamily="18" charset="-127"/>
                <a:ea typeface="MD개성체" pitchFamily="18" charset="-127"/>
              </a:rPr>
              <a:t>사신을 파견하여 돌궐과 통하였다</a:t>
            </a:r>
            <a:r>
              <a:rPr lang="en-US" altLang="ko-KR" sz="2300" b="1" dirty="0">
                <a:latin typeface="MD개성체" pitchFamily="18" charset="-127"/>
                <a:ea typeface="MD개성체" pitchFamily="18" charset="-127"/>
              </a:rPr>
              <a:t>"</a:t>
            </a:r>
          </a:p>
          <a:p>
            <a:pPr defTabSz="898884">
              <a:spcBef>
                <a:spcPct val="0"/>
              </a:spcBef>
            </a:pPr>
            <a:endParaRPr lang="en-US" altLang="ko-KR" sz="2300" dirty="0">
              <a:latin typeface="맑은 고딕" pitchFamily="50" charset="-127"/>
              <a:ea typeface="맑은 고딕" pitchFamily="50" charset="-127"/>
            </a:endParaRPr>
          </a:p>
          <a:p>
            <a:pPr algn="ctr" defTabSz="898884">
              <a:spcBef>
                <a:spcPct val="0"/>
              </a:spcBef>
            </a:pPr>
            <a:r>
              <a:rPr lang="en-US" altLang="ko-KR" sz="2300" dirty="0">
                <a:latin typeface="맑은 고딕" pitchFamily="50" charset="-127"/>
                <a:ea typeface="맑은 고딕" pitchFamily="50" charset="-127"/>
              </a:rPr>
              <a:t>                               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HY나무B" pitchFamily="18" charset="-127"/>
                <a:ea typeface="HY나무B" pitchFamily="18" charset="-127"/>
              </a:rPr>
              <a:t>「</a:t>
            </a:r>
            <a:r>
              <a:rPr lang="ko-KR" altLang="en-US" dirty="0" err="1">
                <a:latin typeface="HY나무B" pitchFamily="18" charset="-127"/>
                <a:ea typeface="HY나무B" pitchFamily="18" charset="-127"/>
              </a:rPr>
              <a:t>구당서中</a:t>
            </a:r>
            <a:r>
              <a:rPr lang="ko-KR" altLang="en-US" dirty="0">
                <a:latin typeface="HY나무B" pitchFamily="18" charset="-127"/>
                <a:ea typeface="HY나무B" pitchFamily="18" charset="-127"/>
              </a:rPr>
              <a:t>」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221" y="2858823"/>
            <a:ext cx="3934286" cy="231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white">
          <a:xfrm>
            <a:off x="266839" y="3139942"/>
            <a:ext cx="4304367" cy="213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defTabSz="898884">
              <a:spcBef>
                <a:spcPct val="0"/>
              </a:spcBef>
            </a:pPr>
            <a:r>
              <a:rPr lang="en-US" altLang="ko-KR" sz="2300" b="1" dirty="0">
                <a:latin typeface="MD개성체" pitchFamily="18" charset="-127"/>
                <a:ea typeface="MD개성체" pitchFamily="18" charset="-127"/>
              </a:rPr>
              <a:t>"</a:t>
            </a:r>
            <a:r>
              <a:rPr lang="ko-KR" altLang="en-US" sz="2300" b="1" dirty="0" err="1">
                <a:latin typeface="MD개성체" pitchFamily="18" charset="-127"/>
                <a:ea typeface="MD개성체" pitchFamily="18" charset="-127"/>
              </a:rPr>
              <a:t>사성</a:t>
            </a:r>
            <a:r>
              <a:rPr lang="ko-KR" altLang="en-US" sz="2300" b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2300" b="1" dirty="0">
                <a:latin typeface="MD개성체" pitchFamily="18" charset="-127"/>
                <a:ea typeface="MD개성체" pitchFamily="18" charset="-127"/>
              </a:rPr>
              <a:t>13</a:t>
            </a:r>
            <a:r>
              <a:rPr lang="ko-KR" altLang="en-US" sz="2300" b="1" dirty="0"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sz="2300" b="1" dirty="0">
                <a:latin typeface="MD개성체" pitchFamily="18" charset="-127"/>
                <a:ea typeface="MD개성체" pitchFamily="18" charset="-127"/>
              </a:rPr>
              <a:t>(696</a:t>
            </a:r>
            <a:r>
              <a:rPr lang="ko-KR" altLang="en-US" sz="2300" b="1" dirty="0">
                <a:latin typeface="MD개성체" pitchFamily="18" charset="-127"/>
                <a:ea typeface="MD개성체" pitchFamily="18" charset="-127"/>
              </a:rPr>
              <a:t>년</a:t>
            </a:r>
            <a:r>
              <a:rPr lang="en-US" altLang="ko-KR" sz="2300" b="1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2300" b="1" dirty="0">
                <a:latin typeface="MD개성체" pitchFamily="18" charset="-127"/>
                <a:ea typeface="MD개성체" pitchFamily="18" charset="-127"/>
              </a:rPr>
              <a:t>에 중상이 고구려 유민을 이끌고 요하를 건너 태백산 동쪽에 나라를 세우고 진국이라 하였다</a:t>
            </a:r>
            <a:r>
              <a:rPr lang="en-US" altLang="ko-KR" sz="2300" b="1" dirty="0">
                <a:latin typeface="MD개성체" pitchFamily="18" charset="-127"/>
                <a:ea typeface="MD개성체" pitchFamily="18" charset="-127"/>
              </a:rPr>
              <a:t>"</a:t>
            </a:r>
          </a:p>
          <a:p>
            <a:pPr defTabSz="898884">
              <a:spcBef>
                <a:spcPct val="0"/>
              </a:spcBef>
            </a:pPr>
            <a:endParaRPr lang="en-US" altLang="ko-KR" sz="2300" dirty="0">
              <a:latin typeface="맑은 고딕" pitchFamily="50" charset="-127"/>
              <a:ea typeface="맑은 고딕" pitchFamily="50" charset="-127"/>
            </a:endParaRPr>
          </a:p>
          <a:p>
            <a:pPr algn="r" defTabSz="898884">
              <a:spcBef>
                <a:spcPct val="0"/>
              </a:spcBef>
            </a:pPr>
            <a:r>
              <a:rPr lang="ko-KR" altLang="en-US" dirty="0">
                <a:latin typeface="HY나무B" pitchFamily="18" charset="-127"/>
                <a:ea typeface="HY나무B" pitchFamily="18" charset="-127"/>
              </a:rPr>
              <a:t>「</a:t>
            </a:r>
            <a:r>
              <a:rPr lang="ko-KR" altLang="en-US" dirty="0" err="1">
                <a:latin typeface="HY나무B" pitchFamily="18" charset="-127"/>
                <a:ea typeface="HY나무B" pitchFamily="18" charset="-127"/>
              </a:rPr>
              <a:t>협계태씨족보</a:t>
            </a:r>
            <a:r>
              <a:rPr lang="ko-KR" altLang="en-US" dirty="0">
                <a:latin typeface="HY나무B" pitchFamily="18" charset="-127"/>
                <a:ea typeface="HY나무B" pitchFamily="18" charset="-127"/>
              </a:rPr>
              <a:t> 권</a:t>
            </a:r>
            <a:r>
              <a:rPr lang="en-US" altLang="ko-KR" dirty="0">
                <a:latin typeface="HY나무B" pitchFamily="18" charset="-127"/>
                <a:ea typeface="HY나무B" pitchFamily="18" charset="-127"/>
              </a:rPr>
              <a:t>1</a:t>
            </a:r>
            <a:r>
              <a:rPr lang="ko-KR" altLang="en-US" dirty="0">
                <a:latin typeface="HY나무B" pitchFamily="18" charset="-127"/>
                <a:ea typeface="HY나무B" pitchFamily="18" charset="-127"/>
              </a:rPr>
              <a:t>中」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white">
          <a:xfrm>
            <a:off x="0" y="5792295"/>
            <a:ext cx="9144000" cy="70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algn="ctr" defTabSz="898884">
              <a:spcBef>
                <a:spcPct val="0"/>
              </a:spcBef>
            </a:pPr>
            <a:r>
              <a:rPr lang="en-US" altLang="ko-KR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"</a:t>
            </a:r>
            <a:r>
              <a:rPr lang="ko-KR" altLang="en-US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발해의 처음 국호는 진국</a:t>
            </a:r>
            <a:r>
              <a:rPr lang="en-US" altLang="ko-KR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(</a:t>
            </a:r>
            <a:r>
              <a:rPr lang="ko-KR" altLang="en-US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震國</a:t>
            </a:r>
            <a:r>
              <a:rPr lang="en-US" altLang="ko-KR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)</a:t>
            </a:r>
            <a:r>
              <a:rPr lang="ko-KR" altLang="en-US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이다</a:t>
            </a:r>
            <a:r>
              <a:rPr lang="en-US" altLang="ko-KR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신상미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751" y="260471"/>
            <a:ext cx="4050234" cy="251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177" y="3429001"/>
            <a:ext cx="4051823" cy="251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428" y="260471"/>
            <a:ext cx="3905696" cy="251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3994644" y="1124471"/>
            <a:ext cx="1297663" cy="648000"/>
          </a:xfrm>
          <a:prstGeom prst="rightArrow">
            <a:avLst>
              <a:gd name="adj1" fmla="val 50000"/>
              <a:gd name="adj2" fmla="val 50061"/>
            </a:avLst>
          </a:prstGeom>
          <a:solidFill>
            <a:srgbClr val="FFFFFF"/>
          </a:solidFill>
          <a:ln w="25400" cmpd="sng" algn="ctr">
            <a:solidFill>
              <a:srgbClr val="CBCAC8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wrap="none" lIns="91477" tIns="45738" rIns="91477" bIns="45738"/>
          <a:lstStyle/>
          <a:p>
            <a:pPr>
              <a:defRPr/>
            </a:pPr>
            <a:endParaRPr lang="ko-KR" altLang="en-US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428" y="3429001"/>
            <a:ext cx="3905696" cy="251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3923168" y="4362883"/>
            <a:ext cx="1296075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mpd="sng" algn="ctr">
            <a:solidFill>
              <a:srgbClr val="CBCAC8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wrap="none" lIns="91477" tIns="45738" rIns="91477" bIns="45738"/>
          <a:lstStyle/>
          <a:p>
            <a:pPr>
              <a:defRPr/>
            </a:pPr>
            <a:endParaRPr lang="ko-KR" altLang="en-US"/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white">
          <a:xfrm>
            <a:off x="736984" y="2887412"/>
            <a:ext cx="7668444" cy="3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defTabSz="898884">
              <a:spcBef>
                <a:spcPct val="0"/>
              </a:spcBef>
            </a:pPr>
            <a:r>
              <a:rPr lang="en-US" altLang="ko-KR" dirty="0">
                <a:latin typeface="Tahoma" pitchFamily="34" charset="0"/>
              </a:rPr>
              <a:t> 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고구려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굴식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돌방무덤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                               발해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굴식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돌방무덤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white">
          <a:xfrm>
            <a:off x="268428" y="6163942"/>
            <a:ext cx="8605557" cy="3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>
            <a:spAutoFit/>
          </a:bodyPr>
          <a:lstStyle/>
          <a:p>
            <a:pPr defTabSz="898884">
              <a:spcBef>
                <a:spcPct val="0"/>
              </a:spcBef>
            </a:pPr>
            <a:r>
              <a:rPr lang="en-US" altLang="ko-KR" dirty="0">
                <a:latin typeface="Tahoma" pitchFamily="34" charset="0"/>
              </a:rPr>
              <a:t>             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고구려 온돌시설                                      발해 온돌시설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신상미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위로 구부러진 리본 4"/>
          <p:cNvSpPr/>
          <p:nvPr/>
        </p:nvSpPr>
        <p:spPr>
          <a:xfrm>
            <a:off x="251520" y="476672"/>
            <a:ext cx="8712968" cy="1368152"/>
          </a:xfrm>
          <a:prstGeom prst="ellipse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4000" b="1" dirty="0">
                <a:latin typeface="365햇살한조각" pitchFamily="18" charset="-127"/>
                <a:ea typeface="365햇살한조각" pitchFamily="18" charset="-127"/>
              </a:rPr>
              <a:t>간도 되찾기 </a:t>
            </a:r>
            <a:r>
              <a:rPr lang="ko-KR" altLang="en-US" sz="4000" b="1" dirty="0" smtClean="0">
                <a:latin typeface="365햇살한조각" pitchFamily="18" charset="-127"/>
                <a:ea typeface="365햇살한조각" pitchFamily="18" charset="-127"/>
              </a:rPr>
              <a:t>운동</a:t>
            </a:r>
            <a:endParaRPr lang="ko-KR" altLang="en-US" sz="4000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간도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되찾기 운동본부에서 우선 </a:t>
            </a:r>
            <a:r>
              <a:rPr lang="ko-KR" altLang="en-US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국회에 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“</a:t>
            </a:r>
            <a:r>
              <a:rPr lang="ko-KR" altLang="en-US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간도는 </a:t>
            </a:r>
            <a:r>
              <a:rPr lang="ko-KR" altLang="en-US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한국 </a:t>
            </a:r>
            <a:r>
              <a:rPr lang="ko-KR" altLang="en-US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영토다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!”</a:t>
            </a:r>
            <a:r>
              <a:rPr lang="ko-KR" altLang="en-US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는 </a:t>
            </a:r>
            <a:r>
              <a:rPr lang="ko-KR" altLang="en-US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것을 먼저 주장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하였다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2004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9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월에 국회회관 로비에서 간도에 관련된 자료전시회를 갖고 국회의원들에게 간도가 한국 땅이라는 사실을 알리고 이를 계기로 국회 의원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59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명의 서명으로 청일 간도협약 원천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무효안을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국회 외교통상위원회에 상정하고 그 통과를 위한 집회를 열었지만 이해부족과 외교적 마찰을 우려하는 소극적인 태도로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17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대 국회 만료와 함께 폐기 되고 말았다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이어 같은 해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10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월 국회의 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외교통상부 </a:t>
            </a:r>
            <a:r>
              <a:rPr lang="ko-KR" altLang="en-US" i="1" dirty="0" err="1">
                <a:latin typeface="MD개성체" pitchFamily="18" charset="-127"/>
                <a:ea typeface="MD개성체" pitchFamily="18" charset="-127"/>
              </a:rPr>
              <a:t>국청감사에서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 청일 간도 협약 </a:t>
            </a:r>
            <a:r>
              <a:rPr lang="ko-KR" altLang="en-US" i="1" dirty="0" err="1">
                <a:latin typeface="MD개성체" pitchFamily="18" charset="-127"/>
                <a:ea typeface="MD개성체" pitchFamily="18" charset="-127"/>
              </a:rPr>
              <a:t>무효안이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i="1" dirty="0" err="1">
                <a:latin typeface="MD개성체" pitchFamily="18" charset="-127"/>
                <a:ea typeface="MD개성체" pitchFamily="18" charset="-127"/>
              </a:rPr>
              <a:t>국정감에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 채택되었다</a:t>
            </a:r>
            <a:r>
              <a:rPr lang="en-US" altLang="ko-KR" i="1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이에 간도 되찾기 운동본부가 </a:t>
            </a:r>
            <a:r>
              <a:rPr lang="ko-KR" altLang="en-US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외교통상부앞에서</a:t>
            </a:r>
            <a:r>
              <a:rPr lang="ko-KR" altLang="en-US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청일간도 협약 무효 시위를 벌여 당시 외교부 반기문 장관에게 청일간도협약의 국제법상의 성격을 질문했다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이에 반기문 총장은 간도협약은 법리상 무료라고 선언하였지만 현실적으로 영토문제는 달리 생각하여야 한다고 발언했다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dirty="0">
              <a:latin typeface="MD개성체" pitchFamily="18" charset="-127"/>
              <a:ea typeface="MD개성체" pitchFamily="18" charset="-127"/>
            </a:endParaRP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라인찬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179165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한국 정부가 해야 할 노력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endParaRPr lang="en-US" altLang="ko-KR" dirty="0" smtClean="0"/>
          </a:p>
          <a:p>
            <a:pPr marL="514350" indent="-514350">
              <a:buFont typeface="+mj-lt"/>
              <a:buAutoNum type="arabicParenR"/>
            </a:pP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중국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정부 측에서는 남북 통일 대비해서 동북공정을 통행 간도의 영유권을 고착화 하려고 하고 있다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이에 맞서 한국 정부가 </a:t>
            </a:r>
            <a:r>
              <a:rPr lang="ko-KR" altLang="en-US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간도협약 무효를 중국에 공식적으로 통고하도록 해야 한다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i="1" dirty="0" smtClean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  <a:p>
            <a:pPr>
              <a:buNone/>
            </a:pP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2) 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구체적으로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청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일 간에 불법적으로 맺은 </a:t>
            </a:r>
            <a:r>
              <a:rPr lang="ko-KR" altLang="en-US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간도협약을 무효화 시키고 간도 협약 이전의 영유권 분쟁 상태로 만들어 놔야 한다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3)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그리고 국회 통일외교통상위원회에 제출된</a:t>
            </a:r>
            <a:r>
              <a:rPr lang="ko-KR" altLang="en-US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간도협약무효결</a:t>
            </a:r>
            <a:endParaRPr lang="en-US" altLang="ko-KR" i="1" dirty="0" smtClean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의안을 국회 상임위를 걸쳐 국회 </a:t>
            </a:r>
            <a:r>
              <a:rPr lang="ko-KR" altLang="en-US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본위회</a:t>
            </a:r>
            <a:r>
              <a:rPr lang="ko-KR" altLang="en-US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에서 반드시 통과 </a:t>
            </a:r>
            <a:endParaRPr lang="en-US" altLang="ko-KR" i="1" dirty="0" smtClean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시켜야한다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왜냐하면 지금 당장이라도 간도를 찾지 </a:t>
            </a: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못한다 하더라도 다음 세대에서 누군가가 찾을 수 있는 </a:t>
            </a: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근거를 찾아야 할 당위성이 필요하기 때문이다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dirty="0" smtClean="0">
              <a:latin typeface="MD개성체" pitchFamily="18" charset="-127"/>
              <a:ea typeface="MD개성체" pitchFamily="18" charset="-127"/>
            </a:endParaRPr>
          </a:p>
          <a:p>
            <a:endParaRPr lang="ko-KR" altLang="en-US" dirty="0" smtClean="0">
              <a:latin typeface="MD개성체" pitchFamily="18" charset="-127"/>
              <a:ea typeface="MD개성체" pitchFamily="18" charset="-127"/>
            </a:endParaRPr>
          </a:p>
          <a:p>
            <a:pPr marL="0" indent="0">
              <a:buNone/>
            </a:pPr>
            <a:endParaRPr lang="ko-KR" altLang="en-US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라인찬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98223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ko-KR" altLang="en-US" b="1" dirty="0">
                <a:latin typeface="365햇살한조각" pitchFamily="18" charset="-127"/>
                <a:ea typeface="365햇살한조각" pitchFamily="18" charset="-127"/>
              </a:rPr>
              <a:t>국민적 홍보와 조직적 활동 </a:t>
            </a:r>
            <a:r>
              <a:rPr lang="ko-KR" altLang="en-US" b="1" dirty="0" err="1" smtClean="0">
                <a:latin typeface="365햇살한조각" pitchFamily="18" charset="-127"/>
                <a:ea typeface="365햇살한조각" pitchFamily="18" charset="-127"/>
              </a:rPr>
              <a:t>전개의노력</a:t>
            </a:r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 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62500" lnSpcReduction="20000"/>
          </a:bodyPr>
          <a:lstStyle/>
          <a:p>
            <a:pPr fontAlgn="base" latinLnBrk="0"/>
            <a:endParaRPr lang="en-US" altLang="ko-KR" dirty="0" smtClean="0"/>
          </a:p>
          <a:p>
            <a:pPr fontAlgn="base" latinLnBrk="0"/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남한과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북한이 분단되어 있어도 간도 되찾는 운동은 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전략적으로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접근하여야 된다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dirty="0">
              <a:latin typeface="MD개성체" pitchFamily="18" charset="-127"/>
              <a:ea typeface="MD개성체" pitchFamily="18" charset="-127"/>
            </a:endParaRPr>
          </a:p>
          <a:p>
            <a:pPr fontAlgn="base" latinLnBrk="0"/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 fontAlgn="base" latinLnBrk="0">
              <a:buNone/>
            </a:pPr>
            <a:r>
              <a:rPr lang="ko-KR" altLang="en-US" i="1" dirty="0" smtClean="0">
                <a:latin typeface="MD개성체" pitchFamily="18" charset="-127"/>
                <a:ea typeface="MD개성체" pitchFamily="18" charset="-127"/>
              </a:rPr>
              <a:t>    즉 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통일이 되기 이전과 통일된 이후의 두 단계를 설정해서 각기 다른 운동 방식을 전개 해야 한다</a:t>
            </a:r>
            <a:r>
              <a:rPr lang="en-US" altLang="ko-KR" i="1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그러나 제일 중요한 것은</a:t>
            </a:r>
            <a:r>
              <a:rPr lang="ko-KR" altLang="en-US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대한 대국민 홍보를 꾸준히 전개 </a:t>
            </a:r>
            <a:r>
              <a:rPr lang="ko-KR" altLang="en-US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해야한다</a:t>
            </a:r>
            <a:r>
              <a:rPr lang="ko-KR" altLang="en-US" i="1" dirty="0" err="1" smtClean="0">
                <a:latin typeface="MD개성체" pitchFamily="18" charset="-127"/>
                <a:ea typeface="MD개성체" pitchFamily="18" charset="-127"/>
              </a:rPr>
              <a:t>는</a:t>
            </a:r>
            <a:r>
              <a:rPr lang="ko-KR" altLang="en-US" i="1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것이다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온 국민이 중국의 동북공정이 간도영유권의 고착화하고 있는 것을 간파하고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이에 적극적으로 대처하도록 조직적 활동을 전개하도록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해야한다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dirty="0">
              <a:latin typeface="MD개성체" pitchFamily="18" charset="-127"/>
              <a:ea typeface="MD개성체" pitchFamily="18" charset="-127"/>
            </a:endParaRPr>
          </a:p>
          <a:p>
            <a:pPr fontAlgn="base" latinLnBrk="0"/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 fontAlgn="base" latinLnBrk="0">
              <a:buNone/>
            </a:pP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    그리고 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한국 영토를 한반도와 부속도서로 한정한 헌법 제</a:t>
            </a:r>
            <a:r>
              <a:rPr lang="en-US" altLang="ko-KR" i="1" dirty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i="1" dirty="0">
                <a:latin typeface="MD개성체" pitchFamily="18" charset="-127"/>
                <a:ea typeface="MD개성체" pitchFamily="18" charset="-127"/>
              </a:rPr>
              <a:t>조의 내용을 북방영토를 포함한 내용으로 수정하는 것이 </a:t>
            </a:r>
            <a:r>
              <a:rPr lang="ko-KR" altLang="en-US" i="1" dirty="0" smtClean="0">
                <a:latin typeface="MD개성체" pitchFamily="18" charset="-127"/>
                <a:ea typeface="MD개성체" pitchFamily="18" charset="-127"/>
              </a:rPr>
              <a:t>좋다</a:t>
            </a:r>
            <a:r>
              <a:rPr lang="en-US" altLang="ko-KR" i="1" dirty="0"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i="1" dirty="0" smtClean="0">
              <a:latin typeface="MD개성체" pitchFamily="18" charset="-127"/>
              <a:ea typeface="MD개성체" pitchFamily="18" charset="-127"/>
            </a:endParaRPr>
          </a:p>
          <a:p>
            <a:pPr fontAlgn="base" latinLnBrk="0">
              <a:buNone/>
            </a:pP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또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교과서나 역사서 및 지도에 간도 지역이 포함 되도록 해야 한다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간도를 되찾기 위해서는 그 무엇보다 국민적 홍보를 통해서 간도에 대한 관심과 영토의식을 가지고 힘을 모으는 일이 가장 중요하기 때문이다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dirty="0">
              <a:latin typeface="MD개성체" pitchFamily="18" charset="-127"/>
              <a:ea typeface="MD개성체" pitchFamily="18" charset="-127"/>
            </a:endParaRPr>
          </a:p>
          <a:p>
            <a:endParaRPr lang="ko-KR" altLang="en-US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라인찬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8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3729" y="620688"/>
            <a:ext cx="8229600" cy="778098"/>
          </a:xfrm>
        </p:spPr>
        <p:txBody>
          <a:bodyPr>
            <a:noAutofit/>
          </a:bodyPr>
          <a:lstStyle/>
          <a:p>
            <a:r>
              <a:rPr lang="ko-KR" altLang="en-US" sz="3500" b="1" dirty="0">
                <a:latin typeface="365햇살한조각" pitchFamily="18" charset="-127"/>
                <a:ea typeface="365햇살한조각" pitchFamily="18" charset="-127"/>
              </a:rPr>
              <a:t>간도에 대해 더 관심을 가져야 하는 이유</a:t>
            </a:r>
            <a:r>
              <a:rPr lang="ko-KR" altLang="en-US" sz="4000" dirty="0"/>
              <a:t/>
            </a:r>
            <a:br>
              <a:rPr lang="ko-KR" altLang="en-US" sz="4000" dirty="0"/>
            </a:br>
            <a:endParaRPr lang="ko-KR" altLang="en-US" sz="3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07978"/>
            <a:ext cx="4320479" cy="451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742264" y="1700808"/>
            <a:ext cx="4139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dirty="0">
                <a:latin typeface="HY바다M" pitchFamily="18" charset="-127"/>
                <a:ea typeface="HY바다M" pitchFamily="18" charset="-127"/>
              </a:rPr>
              <a:t>첫째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한국정부는 간도협약 무효를 중국에 공식적으로 통고하여 간도협약을 무효화시키고 간도지역을 간도 협약 이전의 영유권 분쟁의 상태로 만들어야 한다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 fontAlgn="base" latinLnBrk="0"/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둘째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간도에 대한 대국민 홍보를 좀 더 적극적으로 전개해야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한다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fontAlgn="base" latinLnBrk="0"/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셋째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간도 영유권 분쟁이 일어날 때 주민의 의사가 결정적인 변수가 될 것에 대비해 간도 동포의 인구 감소를 막고 그들에게 민족의식과 역사의식 등을 고취시켜야 하다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pPr fontAlgn="base" latinLnBrk="0"/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넷째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국제사법재판소에서 유리하게 해결하기 위해 국제적 협력을 강화해야 할 것이다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 </a:t>
            </a: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err="1" smtClean="0">
                <a:latin typeface="HY나무B" pitchFamily="18" charset="-127"/>
                <a:ea typeface="HY나무B" pitchFamily="18" charset="-127"/>
              </a:rPr>
              <a:t>라인찬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32986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아래로 구부러진 리본 4"/>
          <p:cNvSpPr/>
          <p:nvPr/>
        </p:nvSpPr>
        <p:spPr>
          <a:xfrm>
            <a:off x="107504" y="188640"/>
            <a:ext cx="8892480" cy="1440160"/>
          </a:xfrm>
          <a:prstGeom prst="ellipse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간도분쟁은 무엇일까</a:t>
            </a:r>
            <a:r>
              <a:rPr lang="en-US" altLang="ko-KR" b="1" dirty="0" smtClean="0">
                <a:latin typeface="365햇살한조각" pitchFamily="18" charset="-127"/>
                <a:ea typeface="365햇살한조각" pitchFamily="18" charset="-127"/>
              </a:rPr>
              <a:t>?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일반적으로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간도분쟁은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백두산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정계비의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내용을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둘러싼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국경분쟁인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법률적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분쟁으로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알고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있지만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실제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분쟁의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실상은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백두산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일대의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간도지역에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대한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영유권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분쟁임과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동시에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정치적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분쟁이다</a:t>
            </a:r>
            <a:r>
              <a:rPr lang="en-US" altLang="ko-KR" i="1" dirty="0" smtClean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>
              <a:buNone/>
            </a:pPr>
            <a:r>
              <a:rPr lang="ko-KR" altLang="en-US" sz="2800" dirty="0" smtClean="0">
                <a:latin typeface="MD개성체" pitchFamily="18" charset="-127"/>
                <a:ea typeface="MD개성체" pitchFamily="18" charset="-127"/>
              </a:rPr>
              <a:t>  </a:t>
            </a:r>
            <a:r>
              <a:rPr lang="en-US" altLang="ko-KR" sz="2800" dirty="0" smtClean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sz="2800" dirty="0" smtClean="0">
                <a:latin typeface="MD개성체" pitchFamily="18" charset="-127"/>
                <a:ea typeface="MD개성체" pitchFamily="18" charset="-127"/>
              </a:rPr>
              <a:t>한국</a:t>
            </a:r>
            <a:r>
              <a:rPr lang="en-US" altLang="ko-KR" sz="28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800" dirty="0">
                <a:latin typeface="MD개성체" pitchFamily="18" charset="-127"/>
                <a:ea typeface="MD개성체" pitchFamily="18" charset="-127"/>
              </a:rPr>
              <a:t>중국</a:t>
            </a:r>
            <a:r>
              <a:rPr lang="en-US" altLang="ko-KR" sz="28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800" dirty="0">
                <a:latin typeface="MD개성체" pitchFamily="18" charset="-127"/>
                <a:ea typeface="MD개성체" pitchFamily="18" charset="-127"/>
              </a:rPr>
              <a:t>러시아</a:t>
            </a:r>
            <a:r>
              <a:rPr lang="en-US" altLang="ko-KR" sz="28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2800" dirty="0">
                <a:latin typeface="MD개성체" pitchFamily="18" charset="-127"/>
                <a:ea typeface="MD개성체" pitchFamily="18" charset="-127"/>
              </a:rPr>
              <a:t>일본이 개입된 정치적 </a:t>
            </a:r>
            <a:r>
              <a:rPr lang="ko-KR" altLang="en-US" sz="2800" dirty="0" smtClean="0">
                <a:latin typeface="MD개성체" pitchFamily="18" charset="-127"/>
                <a:ea typeface="MD개성체" pitchFamily="18" charset="-127"/>
              </a:rPr>
              <a:t>분쟁</a:t>
            </a:r>
            <a:r>
              <a:rPr lang="en-US" altLang="ko-KR" sz="2800" dirty="0" smtClean="0">
                <a:latin typeface="MD개성체" pitchFamily="18" charset="-127"/>
                <a:ea typeface="MD개성체" pitchFamily="18" charset="-127"/>
              </a:rPr>
              <a:t>)</a:t>
            </a:r>
            <a:endParaRPr lang="ko-KR" altLang="en-US" sz="2800" dirty="0">
              <a:latin typeface="MD개성체" pitchFamily="18" charset="-127"/>
              <a:ea typeface="MD개성체" pitchFamily="18" charset="-127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배세영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059607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간도에 관한 외국기록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pic>
        <p:nvPicPr>
          <p:cNvPr id="4098" name="Picture 2" descr="http://imgnews.naver.net/image/047/2004/10/15/gauzari_191857_1%5b245786%5d.jpg?type=w5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176464" cy="22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1500" y="3715504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effectLst/>
                <a:latin typeface="MD개성체" pitchFamily="18" charset="-127"/>
                <a:ea typeface="MD개성체" pitchFamily="18" charset="-127"/>
              </a:rPr>
              <a:t> 1855</a:t>
            </a:r>
            <a:r>
              <a:rPr lang="ko-KR" altLang="en-US" dirty="0" smtClean="0">
                <a:effectLst/>
                <a:latin typeface="MD개성체" pitchFamily="18" charset="-127"/>
                <a:ea typeface="MD개성체" pitchFamily="18" charset="-127"/>
              </a:rPr>
              <a:t>년 파리지리학회지에 실린 지도의 일부</a:t>
            </a:r>
            <a:r>
              <a:rPr lang="en-US" altLang="ko-KR" dirty="0" smtClean="0">
                <a:effectLst/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smtClean="0">
                <a:effectLst/>
                <a:latin typeface="MD개성체" pitchFamily="18" charset="-127"/>
                <a:ea typeface="MD개성체" pitchFamily="18" charset="-127"/>
              </a:rPr>
              <a:t>1846</a:t>
            </a:r>
            <a:r>
              <a:rPr lang="ko-KR" altLang="en-US" dirty="0" smtClean="0">
                <a:effectLst/>
                <a:latin typeface="MD개성체" pitchFamily="18" charset="-127"/>
                <a:ea typeface="MD개성체" pitchFamily="18" charset="-127"/>
              </a:rPr>
              <a:t>년 김대건 신부의 지도라고 설명이 붙어있다</a:t>
            </a:r>
            <a:r>
              <a:rPr lang="en-US" altLang="ko-KR" dirty="0" smtClean="0">
                <a:effectLst/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dirty="0" smtClean="0">
                <a:effectLst/>
                <a:latin typeface="MD개성체" pitchFamily="18" charset="-127"/>
                <a:ea typeface="MD개성체" pitchFamily="18" charset="-127"/>
              </a:rPr>
              <a:t>오른 쪽 상단의 지도를 보면 압록강 이북도 조선영토로 되어있다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r>
              <a:rPr lang="en-US" altLang="ko-KR" dirty="0">
                <a:effectLst/>
              </a:rPr>
              <a:t> </a:t>
            </a:r>
            <a:endParaRPr lang="en-US" altLang="ko-KR" dirty="0" smtClean="0">
              <a:effectLst/>
            </a:endParaRPr>
          </a:p>
          <a:p>
            <a:pPr algn="r"/>
            <a:r>
              <a:rPr lang="ko-KR" altLang="en-US" dirty="0" smtClean="0">
                <a:effectLst/>
                <a:latin typeface="HY나무B" pitchFamily="18" charset="-127"/>
                <a:ea typeface="HY나무B" pitchFamily="18" charset="-127"/>
              </a:rPr>
              <a:t>       </a:t>
            </a:r>
            <a:r>
              <a:rPr lang="ko-KR" altLang="en-US" sz="1000" dirty="0" smtClean="0">
                <a:effectLst/>
                <a:latin typeface="HY나무B" pitchFamily="18" charset="-127"/>
                <a:ea typeface="HY나무B" pitchFamily="18" charset="-127"/>
              </a:rPr>
              <a:t>출처 </a:t>
            </a:r>
            <a:r>
              <a:rPr lang="en-US" altLang="ko-KR" sz="1000" dirty="0" smtClean="0">
                <a:effectLst/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1000" dirty="0" err="1" smtClean="0">
                <a:effectLst/>
                <a:latin typeface="HY나무B" pitchFamily="18" charset="-127"/>
                <a:ea typeface="HY나무B" pitchFamily="18" charset="-127"/>
              </a:rPr>
              <a:t>오마이뉴스</a:t>
            </a:r>
            <a:r>
              <a:rPr lang="ko-KR" altLang="en-US" sz="1000" dirty="0" smtClean="0">
                <a:effectLst/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1000" dirty="0" smtClean="0">
                <a:effectLst/>
                <a:latin typeface="HY나무B" pitchFamily="18" charset="-127"/>
                <a:ea typeface="HY나무B" pitchFamily="18" charset="-127"/>
              </a:rPr>
              <a:t>/</a:t>
            </a:r>
            <a:r>
              <a:rPr lang="ko-KR" altLang="en-US" sz="1000" dirty="0" err="1" smtClean="0">
                <a:effectLst/>
                <a:latin typeface="HY나무B" pitchFamily="18" charset="-127"/>
                <a:ea typeface="HY나무B" pitchFamily="18" charset="-127"/>
              </a:rPr>
              <a:t>오마이뉴스</a:t>
            </a:r>
            <a:r>
              <a:rPr lang="ko-KR" altLang="en-US" sz="1000" dirty="0" smtClean="0">
                <a:effectLst/>
                <a:latin typeface="HY나무B" pitchFamily="18" charset="-127"/>
                <a:ea typeface="HY나무B" pitchFamily="18" charset="-127"/>
              </a:rPr>
              <a:t> 기자</a:t>
            </a:r>
            <a:endParaRPr lang="ko-KR" altLang="en-US" sz="1000" dirty="0" smtClean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100" name="Picture 4" descr="http://www.megapass.co.kr/~serving1/etc/Map_CoreaWithGand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82744"/>
            <a:ext cx="3771900" cy="44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371793" y="5611403"/>
            <a:ext cx="3036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effectLst/>
                <a:latin typeface="MD개성체" pitchFamily="18" charset="-127"/>
                <a:ea typeface="MD개성체" pitchFamily="18" charset="-127"/>
              </a:rPr>
              <a:t>로마교황청의 조선교구지도</a:t>
            </a:r>
            <a:endParaRPr lang="ko-KR" altLang="en-US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023828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나무B" pitchFamily="18" charset="-127"/>
                <a:ea typeface="HY나무B" pitchFamily="18" charset="-127"/>
              </a:rPr>
              <a:t>출처 </a:t>
            </a:r>
            <a:r>
              <a:rPr lang="en-US" altLang="ko-KR" sz="1000" dirty="0" smtClean="0">
                <a:latin typeface="HY나무B" pitchFamily="18" charset="-127"/>
                <a:ea typeface="HY나무B" pitchFamily="18" charset="-127"/>
              </a:rPr>
              <a:t>: </a:t>
            </a:r>
            <a:r>
              <a:rPr lang="ko-KR" altLang="en-US" sz="1000" dirty="0" err="1" smtClean="0">
                <a:latin typeface="HY나무B" pitchFamily="18" charset="-127"/>
                <a:ea typeface="HY나무B" pitchFamily="18" charset="-127"/>
              </a:rPr>
              <a:t>네이버지식인</a:t>
            </a:r>
            <a:r>
              <a:rPr lang="en-US" altLang="ko-KR" sz="1000" dirty="0">
                <a:latin typeface="HY나무B" pitchFamily="18" charset="-127"/>
                <a:ea typeface="HY나무B" pitchFamily="18" charset="-127"/>
              </a:rPr>
              <a:t>/</a:t>
            </a:r>
            <a:r>
              <a:rPr lang="ko-KR" altLang="en-US" sz="1000" dirty="0" smtClean="0">
                <a:latin typeface="HY나무B" pitchFamily="18" charset="-127"/>
                <a:ea typeface="HY나무B" pitchFamily="18" charset="-127"/>
              </a:rPr>
              <a:t>작성자 미래인</a:t>
            </a:r>
            <a:endParaRPr lang="ko-KR" altLang="en-US" sz="10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이경태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0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643192" cy="922114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 smtClean="0">
                <a:latin typeface="365햇살한조각" pitchFamily="18" charset="-127"/>
                <a:ea typeface="365햇살한조각" pitchFamily="18" charset="-127"/>
              </a:rPr>
              <a:t>간도분쟁의 성격과 현황</a:t>
            </a:r>
            <a:endParaRPr lang="ko-KR" altLang="en-US" sz="4000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88843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83968" y="17728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간도의 위치는 백두산 북쪽의 만주 지역 일대로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서간도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압록강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송화강의 상류지방인 백두산 일대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와 동간도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(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북간도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–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훈춘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왕청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연길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황룡현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등 포함지역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로 구분된다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pPr fontAlgn="base"/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최근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동북아시아 지역의 성장으로 동북아시아의 전략적 요충지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중국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러시아의 시베리아 지역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몽골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남북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교루의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중심에 위치해 있기 때문에 간도의 지리적 중요성은 높아지는 것이다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dirty="0"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283968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간도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영유권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분쟁과정을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간략하게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정리하면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다음과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같다</a:t>
            </a:r>
            <a:r>
              <a:rPr lang="en-US" altLang="ko-KR" i="1" dirty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옛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고구려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영토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–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숙종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(1712)때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백두산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정계비를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통해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우리영토를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포함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–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조선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,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청과의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영토분쟁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–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청일간의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간도협약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(1909)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으로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청나라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영토로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인정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–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해방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후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우리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영토</a:t>
            </a:r>
            <a:r>
              <a:rPr lang="en-US" altLang="ko-KR" i="1" dirty="0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i="1" dirty="0" err="1">
                <a:solidFill>
                  <a:srgbClr val="FF0000"/>
                </a:solidFill>
                <a:latin typeface="MD개성체" pitchFamily="18" charset="-127"/>
                <a:ea typeface="MD개성체" pitchFamily="18" charset="-127"/>
              </a:rPr>
              <a:t>주장</a:t>
            </a:r>
            <a:endParaRPr lang="en-US" altLang="ko-KR" i="1" dirty="0">
              <a:solidFill>
                <a:srgbClr val="FF0000"/>
              </a:solidFill>
              <a:latin typeface="MD개성체" pitchFamily="18" charset="-127"/>
              <a:ea typeface="MD개성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배세영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5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우리가 간도를 </a:t>
            </a:r>
            <a:r>
              <a:rPr lang="ko-KR" altLang="en-US" b="1" dirty="0" err="1" smtClean="0">
                <a:latin typeface="365햇살한조각" pitchFamily="18" charset="-127"/>
                <a:ea typeface="365햇살한조각" pitchFamily="18" charset="-127"/>
              </a:rPr>
              <a:t>되찾아야하는</a:t>
            </a:r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 이유</a:t>
            </a:r>
            <a:r>
              <a:rPr lang="en-US" altLang="ko-KR" b="1" dirty="0" smtClean="0">
                <a:latin typeface="365햇살한조각" pitchFamily="18" charset="-127"/>
                <a:ea typeface="365햇살한조각" pitchFamily="18" charset="-127"/>
              </a:rPr>
              <a:t>1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1)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민족건국의 발상지이자 동양문화의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시원          지이기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때문이다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endParaRPr lang="ko-KR" altLang="en-US" dirty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2)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간도는 동북아의 전략적 요충지이기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때문      이다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endParaRPr lang="ko-KR" altLang="en-US" dirty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3)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재중동포의 위상확립과 민족정체성 회복을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위해 간도를 되찾아야 한다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4)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민족의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역사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문화 및 동질성의 회복 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배세영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5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간도를 되찾아야 하는 이유</a:t>
            </a:r>
            <a:r>
              <a:rPr lang="en-US" altLang="ko-KR" b="1" dirty="0" smtClean="0">
                <a:latin typeface="365햇살한조각" pitchFamily="18" charset="-127"/>
                <a:ea typeface="365햇살한조각" pitchFamily="18" charset="-127"/>
              </a:rPr>
              <a:t>2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5)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장래</a:t>
            </a:r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우리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민족의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생존공간으로서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절대적으로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필요한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>
                <a:latin typeface="MD개성체" pitchFamily="18" charset="-127"/>
                <a:ea typeface="MD개성체" pitchFamily="18" charset="-127"/>
              </a:rPr>
              <a:t>지역이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dirty="0" err="1" smtClean="0">
                <a:latin typeface="MD개성체" pitchFamily="18" charset="-127"/>
                <a:ea typeface="MD개성체" pitchFamily="18" charset="-127"/>
              </a:rPr>
              <a:t>간도지역이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기 때문</a:t>
            </a: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6)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우리가 간도영유권을 주장하지 않으면 중국의 취득시효를 인정해주는 결과를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초래하기 때문</a:t>
            </a:r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dirty="0" smtClean="0">
                <a:latin typeface="MD개성체" pitchFamily="18" charset="-127"/>
                <a:ea typeface="MD개성체" pitchFamily="18" charset="-127"/>
              </a:rPr>
              <a:t>7)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간도영유권 주장은 우리가 마땅히 주장해야 할 권리임과 동시에 </a:t>
            </a:r>
            <a:r>
              <a:rPr lang="en-US" altLang="ko-KR" dirty="0">
                <a:latin typeface="MD개성체" pitchFamily="18" charset="-127"/>
                <a:ea typeface="MD개성체" pitchFamily="18" charset="-127"/>
              </a:rPr>
              <a:t>1992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년 굴욕 외교였던 </a:t>
            </a:r>
            <a:r>
              <a:rPr lang="ko-KR" altLang="en-US" dirty="0" err="1">
                <a:latin typeface="MD개성체" pitchFamily="18" charset="-127"/>
                <a:ea typeface="MD개성체" pitchFamily="18" charset="-127"/>
              </a:rPr>
              <a:t>한중수교</a:t>
            </a:r>
            <a:r>
              <a:rPr lang="ko-KR" altLang="en-US" dirty="0">
                <a:latin typeface="MD개성체" pitchFamily="18" charset="-127"/>
                <a:ea typeface="MD개성체" pitchFamily="18" charset="-127"/>
              </a:rPr>
              <a:t> 관계의 청산이기 </a:t>
            </a:r>
            <a:r>
              <a:rPr lang="ko-KR" altLang="en-US" dirty="0" smtClean="0">
                <a:latin typeface="MD개성체" pitchFamily="18" charset="-127"/>
                <a:ea typeface="MD개성체" pitchFamily="18" charset="-127"/>
              </a:rPr>
              <a:t>때문</a:t>
            </a:r>
            <a:endParaRPr lang="en-US" altLang="ko-KR" dirty="0">
              <a:latin typeface="MD개성체" pitchFamily="18" charset="-127"/>
              <a:ea typeface="MD개성체" pitchFamily="18" charset="-127"/>
            </a:endParaRP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배세영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0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B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2660719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365햇살한조각" pitchFamily="18" charset="-127"/>
                <a:ea typeface="365햇살한조각" pitchFamily="18" charset="-127"/>
              </a:rPr>
              <a:t>감사합니다</a:t>
            </a:r>
            <a:endParaRPr lang="ko-KR" altLang="en-US" sz="8000" b="1" dirty="0">
              <a:solidFill>
                <a:schemeClr val="bg1"/>
              </a:solidFill>
              <a:latin typeface="365햇살한조각" pitchFamily="18" charset="-127"/>
              <a:ea typeface="365햇살한조각" pitchFamily="18" charset="-127"/>
            </a:endParaRPr>
          </a:p>
        </p:txBody>
      </p:sp>
      <p:grpSp>
        <p:nvGrpSpPr>
          <p:cNvPr id="2" name="그룹 51"/>
          <p:cNvGrpSpPr/>
          <p:nvPr/>
        </p:nvGrpSpPr>
        <p:grpSpPr>
          <a:xfrm>
            <a:off x="4283968" y="1844824"/>
            <a:ext cx="576064" cy="576064"/>
            <a:chOff x="4499992" y="2204864"/>
            <a:chExt cx="1584176" cy="1584176"/>
          </a:xfrm>
        </p:grpSpPr>
        <p:sp>
          <p:nvSpPr>
            <p:cNvPr id="53" name="타원 52"/>
            <p:cNvSpPr/>
            <p:nvPr/>
          </p:nvSpPr>
          <p:spPr>
            <a:xfrm>
              <a:off x="4499992" y="2204864"/>
              <a:ext cx="1584176" cy="15841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644007" y="2375073"/>
              <a:ext cx="1296144" cy="129614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grpSp>
          <p:nvGrpSpPr>
            <p:cNvPr id="3" name="그룹 24"/>
            <p:cNvGrpSpPr/>
            <p:nvPr/>
          </p:nvGrpSpPr>
          <p:grpSpPr>
            <a:xfrm>
              <a:off x="4644008" y="2375074"/>
              <a:ext cx="1296144" cy="1296144"/>
              <a:chOff x="4644008" y="2375074"/>
              <a:chExt cx="1296144" cy="1296144"/>
            </a:xfrm>
          </p:grpSpPr>
          <p:cxnSp>
            <p:nvCxnSpPr>
              <p:cNvPr id="59" name="직선 연결선 58"/>
              <p:cNvCxnSpPr>
                <a:stCxn id="54" idx="0"/>
              </p:cNvCxnSpPr>
              <p:nvPr/>
            </p:nvCxnSpPr>
            <p:spPr>
              <a:xfrm>
                <a:off x="5292081" y="2375074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>
                <a:stCxn id="54" idx="2"/>
                <a:endCxn id="54" idx="6"/>
              </p:cNvCxnSpPr>
              <p:nvPr/>
            </p:nvCxnSpPr>
            <p:spPr>
              <a:xfrm>
                <a:off x="4644008" y="3023145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그룹 25"/>
            <p:cNvGrpSpPr/>
            <p:nvPr/>
          </p:nvGrpSpPr>
          <p:grpSpPr>
            <a:xfrm rot="2700000">
              <a:off x="4644008" y="2348880"/>
              <a:ext cx="1296144" cy="1296144"/>
              <a:chOff x="4644008" y="2348880"/>
              <a:chExt cx="1296144" cy="129614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5292080" y="2348880"/>
                <a:ext cx="0" cy="1296144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>
                <a:off x="4644008" y="2996952"/>
                <a:ext cx="1296144" cy="0"/>
              </a:xfrm>
              <a:prstGeom prst="line">
                <a:avLst/>
              </a:prstGeom>
              <a:ln>
                <a:solidFill>
                  <a:srgbClr val="66BB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6"/>
          <p:cNvSpPr/>
          <p:nvPr/>
        </p:nvSpPr>
        <p:spPr>
          <a:xfrm>
            <a:off x="2051720" y="2492896"/>
            <a:ext cx="5040560" cy="1483006"/>
          </a:xfrm>
          <a:custGeom>
            <a:avLst/>
            <a:gdLst>
              <a:gd name="connsiteX0" fmla="*/ 0 w 8630717"/>
              <a:gd name="connsiteY0" fmla="*/ 741503 h 1483005"/>
              <a:gd name="connsiteX1" fmla="*/ 4315359 w 8630717"/>
              <a:gd name="connsiteY1" fmla="*/ 0 h 1483005"/>
              <a:gd name="connsiteX2" fmla="*/ 8630718 w 8630717"/>
              <a:gd name="connsiteY2" fmla="*/ 741503 h 1483005"/>
              <a:gd name="connsiteX3" fmla="*/ 4315359 w 8630717"/>
              <a:gd name="connsiteY3" fmla="*/ 1483006 h 1483005"/>
              <a:gd name="connsiteX4" fmla="*/ 0 w 8630717"/>
              <a:gd name="connsiteY4" fmla="*/ 741503 h 1483005"/>
              <a:gd name="connsiteX0" fmla="*/ 180352 w 8811070"/>
              <a:gd name="connsiteY0" fmla="*/ 778846 h 1520349"/>
              <a:gd name="connsiteX1" fmla="*/ 1176577 w 8811070"/>
              <a:gd name="connsiteY1" fmla="*/ 179663 h 1520349"/>
              <a:gd name="connsiteX2" fmla="*/ 4495711 w 8811070"/>
              <a:gd name="connsiteY2" fmla="*/ 37343 h 1520349"/>
              <a:gd name="connsiteX3" fmla="*/ 8811070 w 8811070"/>
              <a:gd name="connsiteY3" fmla="*/ 778846 h 1520349"/>
              <a:gd name="connsiteX4" fmla="*/ 4495711 w 8811070"/>
              <a:gd name="connsiteY4" fmla="*/ 1520349 h 1520349"/>
              <a:gd name="connsiteX5" fmla="*/ 180352 w 8811070"/>
              <a:gd name="connsiteY5" fmla="*/ 778846 h 1520349"/>
              <a:gd name="connsiteX0" fmla="*/ 186791 w 8770375"/>
              <a:gd name="connsiteY0" fmla="*/ 1165345 h 1532782"/>
              <a:gd name="connsiteX1" fmla="*/ 1135882 w 8770375"/>
              <a:gd name="connsiteY1" fmla="*/ 179663 h 1532782"/>
              <a:gd name="connsiteX2" fmla="*/ 4455016 w 8770375"/>
              <a:gd name="connsiteY2" fmla="*/ 37343 h 1532782"/>
              <a:gd name="connsiteX3" fmla="*/ 8770375 w 8770375"/>
              <a:gd name="connsiteY3" fmla="*/ 778846 h 1532782"/>
              <a:gd name="connsiteX4" fmla="*/ 4455016 w 8770375"/>
              <a:gd name="connsiteY4" fmla="*/ 1520349 h 1532782"/>
              <a:gd name="connsiteX5" fmla="*/ 186791 w 8770375"/>
              <a:gd name="connsiteY5" fmla="*/ 1165345 h 1532782"/>
              <a:gd name="connsiteX0" fmla="*/ 186791 w 8817509"/>
              <a:gd name="connsiteY0" fmla="*/ 1180936 h 1539183"/>
              <a:gd name="connsiteX1" fmla="*/ 1135882 w 8817509"/>
              <a:gd name="connsiteY1" fmla="*/ 195254 h 1539183"/>
              <a:gd name="connsiteX2" fmla="*/ 4455016 w 8817509"/>
              <a:gd name="connsiteY2" fmla="*/ 52934 h 1539183"/>
              <a:gd name="connsiteX3" fmla="*/ 8817509 w 8817509"/>
              <a:gd name="connsiteY3" fmla="*/ 1011254 h 1539183"/>
              <a:gd name="connsiteX4" fmla="*/ 4455016 w 8817509"/>
              <a:gd name="connsiteY4" fmla="*/ 1535940 h 1539183"/>
              <a:gd name="connsiteX5" fmla="*/ 186791 w 8817509"/>
              <a:gd name="connsiteY5" fmla="*/ 1180936 h 1539183"/>
              <a:gd name="connsiteX0" fmla="*/ 186791 w 9046945"/>
              <a:gd name="connsiteY0" fmla="*/ 1132929 h 1491176"/>
              <a:gd name="connsiteX1" fmla="*/ 1135882 w 9046945"/>
              <a:gd name="connsiteY1" fmla="*/ 147247 h 1491176"/>
              <a:gd name="connsiteX2" fmla="*/ 4455016 w 9046945"/>
              <a:gd name="connsiteY2" fmla="*/ 4927 h 1491176"/>
              <a:gd name="connsiteX3" fmla="*/ 8092862 w 9046945"/>
              <a:gd name="connsiteY3" fmla="*/ 128394 h 1491176"/>
              <a:gd name="connsiteX4" fmla="*/ 8817509 w 9046945"/>
              <a:gd name="connsiteY4" fmla="*/ 963247 h 1491176"/>
              <a:gd name="connsiteX5" fmla="*/ 4455016 w 9046945"/>
              <a:gd name="connsiteY5" fmla="*/ 1487933 h 1491176"/>
              <a:gd name="connsiteX6" fmla="*/ 186791 w 9046945"/>
              <a:gd name="connsiteY6" fmla="*/ 1132929 h 1491176"/>
              <a:gd name="connsiteX0" fmla="*/ 186791 w 8867209"/>
              <a:gd name="connsiteY0" fmla="*/ 1132929 h 1489022"/>
              <a:gd name="connsiteX1" fmla="*/ 1135882 w 8867209"/>
              <a:gd name="connsiteY1" fmla="*/ 147247 h 1489022"/>
              <a:gd name="connsiteX2" fmla="*/ 4455016 w 8867209"/>
              <a:gd name="connsiteY2" fmla="*/ 4927 h 1489022"/>
              <a:gd name="connsiteX3" fmla="*/ 8092862 w 8867209"/>
              <a:gd name="connsiteY3" fmla="*/ 128394 h 1489022"/>
              <a:gd name="connsiteX4" fmla="*/ 8581839 w 8867209"/>
              <a:gd name="connsiteY4" fmla="*/ 1217771 h 1489022"/>
              <a:gd name="connsiteX5" fmla="*/ 4455016 w 8867209"/>
              <a:gd name="connsiteY5" fmla="*/ 1487933 h 1489022"/>
              <a:gd name="connsiteX6" fmla="*/ 186791 w 8867209"/>
              <a:gd name="connsiteY6" fmla="*/ 1132929 h 1489022"/>
              <a:gd name="connsiteX0" fmla="*/ 223952 w 8904370"/>
              <a:gd name="connsiteY0" fmla="*/ 1131700 h 1487793"/>
              <a:gd name="connsiteX1" fmla="*/ 1011679 w 8904370"/>
              <a:gd name="connsiteY1" fmla="*/ 102987 h 1487793"/>
              <a:gd name="connsiteX2" fmla="*/ 4492177 w 8904370"/>
              <a:gd name="connsiteY2" fmla="*/ 3698 h 1487793"/>
              <a:gd name="connsiteX3" fmla="*/ 8130023 w 8904370"/>
              <a:gd name="connsiteY3" fmla="*/ 127165 h 1487793"/>
              <a:gd name="connsiteX4" fmla="*/ 8619000 w 8904370"/>
              <a:gd name="connsiteY4" fmla="*/ 1216542 h 1487793"/>
              <a:gd name="connsiteX5" fmla="*/ 4492177 w 8904370"/>
              <a:gd name="connsiteY5" fmla="*/ 1486704 h 1487793"/>
              <a:gd name="connsiteX6" fmla="*/ 223952 w 8904370"/>
              <a:gd name="connsiteY6" fmla="*/ 1131700 h 1487793"/>
              <a:gd name="connsiteX0" fmla="*/ 54356 w 8734774"/>
              <a:gd name="connsiteY0" fmla="*/ 1131700 h 1487988"/>
              <a:gd name="connsiteX1" fmla="*/ 842083 w 8734774"/>
              <a:gd name="connsiteY1" fmla="*/ 102987 h 1487988"/>
              <a:gd name="connsiteX2" fmla="*/ 4322581 w 8734774"/>
              <a:gd name="connsiteY2" fmla="*/ 3698 h 1487988"/>
              <a:gd name="connsiteX3" fmla="*/ 7960427 w 8734774"/>
              <a:gd name="connsiteY3" fmla="*/ 127165 h 1487988"/>
              <a:gd name="connsiteX4" fmla="*/ 8449404 w 8734774"/>
              <a:gd name="connsiteY4" fmla="*/ 1216542 h 1487988"/>
              <a:gd name="connsiteX5" fmla="*/ 4322581 w 8734774"/>
              <a:gd name="connsiteY5" fmla="*/ 1486704 h 1487988"/>
              <a:gd name="connsiteX6" fmla="*/ 544305 w 8734774"/>
              <a:gd name="connsiteY6" fmla="*/ 1310787 h 1487988"/>
              <a:gd name="connsiteX7" fmla="*/ 54356 w 8734774"/>
              <a:gd name="connsiteY7" fmla="*/ 1131700 h 1487988"/>
              <a:gd name="connsiteX0" fmla="*/ 57831 w 8727492"/>
              <a:gd name="connsiteY0" fmla="*/ 561545 h 1487988"/>
              <a:gd name="connsiteX1" fmla="*/ 834801 w 8727492"/>
              <a:gd name="connsiteY1" fmla="*/ 102987 h 1487988"/>
              <a:gd name="connsiteX2" fmla="*/ 4315299 w 8727492"/>
              <a:gd name="connsiteY2" fmla="*/ 3698 h 1487988"/>
              <a:gd name="connsiteX3" fmla="*/ 7953145 w 8727492"/>
              <a:gd name="connsiteY3" fmla="*/ 127165 h 1487988"/>
              <a:gd name="connsiteX4" fmla="*/ 8442122 w 8727492"/>
              <a:gd name="connsiteY4" fmla="*/ 1216542 h 1487988"/>
              <a:gd name="connsiteX5" fmla="*/ 4315299 w 8727492"/>
              <a:gd name="connsiteY5" fmla="*/ 1486704 h 1487988"/>
              <a:gd name="connsiteX6" fmla="*/ 537023 w 8727492"/>
              <a:gd name="connsiteY6" fmla="*/ 1310787 h 1487988"/>
              <a:gd name="connsiteX7" fmla="*/ 57831 w 8727492"/>
              <a:gd name="connsiteY7" fmla="*/ 561545 h 1487988"/>
              <a:gd name="connsiteX0" fmla="*/ 57831 w 8471432"/>
              <a:gd name="connsiteY0" fmla="*/ 561545 h 1486715"/>
              <a:gd name="connsiteX1" fmla="*/ 834801 w 8471432"/>
              <a:gd name="connsiteY1" fmla="*/ 102987 h 1486715"/>
              <a:gd name="connsiteX2" fmla="*/ 4315299 w 8471432"/>
              <a:gd name="connsiteY2" fmla="*/ 3698 h 1486715"/>
              <a:gd name="connsiteX3" fmla="*/ 7953145 w 8471432"/>
              <a:gd name="connsiteY3" fmla="*/ 127165 h 1486715"/>
              <a:gd name="connsiteX4" fmla="*/ 8022574 w 8471432"/>
              <a:gd name="connsiteY4" fmla="*/ 1302603 h 1486715"/>
              <a:gd name="connsiteX5" fmla="*/ 4315299 w 8471432"/>
              <a:gd name="connsiteY5" fmla="*/ 1486704 h 1486715"/>
              <a:gd name="connsiteX6" fmla="*/ 537023 w 8471432"/>
              <a:gd name="connsiteY6" fmla="*/ 1310787 h 1486715"/>
              <a:gd name="connsiteX7" fmla="*/ 57831 w 8471432"/>
              <a:gd name="connsiteY7" fmla="*/ 561545 h 1486715"/>
              <a:gd name="connsiteX0" fmla="*/ 57831 w 8466006"/>
              <a:gd name="connsiteY0" fmla="*/ 564698 h 1489868"/>
              <a:gd name="connsiteX1" fmla="*/ 834801 w 8466006"/>
              <a:gd name="connsiteY1" fmla="*/ 106140 h 1489868"/>
              <a:gd name="connsiteX2" fmla="*/ 4315299 w 8466006"/>
              <a:gd name="connsiteY2" fmla="*/ 6851 h 1489868"/>
              <a:gd name="connsiteX3" fmla="*/ 7942387 w 8466006"/>
              <a:gd name="connsiteY3" fmla="*/ 173349 h 1489868"/>
              <a:gd name="connsiteX4" fmla="*/ 8022574 w 8466006"/>
              <a:gd name="connsiteY4" fmla="*/ 1305756 h 1489868"/>
              <a:gd name="connsiteX5" fmla="*/ 4315299 w 8466006"/>
              <a:gd name="connsiteY5" fmla="*/ 1489857 h 1489868"/>
              <a:gd name="connsiteX6" fmla="*/ 537023 w 8466006"/>
              <a:gd name="connsiteY6" fmla="*/ 1313940 h 1489868"/>
              <a:gd name="connsiteX7" fmla="*/ 57831 w 8466006"/>
              <a:gd name="connsiteY7" fmla="*/ 564698 h 1489868"/>
              <a:gd name="connsiteX0" fmla="*/ 57831 w 8466006"/>
              <a:gd name="connsiteY0" fmla="*/ 511163 h 1436333"/>
              <a:gd name="connsiteX1" fmla="*/ 834801 w 8466006"/>
              <a:gd name="connsiteY1" fmla="*/ 52605 h 1436333"/>
              <a:gd name="connsiteX2" fmla="*/ 4315299 w 8466006"/>
              <a:gd name="connsiteY2" fmla="*/ 71650 h 1436333"/>
              <a:gd name="connsiteX3" fmla="*/ 7942387 w 8466006"/>
              <a:gd name="connsiteY3" fmla="*/ 119814 h 1436333"/>
              <a:gd name="connsiteX4" fmla="*/ 8022574 w 8466006"/>
              <a:gd name="connsiteY4" fmla="*/ 1252221 h 1436333"/>
              <a:gd name="connsiteX5" fmla="*/ 4315299 w 8466006"/>
              <a:gd name="connsiteY5" fmla="*/ 1436322 h 1436333"/>
              <a:gd name="connsiteX6" fmla="*/ 537023 w 8466006"/>
              <a:gd name="connsiteY6" fmla="*/ 1260405 h 1436333"/>
              <a:gd name="connsiteX7" fmla="*/ 57831 w 8466006"/>
              <a:gd name="connsiteY7" fmla="*/ 511163 h 1436333"/>
              <a:gd name="connsiteX0" fmla="*/ 57831 w 8466006"/>
              <a:gd name="connsiteY0" fmla="*/ 511163 h 1328969"/>
              <a:gd name="connsiteX1" fmla="*/ 834801 w 8466006"/>
              <a:gd name="connsiteY1" fmla="*/ 52605 h 1328969"/>
              <a:gd name="connsiteX2" fmla="*/ 4315299 w 8466006"/>
              <a:gd name="connsiteY2" fmla="*/ 71650 h 1328969"/>
              <a:gd name="connsiteX3" fmla="*/ 7942387 w 8466006"/>
              <a:gd name="connsiteY3" fmla="*/ 119814 h 1328969"/>
              <a:gd name="connsiteX4" fmla="*/ 8022574 w 8466006"/>
              <a:gd name="connsiteY4" fmla="*/ 1252221 h 1328969"/>
              <a:gd name="connsiteX5" fmla="*/ 4336815 w 8466006"/>
              <a:gd name="connsiteY5" fmla="*/ 1274957 h 1328969"/>
              <a:gd name="connsiteX6" fmla="*/ 537023 w 8466006"/>
              <a:gd name="connsiteY6" fmla="*/ 1260405 h 1328969"/>
              <a:gd name="connsiteX7" fmla="*/ 57831 w 8466006"/>
              <a:gd name="connsiteY7" fmla="*/ 511163 h 1328969"/>
              <a:gd name="connsiteX0" fmla="*/ 57831 w 8466006"/>
              <a:gd name="connsiteY0" fmla="*/ 511163 h 1322914"/>
              <a:gd name="connsiteX1" fmla="*/ 834801 w 8466006"/>
              <a:gd name="connsiteY1" fmla="*/ 52605 h 1322914"/>
              <a:gd name="connsiteX2" fmla="*/ 4315299 w 8466006"/>
              <a:gd name="connsiteY2" fmla="*/ 71650 h 1322914"/>
              <a:gd name="connsiteX3" fmla="*/ 7942387 w 8466006"/>
              <a:gd name="connsiteY3" fmla="*/ 119814 h 1322914"/>
              <a:gd name="connsiteX4" fmla="*/ 8022574 w 8466006"/>
              <a:gd name="connsiteY4" fmla="*/ 1252221 h 1322914"/>
              <a:gd name="connsiteX5" fmla="*/ 4336815 w 8466006"/>
              <a:gd name="connsiteY5" fmla="*/ 1253441 h 1322914"/>
              <a:gd name="connsiteX6" fmla="*/ 537023 w 8466006"/>
              <a:gd name="connsiteY6" fmla="*/ 1260405 h 1322914"/>
              <a:gd name="connsiteX7" fmla="*/ 57831 w 8466006"/>
              <a:gd name="connsiteY7" fmla="*/ 511163 h 1322914"/>
              <a:gd name="connsiteX0" fmla="*/ 57831 w 8499624"/>
              <a:gd name="connsiteY0" fmla="*/ 509927 h 1321678"/>
              <a:gd name="connsiteX1" fmla="*/ 834801 w 8499624"/>
              <a:gd name="connsiteY1" fmla="*/ 51369 h 1321678"/>
              <a:gd name="connsiteX2" fmla="*/ 4315299 w 8499624"/>
              <a:gd name="connsiteY2" fmla="*/ 70414 h 1321678"/>
              <a:gd name="connsiteX3" fmla="*/ 8007042 w 8499624"/>
              <a:gd name="connsiteY3" fmla="*/ 81632 h 1321678"/>
              <a:gd name="connsiteX4" fmla="*/ 8022574 w 8499624"/>
              <a:gd name="connsiteY4" fmla="*/ 1250985 h 1321678"/>
              <a:gd name="connsiteX5" fmla="*/ 4336815 w 8499624"/>
              <a:gd name="connsiteY5" fmla="*/ 1252205 h 1321678"/>
              <a:gd name="connsiteX6" fmla="*/ 537023 w 8499624"/>
              <a:gd name="connsiteY6" fmla="*/ 1259169 h 1321678"/>
              <a:gd name="connsiteX7" fmla="*/ 57831 w 8499624"/>
              <a:gd name="connsiteY7" fmla="*/ 509927 h 1321678"/>
              <a:gd name="connsiteX0" fmla="*/ 62542 w 8504335"/>
              <a:gd name="connsiteY0" fmla="*/ 548506 h 1360257"/>
              <a:gd name="connsiteX1" fmla="*/ 904167 w 8504335"/>
              <a:gd name="connsiteY1" fmla="*/ 43766 h 1360257"/>
              <a:gd name="connsiteX2" fmla="*/ 4320010 w 8504335"/>
              <a:gd name="connsiteY2" fmla="*/ 108993 h 1360257"/>
              <a:gd name="connsiteX3" fmla="*/ 8011753 w 8504335"/>
              <a:gd name="connsiteY3" fmla="*/ 120211 h 1360257"/>
              <a:gd name="connsiteX4" fmla="*/ 8027285 w 8504335"/>
              <a:gd name="connsiteY4" fmla="*/ 1289564 h 1360257"/>
              <a:gd name="connsiteX5" fmla="*/ 4341526 w 8504335"/>
              <a:gd name="connsiteY5" fmla="*/ 1290784 h 1360257"/>
              <a:gd name="connsiteX6" fmla="*/ 541734 w 8504335"/>
              <a:gd name="connsiteY6" fmla="*/ 1297748 h 1360257"/>
              <a:gd name="connsiteX7" fmla="*/ 62542 w 8504335"/>
              <a:gd name="connsiteY7" fmla="*/ 548506 h 13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4335" h="1360257">
                <a:moveTo>
                  <a:pt x="62542" y="548506"/>
                </a:moveTo>
                <a:cubicBezTo>
                  <a:pt x="122948" y="339509"/>
                  <a:pt x="184941" y="167350"/>
                  <a:pt x="904167" y="43766"/>
                </a:cubicBezTo>
                <a:cubicBezTo>
                  <a:pt x="1623394" y="-79818"/>
                  <a:pt x="3135412" y="96252"/>
                  <a:pt x="4320010" y="108993"/>
                </a:cubicBezTo>
                <a:cubicBezTo>
                  <a:pt x="5504608" y="121734"/>
                  <a:pt x="7284671" y="-39509"/>
                  <a:pt x="8011753" y="120211"/>
                </a:cubicBezTo>
                <a:cubicBezTo>
                  <a:pt x="8738835" y="279931"/>
                  <a:pt x="8589601" y="1130533"/>
                  <a:pt x="8027285" y="1289564"/>
                </a:cubicBezTo>
                <a:cubicBezTo>
                  <a:pt x="7464969" y="1448595"/>
                  <a:pt x="5589118" y="1289420"/>
                  <a:pt x="4341526" y="1290784"/>
                </a:cubicBezTo>
                <a:cubicBezTo>
                  <a:pt x="3093934" y="1292148"/>
                  <a:pt x="1253105" y="1356915"/>
                  <a:pt x="541734" y="1297748"/>
                </a:cubicBezTo>
                <a:cubicBezTo>
                  <a:pt x="-169637" y="1238581"/>
                  <a:pt x="2136" y="757503"/>
                  <a:pt x="62542" y="548506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7"/>
          <p:cNvGrpSpPr/>
          <p:nvPr/>
        </p:nvGrpSpPr>
        <p:grpSpPr>
          <a:xfrm>
            <a:off x="3203848" y="1272512"/>
            <a:ext cx="2592288" cy="5094264"/>
            <a:chOff x="2915816" y="997605"/>
            <a:chExt cx="2752725" cy="5124279"/>
          </a:xfrm>
        </p:grpSpPr>
        <p:pic>
          <p:nvPicPr>
            <p:cNvPr id="5126" name="Picture 6" descr="http://www.pluskorea.net/imgdata/pluskorea_net/200801/200801071712908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997605"/>
              <a:ext cx="2752725" cy="4783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3751004" y="5812294"/>
              <a:ext cx="1098267" cy="309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dirty="0">
                  <a:latin typeface="MD개성체" pitchFamily="18" charset="-127"/>
                  <a:ea typeface="MD개성체" pitchFamily="18" charset="-127"/>
                </a:rPr>
                <a:t>동국대지도</a:t>
              </a: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간도가 포함된 역사지도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83254" y="3933056"/>
            <a:ext cx="2527765" cy="2725476"/>
            <a:chOff x="-1889" y="3700665"/>
            <a:chExt cx="2358197" cy="2743804"/>
          </a:xfrm>
        </p:grpSpPr>
        <p:sp>
          <p:nvSpPr>
            <p:cNvPr id="4" name="직사각형 3"/>
            <p:cNvSpPr/>
            <p:nvPr/>
          </p:nvSpPr>
          <p:spPr>
            <a:xfrm>
              <a:off x="144578" y="6134622"/>
              <a:ext cx="2074516" cy="309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dirty="0">
                  <a:latin typeface="MD개성체" pitchFamily="18" charset="-127"/>
                  <a:ea typeface="MD개성체" pitchFamily="18" charset="-127"/>
                </a:rPr>
                <a:t>서북피아양계만리일람지도</a:t>
              </a:r>
            </a:p>
          </p:txBody>
        </p:sp>
        <p:pic>
          <p:nvPicPr>
            <p:cNvPr id="5124" name="Picture 4" descr="http://www.pluskorea.net/imgdata/pluskorea_net/200801/200801071556308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89" y="3700665"/>
              <a:ext cx="2358197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그룹 9"/>
          <p:cNvGrpSpPr/>
          <p:nvPr/>
        </p:nvGrpSpPr>
        <p:grpSpPr>
          <a:xfrm>
            <a:off x="6084168" y="1171708"/>
            <a:ext cx="2664296" cy="2396572"/>
            <a:chOff x="6181378" y="4185414"/>
            <a:chExt cx="2542383" cy="2565879"/>
          </a:xfrm>
        </p:grpSpPr>
        <p:pic>
          <p:nvPicPr>
            <p:cNvPr id="5130" name="Picture 10" descr="http://www.pluskorea.net/imgdata/pluskorea_net/200801/200801071905577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378" y="4185414"/>
              <a:ext cx="2542383" cy="2236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직사각형 8"/>
            <p:cNvSpPr/>
            <p:nvPr/>
          </p:nvSpPr>
          <p:spPr>
            <a:xfrm>
              <a:off x="6660232" y="6421773"/>
              <a:ext cx="1311218" cy="329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dirty="0">
                  <a:latin typeface="MD개성체" pitchFamily="18" charset="-127"/>
                  <a:ea typeface="MD개성체" pitchFamily="18" charset="-127"/>
                </a:rPr>
                <a:t>조선여진분계도</a:t>
              </a:r>
            </a:p>
          </p:txBody>
        </p:sp>
      </p:grpSp>
      <p:grpSp>
        <p:nvGrpSpPr>
          <p:cNvPr id="10" name="그룹 4"/>
          <p:cNvGrpSpPr/>
          <p:nvPr/>
        </p:nvGrpSpPr>
        <p:grpSpPr>
          <a:xfrm>
            <a:off x="332702" y="1171709"/>
            <a:ext cx="2460588" cy="2669771"/>
            <a:chOff x="432079" y="228803"/>
            <a:chExt cx="2478532" cy="3520310"/>
          </a:xfrm>
        </p:grpSpPr>
        <p:pic>
          <p:nvPicPr>
            <p:cNvPr id="5122" name="Picture 2" descr="http://www.pluskorea.net/imgdata/pluskorea_net/200801/200801071329989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79" y="228803"/>
              <a:ext cx="2478532" cy="2966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직사각형 2"/>
            <p:cNvSpPr/>
            <p:nvPr/>
          </p:nvSpPr>
          <p:spPr>
            <a:xfrm>
              <a:off x="712461" y="3343284"/>
              <a:ext cx="1897587" cy="405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dirty="0">
                  <a:latin typeface="MD개성체" pitchFamily="18" charset="-127"/>
                  <a:ea typeface="MD개성체" pitchFamily="18" charset="-127"/>
                </a:rPr>
                <a:t>해동팔도봉화산악지도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147254" y="3810837"/>
            <a:ext cx="2538124" cy="2590236"/>
            <a:chOff x="6203353" y="997605"/>
            <a:chExt cx="2542383" cy="3059831"/>
          </a:xfrm>
        </p:grpSpPr>
        <p:pic>
          <p:nvPicPr>
            <p:cNvPr id="5128" name="Picture 8" descr="http://www.pluskorea.net/imgdata/pluskorea_net/200801/200801072322771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353" y="997605"/>
              <a:ext cx="2542383" cy="2719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6789321" y="3693861"/>
              <a:ext cx="1206197" cy="36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dirty="0">
                  <a:latin typeface="MD개성체" pitchFamily="18" charset="-127"/>
                  <a:ea typeface="MD개성체" pitchFamily="18" charset="-127"/>
                </a:rPr>
                <a:t>동국여지지도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71700" y="6533365"/>
            <a:ext cx="3339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출처  </a:t>
            </a:r>
            <a:r>
              <a:rPr lang="en-US" altLang="ko-KR" sz="1000" dirty="0" smtClean="0"/>
              <a:t>:</a:t>
            </a:r>
            <a:r>
              <a:rPr lang="en-US" altLang="ko-KR" sz="1000" dirty="0" smtClean="0">
                <a:hlinkClick r:id="rId7"/>
              </a:rPr>
              <a:t> http</a:t>
            </a:r>
            <a:r>
              <a:rPr lang="en-US" altLang="ko-KR" sz="1000" dirty="0">
                <a:hlinkClick r:id="rId7"/>
              </a:rPr>
              <a:t>://blog.daum.net/chy2248/13814826</a:t>
            </a:r>
            <a:endParaRPr lang="en-US" altLang="ko-KR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550223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이경태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33188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아래쪽 리본 5"/>
          <p:cNvSpPr/>
          <p:nvPr/>
        </p:nvSpPr>
        <p:spPr>
          <a:xfrm>
            <a:off x="1043608" y="260648"/>
            <a:ext cx="7128792" cy="1080120"/>
          </a:xfrm>
          <a:prstGeom prst="ribb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간도지역의 역사</a:t>
            </a:r>
            <a:r>
              <a:rPr lang="en-US" altLang="ko-KR" b="1" dirty="0" smtClean="0">
                <a:latin typeface="365햇살한조각" pitchFamily="18" charset="-127"/>
                <a:ea typeface="365햇살한조각" pitchFamily="18" charset="-127"/>
              </a:rPr>
              <a:t>1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간도에 우리나라 사람이 이주하기 시작한 것은 철종 말에서 고종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초부터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19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세기 간도는 기아와 빈곤을 피해 이주한 빈민들이 마을을 이루고 살던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곳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세도정치의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학정과 수탈에 못 견딘 농민들이 관권이 미치지 않는 두만강 너머로 이주하는 사람들이 생겼고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, 1869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년을 전후한 함경도 지방의 대흉년으로 기민들이 압록강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두만강을 넘어 간도 지방에 들어가 새로운 삶의 터전을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마련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청나라 인들에게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간도에 거주하는 사람들이 심한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침해를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받고 있어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관리사를 파견해야 한다고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주장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고종이 승인하여 관리사 </a:t>
            </a:r>
            <a:r>
              <a:rPr lang="ko-KR" altLang="en-US" sz="1800" dirty="0" err="1">
                <a:latin typeface="MD개성체" pitchFamily="18" charset="-127"/>
                <a:ea typeface="MD개성체" pitchFamily="18" charset="-127"/>
              </a:rPr>
              <a:t>이범윤을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 파견해서 간도지역을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관리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그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후 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4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년 뒤인 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1907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8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23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일에는 일본이 간도 </a:t>
            </a:r>
            <a:r>
              <a:rPr lang="ko-KR" altLang="en-US" sz="1800" dirty="0" err="1">
                <a:latin typeface="MD개성체" pitchFamily="18" charset="-127"/>
                <a:ea typeface="MD개성체" pitchFamily="18" charset="-127"/>
              </a:rPr>
              <a:t>용정촌에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 간도 파출소를 설립하고 사무를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시작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  <a:endParaRPr lang="ko-KR" altLang="en-US" sz="1800" dirty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간도 지역은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1945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8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18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일 중공군에 의해 점령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,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1952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년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8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29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일부터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9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월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일까지 연변의 여러 민족 각 계층 제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기 인민대표회의에서 연변조선민족자치구 임시정부가 성립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>
              <a:buNone/>
            </a:pP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     (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이때 이 정부에서는 </a:t>
            </a:r>
            <a:r>
              <a:rPr lang="ko-KR" altLang="en-US" sz="1800" dirty="0" err="1" smtClean="0">
                <a:latin typeface="MD개성체" pitchFamily="18" charset="-127"/>
                <a:ea typeface="MD개성체" pitchFamily="18" charset="-127"/>
              </a:rPr>
              <a:t>연길시와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 연길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1800" dirty="0" err="1" smtClean="0">
                <a:latin typeface="MD개성체" pitchFamily="18" charset="-127"/>
                <a:ea typeface="MD개성체" pitchFamily="18" charset="-127"/>
              </a:rPr>
              <a:t>혼춘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화룡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1800" dirty="0" err="1" smtClean="0">
                <a:latin typeface="MD개성체" pitchFamily="18" charset="-127"/>
                <a:ea typeface="MD개성체" pitchFamily="18" charset="-127"/>
              </a:rPr>
              <a:t>왕청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안도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등의 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5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개 현을 관할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.)</a:t>
            </a:r>
            <a:endParaRPr lang="ko-KR" altLang="en-US" sz="1800" dirty="0" smtClean="0">
              <a:latin typeface="MD개성체" pitchFamily="18" charset="-127"/>
              <a:ea typeface="MD개성체" pitchFamily="18" charset="-127"/>
            </a:endParaRPr>
          </a:p>
          <a:p>
            <a:endParaRPr lang="ko-KR" alt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박성연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간도지역의 역사</a:t>
            </a:r>
            <a:r>
              <a:rPr lang="en-US" altLang="ko-KR" b="1" dirty="0" smtClean="0">
                <a:latin typeface="365햇살한조각" pitchFamily="18" charset="-127"/>
                <a:ea typeface="365햇살한조각" pitchFamily="18" charset="-127"/>
              </a:rPr>
              <a:t>2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1926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년에는 간도 지방의 우리나라 사람의 호수는 중국인이 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9,912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호인데 비해 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5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만 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2,881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호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농토는 전체의 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52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％</a:t>
            </a:r>
            <a:r>
              <a:rPr lang="ko-KR" altLang="en-US" sz="1800" dirty="0" err="1">
                <a:latin typeface="MD개성체" pitchFamily="18" charset="-127"/>
                <a:ea typeface="MD개성체" pitchFamily="18" charset="-127"/>
              </a:rPr>
              <a:t>를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소유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화룡과 연길 지방에서는 평균 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72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％가 우리나라 사람의 소유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농지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1800" dirty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농민들이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이 지역으로 이주한 이유는 </a:t>
            </a:r>
            <a:r>
              <a:rPr lang="ko-KR" altLang="en-US" sz="1800" dirty="0" err="1">
                <a:latin typeface="MD개성체" pitchFamily="18" charset="-127"/>
                <a:ea typeface="MD개성체" pitchFamily="18" charset="-127"/>
              </a:rPr>
              <a:t>반제국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반봉건투쟁을 하기 위한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것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  <a:p>
            <a:pPr>
              <a:buNone/>
            </a:pP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     (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⇒간도 지역에서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이들의 인적</a:t>
            </a:r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·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물적 자원의 공급에 의해 항일 투쟁이 활발할 수 있었던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것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.)</a:t>
            </a:r>
            <a:endParaRPr lang="ko-KR" altLang="en-US" sz="1800" dirty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우리나라 사람들 중 일부가 두만강을 건너 인삼을 캐거나 사냥을 하는 경우</a:t>
            </a:r>
          </a:p>
          <a:p>
            <a:pPr>
              <a:buNone/>
            </a:pP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     때문에 청과의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국경 분쟁이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발생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국경을 명확하게 하자는 청의 요구에 따라 조선과 청의 두 나라 대표가 모여 백두산 일대를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답사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,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국경을 확정하여 정계비를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세움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r>
              <a:rPr lang="en-US" altLang="ko-KR" sz="1800" dirty="0">
                <a:latin typeface="MD개성체" pitchFamily="18" charset="-127"/>
                <a:ea typeface="MD개성체" pitchFamily="18" charset="-127"/>
              </a:rPr>
              <a:t>19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세기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후반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당시에 중국이 간도를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개척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고종은 백두산정계비를 보고는 간도는 우리의 영토이니 반환을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요구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이때부터 중국은 </a:t>
            </a:r>
            <a:r>
              <a:rPr lang="ko-KR" altLang="en-US" sz="1800" dirty="0" err="1">
                <a:latin typeface="MD개성체" pitchFamily="18" charset="-127"/>
                <a:ea typeface="MD개성체" pitchFamily="18" charset="-127"/>
              </a:rPr>
              <a:t>토문이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 두만강을 의미하는 것이라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주장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일본이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중국의 남만주 철도 부설권과 </a:t>
            </a:r>
            <a:r>
              <a:rPr lang="ko-KR" altLang="en-US" sz="1800" dirty="0" err="1">
                <a:latin typeface="MD개성체" pitchFamily="18" charset="-127"/>
                <a:ea typeface="MD개성체" pitchFamily="18" charset="-127"/>
              </a:rPr>
              <a:t>푸순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 탄광채굴권을 얻은 대가로 간도를 청나라에게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내어줌</a:t>
            </a:r>
            <a:endParaRPr lang="en-US" altLang="ko-KR" sz="1800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을사조약으로 인해 일본에게 조선의 외교권을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장악 당했었던 </a:t>
            </a:r>
            <a:r>
              <a:rPr lang="ko-KR" altLang="en-US" sz="1800" dirty="0">
                <a:latin typeface="MD개성체" pitchFamily="18" charset="-127"/>
                <a:ea typeface="MD개성체" pitchFamily="18" charset="-127"/>
              </a:rPr>
              <a:t>시기여서 힘이 없는 우리나라는 아무런 조치도 취하지 못한 채 중국에게 우리나라의 영토를 </a:t>
            </a:r>
            <a:r>
              <a:rPr lang="ko-KR" altLang="en-US" sz="1800" dirty="0" smtClean="0">
                <a:latin typeface="MD개성체" pitchFamily="18" charset="-127"/>
                <a:ea typeface="MD개성체" pitchFamily="18" charset="-127"/>
              </a:rPr>
              <a:t>빼앗김</a:t>
            </a:r>
            <a:r>
              <a:rPr lang="en-US" altLang="ko-KR" sz="1800" dirty="0" smtClean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1800" dirty="0">
              <a:latin typeface="MD개성체" pitchFamily="18" charset="-127"/>
              <a:ea typeface="MD개성체" pitchFamily="18" charset="-127"/>
            </a:endParaRPr>
          </a:p>
          <a:p>
            <a:endParaRPr lang="ko-KR" altLang="en-US" sz="1800" dirty="0">
              <a:latin typeface="MD개성체" pitchFamily="18" charset="-127"/>
              <a:ea typeface="MD개성체" pitchFamily="18" charset="-127"/>
            </a:endParaRPr>
          </a:p>
          <a:p>
            <a:endParaRPr lang="ko-KR" altLang="en-US" sz="1800" dirty="0">
              <a:latin typeface="MD개성체" pitchFamily="18" charset="-127"/>
              <a:ea typeface="MD개성체" pitchFamily="18" charset="-127"/>
            </a:endParaRPr>
          </a:p>
          <a:p>
            <a:endParaRPr lang="ko-KR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박성연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365햇살한조각" pitchFamily="18" charset="-127"/>
                <a:ea typeface="365햇살한조각" pitchFamily="18" charset="-127"/>
              </a:rPr>
              <a:t>연도별 정책실시</a:t>
            </a:r>
            <a:endParaRPr lang="ko-KR" altLang="en-US" b="1" dirty="0">
              <a:latin typeface="365햇살한조각" pitchFamily="18" charset="-127"/>
              <a:ea typeface="365햇살한조각" pitchFamily="18" charset="-127"/>
            </a:endParaRPr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</p:nvPr>
        </p:nvGraphicFramePr>
        <p:xfrm>
          <a:off x="457200" y="1268759"/>
          <a:ext cx="8435280" cy="569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1368152"/>
                <a:gridCol w="5760640"/>
              </a:tblGrid>
              <a:tr h="5770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/>
                        <a:t>연도</a:t>
                      </a:r>
                      <a:endParaRPr lang="ko-KR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/>
                        <a:t>주체</a:t>
                      </a:r>
                      <a:endParaRPr lang="ko-KR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/>
                        <a:t>정책 실시내용</a:t>
                      </a:r>
                      <a:endParaRPr lang="ko-KR" altLang="en-US" sz="3200" dirty="0"/>
                    </a:p>
                  </a:txBody>
                  <a:tcPr/>
                </a:tc>
              </a:tr>
              <a:tr h="702578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1712</a:t>
                      </a:r>
                      <a:r>
                        <a:rPr lang="ko-KR" altLang="en-US" sz="2000" dirty="0" smtClean="0"/>
                        <a:t>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숙종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백두산 정계비 건립 </a:t>
                      </a:r>
                      <a:br>
                        <a:rPr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"</a:t>
                      </a:r>
                      <a:r>
                        <a:rPr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양국 간의 국경은 서쪽으로는 압록강</a:t>
                      </a:r>
                      <a:r>
                        <a:rPr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동쪽으로는 </a:t>
                      </a:r>
                      <a:r>
                        <a:rPr lang="ko-KR" alt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토문강을</a:t>
                      </a:r>
                      <a:r>
                        <a:rPr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경계로 한다</a:t>
                      </a:r>
                      <a:r>
                        <a:rPr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ko-KR" altLang="en-US" sz="1500" dirty="0"/>
                    </a:p>
                  </a:txBody>
                  <a:tcPr/>
                </a:tc>
              </a:tr>
              <a:tr h="633698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1883</a:t>
                      </a:r>
                      <a:r>
                        <a:rPr lang="ko-KR" altLang="en-US" sz="2000" dirty="0" smtClean="0"/>
                        <a:t>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조선정부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-</a:t>
                      </a:r>
                      <a:r>
                        <a:rPr lang="ko-KR" altLang="en-US" sz="1800" dirty="0" err="1" smtClean="0"/>
                        <a:t>서북</a:t>
                      </a:r>
                      <a:r>
                        <a:rPr lang="ko-KR" altLang="en-US" sz="1800" baseline="0" dirty="0" err="1" smtClean="0"/>
                        <a:t>경략사로</a:t>
                      </a:r>
                      <a:r>
                        <a:rPr lang="ko-KR" altLang="en-US" sz="1800" baseline="0" dirty="0" smtClean="0"/>
                        <a:t> </a:t>
                      </a:r>
                      <a:r>
                        <a:rPr lang="ko-KR" altLang="en-US" sz="1800" b="1" baseline="0" dirty="0" err="1" smtClean="0">
                          <a:solidFill>
                            <a:schemeClr val="accent6"/>
                          </a:solidFill>
                        </a:rPr>
                        <a:t>어윤중</a:t>
                      </a:r>
                      <a:r>
                        <a:rPr lang="ko-KR" altLang="en-US" sz="1800" b="1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ko-KR" altLang="en-US" sz="1800" b="0" baseline="0" dirty="0" smtClean="0">
                          <a:solidFill>
                            <a:schemeClr val="tx1"/>
                          </a:solidFill>
                        </a:rPr>
                        <a:t>파견</a:t>
                      </a:r>
                      <a:endParaRPr lang="en-US" altLang="ko-KR" sz="1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</a:rPr>
                        <a:t>-”</a:t>
                      </a:r>
                      <a:r>
                        <a:rPr lang="ko-KR" altLang="en-US" sz="1800" b="0" baseline="0" dirty="0" smtClean="0">
                          <a:solidFill>
                            <a:schemeClr val="tx1"/>
                          </a:solidFill>
                        </a:rPr>
                        <a:t>간도는 조선땅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</a:rPr>
                        <a:t>” </a:t>
                      </a:r>
                      <a:r>
                        <a:rPr lang="ko-KR" altLang="en-US" sz="1800" b="0" baseline="0" dirty="0" smtClean="0">
                          <a:solidFill>
                            <a:schemeClr val="tx1"/>
                          </a:solidFill>
                        </a:rPr>
                        <a:t>선언</a:t>
                      </a:r>
                      <a:endParaRPr lang="ko-KR" altLang="en-US" sz="18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771458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1885</a:t>
                      </a:r>
                      <a:r>
                        <a:rPr lang="ko-KR" altLang="en-US" sz="2000" dirty="0" smtClean="0"/>
                        <a:t>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조선정부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600" b="1" kern="1200" dirty="0" err="1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이중하</a:t>
                      </a:r>
                      <a:r>
                        <a:rPr lang="ko-KR" alt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토문감계사로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청에 감</a:t>
                      </a:r>
                      <a:br>
                        <a:rPr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 "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내 머리를 자를지언정 한 치의 땅도 잘라줄 수 없다</a:t>
                      </a:r>
                      <a:r>
                        <a:rPr lang="en-US" altLang="ko-K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간도 영유권 주장</a:t>
                      </a:r>
                    </a:p>
                  </a:txBody>
                  <a:tcPr/>
                </a:tc>
              </a:tr>
              <a:tr h="633698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1902</a:t>
                      </a:r>
                      <a:r>
                        <a:rPr lang="ko-KR" altLang="en-US" sz="2000" dirty="0" smtClean="0"/>
                        <a:t>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조선정부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800" b="1" kern="1200" dirty="0" err="1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이범윤</a:t>
                      </a:r>
                      <a:r>
                        <a:rPr lang="ko-KR" alt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</a:t>
                      </a: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간도관리사로 파견 </a:t>
                      </a:r>
                      <a:b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ko-K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간도를 함경도의 영토로 편입</a:t>
                      </a:r>
                      <a:endParaRPr lang="ko-KR" altLang="en-US" sz="1800" dirty="0"/>
                    </a:p>
                  </a:txBody>
                  <a:tcPr/>
                </a:tc>
              </a:tr>
              <a:tr h="1284665"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1905</a:t>
                      </a:r>
                      <a:r>
                        <a:rPr lang="ko-KR" altLang="en-US" sz="2000" dirty="0" smtClean="0"/>
                        <a:t>년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2000" dirty="0" smtClean="0"/>
                    </a:p>
                    <a:p>
                      <a:pPr algn="ctr" latinLnBrk="1"/>
                      <a:r>
                        <a:rPr lang="ko-KR" altLang="en-US" sz="2000" dirty="0" smtClean="0"/>
                        <a:t>조선정부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600" dirty="0" smtClean="0"/>
                        <a:t>-</a:t>
                      </a:r>
                      <a:r>
                        <a:rPr lang="ko-KR" altLang="en-US" sz="1600" dirty="0" smtClean="0"/>
                        <a:t>을사조약을 통해 일본은 조선의 외교권을 장악</a:t>
                      </a:r>
                      <a:r>
                        <a:rPr lang="en-US" altLang="ko-KR" sz="1600" dirty="0" smtClean="0"/>
                        <a:t>.</a:t>
                      </a:r>
                    </a:p>
                    <a:p>
                      <a:r>
                        <a:rPr lang="en-US" altLang="ko-KR" sz="1600" dirty="0" smtClean="0"/>
                        <a:t>-1909</a:t>
                      </a:r>
                      <a:r>
                        <a:rPr lang="ko-KR" altLang="en-US" sz="1600" dirty="0" smtClean="0"/>
                        <a:t>년 안봉선 철도 부설권과 </a:t>
                      </a:r>
                      <a:r>
                        <a:rPr lang="ko-KR" altLang="en-US" sz="1600" dirty="0" err="1" smtClean="0"/>
                        <a:t>푸순</a:t>
                      </a:r>
                      <a:r>
                        <a:rPr lang="ko-KR" altLang="en-US" sz="1600" dirty="0" smtClean="0"/>
                        <a:t> 탄광 채굴권을 청으로부터 받는 조건으로 </a:t>
                      </a:r>
                      <a:r>
                        <a:rPr lang="ko-KR" altLang="en-US" sz="1600" dirty="0" err="1" smtClean="0"/>
                        <a:t>토문강을</a:t>
                      </a:r>
                      <a:r>
                        <a:rPr lang="ko-KR" altLang="en-US" sz="1600" dirty="0" smtClean="0"/>
                        <a:t> 두만강으로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 smtClean="0"/>
                        <a:t>간도를 청의 영토로 해석</a:t>
                      </a:r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rgbClr val="C00000"/>
                          </a:solidFill>
                        </a:rPr>
                        <a:t>간도협약</a:t>
                      </a:r>
                      <a:r>
                        <a:rPr lang="en-US" altLang="ko-KR" sz="16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ko-KR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802176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381328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나무B" pitchFamily="18" charset="-127"/>
                <a:ea typeface="HY나무B" pitchFamily="18" charset="-127"/>
              </a:rPr>
              <a:t>발표</a:t>
            </a:r>
            <a:r>
              <a:rPr lang="en-US" altLang="ko-KR" sz="1400" dirty="0" smtClean="0">
                <a:latin typeface="HY나무B" pitchFamily="18" charset="-127"/>
                <a:ea typeface="HY나무B" pitchFamily="18" charset="-127"/>
              </a:rPr>
              <a:t>:</a:t>
            </a:r>
            <a:r>
              <a:rPr lang="ko-KR" altLang="en-US" sz="1400" dirty="0" smtClean="0">
                <a:latin typeface="HY나무B" pitchFamily="18" charset="-127"/>
                <a:ea typeface="HY나무B" pitchFamily="18" charset="-127"/>
              </a:rPr>
              <a:t>박성연</a:t>
            </a:r>
            <a:endParaRPr lang="ko-KR" altLang="en-US" sz="1400" dirty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3706</Words>
  <Application>Microsoft Office PowerPoint</Application>
  <PresentationFormat>화면 슬라이드 쇼(4:3)</PresentationFormat>
  <Paragraphs>442</Paragraphs>
  <Slides>53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54" baseType="lpstr">
      <vt:lpstr>Office 테마</vt:lpstr>
      <vt:lpstr>슬라이드 1</vt:lpstr>
      <vt:lpstr>★간도란?★</vt:lpstr>
      <vt:lpstr>★간도지명의 유래★</vt:lpstr>
      <vt:lpstr>간도의 지리적 근거</vt:lpstr>
      <vt:lpstr>간도에 관한 외국기록</vt:lpstr>
      <vt:lpstr>간도가 포함된 역사지도</vt:lpstr>
      <vt:lpstr>간도지역의 역사1</vt:lpstr>
      <vt:lpstr>간도지역의 역사2</vt:lpstr>
      <vt:lpstr>연도별 정책실시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★백두산정계비★</vt:lpstr>
      <vt:lpstr> 왜 세우게 됐을까?</vt:lpstr>
      <vt:lpstr> 조청의 의견대립</vt:lpstr>
      <vt:lpstr>슬라이드 23</vt:lpstr>
      <vt:lpstr>★감계회담★</vt:lpstr>
      <vt:lpstr>슬라이드 25</vt:lpstr>
      <vt:lpstr>슬라이드 26</vt:lpstr>
      <vt:lpstr>슬라이드 27</vt:lpstr>
      <vt:lpstr>간도협약의 역사적 배경</vt:lpstr>
      <vt:lpstr>간도협약의 경과</vt:lpstr>
      <vt:lpstr>간도협약의 요지</vt:lpstr>
      <vt:lpstr>간도협약의 결과</vt:lpstr>
      <vt:lpstr>★조중변계★</vt:lpstr>
      <vt:lpstr>조중변계의 역사적 배경</vt:lpstr>
      <vt:lpstr>조약의 의의</vt:lpstr>
      <vt:lpstr>조약의 한계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간도 되찾기 운동</vt:lpstr>
      <vt:lpstr>한국 정부가 해야 할 노력</vt:lpstr>
      <vt:lpstr>국민적 홍보와 조직적 활동 전개의노력  </vt:lpstr>
      <vt:lpstr>간도에 대해 더 관심을 가져야 하는 이유 </vt:lpstr>
      <vt:lpstr>간도분쟁은 무엇일까?</vt:lpstr>
      <vt:lpstr>간도분쟁의 성격과 현황</vt:lpstr>
      <vt:lpstr>우리가 간도를 되찾아야하는 이유1</vt:lpstr>
      <vt:lpstr>간도를 되찾아야 하는 이유2</vt:lpstr>
      <vt:lpstr>슬라이드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간도협약</dc:title>
  <dc:creator>USER</dc:creator>
  <cp:lastModifiedBy>양지예</cp:lastModifiedBy>
  <cp:revision>33</cp:revision>
  <dcterms:created xsi:type="dcterms:W3CDTF">2015-09-24T05:54:04Z</dcterms:created>
  <dcterms:modified xsi:type="dcterms:W3CDTF">2015-09-26T13:09:07Z</dcterms:modified>
</cp:coreProperties>
</file>