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8" r:id="rId2"/>
    <p:sldId id="256" r:id="rId3"/>
    <p:sldId id="260" r:id="rId4"/>
    <p:sldId id="272" r:id="rId5"/>
    <p:sldId id="344" r:id="rId6"/>
    <p:sldId id="345" r:id="rId7"/>
    <p:sldId id="324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28" r:id="rId16"/>
    <p:sldId id="329" r:id="rId17"/>
    <p:sldId id="346" r:id="rId18"/>
    <p:sldId id="331" r:id="rId19"/>
    <p:sldId id="332" r:id="rId20"/>
    <p:sldId id="333" r:id="rId21"/>
    <p:sldId id="334" r:id="rId22"/>
    <p:sldId id="335" r:id="rId23"/>
    <p:sldId id="336" r:id="rId24"/>
    <p:sldId id="309" r:id="rId25"/>
    <p:sldId id="302" r:id="rId26"/>
    <p:sldId id="303" r:id="rId27"/>
    <p:sldId id="304" r:id="rId28"/>
    <p:sldId id="305" r:id="rId29"/>
    <p:sldId id="306" r:id="rId30"/>
    <p:sldId id="307" r:id="rId31"/>
    <p:sldId id="311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10" r:id="rId43"/>
    <p:sldId id="348" r:id="rId44"/>
    <p:sldId id="355" r:id="rId45"/>
    <p:sldId id="349" r:id="rId46"/>
    <p:sldId id="268" r:id="rId47"/>
    <p:sldId id="274" r:id="rId48"/>
    <p:sldId id="277" r:id="rId49"/>
    <p:sldId id="275" r:id="rId50"/>
    <p:sldId id="278" r:id="rId51"/>
    <p:sldId id="276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91" r:id="rId62"/>
    <p:sldId id="288" r:id="rId63"/>
    <p:sldId id="289" r:id="rId64"/>
    <p:sldId id="290" r:id="rId65"/>
    <p:sldId id="292" r:id="rId66"/>
    <p:sldId id="293" r:id="rId67"/>
    <p:sldId id="294" r:id="rId68"/>
    <p:sldId id="350" r:id="rId69"/>
    <p:sldId id="295" r:id="rId70"/>
    <p:sldId id="296" r:id="rId71"/>
    <p:sldId id="351" r:id="rId72"/>
    <p:sldId id="353" r:id="rId73"/>
    <p:sldId id="352" r:id="rId74"/>
    <p:sldId id="297" r:id="rId75"/>
    <p:sldId id="354" r:id="rId76"/>
    <p:sldId id="298" r:id="rId77"/>
    <p:sldId id="299" r:id="rId78"/>
    <p:sldId id="300" r:id="rId79"/>
    <p:sldId id="301" r:id="rId80"/>
    <p:sldId id="312" r:id="rId8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87" autoAdjust="0"/>
    <p:restoredTop sz="94660"/>
  </p:normalViewPr>
  <p:slideViewPr>
    <p:cSldViewPr>
      <p:cViewPr>
        <p:scale>
          <a:sx n="70" d="100"/>
          <a:sy n="70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E397C-352C-4AB0-AD08-0C73BB78C25C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3AA88-CDC7-4AE0-8F28-67978B916B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57666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AA361-EEE1-410A-8A3D-EDDA35C65FE8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5B2E-7783-4C29-811F-B829DA5359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6762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hJ8177Wfj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www.youtube.com/watch?v=LmbM-8XK_W8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자동차의 발달 등으로 인한 국철 기피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노동비용 상승 등 으로 인한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적자가 발생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인플레 방지 등의 이유로 정부의 운임 임상 억제정책 으로 인해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적자 심화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1970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년 대  노사 관계 악화 와 파업 등으로 화물 운송량 격감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또한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80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년대 까지의 일본 지방 로컬 지선 영업에서의 적자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매년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6000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억 엔의 보조금에도 적자 심화 등 누적 채무 약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37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조엔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80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년대 중반 이후 운임 인상과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버블 경제 의 높은 땅값에도 자산 매각 시 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빚 청산이 불투명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하여 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거액의 채무금액을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JR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각 사의 부담금 및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국철 자산 매각 세금 투입 등의 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처리목적으로 민영화 실시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05DAE-064F-4E16-A6EA-40DBFA52F806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항공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https://www.youtube.com/watch?v=k1lax677UXg </a:t>
            </a:r>
          </a:p>
          <a:p>
            <a:pPr marL="457200" indent="-457200"/>
            <a:r>
              <a:rPr lang="ko-KR" altLang="en-US" sz="1200" dirty="0" smtClean="0">
                <a:latin typeface="나눔고딕" pitchFamily="50" charset="-127"/>
                <a:ea typeface="나눔고딕" pitchFamily="50" charset="-127"/>
              </a:rPr>
              <a:t>도로 </a:t>
            </a:r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  <a:hlinkClick r:id="rId3"/>
              </a:rPr>
              <a:t>https://www.youtube.com/watch?v=jhJ8177WfjE</a:t>
            </a:r>
            <a:endParaRPr lang="en-US" altLang="ko-KR" sz="12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dirty="0" smtClean="0"/>
              <a:t>우체국 </a:t>
            </a:r>
            <a:r>
              <a:rPr lang="en-US" altLang="ko-KR" dirty="0" smtClean="0"/>
              <a:t>https://www.youtube.com/watch?v=rI4mxHWfYWQ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년대의 일본 경제는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년대와는 비교할 수 없을 정도로 저성장이 지속되었으나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일방적인 후퇴국면은 아니었다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버블경제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(Bubble economy)’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가 붕괴한 이후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말까지 장기불황을 경험하게 되었다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버블 붕괴의 실질적인 원인은 플라자 합의 이후 시작한다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플라자 합의 이후 달러당 </a:t>
            </a:r>
            <a:r>
              <a:rPr lang="en-US" altLang="ko-KR" dirty="0" smtClean="0"/>
              <a:t>240</a:t>
            </a:r>
            <a:r>
              <a:rPr lang="ko-KR" altLang="en-US" dirty="0" smtClean="0"/>
              <a:t>엔</a:t>
            </a:r>
            <a:r>
              <a:rPr lang="ko-KR" altLang="en-US" baseline="0" dirty="0" smtClean="0"/>
              <a:t> 이었던 환율이 지속적으로 상승하면서 </a:t>
            </a:r>
            <a:r>
              <a:rPr lang="en-US" altLang="ko-KR" baseline="0" dirty="0" smtClean="0"/>
              <a:t>1988</a:t>
            </a:r>
            <a:r>
              <a:rPr lang="ko-KR" altLang="en-US" baseline="0" dirty="0" smtClean="0"/>
              <a:t>년 달러당 </a:t>
            </a:r>
            <a:r>
              <a:rPr lang="en-US" altLang="ko-KR" baseline="0" dirty="0" smtClean="0"/>
              <a:t>120</a:t>
            </a:r>
            <a:r>
              <a:rPr lang="ko-KR" altLang="en-US" baseline="0" dirty="0" smtClean="0"/>
              <a:t>엔을 </a:t>
            </a:r>
            <a:r>
              <a:rPr lang="ko-KR" altLang="en-US" baseline="0" dirty="0" err="1" smtClean="0"/>
              <a:t>떨어진게</a:t>
            </a:r>
            <a:r>
              <a:rPr lang="ko-KR" altLang="en-US" baseline="0" dirty="0" smtClean="0"/>
              <a:t> 기록되었다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버블의 발생은 일본 경제 구조에 원래부터 잠재하고 있었다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주식이나 부동산에 대한 과다한 투자로 인해 본래의 이익배당이나 수익성 이상으로 가격이 부풀어 버블경제가 된 것이다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지가상승을 배경으로 금융기관에서는 부동산담보 대출이 러시를 이루었다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조달된 자금은 설비투자나 새로운 부동산 투자에 범람하기 시작했다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대장성은 경기가 회복되면 부실채권 문제가 자연적으로 해결될 것이라고 믿었으며 적극적인 대처를 하지 않았고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이로 인한 결과가 바로 일본의 금융시스템의 붕괴를 가져왔다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일본의 장기불황의 원인으로 지적되고 있는 것 중의 하나가 고용시스템이다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</a:t>
            </a:r>
            <a:r>
              <a:rPr lang="ko-KR" altLang="en-US" dirty="0" smtClean="0"/>
              <a:t>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버블붕괴로 인한 토지 및 주가 등의 자산 가격이 폭락하여 이것이 실체 경제에 악영향을 끼친 것이다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경기대책과 엔고대책을 동시에 운용하는 것은 무리가 따른다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공생사회 건설’을 경제정책의 핵심목표로 설정하고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이를 위해 내수확대를 통한 성장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지방분권 강화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중소기업 및 고용 지원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개혁 등을 추진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4EF-1F14-4CC2-A171-FA5193B45117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</a:t>
            </a:r>
            <a:r>
              <a:rPr lang="ko-KR" altLang="en-US" dirty="0" smtClean="0"/>
              <a:t>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4</a:t>
            </a:r>
            <a:r>
              <a:rPr lang="ko-KR" altLang="en-US" dirty="0" smtClean="0"/>
              <a:t>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御料局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佐渡支庁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79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5</a:t>
            </a:r>
            <a:r>
              <a:rPr lang="ko-KR" altLang="en-US" dirty="0" smtClean="0"/>
              <a:t>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동전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동전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14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200" dirty="0" smtClean="0">
                <a:latin typeface="나눔고딕" pitchFamily="50" charset="-127"/>
                <a:ea typeface="나눔고딕" pitchFamily="50" charset="-127"/>
              </a:rPr>
              <a:t>https://www.youtube.com/watch?v=hJvDo1Vn3KQ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https://www.youtube.com/watch?v=gFC9ZpQs_Ng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5B2E-7783-4C29-811F-B829DA5359CF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3261943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4832818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3791709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0376471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31723504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0376607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44665687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68132427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2010322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507998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2990136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C2668-17EC-4253-B41B-621E59157845}" type="datetimeFigureOut">
              <a:rPr lang="ko-KR" altLang="en-US" smtClean="0"/>
              <a:pPr/>
              <a:t>2015-04-08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8DE4F-D7D1-4BD2-907C-DCE67EE454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5185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6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gif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6.png"/><Relationship Id="rId5" Type="http://schemas.openxmlformats.org/officeDocument/2006/relationships/image" Target="../media/image83.gif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970&#24180;&#20195;&#12398;&#26032;&#23487;.mp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6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gif"/><Relationship Id="rId4" Type="http://schemas.openxmlformats.org/officeDocument/2006/relationships/image" Target="../media/image1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3" Type="http://schemas.openxmlformats.org/officeDocument/2006/relationships/image" Target="../media/image4.pn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gif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gif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gif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gif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4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5" y="0"/>
            <a:ext cx="91720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144" y="2780928"/>
            <a:ext cx="316439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ko-KR" sz="6600" b="1" dirty="0" smtClean="0">
                <a:ln w="50800"/>
                <a:solidFill>
                  <a:schemeClr val="accent2"/>
                </a:solidFill>
                <a:latin typeface="a장미다방" pitchFamily="18" charset="-127"/>
                <a:ea typeface="a장미다방" pitchFamily="18" charset="-127"/>
              </a:rPr>
              <a:t>JAPAN</a:t>
            </a:r>
            <a:endParaRPr lang="ko-KR" altLang="en-US" sz="6600" b="1" dirty="0">
              <a:ln w="50800"/>
              <a:solidFill>
                <a:schemeClr val="accent2"/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2276872"/>
            <a:ext cx="322947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ko-KR" sz="3200" b="1" dirty="0" smtClean="0">
                <a:ln w="50800"/>
                <a:solidFill>
                  <a:schemeClr val="accent2"/>
                </a:solidFill>
                <a:latin typeface="a장미다방" pitchFamily="18" charset="-127"/>
                <a:ea typeface="a장미다방" pitchFamily="18" charset="-127"/>
              </a:rPr>
              <a:t>Economics of</a:t>
            </a:r>
            <a:endParaRPr lang="ko-KR" altLang="en-US" sz="3200" b="1" dirty="0">
              <a:ln w="50800"/>
              <a:solidFill>
                <a:schemeClr val="accent2"/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666023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장미다방" pitchFamily="18" charset="-127"/>
                <a:ea typeface="a장미다방" pitchFamily="18" charset="-127"/>
              </a:rPr>
              <a:t>일본 지역연구 </a:t>
            </a:r>
            <a:r>
              <a:rPr lang="en-US" altLang="ko-KR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장미다방" pitchFamily="18" charset="-127"/>
                <a:ea typeface="a장미다방" pitchFamily="18" charset="-127"/>
              </a:rPr>
              <a:t>2</a:t>
            </a:r>
            <a:r>
              <a:rPr lang="ko-KR" alt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장미다방" pitchFamily="18" charset="-127"/>
                <a:ea typeface="a장미다방" pitchFamily="18" charset="-127"/>
              </a:rPr>
              <a:t>조 </a:t>
            </a:r>
            <a:r>
              <a:rPr lang="en-US" altLang="ko-KR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장미다방" pitchFamily="18" charset="-127"/>
                <a:ea typeface="a장미다방" pitchFamily="18" charset="-127"/>
              </a:rPr>
              <a:t>– </a:t>
            </a:r>
            <a:r>
              <a:rPr lang="ko-KR" alt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장미다방" pitchFamily="18" charset="-127"/>
                <a:ea typeface="a장미다방" pitchFamily="18" charset="-127"/>
              </a:rPr>
              <a:t>정준현 장명준 채현석 노은철 </a:t>
            </a:r>
            <a:endParaRPr lang="ko-KR" alt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6" name="제목 5"/>
          <p:cNvSpPr txBox="1">
            <a:spLocks/>
          </p:cNvSpPr>
          <p:nvPr/>
        </p:nvSpPr>
        <p:spPr>
          <a:xfrm>
            <a:off x="5292080" y="3742412"/>
            <a:ext cx="3851920" cy="550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/>
            <a:r>
              <a:rPr lang="ko-KR" altLang="en-US" sz="1800" dirty="0" smtClean="0">
                <a:solidFill>
                  <a:schemeClr val="bg1"/>
                </a:solidFill>
                <a:latin typeface="a장미다방" pitchFamily="18" charset="-127"/>
                <a:ea typeface="a장미다방" pitchFamily="18" charset="-127"/>
              </a:rPr>
              <a:t>가깝고도 먼 나라</a:t>
            </a:r>
            <a:r>
              <a:rPr lang="en-US" altLang="ko-KR" sz="1800" dirty="0" smtClean="0">
                <a:solidFill>
                  <a:schemeClr val="bg1"/>
                </a:solidFill>
                <a:latin typeface="a장미다방" pitchFamily="18" charset="-127"/>
                <a:ea typeface="a장미다방" pitchFamily="18" charset="-127"/>
              </a:rPr>
              <a:t>, </a:t>
            </a:r>
            <a:r>
              <a:rPr lang="ko-KR" altLang="en-US" sz="1800" dirty="0" smtClean="0">
                <a:solidFill>
                  <a:schemeClr val="bg1"/>
                </a:solidFill>
                <a:latin typeface="a장미다방" pitchFamily="18" charset="-127"/>
                <a:ea typeface="a장미다방" pitchFamily="18" charset="-127"/>
              </a:rPr>
              <a:t>일본 경제 살펴보기</a:t>
            </a:r>
            <a:endParaRPr lang="ko-KR" altLang="en-US" sz="1800" dirty="0">
              <a:solidFill>
                <a:schemeClr val="bg1"/>
              </a:solidFill>
              <a:latin typeface="a장미다방" pitchFamily="18" charset="-127"/>
              <a:ea typeface="a장미다방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248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8224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이토 히로부미</a:t>
            </a:r>
            <a:endParaRPr lang="en-US" altLang="ko-KR" dirty="0" smtClean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12641" name="_x199539072" descr="EMB00001b1c3ed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5616621" cy="280831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79512" y="90872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1963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 도입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2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차 시리즈의 연장선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후기 쇼와 시대의 상징물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8224" y="30596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나츠메 쏘세키</a:t>
            </a:r>
            <a:endParaRPr lang="en-US" altLang="ko-KR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516216" y="44998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니토베 이나조</a:t>
            </a:r>
            <a:endParaRPr lang="en-US" altLang="ko-KR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521990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후쿠자와 유키치</a:t>
            </a:r>
            <a:endParaRPr lang="en-US" altLang="ko-KR" dirty="0" smtClean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11620" name="_x199536272" descr="EMB00001b1c3e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96952"/>
            <a:ext cx="5904653" cy="2952328"/>
          </a:xfrm>
          <a:prstGeom prst="rect">
            <a:avLst/>
          </a:prstGeom>
          <a:noFill/>
        </p:spPr>
      </p:pic>
      <p:pic>
        <p:nvPicPr>
          <p:cNvPr id="111619" name="_x199538112" descr="EMB00001b1c3ed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996952"/>
            <a:ext cx="6048675" cy="3024336"/>
          </a:xfrm>
          <a:prstGeom prst="rect">
            <a:avLst/>
          </a:prstGeom>
          <a:noFill/>
        </p:spPr>
      </p:pic>
      <p:pic>
        <p:nvPicPr>
          <p:cNvPr id="111618" name="_x199538752" descr="EMB00001b1c3ee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032956"/>
            <a:ext cx="5976661" cy="2988332"/>
          </a:xfrm>
          <a:prstGeom prst="rect">
            <a:avLst/>
          </a:prstGeom>
          <a:noFill/>
        </p:spPr>
      </p:pic>
      <p:pic>
        <p:nvPicPr>
          <p:cNvPr id="111617" name="_x199538832" descr="EMB00001b1c3e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19" y="3068960"/>
            <a:ext cx="6063833" cy="2880320"/>
          </a:xfrm>
          <a:prstGeom prst="rect">
            <a:avLst/>
          </a:prstGeom>
          <a:noFill/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88224" y="37797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오키나와 슈리성</a:t>
            </a:r>
            <a:endParaRPr lang="en-US" altLang="ko-KR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79512" y="908720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1984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 (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쇼와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59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)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일괄 교체도입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20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년간 유지됨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쇼토쿠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 태자가 사라짐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8224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노구치 히데요</a:t>
            </a:r>
            <a:endParaRPr lang="en-US" altLang="ko-KR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44371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히구치 이치요</a:t>
            </a:r>
            <a:endParaRPr lang="en-US" altLang="ko-KR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50851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후쿠자와 유키치</a:t>
            </a:r>
            <a:endParaRPr lang="en-US" altLang="ko-KR" dirty="0" smtClean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13667" name="_x199535232" descr="EMB00001b1c3e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5904653" cy="2952328"/>
          </a:xfrm>
          <a:prstGeom prst="rect">
            <a:avLst/>
          </a:prstGeom>
          <a:noFill/>
        </p:spPr>
      </p:pic>
      <p:pic>
        <p:nvPicPr>
          <p:cNvPr id="113666" name="_x199539312" descr="EMB00001b1c3ee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84984"/>
            <a:ext cx="5904659" cy="2952328"/>
          </a:xfrm>
          <a:prstGeom prst="rect">
            <a:avLst/>
          </a:prstGeom>
          <a:noFill/>
        </p:spPr>
      </p:pic>
      <p:pic>
        <p:nvPicPr>
          <p:cNvPr id="113665" name="_x199537792" descr="EMB00001b1c3e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84984"/>
            <a:ext cx="5904653" cy="295232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79512" y="90872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2004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11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일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平成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16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)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일괄 교체되며 등장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현재 사용되고 있는 종류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295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endParaRPr lang="ko-KR" altLang="en-US" sz="28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0834" name="_x199536432" descr="EMB00001b1c3ef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348880"/>
            <a:ext cx="2592287" cy="1296144"/>
          </a:xfrm>
          <a:prstGeom prst="rect">
            <a:avLst/>
          </a:prstGeom>
          <a:noFill/>
        </p:spPr>
      </p:pic>
      <p:pic>
        <p:nvPicPr>
          <p:cNvPr id="120833" name="_x199539232" descr="EMB00001b1c3ef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717032"/>
            <a:ext cx="2610866" cy="2520280"/>
          </a:xfrm>
          <a:prstGeom prst="rect">
            <a:avLst/>
          </a:prstGeom>
          <a:noFill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0836" name="_x199539072" descr="EMB00001b1c3f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980728"/>
            <a:ext cx="2592287" cy="1296144"/>
          </a:xfrm>
          <a:prstGeom prst="rect">
            <a:avLst/>
          </a:prstGeom>
          <a:noFill/>
        </p:spPr>
      </p:pic>
      <p:pic>
        <p:nvPicPr>
          <p:cNvPr id="120840" name="_x199536672" descr="EMB00001b1c3f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1" y="980728"/>
            <a:ext cx="2592287" cy="1296144"/>
          </a:xfrm>
          <a:prstGeom prst="rect">
            <a:avLst/>
          </a:prstGeom>
          <a:noFill/>
        </p:spPr>
      </p:pic>
      <p:pic>
        <p:nvPicPr>
          <p:cNvPr id="120839" name="_x199537232" descr="EMB00001b1c3f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39" y="2348880"/>
            <a:ext cx="2592289" cy="1296144"/>
          </a:xfrm>
          <a:prstGeom prst="rect">
            <a:avLst/>
          </a:prstGeom>
          <a:noFill/>
        </p:spPr>
      </p:pic>
      <p:pic>
        <p:nvPicPr>
          <p:cNvPr id="120838" name="_x199537712" descr="EMB00001b1c3f0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1" y="3717032"/>
            <a:ext cx="2592287" cy="1296144"/>
          </a:xfrm>
          <a:prstGeom prst="rect">
            <a:avLst/>
          </a:prstGeom>
          <a:noFill/>
        </p:spPr>
      </p:pic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0844" name="_x199536032" descr="EMB00001b1c3f0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980728"/>
            <a:ext cx="2592288" cy="1296145"/>
          </a:xfrm>
          <a:prstGeom prst="rect">
            <a:avLst/>
          </a:prstGeom>
          <a:noFill/>
        </p:spPr>
      </p:pic>
      <p:pic>
        <p:nvPicPr>
          <p:cNvPr id="120843" name="_x199538432" descr="EMB00001b1c3f0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6135" y="2348880"/>
            <a:ext cx="2592289" cy="1296144"/>
          </a:xfrm>
          <a:prstGeom prst="rect">
            <a:avLst/>
          </a:prstGeom>
          <a:noFill/>
        </p:spPr>
      </p:pic>
      <p:pic>
        <p:nvPicPr>
          <p:cNvPr id="120842" name="_x199539072" descr="EMB00001b1c3f0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7" y="3717032"/>
            <a:ext cx="2592287" cy="1296144"/>
          </a:xfrm>
          <a:prstGeom prst="rect">
            <a:avLst/>
          </a:prstGeom>
          <a:noFill/>
        </p:spPr>
      </p:pic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0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19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295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endParaRPr lang="ko-KR" altLang="en-US" sz="28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2881" name="_x199535792" descr="EMB00001b1c3f0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2" y="980728"/>
            <a:ext cx="3312366" cy="1656184"/>
          </a:xfrm>
          <a:prstGeom prst="rect">
            <a:avLst/>
          </a:prstGeom>
          <a:noFill/>
        </p:spPr>
      </p:pic>
      <p:pic>
        <p:nvPicPr>
          <p:cNvPr id="122885" name="_x199534992" descr="EMB00001b1c3f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2" y="2780928"/>
            <a:ext cx="3312366" cy="1656184"/>
          </a:xfrm>
          <a:prstGeom prst="rect">
            <a:avLst/>
          </a:prstGeom>
          <a:noFill/>
        </p:spPr>
      </p:pic>
      <p:pic>
        <p:nvPicPr>
          <p:cNvPr id="122884" name="_x199538592" descr="EMB00001b1c3f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2" y="4581128"/>
            <a:ext cx="3312370" cy="1656184"/>
          </a:xfrm>
          <a:prstGeom prst="rect">
            <a:avLst/>
          </a:prstGeom>
          <a:noFill/>
        </p:spPr>
      </p:pic>
      <p:pic>
        <p:nvPicPr>
          <p:cNvPr id="122883" name="_x199537632" descr="EMB00001b1c3f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2" y="1988840"/>
            <a:ext cx="3312366" cy="1656184"/>
          </a:xfrm>
          <a:prstGeom prst="rect">
            <a:avLst/>
          </a:prstGeom>
          <a:noFill/>
        </p:spPr>
      </p:pic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2887" name="_x199537232" descr="EMB00001b1c3f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2" y="3789040"/>
            <a:ext cx="3312366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6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36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2800" dirty="0" smtClean="0">
                <a:latin typeface="나눔고딕" pitchFamily="50" charset="-127"/>
                <a:ea typeface="나눔고딕" pitchFamily="50" charset="-127"/>
              </a:rPr>
              <a:t>일본은행</a:t>
            </a:r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pPr marL="514350" indent="-514350"/>
            <a:r>
              <a:rPr lang="en-US" altLang="ko-KR" sz="2400" dirty="0" smtClean="0">
                <a:latin typeface="나눔바른고딕" pitchFamily="50" charset="-127"/>
                <a:ea typeface="나눔바른고딕" pitchFamily="50" charset="-127"/>
              </a:rPr>
              <a:t>   </a:t>
            </a:r>
          </a:p>
          <a:p>
            <a:pPr marL="514350" indent="-514350"/>
            <a:r>
              <a:rPr lang="en-US" altLang="ko-KR" sz="2400" dirty="0" smtClean="0">
                <a:latin typeface="나눔바른고딕" pitchFamily="50" charset="-127"/>
                <a:ea typeface="나눔바른고딕" pitchFamily="50" charset="-127"/>
              </a:rPr>
              <a:t>  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1882</a:t>
            </a:r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년 개업 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2000" dirty="0" smtClean="0"/>
              <a:t>메이지</a:t>
            </a:r>
            <a:r>
              <a:rPr lang="en-US" altLang="ko-KR" sz="2000" dirty="0" smtClean="0"/>
              <a:t> 15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)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은행의 은행으로서의 기능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국고 및 국채 관련 업무 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외환업무 및 국제 금융 관계업무</a:t>
            </a:r>
            <a:r>
              <a:rPr lang="en-US" altLang="ko-KR" sz="2000" dirty="0" smtClean="0"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관련 통계의 작성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분석 및 연구 등의 업무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통화를 발행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/>
            <a:r>
              <a:rPr lang="ko-KR" altLang="en-US" sz="2000" dirty="0" smtClean="0">
                <a:latin typeface="나눔바른고딕" pitchFamily="50" charset="-127"/>
                <a:ea typeface="나눔바른고딕" pitchFamily="50" charset="-127"/>
              </a:rPr>
              <a:t>   금융정책을 운영</a:t>
            </a:r>
            <a:endParaRPr lang="en-US" altLang="ko-KR" sz="2000" dirty="0" smtClean="0">
              <a:latin typeface="나눔바른고딕" pitchFamily="50" charset="-127"/>
              <a:ea typeface="나눔바른고딕" pitchFamily="50" charset="-127"/>
            </a:endParaRPr>
          </a:p>
          <a:p>
            <a:pPr marL="514350" indent="-514350">
              <a:buFontTx/>
              <a:buChar char="-"/>
            </a:pPr>
            <a:endParaRPr lang="ko-KR" altLang="en-US" sz="2400" dirty="0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6" name="_x238745120" descr="EMB00000944abb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371" y="1052736"/>
            <a:ext cx="4498628" cy="1152128"/>
          </a:xfrm>
          <a:prstGeom prst="rect">
            <a:avLst/>
          </a:prstGeom>
          <a:noFill/>
        </p:spPr>
      </p:pic>
      <p:pic>
        <p:nvPicPr>
          <p:cNvPr id="7" name="_x238744000" descr="EMB00000944abb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594612" cy="3140969"/>
          </a:xfrm>
          <a:prstGeom prst="rect">
            <a:avLst/>
          </a:prstGeom>
          <a:noFill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18864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은행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79512" y="6165304"/>
            <a:ext cx="39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최초의 일본은행권</a:t>
            </a:r>
            <a:r>
              <a:rPr lang="en-US" altLang="ko-KR" b="1" dirty="0" smtClean="0"/>
              <a:t>(1885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월 발행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3" name="Picture 4" descr="최초의 일본은행권(1885년 5월 발행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40" y="4653136"/>
            <a:ext cx="3491880" cy="15116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12531-6FF3-4A70-ADD4-1CF142C0B40C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800" dirty="0" smtClean="0">
                <a:latin typeface="나눔고딕" pitchFamily="50" charset="-127"/>
                <a:ea typeface="나눔고딕" pitchFamily="50" charset="-127"/>
              </a:rPr>
              <a:t>  유초은행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일본 우정회사의 자회사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구 일본 우체국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세계 최대 자산규모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(200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조엔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우체국 망 사용 일본에서 가장 지점이 많은 은행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</a:t>
            </a:r>
          </a:p>
        </p:txBody>
      </p:sp>
      <p:pic>
        <p:nvPicPr>
          <p:cNvPr id="9" name="_x238744000" descr="EMB00000944ab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226022" cy="792088"/>
          </a:xfrm>
          <a:prstGeom prst="rect">
            <a:avLst/>
          </a:prstGeom>
          <a:noFill/>
        </p:spPr>
      </p:pic>
      <p:pic>
        <p:nvPicPr>
          <p:cNvPr id="10" name="_x238745280" descr="EMB00000944abb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779912" cy="2519017"/>
          </a:xfrm>
          <a:prstGeom prst="rect">
            <a:avLst/>
          </a:prstGeom>
          <a:noFill/>
        </p:spPr>
      </p:pic>
      <p:pic>
        <p:nvPicPr>
          <p:cNvPr id="11" name="_x238744720" descr="EMB00000944abc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12976"/>
            <a:ext cx="4644008" cy="3284984"/>
          </a:xfrm>
          <a:prstGeom prst="rect">
            <a:avLst/>
          </a:prstGeom>
          <a:noFill/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18864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은행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800" dirty="0" smtClean="0">
                <a:latin typeface="나눔고딕" pitchFamily="50" charset="-127"/>
                <a:ea typeface="나눔고딕" pitchFamily="50" charset="-127"/>
              </a:rPr>
              <a:t>   미츠비시 도쿄 </a:t>
            </a:r>
            <a:r>
              <a:rPr lang="en-US" altLang="ko-KR" sz="2800" dirty="0" smtClean="0">
                <a:latin typeface="나눔고딕" pitchFamily="50" charset="-127"/>
                <a:ea typeface="나눔고딕" pitchFamily="50" charset="-127"/>
              </a:rPr>
              <a:t>UFJ </a:t>
            </a:r>
            <a:r>
              <a:rPr lang="ko-KR" altLang="en-US" sz="2800" dirty="0" smtClean="0">
                <a:latin typeface="나눔고딕" pitchFamily="50" charset="-127"/>
                <a:ea typeface="나눔고딕" pitchFamily="50" charset="-127"/>
              </a:rPr>
              <a:t>은행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2006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년 은행 미츠비시 은행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UFJ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은행의 합병으로 탄생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총 자산 세계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9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위 일본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위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en-US" altLang="ja-JP" sz="2400" dirty="0" smtClean="0"/>
              <a:t>TV </a:t>
            </a:r>
            <a:r>
              <a:rPr lang="ja-JP" altLang="en-US" sz="2400" dirty="0" smtClean="0"/>
              <a:t>창구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テレビ窓口</a:t>
            </a:r>
            <a:r>
              <a:rPr lang="en-US" altLang="ja-JP" sz="2400" dirty="0" smtClean="0"/>
              <a:t>)</a:t>
            </a:r>
            <a:r>
              <a:rPr lang="en-US" altLang="ja-JP" sz="24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서비스 최초 실시</a:t>
            </a:r>
            <a:endParaRPr lang="ja-JP" altLang="en-US" sz="2400" dirty="0" smtClean="0"/>
          </a:p>
        </p:txBody>
      </p:sp>
      <p:pic>
        <p:nvPicPr>
          <p:cNvPr id="63492" name="_x220838232" descr="EMB00000d741c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3002098" cy="1800200"/>
          </a:xfrm>
          <a:prstGeom prst="rect">
            <a:avLst/>
          </a:prstGeom>
          <a:noFill/>
        </p:spPr>
      </p:pic>
      <p:pic>
        <p:nvPicPr>
          <p:cNvPr id="63493" name="_x220837992" descr="EMB00000d741ce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08920"/>
            <a:ext cx="3923928" cy="3623221"/>
          </a:xfrm>
          <a:prstGeom prst="rect">
            <a:avLst/>
          </a:prstGeom>
          <a:noFill/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3495" name="_x220839352" descr="EMB00000d741ce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60648"/>
            <a:ext cx="3203848" cy="980728"/>
          </a:xfrm>
          <a:prstGeom prst="rect">
            <a:avLst/>
          </a:prstGeom>
          <a:noFill/>
        </p:spPr>
      </p:pic>
      <p:pic>
        <p:nvPicPr>
          <p:cNvPr id="63491" name="_x220838552" descr="EMB00000d741ce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077072"/>
            <a:ext cx="2664296" cy="2294029"/>
          </a:xfrm>
          <a:prstGeom prst="rect">
            <a:avLst/>
          </a:prstGeom>
          <a:noFill/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8864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은행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5" name="그림 14" descr="제목 없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67944" y="2636912"/>
            <a:ext cx="3995936" cy="38077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32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800" dirty="0" smtClean="0">
                <a:latin typeface="나눔고딕" pitchFamily="50" charset="-127"/>
                <a:ea typeface="나눔고딕" pitchFamily="50" charset="-127"/>
              </a:rPr>
              <a:t>   미즈호 은행</a:t>
            </a:r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2002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개 은행의 합병으로 탄생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일본의 로또를 담당하는 은행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5537" name="_x220839672" descr="EMB00000d741c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2836347" cy="1700808"/>
          </a:xfrm>
          <a:prstGeom prst="rect">
            <a:avLst/>
          </a:prstGeom>
          <a:noFill/>
        </p:spPr>
      </p:pic>
      <p:pic>
        <p:nvPicPr>
          <p:cNvPr id="65539" name="_x220839432" descr="EMB00000d741cf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5580112" cy="4087179"/>
          </a:xfrm>
          <a:prstGeom prst="rect">
            <a:avLst/>
          </a:prstGeom>
          <a:noFill/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5540" name="_x220839272" descr="EMB00000d741cf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429000"/>
            <a:ext cx="2592288" cy="2205293"/>
          </a:xfrm>
          <a:prstGeom prst="rect">
            <a:avLst/>
          </a:prstGeom>
          <a:noFill/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18864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은행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13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8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미쓰이 스미토모 은행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   2001</a:t>
            </a:r>
            <a:r>
              <a:rPr lang="ko-KR" altLang="en-US" sz="2000" dirty="0" smtClean="0">
                <a:latin typeface="나눔고딕" pitchFamily="50" charset="-127"/>
                <a:ea typeface="나눔고딕" pitchFamily="50" charset="-127"/>
              </a:rPr>
              <a:t>년 미쓰이 그룹의 사쿠라은행과 쓰미토모 은행의 합병으로 탄생</a:t>
            </a:r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    </a:t>
            </a:r>
          </a:p>
          <a:p>
            <a:r>
              <a:rPr lang="en-US" altLang="ko-KR" sz="20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6563" name="_x220837832" descr="EMB00000d741cf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734" y="216024"/>
            <a:ext cx="4590474" cy="764704"/>
          </a:xfrm>
          <a:prstGeom prst="rect">
            <a:avLst/>
          </a:prstGeom>
          <a:noFill/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544" y="188640"/>
            <a:ext cx="165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은행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9" name="_x220841912" descr="EMB00000d741cf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36912"/>
            <a:ext cx="3851920" cy="3851920"/>
          </a:xfrm>
          <a:prstGeom prst="rect">
            <a:avLst/>
          </a:prstGeom>
          <a:noFill/>
        </p:spPr>
      </p:pic>
      <p:pic>
        <p:nvPicPr>
          <p:cNvPr id="20" name="_x221771448" descr="EMB00000d741d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22" y="2132856"/>
            <a:ext cx="8547250" cy="40050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179"/>
          <a:stretch/>
        </p:blipFill>
        <p:spPr>
          <a:xfrm>
            <a:off x="0" y="0"/>
            <a:ext cx="91536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628800"/>
            <a:ext cx="12923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장미다방" pitchFamily="18" charset="-127"/>
                <a:ea typeface="a장미다방" pitchFamily="18" charset="-127"/>
              </a:rPr>
              <a:t>목차</a:t>
            </a:r>
            <a:endParaRPr lang="ko-KR" alt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장미다방" pitchFamily="18" charset="-127"/>
              <a:ea typeface="a장미다방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175413" y="2568923"/>
            <a:ext cx="3319584" cy="460752"/>
            <a:chOff x="5796136" y="3337580"/>
            <a:chExt cx="3319584" cy="460752"/>
          </a:xfrm>
        </p:grpSpPr>
        <p:sp>
          <p:nvSpPr>
            <p:cNvPr id="6" name="TextBox 5"/>
            <p:cNvSpPr txBox="1"/>
            <p:nvPr/>
          </p:nvSpPr>
          <p:spPr>
            <a:xfrm>
              <a:off x="6007177" y="3429000"/>
              <a:ext cx="3108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일본화폐</a:t>
              </a:r>
              <a:r>
                <a:rPr lang="en-US" altLang="ko-K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  </a:t>
              </a:r>
              <a:r>
                <a:rPr lang="ko-KR" alt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은행  기업 민영화</a:t>
              </a:r>
              <a:endPara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5175413" y="3166473"/>
            <a:ext cx="2319310" cy="460752"/>
            <a:chOff x="5796136" y="3337580"/>
            <a:chExt cx="2319310" cy="460752"/>
          </a:xfrm>
        </p:grpSpPr>
        <p:sp>
          <p:nvSpPr>
            <p:cNvPr id="10" name="TextBox 9"/>
            <p:cNvSpPr txBox="1"/>
            <p:nvPr/>
          </p:nvSpPr>
          <p:spPr>
            <a:xfrm>
              <a:off x="6007177" y="3429000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전 후 의 일본 경제</a:t>
              </a:r>
              <a:endPara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12" name="그룹 11"/>
          <p:cNvGrpSpPr/>
          <p:nvPr/>
        </p:nvGrpSpPr>
        <p:grpSpPr>
          <a:xfrm>
            <a:off x="5175413" y="3764023"/>
            <a:ext cx="2165422" cy="460752"/>
            <a:chOff x="5796136" y="3337580"/>
            <a:chExt cx="2165422" cy="460752"/>
          </a:xfrm>
        </p:grpSpPr>
        <p:sp>
          <p:nvSpPr>
            <p:cNvPr id="13" name="TextBox 12"/>
            <p:cNvSpPr txBox="1"/>
            <p:nvPr/>
          </p:nvSpPr>
          <p:spPr>
            <a:xfrm>
              <a:off x="6007177" y="342900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일본의 현대 경제</a:t>
              </a:r>
              <a:endPara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337580"/>
              <a:ext cx="187178" cy="187178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5175413" y="4361573"/>
            <a:ext cx="2704031" cy="460752"/>
            <a:chOff x="5796136" y="3337580"/>
            <a:chExt cx="2704031" cy="460752"/>
          </a:xfrm>
        </p:grpSpPr>
        <p:sp>
          <p:nvSpPr>
            <p:cNvPr id="16" name="TextBox 15"/>
            <p:cNvSpPr txBox="1"/>
            <p:nvPr/>
          </p:nvSpPr>
          <p:spPr>
            <a:xfrm>
              <a:off x="6007177" y="3429000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-윤고딕330" pitchFamily="18" charset="-127"/>
                  <a:ea typeface="-윤고딕330" pitchFamily="18" charset="-127"/>
                </a:rPr>
                <a:t>천황 황실 재정의 역사</a:t>
              </a:r>
              <a:endPara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337580"/>
              <a:ext cx="187178" cy="187178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4076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284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민영화란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?</a:t>
            </a:r>
          </a:p>
          <a:p>
            <a:pPr fontAlgn="base" latinLnBrk="0"/>
            <a:r>
              <a:rPr lang="ko-KR" altLang="en-US" sz="2000" dirty="0" smtClean="0"/>
              <a:t>   공공서비스의 제공이나 이를 위한 재산의 소유에서 정부의 영역을 줄이고     </a:t>
            </a:r>
            <a:endParaRPr lang="en-US" altLang="ko-KR" sz="2000" dirty="0" smtClean="0"/>
          </a:p>
          <a:p>
            <a:pPr fontAlgn="base" latinLnBrk="0"/>
            <a:r>
              <a:rPr lang="en-US" altLang="ko-KR" sz="2000" dirty="0" smtClean="0"/>
              <a:t>   </a:t>
            </a:r>
            <a:r>
              <a:rPr lang="ko-KR" altLang="en-US" sz="2000" dirty="0" smtClean="0"/>
              <a:t>민간의 영역을 늘리는것</a:t>
            </a:r>
            <a:endParaRPr lang="en-US" altLang="ko-KR" sz="2000" dirty="0" smtClean="0"/>
          </a:p>
          <a:p>
            <a:pPr fontAlgn="base" latinLnBrk="0"/>
            <a:endParaRPr lang="en-US" altLang="ko-KR" sz="2000" dirty="0" smtClean="0"/>
          </a:p>
          <a:p>
            <a:pPr fontAlgn="base" latinLnBrk="0"/>
            <a:r>
              <a:rPr lang="ko-KR" altLang="en-US" sz="2000" dirty="0" smtClean="0"/>
              <a:t>   민영화의 장단점</a:t>
            </a:r>
            <a:endParaRPr lang="en-US" altLang="ko-KR" sz="2000" dirty="0" smtClean="0"/>
          </a:p>
          <a:p>
            <a:pPr marL="457200" indent="-457200" fontAlgn="base" latinLnBrk="0"/>
            <a:r>
              <a:rPr lang="en-US" altLang="ko-KR" sz="2000" dirty="0" smtClean="0"/>
              <a:t>  1. </a:t>
            </a:r>
            <a:r>
              <a:rPr lang="ko-KR" altLang="en-US" sz="2000" dirty="0" smtClean="0"/>
              <a:t>경쟁을 통해 효율성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능률성을 제고함</a:t>
            </a:r>
            <a:r>
              <a:rPr lang="en-US" altLang="ko-KR" sz="2000" dirty="0" smtClean="0"/>
              <a:t>.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fontAlgn="base" latinLnBrk="0"/>
            <a:r>
              <a:rPr lang="en-US" altLang="ko-KR" sz="2000" dirty="0" smtClean="0"/>
              <a:t>  2. </a:t>
            </a:r>
            <a:r>
              <a:rPr lang="ko-KR" altLang="en-US" sz="2000" dirty="0" smtClean="0"/>
              <a:t>주민가 더 가까운 곳에서 서비스 도모</a:t>
            </a:r>
            <a:r>
              <a:rPr lang="en-US" altLang="ko-KR" sz="2000" dirty="0" smtClean="0"/>
              <a:t>. (</a:t>
            </a:r>
            <a:r>
              <a:rPr lang="ko-KR" altLang="en-US" sz="2000" dirty="0" smtClean="0"/>
              <a:t>근린행정</a:t>
            </a:r>
            <a:r>
              <a:rPr lang="en-US" altLang="ko-KR" sz="2000" dirty="0" smtClean="0"/>
              <a:t>)</a:t>
            </a:r>
            <a:endParaRPr lang="ko-KR" altLang="en-US" sz="2000" dirty="0" smtClean="0"/>
          </a:p>
          <a:p>
            <a:pPr fontAlgn="base" latinLnBrk="0"/>
            <a:r>
              <a:rPr lang="en-US" altLang="ko-KR" sz="2000" dirty="0" smtClean="0"/>
              <a:t>  3. </a:t>
            </a:r>
            <a:r>
              <a:rPr lang="ko-KR" altLang="en-US" sz="2000" dirty="0" smtClean="0"/>
              <a:t>민간기업의 지식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기술로 업무의 전문성 제고</a:t>
            </a:r>
            <a:r>
              <a:rPr lang="en-US" altLang="ko-KR" sz="2000" dirty="0" smtClean="0"/>
              <a:t>.</a:t>
            </a:r>
            <a:endParaRPr lang="ko-KR" altLang="en-US" sz="2000" dirty="0" smtClean="0"/>
          </a:p>
          <a:p>
            <a:pPr fontAlgn="base" latinLnBrk="0"/>
            <a:r>
              <a:rPr lang="en-US" altLang="ko-KR" sz="2000" dirty="0" smtClean="0"/>
              <a:t>  4. </a:t>
            </a:r>
            <a:r>
              <a:rPr lang="ko-KR" altLang="en-US" sz="2000" dirty="0" smtClean="0"/>
              <a:t>경쟁으로 인한 비용절감과 행정서비스의 질 향상</a:t>
            </a:r>
            <a:r>
              <a:rPr lang="en-US" altLang="ko-KR" sz="2000" dirty="0" smtClean="0"/>
              <a:t>.</a:t>
            </a:r>
            <a:endParaRPr lang="ko-KR" altLang="en-US" sz="2000" dirty="0" smtClean="0"/>
          </a:p>
          <a:p>
            <a:pPr fontAlgn="base" latinLnBrk="0"/>
            <a:r>
              <a:rPr lang="en-US" altLang="ko-KR" sz="2000" dirty="0" smtClean="0"/>
              <a:t>  //</a:t>
            </a:r>
          </a:p>
          <a:p>
            <a:pPr fontAlgn="base" latinLnBrk="0"/>
            <a:r>
              <a:rPr lang="en-US" altLang="ko-KR" sz="2000" dirty="0" smtClean="0"/>
              <a:t>  1. </a:t>
            </a:r>
            <a:r>
              <a:rPr lang="ko-KR" altLang="en-US" sz="2000" dirty="0" smtClean="0"/>
              <a:t>책임소재 불분명</a:t>
            </a:r>
            <a:r>
              <a:rPr lang="en-US" altLang="ko-KR" sz="2000" dirty="0" smtClean="0"/>
              <a:t>.</a:t>
            </a:r>
            <a:r>
              <a:rPr lang="ko-KR" altLang="en-US" sz="2000" dirty="0" smtClean="0"/>
              <a:t> </a:t>
            </a:r>
          </a:p>
          <a:p>
            <a:pPr fontAlgn="base" latinLnBrk="0"/>
            <a:r>
              <a:rPr lang="en-US" altLang="ko-KR" sz="2000" dirty="0" smtClean="0"/>
              <a:t>  2. </a:t>
            </a:r>
            <a:r>
              <a:rPr lang="ko-KR" altLang="en-US" sz="2000" dirty="0" smtClean="0"/>
              <a:t>영리만을 창출하는 기업의 특성상 횡포 심화</a:t>
            </a:r>
            <a:r>
              <a:rPr lang="en-US" altLang="ko-KR" sz="2000" dirty="0" smtClean="0"/>
              <a:t>.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fontAlgn="base" latinLnBrk="0"/>
            <a:r>
              <a:rPr lang="en-US" altLang="ko-KR" sz="2000" dirty="0" smtClean="0"/>
              <a:t>  3. </a:t>
            </a:r>
            <a:r>
              <a:rPr lang="ko-KR" altLang="en-US" sz="2000" dirty="0" smtClean="0"/>
              <a:t>저소득층에게 서비스 기피하는 등 형평성 저해</a:t>
            </a:r>
            <a:r>
              <a:rPr lang="en-US" altLang="ko-KR" sz="2000" dirty="0" smtClean="0"/>
              <a:t>.</a:t>
            </a:r>
            <a:endParaRPr lang="ko-KR" altLang="en-US" sz="2000" dirty="0" smtClean="0"/>
          </a:p>
          <a:p>
            <a:pPr fontAlgn="base" latinLnBrk="0"/>
            <a:r>
              <a:rPr lang="en-US" altLang="ko-KR" sz="2000" dirty="0" smtClean="0"/>
              <a:t>  4. </a:t>
            </a:r>
            <a:r>
              <a:rPr lang="ko-KR" altLang="en-US" sz="2000" dirty="0" smtClean="0"/>
              <a:t>꼭 필요한 서비스지만 이윤없고 적자나면 파산 우려</a:t>
            </a:r>
            <a:r>
              <a:rPr lang="en-US" altLang="ko-KR" sz="2000" dirty="0" smtClean="0"/>
              <a:t>.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18864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03.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민영화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914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>
              <a:buAutoNum type="arabicPeriod"/>
            </a:pP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>
              <a:buAutoNum type="arabicPeriod"/>
            </a:pP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1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노동비용 상승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자동차 발달로 적자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2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정부의 운임 인상 억제 정책으로 적자 심화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3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지방 지선 운영으로 인한 적자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4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매년 보조금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6000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여 억 엔에도 누적채무 약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37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조엔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5 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채무금 부담을 위해 자산매각 세금투입 외에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 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각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JR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사가 각각 부담하여 채무 처리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>
              <a:buAutoNum type="arabicPeriod"/>
            </a:pP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7586" name="AutoShape 2" descr="http://imgpark.donga.com/mbs/fileUpload/201312/52ba720a1663762507c3.jpg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67588" name="AutoShape 4" descr="http://imgpark.donga.com/mbs/fileUpload/201312/52ba720a1663762507c3.jpg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67590" name="AutoShape 6" descr="http://imgpark.donga.com/mbs/fileUpload/201312/52ba720a1663762507c3.jpg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pic>
        <p:nvPicPr>
          <p:cNvPr id="14" name="_x222233720" descr="EMB00000d741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656" y="2636912"/>
            <a:ext cx="4104456" cy="4104456"/>
          </a:xfrm>
          <a:prstGeom prst="rect">
            <a:avLst/>
          </a:prstGeom>
          <a:noFill/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7544" y="188640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  일본의 철도 민영화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6" name="그림 5" descr="52ba720a1663762507c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164851"/>
            <a:ext cx="8496944" cy="3432501"/>
          </a:xfrm>
          <a:prstGeom prst="rect">
            <a:avLst/>
          </a:prstGeom>
        </p:spPr>
      </p:pic>
      <p:pic>
        <p:nvPicPr>
          <p:cNvPr id="7" name="그림 6" descr="52ba721e0f95762507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8640960" cy="3456384"/>
          </a:xfrm>
          <a:prstGeom prst="rect">
            <a:avLst/>
          </a:prstGeom>
        </p:spPr>
      </p:pic>
      <p:pic>
        <p:nvPicPr>
          <p:cNvPr id="9" name="그림 8" descr="2012011608543231209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40968"/>
            <a:ext cx="8640960" cy="3456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1.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각 지의 특성에 맞춘 열차 시각표 설정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2.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신형차량 투입 등 수요에 맞는 열차 체계 확립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3.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국철 시대에 비해 운임 인상 미미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4.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훗카이도를 제외한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JR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사 들은 흑자로 전환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5.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사고율도 크게 오르지 않음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ja-JP" altLang="en-US" sz="2400" dirty="0" smtClean="0">
                <a:latin typeface="나눔고딕" pitchFamily="50" charset="-127"/>
                <a:ea typeface="나눔고딕" pitchFamily="50" charset="-127"/>
              </a:rPr>
              <a:t>　</a:t>
            </a:r>
            <a:r>
              <a:rPr lang="en-US" altLang="ja-JP" sz="2400" dirty="0" smtClean="0">
                <a:latin typeface="나눔고딕" pitchFamily="50" charset="-127"/>
                <a:ea typeface="나눔고딕" pitchFamily="50" charset="-127"/>
              </a:rPr>
              <a:t> https://www.youtube.com/watch?v=7UMJR0jbKW0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000" dirty="0" smtClean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544" y="188640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   일본의 철도민영화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  민영 기업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</a:t>
            </a: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1.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전력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-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도쿄전력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2400" dirty="0" err="1" smtClean="0">
                <a:latin typeface="나눔고딕" pitchFamily="50" charset="-127"/>
                <a:ea typeface="나눔고딕" pitchFamily="50" charset="-127"/>
              </a:rPr>
              <a:t>간사이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전력 등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2.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항공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-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일본항공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(JAL)</a:t>
            </a: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3.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공항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-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나리타 국제공항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4.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고속도로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- NEXCO,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수도 고속도로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등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5.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우체국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    - JP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일본우정</a:t>
            </a:r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  <a:p>
            <a:pPr marL="457200" indent="-457200"/>
            <a:endParaRPr lang="en-US" altLang="ko-KR" sz="2400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9634" name="_x222227400" descr="EMB00000d741d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7160"/>
            <a:ext cx="1691680" cy="1691680"/>
          </a:xfrm>
          <a:prstGeom prst="rect">
            <a:avLst/>
          </a:prstGeom>
          <a:noFill/>
        </p:spPr>
      </p:pic>
      <p:pic>
        <p:nvPicPr>
          <p:cNvPr id="69633" name="_x222227640" descr="EMB00000d741d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4664"/>
            <a:ext cx="2160588" cy="692696"/>
          </a:xfrm>
          <a:prstGeom prst="rect">
            <a:avLst/>
          </a:prstGeom>
          <a:noFill/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9636" name="_x222228760" descr="EMB00000d741d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1440160" cy="1440160"/>
          </a:xfrm>
          <a:prstGeom prst="rect">
            <a:avLst/>
          </a:prstGeom>
          <a:noFill/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grpSp>
        <p:nvGrpSpPr>
          <p:cNvPr id="30" name="그룹 29"/>
          <p:cNvGrpSpPr/>
          <p:nvPr/>
        </p:nvGrpSpPr>
        <p:grpSpPr>
          <a:xfrm>
            <a:off x="4427984" y="4941168"/>
            <a:ext cx="4312245" cy="754062"/>
            <a:chOff x="6948264" y="3717032"/>
            <a:chExt cx="4312245" cy="754062"/>
          </a:xfrm>
        </p:grpSpPr>
        <p:pic>
          <p:nvPicPr>
            <p:cNvPr id="69642" name="_x222233400" descr="EMB00000d741d3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48264" y="3717032"/>
              <a:ext cx="1431925" cy="731838"/>
            </a:xfrm>
            <a:prstGeom prst="rect">
              <a:avLst/>
            </a:prstGeom>
            <a:noFill/>
          </p:spPr>
        </p:pic>
        <p:pic>
          <p:nvPicPr>
            <p:cNvPr id="69641" name="_x222233080" descr="EMB00000d741d3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88424" y="3717032"/>
              <a:ext cx="1431925" cy="723900"/>
            </a:xfrm>
            <a:prstGeom prst="rect">
              <a:avLst/>
            </a:prstGeom>
            <a:noFill/>
          </p:spPr>
        </p:pic>
        <p:pic>
          <p:nvPicPr>
            <p:cNvPr id="69640" name="_x222231800" descr="EMB00000d741d4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28584" y="3717032"/>
              <a:ext cx="1431925" cy="754062"/>
            </a:xfrm>
            <a:prstGeom prst="rect">
              <a:avLst/>
            </a:prstGeom>
            <a:noFill/>
          </p:spPr>
        </p:pic>
      </p:grp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9644" name="_x220726320" descr="EMB00000d741d4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4077072"/>
            <a:ext cx="3136404" cy="644705"/>
          </a:xfrm>
          <a:prstGeom prst="rect">
            <a:avLst/>
          </a:prstGeom>
          <a:noFill/>
        </p:spPr>
      </p:pic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4046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69646" name="_x220728080" descr="EMB00000d741d4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38902" y="3140968"/>
            <a:ext cx="3637554" cy="908720"/>
          </a:xfrm>
          <a:prstGeom prst="rect">
            <a:avLst/>
          </a:prstGeom>
          <a:noFill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67544" y="188640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   일본 민영기업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80898" name="Picture 2" descr="http://postfiles13.naver.net/20131231_188/japansisa_1388454552910A7a9X_GIF/japan-post-group.gif?type=w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5936" y="262342"/>
            <a:ext cx="4835614" cy="3310674"/>
          </a:xfrm>
          <a:prstGeom prst="rect">
            <a:avLst/>
          </a:prstGeom>
          <a:noFill/>
        </p:spPr>
      </p:pic>
      <p:pic>
        <p:nvPicPr>
          <p:cNvPr id="80900" name="Picture 4" descr="http://upload.wikimedia.org/wikipedia/commons/thumb/0/0a/Japan_Highway_Area.JPG/230px-Japan_Highway_Are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23928" y="260648"/>
            <a:ext cx="4896544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07504" y="116632"/>
            <a:ext cx="8928992" cy="6624736"/>
          </a:xfrm>
          <a:prstGeom prst="roundRect">
            <a:avLst>
              <a:gd name="adj" fmla="val 563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844824"/>
            <a:ext cx="9142276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02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세계대전 후의 일본경제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60232" y="4869160"/>
            <a:ext cx="2267744" cy="1772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ko-KR" altLang="en-US" dirty="0" smtClean="0">
                <a:solidFill>
                  <a:srgbClr val="FFFF00"/>
                </a:solidFill>
              </a:rPr>
              <a:t>일본어일본학과</a:t>
            </a:r>
            <a:endParaRPr lang="en-US" altLang="ko-KR" dirty="0">
              <a:solidFill>
                <a:srgbClr val="FFFF00"/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21102177 </a:t>
            </a:r>
            <a:r>
              <a:rPr lang="ko-KR" altLang="en-US" dirty="0" smtClean="0">
                <a:solidFill>
                  <a:srgbClr val="FFFF00"/>
                </a:solidFill>
              </a:rPr>
              <a:t>장명준</a:t>
            </a:r>
            <a:endParaRPr lang="ko-K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485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97275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24" name="그림 23" descr="250px-Japan_Relief_Movement_in_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214422"/>
            <a:ext cx="3000396" cy="2000264"/>
          </a:xfrm>
          <a:prstGeom prst="rect">
            <a:avLst/>
          </a:prstGeom>
        </p:spPr>
      </p:pic>
      <p:pic>
        <p:nvPicPr>
          <p:cNvPr id="25" name="그림 24" descr="sekaikyoko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285860"/>
            <a:ext cx="3143272" cy="2213866"/>
          </a:xfrm>
          <a:prstGeom prst="rect">
            <a:avLst/>
          </a:prstGeom>
        </p:spPr>
      </p:pic>
      <p:cxnSp>
        <p:nvCxnSpPr>
          <p:cNvPr id="26" name="직선 연결선 25"/>
          <p:cNvCxnSpPr/>
          <p:nvPr/>
        </p:nvCxnSpPr>
        <p:spPr>
          <a:xfrm>
            <a:off x="857224" y="5357826"/>
            <a:ext cx="1" cy="61175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H="1">
            <a:off x="857224" y="6000768"/>
            <a:ext cx="576062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이등변 삼각형 27"/>
          <p:cNvSpPr/>
          <p:nvPr/>
        </p:nvSpPr>
        <p:spPr>
          <a:xfrm rot="5400000">
            <a:off x="1360675" y="5925945"/>
            <a:ext cx="280119" cy="14401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9" name="직선 연결선 28"/>
          <p:cNvCxnSpPr/>
          <p:nvPr/>
        </p:nvCxnSpPr>
        <p:spPr>
          <a:xfrm>
            <a:off x="7791268" y="3674506"/>
            <a:ext cx="1" cy="61175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H="1">
            <a:off x="7215206" y="4286256"/>
            <a:ext cx="576062" cy="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이등변 삼각형 30"/>
          <p:cNvSpPr/>
          <p:nvPr/>
        </p:nvSpPr>
        <p:spPr>
          <a:xfrm rot="16200000">
            <a:off x="7003138" y="4218206"/>
            <a:ext cx="280119" cy="144013"/>
          </a:xfrm>
          <a:prstGeom prst="triangle">
            <a:avLst/>
          </a:prstGeom>
          <a:solidFill>
            <a:srgbClr val="A95007"/>
          </a:solidFill>
          <a:ln>
            <a:solidFill>
              <a:srgbClr val="A950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3786182" y="40005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ko-KR" altLang="en-US" sz="2400" dirty="0" smtClean="0">
                <a:latin typeface="+mn-ea"/>
              </a:rPr>
              <a:t>경제 공황으로 은행이 파산하기 전에</a:t>
            </a:r>
            <a:endParaRPr lang="en-US" altLang="ko-KR" sz="2400" dirty="0" smtClean="0">
              <a:latin typeface="+mn-ea"/>
            </a:endParaRPr>
          </a:p>
          <a:p>
            <a:pPr fontAlgn="base"/>
            <a:r>
              <a:rPr lang="ko-KR" altLang="en-US" sz="2400" dirty="0" smtClean="0">
                <a:latin typeface="+mn-ea"/>
              </a:rPr>
              <a:t>인출을 하기 위해 몰려든 사람들</a:t>
            </a:r>
            <a:endParaRPr lang="en-US" altLang="ko-KR" sz="2400" dirty="0">
              <a:latin typeface="+mn-ea"/>
            </a:endParaRPr>
          </a:p>
        </p:txBody>
      </p:sp>
      <p:pic>
        <p:nvPicPr>
          <p:cNvPr id="33" name="그림 32" descr="230px-Hirohito_in_dress_unifor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357562"/>
            <a:ext cx="3071834" cy="1928826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1785918" y="5572140"/>
            <a:ext cx="3929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 smtClean="0">
                <a:latin typeface="+mn-ea"/>
              </a:rPr>
              <a:t>쇼와 천황은 어떻게 극복을 하였을까</a:t>
            </a:r>
            <a:r>
              <a:rPr lang="en-US" altLang="ko-KR" sz="2400" dirty="0" smtClean="0">
                <a:latin typeface="+mn-ea"/>
              </a:rPr>
              <a:t>?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5529" y="597555"/>
            <a:ext cx="3528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1929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년 쇼와시대 경제대공황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60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9" name="그림 8" descr="150px-Atomic_cloud_over_Hiroshi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28670"/>
            <a:ext cx="3357586" cy="2286016"/>
          </a:xfrm>
          <a:prstGeom prst="rect">
            <a:avLst/>
          </a:prstGeom>
        </p:spPr>
      </p:pic>
      <p:pic>
        <p:nvPicPr>
          <p:cNvPr id="11" name="그림 10" descr="naver_com_20150326_201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071546"/>
            <a:ext cx="3429024" cy="2071702"/>
          </a:xfrm>
          <a:prstGeom prst="rect">
            <a:avLst/>
          </a:prstGeom>
        </p:spPr>
      </p:pic>
      <p:pic>
        <p:nvPicPr>
          <p:cNvPr id="12" name="Picture 2" descr="C:\Users\Owner\Pictures\naver_com_20150326_201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643314"/>
            <a:ext cx="3357586" cy="2214578"/>
          </a:xfrm>
          <a:prstGeom prst="rect">
            <a:avLst/>
          </a:prstGeom>
          <a:noFill/>
        </p:spPr>
      </p:pic>
      <p:cxnSp>
        <p:nvCxnSpPr>
          <p:cNvPr id="13" name="직선 연결선 12"/>
          <p:cNvCxnSpPr/>
          <p:nvPr/>
        </p:nvCxnSpPr>
        <p:spPr>
          <a:xfrm>
            <a:off x="500034" y="3357562"/>
            <a:ext cx="1" cy="61175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500034" y="3929066"/>
            <a:ext cx="576062" cy="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이등변 삼각형 14"/>
          <p:cNvSpPr/>
          <p:nvPr/>
        </p:nvSpPr>
        <p:spPr>
          <a:xfrm rot="5400000">
            <a:off x="1003485" y="3854243"/>
            <a:ext cx="280119" cy="144013"/>
          </a:xfrm>
          <a:prstGeom prst="triangle">
            <a:avLst/>
          </a:prstGeom>
          <a:solidFill>
            <a:srgbClr val="A95007"/>
          </a:solidFill>
          <a:ln>
            <a:solidFill>
              <a:srgbClr val="A950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1357290" y="3571876"/>
            <a:ext cx="314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 smtClean="0">
                <a:latin typeface="+mn-ea"/>
              </a:rPr>
              <a:t>경제 공황과 원자폭탄 투하 이후로 당장의 먹고 사는 것 조차 힘들어진 일본국민들</a:t>
            </a:r>
            <a:r>
              <a:rPr lang="en-US" altLang="ko-KR" sz="2400" dirty="0" smtClean="0">
                <a:latin typeface="+mn-ea"/>
              </a:rPr>
              <a:t>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300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패전 후의 일본경제 상황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60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9" name="그림 8" descr="250px-Bundesarchiv_Bild_183-C1012-0001-026,_Tokio,_XVIII__Olympiade,_Gesamtdeutsche_Mannscha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496"/>
            <a:ext cx="3143272" cy="3500462"/>
          </a:xfrm>
          <a:prstGeom prst="rect">
            <a:avLst/>
          </a:prstGeom>
        </p:spPr>
      </p:pic>
      <p:pic>
        <p:nvPicPr>
          <p:cNvPr id="11" name="그림 10" descr="daum_net_20150326_192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785926"/>
            <a:ext cx="3230562" cy="2857520"/>
          </a:xfrm>
          <a:prstGeom prst="rect">
            <a:avLst/>
          </a:prstGeom>
        </p:spPr>
      </p:pic>
      <p:cxnSp>
        <p:nvCxnSpPr>
          <p:cNvPr id="12" name="직선 연결선 11"/>
          <p:cNvCxnSpPr/>
          <p:nvPr/>
        </p:nvCxnSpPr>
        <p:spPr>
          <a:xfrm>
            <a:off x="642910" y="2000240"/>
            <a:ext cx="1" cy="61175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flipH="1">
            <a:off x="642910" y="2010162"/>
            <a:ext cx="576062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이등변 삼각형 13"/>
          <p:cNvSpPr/>
          <p:nvPr/>
        </p:nvSpPr>
        <p:spPr>
          <a:xfrm rot="5400000">
            <a:off x="1150921" y="1950032"/>
            <a:ext cx="280119" cy="14401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1643042" y="1714488"/>
            <a:ext cx="3216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 smtClean="0">
                <a:latin typeface="+mj-ea"/>
                <a:ea typeface="+mj-ea"/>
              </a:rPr>
              <a:t>일본 경제 발전에 한몫을 톡톡히 한 </a:t>
            </a:r>
            <a:r>
              <a:rPr lang="en-US" altLang="ko-KR" sz="2400" dirty="0" smtClean="0">
                <a:latin typeface="+mj-ea"/>
                <a:ea typeface="+mj-ea"/>
              </a:rPr>
              <a:t>1964</a:t>
            </a:r>
            <a:r>
              <a:rPr lang="ko-KR" altLang="en-US" sz="2400" dirty="0" smtClean="0">
                <a:latin typeface="+mj-ea"/>
                <a:ea typeface="+mj-ea"/>
              </a:rPr>
              <a:t>년 도쿄 올림픽</a:t>
            </a:r>
            <a:endParaRPr lang="en-US" altLang="ko-KR" sz="2400" dirty="0" smtClean="0">
              <a:latin typeface="+mj-ea"/>
              <a:ea typeface="+mj-ea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8219896" y="4746076"/>
            <a:ext cx="1" cy="61175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7643834" y="5357826"/>
            <a:ext cx="576062" cy="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이등변 삼각형 19"/>
          <p:cNvSpPr/>
          <p:nvPr/>
        </p:nvSpPr>
        <p:spPr>
          <a:xfrm rot="16200000">
            <a:off x="7431766" y="5289776"/>
            <a:ext cx="280119" cy="144013"/>
          </a:xfrm>
          <a:prstGeom prst="triangle">
            <a:avLst/>
          </a:prstGeom>
          <a:solidFill>
            <a:srgbClr val="A95007"/>
          </a:solidFill>
          <a:ln>
            <a:solidFill>
              <a:srgbClr val="A950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4500562" y="4929198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400" dirty="0" smtClean="0">
                <a:latin typeface="+mj-ea"/>
                <a:ea typeface="+mj-ea"/>
              </a:rPr>
              <a:t>“</a:t>
            </a:r>
            <a:r>
              <a:rPr lang="ko-KR" altLang="en-US" sz="2400" dirty="0" smtClean="0">
                <a:latin typeface="+mj-ea"/>
                <a:ea typeface="+mj-ea"/>
              </a:rPr>
              <a:t>동양의 기적</a:t>
            </a:r>
            <a:r>
              <a:rPr lang="en-US" altLang="ko-KR" sz="2400" dirty="0" smtClean="0">
                <a:latin typeface="+mj-ea"/>
                <a:ea typeface="+mj-ea"/>
              </a:rPr>
              <a:t>”</a:t>
            </a:r>
            <a:r>
              <a:rPr lang="ko-KR" altLang="en-US" sz="2400" dirty="0" smtClean="0">
                <a:latin typeface="+mj-ea"/>
                <a:ea typeface="+mj-ea"/>
              </a:rPr>
              <a:t>이라 불린 일본의 산업화 속도와 고도의 경제성장</a:t>
            </a:r>
            <a:endParaRPr lang="en-US" altLang="ko-KR" sz="2400" dirty="0" smtClean="0">
              <a:latin typeface="+mj-ea"/>
              <a:ea typeface="+mj-ea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5529" y="597555"/>
            <a:ext cx="2759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1960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년대 일본의 모습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60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8" name="1970年代の新宿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7158" y="1357298"/>
            <a:ext cx="8358246" cy="41434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5529" y="597555"/>
            <a:ext cx="2759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1960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년대 일본의 모습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88640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세계대전 이후의 경제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260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8" name="Picture 2" descr="C:\Users\Owner\Pictures\20100920000375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071834" cy="2476500"/>
          </a:xfrm>
          <a:prstGeom prst="rect">
            <a:avLst/>
          </a:prstGeom>
          <a:noFill/>
        </p:spPr>
      </p:pic>
      <p:pic>
        <p:nvPicPr>
          <p:cNvPr id="9" name="Picture 3" descr="C:\Users\Owner\Pictures\케인즈~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214554"/>
            <a:ext cx="2857500" cy="2286016"/>
          </a:xfrm>
          <a:prstGeom prst="rect">
            <a:avLst/>
          </a:prstGeom>
          <a:noFill/>
        </p:spPr>
      </p:pic>
      <p:cxnSp>
        <p:nvCxnSpPr>
          <p:cNvPr id="11" name="직선 연결선 10"/>
          <p:cNvCxnSpPr/>
          <p:nvPr/>
        </p:nvCxnSpPr>
        <p:spPr>
          <a:xfrm>
            <a:off x="5567572" y="1546997"/>
            <a:ext cx="1" cy="61175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H="1">
            <a:off x="5567572" y="1556919"/>
            <a:ext cx="576062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이등변 삼각형 12"/>
          <p:cNvSpPr/>
          <p:nvPr/>
        </p:nvSpPr>
        <p:spPr>
          <a:xfrm rot="5400000">
            <a:off x="6075583" y="1496789"/>
            <a:ext cx="280119" cy="144013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6572264" y="1643050"/>
            <a:ext cx="22860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 smtClean="0">
                <a:latin typeface="+mn-ea"/>
              </a:rPr>
              <a:t>오로지 자국의 힘만으로 경제 공황에서 벗어났다고 생각한 일본이 타국의 도움을 받았다</a:t>
            </a:r>
            <a:r>
              <a:rPr lang="en-US" altLang="ko-KR" sz="2400" dirty="0" smtClean="0">
                <a:latin typeface="+mn-ea"/>
              </a:rPr>
              <a:t>?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4290806" y="5103266"/>
            <a:ext cx="1" cy="61175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3714744" y="5072074"/>
            <a:ext cx="576062" cy="0"/>
          </a:xfrm>
          <a:prstGeom prst="line">
            <a:avLst/>
          </a:prstGeom>
          <a:ln w="15875">
            <a:solidFill>
              <a:srgbClr val="A9500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이등변 삼각형 16"/>
          <p:cNvSpPr/>
          <p:nvPr/>
        </p:nvSpPr>
        <p:spPr>
          <a:xfrm rot="5400000">
            <a:off x="4218195" y="5640193"/>
            <a:ext cx="280119" cy="144013"/>
          </a:xfrm>
          <a:prstGeom prst="triangle">
            <a:avLst/>
          </a:prstGeom>
          <a:solidFill>
            <a:srgbClr val="A95007"/>
          </a:solidFill>
          <a:ln>
            <a:solidFill>
              <a:srgbClr val="A950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4643438" y="4572008"/>
            <a:ext cx="228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dirty="0" smtClean="0">
                <a:latin typeface="+mj-ea"/>
                <a:ea typeface="+mj-ea"/>
              </a:rPr>
              <a:t>일본 버블경제를 상징하는 </a:t>
            </a:r>
            <a:r>
              <a:rPr lang="ko-KR" altLang="en-US" sz="2400" dirty="0" err="1" smtClean="0">
                <a:latin typeface="+mj-ea"/>
                <a:ea typeface="+mj-ea"/>
              </a:rPr>
              <a:t>신주쿠</a:t>
            </a:r>
            <a:r>
              <a:rPr lang="ko-KR" altLang="en-US" sz="2400" dirty="0" smtClean="0">
                <a:latin typeface="+mj-ea"/>
                <a:ea typeface="+mj-ea"/>
              </a:rPr>
              <a:t> 지역의 고층빌딩 건물</a:t>
            </a:r>
            <a:endParaRPr lang="en-US" altLang="ko-KR" sz="2400" dirty="0" smtClean="0">
              <a:latin typeface="+mj-ea"/>
              <a:ea typeface="+mj-ea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5529" y="597555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1980</a:t>
            </a:r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년대 의 버블경제 극복과 내용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544" y="188640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2.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세계대전 이후의 경제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23" name="Picture 4" descr="C:\Users\Owner\Pictures\sadragon_329018_1[548249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786190"/>
            <a:ext cx="2857520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63472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07504" y="116632"/>
            <a:ext cx="8928992" cy="6624736"/>
          </a:xfrm>
          <a:prstGeom prst="roundRect">
            <a:avLst>
              <a:gd name="adj" fmla="val 563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844824"/>
            <a:ext cx="9142276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01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일본 화폐</a:t>
            </a:r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,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 은행</a:t>
            </a:r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,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 기업 민영화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60232" y="4869160"/>
            <a:ext cx="2267744" cy="1772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ko-KR" altLang="en-US" dirty="0" smtClean="0">
                <a:solidFill>
                  <a:srgbClr val="FFFF00"/>
                </a:solidFill>
              </a:rPr>
              <a:t>일본어일본학과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21003098 </a:t>
            </a:r>
            <a:r>
              <a:rPr lang="ko-KR" altLang="en-US" dirty="0" smtClean="0">
                <a:solidFill>
                  <a:srgbClr val="FFFF00"/>
                </a:solidFill>
              </a:rPr>
              <a:t>노은철</a:t>
            </a:r>
            <a:endParaRPr lang="ko-K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485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7" name="Picture 2" descr="C:\Users\Owner\Pictures\320px-Bank_of_Japan_headquarters_in_Tokyo,_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1785950" cy="1971675"/>
          </a:xfrm>
          <a:prstGeom prst="rect">
            <a:avLst/>
          </a:prstGeom>
          <a:noFill/>
        </p:spPr>
      </p:pic>
      <p:pic>
        <p:nvPicPr>
          <p:cNvPr id="8" name="Picture 3" descr="C:\Users\Owner\Pictures\400px-Minato_Mirai_In_Bl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285860"/>
            <a:ext cx="2286016" cy="2000264"/>
          </a:xfrm>
          <a:prstGeom prst="rect">
            <a:avLst/>
          </a:prstGeom>
          <a:noFill/>
        </p:spPr>
      </p:pic>
      <p:pic>
        <p:nvPicPr>
          <p:cNvPr id="9" name="Picture 5" descr="C:\Users\Owner\Pictures\320px-LS_600h_L_Verdigris_Mic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285860"/>
            <a:ext cx="2857520" cy="1928826"/>
          </a:xfrm>
          <a:prstGeom prst="rect">
            <a:avLst/>
          </a:prstGeom>
          <a:noFill/>
        </p:spPr>
      </p:pic>
      <p:pic>
        <p:nvPicPr>
          <p:cNvPr id="12" name="Picture 7" descr="C:\Users\Owner\Pictures\naver_com_20150326_200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643314"/>
            <a:ext cx="3857652" cy="2286016"/>
          </a:xfrm>
          <a:prstGeom prst="rect">
            <a:avLst/>
          </a:prstGeom>
          <a:noFill/>
        </p:spPr>
      </p:pic>
      <p:pic>
        <p:nvPicPr>
          <p:cNvPr id="13" name="Picture 8" descr="C:\Users\Owner\Pictures\naver_com_20150326_200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643314"/>
            <a:ext cx="3976662" cy="2286016"/>
          </a:xfrm>
          <a:prstGeom prst="rect">
            <a:avLst/>
          </a:prstGeom>
          <a:noFill/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5529" y="597555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latin typeface="-윤고딕330" pitchFamily="18" charset="-127"/>
                <a:ea typeface="-윤고딕330" pitchFamily="18" charset="-127"/>
              </a:rPr>
              <a:t>현대 일본의 모습</a:t>
            </a:r>
            <a:endParaRPr lang="ko-KR" altLang="en-US" sz="2000" dirty="0">
              <a:ln>
                <a:solidFill>
                  <a:schemeClr val="tx1">
                    <a:alpha val="0"/>
                  </a:schemeClr>
                </a:solidFill>
              </a:ln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472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07504" y="116632"/>
            <a:ext cx="8928992" cy="6624736"/>
          </a:xfrm>
          <a:prstGeom prst="roundRect">
            <a:avLst>
              <a:gd name="adj" fmla="val 563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-1724" y="1844824"/>
            <a:ext cx="9145724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03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일본 현대 경제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660232" y="4869160"/>
            <a:ext cx="2267744" cy="1772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ko-KR" altLang="en-US" dirty="0" smtClean="0">
                <a:solidFill>
                  <a:srgbClr val="FFFF00"/>
                </a:solidFill>
              </a:rPr>
              <a:t>멀티미디어 공학부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21034180 </a:t>
            </a:r>
            <a:r>
              <a:rPr lang="ko-KR" altLang="en-US" dirty="0" smtClean="0">
                <a:solidFill>
                  <a:srgbClr val="FFFF00"/>
                </a:solidFill>
              </a:rPr>
              <a:t>채현석</a:t>
            </a:r>
            <a:endParaRPr lang="ko-KR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485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일본 현대 경제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altLang="ko-KR" dirty="0" smtClean="0"/>
              <a:t>90</a:t>
            </a:r>
            <a:r>
              <a:rPr lang="ko-KR" altLang="en-US" dirty="0" smtClean="0"/>
              <a:t>년대 일본 경제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버블 붕괴의 원인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버블 붕괴 발생과 붕괴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부동산 버블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금융시장의 변화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일본식 고용시스템의 변화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경제 시스템의 붕괴</a:t>
            </a:r>
            <a:endParaRPr lang="en-US" altLang="ko-KR" dirty="0" smtClean="0"/>
          </a:p>
          <a:p>
            <a:pPr algn="just"/>
            <a:r>
              <a:rPr lang="ko-KR" altLang="en-US" dirty="0" err="1" smtClean="0"/>
              <a:t>자민당</a:t>
            </a:r>
            <a:r>
              <a:rPr lang="ko-KR" altLang="en-US" dirty="0" smtClean="0"/>
              <a:t> 정부의 정책 실패</a:t>
            </a:r>
            <a:endParaRPr lang="en-US" altLang="ko-KR" dirty="0" smtClean="0"/>
          </a:p>
          <a:p>
            <a:pPr algn="just"/>
            <a:r>
              <a:rPr lang="ko-KR" altLang="en-US" dirty="0" smtClean="0"/>
              <a:t>일본 민주당 정부의 경제 정책</a:t>
            </a: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90</a:t>
            </a:r>
            <a:r>
              <a:rPr lang="ko-KR" altLang="en-US" dirty="0" smtClean="0"/>
              <a:t>년대 일본 경제</a:t>
            </a:r>
            <a:endParaRPr lang="ko-KR" altLang="en-US" dirty="0"/>
          </a:p>
        </p:txBody>
      </p:sp>
      <p:pic>
        <p:nvPicPr>
          <p:cNvPr id="4" name="내용 개체 틀 3" descr="33ad5d8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484784"/>
            <a:ext cx="5715000" cy="4324350"/>
          </a:xfrm>
        </p:spPr>
      </p:pic>
      <p:sp>
        <p:nvSpPr>
          <p:cNvPr id="5" name="직사각형 4"/>
          <p:cNvSpPr/>
          <p:nvPr/>
        </p:nvSpPr>
        <p:spPr>
          <a:xfrm>
            <a:off x="6444208" y="1412776"/>
            <a:ext cx="2376264" cy="4032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sz="1400" dirty="0" smtClean="0">
                <a:solidFill>
                  <a:schemeClr val="tx1"/>
                </a:solidFill>
              </a:rPr>
              <a:t>1990</a:t>
            </a:r>
            <a:r>
              <a:rPr lang="ko-KR" altLang="en-US" sz="1400" dirty="0" smtClean="0">
                <a:solidFill>
                  <a:schemeClr val="tx1"/>
                </a:solidFill>
              </a:rPr>
              <a:t>년대의 일본 경제는 </a:t>
            </a:r>
            <a:r>
              <a:rPr lang="en-US" altLang="ko-KR" sz="1400" dirty="0" smtClean="0">
                <a:solidFill>
                  <a:schemeClr val="tx1"/>
                </a:solidFill>
              </a:rPr>
              <a:t>80</a:t>
            </a:r>
            <a:r>
              <a:rPr lang="ko-KR" altLang="en-US" sz="1400" dirty="0" smtClean="0">
                <a:solidFill>
                  <a:schemeClr val="tx1"/>
                </a:solidFill>
              </a:rPr>
              <a:t>년대와는 비교할 수 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없을 정도로 저성장이 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지속되었으나</a:t>
            </a:r>
            <a:r>
              <a:rPr lang="en-US" altLang="ko-KR" sz="1400" dirty="0" smtClean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일방적인 후퇴국면은 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아니었다</a:t>
            </a:r>
            <a:r>
              <a:rPr lang="en-US" altLang="ko-KR" sz="1400" dirty="0" smtClean="0">
                <a:solidFill>
                  <a:schemeClr val="tx1"/>
                </a:solidFill>
              </a:rPr>
              <a:t>. </a:t>
            </a:r>
            <a:endParaRPr lang="ko-KR" altLang="en-US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버블경제</a:t>
            </a:r>
            <a:r>
              <a:rPr lang="en-US" altLang="ko-KR" sz="1400" dirty="0" smtClean="0">
                <a:solidFill>
                  <a:schemeClr val="tx1"/>
                </a:solidFill>
              </a:rPr>
              <a:t>(Bubble economy)</a:t>
            </a:r>
          </a:p>
          <a:p>
            <a:pPr>
              <a:defRPr/>
            </a:pPr>
            <a:r>
              <a:rPr lang="ko-KR" altLang="en-US" sz="1400" dirty="0" smtClean="0">
                <a:solidFill>
                  <a:schemeClr val="tx1"/>
                </a:solidFill>
              </a:rPr>
              <a:t>가 붕괴한 이후 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ko-KR" sz="1400" dirty="0" smtClean="0">
                <a:solidFill>
                  <a:schemeClr val="tx1"/>
                </a:solidFill>
              </a:rPr>
              <a:t>2001</a:t>
            </a:r>
            <a:r>
              <a:rPr lang="ko-KR" altLang="en-US" sz="1400" dirty="0" smtClean="0">
                <a:solidFill>
                  <a:schemeClr val="tx1"/>
                </a:solidFill>
              </a:rPr>
              <a:t>년 말까지 장기불황을 경험하게 되었다</a:t>
            </a:r>
            <a:r>
              <a:rPr lang="en-US" altLang="ko-KR" sz="1400" dirty="0" smtClean="0">
                <a:solidFill>
                  <a:schemeClr val="tx1"/>
                </a:solidFill>
              </a:rPr>
              <a:t>. </a:t>
            </a:r>
            <a:endParaRPr lang="ko-KR" altLang="en-US" sz="1400" dirty="0" smtClean="0">
              <a:solidFill>
                <a:schemeClr val="tx1"/>
              </a:solidFill>
            </a:endParaRPr>
          </a:p>
          <a:p>
            <a:endParaRPr lang="ko-KR" altLang="en-US" sz="11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버블 붕괴의 원인</a:t>
            </a:r>
            <a:endParaRPr lang="ko-KR" altLang="en-US" dirty="0"/>
          </a:p>
        </p:txBody>
      </p:sp>
      <p:pic>
        <p:nvPicPr>
          <p:cNvPr id="4" name="내용 개체 틀 3" descr="060bf2f4fe0ea3be1084ba958cd03b2c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564904"/>
            <a:ext cx="5080000" cy="2933700"/>
          </a:xfrm>
        </p:spPr>
      </p:pic>
      <p:sp>
        <p:nvSpPr>
          <p:cNvPr id="5" name="타원 4"/>
          <p:cNvSpPr/>
          <p:nvPr/>
        </p:nvSpPr>
        <p:spPr>
          <a:xfrm>
            <a:off x="5868144" y="1844824"/>
            <a:ext cx="2880320" cy="266429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/>
              <a:t>버블 붕괴의 실질적인 원인은 플라자 합의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이후 시작한다</a:t>
            </a:r>
            <a:r>
              <a:rPr lang="en-US" altLang="ko-KR" sz="1400" b="1" dirty="0" smtClean="0"/>
              <a:t>.</a:t>
            </a:r>
          </a:p>
          <a:p>
            <a:r>
              <a:rPr lang="ko-KR" altLang="en-US" sz="1400" b="1" dirty="0" smtClean="0"/>
              <a:t>플라자 합의 이후 달러당 </a:t>
            </a:r>
            <a:r>
              <a:rPr lang="en-US" altLang="ko-KR" sz="1400" b="1" dirty="0" smtClean="0"/>
              <a:t>240</a:t>
            </a:r>
            <a:r>
              <a:rPr lang="ko-KR" altLang="en-US" sz="1400" b="1" dirty="0" smtClean="0"/>
              <a:t>엔 이었던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환율이 지속적으로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상승하면서 </a:t>
            </a:r>
            <a:r>
              <a:rPr lang="en-US" altLang="ko-KR" sz="1400" b="1" dirty="0" smtClean="0"/>
              <a:t>1988</a:t>
            </a:r>
            <a:r>
              <a:rPr lang="ko-KR" altLang="en-US" sz="1400" b="1" dirty="0" smtClean="0"/>
              <a:t>년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달러당 </a:t>
            </a:r>
            <a:r>
              <a:rPr lang="en-US" altLang="ko-KR" sz="1400" b="1" dirty="0" smtClean="0"/>
              <a:t>120</a:t>
            </a:r>
            <a:r>
              <a:rPr lang="ko-KR" altLang="en-US" sz="1400" b="1" dirty="0" smtClean="0"/>
              <a:t>엔으로 </a:t>
            </a:r>
            <a:endParaRPr lang="en-US" altLang="ko-KR" sz="1400" b="1" dirty="0" smtClean="0"/>
          </a:p>
          <a:p>
            <a:r>
              <a:rPr lang="ko-KR" altLang="en-US" sz="1400" b="1" dirty="0" smtClean="0"/>
              <a:t>까지 기록되었다</a:t>
            </a:r>
            <a:r>
              <a:rPr lang="en-US" altLang="ko-KR" sz="1400" b="1" dirty="0" smtClean="0"/>
              <a:t>.</a:t>
            </a:r>
            <a:endParaRPr lang="ko-KR" altLang="en-US" sz="14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버블 붕괴 발생과 붕괴</a:t>
            </a:r>
            <a:endParaRPr lang="ko-KR" altLang="en-US" dirty="0"/>
          </a:p>
        </p:txBody>
      </p:sp>
      <p:pic>
        <p:nvPicPr>
          <p:cNvPr id="4" name="내용 개체 틀 3" descr="137394661004513204900_change_il0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7772400" cy="3980729"/>
          </a:xfrm>
        </p:spPr>
      </p:pic>
      <p:sp>
        <p:nvSpPr>
          <p:cNvPr id="5" name="직사각형 4"/>
          <p:cNvSpPr/>
          <p:nvPr/>
        </p:nvSpPr>
        <p:spPr>
          <a:xfrm>
            <a:off x="755576" y="1484784"/>
            <a:ext cx="7056784" cy="10081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버블의 발생은 일본 경제 구조에 원래부터 잠재하고 있었다</a:t>
            </a:r>
            <a:r>
              <a:rPr lang="en-US" altLang="ko-KR" dirty="0" smtClean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주식이나 부동산에 대한 과다한 투자로 인해 본래의 이익배당이나 수익성 이상으로 가격이 부풀어 버블경제가 된 것이다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부동산 버블</a:t>
            </a:r>
            <a:endParaRPr lang="ko-KR" altLang="en-US" dirty="0"/>
          </a:p>
        </p:txBody>
      </p:sp>
      <p:pic>
        <p:nvPicPr>
          <p:cNvPr id="4" name="내용 개체 틀 3" descr="untitled.bmp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772816"/>
            <a:ext cx="3816424" cy="3600400"/>
          </a:xfrm>
        </p:spPr>
      </p:pic>
      <p:sp>
        <p:nvSpPr>
          <p:cNvPr id="6" name="직사각형 5"/>
          <p:cNvSpPr/>
          <p:nvPr/>
        </p:nvSpPr>
        <p:spPr>
          <a:xfrm>
            <a:off x="5508104" y="1844824"/>
            <a:ext cx="2592288" cy="3384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지가상승을 배경으로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금융기관에서는 부동산담보 대출이 러시를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이루었다</a:t>
            </a:r>
            <a:r>
              <a:rPr lang="en-US" altLang="ko-KR" dirty="0" smtClean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조달된 자금은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설비투자나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새로운 부동산 투자에 범람하기 시작했다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금융시장의 변화</a:t>
            </a:r>
            <a:endParaRPr lang="ko-KR" altLang="en-US" dirty="0"/>
          </a:p>
        </p:txBody>
      </p:sp>
      <p:pic>
        <p:nvPicPr>
          <p:cNvPr id="5" name="내용 개체 틀 4" descr="1990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916832"/>
            <a:ext cx="5715000" cy="2857500"/>
          </a:xfrm>
        </p:spPr>
      </p:pic>
      <p:sp>
        <p:nvSpPr>
          <p:cNvPr id="6" name="모서리가 둥근 직사각형 5"/>
          <p:cNvSpPr/>
          <p:nvPr/>
        </p:nvSpPr>
        <p:spPr>
          <a:xfrm>
            <a:off x="1187624" y="4869160"/>
            <a:ext cx="6624736" cy="14401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대장성은 경기가 회복되면 부실채권 문제가 자연적으로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해결될 것이라고 믿었으며 적극적인 대처를 하지 않았고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이로 인한 결과가 바로 일본의 금융시스템의 붕괴를 가져왔다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 smtClean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일본식 고용시스템의 변화</a:t>
            </a:r>
            <a:endParaRPr lang="ko-KR" altLang="en-US" dirty="0"/>
          </a:p>
        </p:txBody>
      </p:sp>
      <p:pic>
        <p:nvPicPr>
          <p:cNvPr id="4" name="내용 개체 틀 3" descr="b2_1_31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2348880"/>
            <a:ext cx="6696075" cy="4381500"/>
          </a:xfrm>
        </p:spPr>
      </p:pic>
      <p:sp>
        <p:nvSpPr>
          <p:cNvPr id="5" name="모서리가 둥근 직사각형 4"/>
          <p:cNvSpPr/>
          <p:nvPr/>
        </p:nvSpPr>
        <p:spPr>
          <a:xfrm>
            <a:off x="899592" y="1412776"/>
            <a:ext cx="63367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일본의 장기불황의 원인으로 지적되고 있는 것 중의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하나가 고용시스템이다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경제 시스템의 붕괴</a:t>
            </a:r>
            <a:endParaRPr lang="ko-KR" altLang="en-US" dirty="0"/>
          </a:p>
        </p:txBody>
      </p:sp>
      <p:pic>
        <p:nvPicPr>
          <p:cNvPr id="4" name="내용 개체 틀 3" descr="img_b4f1066cdeb5d748b3609bfc15cf7dfe38911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3140968"/>
            <a:ext cx="4552950" cy="3009900"/>
          </a:xfrm>
        </p:spPr>
      </p:pic>
      <p:sp>
        <p:nvSpPr>
          <p:cNvPr id="5" name="모서리가 둥근 직사각형 4"/>
          <p:cNvSpPr/>
          <p:nvPr/>
        </p:nvSpPr>
        <p:spPr>
          <a:xfrm>
            <a:off x="1259632" y="1412776"/>
            <a:ext cx="4896544" cy="12961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버블붕괴로 인한 토지 및 주가 등의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자산 가격이 폭락하여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dirty="0" smtClean="0">
                <a:solidFill>
                  <a:schemeClr val="tx1"/>
                </a:solidFill>
              </a:rPr>
              <a:t>이것이 실체 경제에 악영향을 끼친 것이다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106500" name="Picture 4" descr="와도카이호 은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808" y="692696"/>
            <a:ext cx="1600200" cy="1600200"/>
          </a:xfrm>
          <a:prstGeom prst="rect">
            <a:avLst/>
          </a:prstGeom>
          <a:noFill/>
        </p:spPr>
      </p:pic>
      <p:pic>
        <p:nvPicPr>
          <p:cNvPr id="106502" name="Picture 6" descr="당전(개원통보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92696"/>
            <a:ext cx="1368152" cy="13681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95536" y="20608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당전</a:t>
            </a:r>
            <a:r>
              <a:rPr lang="en-US" altLang="ko-KR" dirty="0" smtClean="0"/>
              <a:t>(</a:t>
            </a:r>
            <a:r>
              <a:rPr lang="ko-KR" altLang="en-US" dirty="0" smtClean="0"/>
              <a:t>개원통보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6504" name="Picture 8" descr="명전(영락통보(永樂通寶)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725144"/>
            <a:ext cx="1600200" cy="1600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23528" y="63093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명전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영락통보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43808" y="24208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와도카이호 </a:t>
            </a:r>
            <a:r>
              <a:rPr lang="en-US" altLang="ko-KR" dirty="0" smtClean="0"/>
              <a:t>(</a:t>
            </a:r>
            <a:r>
              <a:rPr lang="ko-KR" altLang="en-US" dirty="0" smtClean="0"/>
              <a:t>황조전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和同開寶 </a:t>
            </a:r>
            <a:r>
              <a:rPr lang="en-US" altLang="ko-KR" dirty="0" smtClean="0"/>
              <a:t>(</a:t>
            </a:r>
            <a:r>
              <a:rPr lang="ko-KR" altLang="en-US" dirty="0" smtClean="0"/>
              <a:t>皇朝錢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106506" name="Picture 10" descr="송전(성송원보(聖宋元寶)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420888"/>
            <a:ext cx="1600200" cy="16002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67544" y="407707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송 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성송원보</a:t>
            </a:r>
            <a:r>
              <a:rPr lang="en-US" altLang="ko-KR" dirty="0" smtClean="0"/>
              <a:t>)</a:t>
            </a:r>
          </a:p>
          <a:p>
            <a:r>
              <a:rPr lang="ko-KR" altLang="en-US" b="1" dirty="0" smtClean="0"/>
              <a:t>聖宋元寶</a:t>
            </a:r>
            <a:endParaRPr lang="ko-KR" altLang="en-US" dirty="0"/>
          </a:p>
        </p:txBody>
      </p:sp>
      <p:pic>
        <p:nvPicPr>
          <p:cNvPr id="106508" name="Picture 12" descr="사주화폐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284984"/>
            <a:ext cx="4381500" cy="1333501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843808" y="47971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사주 화폐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민간 주조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자민당</a:t>
            </a:r>
            <a:r>
              <a:rPr lang="ko-KR" altLang="en-US" dirty="0" smtClean="0"/>
              <a:t> 정부의 정책 실패</a:t>
            </a:r>
            <a:endParaRPr lang="ko-KR" altLang="en-US" dirty="0"/>
          </a:p>
        </p:txBody>
      </p:sp>
      <p:pic>
        <p:nvPicPr>
          <p:cNvPr id="4" name="내용 개체 틀 3" descr="buble-bouraku-thumb-250x187-2085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2420888"/>
            <a:ext cx="3419210" cy="2484147"/>
          </a:xfrm>
        </p:spPr>
      </p:pic>
      <p:sp>
        <p:nvSpPr>
          <p:cNvPr id="6" name="모서리가 둥근 직사각형 5"/>
          <p:cNvSpPr/>
          <p:nvPr/>
        </p:nvSpPr>
        <p:spPr>
          <a:xfrm>
            <a:off x="4932040" y="2348880"/>
            <a:ext cx="2736304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dirty="0" smtClean="0">
                <a:solidFill>
                  <a:schemeClr val="tx1"/>
                </a:solidFill>
              </a:rPr>
              <a:t>경기대책과 엔고대책을 동시에 운용하는 것은 무리가 따른다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ko-KR" altLang="en-US" dirty="0" smtClean="0">
              <a:solidFill>
                <a:schemeClr val="tx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일본 민주당 정부의 경제 정책</a:t>
            </a:r>
            <a:endParaRPr lang="ko-KR" altLang="en-US" dirty="0"/>
          </a:p>
        </p:txBody>
      </p:sp>
      <p:pic>
        <p:nvPicPr>
          <p:cNvPr id="4" name="내용 개체 틀 3" descr="48db2ac21bf1d0ec1e085852919a040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2204864"/>
            <a:ext cx="4286250" cy="3914775"/>
          </a:xfrm>
        </p:spPr>
      </p:pic>
      <p:sp>
        <p:nvSpPr>
          <p:cNvPr id="7" name="직사각형 6"/>
          <p:cNvSpPr/>
          <p:nvPr/>
        </p:nvSpPr>
        <p:spPr>
          <a:xfrm>
            <a:off x="5508104" y="2204864"/>
            <a:ext cx="2520280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공생사회 건설을 </a:t>
            </a:r>
            <a:endParaRPr lang="en-US" altLang="ko-KR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경제정책의 핵심목표로 설정하고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이를 위해 내수확대를 통한 성장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지방분권 강화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ko-KR" altLang="en-US" dirty="0" smtClean="0">
                <a:solidFill>
                  <a:schemeClr val="tx1"/>
                </a:solidFill>
              </a:rPr>
              <a:t>중소기업 및 고용 지원</a:t>
            </a:r>
            <a:r>
              <a:rPr lang="en-US" altLang="ko-KR" dirty="0" smtClean="0">
                <a:solidFill>
                  <a:schemeClr val="tx1"/>
                </a:solidFill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</a:rPr>
              <a:t>개혁 등을 추진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07504" y="116632"/>
            <a:ext cx="8928992" cy="6624736"/>
          </a:xfrm>
          <a:prstGeom prst="roundRect">
            <a:avLst>
              <a:gd name="adj" fmla="val 5633"/>
            </a:avLst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844824"/>
            <a:ext cx="9144000" cy="707886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04 </a:t>
            </a:r>
            <a:r>
              <a:rPr lang="ko-KR" altLang="en-US" sz="40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a장미다방" pitchFamily="18" charset="-127"/>
                <a:ea typeface="a장미다방" pitchFamily="18" charset="-127"/>
              </a:rPr>
              <a:t>천황 황실 재정의 역사</a:t>
            </a:r>
            <a:endParaRPr lang="ko-KR" altLang="en-US" sz="40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a장미다방" pitchFamily="18" charset="-127"/>
              <a:ea typeface="a장미다방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660232" y="4869160"/>
            <a:ext cx="2267744" cy="1772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ko-KR" altLang="en-US" dirty="0" smtClean="0">
                <a:solidFill>
                  <a:srgbClr val="FFFF00"/>
                </a:solidFill>
              </a:rPr>
              <a:t>일본어 일본학과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altLang="ko-KR" dirty="0" smtClean="0">
                <a:solidFill>
                  <a:srgbClr val="FFFF00"/>
                </a:solidFill>
              </a:rPr>
              <a:t>21380368 </a:t>
            </a:r>
            <a:r>
              <a:rPr lang="ko-KR" altLang="en-US" dirty="0" smtClean="0">
                <a:solidFill>
                  <a:srgbClr val="FFFF00"/>
                </a:solidFill>
              </a:rPr>
              <a:t>정준</a:t>
            </a:r>
            <a:r>
              <a:rPr lang="ko-KR" altLang="en-US" dirty="0">
                <a:solidFill>
                  <a:srgbClr val="FFFF00"/>
                </a:solidFill>
              </a:rPr>
              <a:t>현</a:t>
            </a:r>
          </a:p>
        </p:txBody>
      </p:sp>
    </p:spTree>
    <p:extLst>
      <p:ext uri="{BB962C8B-B14F-4D97-AF65-F5344CB8AC3E}">
        <p14:creationId xmlns="" xmlns:p14="http://schemas.microsoft.com/office/powerpoint/2010/main" val="949485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238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에도 막부 시대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5929330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에도 시대의 </a:t>
            </a:r>
            <a:r>
              <a:rPr lang="ko-KR" altLang="en-US" dirty="0" err="1" smtClean="0"/>
              <a:t>천황가의</a:t>
            </a:r>
            <a:r>
              <a:rPr lang="ko-KR" altLang="en-US" dirty="0" smtClean="0"/>
              <a:t> 재산</a:t>
            </a:r>
            <a:endParaRPr lang="ko-KR" altLang="en-US" dirty="0"/>
          </a:p>
        </p:txBody>
      </p:sp>
      <p:pic>
        <p:nvPicPr>
          <p:cNvPr id="13" name="그림 12" descr="50_i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714488"/>
            <a:ext cx="7143800" cy="3787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80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81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에도 막부 말기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흑선내항</a:t>
            </a:r>
            <a:endParaRPr lang="ko-KR" altLang="en-US" dirty="0"/>
          </a:p>
        </p:txBody>
      </p:sp>
      <p:pic>
        <p:nvPicPr>
          <p:cNvPr id="12" name="그림 11" descr="1853Yokohama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40" y="1249068"/>
            <a:ext cx="7162822" cy="49675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80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2031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에도 막부 말기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도쿠가와</a:t>
            </a:r>
            <a:r>
              <a:rPr lang="ko-KR" altLang="en-US" dirty="0" smtClean="0"/>
              <a:t> 막부의 </a:t>
            </a:r>
            <a:r>
              <a:rPr lang="ko-KR" altLang="en-US" dirty="0" err="1" smtClean="0"/>
              <a:t>에도성</a:t>
            </a:r>
            <a:endParaRPr lang="ko-KR" altLang="en-US" dirty="0"/>
          </a:p>
        </p:txBody>
      </p:sp>
      <p:pic>
        <p:nvPicPr>
          <p:cNvPr id="11" name="그림 10" descr="65_i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76" y="1285860"/>
            <a:ext cx="6437334" cy="48705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80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유신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08" y="1661434"/>
            <a:ext cx="3048000" cy="35623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93652"/>
            <a:ext cx="4064000" cy="466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011" y="6159927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조슈번의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모리 </a:t>
            </a:r>
            <a:r>
              <a:rPr lang="ko-KR" altLang="en-US" dirty="0" err="1" smtClean="0"/>
              <a:t>데루모토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6408" y="530822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사쓰마</a:t>
            </a:r>
            <a:r>
              <a:rPr lang="ko-KR" altLang="en-US" dirty="0" smtClean="0"/>
              <a:t> 번의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algn="r"/>
            <a:r>
              <a:rPr lang="ko-KR" altLang="en-US" dirty="0" err="1" smtClean="0"/>
              <a:t>시마즈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다다쓰네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63472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유신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011" y="6159927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사카모토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료마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6408" y="530822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도사번</a:t>
            </a:r>
            <a:r>
              <a:rPr lang="ko-KR" altLang="en-US" dirty="0" smtClean="0"/>
              <a:t> </a:t>
            </a:r>
            <a:r>
              <a:rPr lang="ko-KR" altLang="en-US" dirty="0"/>
              <a:t>초대 </a:t>
            </a:r>
            <a:r>
              <a:rPr lang="ko-KR" altLang="en-US" dirty="0" err="1" smtClean="0"/>
              <a:t>번주</a:t>
            </a:r>
            <a:endParaRPr lang="en-US" altLang="ko-KR" dirty="0" smtClean="0"/>
          </a:p>
          <a:p>
            <a:pPr algn="r"/>
            <a:r>
              <a:rPr lang="ko-KR" altLang="en-US" dirty="0" err="1"/>
              <a:t>야마우치</a:t>
            </a:r>
            <a:r>
              <a:rPr lang="ko-KR" altLang="en-US" dirty="0"/>
              <a:t> </a:t>
            </a:r>
            <a:r>
              <a:rPr lang="ko-KR" altLang="en-US" dirty="0" err="1"/>
              <a:t>가즈토요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905200" cy="335492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8" y="1556791"/>
            <a:ext cx="3300701" cy="422902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2" y="1357298"/>
            <a:ext cx="2854317" cy="46209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40438" y="6131768"/>
            <a:ext cx="236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도쿠가와</a:t>
            </a:r>
            <a:r>
              <a:rPr lang="ko-KR" altLang="en-US" dirty="0"/>
              <a:t> </a:t>
            </a:r>
            <a:r>
              <a:rPr lang="ko-KR" altLang="en-US" dirty="0" err="1"/>
              <a:t>요시노부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75779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유신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대정봉환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52" y="903962"/>
            <a:ext cx="4866680" cy="52802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804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유신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08" y="1661434"/>
            <a:ext cx="3048000" cy="35623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93652"/>
            <a:ext cx="4064000" cy="466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011" y="6159927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조슈번의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모리 </a:t>
            </a:r>
            <a:r>
              <a:rPr lang="ko-KR" altLang="en-US" dirty="0" err="1" smtClean="0"/>
              <a:t>데루모토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6408" y="530822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사쓰마</a:t>
            </a:r>
            <a:r>
              <a:rPr lang="ko-KR" altLang="en-US" dirty="0" smtClean="0"/>
              <a:t> 번의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algn="r"/>
            <a:r>
              <a:rPr lang="ko-KR" altLang="en-US" dirty="0" err="1" smtClean="0"/>
              <a:t>시마즈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다다쓰네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1302676"/>
            <a:ext cx="3412830" cy="4815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6898" y="6151276"/>
            <a:ext cx="197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사이고 </a:t>
            </a:r>
            <a:r>
              <a:rPr lang="ko-KR" altLang="en-US" dirty="0" err="1" smtClean="0"/>
              <a:t>다카모리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52298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123906" name="Picture 2" descr="히루모킨(蛭藻金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6744"/>
            <a:ext cx="1728192" cy="2162176"/>
          </a:xfrm>
          <a:prstGeom prst="rect">
            <a:avLst/>
          </a:prstGeom>
          <a:noFill/>
        </p:spPr>
      </p:pic>
      <p:pic>
        <p:nvPicPr>
          <p:cNvPr id="123908" name="Picture 4" descr="세키슈긴(石州銀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690760"/>
            <a:ext cx="1440160" cy="2162176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323528" y="299695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히루모킨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蛭藻金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2339752" y="2987660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세키슈긴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石州銀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123910" name="Picture 6" descr="코슈킨(甲州金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8680"/>
            <a:ext cx="3867150" cy="1695451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5292080" y="2492896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코슈킨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甲州金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123914" name="Picture 10" descr="타이코분도킨(太閤分銅金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005064"/>
            <a:ext cx="1704975" cy="2162176"/>
          </a:xfrm>
          <a:prstGeom prst="rect">
            <a:avLst/>
          </a:prstGeom>
          <a:noFill/>
        </p:spPr>
      </p:pic>
      <p:pic>
        <p:nvPicPr>
          <p:cNvPr id="123916" name="Picture 12" descr="텐쇼히시오반(天正菱大判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933056"/>
            <a:ext cx="1581150" cy="2162176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251520" y="6165304"/>
            <a:ext cx="2790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타이코분도킨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太閤分銅金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sp>
        <p:nvSpPr>
          <p:cNvPr id="27" name="직사각형 26"/>
          <p:cNvSpPr/>
          <p:nvPr/>
        </p:nvSpPr>
        <p:spPr>
          <a:xfrm>
            <a:off x="3059832" y="6165304"/>
            <a:ext cx="286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텐쇼히시오반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天正菱大判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sp>
        <p:nvSpPr>
          <p:cNvPr id="28" name="직사각형 27"/>
          <p:cNvSpPr/>
          <p:nvPr/>
        </p:nvSpPr>
        <p:spPr>
          <a:xfrm>
            <a:off x="5148064" y="558924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케이쵸고반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慶長小判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pic>
        <p:nvPicPr>
          <p:cNvPr id="123918" name="Picture 14" descr="케이쵸고반(慶長小判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5" y="3136132"/>
            <a:ext cx="1224136" cy="2282849"/>
          </a:xfrm>
          <a:prstGeom prst="rect">
            <a:avLst/>
          </a:prstGeom>
          <a:noFill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876256" y="4941168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케이쵸이치부킨</a:t>
            </a:r>
            <a:endParaRPr lang="en-US" altLang="ko-KR" b="1" dirty="0" smtClean="0"/>
          </a:p>
          <a:p>
            <a:r>
              <a:rPr lang="en-US" altLang="ko-KR" b="1" dirty="0" smtClean="0"/>
              <a:t>(</a:t>
            </a:r>
            <a:r>
              <a:rPr lang="ko-KR" altLang="en-US" b="1" dirty="0" smtClean="0"/>
              <a:t>慶長一分金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23920" name="Picture 16" descr="케이쵸이치부킨(慶長一分金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2924944"/>
            <a:ext cx="1876425" cy="1876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천황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77" y="847625"/>
            <a:ext cx="3820027" cy="5189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유신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08" y="1661434"/>
            <a:ext cx="3048000" cy="35623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93652"/>
            <a:ext cx="4064000" cy="466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5011" y="6159927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조슈번의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모리 </a:t>
            </a:r>
            <a:r>
              <a:rPr lang="ko-KR" altLang="en-US" dirty="0" err="1" smtClean="0"/>
              <a:t>데루모토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96408" y="5308221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사쓰마</a:t>
            </a:r>
            <a:r>
              <a:rPr lang="ko-KR" altLang="en-US" dirty="0" smtClean="0"/>
              <a:t> 번의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대 </a:t>
            </a:r>
            <a:r>
              <a:rPr lang="ko-KR" altLang="en-US" dirty="0" err="1" smtClean="0"/>
              <a:t>번주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algn="r"/>
            <a:r>
              <a:rPr lang="ko-KR" altLang="en-US" dirty="0" err="1" smtClean="0"/>
              <a:t>시마즈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다다쓰네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8" y="1293652"/>
            <a:ext cx="2980175" cy="46609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85" y="713718"/>
            <a:ext cx="3253823" cy="45045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4469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6000768"/>
            <a:ext cx="384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2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판적봉환</a:t>
            </a:r>
            <a:r>
              <a:rPr lang="ko-KR" altLang="en-US" dirty="0" smtClean="0"/>
              <a:t> 및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4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폐번치현</a:t>
            </a:r>
            <a:endParaRPr lang="ko-KR" altLang="en-US" dirty="0"/>
          </a:p>
        </p:txBody>
      </p:sp>
      <p:pic>
        <p:nvPicPr>
          <p:cNvPr id="11" name="그림 10" descr="hansek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87" y="909637"/>
            <a:ext cx="5000625" cy="5038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6</a:t>
            </a:r>
            <a:r>
              <a:rPr lang="ko-KR" altLang="en-US" dirty="0" smtClean="0"/>
              <a:t>년 지조개정</a:t>
            </a:r>
            <a:endParaRPr lang="ko-KR" altLang="en-US" dirty="0"/>
          </a:p>
        </p:txBody>
      </p:sp>
      <p:pic>
        <p:nvPicPr>
          <p:cNvPr id="12" name="그림 11" descr="지조개정 지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357298"/>
            <a:ext cx="5014928" cy="44122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0298" y="592933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지권</a:t>
            </a:r>
            <a:endParaRPr lang="ko-KR" altLang="en-US" dirty="0"/>
          </a:p>
        </p:txBody>
      </p:sp>
      <p:pic>
        <p:nvPicPr>
          <p:cNvPr id="14" name="그림 13" descr="지조 개혁 전와 후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7554" y="3143248"/>
            <a:ext cx="5185174" cy="20717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29322" y="550070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지조개정 전과 후</a:t>
            </a:r>
            <a:endParaRPr lang="ko-KR" altLang="en-US" dirty="0"/>
          </a:p>
        </p:txBody>
      </p:sp>
      <p:pic>
        <p:nvPicPr>
          <p:cNvPr id="16" name="그림 15" descr="1877 지조개정을 한 이유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0" y="642918"/>
            <a:ext cx="6134100" cy="3695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72264" y="1714488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지조개정을 한 이유</a:t>
            </a:r>
            <a:endParaRPr lang="en-US" altLang="ko-KR" dirty="0" smtClean="0"/>
          </a:p>
          <a:p>
            <a:r>
              <a:rPr lang="ko-KR" altLang="en-US" dirty="0" smtClean="0"/>
              <a:t>메이지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년의 자료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17</a:t>
            </a:r>
            <a:r>
              <a:rPr lang="ko-KR" altLang="en-US" dirty="0" smtClean="0"/>
              <a:t>년</a:t>
            </a:r>
            <a:endParaRPr lang="ko-KR" altLang="en-US" dirty="0"/>
          </a:p>
        </p:txBody>
      </p:sp>
      <p:pic>
        <p:nvPicPr>
          <p:cNvPr id="11" name="그림 10" descr="요코하마 은행 주식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28868"/>
            <a:ext cx="3790950" cy="2350770"/>
          </a:xfrm>
          <a:prstGeom prst="rect">
            <a:avLst/>
          </a:prstGeom>
        </p:spPr>
      </p:pic>
      <p:pic>
        <p:nvPicPr>
          <p:cNvPr id="12" name="그림 11" descr="일본 은행의 주식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2428868"/>
            <a:ext cx="3314700" cy="2324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18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고료국</a:t>
            </a:r>
            <a:r>
              <a:rPr lang="ko-KR" altLang="en-US" dirty="0" smtClean="0"/>
              <a:t> 설치</a:t>
            </a:r>
            <a:endParaRPr lang="ko-KR" altLang="en-US" dirty="0"/>
          </a:p>
        </p:txBody>
      </p:sp>
      <p:pic>
        <p:nvPicPr>
          <p:cNvPr id="13" name="그림 12" descr="御料局 佐渡支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1285860"/>
            <a:ext cx="7429520" cy="48209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18</a:t>
            </a:r>
            <a:r>
              <a:rPr lang="ko-KR" altLang="en-US" dirty="0" smtClean="0"/>
              <a:t>년</a:t>
            </a:r>
            <a:endParaRPr lang="ko-KR" altLang="en-US" dirty="0"/>
          </a:p>
        </p:txBody>
      </p:sp>
      <p:pic>
        <p:nvPicPr>
          <p:cNvPr id="13" name="그림 12" descr="皇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1285860"/>
            <a:ext cx="6517233" cy="4887926"/>
          </a:xfrm>
          <a:prstGeom prst="rect">
            <a:avLst/>
          </a:prstGeom>
        </p:spPr>
      </p:pic>
      <p:pic>
        <p:nvPicPr>
          <p:cNvPr id="14" name="그림 13" descr="800px-Fukiage,_Imperial_place_Japan_1979_ai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1428736"/>
            <a:ext cx="2090057" cy="2609959"/>
          </a:xfrm>
          <a:prstGeom prst="rect">
            <a:avLst/>
          </a:prstGeom>
        </p:spPr>
      </p:pic>
      <p:pic>
        <p:nvPicPr>
          <p:cNvPr id="16" name="그림 15" descr="赤坂離宮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1500173"/>
            <a:ext cx="7786742" cy="4329429"/>
          </a:xfrm>
          <a:prstGeom prst="rect">
            <a:avLst/>
          </a:prstGeom>
        </p:spPr>
      </p:pic>
      <p:pic>
        <p:nvPicPr>
          <p:cNvPr id="17" name="그림 16" descr="浜離宮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00166" y="1214422"/>
            <a:ext cx="6357982" cy="4762707"/>
          </a:xfrm>
          <a:prstGeom prst="rect">
            <a:avLst/>
          </a:prstGeom>
        </p:spPr>
      </p:pic>
      <p:pic>
        <p:nvPicPr>
          <p:cNvPr id="20" name="그림 19" descr="芝離宮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0100" y="1214422"/>
            <a:ext cx="7286676" cy="4850194"/>
          </a:xfrm>
          <a:prstGeom prst="rect">
            <a:avLst/>
          </a:prstGeom>
        </p:spPr>
      </p:pic>
      <p:pic>
        <p:nvPicPr>
          <p:cNvPr id="21" name="그림 20" descr="京都御所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0100" y="1214422"/>
            <a:ext cx="7215597" cy="4786346"/>
          </a:xfrm>
          <a:prstGeom prst="rect">
            <a:avLst/>
          </a:prstGeom>
        </p:spPr>
      </p:pic>
      <p:pic>
        <p:nvPicPr>
          <p:cNvPr id="22" name="그림 21" descr="桂離宮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0100" y="1214422"/>
            <a:ext cx="7002339" cy="4714908"/>
          </a:xfrm>
          <a:prstGeom prst="rect">
            <a:avLst/>
          </a:prstGeom>
        </p:spPr>
      </p:pic>
      <p:pic>
        <p:nvPicPr>
          <p:cNvPr id="24" name="그림 23" descr="新宿御苑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0100" y="1214422"/>
            <a:ext cx="7286676" cy="4861578"/>
          </a:xfrm>
          <a:prstGeom prst="rect">
            <a:avLst/>
          </a:prstGeom>
        </p:spPr>
      </p:pic>
      <p:pic>
        <p:nvPicPr>
          <p:cNvPr id="25" name="그림 24" descr="熱海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0100" y="1214421"/>
            <a:ext cx="7429552" cy="4949939"/>
          </a:xfrm>
          <a:prstGeom prst="rect">
            <a:avLst/>
          </a:prstGeom>
        </p:spPr>
      </p:pic>
      <p:pic>
        <p:nvPicPr>
          <p:cNvPr id="26" name="그림 25" descr="sappor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00166" y="1214422"/>
            <a:ext cx="5280541" cy="5016514"/>
          </a:xfrm>
          <a:prstGeom prst="rect">
            <a:avLst/>
          </a:prstGeom>
        </p:spPr>
      </p:pic>
      <p:pic>
        <p:nvPicPr>
          <p:cNvPr id="27" name="그림 26" descr="下総種畜場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0100" y="1214422"/>
            <a:ext cx="7657044" cy="4929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21</a:t>
            </a:r>
            <a:r>
              <a:rPr lang="ko-KR" altLang="en-US" dirty="0" smtClean="0"/>
              <a:t>년</a:t>
            </a:r>
            <a:endParaRPr lang="ko-KR" altLang="en-US" dirty="0"/>
          </a:p>
        </p:txBody>
      </p:sp>
      <p:pic>
        <p:nvPicPr>
          <p:cNvPr id="11" name="그림 10" descr="生野両鉱山 비슷한 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2786058"/>
            <a:ext cx="4929222" cy="3461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4348" y="185736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/>
              <a:t>나마노료</a:t>
            </a:r>
            <a:r>
              <a:rPr lang="ko-KR" altLang="en-US" dirty="0" smtClean="0"/>
              <a:t> 광산과 </a:t>
            </a:r>
            <a:r>
              <a:rPr lang="ko-KR" altLang="en-US" dirty="0" err="1" smtClean="0"/>
              <a:t>사완도</a:t>
            </a:r>
            <a:r>
              <a:rPr lang="ko-KR" altLang="en-US" dirty="0" smtClean="0"/>
              <a:t> 지역</a:t>
            </a:r>
            <a:endParaRPr lang="ko-KR" altLang="en-US" dirty="0"/>
          </a:p>
        </p:txBody>
      </p:sp>
      <p:pic>
        <p:nvPicPr>
          <p:cNvPr id="14" name="그림 13" descr="生野両鉱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0694" y="4643446"/>
            <a:ext cx="2381250" cy="1590675"/>
          </a:xfrm>
          <a:prstGeom prst="rect">
            <a:avLst/>
          </a:prstGeom>
        </p:spPr>
      </p:pic>
      <p:pic>
        <p:nvPicPr>
          <p:cNvPr id="15" name="그림 14" descr="사완도 지역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0154" y="214290"/>
            <a:ext cx="3905250" cy="2571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22</a:t>
            </a:r>
            <a:r>
              <a:rPr lang="ko-KR" altLang="en-US" dirty="0" smtClean="0"/>
              <a:t>년 황실전범</a:t>
            </a:r>
            <a:endParaRPr lang="ko-KR" altLang="en-US" dirty="0"/>
          </a:p>
        </p:txBody>
      </p:sp>
      <p:pic>
        <p:nvPicPr>
          <p:cNvPr id="11" name="그림 10" descr="皇室典範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1285860"/>
            <a:ext cx="6310330" cy="47958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23</a:t>
            </a:r>
            <a:r>
              <a:rPr lang="ko-KR" altLang="en-US" dirty="0" smtClean="0"/>
              <a:t>년 국유 산림 벌판이 이관</a:t>
            </a:r>
            <a:endParaRPr lang="ko-KR" altLang="en-US" dirty="0"/>
          </a:p>
        </p:txBody>
      </p:sp>
      <p:pic>
        <p:nvPicPr>
          <p:cNvPr id="11" name="그림 10" descr="国有山林原野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135733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124930" name="Picture 2" descr="야마다하가키(山田羽書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1514475" cy="3286126"/>
          </a:xfrm>
          <a:prstGeom prst="rect">
            <a:avLst/>
          </a:prstGeom>
          <a:noFill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763688" y="3430741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/>
              <a:t>야마다하가키</a:t>
            </a:r>
            <a:endParaRPr lang="en-US" altLang="ko-KR" b="1" dirty="0" smtClean="0"/>
          </a:p>
          <a:p>
            <a:r>
              <a:rPr lang="en-US" altLang="ko-KR" b="1" dirty="0" smtClean="0"/>
              <a:t>(</a:t>
            </a:r>
            <a:r>
              <a:rPr lang="ko-KR" altLang="en-US" b="1" dirty="0" smtClean="0"/>
              <a:t>山田羽書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24932" name="Picture 4" descr="후쿠이한사츠(福井藩札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268760"/>
            <a:ext cx="1533525" cy="3286126"/>
          </a:xfrm>
          <a:prstGeom prst="rect">
            <a:avLst/>
          </a:prstGeom>
          <a:noFill/>
        </p:spPr>
      </p:pic>
      <p:sp>
        <p:nvSpPr>
          <p:cNvPr id="23" name="직사각형 22"/>
          <p:cNvSpPr/>
          <p:nvPr/>
        </p:nvSpPr>
        <p:spPr>
          <a:xfrm>
            <a:off x="3275856" y="476672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/>
              <a:t>후쿠이한사츠</a:t>
            </a:r>
            <a:endParaRPr lang="en-US" altLang="ko-KR" b="1" dirty="0" smtClean="0"/>
          </a:p>
          <a:p>
            <a:r>
              <a:rPr lang="en-US" altLang="ko-KR" b="1" dirty="0" smtClean="0"/>
              <a:t>(</a:t>
            </a:r>
            <a:r>
              <a:rPr lang="ko-KR" altLang="en-US" b="1" dirty="0" smtClean="0"/>
              <a:t>福井藩札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24934" name="Picture 6" descr="와카야마한사츠(和歌山藩札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268760"/>
            <a:ext cx="1704975" cy="3286126"/>
          </a:xfrm>
          <a:prstGeom prst="rect">
            <a:avLst/>
          </a:prstGeom>
          <a:noFill/>
        </p:spPr>
      </p:pic>
      <p:sp>
        <p:nvSpPr>
          <p:cNvPr id="26" name="직사각형 25"/>
          <p:cNvSpPr/>
          <p:nvPr/>
        </p:nvSpPr>
        <p:spPr>
          <a:xfrm>
            <a:off x="5076056" y="476672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/>
              <a:t>와카야마한사츠</a:t>
            </a:r>
            <a:endParaRPr lang="en-US" altLang="ko-KR" b="1" dirty="0" smtClean="0"/>
          </a:p>
          <a:p>
            <a:r>
              <a:rPr lang="en-US" altLang="ko-KR" b="1" dirty="0" smtClean="0"/>
              <a:t>(</a:t>
            </a:r>
            <a:r>
              <a:rPr lang="ko-KR" altLang="en-US" b="1" dirty="0" smtClean="0"/>
              <a:t>和歌山藩札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24936" name="Picture 8" descr="요코하마 외환회사 지폐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653136"/>
            <a:ext cx="3867150" cy="1923629"/>
          </a:xfrm>
          <a:prstGeom prst="rect">
            <a:avLst/>
          </a:prstGeom>
          <a:noFill/>
        </p:spPr>
      </p:pic>
      <p:sp>
        <p:nvSpPr>
          <p:cNvPr id="30" name="직사각형 29"/>
          <p:cNvSpPr/>
          <p:nvPr/>
        </p:nvSpPr>
        <p:spPr>
          <a:xfrm>
            <a:off x="323528" y="4293096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요코하마 외환회사 지폐</a:t>
            </a:r>
            <a:endParaRPr lang="en-US" altLang="ko-KR" dirty="0"/>
          </a:p>
        </p:txBody>
      </p:sp>
      <p:pic>
        <p:nvPicPr>
          <p:cNvPr id="124938" name="Picture 10" descr="다죠칸사츠(太政官札, 정부 지폐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988840"/>
            <a:ext cx="1114425" cy="3286126"/>
          </a:xfrm>
          <a:prstGeom prst="rect">
            <a:avLst/>
          </a:prstGeom>
          <a:noFill/>
        </p:spPr>
      </p:pic>
      <p:sp>
        <p:nvSpPr>
          <p:cNvPr id="31" name="직사각형 30"/>
          <p:cNvSpPr/>
          <p:nvPr/>
        </p:nvSpPr>
        <p:spPr>
          <a:xfrm>
            <a:off x="5868144" y="5373216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err="1" smtClean="0"/>
              <a:t>다죠칸사츠</a:t>
            </a:r>
            <a:r>
              <a:rPr lang="en-US" altLang="ko-KR" b="1" dirty="0" smtClean="0"/>
              <a:t>(</a:t>
            </a:r>
            <a:r>
              <a:rPr lang="ko-KR" altLang="en-US" b="1" dirty="0" err="1" smtClean="0"/>
              <a:t>太政官札</a:t>
            </a:r>
            <a:r>
              <a:rPr lang="en-US" altLang="ko-KR" b="1" dirty="0" smtClean="0"/>
              <a:t>) </a:t>
            </a:r>
          </a:p>
          <a:p>
            <a:r>
              <a:rPr lang="ko-KR" altLang="en-US" b="1" dirty="0" smtClean="0"/>
              <a:t>정부 지폐</a:t>
            </a:r>
            <a:endParaRPr lang="en-US" altLang="ko-KR" dirty="0"/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38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26</a:t>
            </a:r>
            <a:r>
              <a:rPr lang="ko-KR" altLang="en-US" dirty="0" smtClean="0"/>
              <a:t>년 일본 유선 설립</a:t>
            </a:r>
            <a:endParaRPr lang="ko-KR" altLang="en-US" dirty="0"/>
          </a:p>
        </p:txBody>
      </p:sp>
      <p:pic>
        <p:nvPicPr>
          <p:cNvPr id="11" name="그림 10" descr="日本郵船株式会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1357298"/>
            <a:ext cx="4714884" cy="47148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546" y="6209879"/>
            <a:ext cx="450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33</a:t>
            </a:r>
            <a:r>
              <a:rPr lang="ko-KR" altLang="en-US" dirty="0" smtClean="0"/>
              <a:t>년까지의 일본 황실의 재산 추이</a:t>
            </a:r>
            <a:endParaRPr lang="ko-KR" altLang="en-US" dirty="0"/>
          </a:p>
        </p:txBody>
      </p:sp>
      <p:pic>
        <p:nvPicPr>
          <p:cNvPr id="12" name="그림 11" descr="1900년에 갑자기 많아진 재산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285860"/>
            <a:ext cx="4572032" cy="4899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421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39</a:t>
            </a:r>
            <a:r>
              <a:rPr lang="ko-KR" altLang="en-US" dirty="0" smtClean="0"/>
              <a:t>년 남만주철도주식회사 설립</a:t>
            </a:r>
            <a:endParaRPr lang="ko-KR" altLang="en-US" dirty="0"/>
          </a:p>
        </p:txBody>
      </p:sp>
      <p:pic>
        <p:nvPicPr>
          <p:cNvPr id="13" name="그림 12" descr="南満洲鉄道株式会社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714488"/>
            <a:ext cx="5643570" cy="3764217"/>
          </a:xfrm>
          <a:prstGeom prst="rect">
            <a:avLst/>
          </a:prstGeom>
        </p:spPr>
      </p:pic>
      <p:pic>
        <p:nvPicPr>
          <p:cNvPr id="12" name="그림 11" descr="南満洲鉄道株式会社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000240"/>
            <a:ext cx="3638550" cy="3448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메이지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8689" y="6209879"/>
            <a:ext cx="421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메이지 </a:t>
            </a:r>
            <a:r>
              <a:rPr lang="en-US" altLang="ko-KR" dirty="0" smtClean="0"/>
              <a:t>41</a:t>
            </a:r>
            <a:r>
              <a:rPr lang="ko-KR" altLang="en-US" dirty="0" smtClean="0"/>
              <a:t>년 </a:t>
            </a:r>
            <a:r>
              <a:rPr lang="ko-KR" altLang="en-US" dirty="0" err="1" smtClean="0"/>
              <a:t>동양척식주식회사</a:t>
            </a:r>
            <a:r>
              <a:rPr lang="ko-KR" altLang="en-US" dirty="0" smtClean="0"/>
              <a:t> 설립</a:t>
            </a:r>
            <a:endParaRPr lang="ko-KR" altLang="en-US" dirty="0"/>
          </a:p>
        </p:txBody>
      </p:sp>
      <p:pic>
        <p:nvPicPr>
          <p:cNvPr id="13" name="그림 12" descr="동양척식주식회사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1357298"/>
            <a:ext cx="7115194" cy="4796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다이쇼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 smtClean="0"/>
              <a:t>다이쇼</a:t>
            </a:r>
            <a:r>
              <a:rPr lang="ko-KR" altLang="en-US" dirty="0" smtClean="0"/>
              <a:t> </a:t>
            </a:r>
            <a:r>
              <a:rPr lang="en-US" altLang="ko-KR" dirty="0" smtClean="0"/>
              <a:t>6</a:t>
            </a:r>
            <a:r>
              <a:rPr lang="ko-KR" altLang="en-US" dirty="0" smtClean="0"/>
              <a:t>년 한국에 제일은행의 지점을  설립</a:t>
            </a:r>
            <a:endParaRPr lang="ko-KR" altLang="en-US" dirty="0"/>
          </a:p>
        </p:txBody>
      </p:sp>
      <p:pic>
        <p:nvPicPr>
          <p:cNvPr id="11" name="그림 10" descr="1930 제1은행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142876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5. 15. </a:t>
            </a:r>
            <a:r>
              <a:rPr lang="ko-KR" altLang="en-US" dirty="0" smtClean="0"/>
              <a:t>사건</a:t>
            </a:r>
            <a:endParaRPr lang="ko-KR" altLang="en-US" dirty="0"/>
          </a:p>
        </p:txBody>
      </p:sp>
      <p:pic>
        <p:nvPicPr>
          <p:cNvPr id="12" name="그림 11" descr="May_15_Incide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1459185"/>
            <a:ext cx="6858048" cy="4684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5. 15. </a:t>
            </a:r>
            <a:r>
              <a:rPr lang="ko-KR" altLang="en-US" dirty="0" smtClean="0"/>
              <a:t>사건</a:t>
            </a:r>
            <a:endParaRPr lang="ko-KR" altLang="en-US" dirty="0"/>
          </a:p>
        </p:txBody>
      </p:sp>
      <p:pic>
        <p:nvPicPr>
          <p:cNvPr id="11" name="그림 10" descr="대일본 제국의 나라 돌아가는 형태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785794"/>
            <a:ext cx="3404800" cy="5330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11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2. 26. </a:t>
            </a:r>
            <a:r>
              <a:rPr lang="ko-KR" altLang="en-US" dirty="0" smtClean="0"/>
              <a:t>사건</a:t>
            </a:r>
            <a:endParaRPr lang="ko-KR" altLang="en-US" dirty="0"/>
          </a:p>
        </p:txBody>
      </p:sp>
      <p:pic>
        <p:nvPicPr>
          <p:cNvPr id="12" name="그림 11" descr="Troops_occupying_Nagata-cho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84300" y="1765300"/>
            <a:ext cx="6375400" cy="332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7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5. 15. </a:t>
            </a:r>
            <a:r>
              <a:rPr lang="ko-KR" altLang="en-US" dirty="0" smtClean="0"/>
              <a:t>사건</a:t>
            </a:r>
            <a:endParaRPr lang="ko-KR" altLang="en-US" dirty="0"/>
          </a:p>
        </p:txBody>
      </p:sp>
      <p:pic>
        <p:nvPicPr>
          <p:cNvPr id="11" name="그림 10" descr="대일본 제국의 나라 돌아가는 형태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785794"/>
            <a:ext cx="3404800" cy="5330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13</a:t>
            </a:r>
            <a:r>
              <a:rPr lang="ko-KR" altLang="en-US" dirty="0" smtClean="0"/>
              <a:t>년 국가 </a:t>
            </a:r>
            <a:r>
              <a:rPr lang="ko-KR" altLang="en-US" dirty="0" err="1" smtClean="0"/>
              <a:t>총동원법</a:t>
            </a:r>
            <a:endParaRPr lang="ko-KR" altLang="en-US" dirty="0"/>
          </a:p>
        </p:txBody>
      </p:sp>
      <p:pic>
        <p:nvPicPr>
          <p:cNvPr id="11" name="그림 10" descr="457px-Approval_of_National_Mobilization_L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298" y="714356"/>
            <a:ext cx="4143404" cy="54308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pic>
        <p:nvPicPr>
          <p:cNvPr id="8" name="Picture 2" descr="'신화조례'에 의해 만들어진 금화와 무역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444" y="548680"/>
            <a:ext cx="3238500" cy="2276475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323528" y="28529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b="1" dirty="0" smtClean="0"/>
              <a:t>'</a:t>
            </a:r>
            <a:r>
              <a:rPr lang="ko-KR" altLang="en-US" b="1" dirty="0" smtClean="0"/>
              <a:t>신화조례</a:t>
            </a:r>
            <a:r>
              <a:rPr lang="en-US" altLang="ko-KR" b="1" dirty="0" smtClean="0"/>
              <a:t>'</a:t>
            </a:r>
            <a:r>
              <a:rPr lang="ko-KR" altLang="en-US" b="1" dirty="0" smtClean="0"/>
              <a:t>에 의해 만들어진 무역은</a:t>
            </a:r>
            <a:endParaRPr lang="en-US" altLang="ko-KR" dirty="0"/>
          </a:p>
        </p:txBody>
      </p:sp>
      <p:sp>
        <p:nvSpPr>
          <p:cNvPr id="15" name="직사각형 14"/>
          <p:cNvSpPr/>
          <p:nvPr/>
        </p:nvSpPr>
        <p:spPr>
          <a:xfrm>
            <a:off x="4716016" y="2420888"/>
            <a:ext cx="394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최초의 일본은행권</a:t>
            </a:r>
            <a:r>
              <a:rPr lang="en-US" altLang="ko-KR" b="1" dirty="0" smtClean="0"/>
              <a:t>(1885</a:t>
            </a:r>
            <a:r>
              <a:rPr lang="ko-KR" altLang="en-US" b="1" dirty="0" smtClean="0"/>
              <a:t>년 </a:t>
            </a:r>
            <a:r>
              <a:rPr lang="en-US" altLang="ko-KR" b="1" dirty="0" smtClean="0"/>
              <a:t>5</a:t>
            </a:r>
            <a:r>
              <a:rPr lang="ko-KR" altLang="en-US" b="1" dirty="0" smtClean="0"/>
              <a:t>월 발행</a:t>
            </a:r>
            <a:r>
              <a:rPr lang="en-US" altLang="ko-KR" b="1" dirty="0" smtClean="0"/>
              <a:t>)</a:t>
            </a:r>
            <a:endParaRPr lang="en-US" altLang="ko-KR" dirty="0"/>
          </a:p>
        </p:txBody>
      </p:sp>
      <p:pic>
        <p:nvPicPr>
          <p:cNvPr id="16" name="Picture 4" descr="최초의 일본은행권(1885년 5월 발행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92696"/>
            <a:ext cx="3491880" cy="1511608"/>
          </a:xfrm>
          <a:prstGeom prst="rect">
            <a:avLst/>
          </a:prstGeom>
          <a:noFill/>
        </p:spPr>
      </p:pic>
      <p:pic>
        <p:nvPicPr>
          <p:cNvPr id="105474" name="Picture 2" descr="국립은행지폐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284984"/>
            <a:ext cx="7205836" cy="1944216"/>
          </a:xfrm>
          <a:prstGeom prst="rect">
            <a:avLst/>
          </a:prstGeom>
          <a:noFill/>
        </p:spPr>
      </p:pic>
      <p:sp>
        <p:nvSpPr>
          <p:cNvPr id="17" name="직사각형 16"/>
          <p:cNvSpPr/>
          <p:nvPr/>
        </p:nvSpPr>
        <p:spPr>
          <a:xfrm>
            <a:off x="539552" y="53012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국립은행지폐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14</a:t>
            </a:r>
            <a:r>
              <a:rPr lang="ko-KR" altLang="en-US" dirty="0" smtClean="0"/>
              <a:t>년 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차 세계대전 시작</a:t>
            </a:r>
            <a:endParaRPr lang="ko-KR" altLang="en-US" dirty="0"/>
          </a:p>
        </p:txBody>
      </p:sp>
      <p:pic>
        <p:nvPicPr>
          <p:cNvPr id="12" name="그림 11" descr="Infobox_collage_for_WWI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500042"/>
            <a:ext cx="4803471" cy="5729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16</a:t>
            </a:r>
            <a:r>
              <a:rPr lang="ko-KR" altLang="en-US" dirty="0" smtClean="0"/>
              <a:t>년 일본의 진주만 공습</a:t>
            </a:r>
            <a:endParaRPr lang="ko-KR" altLang="en-US" dirty="0"/>
          </a:p>
        </p:txBody>
      </p:sp>
      <p:pic>
        <p:nvPicPr>
          <p:cNvPr id="11" name="그림 10" descr="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643050"/>
            <a:ext cx="7627925" cy="4286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17</a:t>
            </a:r>
            <a:r>
              <a:rPr lang="ko-KR" altLang="en-US" dirty="0" smtClean="0"/>
              <a:t>년까지 일본 황실이 획득한 영토</a:t>
            </a:r>
            <a:endParaRPr lang="ko-KR" altLang="en-US" dirty="0"/>
          </a:p>
        </p:txBody>
      </p:sp>
      <p:pic>
        <p:nvPicPr>
          <p:cNvPr id="11" name="그림 10" descr="40%BA%~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785794"/>
            <a:ext cx="4643470" cy="54077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17</a:t>
            </a:r>
            <a:r>
              <a:rPr lang="ko-KR" altLang="en-US" dirty="0" smtClean="0"/>
              <a:t>년 일본 황실이 소유한 영토</a:t>
            </a:r>
            <a:endParaRPr lang="ko-KR" altLang="en-US" dirty="0"/>
          </a:p>
        </p:txBody>
      </p:sp>
      <p:pic>
        <p:nvPicPr>
          <p:cNvPr id="12" name="그림 11" descr="pacwa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5" y="1728805"/>
            <a:ext cx="5048250" cy="4200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20</a:t>
            </a:r>
            <a:r>
              <a:rPr lang="ko-KR" altLang="en-US" dirty="0" smtClean="0"/>
              <a:t>년 제</a:t>
            </a:r>
            <a:r>
              <a:rPr lang="en-US" altLang="ko-KR" dirty="0" smtClean="0"/>
              <a:t>2</a:t>
            </a:r>
            <a:r>
              <a:rPr lang="ko-KR" altLang="en-US" dirty="0" smtClean="0"/>
              <a:t>차 세계대전 패망</a:t>
            </a:r>
            <a:endParaRPr lang="ko-KR" altLang="en-US" dirty="0"/>
          </a:p>
        </p:txBody>
      </p:sp>
      <p:pic>
        <p:nvPicPr>
          <p:cNvPr id="11" name="그림 10" descr="508px-Atomic_cloud_over_Hiroshi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636735"/>
            <a:ext cx="4643470" cy="5475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쇼와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84" y="6215082"/>
            <a:ext cx="4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쇼와 </a:t>
            </a:r>
            <a:r>
              <a:rPr lang="en-US" altLang="ko-KR" dirty="0" smtClean="0"/>
              <a:t>20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GHQ</a:t>
            </a:r>
            <a:r>
              <a:rPr lang="ko-KR" altLang="en-US" dirty="0" smtClean="0"/>
              <a:t>의 설치</a:t>
            </a:r>
            <a:endParaRPr lang="ko-KR" altLang="en-US" dirty="0"/>
          </a:p>
        </p:txBody>
      </p:sp>
      <p:pic>
        <p:nvPicPr>
          <p:cNvPr id="12" name="그림 11" descr="GHQ_building_circa_19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1500174"/>
            <a:ext cx="6000792" cy="4672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헤이세이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12" name="그림 11" descr="http://kukkuri.jpn.org/boyakigazou_Bebap1408/1408-06keizu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59"/>
            <a:ext cx="8572560" cy="4760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헤이세이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12" name="그림 11" descr="http://kukkuri.jpn.org/boyakigazou_Bebap1408/1408-06keizu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59"/>
            <a:ext cx="8572560" cy="476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 descr="http://kukkuri.jpn.org/boyakigazou_Bebap1408/1408-07naitei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8572560" cy="4833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헤이세이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12" name="그림 11" descr="http://kukkuri.jpn.org/boyakigazou_Bebap1408/1408-06keizu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59"/>
            <a:ext cx="8572560" cy="476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 descr="http://kukkuri.jpn.org/boyakigazou_Bebap1408/1408-07naitei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8572560" cy="483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 descr="http://kukkuri.jpn.org/boyakigazou_Bebap1408/1408-08miyake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8572560" cy="4924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529" y="597555"/>
            <a:ext cx="1229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CONTENTS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88640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4.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천황 황실 재정의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24320"/>
            <a:ext cx="1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헤이세이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a장미다방"/>
              </a:rPr>
              <a:t> 시대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a장미다방"/>
            </a:endParaRPr>
          </a:p>
        </p:txBody>
      </p:sp>
      <p:pic>
        <p:nvPicPr>
          <p:cNvPr id="9" name="그림 8" descr="http://kukkuri.jpn.org/boyakigazou_Bebap1408/1408-14kyutei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714356"/>
            <a:ext cx="447675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그림 10" descr="http://kukkuri.jpn.org/boyakigazou_Bebap1408/1408-15naitei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285992"/>
            <a:ext cx="4476750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그림 12" descr="http://kukkuri.jpn.org/boyakigazou_Bebap1408/1408-16kouzoku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714752"/>
            <a:ext cx="447675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54082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pic>
        <p:nvPicPr>
          <p:cNvPr id="92161" name="_x199536032" descr="EMB00001b1c3e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84984"/>
            <a:ext cx="6192685" cy="3096344"/>
          </a:xfrm>
          <a:prstGeom prst="rect">
            <a:avLst/>
          </a:prstGeom>
          <a:noFill/>
        </p:spPr>
      </p:pic>
      <p:pic>
        <p:nvPicPr>
          <p:cNvPr id="92167" name="_x199536992" descr="EMB00001b1c3eb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84984"/>
            <a:ext cx="6192685" cy="3096344"/>
          </a:xfrm>
          <a:prstGeom prst="rect">
            <a:avLst/>
          </a:prstGeom>
          <a:noFill/>
        </p:spPr>
      </p:pic>
      <p:pic>
        <p:nvPicPr>
          <p:cNvPr id="92166" name="_x199536592" descr="EMB00001b1c3eb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284984"/>
            <a:ext cx="6192691" cy="3096344"/>
          </a:xfrm>
          <a:prstGeom prst="rect">
            <a:avLst/>
          </a:prstGeom>
          <a:noFill/>
        </p:spPr>
      </p:pic>
      <p:pic>
        <p:nvPicPr>
          <p:cNvPr id="92165" name="_x199534672" descr="EMB00001b1c3eb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284984"/>
            <a:ext cx="6048669" cy="3024336"/>
          </a:xfrm>
          <a:prstGeom prst="rect">
            <a:avLst/>
          </a:prstGeom>
          <a:noFill/>
        </p:spPr>
      </p:pic>
      <p:pic>
        <p:nvPicPr>
          <p:cNvPr id="92164" name="_x199536272" descr="EMB00001b1c3eb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356992"/>
            <a:ext cx="6048675" cy="3024336"/>
          </a:xfrm>
          <a:prstGeom prst="rect">
            <a:avLst/>
          </a:prstGeom>
          <a:noFill/>
        </p:spPr>
      </p:pic>
      <p:pic>
        <p:nvPicPr>
          <p:cNvPr id="92163" name="_x199537152" descr="EMB00001b1c3eb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3284984"/>
            <a:ext cx="6264696" cy="316835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732240" y="42838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국회의사당</a:t>
            </a:r>
            <a:endParaRPr lang="en-US" altLang="ko-KR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6732240" y="37170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니노미야 손도쿠</a:t>
            </a:r>
            <a:endParaRPr lang="en-US" altLang="ko-KR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732240" y="47971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쇼토쿠 태자</a:t>
            </a:r>
            <a:endParaRPr lang="en-US" altLang="ko-KR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79512" y="90872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1946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쇼와 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21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패전후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신정부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 수립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현대 엔화의 첫 시리즈 발행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엔의 보조단위 센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銭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이 존재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685800" y="2453429"/>
            <a:ext cx="7772400" cy="111853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1800" spc="0" dirty="0" err="1" smtClean="0">
                <a:solidFill>
                  <a:schemeClr val="bg1"/>
                </a:solidFill>
                <a:latin typeface="Noto Sans Korean Medium" pitchFamily="34" charset="-127"/>
                <a:ea typeface="Noto Sans Korean Medium" pitchFamily="34" charset="-127"/>
              </a:rPr>
              <a:t>Thank’s</a:t>
            </a:r>
            <a:r>
              <a:rPr lang="en-US" altLang="ko-KR" sz="1800" spc="0" dirty="0" smtClean="0">
                <a:solidFill>
                  <a:schemeClr val="bg1"/>
                </a:solidFill>
                <a:latin typeface="Noto Sans Korean Medium" pitchFamily="34" charset="-127"/>
                <a:ea typeface="Noto Sans Korean Medium" pitchFamily="34" charset="-127"/>
              </a:rPr>
              <a:t> for listening</a:t>
            </a:r>
          </a:p>
          <a:p>
            <a:pPr>
              <a:lnSpc>
                <a:spcPct val="150000"/>
              </a:lnSpc>
            </a:pPr>
            <a:r>
              <a:rPr lang="en-US" altLang="ko-KR" sz="1800" spc="0" dirty="0" smtClean="0">
                <a:solidFill>
                  <a:schemeClr val="bg1"/>
                </a:solidFill>
                <a:latin typeface="Noto Sans Korean Medium" pitchFamily="34" charset="-127"/>
                <a:ea typeface="Noto Sans Korean Medium" pitchFamily="34" charset="-127"/>
              </a:rPr>
              <a:t>Question please !</a:t>
            </a:r>
            <a:endParaRPr lang="ko-KR" altLang="en-US" sz="1800" spc="0" dirty="0">
              <a:solidFill>
                <a:schemeClr val="bg1"/>
              </a:solidFill>
              <a:latin typeface="Noto Sans Korean Medium" pitchFamily="34" charset="-127"/>
              <a:ea typeface="Noto Sans Korean Medium" pitchFamily="34" charset="-127"/>
            </a:endParaRPr>
          </a:p>
        </p:txBody>
      </p:sp>
      <p:sp>
        <p:nvSpPr>
          <p:cNvPr id="5" name="제목 5"/>
          <p:cNvSpPr txBox="1">
            <a:spLocks/>
          </p:cNvSpPr>
          <p:nvPr/>
        </p:nvSpPr>
        <p:spPr>
          <a:xfrm>
            <a:off x="282327" y="6021288"/>
            <a:ext cx="5398368" cy="550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 spc="-150">
                <a:solidFill>
                  <a:schemeClr val="tx1"/>
                </a:solidFill>
                <a:latin typeface="Noto Sans Korean Bold" pitchFamily="34" charset="-127"/>
                <a:ea typeface="Noto Sans Korean Bold" pitchFamily="34" charset="-127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ko-KR" altLang="en-US" sz="2400" spc="300" dirty="0" smtClean="0">
                <a:solidFill>
                  <a:schemeClr val="bg1"/>
                </a:solidFill>
                <a:latin typeface="1훈하얀고양이 R" pitchFamily="18" charset="-127"/>
                <a:ea typeface="1훈하얀고양이 R" pitchFamily="18" charset="-127"/>
              </a:rPr>
              <a:t>일본지역연구 </a:t>
            </a:r>
            <a:r>
              <a:rPr lang="en-US" altLang="ko-KR" sz="2400" spc="300" dirty="0" smtClean="0">
                <a:solidFill>
                  <a:schemeClr val="bg1"/>
                </a:solidFill>
                <a:latin typeface="1훈하얀고양이 R" pitchFamily="18" charset="-127"/>
                <a:ea typeface="1훈하얀고양이 R" pitchFamily="18" charset="-127"/>
              </a:rPr>
              <a:t>2</a:t>
            </a:r>
            <a:r>
              <a:rPr lang="ko-KR" altLang="en-US" sz="2400" spc="300" dirty="0" smtClean="0">
                <a:solidFill>
                  <a:schemeClr val="bg1"/>
                </a:solidFill>
                <a:latin typeface="1훈하얀고양이 R" pitchFamily="18" charset="-127"/>
                <a:ea typeface="1훈하얀고양이 R" pitchFamily="18" charset="-127"/>
              </a:rPr>
              <a:t>조 장명준 채현석 노은철 정준현</a:t>
            </a:r>
            <a:endParaRPr lang="ko-KR" altLang="en-US" sz="2400" spc="300" dirty="0">
              <a:solidFill>
                <a:schemeClr val="bg1"/>
              </a:solidFill>
              <a:latin typeface="1훈하얀고양이 R" pitchFamily="18" charset="-127"/>
              <a:ea typeface="1훈하얀고양이 R" pitchFamily="18" charset="-127"/>
            </a:endParaRPr>
          </a:p>
        </p:txBody>
      </p:sp>
      <p:pic>
        <p:nvPicPr>
          <p:cNvPr id="6" name="Picture 2" descr="C:\Users\madeit-top1\Documents\PPT\icon\일본풍\Yoritsuki_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98" y="1844824"/>
            <a:ext cx="916004" cy="916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2617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모서리가 둥근 직사각형 17"/>
          <p:cNvSpPr/>
          <p:nvPr/>
        </p:nvSpPr>
        <p:spPr>
          <a:xfrm>
            <a:off x="225905" y="182323"/>
            <a:ext cx="8666575" cy="6520573"/>
          </a:xfrm>
          <a:prstGeom prst="roundRect">
            <a:avLst>
              <a:gd name="adj" fmla="val 50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배달의민족 한나" pitchFamily="18" charset="-127"/>
              <a:ea typeface="배달의민족 한나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86">
            <a:off x="71946" y="100897"/>
            <a:ext cx="702167" cy="70216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131768"/>
            <a:ext cx="753616" cy="753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 1. </a:t>
            </a:r>
            <a:r>
              <a:rPr lang="ko-KR" altLang="en-US" sz="16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-윤고딕330" pitchFamily="18" charset="-127"/>
                <a:ea typeface="-윤고딕330" pitchFamily="18" charset="-127"/>
              </a:rPr>
              <a:t>일본의 화폐 역사</a:t>
            </a:r>
            <a:endParaRPr lang="ko-KR" altLang="en-US" sz="16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37" name="_x199539392" descr="EMB00001b1c3ec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3322744"/>
            <a:ext cx="5832647" cy="30585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588224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타카하시 코레키요</a:t>
            </a:r>
            <a:endParaRPr lang="en-US" altLang="ko-KR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44371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이타가키 타이스케</a:t>
            </a:r>
            <a:endParaRPr lang="en-US" altLang="ko-KR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588224" y="50851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이와쿠라 토모미</a:t>
            </a:r>
            <a:endParaRPr lang="en-US" altLang="ko-KR" dirty="0" smtClean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39" name="_x199539232" descr="EMB00001b1c3ec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284984"/>
            <a:ext cx="5904653" cy="2952328"/>
          </a:xfrm>
          <a:prstGeom prst="rect">
            <a:avLst/>
          </a:prstGeom>
          <a:noFill/>
        </p:spPr>
      </p:pic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41" name="_x199539552" descr="EMB00001b1c3ec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284984"/>
            <a:ext cx="5760637" cy="2880320"/>
          </a:xfrm>
          <a:prstGeom prst="rect">
            <a:avLst/>
          </a:prstGeom>
          <a:noFill/>
        </p:spPr>
      </p:pic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43" name="_x199538192" descr="EMB00001b1c3ec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284984"/>
            <a:ext cx="5832648" cy="2916326"/>
          </a:xfrm>
          <a:prstGeom prst="rect">
            <a:avLst/>
          </a:prstGeom>
          <a:noFill/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45" name="_x199538192" descr="EMB00001b1c3ed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284984"/>
            <a:ext cx="5904653" cy="2952328"/>
          </a:xfrm>
          <a:prstGeom prst="rect">
            <a:avLst/>
          </a:prstGeom>
          <a:noFill/>
        </p:spPr>
      </p:pic>
      <p:sp>
        <p:nvSpPr>
          <p:cNvPr id="9114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pic>
        <p:nvPicPr>
          <p:cNvPr id="91147" name="_x199538592" descr="EMB00001b1c3ed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284984"/>
            <a:ext cx="5760637" cy="288032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79512" y="908720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1950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쇼와 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25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년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)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현대 엔화의 </a:t>
            </a: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두번째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 시리즈 발행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첫 시리즈와 병행사용 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226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2086</Words>
  <Application>Microsoft Office PowerPoint</Application>
  <PresentationFormat>화면 슬라이드 쇼(4:3)</PresentationFormat>
  <Paragraphs>532</Paragraphs>
  <Slides>80</Slides>
  <Notes>46</Notes>
  <HiddenSlides>1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HeadingPairs>
  <TitlesOfParts>
    <vt:vector size="81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일본 현대 경제</vt:lpstr>
      <vt:lpstr>90년대 일본 경제</vt:lpstr>
      <vt:lpstr>버블 붕괴의 원인</vt:lpstr>
      <vt:lpstr>버블 붕괴 발생과 붕괴</vt:lpstr>
      <vt:lpstr>부동산 버블</vt:lpstr>
      <vt:lpstr>금융시장의 변화</vt:lpstr>
      <vt:lpstr>일본식 고용시스템의 변화</vt:lpstr>
      <vt:lpstr>경제 시스템의 붕괴</vt:lpstr>
      <vt:lpstr>자민당 정부의 정책 실패</vt:lpstr>
      <vt:lpstr>일본 민주당 정부의 경제 정책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Xnote</dc:creator>
  <cp:lastModifiedBy>Windows 사용자</cp:lastModifiedBy>
  <cp:revision>94</cp:revision>
  <dcterms:created xsi:type="dcterms:W3CDTF">2011-12-12T02:12:20Z</dcterms:created>
  <dcterms:modified xsi:type="dcterms:W3CDTF">2015-04-08T01:18:07Z</dcterms:modified>
</cp:coreProperties>
</file>