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60" r:id="rId4"/>
    <p:sldId id="284" r:id="rId5"/>
    <p:sldId id="281" r:id="rId6"/>
    <p:sldId id="282" r:id="rId7"/>
    <p:sldId id="259" r:id="rId8"/>
    <p:sldId id="256" r:id="rId9"/>
    <p:sldId id="294" r:id="rId10"/>
    <p:sldId id="266" r:id="rId11"/>
    <p:sldId id="267" r:id="rId12"/>
    <p:sldId id="272" r:id="rId13"/>
    <p:sldId id="273" r:id="rId14"/>
    <p:sldId id="274" r:id="rId15"/>
    <p:sldId id="280" r:id="rId16"/>
    <p:sldId id="271" r:id="rId17"/>
    <p:sldId id="275" r:id="rId18"/>
    <p:sldId id="276" r:id="rId19"/>
    <p:sldId id="262" r:id="rId20"/>
    <p:sldId id="263" r:id="rId21"/>
    <p:sldId id="268" r:id="rId22"/>
    <p:sldId id="269" r:id="rId23"/>
    <p:sldId id="283" r:id="rId24"/>
    <p:sldId id="278" r:id="rId25"/>
    <p:sldId id="279" r:id="rId26"/>
    <p:sldId id="287" r:id="rId27"/>
    <p:sldId id="292" r:id="rId28"/>
    <p:sldId id="295" r:id="rId29"/>
    <p:sldId id="296" r:id="rId30"/>
    <p:sldId id="293" r:id="rId31"/>
    <p:sldId id="264" r:id="rId32"/>
    <p:sldId id="265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63" autoAdjust="0"/>
    <p:restoredTop sz="94660"/>
  </p:normalViewPr>
  <p:slideViewPr>
    <p:cSldViewPr showGuides="1">
      <p:cViewPr>
        <p:scale>
          <a:sx n="76" d="100"/>
          <a:sy n="76" d="100"/>
        </p:scale>
        <p:origin x="-2106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8F9AC-C249-440E-BF12-049E14F866F4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592D9-2669-4579-8E1A-45681813CF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244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중국에서는 반일 시위가 끊이질 않았고 중국은 바로 일본을 압박할 무기로 대 일본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희토류의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수출을 전면 금지 선언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592D9-2669-4579-8E1A-45681813CFC5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1502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0161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3851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0533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5234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5052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9045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1380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4453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3761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1272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6FC16-E857-4D1B-9170-C4AB9393560C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9778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hyperlink" Target="http://www.youtube.com/watch?v=1uDLey1OoM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s.co.kr/replay/show?courseId=BP0PAPB0000000009&amp;stepId=01BP0PAPB0000000009&amp;lectId=117772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cky4123/22015066162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ahoour.blog.me/8012907968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57290" y="1142984"/>
            <a:ext cx="6178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일본의 전</a:t>
            </a:r>
            <a:r>
              <a:rPr lang="en-US" altLang="ko-KR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,</a:t>
            </a:r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후 전쟁 처리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6446" y="4286256"/>
            <a:ext cx="22573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21180500 </a:t>
            </a:r>
            <a:r>
              <a:rPr lang="ko-KR" altLang="en-US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이희락</a:t>
            </a:r>
            <a:endParaRPr lang="en-US" altLang="ko-KR" sz="2000" dirty="0" smtClean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21004068 </a:t>
            </a:r>
            <a:r>
              <a:rPr lang="ko-KR" altLang="en-US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박지수</a:t>
            </a:r>
            <a:endParaRPr lang="en-US" altLang="ko-KR" sz="2000" dirty="0" smtClean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21018627 </a:t>
            </a:r>
            <a:r>
              <a:rPr lang="ko-KR" altLang="en-US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김희주</a:t>
            </a:r>
            <a:endParaRPr lang="en-US" altLang="ko-KR" sz="2000" dirty="0" smtClean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21280293 </a:t>
            </a:r>
            <a:r>
              <a:rPr lang="ko-KR" altLang="en-US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김지연</a:t>
            </a:r>
            <a:endParaRPr lang="en-US" altLang="ko-KR" sz="2000" dirty="0" smtClean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21280277 </a:t>
            </a:r>
            <a:r>
              <a:rPr lang="ko-KR" altLang="en-US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송연희</a:t>
            </a:r>
            <a:endParaRPr lang="en-US" altLang="ko-KR" sz="2000" dirty="0" smtClean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8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6050" y="357166"/>
            <a:ext cx="3967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ea typeface="a옛날목욕탕B"/>
              </a:rPr>
              <a:t>쿠릴 열도 폭격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5286388"/>
            <a:ext cx="5254378" cy="353943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ko-KR" altLang="en-US" sz="1700" dirty="0" err="1" smtClean="0">
                <a:solidFill>
                  <a:schemeClr val="tx1"/>
                </a:solidFill>
              </a:rPr>
              <a:t>툴리틀</a:t>
            </a:r>
            <a:r>
              <a:rPr lang="ko-KR" altLang="en-US" sz="1700" dirty="0" smtClean="0">
                <a:solidFill>
                  <a:schemeClr val="tx1"/>
                </a:solidFill>
              </a:rPr>
              <a:t> 공습이 어느 정도 성공</a:t>
            </a:r>
          </a:p>
        </p:txBody>
      </p:sp>
      <p:pic>
        <p:nvPicPr>
          <p:cNvPr id="7" name="_x171579848" descr="EMB0000091421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714488"/>
            <a:ext cx="5688632" cy="31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3108" y="5857892"/>
            <a:ext cx="5429288" cy="646331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미드웨이</a:t>
            </a:r>
            <a:r>
              <a:rPr lang="ko-KR" altLang="en-US" dirty="0" smtClean="0">
                <a:solidFill>
                  <a:schemeClr val="tx1"/>
                </a:solidFill>
              </a:rPr>
              <a:t> 해전에서 승리를 거둠에도 불구하고 연합군과 일본군의 세력은 엇비슷했다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_x171825416" descr="EMB0000091421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184" y="1946758"/>
            <a:ext cx="43924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_x171825416" descr="EMB0000091421e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928802"/>
            <a:ext cx="384006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152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6050" y="357166"/>
            <a:ext cx="36872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오키나와 전투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785926"/>
            <a:ext cx="8001056" cy="338554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제</a:t>
            </a:r>
            <a:r>
              <a:rPr lang="en-US" altLang="ko-KR" sz="1600" dirty="0" smtClean="0">
                <a:solidFill>
                  <a:schemeClr val="tx1"/>
                </a:solidFill>
              </a:rPr>
              <a:t>2</a:t>
            </a:r>
            <a:r>
              <a:rPr lang="ko-KR" altLang="en-US" sz="1600" dirty="0" smtClean="0">
                <a:solidFill>
                  <a:schemeClr val="tx1"/>
                </a:solidFill>
              </a:rPr>
              <a:t>차 세계대전 말기에 일본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류큐제도의</a:t>
            </a:r>
            <a:r>
              <a:rPr lang="ko-KR" altLang="en-US" sz="1600" dirty="0" smtClean="0">
                <a:solidFill>
                  <a:schemeClr val="tx1"/>
                </a:solidFill>
              </a:rPr>
              <a:t> 오키나와에서 미군과 일본군이 벌인 전투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2500306"/>
            <a:ext cx="8001056" cy="338554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ko-KR" altLang="en-US" sz="1600" dirty="0" smtClean="0">
                <a:solidFill>
                  <a:schemeClr val="tx1"/>
                </a:solidFill>
              </a:rPr>
              <a:t>개전 후 처음으로 일본 영토 내에서 벌어진 전면전</a:t>
            </a:r>
            <a:endParaRPr lang="en-US" altLang="ko-KR" sz="16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3143248"/>
            <a:ext cx="8001056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ko-KR" sz="1600" dirty="0" smtClean="0">
                <a:solidFill>
                  <a:schemeClr val="tx1"/>
                </a:solidFill>
              </a:rPr>
              <a:t>4</a:t>
            </a:r>
            <a:r>
              <a:rPr lang="ko-KR" altLang="en-US" sz="1600" dirty="0" smtClean="0">
                <a:solidFill>
                  <a:schemeClr val="tx1"/>
                </a:solidFill>
              </a:rPr>
              <a:t>월 </a:t>
            </a:r>
            <a:r>
              <a:rPr lang="en-US" altLang="ko-KR" sz="1600" dirty="0" smtClean="0">
                <a:solidFill>
                  <a:schemeClr val="tx1"/>
                </a:solidFill>
              </a:rPr>
              <a:t>1</a:t>
            </a:r>
            <a:r>
              <a:rPr lang="ko-KR" altLang="en-US" sz="1600" dirty="0" smtClean="0">
                <a:solidFill>
                  <a:schemeClr val="tx1"/>
                </a:solidFill>
              </a:rPr>
              <a:t>일 오전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미군은 주력 </a:t>
            </a:r>
            <a:r>
              <a:rPr lang="en-US" altLang="ko-KR" sz="1600" dirty="0" smtClean="0">
                <a:solidFill>
                  <a:schemeClr val="tx1"/>
                </a:solidFill>
              </a:rPr>
              <a:t>4</a:t>
            </a:r>
            <a:r>
              <a:rPr lang="ko-KR" altLang="en-US" sz="1600" dirty="0" smtClean="0">
                <a:solidFill>
                  <a:schemeClr val="tx1"/>
                </a:solidFill>
              </a:rPr>
              <a:t>개 사단 병력으로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가데나만</a:t>
            </a: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</a:rPr>
              <a:t>灣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  <a:r>
              <a:rPr lang="ko-KR" altLang="en-US" sz="1600" dirty="0" smtClean="0">
                <a:solidFill>
                  <a:schemeClr val="tx1"/>
                </a:solidFill>
              </a:rPr>
              <a:t>에 상륙하여 순조롭게 교두보를 확보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4143380"/>
            <a:ext cx="8001056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ko-KR" sz="1600" dirty="0" smtClean="0">
                <a:solidFill>
                  <a:schemeClr val="tx1"/>
                </a:solidFill>
              </a:rPr>
              <a:t>6</a:t>
            </a:r>
            <a:r>
              <a:rPr lang="ko-KR" altLang="en-US" sz="1600" dirty="0" smtClean="0">
                <a:solidFill>
                  <a:schemeClr val="tx1"/>
                </a:solidFill>
              </a:rPr>
              <a:t>월 </a:t>
            </a:r>
            <a:r>
              <a:rPr lang="en-US" altLang="ko-KR" sz="1600" dirty="0" smtClean="0">
                <a:solidFill>
                  <a:schemeClr val="tx1"/>
                </a:solidFill>
              </a:rPr>
              <a:t>31</a:t>
            </a:r>
            <a:r>
              <a:rPr lang="ko-KR" altLang="en-US" sz="1600" dirty="0" smtClean="0">
                <a:solidFill>
                  <a:schemeClr val="tx1"/>
                </a:solidFill>
              </a:rPr>
              <a:t>일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일본군은 이미 전력의 </a:t>
            </a:r>
            <a:r>
              <a:rPr lang="en-US" altLang="ko-KR" sz="1600" dirty="0" smtClean="0">
                <a:solidFill>
                  <a:schemeClr val="tx1"/>
                </a:solidFill>
              </a:rPr>
              <a:t>85%</a:t>
            </a:r>
            <a:r>
              <a:rPr lang="ko-KR" altLang="en-US" sz="1600" dirty="0" smtClean="0">
                <a:solidFill>
                  <a:schemeClr val="tx1"/>
                </a:solidFill>
              </a:rPr>
              <a:t>를 잃었고 사령부는 섬 남단 마부니</a:t>
            </a:r>
            <a:r>
              <a:rPr lang="en-US" altLang="ko-KR" sz="1600" dirty="0" smtClean="0">
                <a:solidFill>
                  <a:schemeClr val="tx1"/>
                </a:solidFill>
              </a:rPr>
              <a:t>[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摩文仁</a:t>
            </a:r>
            <a:r>
              <a:rPr lang="en-US" altLang="ko-KR" sz="1600" dirty="0" smtClean="0">
                <a:solidFill>
                  <a:schemeClr val="tx1"/>
                </a:solidFill>
              </a:rPr>
              <a:t>] </a:t>
            </a:r>
            <a:r>
              <a:rPr lang="ko-KR" altLang="en-US" sz="1600" dirty="0" smtClean="0">
                <a:solidFill>
                  <a:schemeClr val="tx1"/>
                </a:solidFill>
              </a:rPr>
              <a:t>고지의 동굴로 퇴각하여 옥쇄</a:t>
            </a: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</a:rPr>
              <a:t>玉碎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  <a:r>
              <a:rPr lang="ko-KR" altLang="en-US" sz="1600" dirty="0" smtClean="0">
                <a:solidFill>
                  <a:schemeClr val="tx1"/>
                </a:solidFill>
              </a:rPr>
              <a:t>의 준비에 들어갔다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5072074"/>
            <a:ext cx="8001056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ko-KR" sz="1600" dirty="0" smtClean="0">
                <a:solidFill>
                  <a:schemeClr val="tx1"/>
                </a:solidFill>
              </a:rPr>
              <a:t>6</a:t>
            </a:r>
            <a:r>
              <a:rPr lang="ko-KR" altLang="en-US" sz="1600" dirty="0" smtClean="0">
                <a:solidFill>
                  <a:schemeClr val="tx1"/>
                </a:solidFill>
              </a:rPr>
              <a:t>월 </a:t>
            </a:r>
            <a:r>
              <a:rPr lang="en-US" altLang="ko-KR" sz="1600" dirty="0" smtClean="0">
                <a:solidFill>
                  <a:schemeClr val="tx1"/>
                </a:solidFill>
              </a:rPr>
              <a:t>23</a:t>
            </a:r>
            <a:r>
              <a:rPr lang="ko-KR" altLang="en-US" sz="1600" dirty="0" smtClean="0">
                <a:solidFill>
                  <a:schemeClr val="tx1"/>
                </a:solidFill>
              </a:rPr>
              <a:t>일 오후 </a:t>
            </a:r>
            <a:r>
              <a:rPr lang="en-US" altLang="ko-KR" sz="1600" dirty="0" smtClean="0">
                <a:solidFill>
                  <a:schemeClr val="tx1"/>
                </a:solidFill>
              </a:rPr>
              <a:t>4</a:t>
            </a:r>
            <a:r>
              <a:rPr lang="ko-KR" altLang="en-US" sz="1600" dirty="0" smtClean="0">
                <a:solidFill>
                  <a:schemeClr val="tx1"/>
                </a:solidFill>
              </a:rPr>
              <a:t>시 </a:t>
            </a:r>
            <a:r>
              <a:rPr lang="en-US" altLang="ko-KR" sz="1600" dirty="0" smtClean="0">
                <a:solidFill>
                  <a:schemeClr val="tx1"/>
                </a:solidFill>
              </a:rPr>
              <a:t>30</a:t>
            </a:r>
            <a:r>
              <a:rPr lang="ko-KR" altLang="en-US" sz="1600" dirty="0" smtClean="0">
                <a:solidFill>
                  <a:schemeClr val="tx1"/>
                </a:solidFill>
              </a:rPr>
              <a:t>분에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우시지마</a:t>
            </a:r>
            <a:r>
              <a:rPr lang="ko-KR" altLang="en-US" sz="1600" dirty="0" smtClean="0">
                <a:solidFill>
                  <a:schemeClr val="tx1"/>
                </a:solidFill>
              </a:rPr>
              <a:t> 사령관 및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죠</a:t>
            </a:r>
            <a:r>
              <a:rPr lang="ko-KR" altLang="en-US" sz="1600" dirty="0" smtClean="0">
                <a:solidFill>
                  <a:schemeClr val="tx1"/>
                </a:solidFill>
              </a:rPr>
              <a:t> 참모장이 할복 자결함으로써 전투가 종결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11" name="_x171349464" descr="EMB0000091421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8604"/>
            <a:ext cx="4502682" cy="310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_x171349464" descr="EMB000009142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000372"/>
            <a:ext cx="3960440" cy="361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_x171349464" descr="EMB0000091421f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57166"/>
            <a:ext cx="400741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_x171825816" descr="EMB0000091422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2714620"/>
            <a:ext cx="3744416" cy="39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152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8926" y="1500174"/>
            <a:ext cx="3193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카이로 선언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357290" y="3714752"/>
            <a:ext cx="642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altLang="ko-KR" dirty="0" smtClean="0">
                <a:latin typeface="+mn-ea"/>
              </a:rPr>
              <a:t> 1943</a:t>
            </a:r>
            <a:r>
              <a:rPr lang="ko-KR" altLang="en-US" dirty="0" smtClean="0">
                <a:latin typeface="+mn-ea"/>
              </a:rPr>
              <a:t>년</a:t>
            </a:r>
            <a:r>
              <a:rPr lang="en-US" altLang="ko-KR" dirty="0" smtClean="0">
                <a:latin typeface="+mn-ea"/>
              </a:rPr>
              <a:t>11</a:t>
            </a:r>
            <a:r>
              <a:rPr lang="ko-KR" altLang="en-US" dirty="0" smtClean="0">
                <a:latin typeface="+mn-ea"/>
              </a:rPr>
              <a:t>월</a:t>
            </a:r>
            <a:r>
              <a:rPr lang="en-US" altLang="ko-KR" dirty="0" smtClean="0">
                <a:latin typeface="+mn-ea"/>
              </a:rPr>
              <a:t>27</a:t>
            </a:r>
            <a:r>
              <a:rPr lang="ko-KR" altLang="en-US" dirty="0" smtClean="0">
                <a:latin typeface="+mn-ea"/>
              </a:rPr>
              <a:t>일 미</a:t>
            </a:r>
            <a:r>
              <a:rPr lang="en-US" altLang="ko-KR" dirty="0" smtClean="0">
                <a:latin typeface="+mn-ea"/>
              </a:rPr>
              <a:t>.</a:t>
            </a:r>
            <a:r>
              <a:rPr lang="ko-KR" altLang="en-US" dirty="0" smtClean="0">
                <a:latin typeface="+mn-ea"/>
              </a:rPr>
              <a:t>영</a:t>
            </a:r>
            <a:r>
              <a:rPr lang="en-US" altLang="ko-KR" dirty="0" smtClean="0">
                <a:latin typeface="+mn-ea"/>
              </a:rPr>
              <a:t>.</a:t>
            </a:r>
            <a:r>
              <a:rPr lang="ko-KR" altLang="en-US" dirty="0" smtClean="0">
                <a:latin typeface="+mn-ea"/>
              </a:rPr>
              <a:t>중의 </a:t>
            </a:r>
            <a:r>
              <a:rPr lang="en-US" altLang="ko-KR" dirty="0" smtClean="0">
                <a:latin typeface="+mn-ea"/>
              </a:rPr>
              <a:t>3</a:t>
            </a:r>
            <a:r>
              <a:rPr lang="ko-KR" altLang="en-US" dirty="0" smtClean="0">
                <a:latin typeface="+mn-ea"/>
              </a:rPr>
              <a:t>개 연합국이 이집트의 수도 카이로에 모여 발표한 공동선언</a:t>
            </a:r>
            <a:endParaRPr lang="en-US" altLang="ko-KR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5992"/>
            <a:ext cx="4405324" cy="335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71802" y="500042"/>
            <a:ext cx="3134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카이로 선언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357430"/>
            <a:ext cx="4071966" cy="615553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700" dirty="0" smtClean="0">
                <a:latin typeface="+mn-ea"/>
              </a:rPr>
              <a:t>3</a:t>
            </a:r>
            <a:r>
              <a:rPr lang="ko-KR" altLang="en-US" sz="1700" dirty="0" smtClean="0">
                <a:latin typeface="+mn-ea"/>
              </a:rPr>
              <a:t>개국은 일본에 대한 장래의 군사행동을 협정함</a:t>
            </a:r>
            <a:endParaRPr lang="en-US" altLang="ko-KR" sz="1700" dirty="0" smtClean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5" y="3214686"/>
            <a:ext cx="4071966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+mn-ea"/>
              </a:rPr>
              <a:t>3</a:t>
            </a:r>
            <a:r>
              <a:rPr lang="ko-KR" altLang="en-US" sz="1600" dirty="0" smtClean="0">
                <a:latin typeface="+mn-ea"/>
              </a:rPr>
              <a:t>국은 야만적인 일본에 가차없는 압력을 가할 것을 결의함</a:t>
            </a:r>
            <a:endParaRPr lang="en-US" altLang="ko-KR" sz="1600" dirty="0" smtClean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5" y="4071942"/>
            <a:ext cx="4071966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+mn-ea"/>
              </a:rPr>
              <a:t>3</a:t>
            </a:r>
            <a:r>
              <a:rPr lang="ko-KR" altLang="en-US" sz="1600" dirty="0" smtClean="0">
                <a:latin typeface="+mn-ea"/>
              </a:rPr>
              <a:t>국은 일본의 침략을 저지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응징하나 모두 영토확장의 의사는 없음</a:t>
            </a:r>
            <a:endParaRPr lang="en-US" altLang="ko-KR" sz="1600" dirty="0" smtClean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5" y="4929198"/>
            <a:ext cx="4071966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+mn-ea"/>
              </a:rPr>
              <a:t>제</a:t>
            </a:r>
            <a:r>
              <a:rPr lang="en-US" altLang="ko-KR" sz="1600" dirty="0" smtClean="0">
                <a:latin typeface="+mn-ea"/>
              </a:rPr>
              <a:t>1</a:t>
            </a:r>
            <a:r>
              <a:rPr lang="ko-KR" altLang="en-US" sz="1600" dirty="0" smtClean="0">
                <a:latin typeface="+mn-ea"/>
              </a:rPr>
              <a:t>차 세계대전 후 일본이 탈취한 태평양 여러 섬을 박탈함</a:t>
            </a:r>
            <a:endParaRPr lang="en-US" altLang="ko-KR" sz="16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그림 2" descr="%C0%CE~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28596" y="2071678"/>
            <a:ext cx="4580421" cy="3097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14546" y="500042"/>
            <a:ext cx="4977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카이로 선언의 결과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sp>
        <p:nvSpPr>
          <p:cNvPr id="6" name="오각형 5"/>
          <p:cNvSpPr/>
          <p:nvPr/>
        </p:nvSpPr>
        <p:spPr>
          <a:xfrm>
            <a:off x="5000628" y="2214554"/>
            <a:ext cx="4000528" cy="923330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latin typeface="+mn-ea"/>
              </a:rPr>
              <a:t>만주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타이완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err="1" smtClean="0">
                <a:latin typeface="+mn-ea"/>
              </a:rPr>
              <a:t>펑후제도</a:t>
            </a:r>
            <a:r>
              <a:rPr lang="ko-KR" altLang="en-US" dirty="0" smtClean="0">
                <a:latin typeface="+mn-ea"/>
              </a:rPr>
              <a:t> 등 청국으로부터 빼앗은 지역을 중화민국에 반환함</a:t>
            </a:r>
            <a:endParaRPr lang="en-US" altLang="ko-KR" dirty="0" smtClean="0">
              <a:latin typeface="+mn-ea"/>
            </a:endParaRPr>
          </a:p>
        </p:txBody>
      </p:sp>
      <p:sp>
        <p:nvSpPr>
          <p:cNvPr id="7" name="오각형 6"/>
          <p:cNvSpPr/>
          <p:nvPr/>
        </p:nvSpPr>
        <p:spPr>
          <a:xfrm>
            <a:off x="5000628" y="3357562"/>
            <a:ext cx="4071966" cy="646331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latin typeface="+mn-ea"/>
              </a:rPr>
              <a:t>일본이 약취한 모든 지역에서 일본세력을 축출함</a:t>
            </a:r>
            <a:endParaRPr lang="en-US" altLang="ko-KR" dirty="0" smtClean="0">
              <a:latin typeface="+mn-ea"/>
            </a:endParaRPr>
          </a:p>
        </p:txBody>
      </p:sp>
      <p:sp>
        <p:nvSpPr>
          <p:cNvPr id="8" name="오각형 7"/>
          <p:cNvSpPr/>
          <p:nvPr/>
        </p:nvSpPr>
        <p:spPr>
          <a:xfrm>
            <a:off x="5000628" y="4357694"/>
            <a:ext cx="4000528" cy="646331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latin typeface="+mn-ea"/>
              </a:rPr>
              <a:t>3</a:t>
            </a:r>
            <a:r>
              <a:rPr lang="ko-KR" altLang="en-US" dirty="0" smtClean="0">
                <a:latin typeface="+mn-ea"/>
              </a:rPr>
              <a:t>국은 한국민의 노예상태 주목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한국을 자주독립 시킬 것을 결의함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8926" y="2928934"/>
            <a:ext cx="3193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포츠담 선언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785786" y="3000372"/>
            <a:ext cx="3429024" cy="7143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제</a:t>
            </a:r>
            <a:r>
              <a:rPr lang="en-US" altLang="ko-KR" sz="1700" dirty="0" smtClean="0"/>
              <a:t>6</a:t>
            </a:r>
            <a:r>
              <a:rPr lang="ko-KR" altLang="en-US" sz="1700" dirty="0" smtClean="0"/>
              <a:t>항</a:t>
            </a:r>
            <a:r>
              <a:rPr lang="en-US" altLang="ko-KR" sz="1700" dirty="0" smtClean="0"/>
              <a:t>: </a:t>
            </a:r>
            <a:r>
              <a:rPr lang="ko-KR" altLang="en-US" sz="1700" dirty="0" smtClean="0"/>
              <a:t>군국주의 배제</a:t>
            </a:r>
            <a:r>
              <a:rPr lang="en-US" altLang="ko-KR" sz="1700" dirty="0" smtClean="0"/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85786" y="1928802"/>
            <a:ext cx="7500990" cy="7143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제</a:t>
            </a:r>
            <a:r>
              <a:rPr lang="en-US" altLang="ko-KR" sz="1700" dirty="0" smtClean="0"/>
              <a:t>1~5</a:t>
            </a:r>
            <a:r>
              <a:rPr lang="ko-KR" altLang="en-US" sz="1700" dirty="0" smtClean="0"/>
              <a:t>항</a:t>
            </a:r>
            <a:r>
              <a:rPr lang="en-US" altLang="ko-KR" sz="1700" dirty="0" smtClean="0"/>
              <a:t>: </a:t>
            </a:r>
            <a:r>
              <a:rPr lang="ko-KR" altLang="en-US" sz="1700" dirty="0" smtClean="0"/>
              <a:t>서문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일본의 무모한 군국주의자들이 세계 인민과 일본 인민에 지은 죄를 뉘우치고 이 선언을 즉각 수락할 것을 요구</a:t>
            </a:r>
            <a:r>
              <a:rPr lang="en-US" altLang="ko-KR" sz="1700" dirty="0" smtClean="0"/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85786" y="4000504"/>
            <a:ext cx="7500990" cy="7143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제</a:t>
            </a:r>
            <a:r>
              <a:rPr lang="en-US" altLang="ko-KR" sz="1700" dirty="0" smtClean="0"/>
              <a:t>8</a:t>
            </a:r>
            <a:r>
              <a:rPr lang="ko-KR" altLang="en-US" sz="1700" dirty="0" smtClean="0"/>
              <a:t>항</a:t>
            </a:r>
            <a:r>
              <a:rPr lang="en-US" altLang="ko-KR" sz="1700" dirty="0" smtClean="0"/>
              <a:t>: </a:t>
            </a:r>
            <a:r>
              <a:rPr lang="ko-KR" altLang="en-US" sz="1700" dirty="0" smtClean="0"/>
              <a:t>카이로 선언의 실행과 일본 영토의 한정</a:t>
            </a:r>
            <a:r>
              <a:rPr lang="en-US" altLang="ko-KR" sz="1700" dirty="0" smtClean="0"/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786314" y="3000372"/>
            <a:ext cx="3429024" cy="7143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제</a:t>
            </a:r>
            <a:r>
              <a:rPr lang="en-US" altLang="ko-KR" sz="1700" dirty="0" smtClean="0"/>
              <a:t>7</a:t>
            </a:r>
            <a:r>
              <a:rPr lang="ko-KR" altLang="en-US" sz="1700" dirty="0" smtClean="0"/>
              <a:t>항</a:t>
            </a:r>
            <a:r>
              <a:rPr lang="en-US" altLang="ko-KR" sz="1700" dirty="0" smtClean="0"/>
              <a:t>: </a:t>
            </a:r>
            <a:r>
              <a:rPr lang="ko-KR" altLang="en-US" sz="1700" dirty="0" smtClean="0"/>
              <a:t>일본 영토의 보장 점령</a:t>
            </a:r>
            <a:r>
              <a:rPr lang="en-US" altLang="ko-KR" sz="1700" dirty="0" smtClean="0"/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85786" y="5072074"/>
            <a:ext cx="3143272" cy="85725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제</a:t>
            </a:r>
            <a:r>
              <a:rPr lang="en-US" altLang="ko-KR" sz="1700" dirty="0" smtClean="0"/>
              <a:t>9</a:t>
            </a:r>
            <a:r>
              <a:rPr lang="ko-KR" altLang="en-US" sz="1700" dirty="0" smtClean="0"/>
              <a:t>항</a:t>
            </a:r>
            <a:r>
              <a:rPr lang="en-US" altLang="ko-KR" sz="1700" dirty="0" smtClean="0"/>
              <a:t>: </a:t>
            </a:r>
            <a:r>
              <a:rPr lang="ko-KR" altLang="en-US" sz="1700" dirty="0" smtClean="0"/>
              <a:t>일본군대의 무장해제</a:t>
            </a:r>
            <a:r>
              <a:rPr lang="en-US" altLang="ko-KR" sz="1700" dirty="0" smtClean="0"/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071934" y="5072074"/>
            <a:ext cx="4214842" cy="85725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제</a:t>
            </a:r>
            <a:r>
              <a:rPr lang="en-US" altLang="ko-KR" sz="1700" dirty="0" smtClean="0"/>
              <a:t>10</a:t>
            </a:r>
            <a:r>
              <a:rPr lang="ko-KR" altLang="en-US" sz="1700" dirty="0" smtClean="0"/>
              <a:t>항</a:t>
            </a:r>
            <a:r>
              <a:rPr lang="en-US" altLang="ko-KR" sz="1700" dirty="0" smtClean="0"/>
              <a:t>: </a:t>
            </a:r>
            <a:r>
              <a:rPr lang="ko-KR" altLang="en-US" sz="1700" dirty="0" smtClean="0"/>
              <a:t>전쟁 범죄자의 처벌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민주주의의 부활 강화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언론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종교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사상의 자유 및 기본적 인권 존중의 확립</a:t>
            </a:r>
            <a:r>
              <a:rPr lang="en-US" altLang="ko-KR" sz="1700" dirty="0" smtClean="0"/>
              <a:t>.</a:t>
            </a:r>
            <a:endParaRPr lang="en-US" altLang="ko-KR" sz="1700" dirty="0"/>
          </a:p>
        </p:txBody>
      </p:sp>
      <p:sp>
        <p:nvSpPr>
          <p:cNvPr id="14" name="TextBox 13"/>
          <p:cNvSpPr txBox="1"/>
          <p:nvPr/>
        </p:nvSpPr>
        <p:spPr>
          <a:xfrm>
            <a:off x="2290531" y="516419"/>
            <a:ext cx="4424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포츠담 선언 본문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000100" y="3500438"/>
            <a:ext cx="7500990" cy="7143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제</a:t>
            </a:r>
            <a:r>
              <a:rPr lang="en-US" altLang="ko-KR" dirty="0" smtClean="0"/>
              <a:t>12</a:t>
            </a:r>
            <a:r>
              <a:rPr lang="ko-KR" altLang="en-US" dirty="0" smtClean="0"/>
              <a:t>항</a:t>
            </a:r>
            <a:r>
              <a:rPr lang="en-US" altLang="ko-KR" dirty="0" smtClean="0"/>
              <a:t>: </a:t>
            </a:r>
            <a:r>
              <a:rPr lang="ko-KR" altLang="en-US" dirty="0" smtClean="0"/>
              <a:t>민주주의 정부수립과 동시에 점령군의 철수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5" name="직사각형 4"/>
          <p:cNvSpPr/>
          <p:nvPr/>
        </p:nvSpPr>
        <p:spPr>
          <a:xfrm>
            <a:off x="1000100" y="2000240"/>
            <a:ext cx="7500990" cy="7143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제</a:t>
            </a:r>
            <a:r>
              <a:rPr lang="en-US" altLang="ko-KR" dirty="0" smtClean="0"/>
              <a:t>11</a:t>
            </a:r>
            <a:r>
              <a:rPr lang="ko-KR" altLang="en-US" dirty="0" smtClean="0"/>
              <a:t>항</a:t>
            </a:r>
            <a:r>
              <a:rPr lang="en-US" altLang="ko-KR" dirty="0" smtClean="0"/>
              <a:t>: </a:t>
            </a:r>
            <a:r>
              <a:rPr lang="ko-KR" altLang="en-US" dirty="0" smtClean="0"/>
              <a:t>군수산업의 금지와 평화산업 유지의 허가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1000100" y="4929198"/>
            <a:ext cx="7500990" cy="7143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제</a:t>
            </a:r>
            <a:r>
              <a:rPr lang="en-US" altLang="ko-KR" dirty="0" smtClean="0"/>
              <a:t>13</a:t>
            </a:r>
            <a:r>
              <a:rPr lang="ko-KR" altLang="en-US" dirty="0" smtClean="0"/>
              <a:t>항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일본 군대의 무조건 항복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2290531" y="516419"/>
            <a:ext cx="4424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포츠담 선언 본문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갈매기형 수장 2"/>
          <p:cNvSpPr/>
          <p:nvPr/>
        </p:nvSpPr>
        <p:spPr>
          <a:xfrm>
            <a:off x="785786" y="1714488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원인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143108" y="1714488"/>
            <a:ext cx="3071834" cy="64294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포츠담 선언의 불이행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묵살</a:t>
            </a:r>
            <a:endParaRPr lang="ko-KR" altLang="en-US" sz="1700" dirty="0"/>
          </a:p>
        </p:txBody>
      </p:sp>
      <p:sp>
        <p:nvSpPr>
          <p:cNvPr id="6" name="갈매기형 수장 5"/>
          <p:cNvSpPr/>
          <p:nvPr/>
        </p:nvSpPr>
        <p:spPr>
          <a:xfrm>
            <a:off x="785786" y="2571744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결과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43108" y="2643182"/>
            <a:ext cx="3071834" cy="192882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미국이 </a:t>
            </a:r>
            <a:r>
              <a:rPr lang="en-US" altLang="ko-KR" sz="1700" dirty="0" smtClean="0"/>
              <a:t>8</a:t>
            </a:r>
            <a:r>
              <a:rPr lang="ko-KR" altLang="en-US" sz="1700" dirty="0" smtClean="0"/>
              <a:t>월 </a:t>
            </a:r>
            <a:r>
              <a:rPr lang="en-US" altLang="ko-KR" sz="1700" dirty="0" smtClean="0"/>
              <a:t>6</a:t>
            </a:r>
            <a:r>
              <a:rPr lang="ko-KR" altLang="en-US" sz="1700" dirty="0" smtClean="0"/>
              <a:t>일 히로시마에</a:t>
            </a:r>
            <a:r>
              <a:rPr lang="en-US" altLang="ko-KR" sz="1700" dirty="0" smtClean="0"/>
              <a:t>, 8</a:t>
            </a:r>
            <a:r>
              <a:rPr lang="ko-KR" altLang="en-US" sz="1700" dirty="0" smtClean="0"/>
              <a:t>월 </a:t>
            </a:r>
            <a:r>
              <a:rPr lang="en-US" altLang="ko-KR" sz="1700" dirty="0" smtClean="0"/>
              <a:t>9</a:t>
            </a:r>
            <a:r>
              <a:rPr lang="ko-KR" altLang="en-US" sz="1700" dirty="0" smtClean="0"/>
              <a:t>일 나가사키에 원자폭탄을 투하하였고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소련도 </a:t>
            </a:r>
            <a:r>
              <a:rPr lang="en-US" altLang="ko-KR" sz="1700" dirty="0" smtClean="0"/>
              <a:t>8</a:t>
            </a:r>
            <a:r>
              <a:rPr lang="ko-KR" altLang="en-US" sz="1700" dirty="0" smtClean="0"/>
              <a:t>월 </a:t>
            </a:r>
            <a:r>
              <a:rPr lang="en-US" altLang="ko-KR" sz="1700" dirty="0" smtClean="0"/>
              <a:t>8</a:t>
            </a:r>
            <a:r>
              <a:rPr lang="ko-KR" altLang="en-US" sz="1700" dirty="0" smtClean="0"/>
              <a:t>일 일본에 대한 선전포고와 동시에 참전하여 일본군에 대한 공격을 개시</a:t>
            </a:r>
            <a:endParaRPr lang="ko-KR" altLang="en-US" sz="1700" dirty="0"/>
          </a:p>
        </p:txBody>
      </p:sp>
      <p:sp>
        <p:nvSpPr>
          <p:cNvPr id="8" name="갈매기형 수장 7"/>
          <p:cNvSpPr/>
          <p:nvPr/>
        </p:nvSpPr>
        <p:spPr>
          <a:xfrm>
            <a:off x="785786" y="4857760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영향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43108" y="4857760"/>
            <a:ext cx="3071834" cy="178595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일본 군부는 항복을 결의하여 </a:t>
            </a:r>
            <a:r>
              <a:rPr lang="en-US" altLang="ko-KR" sz="1700" dirty="0" smtClean="0"/>
              <a:t>10</a:t>
            </a:r>
            <a:r>
              <a:rPr lang="ko-KR" altLang="en-US" sz="1700" dirty="0" smtClean="0"/>
              <a:t>일 포츠담 선언의 수락을 결정하였으나 지도부의 분열로 항복 결정을 번복하였다가 다시 항복 번복 결정을 번복하여 항복</a:t>
            </a:r>
            <a:endParaRPr lang="en-US" altLang="ko-KR" sz="17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500306"/>
            <a:ext cx="35416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43108" y="500042"/>
            <a:ext cx="4977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포츠담 선언의 결과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2976" y="5572140"/>
            <a:ext cx="6715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altLang="ko-KR" dirty="0" smtClean="0">
                <a:latin typeface="a옛날목욕탕B" pitchFamily="18" charset="-127"/>
                <a:ea typeface="a옛날목욕탕B" pitchFamily="18" charset="-127"/>
              </a:rPr>
              <a:t>8</a:t>
            </a:r>
            <a:r>
              <a:rPr lang="ko-KR" altLang="en-US" dirty="0" smtClean="0">
                <a:latin typeface="a옛날목욕탕B" pitchFamily="18" charset="-127"/>
                <a:ea typeface="a옛날목욕탕B" pitchFamily="18" charset="-127"/>
              </a:rPr>
              <a:t>월 </a:t>
            </a:r>
            <a:r>
              <a:rPr lang="en-US" altLang="ko-KR" dirty="0" smtClean="0">
                <a:latin typeface="a옛날목욕탕B" pitchFamily="18" charset="-127"/>
                <a:ea typeface="a옛날목욕탕B" pitchFamily="18" charset="-127"/>
              </a:rPr>
              <a:t>6</a:t>
            </a:r>
            <a:r>
              <a:rPr lang="ko-KR" altLang="en-US" dirty="0" smtClean="0">
                <a:latin typeface="a옛날목욕탕B" pitchFamily="18" charset="-127"/>
                <a:ea typeface="a옛날목욕탕B" pitchFamily="18" charset="-127"/>
              </a:rPr>
              <a:t>일 히로시마 시에 한 개의 원자폭탄을 떨어트렸고 </a:t>
            </a:r>
            <a:r>
              <a:rPr lang="en-US" altLang="ko-KR" dirty="0" smtClean="0">
                <a:latin typeface="a옛날목욕탕B" pitchFamily="18" charset="-127"/>
                <a:ea typeface="a옛날목욕탕B" pitchFamily="18" charset="-127"/>
              </a:rPr>
              <a:t>8</a:t>
            </a:r>
            <a:r>
              <a:rPr lang="ko-KR" altLang="en-US" dirty="0" smtClean="0">
                <a:latin typeface="a옛날목욕탕B" pitchFamily="18" charset="-127"/>
                <a:ea typeface="a옛날목욕탕B" pitchFamily="18" charset="-127"/>
              </a:rPr>
              <a:t>월 </a:t>
            </a:r>
            <a:r>
              <a:rPr lang="en-US" altLang="ko-KR" dirty="0" smtClean="0">
                <a:latin typeface="a옛날목욕탕B" pitchFamily="18" charset="-127"/>
                <a:ea typeface="a옛날목욕탕B" pitchFamily="18" charset="-127"/>
              </a:rPr>
              <a:t>9</a:t>
            </a:r>
            <a:r>
              <a:rPr lang="ko-KR" altLang="en-US" dirty="0" smtClean="0">
                <a:latin typeface="a옛날목욕탕B" pitchFamily="18" charset="-127"/>
                <a:ea typeface="a옛날목욕탕B" pitchFamily="18" charset="-127"/>
              </a:rPr>
              <a:t>일 나가사키 시에 나머지 한 개의 원자폭탄을 떨어트림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57224" y="4429132"/>
            <a:ext cx="73581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sz="1700" dirty="0" smtClean="0">
                <a:latin typeface="a옛날목욕탕B" pitchFamily="18" charset="-127"/>
                <a:ea typeface="a옛날목욕탕B" pitchFamily="18" charset="-127"/>
              </a:rPr>
              <a:t>히로시마와 </a:t>
            </a:r>
            <a:r>
              <a:rPr lang="ko-KR" altLang="en-US" sz="1700" dirty="0" err="1" smtClean="0">
                <a:latin typeface="a옛날목욕탕B" pitchFamily="18" charset="-127"/>
                <a:ea typeface="a옛날목욕탕B" pitchFamily="18" charset="-127"/>
              </a:rPr>
              <a:t>나가사키의</a:t>
            </a:r>
            <a:r>
              <a:rPr lang="ko-KR" altLang="en-US" sz="1700" dirty="0" smtClean="0">
                <a:latin typeface="a옛날목욕탕B" pitchFamily="18" charset="-127"/>
                <a:ea typeface="a옛날목욕탕B" pitchFamily="18" charset="-127"/>
              </a:rPr>
              <a:t> 원자폭탄 투하는 제</a:t>
            </a:r>
            <a:r>
              <a:rPr lang="en-US" altLang="ko-KR" sz="1700" dirty="0" smtClean="0">
                <a:latin typeface="a옛날목욕탕B" pitchFamily="18" charset="-127"/>
                <a:ea typeface="a옛날목욕탕B" pitchFamily="18" charset="-127"/>
              </a:rPr>
              <a:t>2</a:t>
            </a:r>
            <a:r>
              <a:rPr lang="ko-KR" altLang="en-US" sz="1700" dirty="0" smtClean="0">
                <a:latin typeface="a옛날목욕탕B" pitchFamily="18" charset="-127"/>
                <a:ea typeface="a옛날목욕탕B" pitchFamily="18" charset="-127"/>
              </a:rPr>
              <a:t>차 세계대전이 다 끝나갈 무렵 </a:t>
            </a:r>
            <a:r>
              <a:rPr lang="en-US" altLang="ko-KR" sz="1700" dirty="0" smtClean="0">
                <a:latin typeface="a옛날목욕탕B" pitchFamily="18" charset="-127"/>
                <a:ea typeface="a옛날목욕탕B" pitchFamily="18" charset="-127"/>
              </a:rPr>
              <a:t>1945</a:t>
            </a:r>
            <a:r>
              <a:rPr lang="ko-KR" altLang="en-US" sz="1700" dirty="0" smtClean="0">
                <a:latin typeface="a옛날목욕탕B" pitchFamily="18" charset="-127"/>
                <a:ea typeface="a옛날목욕탕B" pitchFamily="18" charset="-127"/>
              </a:rPr>
              <a:t>년 미국은 일본에 두 개의 원자폭탄을 투하</a:t>
            </a:r>
            <a:r>
              <a:rPr lang="en-US" altLang="ko-KR" sz="1700" dirty="0" smtClean="0">
                <a:latin typeface="a옛날목욕탕B" pitchFamily="18" charset="-127"/>
                <a:ea typeface="a옛날목욕탕B" pitchFamily="18" charset="-127"/>
              </a:rPr>
              <a:t>.</a:t>
            </a:r>
          </a:p>
        </p:txBody>
      </p:sp>
      <p:pic>
        <p:nvPicPr>
          <p:cNvPr id="9" name="그림 8" descr="캡처dfs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1428736"/>
            <a:ext cx="4143404" cy="27858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43174" y="428604"/>
            <a:ext cx="3757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원자폭탄 투하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6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15" t="23865" r="36693" b="23878"/>
          <a:stretch/>
        </p:blipFill>
        <p:spPr bwMode="auto">
          <a:xfrm>
            <a:off x="3115244" y="0"/>
            <a:ext cx="60287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88193" y="304427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목차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4" y="1500174"/>
            <a:ext cx="34227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bg1">
                    <a:alpha val="99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태평양 전쟁의 발발</a:t>
            </a:r>
            <a:endParaRPr lang="en-US" altLang="ko-KR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bg1">
                    <a:alpha val="99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일본 본토 공습</a:t>
            </a:r>
            <a:endParaRPr lang="en-US" altLang="ko-KR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endParaRPr lang="ko-KR" altLang="en-US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bg1">
                    <a:alpha val="99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원자폭탄 투하</a:t>
            </a:r>
            <a:endParaRPr lang="en-US" altLang="ko-KR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endParaRPr lang="en-US" altLang="ko-KR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bg1">
                    <a:alpha val="99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카이로 선언</a:t>
            </a:r>
            <a:endParaRPr lang="en-US" altLang="ko-KR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endParaRPr lang="en-US" altLang="ko-KR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bg1">
                    <a:alpha val="99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포츠담 회담</a:t>
            </a:r>
          </a:p>
        </p:txBody>
      </p:sp>
    </p:spTree>
    <p:extLst>
      <p:ext uri="{BB962C8B-B14F-4D97-AF65-F5344CB8AC3E}">
        <p14:creationId xmlns:p14="http://schemas.microsoft.com/office/powerpoint/2010/main" xmlns="" val="11917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그림 3" descr="히로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071546"/>
            <a:ext cx="2860923" cy="338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나가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000372"/>
            <a:ext cx="3129479" cy="371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357166"/>
            <a:ext cx="6821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원자폭탄의 목표가 된 도시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428868"/>
            <a:ext cx="4714908" cy="369332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큰 도시이면서도 중요한 </a:t>
            </a:r>
            <a:r>
              <a:rPr lang="ko-KR" altLang="en-US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역할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을 하는 도시</a:t>
            </a:r>
            <a:endParaRPr lang="en-US" altLang="ko-KR" dirty="0" smtClean="0">
              <a:latin typeface="a빅체" pitchFamily="18" charset="-127"/>
              <a:ea typeface="a빅체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3643314"/>
            <a:ext cx="3929090" cy="369332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mtClean="0">
                <a:latin typeface="a빅체" pitchFamily="18" charset="-127"/>
                <a:ea typeface="a빅체" pitchFamily="18" charset="-127"/>
              </a:rPr>
              <a:t>효과적인 </a:t>
            </a:r>
            <a:r>
              <a:rPr lang="ko-KR" altLang="en-US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손해를 입힐 수 있는 도시</a:t>
            </a:r>
            <a:endParaRPr lang="ko-KR" altLang="en-US" dirty="0" smtClean="0">
              <a:solidFill>
                <a:srgbClr val="002060"/>
              </a:solidFill>
              <a:latin typeface="a빅체" pitchFamily="18" charset="-127"/>
              <a:ea typeface="a빅체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57200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4786322"/>
            <a:ext cx="3040380" cy="369332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일본제국의 </a:t>
            </a:r>
            <a:r>
              <a:rPr lang="ko-KR" altLang="en-US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기초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가 된 도시</a:t>
            </a:r>
          </a:p>
        </p:txBody>
      </p:sp>
    </p:spTree>
    <p:extLst>
      <p:ext uri="{BB962C8B-B14F-4D97-AF65-F5344CB8AC3E}">
        <p14:creationId xmlns:p14="http://schemas.microsoft.com/office/powerpoint/2010/main" xmlns="" val="113162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텍스트 개체 틀 3"/>
          <p:cNvSpPr txBox="1">
            <a:spLocks/>
          </p:cNvSpPr>
          <p:nvPr/>
        </p:nvSpPr>
        <p:spPr>
          <a:xfrm>
            <a:off x="600044" y="2214554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빅체" pitchFamily="18" charset="-127"/>
                <a:ea typeface="a옛날목욕탕B"/>
              </a:rPr>
              <a:t>히로시마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빅체" pitchFamily="18" charset="-127"/>
              <a:ea typeface="a옛날목욕탕B"/>
            </a:endParaRPr>
          </a:p>
        </p:txBody>
      </p:sp>
      <p:sp>
        <p:nvSpPr>
          <p:cNvPr id="6" name="내용 개체 틀 4"/>
          <p:cNvSpPr>
            <a:spLocks noGrp="1"/>
          </p:cNvSpPr>
          <p:nvPr>
            <p:ph sz="half" idx="4294967295"/>
          </p:nvPr>
        </p:nvSpPr>
        <p:spPr>
          <a:xfrm>
            <a:off x="571472" y="3214686"/>
            <a:ext cx="4040188" cy="1928826"/>
          </a:xfrm>
          <a:prstGeom prst="rect">
            <a:avLst/>
          </a:prstGeom>
        </p:spPr>
        <p:txBody>
          <a:bodyPr/>
          <a:lstStyle/>
          <a:p>
            <a:r>
              <a:rPr lang="ko-KR" altLang="en-US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산업도시</a:t>
            </a:r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였으며 </a:t>
            </a:r>
            <a:r>
              <a:rPr lang="ko-KR" altLang="en-US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군사적</a:t>
            </a:r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으로도 중요한 거점</a:t>
            </a:r>
          </a:p>
          <a:p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많은 병영이 설치</a:t>
            </a:r>
            <a:r>
              <a:rPr lang="en-US" altLang="ko-KR" sz="2000" dirty="0" smtClean="0">
                <a:latin typeface="a빅체" pitchFamily="18" charset="-127"/>
                <a:ea typeface="a빅체" pitchFamily="18" charset="-127"/>
              </a:rPr>
              <a:t>,</a:t>
            </a:r>
            <a:r>
              <a:rPr lang="ko-KR" altLang="en-US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병참기지</a:t>
            </a:r>
            <a:endParaRPr lang="en-US" altLang="ko-KR" sz="2000" dirty="0" smtClean="0">
              <a:solidFill>
                <a:srgbClr val="002060"/>
              </a:solidFill>
              <a:latin typeface="a빅체" pitchFamily="18" charset="-127"/>
              <a:ea typeface="a빅체" pitchFamily="18" charset="-127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화재</a:t>
            </a:r>
            <a:r>
              <a:rPr lang="en-US" sz="2000" dirty="0" err="1" smtClean="0">
                <a:latin typeface="a빅체" pitchFamily="18" charset="-127"/>
                <a:ea typeface="a빅체" pitchFamily="18" charset="-127"/>
              </a:rPr>
              <a:t>에</a:t>
            </a:r>
            <a:r>
              <a:rPr lang="en-US" sz="2000" dirty="0" smtClean="0">
                <a:latin typeface="a빅체" pitchFamily="18" charset="-127"/>
                <a:ea typeface="a빅체" pitchFamily="18" charset="-127"/>
              </a:rPr>
              <a:t> </a:t>
            </a:r>
            <a:r>
              <a:rPr lang="en-US" sz="2000" dirty="0" err="1" smtClean="0">
                <a:latin typeface="a빅체" pitchFamily="18" charset="-127"/>
                <a:ea typeface="a빅체" pitchFamily="18" charset="-127"/>
              </a:rPr>
              <a:t>약한</a:t>
            </a:r>
            <a:r>
              <a:rPr lang="en-US" sz="2000" dirty="0" smtClean="0">
                <a:latin typeface="a빅체" pitchFamily="18" charset="-127"/>
                <a:ea typeface="a빅체" pitchFamily="18" charset="-127"/>
              </a:rPr>
              <a:t> </a:t>
            </a:r>
            <a:r>
              <a:rPr lang="en-US" sz="2000" dirty="0" err="1" smtClean="0">
                <a:latin typeface="a빅체" pitchFamily="18" charset="-127"/>
                <a:ea typeface="a빅체" pitchFamily="18" charset="-127"/>
              </a:rPr>
              <a:t>도시</a:t>
            </a:r>
            <a:endParaRPr lang="en-US" sz="2000" dirty="0" smtClean="0">
              <a:latin typeface="a빅체" pitchFamily="18" charset="-127"/>
              <a:ea typeface="a빅체" pitchFamily="18" charset="-127"/>
            </a:endParaRPr>
          </a:p>
          <a:p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원자폭탄 </a:t>
            </a:r>
            <a:r>
              <a:rPr lang="en-US" altLang="ko-KR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"</a:t>
            </a:r>
            <a:r>
              <a:rPr lang="ko-KR" altLang="en-US" sz="2000" dirty="0" err="1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리틀보이</a:t>
            </a:r>
            <a:r>
              <a:rPr lang="en-US" altLang="ko-KR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“</a:t>
            </a:r>
          </a:p>
          <a:p>
            <a:endParaRPr lang="ko-KR" altLang="en-US" sz="2000" dirty="0" smtClean="0">
              <a:latin typeface="a빅체" pitchFamily="18" charset="-127"/>
              <a:ea typeface="a빅체" pitchFamily="18" charset="-127"/>
            </a:endParaRPr>
          </a:p>
          <a:p>
            <a:endParaRPr lang="en-US" sz="2000" dirty="0" smtClean="0">
              <a:latin typeface="a빅체" pitchFamily="18" charset="-127"/>
              <a:ea typeface="a빅체" pitchFamily="18" charset="-127"/>
            </a:endParaRPr>
          </a:p>
          <a:p>
            <a:endParaRPr lang="en-US" sz="2000" dirty="0" smtClean="0">
              <a:latin typeface="a빅체" pitchFamily="18" charset="-127"/>
              <a:ea typeface="a빅체" pitchFamily="18" charset="-127"/>
            </a:endParaRPr>
          </a:p>
          <a:p>
            <a:endParaRPr lang="ko-KR" altLang="en-US" sz="2000" dirty="0" smtClean="0">
              <a:latin typeface="a빅체" pitchFamily="18" charset="-127"/>
              <a:ea typeface="a빅체" pitchFamily="18" charset="-127"/>
            </a:endParaRPr>
          </a:p>
          <a:p>
            <a:endParaRPr lang="ko-KR" altLang="en-US" sz="2000" dirty="0">
              <a:latin typeface="a빅체" pitchFamily="18" charset="-127"/>
              <a:ea typeface="a빅체" pitchFamily="18" charset="-127"/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4787869" y="2214554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빅체" pitchFamily="18" charset="-127"/>
                <a:ea typeface="a옛날목욕탕B"/>
              </a:rPr>
              <a:t>나가사키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빅체" pitchFamily="18" charset="-127"/>
              <a:ea typeface="a옛날목욕탕B"/>
            </a:endParaRPr>
          </a:p>
        </p:txBody>
      </p:sp>
      <p:sp>
        <p:nvSpPr>
          <p:cNvPr id="8" name="내용 개체 틀 6"/>
          <p:cNvSpPr>
            <a:spLocks noGrp="1"/>
          </p:cNvSpPr>
          <p:nvPr>
            <p:ph sz="quarter" idx="4294967295"/>
          </p:nvPr>
        </p:nvSpPr>
        <p:spPr>
          <a:xfrm>
            <a:off x="4787869" y="3214686"/>
            <a:ext cx="4213255" cy="1860568"/>
          </a:xfrm>
          <a:prstGeom prst="rect">
            <a:avLst/>
          </a:prstGeom>
        </p:spPr>
        <p:txBody>
          <a:bodyPr/>
          <a:lstStyle/>
          <a:p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가장 </a:t>
            </a:r>
            <a:r>
              <a:rPr lang="ko-KR" altLang="en-US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큰 항구 도시</a:t>
            </a:r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 중 하나</a:t>
            </a:r>
          </a:p>
          <a:p>
            <a:r>
              <a:rPr lang="ko-KR" altLang="en-US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전쟁 물자</a:t>
            </a:r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를 생산하는 도시</a:t>
            </a:r>
          </a:p>
          <a:p>
            <a:r>
              <a:rPr lang="en-US" altLang="ko-KR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"</a:t>
            </a:r>
            <a:r>
              <a:rPr lang="ko-KR" altLang="en-US" sz="2000" dirty="0" err="1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팻</a:t>
            </a:r>
            <a:r>
              <a:rPr lang="ko-KR" altLang="en-US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 맨</a:t>
            </a:r>
            <a:r>
              <a:rPr lang="en-US" altLang="ko-KR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"</a:t>
            </a:r>
            <a:r>
              <a:rPr lang="en-US" altLang="ko-KR" sz="2000" dirty="0" smtClean="0">
                <a:latin typeface="a빅체" pitchFamily="18" charset="-127"/>
                <a:ea typeface="a빅체" pitchFamily="18" charset="-127"/>
              </a:rPr>
              <a:t>(</a:t>
            </a:r>
            <a:r>
              <a:rPr lang="en-US" sz="2000" dirty="0" smtClean="0">
                <a:latin typeface="a빅체" pitchFamily="18" charset="-127"/>
                <a:ea typeface="a빅체" pitchFamily="18" charset="-127"/>
              </a:rPr>
              <a:t>Fat man)</a:t>
            </a:r>
          </a:p>
          <a:p>
            <a:r>
              <a:rPr lang="en-US" altLang="ko-KR" sz="2000" dirty="0" smtClean="0">
                <a:latin typeface="a빅체" pitchFamily="18" charset="-127"/>
                <a:ea typeface="a빅체" pitchFamily="18" charset="-127"/>
              </a:rPr>
              <a:t>6</a:t>
            </a:r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일 후 </a:t>
            </a:r>
            <a:r>
              <a:rPr lang="en-US" altLang="ko-KR" sz="2000" dirty="0" smtClean="0">
                <a:latin typeface="a빅체" pitchFamily="18" charset="-127"/>
                <a:ea typeface="a빅체" pitchFamily="18" charset="-127"/>
              </a:rPr>
              <a:t>8</a:t>
            </a:r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월 </a:t>
            </a:r>
            <a:r>
              <a:rPr lang="en-US" altLang="ko-KR" sz="2000" dirty="0" smtClean="0">
                <a:latin typeface="a빅체" pitchFamily="18" charset="-127"/>
                <a:ea typeface="a빅체" pitchFamily="18" charset="-127"/>
              </a:rPr>
              <a:t>15</a:t>
            </a:r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일 일본 제국은 연합군에 </a:t>
            </a:r>
            <a:r>
              <a:rPr lang="ko-KR" altLang="en-US" sz="2000" dirty="0" smtClean="0">
                <a:solidFill>
                  <a:srgbClr val="C00000"/>
                </a:solidFill>
                <a:latin typeface="a빅체" pitchFamily="18" charset="-127"/>
                <a:ea typeface="a빅체" pitchFamily="18" charset="-127"/>
              </a:rPr>
              <a:t>무조건 항복</a:t>
            </a:r>
          </a:p>
          <a:p>
            <a:endParaRPr lang="en-US" sz="2000" dirty="0" smtClean="0">
              <a:latin typeface="a빅체" pitchFamily="18" charset="-127"/>
              <a:ea typeface="a빅체" pitchFamily="18" charset="-127"/>
            </a:endParaRPr>
          </a:p>
          <a:p>
            <a:endParaRPr lang="en-US" sz="2000" dirty="0" smtClean="0">
              <a:latin typeface="a빅체" pitchFamily="18" charset="-127"/>
              <a:ea typeface="a빅체" pitchFamily="18" charset="-127"/>
            </a:endParaRPr>
          </a:p>
          <a:p>
            <a:endParaRPr lang="ko-KR" altLang="en-US" sz="2000" b="1" dirty="0">
              <a:latin typeface="a빅체" pitchFamily="18" charset="-127"/>
              <a:ea typeface="a빅체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7290" y="357166"/>
            <a:ext cx="6821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원자폭탄의 목표가 된 도시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pic>
        <p:nvPicPr>
          <p:cNvPr id="10" name="그림 9" descr="나가사키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00042"/>
            <a:ext cx="478790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 descr="Little_bo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286124"/>
            <a:ext cx="4681457" cy="307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 descr="Atomic_cloud_over_Nagasaki_from_B-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642918"/>
            <a:ext cx="3714776" cy="544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  <p:bldP spid="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그림 6" descr="790px-Victim_of_Atomic_Bomb_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428736"/>
            <a:ext cx="4271399" cy="323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 descr="Gisei_Color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2643182"/>
            <a:ext cx="3429000" cy="376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85720" y="4929198"/>
            <a:ext cx="52149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원폭 투하로 인해 </a:t>
            </a:r>
            <a:endParaRPr lang="en-US" altLang="ko-KR" dirty="0" smtClean="0">
              <a:latin typeface="a빅체" pitchFamily="18" charset="-127"/>
              <a:ea typeface="a빅체" pitchFamily="18" charset="-127"/>
            </a:endParaRPr>
          </a:p>
          <a:p>
            <a:pPr algn="ctr"/>
            <a:r>
              <a:rPr lang="en-US" altLang="ko-KR" dirty="0" smtClean="0">
                <a:latin typeface="a빅체" pitchFamily="18" charset="-127"/>
                <a:ea typeface="a빅체" pitchFamily="18" charset="-127"/>
              </a:rPr>
              <a:t>40,000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명 </a:t>
            </a:r>
            <a:r>
              <a:rPr lang="en-US" altLang="ko-KR" dirty="0" smtClean="0">
                <a:latin typeface="a빅체" pitchFamily="18" charset="-127"/>
                <a:ea typeface="a빅체" pitchFamily="18" charset="-127"/>
              </a:rPr>
              <a:t>~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 </a:t>
            </a:r>
            <a:r>
              <a:rPr lang="en-US" altLang="ko-KR" dirty="0" smtClean="0">
                <a:latin typeface="a빅체" pitchFamily="18" charset="-127"/>
                <a:ea typeface="a빅체" pitchFamily="18" charset="-127"/>
              </a:rPr>
              <a:t>75,000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명에 이르는 사람이 즉사</a:t>
            </a:r>
            <a:endParaRPr lang="en-US" altLang="ko-KR" dirty="0" smtClean="0">
              <a:latin typeface="a빅체" pitchFamily="18" charset="-127"/>
              <a:ea typeface="a빅체" pitchFamily="18" charset="-127"/>
            </a:endParaRPr>
          </a:p>
          <a:p>
            <a:pPr algn="ctr"/>
            <a:r>
              <a:rPr lang="en-US" altLang="ko-KR" dirty="0" smtClean="0">
                <a:latin typeface="a빅체" pitchFamily="18" charset="-127"/>
                <a:ea typeface="a빅체" pitchFamily="18" charset="-127"/>
              </a:rPr>
              <a:t>1945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년 말까지 총 </a:t>
            </a:r>
            <a:r>
              <a:rPr lang="en-US" altLang="ko-KR" sz="2000" dirty="0" smtClean="0">
                <a:solidFill>
                  <a:srgbClr val="C00000"/>
                </a:solidFill>
                <a:latin typeface="a빅체" pitchFamily="18" charset="-127"/>
                <a:ea typeface="a빅체" pitchFamily="18" charset="-127"/>
              </a:rPr>
              <a:t>80,000</a:t>
            </a:r>
            <a:r>
              <a:rPr lang="ko-KR" altLang="en-US" sz="2000" dirty="0" smtClean="0">
                <a:solidFill>
                  <a:srgbClr val="C00000"/>
                </a:solidFill>
                <a:latin typeface="a빅체" pitchFamily="18" charset="-127"/>
                <a:ea typeface="a빅체" pitchFamily="18" charset="-127"/>
              </a:rPr>
              <a:t>여명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이 사망한 것</a:t>
            </a:r>
            <a:endParaRPr lang="en-US" altLang="ko-KR" dirty="0" smtClean="0">
              <a:latin typeface="a빅체" pitchFamily="18" charset="-127"/>
              <a:ea typeface="a빅체" pitchFamily="18" charset="-127"/>
            </a:endParaRPr>
          </a:p>
          <a:p>
            <a:pPr algn="ctr"/>
            <a:r>
              <a:rPr lang="ko-KR" altLang="en-US" dirty="0" err="1" smtClean="0">
                <a:latin typeface="a빅체" pitchFamily="18" charset="-127"/>
                <a:ea typeface="a빅체" pitchFamily="18" charset="-127"/>
              </a:rPr>
              <a:t>으로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 측정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7356" y="357166"/>
            <a:ext cx="6083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원자폭탄 투하의 피해자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6952" y="2928934"/>
            <a:ext cx="3945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이후 영토 문제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6050" y="642918"/>
            <a:ext cx="3871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이후 영토 문제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pic>
        <p:nvPicPr>
          <p:cNvPr id="11" name="그림 10" descr="Second_world_war_asia_1937-1942_map_00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928802"/>
            <a:ext cx="4160827" cy="31986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3042" y="1714488"/>
            <a:ext cx="3071834" cy="830997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2</a:t>
            </a:r>
            <a:r>
              <a:rPr lang="ko-KR" altLang="en-US" sz="1600" dirty="0" smtClean="0"/>
              <a:t>차 세계 대전 당시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연합국은 일본에게 무조건 적인 항복을 내세움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13" name="갈매기형 수장 12"/>
          <p:cNvSpPr/>
          <p:nvPr/>
        </p:nvSpPr>
        <p:spPr>
          <a:xfrm>
            <a:off x="214282" y="1785926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원인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갈매기형 수장 13"/>
          <p:cNvSpPr/>
          <p:nvPr/>
        </p:nvSpPr>
        <p:spPr>
          <a:xfrm>
            <a:off x="214282" y="3214686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전개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갈매기형 수장 14"/>
          <p:cNvSpPr/>
          <p:nvPr/>
        </p:nvSpPr>
        <p:spPr>
          <a:xfrm>
            <a:off x="214282" y="5000636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결과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오각형 15"/>
          <p:cNvSpPr/>
          <p:nvPr/>
        </p:nvSpPr>
        <p:spPr>
          <a:xfrm>
            <a:off x="1643042" y="3143248"/>
            <a:ext cx="3071834" cy="1077218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600" dirty="0" smtClean="0"/>
              <a:t>하지만 연합국의 최후 통첩에도 응하지 않자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결국 핵폭탄의 투하와 소련의 참전으로 무조건 항복을 함</a:t>
            </a:r>
            <a:endParaRPr lang="ko-KR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143504" y="5357826"/>
            <a:ext cx="3643338" cy="990124"/>
          </a:xfrm>
          <a:prstGeom prst="upArrowCallou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/>
              <a:t>태평양 전쟁에서의 추축국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일본</a:t>
            </a:r>
            <a:r>
              <a:rPr lang="en-US" altLang="ko-KR" sz="1200" b="1" dirty="0" smtClean="0"/>
              <a:t>) </a:t>
            </a:r>
            <a:r>
              <a:rPr lang="ko-KR" altLang="en-US" sz="1200" b="1" dirty="0" smtClean="0"/>
              <a:t>최대 판도</a:t>
            </a:r>
            <a:r>
              <a:rPr lang="en-US" altLang="ko-KR" sz="1200" b="1" dirty="0" smtClean="0"/>
              <a:t>. </a:t>
            </a:r>
            <a:r>
              <a:rPr lang="ko-KR" altLang="en-US" sz="1200" b="1" dirty="0" smtClean="0"/>
              <a:t>붉은 색은 추축국에 맞서 전쟁을 하는 나라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푸른색은 추축국과 추축국에 점령된 나라들</a:t>
            </a:r>
            <a:endParaRPr lang="ko-KR" altLang="en-US" sz="1200" b="1" dirty="0"/>
          </a:p>
        </p:txBody>
      </p:sp>
      <p:sp>
        <p:nvSpPr>
          <p:cNvPr id="18" name="직사각형 17"/>
          <p:cNvSpPr/>
          <p:nvPr/>
        </p:nvSpPr>
        <p:spPr>
          <a:xfrm>
            <a:off x="1643042" y="5214950"/>
            <a:ext cx="3071834" cy="1477328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500" dirty="0" smtClean="0"/>
              <a:t>만주와 대만은 중국으로 귀속</a:t>
            </a:r>
            <a:r>
              <a:rPr lang="en-US" altLang="ko-KR" sz="1500" dirty="0" smtClean="0"/>
              <a:t>, </a:t>
            </a:r>
            <a:r>
              <a:rPr lang="ko-KR" altLang="en-US" sz="1500" dirty="0" err="1" smtClean="0"/>
              <a:t>괌을</a:t>
            </a:r>
            <a:r>
              <a:rPr lang="ko-KR" altLang="en-US" sz="1500" dirty="0" smtClean="0"/>
              <a:t> 비롯한 오키나와는 미국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캄보디아를 비롯한 인도차이나 쪽은 프랑스로 되돌아감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소련은 </a:t>
            </a:r>
            <a:r>
              <a:rPr lang="ko-KR" altLang="en-US" sz="1500" dirty="0" err="1" smtClean="0"/>
              <a:t>사힐린을</a:t>
            </a:r>
            <a:r>
              <a:rPr lang="ko-KR" altLang="en-US" sz="1500" dirty="0" smtClean="0"/>
              <a:t> 비롯한 북방 </a:t>
            </a:r>
            <a:r>
              <a:rPr lang="en-US" altLang="ko-KR" sz="1500" dirty="0" smtClean="0"/>
              <a:t>4</a:t>
            </a:r>
            <a:r>
              <a:rPr lang="ko-KR" altLang="en-US" sz="1500" dirty="0" smtClean="0"/>
              <a:t>개의 섬을 할양 받음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sp>
        <p:nvSpPr>
          <p:cNvPr id="19" name="오각형 18"/>
          <p:cNvSpPr/>
          <p:nvPr/>
        </p:nvSpPr>
        <p:spPr>
          <a:xfrm>
            <a:off x="1643042" y="4786322"/>
            <a:ext cx="3071834" cy="32316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sz="1500" dirty="0" smtClean="0"/>
              <a:t>한국은 일제 강점기로부터 독립</a:t>
            </a:r>
            <a:r>
              <a:rPr lang="en-US" altLang="ko-KR" sz="1500" dirty="0" smtClean="0"/>
              <a:t>.</a:t>
            </a:r>
            <a:r>
              <a:rPr lang="ko-KR" altLang="en-US" sz="1500" dirty="0" smtClean="0"/>
              <a:t> </a:t>
            </a:r>
            <a:endParaRPr lang="ko-KR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6050" y="642918"/>
            <a:ext cx="3871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이후 영토 문제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sp>
        <p:nvSpPr>
          <p:cNvPr id="9" name="아래쪽 화살표 설명선 8"/>
          <p:cNvSpPr/>
          <p:nvPr/>
        </p:nvSpPr>
        <p:spPr>
          <a:xfrm>
            <a:off x="928662" y="1643050"/>
            <a:ext cx="7500990" cy="848678"/>
          </a:xfrm>
          <a:prstGeom prst="downArrowCallou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500" dirty="0" smtClean="0"/>
              <a:t>미국으로부터 아시아를 해방시키기 위해 일으킨 전쟁이다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정당한 전쟁이었다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라는 주장을 내세움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sp>
        <p:nvSpPr>
          <p:cNvPr id="10" name="아래쪽 화살표 설명선 9"/>
          <p:cNvSpPr/>
          <p:nvPr/>
        </p:nvSpPr>
        <p:spPr>
          <a:xfrm>
            <a:off x="928662" y="2714620"/>
            <a:ext cx="7500990" cy="848678"/>
          </a:xfrm>
          <a:prstGeom prst="downArrowCallou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500" dirty="0" smtClean="0"/>
              <a:t>하지만 그 전쟁은 일본이 주변 나라들을 침략하기 위한 침략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즉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정복 전쟁이었다는 것이라는 결론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sp>
        <p:nvSpPr>
          <p:cNvPr id="11" name="아래쪽 화살표 설명선 10"/>
          <p:cNvSpPr/>
          <p:nvPr/>
        </p:nvSpPr>
        <p:spPr>
          <a:xfrm>
            <a:off x="928662" y="3714752"/>
            <a:ext cx="7500990" cy="848678"/>
          </a:xfrm>
          <a:prstGeom prst="downArrowCallou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500" dirty="0" smtClean="0"/>
              <a:t>조선은 세계 평화를 위해 일본으로부터 독립을 해야 한다는 결론 하에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조선은 일본으로부터 독립하게 됨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sp>
        <p:nvSpPr>
          <p:cNvPr id="12" name="아래쪽 화살표 설명선 11"/>
          <p:cNvSpPr/>
          <p:nvPr/>
        </p:nvSpPr>
        <p:spPr>
          <a:xfrm>
            <a:off x="928662" y="4786322"/>
            <a:ext cx="7500990" cy="1202293"/>
          </a:xfrm>
          <a:prstGeom prst="downArrowCallou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500" dirty="0" smtClean="0"/>
              <a:t>일본이 소련을 중심으로 한 사회주의 나라의 정권을 따라가게 되면 일본을 다시 적으로 돌리게 되는 일이 벌어지고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그것이 상당히 곤란했던 미국은 일본의 요구를 무시할 수 없었음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5500702"/>
            <a:ext cx="4643470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일본은 독도 이외에도 쿠릴열도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댜오위다오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센카쿠열도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를 두고 영토를 </a:t>
            </a:r>
            <a:r>
              <a:rPr lang="ko-KR" altLang="en-US" sz="1600" dirty="0" err="1" smtClean="0"/>
              <a:t>분쟁중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pic>
        <p:nvPicPr>
          <p:cNvPr id="5" name="그림 4" descr="GYH2011033000110004400_P2.jpg"/>
          <p:cNvPicPr>
            <a:picLocks noChangeAspect="1"/>
          </p:cNvPicPr>
          <p:nvPr/>
        </p:nvPicPr>
        <p:blipFill>
          <a:blip r:embed="rId3"/>
          <a:srcRect r="1972" b="6076"/>
          <a:stretch>
            <a:fillRect/>
          </a:stretch>
        </p:blipFill>
        <p:spPr>
          <a:xfrm>
            <a:off x="5429256" y="1500174"/>
            <a:ext cx="3600331" cy="4714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050" y="642918"/>
            <a:ext cx="3871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이후 영토 문제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sp>
        <p:nvSpPr>
          <p:cNvPr id="7" name="오각형 6"/>
          <p:cNvSpPr/>
          <p:nvPr/>
        </p:nvSpPr>
        <p:spPr>
          <a:xfrm>
            <a:off x="785786" y="1571612"/>
            <a:ext cx="4572032" cy="784830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500" dirty="0" smtClean="0"/>
              <a:t>미국은 일본의 요구를 무시할 수 없었고 </a:t>
            </a:r>
            <a:r>
              <a:rPr lang="ko-KR" altLang="en-US" sz="1500" dirty="0" err="1" smtClean="0"/>
              <a:t>카이람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포츠담 선언에 의거한 ‘독도는 한국의 땅이다’라는 사실을 묵인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sp>
        <p:nvSpPr>
          <p:cNvPr id="8" name="오각형 7"/>
          <p:cNvSpPr/>
          <p:nvPr/>
        </p:nvSpPr>
        <p:spPr>
          <a:xfrm>
            <a:off x="785786" y="3000372"/>
            <a:ext cx="4500594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600" dirty="0" smtClean="0"/>
              <a:t>결론적으로 독도는 미국의 확실한 관여가 없어 애매한 상태로 남게 된 것</a:t>
            </a:r>
            <a:r>
              <a:rPr lang="en-US" altLang="ko-KR" sz="1600" dirty="0" smtClean="0"/>
              <a:t>.</a:t>
            </a:r>
          </a:p>
        </p:txBody>
      </p:sp>
      <p:sp>
        <p:nvSpPr>
          <p:cNvPr id="9" name="오각형 8"/>
          <p:cNvSpPr/>
          <p:nvPr/>
        </p:nvSpPr>
        <p:spPr>
          <a:xfrm>
            <a:off x="785786" y="4286256"/>
            <a:ext cx="4572000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ko-KR" altLang="en-US" sz="1600" dirty="0" smtClean="0"/>
              <a:t>이것이 일본이 독도를 일본의 영토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다케시마다</a:t>
            </a:r>
            <a:r>
              <a:rPr lang="ko-KR" altLang="en-US" sz="1600" dirty="0" smtClean="0"/>
              <a:t> 라고 하는 이유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8728" y="357166"/>
            <a:ext cx="6614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err="1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댜오위다오</a:t>
            </a:r>
            <a:r>
              <a:rPr lang="en-US" altLang="ko-KR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,</a:t>
            </a:r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쿠릴열도 문제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pic>
        <p:nvPicPr>
          <p:cNvPr id="13" name="그림 12" descr="R750x0dw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3143248"/>
            <a:ext cx="2928918" cy="1952612"/>
          </a:xfrm>
          <a:prstGeom prst="rect">
            <a:avLst/>
          </a:prstGeom>
        </p:spPr>
      </p:pic>
      <p:pic>
        <p:nvPicPr>
          <p:cNvPr id="14" name="그림 13" descr="dsad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285860"/>
            <a:ext cx="3319244" cy="2350024"/>
          </a:xfrm>
          <a:prstGeom prst="rect">
            <a:avLst/>
          </a:prstGeom>
        </p:spPr>
      </p:pic>
      <p:sp>
        <p:nvSpPr>
          <p:cNvPr id="6" name="왼쪽 화살표 5"/>
          <p:cNvSpPr/>
          <p:nvPr/>
        </p:nvSpPr>
        <p:spPr>
          <a:xfrm>
            <a:off x="3786182" y="1142984"/>
            <a:ext cx="4572000" cy="1650742"/>
          </a:xfrm>
          <a:prstGeom prst="lef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600" dirty="0" err="1" smtClean="0"/>
              <a:t>댜오위다오열도</a:t>
            </a:r>
            <a:r>
              <a:rPr lang="ko-KR" altLang="en-US" sz="1600" dirty="0" smtClean="0"/>
              <a:t> 부근에서 </a:t>
            </a:r>
            <a:r>
              <a:rPr lang="ko-KR" altLang="en-US" sz="1600" dirty="0" err="1" smtClean="0"/>
              <a:t>어업중이던</a:t>
            </a:r>
            <a:r>
              <a:rPr lang="ko-KR" altLang="en-US" sz="1600" dirty="0" smtClean="0"/>
              <a:t> 중국 어선을 </a:t>
            </a:r>
            <a:r>
              <a:rPr lang="ko-KR" altLang="en-US" sz="1600" dirty="0" err="1" smtClean="0"/>
              <a:t>자국내</a:t>
            </a:r>
            <a:r>
              <a:rPr lang="ko-KR" altLang="en-US" sz="1600" dirty="0" smtClean="0"/>
              <a:t> 영해에서의 불법 어로행위라며 나포했고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중국인 선장을 구속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7" name="오른쪽 화살표 6"/>
          <p:cNvSpPr/>
          <p:nvPr/>
        </p:nvSpPr>
        <p:spPr>
          <a:xfrm>
            <a:off x="428596" y="3429000"/>
            <a:ext cx="5143536" cy="1650742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600" dirty="0" smtClean="0"/>
              <a:t>중국에서는 반일 시위가 끊이질 않았고 중국은 바로 일본을 압박할 무기로 일본으로 </a:t>
            </a:r>
            <a:r>
              <a:rPr lang="ko-KR" altLang="en-US" sz="1600" dirty="0" err="1" smtClean="0"/>
              <a:t>희토류의</a:t>
            </a:r>
            <a:r>
              <a:rPr lang="ko-KR" altLang="en-US" sz="1600" dirty="0" smtClean="0"/>
              <a:t> 수출을 전면 금지 선언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8" name="왼쪽 화살표 7"/>
          <p:cNvSpPr/>
          <p:nvPr/>
        </p:nvSpPr>
        <p:spPr>
          <a:xfrm>
            <a:off x="3857620" y="5357826"/>
            <a:ext cx="4857752" cy="1161633"/>
          </a:xfrm>
          <a:prstGeom prst="lef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600" dirty="0" smtClean="0"/>
              <a:t>일본의 대표적인 전자회사들과 </a:t>
            </a:r>
            <a:r>
              <a:rPr lang="ko-KR" altLang="en-US" sz="1600" dirty="0" err="1" smtClean="0"/>
              <a:t>하이브리드</a:t>
            </a:r>
            <a:r>
              <a:rPr lang="ko-KR" altLang="en-US" sz="1600" dirty="0" smtClean="0"/>
              <a:t> 자동차를 생산하는 회사들까지 큰 타격을 </a:t>
            </a:r>
            <a:r>
              <a:rPr lang="ko-KR" altLang="en-US" sz="1600" dirty="0" err="1" smtClean="0"/>
              <a:t>입게됨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</p:txBody>
      </p:sp>
      <p:pic>
        <p:nvPicPr>
          <p:cNvPr id="11" name="그림 10" descr="dasdas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4786322"/>
            <a:ext cx="1893734" cy="1928802"/>
          </a:xfrm>
          <a:prstGeom prst="rect">
            <a:avLst/>
          </a:prstGeom>
        </p:spPr>
      </p:pic>
      <p:sp>
        <p:nvSpPr>
          <p:cNvPr id="16" name="폭발 1 15"/>
          <p:cNvSpPr/>
          <p:nvPr/>
        </p:nvSpPr>
        <p:spPr>
          <a:xfrm>
            <a:off x="2357422" y="2285992"/>
            <a:ext cx="4572000" cy="3025378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</a:rPr>
              <a:t>결국 일본은 우익 세력들의 반발에도 불구하고 구속되어있던 중국인 선장을 </a:t>
            </a:r>
            <a:r>
              <a:rPr lang="en-US" altLang="ko-KR" sz="1600" dirty="0" smtClean="0">
                <a:solidFill>
                  <a:schemeClr val="bg1"/>
                </a:solidFill>
              </a:rPr>
              <a:t>14</a:t>
            </a:r>
            <a:r>
              <a:rPr lang="ko-KR" altLang="en-US" sz="1600" dirty="0" smtClean="0">
                <a:solidFill>
                  <a:schemeClr val="bg1"/>
                </a:solidFill>
              </a:rPr>
              <a:t>일 만에 전격 석방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728" y="357166"/>
            <a:ext cx="6614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err="1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댜오위다오</a:t>
            </a:r>
            <a:r>
              <a:rPr lang="en-US" altLang="ko-KR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,</a:t>
            </a:r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쿠릴열도 문제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pic>
        <p:nvPicPr>
          <p:cNvPr id="8" name="그림 7" descr="152480_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143116"/>
            <a:ext cx="3810000" cy="3124200"/>
          </a:xfrm>
          <a:prstGeom prst="rect">
            <a:avLst/>
          </a:prstGeom>
        </p:spPr>
      </p:pic>
      <p:sp>
        <p:nvSpPr>
          <p:cNvPr id="14" name="아래쪽 화살표 13"/>
          <p:cNvSpPr/>
          <p:nvPr/>
        </p:nvSpPr>
        <p:spPr>
          <a:xfrm>
            <a:off x="7429520" y="3429000"/>
            <a:ext cx="357190" cy="64294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각형 15"/>
          <p:cNvSpPr/>
          <p:nvPr/>
        </p:nvSpPr>
        <p:spPr>
          <a:xfrm>
            <a:off x="785786" y="2143116"/>
            <a:ext cx="3714776" cy="1357322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구소련이</a:t>
            </a:r>
            <a:r>
              <a:rPr lang="ko-KR" altLang="en-US" dirty="0" smtClean="0"/>
              <a:t> 전후 점령한 곳으로 오늘날 일본이 </a:t>
            </a:r>
            <a:r>
              <a:rPr lang="ko-KR" altLang="en-US" dirty="0" err="1" smtClean="0"/>
              <a:t>구소련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현재는 러시아에 대해 반환을 강력히 요청하고 있는 곳</a:t>
            </a:r>
            <a:endParaRPr lang="ko-KR" altLang="en-US" dirty="0"/>
          </a:p>
        </p:txBody>
      </p:sp>
      <p:sp>
        <p:nvSpPr>
          <p:cNvPr id="17" name="오각형 16"/>
          <p:cNvSpPr/>
          <p:nvPr/>
        </p:nvSpPr>
        <p:spPr>
          <a:xfrm>
            <a:off x="785786" y="3929066"/>
            <a:ext cx="3857652" cy="1323439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1600" dirty="0" smtClean="0"/>
              <a:t>2</a:t>
            </a:r>
            <a:r>
              <a:rPr lang="ko-KR" altLang="en-US" sz="1600" dirty="0" smtClean="0"/>
              <a:t>차 대전 중 </a:t>
            </a:r>
            <a:r>
              <a:rPr lang="ko-KR" altLang="en-US" sz="1600" dirty="0" smtClean="0"/>
              <a:t>카이로선언에 의거 </a:t>
            </a:r>
            <a:r>
              <a:rPr lang="en-US" altLang="ko-KR" sz="1600" dirty="0" smtClean="0"/>
              <a:t>1945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월 얄타협정에서 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사할린 남부와 인접한 제도를 소련에 반환한다</a:t>
            </a:r>
            <a:r>
              <a:rPr lang="en-US" altLang="ko-KR" sz="1600" dirty="0" smtClean="0"/>
              <a:t>.'</a:t>
            </a:r>
            <a:r>
              <a:rPr lang="ko-KR" altLang="en-US" sz="1600" dirty="0" smtClean="0"/>
              <a:t>고 규정하면서 전쟁 후 구소련에 양도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43372" y="571480"/>
            <a:ext cx="12907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독도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pic>
        <p:nvPicPr>
          <p:cNvPr id="6" name="그림 5" descr="z2_cp050200040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643050"/>
            <a:ext cx="6961520" cy="4667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86472" y="2780928"/>
            <a:ext cx="3800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6472" y="1373675"/>
            <a:ext cx="3193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태평양 전쟁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862992"/>
            <a:ext cx="6858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dirty="0" smtClean="0"/>
              <a:t> 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세계대전의 한 축으로서 동아시아와 태평양을 무대로 미국을 중 심으로 한 연합국과 일본과의 </a:t>
            </a:r>
            <a:r>
              <a:rPr lang="en-US" altLang="ko-KR" dirty="0" smtClean="0"/>
              <a:t>1941</a:t>
            </a:r>
            <a:r>
              <a:rPr lang="ko-KR" altLang="en-US" dirty="0" smtClean="0"/>
              <a:t>년에서 </a:t>
            </a:r>
            <a:r>
              <a:rPr lang="en-US" altLang="ko-KR" dirty="0" smtClean="0"/>
              <a:t>1945</a:t>
            </a:r>
            <a:r>
              <a:rPr lang="ko-KR" altLang="en-US" dirty="0" smtClean="0"/>
              <a:t>년 사이의 약 </a:t>
            </a:r>
            <a:r>
              <a:rPr lang="en-US" altLang="ko-KR" dirty="0" smtClean="0"/>
              <a:t>4</a:t>
            </a:r>
            <a:r>
              <a:rPr lang="ko-KR" altLang="en-US" dirty="0" smtClean="0"/>
              <a:t>년간의 전쟁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199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43372" y="571480"/>
            <a:ext cx="12907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독도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pic>
        <p:nvPicPr>
          <p:cNvPr id="7" name="그림 6" descr="57188_49207_5150.jp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1571612"/>
            <a:ext cx="5238750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357422" y="5929330"/>
            <a:ext cx="4766048" cy="33855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600" dirty="0" smtClean="0"/>
              <a:t>일본과의 독도 분쟁은 아직까지 끝나지 않은 상태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3071802" y="5357826"/>
            <a:ext cx="3390672" cy="33855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1600" dirty="0" smtClean="0"/>
              <a:t>현재 독도는 한국의 </a:t>
            </a:r>
            <a:r>
              <a:rPr lang="ko-KR" altLang="en-US" sz="1600" dirty="0" err="1" smtClean="0"/>
              <a:t>실효하에</a:t>
            </a:r>
            <a:r>
              <a:rPr lang="ko-KR" altLang="en-US" sz="1600" dirty="0" smtClean="0"/>
              <a:t> 있음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32858" y="3019599"/>
            <a:ext cx="1478289" cy="76944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Q&amp;A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1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30310" y="3019599"/>
            <a:ext cx="3483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THANK YOU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4546" y="1857365"/>
            <a:ext cx="2143140" cy="877163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700" dirty="0" smtClean="0"/>
              <a:t>미국의 경제 제재와 석유 금수 조치에 대한 일본의 반발</a:t>
            </a:r>
            <a:endParaRPr lang="ko-KR" altLang="en-US" sz="1700" dirty="0"/>
          </a:p>
        </p:txBody>
      </p:sp>
      <p:pic>
        <p:nvPicPr>
          <p:cNvPr id="8" name="그림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071678"/>
            <a:ext cx="4248472" cy="30674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0364" y="357166"/>
            <a:ext cx="3134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태평양 전쟁</a:t>
            </a:r>
            <a:endParaRPr lang="ko-KR" altLang="en-US" sz="4400" b="1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4546" y="3000372"/>
            <a:ext cx="2150079" cy="244682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700" dirty="0" smtClean="0"/>
              <a:t>석유 금수 조치에 </a:t>
            </a:r>
            <a:r>
              <a:rPr lang="ko-KR" altLang="ko-KR" sz="1700" dirty="0" smtClean="0"/>
              <a:t>반발한 일본 제국</a:t>
            </a:r>
            <a:r>
              <a:rPr lang="ko-KR" altLang="en-US" sz="1700" dirty="0" smtClean="0"/>
              <a:t>은</a:t>
            </a:r>
            <a:r>
              <a:rPr lang="ko-KR" altLang="ko-KR" sz="1700" dirty="0" smtClean="0"/>
              <a:t> 진주만을 공격하</a:t>
            </a:r>
            <a:r>
              <a:rPr lang="ko-KR" altLang="en-US" sz="1700" dirty="0" smtClean="0"/>
              <a:t>고 </a:t>
            </a:r>
            <a:r>
              <a:rPr lang="ko-KR" altLang="ko-KR" sz="1700" dirty="0" smtClean="0"/>
              <a:t>미국이 참전하여 1945년 8월 15일 일본 왕이 무조건 항복을 선언하기까지 태평양과 아시아의 영역에서 벌어</a:t>
            </a:r>
            <a:r>
              <a:rPr lang="ko-KR" altLang="en-US" sz="1700" dirty="0" smtClean="0"/>
              <a:t>졌다</a:t>
            </a:r>
            <a:r>
              <a:rPr lang="en-US" altLang="ko-KR" sz="1700" dirty="0" smtClean="0"/>
              <a:t>.</a:t>
            </a:r>
            <a:endParaRPr lang="ko-KR" altLang="en-US" sz="1700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5643578"/>
            <a:ext cx="6215106" cy="353943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700" dirty="0" smtClean="0"/>
              <a:t>일본 천황의 무조건 항복 선언에 따른</a:t>
            </a:r>
            <a:r>
              <a:rPr lang="en-US" altLang="ko-KR" sz="1700" dirty="0" smtClean="0"/>
              <a:t> </a:t>
            </a:r>
            <a:r>
              <a:rPr lang="ko-KR" altLang="en-US" sz="1700" dirty="0" smtClean="0"/>
              <a:t>일본제국의 패망과 종전</a:t>
            </a:r>
            <a:endParaRPr lang="ko-KR" altLang="en-US" sz="1700" dirty="0"/>
          </a:p>
        </p:txBody>
      </p:sp>
      <p:sp>
        <p:nvSpPr>
          <p:cNvPr id="17" name="갈매기형 수장 16"/>
          <p:cNvSpPr/>
          <p:nvPr/>
        </p:nvSpPr>
        <p:spPr>
          <a:xfrm>
            <a:off x="857224" y="1857364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원인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갈매기형 수장 17"/>
          <p:cNvSpPr/>
          <p:nvPr/>
        </p:nvSpPr>
        <p:spPr>
          <a:xfrm>
            <a:off x="785786" y="3071810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전개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갈매기형 수장 18"/>
          <p:cNvSpPr/>
          <p:nvPr/>
        </p:nvSpPr>
        <p:spPr>
          <a:xfrm>
            <a:off x="785786" y="5500702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결과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5" name="Picture 2" descr="C:\Users\WIN8\Desktop\1\태평양전쟁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820" y="570806"/>
            <a:ext cx="6357982" cy="34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내용 개체 틀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0793" y="4223784"/>
            <a:ext cx="5533786" cy="2227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3174" y="1928802"/>
            <a:ext cx="36872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err="1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미드웨이</a:t>
            </a:r>
            <a:r>
              <a:rPr lang="ko-KR" altLang="en-US" sz="4400" b="1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 해전</a:t>
            </a:r>
            <a:endParaRPr lang="ko-KR" altLang="en-US" sz="4400" b="1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8662" y="3786190"/>
            <a:ext cx="735811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altLang="ko-KR" sz="1700" dirty="0" smtClean="0"/>
              <a:t> 1942</a:t>
            </a:r>
            <a:r>
              <a:rPr lang="ko-KR" altLang="en-US" sz="1700" dirty="0" smtClean="0"/>
              <a:t>년 </a:t>
            </a:r>
            <a:r>
              <a:rPr lang="en-US" altLang="ko-KR" sz="1700" dirty="0" smtClean="0"/>
              <a:t>6</a:t>
            </a:r>
            <a:r>
              <a:rPr lang="ko-KR" altLang="en-US" sz="1700" dirty="0" smtClean="0"/>
              <a:t>월 </a:t>
            </a:r>
            <a:r>
              <a:rPr lang="en-US" altLang="ko-KR" sz="1700" dirty="0" smtClean="0"/>
              <a:t>5</a:t>
            </a:r>
            <a:r>
              <a:rPr lang="ko-KR" altLang="en-US" sz="1700" dirty="0" err="1" smtClean="0"/>
              <a:t>일태평양의</a:t>
            </a:r>
            <a:r>
              <a:rPr lang="ko-KR" altLang="en-US" sz="1700" dirty="0" smtClean="0"/>
              <a:t> 전략 요충지인 </a:t>
            </a:r>
            <a:r>
              <a:rPr lang="ko-KR" altLang="en-US" sz="1700" dirty="0" err="1" smtClean="0"/>
              <a:t>미드웨이</a:t>
            </a:r>
            <a:r>
              <a:rPr lang="ko-KR" altLang="en-US" sz="1700" dirty="0" smtClean="0"/>
              <a:t> 섬을 공격하려던 일본 제국 </a:t>
            </a:r>
            <a:r>
              <a:rPr lang="ko-KR" altLang="en-US" sz="1700" dirty="0" err="1" smtClean="0"/>
              <a:t>항모전단이</a:t>
            </a:r>
            <a:r>
              <a:rPr lang="ko-KR" altLang="en-US" sz="1700" dirty="0" smtClean="0"/>
              <a:t> 벌떼처럼 달려든 미국 전투기의 공격을 받아 궤멸되어 참패를 당한 태평양 전쟁의 판도를 바꾼 해전으로 회자되는 전투</a:t>
            </a:r>
            <a:r>
              <a:rPr lang="en-US" altLang="ko-KR" sz="17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WIN8\Desktop\1\미드웨이해전.bm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143248"/>
            <a:ext cx="2609105" cy="2739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WIN8\Desktop\1\미드웨이해전2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071546"/>
            <a:ext cx="2366559" cy="2453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6050" y="500042"/>
            <a:ext cx="36872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err="1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미드웨이</a:t>
            </a:r>
            <a:r>
              <a:rPr lang="ko-KR" altLang="en-US" sz="4400" b="1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 해전</a:t>
            </a:r>
            <a:endParaRPr lang="ko-KR" altLang="en-US" sz="4400" b="1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갈매기형 수장 11"/>
          <p:cNvSpPr/>
          <p:nvPr/>
        </p:nvSpPr>
        <p:spPr>
          <a:xfrm>
            <a:off x="785786" y="1500174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발단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갈매기형 수장 12"/>
          <p:cNvSpPr/>
          <p:nvPr/>
        </p:nvSpPr>
        <p:spPr>
          <a:xfrm>
            <a:off x="785786" y="2857496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전개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갈매기형 수장 13"/>
          <p:cNvSpPr/>
          <p:nvPr/>
        </p:nvSpPr>
        <p:spPr>
          <a:xfrm>
            <a:off x="571472" y="6072206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결과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1500174"/>
            <a:ext cx="3571900" cy="95410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1942</a:t>
            </a:r>
            <a:r>
              <a:rPr lang="ko-KR" altLang="en-US" sz="1400" b="1" dirty="0" smtClean="0"/>
              <a:t>년 </a:t>
            </a:r>
            <a:r>
              <a:rPr lang="en-US" altLang="ko-KR" sz="1400" b="1" dirty="0" smtClean="0"/>
              <a:t>4</a:t>
            </a:r>
            <a:r>
              <a:rPr lang="ko-KR" altLang="en-US" sz="1400" b="1" dirty="0" smtClean="0"/>
              <a:t>월</a:t>
            </a:r>
            <a:r>
              <a:rPr lang="en-US" altLang="ko-KR" sz="1400" b="1" dirty="0" smtClean="0"/>
              <a:t>, </a:t>
            </a:r>
            <a:r>
              <a:rPr lang="ko-KR" altLang="en-US" sz="1400" b="1" dirty="0" err="1" smtClean="0"/>
              <a:t>툴리틀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폭격대에</a:t>
            </a:r>
            <a:r>
              <a:rPr lang="ko-KR" altLang="en-US" sz="1400" b="1" dirty="0" smtClean="0"/>
              <a:t> 의해 일본 본토가 </a:t>
            </a:r>
            <a:r>
              <a:rPr lang="ko-KR" altLang="en-US" sz="1400" b="1" dirty="0" err="1" smtClean="0"/>
              <a:t>습격당하자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일본은 전선을 일본 본토에서 보다 먼 곳으로 밀어내야 할 필요성을 느끼게 됨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  <p:sp>
        <p:nvSpPr>
          <p:cNvPr id="16" name="직사각형 15"/>
          <p:cNvSpPr/>
          <p:nvPr/>
        </p:nvSpPr>
        <p:spPr>
          <a:xfrm>
            <a:off x="2214546" y="2857496"/>
            <a:ext cx="3571884" cy="73866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sz="1400" b="1" dirty="0" smtClean="0"/>
              <a:t>미국보다 상대적으로 우위를 가지고 있던 해군 기동부대를 앞세워서 미국의 </a:t>
            </a:r>
            <a:r>
              <a:rPr lang="ko-KR" altLang="en-US" sz="1400" b="1" dirty="0" err="1" smtClean="0"/>
              <a:t>처전방기지인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미드웨이</a:t>
            </a:r>
            <a:r>
              <a:rPr lang="ko-KR" altLang="en-US" sz="1400" b="1" dirty="0" smtClean="0"/>
              <a:t> 섬을 공략하고자 함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14546" y="3714752"/>
            <a:ext cx="3571900" cy="116955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1942</a:t>
            </a:r>
            <a:r>
              <a:rPr lang="ko-KR" altLang="en-US" sz="1400" b="1" dirty="0" smtClean="0"/>
              <a:t>년 </a:t>
            </a:r>
            <a:r>
              <a:rPr lang="en-US" altLang="ko-KR" sz="1400" b="1" dirty="0" smtClean="0"/>
              <a:t>6</a:t>
            </a:r>
            <a:r>
              <a:rPr lang="ko-KR" altLang="en-US" sz="1400" b="1" dirty="0" smtClean="0"/>
              <a:t>월 </a:t>
            </a:r>
            <a:r>
              <a:rPr lang="en-US" altLang="ko-KR" sz="1400" b="1" dirty="0" smtClean="0"/>
              <a:t>5</a:t>
            </a:r>
            <a:r>
              <a:rPr lang="ko-KR" altLang="en-US" sz="1400" b="1" dirty="0" smtClean="0"/>
              <a:t>일 일본군 야마모토 </a:t>
            </a:r>
            <a:r>
              <a:rPr lang="ko-KR" altLang="en-US" sz="1400" b="1" dirty="0" err="1" smtClean="0"/>
              <a:t>이소로쿠</a:t>
            </a:r>
            <a:r>
              <a:rPr lang="ko-KR" altLang="en-US" sz="1400" b="1" dirty="0" smtClean="0"/>
              <a:t> 제독은 </a:t>
            </a:r>
            <a:r>
              <a:rPr lang="ko-KR" altLang="en-US" sz="1400" b="1" dirty="0" err="1" smtClean="0"/>
              <a:t>미드웨이</a:t>
            </a:r>
            <a:r>
              <a:rPr lang="ko-KR" altLang="en-US" sz="1400" b="1" dirty="0" smtClean="0"/>
              <a:t> 섬의 미군기지를 공격하고 미 해군 부대를 섬멸하기 위해</a:t>
            </a:r>
            <a:r>
              <a:rPr lang="en-US" altLang="ko-KR" sz="1400" b="1" dirty="0" smtClean="0"/>
              <a:t>, 4</a:t>
            </a:r>
            <a:r>
              <a:rPr lang="ko-KR" altLang="en-US" sz="1400" b="1" dirty="0" smtClean="0"/>
              <a:t>척의 </a:t>
            </a:r>
            <a:r>
              <a:rPr lang="ko-KR" altLang="en-US" sz="1400" b="1" dirty="0" err="1" smtClean="0"/>
              <a:t>중항공모함과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3</a:t>
            </a:r>
            <a:r>
              <a:rPr lang="ko-KR" altLang="en-US" sz="1400" b="1" dirty="0" smtClean="0"/>
              <a:t>척의 </a:t>
            </a:r>
            <a:r>
              <a:rPr lang="ko-KR" altLang="en-US" sz="1400" b="1" dirty="0" err="1" smtClean="0"/>
              <a:t>경항공모함을</a:t>
            </a:r>
            <a:r>
              <a:rPr lang="ko-KR" altLang="en-US" sz="1400" b="1" dirty="0" smtClean="0"/>
              <a:t> 포함한 </a:t>
            </a:r>
            <a:r>
              <a:rPr lang="en-US" altLang="ko-KR" sz="1400" b="1" dirty="0" smtClean="0"/>
              <a:t>350</a:t>
            </a:r>
            <a:r>
              <a:rPr lang="ko-KR" altLang="en-US" sz="1400" b="1" dirty="0" smtClean="0"/>
              <a:t>척 규모의 함대 파견을 계획 함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  <p:sp>
        <p:nvSpPr>
          <p:cNvPr id="18" name="직사각형 17"/>
          <p:cNvSpPr/>
          <p:nvPr/>
        </p:nvSpPr>
        <p:spPr>
          <a:xfrm>
            <a:off x="2214546" y="5000636"/>
            <a:ext cx="3571900" cy="73866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sz="1400" b="1" dirty="0" smtClean="0"/>
              <a:t>그러나 이 작전의 암호문이 미국 정보국에 의해 해독되고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일본군은 미국 폭격기의 급습을 받게 됨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71670" y="6072206"/>
            <a:ext cx="6715172" cy="52322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일본군은 주력 항공모함 </a:t>
            </a:r>
            <a:r>
              <a:rPr lang="en-US" altLang="ko-KR" sz="1400" b="1" dirty="0" smtClean="0"/>
              <a:t>4</a:t>
            </a:r>
            <a:r>
              <a:rPr lang="ko-KR" altLang="en-US" sz="1400" b="1" dirty="0" smtClean="0"/>
              <a:t>척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병력 </a:t>
            </a:r>
            <a:r>
              <a:rPr lang="en-US" altLang="ko-KR" sz="1400" b="1" dirty="0" smtClean="0"/>
              <a:t>3,500</a:t>
            </a:r>
            <a:r>
              <a:rPr lang="ko-KR" altLang="en-US" sz="1400" b="1" dirty="0" smtClean="0"/>
              <a:t>명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항공기 </a:t>
            </a:r>
            <a:r>
              <a:rPr lang="en-US" altLang="ko-KR" sz="1400" b="1" dirty="0" smtClean="0"/>
              <a:t>300</a:t>
            </a:r>
            <a:r>
              <a:rPr lang="ko-KR" altLang="en-US" sz="1400" b="1" dirty="0" smtClean="0"/>
              <a:t>대를 상실하는 참패를 당하게 되고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결국 </a:t>
            </a:r>
            <a:r>
              <a:rPr lang="ko-KR" altLang="en-US" sz="1400" b="1" dirty="0" err="1" smtClean="0"/>
              <a:t>미드웨이</a:t>
            </a:r>
            <a:r>
              <a:rPr lang="ko-KR" altLang="en-US" sz="1400" b="1" dirty="0" smtClean="0"/>
              <a:t> 섬 공략을 중단하고 철수함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26953" y="928670"/>
            <a:ext cx="3945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일본 본토 공습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2928934"/>
            <a:ext cx="4488729" cy="461665"/>
          </a:xfrm>
          <a:custGeom>
            <a:avLst/>
            <a:gdLst>
              <a:gd name="connsiteX0" fmla="*/ 0 w 4698846"/>
              <a:gd name="connsiteY0" fmla="*/ 85131 h 510778"/>
              <a:gd name="connsiteX1" fmla="*/ 24934 w 4698846"/>
              <a:gd name="connsiteY1" fmla="*/ 24934 h 510778"/>
              <a:gd name="connsiteX2" fmla="*/ 85131 w 4698846"/>
              <a:gd name="connsiteY2" fmla="*/ 0 h 510778"/>
              <a:gd name="connsiteX3" fmla="*/ 4613715 w 4698846"/>
              <a:gd name="connsiteY3" fmla="*/ 0 h 510778"/>
              <a:gd name="connsiteX4" fmla="*/ 4673912 w 4698846"/>
              <a:gd name="connsiteY4" fmla="*/ 24934 h 510778"/>
              <a:gd name="connsiteX5" fmla="*/ 4698846 w 4698846"/>
              <a:gd name="connsiteY5" fmla="*/ 85131 h 510778"/>
              <a:gd name="connsiteX6" fmla="*/ 4698846 w 4698846"/>
              <a:gd name="connsiteY6" fmla="*/ 425647 h 510778"/>
              <a:gd name="connsiteX7" fmla="*/ 4673912 w 4698846"/>
              <a:gd name="connsiteY7" fmla="*/ 485844 h 510778"/>
              <a:gd name="connsiteX8" fmla="*/ 4613715 w 4698846"/>
              <a:gd name="connsiteY8" fmla="*/ 510778 h 510778"/>
              <a:gd name="connsiteX9" fmla="*/ 85131 w 4698846"/>
              <a:gd name="connsiteY9" fmla="*/ 510778 h 510778"/>
              <a:gd name="connsiteX10" fmla="*/ 24934 w 4698846"/>
              <a:gd name="connsiteY10" fmla="*/ 485844 h 510778"/>
              <a:gd name="connsiteX11" fmla="*/ 0 w 4698846"/>
              <a:gd name="connsiteY11" fmla="*/ 425647 h 510778"/>
              <a:gd name="connsiteX12" fmla="*/ 0 w 4698846"/>
              <a:gd name="connsiteY12" fmla="*/ 85131 h 5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98846" h="510778">
                <a:moveTo>
                  <a:pt x="0" y="85131"/>
                </a:moveTo>
                <a:cubicBezTo>
                  <a:pt x="0" y="62553"/>
                  <a:pt x="8969" y="40899"/>
                  <a:pt x="24934" y="24934"/>
                </a:cubicBezTo>
                <a:cubicBezTo>
                  <a:pt x="40899" y="8969"/>
                  <a:pt x="62553" y="0"/>
                  <a:pt x="85131" y="0"/>
                </a:cubicBezTo>
                <a:lnTo>
                  <a:pt x="4613715" y="0"/>
                </a:lnTo>
                <a:cubicBezTo>
                  <a:pt x="4636293" y="0"/>
                  <a:pt x="4657947" y="8969"/>
                  <a:pt x="4673912" y="24934"/>
                </a:cubicBezTo>
                <a:cubicBezTo>
                  <a:pt x="4689877" y="40899"/>
                  <a:pt x="4698846" y="62553"/>
                  <a:pt x="4698846" y="85131"/>
                </a:cubicBezTo>
                <a:lnTo>
                  <a:pt x="4698846" y="425647"/>
                </a:lnTo>
                <a:cubicBezTo>
                  <a:pt x="4698846" y="448225"/>
                  <a:pt x="4689877" y="469879"/>
                  <a:pt x="4673912" y="485844"/>
                </a:cubicBezTo>
                <a:cubicBezTo>
                  <a:pt x="4657947" y="501809"/>
                  <a:pt x="4636293" y="510778"/>
                  <a:pt x="4613715" y="510778"/>
                </a:cubicBezTo>
                <a:lnTo>
                  <a:pt x="85131" y="510778"/>
                </a:lnTo>
                <a:cubicBezTo>
                  <a:pt x="62553" y="510778"/>
                  <a:pt x="40899" y="501809"/>
                  <a:pt x="24934" y="485844"/>
                </a:cubicBezTo>
                <a:cubicBezTo>
                  <a:pt x="8969" y="469879"/>
                  <a:pt x="0" y="448225"/>
                  <a:pt x="0" y="425647"/>
                </a:cubicBezTo>
                <a:lnTo>
                  <a:pt x="0" y="851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chemeClr val="tx1"/>
                </a:solidFill>
              </a:rPr>
              <a:t> </a:t>
            </a:r>
            <a:r>
              <a:rPr lang="ko-KR" altLang="en-US" sz="2400" dirty="0" err="1" smtClean="0">
                <a:solidFill>
                  <a:schemeClr val="tx1"/>
                </a:solidFill>
              </a:rPr>
              <a:t>툴리틀</a:t>
            </a:r>
            <a:r>
              <a:rPr lang="ko-KR" altLang="en-US" sz="2400" dirty="0" smtClean="0">
                <a:solidFill>
                  <a:schemeClr val="tx1"/>
                </a:solidFill>
              </a:rPr>
              <a:t> 공습 </a:t>
            </a:r>
            <a:r>
              <a:rPr lang="en-US" altLang="ko-KR" sz="2400" dirty="0" smtClean="0">
                <a:solidFill>
                  <a:schemeClr val="tx1"/>
                </a:solidFill>
              </a:rPr>
              <a:t>1942</a:t>
            </a:r>
            <a:r>
              <a:rPr lang="ko-KR" altLang="en-US" sz="2400" dirty="0" smtClean="0">
                <a:solidFill>
                  <a:schemeClr val="tx1"/>
                </a:solidFill>
              </a:rPr>
              <a:t>년 </a:t>
            </a:r>
            <a:r>
              <a:rPr lang="en-US" altLang="ko-KR" sz="2400" dirty="0" smtClean="0">
                <a:solidFill>
                  <a:schemeClr val="tx1"/>
                </a:solidFill>
              </a:rPr>
              <a:t>4</a:t>
            </a:r>
            <a:r>
              <a:rPr lang="ko-KR" altLang="en-US" sz="2400" dirty="0" smtClean="0">
                <a:solidFill>
                  <a:schemeClr val="tx1"/>
                </a:solidFill>
              </a:rPr>
              <a:t>월 </a:t>
            </a:r>
            <a:r>
              <a:rPr lang="en-US" altLang="ko-KR" sz="2400" dirty="0" smtClean="0">
                <a:solidFill>
                  <a:schemeClr val="tx1"/>
                </a:solidFill>
              </a:rPr>
              <a:t>18</a:t>
            </a:r>
            <a:r>
              <a:rPr lang="ko-KR" altLang="en-US" sz="2400" dirty="0" smtClean="0">
                <a:solidFill>
                  <a:schemeClr val="tx1"/>
                </a:solidFill>
              </a:rPr>
              <a:t>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4386" y="4214818"/>
            <a:ext cx="5012911" cy="461665"/>
          </a:xfrm>
          <a:custGeom>
            <a:avLst/>
            <a:gdLst>
              <a:gd name="connsiteX0" fmla="*/ 0 w 5142755"/>
              <a:gd name="connsiteY0" fmla="*/ 85131 h 510778"/>
              <a:gd name="connsiteX1" fmla="*/ 24934 w 5142755"/>
              <a:gd name="connsiteY1" fmla="*/ 24934 h 510778"/>
              <a:gd name="connsiteX2" fmla="*/ 85131 w 5142755"/>
              <a:gd name="connsiteY2" fmla="*/ 0 h 510778"/>
              <a:gd name="connsiteX3" fmla="*/ 5057624 w 5142755"/>
              <a:gd name="connsiteY3" fmla="*/ 0 h 510778"/>
              <a:gd name="connsiteX4" fmla="*/ 5117821 w 5142755"/>
              <a:gd name="connsiteY4" fmla="*/ 24934 h 510778"/>
              <a:gd name="connsiteX5" fmla="*/ 5142755 w 5142755"/>
              <a:gd name="connsiteY5" fmla="*/ 85131 h 510778"/>
              <a:gd name="connsiteX6" fmla="*/ 5142755 w 5142755"/>
              <a:gd name="connsiteY6" fmla="*/ 425647 h 510778"/>
              <a:gd name="connsiteX7" fmla="*/ 5117821 w 5142755"/>
              <a:gd name="connsiteY7" fmla="*/ 485844 h 510778"/>
              <a:gd name="connsiteX8" fmla="*/ 5057624 w 5142755"/>
              <a:gd name="connsiteY8" fmla="*/ 510778 h 510778"/>
              <a:gd name="connsiteX9" fmla="*/ 85131 w 5142755"/>
              <a:gd name="connsiteY9" fmla="*/ 510778 h 510778"/>
              <a:gd name="connsiteX10" fmla="*/ 24934 w 5142755"/>
              <a:gd name="connsiteY10" fmla="*/ 485844 h 510778"/>
              <a:gd name="connsiteX11" fmla="*/ 0 w 5142755"/>
              <a:gd name="connsiteY11" fmla="*/ 425647 h 510778"/>
              <a:gd name="connsiteX12" fmla="*/ 0 w 5142755"/>
              <a:gd name="connsiteY12" fmla="*/ 85131 h 5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42755" h="510778">
                <a:moveTo>
                  <a:pt x="0" y="85131"/>
                </a:moveTo>
                <a:cubicBezTo>
                  <a:pt x="0" y="62553"/>
                  <a:pt x="8969" y="40899"/>
                  <a:pt x="24934" y="24934"/>
                </a:cubicBezTo>
                <a:cubicBezTo>
                  <a:pt x="40899" y="8969"/>
                  <a:pt x="62553" y="0"/>
                  <a:pt x="85131" y="0"/>
                </a:cubicBezTo>
                <a:lnTo>
                  <a:pt x="5057624" y="0"/>
                </a:lnTo>
                <a:cubicBezTo>
                  <a:pt x="5080202" y="0"/>
                  <a:pt x="5101856" y="8969"/>
                  <a:pt x="5117821" y="24934"/>
                </a:cubicBezTo>
                <a:cubicBezTo>
                  <a:pt x="5133786" y="40899"/>
                  <a:pt x="5142755" y="62553"/>
                  <a:pt x="5142755" y="85131"/>
                </a:cubicBezTo>
                <a:lnTo>
                  <a:pt x="5142755" y="425647"/>
                </a:lnTo>
                <a:cubicBezTo>
                  <a:pt x="5142755" y="448225"/>
                  <a:pt x="5133786" y="469879"/>
                  <a:pt x="5117821" y="485844"/>
                </a:cubicBezTo>
                <a:cubicBezTo>
                  <a:pt x="5101856" y="501809"/>
                  <a:pt x="5080202" y="510778"/>
                  <a:pt x="5057624" y="510778"/>
                </a:cubicBezTo>
                <a:lnTo>
                  <a:pt x="85131" y="510778"/>
                </a:lnTo>
                <a:cubicBezTo>
                  <a:pt x="62553" y="510778"/>
                  <a:pt x="40899" y="501809"/>
                  <a:pt x="24934" y="485844"/>
                </a:cubicBezTo>
                <a:cubicBezTo>
                  <a:pt x="8969" y="469879"/>
                  <a:pt x="0" y="448225"/>
                  <a:pt x="0" y="425647"/>
                </a:cubicBezTo>
                <a:lnTo>
                  <a:pt x="0" y="851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chemeClr val="tx1"/>
                </a:solidFill>
              </a:rPr>
              <a:t> 쿠릴 열도 폭격 </a:t>
            </a:r>
            <a:r>
              <a:rPr lang="en-US" altLang="ko-KR" sz="2400" dirty="0" smtClean="0">
                <a:solidFill>
                  <a:schemeClr val="tx1"/>
                </a:solidFill>
              </a:rPr>
              <a:t>1943</a:t>
            </a:r>
            <a:r>
              <a:rPr lang="ko-KR" altLang="en-US" sz="2400" dirty="0" smtClean="0">
                <a:solidFill>
                  <a:schemeClr val="tx1"/>
                </a:solidFill>
              </a:rPr>
              <a:t>년 </a:t>
            </a:r>
            <a:r>
              <a:rPr lang="en-US" altLang="ko-KR" sz="2400" dirty="0" smtClean="0">
                <a:solidFill>
                  <a:schemeClr val="tx1"/>
                </a:solidFill>
              </a:rPr>
              <a:t>6</a:t>
            </a:r>
            <a:r>
              <a:rPr lang="ko-KR" altLang="en-US" sz="2400" dirty="0" smtClean="0">
                <a:solidFill>
                  <a:schemeClr val="tx1"/>
                </a:solidFill>
              </a:rPr>
              <a:t>월</a:t>
            </a:r>
            <a:r>
              <a:rPr lang="en-US" altLang="ko-KR" sz="2400" dirty="0" smtClean="0">
                <a:solidFill>
                  <a:schemeClr val="tx1"/>
                </a:solidFill>
              </a:rPr>
              <a:t>~11</a:t>
            </a:r>
            <a:r>
              <a:rPr lang="ko-KR" altLang="en-US" sz="2400" dirty="0" smtClean="0">
                <a:solidFill>
                  <a:schemeClr val="tx1"/>
                </a:solidFill>
              </a:rPr>
              <a:t>월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785982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31137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00364" y="357166"/>
            <a:ext cx="3134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err="1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툴리틀</a:t>
            </a:r>
            <a:r>
              <a:rPr lang="ko-KR" altLang="en-US" sz="4400" b="1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 공습</a:t>
            </a:r>
            <a:endParaRPr lang="ko-KR" altLang="en-US" sz="4400" b="1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pic>
        <p:nvPicPr>
          <p:cNvPr id="4" name="_x171377608" descr="EMB0000091421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285992"/>
            <a:ext cx="4118376" cy="2681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910" y="1785926"/>
            <a:ext cx="4143404" cy="877163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sz="1700" dirty="0" smtClean="0">
                <a:solidFill>
                  <a:schemeClr val="tx1"/>
                </a:solidFill>
              </a:rPr>
              <a:t> 미국 육군 항공대의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제임스</a:t>
            </a:r>
            <a:r>
              <a:rPr lang="ko-KR" altLang="en-US" sz="1700" dirty="0" smtClean="0">
                <a:solidFill>
                  <a:schemeClr val="tx1"/>
                </a:solidFill>
              </a:rPr>
              <a:t>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해롤드</a:t>
            </a:r>
            <a:r>
              <a:rPr lang="ko-KR" altLang="en-US" sz="1700" dirty="0" smtClean="0">
                <a:solidFill>
                  <a:schemeClr val="tx1"/>
                </a:solidFill>
              </a:rPr>
              <a:t>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둘리틀</a:t>
            </a:r>
            <a:r>
              <a:rPr lang="ko-KR" altLang="en-US" sz="1700" dirty="0" smtClean="0">
                <a:solidFill>
                  <a:schemeClr val="tx1"/>
                </a:solidFill>
              </a:rPr>
              <a:t> 중장이 이끄는 부대가 일본 도쿄 공습을 위해 출병</a:t>
            </a:r>
            <a:r>
              <a:rPr lang="en-US" altLang="ko-KR" sz="1700" dirty="0" smtClean="0">
                <a:solidFill>
                  <a:schemeClr val="tx1"/>
                </a:solidFill>
              </a:rPr>
              <a:t>.</a:t>
            </a:r>
            <a:endParaRPr lang="ko-KR" altLang="en-US" sz="17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928934"/>
            <a:ext cx="4143404" cy="1138773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sz="1700" dirty="0" smtClean="0">
                <a:solidFill>
                  <a:schemeClr val="tx1"/>
                </a:solidFill>
              </a:rPr>
              <a:t> 미국 공군은 도쿄</a:t>
            </a:r>
            <a:r>
              <a:rPr lang="en-US" altLang="ko-KR" sz="1700" dirty="0" smtClean="0">
                <a:solidFill>
                  <a:schemeClr val="tx1"/>
                </a:solidFill>
              </a:rPr>
              <a:t>,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가와사키</a:t>
            </a:r>
            <a:r>
              <a:rPr lang="en-US" altLang="ko-KR" sz="1700" dirty="0" smtClean="0">
                <a:solidFill>
                  <a:schemeClr val="tx1"/>
                </a:solidFill>
              </a:rPr>
              <a:t>,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요코스카</a:t>
            </a:r>
            <a:r>
              <a:rPr lang="en-US" altLang="ko-KR" sz="1700" dirty="0" smtClean="0">
                <a:solidFill>
                  <a:schemeClr val="tx1"/>
                </a:solidFill>
              </a:rPr>
              <a:t>,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고베</a:t>
            </a:r>
            <a:r>
              <a:rPr lang="en-US" altLang="ko-KR" sz="1700" dirty="0" smtClean="0">
                <a:solidFill>
                  <a:schemeClr val="tx1"/>
                </a:solidFill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</a:rPr>
              <a:t>나고야를 공습하여</a:t>
            </a:r>
            <a:r>
              <a:rPr lang="en-US" altLang="ko-KR" sz="1700" dirty="0" smtClean="0">
                <a:solidFill>
                  <a:schemeClr val="tx1"/>
                </a:solidFill>
              </a:rPr>
              <a:t> </a:t>
            </a:r>
            <a:r>
              <a:rPr lang="ko-KR" altLang="en-US" sz="1700" dirty="0" smtClean="0">
                <a:solidFill>
                  <a:schemeClr val="tx1"/>
                </a:solidFill>
              </a:rPr>
              <a:t>가옥에 피해를 입혔으나 일본군에게 큰 피해는 입히지는 못 함</a:t>
            </a:r>
            <a:r>
              <a:rPr lang="en-US" altLang="ko-KR" sz="1700" dirty="0" smtClean="0">
                <a:solidFill>
                  <a:schemeClr val="tx1"/>
                </a:solidFill>
              </a:rPr>
              <a:t>.</a:t>
            </a:r>
            <a:endParaRPr lang="ko-KR" altLang="en-US" sz="17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357694"/>
            <a:ext cx="4071966" cy="615553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sz="1700" dirty="0" smtClean="0">
                <a:solidFill>
                  <a:schemeClr val="tx1"/>
                </a:solidFill>
              </a:rPr>
              <a:t>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둘리틀</a:t>
            </a:r>
            <a:r>
              <a:rPr lang="ko-KR" altLang="en-US" sz="1700" dirty="0" smtClean="0">
                <a:solidFill>
                  <a:schemeClr val="tx1"/>
                </a:solidFill>
              </a:rPr>
              <a:t> 공습은 일본 본토 공습의 첫 막을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열음</a:t>
            </a:r>
            <a:r>
              <a:rPr lang="en-US" altLang="ko-KR" sz="1700" dirty="0" smtClean="0">
                <a:solidFill>
                  <a:schemeClr val="tx1"/>
                </a:solidFill>
              </a:rPr>
              <a:t>.</a:t>
            </a:r>
            <a:endParaRPr lang="ko-KR" altLang="en-US" sz="17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5517232"/>
            <a:ext cx="4738953" cy="369332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1"/>
                </a:solidFill>
              </a:rPr>
              <a:t> 간접적으로는 </a:t>
            </a:r>
            <a:r>
              <a:rPr lang="ko-KR" altLang="en-US" dirty="0" err="1" smtClean="0">
                <a:solidFill>
                  <a:schemeClr val="tx1"/>
                </a:solidFill>
              </a:rPr>
              <a:t>미드웨이</a:t>
            </a:r>
            <a:r>
              <a:rPr lang="ko-KR" altLang="en-US" dirty="0" smtClean="0">
                <a:solidFill>
                  <a:schemeClr val="tx1"/>
                </a:solidFill>
              </a:rPr>
              <a:t> 해전의 원인이 됨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2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-866" y="208832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4883" y="3742324"/>
            <a:ext cx="4050009" cy="22695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0364" y="357166"/>
            <a:ext cx="3134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err="1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툴리틀</a:t>
            </a:r>
            <a:r>
              <a:rPr lang="ko-KR" altLang="en-US" sz="4400" b="1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 공습</a:t>
            </a:r>
            <a:endParaRPr lang="ko-KR" altLang="en-US" sz="4400" b="1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143" y="3820343"/>
            <a:ext cx="3900009" cy="2191491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338365"/>
            <a:ext cx="4103469" cy="229946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7817" y="1550833"/>
            <a:ext cx="3900009" cy="21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1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1236</Words>
  <Application>Microsoft Office PowerPoint</Application>
  <PresentationFormat>화면 슬라이드 쇼(4:3)</PresentationFormat>
  <Paragraphs>147</Paragraphs>
  <Slides>32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</vt:vector>
  </TitlesOfParts>
  <Company>auney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Windows 사용자</cp:lastModifiedBy>
  <cp:revision>64</cp:revision>
  <dcterms:created xsi:type="dcterms:W3CDTF">2014-02-02T16:21:13Z</dcterms:created>
  <dcterms:modified xsi:type="dcterms:W3CDTF">2014-11-05T13:18:04Z</dcterms:modified>
</cp:coreProperties>
</file>