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7"/>
  </p:notesMasterIdLst>
  <p:sldIdLst>
    <p:sldId id="333" r:id="rId2"/>
    <p:sldId id="334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256" r:id="rId38"/>
    <p:sldId id="257" r:id="rId39"/>
    <p:sldId id="263" r:id="rId40"/>
    <p:sldId id="284" r:id="rId41"/>
    <p:sldId id="260" r:id="rId42"/>
    <p:sldId id="265" r:id="rId43"/>
    <p:sldId id="285" r:id="rId44"/>
    <p:sldId id="275" r:id="rId45"/>
    <p:sldId id="276" r:id="rId46"/>
    <p:sldId id="259" r:id="rId47"/>
    <p:sldId id="261" r:id="rId48"/>
    <p:sldId id="267" r:id="rId49"/>
    <p:sldId id="262" r:id="rId50"/>
    <p:sldId id="264" r:id="rId51"/>
    <p:sldId id="295" r:id="rId52"/>
    <p:sldId id="281" r:id="rId53"/>
    <p:sldId id="266" r:id="rId54"/>
    <p:sldId id="288" r:id="rId55"/>
    <p:sldId id="289" r:id="rId56"/>
    <p:sldId id="277" r:id="rId57"/>
    <p:sldId id="278" r:id="rId58"/>
    <p:sldId id="283" r:id="rId59"/>
    <p:sldId id="286" r:id="rId60"/>
    <p:sldId id="297" r:id="rId61"/>
    <p:sldId id="268" r:id="rId62"/>
    <p:sldId id="291" r:id="rId63"/>
    <p:sldId id="290" r:id="rId64"/>
    <p:sldId id="292" r:id="rId65"/>
    <p:sldId id="273" r:id="rId66"/>
    <p:sldId id="272" r:id="rId67"/>
    <p:sldId id="294" r:id="rId68"/>
    <p:sldId id="274" r:id="rId69"/>
    <p:sldId id="280" r:id="rId70"/>
    <p:sldId id="269" r:id="rId71"/>
    <p:sldId id="296" r:id="rId72"/>
    <p:sldId id="293" r:id="rId73"/>
    <p:sldId id="270" r:id="rId74"/>
    <p:sldId id="298" r:id="rId75"/>
    <p:sldId id="335" r:id="rId7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제목 없는 구역" id="{8783DAF8-021A-41F1-AB9E-1F2552809294}">
          <p14:sldIdLst>
            <p14:sldId id="333"/>
            <p14:sldId id="334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256"/>
            <p14:sldId id="257"/>
            <p14:sldId id="263"/>
            <p14:sldId id="284"/>
            <p14:sldId id="260"/>
            <p14:sldId id="265"/>
            <p14:sldId id="285"/>
            <p14:sldId id="275"/>
            <p14:sldId id="276"/>
            <p14:sldId id="259"/>
            <p14:sldId id="261"/>
            <p14:sldId id="267"/>
            <p14:sldId id="262"/>
            <p14:sldId id="264"/>
            <p14:sldId id="295"/>
            <p14:sldId id="281"/>
            <p14:sldId id="266"/>
            <p14:sldId id="288"/>
            <p14:sldId id="289"/>
            <p14:sldId id="277"/>
            <p14:sldId id="278"/>
            <p14:sldId id="283"/>
            <p14:sldId id="286"/>
            <p14:sldId id="297"/>
            <p14:sldId id="268"/>
            <p14:sldId id="291"/>
            <p14:sldId id="290"/>
            <p14:sldId id="292"/>
            <p14:sldId id="273"/>
            <p14:sldId id="272"/>
            <p14:sldId id="294"/>
            <p14:sldId id="274"/>
            <p14:sldId id="280"/>
            <p14:sldId id="269"/>
            <p14:sldId id="296"/>
            <p14:sldId id="293"/>
            <p14:sldId id="270"/>
            <p14:sldId id="298"/>
            <p14:sldId id="33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1E822-7714-4281-977D-DC94DDA0E33A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C6B60-B42A-43BB-A5B8-68BBCD88AF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9182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대각선 방향의 모서리가 둥근 사각형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9" name="날짜 개체 틀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바닥글 개체 틀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3" name="그림 개체 틀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ko-KR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그림을 추가하려면 아이콘을 클릭하십시오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대각선 방향의 모서리가 둥근 사각형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ko-KR" alt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CFED1EB-440C-4B27-AA21-83235DB2A427}" type="datetimeFigureOut">
              <a:rPr lang="ko-KR" altLang="en-US" smtClean="0"/>
              <a:t>2014-10-30</a:t>
            </a:fld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6AB4EC3C-6A62-4D1C-B123-01949636F33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1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1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1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1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1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1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1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1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1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1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33374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전전 </a:t>
            </a:r>
            <a:r>
              <a:rPr lang="ko-KR" altLang="en-US" sz="4400" b="1" dirty="0" err="1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쇼와시대와</a:t>
            </a:r>
            <a:r>
              <a:rPr lang="ko-KR" altLang="en-US" sz="4400" b="1" dirty="0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제 </a:t>
            </a:r>
            <a:r>
              <a:rPr lang="en-US" altLang="ko-KR" sz="4400" b="1" dirty="0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4400" b="1" dirty="0" err="1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차세계대전</a:t>
            </a:r>
            <a:endParaRPr lang="ko-KR" altLang="en-US" sz="4400" b="1" dirty="0">
              <a:solidFill>
                <a:srgbClr val="FFC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5996" y="2420888"/>
            <a:ext cx="4032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노현진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정성철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강미리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김연수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박재희</a:t>
            </a:r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endParaRPr lang="en-US" altLang="ko-KR" sz="3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20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쇼와시대의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정치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406" y="1214422"/>
            <a:ext cx="9072594" cy="564357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▶ </a:t>
            </a:r>
            <a:r>
              <a:rPr lang="ko-KR" altLang="en-US" sz="2400" u="sng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정당정치의 </a:t>
            </a:r>
            <a:r>
              <a:rPr lang="ko-KR" altLang="en-US" sz="2400" u="sng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endParaRPr lang="en-US" altLang="ko-KR" sz="2400" u="sng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  <a:buNone/>
            </a:pPr>
            <a:endParaRPr lang="en-US" altLang="ko-KR" sz="12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만주사변이 진행되는 동안 군부의 청년 장교와 우익들에 의한 급진적 국가 개조 움직임이 본격화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en-US" altLang="ko-KR" sz="9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혁신파는 지배층의 부패와 무능이 원인이라고 하면서 이들을 무너뜨리고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군부 중심의 강력한 내각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을 구성해야 한다고 주장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1932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년에는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혈맹단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사건을 일으켜 암살을 자행하였고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5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15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일에는 해군 청년 장교들이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이누카이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수상을 사살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하는 사건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(5·15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사건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을 일으켜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정당 내각을 붕괴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시킴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en-US" altLang="ko-KR" sz="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마지막 원로인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사이온지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긴모치는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후계 수상 후보로 조선 총독 출신의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사이토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마코토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齊藤實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1858~1936)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를 추천해 지난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년간의 정당 내각은 그 종언을 고하게 됨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b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8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쇼와시대의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사회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파시즘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국수주의적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권위주의적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반공적인 정치적 주의 및 운동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  <a:buNone/>
            </a:pP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▶ </a:t>
            </a:r>
            <a:r>
              <a:rPr lang="ko-KR" altLang="en-US" sz="2000" u="sng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 파시즘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특징은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천황제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파시즘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천황신앙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천황에 대한 충성을 극대화함으로써 국민의 의식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·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생활을 획일화하고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일본민족의 우월성 강조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전쟁을 미화하는 것이다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따라서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천황제는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지배체제의 중심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 파시즘은 독일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이탈리아의 파시즘과 동맹하여 제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세계대전을 일으켰다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내용 개체 틀 3" descr="ddd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5" y="4437112"/>
            <a:ext cx="5696745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9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쇼와시대의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사회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▶ </a:t>
            </a:r>
            <a:r>
              <a:rPr lang="ko-KR" altLang="en-US" sz="2400" u="sng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일본의 군사 </a:t>
            </a:r>
            <a:r>
              <a:rPr lang="ko-KR" altLang="en-US" sz="2400" u="sng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파시즘</a:t>
            </a:r>
            <a:endParaRPr lang="en-US" altLang="ko-KR" sz="2400" u="sng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  <a:buNone/>
            </a:pPr>
            <a:endParaRPr lang="ko-KR" altLang="en-US" sz="2400" u="sng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경제대공황으로 인해 큰 타격을 받은 일본이 이를 타개하기 위해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만주를 침략함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으로써 시작되었다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1937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중일전쟁 이후부터 본격적으로 전체주의 체제에 돌입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당시 식민지이던 조선에서도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조선인들이 일본의 침략전쟁에 희생할 것을 강요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하였다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ko-KR" altLang="en-US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국민정신총동원조선연맹과 국민총력조선연맹은 일본 군국주의 파시즘 체제의 총괄기구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663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쇼와시대의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문화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>
            <a:noAutofit/>
          </a:bodyPr>
          <a:lstStyle/>
          <a:p>
            <a:pPr fontAlgn="base">
              <a:lnSpc>
                <a:spcPct val="170000"/>
              </a:lnSpc>
            </a:pP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昭和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시대 문화의 특색은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대중 문화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관심을 보이기 시작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fontAlgn="base">
              <a:lnSpc>
                <a:spcPct val="170000"/>
              </a:lnSpc>
            </a:pP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학문과 사상 분야에서의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자유주의적 분위기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형성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 fontAlgn="base">
              <a:lnSpc>
                <a:spcPct val="170000"/>
              </a:lnSpc>
            </a:pP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의무교육으로 인해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취학률이 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97%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를 넘어섰고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대부분의 사람이 문자 해독이 가능해짐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 fontAlgn="base">
              <a:lnSpc>
                <a:spcPct val="170000"/>
              </a:lnSpc>
            </a:pP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1925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년에는 도쿄와 오사카에서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라디오 방송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 시작되었고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점차 전국으로 확대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 fontAlgn="base">
              <a:lnSpc>
                <a:spcPct val="170000"/>
              </a:lnSpc>
            </a:pP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학문 분야에서는 </a:t>
            </a:r>
            <a:r>
              <a:rPr lang="ko-KR" altLang="en-US" sz="1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다이쇼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데모크라시의 자유주의 분위기에 힘입어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인문</a:t>
            </a:r>
            <a:r>
              <a:rPr lang="en-US" altLang="ko-KR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사회 과학의 연구가 확대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 fontAlgn="base">
              <a:lnSpc>
                <a:spcPct val="170000"/>
              </a:lnSpc>
            </a:pP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관동대지진 이후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백화점이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대중화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1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>
              <a:lnSpc>
                <a:spcPct val="170000"/>
              </a:lnSpc>
            </a:pP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 초기에 들어와서는 전철이 급증하면서 철도회사가 터미널에 만든 백화점도 등장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1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>
              <a:lnSpc>
                <a:spcPct val="170000"/>
              </a:lnSpc>
            </a:pP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백화점을 중심으로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도심의 번화가가 형성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ko-KR" altLang="en-US" sz="1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>
              <a:lnSpc>
                <a:spcPct val="170000"/>
              </a:lnSpc>
            </a:pPr>
            <a:r>
              <a:rPr lang="ko-KR" altLang="en-US" sz="16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다이쇼시대에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커피숍이 대중화</a:t>
            </a: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 되었고 이후 커피숍은 하나의 산업으로 자리 잡아 곳곳에 점포가 생김</a:t>
            </a:r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ko-KR" altLang="en-US" sz="1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30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일본의 만주침략</a:t>
            </a:r>
            <a:endParaRPr lang="ko-KR" altLang="en-US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158" y="1428736"/>
            <a:ext cx="8401080" cy="5143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만주사변의 배경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pPr>
              <a:buNone/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- </a:t>
            </a:r>
            <a:r>
              <a:rPr lang="ko-KR" altLang="en-US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군국주의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물결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- </a:t>
            </a:r>
            <a:r>
              <a:rPr lang="ko-KR" altLang="en-US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청일전쟁 </a:t>
            </a:r>
            <a:r>
              <a:rPr lang="en-US" altLang="ko-KR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勝</a:t>
            </a:r>
            <a:r>
              <a:rPr lang="en-US" altLang="ko-KR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→ 전쟁 보상 → 경제 부흥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조선 식민지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→ 식민지 경제 발전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중국 민중의 </a:t>
            </a:r>
            <a:r>
              <a:rPr lang="ko-KR" altLang="en-US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반발</a:t>
            </a:r>
            <a:r>
              <a:rPr lang="ko-KR" altLang="en-US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확산</a:t>
            </a:r>
            <a:endParaRPr lang="en-US" altLang="ko-KR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미국 정부 개입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→ 중국 내 일본 이권 저해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- 1929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ko-KR" altLang="en-US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세계 경제 대공황 </a:t>
            </a:r>
            <a:endParaRPr lang="en-US" altLang="ko-KR" u="sng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-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중국의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장쮀린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’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→ </a:t>
            </a:r>
            <a:r>
              <a:rPr lang="ko-KR" altLang="en-US" sz="4000" b="1" u="sng" dirty="0" err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미츠야</a:t>
            </a:r>
            <a:r>
              <a:rPr lang="ko-KR" altLang="en-US" sz="4000" b="1" u="sng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협정</a:t>
            </a:r>
            <a:endParaRPr lang="en-US" altLang="ko-KR" sz="4000" b="1" u="sng" dirty="0" smtClean="0">
              <a:solidFill>
                <a:srgbClr val="0070C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endParaRPr lang="ko-KR" altLang="en-US" dirty="0"/>
          </a:p>
        </p:txBody>
      </p:sp>
      <p:sp>
        <p:nvSpPr>
          <p:cNvPr id="4" name="곱셈 기호 3"/>
          <p:cNvSpPr/>
          <p:nvPr/>
        </p:nvSpPr>
        <p:spPr>
          <a:xfrm>
            <a:off x="2555776" y="4437112"/>
            <a:ext cx="1714512" cy="1928826"/>
          </a:xfrm>
          <a:prstGeom prst="mathMultiply">
            <a:avLst>
              <a:gd name="adj1" fmla="val 921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68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/>
          <a:lstStyle/>
          <a:p>
            <a:pPr>
              <a:buNone/>
            </a:pP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만주사변의 전개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pPr algn="ctr">
              <a:buNone/>
            </a:pP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히로히토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천황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 정부의 </a:t>
            </a:r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반대</a:t>
            </a:r>
            <a:endParaRPr lang="en-US" altLang="ko-KR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buNone/>
            </a:pPr>
            <a:r>
              <a:rPr lang="en-US" altLang="ko-KR" b="1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But </a:t>
            </a:r>
            <a:r>
              <a:rPr lang="en-US" altLang="ko-KR" b="1" u="sng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b="1" u="sng" dirty="0" err="1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이시하라</a:t>
            </a:r>
            <a:r>
              <a:rPr lang="ko-KR" altLang="en-US" b="1" u="sng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b="1" u="sng" dirty="0" err="1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칸지</a:t>
            </a:r>
            <a:r>
              <a:rPr lang="en-US" altLang="ko-KR" b="1" u="sng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en-US" altLang="ko-KR" b="1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b="1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중령 중심</a:t>
            </a:r>
            <a:endParaRPr lang="ko-KR" altLang="en-US" b="1" dirty="0">
              <a:solidFill>
                <a:srgbClr val="7030A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순서도: 순차적 액세스 저장소 6"/>
          <p:cNvSpPr/>
          <p:nvPr/>
        </p:nvSpPr>
        <p:spPr>
          <a:xfrm>
            <a:off x="714348" y="2714620"/>
            <a:ext cx="7715304" cy="3643338"/>
          </a:xfrm>
          <a:prstGeom prst="flowChartMagneticTap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800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endParaRPr lang="en-US" altLang="ko-KR" sz="28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Why? </a:t>
            </a:r>
            <a:r>
              <a:rPr lang="ko-KR" altLang="en-US" sz="2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만주의 풍부한 </a:t>
            </a:r>
            <a:r>
              <a:rPr lang="ko-KR" altLang="en-US" sz="2800" i="1" u="sng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광물자원</a:t>
            </a:r>
            <a:r>
              <a:rPr lang="ko-KR" altLang="en-US" sz="28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은 전략적 가치</a:t>
            </a:r>
            <a:r>
              <a:rPr lang="en-US" altLang="ko-KR" sz="28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algn="ctr"/>
            <a:r>
              <a:rPr lang="ko-KR" altLang="en-US" sz="2800" i="1" u="sng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비옥한 평원 </a:t>
            </a:r>
            <a:r>
              <a:rPr lang="ko-KR" altLang="en-US" sz="28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은 </a:t>
            </a:r>
            <a:r>
              <a:rPr lang="ko-KR" altLang="en-US" sz="2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이주농민에게 안성맞춤인 땅으로서</a:t>
            </a:r>
            <a:r>
              <a:rPr lang="en-US" altLang="ko-KR" sz="2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endParaRPr lang="en-US" altLang="ko-KR" sz="2800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일본의 </a:t>
            </a:r>
            <a:r>
              <a:rPr lang="ko-KR" altLang="en-US" sz="2800" dirty="0" err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인구압과</a:t>
            </a:r>
            <a:r>
              <a:rPr lang="ko-KR" altLang="en-US" sz="2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농촌빈곤을 </a:t>
            </a:r>
            <a:endParaRPr lang="en-US" altLang="ko-KR" sz="2800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28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완화</a:t>
            </a:r>
            <a:endParaRPr lang="ko-KR" altLang="en-US" sz="28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순서도: 순차적 액세스 저장소 7"/>
          <p:cNvSpPr/>
          <p:nvPr/>
        </p:nvSpPr>
        <p:spPr>
          <a:xfrm>
            <a:off x="611560" y="2714620"/>
            <a:ext cx="7715304" cy="3643338"/>
          </a:xfrm>
          <a:prstGeom prst="flowChartMagneticTap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800" b="1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800" b="1" u="sng" dirty="0" smtClean="0">
                <a:solidFill>
                  <a:schemeClr val="bg1"/>
                </a:solidFill>
              </a:rPr>
              <a:t>비밀 행동 실시</a:t>
            </a:r>
            <a:r>
              <a:rPr lang="en-US" altLang="ko-KR" sz="2800" b="1" u="sng" dirty="0" smtClean="0">
                <a:solidFill>
                  <a:schemeClr val="bg1"/>
                </a:solidFill>
              </a:rPr>
              <a:t>…</a:t>
            </a:r>
            <a:endParaRPr lang="en-US" altLang="ko-KR" sz="2800" b="1" u="sng" dirty="0">
              <a:solidFill>
                <a:schemeClr val="bg1"/>
              </a:solidFill>
            </a:endParaRPr>
          </a:p>
          <a:p>
            <a:pPr algn="ctr"/>
            <a:r>
              <a:rPr lang="en-US" altLang="ko-KR" sz="6000" b="1" i="1" u="sng" dirty="0" smtClean="0">
                <a:solidFill>
                  <a:schemeClr val="bg1"/>
                </a:solidFill>
              </a:rPr>
              <a:t>‘</a:t>
            </a:r>
            <a:r>
              <a:rPr lang="ko-KR" altLang="en-US" sz="6000" b="1" i="1" u="sng" dirty="0" smtClean="0">
                <a:solidFill>
                  <a:schemeClr val="bg1"/>
                </a:solidFill>
              </a:rPr>
              <a:t>남만주 </a:t>
            </a:r>
            <a:endParaRPr lang="en-US" altLang="ko-KR" sz="6000" b="1" i="1" u="sng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6000" b="1" i="1" u="sng" dirty="0" smtClean="0">
                <a:solidFill>
                  <a:schemeClr val="bg1"/>
                </a:solidFill>
              </a:rPr>
              <a:t>폭파 사건</a:t>
            </a:r>
            <a:r>
              <a:rPr lang="en-US" altLang="ko-KR" sz="6000" b="1" i="1" u="sng" dirty="0" smtClean="0">
                <a:solidFill>
                  <a:schemeClr val="bg1"/>
                </a:solidFill>
              </a:rPr>
              <a:t>’</a:t>
            </a:r>
          </a:p>
          <a:p>
            <a:pPr algn="ctr"/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0100" y="500042"/>
            <a:ext cx="7358114" cy="6000792"/>
          </a:xfrm>
        </p:spPr>
        <p:txBody>
          <a:bodyPr/>
          <a:lstStyle/>
          <a:p>
            <a:pPr>
              <a:buNone/>
            </a:pP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만주사변의 전개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pPr>
              <a:buNone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◆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1932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만주 주요 지역 점령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◆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1932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3600" b="1" u="sng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푸이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만주국</a:t>
            </a:r>
            <a:r>
              <a:rPr lang="en-US" altLang="ko-KR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’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세움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buNone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◇중국의 국제 연맹 제소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◆영국의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리튼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(Lytton)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조사단 파견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◆일본 국내에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급진적 국가 개조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움직임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1931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10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쿠데타 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계획</a:t>
            </a:r>
          </a:p>
          <a:p>
            <a:pPr>
              <a:buNone/>
            </a:pP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- 1931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b="1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5·15 </a:t>
            </a:r>
            <a:r>
              <a:rPr lang="ko-KR" altLang="en-US" b="1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사건</a:t>
            </a:r>
            <a:endParaRPr lang="en-US" altLang="ko-KR" b="1" u="sng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◆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1933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일본 국제연맹 탈퇴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endParaRPr lang="ko-KR" altLang="en-US" b="1" u="sng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pPr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79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0034" y="2071678"/>
            <a:ext cx="8229600" cy="2428893"/>
          </a:xfrm>
          <a:solidFill>
            <a:schemeClr val="tx2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altLang="ko-KR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만주사변 후</a:t>
            </a:r>
            <a:r>
              <a:rPr lang="en-US" altLang="ko-KR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일본의 성장</a:t>
            </a:r>
            <a:r>
              <a:rPr lang="en-US" altLang="ko-KR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pPr>
              <a:buNone/>
            </a:pPr>
            <a:endParaRPr lang="en-US" altLang="ko-KR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buNone/>
            </a:pPr>
            <a:r>
              <a:rPr lang="ko-KR" altLang="en-US" u="sng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군수 </a:t>
            </a:r>
            <a:r>
              <a:rPr lang="ko-KR" altLang="en-US" u="sng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경기 와 수출 증진</a:t>
            </a:r>
            <a:r>
              <a:rPr lang="en-US" altLang="ko-KR" u="sng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u="sng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u="sng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산업계는 활기</a:t>
            </a:r>
            <a:endParaRPr lang="en-US" altLang="ko-KR" u="sng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buNone/>
            </a:pPr>
            <a:r>
              <a:rPr lang="ko-KR" altLang="en-US" u="sng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특히</a:t>
            </a:r>
            <a:r>
              <a:rPr lang="en-US" altLang="ko-KR" u="sng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u="sng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군수 산업</a:t>
            </a:r>
            <a:r>
              <a:rPr lang="ko-KR" altLang="en-US" u="sng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</a:t>
            </a:r>
            <a:r>
              <a:rPr lang="ko-KR" altLang="en-US" u="sng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u="sng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중화학 공업</a:t>
            </a:r>
            <a:r>
              <a:rPr lang="ko-KR" altLang="en-US" u="sng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의 발전</a:t>
            </a:r>
            <a:endParaRPr lang="ko-KR" altLang="en-US" u="sng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endParaRPr lang="en-US" altLang="ko-KR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25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96" y="1714488"/>
            <a:ext cx="8329642" cy="34290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만주사변 이후 일본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pPr>
              <a:buNone/>
            </a:pP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buNone/>
            </a:pPr>
            <a:r>
              <a:rPr lang="ko-KR" altLang="en-US" sz="4800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군부 통제의 시대 </a:t>
            </a:r>
            <a:r>
              <a:rPr lang="ko-KR" altLang="en-US" sz="2400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대중문화의 통제</a:t>
            </a:r>
            <a:r>
              <a:rPr lang="en-US" altLang="ko-KR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>
              <a:buNone/>
            </a:pPr>
            <a:r>
              <a:rPr lang="en-US" altLang="ko-KR" sz="240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신문사나 출판사</a:t>
            </a:r>
            <a:r>
              <a:rPr lang="en-US" altLang="ko-KR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영화사</a:t>
            </a:r>
            <a:r>
              <a:rPr lang="en-US" altLang="ko-KR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방송사의 통합</a:t>
            </a:r>
            <a:r>
              <a:rPr lang="en-US" altLang="ko-KR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endParaRPr lang="en-US" altLang="ko-KR" sz="2400" dirty="0" smtClean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buNone/>
            </a:pPr>
            <a:r>
              <a:rPr lang="ko-KR" altLang="en-US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많은 </a:t>
            </a:r>
            <a:r>
              <a:rPr lang="ko-KR" altLang="en-US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기업 없어짐</a:t>
            </a:r>
            <a:endParaRPr lang="en-US" altLang="ko-KR" sz="2400" dirty="0" smtClean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buNone/>
            </a:pPr>
            <a:r>
              <a:rPr lang="en-US" altLang="ko-KR" sz="240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문화활동 개입 검열</a:t>
            </a:r>
            <a:r>
              <a:rPr lang="en-US" altLang="ko-KR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전쟁 도구로 미디어 매체 이용</a:t>
            </a:r>
            <a:r>
              <a:rPr lang="en-US" altLang="ko-KR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>
              <a:buNone/>
            </a:pPr>
            <a:r>
              <a:rPr lang="en-US" altLang="ko-KR" sz="2400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1942</a:t>
            </a:r>
            <a:r>
              <a:rPr lang="ko-KR" altLang="en-US" sz="240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40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40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월에는 </a:t>
            </a:r>
            <a:r>
              <a:rPr lang="ko-KR" altLang="en-US" sz="2400" dirty="0" err="1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대일본언론보국회가</a:t>
            </a:r>
            <a:r>
              <a:rPr lang="ko-KR" altLang="en-US" sz="2400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설립</a:t>
            </a:r>
          </a:p>
          <a:p>
            <a:pPr>
              <a:buNone/>
            </a:pPr>
            <a:endParaRPr lang="ko-KR" altLang="en-US" sz="2400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ko-KR" altLang="en-US" sz="4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ko-KR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57620" y="2123761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사회주의의 확산</a:t>
            </a:r>
            <a:endParaRPr lang="ko-KR" alt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20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548681"/>
            <a:ext cx="7772400" cy="1080120"/>
          </a:xfrm>
        </p:spPr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중일전쟁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43608" y="1124744"/>
            <a:ext cx="7776864" cy="5184576"/>
          </a:xfrm>
        </p:spPr>
        <p:txBody>
          <a:bodyPr>
            <a:noAutofit/>
          </a:bodyPr>
          <a:lstStyle/>
          <a:p>
            <a:endParaRPr lang="en-US" altLang="ko-KR" sz="5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중일전쟁의 발단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- 1937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루거우차오사건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노구교사건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ko-KR" altLang="en-US" sz="1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</a:t>
            </a:r>
            <a:r>
              <a:rPr lang="ko-KR" altLang="en-US" sz="1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노구교를</a:t>
            </a:r>
            <a:r>
              <a:rPr lang="ko-KR" altLang="en-US" sz="1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경비하는 중국 병사                              관동군이 수비하고 있는 </a:t>
            </a:r>
            <a:r>
              <a:rPr lang="ko-KR" altLang="en-US" sz="1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노구교</a:t>
            </a:r>
            <a:endParaRPr lang="ko-KR" altLang="en-US" sz="1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3960440" cy="289837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64904"/>
            <a:ext cx="4483200" cy="289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6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484784"/>
            <a:ext cx="720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1)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전쟁전의 </a:t>
            </a:r>
            <a:r>
              <a:rPr lang="ko-KR" alt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쇼와시대</a:t>
            </a:r>
            <a:endParaRPr lang="en-US" altLang="ko-K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2)</a:t>
            </a:r>
            <a:r>
              <a:rPr lang="ko-KR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만주사변과 </a:t>
            </a:r>
            <a:r>
              <a:rPr lang="ko-KR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군부의 폭주</a:t>
            </a:r>
            <a:endParaRPr lang="en-US" altLang="ko-KR" sz="32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3)</a:t>
            </a:r>
            <a:r>
              <a:rPr lang="ko-KR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중일 </a:t>
            </a:r>
            <a:r>
              <a:rPr lang="ko-KR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전쟁</a:t>
            </a:r>
            <a:endParaRPr lang="en-US" altLang="ko-KR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4)2</a:t>
            </a:r>
            <a:r>
              <a:rPr lang="ko-KR" altLang="en-US" sz="32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차세계대전</a:t>
            </a:r>
            <a:r>
              <a:rPr lang="ko-KR" altLang="en-US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초중기</a:t>
            </a:r>
            <a:r>
              <a:rPr lang="en-US" altLang="ko-KR" sz="32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(1938~1943)</a:t>
            </a:r>
          </a:p>
          <a:p>
            <a:endParaRPr lang="en-US" altLang="ko-KR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5)</a:t>
            </a:r>
            <a:r>
              <a:rPr lang="en-US" altLang="ko-KR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2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차세계대전</a:t>
            </a:r>
            <a:r>
              <a:rPr lang="ko-KR" altLang="en-US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말기</a:t>
            </a:r>
            <a:r>
              <a:rPr lang="en-US" altLang="ko-KR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(1944~1945)</a:t>
            </a:r>
            <a:endParaRPr lang="ko-KR" altLang="en-US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654" y="54867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목차</a:t>
            </a:r>
            <a:endParaRPr lang="ko-KR" altLang="en-US" sz="4400" b="1" dirty="0">
              <a:solidFill>
                <a:srgbClr val="FFC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7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26976"/>
          </a:xfrm>
        </p:spPr>
        <p:txBody>
          <a:bodyPr>
            <a:normAutofit/>
          </a:bodyPr>
          <a:lstStyle/>
          <a:p>
            <a:r>
              <a:rPr lang="ko-KR" altLang="en-US" sz="3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중일전쟁의 시작</a:t>
            </a:r>
            <a:endParaRPr lang="ko-KR" altLang="en-US" sz="3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8291264" cy="5472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일본은 중화민국의 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수도였던 </a:t>
            </a:r>
            <a:r>
              <a:rPr lang="ko-KR" altLang="en-US" sz="2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난징까지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함락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중화민국의 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항전의지를 꺾고 항복선언을 받아내기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위해 양민을 학살하는 만행을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저지른다ㅡ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난징대학살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중국 </a:t>
            </a:r>
            <a:r>
              <a:rPr lang="ko-KR" altLang="en-US" sz="2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난징을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점령한 일본군이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개월 동안 중국인 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30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만 명 이상을 무차별 학살한 사건이다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침략 전쟁은 무수한 민간인 학살을 동반하였다</a:t>
            </a:r>
            <a:r>
              <a:rPr lang="en-US" altLang="ko-KR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3798664" cy="28795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1"/>
            <a:ext cx="3323785" cy="2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075240" cy="562074"/>
          </a:xfrm>
        </p:spPr>
        <p:txBody>
          <a:bodyPr>
            <a:noAutofit/>
          </a:bodyPr>
          <a:lstStyle/>
          <a:p>
            <a:r>
              <a:rPr lang="ko-KR" altLang="en-US" sz="4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전쟁의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결과</a:t>
            </a: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843808" y="1556792"/>
            <a:ext cx="4040188" cy="639762"/>
          </a:xfrm>
        </p:spPr>
        <p:txBody>
          <a:bodyPr/>
          <a:lstStyle/>
          <a:p>
            <a:r>
              <a:rPr lang="ko-KR" altLang="en-US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진주만 공습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564904"/>
            <a:ext cx="4040188" cy="3278099"/>
          </a:xfrm>
        </p:spPr>
      </p:pic>
    </p:spTree>
    <p:extLst>
      <p:ext uri="{BB962C8B-B14F-4D97-AF65-F5344CB8AC3E}">
        <p14:creationId xmlns:p14="http://schemas.microsoft.com/office/powerpoint/2010/main" val="15605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제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세계대전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태평양 전쟁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(1941~1944)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일본어일본학과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정성철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079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목차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개요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태평양 전쟁의 이유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개전 이전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점감요격작전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함대결전사상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진주만 공습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미드웨이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해전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과달카날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전투</a:t>
            </a:r>
            <a:endParaRPr lang="en-US" altLang="ko-KR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7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개요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1941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년부터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1945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년까지 태평양 일대와 동남아시아 지역을 무대로 일본과 미국을 중심으로 벌어진 중앙 태평양 전선과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중국 전선 및 영국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인도군이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주도한 버마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인도 전선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호주군이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주공을 맡은 남서태평양 전역을 포함한 전쟁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유럽에서 일어난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차 세계대전보다 해전의 비율이 높다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1941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일 일본이 미국 태평양함대 기지 진주만을 전격 기습한 것으로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시작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46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태평양 전쟁의 이유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석유의 부족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(1940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일본의 중국과 동남아시아 침공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미국의 대일 물자 수출 금지령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&gt;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영국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미국과의 전쟁을 피할 수 없다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거함거포주의의 탄생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전함 건조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워싱턴 군축조약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런던 군축조약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이후 조약의 탈퇴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군비확장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대형 함선 건조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단점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건조 기간의 장기화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09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0044" y="116632"/>
            <a:ext cx="9011344" cy="1143000"/>
          </a:xfrm>
        </p:spPr>
        <p:txBody>
          <a:bodyPr>
            <a:normAutofit fontScale="90000"/>
          </a:bodyPr>
          <a:lstStyle/>
          <a:p>
            <a:r>
              <a:rPr lang="ko-KR" altLang="en-US" sz="4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개전 이전 </a:t>
            </a:r>
            <a:r>
              <a:rPr lang="en-US" altLang="ko-KR" sz="4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4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점감요격작전과 함대결전사상</a:t>
            </a: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점감요격작전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제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차 세계대전이 종전한 후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태평양 전쟁이 터질 때까지 일본군 해군이 미합중국 해군을 대상으로 방어적인 함대결전사상에 기반을 두고 만든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계속 괴롭히기 작전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함대결전사상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건조기간의 장기화에 입각해서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 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"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여러 번의 전투를 지양하고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한 번의 전투에서 크게 승리하여 종전까지 기세를 몰아간다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＂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라는 교리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31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점감요격작전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순서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잠수함을 투입하여 어뢰로 뇌격을 실시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첫 공격 이후에도 적극적으로 가담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해군항공기지 항공대와 항공모함의 함재기로 항공공격을 실시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 목표는 적 항공모함부대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콩고급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순양전함과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중순양함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경순양함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구축함으로 구성된 수뢰전대를 투입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야간전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실시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이때까지의 공격을 받고 약화된 미 해군 잔여함대를 상대로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야마토급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전함을 선두로 한 전함전대가 함대결전을 실시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 해군 잔여함대를 추격하여 마무리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852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점감요격작전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결과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시뮬레이션 결과 일본 함대가 전멸한다는 결과가 나옴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태평양 전쟁의 시기가 다가오자 연합함대사령장관인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야마모토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이소로쿠는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진주만 공습을 계획하고 실천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진주만 공습은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결과적으로 성공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algn="ctr">
              <a:buNone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점감요격작전은 실행되지 못하고 폐기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02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함대결전사상과 문제점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실패한 사상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회전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會戰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 입각한 구시대적 발상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지나친 함대결전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한타싸움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중시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장기전을 대비한 보급 물자를 준비하지 않음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 algn="ctr">
              <a:buNone/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무리한 진주만 공습을 강행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61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71546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쇼와시대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昭和時代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1520" y="1268760"/>
            <a:ext cx="9144000" cy="5589240"/>
          </a:xfrm>
        </p:spPr>
        <p:txBody>
          <a:bodyPr>
            <a:normAutofit lnSpcReduction="10000"/>
          </a:bodyPr>
          <a:lstStyle/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1926~1989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년까지의 </a:t>
            </a:r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64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년간 일본의 </a:t>
            </a:r>
            <a:r>
              <a:rPr lang="ko-KR" altLang="en-US" sz="2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히로히토</a:t>
            </a:r>
            <a:r>
              <a:rPr lang="ko-KR" altLang="en-US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천황시대</a:t>
            </a:r>
          </a:p>
          <a:p>
            <a:pPr>
              <a:buNone/>
            </a:pP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쇼와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昭和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) 2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(1927)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에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금융공황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 일어남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쇼와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(1931)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에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만주사변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1941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 세계대전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발발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945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히로시마와 </a:t>
            </a:r>
            <a:r>
              <a:rPr lang="ko-KR" altLang="en-US" sz="2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나가사키에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원자폭탄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이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투하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>
              <a:buNone/>
            </a:pP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포츠담선언에 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의하여 연합군에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항복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1946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ko-KR" altLang="en-US" sz="2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일본국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헌법을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새로운 헌법을 제정함으로써 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민주국가로서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재탄생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1964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년 도쿄올림픽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이후 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고도의 경제성장에 의해 세계 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경제대국으로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발돋움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1989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히로히토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천황의 죽음으로 </a:t>
            </a:r>
            <a:r>
              <a:rPr lang="ko-KR" altLang="en-US" sz="2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쇼와시대는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막을 내리고 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平成시대에 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이름</a:t>
            </a:r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769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진주만 공습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1941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일본군이 미국의 진주만을 공습한 사건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태평양 전쟁의 시작이었다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26" name="Picture 2" descr="C:\Users\Administrator\Desktop\01. 진주만 공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22" y="3140968"/>
            <a:ext cx="288381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02. 진주만 공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0968"/>
            <a:ext cx="2298273" cy="237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미드웨이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영상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1942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일부터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일까지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미드웨이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제도 주변에서 벌어진 일본과 미국의 전투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일본의 패배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태평양 전쟁의 분수령으로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평가받는다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26" name="Picture 2" descr="C:\Users\Administrator\Downloads\6_21003014 정성철 태평양전쟁.pptx_140930\03. 미드웨이 해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93693"/>
            <a:ext cx="3533199" cy="23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야마모토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이소로쿠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050" name="Picture 2" descr="C:\Users\Administrator\Desktop\04. 야마모토 이소로쿠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72" y="1859543"/>
            <a:ext cx="205541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197" y="2159171"/>
            <a:ext cx="40297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야마모토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이소로쿠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구 일본군 연합함대 총사령관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(1884.04.04~1943.04.18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미드웨이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해전의 작전 입안자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 군부는 그의 작전을 반대했으나 도쿄가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공습당할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위기에 처하자 그의 작전을 면밀히 검토하기 시작한다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미드웨이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해전 패배 이후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과탈카날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전투 도중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시찰차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이동하던 도중 전사</a:t>
            </a:r>
          </a:p>
          <a:p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64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내용 개체 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93972077"/>
              </p:ext>
            </p:extLst>
          </p:nvPr>
        </p:nvGraphicFramePr>
        <p:xfrm>
          <a:off x="467544" y="476672"/>
          <a:ext cx="8471079" cy="5114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990"/>
                <a:gridCol w="3918396"/>
                <a:gridCol w="2823693"/>
              </a:tblGrid>
              <a:tr h="428178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1545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교전국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미국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일본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1545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지휘관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체스터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니미츠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야마모토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이소로쿠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1545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병력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중순양함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구축함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360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전함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2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baseline="0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보조함 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</a:t>
                      </a:r>
                      <a:endParaRPr lang="en-US" altLang="ko-KR" baseline="0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264</a:t>
                      </a:r>
                      <a:r>
                        <a:rPr lang="ko-KR" altLang="en-US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1545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피해 규모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구축함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150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 손실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307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항공모함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4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순양함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1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척 침몰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항공기 </a:t>
                      </a:r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248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 손실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3057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43755" y="5743978"/>
            <a:ext cx="8306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결과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미군의 승리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일본의 공세 저지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미국이 주도권을 일본에게서 뺏어옴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49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과달카날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전투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4194845" cy="4351338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1942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~ 1943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솔로몬 제도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과달카날과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그 주변 섬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해역 등지에서 벌어진 미국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호주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그리고 현지 원주민 연합군과 일본 사이의 소모전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일본의 패배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074" name="Picture 2" descr="C:\Users\Administrator\Desktop\05. 과탈카날 전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468" y="2636912"/>
            <a:ext cx="1620180" cy="263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06. 과탈카날 전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84" y="1844824"/>
            <a:ext cx="1775349" cy="13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0059" y="565924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이오 섬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이오지마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의 승리를 기록한 유명한 성조기 사진</a:t>
            </a:r>
          </a:p>
        </p:txBody>
      </p:sp>
    </p:spTree>
    <p:extLst>
      <p:ext uri="{BB962C8B-B14F-4D97-AF65-F5344CB8AC3E}">
        <p14:creationId xmlns:p14="http://schemas.microsoft.com/office/powerpoint/2010/main" val="27638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과달카날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전투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- 2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4432748" cy="4351338"/>
          </a:xfrm>
        </p:spPr>
        <p:txBody>
          <a:bodyPr>
            <a:normAutofit fontScale="85000" lnSpcReduction="20000"/>
          </a:bodyPr>
          <a:lstStyle/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일본군의 소부대가 솔로몬 제도의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과달카날에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상륙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이후 비행장을 건설하기 시작했다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연합군 입장에서는 비행장이 완성되면 남태평양의 안녕을 보장할 수 없게 된다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이에 연합군은 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초순 이전에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과달카날을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탈취하기로 하고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군대를 상륙시킨다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5313306" y="1825625"/>
            <a:ext cx="3427643" cy="37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540111"/>
              </p:ext>
            </p:extLst>
          </p:nvPr>
        </p:nvGraphicFramePr>
        <p:xfrm>
          <a:off x="611560" y="620688"/>
          <a:ext cx="7886700" cy="5571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</a:tblGrid>
              <a:tr h="428178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추축군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2267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연합군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연합국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미국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오스트레일리아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뉴질랜드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영국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일본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2267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지휘관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알렉산더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반데그리프트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햐쿠다테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하루키치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2267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병력</a:t>
                      </a:r>
                      <a:endParaRPr lang="en-US" altLang="ko-KR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60,000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36,200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명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  <a:tr h="122670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피해 규모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7,100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여명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31,000</a:t>
                      </a:r>
                      <a:r>
                        <a:rPr lang="ko-KR" altLang="en-US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여명 전사</a:t>
                      </a:r>
                      <a:endParaRPr lang="ko-KR" altLang="en-US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22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928992" cy="3057872"/>
          </a:xfrm>
        </p:spPr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차세계대전</a:t>
            </a:r>
            <a:r>
              <a:rPr lang="ko-KR" alt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(1944~1945)</a:t>
            </a:r>
          </a:p>
          <a:p>
            <a:pPr algn="ctr"/>
            <a:r>
              <a:rPr lang="ko-KR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및</a:t>
            </a:r>
            <a:endParaRPr lang="en-US" altLang="ko-KR" sz="4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차세계대전을</a:t>
            </a:r>
            <a:r>
              <a:rPr lang="ko-KR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바라보는</a:t>
            </a:r>
            <a:endParaRPr lang="en-US" altLang="ko-KR" sz="4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현대 일본인들의 시각</a:t>
            </a:r>
            <a:endParaRPr lang="en-US" altLang="ko-KR" sz="4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endParaRPr lang="en-US" altLang="ko-KR" sz="4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endParaRPr lang="en-US" altLang="ko-KR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503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dirty="0" smtClean="0">
                <a:latin typeface="굴림" panose="020B0600000101010101" pitchFamily="50" charset="-127"/>
                <a:ea typeface="굴림" panose="020B0600000101010101" pitchFamily="50" charset="-127"/>
              </a:rPr>
              <a:t>필리핀 해 해전</a:t>
            </a:r>
            <a:endParaRPr lang="ko-KR" alt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192670"/>
            <a:ext cx="4664462" cy="4275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1484784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/>
              <a:t>1944.6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2041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ctr"/>
            <a:r>
              <a:rPr lang="ko-KR" altLang="en-US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미해군</a:t>
            </a:r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전력</a:t>
            </a: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5013176"/>
            <a:ext cx="4273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7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항공모함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8 </a:t>
            </a:r>
            <a:r>
              <a:rPr lang="ko-KR" altLang="en-US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경항공모함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/>
            </a:r>
            <a:b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7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전함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		 </a:t>
            </a:r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8 </a:t>
            </a:r>
            <a:r>
              <a:rPr lang="ko-KR" altLang="en-US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중순양함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/>
            </a:r>
            <a:b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13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경순양함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58 </a:t>
            </a:r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구축함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/>
            </a:r>
            <a:b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28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잠수함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/>
            </a:r>
            <a:b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956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함재기</a:t>
            </a: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272808" cy="34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39784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쇼와천황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昭和天皇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28992" y="1000108"/>
            <a:ext cx="5715008" cy="5857892"/>
          </a:xfrm>
        </p:spPr>
        <p:txBody>
          <a:bodyPr>
            <a:normAutofit lnSpcReduction="10000"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일본의 제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124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 천황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히로히토가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천황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자리에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오르던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1920년대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후반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일본은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세계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대공황의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여파로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극심한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불황상태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sz="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 군부의 중국 침략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동남아시아 침략을 묵인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ko-KR" altLang="en-US" sz="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중일 전쟁과 태평양 전쟁을 거치면서 일본 제국의 대외 침략 전쟁을 도움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일본이 태평양 전쟁에서 결국 패배하자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연합군에 의해 정치적 실권을 빼앗김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 천황은 죽은 뒤에도 일본 제국이 자행한 전쟁과 전쟁 범죄에 대한 책임을 지려 하지 않았다는 비판을 받고 있음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 descr="제목 없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8670"/>
            <a:ext cx="3357554" cy="4857784"/>
          </a:xfrm>
          <a:prstGeom prst="rect">
            <a:avLst/>
          </a:prstGeom>
        </p:spPr>
      </p:pic>
      <p:pic>
        <p:nvPicPr>
          <p:cNvPr id="4" name="그림 3" descr="nhnsv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5072050"/>
            <a:ext cx="1428760" cy="1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pPr algn="ctr"/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일본 해군 전력</a:t>
            </a: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4976008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5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항공모함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	4 </a:t>
            </a:r>
            <a:r>
              <a:rPr lang="ko-KR" altLang="en-US" b="1" dirty="0" err="1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경항공모함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/>
            </a:r>
            <a:b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5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전함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13 </a:t>
            </a:r>
            <a:r>
              <a:rPr lang="ko-KR" altLang="en-US" b="1" dirty="0" err="1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중순양함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/>
            </a:r>
            <a:b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6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경순양함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27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구축함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/>
            </a:r>
            <a:b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24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잠수함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6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유조선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/>
            </a:r>
            <a:b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~450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함재기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en-US" altLang="ko-KR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~300 </a:t>
            </a:r>
            <a:r>
              <a:rPr lang="ko-KR" altLang="en-US" b="1" dirty="0" smtClean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육상기</a:t>
            </a: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4646290" cy="369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2983296" cy="3789040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전투의 시작</a:t>
            </a: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48880"/>
            <a:ext cx="4551176" cy="36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2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마리아나의</a:t>
            </a:r>
            <a:r>
              <a:rPr lang="ko-KR" altLang="en-US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칠면조 사냥</a:t>
            </a:r>
            <a:endParaRPr lang="ko-KR" alt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89077"/>
            <a:ext cx="3888432" cy="315278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055446" cy="186043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7" y="3645024"/>
            <a:ext cx="4376852" cy="296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1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이 전투의 중요성</a:t>
            </a:r>
            <a:endParaRPr lang="ko-KR" alt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079" y="306896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일본이 가진 마지막 남은 전쟁역량을 수장 시킨 전투</a:t>
            </a:r>
            <a:endParaRPr lang="ko-KR" altLang="en-US" sz="28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79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미</a:t>
            </a:r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일 양국의 </a:t>
            </a:r>
            <a:r>
              <a:rPr lang="ko-KR" altLang="en-US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기술차</a:t>
            </a: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797152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미츠비시</a:t>
            </a:r>
            <a:endParaRPr lang="en-US" altLang="ko-KR" sz="24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en-US" altLang="ko-KR" sz="2400" b="1" dirty="0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0</a:t>
            </a:r>
            <a:r>
              <a:rPr lang="ko-KR" altLang="en-US" sz="2400" b="1" dirty="0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식 함상전투기</a:t>
            </a:r>
            <a:r>
              <a:rPr lang="en-US" altLang="ko-KR" sz="2400" b="1" dirty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400" b="1" dirty="0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A6M3 </a:t>
            </a:r>
            <a:r>
              <a:rPr lang="ko-KR" altLang="en-US" sz="2400" b="1" dirty="0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제로</a:t>
            </a:r>
            <a:endParaRPr lang="en-US" altLang="ko-KR" sz="2400" b="1" dirty="0" smtClean="0">
              <a:solidFill>
                <a:srgbClr val="FFFF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연합군 코드명 </a:t>
            </a:r>
            <a:r>
              <a:rPr lang="en-US" altLang="ko-KR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Hamp</a:t>
            </a:r>
            <a:endParaRPr lang="en-US" altLang="ko-KR" sz="24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1943</a:t>
            </a:r>
            <a:endParaRPr lang="ko-KR" altLang="en-US" sz="2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5157192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그루먼</a:t>
            </a:r>
            <a:endParaRPr lang="en-US" altLang="ko-KR" sz="2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en-US" altLang="ko-KR" sz="2400" b="1" dirty="0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F6F-3 </a:t>
            </a:r>
            <a:r>
              <a:rPr lang="ko-KR" altLang="en-US" sz="2400" b="1" dirty="0" err="1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헬캣</a:t>
            </a:r>
            <a:endParaRPr lang="en-US" altLang="ko-KR" sz="2400" b="1" dirty="0">
              <a:solidFill>
                <a:srgbClr val="FFFF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1943</a:t>
            </a:r>
            <a:endParaRPr lang="ko-KR" altLang="en-US" sz="2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" y="1700808"/>
            <a:ext cx="4119352" cy="274709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4687703" cy="312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2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14" y="1484784"/>
            <a:ext cx="4861208" cy="352839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" y="548680"/>
            <a:ext cx="4222278" cy="5589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9906" y="1436583"/>
            <a:ext cx="4263734" cy="120032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A6M3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최대속도 </a:t>
            </a:r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310mph</a:t>
            </a:r>
          </a:p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100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옥탄 </a:t>
            </a:r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항공유</a:t>
            </a:r>
            <a:endParaRPr lang="en-US" altLang="ko-KR" sz="24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ko-KR" altLang="en-US" sz="24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미해군항공대</a:t>
            </a:r>
            <a:r>
              <a:rPr lang="ko-KR" altLang="en-US" sz="2400" b="1" dirty="0">
                <a:latin typeface="굴림" panose="020B0600000101010101" pitchFamily="50" charset="-127"/>
                <a:ea typeface="굴림" panose="020B0600000101010101" pitchFamily="50" charset="-127"/>
              </a:rPr>
              <a:t> 노획기체 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테스트</a:t>
            </a:r>
            <a:endParaRPr lang="en-US" altLang="ko-KR" sz="2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1438003"/>
            <a:ext cx="4068934" cy="120032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F6F-3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최대속도 </a:t>
            </a:r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375mph</a:t>
            </a:r>
          </a:p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100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옥탄 </a:t>
            </a:r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항공유</a:t>
            </a:r>
            <a:endParaRPr lang="en-US" altLang="ko-KR" sz="24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(52.5 </a:t>
            </a:r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매니폴드압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정규 </a:t>
            </a:r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세팅</a:t>
            </a:r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8924" y="2636912"/>
            <a:ext cx="7560840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 smtClean="0">
                <a:ln>
                  <a:solidFill>
                    <a:schemeClr val="bg1"/>
                  </a:solidFill>
                </a:ln>
                <a:solidFill>
                  <a:srgbClr val="CDCD5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96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104KM </a:t>
            </a:r>
            <a:r>
              <a:rPr lang="ko-KR" altLang="en-US" sz="9600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차이</a:t>
            </a:r>
            <a:endParaRPr lang="ko-KR" altLang="en-US" sz="9600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54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1944~1945 </a:t>
            </a:r>
            <a:r>
              <a:rPr lang="ko-KR" altLang="en-US" dirty="0" smtClean="0"/>
              <a:t>대전 후반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591607"/>
            <a:ext cx="4291947" cy="286129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4158863" cy="3218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5" y="4869160"/>
            <a:ext cx="4147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미츠비</a:t>
            </a:r>
            <a:r>
              <a:rPr lang="ko-KR" altLang="en-US" sz="24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시</a:t>
            </a:r>
            <a:endParaRPr lang="en-US" altLang="ko-KR" sz="24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en-US" altLang="ko-KR" sz="2400" b="1" dirty="0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0</a:t>
            </a:r>
            <a:r>
              <a:rPr lang="ko-KR" altLang="en-US" sz="2400" b="1" dirty="0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식 함상전투기</a:t>
            </a:r>
            <a:r>
              <a:rPr lang="en-US" altLang="ko-KR" sz="2400" b="1" dirty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400" b="1" dirty="0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A6M5 </a:t>
            </a:r>
            <a:r>
              <a:rPr lang="ko-KR" altLang="en-US" sz="2400" b="1" dirty="0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제로</a:t>
            </a:r>
            <a:endParaRPr lang="en-US" altLang="ko-KR" sz="2400" b="1" dirty="0" smtClean="0">
              <a:solidFill>
                <a:srgbClr val="FFFF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연합군 코드명 </a:t>
            </a:r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Zeke</a:t>
            </a:r>
          </a:p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1944</a:t>
            </a:r>
            <a:endParaRPr lang="ko-KR" altLang="en-US" sz="2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5229200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노스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아메리칸</a:t>
            </a:r>
            <a:endParaRPr lang="en-US" altLang="ko-KR" sz="24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en-US" altLang="ko-KR" sz="2400" b="1" dirty="0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P-51D </a:t>
            </a:r>
            <a:r>
              <a:rPr lang="ko-KR" altLang="en-US" sz="2400" b="1" dirty="0" err="1" smtClean="0"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머스탱</a:t>
            </a:r>
            <a:endParaRPr lang="en-US" altLang="ko-KR" sz="2400" b="1" dirty="0" smtClean="0">
              <a:solidFill>
                <a:srgbClr val="FFFF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1943</a:t>
            </a:r>
            <a:endParaRPr lang="ko-KR" altLang="en-US" sz="2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938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68" y="571512"/>
            <a:ext cx="4581403" cy="616985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71511"/>
            <a:ext cx="4276415" cy="6169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6672"/>
            <a:ext cx="4343275" cy="156966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A6M5</a:t>
            </a:r>
          </a:p>
          <a:p>
            <a:pPr algn="ctr"/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최대속도 </a:t>
            </a:r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325mph</a:t>
            </a:r>
          </a:p>
          <a:p>
            <a:pPr algn="ctr"/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100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옥탄 </a:t>
            </a:r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항공유</a:t>
            </a:r>
            <a:endParaRPr lang="en-US" altLang="ko-KR" sz="24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/>
            <a:r>
              <a:rPr lang="ko-KR" altLang="en-US" sz="2400" b="1" dirty="0" err="1">
                <a:latin typeface="굴림" panose="020B0600000101010101" pitchFamily="50" charset="-127"/>
                <a:ea typeface="굴림" panose="020B0600000101010101" pitchFamily="50" charset="-127"/>
              </a:rPr>
              <a:t>미육군항공대</a:t>
            </a:r>
            <a:r>
              <a:rPr lang="ko-KR" altLang="en-US" sz="2400" b="1" dirty="0">
                <a:latin typeface="굴림" panose="020B0600000101010101" pitchFamily="50" charset="-127"/>
                <a:ea typeface="굴림" panose="020B0600000101010101" pitchFamily="50" charset="-127"/>
              </a:rPr>
              <a:t> 노획기체 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테스트</a:t>
            </a:r>
            <a:endParaRPr lang="en-US" altLang="ko-KR" sz="2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5436" y="476672"/>
            <a:ext cx="4551059" cy="156966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P-51B</a:t>
            </a:r>
          </a:p>
          <a:p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최대속도 </a:t>
            </a:r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423mph</a:t>
            </a:r>
          </a:p>
          <a:p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100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옥탄 </a:t>
            </a:r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항공유</a:t>
            </a:r>
            <a:endParaRPr lang="en-US" altLang="ko-KR" sz="2400" b="1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(67 </a:t>
            </a:r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매니폴드압</a:t>
            </a:r>
            <a:r>
              <a:rPr lang="ko-KR" altLang="en-US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정규 </a:t>
            </a:r>
            <a:r>
              <a:rPr lang="ko-KR" altLang="en-US" sz="24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세팅</a:t>
            </a:r>
            <a:r>
              <a:rPr lang="en-US" altLang="ko-KR" sz="24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28" y="2629385"/>
            <a:ext cx="7496321" cy="16811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 smtClean="0">
                <a:ln>
                  <a:solidFill>
                    <a:schemeClr val="bg1"/>
                  </a:solidFill>
                </a:ln>
                <a:solidFill>
                  <a:srgbClr val="CDCD53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9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157KM </a:t>
            </a:r>
            <a:r>
              <a:rPr lang="ko-KR" altLang="en-US" sz="9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차이</a:t>
            </a:r>
            <a:endParaRPr lang="ko-KR" altLang="en-US" sz="96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4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0" y="5155462"/>
            <a:ext cx="8748464" cy="928705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rgbClr val="FFC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완전히 사라진 전쟁수행 능력</a:t>
            </a:r>
            <a:endParaRPr lang="ko-KR" altLang="en-US" dirty="0">
              <a:solidFill>
                <a:srgbClr val="FFC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3471069" cy="279826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41" y="2479298"/>
            <a:ext cx="4714517" cy="2679937"/>
          </a:xfrm>
          <a:prstGeom prst="rect">
            <a:avLst/>
          </a:prstGeom>
        </p:spPr>
      </p:pic>
      <p:sp>
        <p:nvSpPr>
          <p:cNvPr id="8" name="곱셈 기호 7"/>
          <p:cNvSpPr/>
          <p:nvPr/>
        </p:nvSpPr>
        <p:spPr>
          <a:xfrm>
            <a:off x="2059449" y="1466337"/>
            <a:ext cx="5249879" cy="393267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4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1" y="764704"/>
            <a:ext cx="7868616" cy="549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0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000240"/>
            <a:ext cx="8229600" cy="201135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쇼와시대의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경제 </a:t>
            </a:r>
            <a:r>
              <a:rPr 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·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정치 </a:t>
            </a:r>
            <a:r>
              <a:rPr 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·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사회 </a:t>
            </a:r>
            <a:r>
              <a:rPr 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·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문화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23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이오지마</a:t>
            </a:r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전투</a:t>
            </a: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63396"/>
            <a:ext cx="2309578" cy="388429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219529"/>
            <a:ext cx="4893471" cy="313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2"/>
            <a:ext cx="2951787" cy="392587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72816"/>
            <a:ext cx="5474536" cy="422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0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9" y="980728"/>
            <a:ext cx="4124084" cy="30930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08920"/>
            <a:ext cx="4269180" cy="366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1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69822"/>
            <a:ext cx="5715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광기</a:t>
            </a:r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</a:rPr>
              <a:t>의</a:t>
            </a:r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발악 </a:t>
            </a:r>
            <a:r>
              <a:rPr lang="ko-KR" altLang="en-US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카미카제</a:t>
            </a: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336704" cy="509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1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5212080" cy="217627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573016"/>
            <a:ext cx="3832143" cy="27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0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latin typeface="굴림" panose="020B0600000101010101" pitchFamily="50" charset="-127"/>
                <a:ea typeface="굴림" panose="020B0600000101010101" pitchFamily="50" charset="-127"/>
              </a:rPr>
              <a:t>일본 본토 폭격</a:t>
            </a:r>
            <a:endParaRPr lang="ko-KR" alt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5486400" cy="35509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57222"/>
            <a:ext cx="6096000" cy="36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4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도쿄 </a:t>
            </a:r>
            <a:r>
              <a:rPr lang="ko-KR" altLang="en-US" dirty="0" err="1" smtClean="0"/>
              <a:t>대공습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72816"/>
            <a:ext cx="384048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7714"/>
            <a:ext cx="5256584" cy="64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2776"/>
            <a:ext cx="5030765" cy="468195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91514"/>
            <a:ext cx="72009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1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쇼와시대의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경제상황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406" y="1142984"/>
            <a:ext cx="9072594" cy="5715016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1920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년대 내내 경제 위기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은행 도산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노동자 해고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주식시장 침체          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금융공황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endParaRPr lang="en-US" altLang="ko-KR" sz="2400" dirty="0" smtClean="0"/>
          </a:p>
          <a:p>
            <a:endParaRPr lang="ko-KR" altLang="en-US" sz="2400" dirty="0" smtClean="0"/>
          </a:p>
          <a:p>
            <a:endParaRPr lang="ko-KR" altLang="en-US" sz="2400" dirty="0"/>
          </a:p>
        </p:txBody>
      </p:sp>
      <p:sp>
        <p:nvSpPr>
          <p:cNvPr id="4" name="오른쪽 화살표 3"/>
          <p:cNvSpPr/>
          <p:nvPr/>
        </p:nvSpPr>
        <p:spPr>
          <a:xfrm>
            <a:off x="1331640" y="1571612"/>
            <a:ext cx="71438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 descr="85_i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2285992"/>
            <a:ext cx="6143700" cy="42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52"/>
            <a:ext cx="9144000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6667500" cy="4381500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히로시마 </a:t>
            </a:r>
            <a:r>
              <a:rPr lang="ko-KR" altLang="en-US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나가사키</a:t>
            </a:r>
            <a:r>
              <a:rPr lang="ko-KR" altLang="en-US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원폭투하</a:t>
            </a:r>
            <a:endParaRPr lang="ko-KR" altLang="en-US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89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06" y="1490392"/>
            <a:ext cx="6001588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0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"/>
            <a:ext cx="914400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3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11460" cy="5119464"/>
          </a:xfrm>
        </p:spPr>
      </p:pic>
    </p:spTree>
    <p:extLst>
      <p:ext uri="{BB962C8B-B14F-4D97-AF65-F5344CB8AC3E}">
        <p14:creationId xmlns:p14="http://schemas.microsoft.com/office/powerpoint/2010/main" val="139732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952500"/>
            <a:ext cx="88201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4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소련군의 태평양전쟁 참전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만주전략공세작전의 시작</a:t>
            </a:r>
            <a:endParaRPr lang="ko-KR" altLang="en-US" sz="36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7740352" cy="48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5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" y="404664"/>
            <a:ext cx="5522050" cy="335699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60530"/>
            <a:ext cx="4540136" cy="3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0688"/>
            <a:ext cx="3735690" cy="247726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80927"/>
            <a:ext cx="5128854" cy="35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6632"/>
            <a:ext cx="5760640" cy="6648495"/>
          </a:xfrm>
        </p:spPr>
      </p:pic>
    </p:spTree>
    <p:extLst>
      <p:ext uri="{BB962C8B-B14F-4D97-AF65-F5344CB8AC3E}">
        <p14:creationId xmlns:p14="http://schemas.microsoft.com/office/powerpoint/2010/main" val="73917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쇼와시대의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경제상황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406" y="1268760"/>
            <a:ext cx="9072594" cy="54463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위기를 해결하기 위한 돌파구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해외진출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</a:t>
            </a:r>
            <a:r>
              <a:rPr 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대륙</a:t>
            </a:r>
            <a:r>
              <a:rPr 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침략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을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감행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(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조선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만주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중국</a:t>
            </a:r>
            <a:r>
              <a:rPr 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>
              <a:lnSpc>
                <a:spcPct val="150000"/>
              </a:lnSpc>
              <a:buNone/>
            </a:pPr>
            <a:endParaRPr lang="en-US" sz="11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공황경제 탈출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1931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수출을 비약적으로 증대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면직물 수출은 수출량 세계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>
              <a:lnSpc>
                <a:spcPct val="150000"/>
              </a:lnSpc>
              <a:buNone/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만주사변으로 인한 군수 경기와 수출 증진으로 산업계는 활기를 되찾기 시작했고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1933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년경에는 공황 이전의 수준으로 경기가 회복됨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특히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군수 산업과 연관된 중화학 공업이 눈부신 발전을 거듭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  <a:buNone/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endParaRPr lang="ko-KR" altLang="en-US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오른쪽 화살표 3"/>
          <p:cNvSpPr/>
          <p:nvPr/>
        </p:nvSpPr>
        <p:spPr>
          <a:xfrm>
            <a:off x="714348" y="1785926"/>
            <a:ext cx="71438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오른쪽 화살표 6"/>
          <p:cNvSpPr/>
          <p:nvPr/>
        </p:nvSpPr>
        <p:spPr>
          <a:xfrm>
            <a:off x="714348" y="3145009"/>
            <a:ext cx="71438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5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02633"/>
            <a:ext cx="3384376" cy="51280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2492896"/>
            <a:ext cx="5413193" cy="3280395"/>
          </a:xfrm>
          <a:prstGeom prst="rect">
            <a:avLst/>
          </a:prstGeom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467544" y="260044"/>
            <a:ext cx="8229600" cy="727192"/>
          </a:xfrm>
        </p:spPr>
        <p:txBody>
          <a:bodyPr>
            <a:normAutofit/>
          </a:bodyPr>
          <a:lstStyle/>
          <a:p>
            <a:pPr algn="ctr"/>
            <a:r>
              <a:rPr lang="ko-KR" altLang="en-US" sz="2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현대 일본인의 </a:t>
            </a:r>
            <a:r>
              <a:rPr lang="en-US" altLang="ko-KR" sz="2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2</a:t>
            </a:r>
            <a:r>
              <a:rPr lang="ko-KR" altLang="en-US" sz="2800" b="1" dirty="0" err="1" smtClean="0">
                <a:latin typeface="굴림" panose="020B0600000101010101" pitchFamily="50" charset="-127"/>
                <a:ea typeface="굴림" panose="020B0600000101010101" pitchFamily="50" charset="-127"/>
              </a:rPr>
              <a:t>차세계대전을</a:t>
            </a:r>
            <a:r>
              <a:rPr lang="ko-KR" altLang="en-US" sz="2800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바라보는 시각</a:t>
            </a:r>
            <a:endParaRPr lang="ko-KR" altLang="en-US" sz="28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78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3193"/>
            <a:ext cx="4572000" cy="294436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708920"/>
            <a:ext cx="6113108" cy="36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7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0" y="1052736"/>
            <a:ext cx="8007932" cy="45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383925" cy="4632895"/>
          </a:xfrm>
        </p:spPr>
      </p:pic>
    </p:spTree>
    <p:extLst>
      <p:ext uri="{BB962C8B-B14F-4D97-AF65-F5344CB8AC3E}">
        <p14:creationId xmlns:p14="http://schemas.microsoft.com/office/powerpoint/2010/main" val="12004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190292" cy="5462066"/>
          </a:xfrm>
        </p:spPr>
      </p:pic>
    </p:spTree>
    <p:extLst>
      <p:ext uri="{BB962C8B-B14F-4D97-AF65-F5344CB8AC3E}">
        <p14:creationId xmlns:p14="http://schemas.microsoft.com/office/powerpoint/2010/main" val="13634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412776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dirty="0" smtClean="0"/>
              <a:t>Q </a:t>
            </a:r>
            <a:r>
              <a:rPr lang="en-US" altLang="ko-KR" sz="9600" dirty="0" smtClean="0">
                <a:solidFill>
                  <a:srgbClr val="FF0000"/>
                </a:solidFill>
              </a:rPr>
              <a:t>n</a:t>
            </a:r>
            <a:r>
              <a:rPr lang="en-US" altLang="ko-KR" sz="9600" dirty="0" smtClean="0"/>
              <a:t> A</a:t>
            </a:r>
            <a:endParaRPr lang="ko-KR" altLang="en-US" sz="9600" dirty="0"/>
          </a:p>
        </p:txBody>
      </p:sp>
    </p:spTree>
    <p:extLst>
      <p:ext uri="{BB962C8B-B14F-4D97-AF65-F5344CB8AC3E}">
        <p14:creationId xmlns:p14="http://schemas.microsoft.com/office/powerpoint/2010/main" val="6409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쇼와시대의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정치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1406" y="1142984"/>
            <a:ext cx="9072594" cy="57150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▶ </a:t>
            </a:r>
            <a:r>
              <a:rPr lang="ko-KR" altLang="en-US" sz="2400" u="sng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정당정치의 전개</a:t>
            </a:r>
            <a:endParaRPr lang="en-US" altLang="ko-KR" sz="2400" u="sng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  <a:buNone/>
            </a:pPr>
            <a:endParaRPr lang="en-US" altLang="ko-KR" sz="12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하라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다카시가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이끄는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정우회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내각에 의해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정당내각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 수립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국민적 요구였던 보통선거와 사회정책의 실시에는 냉담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선거법을 개정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하여 국세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엔 이상의 납세자에게 선거권을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확대하는 선에서 그침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보통선거를 요구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하는 운동은 점차 높아지고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1920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년에는 수만 명의 대 시위행진이 벌어짐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하라 수상은 총선거에 쓰인 재원을 충당하기 위해 과중한 증세와 거액의 공채를 발행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비난의 소리가 커짐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하라 수상은 정당정치의 부패에 분노한 한 청년에 의해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1921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년에 암살당함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67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쇼와시대의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정치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88024" y="1142984"/>
            <a:ext cx="4355976" cy="55721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▶ </a:t>
            </a:r>
            <a:r>
              <a:rPr lang="ko-KR" altLang="en-US" sz="2600" u="sng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정당정치의 전개</a:t>
            </a:r>
            <a:endParaRPr lang="en-US" altLang="ko-KR" sz="26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호헌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파는 민중의 지지를 얻기 위해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보통선거의 실시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를 약속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결국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1925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25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세 이상 남성에게 재산에 상관없이 선거권을 부여하는 보통선거법이 제정되었다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보통선거법의 제정은 민중의 정치적 요구를 수용함으로써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민주주의 확대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를 가져왔다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None/>
            </a:pP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 descr="82_i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298"/>
            <a:ext cx="4876220" cy="3500462"/>
          </a:xfrm>
          <a:prstGeom prst="rect">
            <a:avLst/>
          </a:prstGeom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428596" y="5072074"/>
            <a:ext cx="4114800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342900">
              <a:spcBef>
                <a:spcPct val="20000"/>
              </a:spcBef>
            </a:pPr>
            <a:r>
              <a:rPr lang="ko-KR" altLang="en-US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▲  </a:t>
            </a:r>
            <a:r>
              <a:rPr kumimoji="0" lang="en-US" altLang="ko-KR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1928</a:t>
            </a:r>
            <a:r>
              <a:rPr kumimoji="0" lang="ko-KR" alt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년 최초로 행해진 보통선거 포스터</a:t>
            </a:r>
            <a:endParaRPr kumimoji="0" lang="ko-KR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47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대장간">
  <a:themeElements>
    <a:clrScheme name="대장간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대장간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대장간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889</TotalTime>
  <Words>1766</Words>
  <Application>Microsoft Office PowerPoint</Application>
  <PresentationFormat>화면 슬라이드 쇼(4:3)</PresentationFormat>
  <Paragraphs>347</Paragraphs>
  <Slides>75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75</vt:i4>
      </vt:variant>
    </vt:vector>
  </HeadingPairs>
  <TitlesOfParts>
    <vt:vector size="76" baseType="lpstr">
      <vt:lpstr>대장간</vt:lpstr>
      <vt:lpstr>PowerPoint 프레젠테이션</vt:lpstr>
      <vt:lpstr>PowerPoint 프레젠테이션</vt:lpstr>
      <vt:lpstr>쇼와시대 (昭和時代)</vt:lpstr>
      <vt:lpstr>쇼와천황 (昭和天皇)</vt:lpstr>
      <vt:lpstr>쇼와시대의 경제 · 정치 · 사회 · 문화</vt:lpstr>
      <vt:lpstr>쇼와시대의 경제상황</vt:lpstr>
      <vt:lpstr>쇼와시대의 경제상황</vt:lpstr>
      <vt:lpstr>쇼와시대의 정치</vt:lpstr>
      <vt:lpstr>쇼와시대의 정치</vt:lpstr>
      <vt:lpstr>쇼와시대의 정치</vt:lpstr>
      <vt:lpstr>쇼와시대의 사회</vt:lpstr>
      <vt:lpstr>쇼와시대의 사회</vt:lpstr>
      <vt:lpstr>쇼와시대의 문화</vt:lpstr>
      <vt:lpstr>일본의 만주침략</vt:lpstr>
      <vt:lpstr>PowerPoint 프레젠테이션</vt:lpstr>
      <vt:lpstr>PowerPoint 프레젠테이션</vt:lpstr>
      <vt:lpstr>PowerPoint 프레젠테이션</vt:lpstr>
      <vt:lpstr>PowerPoint 프레젠테이션</vt:lpstr>
      <vt:lpstr>중일전쟁 </vt:lpstr>
      <vt:lpstr>중일전쟁의 시작</vt:lpstr>
      <vt:lpstr>전쟁의 결과</vt:lpstr>
      <vt:lpstr>제2차 세계대전 태평양 전쟁 (1941~1944)</vt:lpstr>
      <vt:lpstr>목차</vt:lpstr>
      <vt:lpstr>개요</vt:lpstr>
      <vt:lpstr>태평양 전쟁의 이유</vt:lpstr>
      <vt:lpstr>개전 이전 – 점감요격작전과 함대결전사상</vt:lpstr>
      <vt:lpstr>점감요격작전 - 순서</vt:lpstr>
      <vt:lpstr>점감요격작전 - 결과</vt:lpstr>
      <vt:lpstr>함대결전사상과 문제점</vt:lpstr>
      <vt:lpstr>진주만 공습</vt:lpstr>
      <vt:lpstr>미드웨이 해전(영상)</vt:lpstr>
      <vt:lpstr>야마모토 이소로쿠</vt:lpstr>
      <vt:lpstr>PowerPoint 프레젠테이션</vt:lpstr>
      <vt:lpstr>과달카날 전투</vt:lpstr>
      <vt:lpstr>과달카날 전투 - 2</vt:lpstr>
      <vt:lpstr>PowerPoint 프레젠테이션</vt:lpstr>
      <vt:lpstr>PowerPoint 프레젠테이션</vt:lpstr>
      <vt:lpstr>필리핀 해 해전</vt:lpstr>
      <vt:lpstr>미해군 전력</vt:lpstr>
      <vt:lpstr>일본 해군 전력</vt:lpstr>
      <vt:lpstr>전투의 시작</vt:lpstr>
      <vt:lpstr>마리아나의 칠면조 사냥</vt:lpstr>
      <vt:lpstr>이 전투의 중요성</vt:lpstr>
      <vt:lpstr>미,일 양국의 기술차</vt:lpstr>
      <vt:lpstr>PowerPoint 프레젠테이션</vt:lpstr>
      <vt:lpstr>1944~1945 대전 후반</vt:lpstr>
      <vt:lpstr>PowerPoint 프레젠테이션</vt:lpstr>
      <vt:lpstr>완전히 사라진 전쟁수행 능력</vt:lpstr>
      <vt:lpstr>PowerPoint 프레젠테이션</vt:lpstr>
      <vt:lpstr>이오지마 전투</vt:lpstr>
      <vt:lpstr>PowerPoint 프레젠테이션</vt:lpstr>
      <vt:lpstr>PowerPoint 프레젠테이션</vt:lpstr>
      <vt:lpstr>PowerPoint 프레젠테이션</vt:lpstr>
      <vt:lpstr>광기의 발악 카미카제</vt:lpstr>
      <vt:lpstr>PowerPoint 프레젠테이션</vt:lpstr>
      <vt:lpstr>일본 본토 폭격</vt:lpstr>
      <vt:lpstr>도쿄 대공습</vt:lpstr>
      <vt:lpstr>PowerPoint 프레젠테이션</vt:lpstr>
      <vt:lpstr>PowerPoint 프레젠테이션</vt:lpstr>
      <vt:lpstr>PowerPoint 프레젠테이션</vt:lpstr>
      <vt:lpstr>히로시마 나가사키 원폭투하</vt:lpstr>
      <vt:lpstr>PowerPoint 프레젠테이션</vt:lpstr>
      <vt:lpstr>PowerPoint 프레젠테이션</vt:lpstr>
      <vt:lpstr>PowerPoint 프레젠테이션</vt:lpstr>
      <vt:lpstr>PowerPoint 프레젠테이션</vt:lpstr>
      <vt:lpstr>소련군의 태평양전쟁 참전 만주전략공세작전의 시작</vt:lpstr>
      <vt:lpstr>PowerPoint 프레젠테이션</vt:lpstr>
      <vt:lpstr>PowerPoint 프레젠테이션</vt:lpstr>
      <vt:lpstr>PowerPoint 프레젠테이션</vt:lpstr>
      <vt:lpstr>현대 일본인의 2차세계대전을 바라보는 시각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전전쇼화시대와 2차세계대전</dc:title>
  <dc:creator>Corgood</dc:creator>
  <cp:lastModifiedBy>USER</cp:lastModifiedBy>
  <cp:revision>64</cp:revision>
  <dcterms:created xsi:type="dcterms:W3CDTF">2014-09-30T13:12:22Z</dcterms:created>
  <dcterms:modified xsi:type="dcterms:W3CDTF">2014-10-30T02:38:14Z</dcterms:modified>
</cp:coreProperties>
</file>