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71" r:id="rId2"/>
    <p:sldId id="274" r:id="rId3"/>
    <p:sldId id="286" r:id="rId4"/>
    <p:sldId id="303" r:id="rId5"/>
    <p:sldId id="304" r:id="rId6"/>
    <p:sldId id="305" r:id="rId7"/>
    <p:sldId id="309" r:id="rId8"/>
    <p:sldId id="313" r:id="rId9"/>
    <p:sldId id="314" r:id="rId10"/>
    <p:sldId id="306" r:id="rId11"/>
    <p:sldId id="307" r:id="rId12"/>
    <p:sldId id="308" r:id="rId13"/>
    <p:sldId id="297" r:id="rId14"/>
    <p:sldId id="298" r:id="rId15"/>
    <p:sldId id="299" r:id="rId16"/>
    <p:sldId id="287" r:id="rId17"/>
    <p:sldId id="290" r:id="rId18"/>
    <p:sldId id="292" r:id="rId19"/>
    <p:sldId id="300" r:id="rId20"/>
    <p:sldId id="301" r:id="rId21"/>
    <p:sldId id="302" r:id="rId22"/>
    <p:sldId id="310" r:id="rId23"/>
    <p:sldId id="293" r:id="rId24"/>
    <p:sldId id="315" r:id="rId25"/>
    <p:sldId id="295" r:id="rId26"/>
    <p:sldId id="296" r:id="rId27"/>
    <p:sldId id="285" r:id="rId28"/>
  </p:sldIdLst>
  <p:sldSz cx="9144000" cy="6858000" type="screen4x3"/>
  <p:notesSz cx="6805613" cy="9939338"/>
  <p:embeddedFontLst>
    <p:embeddedFont>
      <p:font typeface="나눔고딕" pitchFamily="50" charset="-127"/>
      <p:regular r:id="rId30"/>
      <p:bold r:id="rId31"/>
    </p:embeddedFont>
    <p:embeddedFont>
      <p:font typeface="맑은 고딕" pitchFamily="50" charset="-127"/>
      <p:regular r:id="rId32"/>
      <p:bold r:id="rId33"/>
    </p:embeddedFont>
    <p:embeddedFont>
      <p:font typeface="나눔고딕 ExtraBold" pitchFamily="50" charset="-127"/>
      <p:bold r:id="rId34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BB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34" autoAdjust="0"/>
    <p:restoredTop sz="94660"/>
  </p:normalViewPr>
  <p:slideViewPr>
    <p:cSldViewPr>
      <p:cViewPr>
        <p:scale>
          <a:sx n="120" d="100"/>
          <a:sy n="120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10" y="-114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C4C1930-FCEE-43DE-BF6E-DA1EE22ADB53}" type="datetimeFigureOut">
              <a:rPr lang="ko-KR" altLang="en-US"/>
              <a:pPr>
                <a:defRPr/>
              </a:pPr>
              <a:t>2014-09-29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EE73488-831D-4517-8782-16FE6DD0A7D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/>
          <p:cNvSpPr/>
          <p:nvPr userDrawn="1"/>
        </p:nvSpPr>
        <p:spPr>
          <a:xfrm>
            <a:off x="331788" y="6337300"/>
            <a:ext cx="473075" cy="231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B5343B6-D7E8-4765-A275-B969E6BB21FD}" type="slidenum">
              <a:rPr kumimoji="0" lang="ko-KR" altLang="en-US" sz="900">
                <a:solidFill>
                  <a:schemeClr val="accent6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900" dirty="0">
              <a:solidFill>
                <a:schemeClr val="accent6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5"/>
          <p:cNvSpPr/>
          <p:nvPr userDrawn="1"/>
        </p:nvSpPr>
        <p:spPr>
          <a:xfrm>
            <a:off x="0" y="0"/>
            <a:ext cx="9144000" cy="68611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직사각형 6"/>
          <p:cNvSpPr/>
          <p:nvPr userDrawn="1"/>
        </p:nvSpPr>
        <p:spPr>
          <a:xfrm>
            <a:off x="539750" y="549275"/>
            <a:ext cx="8064500" cy="2735263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" name="직사각형 8"/>
          <p:cNvSpPr/>
          <p:nvPr userDrawn="1"/>
        </p:nvSpPr>
        <p:spPr>
          <a:xfrm>
            <a:off x="539750" y="3284538"/>
            <a:ext cx="8064500" cy="1008062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" name="직사각형 9"/>
          <p:cNvSpPr/>
          <p:nvPr userDrawn="1"/>
        </p:nvSpPr>
        <p:spPr>
          <a:xfrm>
            <a:off x="539750" y="4292600"/>
            <a:ext cx="8064500" cy="652463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7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81750"/>
            <a:ext cx="8636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부제목 2"/>
          <p:cNvSpPr txBox="1">
            <a:spLocks/>
          </p:cNvSpPr>
          <p:nvPr userDrawn="1"/>
        </p:nvSpPr>
        <p:spPr>
          <a:xfrm>
            <a:off x="395288" y="6451600"/>
            <a:ext cx="3024187" cy="29051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ko-KR" altLang="en-US" sz="8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kumimoji="0" lang="ko-KR" altLang="en-US" sz="800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kumimoji="0" lang="ko-KR" altLang="en-US" sz="8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kumimoji="0" lang="en-US" altLang="ko-KR" sz="8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800" u="sng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kumimoji="0" lang="ko-KR" altLang="en-US" sz="800" u="sng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1E671193-E546-4953-A2F7-6D5A48CE6A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/>
          <p:cNvSpPr/>
          <p:nvPr userDrawn="1"/>
        </p:nvSpPr>
        <p:spPr>
          <a:xfrm>
            <a:off x="331788" y="6337300"/>
            <a:ext cx="473075" cy="231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843331B-4D4F-428F-B633-2650739E8B00}" type="slidenum">
              <a:rPr kumimoji="0" lang="ko-KR" altLang="en-US" sz="900">
                <a:solidFill>
                  <a:schemeClr val="accent6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900" dirty="0">
              <a:solidFill>
                <a:schemeClr val="accent6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5"/>
          <p:cNvSpPr/>
          <p:nvPr userDrawn="1"/>
        </p:nvSpPr>
        <p:spPr>
          <a:xfrm>
            <a:off x="0" y="0"/>
            <a:ext cx="9144000" cy="68611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직사각형 6"/>
          <p:cNvSpPr/>
          <p:nvPr userDrawn="1"/>
        </p:nvSpPr>
        <p:spPr>
          <a:xfrm>
            <a:off x="539750" y="549275"/>
            <a:ext cx="8064500" cy="2735263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/>
          <p:cNvSpPr/>
          <p:nvPr userDrawn="1"/>
        </p:nvSpPr>
        <p:spPr>
          <a:xfrm>
            <a:off x="331788" y="6337300"/>
            <a:ext cx="473075" cy="231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92E05ED-EE2A-4EB6-A2B2-6E62C78EF2F0}" type="slidenum">
              <a:rPr kumimoji="0" lang="ko-KR" altLang="en-US" sz="900">
                <a:solidFill>
                  <a:schemeClr val="accent6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900" dirty="0">
              <a:solidFill>
                <a:schemeClr val="accent6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5"/>
          <p:cNvSpPr/>
          <p:nvPr userDrawn="1"/>
        </p:nvSpPr>
        <p:spPr>
          <a:xfrm>
            <a:off x="395288" y="404813"/>
            <a:ext cx="8353425" cy="1295400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5"/>
          <p:cNvSpPr/>
          <p:nvPr userDrawn="1"/>
        </p:nvSpPr>
        <p:spPr>
          <a:xfrm>
            <a:off x="331788" y="6337300"/>
            <a:ext cx="473075" cy="231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111EFBB-9BF9-438F-99B4-C79AC7E8D939}" type="slidenum">
              <a:rPr kumimoji="0" lang="ko-KR" altLang="en-US" sz="900">
                <a:solidFill>
                  <a:schemeClr val="accent6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900" dirty="0">
              <a:solidFill>
                <a:schemeClr val="accent6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0" y="0"/>
            <a:ext cx="9144000" cy="68611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539750" y="549275"/>
            <a:ext cx="8064500" cy="2735263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8" name="직사각형 8"/>
          <p:cNvSpPr/>
          <p:nvPr userDrawn="1"/>
        </p:nvSpPr>
        <p:spPr>
          <a:xfrm>
            <a:off x="539750" y="3284538"/>
            <a:ext cx="8064500" cy="1008062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9" name="직사각형 9"/>
          <p:cNvSpPr/>
          <p:nvPr userDrawn="1"/>
        </p:nvSpPr>
        <p:spPr>
          <a:xfrm>
            <a:off x="539750" y="4292600"/>
            <a:ext cx="8064500" cy="652463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0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262688"/>
            <a:ext cx="8636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683568" y="709712"/>
            <a:ext cx="7776864" cy="2431256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4" name="텍스트 개체 틀 2"/>
          <p:cNvSpPr>
            <a:spLocks noGrp="1"/>
          </p:cNvSpPr>
          <p:nvPr>
            <p:ph type="body" idx="1"/>
          </p:nvPr>
        </p:nvSpPr>
        <p:spPr>
          <a:xfrm>
            <a:off x="683568" y="3441502"/>
            <a:ext cx="7776864" cy="639762"/>
          </a:xfrm>
        </p:spPr>
        <p:txBody>
          <a:bodyPr anchor="ctr">
            <a:norm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83568" y="4437113"/>
            <a:ext cx="7776863" cy="360040"/>
          </a:xfrm>
        </p:spPr>
        <p:txBody>
          <a:bodyPr anchor="ctr">
            <a:norm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5"/>
          <p:cNvSpPr/>
          <p:nvPr userDrawn="1"/>
        </p:nvSpPr>
        <p:spPr>
          <a:xfrm>
            <a:off x="331788" y="6337300"/>
            <a:ext cx="473075" cy="231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B7C5039-48B9-4A0A-BB8C-BBA3CCB78314}" type="slidenum">
              <a:rPr kumimoji="0" lang="ko-KR" altLang="en-US" sz="900">
                <a:solidFill>
                  <a:schemeClr val="accent6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900" dirty="0">
              <a:solidFill>
                <a:schemeClr val="accent6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5"/>
          <p:cNvSpPr/>
          <p:nvPr userDrawn="1"/>
        </p:nvSpPr>
        <p:spPr>
          <a:xfrm>
            <a:off x="0" y="0"/>
            <a:ext cx="9144000" cy="68611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" name="직사각형 6"/>
          <p:cNvSpPr/>
          <p:nvPr userDrawn="1"/>
        </p:nvSpPr>
        <p:spPr>
          <a:xfrm>
            <a:off x="539750" y="549275"/>
            <a:ext cx="8064500" cy="2735263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6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262688"/>
            <a:ext cx="8636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683568" y="709712"/>
            <a:ext cx="7632848" cy="2359248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5"/>
          <p:cNvSpPr/>
          <p:nvPr userDrawn="1"/>
        </p:nvSpPr>
        <p:spPr>
          <a:xfrm>
            <a:off x="331788" y="6337300"/>
            <a:ext cx="473075" cy="231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B9B791D-F1CC-47D3-8873-3F81CE9C720F}" type="slidenum">
              <a:rPr kumimoji="0" lang="ko-KR" altLang="en-US" sz="900">
                <a:solidFill>
                  <a:schemeClr val="accent6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900" dirty="0">
              <a:solidFill>
                <a:schemeClr val="accent6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5"/>
          <p:cNvSpPr/>
          <p:nvPr userDrawn="1"/>
        </p:nvSpPr>
        <p:spPr>
          <a:xfrm>
            <a:off x="395288" y="404813"/>
            <a:ext cx="8353425" cy="1295400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63972"/>
            <a:ext cx="8229600" cy="1152128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chemeClr val="accent6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페이지 번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사용자정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6" name="직사각형 5"/>
          <p:cNvSpPr/>
          <p:nvPr userDrawn="1"/>
        </p:nvSpPr>
        <p:spPr>
          <a:xfrm>
            <a:off x="331788" y="6337300"/>
            <a:ext cx="469900" cy="228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D5BFE48-119D-4DC0-BF5C-59C351DBABA9}" type="slidenum">
              <a:rPr kumimoji="0" lang="ko-KR" altLang="en-US" sz="900">
                <a:solidFill>
                  <a:schemeClr val="accent6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900" dirty="0">
              <a:solidFill>
                <a:schemeClr val="accent6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b="1" kern="1200">
          <a:solidFill>
            <a:srgbClr val="726868"/>
          </a:solidFill>
          <a:latin typeface="나눔고딕" pitchFamily="50" charset="-127"/>
          <a:ea typeface="나눔고딕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rgbClr val="726868"/>
          </a:solidFill>
          <a:latin typeface="나눔고딕" pitchFamily="50" charset="-127"/>
          <a:ea typeface="나눔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rgbClr val="726868"/>
          </a:solidFill>
          <a:latin typeface="나눔고딕" pitchFamily="50" charset="-127"/>
          <a:ea typeface="나눔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rgbClr val="726868"/>
          </a:solidFill>
          <a:latin typeface="나눔고딕" pitchFamily="50" charset="-127"/>
          <a:ea typeface="나눔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rgbClr val="726868"/>
          </a:solidFill>
          <a:latin typeface="나눔고딕" pitchFamily="50" charset="-127"/>
          <a:ea typeface="나눔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 b="1">
          <a:solidFill>
            <a:srgbClr val="726868"/>
          </a:solidFill>
          <a:latin typeface="나눔고딕" pitchFamily="50" charset="-127"/>
          <a:ea typeface="나눔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 b="1">
          <a:solidFill>
            <a:srgbClr val="726868"/>
          </a:solidFill>
          <a:latin typeface="나눔고딕" pitchFamily="50" charset="-127"/>
          <a:ea typeface="나눔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 b="1">
          <a:solidFill>
            <a:srgbClr val="726868"/>
          </a:solidFill>
          <a:latin typeface="나눔고딕" pitchFamily="50" charset="-127"/>
          <a:ea typeface="나눔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 b="1">
          <a:solidFill>
            <a:srgbClr val="726868"/>
          </a:solidFill>
          <a:latin typeface="나눔고딕" pitchFamily="50" charset="-127"/>
          <a:ea typeface="나눔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rgbClr val="726868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rgbClr val="726868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rgbClr val="726868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defRPr sz="2000" b="1" kern="1200">
          <a:solidFill>
            <a:srgbClr val="726868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defRPr sz="2000" b="1" kern="1200">
          <a:solidFill>
            <a:srgbClr val="7268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1.jpe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tvchosun.com/site/data/html_dir/2012/08/23/2012082300351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tvchosun.com/site/data/html_dir/2014/06/10/2014061090111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611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750" y="549275"/>
            <a:ext cx="8064500" cy="2735263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3315" name="제목 1"/>
          <p:cNvSpPr>
            <a:spLocks noGrp="1"/>
          </p:cNvSpPr>
          <p:nvPr>
            <p:ph type="ctrTitle"/>
          </p:nvPr>
        </p:nvSpPr>
        <p:spPr>
          <a:xfrm>
            <a:off x="755650" y="765175"/>
            <a:ext cx="7129463" cy="1470025"/>
          </a:xfrm>
        </p:spPr>
        <p:txBody>
          <a:bodyPr/>
          <a:lstStyle/>
          <a:p>
            <a:pPr algn="l" eaLnBrk="1" hangingPunct="1">
              <a:lnSpc>
                <a:spcPts val="5600"/>
              </a:lnSpc>
            </a:pPr>
            <a:r>
              <a:rPr lang="ko-KR" altLang="en-US" sz="48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독도 영유권에 대한</a:t>
            </a:r>
            <a:br>
              <a:rPr lang="ko-KR" altLang="en-US" sz="48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</a:br>
            <a:r>
              <a:rPr lang="ko-KR" altLang="en-US" sz="48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국제법적 쟁점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39750" y="3284538"/>
            <a:ext cx="8064500" cy="1008062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39750" y="4292600"/>
            <a:ext cx="8064500" cy="652463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3318" name="부제목 2"/>
          <p:cNvSpPr txBox="1">
            <a:spLocks/>
          </p:cNvSpPr>
          <p:nvPr/>
        </p:nvSpPr>
        <p:spPr bwMode="auto">
          <a:xfrm>
            <a:off x="755650" y="4437063"/>
            <a:ext cx="30241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ko-KR" altLang="en-US" sz="10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독도영토학 </a:t>
            </a:r>
            <a:r>
              <a:rPr kumimoji="0" lang="en-US" altLang="ko-KR" sz="10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/ </a:t>
            </a:r>
            <a:r>
              <a:rPr kumimoji="0" lang="ko-KR" altLang="en-US" sz="10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최장근 교수님</a:t>
            </a:r>
          </a:p>
        </p:txBody>
      </p:sp>
      <p:sp>
        <p:nvSpPr>
          <p:cNvPr id="13319" name="부제목 2"/>
          <p:cNvSpPr txBox="1">
            <a:spLocks/>
          </p:cNvSpPr>
          <p:nvPr/>
        </p:nvSpPr>
        <p:spPr bwMode="auto">
          <a:xfrm>
            <a:off x="5292725" y="4437063"/>
            <a:ext cx="3851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0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2014.09.30.</a:t>
            </a:r>
            <a:endParaRPr kumimoji="0" lang="ko-KR" altLang="en-US" sz="1000" b="1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kumimoji="0" lang="ko-KR" altLang="en-US" sz="100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320" name="제목 1"/>
          <p:cNvSpPr txBox="1">
            <a:spLocks/>
          </p:cNvSpPr>
          <p:nvPr/>
        </p:nvSpPr>
        <p:spPr bwMode="auto">
          <a:xfrm>
            <a:off x="755650" y="3429000"/>
            <a:ext cx="7777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0" lang="ko-KR" altLang="en-US" sz="13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김명식</a:t>
            </a:r>
            <a:r>
              <a:rPr kumimoji="0" lang="en-US" altLang="ko-KR" sz="13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(21280154), </a:t>
            </a:r>
            <a:r>
              <a:rPr kumimoji="0" lang="ko-KR" altLang="en-US" sz="13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김일주</a:t>
            </a:r>
            <a:r>
              <a:rPr kumimoji="0" lang="en-US" altLang="ko-KR" sz="13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(20804418), </a:t>
            </a:r>
            <a:r>
              <a:rPr kumimoji="0" lang="ko-KR" altLang="en-US" sz="13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나대왕</a:t>
            </a:r>
            <a:r>
              <a:rPr kumimoji="0" lang="en-US" altLang="ko-KR" sz="13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(21405353), </a:t>
            </a:r>
            <a:r>
              <a:rPr kumimoji="0" lang="ko-KR" altLang="en-US" sz="13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남진용</a:t>
            </a:r>
            <a:r>
              <a:rPr kumimoji="0" lang="en-US" altLang="ko-KR" sz="13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(21404516), </a:t>
            </a:r>
            <a:r>
              <a:rPr kumimoji="0" lang="ko-KR" altLang="en-US" sz="13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박찬미</a:t>
            </a:r>
            <a:r>
              <a:rPr kumimoji="0" lang="en-US" altLang="ko-KR" sz="13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(21412537),</a:t>
            </a:r>
          </a:p>
          <a:p>
            <a:pPr>
              <a:lnSpc>
                <a:spcPct val="150000"/>
              </a:lnSpc>
            </a:pPr>
            <a:r>
              <a:rPr kumimoji="0" lang="ko-KR" altLang="en-US" sz="13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유지영</a:t>
            </a:r>
            <a:r>
              <a:rPr kumimoji="0" lang="en-US" altLang="ko-KR" sz="13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(21320373), </a:t>
            </a:r>
            <a:r>
              <a:rPr kumimoji="0" lang="ko-KR" altLang="en-US" sz="13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이창열</a:t>
            </a:r>
            <a:r>
              <a:rPr kumimoji="0" lang="en-US" altLang="ko-KR" sz="13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(21320797), </a:t>
            </a:r>
            <a:r>
              <a:rPr kumimoji="0" lang="ko-KR" altLang="en-US" sz="13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조현철</a:t>
            </a:r>
            <a:r>
              <a:rPr kumimoji="0" lang="en-US" altLang="ko-KR" sz="13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(21404477), </a:t>
            </a:r>
            <a:r>
              <a:rPr kumimoji="0" lang="ko-KR" altLang="en-US" sz="13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최민선</a:t>
            </a:r>
            <a:r>
              <a:rPr kumimoji="0" lang="en-US" altLang="ko-KR" sz="13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(21411855)</a:t>
            </a:r>
          </a:p>
        </p:txBody>
      </p:sp>
      <p:pic>
        <p:nvPicPr>
          <p:cNvPr id="13321" name="Picture 13" descr="symbol_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6021388"/>
            <a:ext cx="1879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611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750" y="549275"/>
            <a:ext cx="8064500" cy="2735263"/>
          </a:xfrm>
          <a:prstGeom prst="rect">
            <a:avLst/>
          </a:prstGeom>
          <a:noFill/>
          <a:ln w="1143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2531" name="제목 1"/>
          <p:cNvSpPr>
            <a:spLocks noGrp="1"/>
          </p:cNvSpPr>
          <p:nvPr>
            <p:ph type="ctrTitle" idx="4294967295"/>
          </p:nvPr>
        </p:nvSpPr>
        <p:spPr>
          <a:xfrm>
            <a:off x="760413" y="620713"/>
            <a:ext cx="7196137" cy="1470025"/>
          </a:xfrm>
        </p:spPr>
        <p:txBody>
          <a:bodyPr/>
          <a:lstStyle/>
          <a:p>
            <a:pPr algn="l" eaLnBrk="1" hangingPunct="1"/>
            <a:r>
              <a:rPr lang="ko-KR" altLang="en-US" sz="39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독도가 일본의 고유 영토라는</a:t>
            </a:r>
            <a:br>
              <a:rPr lang="ko-KR" altLang="en-US" sz="39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</a:br>
            <a:r>
              <a:rPr lang="ko-KR" altLang="en-US" sz="39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사실에 대한 재확인이었다는 주장</a:t>
            </a:r>
          </a:p>
        </p:txBody>
      </p:sp>
      <p:sp>
        <p:nvSpPr>
          <p:cNvPr id="22532" name="제목 1"/>
          <p:cNvSpPr txBox="1">
            <a:spLocks/>
          </p:cNvSpPr>
          <p:nvPr/>
        </p:nvSpPr>
        <p:spPr bwMode="auto">
          <a:xfrm>
            <a:off x="6804025" y="476250"/>
            <a:ext cx="1644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5600"/>
              </a:lnSpc>
            </a:pPr>
            <a:r>
              <a:rPr kumimoji="0" lang="en-US" altLang="ko-KR" sz="2400" b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03</a:t>
            </a:r>
            <a:endParaRPr kumimoji="0" lang="ko-KR" altLang="en-US" sz="240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2533" name="Picture 6" descr="symbol_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6021388"/>
            <a:ext cx="1879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부제목 2"/>
          <p:cNvSpPr txBox="1">
            <a:spLocks/>
          </p:cNvSpPr>
          <p:nvPr/>
        </p:nvSpPr>
        <p:spPr bwMode="auto">
          <a:xfrm>
            <a:off x="6732588" y="2708275"/>
            <a:ext cx="14398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kumimoji="0" lang="ko-KR" altLang="en-US" sz="20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김명식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그림 16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제목 1"/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6551612" cy="1152525"/>
          </a:xfrm>
        </p:spPr>
        <p:txBody>
          <a:bodyPr/>
          <a:lstStyle/>
          <a:p>
            <a:pPr algn="l" eaLnBrk="1" hangingPunct="1"/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일본의 주장</a:t>
            </a:r>
            <a:endParaRPr lang="en-US" altLang="ko-KR" sz="300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3555" name="그림 11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95288" y="404813"/>
            <a:ext cx="8353425" cy="1295400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557" name="제목 1"/>
          <p:cNvSpPr txBox="1">
            <a:spLocks/>
          </p:cNvSpPr>
          <p:nvPr/>
        </p:nvSpPr>
        <p:spPr bwMode="auto">
          <a:xfrm>
            <a:off x="7031038" y="115888"/>
            <a:ext cx="16446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5600"/>
              </a:lnSpc>
            </a:pPr>
            <a:r>
              <a:rPr kumimoji="0" lang="en-US" altLang="ko-KR" sz="1600" b="1">
                <a:solidFill>
                  <a:srgbClr val="594740"/>
                </a:solidFill>
                <a:latin typeface="나눔고딕 ExtraBold" pitchFamily="50" charset="-127"/>
                <a:ea typeface="나눔고딕 ExtraBold" pitchFamily="50" charset="-127"/>
              </a:rPr>
              <a:t>3-1</a:t>
            </a:r>
            <a:endParaRPr kumimoji="0" lang="ko-KR" altLang="en-US" sz="1600">
              <a:solidFill>
                <a:srgbClr val="59474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39750" y="2060575"/>
            <a:ext cx="4679950" cy="36036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3559" name="부제목 2"/>
          <p:cNvSpPr txBox="1">
            <a:spLocks/>
          </p:cNvSpPr>
          <p:nvPr/>
        </p:nvSpPr>
        <p:spPr bwMode="auto">
          <a:xfrm>
            <a:off x="539750" y="1916113"/>
            <a:ext cx="48244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일본 신문에 실린 독도 편입 내용</a:t>
            </a:r>
            <a:r>
              <a:rPr kumimoji="0" lang="en-US" altLang="ko-KR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(1905</a:t>
            </a: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년</a:t>
            </a:r>
            <a:r>
              <a:rPr kumimoji="0" lang="en-US" altLang="ko-KR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cxnSp>
        <p:nvCxnSpPr>
          <p:cNvPr id="36" name="직선 연결선 35"/>
          <p:cNvCxnSpPr/>
          <p:nvPr/>
        </p:nvCxnSpPr>
        <p:spPr>
          <a:xfrm rot="16200000" flipH="1">
            <a:off x="1187451" y="2420937"/>
            <a:ext cx="360362" cy="3603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1" name="Picture 13" descr="sanin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708275"/>
            <a:ext cx="5472112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5" descr="그림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2708275"/>
            <a:ext cx="19970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그림 16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제목 1"/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6551612" cy="1152525"/>
          </a:xfrm>
        </p:spPr>
        <p:txBody>
          <a:bodyPr/>
          <a:lstStyle/>
          <a:p>
            <a:pPr algn="l" eaLnBrk="1" hangingPunct="1"/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일본의 주장</a:t>
            </a:r>
            <a:endParaRPr lang="en-US" altLang="ko-KR" sz="300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4579" name="그림 11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95288" y="404813"/>
            <a:ext cx="8353425" cy="1295400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581" name="제목 1"/>
          <p:cNvSpPr txBox="1">
            <a:spLocks/>
          </p:cNvSpPr>
          <p:nvPr/>
        </p:nvSpPr>
        <p:spPr bwMode="auto">
          <a:xfrm>
            <a:off x="7031038" y="115888"/>
            <a:ext cx="16446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5600"/>
              </a:lnSpc>
            </a:pPr>
            <a:r>
              <a:rPr kumimoji="0" lang="en-US" altLang="ko-KR" sz="1600" b="1">
                <a:solidFill>
                  <a:srgbClr val="594740"/>
                </a:solidFill>
                <a:latin typeface="나눔고딕 ExtraBold" pitchFamily="50" charset="-127"/>
                <a:ea typeface="나눔고딕 ExtraBold" pitchFamily="50" charset="-127"/>
              </a:rPr>
              <a:t>3-2</a:t>
            </a:r>
            <a:endParaRPr kumimoji="0" lang="ko-KR" altLang="en-US" sz="1600">
              <a:solidFill>
                <a:srgbClr val="59474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39750" y="2205038"/>
            <a:ext cx="2519363" cy="36036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4583" name="부제목 2"/>
          <p:cNvSpPr txBox="1">
            <a:spLocks/>
          </p:cNvSpPr>
          <p:nvPr/>
        </p:nvSpPr>
        <p:spPr bwMode="auto">
          <a:xfrm>
            <a:off x="539750" y="2060575"/>
            <a:ext cx="2663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조선의 지도</a:t>
            </a:r>
            <a:r>
              <a:rPr kumimoji="0" lang="en-US" altLang="ko-KR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(1930</a:t>
            </a: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년</a:t>
            </a:r>
            <a:r>
              <a:rPr kumimoji="0" lang="en-US" altLang="ko-KR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cxnSp>
        <p:nvCxnSpPr>
          <p:cNvPr id="36" name="직선 연결선 35"/>
          <p:cNvCxnSpPr/>
          <p:nvPr/>
        </p:nvCxnSpPr>
        <p:spPr>
          <a:xfrm rot="16200000" flipH="1">
            <a:off x="682625" y="2565400"/>
            <a:ext cx="360363" cy="3603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5" name="Picture 11" descr="八道_1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852738"/>
            <a:ext cx="4464050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직사각형 24"/>
          <p:cNvSpPr/>
          <p:nvPr/>
        </p:nvSpPr>
        <p:spPr>
          <a:xfrm>
            <a:off x="5292725" y="2205038"/>
            <a:ext cx="2663825" cy="36036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4587" name="부제목 2"/>
          <p:cNvSpPr txBox="1">
            <a:spLocks/>
          </p:cNvSpPr>
          <p:nvPr/>
        </p:nvSpPr>
        <p:spPr bwMode="auto">
          <a:xfrm>
            <a:off x="5292725" y="2060575"/>
            <a:ext cx="2663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샌프란시스코 평화조약</a:t>
            </a:r>
            <a:endParaRPr kumimoji="0" lang="en-US" altLang="ko-KR" sz="2000" b="1">
              <a:solidFill>
                <a:srgbClr val="72686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3" name="직선 연결선 35"/>
          <p:cNvCxnSpPr/>
          <p:nvPr/>
        </p:nvCxnSpPr>
        <p:spPr>
          <a:xfrm rot="16200000" flipH="1">
            <a:off x="5435600" y="2565400"/>
            <a:ext cx="360363" cy="3603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9" name="Picture 15" descr="20140203200844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852738"/>
            <a:ext cx="288131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6" descr="SFtreaty_draft-9_195106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3500438"/>
            <a:ext cx="1573213" cy="2519362"/>
          </a:xfrm>
          <a:prstGeom prst="rect">
            <a:avLst/>
          </a:prstGeom>
          <a:noFill/>
          <a:ln w="254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611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750" y="549275"/>
            <a:ext cx="8064500" cy="2735263"/>
          </a:xfrm>
          <a:prstGeom prst="rect">
            <a:avLst/>
          </a:prstGeom>
          <a:noFill/>
          <a:ln w="1143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5603" name="제목 1"/>
          <p:cNvSpPr>
            <a:spLocks noGrp="1"/>
          </p:cNvSpPr>
          <p:nvPr>
            <p:ph type="ctrTitle" idx="4294967295"/>
          </p:nvPr>
        </p:nvSpPr>
        <p:spPr>
          <a:xfrm>
            <a:off x="760413" y="620713"/>
            <a:ext cx="7196137" cy="1470025"/>
          </a:xfrm>
        </p:spPr>
        <p:txBody>
          <a:bodyPr/>
          <a:lstStyle/>
          <a:p>
            <a:pPr algn="l" eaLnBrk="1" hangingPunct="1"/>
            <a:r>
              <a:rPr lang="ko-KR" altLang="en-US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당시 무주지였던 독도를</a:t>
            </a:r>
            <a:br>
              <a:rPr lang="ko-KR" altLang="en-US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</a:br>
            <a:r>
              <a:rPr lang="ko-KR" altLang="en-US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일본이 선점했다는 주장</a:t>
            </a:r>
          </a:p>
        </p:txBody>
      </p:sp>
      <p:sp>
        <p:nvSpPr>
          <p:cNvPr id="25604" name="제목 1"/>
          <p:cNvSpPr txBox="1">
            <a:spLocks/>
          </p:cNvSpPr>
          <p:nvPr/>
        </p:nvSpPr>
        <p:spPr bwMode="auto">
          <a:xfrm>
            <a:off x="6804025" y="476250"/>
            <a:ext cx="1644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5600"/>
              </a:lnSpc>
            </a:pPr>
            <a:r>
              <a:rPr kumimoji="0" lang="en-US" altLang="ko-KR" sz="2400" b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04</a:t>
            </a:r>
            <a:endParaRPr kumimoji="0" lang="ko-KR" altLang="en-US" sz="240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605" name="Picture 6" descr="symbol_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6021388"/>
            <a:ext cx="1879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부제목 2"/>
          <p:cNvSpPr txBox="1">
            <a:spLocks/>
          </p:cNvSpPr>
          <p:nvPr/>
        </p:nvSpPr>
        <p:spPr bwMode="auto">
          <a:xfrm>
            <a:off x="6732588" y="2708275"/>
            <a:ext cx="14398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kumimoji="0" lang="ko-KR" altLang="en-US" sz="20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유지영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그림 16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제목 1"/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6551612" cy="1152525"/>
          </a:xfrm>
        </p:spPr>
        <p:txBody>
          <a:bodyPr/>
          <a:lstStyle/>
          <a:p>
            <a:pPr algn="l" eaLnBrk="1" hangingPunct="1"/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독도 </a:t>
            </a:r>
            <a:r>
              <a:rPr lang="en-US" altLang="ko-KR" sz="3000" smtClean="0">
                <a:latin typeface="나눔고딕 ExtraBold" pitchFamily="50" charset="-127"/>
                <a:ea typeface="나눔고딕 ExtraBold" pitchFamily="50" charset="-127"/>
              </a:rPr>
              <a:t>= </a:t>
            </a:r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무주지</a:t>
            </a:r>
            <a:r>
              <a:rPr lang="en-US" altLang="ko-KR" sz="3000" smtClean="0"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pic>
        <p:nvPicPr>
          <p:cNvPr id="26627" name="그림 11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95288" y="404813"/>
            <a:ext cx="8353425" cy="1295400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629" name="제목 1"/>
          <p:cNvSpPr txBox="1">
            <a:spLocks/>
          </p:cNvSpPr>
          <p:nvPr/>
        </p:nvSpPr>
        <p:spPr bwMode="auto">
          <a:xfrm>
            <a:off x="7031038" y="115888"/>
            <a:ext cx="16446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5600"/>
              </a:lnSpc>
            </a:pPr>
            <a:r>
              <a:rPr kumimoji="0" lang="en-US" altLang="ko-KR" sz="1600" b="1">
                <a:solidFill>
                  <a:srgbClr val="594740"/>
                </a:solidFill>
                <a:latin typeface="나눔고딕 ExtraBold" pitchFamily="50" charset="-127"/>
                <a:ea typeface="나눔고딕 ExtraBold" pitchFamily="50" charset="-127"/>
              </a:rPr>
              <a:t>4-1</a:t>
            </a:r>
            <a:endParaRPr kumimoji="0" lang="ko-KR" altLang="en-US" sz="1600">
              <a:solidFill>
                <a:srgbClr val="59474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39750" y="2060575"/>
            <a:ext cx="2808288" cy="50482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6631" name="부제목 2"/>
          <p:cNvSpPr txBox="1">
            <a:spLocks/>
          </p:cNvSpPr>
          <p:nvPr/>
        </p:nvSpPr>
        <p:spPr bwMode="auto">
          <a:xfrm>
            <a:off x="539750" y="1916113"/>
            <a:ext cx="28082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ko-KR" altLang="en-US" sz="2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식민지화의 첫 단계</a:t>
            </a:r>
            <a:endParaRPr kumimoji="0" lang="en-US" altLang="ko-KR" sz="2500" b="1">
              <a:solidFill>
                <a:srgbClr val="72686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 rot="16200000" flipH="1">
            <a:off x="3203575" y="2565400"/>
            <a:ext cx="360363" cy="3603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3" name="Picture 14" descr="그림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924175"/>
            <a:ext cx="61214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5" descr="Untitled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115888"/>
            <a:ext cx="202723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그림 16" descr="NHN로고-흰색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제목 1"/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6551612" cy="1152525"/>
          </a:xfrm>
        </p:spPr>
        <p:txBody>
          <a:bodyPr/>
          <a:lstStyle/>
          <a:p>
            <a:pPr algn="l" eaLnBrk="1" hangingPunct="1"/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일본의 고유 영토론</a:t>
            </a:r>
            <a:endParaRPr lang="en-US" altLang="ko-KR" sz="300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7651" name="그림 11" descr="NHN로고-흰색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95288" y="404813"/>
            <a:ext cx="8353425" cy="1295400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653" name="제목 1"/>
          <p:cNvSpPr txBox="1">
            <a:spLocks/>
          </p:cNvSpPr>
          <p:nvPr/>
        </p:nvSpPr>
        <p:spPr bwMode="auto">
          <a:xfrm>
            <a:off x="7031038" y="115888"/>
            <a:ext cx="16446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5600"/>
              </a:lnSpc>
            </a:pPr>
            <a:r>
              <a:rPr kumimoji="0" lang="en-US" altLang="ko-KR" sz="1600" b="1">
                <a:solidFill>
                  <a:srgbClr val="726868"/>
                </a:solidFill>
                <a:latin typeface="나눔고딕 ExtraBold" pitchFamily="50" charset="-127"/>
                <a:ea typeface="나눔고딕 ExtraBold" pitchFamily="50" charset="-127"/>
              </a:rPr>
              <a:t>4-2</a:t>
            </a:r>
            <a:endParaRPr kumimoji="0" lang="ko-KR" altLang="en-US" sz="1600">
              <a:solidFill>
                <a:srgbClr val="726868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067175" y="2420938"/>
            <a:ext cx="1044575" cy="57626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7655" name="부제목 2"/>
          <p:cNvSpPr txBox="1">
            <a:spLocks/>
          </p:cNvSpPr>
          <p:nvPr/>
        </p:nvSpPr>
        <p:spPr bwMode="auto">
          <a:xfrm>
            <a:off x="4103688" y="2276475"/>
            <a:ext cx="12255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ko-KR" altLang="en-US" sz="28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모순</a:t>
            </a:r>
            <a:r>
              <a:rPr kumimoji="0" lang="en-US" altLang="ko-KR" sz="28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!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957263" y="2420938"/>
            <a:ext cx="2535237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7657" name="부제목 2"/>
          <p:cNvSpPr txBox="1">
            <a:spLocks/>
          </p:cNvSpPr>
          <p:nvPr/>
        </p:nvSpPr>
        <p:spPr bwMode="auto">
          <a:xfrm>
            <a:off x="971550" y="2276475"/>
            <a:ext cx="28082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ko-KR" altLang="en-US" sz="25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나카이 요자부로</a:t>
            </a:r>
            <a:r>
              <a:rPr kumimoji="0" lang="en-US" altLang="ko-KR" sz="25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?</a:t>
            </a:r>
          </a:p>
        </p:txBody>
      </p:sp>
      <p:cxnSp>
        <p:nvCxnSpPr>
          <p:cNvPr id="47" name="직선 화살표 연결선 46"/>
          <p:cNvCxnSpPr/>
          <p:nvPr/>
        </p:nvCxnSpPr>
        <p:spPr>
          <a:xfrm>
            <a:off x="3635375" y="2708275"/>
            <a:ext cx="288925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 rot="16200000" flipH="1">
            <a:off x="1114425" y="2997200"/>
            <a:ext cx="360363" cy="3603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35"/>
          <p:cNvCxnSpPr/>
          <p:nvPr/>
        </p:nvCxnSpPr>
        <p:spPr>
          <a:xfrm rot="16200000" flipH="1">
            <a:off x="4031457" y="3177381"/>
            <a:ext cx="0" cy="64928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61" name="Picture 26" descr="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3357563"/>
            <a:ext cx="3598862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27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0325" y="3357563"/>
            <a:ext cx="2519363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611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750" y="549275"/>
            <a:ext cx="8064500" cy="2735263"/>
          </a:xfrm>
          <a:prstGeom prst="rect">
            <a:avLst/>
          </a:prstGeom>
          <a:noFill/>
          <a:ln w="1143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9699" name="제목 1"/>
          <p:cNvSpPr>
            <a:spLocks noGrp="1"/>
          </p:cNvSpPr>
          <p:nvPr>
            <p:ph type="ctrTitle" idx="4294967295"/>
          </p:nvPr>
        </p:nvSpPr>
        <p:spPr>
          <a:xfrm>
            <a:off x="760413" y="620713"/>
            <a:ext cx="7124700" cy="1470025"/>
          </a:xfrm>
        </p:spPr>
        <p:txBody>
          <a:bodyPr/>
          <a:lstStyle/>
          <a:p>
            <a:pPr algn="l" eaLnBrk="1" hangingPunct="1"/>
            <a:r>
              <a:rPr lang="en-US" altLang="ko-KR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SCAPIN </a:t>
            </a:r>
            <a:r>
              <a:rPr lang="ko-KR" altLang="en-US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제</a:t>
            </a:r>
            <a:r>
              <a:rPr lang="en-US" altLang="ko-KR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677</a:t>
            </a:r>
            <a:r>
              <a:rPr lang="ko-KR" altLang="en-US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호와</a:t>
            </a:r>
            <a:br>
              <a:rPr lang="ko-KR" altLang="en-US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</a:br>
            <a:r>
              <a:rPr lang="ko-KR" altLang="en-US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샌프란시스코 평화조약의 해석</a:t>
            </a:r>
          </a:p>
        </p:txBody>
      </p:sp>
      <p:sp>
        <p:nvSpPr>
          <p:cNvPr id="29700" name="제목 1"/>
          <p:cNvSpPr txBox="1">
            <a:spLocks/>
          </p:cNvSpPr>
          <p:nvPr/>
        </p:nvSpPr>
        <p:spPr bwMode="auto">
          <a:xfrm>
            <a:off x="6804025" y="476250"/>
            <a:ext cx="1644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5600"/>
              </a:lnSpc>
            </a:pPr>
            <a:r>
              <a:rPr kumimoji="0" lang="en-US" altLang="ko-KR" sz="2400" b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05</a:t>
            </a:r>
            <a:endParaRPr kumimoji="0" lang="ko-KR" altLang="en-US" sz="240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9701" name="Picture 7" descr="symbol_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6021388"/>
            <a:ext cx="1879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부제목 2"/>
          <p:cNvSpPr txBox="1">
            <a:spLocks/>
          </p:cNvSpPr>
          <p:nvPr/>
        </p:nvSpPr>
        <p:spPr bwMode="auto">
          <a:xfrm>
            <a:off x="6732588" y="2708275"/>
            <a:ext cx="14398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kumimoji="0" lang="ko-KR" altLang="en-US" sz="20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박찬미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그림 16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0928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제목 1"/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6551612" cy="1152525"/>
          </a:xfrm>
        </p:spPr>
        <p:txBody>
          <a:bodyPr/>
          <a:lstStyle/>
          <a:p>
            <a:pPr algn="l" eaLnBrk="1" hangingPunct="1"/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연합군 최고사령부 지령 제</a:t>
            </a:r>
            <a:r>
              <a:rPr lang="en-US" altLang="ko-KR" sz="3000" smtClean="0">
                <a:latin typeface="나눔고딕 ExtraBold" pitchFamily="50" charset="-127"/>
                <a:ea typeface="나눔고딕 ExtraBold" pitchFamily="50" charset="-127"/>
              </a:rPr>
              <a:t>677</a:t>
            </a:r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호</a:t>
            </a:r>
          </a:p>
        </p:txBody>
      </p:sp>
      <p:pic>
        <p:nvPicPr>
          <p:cNvPr id="30723" name="그림 11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0928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95288" y="404813"/>
            <a:ext cx="8353425" cy="1295400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25" name="제목 1"/>
          <p:cNvSpPr txBox="1">
            <a:spLocks/>
          </p:cNvSpPr>
          <p:nvPr/>
        </p:nvSpPr>
        <p:spPr bwMode="auto">
          <a:xfrm>
            <a:off x="7031038" y="115888"/>
            <a:ext cx="16446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5600"/>
              </a:lnSpc>
            </a:pPr>
            <a:r>
              <a:rPr kumimoji="0" lang="en-US" altLang="ko-KR" sz="1600" b="1">
                <a:solidFill>
                  <a:srgbClr val="726868"/>
                </a:solidFill>
                <a:latin typeface="나눔고딕 ExtraBold" pitchFamily="50" charset="-127"/>
                <a:ea typeface="나눔고딕 ExtraBold" pitchFamily="50" charset="-127"/>
              </a:rPr>
              <a:t>5-1</a:t>
            </a:r>
            <a:endParaRPr kumimoji="0" lang="ko-KR" altLang="en-US" sz="1600">
              <a:solidFill>
                <a:srgbClr val="726868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27088" y="2924175"/>
            <a:ext cx="1368425" cy="64928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395288" y="1989138"/>
            <a:ext cx="8137525" cy="57626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0728" name="부제목 2"/>
          <p:cNvSpPr txBox="1">
            <a:spLocks/>
          </p:cNvSpPr>
          <p:nvPr/>
        </p:nvSpPr>
        <p:spPr bwMode="auto">
          <a:xfrm>
            <a:off x="395288" y="1844675"/>
            <a:ext cx="83534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en-US" altLang="ko-KR" sz="2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SCAPIN</a:t>
            </a:r>
            <a:r>
              <a:rPr kumimoji="0" lang="en-US" altLang="ko-KR" sz="1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en-US" altLang="ko-KR" sz="22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(Supreme Commander for Allied Powers Instruction)</a:t>
            </a:r>
          </a:p>
        </p:txBody>
      </p:sp>
      <p:cxnSp>
        <p:nvCxnSpPr>
          <p:cNvPr id="36" name="직선 연결선 35"/>
          <p:cNvCxnSpPr/>
          <p:nvPr/>
        </p:nvCxnSpPr>
        <p:spPr>
          <a:xfrm rot="16200000" flipH="1">
            <a:off x="827087" y="2565401"/>
            <a:ext cx="360363" cy="36036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0" name="부제목 2"/>
          <p:cNvSpPr txBox="1">
            <a:spLocks/>
          </p:cNvSpPr>
          <p:nvPr/>
        </p:nvSpPr>
        <p:spPr bwMode="auto">
          <a:xfrm>
            <a:off x="827088" y="2852738"/>
            <a:ext cx="2519362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ko-KR" altLang="en-US" sz="2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제</a:t>
            </a:r>
            <a:r>
              <a:rPr kumimoji="0" lang="en-US" altLang="ko-KR" sz="2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677</a:t>
            </a:r>
            <a:r>
              <a:rPr kumimoji="0" lang="ko-KR" altLang="en-US" sz="2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호</a:t>
            </a:r>
          </a:p>
        </p:txBody>
      </p:sp>
      <p:pic>
        <p:nvPicPr>
          <p:cNvPr id="30731" name="Picture 28" descr="SCAPIN677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248525" y="-13287375"/>
            <a:ext cx="3152775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29" descr="SCAPIN677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708275"/>
            <a:ext cx="1781175" cy="2517775"/>
          </a:xfrm>
          <a:prstGeom prst="rect">
            <a:avLst/>
          </a:prstGeom>
          <a:noFill/>
          <a:ln w="254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33" name="Picture 30" descr="SCAPIN677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2708275"/>
            <a:ext cx="1781175" cy="2517775"/>
          </a:xfrm>
          <a:prstGeom prst="rect">
            <a:avLst/>
          </a:prstGeom>
          <a:noFill/>
          <a:ln w="254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34" name="Picture 31" descr="SCAP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2708275"/>
            <a:ext cx="22320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직사각형 24"/>
          <p:cNvSpPr/>
          <p:nvPr/>
        </p:nvSpPr>
        <p:spPr>
          <a:xfrm>
            <a:off x="4284663" y="5661025"/>
            <a:ext cx="3600450" cy="93503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0736" name="부제목 2"/>
          <p:cNvSpPr txBox="1">
            <a:spLocks/>
          </p:cNvSpPr>
          <p:nvPr/>
        </p:nvSpPr>
        <p:spPr bwMode="auto">
          <a:xfrm>
            <a:off x="4284663" y="5588000"/>
            <a:ext cx="36004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en-US" altLang="ko-KR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SCAPIN </a:t>
            </a: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제</a:t>
            </a:r>
            <a:r>
              <a:rPr kumimoji="0" lang="en-US" altLang="ko-KR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677</a:t>
            </a: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호</a:t>
            </a:r>
            <a:r>
              <a:rPr kumimoji="0" lang="en-US" altLang="ko-KR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제</a:t>
            </a:r>
            <a:r>
              <a:rPr kumimoji="0" lang="en-US" altLang="ko-KR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1033</a:t>
            </a: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호</a:t>
            </a:r>
          </a:p>
          <a:p>
            <a:pPr marL="228600" indent="-228600">
              <a:lnSpc>
                <a:spcPct val="150000"/>
              </a:lnSpc>
            </a:pP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항의 → 제외 사실을 공식 통고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1211263" y="5661025"/>
            <a:ext cx="2352675" cy="3603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0738" name="부제목 2"/>
          <p:cNvSpPr txBox="1">
            <a:spLocks/>
          </p:cNvSpPr>
          <p:nvPr/>
        </p:nvSpPr>
        <p:spPr bwMode="auto">
          <a:xfrm>
            <a:off x="1211263" y="5516563"/>
            <a:ext cx="2352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ko-KR" altLang="en-US" sz="20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폭격훈련 구역</a:t>
            </a:r>
          </a:p>
        </p:txBody>
      </p:sp>
      <p:cxnSp>
        <p:nvCxnSpPr>
          <p:cNvPr id="47" name="직선 화살표 연결선 46"/>
          <p:cNvCxnSpPr/>
          <p:nvPr/>
        </p:nvCxnSpPr>
        <p:spPr>
          <a:xfrm>
            <a:off x="3779838" y="6164263"/>
            <a:ext cx="288925" cy="15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34"/>
          <p:cNvSpPr/>
          <p:nvPr/>
        </p:nvSpPr>
        <p:spPr>
          <a:xfrm>
            <a:off x="1211263" y="6237288"/>
            <a:ext cx="2352675" cy="3603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0741" name="부제목 2"/>
          <p:cNvSpPr txBox="1">
            <a:spLocks/>
          </p:cNvSpPr>
          <p:nvPr/>
        </p:nvSpPr>
        <p:spPr bwMode="auto">
          <a:xfrm>
            <a:off x="1211263" y="6092825"/>
            <a:ext cx="23526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ko-KR" altLang="en-US" sz="20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해상 폭격연습지구</a:t>
            </a:r>
          </a:p>
        </p:txBody>
      </p:sp>
      <p:pic>
        <p:nvPicPr>
          <p:cNvPr id="30742" name="Picture 31" descr="spr_flag_m"/>
          <p:cNvPicPr>
            <a:picLocks noChangeAspect="1" noChangeArrowheads="1"/>
          </p:cNvPicPr>
          <p:nvPr/>
        </p:nvPicPr>
        <p:blipFill>
          <a:blip r:embed="rId6"/>
          <a:srcRect t="60056" r="90843" b="22278"/>
          <a:stretch>
            <a:fillRect/>
          </a:stretch>
        </p:blipFill>
        <p:spPr bwMode="auto">
          <a:xfrm>
            <a:off x="1260475" y="5084763"/>
            <a:ext cx="758825" cy="5048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그림 16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0928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제목 1"/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6551612" cy="1152525"/>
          </a:xfrm>
        </p:spPr>
        <p:txBody>
          <a:bodyPr/>
          <a:lstStyle/>
          <a:p>
            <a:pPr algn="l" eaLnBrk="1" hangingPunct="1"/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샌프란시스코 평화조약</a:t>
            </a:r>
          </a:p>
        </p:txBody>
      </p:sp>
      <p:pic>
        <p:nvPicPr>
          <p:cNvPr id="31747" name="그림 11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0928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95288" y="404813"/>
            <a:ext cx="8353425" cy="1295400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749" name="제목 1"/>
          <p:cNvSpPr txBox="1">
            <a:spLocks/>
          </p:cNvSpPr>
          <p:nvPr/>
        </p:nvSpPr>
        <p:spPr bwMode="auto">
          <a:xfrm>
            <a:off x="7031038" y="115888"/>
            <a:ext cx="16446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5600"/>
              </a:lnSpc>
            </a:pPr>
            <a:r>
              <a:rPr kumimoji="0" lang="en-US" altLang="ko-KR" sz="1600" b="1">
                <a:solidFill>
                  <a:srgbClr val="726868"/>
                </a:solidFill>
                <a:latin typeface="나눔고딕 ExtraBold" pitchFamily="50" charset="-127"/>
                <a:ea typeface="나눔고딕 ExtraBold" pitchFamily="50" charset="-127"/>
              </a:rPr>
              <a:t>5-2</a:t>
            </a:r>
            <a:endParaRPr kumimoji="0" lang="ko-KR" altLang="en-US" sz="1600">
              <a:solidFill>
                <a:srgbClr val="726868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27088" y="2924175"/>
            <a:ext cx="2305050" cy="64928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395288" y="1989138"/>
            <a:ext cx="3168650" cy="57626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1752" name="부제목 2"/>
          <p:cNvSpPr txBox="1">
            <a:spLocks/>
          </p:cNvSpPr>
          <p:nvPr/>
        </p:nvSpPr>
        <p:spPr bwMode="auto">
          <a:xfrm>
            <a:off x="395288" y="1844675"/>
            <a:ext cx="31686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ko-KR" altLang="en-US" sz="2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연합국 </a:t>
            </a:r>
            <a:r>
              <a:rPr kumimoji="0" lang="en-US" altLang="ko-KR" sz="2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48</a:t>
            </a:r>
            <a:r>
              <a:rPr kumimoji="0" lang="ko-KR" altLang="en-US" sz="2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개국과 일본</a:t>
            </a:r>
            <a:endParaRPr kumimoji="0" lang="en-US" altLang="ko-KR" sz="2500" b="1">
              <a:solidFill>
                <a:srgbClr val="72686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 rot="16200000" flipH="1">
            <a:off x="827087" y="2565401"/>
            <a:ext cx="360363" cy="36036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부제목 2"/>
          <p:cNvSpPr txBox="1">
            <a:spLocks/>
          </p:cNvSpPr>
          <p:nvPr/>
        </p:nvSpPr>
        <p:spPr bwMode="auto">
          <a:xfrm>
            <a:off x="827088" y="2852738"/>
            <a:ext cx="2519362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en-US" altLang="ko-KR" sz="2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= </a:t>
            </a:r>
            <a:r>
              <a:rPr kumimoji="0" lang="ko-KR" altLang="en-US" sz="2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대일평화조약</a:t>
            </a:r>
          </a:p>
        </p:txBody>
      </p:sp>
      <p:pic>
        <p:nvPicPr>
          <p:cNvPr id="31755" name="Picture 12" descr="SCAPIN677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248525" y="-13287375"/>
            <a:ext cx="3152775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4"/>
          <p:cNvSpPr/>
          <p:nvPr/>
        </p:nvSpPr>
        <p:spPr>
          <a:xfrm>
            <a:off x="468313" y="5445125"/>
            <a:ext cx="3167062" cy="93503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1757" name="부제목 2"/>
          <p:cNvSpPr txBox="1">
            <a:spLocks/>
          </p:cNvSpPr>
          <p:nvPr/>
        </p:nvSpPr>
        <p:spPr bwMode="auto">
          <a:xfrm>
            <a:off x="468313" y="5372100"/>
            <a:ext cx="31670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냉전구조의 산물</a:t>
            </a:r>
          </a:p>
          <a:p>
            <a:pPr marL="228600" indent="-228600">
              <a:lnSpc>
                <a:spcPct val="150000"/>
              </a:lnSpc>
            </a:pP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최종 단계</a:t>
            </a:r>
            <a:r>
              <a:rPr kumimoji="0" lang="en-US" altLang="ko-KR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결정하지 못함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419100" y="4652963"/>
            <a:ext cx="3216275" cy="3603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1759" name="부제목 2"/>
          <p:cNvSpPr txBox="1">
            <a:spLocks/>
          </p:cNvSpPr>
          <p:nvPr/>
        </p:nvSpPr>
        <p:spPr bwMode="auto">
          <a:xfrm>
            <a:off x="419100" y="4508500"/>
            <a:ext cx="3216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ko-KR" altLang="en-US" sz="20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독도가 포함되지 않음</a:t>
            </a:r>
          </a:p>
        </p:txBody>
      </p:sp>
      <p:cxnSp>
        <p:nvCxnSpPr>
          <p:cNvPr id="47" name="직선 화살표 연결선 46"/>
          <p:cNvCxnSpPr/>
          <p:nvPr/>
        </p:nvCxnSpPr>
        <p:spPr>
          <a:xfrm>
            <a:off x="684213" y="5084763"/>
            <a:ext cx="0" cy="2889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61" name="Picture 21" descr="spr_flag_m"/>
          <p:cNvPicPr>
            <a:picLocks noChangeAspect="1" noChangeArrowheads="1"/>
          </p:cNvPicPr>
          <p:nvPr/>
        </p:nvPicPr>
        <p:blipFill>
          <a:blip r:embed="rId4"/>
          <a:srcRect t="60056" r="90843" b="22278"/>
          <a:stretch>
            <a:fillRect/>
          </a:stretch>
        </p:blipFill>
        <p:spPr bwMode="auto">
          <a:xfrm>
            <a:off x="468313" y="4076700"/>
            <a:ext cx="758825" cy="5048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762" name="Picture 24" descr="SFtreaty_draft-1_194703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1844675"/>
            <a:ext cx="1778000" cy="2517775"/>
          </a:xfrm>
          <a:prstGeom prst="rect">
            <a:avLst/>
          </a:prstGeom>
          <a:noFill/>
          <a:ln w="254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63" name="Picture 25" descr="SFtreaty_draft-5_194911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1844675"/>
            <a:ext cx="1778000" cy="2517775"/>
          </a:xfrm>
          <a:prstGeom prst="rect">
            <a:avLst/>
          </a:prstGeom>
          <a:noFill/>
          <a:ln w="254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64" name="Picture 26" descr="Sebald-1_194911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1844675"/>
            <a:ext cx="1573213" cy="2519363"/>
          </a:xfrm>
          <a:prstGeom prst="rect">
            <a:avLst/>
          </a:prstGeom>
          <a:noFill/>
          <a:ln w="254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65" name="Picture 27" descr="SFtreaty_draft-6_194912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4437063"/>
            <a:ext cx="1778000" cy="2287587"/>
          </a:xfrm>
          <a:prstGeom prst="rect">
            <a:avLst/>
          </a:prstGeom>
          <a:noFill/>
          <a:ln w="254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66" name="Picture 28" descr="SFtreaty_draft-9_19510614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4437063"/>
            <a:ext cx="1778000" cy="2289175"/>
          </a:xfrm>
          <a:prstGeom prst="rect">
            <a:avLst/>
          </a:prstGeom>
          <a:noFill/>
          <a:ln w="254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611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750" y="549275"/>
            <a:ext cx="8064500" cy="2735263"/>
          </a:xfrm>
          <a:prstGeom prst="rect">
            <a:avLst/>
          </a:prstGeom>
          <a:noFill/>
          <a:ln w="1143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2771" name="제목 1"/>
          <p:cNvSpPr>
            <a:spLocks noGrp="1"/>
          </p:cNvSpPr>
          <p:nvPr>
            <p:ph type="ctrTitle" idx="4294967295"/>
          </p:nvPr>
        </p:nvSpPr>
        <p:spPr>
          <a:xfrm>
            <a:off x="760413" y="620713"/>
            <a:ext cx="7124700" cy="1470025"/>
          </a:xfrm>
        </p:spPr>
        <p:txBody>
          <a:bodyPr/>
          <a:lstStyle/>
          <a:p>
            <a:pPr algn="l" eaLnBrk="1" hangingPunct="1"/>
            <a:r>
              <a:rPr lang="ko-KR" altLang="en-US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이승만 라인 설정 및</a:t>
            </a:r>
            <a:br>
              <a:rPr lang="ko-KR" altLang="en-US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</a:br>
            <a:r>
              <a:rPr lang="ko-KR" altLang="en-US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한국의 독도 불법점거 </a:t>
            </a:r>
          </a:p>
        </p:txBody>
      </p:sp>
      <p:sp>
        <p:nvSpPr>
          <p:cNvPr id="32772" name="제목 1"/>
          <p:cNvSpPr txBox="1">
            <a:spLocks/>
          </p:cNvSpPr>
          <p:nvPr/>
        </p:nvSpPr>
        <p:spPr bwMode="auto">
          <a:xfrm>
            <a:off x="6804025" y="476250"/>
            <a:ext cx="1644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5600"/>
              </a:lnSpc>
            </a:pPr>
            <a:r>
              <a:rPr kumimoji="0" lang="en-US" altLang="ko-KR" sz="2400" b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06</a:t>
            </a:r>
            <a:endParaRPr kumimoji="0" lang="ko-KR" altLang="en-US" sz="240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773" name="Picture 7" descr="symbol_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6021388"/>
            <a:ext cx="1879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부제목 2"/>
          <p:cNvSpPr txBox="1">
            <a:spLocks/>
          </p:cNvSpPr>
          <p:nvPr/>
        </p:nvSpPr>
        <p:spPr bwMode="auto">
          <a:xfrm>
            <a:off x="6732588" y="2708275"/>
            <a:ext cx="14398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kumimoji="0" lang="ko-KR" altLang="en-US" sz="20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최민선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0"/>
            <a:ext cx="9144000" cy="68611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4338" name="제목 1"/>
          <p:cNvSpPr>
            <a:spLocks noGrp="1"/>
          </p:cNvSpPr>
          <p:nvPr>
            <p:ph type="ctrTitle"/>
          </p:nvPr>
        </p:nvSpPr>
        <p:spPr>
          <a:xfrm>
            <a:off x="323850" y="260350"/>
            <a:ext cx="2879725" cy="576263"/>
          </a:xfrm>
        </p:spPr>
        <p:txBody>
          <a:bodyPr/>
          <a:lstStyle/>
          <a:p>
            <a:pPr algn="l" eaLnBrk="1" hangingPunct="1"/>
            <a:r>
              <a:rPr lang="ko-KR" altLang="en-US" sz="2400" smtClean="0">
                <a:solidFill>
                  <a:schemeClr val="bg1"/>
                </a:solidFill>
              </a:rPr>
              <a:t>목차</a:t>
            </a:r>
          </a:p>
        </p:txBody>
      </p:sp>
      <p:sp>
        <p:nvSpPr>
          <p:cNvPr id="14339" name="부제목 2"/>
          <p:cNvSpPr txBox="1">
            <a:spLocks/>
          </p:cNvSpPr>
          <p:nvPr/>
        </p:nvSpPr>
        <p:spPr bwMode="auto">
          <a:xfrm>
            <a:off x="2700338" y="1670050"/>
            <a:ext cx="59753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4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02  1905</a:t>
            </a:r>
            <a:r>
              <a:rPr kumimoji="0" lang="ko-KR" altLang="en-US" sz="14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년 시마네현 고시 제 </a:t>
            </a:r>
            <a:r>
              <a:rPr kumimoji="0" lang="en-US" altLang="ko-KR" sz="14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40</a:t>
            </a:r>
            <a:r>
              <a:rPr kumimoji="0" lang="ko-KR" altLang="en-US" sz="14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호에 의한 독도 편입</a:t>
            </a:r>
          </a:p>
        </p:txBody>
      </p:sp>
      <p:sp>
        <p:nvSpPr>
          <p:cNvPr id="14340" name="부제목 2"/>
          <p:cNvSpPr txBox="1">
            <a:spLocks/>
          </p:cNvSpPr>
          <p:nvPr/>
        </p:nvSpPr>
        <p:spPr bwMode="auto">
          <a:xfrm>
            <a:off x="2700338" y="2728913"/>
            <a:ext cx="59753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4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03  </a:t>
            </a:r>
            <a:r>
              <a:rPr kumimoji="0" lang="ko-KR" altLang="en-US" sz="14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독도가 일본의 고유 영토라는 사실에 대한 재확인이었다는 주장</a:t>
            </a:r>
            <a:endParaRPr kumimoji="0" lang="en-US" altLang="ko-KR" sz="1400" b="1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341" name="부제목 2"/>
          <p:cNvSpPr txBox="1">
            <a:spLocks/>
          </p:cNvSpPr>
          <p:nvPr/>
        </p:nvSpPr>
        <p:spPr bwMode="auto">
          <a:xfrm>
            <a:off x="2700338" y="609600"/>
            <a:ext cx="59753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4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01  </a:t>
            </a:r>
            <a:r>
              <a:rPr kumimoji="0" lang="ko-KR" altLang="en-US" sz="14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일본이 제기하는 국제법적 근거</a:t>
            </a:r>
            <a:endParaRPr kumimoji="0" lang="en-US" altLang="ko-KR" sz="1400" b="1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342" name="부제목 2"/>
          <p:cNvSpPr txBox="1">
            <a:spLocks/>
          </p:cNvSpPr>
          <p:nvPr/>
        </p:nvSpPr>
        <p:spPr bwMode="auto">
          <a:xfrm>
            <a:off x="2700338" y="3789363"/>
            <a:ext cx="59753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4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04  </a:t>
            </a:r>
            <a:r>
              <a:rPr kumimoji="0" lang="ko-KR" altLang="en-US" sz="14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당시 무주지였던 독도를 일본이 선점했다는 주장</a:t>
            </a:r>
          </a:p>
        </p:txBody>
      </p:sp>
      <p:sp>
        <p:nvSpPr>
          <p:cNvPr id="14343" name="Rectangle 21"/>
          <p:cNvSpPr>
            <a:spLocks noChangeArrowheads="1"/>
          </p:cNvSpPr>
          <p:nvPr/>
        </p:nvSpPr>
        <p:spPr bwMode="auto">
          <a:xfrm>
            <a:off x="2771775" y="476250"/>
            <a:ext cx="5938838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44" name="Rectangle 22"/>
          <p:cNvSpPr>
            <a:spLocks noChangeArrowheads="1"/>
          </p:cNvSpPr>
          <p:nvPr/>
        </p:nvSpPr>
        <p:spPr bwMode="auto">
          <a:xfrm>
            <a:off x="2771775" y="1557338"/>
            <a:ext cx="5938838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45" name="Rectangle 24"/>
          <p:cNvSpPr>
            <a:spLocks noChangeArrowheads="1"/>
          </p:cNvSpPr>
          <p:nvPr/>
        </p:nvSpPr>
        <p:spPr bwMode="auto">
          <a:xfrm>
            <a:off x="2771775" y="2565400"/>
            <a:ext cx="5938838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346" name="Rectangle 25"/>
          <p:cNvSpPr>
            <a:spLocks noChangeArrowheads="1"/>
          </p:cNvSpPr>
          <p:nvPr/>
        </p:nvSpPr>
        <p:spPr bwMode="auto">
          <a:xfrm>
            <a:off x="2771775" y="3644900"/>
            <a:ext cx="5938838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4347" name="Picture 26" descr="symbol_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6021388"/>
            <a:ext cx="1879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그림 16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제목 1"/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6551612" cy="1152525"/>
          </a:xfrm>
        </p:spPr>
        <p:txBody>
          <a:bodyPr/>
          <a:lstStyle/>
          <a:p>
            <a:pPr algn="l" eaLnBrk="1" hangingPunct="1"/>
            <a:r>
              <a:rPr lang="en-US" altLang="ko-KR" sz="3000" smtClean="0">
                <a:latin typeface="나눔고딕 ExtraBold" pitchFamily="50" charset="-127"/>
                <a:ea typeface="나눔고딕 ExtraBold" pitchFamily="50" charset="-127"/>
              </a:rPr>
              <a:t>‘</a:t>
            </a:r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이승만 라인</a:t>
            </a:r>
            <a:r>
              <a:rPr lang="en-US" altLang="ko-KR" sz="3000" smtClean="0">
                <a:latin typeface="나눔고딕 ExtraBold" pitchFamily="50" charset="-127"/>
                <a:ea typeface="나눔고딕 ExtraBold" pitchFamily="50" charset="-127"/>
              </a:rPr>
              <a:t>’ </a:t>
            </a:r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선포</a:t>
            </a:r>
            <a:endParaRPr lang="en-US" altLang="ko-KR" sz="300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3795" name="그림 11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95288" y="404813"/>
            <a:ext cx="8353425" cy="1295400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797" name="제목 1"/>
          <p:cNvSpPr txBox="1">
            <a:spLocks/>
          </p:cNvSpPr>
          <p:nvPr/>
        </p:nvSpPr>
        <p:spPr bwMode="auto">
          <a:xfrm>
            <a:off x="7031038" y="115888"/>
            <a:ext cx="16446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5600"/>
              </a:lnSpc>
            </a:pPr>
            <a:r>
              <a:rPr kumimoji="0" lang="en-US" altLang="ko-KR" sz="1600" b="1">
                <a:solidFill>
                  <a:srgbClr val="594740"/>
                </a:solidFill>
                <a:latin typeface="나눔고딕 ExtraBold" pitchFamily="50" charset="-127"/>
                <a:ea typeface="나눔고딕 ExtraBold" pitchFamily="50" charset="-127"/>
              </a:rPr>
              <a:t>6-1</a:t>
            </a:r>
            <a:endParaRPr kumimoji="0" lang="ko-KR" altLang="en-US" sz="1600">
              <a:solidFill>
                <a:srgbClr val="59474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3798" name="Picture 12" descr="그림2 cop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6325" y="2349500"/>
            <a:ext cx="3495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3" descr="그림2 copy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060575"/>
            <a:ext cx="28463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그림 16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제목 1"/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6551612" cy="1152525"/>
          </a:xfrm>
        </p:spPr>
        <p:txBody>
          <a:bodyPr/>
          <a:lstStyle/>
          <a:p>
            <a:pPr algn="l" eaLnBrk="1" hangingPunct="1"/>
            <a:r>
              <a:rPr lang="en-US" altLang="ko-KR" sz="3000" smtClean="0">
                <a:latin typeface="나눔고딕 ExtraBold" pitchFamily="50" charset="-127"/>
                <a:ea typeface="나눔고딕 ExtraBold" pitchFamily="50" charset="-127"/>
              </a:rPr>
              <a:t>‘</a:t>
            </a:r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이승만 라인</a:t>
            </a:r>
            <a:r>
              <a:rPr lang="en-US" altLang="ko-KR" sz="3000" smtClean="0">
                <a:latin typeface="나눔고딕 ExtraBold" pitchFamily="50" charset="-127"/>
                <a:ea typeface="나눔고딕 ExtraBold" pitchFamily="50" charset="-127"/>
              </a:rPr>
              <a:t>’ </a:t>
            </a:r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선포</a:t>
            </a:r>
          </a:p>
        </p:txBody>
      </p:sp>
      <p:pic>
        <p:nvPicPr>
          <p:cNvPr id="34819" name="그림 11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95288" y="404813"/>
            <a:ext cx="8353425" cy="1295400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821" name="제목 1"/>
          <p:cNvSpPr txBox="1">
            <a:spLocks/>
          </p:cNvSpPr>
          <p:nvPr/>
        </p:nvSpPr>
        <p:spPr bwMode="auto">
          <a:xfrm>
            <a:off x="7031038" y="115888"/>
            <a:ext cx="16446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5600"/>
              </a:lnSpc>
            </a:pPr>
            <a:r>
              <a:rPr kumimoji="0" lang="en-US" altLang="ko-KR" sz="1600" b="1">
                <a:solidFill>
                  <a:srgbClr val="594740"/>
                </a:solidFill>
                <a:latin typeface="나눔고딕 ExtraBold" pitchFamily="50" charset="-127"/>
                <a:ea typeface="나눔고딕 ExtraBold" pitchFamily="50" charset="-127"/>
              </a:rPr>
              <a:t>6-2</a:t>
            </a:r>
            <a:endParaRPr kumimoji="0" lang="ko-KR" altLang="en-US" sz="1600">
              <a:solidFill>
                <a:srgbClr val="59474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4822" name="Picture 11" descr="클라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6050" y="2060575"/>
            <a:ext cx="37719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그림 16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제목 1"/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6551612" cy="1152525"/>
          </a:xfrm>
        </p:spPr>
        <p:txBody>
          <a:bodyPr/>
          <a:lstStyle/>
          <a:p>
            <a:pPr algn="l" eaLnBrk="1" hangingPunct="1"/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日 외무상 </a:t>
            </a:r>
            <a:r>
              <a:rPr lang="en-US" altLang="ko-KR" sz="3000" smtClean="0">
                <a:latin typeface="나눔고딕 ExtraBold" pitchFamily="50" charset="-127"/>
                <a:ea typeface="나눔고딕 ExtraBold" pitchFamily="50" charset="-127"/>
              </a:rPr>
              <a:t>“</a:t>
            </a:r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한국</a:t>
            </a:r>
            <a:r>
              <a:rPr lang="en-US" altLang="ko-KR" sz="300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독도 불법 점거” 망언</a:t>
            </a:r>
          </a:p>
        </p:txBody>
      </p:sp>
      <p:pic>
        <p:nvPicPr>
          <p:cNvPr id="35843" name="그림 11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95288" y="404813"/>
            <a:ext cx="8353425" cy="1295400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845" name="제목 1"/>
          <p:cNvSpPr txBox="1">
            <a:spLocks/>
          </p:cNvSpPr>
          <p:nvPr/>
        </p:nvSpPr>
        <p:spPr bwMode="auto">
          <a:xfrm>
            <a:off x="7031038" y="115888"/>
            <a:ext cx="16446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5600"/>
              </a:lnSpc>
            </a:pPr>
            <a:r>
              <a:rPr kumimoji="0" lang="en-US" altLang="ko-KR" sz="1600" b="1">
                <a:solidFill>
                  <a:srgbClr val="594740"/>
                </a:solidFill>
                <a:latin typeface="나눔고딕 ExtraBold" pitchFamily="50" charset="-127"/>
                <a:ea typeface="나눔고딕 ExtraBold" pitchFamily="50" charset="-127"/>
              </a:rPr>
              <a:t>6-3</a:t>
            </a:r>
            <a:endParaRPr kumimoji="0" lang="ko-KR" altLang="en-US" sz="1600">
              <a:solidFill>
                <a:srgbClr val="59474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1692275" y="2192338"/>
            <a:ext cx="57594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558BB8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&lt;IFRAME frameBorder='0' width=602 height=380 scrolling='no' src='http://www.tvchosun.com/front/tvchosun_news.html?file=mp4%3A2012_news%2Fkkae%2F0823%2Fkkae_201200823_189r_1b_5.mp4&amp;thumb=http%3A%2F%2Fimage.chosun.com%2Fsitedata%2Fimage%2F201208%2F23%2F2012082300351_thumb.jpg&amp;title=%E6%97%A5%20%EC%99%B8%EB%AC%B4%EC%83%81%20%ED%95%9C%EA%B5%AD%2C%20%EB%8F%85%EB%8F%84%20%EB%B6%88%EB%B2%95%20%EC%A0%90%EA%B1%B0%20%EB%A7%9D%EC%96%B8'&gt;&lt;/IFRAME&gt;</a:t>
            </a:r>
            <a:endParaRPr lang="ko-KR" altLang="en-US">
              <a:solidFill>
                <a:srgbClr val="558BB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5847" name="Picture 11" descr="2014-09-28 20;55;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836613"/>
            <a:ext cx="781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611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750" y="549275"/>
            <a:ext cx="8064500" cy="2735263"/>
          </a:xfrm>
          <a:prstGeom prst="rect">
            <a:avLst/>
          </a:prstGeom>
          <a:noFill/>
          <a:ln w="1143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6867" name="제목 1"/>
          <p:cNvSpPr>
            <a:spLocks noGrp="1"/>
          </p:cNvSpPr>
          <p:nvPr>
            <p:ph type="ctrTitle" idx="4294967295"/>
          </p:nvPr>
        </p:nvSpPr>
        <p:spPr>
          <a:xfrm>
            <a:off x="760413" y="620713"/>
            <a:ext cx="7124700" cy="1470025"/>
          </a:xfrm>
        </p:spPr>
        <p:txBody>
          <a:bodyPr/>
          <a:lstStyle/>
          <a:p>
            <a:pPr algn="l" eaLnBrk="1" hangingPunct="1"/>
            <a:r>
              <a:rPr lang="ko-KR" altLang="en-US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국제사법재판소 회부에 대한</a:t>
            </a:r>
            <a:br>
              <a:rPr lang="ko-KR" altLang="en-US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</a:br>
            <a:r>
              <a:rPr lang="ko-KR" altLang="en-US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한국의 거부의사</a:t>
            </a:r>
          </a:p>
        </p:txBody>
      </p:sp>
      <p:sp>
        <p:nvSpPr>
          <p:cNvPr id="36868" name="제목 1"/>
          <p:cNvSpPr txBox="1">
            <a:spLocks/>
          </p:cNvSpPr>
          <p:nvPr/>
        </p:nvSpPr>
        <p:spPr bwMode="auto">
          <a:xfrm>
            <a:off x="6804025" y="476250"/>
            <a:ext cx="1644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5600"/>
              </a:lnSpc>
            </a:pPr>
            <a:r>
              <a:rPr kumimoji="0" lang="en-US" altLang="ko-KR" sz="2400" b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07</a:t>
            </a:r>
            <a:endParaRPr kumimoji="0" lang="ko-KR" altLang="en-US" sz="240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6869" name="Picture 6" descr="symbol_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6021388"/>
            <a:ext cx="1879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부제목 2"/>
          <p:cNvSpPr txBox="1">
            <a:spLocks/>
          </p:cNvSpPr>
          <p:nvPr/>
        </p:nvSpPr>
        <p:spPr bwMode="auto">
          <a:xfrm>
            <a:off x="6011863" y="2708275"/>
            <a:ext cx="21605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kumimoji="0" lang="ko-KR" altLang="en-US" sz="20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남진용</a:t>
            </a:r>
            <a:r>
              <a:rPr kumimoji="0" lang="en-US" altLang="ko-KR" sz="20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20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이창열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그림 16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제목 1"/>
          <p:cNvSpPr>
            <a:spLocks noGrp="1"/>
          </p:cNvSpPr>
          <p:nvPr>
            <p:ph type="ctrTitle" idx="4294967295"/>
          </p:nvPr>
        </p:nvSpPr>
        <p:spPr>
          <a:xfrm>
            <a:off x="468313" y="1052513"/>
            <a:ext cx="6551612" cy="504825"/>
          </a:xfrm>
        </p:spPr>
        <p:txBody>
          <a:bodyPr/>
          <a:lstStyle/>
          <a:p>
            <a:pPr algn="l" eaLnBrk="1" hangingPunct="1"/>
            <a:r>
              <a:rPr lang="ko-KR" altLang="en-US" sz="3200" smtClean="0">
                <a:latin typeface="나눔고딕 ExtraBold" pitchFamily="50" charset="-127"/>
                <a:ea typeface="나눔고딕 ExtraBold" pitchFamily="50" charset="-127"/>
              </a:rPr>
              <a:t>日 </a:t>
            </a:r>
            <a:r>
              <a:rPr lang="en-US" altLang="ko-KR" sz="3200" smtClean="0">
                <a:latin typeface="나눔고딕 ExtraBold" pitchFamily="50" charset="-127"/>
                <a:ea typeface="나눔고딕 ExtraBold" pitchFamily="50" charset="-127"/>
              </a:rPr>
              <a:t>“</a:t>
            </a:r>
            <a:r>
              <a:rPr lang="ko-KR" altLang="en-US" sz="3200" smtClean="0">
                <a:latin typeface="나눔고딕 ExtraBold" pitchFamily="50" charset="-127"/>
                <a:ea typeface="나눔고딕 ExtraBold" pitchFamily="50" charset="-127"/>
              </a:rPr>
              <a:t>독도 국제사법재판소 제소 말자”</a:t>
            </a:r>
            <a:br>
              <a:rPr lang="ko-KR" altLang="en-US" sz="3200" smtClean="0">
                <a:latin typeface="나눔고딕 ExtraBold" pitchFamily="50" charset="-127"/>
                <a:ea typeface="나눔고딕 ExtraBold" pitchFamily="50" charset="-127"/>
              </a:rPr>
            </a:br>
            <a:r>
              <a:rPr lang="ko-KR" altLang="en-US" sz="3200" smtClean="0">
                <a:latin typeface="나눔고딕 ExtraBold" pitchFamily="50" charset="-127"/>
                <a:ea typeface="나눔고딕 ExtraBold" pitchFamily="50" charset="-127"/>
              </a:rPr>
              <a:t>비밀문서 발견</a:t>
            </a:r>
            <a:r>
              <a:rPr lang="ko-KR" altLang="en-US" sz="4000" smtClean="0"/>
              <a:t/>
            </a:r>
            <a:br>
              <a:rPr lang="ko-KR" altLang="en-US" sz="4000" smtClean="0"/>
            </a:br>
            <a:endParaRPr lang="ko-KR" altLang="en-US" sz="4000" smtClean="0"/>
          </a:p>
        </p:txBody>
      </p:sp>
      <p:pic>
        <p:nvPicPr>
          <p:cNvPr id="47108" name="그림 11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95288" y="404813"/>
            <a:ext cx="8353425" cy="1295400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110" name="제목 1"/>
          <p:cNvSpPr txBox="1">
            <a:spLocks/>
          </p:cNvSpPr>
          <p:nvPr/>
        </p:nvSpPr>
        <p:spPr bwMode="auto">
          <a:xfrm>
            <a:off x="7031038" y="115888"/>
            <a:ext cx="16446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5600"/>
              </a:lnSpc>
            </a:pPr>
            <a:r>
              <a:rPr kumimoji="0" lang="en-US" altLang="ko-KR" sz="1600" b="1">
                <a:solidFill>
                  <a:srgbClr val="594740"/>
                </a:solidFill>
                <a:latin typeface="나눔고딕 ExtraBold" pitchFamily="50" charset="-127"/>
                <a:ea typeface="나눔고딕 ExtraBold" pitchFamily="50" charset="-127"/>
              </a:rPr>
              <a:t>7-1</a:t>
            </a:r>
            <a:endParaRPr kumimoji="0" lang="en-US" altLang="ko-KR" sz="1600">
              <a:solidFill>
                <a:srgbClr val="59474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1692275" y="2192338"/>
            <a:ext cx="57594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558BB8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&lt;IFRAME frameBorder='0' width=602 height=380 scrolling='no' src='http://www.tvchosun.com/front/tvchosun_news.html?file=mp4%3A2014_news%2Fnews9%2F0610%2Fnews9_20140610_1b_12.mp4&amp;thumb=http%3A%2F%2Fimage.chosun.com%2Fsitedata%2Fimage%2F201406%2F10%2F2014061090111_thumb.jpg&amp;title=%5B%EB%89%B4%EC%8A%A4%209%5D%20%E6%97%A5%20%EB%8F%85%EB%8F%84%20%EA%B5%AD%EC%A0%9C%EC%82%AC%EB%B2%95%EC%9E%AC%ED%8C%90%EC%86%8C%20%EC%A0%9C%EC%86%8C%20%EB%A7%90%EC%9E%90%20%EB%B9%84%EB%B0%80%EB%AC%B8%EC%84%9C%20%EB%B0%9C%EA%B2%AC'&gt;&lt;/IFRAME&gt;</a:t>
            </a:r>
            <a:endParaRPr lang="ko-KR" altLang="en-US">
              <a:solidFill>
                <a:srgbClr val="558BB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7112" name="Picture 11" descr="2014-09-28 20;55;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620713"/>
            <a:ext cx="781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그림 16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제목 1"/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6551612" cy="1152525"/>
          </a:xfrm>
        </p:spPr>
        <p:txBody>
          <a:bodyPr/>
          <a:lstStyle/>
          <a:p>
            <a:pPr algn="l" eaLnBrk="1" hangingPunct="1"/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우리나라 정부의</a:t>
            </a:r>
            <a:b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</a:br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국제사법재판소에 관한 입장</a:t>
            </a:r>
            <a:endParaRPr lang="en-US" altLang="ko-KR" sz="300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7891" name="그림 11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95288" y="404813"/>
            <a:ext cx="8353425" cy="1295400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893" name="부제목 2"/>
          <p:cNvSpPr txBox="1">
            <a:spLocks/>
          </p:cNvSpPr>
          <p:nvPr/>
        </p:nvSpPr>
        <p:spPr bwMode="auto">
          <a:xfrm>
            <a:off x="611188" y="2349500"/>
            <a:ext cx="79216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kumimoji="0" lang="ko-KR" altLang="en-US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 독도는 일본의 영토침탈 전쟁인 러일전쟁 중에 침탈당했다가 되찾은 명백한 대한민국의 영토로 국제사법재판소에 회부 할 어떠한 이유도 없다</a:t>
            </a:r>
            <a:r>
              <a:rPr kumimoji="0" lang="en-US" altLang="ko-KR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marL="228600" indent="-228600"/>
            <a:endParaRPr kumimoji="0" lang="en-US" altLang="ko-KR" sz="1500" b="1">
              <a:solidFill>
                <a:srgbClr val="726868"/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/>
            <a:r>
              <a:rPr kumimoji="0" lang="ko-KR" altLang="en-US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 일본은 중국과 러시아가 첨각열도</a:t>
            </a:r>
            <a:r>
              <a:rPr kumimoji="0" lang="en-US" altLang="ko-KR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kumimoji="0" lang="ko-KR" altLang="en-US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조어도</a:t>
            </a:r>
            <a:r>
              <a:rPr kumimoji="0" lang="en-US" altLang="ko-KR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kumimoji="0" lang="ko-KR" altLang="en-US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와 남쿠릴열도</a:t>
            </a:r>
            <a:r>
              <a:rPr kumimoji="0" lang="en-US" altLang="ko-KR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kumimoji="0" lang="ko-KR" altLang="en-US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북방영토</a:t>
            </a:r>
            <a:r>
              <a:rPr kumimoji="0" lang="en-US" altLang="ko-KR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kumimoji="0" lang="ko-KR" altLang="en-US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문제에 대해서는 국제사법재판소 회부를 거부하면서 유독 독도에 대해서만 국제사법재판소 회부를 주장하고 있다</a:t>
            </a:r>
            <a:r>
              <a:rPr kumimoji="0" lang="en-US" altLang="ko-KR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일본의 이중적인 태도를 보여주는 사례이고</a:t>
            </a:r>
            <a:r>
              <a:rPr kumimoji="0" lang="en-US" altLang="ko-KR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독도가 일본 영토라는 주장에 대해 자신이 없다는 반증이라고도 해석할 수 있다</a:t>
            </a:r>
            <a:r>
              <a:rPr kumimoji="0" lang="en-US" altLang="ko-KR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228600" indent="-228600"/>
            <a:endParaRPr kumimoji="0" lang="en-US" altLang="ko-KR" sz="1500" b="1">
              <a:solidFill>
                <a:srgbClr val="726868"/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/>
            <a:r>
              <a:rPr kumimoji="0" lang="ko-KR" altLang="en-US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 일본 정부가 독도에 대한 영유권 주장을 스스로 포기하는 것만이 이 문제를 해결하는 유일한 방법이다</a:t>
            </a:r>
            <a:r>
              <a:rPr kumimoji="0" lang="en-US" altLang="ko-KR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228600" indent="-228600"/>
            <a:endParaRPr kumimoji="0" lang="ko-KR" altLang="en-US" sz="1500" b="1">
              <a:solidFill>
                <a:srgbClr val="726868"/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/>
            <a:endParaRPr kumimoji="0" lang="ko-KR" altLang="en-US" sz="1500" b="1">
              <a:solidFill>
                <a:srgbClr val="726868"/>
              </a:solidFill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buFontTx/>
              <a:buChar char="•"/>
            </a:pPr>
            <a:r>
              <a:rPr kumimoji="0" lang="ko-KR" altLang="en-US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 출처 </a:t>
            </a:r>
            <a:r>
              <a:rPr kumimoji="0" lang="en-US" altLang="ko-KR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kumimoji="0" lang="ko-KR" altLang="en-US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동북아역사재단</a:t>
            </a:r>
            <a:r>
              <a:rPr kumimoji="0" lang="en-US" altLang="ko-KR" sz="15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(http://www.dokdohistory.com)</a:t>
            </a:r>
          </a:p>
        </p:txBody>
      </p:sp>
      <p:sp>
        <p:nvSpPr>
          <p:cNvPr id="37894" name="제목 1"/>
          <p:cNvSpPr txBox="1">
            <a:spLocks/>
          </p:cNvSpPr>
          <p:nvPr/>
        </p:nvSpPr>
        <p:spPr bwMode="auto">
          <a:xfrm>
            <a:off x="7031038" y="115888"/>
            <a:ext cx="16446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5600"/>
              </a:lnSpc>
            </a:pPr>
            <a:r>
              <a:rPr kumimoji="0" lang="en-US" altLang="ko-KR" sz="1600" b="1">
                <a:solidFill>
                  <a:srgbClr val="594740"/>
                </a:solidFill>
                <a:latin typeface="나눔고딕 ExtraBold" pitchFamily="50" charset="-127"/>
                <a:ea typeface="나눔고딕 ExtraBold" pitchFamily="50" charset="-127"/>
              </a:rPr>
              <a:t>7-2</a:t>
            </a:r>
            <a:endParaRPr kumimoji="0" lang="ko-KR" altLang="en-US" sz="1600">
              <a:solidFill>
                <a:srgbClr val="59474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4859338" y="3429000"/>
            <a:ext cx="35290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en-US" sz="1100">
              <a:solidFill>
                <a:srgbClr val="558BB8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그림 16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0928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제목 1"/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6551612" cy="1152525"/>
          </a:xfrm>
        </p:spPr>
        <p:txBody>
          <a:bodyPr/>
          <a:lstStyle/>
          <a:p>
            <a:pPr algn="l" eaLnBrk="1" hangingPunct="1"/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일본의 영토 문제</a:t>
            </a:r>
            <a:endParaRPr lang="en-US" altLang="ko-KR" sz="300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8915" name="그림 11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0928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95288" y="404813"/>
            <a:ext cx="8353425" cy="1295400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917" name="제목 1"/>
          <p:cNvSpPr txBox="1">
            <a:spLocks/>
          </p:cNvSpPr>
          <p:nvPr/>
        </p:nvSpPr>
        <p:spPr bwMode="auto">
          <a:xfrm>
            <a:off x="7031038" y="115888"/>
            <a:ext cx="16446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5600"/>
              </a:lnSpc>
            </a:pPr>
            <a:r>
              <a:rPr kumimoji="0" lang="en-US" altLang="ko-KR" sz="1600" b="1">
                <a:solidFill>
                  <a:srgbClr val="726868"/>
                </a:solidFill>
                <a:latin typeface="나눔고딕 ExtraBold" pitchFamily="50" charset="-127"/>
                <a:ea typeface="나눔고딕 ExtraBold" pitchFamily="50" charset="-127"/>
              </a:rPr>
              <a:t>7-3</a:t>
            </a:r>
            <a:endParaRPr kumimoji="0" lang="ko-KR" altLang="en-US" sz="1600">
              <a:solidFill>
                <a:srgbClr val="726868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11188" y="2349500"/>
            <a:ext cx="2305050" cy="36036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8919" name="부제목 2"/>
          <p:cNvSpPr txBox="1">
            <a:spLocks/>
          </p:cNvSpPr>
          <p:nvPr/>
        </p:nvSpPr>
        <p:spPr bwMode="auto">
          <a:xfrm>
            <a:off x="611188" y="2276475"/>
            <a:ext cx="23050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lnSpc>
                <a:spcPct val="150000"/>
              </a:lnSpc>
            </a:pPr>
            <a:r>
              <a:rPr kumimoji="0" lang="ko-KR" altLang="en-US" sz="14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중국</a:t>
            </a:r>
            <a:r>
              <a:rPr kumimoji="0" lang="en-US" altLang="ko-KR" sz="14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4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조어도</a:t>
            </a:r>
          </a:p>
        </p:txBody>
      </p:sp>
      <p:cxnSp>
        <p:nvCxnSpPr>
          <p:cNvPr id="36" name="직선 연결선 35"/>
          <p:cNvCxnSpPr/>
          <p:nvPr/>
        </p:nvCxnSpPr>
        <p:spPr>
          <a:xfrm rot="16200000" flipH="1">
            <a:off x="3155157" y="2255044"/>
            <a:ext cx="0" cy="47783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4"/>
          <p:cNvSpPr/>
          <p:nvPr/>
        </p:nvSpPr>
        <p:spPr>
          <a:xfrm>
            <a:off x="3419475" y="2349500"/>
            <a:ext cx="2305050" cy="36036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8922" name="부제목 2"/>
          <p:cNvSpPr txBox="1">
            <a:spLocks/>
          </p:cNvSpPr>
          <p:nvPr/>
        </p:nvSpPr>
        <p:spPr bwMode="auto">
          <a:xfrm>
            <a:off x="3419475" y="2276475"/>
            <a:ext cx="23050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lnSpc>
                <a:spcPct val="150000"/>
              </a:lnSpc>
            </a:pPr>
            <a:r>
              <a:rPr kumimoji="0" lang="ko-KR" altLang="en-US" sz="14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러시아</a:t>
            </a:r>
            <a:r>
              <a:rPr kumimoji="0" lang="en-US" altLang="ko-KR" sz="14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4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쿠릴 열도</a:t>
            </a:r>
          </a:p>
        </p:txBody>
      </p:sp>
      <p:sp>
        <p:nvSpPr>
          <p:cNvPr id="5" name="직사각형 24"/>
          <p:cNvSpPr/>
          <p:nvPr/>
        </p:nvSpPr>
        <p:spPr>
          <a:xfrm>
            <a:off x="6227763" y="2349500"/>
            <a:ext cx="2305050" cy="36036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8924" name="부제목 2"/>
          <p:cNvSpPr txBox="1">
            <a:spLocks/>
          </p:cNvSpPr>
          <p:nvPr/>
        </p:nvSpPr>
        <p:spPr bwMode="auto">
          <a:xfrm>
            <a:off x="6227763" y="2276475"/>
            <a:ext cx="23050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lnSpc>
                <a:spcPct val="150000"/>
              </a:lnSpc>
            </a:pPr>
            <a:r>
              <a:rPr kumimoji="0" lang="ko-KR" altLang="en-US" sz="14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한국</a:t>
            </a:r>
            <a:r>
              <a:rPr kumimoji="0" lang="en-US" altLang="ko-KR" sz="14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4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독도</a:t>
            </a:r>
          </a:p>
        </p:txBody>
      </p:sp>
      <p:cxnSp>
        <p:nvCxnSpPr>
          <p:cNvPr id="7" name="직선 연결선 35"/>
          <p:cNvCxnSpPr/>
          <p:nvPr/>
        </p:nvCxnSpPr>
        <p:spPr>
          <a:xfrm rot="16200000" flipH="1">
            <a:off x="5963444" y="2255044"/>
            <a:ext cx="0" cy="47783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6" name="Picture 39" descr="2014-09-28 01;32;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213100"/>
            <a:ext cx="23209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41" descr="2014-09-28 02;01;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7063" y="3213100"/>
            <a:ext cx="28082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42" descr="2014-09-28 01;32;2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3213100"/>
            <a:ext cx="23241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611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9938" name="제목 1"/>
          <p:cNvSpPr>
            <a:spLocks noGrp="1"/>
          </p:cNvSpPr>
          <p:nvPr>
            <p:ph type="ctrTitle"/>
          </p:nvPr>
        </p:nvSpPr>
        <p:spPr>
          <a:xfrm>
            <a:off x="400050" y="620713"/>
            <a:ext cx="5108575" cy="936625"/>
          </a:xfrm>
        </p:spPr>
        <p:txBody>
          <a:bodyPr/>
          <a:lstStyle/>
          <a:p>
            <a:pPr algn="l" eaLnBrk="1" hangingPunct="1"/>
            <a:r>
              <a:rPr lang="ko-KR" altLang="en-US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감사합니다</a:t>
            </a:r>
            <a:r>
              <a:rPr lang="en-US" altLang="ko-KR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400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9939" name="Picture 6" descr="symbol_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6021388"/>
            <a:ext cx="1879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0"/>
            <a:ext cx="9144000" cy="68611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362" name="제목 1"/>
          <p:cNvSpPr>
            <a:spLocks noGrp="1"/>
          </p:cNvSpPr>
          <p:nvPr>
            <p:ph type="ctrTitle" idx="4294967295"/>
          </p:nvPr>
        </p:nvSpPr>
        <p:spPr>
          <a:xfrm>
            <a:off x="323850" y="260350"/>
            <a:ext cx="2879725" cy="576263"/>
          </a:xfrm>
        </p:spPr>
        <p:txBody>
          <a:bodyPr/>
          <a:lstStyle/>
          <a:p>
            <a:pPr algn="l" eaLnBrk="1" hangingPunct="1"/>
            <a:r>
              <a:rPr lang="ko-KR" altLang="en-US" sz="2400" smtClean="0">
                <a:solidFill>
                  <a:schemeClr val="bg1"/>
                </a:solidFill>
              </a:rPr>
              <a:t>목차</a:t>
            </a:r>
          </a:p>
        </p:txBody>
      </p:sp>
      <p:sp>
        <p:nvSpPr>
          <p:cNvPr id="15363" name="부제목 2"/>
          <p:cNvSpPr txBox="1">
            <a:spLocks/>
          </p:cNvSpPr>
          <p:nvPr/>
        </p:nvSpPr>
        <p:spPr bwMode="auto">
          <a:xfrm>
            <a:off x="2700338" y="1670050"/>
            <a:ext cx="59753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4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06  </a:t>
            </a:r>
            <a:r>
              <a:rPr kumimoji="0" lang="ko-KR" altLang="en-US" sz="14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이승만 라인 설정 및 한국의 독도 불법점거</a:t>
            </a:r>
          </a:p>
        </p:txBody>
      </p:sp>
      <p:sp>
        <p:nvSpPr>
          <p:cNvPr id="15364" name="부제목 2"/>
          <p:cNvSpPr txBox="1">
            <a:spLocks/>
          </p:cNvSpPr>
          <p:nvPr/>
        </p:nvSpPr>
        <p:spPr bwMode="auto">
          <a:xfrm>
            <a:off x="2700338" y="2728913"/>
            <a:ext cx="59753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4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07  </a:t>
            </a:r>
            <a:r>
              <a:rPr kumimoji="0" lang="ko-KR" altLang="en-US" sz="14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국제사법재판소 회부에 대한 한국의 거부 의사</a:t>
            </a:r>
          </a:p>
        </p:txBody>
      </p:sp>
      <p:sp>
        <p:nvSpPr>
          <p:cNvPr id="15365" name="부제목 2"/>
          <p:cNvSpPr txBox="1">
            <a:spLocks/>
          </p:cNvSpPr>
          <p:nvPr/>
        </p:nvSpPr>
        <p:spPr bwMode="auto">
          <a:xfrm>
            <a:off x="2700338" y="609600"/>
            <a:ext cx="59753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4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05  SCAPIN </a:t>
            </a:r>
            <a:r>
              <a:rPr kumimoji="0" lang="ko-KR" altLang="en-US" sz="14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제</a:t>
            </a:r>
            <a:r>
              <a:rPr kumimoji="0" lang="en-US" altLang="ko-KR" sz="14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677</a:t>
            </a:r>
            <a:r>
              <a:rPr kumimoji="0" lang="ko-KR" altLang="en-US" sz="14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호와 샌프란시스코 평화조약의 해석</a:t>
            </a: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2771775" y="476250"/>
            <a:ext cx="5938838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2771775" y="1557338"/>
            <a:ext cx="5938838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2771775" y="2565400"/>
            <a:ext cx="5938838" cy="107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5369" name="Picture 13" descr="symbol_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6021388"/>
            <a:ext cx="1879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611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750" y="549275"/>
            <a:ext cx="8064500" cy="2735263"/>
          </a:xfrm>
          <a:prstGeom prst="rect">
            <a:avLst/>
          </a:prstGeom>
          <a:noFill/>
          <a:ln w="1143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6387" name="제목 1"/>
          <p:cNvSpPr>
            <a:spLocks noGrp="1"/>
          </p:cNvSpPr>
          <p:nvPr>
            <p:ph type="ctrTitle" idx="4294967295"/>
          </p:nvPr>
        </p:nvSpPr>
        <p:spPr>
          <a:xfrm>
            <a:off x="760413" y="620713"/>
            <a:ext cx="7196137" cy="1470025"/>
          </a:xfrm>
        </p:spPr>
        <p:txBody>
          <a:bodyPr/>
          <a:lstStyle/>
          <a:p>
            <a:pPr algn="l" eaLnBrk="1" hangingPunct="1"/>
            <a:r>
              <a:rPr lang="ko-KR" altLang="en-US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일본이 제기하는</a:t>
            </a:r>
            <a:br>
              <a:rPr lang="ko-KR" altLang="en-US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</a:br>
            <a:r>
              <a:rPr lang="ko-KR" altLang="en-US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국제법적 근거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6804025" y="476250"/>
            <a:ext cx="1644650" cy="1081088"/>
          </a:xfrm>
          <a:prstGeom prst="rect">
            <a:avLst/>
          </a:prstGeom>
        </p:spPr>
        <p:txBody>
          <a:bodyPr/>
          <a:lstStyle/>
          <a:p>
            <a:pPr algn="r" fontAlgn="auto">
              <a:lnSpc>
                <a:spcPts val="5600"/>
              </a:lnSpc>
              <a:spcAft>
                <a:spcPts val="0"/>
              </a:spcAft>
              <a:defRPr/>
            </a:pPr>
            <a:r>
              <a:rPr kumimoji="0" lang="en-US" altLang="ko-KR" sz="2400" b="1" spc="-15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01</a:t>
            </a:r>
            <a:endParaRPr kumimoji="0" lang="ko-KR" altLang="en-US" sz="2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16389" name="Picture 6" descr="symbol_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6021388"/>
            <a:ext cx="1879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부제목 2"/>
          <p:cNvSpPr txBox="1">
            <a:spLocks/>
          </p:cNvSpPr>
          <p:nvPr/>
        </p:nvSpPr>
        <p:spPr bwMode="auto">
          <a:xfrm>
            <a:off x="6732588" y="2708275"/>
            <a:ext cx="14398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kumimoji="0" lang="ko-KR" altLang="en-US" sz="20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조현철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그림 16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제목 1"/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6551612" cy="1152525"/>
          </a:xfrm>
        </p:spPr>
        <p:txBody>
          <a:bodyPr/>
          <a:lstStyle/>
          <a:p>
            <a:pPr algn="l" eaLnBrk="1" hangingPunct="1"/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일본의 주장</a:t>
            </a:r>
            <a:endParaRPr lang="en-US" altLang="ko-KR" sz="300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7411" name="그림 11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95288" y="404813"/>
            <a:ext cx="8353425" cy="1295400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7031038" y="115888"/>
            <a:ext cx="1644650" cy="1081087"/>
          </a:xfrm>
          <a:prstGeom prst="rect">
            <a:avLst/>
          </a:prstGeom>
        </p:spPr>
        <p:txBody>
          <a:bodyPr/>
          <a:lstStyle/>
          <a:p>
            <a:pPr algn="r" fontAlgn="auto">
              <a:lnSpc>
                <a:spcPts val="5600"/>
              </a:lnSpc>
              <a:spcAft>
                <a:spcPts val="0"/>
              </a:spcAft>
              <a:defRPr/>
            </a:pPr>
            <a:r>
              <a:rPr kumimoji="0" lang="en-US" altLang="ko-KR" sz="1600" b="1" spc="-150" dirty="0">
                <a:solidFill>
                  <a:schemeClr val="tx2">
                    <a:lumMod val="75000"/>
                  </a:schemeClr>
                </a:solidFill>
                <a:latin typeface="나눔고딕 ExtraBold" pitchFamily="50" charset="-127"/>
                <a:ea typeface="나눔고딕 ExtraBold" pitchFamily="50" charset="-127"/>
                <a:cs typeface="+mj-cs"/>
              </a:rPr>
              <a:t>1-1</a:t>
            </a:r>
            <a:endParaRPr kumimoji="0" lang="ko-KR" altLang="en-US" sz="1600" dirty="0">
              <a:solidFill>
                <a:schemeClr val="tx2">
                  <a:lumMod val="75000"/>
                </a:schemeClr>
              </a:solidFill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17414" name="Picture 11" descr="2014-09-28 17;21;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997200"/>
            <a:ext cx="38004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3" descr="201402241033002020922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997200"/>
            <a:ext cx="38163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직사각형 24"/>
          <p:cNvSpPr/>
          <p:nvPr/>
        </p:nvSpPr>
        <p:spPr>
          <a:xfrm>
            <a:off x="647700" y="2492375"/>
            <a:ext cx="2700338" cy="36036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cxnSp>
        <p:nvCxnSpPr>
          <p:cNvPr id="36" name="직선 연결선 35"/>
          <p:cNvCxnSpPr/>
          <p:nvPr/>
        </p:nvCxnSpPr>
        <p:spPr>
          <a:xfrm rot="16200000" flipH="1">
            <a:off x="3348038" y="2636838"/>
            <a:ext cx="360362" cy="36036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부제목 2"/>
          <p:cNvSpPr txBox="1">
            <a:spLocks/>
          </p:cNvSpPr>
          <p:nvPr/>
        </p:nvSpPr>
        <p:spPr bwMode="auto">
          <a:xfrm>
            <a:off x="684213" y="2349500"/>
            <a:ext cx="28082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개정일본여지노정전도</a:t>
            </a:r>
            <a:endParaRPr kumimoji="0" lang="en-US" altLang="ko-KR" sz="2000" b="1">
              <a:solidFill>
                <a:srgbClr val="72686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4"/>
          <p:cNvSpPr/>
          <p:nvPr/>
        </p:nvSpPr>
        <p:spPr>
          <a:xfrm>
            <a:off x="4751388" y="2492375"/>
            <a:ext cx="2052637" cy="36036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7420" name="부제목 2"/>
          <p:cNvSpPr txBox="1">
            <a:spLocks/>
          </p:cNvSpPr>
          <p:nvPr/>
        </p:nvSpPr>
        <p:spPr bwMode="auto">
          <a:xfrm>
            <a:off x="4787900" y="2349500"/>
            <a:ext cx="28082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돗토리현 답변서</a:t>
            </a:r>
          </a:p>
        </p:txBody>
      </p:sp>
      <p:cxnSp>
        <p:nvCxnSpPr>
          <p:cNvPr id="2" name="직선 연결선 35"/>
          <p:cNvCxnSpPr/>
          <p:nvPr/>
        </p:nvCxnSpPr>
        <p:spPr>
          <a:xfrm rot="16200000" flipH="1">
            <a:off x="6804026" y="2636837"/>
            <a:ext cx="360362" cy="3603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그림 16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제목 1"/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6551612" cy="1152525"/>
          </a:xfrm>
        </p:spPr>
        <p:txBody>
          <a:bodyPr/>
          <a:lstStyle/>
          <a:p>
            <a:pPr algn="l" eaLnBrk="1" hangingPunct="1"/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일본의 주장</a:t>
            </a:r>
            <a:endParaRPr lang="en-US" altLang="ko-KR" sz="300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435" name="그림 11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95288" y="404813"/>
            <a:ext cx="8353425" cy="1295400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437" name="제목 1"/>
          <p:cNvSpPr txBox="1">
            <a:spLocks/>
          </p:cNvSpPr>
          <p:nvPr/>
        </p:nvSpPr>
        <p:spPr bwMode="auto">
          <a:xfrm>
            <a:off x="7031038" y="115888"/>
            <a:ext cx="16446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5600"/>
              </a:lnSpc>
            </a:pPr>
            <a:r>
              <a:rPr kumimoji="0" lang="en-US" altLang="ko-KR" sz="1600" b="1">
                <a:solidFill>
                  <a:srgbClr val="594740"/>
                </a:solidFill>
                <a:latin typeface="나눔고딕 ExtraBold" pitchFamily="50" charset="-127"/>
                <a:ea typeface="나눔고딕 ExtraBold" pitchFamily="50" charset="-127"/>
              </a:rPr>
              <a:t>1-2</a:t>
            </a:r>
            <a:endParaRPr kumimoji="0" lang="ko-KR" altLang="en-US" sz="1600">
              <a:solidFill>
                <a:srgbClr val="59474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47700" y="2492375"/>
            <a:ext cx="2339975" cy="36036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8439" name="부제목 2"/>
          <p:cNvSpPr txBox="1">
            <a:spLocks/>
          </p:cNvSpPr>
          <p:nvPr/>
        </p:nvSpPr>
        <p:spPr bwMode="auto">
          <a:xfrm>
            <a:off x="684213" y="2349500"/>
            <a:ext cx="28082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일본 태정관 지시문</a:t>
            </a:r>
          </a:p>
        </p:txBody>
      </p:sp>
      <p:sp>
        <p:nvSpPr>
          <p:cNvPr id="3" name="직사각형 24"/>
          <p:cNvSpPr/>
          <p:nvPr/>
        </p:nvSpPr>
        <p:spPr>
          <a:xfrm>
            <a:off x="4751388" y="2492375"/>
            <a:ext cx="3708400" cy="36036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8441" name="부제목 2"/>
          <p:cNvSpPr txBox="1">
            <a:spLocks/>
          </p:cNvSpPr>
          <p:nvPr/>
        </p:nvSpPr>
        <p:spPr bwMode="auto">
          <a:xfrm>
            <a:off x="4787900" y="2349500"/>
            <a:ext cx="38163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일본 신문에 실린 독도 편입 내용</a:t>
            </a:r>
            <a:endParaRPr kumimoji="0" lang="en-US" altLang="ko-KR" sz="2000" b="1">
              <a:solidFill>
                <a:srgbClr val="72686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8442" name="Picture 13" descr="2014-09-28 17;39;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068638"/>
            <a:ext cx="33337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5" descr="sanin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997200"/>
            <a:ext cx="3433762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직선 연결선 35"/>
          <p:cNvCxnSpPr/>
          <p:nvPr/>
        </p:nvCxnSpPr>
        <p:spPr>
          <a:xfrm rot="16200000" flipH="1">
            <a:off x="4860132" y="2924969"/>
            <a:ext cx="144462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직선 연결선 35"/>
          <p:cNvCxnSpPr/>
          <p:nvPr/>
        </p:nvCxnSpPr>
        <p:spPr>
          <a:xfrm rot="16200000" flipH="1">
            <a:off x="2987676" y="2636837"/>
            <a:ext cx="360362" cy="3603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611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750" y="549275"/>
            <a:ext cx="8064500" cy="2735263"/>
          </a:xfrm>
          <a:prstGeom prst="rect">
            <a:avLst/>
          </a:prstGeom>
          <a:noFill/>
          <a:ln w="1143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9459" name="제목 1"/>
          <p:cNvSpPr>
            <a:spLocks noGrp="1"/>
          </p:cNvSpPr>
          <p:nvPr>
            <p:ph type="ctrTitle" idx="4294967295"/>
          </p:nvPr>
        </p:nvSpPr>
        <p:spPr>
          <a:xfrm>
            <a:off x="760413" y="620713"/>
            <a:ext cx="7196137" cy="1470025"/>
          </a:xfrm>
        </p:spPr>
        <p:txBody>
          <a:bodyPr/>
          <a:lstStyle/>
          <a:p>
            <a:pPr algn="l" eaLnBrk="1" hangingPunct="1"/>
            <a:r>
              <a:rPr lang="en-US" altLang="ko-KR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1905</a:t>
            </a:r>
            <a:r>
              <a:rPr lang="ko-KR" altLang="en-US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년 시마네현 고시</a:t>
            </a:r>
            <a:br>
              <a:rPr lang="ko-KR" altLang="en-US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</a:br>
            <a:r>
              <a:rPr lang="ko-KR" altLang="en-US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제</a:t>
            </a:r>
            <a:r>
              <a:rPr lang="en-US" altLang="ko-KR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40</a:t>
            </a:r>
            <a:r>
              <a:rPr lang="ko-KR" altLang="en-US" sz="400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호에 의한 독도 편입</a:t>
            </a:r>
          </a:p>
        </p:txBody>
      </p:sp>
      <p:sp>
        <p:nvSpPr>
          <p:cNvPr id="19460" name="제목 1"/>
          <p:cNvSpPr txBox="1">
            <a:spLocks/>
          </p:cNvSpPr>
          <p:nvPr/>
        </p:nvSpPr>
        <p:spPr bwMode="auto">
          <a:xfrm>
            <a:off x="6804025" y="476250"/>
            <a:ext cx="1644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5600"/>
              </a:lnSpc>
            </a:pPr>
            <a:r>
              <a:rPr kumimoji="0" lang="en-US" altLang="ko-KR" sz="2400" b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02</a:t>
            </a:r>
            <a:endParaRPr kumimoji="0" lang="ko-KR" altLang="en-US" sz="240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9461" name="Picture 6" descr="symbol_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6021388"/>
            <a:ext cx="1879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부제목 2"/>
          <p:cNvSpPr txBox="1">
            <a:spLocks/>
          </p:cNvSpPr>
          <p:nvPr/>
        </p:nvSpPr>
        <p:spPr bwMode="auto">
          <a:xfrm>
            <a:off x="6732588" y="2708275"/>
            <a:ext cx="14398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kumimoji="0" lang="ko-KR" altLang="en-US" sz="2000" b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김일주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그림 16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제목 1"/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6551612" cy="1152525"/>
          </a:xfrm>
        </p:spPr>
        <p:txBody>
          <a:bodyPr/>
          <a:lstStyle/>
          <a:p>
            <a:pPr algn="l" eaLnBrk="1" hangingPunct="1"/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시마네현 고시 제</a:t>
            </a:r>
            <a:r>
              <a:rPr lang="en-US" altLang="ko-KR" sz="3000" smtClean="0">
                <a:latin typeface="나눔고딕 ExtraBold" pitchFamily="50" charset="-127"/>
                <a:ea typeface="나눔고딕 ExtraBold" pitchFamily="50" charset="-127"/>
              </a:rPr>
              <a:t>40</a:t>
            </a:r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호 추진 배경</a:t>
            </a:r>
          </a:p>
        </p:txBody>
      </p:sp>
      <p:pic>
        <p:nvPicPr>
          <p:cNvPr id="20483" name="그림 11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95288" y="404813"/>
            <a:ext cx="8353425" cy="1295400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485" name="제목 1"/>
          <p:cNvSpPr txBox="1">
            <a:spLocks/>
          </p:cNvSpPr>
          <p:nvPr/>
        </p:nvSpPr>
        <p:spPr bwMode="auto">
          <a:xfrm>
            <a:off x="7031038" y="115888"/>
            <a:ext cx="16446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5600"/>
              </a:lnSpc>
            </a:pPr>
            <a:r>
              <a:rPr kumimoji="0" lang="en-US" altLang="ko-KR" sz="1600" b="1">
                <a:solidFill>
                  <a:srgbClr val="594740"/>
                </a:solidFill>
                <a:latin typeface="나눔고딕 ExtraBold" pitchFamily="50" charset="-127"/>
                <a:ea typeface="나눔고딕 ExtraBold" pitchFamily="50" charset="-127"/>
              </a:rPr>
              <a:t>2-1</a:t>
            </a:r>
            <a:endParaRPr kumimoji="0" lang="ko-KR" altLang="en-US" sz="1600">
              <a:solidFill>
                <a:srgbClr val="59474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47700" y="2492375"/>
            <a:ext cx="2628900" cy="36036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cxnSp>
        <p:nvCxnSpPr>
          <p:cNvPr id="36" name="직선 연결선 35"/>
          <p:cNvCxnSpPr/>
          <p:nvPr/>
        </p:nvCxnSpPr>
        <p:spPr>
          <a:xfrm rot="16200000" flipH="1">
            <a:off x="827088" y="2852738"/>
            <a:ext cx="360362" cy="36036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부제목 2"/>
          <p:cNvSpPr txBox="1">
            <a:spLocks/>
          </p:cNvSpPr>
          <p:nvPr/>
        </p:nvSpPr>
        <p:spPr bwMode="auto">
          <a:xfrm>
            <a:off x="684213" y="2349500"/>
            <a:ext cx="28082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시마네현 고시 제</a:t>
            </a:r>
            <a:r>
              <a:rPr kumimoji="0" lang="en-US" altLang="ko-KR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40</a:t>
            </a: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호</a:t>
            </a:r>
          </a:p>
        </p:txBody>
      </p:sp>
      <p:sp>
        <p:nvSpPr>
          <p:cNvPr id="3" name="직사각형 24"/>
          <p:cNvSpPr/>
          <p:nvPr/>
        </p:nvSpPr>
        <p:spPr>
          <a:xfrm>
            <a:off x="3851275" y="2492375"/>
            <a:ext cx="1333500" cy="36036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0490" name="부제목 2"/>
          <p:cNvSpPr txBox="1">
            <a:spLocks/>
          </p:cNvSpPr>
          <p:nvPr/>
        </p:nvSpPr>
        <p:spPr bwMode="auto">
          <a:xfrm>
            <a:off x="3887788" y="2349500"/>
            <a:ext cx="1296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러일 전쟁</a:t>
            </a:r>
          </a:p>
        </p:txBody>
      </p:sp>
      <p:cxnSp>
        <p:nvCxnSpPr>
          <p:cNvPr id="2" name="직선 연결선 35"/>
          <p:cNvCxnSpPr/>
          <p:nvPr/>
        </p:nvCxnSpPr>
        <p:spPr>
          <a:xfrm rot="16200000" flipH="1">
            <a:off x="4067176" y="2852737"/>
            <a:ext cx="360362" cy="3603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2" name="Picture 15" descr="그림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068638"/>
            <a:ext cx="18288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6" descr="그림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3068638"/>
            <a:ext cx="4537075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그림 16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제목 1"/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6551612" cy="1152525"/>
          </a:xfrm>
        </p:spPr>
        <p:txBody>
          <a:bodyPr/>
          <a:lstStyle/>
          <a:p>
            <a:pPr algn="l" eaLnBrk="1" hangingPunct="1"/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시마네현 고시 제</a:t>
            </a:r>
            <a:r>
              <a:rPr lang="en-US" altLang="ko-KR" sz="3000" smtClean="0">
                <a:latin typeface="나눔고딕 ExtraBold" pitchFamily="50" charset="-127"/>
                <a:ea typeface="나눔고딕 ExtraBold" pitchFamily="50" charset="-127"/>
              </a:rPr>
              <a:t>40</a:t>
            </a:r>
            <a:r>
              <a:rPr lang="ko-KR" altLang="en-US" sz="3000" smtClean="0">
                <a:latin typeface="나눔고딕 ExtraBold" pitchFamily="50" charset="-127"/>
                <a:ea typeface="나눔고딕 ExtraBold" pitchFamily="50" charset="-127"/>
              </a:rPr>
              <a:t>호</a:t>
            </a:r>
          </a:p>
        </p:txBody>
      </p:sp>
      <p:pic>
        <p:nvPicPr>
          <p:cNvPr id="21507" name="그림 11" descr="NHN로고-흰색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6308725"/>
            <a:ext cx="8524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95288" y="404813"/>
            <a:ext cx="8353425" cy="1295400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509" name="제목 1"/>
          <p:cNvSpPr txBox="1">
            <a:spLocks/>
          </p:cNvSpPr>
          <p:nvPr/>
        </p:nvSpPr>
        <p:spPr bwMode="auto">
          <a:xfrm>
            <a:off x="7031038" y="115888"/>
            <a:ext cx="16446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5600"/>
              </a:lnSpc>
            </a:pPr>
            <a:r>
              <a:rPr kumimoji="0" lang="en-US" altLang="ko-KR" sz="1600" b="1">
                <a:solidFill>
                  <a:srgbClr val="594740"/>
                </a:solidFill>
                <a:latin typeface="나눔고딕 ExtraBold" pitchFamily="50" charset="-127"/>
                <a:ea typeface="나눔고딕 ExtraBold" pitchFamily="50" charset="-127"/>
              </a:rPr>
              <a:t>2-2</a:t>
            </a:r>
            <a:endParaRPr kumimoji="0" lang="ko-KR" altLang="en-US" sz="1600">
              <a:solidFill>
                <a:srgbClr val="59474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47700" y="2779713"/>
            <a:ext cx="1476375" cy="36036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cxnSp>
        <p:nvCxnSpPr>
          <p:cNvPr id="36" name="직선 연결선 35"/>
          <p:cNvCxnSpPr/>
          <p:nvPr/>
        </p:nvCxnSpPr>
        <p:spPr>
          <a:xfrm rot="16200000" flipH="1">
            <a:off x="827087" y="3140076"/>
            <a:ext cx="360363" cy="36036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부제목 2"/>
          <p:cNvSpPr txBox="1">
            <a:spLocks/>
          </p:cNvSpPr>
          <p:nvPr/>
        </p:nvSpPr>
        <p:spPr bwMode="auto">
          <a:xfrm>
            <a:off x="684213" y="2636838"/>
            <a:ext cx="28082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한일의정서</a:t>
            </a:r>
          </a:p>
        </p:txBody>
      </p:sp>
      <p:sp>
        <p:nvSpPr>
          <p:cNvPr id="3" name="직사각형 24"/>
          <p:cNvSpPr/>
          <p:nvPr/>
        </p:nvSpPr>
        <p:spPr>
          <a:xfrm>
            <a:off x="3959225" y="2349500"/>
            <a:ext cx="1441450" cy="36036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1514" name="부제목 2"/>
          <p:cNvSpPr txBox="1">
            <a:spLocks/>
          </p:cNvSpPr>
          <p:nvPr/>
        </p:nvSpPr>
        <p:spPr bwMode="auto">
          <a:xfrm>
            <a:off x="3995738" y="2206625"/>
            <a:ext cx="14763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카이로선언</a:t>
            </a:r>
          </a:p>
        </p:txBody>
      </p:sp>
      <p:cxnSp>
        <p:nvCxnSpPr>
          <p:cNvPr id="2" name="직선 연결선 35"/>
          <p:cNvCxnSpPr/>
          <p:nvPr/>
        </p:nvCxnSpPr>
        <p:spPr>
          <a:xfrm rot="16200000" flipH="1">
            <a:off x="3203575" y="3608388"/>
            <a:ext cx="1800225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6" name="Picture 15" descr="2014-09-28 23;43;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500438"/>
            <a:ext cx="28797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24"/>
          <p:cNvSpPr/>
          <p:nvPr/>
        </p:nvSpPr>
        <p:spPr>
          <a:xfrm>
            <a:off x="3959225" y="4508500"/>
            <a:ext cx="1441450" cy="36036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1518" name="부제목 2"/>
          <p:cNvSpPr txBox="1">
            <a:spLocks/>
          </p:cNvSpPr>
          <p:nvPr/>
        </p:nvSpPr>
        <p:spPr bwMode="auto">
          <a:xfrm>
            <a:off x="3995738" y="4365625"/>
            <a:ext cx="14763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50000"/>
              </a:lnSpc>
            </a:pPr>
            <a:r>
              <a:rPr kumimoji="0" lang="ko-KR" altLang="en-US" sz="2000" b="1">
                <a:solidFill>
                  <a:srgbClr val="726868"/>
                </a:solidFill>
                <a:latin typeface="나눔고딕" pitchFamily="50" charset="-127"/>
                <a:ea typeface="나눔고딕" pitchFamily="50" charset="-127"/>
              </a:rPr>
              <a:t>포츠담회담</a:t>
            </a:r>
          </a:p>
        </p:txBody>
      </p:sp>
      <p:pic>
        <p:nvPicPr>
          <p:cNvPr id="21519" name="Picture 18" descr="그림3"/>
          <p:cNvPicPr>
            <a:picLocks noChangeArrowheads="1"/>
          </p:cNvPicPr>
          <p:nvPr/>
        </p:nvPicPr>
        <p:blipFill>
          <a:blip r:embed="rId4"/>
          <a:srcRect t="12941" r="119" b="2426"/>
          <a:stretch>
            <a:fillRect/>
          </a:stretch>
        </p:blipFill>
        <p:spPr bwMode="auto">
          <a:xfrm>
            <a:off x="5580063" y="2349500"/>
            <a:ext cx="25177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직선 연결선 35"/>
          <p:cNvCxnSpPr/>
          <p:nvPr/>
        </p:nvCxnSpPr>
        <p:spPr>
          <a:xfrm rot="16200000" flipH="1">
            <a:off x="5507832" y="2420143"/>
            <a:ext cx="0" cy="1444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1" name="Picture 20" descr="그림4"/>
          <p:cNvPicPr>
            <a:picLocks noChangeAspect="1" noChangeArrowheads="1"/>
          </p:cNvPicPr>
          <p:nvPr/>
        </p:nvPicPr>
        <p:blipFill>
          <a:blip r:embed="rId5"/>
          <a:srcRect l="1666" t="2293" r="2556" b="2905"/>
          <a:stretch>
            <a:fillRect/>
          </a:stretch>
        </p:blipFill>
        <p:spPr bwMode="auto">
          <a:xfrm>
            <a:off x="5580063" y="4508500"/>
            <a:ext cx="252095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직선 연결선 35"/>
          <p:cNvCxnSpPr/>
          <p:nvPr/>
        </p:nvCxnSpPr>
        <p:spPr>
          <a:xfrm rot="16200000" flipH="1">
            <a:off x="5507832" y="4580731"/>
            <a:ext cx="0" cy="1444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7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EBDDC3"/>
      </a:hlink>
      <a:folHlink>
        <a:srgbClr val="B29C93"/>
      </a:folHlink>
    </a:clrScheme>
    <a:fontScheme name="나눔고딕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408</Words>
  <Application>Microsoft Office PowerPoint</Application>
  <PresentationFormat>화면 슬라이드 쇼(4:3)</PresentationFormat>
  <Paragraphs>107</Paragraphs>
  <Slides>27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디자인 서식 파일</vt:lpstr>
      </vt:variant>
      <vt:variant>
        <vt:i4>7</vt:i4>
      </vt:variant>
      <vt:variant>
        <vt:lpstr>슬라이드 제목</vt:lpstr>
      </vt:variant>
      <vt:variant>
        <vt:i4>27</vt:i4>
      </vt:variant>
    </vt:vector>
  </HeadingPairs>
  <TitlesOfParts>
    <vt:vector size="39" baseType="lpstr">
      <vt:lpstr>굴림</vt:lpstr>
      <vt:lpstr>Arial</vt:lpstr>
      <vt:lpstr>나눔고딕</vt:lpstr>
      <vt:lpstr>맑은 고딕</vt:lpstr>
      <vt:lpstr>나눔고딕 ExtraBold</vt:lpstr>
      <vt:lpstr>Office 테마</vt:lpstr>
      <vt:lpstr>Office 테마</vt:lpstr>
      <vt:lpstr>Office 테마</vt:lpstr>
      <vt:lpstr>Office 테마</vt:lpstr>
      <vt:lpstr>Office 테마</vt:lpstr>
      <vt:lpstr>Office 테마</vt:lpstr>
      <vt:lpstr>Office 테마</vt:lpstr>
      <vt:lpstr>독도 영유권에 대한 국제법적 쟁점</vt:lpstr>
      <vt:lpstr>목차</vt:lpstr>
      <vt:lpstr>목차</vt:lpstr>
      <vt:lpstr>일본이 제기하는 국제법적 근거</vt:lpstr>
      <vt:lpstr>일본의 주장</vt:lpstr>
      <vt:lpstr>일본의 주장</vt:lpstr>
      <vt:lpstr>1905년 시마네현 고시 제40호에 의한 독도 편입</vt:lpstr>
      <vt:lpstr>시마네현 고시 제40호 추진 배경</vt:lpstr>
      <vt:lpstr>시마네현 고시 제40호</vt:lpstr>
      <vt:lpstr>독도가 일본의 고유 영토라는 사실에 대한 재확인이었다는 주장</vt:lpstr>
      <vt:lpstr>일본의 주장</vt:lpstr>
      <vt:lpstr>일본의 주장</vt:lpstr>
      <vt:lpstr>당시 무주지였던 독도를 일본이 선점했다는 주장</vt:lpstr>
      <vt:lpstr>독도 = 무주지?</vt:lpstr>
      <vt:lpstr>일본의 고유 영토론</vt:lpstr>
      <vt:lpstr>SCAPIN 제677호와 샌프란시스코 평화조약의 해석</vt:lpstr>
      <vt:lpstr>연합군 최고사령부 지령 제677호</vt:lpstr>
      <vt:lpstr>샌프란시스코 평화조약</vt:lpstr>
      <vt:lpstr>이승만 라인 설정 및 한국의 독도 불법점거 </vt:lpstr>
      <vt:lpstr>‘이승만 라인’ 선포</vt:lpstr>
      <vt:lpstr>‘이승만 라인’ 선포</vt:lpstr>
      <vt:lpstr>日 외무상 “한국, 독도 불법 점거” 망언</vt:lpstr>
      <vt:lpstr>국제사법재판소 회부에 대한 한국의 거부의사</vt:lpstr>
      <vt:lpstr>日 “독도 국제사법재판소 제소 말자” 비밀문서 발견 </vt:lpstr>
      <vt:lpstr>우리나라 정부의 국제사법재판소에 관한 입장</vt:lpstr>
      <vt:lpstr>일본의 영토 문제</vt:lpstr>
      <vt:lpstr>감사합니다.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 </dc:title>
  <dc:creator>네이버 한글캠페인</dc:creator>
  <cp:lastModifiedBy>PC</cp:lastModifiedBy>
  <cp:revision>11</cp:revision>
  <dcterms:created xsi:type="dcterms:W3CDTF">2011-08-25T02:21:48Z</dcterms:created>
  <dcterms:modified xsi:type="dcterms:W3CDTF">2014-09-29T14:40:42Z</dcterms:modified>
</cp:coreProperties>
</file>