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73" r:id="rId2"/>
    <p:sldId id="274" r:id="rId3"/>
    <p:sldId id="294" r:id="rId4"/>
    <p:sldId id="295" r:id="rId5"/>
    <p:sldId id="296" r:id="rId6"/>
    <p:sldId id="297" r:id="rId7"/>
    <p:sldId id="298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AE175-04CF-4EAE-B712-65F3789D0230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72F4D-8A21-4A7D-B5B8-DFC1F54256C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0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B6D96-C29B-46C1-9629-EECE0BC9F82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726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72F4D-8A21-4A7D-B5B8-DFC1F54256CD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274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7642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21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436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8568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29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069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712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807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672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061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BEDF-7595-499F-987E-58A9D65E857A}" type="datetimeFigureOut">
              <a:rPr lang="ko-KR" altLang="en-US" smtClean="0"/>
              <a:pPr/>
              <a:t>2014-09-30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BDBA4-700F-4E07-B11F-ECEAD739555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531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danobunaga.jpg?uselang=ko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tvpot.daum.net/v/-tL9Hx26dKw$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hyperlink" Target="http://commons.wikimedia.org/wiki/File:Nanbokucho-capitals.svg?uselang=ko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commons.wikimedia.org/wiki/File:Emperor_Godaigo.jpg?uselang=ko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://commons.wikimedia.org/wiki/File:Taira_Shigemori.jpg?uselang=k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757061" y="1700808"/>
            <a:ext cx="7772400" cy="1872208"/>
          </a:xfrm>
          <a:solidFill>
            <a:schemeClr val="bg2">
              <a:lumMod val="75000"/>
              <a:alpha val="75000"/>
            </a:schemeClr>
          </a:solidFill>
          <a:ln cap="sq">
            <a:solidFill>
              <a:schemeClr val="tx1">
                <a:alpha val="29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133350"/>
          </a:sp3d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일본은 어떻게 해서 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r>
              <a:rPr lang="ko-KR" altLang="en-US" sz="3600" b="1" dirty="0" smtClean="0"/>
              <a:t>무사가 다스리던 나라가 되었고</a:t>
            </a:r>
            <a:r>
              <a:rPr lang="en-US" altLang="ko-KR" sz="3600" b="1" dirty="0" smtClean="0"/>
              <a:t>, </a:t>
            </a:r>
            <a:br>
              <a:rPr lang="en-US" altLang="ko-KR" sz="3600" b="1" dirty="0" smtClean="0"/>
            </a:br>
            <a:r>
              <a:rPr lang="ko-KR" altLang="en-US" sz="3600" b="1" dirty="0" smtClean="0"/>
              <a:t>어떠한 권력자가 있었는가</a:t>
            </a:r>
            <a:r>
              <a:rPr lang="en-US" altLang="ko-KR" sz="3600" b="1" dirty="0" smtClean="0"/>
              <a:t>? </a:t>
            </a:r>
            <a:r>
              <a:rPr lang="ko-KR" altLang="en-US" sz="3600" b="1" dirty="0" smtClean="0"/>
              <a:t> </a:t>
            </a:r>
            <a:endParaRPr lang="ko-KR" altLang="en-US" sz="3600" b="1" dirty="0"/>
          </a:p>
        </p:txBody>
      </p:sp>
      <p:sp>
        <p:nvSpPr>
          <p:cNvPr id="7" name="직사각형 6"/>
          <p:cNvSpPr/>
          <p:nvPr/>
        </p:nvSpPr>
        <p:spPr>
          <a:xfrm>
            <a:off x="1691679" y="620688"/>
            <a:ext cx="6264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일본의 중세시대</a:t>
            </a:r>
            <a:endParaRPr lang="en-US" altLang="ko-KR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제목 3"/>
          <p:cNvSpPr txBox="1">
            <a:spLocks/>
          </p:cNvSpPr>
          <p:nvPr/>
        </p:nvSpPr>
        <p:spPr>
          <a:xfrm>
            <a:off x="2051717" y="3717032"/>
            <a:ext cx="5544617" cy="1872208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cap="sq">
            <a:solidFill>
              <a:schemeClr val="tx1">
                <a:alpha val="29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133350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dirty="0" smtClean="0"/>
              <a:t>김연수 일본어일본학과 </a:t>
            </a:r>
            <a:r>
              <a:rPr lang="en-US" altLang="ko-KR" sz="2000" b="1" dirty="0" smtClean="0"/>
              <a:t>21101932</a:t>
            </a:r>
          </a:p>
          <a:p>
            <a:r>
              <a:rPr lang="ko-KR" altLang="en-US" sz="2000" b="1" dirty="0" smtClean="0"/>
              <a:t>정다운 일본어일본학과 </a:t>
            </a:r>
            <a:r>
              <a:rPr lang="en-US" altLang="ko-KR" sz="2000" b="1" dirty="0" smtClean="0"/>
              <a:t>21003069</a:t>
            </a:r>
          </a:p>
          <a:p>
            <a:r>
              <a:rPr lang="ko-KR" altLang="en-US" sz="2000" b="1" dirty="0" smtClean="0"/>
              <a:t>최   찬 일본어일본학과 </a:t>
            </a:r>
            <a:r>
              <a:rPr lang="en-US" altLang="ko-KR" sz="2000" b="1" dirty="0" smtClean="0"/>
              <a:t>21002853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박지훈 도시계획학과 </a:t>
            </a:r>
            <a:r>
              <a:rPr lang="en-US" altLang="ko-KR" sz="2000" b="1" dirty="0" smtClean="0"/>
              <a:t>21010609</a:t>
            </a:r>
          </a:p>
          <a:p>
            <a:r>
              <a:rPr lang="ko-KR" altLang="en-US" sz="2000" b="1" dirty="0"/>
              <a:t>류</a:t>
            </a:r>
            <a:r>
              <a:rPr lang="ko-KR" altLang="en-US" sz="2000" b="1" dirty="0" smtClean="0"/>
              <a:t>장원 도시계획학과 </a:t>
            </a:r>
            <a:r>
              <a:rPr lang="en-US" altLang="ko-KR" sz="2000" b="1" dirty="0" smtClean="0"/>
              <a:t>21010829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r>
              <a:rPr lang="ko-KR" altLang="en-US" sz="2000" b="1" dirty="0" smtClean="0"/>
              <a:t>김우연 도시계획학과 </a:t>
            </a:r>
            <a:r>
              <a:rPr lang="en-US" altLang="ko-KR" sz="2000" b="1" dirty="0" smtClean="0"/>
              <a:t>21010816</a:t>
            </a:r>
            <a:r>
              <a:rPr lang="ko-KR" altLang="en-US" sz="2000" b="1" dirty="0" smtClean="0"/>
              <a:t> </a:t>
            </a:r>
            <a:endParaRPr lang="ko-KR" alt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342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85720" y="142852"/>
            <a:ext cx="5479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막부 쇠퇴기와 </a:t>
            </a:r>
            <a:r>
              <a:rPr kumimoji="0" lang="ko-KR" altLang="en-US" sz="3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센고쿠</a:t>
            </a: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시대</a:t>
            </a:r>
            <a:endParaRPr kumimoji="0" lang="en-US" altLang="ko-KR" sz="3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267" name="Picture 4" descr="1464년 오닌의 난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14438"/>
            <a:ext cx="43815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1500166" y="1214422"/>
            <a:ext cx="107753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오닌의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난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337272" y="1792759"/>
            <a:ext cx="3357586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쇼군의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권력 저하</a:t>
            </a: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다이묘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합의제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825675" y="2539441"/>
            <a:ext cx="238078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후계자 문제로 군사충돌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23322" y="3286124"/>
            <a:ext cx="318548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교토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초토화</a:t>
            </a: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쇼균의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권위를 상실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다수의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다이묘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몰락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0" name="Picture 6" descr="Odanobunag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4071938"/>
            <a:ext cx="43576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 bwMode="auto">
          <a:xfrm>
            <a:off x="1281882" y="4143380"/>
            <a:ext cx="12827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센고쿠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시대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352942" y="4645988"/>
            <a:ext cx="314060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쇼군의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자리를 차지하기 위해서 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끝없는 전쟁과 배신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286417" y="5394817"/>
            <a:ext cx="32736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아시카가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요시아키가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오다 가문의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도움으로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쇼균에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취임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214282" y="6143644"/>
            <a:ext cx="341792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막부 조직은 오다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노부나가가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만든 </a:t>
            </a:r>
            <a:endParaRPr lang="en-US" altLang="ko-KR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정치기구에 </a:t>
            </a:r>
            <a:r>
              <a:rPr lang="ko-KR" altLang="en-US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헤체</a:t>
            </a:r>
            <a:r>
              <a:rPr lang="en-US" altLang="ko-KR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흡수</a:t>
            </a:r>
          </a:p>
        </p:txBody>
      </p:sp>
      <p:sp>
        <p:nvSpPr>
          <p:cNvPr id="18" name="아래쪽 화살표 17"/>
          <p:cNvSpPr/>
          <p:nvPr/>
        </p:nvSpPr>
        <p:spPr>
          <a:xfrm>
            <a:off x="1801813" y="2228850"/>
            <a:ext cx="428625" cy="21431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아래쪽 화살표 19"/>
          <p:cNvSpPr/>
          <p:nvPr/>
        </p:nvSpPr>
        <p:spPr>
          <a:xfrm>
            <a:off x="1708150" y="5241925"/>
            <a:ext cx="428625" cy="14287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아래쪽 화살표 20"/>
          <p:cNvSpPr/>
          <p:nvPr/>
        </p:nvSpPr>
        <p:spPr>
          <a:xfrm>
            <a:off x="1708150" y="5989638"/>
            <a:ext cx="428625" cy="142875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아래쪽 화살표 21"/>
          <p:cNvSpPr/>
          <p:nvPr/>
        </p:nvSpPr>
        <p:spPr>
          <a:xfrm>
            <a:off x="1801813" y="2974975"/>
            <a:ext cx="428625" cy="21431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37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85720" y="142852"/>
            <a:ext cx="6364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무로마치</a:t>
            </a: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시대의 문화와 무사도</a:t>
            </a:r>
            <a:endParaRPr kumimoji="0" lang="en-US" altLang="ko-KR" sz="3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28596" y="1214422"/>
            <a:ext cx="595035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배경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428596" y="1714488"/>
            <a:ext cx="650690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무사계급이 귀족적 교양을 쌓아가면서 무가 문화가 귀족 문화를 흡수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428596" y="2143116"/>
            <a:ext cx="680186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무사도의 자제와 수양에 귀족적인 우아함과 선불교 정신 결합의 상승작용</a:t>
            </a:r>
          </a:p>
        </p:txBody>
      </p:sp>
      <p:pic>
        <p:nvPicPr>
          <p:cNvPr id="17415" name="Picture 7" descr="일본의 예술과 공예 본문 이미지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86063"/>
            <a:ext cx="32861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일본의 예술과 공예 본문 이미지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286125"/>
            <a:ext cx="34290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노의 한 장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4143375"/>
            <a:ext cx="350043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http://image.kyeonggi.com/news/photo/201303/660572_579386_0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500312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52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오다 </a:t>
            </a:r>
            <a:r>
              <a:rPr lang="ko-KR" altLang="en-US" dirty="0" err="1" smtClean="0"/>
              <a:t>노부나가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2000" dirty="0"/>
              <a:t>&lt;</a:t>
            </a:r>
            <a:r>
              <a:rPr lang="ko-KR" altLang="en-US" sz="2000" dirty="0" err="1" smtClean="0"/>
              <a:t>오다노부나가</a:t>
            </a:r>
            <a:r>
              <a:rPr lang="ko-KR" altLang="en-US" sz="2000" dirty="0" smtClean="0"/>
              <a:t> 그는 누구인가</a:t>
            </a:r>
            <a:r>
              <a:rPr lang="en-US" altLang="ko-KR" sz="2000" dirty="0" smtClean="0"/>
              <a:t>?&gt;</a:t>
            </a:r>
          </a:p>
          <a:p>
            <a:pPr marL="0" indent="0">
              <a:buNone/>
            </a:pPr>
            <a:endParaRPr lang="en-US" altLang="ko-KR" sz="2000" dirty="0"/>
          </a:p>
          <a:p>
            <a:pPr marL="0" indent="0">
              <a:buNone/>
            </a:pPr>
            <a:r>
              <a:rPr lang="ko-KR" altLang="en-US" sz="2000" dirty="0" smtClean="0"/>
              <a:t>전국시대 </a:t>
            </a:r>
            <a:r>
              <a:rPr lang="en-US" altLang="ko-KR" sz="2000" dirty="0" smtClean="0"/>
              <a:t>100</a:t>
            </a:r>
            <a:r>
              <a:rPr lang="ko-KR" altLang="en-US" sz="2000" dirty="0" smtClean="0"/>
              <a:t>년은 종식시킨 </a:t>
            </a:r>
            <a:endParaRPr lang="en-US" altLang="ko-KR" sz="2000" dirty="0"/>
          </a:p>
          <a:p>
            <a:pPr marL="0" indent="0">
              <a:buNone/>
            </a:pPr>
            <a:r>
              <a:rPr lang="en-US" altLang="ko-KR" sz="2000" dirty="0" smtClean="0"/>
              <a:t>3</a:t>
            </a:r>
            <a:r>
              <a:rPr lang="ko-KR" altLang="en-US" sz="2000" dirty="0" smtClean="0"/>
              <a:t>명중 </a:t>
            </a:r>
            <a:r>
              <a:rPr lang="ko-KR" altLang="en-US" sz="2000" dirty="0" err="1" smtClean="0"/>
              <a:t>한명이며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슈고</a:t>
            </a:r>
            <a:r>
              <a:rPr lang="ko-KR" altLang="en-US" sz="2000" dirty="0" smtClean="0"/>
              <a:t> </a:t>
            </a:r>
            <a:r>
              <a:rPr lang="ko-KR" altLang="en-US" sz="2000" dirty="0" err="1" smtClean="0"/>
              <a:t>다이묘를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ko-KR" altLang="en-US" sz="2000" dirty="0" smtClean="0"/>
              <a:t>모시는</a:t>
            </a:r>
            <a:r>
              <a:rPr lang="en-US" altLang="ko-KR" sz="2000" dirty="0"/>
              <a:t> </a:t>
            </a:r>
            <a:r>
              <a:rPr lang="ko-KR" altLang="en-US" sz="2000" dirty="0" smtClean="0"/>
              <a:t>지방의 작은 호족세력에서 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ko-KR" altLang="en-US" sz="2000" dirty="0" err="1" smtClean="0"/>
              <a:t>천하포무</a:t>
            </a:r>
            <a:r>
              <a:rPr lang="en-US" altLang="ko-KR" sz="2000" dirty="0" smtClean="0"/>
              <a:t>(</a:t>
            </a:r>
            <a:r>
              <a:rPr lang="ko-KR" altLang="en-US" sz="2000" dirty="0" smtClean="0"/>
              <a:t>천하에 무를 퍼트린다</a:t>
            </a:r>
            <a:r>
              <a:rPr lang="en-US" altLang="ko-KR" sz="2000" dirty="0" smtClean="0"/>
              <a:t>)</a:t>
            </a:r>
            <a:r>
              <a:rPr lang="ko-KR" altLang="en-US" sz="2000" dirty="0" smtClean="0"/>
              <a:t>의</a:t>
            </a:r>
            <a:endParaRPr lang="en-US" altLang="ko-KR" sz="2000" dirty="0" smtClean="0"/>
          </a:p>
          <a:p>
            <a:pPr marL="0" indent="0">
              <a:buNone/>
            </a:pPr>
            <a:r>
              <a:rPr lang="ko-KR" altLang="en-US" sz="2000" dirty="0" smtClean="0"/>
              <a:t>의지로 전국통일까지 </a:t>
            </a:r>
            <a:r>
              <a:rPr lang="ko-KR" altLang="en-US" sz="2000" dirty="0" err="1" smtClean="0"/>
              <a:t>꿈꾼인물</a:t>
            </a:r>
            <a:r>
              <a:rPr lang="en-US" altLang="ko-KR" sz="2000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44824"/>
            <a:ext cx="351388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5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오다노부나가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sp>
        <p:nvSpPr>
          <p:cNvPr id="18" name="내용 개체 틀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ko-KR" altLang="en-US" sz="2400" dirty="0" smtClean="0"/>
              <a:t>항상 무예를 </a:t>
            </a:r>
            <a:r>
              <a:rPr lang="ko-KR" altLang="en-US" sz="2400" dirty="0" smtClean="0"/>
              <a:t>좋아한다</a:t>
            </a:r>
            <a:endParaRPr lang="en-US" altLang="ko-KR" sz="2400" dirty="0" smtClean="0"/>
          </a:p>
          <a:p>
            <a:pPr>
              <a:buFontTx/>
              <a:buChar char="-"/>
            </a:pPr>
            <a:endParaRPr lang="en-US" altLang="ko-KR" sz="2400" dirty="0"/>
          </a:p>
          <a:p>
            <a:pPr>
              <a:buFontTx/>
              <a:buChar char="-"/>
            </a:pPr>
            <a:r>
              <a:rPr lang="ko-KR" altLang="en-US" sz="2400" dirty="0" smtClean="0"/>
              <a:t>오만하고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명예를 존중한다</a:t>
            </a:r>
            <a:endParaRPr lang="en-US" altLang="ko-KR" sz="2400" dirty="0" smtClean="0"/>
          </a:p>
          <a:p>
            <a:pPr>
              <a:buFontTx/>
              <a:buChar char="-"/>
            </a:pPr>
            <a:endParaRPr lang="en-US" altLang="ko-KR" sz="2400" dirty="0" smtClean="0"/>
          </a:p>
          <a:p>
            <a:pPr>
              <a:buFontTx/>
              <a:buChar char="-"/>
            </a:pPr>
            <a:r>
              <a:rPr lang="ko-KR" altLang="en-US" sz="2400" dirty="0" smtClean="0"/>
              <a:t>술은 마시지 않고 자신을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ko-KR" altLang="en-US" sz="2400" dirty="0" smtClean="0"/>
              <a:t>낮추는 일은 거의 없다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en-US" altLang="ko-KR" sz="2400" dirty="0"/>
              <a:t> </a:t>
            </a:r>
          </a:p>
          <a:p>
            <a:pPr>
              <a:buFontTx/>
              <a:buChar char="-"/>
            </a:pPr>
            <a:r>
              <a:rPr lang="ko-KR" altLang="en-US" sz="2400" dirty="0" smtClean="0"/>
              <a:t>사람을 잘 믿지 않으며</a:t>
            </a:r>
            <a:endParaRPr lang="en-US" altLang="ko-KR" sz="2400" dirty="0" smtClean="0"/>
          </a:p>
          <a:p>
            <a:pPr marL="0" indent="0">
              <a:buNone/>
            </a:pPr>
            <a:r>
              <a:rPr lang="ko-KR" altLang="en-US" sz="2400" dirty="0" smtClean="0"/>
              <a:t>사람들로부터 이상할 정도로 외경을 받고 있다</a:t>
            </a:r>
            <a:endParaRPr lang="en-US" altLang="ko-KR" sz="2400" dirty="0" smtClean="0"/>
          </a:p>
          <a:p>
            <a:pPr marL="0" indent="0">
              <a:buNone/>
            </a:pPr>
            <a:endParaRPr lang="en-US" altLang="ko-KR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380959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7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2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9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적과 동맹</a:t>
            </a:r>
            <a:endParaRPr lang="ko-KR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40031"/>
            <a:ext cx="3456384" cy="248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29492"/>
            <a:ext cx="2880320" cy="248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58" y="1480471"/>
            <a:ext cx="2376264" cy="27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70" y="4509120"/>
            <a:ext cx="2160240" cy="217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12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통일을 앞두고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altLang="ko-KR" sz="1800" dirty="0" smtClean="0">
                <a:effectLst/>
              </a:rPr>
              <a:t>1582</a:t>
            </a:r>
            <a:r>
              <a:rPr lang="ko-KR" altLang="en-US" sz="1800" dirty="0" smtClean="0">
                <a:effectLst/>
              </a:rPr>
              <a:t>년 통일을 앞두고 </a:t>
            </a:r>
            <a:r>
              <a:rPr lang="ko-KR" altLang="en-US" sz="1800" dirty="0" smtClean="0"/>
              <a:t>오다 </a:t>
            </a:r>
            <a:r>
              <a:rPr lang="ko-KR" altLang="en-US" sz="1800" dirty="0" err="1" smtClean="0"/>
              <a:t>노부나가는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도쿠가와의</a:t>
            </a:r>
            <a:r>
              <a:rPr lang="ko-KR" altLang="en-US" sz="1800" dirty="0" smtClean="0"/>
              <a:t> 지원요청을 받아 </a:t>
            </a:r>
            <a:r>
              <a:rPr lang="ko-KR" altLang="en-US" sz="1800" dirty="0" err="1" smtClean="0"/>
              <a:t>출전하던중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혼노지에서</a:t>
            </a:r>
            <a:r>
              <a:rPr lang="ko-KR" altLang="en-US" sz="1800" dirty="0" smtClean="0"/>
              <a:t> 머물다</a:t>
            </a:r>
            <a:endParaRPr lang="en-US" altLang="ko-KR" sz="1800" dirty="0" smtClean="0"/>
          </a:p>
          <a:p>
            <a:pPr fontAlgn="base"/>
            <a:endParaRPr lang="en-US" altLang="ko-KR" sz="1800" dirty="0"/>
          </a:p>
          <a:p>
            <a:pPr fontAlgn="base"/>
            <a:r>
              <a:rPr lang="ko-KR" altLang="en-US" sz="1800" dirty="0"/>
              <a:t>오다 </a:t>
            </a:r>
            <a:r>
              <a:rPr lang="ko-KR" altLang="en-US" sz="1800" dirty="0" err="1"/>
              <a:t>노부나가는</a:t>
            </a:r>
            <a:r>
              <a:rPr lang="ko-KR" altLang="en-US" sz="1800" dirty="0"/>
              <a:t> 자신의 부장이던 </a:t>
            </a:r>
            <a:r>
              <a:rPr lang="ko-KR" altLang="en-US" sz="1800" dirty="0" err="1"/>
              <a:t>아케치</a:t>
            </a:r>
            <a:r>
              <a:rPr lang="ko-KR" altLang="en-US" sz="1800" dirty="0"/>
              <a:t> </a:t>
            </a:r>
            <a:r>
              <a:rPr lang="ko-KR" altLang="en-US" sz="1800" dirty="0" err="1"/>
              <a:t>미쓰히데의</a:t>
            </a:r>
            <a:r>
              <a:rPr lang="ko-KR" altLang="en-US" sz="1800" dirty="0"/>
              <a:t> 습격을 받았다</a:t>
            </a:r>
            <a:r>
              <a:rPr lang="en-US" altLang="ko-KR" sz="1800" dirty="0"/>
              <a:t>.</a:t>
            </a:r>
            <a:endParaRPr lang="ko-KR" altLang="en-US" sz="1800" dirty="0"/>
          </a:p>
          <a:p>
            <a:pPr fontAlgn="base"/>
            <a:endParaRPr lang="en-US" altLang="ko-KR" sz="1800" dirty="0" smtClean="0"/>
          </a:p>
          <a:p>
            <a:pPr fontAlgn="base"/>
            <a:r>
              <a:rPr lang="ko-KR" altLang="en-US" sz="1800" dirty="0"/>
              <a:t>오다 </a:t>
            </a:r>
            <a:r>
              <a:rPr lang="ko-KR" altLang="en-US" sz="1800" dirty="0" err="1"/>
              <a:t>노부나가는</a:t>
            </a:r>
            <a:r>
              <a:rPr lang="ko-KR" altLang="en-US" sz="1800" dirty="0"/>
              <a:t> 데리고 다니던 가신 모리 </a:t>
            </a:r>
            <a:r>
              <a:rPr lang="ko-KR" altLang="en-US" sz="1800" dirty="0" err="1"/>
              <a:t>란마루와</a:t>
            </a:r>
            <a:r>
              <a:rPr lang="ko-KR" altLang="en-US" sz="1800" dirty="0"/>
              <a:t> 흑인 노예와 함께 끝까지 </a:t>
            </a:r>
            <a:r>
              <a:rPr lang="ko-KR" altLang="en-US" sz="1800" dirty="0" smtClean="0"/>
              <a:t>싸웠지만 병력의 차이를 이기지 못하고 결국 </a:t>
            </a:r>
            <a:r>
              <a:rPr lang="ko-KR" altLang="en-US" sz="1800" dirty="0" err="1" smtClean="0"/>
              <a:t>혼노지에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불을지르고</a:t>
            </a:r>
            <a:r>
              <a:rPr lang="ko-KR" altLang="en-US" sz="1800" dirty="0" smtClean="0"/>
              <a:t> 자결</a:t>
            </a:r>
            <a:endParaRPr lang="en-US" altLang="ko-KR" sz="1800" dirty="0" smtClean="0"/>
          </a:p>
          <a:p>
            <a:pPr fontAlgn="base"/>
            <a:endParaRPr lang="ko-KR" altLang="en-US" sz="1800" dirty="0"/>
          </a:p>
          <a:p>
            <a:pPr fontAlgn="base"/>
            <a:endParaRPr lang="en-US" altLang="ko-KR" sz="1800" dirty="0" smtClean="0"/>
          </a:p>
          <a:p>
            <a:pPr fontAlgn="base"/>
            <a:endParaRPr lang="ko-KR" altLang="en-US" sz="1800" dirty="0"/>
          </a:p>
          <a:p>
            <a:pPr fontAlgn="base"/>
            <a:endParaRPr lang="ko-KR" altLang="en-US" sz="1800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49" y="1196752"/>
            <a:ext cx="456242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76" y="3789040"/>
            <a:ext cx="4567930" cy="25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2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왜 </a:t>
            </a:r>
            <a:r>
              <a:rPr lang="ko-KR" altLang="en-US" dirty="0" err="1" smtClean="0"/>
              <a:t>배신을당했을까</a:t>
            </a:r>
            <a:r>
              <a:rPr lang="en-US" altLang="ko-KR" dirty="0"/>
              <a:t>?</a:t>
            </a:r>
            <a:endParaRPr lang="ko-KR" altLang="en-US" dirty="0"/>
          </a:p>
        </p:txBody>
      </p:sp>
      <p:sp>
        <p:nvSpPr>
          <p:cNvPr id="8" name="내용 개체 틀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 smtClean="0"/>
              <a:t>전국시대 </a:t>
            </a:r>
            <a:r>
              <a:rPr lang="en-US" altLang="ko-KR" sz="1800" dirty="0" smtClean="0"/>
              <a:t>100</a:t>
            </a:r>
            <a:r>
              <a:rPr lang="ko-KR" altLang="en-US" sz="1800" dirty="0" smtClean="0"/>
              <a:t>여 년의 혼란을 종식시킨 사람이 오다 </a:t>
            </a:r>
            <a:r>
              <a:rPr lang="ko-KR" altLang="en-US" sz="1800" dirty="0" err="1" smtClean="0"/>
              <a:t>노부나가도요토미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히데요시</a:t>
            </a:r>
            <a:r>
              <a:rPr lang="en-US" altLang="ko-KR" sz="1800" dirty="0"/>
              <a:t>,</a:t>
            </a:r>
            <a:r>
              <a:rPr lang="ko-KR" altLang="en-US" sz="1800" dirty="0" err="1" smtClean="0"/>
              <a:t>도쿠가와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이에야스</a:t>
            </a:r>
            <a:r>
              <a:rPr lang="en-US" altLang="ko-KR" sz="1800" dirty="0" smtClean="0"/>
              <a:t> </a:t>
            </a:r>
            <a:r>
              <a:rPr lang="ko-KR" altLang="en-US" sz="1800" dirty="0" smtClean="0"/>
              <a:t>세 사람이다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일본사에서는 드문 영웅으로 각각 다른 성격을 갖고 있다</a:t>
            </a:r>
            <a:r>
              <a:rPr lang="en-US" altLang="ko-KR" sz="1800" dirty="0" smtClean="0"/>
              <a:t>.</a:t>
            </a:r>
            <a:br>
              <a:rPr lang="en-US" altLang="ko-KR" sz="1800" dirty="0" smtClean="0"/>
            </a:br>
            <a:r>
              <a:rPr lang="en-US" altLang="ko-KR" sz="1800" smtClean="0"/>
              <a:t/>
            </a:r>
            <a:br>
              <a:rPr lang="en-US" altLang="ko-KR" sz="1800" smtClean="0"/>
            </a:br>
            <a:endParaRPr lang="en-US" altLang="ko-KR" sz="1800" smtClean="0"/>
          </a:p>
          <a:p>
            <a:r>
              <a:rPr lang="ko-KR" altLang="en-US" sz="1800" smtClean="0"/>
              <a:t>세 </a:t>
            </a:r>
            <a:r>
              <a:rPr lang="ko-KR" altLang="en-US" sz="1800" dirty="0" smtClean="0"/>
              <a:t>사람을 상징적으로 비교하는 이야기가 있다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좀처럼 울지 않는 새를 울게 하라고 한다면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오다 </a:t>
            </a:r>
            <a:r>
              <a:rPr lang="ko-KR" altLang="en-US" sz="1800" dirty="0" err="1" smtClean="0"/>
              <a:t>노부나가는</a:t>
            </a:r>
            <a:r>
              <a:rPr lang="ko-KR" altLang="en-US" sz="1800" dirty="0" smtClean="0"/>
              <a:t> 새에게 울라고 명령을 한 다음 그래도 울지 않으면 그 자리에서 칼로 목을 베어버리고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도요토미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히데요시는</a:t>
            </a:r>
            <a:r>
              <a:rPr lang="ko-KR" altLang="en-US" sz="1800" dirty="0" smtClean="0"/>
              <a:t> 온갖 방법을 써서 울도록 만들고</a:t>
            </a:r>
            <a:r>
              <a:rPr lang="en-US" altLang="ko-KR" sz="1800" dirty="0" smtClean="0"/>
              <a:t>, </a:t>
            </a:r>
            <a:r>
              <a:rPr lang="ko-KR" altLang="en-US" sz="1800" dirty="0" err="1" smtClean="0"/>
              <a:t>도쿠가와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이에야스는</a:t>
            </a:r>
            <a:r>
              <a:rPr lang="ko-KR" altLang="en-US" sz="1800" dirty="0" smtClean="0"/>
              <a:t> 울 때까지 기다린다는 것이다</a:t>
            </a:r>
            <a:r>
              <a:rPr lang="en-US" altLang="ko-KR" sz="1800" dirty="0" smtClean="0"/>
              <a:t>. </a:t>
            </a:r>
            <a:r>
              <a:rPr lang="ko-KR" altLang="en-US" sz="1800" dirty="0" smtClean="0"/>
              <a:t>이 일화에서처럼 오다 </a:t>
            </a:r>
            <a:r>
              <a:rPr lang="ko-KR" altLang="en-US" sz="1800" dirty="0" err="1" smtClean="0"/>
              <a:t>노부나가는</a:t>
            </a:r>
            <a:r>
              <a:rPr lang="ko-KR" altLang="en-US" sz="1800" dirty="0" smtClean="0"/>
              <a:t> </a:t>
            </a:r>
            <a:r>
              <a:rPr lang="ko-KR" altLang="en-US" sz="1800" dirty="0" err="1" smtClean="0"/>
              <a:t>불같은</a:t>
            </a:r>
            <a:r>
              <a:rPr lang="ko-KR" altLang="en-US" sz="1800" dirty="0" smtClean="0"/>
              <a:t> 성격으로 난마처럼 뒤엉킨 전국시대에서 통일의 가닥을 잡았다</a:t>
            </a:r>
            <a:r>
              <a:rPr lang="en-US" altLang="ko-KR" sz="1800" dirty="0" smtClean="0"/>
              <a:t>.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407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477000" cy="720080"/>
          </a:xfrm>
        </p:spPr>
        <p:txBody>
          <a:bodyPr>
            <a:noAutofit/>
          </a:bodyPr>
          <a:lstStyle/>
          <a:p>
            <a:r>
              <a:rPr lang="ko-KR" altLang="en-US" b="1" i="1" dirty="0" err="1" smtClean="0"/>
              <a:t>도요토미</a:t>
            </a:r>
            <a:r>
              <a:rPr lang="ko-KR" altLang="en-US" b="1" i="1" dirty="0" smtClean="0"/>
              <a:t>  </a:t>
            </a:r>
            <a:r>
              <a:rPr lang="ko-KR" altLang="en-US" b="1" i="1" dirty="0" err="1" smtClean="0"/>
              <a:t>히데요시</a:t>
            </a:r>
            <a:endParaRPr lang="ko-KR" altLang="en-US" i="1" dirty="0"/>
          </a:p>
        </p:txBody>
      </p:sp>
      <p:pic>
        <p:nvPicPr>
          <p:cNvPr id="4" name="그림 3" descr="hideyoshi_koudaij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1844824"/>
            <a:ext cx="5058857" cy="4700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2060848"/>
            <a:ext cx="2376264" cy="424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accent5"/>
                </a:solidFill>
                <a:latin typeface="+mj-ea"/>
                <a:ea typeface="+mj-ea"/>
              </a:rPr>
              <a:t>이슬로 와서 이슬로 가는 이 몸이여</a:t>
            </a:r>
            <a: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  <a:t>. </a:t>
            </a:r>
            <a:r>
              <a:rPr lang="ko-KR" altLang="en-US" sz="2400" b="1" dirty="0" err="1" smtClean="0">
                <a:solidFill>
                  <a:schemeClr val="accent5"/>
                </a:solidFill>
                <a:latin typeface="+mj-ea"/>
                <a:ea typeface="+mj-ea"/>
              </a:rPr>
              <a:t>나니와의</a:t>
            </a:r>
            <a:r>
              <a:rPr lang="ko-KR" altLang="en-US" sz="2400" b="1" dirty="0" smtClean="0">
                <a:solidFill>
                  <a:schemeClr val="accent5"/>
                </a:solidFill>
                <a:latin typeface="+mj-ea"/>
                <a:ea typeface="+mj-ea"/>
              </a:rPr>
              <a:t> 영화도 꿈속의 꿈이련가</a:t>
            </a:r>
            <a: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  <a:t>.</a:t>
            </a:r>
            <a:b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</a:br>
            <a: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  <a:t>(</a:t>
            </a:r>
            <a:r>
              <a:rPr lang="ko-KR" altLang="en-US" sz="2400" b="1" dirty="0" err="1" smtClean="0">
                <a:solidFill>
                  <a:schemeClr val="accent5"/>
                </a:solidFill>
                <a:latin typeface="+mj-ea"/>
                <a:ea typeface="+mj-ea"/>
              </a:rPr>
              <a:t>露</a:t>
            </a:r>
            <a:r>
              <a:rPr lang="ko-KR" altLang="en-US" sz="2400" b="1" dirty="0" smtClean="0">
                <a:solidFill>
                  <a:schemeClr val="accent5"/>
                </a:solidFill>
                <a:latin typeface="+mj-ea"/>
                <a:ea typeface="+mj-ea"/>
              </a:rPr>
              <a:t>と落ち </a:t>
            </a:r>
            <a:r>
              <a:rPr lang="ko-KR" altLang="en-US" sz="2400" b="1" dirty="0" smtClean="0">
                <a:solidFill>
                  <a:schemeClr val="accent5"/>
                </a:solidFill>
                <a:latin typeface="+mj-ea"/>
                <a:ea typeface="+mj-ea"/>
              </a:rPr>
              <a:t>露と消えにし </a:t>
            </a:r>
            <a:r>
              <a:rPr lang="ko-KR" altLang="en-US" sz="2400" b="1" dirty="0" smtClean="0">
                <a:solidFill>
                  <a:schemeClr val="accent5"/>
                </a:solidFill>
                <a:latin typeface="+mj-ea"/>
                <a:ea typeface="+mj-ea"/>
              </a:rPr>
              <a:t>我が身かな 浪速のことは 夢のまた夢</a:t>
            </a:r>
            <a: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  <a:t>)</a:t>
            </a:r>
          </a:p>
          <a:p>
            <a: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  <a:t/>
            </a:r>
            <a:br>
              <a:rPr lang="en-US" altLang="ko-KR" sz="2400" b="1" dirty="0" smtClean="0">
                <a:solidFill>
                  <a:schemeClr val="accent5"/>
                </a:solidFill>
                <a:latin typeface="+mj-ea"/>
                <a:ea typeface="+mj-ea"/>
              </a:rPr>
            </a:br>
            <a:endParaRPr lang="ko-KR" altLang="en-US" sz="2400" b="1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오다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노부나가의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계승자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o-KR" altLang="en-US" dirty="0" err="1" smtClean="0">
                <a:latin typeface="+mj-ea"/>
                <a:ea typeface="+mj-ea"/>
              </a:rPr>
              <a:t>혼노지의</a:t>
            </a:r>
            <a:r>
              <a:rPr lang="ko-KR" altLang="en-US" dirty="0" smtClean="0">
                <a:latin typeface="+mj-ea"/>
                <a:ea typeface="+mj-ea"/>
              </a:rPr>
              <a:t> 변</a:t>
            </a:r>
            <a:endParaRPr lang="en-US" altLang="ko-KR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sz="20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오다 </a:t>
            </a:r>
            <a:r>
              <a:rPr lang="ko-KR" altLang="en-US" sz="2400" b="1" dirty="0" err="1" smtClean="0">
                <a:latin typeface="+mj-ea"/>
                <a:ea typeface="+mj-ea"/>
              </a:rPr>
              <a:t>노부나가의</a:t>
            </a:r>
            <a:r>
              <a:rPr lang="ko-KR" altLang="en-US" sz="2400" b="1" dirty="0" smtClean="0">
                <a:latin typeface="+mj-ea"/>
                <a:ea typeface="+mj-ea"/>
              </a:rPr>
              <a:t> 사망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en-US" altLang="ko-KR" sz="2400" dirty="0" smtClean="0">
                <a:latin typeface="+mj-ea"/>
                <a:ea typeface="+mj-ea"/>
              </a:rPr>
              <a:t>→ </a:t>
            </a:r>
            <a:r>
              <a:rPr lang="ko-KR" altLang="en-US" sz="2400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츄고쿠</a:t>
            </a:r>
            <a:r>
              <a:rPr lang="ko-KR" altLang="en-US" sz="2400" dirty="0" smtClean="0">
                <a:latin typeface="+mj-ea"/>
                <a:ea typeface="+mj-ea"/>
              </a:rPr>
              <a:t> 회군</a:t>
            </a:r>
            <a:r>
              <a:rPr lang="en-US" altLang="ko-KR" sz="2400" dirty="0" smtClean="0">
                <a:latin typeface="+mj-ea"/>
                <a:ea typeface="+mj-ea"/>
              </a:rPr>
              <a:t>(</a:t>
            </a:r>
            <a:r>
              <a:rPr lang="ko-KR" altLang="en-US" sz="2400" dirty="0" err="1" smtClean="0">
                <a:latin typeface="+mj-ea"/>
                <a:ea typeface="+mj-ea"/>
              </a:rPr>
              <a:t>中國大返</a:t>
            </a:r>
            <a:r>
              <a:rPr lang="ja-JP" altLang="en-US" sz="2400" dirty="0" smtClean="0">
                <a:latin typeface="+mj-ea"/>
                <a:ea typeface="+mj-ea"/>
              </a:rPr>
              <a:t>し</a:t>
            </a:r>
            <a:r>
              <a:rPr lang="en-US" altLang="ja-JP" sz="2400" dirty="0" smtClean="0">
                <a:latin typeface="+mj-ea"/>
                <a:ea typeface="+mj-ea"/>
              </a:rPr>
              <a:t>).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비바람 몰아치는 가운데 </a:t>
            </a:r>
            <a:r>
              <a:rPr lang="en-US" altLang="ko-KR" sz="2400" b="1" dirty="0" smtClean="0">
                <a:latin typeface="+mj-ea"/>
                <a:ea typeface="+mj-ea"/>
              </a:rPr>
              <a:t>30</a:t>
            </a:r>
            <a:r>
              <a:rPr lang="ko-KR" altLang="en-US" sz="2400" b="1" dirty="0" smtClean="0">
                <a:latin typeface="+mj-ea"/>
                <a:ea typeface="+mj-ea"/>
              </a:rPr>
              <a:t>시간 만에 </a:t>
            </a:r>
            <a:r>
              <a:rPr lang="en-US" altLang="ko-KR" sz="2400" b="1" dirty="0" smtClean="0">
                <a:latin typeface="+mj-ea"/>
                <a:ea typeface="+mj-ea"/>
              </a:rPr>
              <a:t>70</a:t>
            </a:r>
            <a:r>
              <a:rPr lang="ko-KR" altLang="en-US" sz="2400" b="1" dirty="0" smtClean="0">
                <a:latin typeface="+mj-ea"/>
                <a:ea typeface="+mj-ea"/>
              </a:rPr>
              <a:t>킬로를 주행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  <a:endParaRPr lang="en-US" altLang="ja-JP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→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dirty="0" smtClean="0">
                <a:latin typeface="+mj-ea"/>
                <a:ea typeface="+mj-ea"/>
              </a:rPr>
              <a:t> 군사적 재능을 확인 할 수 있다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err="1" smtClean="0">
                <a:latin typeface="+mj-ea"/>
                <a:ea typeface="+mj-ea"/>
              </a:rPr>
              <a:t>야마사키에서</a:t>
            </a:r>
            <a:r>
              <a:rPr lang="ko-KR" altLang="en-US" sz="2400" b="1" dirty="0" smtClean="0">
                <a:latin typeface="+mj-ea"/>
                <a:ea typeface="+mj-ea"/>
              </a:rPr>
              <a:t> 배신자 </a:t>
            </a:r>
            <a:r>
              <a:rPr lang="ko-KR" altLang="en-US" sz="2400" b="1" dirty="0" err="1" smtClean="0">
                <a:latin typeface="+mj-ea"/>
                <a:ea typeface="+mj-ea"/>
              </a:rPr>
              <a:t>아케치</a:t>
            </a: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r>
              <a:rPr lang="ko-KR" altLang="en-US" sz="2400" b="1" dirty="0" err="1" smtClean="0">
                <a:latin typeface="+mj-ea"/>
                <a:ea typeface="+mj-ea"/>
              </a:rPr>
              <a:t>미츠히데</a:t>
            </a:r>
            <a:r>
              <a:rPr lang="ko-KR" altLang="en-US" sz="2400" b="1" dirty="0" smtClean="0">
                <a:latin typeface="+mj-ea"/>
                <a:ea typeface="+mj-ea"/>
              </a:rPr>
              <a:t> 격파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→ </a:t>
            </a:r>
            <a:r>
              <a:rPr lang="ko-KR" altLang="en-US" sz="2400" dirty="0" smtClean="0">
                <a:latin typeface="+mj-ea"/>
                <a:ea typeface="+mj-ea"/>
              </a:rPr>
              <a:t>명분도 좋지 않았고 정비도 못하여 회군에 격파 당함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</p:txBody>
      </p:sp>
      <p:pic>
        <p:nvPicPr>
          <p:cNvPr id="4" name="그림 3" descr="t3f1zQ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1325" y="2348880"/>
            <a:ext cx="2352675" cy="2352675"/>
          </a:xfrm>
          <a:prstGeom prst="rect">
            <a:avLst/>
          </a:prstGeom>
        </p:spPr>
      </p:pic>
      <p:sp>
        <p:nvSpPr>
          <p:cNvPr id="7" name="모서리가 둥근 사각형 설명선 6"/>
          <p:cNvSpPr/>
          <p:nvPr/>
        </p:nvSpPr>
        <p:spPr>
          <a:xfrm>
            <a:off x="4788024" y="1484784"/>
            <a:ext cx="2376264" cy="2304256"/>
          </a:xfrm>
          <a:prstGeom prst="wedgeRoundRectCallout">
            <a:avLst>
              <a:gd name="adj1" fmla="val 81719"/>
              <a:gd name="adj2" fmla="val -72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600" b="1" dirty="0" err="1" smtClean="0">
                <a:solidFill>
                  <a:schemeClr val="tx2"/>
                </a:solidFill>
                <a:latin typeface="+mj-ea"/>
                <a:ea typeface="+mj-ea"/>
              </a:rPr>
              <a:t>하시바</a:t>
            </a:r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 가문 시절의 문장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.  </a:t>
            </a:r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호리병박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.</a:t>
            </a:r>
          </a:p>
          <a:p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오다 가의 중신 </a:t>
            </a:r>
            <a:r>
              <a:rPr lang="ko-KR" altLang="en-US" sz="1600" b="1" dirty="0" err="1" smtClean="0">
                <a:solidFill>
                  <a:schemeClr val="tx2"/>
                </a:solidFill>
                <a:latin typeface="+mj-ea"/>
                <a:ea typeface="+mj-ea"/>
              </a:rPr>
              <a:t>니와</a:t>
            </a:r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 </a:t>
            </a:r>
            <a:r>
              <a:rPr lang="ko-KR" altLang="en-US" sz="1600" b="1" dirty="0" err="1" smtClean="0">
                <a:solidFill>
                  <a:schemeClr val="tx2"/>
                </a:solidFill>
                <a:latin typeface="+mj-ea"/>
                <a:ea typeface="+mj-ea"/>
              </a:rPr>
              <a:t>나가히데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600" b="1" dirty="0" err="1" smtClean="0">
                <a:solidFill>
                  <a:schemeClr val="tx2"/>
                </a:solidFill>
                <a:latin typeface="+mj-ea"/>
                <a:ea typeface="+mj-ea"/>
              </a:rPr>
              <a:t>丹</a:t>
            </a:r>
            <a:r>
              <a:rPr lang="ko-KR" altLang="en-US" sz="1600" b="1" i="1" dirty="0" err="1" smtClean="0">
                <a:solidFill>
                  <a:schemeClr val="tx2"/>
                </a:solidFill>
                <a:latin typeface="+mj-ea"/>
                <a:ea typeface="+mj-ea"/>
              </a:rPr>
              <a:t>羽</a:t>
            </a:r>
            <a:r>
              <a:rPr lang="ko-KR" altLang="en-US" sz="1600" b="1" dirty="0" err="1" smtClean="0">
                <a:solidFill>
                  <a:schemeClr val="tx2"/>
                </a:solidFill>
                <a:latin typeface="+mj-ea"/>
                <a:ea typeface="+mj-ea"/>
              </a:rPr>
              <a:t>長秀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와 시바타 </a:t>
            </a:r>
            <a:r>
              <a:rPr lang="ko-KR" altLang="en-US" sz="1600" b="1" dirty="0" err="1" smtClean="0">
                <a:solidFill>
                  <a:schemeClr val="tx2"/>
                </a:solidFill>
                <a:latin typeface="+mj-ea"/>
                <a:ea typeface="+mj-ea"/>
              </a:rPr>
              <a:t>카츠이에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600" b="1" i="1" dirty="0" err="1" smtClean="0">
                <a:solidFill>
                  <a:schemeClr val="tx2"/>
                </a:solidFill>
                <a:latin typeface="+mj-ea"/>
                <a:ea typeface="+mj-ea"/>
              </a:rPr>
              <a:t>柴</a:t>
            </a:r>
            <a:r>
              <a:rPr lang="ko-KR" altLang="en-US" sz="1600" b="1" dirty="0" err="1" smtClean="0">
                <a:solidFill>
                  <a:schemeClr val="tx2"/>
                </a:solidFill>
                <a:latin typeface="+mj-ea"/>
                <a:ea typeface="+mj-ea"/>
              </a:rPr>
              <a:t>田勝家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의 성으로부터 한 글자씩 따와 하시바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(</a:t>
            </a:r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羽柴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)</a:t>
            </a:r>
            <a:r>
              <a:rPr lang="ko-KR" altLang="en-US" sz="1600" b="1" dirty="0" smtClean="0">
                <a:solidFill>
                  <a:schemeClr val="tx2"/>
                </a:solidFill>
                <a:latin typeface="+mj-ea"/>
                <a:ea typeface="+mj-ea"/>
              </a:rPr>
              <a:t>라는 성을 만들었다고 한다</a:t>
            </a:r>
            <a:r>
              <a:rPr lang="en-US" altLang="ko-KR" sz="1600" b="1" dirty="0" smtClean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ko-KR" altLang="en-US" sz="16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403648" y="463487"/>
            <a:ext cx="62646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목</a:t>
            </a:r>
            <a:r>
              <a:rPr lang="ko-KR" alt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차</a:t>
            </a:r>
            <a:endParaRPr lang="en-US" altLang="ko-KR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제목 3"/>
          <p:cNvSpPr txBox="1">
            <a:spLocks/>
          </p:cNvSpPr>
          <p:nvPr/>
        </p:nvSpPr>
        <p:spPr>
          <a:xfrm>
            <a:off x="2158313" y="1844823"/>
            <a:ext cx="5256585" cy="3918807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 cap="sq">
            <a:solidFill>
              <a:schemeClr val="tx1">
                <a:alpha val="29000"/>
              </a:schemeClr>
            </a:solidFill>
          </a:ln>
          <a:scene3d>
            <a:camera prst="orthographicFront"/>
            <a:lightRig rig="threePt" dir="t"/>
          </a:scene3d>
          <a:sp3d prstMaterial="dkEdge">
            <a:bevelT w="13335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arenR"/>
            </a:pPr>
            <a:r>
              <a:rPr lang="ko-KR" altLang="en-US" sz="2300" b="1" dirty="0" err="1" smtClean="0"/>
              <a:t>카마쿠라</a:t>
            </a:r>
            <a:r>
              <a:rPr lang="ko-KR" altLang="en-US" sz="2300" b="1" dirty="0" smtClean="0"/>
              <a:t> 시대</a:t>
            </a:r>
            <a:endParaRPr lang="en-US" altLang="ko-KR" sz="2300" b="1" dirty="0" smtClean="0"/>
          </a:p>
          <a:p>
            <a:pPr marL="457200" indent="-457200">
              <a:buAutoNum type="arabicParenR"/>
            </a:pPr>
            <a:r>
              <a:rPr lang="ko-KR" altLang="en-US" sz="2300" b="1" dirty="0" err="1" smtClean="0"/>
              <a:t>무로마치</a:t>
            </a:r>
            <a:r>
              <a:rPr lang="ko-KR" altLang="en-US" sz="2300" b="1" dirty="0" smtClean="0"/>
              <a:t> 시대</a:t>
            </a:r>
            <a:endParaRPr lang="en-US" altLang="ko-KR" sz="2300" b="1" dirty="0" smtClean="0"/>
          </a:p>
          <a:p>
            <a:pPr marL="457200" indent="-457200">
              <a:buAutoNum type="arabicParenR"/>
            </a:pPr>
            <a:r>
              <a:rPr lang="ko-KR" altLang="en-US" sz="2300" b="1" dirty="0" smtClean="0"/>
              <a:t>주요 권력자</a:t>
            </a:r>
            <a:endParaRPr lang="en-US" altLang="ko-KR" sz="2300" b="1" dirty="0"/>
          </a:p>
          <a:p>
            <a:r>
              <a:rPr lang="en-US" altLang="ko-KR" sz="2300" b="1" dirty="0" smtClean="0"/>
              <a:t>          &gt;</a:t>
            </a:r>
            <a:r>
              <a:rPr lang="ko-KR" altLang="en-US" sz="2300" b="1" dirty="0" smtClean="0"/>
              <a:t>오다 </a:t>
            </a:r>
            <a:r>
              <a:rPr lang="ko-KR" altLang="en-US" sz="2300" b="1" dirty="0" err="1" smtClean="0"/>
              <a:t>노부나가</a:t>
            </a:r>
            <a:endParaRPr lang="en-US" altLang="ko-KR" sz="2300" b="1" dirty="0" smtClean="0"/>
          </a:p>
          <a:p>
            <a:r>
              <a:rPr lang="en-US" altLang="ko-KR" sz="2300" b="1" dirty="0" smtClean="0"/>
              <a:t>                &gt;</a:t>
            </a:r>
            <a:r>
              <a:rPr lang="ko-KR" altLang="en-US" sz="2300" b="1" dirty="0" err="1" smtClean="0"/>
              <a:t>도요토미</a:t>
            </a:r>
            <a:r>
              <a:rPr lang="ko-KR" altLang="en-US" sz="2300" b="1" dirty="0" smtClean="0"/>
              <a:t> </a:t>
            </a:r>
            <a:r>
              <a:rPr lang="ko-KR" altLang="en-US" sz="2300" b="1" dirty="0" err="1" smtClean="0"/>
              <a:t>히데요시</a:t>
            </a:r>
            <a:endParaRPr lang="en-US" altLang="ko-KR" sz="2300" b="1" dirty="0" smtClean="0"/>
          </a:p>
          <a:p>
            <a:r>
              <a:rPr lang="en-US" altLang="ko-KR" sz="2300" b="1" dirty="0" smtClean="0"/>
              <a:t>                &gt;</a:t>
            </a:r>
            <a:r>
              <a:rPr lang="ko-KR" altLang="en-US" sz="2300" b="1" dirty="0" err="1" smtClean="0"/>
              <a:t>도쿠가와</a:t>
            </a:r>
            <a:r>
              <a:rPr lang="ko-KR" altLang="en-US" sz="2300" b="1" dirty="0" smtClean="0"/>
              <a:t> </a:t>
            </a:r>
            <a:r>
              <a:rPr lang="ko-KR" altLang="en-US" sz="2300" b="1" dirty="0" err="1" smtClean="0"/>
              <a:t>이에야스</a:t>
            </a:r>
            <a:endParaRPr lang="en-US" altLang="ko-KR" sz="2300" b="1" dirty="0" smtClean="0"/>
          </a:p>
          <a:p>
            <a:r>
              <a:rPr lang="en-US" altLang="ko-KR" sz="2300" b="1" dirty="0" smtClean="0"/>
              <a:t>4) </a:t>
            </a:r>
            <a:r>
              <a:rPr lang="ko-KR" altLang="en-US" sz="2300" b="1" dirty="0" smtClean="0"/>
              <a:t>영웅들의 라이벌과 그에 관한 전투</a:t>
            </a:r>
            <a:endParaRPr lang="en-US" altLang="ko-KR" sz="2300" b="1" dirty="0" smtClean="0"/>
          </a:p>
        </p:txBody>
      </p:sp>
    </p:spTree>
    <p:extLst>
      <p:ext uri="{BB962C8B-B14F-4D97-AF65-F5344CB8AC3E}">
        <p14:creationId xmlns:p14="http://schemas.microsoft.com/office/powerpoint/2010/main" val="23010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000" dirty="0" smtClean="0">
                <a:latin typeface="+mj-ea"/>
              </a:rPr>
              <a:t>천하를 </a:t>
            </a:r>
            <a:r>
              <a:rPr lang="ko-KR" altLang="en-US" sz="4000" dirty="0" smtClean="0">
                <a:latin typeface="+mj-ea"/>
              </a:rPr>
              <a:t>가진 무가출신 </a:t>
            </a:r>
            <a:r>
              <a:rPr lang="ko-KR" altLang="en-US" sz="4000" dirty="0" err="1" smtClean="0"/>
              <a:t>간파쿠</a:t>
            </a:r>
            <a:r>
              <a:rPr lang="en-US" altLang="ko-KR" sz="4000" dirty="0" smtClean="0"/>
              <a:t>(</a:t>
            </a:r>
            <a:r>
              <a:rPr lang="ko-KR" altLang="en-US" sz="4000" dirty="0" err="1" smtClean="0"/>
              <a:t>關白</a:t>
            </a:r>
            <a:r>
              <a:rPr lang="en-US" altLang="ko-KR" sz="4000" dirty="0" smtClean="0"/>
              <a:t>)</a:t>
            </a:r>
            <a:endParaRPr lang="ko-KR" altLang="en-US" sz="4000" dirty="0"/>
          </a:p>
        </p:txBody>
      </p:sp>
      <p:sp>
        <p:nvSpPr>
          <p:cNvPr id="8" name="내용 개체 틀 7"/>
          <p:cNvSpPr>
            <a:spLocks noGrp="1"/>
          </p:cNvSpPr>
          <p:nvPr>
            <p:ph idx="1"/>
          </p:nvPr>
        </p:nvSpPr>
        <p:spPr>
          <a:xfrm>
            <a:off x="1435608" y="1447800"/>
            <a:ext cx="7528880" cy="5410200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latin typeface="+mj-ea"/>
                <a:ea typeface="+mj-ea"/>
              </a:rPr>
              <a:t>오다가문의</a:t>
            </a:r>
            <a:r>
              <a:rPr lang="ko-KR" altLang="en-US" b="1" dirty="0" smtClean="0">
                <a:latin typeface="+mj-ea"/>
                <a:ea typeface="+mj-ea"/>
              </a:rPr>
              <a:t> 파벌</a:t>
            </a:r>
            <a:endParaRPr lang="en-US" altLang="ko-KR" sz="2000" dirty="0" smtClean="0">
              <a:latin typeface="+mj-ea"/>
              <a:ea typeface="+mj-ea"/>
            </a:endParaRPr>
          </a:p>
          <a:p>
            <a:r>
              <a:rPr lang="ko-KR" altLang="en-US" sz="2400" b="1" dirty="0" err="1" smtClean="0">
                <a:latin typeface="+mj-ea"/>
                <a:ea typeface="+mj-ea"/>
              </a:rPr>
              <a:t>기요스</a:t>
            </a:r>
            <a:r>
              <a:rPr lang="ko-KR" altLang="en-US" sz="2400" b="1" dirty="0" smtClean="0">
                <a:latin typeface="+mj-ea"/>
                <a:ea typeface="+mj-ea"/>
              </a:rPr>
              <a:t> 회의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b="1" dirty="0" smtClean="0">
                <a:latin typeface="+mj-ea"/>
                <a:ea typeface="+mj-ea"/>
              </a:rPr>
              <a:t>  </a:t>
            </a:r>
            <a:r>
              <a:rPr lang="en-US" altLang="ko-KR" sz="2400" dirty="0" smtClean="0">
                <a:latin typeface="+mj-ea"/>
              </a:rPr>
              <a:t>→</a:t>
            </a:r>
            <a:r>
              <a:rPr lang="en-US" altLang="ko-KR" sz="2400" dirty="0" smtClean="0">
                <a:latin typeface="+mj-ea"/>
                <a:ea typeface="+mj-ea"/>
              </a:rPr>
              <a:t> </a:t>
            </a:r>
            <a:r>
              <a:rPr lang="ko-KR" altLang="ko-KR" sz="2400" dirty="0" err="1" smtClean="0">
                <a:latin typeface="+mj-ea"/>
                <a:ea typeface="+mj-ea"/>
              </a:rPr>
              <a:t>오다가문의</a:t>
            </a:r>
            <a:r>
              <a:rPr lang="ko-KR" altLang="ko-KR" sz="2400" dirty="0" smtClean="0">
                <a:latin typeface="+mj-ea"/>
                <a:ea typeface="+mj-ea"/>
              </a:rPr>
              <a:t> 후계자는 조카인 </a:t>
            </a:r>
            <a:r>
              <a:rPr lang="ko-KR" altLang="ko-KR" sz="2400" dirty="0" err="1" smtClean="0">
                <a:latin typeface="+mj-ea"/>
                <a:ea typeface="+mj-ea"/>
              </a:rPr>
              <a:t>산보시로</a:t>
            </a:r>
            <a:r>
              <a:rPr lang="ko-KR" altLang="ko-KR" sz="2400" dirty="0" smtClean="0">
                <a:latin typeface="+mj-ea"/>
                <a:ea typeface="+mj-ea"/>
              </a:rPr>
              <a:t> 결정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ko-KR" sz="2400" b="1" dirty="0" err="1" smtClean="0">
                <a:latin typeface="+mj-ea"/>
                <a:ea typeface="+mj-ea"/>
              </a:rPr>
              <a:t>가쓰이에</a:t>
            </a:r>
            <a:r>
              <a:rPr lang="ko-KR" altLang="ko-KR" sz="2400" b="1" dirty="0" smtClean="0">
                <a:latin typeface="+mj-ea"/>
                <a:ea typeface="+mj-ea"/>
              </a:rPr>
              <a:t> · </a:t>
            </a:r>
            <a:r>
              <a:rPr lang="ko-KR" altLang="ko-KR" sz="2400" b="1" dirty="0" err="1" smtClean="0">
                <a:latin typeface="+mj-ea"/>
                <a:ea typeface="+mj-ea"/>
              </a:rPr>
              <a:t>다키가와</a:t>
            </a:r>
            <a:r>
              <a:rPr lang="ko-KR" altLang="ko-KR" sz="2400" b="1" dirty="0" smtClean="0">
                <a:latin typeface="+mj-ea"/>
                <a:ea typeface="+mj-ea"/>
              </a:rPr>
              <a:t> </a:t>
            </a:r>
            <a:r>
              <a:rPr lang="ko-KR" altLang="ko-KR" sz="2400" b="1" dirty="0" err="1" smtClean="0">
                <a:latin typeface="+mj-ea"/>
                <a:ea typeface="+mj-ea"/>
              </a:rPr>
              <a:t>가즈마스등과</a:t>
            </a:r>
            <a:r>
              <a:rPr lang="ko-KR" altLang="ko-KR" sz="2400" b="1" dirty="0" smtClean="0">
                <a:latin typeface="+mj-ea"/>
                <a:ea typeface="+mj-ea"/>
              </a:rPr>
              <a:t> 결탁</a:t>
            </a:r>
            <a:r>
              <a:rPr lang="en-US" altLang="ko-KR" sz="2400" b="1" dirty="0" smtClean="0">
                <a:latin typeface="+mj-ea"/>
                <a:ea typeface="+mj-ea"/>
              </a:rPr>
              <a:t> </a:t>
            </a:r>
            <a:r>
              <a:rPr lang="ko-KR" altLang="en-US" sz="2400" b="1" dirty="0" smtClean="0">
                <a:latin typeface="+mj-ea"/>
                <a:ea typeface="+mj-ea"/>
              </a:rPr>
              <a:t>후 </a:t>
            </a:r>
            <a:r>
              <a:rPr lang="ko-KR" altLang="ko-KR" sz="2400" b="1" dirty="0" smtClean="0">
                <a:latin typeface="+mj-ea"/>
                <a:ea typeface="+mj-ea"/>
              </a:rPr>
              <a:t>거병.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 </a:t>
            </a:r>
            <a:r>
              <a:rPr lang="ko-KR" altLang="ko-KR" sz="2400" dirty="0" smtClean="0">
                <a:latin typeface="+mj-ea"/>
                <a:ea typeface="+mj-ea"/>
              </a:rPr>
              <a:t>거병은 </a:t>
            </a:r>
            <a:r>
              <a:rPr lang="ko-KR" altLang="ko-KR" sz="2400" dirty="0" err="1" smtClean="0">
                <a:latin typeface="+mj-ea"/>
                <a:ea typeface="+mj-ea"/>
              </a:rPr>
              <a:t>히데요시의</a:t>
            </a:r>
            <a:r>
              <a:rPr lang="ko-KR" altLang="ko-KR" sz="2400" dirty="0" smtClean="0">
                <a:latin typeface="+mj-ea"/>
                <a:ea typeface="+mj-ea"/>
              </a:rPr>
              <a:t> 신속한 행동에 의해서 항복, 인질을 내주고 </a:t>
            </a:r>
            <a:r>
              <a:rPr lang="ko-KR" altLang="ko-KR" sz="2400" dirty="0" err="1" smtClean="0">
                <a:latin typeface="+mj-ea"/>
                <a:ea typeface="+mj-ea"/>
              </a:rPr>
              <a:t>산보시를</a:t>
            </a:r>
            <a:r>
              <a:rPr lang="ko-KR" altLang="ko-KR" sz="2400" dirty="0" smtClean="0">
                <a:latin typeface="+mj-ea"/>
                <a:ea typeface="+mj-ea"/>
              </a:rPr>
              <a:t> </a:t>
            </a:r>
            <a:r>
              <a:rPr lang="ko-KR" altLang="ko-KR" sz="2400" dirty="0" err="1" smtClean="0">
                <a:latin typeface="+mj-ea"/>
                <a:ea typeface="+mj-ea"/>
              </a:rPr>
              <a:t>히데요시에게</a:t>
            </a:r>
            <a:r>
              <a:rPr lang="ko-KR" altLang="ko-KR" sz="2400" dirty="0" smtClean="0">
                <a:latin typeface="+mj-ea"/>
                <a:ea typeface="+mj-ea"/>
              </a:rPr>
              <a:t> 인도했다.</a:t>
            </a: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endParaRPr lang="ko-KR" altLang="ko-KR" sz="2400" dirty="0" smtClean="0">
              <a:latin typeface="+mj-ea"/>
              <a:ea typeface="+mj-ea"/>
            </a:endParaRPr>
          </a:p>
          <a:p>
            <a:r>
              <a:rPr lang="ko-KR" altLang="ko-KR" sz="2400" b="1" dirty="0" err="1" smtClean="0">
                <a:latin typeface="+mj-ea"/>
                <a:ea typeface="+mj-ea"/>
              </a:rPr>
              <a:t>시즈가타케</a:t>
            </a:r>
            <a:r>
              <a:rPr lang="ko-KR" altLang="ko-KR" sz="2400" b="1" dirty="0" smtClean="0">
                <a:latin typeface="+mj-ea"/>
                <a:ea typeface="+mj-ea"/>
              </a:rPr>
              <a:t> 전투, </a:t>
            </a:r>
            <a:r>
              <a:rPr lang="ko-KR" altLang="ko-KR" sz="2400" b="1" dirty="0" err="1" smtClean="0">
                <a:latin typeface="+mj-ea"/>
                <a:ea typeface="+mj-ea"/>
              </a:rPr>
              <a:t>노부타카는</a:t>
            </a:r>
            <a:r>
              <a:rPr lang="ko-KR" altLang="ko-KR" sz="2400" b="1" dirty="0" smtClean="0">
                <a:latin typeface="+mj-ea"/>
                <a:ea typeface="+mj-ea"/>
              </a:rPr>
              <a:t> 다시 거병. 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 </a:t>
            </a:r>
            <a:r>
              <a:rPr lang="ko-KR" altLang="ko-KR" sz="2400" dirty="0" smtClean="0">
                <a:latin typeface="+mj-ea"/>
                <a:ea typeface="+mj-ea"/>
              </a:rPr>
              <a:t>형 ·</a:t>
            </a:r>
            <a:r>
              <a:rPr lang="ko-KR" altLang="ko-KR" sz="2400" dirty="0" err="1" smtClean="0">
                <a:latin typeface="+mj-ea"/>
                <a:ea typeface="+mj-ea"/>
              </a:rPr>
              <a:t>노부카</a:t>
            </a:r>
            <a:r>
              <a:rPr lang="ko-KR" altLang="en-US" sz="2400" dirty="0" err="1" smtClean="0">
                <a:latin typeface="+mj-ea"/>
                <a:ea typeface="+mj-ea"/>
              </a:rPr>
              <a:t>츠</a:t>
            </a:r>
            <a:r>
              <a:rPr lang="ko-KR" altLang="ko-KR" sz="2400" dirty="0" err="1" smtClean="0">
                <a:latin typeface="+mj-ea"/>
                <a:ea typeface="+mj-ea"/>
              </a:rPr>
              <a:t>에</a:t>
            </a:r>
            <a:r>
              <a:rPr lang="ko-KR" altLang="ko-KR" sz="2400" dirty="0" smtClean="0">
                <a:latin typeface="+mj-ea"/>
                <a:ea typeface="+mj-ea"/>
              </a:rPr>
              <a:t> 의해 거성인 </a:t>
            </a:r>
            <a:r>
              <a:rPr lang="ko-KR" altLang="ko-KR" sz="2400" dirty="0" err="1" smtClean="0">
                <a:latin typeface="+mj-ea"/>
                <a:ea typeface="+mj-ea"/>
              </a:rPr>
              <a:t>기후성을</a:t>
            </a:r>
            <a:r>
              <a:rPr lang="ko-KR" altLang="ko-KR" sz="2400" dirty="0" smtClean="0">
                <a:latin typeface="+mj-ea"/>
                <a:ea typeface="+mj-ea"/>
              </a:rPr>
              <a:t> 포위당했고, 의지했던 </a:t>
            </a:r>
            <a:r>
              <a:rPr lang="ko-KR" altLang="ko-KR" sz="2400" dirty="0" err="1" smtClean="0">
                <a:latin typeface="+mj-ea"/>
                <a:ea typeface="+mj-ea"/>
              </a:rPr>
              <a:t>가쓰이에도</a:t>
            </a:r>
            <a:r>
              <a:rPr lang="ko-KR" altLang="ko-KR" sz="2400" dirty="0" smtClean="0">
                <a:latin typeface="+mj-ea"/>
                <a:ea typeface="+mj-ea"/>
              </a:rPr>
              <a:t> </a:t>
            </a:r>
            <a:r>
              <a:rPr lang="ko-KR" altLang="ko-KR" sz="2400" dirty="0" err="1" smtClean="0">
                <a:latin typeface="+mj-ea"/>
                <a:ea typeface="+mj-ea"/>
              </a:rPr>
              <a:t>기타노쇼성에서</a:t>
            </a:r>
            <a:r>
              <a:rPr lang="ko-KR" altLang="ko-KR" sz="2400" dirty="0" smtClean="0">
                <a:latin typeface="+mj-ea"/>
                <a:ea typeface="+mj-ea"/>
              </a:rPr>
              <a:t> 자결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 </a:t>
            </a:r>
            <a:r>
              <a:rPr lang="ko-KR" altLang="ko-KR" sz="2400" dirty="0" smtClean="0">
                <a:latin typeface="+mj-ea"/>
                <a:ea typeface="+mj-ea"/>
              </a:rPr>
              <a:t> </a:t>
            </a:r>
            <a:r>
              <a:rPr lang="ko-KR" altLang="ko-KR" sz="2400" dirty="0" err="1" smtClean="0">
                <a:latin typeface="+mj-ea"/>
                <a:ea typeface="+mj-ea"/>
              </a:rPr>
              <a:t>기후성을</a:t>
            </a:r>
            <a:r>
              <a:rPr lang="ko-KR" altLang="ko-KR" sz="2400" dirty="0" smtClean="0">
                <a:latin typeface="+mj-ea"/>
                <a:ea typeface="+mj-ea"/>
              </a:rPr>
              <a:t> 개성하고 </a:t>
            </a:r>
            <a:r>
              <a:rPr lang="ko-KR" altLang="ko-KR" sz="2400" dirty="0" err="1" smtClean="0">
                <a:latin typeface="+mj-ea"/>
                <a:ea typeface="+mj-ea"/>
              </a:rPr>
              <a:t>히데요시에게</a:t>
            </a:r>
            <a:r>
              <a:rPr lang="ko-KR" altLang="ko-KR" sz="2400" dirty="0" smtClean="0">
                <a:latin typeface="+mj-ea"/>
                <a:ea typeface="+mj-ea"/>
              </a:rPr>
              <a:t> 항복했다.</a:t>
            </a:r>
          </a:p>
          <a:p>
            <a:pPr>
              <a:buNone/>
            </a:pP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35608" y="476672"/>
            <a:ext cx="7498080" cy="57717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ko-KR" altLang="en-US" b="1" dirty="0" smtClean="0">
                <a:latin typeface="+mj-ea"/>
                <a:ea typeface="+mj-ea"/>
              </a:rPr>
              <a:t>반 </a:t>
            </a:r>
            <a:r>
              <a:rPr lang="ko-KR" altLang="en-US" b="1" dirty="0" err="1" smtClean="0">
                <a:latin typeface="+mj-ea"/>
                <a:ea typeface="+mj-ea"/>
              </a:rPr>
              <a:t>히데요시</a:t>
            </a:r>
            <a:r>
              <a:rPr lang="ko-KR" altLang="en-US" b="1" dirty="0" smtClean="0">
                <a:latin typeface="+mj-ea"/>
                <a:ea typeface="+mj-ea"/>
              </a:rPr>
              <a:t> 세력</a:t>
            </a:r>
            <a:endParaRPr lang="en-US" altLang="ko-KR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오다 </a:t>
            </a:r>
            <a:r>
              <a:rPr lang="ko-KR" altLang="en-US" sz="2400" b="1" dirty="0" err="1" smtClean="0">
                <a:latin typeface="+mj-ea"/>
                <a:ea typeface="+mj-ea"/>
              </a:rPr>
              <a:t>노부카츠를</a:t>
            </a:r>
            <a:r>
              <a:rPr lang="ko-KR" altLang="en-US" sz="2400" b="1" dirty="0" smtClean="0">
                <a:latin typeface="+mj-ea"/>
                <a:ea typeface="+mj-ea"/>
              </a:rPr>
              <a:t> 공격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도쿠가와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이에야스와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키이</a:t>
            </a:r>
            <a:r>
              <a:rPr lang="ko-KR" altLang="en-US" sz="2400" dirty="0" smtClean="0">
                <a:latin typeface="+mj-ea"/>
                <a:ea typeface="+mj-ea"/>
              </a:rPr>
              <a:t> 사이가 당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   </a:t>
            </a:r>
            <a:r>
              <a:rPr lang="ko-KR" altLang="en-US" sz="2400" dirty="0" err="1" smtClean="0">
                <a:latin typeface="+mj-ea"/>
                <a:ea typeface="+mj-ea"/>
              </a:rPr>
              <a:t>쵸소카베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모토치카</a:t>
            </a:r>
            <a:r>
              <a:rPr lang="ko-KR" altLang="en-US" sz="2400" dirty="0" smtClean="0">
                <a:latin typeface="+mj-ea"/>
                <a:ea typeface="+mj-ea"/>
              </a:rPr>
              <a:t> 등이</a:t>
            </a:r>
            <a:r>
              <a:rPr lang="en-US" altLang="ko-KR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smtClean="0">
                <a:latin typeface="+mj-ea"/>
                <a:ea typeface="+mj-ea"/>
              </a:rPr>
              <a:t>오다 군에 가담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하구로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 err="1" smtClean="0">
                <a:latin typeface="+mj-ea"/>
                <a:ea typeface="+mj-ea"/>
              </a:rPr>
              <a:t>나가쿠테</a:t>
            </a:r>
            <a:r>
              <a:rPr lang="ko-KR" altLang="en-US" sz="2400" b="1" dirty="0" smtClean="0">
                <a:latin typeface="+mj-ea"/>
                <a:ea typeface="+mj-ea"/>
              </a:rPr>
              <a:t> 등의 </a:t>
            </a:r>
            <a:r>
              <a:rPr lang="ko-KR" altLang="en-US" sz="2400" b="1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b="1" dirty="0" smtClean="0">
                <a:latin typeface="+mj-ea"/>
                <a:ea typeface="+mj-ea"/>
              </a:rPr>
              <a:t> 연패</a:t>
            </a:r>
            <a:r>
              <a:rPr lang="en-US" altLang="ko-KR" sz="2400" b="1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→ </a:t>
            </a:r>
            <a:r>
              <a:rPr lang="ko-KR" altLang="en-US" sz="2400" dirty="0" err="1" smtClean="0">
                <a:latin typeface="+mj-ea"/>
                <a:ea typeface="+mj-ea"/>
              </a:rPr>
              <a:t>히데요시</a:t>
            </a:r>
            <a:r>
              <a:rPr lang="ko-KR" altLang="en-US" sz="2400" dirty="0" smtClean="0">
                <a:latin typeface="+mj-ea"/>
                <a:ea typeface="+mj-ea"/>
              </a:rPr>
              <a:t> 본인이 직접 전선에 등장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  오다 </a:t>
            </a:r>
            <a:r>
              <a:rPr lang="ko-KR" altLang="en-US" sz="2400" dirty="0" err="1" smtClean="0">
                <a:latin typeface="+mj-ea"/>
                <a:ea typeface="+mj-ea"/>
              </a:rPr>
              <a:t>노부카츠강화에</a:t>
            </a:r>
            <a:r>
              <a:rPr lang="ko-KR" altLang="en-US" sz="2400" dirty="0" smtClean="0">
                <a:latin typeface="+mj-ea"/>
                <a:ea typeface="+mj-ea"/>
              </a:rPr>
              <a:t> 응하여 전쟁은 종결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전투는 패배로 끝나 </a:t>
            </a:r>
            <a:r>
              <a:rPr lang="ko-KR" altLang="en-US" sz="2400" b="1" dirty="0" err="1" smtClean="0">
                <a:latin typeface="+mj-ea"/>
                <a:ea typeface="+mj-ea"/>
              </a:rPr>
              <a:t>오다나</a:t>
            </a: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r>
              <a:rPr lang="ko-KR" altLang="en-US" sz="2400" b="1" dirty="0" err="1" smtClean="0">
                <a:latin typeface="+mj-ea"/>
                <a:ea typeface="+mj-ea"/>
              </a:rPr>
              <a:t>도쿠가와</a:t>
            </a:r>
            <a:r>
              <a:rPr lang="ko-KR" altLang="en-US" sz="2400" b="1" dirty="0" smtClean="0">
                <a:latin typeface="+mj-ea"/>
                <a:ea typeface="+mj-ea"/>
              </a:rPr>
              <a:t> 멸망 실패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en-US" altLang="ko-KR" sz="2400" dirty="0" smtClean="0">
                <a:latin typeface="+mj-ea"/>
                <a:ea typeface="+mj-ea"/>
              </a:rPr>
              <a:t>→ </a:t>
            </a:r>
            <a:r>
              <a:rPr lang="ko-KR" altLang="en-US" sz="2400" dirty="0" err="1" smtClean="0">
                <a:latin typeface="+mj-ea"/>
                <a:ea typeface="+mj-ea"/>
              </a:rPr>
              <a:t>도요토미의</a:t>
            </a:r>
            <a:r>
              <a:rPr lang="ko-KR" altLang="en-US" sz="2400" dirty="0" smtClean="0">
                <a:latin typeface="+mj-ea"/>
                <a:ea typeface="+mj-ea"/>
              </a:rPr>
              <a:t> 절대적 우세</a:t>
            </a:r>
            <a:r>
              <a:rPr lang="en-US" altLang="ko-KR" sz="2400" dirty="0" smtClean="0">
                <a:latin typeface="+mj-ea"/>
                <a:ea typeface="+mj-ea"/>
              </a:rPr>
              <a:t>,</a:t>
            </a:r>
            <a:r>
              <a:rPr lang="ko-KR" altLang="en-US" sz="2400" dirty="0" smtClean="0">
                <a:latin typeface="+mj-ea"/>
                <a:ea typeface="+mj-ea"/>
              </a:rPr>
              <a:t>  </a:t>
            </a:r>
            <a:r>
              <a:rPr lang="ko-KR" altLang="en-US" sz="2400" dirty="0" err="1" smtClean="0">
                <a:latin typeface="+mj-ea"/>
                <a:ea typeface="+mj-ea"/>
              </a:rPr>
              <a:t>히데요시에게</a:t>
            </a:r>
            <a:r>
              <a:rPr lang="ko-KR" altLang="en-US" sz="2400" dirty="0" smtClean="0">
                <a:latin typeface="+mj-ea"/>
                <a:ea typeface="+mj-ea"/>
              </a:rPr>
              <a:t> 귀순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 </a:t>
            </a:r>
            <a:r>
              <a:rPr lang="ko-KR" altLang="en-US" sz="2400" dirty="0" smtClean="0">
                <a:latin typeface="+mj-ea"/>
                <a:ea typeface="+mj-ea"/>
              </a:rPr>
              <a:t>오다 </a:t>
            </a:r>
            <a:r>
              <a:rPr lang="ko-KR" altLang="en-US" sz="2400" dirty="0" err="1" smtClean="0">
                <a:latin typeface="+mj-ea"/>
                <a:ea typeface="+mj-ea"/>
              </a:rPr>
              <a:t>노부카츠는</a:t>
            </a:r>
            <a:r>
              <a:rPr lang="ko-KR" altLang="en-US" sz="2400" dirty="0" smtClean="0">
                <a:latin typeface="+mj-ea"/>
                <a:ea typeface="+mj-ea"/>
              </a:rPr>
              <a:t> 소국의 </a:t>
            </a:r>
            <a:r>
              <a:rPr lang="ko-KR" altLang="en-US" sz="2400" dirty="0" err="1" smtClean="0">
                <a:latin typeface="+mj-ea"/>
                <a:ea typeface="+mj-ea"/>
              </a:rPr>
              <a:t>다이묘로</a:t>
            </a:r>
            <a:r>
              <a:rPr lang="ko-KR" altLang="en-US" sz="2400" dirty="0" smtClean="0">
                <a:latin typeface="+mj-ea"/>
                <a:ea typeface="+mj-ea"/>
              </a:rPr>
              <a:t> 쫓겨남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000" dirty="0" smtClean="0">
                <a:latin typeface="+mj-ea"/>
                <a:ea typeface="+mj-ea"/>
              </a:rPr>
              <a:t/>
            </a:r>
            <a:br>
              <a:rPr lang="en-US" altLang="ko-KR" sz="2000" dirty="0" smtClean="0">
                <a:latin typeface="+mj-ea"/>
                <a:ea typeface="+mj-ea"/>
              </a:rPr>
            </a:br>
            <a:endParaRPr lang="en-US" altLang="ko-KR" sz="2000" dirty="0" smtClean="0">
              <a:latin typeface="+mj-ea"/>
              <a:ea typeface="+mj-ea"/>
            </a:endParaRPr>
          </a:p>
        </p:txBody>
      </p:sp>
      <p:pic>
        <p:nvPicPr>
          <p:cNvPr id="4" name="그림 3" descr="도쿠가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9025" y="2348880"/>
            <a:ext cx="2279082" cy="2880320"/>
          </a:xfrm>
          <a:prstGeom prst="rect">
            <a:avLst/>
          </a:prstGeom>
        </p:spPr>
      </p:pic>
      <p:sp>
        <p:nvSpPr>
          <p:cNvPr id="6" name="모서리가 둥근 직사각형 5"/>
          <p:cNvSpPr/>
          <p:nvPr/>
        </p:nvSpPr>
        <p:spPr>
          <a:xfrm>
            <a:off x="6516216" y="6165304"/>
            <a:ext cx="2267744" cy="360040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도쿠가와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이에야스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87624" y="332656"/>
            <a:ext cx="7498080" cy="6336704"/>
          </a:xfrm>
        </p:spPr>
        <p:txBody>
          <a:bodyPr/>
          <a:lstStyle/>
          <a:p>
            <a:pPr>
              <a:buNone/>
            </a:pPr>
            <a:r>
              <a:rPr lang="ko-KR" altLang="en-US" b="1" dirty="0" err="1" smtClean="0">
                <a:latin typeface="+mj-ea"/>
                <a:ea typeface="+mj-ea"/>
              </a:rPr>
              <a:t>히데요시</a:t>
            </a:r>
            <a:r>
              <a:rPr lang="ko-KR" altLang="en-US" b="1" dirty="0" smtClean="0">
                <a:latin typeface="+mj-ea"/>
                <a:ea typeface="+mj-ea"/>
              </a:rPr>
              <a:t> 정권 수립</a:t>
            </a:r>
            <a:endParaRPr lang="en-US" altLang="ko-KR" b="1" dirty="0" smtClean="0">
              <a:latin typeface="+mj-ea"/>
              <a:ea typeface="+mj-ea"/>
            </a:endParaRP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err="1" smtClean="0">
                <a:latin typeface="+mj-ea"/>
                <a:ea typeface="+mj-ea"/>
              </a:rPr>
              <a:t>곤다이나곤으로</a:t>
            </a:r>
            <a:r>
              <a:rPr lang="ko-KR" altLang="en-US" sz="2400" b="1" dirty="0" smtClean="0">
                <a:latin typeface="+mj-ea"/>
                <a:ea typeface="+mj-ea"/>
              </a:rPr>
              <a:t> 임명</a:t>
            </a:r>
            <a:r>
              <a:rPr lang="en-US" altLang="ko-KR" sz="2400" b="1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</a:t>
            </a:r>
            <a:r>
              <a:rPr lang="ko-KR" altLang="en-US" sz="2400" dirty="0" smtClean="0">
                <a:latin typeface="+mj-ea"/>
                <a:ea typeface="+mj-ea"/>
              </a:rPr>
              <a:t> 관위로도 오다 가 필두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err="1" smtClean="0">
                <a:latin typeface="+mj-ea"/>
                <a:ea typeface="+mj-ea"/>
              </a:rPr>
              <a:t>히데요시</a:t>
            </a:r>
            <a:r>
              <a:rPr lang="ko-KR" altLang="en-US" sz="2400" dirty="0" smtClean="0">
                <a:latin typeface="+mj-ea"/>
                <a:ea typeface="+mj-ea"/>
              </a:rPr>
              <a:t> 정권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오사카 성을 축조</a:t>
            </a:r>
            <a:r>
              <a:rPr lang="en-US" altLang="ko-KR" sz="2400" b="1" dirty="0" smtClean="0">
                <a:latin typeface="+mj-ea"/>
                <a:ea typeface="+mj-ea"/>
              </a:rPr>
              <a:t>,  </a:t>
            </a:r>
            <a:r>
              <a:rPr lang="ko-KR" altLang="en-US" sz="2400" b="1" dirty="0" err="1" smtClean="0">
                <a:latin typeface="+mj-ea"/>
                <a:ea typeface="+mj-ea"/>
              </a:rPr>
              <a:t>정이위</a:t>
            </a:r>
            <a:r>
              <a:rPr lang="ko-KR" altLang="en-US" sz="2400" b="1" dirty="0" smtClean="0">
                <a:latin typeface="+mj-ea"/>
                <a:ea typeface="+mj-ea"/>
              </a:rPr>
              <a:t> </a:t>
            </a:r>
            <a:r>
              <a:rPr lang="ko-KR" altLang="en-US" sz="2400" b="1" dirty="0" err="1" smtClean="0">
                <a:latin typeface="+mj-ea"/>
                <a:ea typeface="+mj-ea"/>
              </a:rPr>
              <a:t>나이다이진에</a:t>
            </a:r>
            <a:r>
              <a:rPr lang="ko-KR" altLang="en-US" sz="2400" b="1" dirty="0" smtClean="0">
                <a:latin typeface="+mj-ea"/>
                <a:ea typeface="+mj-ea"/>
              </a:rPr>
              <a:t> 서임</a:t>
            </a:r>
            <a:r>
              <a:rPr lang="en-US" altLang="ko-KR" sz="2400" b="1" dirty="0" smtClean="0">
                <a:latin typeface="+mj-ea"/>
                <a:ea typeface="+mj-ea"/>
              </a:rPr>
              <a:t>, </a:t>
            </a:r>
            <a:r>
              <a:rPr lang="ko-KR" altLang="en-US" sz="2400" b="1" dirty="0" smtClean="0">
                <a:latin typeface="+mj-ea"/>
                <a:ea typeface="+mj-ea"/>
              </a:rPr>
              <a:t>임관</a:t>
            </a:r>
            <a:r>
              <a:rPr lang="en-US" altLang="ko-KR" sz="2400" b="1" dirty="0" smtClean="0">
                <a:latin typeface="+mj-ea"/>
                <a:ea typeface="+mj-ea"/>
              </a:rPr>
              <a:t>.</a:t>
            </a:r>
            <a:r>
              <a:rPr lang="en-US" altLang="ko-KR" sz="2400" dirty="0" smtClean="0">
                <a:latin typeface="+mj-ea"/>
                <a:ea typeface="+mj-ea"/>
              </a:rPr>
              <a:t> 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계속되는 정벌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 →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키슈</a:t>
            </a:r>
            <a:r>
              <a:rPr lang="ko-KR" altLang="en-US" sz="2400" dirty="0" smtClean="0">
                <a:latin typeface="+mj-ea"/>
                <a:ea typeface="+mj-ea"/>
              </a:rPr>
              <a:t> 정벌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err="1" smtClean="0">
                <a:latin typeface="+mj-ea"/>
                <a:ea typeface="+mj-ea"/>
              </a:rPr>
              <a:t>시코쿠</a:t>
            </a:r>
            <a:r>
              <a:rPr lang="ko-KR" altLang="en-US" sz="2400" dirty="0" smtClean="0">
                <a:latin typeface="+mj-ea"/>
                <a:ea typeface="+mj-ea"/>
              </a:rPr>
              <a:t> 정벌하여 평정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b="1" dirty="0" smtClean="0">
                <a:latin typeface="+mj-ea"/>
                <a:ea typeface="+mj-ea"/>
              </a:rPr>
              <a:t>무가 출신으로써는 최초로 </a:t>
            </a:r>
            <a:r>
              <a:rPr lang="ko-KR" altLang="en-US" sz="2400" b="1" dirty="0" err="1" smtClean="0">
                <a:latin typeface="+mj-ea"/>
                <a:ea typeface="+mj-ea"/>
              </a:rPr>
              <a:t>간파쿠</a:t>
            </a:r>
            <a:r>
              <a:rPr lang="en-US" altLang="ko-KR" sz="2400" b="1" dirty="0" smtClean="0">
                <a:latin typeface="+mj-ea"/>
                <a:ea typeface="+mj-ea"/>
              </a:rPr>
              <a:t> (</a:t>
            </a:r>
            <a:r>
              <a:rPr lang="ko-KR" altLang="en-US" sz="2400" b="1" dirty="0" err="1" smtClean="0">
                <a:latin typeface="+mj-ea"/>
                <a:ea typeface="+mj-ea"/>
              </a:rPr>
              <a:t>關白</a:t>
            </a:r>
            <a:r>
              <a:rPr lang="en-US" altLang="ko-KR" sz="2400" b="1" dirty="0" smtClean="0">
                <a:latin typeface="+mj-ea"/>
                <a:ea typeface="+mj-ea"/>
              </a:rPr>
              <a:t>)</a:t>
            </a:r>
            <a:r>
              <a:rPr lang="ko-KR" altLang="en-US" sz="2400" b="1" dirty="0" smtClean="0">
                <a:latin typeface="+mj-ea"/>
                <a:ea typeface="+mj-ea"/>
              </a:rPr>
              <a:t>에 취임</a:t>
            </a:r>
            <a:endParaRPr lang="en-US" altLang="ko-KR" sz="2400" b="1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 </a:t>
            </a:r>
            <a:r>
              <a:rPr lang="ko-KR" altLang="en-US" sz="2400" dirty="0" err="1" smtClean="0">
                <a:latin typeface="+mj-ea"/>
                <a:ea typeface="+mj-ea"/>
              </a:rPr>
              <a:t>코노에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사키히사의</a:t>
            </a:r>
            <a:r>
              <a:rPr lang="ko-KR" altLang="en-US" sz="2400" dirty="0" smtClean="0">
                <a:latin typeface="+mj-ea"/>
                <a:ea typeface="+mj-ea"/>
              </a:rPr>
              <a:t> 양자로 들어가 </a:t>
            </a:r>
            <a:r>
              <a:rPr lang="ko-KR" altLang="en-US" sz="2400" dirty="0" err="1" smtClean="0">
                <a:latin typeface="+mj-ea"/>
                <a:ea typeface="+mj-ea"/>
              </a:rPr>
              <a:t>칸파쿠</a:t>
            </a:r>
            <a:r>
              <a:rPr lang="ko-KR" altLang="en-US" sz="2400" dirty="0" smtClean="0">
                <a:latin typeface="+mj-ea"/>
                <a:ea typeface="+mj-ea"/>
              </a:rPr>
              <a:t> 직을 수여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latin typeface="+mj-ea"/>
                <a:ea typeface="+mj-ea"/>
              </a:rPr>
              <a:t>조정으로부터 </a:t>
            </a:r>
            <a:r>
              <a:rPr lang="ko-KR" altLang="en-US" sz="2400" dirty="0" err="1" smtClean="0">
                <a:latin typeface="+mj-ea"/>
                <a:ea typeface="+mj-ea"/>
              </a:rPr>
              <a:t>토요토미</a:t>
            </a:r>
            <a:r>
              <a:rPr lang="ko-KR" altLang="en-US" sz="2400" dirty="0" smtClean="0">
                <a:latin typeface="+mj-ea"/>
                <a:ea typeface="+mj-ea"/>
              </a:rPr>
              <a:t> 성을 </a:t>
            </a:r>
            <a:r>
              <a:rPr lang="ko-KR" altLang="en-US" sz="2400" dirty="0" err="1" smtClean="0">
                <a:latin typeface="+mj-ea"/>
                <a:ea typeface="+mj-ea"/>
              </a:rPr>
              <a:t>하사받음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16834"/>
            <a:ext cx="2232248" cy="2232248"/>
          </a:xfrm>
          <a:prstGeom prst="rect">
            <a:avLst/>
          </a:prstGeom>
        </p:spPr>
      </p:pic>
      <p:sp>
        <p:nvSpPr>
          <p:cNvPr id="4" name="모서리가 둥근 사각형 설명선 3"/>
          <p:cNvSpPr/>
          <p:nvPr/>
        </p:nvSpPr>
        <p:spPr>
          <a:xfrm>
            <a:off x="6554553" y="3219669"/>
            <a:ext cx="2376264" cy="1640668"/>
          </a:xfrm>
          <a:prstGeom prst="wedgeRoundRectCallout">
            <a:avLst>
              <a:gd name="adj1" fmla="val 21790"/>
              <a:gd name="adj2" fmla="val -97012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err="1">
                <a:solidFill>
                  <a:schemeClr val="tx2"/>
                </a:solidFill>
                <a:latin typeface="+mj-ea"/>
                <a:ea typeface="+mj-ea"/>
              </a:rPr>
              <a:t>도요토미</a:t>
            </a:r>
            <a:r>
              <a:rPr lang="ko-KR" altLang="en-US" sz="2000" b="1" dirty="0">
                <a:solidFill>
                  <a:schemeClr val="tx2"/>
                </a:solidFill>
                <a:latin typeface="+mj-ea"/>
                <a:ea typeface="+mj-ea"/>
              </a:rPr>
              <a:t> 가문의 문장</a:t>
            </a:r>
            <a:r>
              <a:rPr lang="en-US" altLang="ko-KR" sz="2000" b="1" dirty="0">
                <a:solidFill>
                  <a:schemeClr val="tx2"/>
                </a:solidFill>
                <a:latin typeface="+mj-ea"/>
                <a:ea typeface="+mj-ea"/>
              </a:rPr>
              <a:t>. </a:t>
            </a:r>
            <a:endParaRPr lang="en-US" altLang="ko-KR" sz="2000" b="1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r>
              <a:rPr lang="ko-KR" altLang="en-US" sz="2000" b="1" dirty="0" smtClean="0">
                <a:solidFill>
                  <a:schemeClr val="tx2"/>
                </a:solidFill>
                <a:latin typeface="+mj-ea"/>
                <a:ea typeface="+mj-ea"/>
              </a:rPr>
              <a:t>오동나무</a:t>
            </a:r>
            <a:r>
              <a:rPr lang="en-US" altLang="ko-KR" sz="2000" b="1" dirty="0">
                <a:solidFill>
                  <a:schemeClr val="tx2"/>
                </a:solidFill>
                <a:latin typeface="+mj-ea"/>
                <a:ea typeface="+mj-ea"/>
              </a:rPr>
              <a:t>, </a:t>
            </a:r>
            <a:r>
              <a:rPr lang="ko-KR" altLang="en-US" sz="2000" b="1" dirty="0">
                <a:solidFill>
                  <a:schemeClr val="tx2"/>
                </a:solidFill>
                <a:latin typeface="+mj-ea"/>
                <a:ea typeface="+mj-ea"/>
              </a:rPr>
              <a:t>현재 일본 정부를 상징하는 인장이기도 하다</a:t>
            </a:r>
            <a:r>
              <a:rPr lang="en-US" altLang="ko-KR" sz="2000" b="1" dirty="0">
                <a:solidFill>
                  <a:schemeClr val="tx2"/>
                </a:solidFill>
                <a:latin typeface="+mj-ea"/>
                <a:ea typeface="+mj-ea"/>
              </a:rPr>
              <a:t>.</a:t>
            </a:r>
            <a:endParaRPr lang="en-US" altLang="ko-KR" sz="2000" b="1" dirty="0" smtClean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+mj-ea"/>
              </a:rPr>
              <a:t>전국 </a:t>
            </a:r>
            <a:r>
              <a:rPr lang="ko-KR" altLang="en-US" b="1" dirty="0" smtClean="0">
                <a:latin typeface="+mj-ea"/>
              </a:rPr>
              <a:t>통일</a:t>
            </a:r>
            <a:endParaRPr lang="ko-KR" altLang="en-US" b="1" dirty="0">
              <a:latin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87624" y="1412776"/>
            <a:ext cx="7498080" cy="5221560"/>
          </a:xfrm>
        </p:spPr>
        <p:txBody>
          <a:bodyPr>
            <a:noAutofit/>
          </a:bodyPr>
          <a:lstStyle/>
          <a:p>
            <a:r>
              <a:rPr lang="ko-KR" altLang="en-US" sz="2400" dirty="0" err="1" smtClean="0">
                <a:latin typeface="+mj-ea"/>
                <a:ea typeface="+mj-ea"/>
              </a:rPr>
              <a:t>규슈를</a:t>
            </a:r>
            <a:r>
              <a:rPr lang="ko-KR" altLang="en-US" sz="2400" dirty="0" smtClean="0">
                <a:latin typeface="+mj-ea"/>
                <a:ea typeface="+mj-ea"/>
              </a:rPr>
              <a:t> 정벌하여 </a:t>
            </a:r>
            <a:r>
              <a:rPr lang="ko-KR" altLang="en-US" sz="2400" dirty="0" err="1" smtClean="0">
                <a:latin typeface="+mj-ea"/>
                <a:ea typeface="+mj-ea"/>
              </a:rPr>
              <a:t>시마즈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씨을</a:t>
            </a:r>
            <a:r>
              <a:rPr lang="ko-KR" altLang="en-US" sz="2400" dirty="0" smtClean="0">
                <a:latin typeface="+mj-ea"/>
                <a:ea typeface="+mj-ea"/>
              </a:rPr>
              <a:t> 복속</a:t>
            </a:r>
            <a:r>
              <a:rPr lang="en-US" altLang="ko-KR" sz="2400" dirty="0" smtClean="0">
                <a:latin typeface="+mj-ea"/>
                <a:ea typeface="+mj-ea"/>
              </a:rPr>
              <a:t>,</a:t>
            </a:r>
          </a:p>
          <a:p>
            <a:pPr>
              <a:buNone/>
            </a:pPr>
            <a:r>
              <a:rPr lang="ko-KR" altLang="en-US" sz="2400" dirty="0" err="1" smtClean="0">
                <a:latin typeface="+mj-ea"/>
                <a:ea typeface="+mj-ea"/>
              </a:rPr>
              <a:t>교토에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쥬라쿠다이라는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성곽대</a:t>
            </a:r>
            <a:r>
              <a:rPr lang="ko-KR" altLang="en-US" sz="2400" dirty="0" smtClean="0">
                <a:latin typeface="+mj-ea"/>
                <a:ea typeface="+mj-ea"/>
              </a:rPr>
              <a:t> 저택</a:t>
            </a: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건축 후 </a:t>
            </a:r>
            <a:r>
              <a:rPr lang="ko-KR" altLang="en-US" sz="2400" dirty="0" err="1" smtClean="0">
                <a:latin typeface="+mj-ea"/>
                <a:ea typeface="+mj-ea"/>
              </a:rPr>
              <a:t>텐노</a:t>
            </a:r>
            <a:r>
              <a:rPr lang="ko-KR" altLang="en-US" sz="2400" dirty="0" smtClean="0">
                <a:latin typeface="+mj-ea"/>
                <a:ea typeface="+mj-ea"/>
              </a:rPr>
              <a:t> 초청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</a:t>
            </a:r>
          </a:p>
          <a:p>
            <a:r>
              <a:rPr lang="ko-KR" altLang="en-US" sz="2400" dirty="0" err="1" smtClean="0">
                <a:latin typeface="+mj-ea"/>
                <a:ea typeface="+mj-ea"/>
              </a:rPr>
              <a:t>칼사냥</a:t>
            </a:r>
            <a:r>
              <a:rPr lang="en-US" altLang="ko-KR" sz="2400" dirty="0" smtClean="0">
                <a:latin typeface="+mj-ea"/>
                <a:ea typeface="+mj-ea"/>
              </a:rPr>
              <a:t>(</a:t>
            </a:r>
            <a:r>
              <a:rPr lang="ko-KR" altLang="en-US" sz="2400" dirty="0" smtClean="0">
                <a:latin typeface="+mj-ea"/>
                <a:ea typeface="+mj-ea"/>
              </a:rPr>
              <a:t>刀狩り</a:t>
            </a:r>
            <a:r>
              <a:rPr lang="en-US" altLang="ko-KR" sz="2400" dirty="0" smtClean="0">
                <a:latin typeface="+mj-ea"/>
                <a:ea typeface="+mj-ea"/>
              </a:rPr>
              <a:t>) </a:t>
            </a:r>
            <a:r>
              <a:rPr lang="ko-KR" altLang="en-US" sz="2400" dirty="0" smtClean="0">
                <a:latin typeface="+mj-ea"/>
                <a:ea typeface="+mj-ea"/>
              </a:rPr>
              <a:t>및 해적 금지령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 </a:t>
            </a:r>
            <a:r>
              <a:rPr lang="ko-KR" altLang="en-US" sz="2400" dirty="0" err="1" smtClean="0">
                <a:latin typeface="+mj-ea"/>
                <a:ea typeface="+mj-ea"/>
              </a:rPr>
              <a:t>부시와</a:t>
            </a:r>
            <a:r>
              <a:rPr lang="ko-KR" altLang="en-US" sz="2400" dirty="0" smtClean="0">
                <a:latin typeface="+mj-ea"/>
                <a:ea typeface="+mj-ea"/>
              </a:rPr>
              <a:t> 농민 구별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latin typeface="+mj-ea"/>
                <a:ea typeface="+mj-ea"/>
              </a:rPr>
              <a:t>해상 </a:t>
            </a:r>
            <a:r>
              <a:rPr lang="ko-KR" altLang="en-US" sz="2400" dirty="0" err="1" smtClean="0">
                <a:latin typeface="+mj-ea"/>
                <a:ea typeface="+mj-ea"/>
              </a:rPr>
              <a:t>경계력</a:t>
            </a:r>
            <a:r>
              <a:rPr lang="ko-KR" altLang="en-US" sz="2400" dirty="0" smtClean="0">
                <a:latin typeface="+mj-ea"/>
                <a:ea typeface="+mj-ea"/>
              </a:rPr>
              <a:t> 완화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en-US" altLang="ko-KR" sz="2400" dirty="0" smtClean="0">
                <a:latin typeface="+mj-ea"/>
                <a:ea typeface="+mj-ea"/>
              </a:rPr>
              <a:t>1589</a:t>
            </a:r>
            <a:r>
              <a:rPr lang="ko-KR" altLang="en-US" sz="2400" dirty="0" smtClean="0">
                <a:latin typeface="+mj-ea"/>
                <a:ea typeface="+mj-ea"/>
              </a:rPr>
              <a:t>년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latin typeface="+mj-ea"/>
                <a:ea typeface="+mj-ea"/>
              </a:rPr>
              <a:t> 호죠 가가 </a:t>
            </a:r>
            <a:r>
              <a:rPr lang="ko-KR" altLang="en-US" sz="2400" dirty="0" err="1" smtClean="0">
                <a:latin typeface="+mj-ea"/>
                <a:ea typeface="+mj-ea"/>
              </a:rPr>
              <a:t>사나다가의</a:t>
            </a:r>
            <a:r>
              <a:rPr lang="ko-KR" altLang="en-US" sz="2400" dirty="0" smtClean="0">
                <a:latin typeface="+mj-ea"/>
                <a:ea typeface="+mj-ea"/>
              </a:rPr>
              <a:t> 영지를 무단침범의 이유로 </a:t>
            </a:r>
            <a:r>
              <a:rPr lang="ko-KR" altLang="en-US" sz="2400" dirty="0" err="1" smtClean="0">
                <a:latin typeface="+mj-ea"/>
                <a:ea typeface="+mj-ea"/>
              </a:rPr>
              <a:t>오다와라성을</a:t>
            </a:r>
            <a:r>
              <a:rPr lang="ko-KR" altLang="en-US" sz="2400" dirty="0" smtClean="0">
                <a:latin typeface="+mj-ea"/>
                <a:ea typeface="+mj-ea"/>
              </a:rPr>
              <a:t> 포위</a:t>
            </a:r>
            <a:r>
              <a:rPr lang="en-US" altLang="ko-KR" sz="2400" dirty="0" smtClean="0">
                <a:latin typeface="+mj-ea"/>
                <a:ea typeface="+mj-ea"/>
              </a:rPr>
              <a:t>, 3</a:t>
            </a:r>
            <a:r>
              <a:rPr lang="ko-KR" altLang="en-US" sz="2400" dirty="0" smtClean="0">
                <a:latin typeface="+mj-ea"/>
                <a:ea typeface="+mj-ea"/>
              </a:rPr>
              <a:t>개월 만에 항복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  <a:r>
              <a:rPr lang="ko-KR" altLang="en-US" sz="2400" dirty="0" smtClean="0">
                <a:latin typeface="+mj-ea"/>
                <a:ea typeface="+mj-ea"/>
              </a:rPr>
              <a:t>포위 중에 </a:t>
            </a:r>
            <a:r>
              <a:rPr lang="ko-KR" altLang="en-US" sz="2400" dirty="0" err="1" smtClean="0">
                <a:latin typeface="+mj-ea"/>
                <a:ea typeface="+mj-ea"/>
              </a:rPr>
              <a:t>다테</a:t>
            </a:r>
            <a:r>
              <a:rPr lang="ko-KR" altLang="en-US" sz="2400" dirty="0" smtClean="0">
                <a:latin typeface="+mj-ea"/>
                <a:ea typeface="+mj-ea"/>
              </a:rPr>
              <a:t> 등 </a:t>
            </a:r>
            <a:r>
              <a:rPr lang="ko-KR" altLang="en-US" sz="2400" dirty="0" err="1" smtClean="0">
                <a:latin typeface="+mj-ea"/>
                <a:ea typeface="+mj-ea"/>
              </a:rPr>
              <a:t>토호쿠의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다이묘들도</a:t>
            </a:r>
            <a:r>
              <a:rPr lang="ko-KR" altLang="en-US" sz="2400" dirty="0" smtClean="0">
                <a:latin typeface="+mj-ea"/>
                <a:ea typeface="+mj-ea"/>
              </a:rPr>
              <a:t> 항복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latin typeface="+mj-ea"/>
                <a:ea typeface="+mj-ea"/>
              </a:rPr>
              <a:t>이 시점에서 일본의 통일은 완수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  <a:br>
              <a:rPr lang="en-US" altLang="ko-KR" sz="2400" dirty="0" smtClean="0">
                <a:latin typeface="+mj-ea"/>
                <a:ea typeface="+mj-ea"/>
              </a:rPr>
            </a:br>
            <a:endParaRPr lang="ko-KR" altLang="en-US" sz="2400" dirty="0">
              <a:latin typeface="+mj-ea"/>
              <a:ea typeface="+mj-ea"/>
            </a:endParaRPr>
          </a:p>
        </p:txBody>
      </p:sp>
      <p:pic>
        <p:nvPicPr>
          <p:cNvPr id="4" name="그림 3" descr="00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32656"/>
            <a:ext cx="2943225" cy="26289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>
                <a:latin typeface="+mj-ea"/>
              </a:rPr>
              <a:t>임진왜란</a:t>
            </a:r>
            <a:endParaRPr lang="ko-KR" altLang="en-US" b="1" dirty="0">
              <a:latin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15616" y="1268760"/>
            <a:ext cx="4104456" cy="5589240"/>
          </a:xfrm>
        </p:spPr>
        <p:txBody>
          <a:bodyPr>
            <a:normAutofit/>
          </a:bodyPr>
          <a:lstStyle/>
          <a:p>
            <a:r>
              <a:rPr lang="ko-KR" altLang="en-US" sz="2400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dirty="0" smtClean="0">
                <a:latin typeface="+mj-ea"/>
                <a:ea typeface="+mj-ea"/>
              </a:rPr>
              <a:t> 대륙정복 야망과</a:t>
            </a:r>
            <a:r>
              <a:rPr lang="en-US" altLang="ko-KR" sz="2400" dirty="0" smtClean="0">
                <a:latin typeface="+mj-ea"/>
                <a:ea typeface="+mj-ea"/>
              </a:rPr>
              <a:t>  </a:t>
            </a:r>
            <a:r>
              <a:rPr lang="ko-KR" altLang="en-US" sz="2400" dirty="0" smtClean="0">
                <a:latin typeface="+mj-ea"/>
                <a:ea typeface="+mj-ea"/>
              </a:rPr>
              <a:t>국내 </a:t>
            </a:r>
            <a:r>
              <a:rPr lang="ko-KR" altLang="en-US" sz="2400" dirty="0" err="1" smtClean="0">
                <a:latin typeface="+mj-ea"/>
                <a:ea typeface="+mj-ea"/>
              </a:rPr>
              <a:t>다이묘들의</a:t>
            </a:r>
            <a:r>
              <a:rPr lang="ko-KR" altLang="en-US" sz="2400" dirty="0" smtClean="0">
                <a:latin typeface="+mj-ea"/>
                <a:ea typeface="+mj-ea"/>
              </a:rPr>
              <a:t> 불만을 조선으로 돌림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en-US" altLang="ko-KR" sz="2400" dirty="0" smtClean="0">
                <a:latin typeface="+mj-ea"/>
                <a:ea typeface="+mj-ea"/>
              </a:rPr>
              <a:t>1590</a:t>
            </a:r>
            <a:r>
              <a:rPr lang="ko-KR" altLang="en-US" sz="2400" dirty="0" smtClean="0">
                <a:latin typeface="+mj-ea"/>
                <a:ea typeface="+mj-ea"/>
              </a:rPr>
              <a:t>년</a:t>
            </a:r>
            <a:r>
              <a:rPr lang="en-US" altLang="ko-KR" sz="2400" dirty="0" smtClean="0">
                <a:latin typeface="+mj-ea"/>
                <a:ea typeface="+mj-ea"/>
              </a:rPr>
              <a:t>,  </a:t>
            </a:r>
            <a:r>
              <a:rPr lang="ko-KR" altLang="en-US" sz="2400" dirty="0" smtClean="0">
                <a:latin typeface="+mj-ea"/>
                <a:ea typeface="+mj-ea"/>
                <a:hlinkClick r:id="rId2"/>
              </a:rPr>
              <a:t>조선의 통신사 </a:t>
            </a:r>
            <a:r>
              <a:rPr lang="ko-KR" altLang="en-US" sz="2400" dirty="0" smtClean="0">
                <a:latin typeface="+mj-ea"/>
                <a:ea typeface="+mj-ea"/>
              </a:rPr>
              <a:t>파견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 </a:t>
            </a:r>
            <a:r>
              <a:rPr lang="ko-KR" altLang="en-US" sz="2400" dirty="0" smtClean="0">
                <a:latin typeface="+mj-ea"/>
                <a:ea typeface="+mj-ea"/>
              </a:rPr>
              <a:t>조선에 대한 답서로 정명가도를 주장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en-US" altLang="ko-KR" sz="2400" dirty="0" smtClean="0">
                <a:latin typeface="+mj-ea"/>
                <a:ea typeface="+mj-ea"/>
              </a:rPr>
              <a:t>1592</a:t>
            </a:r>
            <a:r>
              <a:rPr lang="ko-KR" altLang="en-US" sz="2400" dirty="0" smtClean="0">
                <a:latin typeface="+mj-ea"/>
                <a:ea typeface="+mj-ea"/>
              </a:rPr>
              <a:t>년 임진왜란</a:t>
            </a: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→ </a:t>
            </a:r>
            <a:r>
              <a:rPr lang="ko-KR" altLang="en-US" sz="2400" dirty="0" smtClean="0">
                <a:latin typeface="+mj-ea"/>
                <a:ea typeface="+mj-ea"/>
              </a:rPr>
              <a:t>조선이 정명가도를 거부하고 </a:t>
            </a:r>
            <a:r>
              <a:rPr lang="ko-KR" altLang="en-US" sz="2400" dirty="0" err="1" smtClean="0">
                <a:latin typeface="+mj-ea"/>
                <a:ea typeface="+mj-ea"/>
              </a:rPr>
              <a:t>히데요시는</a:t>
            </a:r>
            <a:r>
              <a:rPr lang="ko-KR" altLang="en-US" sz="2400" dirty="0" smtClean="0">
                <a:latin typeface="+mj-ea"/>
                <a:ea typeface="+mj-ea"/>
              </a:rPr>
              <a:t> 이를 빌미 삼아 조선을 침공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</p:txBody>
      </p:sp>
      <p:pic>
        <p:nvPicPr>
          <p:cNvPr id="6" name="그림 5" descr="%C0%D3~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620688"/>
            <a:ext cx="3829050" cy="561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모서리가 둥근 직사각형 7"/>
          <p:cNvSpPr/>
          <p:nvPr/>
        </p:nvSpPr>
        <p:spPr>
          <a:xfrm>
            <a:off x="5940152" y="6381328"/>
            <a:ext cx="2267744" cy="360040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동래성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전투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15616" y="260648"/>
            <a:ext cx="7602048" cy="5987752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sz="2400" dirty="0" smtClean="0">
                <a:latin typeface="+mj-ea"/>
                <a:ea typeface="+mj-ea"/>
              </a:rPr>
              <a:t>초반의 쾌승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latin typeface="+mj-ea"/>
                <a:ea typeface="+mj-ea"/>
              </a:rPr>
              <a:t>진격은 보급선이 늘어남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</a:rPr>
              <a:t> →</a:t>
            </a:r>
            <a:r>
              <a:rPr lang="ko-KR" altLang="en-US" sz="2400" dirty="0" smtClean="0">
                <a:latin typeface="+mj-ea"/>
                <a:ea typeface="+mj-ea"/>
              </a:rPr>
              <a:t> 이순신의 맹활약으로 보급이 무너짐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ko-KR" altLang="en-US" sz="2400" dirty="0" smtClean="0">
                <a:latin typeface="+mj-ea"/>
                <a:ea typeface="+mj-ea"/>
              </a:rPr>
              <a:t>강화 협상 시작</a:t>
            </a: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en-US" altLang="ko-KR" sz="2400" dirty="0" smtClean="0">
                <a:latin typeface="+mj-ea"/>
              </a:rPr>
              <a:t>→ </a:t>
            </a:r>
            <a:r>
              <a:rPr lang="ko-KR" altLang="en-US" sz="2400" dirty="0" smtClean="0">
                <a:latin typeface="+mj-ea"/>
                <a:ea typeface="+mj-ea"/>
              </a:rPr>
              <a:t>의병 활동 및 </a:t>
            </a:r>
            <a:r>
              <a:rPr lang="ko-KR" altLang="en-US" sz="2400" dirty="0" err="1" smtClean="0">
                <a:latin typeface="+mj-ea"/>
                <a:ea typeface="+mj-ea"/>
              </a:rPr>
              <a:t>조선군의</a:t>
            </a:r>
            <a:r>
              <a:rPr lang="ko-KR" altLang="en-US" sz="2400" dirty="0" smtClean="0">
                <a:latin typeface="+mj-ea"/>
                <a:ea typeface="+mj-ea"/>
              </a:rPr>
              <a:t> 반격과 </a:t>
            </a: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>    </a:t>
            </a:r>
            <a:r>
              <a:rPr lang="ko-KR" altLang="en-US" sz="2400" dirty="0" smtClean="0">
                <a:latin typeface="+mj-ea"/>
                <a:ea typeface="+mj-ea"/>
              </a:rPr>
              <a:t>명군의 참전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  <a:endParaRPr lang="en-US" altLang="ko-KR" sz="1500" dirty="0" smtClean="0">
              <a:latin typeface="+mj-ea"/>
              <a:ea typeface="+mj-ea"/>
            </a:endParaRPr>
          </a:p>
          <a:p>
            <a:endParaRPr lang="en-US" altLang="ko-KR" sz="2200" b="1" dirty="0" smtClean="0">
              <a:latin typeface="+mj-ea"/>
              <a:ea typeface="+mj-ea"/>
            </a:endParaRPr>
          </a:p>
          <a:p>
            <a:r>
              <a:rPr lang="ko-KR" altLang="en-US" sz="2200" dirty="0" smtClean="0">
                <a:latin typeface="+mj-ea"/>
                <a:ea typeface="+mj-ea"/>
              </a:rPr>
              <a:t>강화조약</a:t>
            </a:r>
            <a:endParaRPr lang="en-US" altLang="ko-KR" sz="2200" dirty="0" smtClean="0">
              <a:latin typeface="+mj-ea"/>
              <a:ea typeface="+mj-ea"/>
            </a:endParaRPr>
          </a:p>
          <a:p>
            <a:pPr marL="539496" indent="-457200">
              <a:buAutoNum type="arabicPeriod"/>
            </a:pPr>
            <a:r>
              <a:rPr lang="ko-KR" altLang="en-US" sz="2200" b="1" dirty="0" smtClean="0">
                <a:latin typeface="+mj-ea"/>
                <a:ea typeface="+mj-ea"/>
              </a:rPr>
              <a:t>명나라 황녀를 일본 </a:t>
            </a:r>
            <a:r>
              <a:rPr lang="ko-KR" altLang="en-US" sz="2200" b="1" dirty="0" err="1" smtClean="0">
                <a:latin typeface="+mj-ea"/>
                <a:ea typeface="+mj-ea"/>
              </a:rPr>
              <a:t>덴노의</a:t>
            </a:r>
            <a:r>
              <a:rPr lang="ko-KR" altLang="en-US" sz="2200" b="1" dirty="0" smtClean="0">
                <a:latin typeface="+mj-ea"/>
                <a:ea typeface="+mj-ea"/>
              </a:rPr>
              <a:t> 후궁으로 삼는다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200" b="1" dirty="0" err="1" smtClean="0">
                <a:latin typeface="+mj-ea"/>
                <a:ea typeface="+mj-ea"/>
              </a:rPr>
              <a:t>무역증서제를</a:t>
            </a:r>
            <a:r>
              <a:rPr lang="ko-KR" altLang="en-US" sz="2200" b="1" dirty="0" smtClean="0">
                <a:latin typeface="+mj-ea"/>
                <a:ea typeface="+mj-ea"/>
              </a:rPr>
              <a:t> 부활한다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200" b="1" dirty="0" smtClean="0">
                <a:latin typeface="+mj-ea"/>
                <a:ea typeface="+mj-ea"/>
              </a:rPr>
              <a:t>일본과 명나라 양국 대신이 각서를 교환한다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200" b="1" dirty="0" smtClean="0">
                <a:latin typeface="+mj-ea"/>
                <a:ea typeface="+mj-ea"/>
              </a:rPr>
              <a:t>조선 </a:t>
            </a:r>
            <a:r>
              <a:rPr lang="en-US" altLang="ko-KR" sz="2200" b="1" dirty="0" smtClean="0">
                <a:latin typeface="+mj-ea"/>
                <a:ea typeface="+mj-ea"/>
              </a:rPr>
              <a:t>8</a:t>
            </a:r>
            <a:r>
              <a:rPr lang="ko-KR" altLang="en-US" sz="2200" b="1" dirty="0" smtClean="0">
                <a:latin typeface="+mj-ea"/>
                <a:ea typeface="+mj-ea"/>
              </a:rPr>
              <a:t>도 가운데 </a:t>
            </a:r>
            <a:r>
              <a:rPr lang="en-US" altLang="ko-KR" sz="2200" b="1" dirty="0" smtClean="0">
                <a:latin typeface="+mj-ea"/>
                <a:ea typeface="+mj-ea"/>
              </a:rPr>
              <a:t>4</a:t>
            </a:r>
            <a:r>
              <a:rPr lang="ko-KR" altLang="en-US" sz="2200" b="1" dirty="0" smtClean="0">
                <a:latin typeface="+mj-ea"/>
                <a:ea typeface="+mj-ea"/>
              </a:rPr>
              <a:t>도를 일본에 이양한다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200" b="1" dirty="0" smtClean="0">
                <a:latin typeface="+mj-ea"/>
                <a:ea typeface="+mj-ea"/>
              </a:rPr>
              <a:t>조선의 왕자와 신하를 볼모로 일본에 보낸다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200" b="1" dirty="0" smtClean="0">
                <a:latin typeface="+mj-ea"/>
                <a:ea typeface="+mj-ea"/>
              </a:rPr>
              <a:t>포로로 잡고 있는 조선의 두 왕자를 석방한다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</a:p>
          <a:p>
            <a:pPr marL="539496" indent="-457200">
              <a:buAutoNum type="arabicPeriod"/>
            </a:pPr>
            <a:r>
              <a:rPr lang="ko-KR" altLang="en-US" sz="2200" b="1" dirty="0" smtClean="0">
                <a:latin typeface="+mj-ea"/>
                <a:ea typeface="+mj-ea"/>
              </a:rPr>
              <a:t>조선의 권신이 일본을 배반하지 않겠다는 서약을 한다</a:t>
            </a:r>
            <a:r>
              <a:rPr lang="en-US" altLang="ko-KR" sz="2200" b="1" dirty="0" smtClean="0">
                <a:latin typeface="+mj-ea"/>
                <a:ea typeface="+mj-ea"/>
              </a:rPr>
              <a:t>.</a:t>
            </a: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endParaRPr lang="en-US" altLang="ko-KR" sz="2400" b="1" dirty="0" smtClean="0">
              <a:latin typeface="+mj-ea"/>
              <a:ea typeface="+mj-ea"/>
            </a:endParaRPr>
          </a:p>
        </p:txBody>
      </p:sp>
      <p:pic>
        <p:nvPicPr>
          <p:cNvPr id="5" name="그림 4" descr="z2_cp02081366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620688"/>
            <a:ext cx="2877997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모서리가 둥근 직사각형 5"/>
          <p:cNvSpPr/>
          <p:nvPr/>
        </p:nvSpPr>
        <p:spPr>
          <a:xfrm>
            <a:off x="6228184" y="188640"/>
            <a:ext cx="2267744" cy="360040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명량</a:t>
            </a:r>
            <a:r>
              <a:rPr lang="ko-KR" alt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ko-KR" alt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해첩도</a:t>
            </a:r>
            <a:endParaRPr lang="ko-KR" alt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 smtClean="0"/>
              <a:t>정유재란 </a:t>
            </a:r>
            <a:r>
              <a:rPr lang="ko-KR" altLang="en-US" b="1" dirty="0" smtClean="0"/>
              <a:t>그리고 죽음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59632" y="1484784"/>
            <a:ext cx="7708392" cy="4861520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sz="2400" dirty="0" smtClean="0">
                <a:latin typeface="+mj-ea"/>
                <a:ea typeface="+mj-ea"/>
              </a:rPr>
              <a:t>명과의 강화 교섭 결렬</a:t>
            </a:r>
            <a:r>
              <a:rPr lang="en-US" altLang="ko-KR" sz="2400" dirty="0" smtClean="0">
                <a:latin typeface="+mj-ea"/>
                <a:ea typeface="+mj-ea"/>
              </a:rPr>
              <a:t>, 1596</a:t>
            </a:r>
            <a:r>
              <a:rPr lang="ko-KR" altLang="en-US" sz="2400" dirty="0" smtClean="0">
                <a:latin typeface="+mj-ea"/>
                <a:ea typeface="+mj-ea"/>
              </a:rPr>
              <a:t>년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latin typeface="+mj-ea"/>
                <a:ea typeface="+mj-ea"/>
              </a:rPr>
              <a:t>정유재란 발발</a:t>
            </a:r>
            <a:endParaRPr lang="en-US" altLang="ko-KR" sz="2400" dirty="0" smtClean="0">
              <a:latin typeface="+mj-ea"/>
              <a:ea typeface="+mj-ea"/>
            </a:endParaRP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en-US" altLang="ko-KR" sz="2400" dirty="0" smtClean="0">
                <a:latin typeface="+mj-ea"/>
                <a:ea typeface="+mj-ea"/>
              </a:rPr>
              <a:t>1597</a:t>
            </a:r>
            <a:r>
              <a:rPr lang="ko-KR" altLang="en-US" sz="2400" dirty="0" smtClean="0">
                <a:latin typeface="+mj-ea"/>
                <a:ea typeface="+mj-ea"/>
              </a:rPr>
              <a:t>년 </a:t>
            </a:r>
            <a:r>
              <a:rPr lang="en-US" altLang="ko-KR" sz="2400" dirty="0" smtClean="0">
                <a:latin typeface="+mj-ea"/>
                <a:ea typeface="+mj-ea"/>
              </a:rPr>
              <a:t>14</a:t>
            </a:r>
            <a:r>
              <a:rPr lang="ko-KR" altLang="en-US" sz="2400" dirty="0" smtClean="0">
                <a:latin typeface="+mj-ea"/>
                <a:ea typeface="+mj-ea"/>
              </a:rPr>
              <a:t>만 대군을 다시 일으킴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</a:rPr>
              <a:t> → </a:t>
            </a:r>
            <a:r>
              <a:rPr lang="ko-KR" altLang="en-US" sz="2400" dirty="0" smtClean="0">
                <a:latin typeface="+mj-ea"/>
                <a:ea typeface="+mj-ea"/>
              </a:rPr>
              <a:t>왜성을 근거지로 하여 소정의 목표를 달성한</a:t>
            </a:r>
            <a:r>
              <a:rPr lang="en-US" altLang="ko-KR" sz="2400" dirty="0" smtClean="0">
                <a:latin typeface="+mj-ea"/>
                <a:ea typeface="+mj-ea"/>
              </a:rPr>
              <a:t>, 6</a:t>
            </a:r>
            <a:r>
              <a:rPr lang="ko-KR" altLang="en-US" sz="2400" dirty="0" smtClean="0">
                <a:latin typeface="+mj-ea"/>
                <a:ea typeface="+mj-ea"/>
              </a:rPr>
              <a:t>만여 군을 남기고 나머지는 귀국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endParaRPr lang="en-US" altLang="ko-KR" sz="2400" dirty="0" smtClean="0">
              <a:latin typeface="+mj-ea"/>
              <a:ea typeface="+mj-ea"/>
            </a:endParaRPr>
          </a:p>
          <a:p>
            <a:r>
              <a:rPr lang="en-US" altLang="ko-KR" sz="2400" dirty="0" smtClean="0">
                <a:latin typeface="+mj-ea"/>
                <a:ea typeface="+mj-ea"/>
              </a:rPr>
              <a:t>1598</a:t>
            </a:r>
            <a:r>
              <a:rPr lang="ko-KR" altLang="en-US" sz="2400" dirty="0" smtClean="0">
                <a:latin typeface="+mj-ea"/>
                <a:ea typeface="+mj-ea"/>
              </a:rPr>
              <a:t>년에 건강이 급속도로 악화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err="1" smtClean="0">
                <a:latin typeface="+mj-ea"/>
                <a:ea typeface="+mj-ea"/>
              </a:rPr>
              <a:t>도요토미</a:t>
            </a: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ko-KR" altLang="en-US" sz="2400" dirty="0" err="1" smtClean="0">
                <a:latin typeface="+mj-ea"/>
                <a:ea typeface="+mj-ea"/>
              </a:rPr>
              <a:t>히데요리의</a:t>
            </a:r>
            <a:r>
              <a:rPr lang="ko-KR" altLang="en-US" sz="2400" dirty="0" smtClean="0">
                <a:latin typeface="+mj-ea"/>
                <a:ea typeface="+mj-ea"/>
              </a:rPr>
              <a:t> 후견을 부탁하고 숨을 거둠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</a:t>
            </a:r>
            <a:r>
              <a:rPr lang="en-US" altLang="ko-KR" sz="2400" dirty="0" smtClean="0">
                <a:latin typeface="+mj-ea"/>
              </a:rPr>
              <a:t>→ </a:t>
            </a:r>
            <a:r>
              <a:rPr lang="ko-KR" altLang="en-US" sz="2400" dirty="0" smtClean="0">
                <a:latin typeface="+mj-ea"/>
                <a:ea typeface="+mj-ea"/>
              </a:rPr>
              <a:t>전쟁을 중단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dirty="0" smtClean="0">
                <a:latin typeface="+mj-ea"/>
                <a:ea typeface="+mj-ea"/>
              </a:rPr>
              <a:t> 죽음을 숨기고 군의 철퇴를 명령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  </a:t>
            </a:r>
            <a:r>
              <a:rPr lang="ko-KR" altLang="en-US" sz="2400" dirty="0" err="1" smtClean="0">
                <a:latin typeface="+mj-ea"/>
                <a:ea typeface="+mj-ea"/>
              </a:rPr>
              <a:t>히데요시의</a:t>
            </a:r>
            <a:r>
              <a:rPr lang="ko-KR" altLang="en-US" sz="2400" dirty="0" smtClean="0">
                <a:latin typeface="+mj-ea"/>
                <a:ea typeface="+mj-ea"/>
              </a:rPr>
              <a:t> 죽음과 함께 왜군의 조선에서의 패퇴의 철수로 종결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  <a:p>
            <a:pPr>
              <a:buNone/>
            </a:pPr>
            <a:r>
              <a:rPr lang="en-US" altLang="ko-KR" sz="2400" dirty="0" smtClean="0">
                <a:latin typeface="+mj-ea"/>
                <a:ea typeface="+mj-ea"/>
              </a:rPr>
              <a:t/>
            </a:r>
            <a:br>
              <a:rPr lang="en-US" altLang="ko-KR" sz="2400" dirty="0" smtClean="0">
                <a:latin typeface="+mj-ea"/>
                <a:ea typeface="+mj-ea"/>
              </a:rPr>
            </a:br>
            <a:endParaRPr lang="ko-KR" altLang="en-US" sz="2400" dirty="0">
              <a:latin typeface="+mj-ea"/>
              <a:ea typeface="+mj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1143000"/>
          </a:xfrm>
        </p:spPr>
        <p:txBody>
          <a:bodyPr/>
          <a:lstStyle/>
          <a:p>
            <a:pPr algn="ctr"/>
            <a:r>
              <a:rPr lang="ko-KR" altLang="en-US" b="1" dirty="0" smtClean="0"/>
              <a:t>평가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밑바닥부터 시작해 가장 높은 자리까지 오른 입지전적의 인물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실력주의자인 오다 </a:t>
            </a:r>
            <a:r>
              <a:rPr lang="ko-KR" altLang="en-US" sz="2400" dirty="0" err="1" smtClean="0">
                <a:latin typeface="+mj-ea"/>
                <a:ea typeface="+mj-ea"/>
              </a:rPr>
              <a:t>노부나가에게</a:t>
            </a:r>
            <a:r>
              <a:rPr lang="ko-KR" altLang="en-US" sz="2400" dirty="0" smtClean="0">
                <a:latin typeface="+mj-ea"/>
                <a:ea typeface="+mj-ea"/>
              </a:rPr>
              <a:t> 중용된 유능한 장수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인재양성과 능숙한 전술로 일본의 통일의 발판을 만든 책략가</a:t>
            </a:r>
            <a:r>
              <a:rPr lang="en-US" altLang="ko-KR" sz="2400" dirty="0" smtClean="0">
                <a:latin typeface="+mj-ea"/>
                <a:ea typeface="+mj-ea"/>
              </a:rPr>
              <a:t>.</a:t>
            </a:r>
          </a:p>
          <a:p>
            <a:pPr>
              <a:buNone/>
            </a:pPr>
            <a:endParaRPr lang="en-US" altLang="ko-KR" sz="2400" dirty="0" smtClean="0">
              <a:latin typeface="+mj-ea"/>
              <a:ea typeface="+mj-ea"/>
            </a:endParaRPr>
          </a:p>
          <a:p>
            <a:pPr>
              <a:buNone/>
            </a:pPr>
            <a:r>
              <a:rPr lang="ko-KR" altLang="en-US" sz="2400" dirty="0" smtClean="0">
                <a:latin typeface="+mj-ea"/>
                <a:ea typeface="+mj-ea"/>
              </a:rPr>
              <a:t>하지만 한국에서는 임진왜란의 주동자</a:t>
            </a:r>
            <a:r>
              <a:rPr lang="en-US" altLang="ko-KR" sz="2400" dirty="0" smtClean="0">
                <a:latin typeface="+mj-ea"/>
                <a:ea typeface="+mj-ea"/>
              </a:rPr>
              <a:t>, </a:t>
            </a:r>
            <a:r>
              <a:rPr lang="ko-KR" altLang="en-US" sz="2400" dirty="0" smtClean="0">
                <a:latin typeface="+mj-ea"/>
                <a:ea typeface="+mj-ea"/>
              </a:rPr>
              <a:t>침략자로 알려진 인물</a:t>
            </a:r>
            <a:r>
              <a:rPr lang="en-US" altLang="ko-KR" sz="2400" dirty="0" smtClean="0">
                <a:latin typeface="+mj-ea"/>
                <a:ea typeface="+mj-ea"/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dirty="0" err="1" smtClean="0"/>
              <a:t>도요토미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히데요시</a:t>
            </a:r>
            <a:endParaRPr lang="ko-KR" altLang="en-US" sz="1600" i="1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도쿠가와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이에야스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76872"/>
            <a:ext cx="3429000" cy="2952750"/>
          </a:xfrm>
        </p:spPr>
      </p:pic>
      <p:sp>
        <p:nvSpPr>
          <p:cNvPr id="5" name="TextBox 4"/>
          <p:cNvSpPr txBox="1"/>
          <p:nvPr/>
        </p:nvSpPr>
        <p:spPr>
          <a:xfrm>
            <a:off x="2699792" y="1240395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effectLst/>
              </a:rPr>
              <a:t>에도 막부의 제</a:t>
            </a:r>
            <a:r>
              <a:rPr lang="en-US" altLang="ko-KR" dirty="0" smtClean="0">
                <a:effectLst/>
              </a:rPr>
              <a:t>1</a:t>
            </a:r>
            <a:r>
              <a:rPr lang="ko-KR" altLang="en-US" dirty="0" smtClean="0">
                <a:effectLst/>
              </a:rPr>
              <a:t>대 </a:t>
            </a:r>
            <a:r>
              <a:rPr lang="ko-KR" altLang="en-US" dirty="0" err="1" smtClean="0">
                <a:effectLst/>
              </a:rPr>
              <a:t>도쿠가와</a:t>
            </a:r>
            <a:r>
              <a:rPr lang="ko-KR" altLang="en-US" dirty="0" smtClean="0">
                <a:effectLst/>
              </a:rPr>
              <a:t> 쇼군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5882" y="1772816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effectLst/>
              </a:rPr>
              <a:t>&lt; </a:t>
            </a:r>
            <a:r>
              <a:rPr lang="ko-KR" altLang="en-US" dirty="0" smtClean="0"/>
              <a:t>그는 누구인가</a:t>
            </a:r>
            <a:r>
              <a:rPr lang="en-US" altLang="ko-KR" dirty="0" smtClean="0"/>
              <a:t>? </a:t>
            </a:r>
            <a:r>
              <a:rPr lang="en-US" altLang="ko-KR" dirty="0" smtClean="0">
                <a:effectLst/>
              </a:rPr>
              <a:t>&gt;</a:t>
            </a:r>
          </a:p>
          <a:p>
            <a:endParaRPr lang="en-US" altLang="ko-KR" dirty="0"/>
          </a:p>
          <a:p>
            <a:r>
              <a:rPr lang="ko-KR" altLang="en-US" dirty="0" err="1" smtClean="0">
                <a:effectLst/>
              </a:rPr>
              <a:t>센고쿠</a:t>
            </a:r>
            <a:r>
              <a:rPr lang="en-US" altLang="ko-KR" dirty="0" smtClean="0">
                <a:effectLst/>
              </a:rPr>
              <a:t>·</a:t>
            </a:r>
            <a:r>
              <a:rPr lang="ko-KR" altLang="en-US" dirty="0" err="1" smtClean="0">
                <a:effectLst/>
              </a:rPr>
              <a:t>아즈치모모야마</a:t>
            </a:r>
            <a:r>
              <a:rPr lang="ko-KR" altLang="en-US" dirty="0" smtClean="0">
                <a:effectLst/>
              </a:rPr>
              <a:t> 시대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에도 시대의 무장이자 정치가</a:t>
            </a:r>
            <a:endParaRPr lang="en-US" altLang="ko-KR" dirty="0" smtClean="0">
              <a:effectLst/>
            </a:endParaRPr>
          </a:p>
          <a:p>
            <a:endParaRPr lang="en-US" altLang="ko-KR" dirty="0"/>
          </a:p>
          <a:p>
            <a:r>
              <a:rPr lang="en-US" altLang="ko-KR" dirty="0" smtClean="0">
                <a:effectLst/>
              </a:rPr>
              <a:t>1600</a:t>
            </a:r>
            <a:r>
              <a:rPr lang="ko-KR" altLang="en-US" dirty="0" smtClean="0">
                <a:effectLst/>
              </a:rPr>
              <a:t>년 </a:t>
            </a:r>
            <a:r>
              <a:rPr lang="ko-KR" altLang="en-US" dirty="0" err="1" smtClean="0">
                <a:effectLst/>
              </a:rPr>
              <a:t>세키가하라</a:t>
            </a:r>
            <a:r>
              <a:rPr lang="ko-KR" altLang="en-US" dirty="0" smtClean="0">
                <a:effectLst/>
              </a:rPr>
              <a:t> 전투에서 동군을 지휘</a:t>
            </a:r>
            <a:endParaRPr lang="en-US" altLang="ko-KR" dirty="0" smtClean="0">
              <a:effectLst/>
            </a:endParaRPr>
          </a:p>
          <a:p>
            <a:endParaRPr lang="en-US" altLang="ko-KR" dirty="0"/>
          </a:p>
          <a:p>
            <a:r>
              <a:rPr lang="ko-KR" altLang="en-US" dirty="0" smtClean="0">
                <a:effectLst/>
              </a:rPr>
              <a:t>승전 이후 에도 막부를 개창하여 첫 쇼군 </a:t>
            </a:r>
            <a:r>
              <a:rPr lang="en-US" altLang="ko-KR" dirty="0" smtClean="0">
                <a:effectLst/>
              </a:rPr>
              <a:t>(1603</a:t>
            </a:r>
            <a:r>
              <a:rPr lang="ko-KR" altLang="en-US" dirty="0" smtClean="0">
                <a:effectLst/>
              </a:rPr>
              <a:t>년 </a:t>
            </a:r>
            <a:r>
              <a:rPr lang="en-US" altLang="ko-KR" dirty="0" smtClean="0">
                <a:effectLst/>
              </a:rPr>
              <a:t>~ 1605</a:t>
            </a:r>
            <a:r>
              <a:rPr lang="ko-KR" altLang="en-US" dirty="0" smtClean="0">
                <a:effectLst/>
              </a:rPr>
              <a:t>년</a:t>
            </a:r>
            <a:r>
              <a:rPr lang="en-US" altLang="ko-KR" dirty="0" smtClean="0">
                <a:effectLst/>
              </a:rPr>
              <a:t>)</a:t>
            </a:r>
          </a:p>
          <a:p>
            <a:endParaRPr lang="en-US" altLang="ko-KR" dirty="0"/>
          </a:p>
          <a:p>
            <a:r>
              <a:rPr lang="ko-KR" altLang="en-US" dirty="0" smtClean="0">
                <a:effectLst/>
              </a:rPr>
              <a:t>사후에 </a:t>
            </a:r>
            <a:r>
              <a:rPr lang="ko-KR" altLang="en-US" dirty="0" err="1" smtClean="0">
                <a:effectLst/>
              </a:rPr>
              <a:t>닛코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동조궁에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smtClean="0"/>
              <a:t>묻힘</a:t>
            </a:r>
            <a:r>
              <a:rPr lang="en-US" altLang="ko-KR" dirty="0" smtClean="0"/>
              <a:t>.</a:t>
            </a:r>
            <a:r>
              <a:rPr lang="en-US" altLang="ko-KR" dirty="0" smtClean="0">
                <a:effectLst/>
              </a:rPr>
              <a:t> </a:t>
            </a:r>
          </a:p>
          <a:p>
            <a:r>
              <a:rPr lang="ko-KR" altLang="en-US" dirty="0" err="1" smtClean="0">
                <a:effectLst/>
              </a:rPr>
              <a:t>도쇼다이곤겐</a:t>
            </a:r>
            <a:r>
              <a:rPr lang="en-US" altLang="ko-KR" dirty="0" smtClean="0">
                <a:effectLst/>
              </a:rPr>
              <a:t>(</a:t>
            </a:r>
            <a:r>
              <a:rPr lang="ko-KR" altLang="en-US" dirty="0" smtClean="0">
                <a:effectLst/>
              </a:rPr>
              <a:t>일본어</a:t>
            </a:r>
            <a:r>
              <a:rPr lang="en-US" altLang="ko-KR" dirty="0" smtClean="0">
                <a:effectLst/>
              </a:rPr>
              <a:t>: </a:t>
            </a:r>
            <a:r>
              <a:rPr lang="ko-KR" altLang="en-US" dirty="0" err="1" smtClean="0">
                <a:effectLst/>
              </a:rPr>
              <a:t>東照大権現</a:t>
            </a:r>
            <a:r>
              <a:rPr lang="en-US" altLang="ko-KR" dirty="0" smtClean="0">
                <a:effectLst/>
              </a:rPr>
              <a:t>)</a:t>
            </a:r>
            <a:r>
              <a:rPr lang="ko-KR" altLang="en-US" dirty="0" smtClean="0">
                <a:effectLst/>
              </a:rPr>
              <a:t>이라는 시호</a:t>
            </a:r>
            <a:endParaRPr lang="en-US" altLang="ko-KR" dirty="0" smtClean="0">
              <a:effectLst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09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>&lt;</a:t>
            </a:r>
            <a:r>
              <a:rPr lang="ko-KR" altLang="en-US" dirty="0" smtClean="0">
                <a:effectLst/>
              </a:rPr>
              <a:t>일본의 제</a:t>
            </a:r>
            <a:r>
              <a:rPr lang="en-US" altLang="ko-KR" dirty="0" smtClean="0">
                <a:effectLst/>
              </a:rPr>
              <a:t>2</a:t>
            </a:r>
            <a:r>
              <a:rPr lang="ko-KR" altLang="en-US" dirty="0" smtClean="0">
                <a:effectLst/>
              </a:rPr>
              <a:t>인자가 되다</a:t>
            </a:r>
            <a:r>
              <a:rPr lang="en-US" altLang="ko-KR" dirty="0" smtClean="0">
                <a:effectLst/>
              </a:rPr>
              <a:t>&gt;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도쿠가와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이에야스</a:t>
            </a:r>
            <a:r>
              <a:rPr lang="ko-KR" altLang="en-US" dirty="0" smtClean="0">
                <a:effectLst/>
              </a:rPr>
              <a:t>      </a:t>
            </a:r>
            <a:r>
              <a:rPr lang="ko-KR" altLang="en-US" dirty="0" err="1" smtClean="0">
                <a:effectLst/>
              </a:rPr>
              <a:t>도요토미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히데요시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95936" y="1007585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600" dirty="0" smtClean="0"/>
              <a:t>&lt;</a:t>
            </a:r>
            <a:endParaRPr lang="ko-KR" altLang="en-US" sz="9600" dirty="0"/>
          </a:p>
        </p:txBody>
      </p:sp>
      <p:sp>
        <p:nvSpPr>
          <p:cNvPr id="6" name="타원형 설명선 5"/>
          <p:cNvSpPr/>
          <p:nvPr/>
        </p:nvSpPr>
        <p:spPr>
          <a:xfrm>
            <a:off x="1691680" y="2556285"/>
            <a:ext cx="5976664" cy="3744416"/>
          </a:xfrm>
          <a:prstGeom prst="wedgeEllipseCallout">
            <a:avLst>
              <a:gd name="adj1" fmla="val -36732"/>
              <a:gd name="adj2" fmla="val -58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effectLst/>
              </a:rPr>
              <a:t>250</a:t>
            </a:r>
            <a:r>
              <a:rPr lang="ko-KR" altLang="en-US" sz="3200" dirty="0" smtClean="0">
                <a:effectLst/>
              </a:rPr>
              <a:t>만 석의 </a:t>
            </a:r>
            <a:endParaRPr lang="en-US" altLang="ko-KR" sz="3200" dirty="0" smtClean="0">
              <a:effectLst/>
            </a:endParaRPr>
          </a:p>
          <a:p>
            <a:pPr algn="ctr"/>
            <a:r>
              <a:rPr lang="ko-KR" altLang="en-US" sz="3200" dirty="0" smtClean="0">
                <a:effectLst/>
              </a:rPr>
              <a:t>최대 </a:t>
            </a:r>
            <a:r>
              <a:rPr lang="ko-KR" altLang="en-US" sz="3200" dirty="0" err="1" smtClean="0">
                <a:effectLst/>
              </a:rPr>
              <a:t>다이묘로</a:t>
            </a:r>
            <a:r>
              <a:rPr lang="ko-KR" altLang="en-US" sz="3200" dirty="0" smtClean="0">
                <a:effectLst/>
              </a:rPr>
              <a:t> 성장한 일본의 제 </a:t>
            </a:r>
            <a:r>
              <a:rPr lang="en-US" altLang="ko-KR" sz="3200" dirty="0" smtClean="0">
                <a:effectLst/>
              </a:rPr>
              <a:t>2</a:t>
            </a:r>
            <a:r>
              <a:rPr lang="ko-KR" altLang="en-US" sz="3200" dirty="0" smtClean="0">
                <a:effectLst/>
              </a:rPr>
              <a:t>인자</a:t>
            </a:r>
            <a:endParaRPr lang="en-US" altLang="ko-KR" sz="3200" dirty="0" smtClean="0">
              <a:effectLst/>
            </a:endParaRPr>
          </a:p>
          <a:p>
            <a:pPr algn="ctr"/>
            <a:endParaRPr lang="en-US" altLang="ko-KR" sz="3200" dirty="0" smtClean="0">
              <a:effectLst/>
            </a:endParaRPr>
          </a:p>
          <a:p>
            <a:pPr algn="ctr"/>
            <a:r>
              <a:rPr lang="ko-KR" altLang="en-US" sz="3200" dirty="0" smtClean="0">
                <a:effectLst/>
              </a:rPr>
              <a:t>군사력도 </a:t>
            </a:r>
            <a:endParaRPr lang="en-US" altLang="ko-KR" sz="3200" dirty="0" smtClean="0">
              <a:effectLst/>
            </a:endParaRPr>
          </a:p>
          <a:p>
            <a:pPr algn="ctr"/>
            <a:r>
              <a:rPr lang="ko-KR" altLang="en-US" sz="3200" dirty="0" smtClean="0">
                <a:effectLst/>
              </a:rPr>
              <a:t>키워놓고 있던 실력자</a:t>
            </a:r>
            <a:endParaRPr lang="ko-KR" altLang="en-US" sz="3200" dirty="0"/>
          </a:p>
        </p:txBody>
      </p:sp>
      <p:sp>
        <p:nvSpPr>
          <p:cNvPr id="7" name="포인트가 10개인 별 6"/>
          <p:cNvSpPr/>
          <p:nvPr/>
        </p:nvSpPr>
        <p:spPr>
          <a:xfrm>
            <a:off x="323528" y="2204864"/>
            <a:ext cx="2232248" cy="1944216"/>
          </a:xfrm>
          <a:prstGeom prst="star10">
            <a:avLst>
              <a:gd name="adj" fmla="val 34045"/>
              <a:gd name="hf" fmla="val 1051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 smtClean="0"/>
              <a:t>BUT</a:t>
            </a:r>
            <a:endParaRPr lang="ko-KR" alt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err="1" smtClean="0"/>
              <a:t>도쿠가와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이에야스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6457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카마쿠라</a:t>
            </a:r>
            <a:r>
              <a:rPr lang="ko-KR" altLang="en-US" dirty="0" smtClean="0"/>
              <a:t> 시대의 개관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  <a:p>
            <a:r>
              <a:rPr lang="ko-KR" altLang="en-US" dirty="0" err="1" smtClean="0"/>
              <a:t>미나모토노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요리토모</a:t>
            </a:r>
            <a:r>
              <a:rPr lang="en-US" altLang="ko-KR" dirty="0" smtClean="0"/>
              <a:t>[</a:t>
            </a:r>
            <a:r>
              <a:rPr lang="ko-KR" altLang="en-US" dirty="0" err="1" smtClean="0"/>
              <a:t>源賴朝</a:t>
            </a:r>
            <a:r>
              <a:rPr lang="en-US" altLang="ko-KR" dirty="0" smtClean="0"/>
              <a:t>]</a:t>
            </a:r>
            <a:r>
              <a:rPr lang="ko-KR" altLang="en-US" dirty="0" smtClean="0"/>
              <a:t>가 </a:t>
            </a:r>
            <a:r>
              <a:rPr lang="ko-KR" altLang="en-US" dirty="0" err="1" smtClean="0"/>
              <a:t>헤이시</a:t>
            </a:r>
            <a:r>
              <a:rPr lang="en-US" altLang="ko-KR" dirty="0" smtClean="0"/>
              <a:t>[</a:t>
            </a:r>
            <a:r>
              <a:rPr lang="ko-KR" altLang="en-US" dirty="0" err="1" smtClean="0"/>
              <a:t>平氏</a:t>
            </a:r>
            <a:r>
              <a:rPr lang="en-US" altLang="ko-KR" dirty="0" smtClean="0"/>
              <a:t>]</a:t>
            </a:r>
            <a:r>
              <a:rPr lang="ko-KR" altLang="en-US" dirty="0" smtClean="0"/>
              <a:t>를 멸망시키고 일본 최초의 부케정권</a:t>
            </a:r>
            <a:r>
              <a:rPr lang="en-US" altLang="ko-KR" dirty="0" smtClean="0"/>
              <a:t>[</a:t>
            </a:r>
            <a:r>
              <a:rPr lang="ko-KR" altLang="en-US" dirty="0" smtClean="0"/>
              <a:t>武家政權</a:t>
            </a:r>
            <a:r>
              <a:rPr lang="en-US" altLang="ko-KR" dirty="0" smtClean="0"/>
              <a:t>]</a:t>
            </a:r>
            <a:r>
              <a:rPr lang="ko-KR" altLang="en-US" dirty="0" smtClean="0"/>
              <a:t>인 </a:t>
            </a:r>
            <a:r>
              <a:rPr lang="ko-KR" altLang="en-US" dirty="0" err="1"/>
              <a:t>카</a:t>
            </a:r>
            <a:r>
              <a:rPr lang="ko-KR" altLang="en-US" dirty="0" err="1" smtClean="0"/>
              <a:t>마쿠라</a:t>
            </a:r>
            <a:r>
              <a:rPr lang="ko-KR" altLang="en-US" dirty="0" smtClean="0"/>
              <a:t> 막부를 창립한 </a:t>
            </a:r>
            <a:r>
              <a:rPr lang="en-US" altLang="ko-KR" dirty="0" smtClean="0"/>
              <a:t>1180</a:t>
            </a:r>
            <a:r>
              <a:rPr lang="ko-KR" altLang="en-US" dirty="0" smtClean="0"/>
              <a:t>년대부터 </a:t>
            </a:r>
            <a:r>
              <a:rPr lang="ko-KR" altLang="en-US" dirty="0" err="1"/>
              <a:t>카</a:t>
            </a:r>
            <a:r>
              <a:rPr lang="ko-KR" altLang="en-US" dirty="0" err="1" smtClean="0"/>
              <a:t>마쿠라</a:t>
            </a:r>
            <a:r>
              <a:rPr lang="ko-KR" altLang="en-US" dirty="0" smtClean="0"/>
              <a:t> 막부가 망한 </a:t>
            </a:r>
            <a:r>
              <a:rPr lang="en-US" altLang="ko-KR" dirty="0" smtClean="0"/>
              <a:t>1333</a:t>
            </a:r>
            <a:r>
              <a:rPr lang="ko-KR" altLang="en-US" dirty="0" smtClean="0"/>
              <a:t>년까지의 약 </a:t>
            </a:r>
            <a:r>
              <a:rPr lang="en-US" altLang="ko-KR" dirty="0" smtClean="0"/>
              <a:t>150</a:t>
            </a:r>
            <a:r>
              <a:rPr lang="ko-KR" altLang="en-US" dirty="0" smtClean="0"/>
              <a:t>년간을 막부가 있던 소재지의 이름을 따서 </a:t>
            </a:r>
            <a:r>
              <a:rPr lang="ko-KR" altLang="en-US" dirty="0" err="1"/>
              <a:t>카</a:t>
            </a:r>
            <a:r>
              <a:rPr lang="ko-KR" altLang="en-US" dirty="0" err="1" smtClean="0"/>
              <a:t>마쿠라</a:t>
            </a:r>
            <a:r>
              <a:rPr lang="ko-KR" altLang="en-US" dirty="0" smtClean="0"/>
              <a:t> 시대라고 부른다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85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>&lt; </a:t>
            </a:r>
            <a:r>
              <a:rPr lang="ko-KR" altLang="en-US" dirty="0" err="1" smtClean="0">
                <a:effectLst/>
              </a:rPr>
              <a:t>도요토미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히데요시의</a:t>
            </a:r>
            <a:r>
              <a:rPr lang="ko-KR" altLang="en-US" dirty="0" smtClean="0">
                <a:effectLst/>
              </a:rPr>
              <a:t> 죽음</a:t>
            </a:r>
            <a:r>
              <a:rPr lang="en-US" altLang="ko-KR" dirty="0" smtClean="0">
                <a:effectLst/>
              </a:rPr>
              <a:t>&gt;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ko-KR" altLang="en-US" dirty="0" err="1" smtClean="0">
                <a:effectLst/>
              </a:rPr>
              <a:t>도요토미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히데요시</a:t>
            </a:r>
            <a:r>
              <a:rPr lang="ko-KR" altLang="en-US" dirty="0" smtClean="0">
                <a:effectLst/>
              </a:rPr>
              <a:t> 죽음</a:t>
            </a:r>
            <a:endParaRPr lang="en-US" altLang="ko-KR" dirty="0" smtClean="0">
              <a:effectLst/>
            </a:endParaRPr>
          </a:p>
          <a:p>
            <a:pPr marL="0" indent="0" algn="ctr">
              <a:buNone/>
            </a:pPr>
            <a:r>
              <a:rPr lang="ko-KR" altLang="en-US" dirty="0" smtClean="0"/>
              <a:t>아들 </a:t>
            </a:r>
            <a:r>
              <a:rPr lang="ko-KR" altLang="en-US" dirty="0" err="1" smtClean="0">
                <a:effectLst/>
              </a:rPr>
              <a:t>도요토미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히데요리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[</a:t>
            </a:r>
            <a:r>
              <a:rPr lang="ko-KR" altLang="en-US" dirty="0" err="1" smtClean="0">
                <a:effectLst/>
              </a:rPr>
              <a:t>豊臣秀賴</a:t>
            </a:r>
            <a:r>
              <a:rPr lang="en-US" altLang="ko-KR" dirty="0" smtClean="0">
                <a:effectLst/>
              </a:rPr>
              <a:t>]</a:t>
            </a:r>
          </a:p>
          <a:p>
            <a:pPr marL="0" indent="0" algn="ctr">
              <a:buNone/>
            </a:pPr>
            <a:endParaRPr lang="en-US" altLang="ko-KR" dirty="0" smtClean="0">
              <a:effectLst/>
            </a:endParaRPr>
          </a:p>
          <a:p>
            <a:pPr marL="0" indent="0" algn="ctr">
              <a:buNone/>
            </a:pPr>
            <a:r>
              <a:rPr lang="ko-KR" altLang="en-US" dirty="0" smtClean="0">
                <a:effectLst/>
              </a:rPr>
              <a:t>최후에 임박해 </a:t>
            </a:r>
            <a:r>
              <a:rPr lang="ko-KR" altLang="en-US" dirty="0" err="1" smtClean="0">
                <a:effectLst/>
              </a:rPr>
              <a:t>다섯명의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다이로</a:t>
            </a:r>
            <a:r>
              <a:rPr lang="ko-KR" altLang="en-US" dirty="0" smtClean="0">
                <a:effectLst/>
              </a:rPr>
              <a:t> </a:t>
            </a:r>
            <a:r>
              <a:rPr lang="en-US" altLang="ko-KR" dirty="0" smtClean="0">
                <a:effectLst/>
              </a:rPr>
              <a:t>[</a:t>
            </a:r>
            <a:r>
              <a:rPr lang="ko-KR" altLang="en-US" dirty="0" smtClean="0">
                <a:effectLst/>
              </a:rPr>
              <a:t>大老</a:t>
            </a:r>
            <a:r>
              <a:rPr lang="en-US" altLang="ko-KR" dirty="0" smtClean="0">
                <a:effectLst/>
              </a:rPr>
              <a:t>]</a:t>
            </a:r>
            <a:endParaRPr lang="ko-KR" altLang="en-US" dirty="0"/>
          </a:p>
        </p:txBody>
      </p:sp>
      <p:sp>
        <p:nvSpPr>
          <p:cNvPr id="4" name="아래쪽 화살표 3"/>
          <p:cNvSpPr/>
          <p:nvPr/>
        </p:nvSpPr>
        <p:spPr>
          <a:xfrm>
            <a:off x="4283968" y="2780928"/>
            <a:ext cx="50405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물결 4"/>
          <p:cNvSpPr/>
          <p:nvPr/>
        </p:nvSpPr>
        <p:spPr>
          <a:xfrm>
            <a:off x="1763688" y="3933056"/>
            <a:ext cx="5760640" cy="93610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/>
              <a:t>中 </a:t>
            </a:r>
            <a:r>
              <a:rPr lang="ko-KR" altLang="en-US" sz="3600" dirty="0" err="1" smtClean="0"/>
              <a:t>도쿠가와</a:t>
            </a:r>
            <a:r>
              <a:rPr lang="ko-KR" altLang="en-US" sz="3600" dirty="0" smtClean="0"/>
              <a:t> </a:t>
            </a:r>
            <a:r>
              <a:rPr lang="ko-KR" altLang="en-US" sz="3600" dirty="0" err="1" smtClean="0"/>
              <a:t>이에야스</a:t>
            </a:r>
            <a:endParaRPr lang="ko-KR" alt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err="1" smtClean="0"/>
              <a:t>도쿠가와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이에야스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461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>&lt;</a:t>
            </a:r>
            <a:r>
              <a:rPr lang="ko-KR" altLang="en-US" dirty="0" smtClean="0">
                <a:effectLst/>
              </a:rPr>
              <a:t>권력을 차지하기까지</a:t>
            </a:r>
            <a:r>
              <a:rPr lang="en-US" altLang="ko-KR" dirty="0" smtClean="0">
                <a:effectLst/>
              </a:rPr>
              <a:t>&gt;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11560" y="1556792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effectLst/>
              </a:rPr>
              <a:t>이시다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err="1" smtClean="0">
                <a:effectLst/>
              </a:rPr>
              <a:t>미쓰나리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 </a:t>
            </a:r>
            <a:r>
              <a:rPr lang="en-US" altLang="ko-KR" sz="3600" dirty="0" smtClean="0">
                <a:effectLst/>
              </a:rPr>
              <a:t>[</a:t>
            </a:r>
            <a:r>
              <a:rPr lang="ko-KR" altLang="en-US" sz="3600" dirty="0" smtClean="0">
                <a:effectLst/>
              </a:rPr>
              <a:t>石田三成</a:t>
            </a:r>
            <a:r>
              <a:rPr lang="en-US" altLang="ko-KR" sz="3600" dirty="0" smtClean="0">
                <a:effectLst/>
              </a:rPr>
              <a:t>] </a:t>
            </a:r>
            <a:endParaRPr lang="en-US" altLang="ko-KR" sz="3600" dirty="0"/>
          </a:p>
          <a:p>
            <a:pPr algn="ctr"/>
            <a:r>
              <a:rPr lang="ko-KR" altLang="en-US" sz="3600" dirty="0" smtClean="0">
                <a:effectLst/>
              </a:rPr>
              <a:t> </a:t>
            </a:r>
            <a:r>
              <a:rPr lang="ko-KR" altLang="en-US" sz="3600" dirty="0" err="1" smtClean="0">
                <a:effectLst/>
              </a:rPr>
              <a:t>문신파</a:t>
            </a:r>
            <a:endParaRPr lang="ko-KR" altLang="en-US" sz="3600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5148064" y="1565593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effectLst/>
              </a:rPr>
              <a:t>가토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기요마사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en-US" altLang="ko-KR" sz="3600" dirty="0" smtClean="0">
                <a:effectLst/>
              </a:rPr>
              <a:t>[</a:t>
            </a:r>
            <a:r>
              <a:rPr lang="ko-KR" altLang="en-US" sz="3600" dirty="0" err="1" smtClean="0">
                <a:effectLst/>
              </a:rPr>
              <a:t>加藤淸正</a:t>
            </a:r>
            <a:r>
              <a:rPr lang="en-US" altLang="ko-KR" sz="3600" dirty="0" smtClean="0">
                <a:effectLst/>
              </a:rPr>
              <a:t>] </a:t>
            </a:r>
            <a:r>
              <a:rPr lang="ko-KR" altLang="en-US" sz="3600" dirty="0" err="1" smtClean="0">
                <a:effectLst/>
              </a:rPr>
              <a:t>무신파</a:t>
            </a:r>
            <a:r>
              <a:rPr lang="ko-KR" altLang="en-US" sz="3600" dirty="0" smtClean="0">
                <a:effectLst/>
              </a:rPr>
              <a:t> </a:t>
            </a:r>
            <a:endParaRPr lang="ko-KR" altLang="en-US" sz="3600" dirty="0"/>
          </a:p>
        </p:txBody>
      </p:sp>
      <p:sp>
        <p:nvSpPr>
          <p:cNvPr id="6" name="폭발 2 5"/>
          <p:cNvSpPr/>
          <p:nvPr/>
        </p:nvSpPr>
        <p:spPr>
          <a:xfrm>
            <a:off x="3275856" y="1341457"/>
            <a:ext cx="2664296" cy="266429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/>
              <a:t>충돌</a:t>
            </a:r>
            <a:endParaRPr lang="ko-KR" altLang="en-US" sz="4800" dirty="0"/>
          </a:p>
        </p:txBody>
      </p:sp>
      <p:sp>
        <p:nvSpPr>
          <p:cNvPr id="9" name="물결 8"/>
          <p:cNvSpPr/>
          <p:nvPr/>
        </p:nvSpPr>
        <p:spPr>
          <a:xfrm>
            <a:off x="1043608" y="4581128"/>
            <a:ext cx="7020780" cy="93610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err="1" smtClean="0"/>
              <a:t>도쿠가와</a:t>
            </a:r>
            <a:r>
              <a:rPr lang="ko-KR" altLang="en-US" sz="3600" dirty="0" smtClean="0"/>
              <a:t> </a:t>
            </a:r>
            <a:r>
              <a:rPr lang="ko-KR" altLang="en-US" sz="3600" dirty="0" err="1" smtClean="0"/>
              <a:t>이에야스의</a:t>
            </a:r>
            <a:r>
              <a:rPr lang="ko-KR" altLang="en-US" sz="3600" dirty="0" smtClean="0"/>
              <a:t> 중립노선</a:t>
            </a:r>
            <a:endParaRPr lang="ko-KR" altLang="en-US" sz="3600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611560" y="1916832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/>
              <a:t>親</a:t>
            </a:r>
            <a:endParaRPr lang="en-US" altLang="ko-KR" sz="3600" dirty="0" smtClean="0"/>
          </a:p>
          <a:p>
            <a:pPr algn="ctr"/>
            <a:r>
              <a:rPr lang="ko-KR" altLang="en-US" sz="3600" dirty="0" err="1" smtClean="0"/>
              <a:t>도요토미</a:t>
            </a:r>
            <a:endParaRPr lang="en-US" altLang="ko-KR" sz="3600" dirty="0" smtClean="0"/>
          </a:p>
          <a:p>
            <a:pPr algn="ctr"/>
            <a:r>
              <a:rPr lang="ko-KR" altLang="en-US" sz="3600" dirty="0" err="1" smtClean="0"/>
              <a:t>히데요</a:t>
            </a:r>
            <a:r>
              <a:rPr lang="ko-KR" altLang="en-US" sz="3600" dirty="0" err="1"/>
              <a:t>시</a:t>
            </a:r>
            <a:endParaRPr lang="ko-KR" altLang="en-US" sz="3600" dirty="0"/>
          </a:p>
        </p:txBody>
      </p:sp>
      <p:sp>
        <p:nvSpPr>
          <p:cNvPr id="12" name="모서리가 둥근 직사각형 11"/>
          <p:cNvSpPr/>
          <p:nvPr/>
        </p:nvSpPr>
        <p:spPr>
          <a:xfrm>
            <a:off x="5148064" y="1916832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/>
              <a:t>反</a:t>
            </a:r>
            <a:endParaRPr lang="en-US" altLang="ko-KR" sz="3600" dirty="0" smtClean="0"/>
          </a:p>
          <a:p>
            <a:pPr algn="ctr"/>
            <a:r>
              <a:rPr lang="ko-KR" altLang="en-US" sz="3600" dirty="0" err="1" smtClean="0"/>
              <a:t>도요토미</a:t>
            </a:r>
            <a:endParaRPr lang="en-US" altLang="ko-KR" sz="3600" dirty="0"/>
          </a:p>
          <a:p>
            <a:pPr algn="ctr"/>
            <a:r>
              <a:rPr lang="ko-KR" altLang="en-US" sz="3600" dirty="0" err="1" smtClean="0"/>
              <a:t>히데요시</a:t>
            </a:r>
            <a:endParaRPr lang="ko-KR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4990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>&lt;</a:t>
            </a:r>
            <a:r>
              <a:rPr lang="ko-KR" altLang="en-US" dirty="0" err="1" smtClean="0">
                <a:effectLst/>
              </a:rPr>
              <a:t>세키가하라</a:t>
            </a:r>
            <a:r>
              <a:rPr lang="ko-KR" altLang="en-US" dirty="0" smtClean="0">
                <a:effectLst/>
              </a:rPr>
              <a:t> 전투</a:t>
            </a:r>
            <a:r>
              <a:rPr lang="en-US" altLang="ko-KR" dirty="0" smtClean="0">
                <a:effectLst/>
              </a:rPr>
              <a:t>&gt;</a:t>
            </a:r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611560" y="1556792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이시다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err="1" smtClean="0">
                <a:effectLst/>
              </a:rPr>
              <a:t>미쓰나리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smtClean="0">
                <a:effectLst/>
              </a:rPr>
              <a:t> </a:t>
            </a:r>
            <a:r>
              <a:rPr lang="en-US" altLang="ko-KR" sz="3600" dirty="0" smtClean="0">
                <a:effectLst/>
              </a:rPr>
              <a:t>[</a:t>
            </a:r>
            <a:r>
              <a:rPr lang="ko-KR" altLang="en-US" sz="3600" dirty="0" smtClean="0">
                <a:effectLst/>
              </a:rPr>
              <a:t>石田三成</a:t>
            </a:r>
            <a:r>
              <a:rPr lang="en-US" altLang="ko-KR" sz="3600" dirty="0" smtClean="0">
                <a:effectLst/>
              </a:rPr>
              <a:t>]</a:t>
            </a:r>
          </a:p>
          <a:p>
            <a:pPr algn="ctr"/>
            <a:r>
              <a:rPr lang="ko-KR" altLang="en-US" sz="3600" dirty="0" smtClean="0"/>
              <a:t>서</a:t>
            </a:r>
            <a:r>
              <a:rPr lang="ko-KR" altLang="en-US" sz="3600" dirty="0"/>
              <a:t>군</a:t>
            </a:r>
            <a:r>
              <a:rPr lang="en-US" altLang="ko-KR" sz="3600" dirty="0" smtClean="0">
                <a:effectLst/>
              </a:rPr>
              <a:t> </a:t>
            </a:r>
            <a:endParaRPr lang="en-US" altLang="ko-KR" sz="3600" dirty="0"/>
          </a:p>
          <a:p>
            <a:pPr algn="ctr"/>
            <a:endParaRPr lang="ko-KR" altLang="en-US" sz="3600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5076056" y="1556792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err="1" smtClean="0">
                <a:effectLst/>
              </a:rPr>
              <a:t>도쿠가와</a:t>
            </a:r>
            <a:r>
              <a:rPr lang="ko-KR" altLang="en-US" sz="3600" dirty="0" smtClean="0">
                <a:effectLst/>
              </a:rPr>
              <a:t> 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ko-KR" altLang="en-US" sz="3600" dirty="0" err="1" smtClean="0">
                <a:effectLst/>
              </a:rPr>
              <a:t>이에야스</a:t>
            </a:r>
            <a:endParaRPr lang="en-US" altLang="ko-KR" sz="3600" dirty="0" smtClean="0">
              <a:effectLst/>
            </a:endParaRPr>
          </a:p>
          <a:p>
            <a:pPr algn="ctr"/>
            <a:r>
              <a:rPr lang="en-US" altLang="ko-KR" sz="3600" dirty="0" smtClean="0">
                <a:effectLst/>
              </a:rPr>
              <a:t>(</a:t>
            </a:r>
            <a:r>
              <a:rPr lang="ko-KR" altLang="en-US" sz="3600" dirty="0" err="1" smtClean="0">
                <a:effectLst/>
              </a:rPr>
              <a:t>德川家康</a:t>
            </a:r>
            <a:r>
              <a:rPr lang="en-US" altLang="ko-KR" sz="3600" dirty="0" smtClean="0">
                <a:effectLst/>
              </a:rPr>
              <a:t>)</a:t>
            </a:r>
          </a:p>
          <a:p>
            <a:pPr algn="ctr"/>
            <a:r>
              <a:rPr lang="ko-KR" altLang="en-US" sz="3600" dirty="0" smtClean="0"/>
              <a:t>동</a:t>
            </a:r>
            <a:r>
              <a:rPr lang="ko-KR" altLang="en-US" sz="3600" dirty="0"/>
              <a:t>군</a:t>
            </a:r>
          </a:p>
        </p:txBody>
      </p:sp>
      <p:sp>
        <p:nvSpPr>
          <p:cNvPr id="6" name="폭발 2 5"/>
          <p:cNvSpPr/>
          <p:nvPr/>
        </p:nvSpPr>
        <p:spPr>
          <a:xfrm>
            <a:off x="3131840" y="1352291"/>
            <a:ext cx="2664296" cy="266429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/>
              <a:t>충돌</a:t>
            </a:r>
            <a:endParaRPr lang="ko-KR" altLang="en-US" sz="4800" dirty="0"/>
          </a:p>
        </p:txBody>
      </p:sp>
      <p:sp>
        <p:nvSpPr>
          <p:cNvPr id="7" name="곱셈 기호 6"/>
          <p:cNvSpPr/>
          <p:nvPr/>
        </p:nvSpPr>
        <p:spPr>
          <a:xfrm>
            <a:off x="539552" y="332656"/>
            <a:ext cx="3240360" cy="4608512"/>
          </a:xfrm>
          <a:prstGeom prst="mathMultiply">
            <a:avLst>
              <a:gd name="adj1" fmla="val 682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259632" y="3861048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i="1" u="sng" dirty="0" err="1" smtClean="0">
                <a:solidFill>
                  <a:srgbClr val="FF0000"/>
                </a:solidFill>
              </a:rPr>
              <a:t>세키가하라</a:t>
            </a:r>
            <a:r>
              <a:rPr lang="ko-KR" altLang="en-US" sz="6000" i="1" u="sng" dirty="0" smtClean="0">
                <a:solidFill>
                  <a:srgbClr val="FF0000"/>
                </a:solidFill>
              </a:rPr>
              <a:t> 전투</a:t>
            </a:r>
            <a:endParaRPr lang="ko-KR" altLang="en-US" sz="6000" i="1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err="1" smtClean="0"/>
              <a:t>도쿠가와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이에야스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803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effectLst/>
              </a:rPr>
              <a:t>&lt; </a:t>
            </a:r>
            <a:r>
              <a:rPr lang="ko-KR" altLang="en-US" dirty="0" smtClean="0">
                <a:effectLst/>
              </a:rPr>
              <a:t>에도 </a:t>
            </a:r>
            <a:r>
              <a:rPr lang="ko-KR" altLang="en-US" dirty="0" err="1" smtClean="0">
                <a:effectLst/>
              </a:rPr>
              <a:t>바쿠후를</a:t>
            </a:r>
            <a:r>
              <a:rPr lang="ko-KR" altLang="en-US" dirty="0" smtClean="0">
                <a:effectLst/>
              </a:rPr>
              <a:t> 열다</a:t>
            </a:r>
            <a:r>
              <a:rPr lang="en-US" altLang="ko-KR" dirty="0" smtClean="0">
                <a:effectLst/>
              </a:rPr>
              <a:t>&gt;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458852" cy="4248743"/>
          </a:xfrm>
          <a:prstGeom prst="rect">
            <a:avLst/>
          </a:prstGeom>
        </p:spPr>
      </p:pic>
      <p:sp>
        <p:nvSpPr>
          <p:cNvPr id="8" name="타원형 설명선 7"/>
          <p:cNvSpPr/>
          <p:nvPr/>
        </p:nvSpPr>
        <p:spPr>
          <a:xfrm>
            <a:off x="467544" y="1412776"/>
            <a:ext cx="6048672" cy="2268387"/>
          </a:xfrm>
          <a:prstGeom prst="wedgeEllipseCallout">
            <a:avLst>
              <a:gd name="adj1" fmla="val 41414"/>
              <a:gd name="adj2" fmla="val 659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200" dirty="0" smtClean="0"/>
              <a:t>1) </a:t>
            </a:r>
            <a:r>
              <a:rPr lang="ko-KR" altLang="en-US" sz="2200" dirty="0" smtClean="0"/>
              <a:t>실질적인 일본의 수도</a:t>
            </a:r>
            <a:endParaRPr lang="en-US" altLang="ko-KR" sz="2200" dirty="0" smtClean="0"/>
          </a:p>
          <a:p>
            <a:pPr algn="ctr"/>
            <a:r>
              <a:rPr lang="en-US" altLang="ko-KR" sz="2200" dirty="0" smtClean="0"/>
              <a:t>2) </a:t>
            </a:r>
            <a:r>
              <a:rPr lang="ko-KR" altLang="en-US" sz="2200" dirty="0" smtClean="0"/>
              <a:t>제도 개편 </a:t>
            </a:r>
            <a:r>
              <a:rPr lang="en-US" altLang="ko-KR" sz="2200" dirty="0" smtClean="0"/>
              <a:t>– </a:t>
            </a:r>
            <a:r>
              <a:rPr lang="ko-KR" altLang="en-US" sz="2200" dirty="0" err="1" smtClean="0"/>
              <a:t>다이묘</a:t>
            </a:r>
            <a:r>
              <a:rPr lang="ko-KR" altLang="en-US" sz="2200" dirty="0" smtClean="0"/>
              <a:t> 새로 임명</a:t>
            </a:r>
            <a:endParaRPr lang="en-US" altLang="ko-KR" sz="2200" dirty="0" smtClean="0"/>
          </a:p>
          <a:p>
            <a:pPr algn="ctr"/>
            <a:r>
              <a:rPr lang="en-US" altLang="ko-KR" sz="2200" dirty="0" smtClean="0"/>
              <a:t>3) </a:t>
            </a:r>
            <a:r>
              <a:rPr lang="ko-KR" altLang="en-US" sz="2200" dirty="0" smtClean="0"/>
              <a:t>사농공상 엄격 분리</a:t>
            </a:r>
            <a:endParaRPr lang="en-US" altLang="ko-KR" sz="2200" dirty="0" smtClean="0"/>
          </a:p>
          <a:p>
            <a:pPr algn="ctr"/>
            <a:r>
              <a:rPr lang="en-US" altLang="ko-KR" sz="2200" dirty="0" smtClean="0"/>
              <a:t>4) </a:t>
            </a:r>
            <a:r>
              <a:rPr lang="ko-KR" altLang="en-US" sz="2200" dirty="0" smtClean="0"/>
              <a:t>토지의 재 분배</a:t>
            </a:r>
            <a:endParaRPr lang="en-US" altLang="ko-KR" sz="2200" dirty="0"/>
          </a:p>
          <a:p>
            <a:pPr algn="ctr"/>
            <a:r>
              <a:rPr lang="en-US" altLang="ko-KR" sz="2200" dirty="0" smtClean="0"/>
              <a:t>5) </a:t>
            </a:r>
            <a:r>
              <a:rPr lang="ko-KR" altLang="en-US" sz="2200" dirty="0" smtClean="0"/>
              <a:t>쇄국정책</a:t>
            </a:r>
            <a:endParaRPr lang="ko-KR" altLang="en-US" sz="2200" dirty="0"/>
          </a:p>
        </p:txBody>
      </p:sp>
      <p:sp>
        <p:nvSpPr>
          <p:cNvPr id="9" name="타원 8"/>
          <p:cNvSpPr/>
          <p:nvPr/>
        </p:nvSpPr>
        <p:spPr>
          <a:xfrm>
            <a:off x="6012160" y="3789040"/>
            <a:ext cx="720080" cy="720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>
                <a:solidFill>
                  <a:schemeClr val="tx1"/>
                </a:solidFill>
              </a:rPr>
              <a:t>에</a:t>
            </a:r>
            <a:r>
              <a:rPr lang="ko-KR" altLang="en-US" b="1" dirty="0">
                <a:solidFill>
                  <a:schemeClr val="tx1"/>
                </a:solidFill>
              </a:rPr>
              <a:t>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err="1" smtClean="0"/>
              <a:t>도쿠가와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이에야스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9271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effectLst/>
              </a:rPr>
              <a:t>&lt; </a:t>
            </a:r>
            <a:r>
              <a:rPr lang="ko-KR" altLang="en-US" dirty="0" err="1" smtClean="0">
                <a:effectLst/>
              </a:rPr>
              <a:t>오사카성</a:t>
            </a:r>
            <a:r>
              <a:rPr lang="ko-KR" altLang="en-US" dirty="0" smtClean="0">
                <a:effectLst/>
              </a:rPr>
              <a:t> 공격 </a:t>
            </a:r>
            <a:r>
              <a:rPr lang="en-US" altLang="ko-KR" dirty="0" smtClean="0">
                <a:effectLst/>
              </a:rPr>
              <a:t>– </a:t>
            </a:r>
            <a:br>
              <a:rPr lang="en-US" altLang="ko-KR" dirty="0" smtClean="0">
                <a:effectLst/>
              </a:rPr>
            </a:br>
            <a:r>
              <a:rPr lang="ko-KR" altLang="en-US" dirty="0" err="1" smtClean="0">
                <a:effectLst/>
              </a:rPr>
              <a:t>도요토미</a:t>
            </a:r>
            <a:r>
              <a:rPr lang="ko-KR" altLang="en-US" dirty="0" smtClean="0">
                <a:effectLst/>
              </a:rPr>
              <a:t> 세력을 뿌리뽑다 </a:t>
            </a:r>
            <a:r>
              <a:rPr lang="en-US" altLang="ko-KR" dirty="0" smtClean="0">
                <a:effectLst/>
              </a:rPr>
              <a:t>&gt;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667678" y="1600076"/>
            <a:ext cx="3384376" cy="4608512"/>
            <a:chOff x="615194" y="1484784"/>
            <a:chExt cx="3384376" cy="4608512"/>
          </a:xfrm>
        </p:grpSpPr>
        <p:sp>
          <p:nvSpPr>
            <p:cNvPr id="5" name="순서도: 자기 디스크 4"/>
            <p:cNvSpPr/>
            <p:nvPr/>
          </p:nvSpPr>
          <p:spPr>
            <a:xfrm>
              <a:off x="615194" y="3501008"/>
              <a:ext cx="3384376" cy="2592288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800" dirty="0" err="1" smtClean="0"/>
                <a:t>오사카성</a:t>
              </a:r>
              <a:endParaRPr lang="en-US" altLang="ko-KR" sz="28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ko-KR" altLang="en-US" sz="2800" dirty="0" err="1" smtClean="0"/>
                <a:t>도요토미</a:t>
              </a:r>
              <a:r>
                <a:rPr lang="ko-KR" altLang="en-US" sz="2800" dirty="0" smtClean="0"/>
                <a:t> </a:t>
              </a:r>
              <a:r>
                <a:rPr lang="ko-KR" altLang="en-US" sz="2800" dirty="0" err="1" smtClean="0"/>
                <a:t>히데요리</a:t>
              </a:r>
              <a:endParaRPr lang="en-US" altLang="ko-KR" sz="2800" dirty="0" smtClean="0"/>
            </a:p>
            <a:p>
              <a:pPr algn="ctr"/>
              <a:r>
                <a:rPr lang="en-US" altLang="ko-KR" sz="2800" dirty="0" smtClean="0"/>
                <a:t>(</a:t>
              </a:r>
              <a:r>
                <a:rPr lang="ko-KR" altLang="en-US" sz="2800" dirty="0" err="1" smtClean="0"/>
                <a:t>히데요시의</a:t>
              </a:r>
              <a:r>
                <a:rPr lang="ko-KR" altLang="en-US" sz="2800" dirty="0" smtClean="0"/>
                <a:t> 아들</a:t>
              </a:r>
              <a:r>
                <a:rPr lang="en-US" altLang="ko-KR" sz="2800" dirty="0" smtClean="0"/>
                <a:t>)</a:t>
              </a:r>
              <a:endParaRPr lang="ko-KR" altLang="en-US" sz="2800" dirty="0"/>
            </a:p>
          </p:txBody>
        </p:sp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484784"/>
              <a:ext cx="2095500" cy="2628900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00076"/>
            <a:ext cx="3024336" cy="258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타원형 설명선 8"/>
          <p:cNvSpPr/>
          <p:nvPr/>
        </p:nvSpPr>
        <p:spPr>
          <a:xfrm>
            <a:off x="3403357" y="2223170"/>
            <a:ext cx="2448272" cy="1421854"/>
          </a:xfrm>
          <a:prstGeom prst="wedgeEllipseCallout">
            <a:avLst>
              <a:gd name="adj1" fmla="val 82543"/>
              <a:gd name="adj2" fmla="val -74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/>
              <a:t>호고지</a:t>
            </a:r>
            <a:r>
              <a:rPr lang="ko-KR" altLang="en-US" sz="2800" dirty="0" smtClean="0"/>
              <a:t> </a:t>
            </a:r>
            <a:endParaRPr lang="en-US" altLang="ko-KR" sz="2800" dirty="0" smtClean="0"/>
          </a:p>
          <a:p>
            <a:pPr algn="ctr"/>
            <a:r>
              <a:rPr lang="en-US" altLang="ko-KR" sz="2800" dirty="0" smtClean="0"/>
              <a:t>[</a:t>
            </a:r>
            <a:r>
              <a:rPr lang="ko-KR" altLang="en-US" sz="2800" dirty="0" err="1"/>
              <a:t>方廣寺</a:t>
            </a:r>
            <a:r>
              <a:rPr lang="en-US" altLang="ko-KR" sz="2800" dirty="0"/>
              <a:t>] </a:t>
            </a:r>
            <a:endParaRPr lang="en-US" altLang="ko-KR" sz="2800" dirty="0" smtClean="0"/>
          </a:p>
          <a:p>
            <a:pPr algn="ctr"/>
            <a:r>
              <a:rPr lang="ko-KR" altLang="en-US" sz="2800" dirty="0" smtClean="0"/>
              <a:t>건</a:t>
            </a:r>
            <a:r>
              <a:rPr lang="ko-KR" altLang="en-US" sz="2800" dirty="0"/>
              <a:t>설</a:t>
            </a:r>
          </a:p>
        </p:txBody>
      </p:sp>
      <p:sp>
        <p:nvSpPr>
          <p:cNvPr id="10" name="물결 9"/>
          <p:cNvSpPr/>
          <p:nvPr/>
        </p:nvSpPr>
        <p:spPr>
          <a:xfrm>
            <a:off x="4047795" y="3703290"/>
            <a:ext cx="4628661" cy="244827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/>
              <a:t>國家安康</a:t>
            </a:r>
            <a:r>
              <a:rPr lang="ko-KR" altLang="en-US" sz="2000" dirty="0"/>
              <a:t> </a:t>
            </a:r>
            <a:r>
              <a:rPr lang="ko-KR" altLang="en-US" sz="2000" dirty="0" err="1"/>
              <a:t>君臣豊樂</a:t>
            </a:r>
            <a:r>
              <a:rPr lang="ko-KR" altLang="en-US" sz="2000" dirty="0"/>
              <a:t> 子孫繁昌 </a:t>
            </a:r>
            <a:endParaRPr lang="en-US" altLang="ko-KR" sz="2000" dirty="0" smtClean="0"/>
          </a:p>
          <a:p>
            <a:pPr algn="ctr"/>
            <a:r>
              <a:rPr lang="ko-KR" altLang="en-US" sz="2000" dirty="0" smtClean="0"/>
              <a:t>국가는 </a:t>
            </a:r>
            <a:r>
              <a:rPr lang="ko-KR" altLang="en-US" sz="2000" dirty="0"/>
              <a:t>평안하고</a:t>
            </a:r>
            <a:r>
              <a:rPr lang="en-US" altLang="ko-KR" sz="2000" dirty="0"/>
              <a:t>, </a:t>
            </a:r>
            <a:r>
              <a:rPr lang="ko-KR" altLang="en-US" sz="2000" dirty="0"/>
              <a:t>군신은 즐거우며</a:t>
            </a:r>
            <a:r>
              <a:rPr lang="en-US" altLang="ko-KR" sz="2000" dirty="0" smtClean="0"/>
              <a:t>,</a:t>
            </a:r>
          </a:p>
          <a:p>
            <a:pPr algn="ctr"/>
            <a:r>
              <a:rPr lang="en-US" altLang="ko-KR" sz="2000" dirty="0" smtClean="0"/>
              <a:t> </a:t>
            </a:r>
            <a:r>
              <a:rPr lang="ko-KR" altLang="en-US" sz="2000" dirty="0"/>
              <a:t>자손은 번창하리</a:t>
            </a:r>
            <a:r>
              <a:rPr lang="en-US" altLang="ko-KR" sz="2000" dirty="0"/>
              <a:t>!</a:t>
            </a:r>
            <a:endParaRPr lang="ko-KR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896" y="10668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i="1" err="1" smtClean="0"/>
              <a:t>도쿠가와</a:t>
            </a:r>
            <a:r>
              <a:rPr lang="ko-KR" altLang="en-US" sz="1600" i="1" dirty="0" smtClean="0"/>
              <a:t> </a:t>
            </a:r>
            <a:r>
              <a:rPr lang="ko-KR" altLang="en-US" sz="1600" i="1" dirty="0" err="1" smtClean="0"/>
              <a:t>이에야스</a:t>
            </a:r>
            <a:endParaRPr lang="ko-KR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369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224136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영웅들의 라이벌 그에 관한 전투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8676456" cy="3937992"/>
          </a:xfrm>
        </p:spPr>
        <p:txBody>
          <a:bodyPr/>
          <a:lstStyle/>
          <a:p>
            <a:r>
              <a:rPr lang="ko-KR" altLang="en-US" sz="3600" dirty="0" err="1" smtClean="0">
                <a:solidFill>
                  <a:schemeClr val="tx1"/>
                </a:solidFill>
              </a:rPr>
              <a:t>미나모토</a:t>
            </a:r>
            <a:r>
              <a:rPr lang="ko-KR" altLang="en-US" sz="3600" dirty="0" smtClean="0">
                <a:solidFill>
                  <a:schemeClr val="tx1"/>
                </a:solidFill>
              </a:rPr>
              <a:t> </a:t>
            </a:r>
            <a:r>
              <a:rPr lang="ko-KR" altLang="en-US" sz="3600" dirty="0" err="1" smtClean="0">
                <a:solidFill>
                  <a:schemeClr val="tx1"/>
                </a:solidFill>
              </a:rPr>
              <a:t>요리토모</a:t>
            </a:r>
            <a:r>
              <a:rPr lang="ko-KR" altLang="en-US" sz="3600" dirty="0" smtClean="0">
                <a:solidFill>
                  <a:schemeClr val="tx1"/>
                </a:solidFill>
              </a:rPr>
              <a:t>  </a:t>
            </a:r>
            <a:r>
              <a:rPr lang="en-US" altLang="ko-KR" sz="3600" dirty="0" smtClean="0">
                <a:solidFill>
                  <a:schemeClr val="tx1"/>
                </a:solidFill>
              </a:rPr>
              <a:t>vs </a:t>
            </a:r>
            <a:r>
              <a:rPr lang="ko-KR" altLang="en-US" sz="3600" dirty="0" smtClean="0">
                <a:solidFill>
                  <a:schemeClr val="tx1"/>
                </a:solidFill>
              </a:rPr>
              <a:t>다이라 가문</a:t>
            </a:r>
            <a:endParaRPr lang="en-US" altLang="ko-KR" sz="3600" dirty="0" smtClean="0">
              <a:solidFill>
                <a:schemeClr val="tx1"/>
              </a:solidFill>
            </a:endParaRPr>
          </a:p>
          <a:p>
            <a:endParaRPr lang="en-US" altLang="ko-KR" sz="3600" dirty="0" smtClean="0">
              <a:solidFill>
                <a:schemeClr val="tx1"/>
              </a:solidFill>
            </a:endParaRPr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2896"/>
            <a:ext cx="2714164" cy="311193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535075"/>
            <a:ext cx="3353268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/>
              <a:t>호겐의</a:t>
            </a:r>
            <a:r>
              <a:rPr lang="ko-KR" altLang="en-US" dirty="0" smtClean="0"/>
              <a:t> 난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8453438" cy="3762375"/>
          </a:xfrm>
        </p:spPr>
      </p:pic>
      <p:sp>
        <p:nvSpPr>
          <p:cNvPr id="9" name="내용 개체 틀 8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118237"/>
            <a:ext cx="4487291" cy="379893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18237"/>
            <a:ext cx="3960440" cy="37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헤이지</a:t>
            </a:r>
            <a:r>
              <a:rPr lang="ko-KR" altLang="en-US" dirty="0" smtClean="0"/>
              <a:t> 정변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424936" cy="5267472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40768"/>
            <a:ext cx="4212523" cy="524957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60" y="1340768"/>
            <a:ext cx="4271896" cy="52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6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다이라 토벌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3620005" cy="3772427"/>
          </a:xfrm>
        </p:spPr>
      </p:pic>
      <p:sp>
        <p:nvSpPr>
          <p:cNvPr id="8" name="오각형 7"/>
          <p:cNvSpPr/>
          <p:nvPr/>
        </p:nvSpPr>
        <p:spPr>
          <a:xfrm>
            <a:off x="3995936" y="2967335"/>
            <a:ext cx="1812548" cy="923330"/>
          </a:xfrm>
          <a:prstGeom prst="homePlate">
            <a:avLst>
              <a:gd name="adj" fmla="val 0"/>
            </a:avLst>
          </a:prstGeom>
          <a:noFill/>
        </p:spPr>
        <p:txBody>
          <a:bodyPr wrap="none" lIns="91440" tIns="45720" rIns="91440" bIns="45720">
            <a:spAutoFit/>
            <a:scene3d>
              <a:camera prst="isometricLeftDown"/>
              <a:lightRig rig="threePt" dir="t"/>
            </a:scene3d>
          </a:bodyPr>
          <a:lstStyle/>
          <a:p>
            <a:pPr algn="ctr"/>
            <a:r>
              <a:rPr lang="ko-KR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  <a:t>교지</a:t>
            </a:r>
            <a:endParaRPr lang="en-US" altLang="ko-KR" sz="54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52" y="260648"/>
            <a:ext cx="2524734" cy="24928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52" y="2967335"/>
            <a:ext cx="2524734" cy="207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단노우라</a:t>
            </a:r>
            <a:r>
              <a:rPr lang="ko-KR" altLang="en-US" dirty="0" smtClean="0"/>
              <a:t> 전투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6164569" cy="4025372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53" y="692696"/>
            <a:ext cx="2232248" cy="42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미나모토노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요리토모</a:t>
            </a:r>
            <a:endParaRPr lang="ko-KR" altLang="en-US" dirty="0"/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smtClean="0">
                <a:effectLst/>
              </a:rPr>
              <a:t>출생</a:t>
            </a:r>
            <a:r>
              <a:rPr lang="en-US" altLang="ko-KR" sz="2000" dirty="0" smtClean="0">
                <a:effectLst/>
              </a:rPr>
              <a:t>: 1147</a:t>
            </a:r>
            <a:r>
              <a:rPr lang="ko-KR" altLang="en-US" sz="2000" dirty="0" smtClean="0">
                <a:effectLst/>
              </a:rPr>
              <a:t>년 </a:t>
            </a:r>
            <a:r>
              <a:rPr lang="en-US" altLang="ko-KR" sz="2000" dirty="0" smtClean="0">
                <a:effectLst/>
              </a:rPr>
              <a:t>5</a:t>
            </a:r>
            <a:r>
              <a:rPr lang="ko-KR" altLang="en-US" sz="2000" dirty="0" smtClean="0">
                <a:effectLst/>
              </a:rPr>
              <a:t>월 </a:t>
            </a:r>
            <a:r>
              <a:rPr lang="en-US" altLang="ko-KR" sz="2000" dirty="0" smtClean="0">
                <a:effectLst/>
              </a:rPr>
              <a:t>9</a:t>
            </a:r>
            <a:r>
              <a:rPr lang="ko-KR" altLang="en-US" sz="2000" dirty="0" smtClean="0">
                <a:effectLst/>
              </a:rPr>
              <a:t>일</a:t>
            </a:r>
            <a:r>
              <a:rPr lang="en-US" altLang="ko-KR" sz="2000" dirty="0" smtClean="0">
                <a:effectLst/>
              </a:rPr>
              <a:t>, </a:t>
            </a:r>
            <a:r>
              <a:rPr lang="ko-KR" altLang="en-US" sz="2000" dirty="0" err="1" smtClean="0"/>
              <a:t>오와리</a:t>
            </a:r>
            <a:r>
              <a:rPr lang="ko-KR" altLang="en-US" sz="2000" dirty="0" smtClean="0"/>
              <a:t> 국</a:t>
            </a:r>
            <a:endParaRPr lang="ko-KR" altLang="en-US" sz="2000" dirty="0" smtClean="0">
              <a:effectLst/>
            </a:endParaRPr>
          </a:p>
          <a:p>
            <a:r>
              <a:rPr lang="ko-KR" altLang="en-US" sz="2000" dirty="0" smtClean="0"/>
              <a:t>사망</a:t>
            </a:r>
            <a:r>
              <a:rPr lang="en-US" altLang="ko-KR" sz="2000" dirty="0" smtClean="0">
                <a:effectLst/>
              </a:rPr>
              <a:t>: 1199</a:t>
            </a:r>
            <a:r>
              <a:rPr lang="ko-KR" altLang="en-US" sz="2000" dirty="0" smtClean="0">
                <a:effectLst/>
              </a:rPr>
              <a:t>년 </a:t>
            </a:r>
            <a:r>
              <a:rPr lang="en-US" altLang="ko-KR" sz="2000" dirty="0" smtClean="0">
                <a:effectLst/>
              </a:rPr>
              <a:t>2</a:t>
            </a:r>
            <a:r>
              <a:rPr lang="ko-KR" altLang="en-US" sz="2000" dirty="0" smtClean="0">
                <a:effectLst/>
              </a:rPr>
              <a:t>월 </a:t>
            </a:r>
            <a:r>
              <a:rPr lang="en-US" altLang="ko-KR" sz="2000" dirty="0" smtClean="0">
                <a:effectLst/>
              </a:rPr>
              <a:t>9</a:t>
            </a:r>
            <a:r>
              <a:rPr lang="ko-KR" altLang="en-US" sz="2000" dirty="0" smtClean="0">
                <a:effectLst/>
              </a:rPr>
              <a:t>일</a:t>
            </a:r>
          </a:p>
          <a:p>
            <a:r>
              <a:rPr lang="ko-KR" altLang="en-US" sz="2000" dirty="0" smtClean="0">
                <a:effectLst/>
              </a:rPr>
              <a:t>국적</a:t>
            </a:r>
            <a:r>
              <a:rPr lang="en-US" altLang="ko-KR" sz="2000" dirty="0" smtClean="0">
                <a:effectLst/>
              </a:rPr>
              <a:t>: </a:t>
            </a:r>
            <a:r>
              <a:rPr lang="ko-KR" altLang="en-US" sz="2000" dirty="0" smtClean="0">
                <a:effectLst/>
              </a:rPr>
              <a:t>일본 제국</a:t>
            </a:r>
          </a:p>
          <a:p>
            <a:r>
              <a:rPr lang="ko-KR" altLang="en-US" sz="2000" dirty="0" smtClean="0">
                <a:effectLst/>
              </a:rPr>
              <a:t>부모</a:t>
            </a:r>
            <a:r>
              <a:rPr lang="en-US" altLang="ko-KR" sz="2000" dirty="0" smtClean="0">
                <a:effectLst/>
              </a:rPr>
              <a:t>: </a:t>
            </a:r>
            <a:r>
              <a:rPr lang="ko-KR" altLang="en-US" sz="2000" dirty="0" err="1" smtClean="0">
                <a:effectLst/>
              </a:rPr>
              <a:t>미나모토노</a:t>
            </a:r>
            <a:r>
              <a:rPr lang="ko-KR" altLang="en-US" sz="2000" dirty="0" smtClean="0">
                <a:effectLst/>
              </a:rPr>
              <a:t> </a:t>
            </a:r>
            <a:r>
              <a:rPr lang="ko-KR" altLang="en-US" sz="2000" dirty="0" err="1" smtClean="0">
                <a:effectLst/>
              </a:rPr>
              <a:t>요시토모</a:t>
            </a:r>
            <a:endParaRPr lang="en-US" altLang="ko-KR" sz="2000" dirty="0" smtClean="0">
              <a:effectLst/>
            </a:endParaRPr>
          </a:p>
          <a:p>
            <a:r>
              <a:rPr lang="ko-KR" altLang="en-US" sz="2000" dirty="0" smtClean="0"/>
              <a:t>직업</a:t>
            </a:r>
            <a:r>
              <a:rPr lang="en-US" altLang="ko-KR" sz="2000" dirty="0" smtClean="0">
                <a:effectLst/>
              </a:rPr>
              <a:t>: </a:t>
            </a:r>
            <a:r>
              <a:rPr lang="ko-KR" altLang="en-US" sz="2000" dirty="0" smtClean="0">
                <a:effectLst/>
              </a:rPr>
              <a:t>사무라이</a:t>
            </a:r>
          </a:p>
          <a:p>
            <a:r>
              <a:rPr lang="ko-KR" altLang="en-US" sz="2000" dirty="0" smtClean="0"/>
              <a:t>배우자</a:t>
            </a:r>
            <a:r>
              <a:rPr lang="en-US" altLang="ko-KR" sz="2000" dirty="0" smtClean="0">
                <a:effectLst/>
              </a:rPr>
              <a:t>: </a:t>
            </a:r>
            <a:r>
              <a:rPr lang="ko-KR" altLang="en-US" sz="2000" dirty="0"/>
              <a:t>호조 </a:t>
            </a:r>
            <a:r>
              <a:rPr lang="ko-KR" altLang="en-US" sz="2000" dirty="0" err="1" smtClean="0"/>
              <a:t>마사코</a:t>
            </a:r>
            <a:r>
              <a:rPr lang="ko-KR" altLang="en-US" sz="2000" dirty="0" smtClean="0">
                <a:effectLst/>
              </a:rPr>
              <a:t> </a:t>
            </a:r>
            <a:r>
              <a:rPr lang="en-US" altLang="ko-KR" sz="2000" dirty="0" smtClean="0">
                <a:effectLst/>
              </a:rPr>
              <a:t>(1179</a:t>
            </a:r>
            <a:r>
              <a:rPr lang="ko-KR" altLang="en-US" sz="2000" dirty="0" smtClean="0">
                <a:effectLst/>
              </a:rPr>
              <a:t>년</a:t>
            </a:r>
            <a:r>
              <a:rPr lang="en-US" altLang="ko-KR" sz="2000" dirty="0" smtClean="0">
                <a:effectLst/>
              </a:rPr>
              <a:t>–1199</a:t>
            </a:r>
            <a:r>
              <a:rPr lang="ko-KR" altLang="en-US" sz="2000" dirty="0" smtClean="0">
                <a:effectLst/>
              </a:rPr>
              <a:t>년</a:t>
            </a:r>
            <a:r>
              <a:rPr lang="en-US" altLang="ko-KR" sz="2000" dirty="0" smtClean="0">
                <a:effectLst/>
              </a:rPr>
              <a:t>)</a:t>
            </a:r>
          </a:p>
          <a:p>
            <a:r>
              <a:rPr lang="ko-KR" altLang="en-US" sz="2000" dirty="0" smtClean="0"/>
              <a:t>자녀</a:t>
            </a:r>
            <a:r>
              <a:rPr lang="en-US" altLang="ko-KR" sz="2000" dirty="0" smtClean="0">
                <a:effectLst/>
              </a:rPr>
              <a:t>: </a:t>
            </a:r>
            <a:r>
              <a:rPr lang="ko-KR" altLang="en-US" sz="2000" dirty="0" err="1"/>
              <a:t>미나모토노</a:t>
            </a:r>
            <a:r>
              <a:rPr lang="ko-KR" altLang="en-US" sz="2000" dirty="0"/>
              <a:t> </a:t>
            </a:r>
            <a:r>
              <a:rPr lang="ko-KR" altLang="en-US" sz="2000" dirty="0" err="1"/>
              <a:t>사네토모</a:t>
            </a:r>
            <a:r>
              <a:rPr lang="en-US" altLang="ko-KR" sz="2000" dirty="0" smtClean="0">
                <a:effectLst/>
              </a:rPr>
              <a:t>, </a:t>
            </a:r>
          </a:p>
          <a:p>
            <a:pPr marL="0" indent="0">
              <a:buNone/>
            </a:pPr>
            <a:r>
              <a:rPr lang="en-US" altLang="ko-KR" sz="2000" dirty="0"/>
              <a:t> </a:t>
            </a:r>
            <a:r>
              <a:rPr lang="en-US" altLang="ko-KR" sz="2000" dirty="0" smtClean="0"/>
              <a:t>          </a:t>
            </a:r>
            <a:r>
              <a:rPr lang="ko-KR" altLang="en-US" sz="2000" dirty="0" err="1" smtClean="0"/>
              <a:t>미나모토노</a:t>
            </a:r>
            <a:r>
              <a:rPr lang="ko-KR" altLang="en-US" sz="2000" dirty="0" smtClean="0"/>
              <a:t> </a:t>
            </a:r>
            <a:r>
              <a:rPr lang="ko-KR" altLang="en-US" sz="2000" dirty="0" err="1"/>
              <a:t>요리이에</a:t>
            </a:r>
            <a:endParaRPr lang="ko-KR" altLang="en-US" sz="2000" dirty="0" smtClean="0">
              <a:effectLst/>
            </a:endParaRPr>
          </a:p>
          <a:p>
            <a:r>
              <a:rPr lang="ko-KR" altLang="en-US" sz="2000" dirty="0"/>
              <a:t>형제자매</a:t>
            </a:r>
            <a:r>
              <a:rPr lang="en-US" altLang="ko-KR" sz="2000" dirty="0" smtClean="0">
                <a:effectLst/>
              </a:rPr>
              <a:t>: </a:t>
            </a:r>
            <a:r>
              <a:rPr lang="ko-KR" altLang="en-US" sz="2000" dirty="0" err="1"/>
              <a:t>미나모토노</a:t>
            </a:r>
            <a:r>
              <a:rPr lang="ko-KR" altLang="en-US" sz="2000" dirty="0"/>
              <a:t> </a:t>
            </a:r>
            <a:r>
              <a:rPr lang="ko-KR" altLang="en-US" sz="2000" dirty="0" err="1" smtClean="0"/>
              <a:t>요시쓰네</a:t>
            </a:r>
            <a:endParaRPr lang="ko-KR" altLang="en-US" sz="2000" dirty="0" smtClean="0">
              <a:effectLst/>
            </a:endParaRPr>
          </a:p>
        </p:txBody>
      </p:sp>
      <p:pic>
        <p:nvPicPr>
          <p:cNvPr id="1026" name="Picture 2" descr="C:\Users\user\Desktop\200px-Minamoto_no_Yorito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99327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 </a:t>
            </a:r>
            <a:r>
              <a:rPr lang="en-US" altLang="ko-KR" dirty="0" smtClean="0"/>
              <a:t>             </a:t>
            </a:r>
            <a:r>
              <a:rPr lang="ko-KR" altLang="en-US" dirty="0" smtClean="0"/>
              <a:t>오다 </a:t>
            </a:r>
            <a:r>
              <a:rPr lang="ko-KR" altLang="en-US" dirty="0" err="1" smtClean="0"/>
              <a:t>노부나가</a:t>
            </a:r>
            <a:r>
              <a:rPr lang="ko-KR" altLang="en-US" dirty="0" smtClean="0"/>
              <a:t> </a:t>
            </a:r>
            <a:r>
              <a:rPr lang="en-US" altLang="ko-KR" dirty="0" smtClean="0"/>
              <a:t>vs </a:t>
            </a:r>
            <a:r>
              <a:rPr lang="ko-KR" altLang="en-US" dirty="0" err="1" smtClean="0"/>
              <a:t>다케다</a:t>
            </a:r>
            <a:r>
              <a:rPr lang="ko-KR" altLang="en-US" dirty="0" smtClean="0"/>
              <a:t> 가문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0848"/>
            <a:ext cx="2238688" cy="1648055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87" y="1052736"/>
            <a:ext cx="2301711" cy="18722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87" y="3173488"/>
            <a:ext cx="2301711" cy="16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나가시노</a:t>
            </a:r>
            <a:r>
              <a:rPr lang="ko-KR" altLang="en-US" dirty="0" smtClean="0"/>
              <a:t> 전투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07" y="1442042"/>
            <a:ext cx="6878010" cy="2896004"/>
          </a:xfrm>
        </p:spPr>
      </p:pic>
    </p:spTree>
    <p:extLst>
      <p:ext uri="{BB962C8B-B14F-4D97-AF65-F5344CB8AC3E}">
        <p14:creationId xmlns:p14="http://schemas.microsoft.com/office/powerpoint/2010/main" val="12094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오다 </a:t>
            </a:r>
            <a:r>
              <a:rPr lang="ko-KR" altLang="en-US" dirty="0" err="1" smtClean="0"/>
              <a:t>노부나가의</a:t>
            </a:r>
            <a:r>
              <a:rPr lang="ko-KR" altLang="en-US" dirty="0" smtClean="0"/>
              <a:t> </a:t>
            </a:r>
            <a:r>
              <a:rPr lang="en-US" altLang="ko-KR" dirty="0" smtClean="0"/>
              <a:t>3</a:t>
            </a:r>
            <a:r>
              <a:rPr lang="ko-KR" altLang="en-US" dirty="0" smtClean="0"/>
              <a:t>단 조총전술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6" y="1268760"/>
            <a:ext cx="3908130" cy="3077005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744416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주요 </a:t>
            </a:r>
            <a:r>
              <a:rPr lang="ko-KR" altLang="en-US" dirty="0" err="1" smtClean="0"/>
              <a:t>다이묘의</a:t>
            </a:r>
            <a:r>
              <a:rPr lang="ko-KR" altLang="en-US" dirty="0" smtClean="0"/>
              <a:t> 성격 비교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2238688" cy="1648055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340768"/>
            <a:ext cx="2448272" cy="165618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69823"/>
            <a:ext cx="2249877" cy="1707105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467544" y="3140968"/>
            <a:ext cx="2232248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울지 않는 새는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쓸모가 없으니</a:t>
            </a:r>
            <a:r>
              <a:rPr lang="en-US" altLang="ko-KR" dirty="0" smtClean="0"/>
              <a:t>)</a:t>
            </a:r>
          </a:p>
          <a:p>
            <a:pPr algn="ctr"/>
            <a:r>
              <a:rPr lang="ko-KR" altLang="en-US" dirty="0" smtClean="0"/>
              <a:t>죽여 버리겠다</a:t>
            </a:r>
            <a:endParaRPr lang="en-US" altLang="ko-KR" dirty="0" smtClean="0"/>
          </a:p>
          <a:p>
            <a:pPr algn="ctr"/>
            <a:endParaRPr lang="ko-KR" altLang="en-US" dirty="0"/>
          </a:p>
        </p:txBody>
      </p:sp>
      <p:sp>
        <p:nvSpPr>
          <p:cNvPr id="8" name="모서리가 둥근 직사각형 7"/>
          <p:cNvSpPr/>
          <p:nvPr/>
        </p:nvSpPr>
        <p:spPr>
          <a:xfrm>
            <a:off x="3455877" y="3190959"/>
            <a:ext cx="2232248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울지 않는 새는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울게 만들겠다</a:t>
            </a:r>
            <a:endParaRPr lang="ko-KR" altLang="en-US" dirty="0"/>
          </a:p>
        </p:txBody>
      </p:sp>
      <p:sp>
        <p:nvSpPr>
          <p:cNvPr id="9" name="모서리가 둥근 직사각형 8"/>
          <p:cNvSpPr/>
          <p:nvPr/>
        </p:nvSpPr>
        <p:spPr>
          <a:xfrm>
            <a:off x="6434578" y="3212976"/>
            <a:ext cx="2232248" cy="34563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울지 않는 새는</a:t>
            </a:r>
            <a:endParaRPr lang="en-US" altLang="ko-KR" dirty="0" smtClean="0"/>
          </a:p>
          <a:p>
            <a:pPr algn="ctr"/>
            <a:r>
              <a:rPr lang="ko-KR" altLang="en-US" dirty="0" err="1" smtClean="0"/>
              <a:t>울때</a:t>
            </a:r>
            <a:r>
              <a:rPr lang="ko-KR" altLang="en-US" dirty="0" smtClean="0"/>
              <a:t> 까지 기다리겠다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8755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 smtClean="0"/>
              <a:t>카마쿠라</a:t>
            </a:r>
            <a:r>
              <a:rPr lang="ko-KR" altLang="en-US" dirty="0" smtClean="0"/>
              <a:t> 막부의 성립</a:t>
            </a:r>
            <a:r>
              <a:rPr lang="en-US" altLang="ko-KR" b="1" dirty="0" smtClean="0">
                <a:effectLst/>
              </a:rPr>
              <a:t>(1185~1333)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6603" y="1628800"/>
            <a:ext cx="5904656" cy="48152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ko-KR" altLang="en-US" sz="2900" dirty="0" smtClean="0">
                <a:effectLst/>
              </a:rPr>
              <a:t> </a:t>
            </a:r>
            <a:endParaRPr lang="en-US" altLang="ko-KR" sz="2900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2000" dirty="0" smtClean="0">
                <a:effectLst/>
              </a:rPr>
              <a:t>▶</a:t>
            </a:r>
            <a:r>
              <a:rPr lang="ko-KR" altLang="en-US" sz="2800" dirty="0" err="1" smtClean="0">
                <a:effectLst/>
              </a:rPr>
              <a:t>미나모토</a:t>
            </a:r>
            <a:r>
              <a:rPr lang="ko-KR" altLang="en-US" sz="2800" dirty="0" smtClean="0">
                <a:effectLst/>
              </a:rPr>
              <a:t> </a:t>
            </a:r>
            <a:r>
              <a:rPr lang="ko-KR" altLang="en-US" sz="2800" dirty="0" err="1" smtClean="0">
                <a:effectLst/>
              </a:rPr>
              <a:t>요리토모가</a:t>
            </a:r>
            <a:r>
              <a:rPr lang="ko-KR" altLang="en-US" sz="2800" dirty="0" smtClean="0">
                <a:effectLst/>
              </a:rPr>
              <a:t> 권력 장악</a:t>
            </a:r>
            <a:endParaRPr lang="en-US" altLang="ko-KR" sz="2800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2800" dirty="0" smtClean="0">
                <a:effectLst/>
              </a:rPr>
              <a:t> → </a:t>
            </a:r>
            <a:r>
              <a:rPr lang="ko-KR" altLang="en-US" sz="2800" dirty="0" err="1" smtClean="0">
                <a:effectLst/>
              </a:rPr>
              <a:t>쇼군으로</a:t>
            </a:r>
            <a:r>
              <a:rPr lang="ko-KR" altLang="en-US" sz="2800" dirty="0" smtClean="0">
                <a:effectLst/>
              </a:rPr>
              <a:t> 임명</a:t>
            </a:r>
            <a:endParaRPr lang="en-US" altLang="ko-KR" sz="2800" dirty="0" smtClean="0">
              <a:effectLst/>
            </a:endParaRPr>
          </a:p>
          <a:p>
            <a:pPr marL="0" indent="0" fontAlgn="base">
              <a:buNone/>
            </a:pPr>
            <a:endParaRPr lang="en-US" altLang="ko-KR" sz="2800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1800" dirty="0" smtClean="0">
                <a:effectLst/>
              </a:rPr>
              <a:t>▶</a:t>
            </a:r>
            <a:r>
              <a:rPr lang="ko-KR" altLang="en-US" sz="2800" dirty="0" smtClean="0">
                <a:effectLst/>
              </a:rPr>
              <a:t>치안 유지와 장원 관리를 위해 무사를 지방에 파견 </a:t>
            </a:r>
            <a:endParaRPr lang="en-US" altLang="ko-KR" sz="2800" dirty="0" smtClean="0">
              <a:effectLst/>
            </a:endParaRPr>
          </a:p>
          <a:p>
            <a:pPr marL="0" indent="0" fontAlgn="base">
              <a:buNone/>
            </a:pPr>
            <a:r>
              <a:rPr lang="ko-KR" altLang="en-US" sz="2800" dirty="0" smtClean="0">
                <a:effectLst/>
              </a:rPr>
              <a:t>→ 봉건제 성립</a:t>
            </a:r>
            <a:endParaRPr lang="en-US" altLang="ko-KR" sz="2800" dirty="0" smtClean="0">
              <a:effectLst/>
            </a:endParaRPr>
          </a:p>
          <a:p>
            <a:pPr marL="0" indent="0" fontAlgn="base">
              <a:buNone/>
            </a:pPr>
            <a:endParaRPr lang="en-US" altLang="ko-KR" sz="2800" dirty="0" smtClean="0"/>
          </a:p>
          <a:p>
            <a:r>
              <a:rPr lang="ko-KR" altLang="en-US" sz="2800" dirty="0" smtClean="0">
                <a:effectLst/>
              </a:rPr>
              <a:t>일본의 무사정권</a:t>
            </a:r>
            <a:endParaRPr lang="en-US" altLang="ko-KR" sz="2800" dirty="0" smtClean="0">
              <a:effectLst/>
            </a:endParaRPr>
          </a:p>
          <a:p>
            <a:pPr marL="0" indent="0">
              <a:buNone/>
            </a:pPr>
            <a:r>
              <a:rPr lang="en-US" altLang="ko-KR" sz="2800" dirty="0" smtClean="0">
                <a:effectLst/>
              </a:rPr>
              <a:t> </a:t>
            </a:r>
            <a:r>
              <a:rPr lang="en-US" altLang="ko-KR" sz="2100" dirty="0" smtClean="0">
                <a:effectLst/>
              </a:rPr>
              <a:t>12</a:t>
            </a:r>
            <a:r>
              <a:rPr lang="ko-KR" altLang="en-US" sz="2100" dirty="0" smtClean="0">
                <a:effectLst/>
              </a:rPr>
              <a:t>세기 말</a:t>
            </a:r>
            <a:r>
              <a:rPr lang="en-US" altLang="ko-KR" sz="2100" dirty="0" smtClean="0">
                <a:effectLst/>
              </a:rPr>
              <a:t>, </a:t>
            </a:r>
            <a:r>
              <a:rPr lang="ko-KR" altLang="en-US" sz="2100" dirty="0" err="1" smtClean="0">
                <a:effectLst/>
              </a:rPr>
              <a:t>미나모토노</a:t>
            </a:r>
            <a:r>
              <a:rPr lang="ko-KR" altLang="en-US" sz="2100" dirty="0" smtClean="0">
                <a:effectLst/>
              </a:rPr>
              <a:t> </a:t>
            </a:r>
            <a:r>
              <a:rPr lang="ko-KR" altLang="en-US" sz="2100" dirty="0" err="1" smtClean="0">
                <a:effectLst/>
              </a:rPr>
              <a:t>요리토모가</a:t>
            </a:r>
            <a:r>
              <a:rPr lang="ko-KR" altLang="en-US" sz="2100" dirty="0" smtClean="0">
                <a:effectLst/>
              </a:rPr>
              <a:t> </a:t>
            </a:r>
            <a:r>
              <a:rPr lang="ko-KR" altLang="en-US" sz="2100" dirty="0" err="1" smtClean="0">
                <a:effectLst/>
              </a:rPr>
              <a:t>가마쿠라에</a:t>
            </a:r>
            <a:r>
              <a:rPr lang="ko-KR" altLang="en-US" sz="2100" dirty="0" smtClean="0">
                <a:effectLst/>
              </a:rPr>
              <a:t> 막부를 세우고 </a:t>
            </a:r>
            <a:r>
              <a:rPr lang="ko-KR" altLang="en-US" sz="2100" dirty="0" err="1" smtClean="0">
                <a:effectLst/>
              </a:rPr>
              <a:t>정이대장군의</a:t>
            </a:r>
            <a:r>
              <a:rPr lang="ko-KR" altLang="en-US" sz="2100" dirty="0" smtClean="0">
                <a:effectLst/>
              </a:rPr>
              <a:t> 직함을 받음으로써 형성</a:t>
            </a:r>
            <a:r>
              <a:rPr lang="en-US" altLang="ko-KR" sz="2100" dirty="0" smtClean="0">
                <a:effectLst/>
              </a:rPr>
              <a:t>.</a:t>
            </a:r>
            <a:r>
              <a:rPr lang="ko-KR" altLang="en-US" sz="2100" dirty="0" smtClean="0">
                <a:effectLst/>
              </a:rPr>
              <a:t> </a:t>
            </a:r>
          </a:p>
          <a:p>
            <a:pPr marL="0" indent="0">
              <a:buNone/>
            </a:pPr>
            <a:r>
              <a:rPr lang="ko-KR" altLang="en-US" sz="2100" dirty="0" smtClean="0">
                <a:effectLst/>
              </a:rPr>
              <a:t> 이후 무인 정권의 기본 구조와 막부 ∙ 조정의 </a:t>
            </a:r>
            <a:r>
              <a:rPr lang="ko-KR" altLang="en-US" sz="2100" dirty="0" smtClean="0"/>
              <a:t>관</a:t>
            </a:r>
            <a:r>
              <a:rPr lang="ko-KR" altLang="en-US" sz="2100" dirty="0" smtClean="0">
                <a:effectLst/>
              </a:rPr>
              <a:t>계는 </a:t>
            </a:r>
            <a:r>
              <a:rPr lang="en-US" altLang="ko-KR" sz="2100" dirty="0" smtClean="0">
                <a:effectLst/>
              </a:rPr>
              <a:t>19</a:t>
            </a:r>
            <a:r>
              <a:rPr lang="ko-KR" altLang="en-US" sz="2100" dirty="0" smtClean="0">
                <a:effectLst/>
              </a:rPr>
              <a:t>세기까지 존속</a:t>
            </a:r>
            <a:r>
              <a:rPr lang="en-US" altLang="ko-KR" sz="2100" dirty="0" smtClean="0">
                <a:effectLst/>
              </a:rPr>
              <a:t>.</a:t>
            </a:r>
            <a:r>
              <a:rPr lang="ko-KR" altLang="en-US" sz="2100" dirty="0" smtClean="0">
                <a:effectLst/>
              </a:rPr>
              <a:t> </a:t>
            </a:r>
          </a:p>
          <a:p>
            <a:pPr marL="0" indent="0" fontAlgn="base">
              <a:buNone/>
            </a:pPr>
            <a:endParaRPr lang="en-US" altLang="ko-KR" sz="2800" dirty="0"/>
          </a:p>
          <a:p>
            <a:pPr marL="0" indent="0">
              <a:buNone/>
            </a:pPr>
            <a:endParaRPr lang="en-US" altLang="ko-KR" sz="7200" dirty="0" smtClean="0">
              <a:effectLst/>
            </a:endParaRPr>
          </a:p>
          <a:p>
            <a:pPr marL="0" indent="0">
              <a:buNone/>
            </a:pPr>
            <a:endParaRPr lang="en-US" altLang="ko-KR" sz="3300" dirty="0" smtClean="0">
              <a:effectLst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28800"/>
            <a:ext cx="2732931" cy="50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94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77872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ko-KR" sz="2400" dirty="0" smtClean="0">
              <a:effectLst/>
            </a:endParaRPr>
          </a:p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487240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5274210" y="25649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err="1" smtClean="0">
                <a:effectLst/>
              </a:rPr>
              <a:t>가마쿠라</a:t>
            </a:r>
            <a:r>
              <a:rPr lang="ko-KR" altLang="en-US" dirty="0" smtClean="0">
                <a:effectLst/>
              </a:rPr>
              <a:t> 막부는 </a:t>
            </a:r>
            <a:r>
              <a:rPr lang="ko-KR" altLang="en-US" dirty="0" err="1" smtClean="0">
                <a:effectLst/>
              </a:rPr>
              <a:t>사무라이도코로</a:t>
            </a:r>
            <a:r>
              <a:rPr lang="ko-KR" altLang="en-US" dirty="0" smtClean="0">
                <a:effectLst/>
              </a:rPr>
              <a:t> 등의 관청을 설치하여 본래 독립적인 토착 영주인 무사들을 가신으로 삼아 통제하는 한편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군사권과 경찰권 등을 행사하였다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지방에는 </a:t>
            </a:r>
            <a:r>
              <a:rPr lang="ko-KR" altLang="en-US" dirty="0" err="1" smtClean="0">
                <a:effectLst/>
              </a:rPr>
              <a:t>지토와</a:t>
            </a:r>
            <a:r>
              <a:rPr lang="ko-KR" altLang="en-US" dirty="0" smtClean="0">
                <a:effectLst/>
              </a:rPr>
              <a:t> </a:t>
            </a:r>
            <a:r>
              <a:rPr lang="ko-KR" altLang="en-US" dirty="0" err="1" smtClean="0">
                <a:effectLst/>
              </a:rPr>
              <a:t>슈고로</a:t>
            </a:r>
            <a:r>
              <a:rPr lang="ko-KR" altLang="en-US" dirty="0" smtClean="0">
                <a:effectLst/>
              </a:rPr>
              <a:t> 불리는 무사를 보내어 토지 관리와 조세 징수</a:t>
            </a:r>
            <a:r>
              <a:rPr lang="en-US" altLang="ko-KR" dirty="0" smtClean="0">
                <a:effectLst/>
              </a:rPr>
              <a:t>, </a:t>
            </a:r>
            <a:r>
              <a:rPr lang="ko-KR" altLang="en-US" dirty="0" smtClean="0">
                <a:effectLst/>
              </a:rPr>
              <a:t>치안 등을 담당하게 하였다</a:t>
            </a:r>
            <a:r>
              <a:rPr lang="en-US" altLang="ko-KR" dirty="0" smtClean="0">
                <a:effectLst/>
              </a:rPr>
              <a:t>. </a:t>
            </a:r>
            <a:r>
              <a:rPr lang="ko-KR" altLang="en-US" dirty="0" smtClean="0">
                <a:effectLst/>
              </a:rPr>
              <a:t>막부가 이렇게 정치의 실권을 행사하면서 천황의 역할은 점차 의례를 담당하는 쪽으로 축소되었다</a:t>
            </a:r>
            <a:r>
              <a:rPr lang="en-US" altLang="ko-KR" dirty="0" smtClean="0">
                <a:effectLst/>
              </a:rPr>
              <a:t>.</a:t>
            </a:r>
            <a:endParaRPr lang="en-US" altLang="ko-KR" dirty="0">
              <a:effectLst/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49817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000" dirty="0" err="1" smtClean="0"/>
              <a:t>카</a:t>
            </a:r>
            <a:r>
              <a:rPr lang="ko-KR" altLang="en-US" sz="4000" dirty="0" err="1" smtClean="0">
                <a:effectLst/>
              </a:rPr>
              <a:t>마쿠라</a:t>
            </a:r>
            <a:r>
              <a:rPr lang="ko-KR" altLang="en-US" sz="4000" dirty="0" smtClean="0">
                <a:effectLst/>
              </a:rPr>
              <a:t> 막부의 지배 체제는 어떠하였나</a:t>
            </a:r>
            <a:r>
              <a:rPr lang="en-US" altLang="ko-KR" sz="4000" dirty="0" smtClean="0">
                <a:effectLst/>
              </a:rPr>
              <a:t>?</a:t>
            </a:r>
            <a:r>
              <a:rPr lang="ko-KR" altLang="en-US" sz="4000" dirty="0" smtClean="0"/>
              <a:t/>
            </a:r>
            <a:br>
              <a:rPr lang="ko-KR" altLang="en-US" sz="4000" dirty="0" smtClean="0"/>
            </a:b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225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카마쿠라</a:t>
            </a:r>
            <a:r>
              <a:rPr lang="ko-KR" altLang="en-US" dirty="0" smtClean="0"/>
              <a:t> 막부의 쇠퇴</a:t>
            </a:r>
            <a:endParaRPr lang="ko-KR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3330357" cy="405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4182633" y="2420888"/>
            <a:ext cx="44644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ko-KR" dirty="0" err="1" smtClean="0"/>
              <a:t>고즈케</a:t>
            </a:r>
            <a:r>
              <a:rPr lang="ko-KR" altLang="ko-KR" dirty="0" smtClean="0"/>
              <a:t> 국의 </a:t>
            </a:r>
            <a:r>
              <a:rPr lang="ko-KR" altLang="ko-KR" dirty="0" err="1" smtClean="0"/>
              <a:t>고케닌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닛타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요시사다</a:t>
            </a:r>
            <a:r>
              <a:rPr lang="ko-KR" altLang="ko-KR" dirty="0" smtClean="0"/>
              <a:t>(新田義貞)가 거병하여 </a:t>
            </a:r>
            <a:r>
              <a:rPr lang="ko-KR" altLang="ko-KR" dirty="0" err="1" smtClean="0"/>
              <a:t>다카우지의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적장자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센주오</a:t>
            </a:r>
            <a:r>
              <a:rPr lang="ko-KR" altLang="ko-KR" dirty="0" smtClean="0"/>
              <a:t>(</a:t>
            </a:r>
            <a:r>
              <a:rPr lang="ko-KR" altLang="ko-KR" dirty="0" err="1" smtClean="0"/>
              <a:t>千寿王</a:t>
            </a:r>
            <a:r>
              <a:rPr lang="ko-KR" altLang="ko-KR" dirty="0" smtClean="0"/>
              <a:t>; 후에 </a:t>
            </a:r>
            <a:r>
              <a:rPr lang="ko-KR" altLang="ko-KR" dirty="0" err="1" smtClean="0"/>
              <a:t>아시카가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요시아키라</a:t>
            </a:r>
            <a:r>
              <a:rPr lang="ko-KR" altLang="ko-KR" dirty="0" smtClean="0"/>
              <a:t>(</a:t>
            </a:r>
            <a:r>
              <a:rPr lang="ko-KR" altLang="ko-KR" dirty="0" err="1" smtClean="0"/>
              <a:t>足利義詮</a:t>
            </a:r>
            <a:r>
              <a:rPr lang="ko-KR" altLang="ko-KR" dirty="0" smtClean="0"/>
              <a:t>))와 함께 </a:t>
            </a:r>
            <a:r>
              <a:rPr lang="ko-KR" altLang="ko-KR" dirty="0" err="1" smtClean="0"/>
              <a:t>가마쿠라로</a:t>
            </a:r>
            <a:r>
              <a:rPr lang="ko-KR" altLang="ko-KR" dirty="0" smtClean="0"/>
              <a:t> 진격, 막부를 멸하였다. 이때 </a:t>
            </a:r>
            <a:r>
              <a:rPr lang="ko-KR" altLang="ko-KR" dirty="0" err="1" smtClean="0"/>
              <a:t>다카우지와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측실</a:t>
            </a:r>
            <a:r>
              <a:rPr lang="ko-KR" altLang="ko-KR" dirty="0" smtClean="0"/>
              <a:t> 사이에서 태어난 아들 </a:t>
            </a:r>
            <a:r>
              <a:rPr lang="ko-KR" altLang="ko-KR" dirty="0" err="1" smtClean="0"/>
              <a:t>다케와카마루</a:t>
            </a:r>
            <a:r>
              <a:rPr lang="ko-KR" altLang="ko-KR" dirty="0" smtClean="0"/>
              <a:t>(</a:t>
            </a:r>
            <a:r>
              <a:rPr lang="ko-KR" altLang="ko-KR" dirty="0" err="1" smtClean="0"/>
              <a:t>竹若丸</a:t>
            </a:r>
            <a:r>
              <a:rPr lang="ko-KR" altLang="ko-KR" dirty="0" smtClean="0"/>
              <a:t>)는 혼란의 와중 살해되었다.</a:t>
            </a:r>
          </a:p>
          <a:p>
            <a:r>
              <a:rPr lang="ko-KR" altLang="ko-KR" dirty="0" err="1" smtClean="0"/>
              <a:t>다카우지는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가마쿠라가</a:t>
            </a:r>
            <a:r>
              <a:rPr lang="ko-KR" altLang="ko-KR" dirty="0" smtClean="0"/>
              <a:t> 함락된 후, </a:t>
            </a:r>
            <a:r>
              <a:rPr lang="ko-KR" altLang="ko-KR" dirty="0" err="1" smtClean="0"/>
              <a:t>호소카와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가즈우지</a:t>
            </a:r>
            <a:r>
              <a:rPr lang="ko-KR" altLang="ko-KR" dirty="0" smtClean="0"/>
              <a:t>, </a:t>
            </a:r>
            <a:r>
              <a:rPr lang="ko-KR" altLang="ko-KR" dirty="0" err="1" smtClean="0"/>
              <a:t>요리하루</a:t>
            </a:r>
            <a:r>
              <a:rPr lang="ko-KR" altLang="ko-KR" dirty="0" smtClean="0"/>
              <a:t>, </a:t>
            </a:r>
            <a:r>
              <a:rPr lang="ko-KR" altLang="ko-KR" dirty="0" err="1" smtClean="0"/>
              <a:t>모로우지를</a:t>
            </a:r>
            <a:r>
              <a:rPr lang="ko-KR" altLang="ko-KR" dirty="0" smtClean="0"/>
              <a:t> 파견하여 </a:t>
            </a:r>
            <a:r>
              <a:rPr lang="ko-KR" altLang="ko-KR" dirty="0" err="1" smtClean="0"/>
              <a:t>가마쿠라를</a:t>
            </a:r>
            <a:r>
              <a:rPr lang="ko-KR" altLang="ko-KR" dirty="0" smtClean="0"/>
              <a:t> 장악했고, 이에 </a:t>
            </a:r>
            <a:r>
              <a:rPr lang="ko-KR" altLang="ko-KR" dirty="0" err="1" smtClean="0"/>
              <a:t>닛타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요시사다는</a:t>
            </a:r>
            <a:r>
              <a:rPr lang="ko-KR" altLang="ko-KR" dirty="0" smtClean="0"/>
              <a:t> </a:t>
            </a:r>
            <a:r>
              <a:rPr lang="ko-KR" altLang="ko-KR" dirty="0" err="1" smtClean="0"/>
              <a:t>교토로</a:t>
            </a:r>
            <a:r>
              <a:rPr lang="ko-KR" altLang="ko-KR" dirty="0" smtClean="0"/>
              <a:t> 상경하였다.</a:t>
            </a: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95647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285720" y="357166"/>
            <a:ext cx="542648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6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무로마치</a:t>
            </a:r>
            <a:r>
              <a:rPr kumimoji="0" lang="ko-KR" altLang="en-US" sz="6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시대</a:t>
            </a:r>
            <a:endParaRPr kumimoji="0" lang="en-US" altLang="ko-KR" sz="6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65" name="Picture 17" descr="소고쿠사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4271576" cy="2853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67" name="Picture 19" descr="금각사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786058"/>
            <a:ext cx="4381500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69" name="Picture 21" descr="노의 공연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429000"/>
            <a:ext cx="438150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78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285720" y="142852"/>
            <a:ext cx="5921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3600" b="1" spc="-150" dirty="0" err="1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남북조</a:t>
            </a:r>
            <a:r>
              <a:rPr kumimoji="0" lang="ko-KR" altLang="en-US" sz="3600" b="1" spc="-150" dirty="0">
                <a:ln w="3175">
                  <a:solidFill>
                    <a:schemeClr val="bg1">
                      <a:lumMod val="95000"/>
                    </a:schemeClr>
                  </a:solidFill>
                </a:ln>
                <a:latin typeface="맑은 고딕" pitchFamily="50" charset="-127"/>
                <a:ea typeface="맑은 고딕" pitchFamily="50" charset="-127"/>
              </a:rPr>
              <a:t> 내란기와 막부 안정기</a:t>
            </a:r>
            <a:endParaRPr kumimoji="0" lang="en-US" altLang="ko-KR" sz="3600" b="1" spc="-150" dirty="0">
              <a:ln w="3175">
                <a:solidFill>
                  <a:schemeClr val="bg1">
                    <a:lumMod val="95000"/>
                  </a:schemeClr>
                </a:solidFill>
              </a:ln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43" name="Picture 2" descr="http://upload.wikimedia.org/wikipedia/commons/thumb/a/a4/Nanbokucho-capitals.svg/300px-Nanbokucho-capitals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7625"/>
            <a:ext cx="41433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upload.wikimedia.org/wikipedia/commons/thumb/f/f9/Taira_Shigemori.jpg/250px-Taira_Shigemori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357313"/>
            <a:ext cx="192881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Emperor Godaigo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57313"/>
            <a:ext cx="207168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214282" y="2158464"/>
            <a:ext cx="428675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북조의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고묘 천황을 옹립하여 막부 개창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642284" y="1428736"/>
            <a:ext cx="34307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고다이고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천황과 무사간의 대립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255159" y="2888192"/>
            <a:ext cx="420499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고다이고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천황이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요시노에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조정을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열음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601407" y="3617920"/>
            <a:ext cx="35125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북조의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천황이 명나라에서 일본 </a:t>
            </a:r>
            <a:endParaRPr lang="en-US" altLang="ko-KR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국왕으로 책봉 받음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526867" y="4624647"/>
            <a:ext cx="366158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아시카가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요시미쓰가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남북을 통일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485991" y="5354377"/>
            <a:ext cx="374333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요시미쓰가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요절 이후 </a:t>
            </a:r>
            <a:r>
              <a:rPr lang="ko-KR" alt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요시모치도</a:t>
            </a: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ko-KR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ko-KR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후계자를 정하지 못한 채로 사망</a:t>
            </a:r>
          </a:p>
        </p:txBody>
      </p:sp>
      <p:sp>
        <p:nvSpPr>
          <p:cNvPr id="32" name="아래쪽 화살표 31"/>
          <p:cNvSpPr/>
          <p:nvPr/>
        </p:nvSpPr>
        <p:spPr>
          <a:xfrm>
            <a:off x="2108200" y="1835150"/>
            <a:ext cx="500063" cy="2857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아래쪽 화살표 32"/>
          <p:cNvSpPr/>
          <p:nvPr/>
        </p:nvSpPr>
        <p:spPr>
          <a:xfrm>
            <a:off x="2108200" y="2565400"/>
            <a:ext cx="500063" cy="2857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아래쪽 화살표 33"/>
          <p:cNvSpPr/>
          <p:nvPr/>
        </p:nvSpPr>
        <p:spPr>
          <a:xfrm>
            <a:off x="2108200" y="3294063"/>
            <a:ext cx="500063" cy="2857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아래쪽 화살표 34"/>
          <p:cNvSpPr/>
          <p:nvPr/>
        </p:nvSpPr>
        <p:spPr>
          <a:xfrm>
            <a:off x="2108200" y="4302125"/>
            <a:ext cx="500063" cy="2857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아래쪽 화살표 35"/>
          <p:cNvSpPr/>
          <p:nvPr/>
        </p:nvSpPr>
        <p:spPr>
          <a:xfrm>
            <a:off x="2108200" y="5030788"/>
            <a:ext cx="500063" cy="28575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25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1481</Words>
  <Application>Microsoft Office PowerPoint</Application>
  <PresentationFormat>화면 슬라이드 쇼(4:3)</PresentationFormat>
  <Paragraphs>313</Paragraphs>
  <Slides>43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44" baseType="lpstr">
      <vt:lpstr>Office 테마</vt:lpstr>
      <vt:lpstr>일본은 어떻게 해서  무사가 다스리던 나라가 되었고,  어떠한 권력자가 있었는가?  </vt:lpstr>
      <vt:lpstr>PowerPoint 프레젠테이션</vt:lpstr>
      <vt:lpstr>카마쿠라 시대의 개관</vt:lpstr>
      <vt:lpstr>미나모토노 요리토모</vt:lpstr>
      <vt:lpstr>카마쿠라 막부의 성립(1185~1333)</vt:lpstr>
      <vt:lpstr> 카마쿠라 막부의 지배 체제는 어떠하였나? </vt:lpstr>
      <vt:lpstr>카마쿠라 막부의 쇠퇴</vt:lpstr>
      <vt:lpstr>PowerPoint 프레젠테이션</vt:lpstr>
      <vt:lpstr>PowerPoint 프레젠테이션</vt:lpstr>
      <vt:lpstr>PowerPoint 프레젠테이션</vt:lpstr>
      <vt:lpstr>PowerPoint 프레젠테이션</vt:lpstr>
      <vt:lpstr>오다 노부나가</vt:lpstr>
      <vt:lpstr>오다노부나가 </vt:lpstr>
      <vt:lpstr>PowerPoint 프레젠테이션</vt:lpstr>
      <vt:lpstr>적과 동맹</vt:lpstr>
      <vt:lpstr>통일을 앞두고</vt:lpstr>
      <vt:lpstr>왜 배신을당했을까?</vt:lpstr>
      <vt:lpstr>도요토미  히데요시</vt:lpstr>
      <vt:lpstr>오다 노부나가의 계승자</vt:lpstr>
      <vt:lpstr>천하를 가진 무가출신 간파쿠(關白)</vt:lpstr>
      <vt:lpstr>PowerPoint 프레젠테이션</vt:lpstr>
      <vt:lpstr>PowerPoint 프레젠테이션</vt:lpstr>
      <vt:lpstr>전국 통일</vt:lpstr>
      <vt:lpstr>임진왜란</vt:lpstr>
      <vt:lpstr>PowerPoint 프레젠테이션</vt:lpstr>
      <vt:lpstr>정유재란 그리고 죽음</vt:lpstr>
      <vt:lpstr>평가</vt:lpstr>
      <vt:lpstr>도쿠가와 이에야스 </vt:lpstr>
      <vt:lpstr>&lt;일본의 제2인자가 되다&gt;</vt:lpstr>
      <vt:lpstr>&lt; 도요토미 히데요시의 죽음&gt;</vt:lpstr>
      <vt:lpstr>&lt;권력을 차지하기까지&gt;</vt:lpstr>
      <vt:lpstr>&lt;세키가하라 전투&gt;</vt:lpstr>
      <vt:lpstr>&lt; 에도 바쿠후를 열다&gt;</vt:lpstr>
      <vt:lpstr>&lt; 오사카성 공격 –  도요토미 세력을 뿌리뽑다 &gt;</vt:lpstr>
      <vt:lpstr>영웅들의 라이벌 그에 관한 전투</vt:lpstr>
      <vt:lpstr>호겐의 난</vt:lpstr>
      <vt:lpstr>헤이지 정변</vt:lpstr>
      <vt:lpstr>다이라 토벌</vt:lpstr>
      <vt:lpstr>단노우라 전투</vt:lpstr>
      <vt:lpstr>              오다 노부나가 vs 다케다 가문</vt:lpstr>
      <vt:lpstr>나가시노 전투</vt:lpstr>
      <vt:lpstr>오다 노부나가의 3단 조총전술</vt:lpstr>
      <vt:lpstr>주요 다이묘의 성격 비교</vt:lpstr>
    </vt:vector>
  </TitlesOfParts>
  <Company>Owner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豊臣秀吉(とよとみ ひでよし) 도요토미  히데요시</dc:title>
  <dc:creator>System</dc:creator>
  <cp:lastModifiedBy>user</cp:lastModifiedBy>
  <cp:revision>65</cp:revision>
  <dcterms:created xsi:type="dcterms:W3CDTF">2014-09-25T04:24:11Z</dcterms:created>
  <dcterms:modified xsi:type="dcterms:W3CDTF">2014-09-30T09:55:20Z</dcterms:modified>
</cp:coreProperties>
</file>