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0" r:id="rId4"/>
    <p:sldId id="265" r:id="rId5"/>
    <p:sldId id="308" r:id="rId6"/>
    <p:sldId id="307" r:id="rId7"/>
    <p:sldId id="309" r:id="rId8"/>
    <p:sldId id="311" r:id="rId9"/>
    <p:sldId id="269" r:id="rId10"/>
    <p:sldId id="271" r:id="rId11"/>
    <p:sldId id="285" r:id="rId12"/>
    <p:sldId id="284" r:id="rId13"/>
    <p:sldId id="283" r:id="rId14"/>
    <p:sldId id="288" r:id="rId15"/>
    <p:sldId id="287" r:id="rId16"/>
    <p:sldId id="286" r:id="rId17"/>
    <p:sldId id="290" r:id="rId18"/>
    <p:sldId id="295" r:id="rId19"/>
    <p:sldId id="294" r:id="rId20"/>
    <p:sldId id="296" r:id="rId21"/>
    <p:sldId id="297" r:id="rId22"/>
    <p:sldId id="293" r:id="rId23"/>
    <p:sldId id="280" r:id="rId24"/>
    <p:sldId id="279" r:id="rId25"/>
    <p:sldId id="301" r:id="rId26"/>
    <p:sldId id="302" r:id="rId27"/>
    <p:sldId id="303" r:id="rId28"/>
    <p:sldId id="304" r:id="rId29"/>
    <p:sldId id="305" r:id="rId30"/>
    <p:sldId id="299" r:id="rId31"/>
    <p:sldId id="298" r:id="rId32"/>
    <p:sldId id="281" r:id="rId33"/>
    <p:sldId id="278" r:id="rId34"/>
    <p:sldId id="314" r:id="rId35"/>
    <p:sldId id="315" r:id="rId36"/>
    <p:sldId id="319" r:id="rId37"/>
    <p:sldId id="317" r:id="rId38"/>
    <p:sldId id="318" r:id="rId39"/>
    <p:sldId id="320" r:id="rId40"/>
    <p:sldId id="316" r:id="rId41"/>
    <p:sldId id="322" r:id="rId42"/>
    <p:sldId id="325" r:id="rId43"/>
    <p:sldId id="324" r:id="rId44"/>
    <p:sldId id="327" r:id="rId45"/>
    <p:sldId id="326" r:id="rId46"/>
    <p:sldId id="330" r:id="rId47"/>
    <p:sldId id="323" r:id="rId48"/>
    <p:sldId id="282" r:id="rId49"/>
    <p:sldId id="277" r:id="rId50"/>
    <p:sldId id="312" r:id="rId51"/>
    <p:sldId id="313" r:id="rId52"/>
    <p:sldId id="257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21"/>
    <a:srgbClr val="7FA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09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6DEBB-63EA-4406-BFE6-5DB8A7F2AF56}" type="doc">
      <dgm:prSet loTypeId="urn:microsoft.com/office/officeart/2005/8/layout/hChevron3" loCatId="process" qsTypeId="urn:microsoft.com/office/officeart/2005/8/quickstyle/simple1" qsCatId="simple" csTypeId="urn:microsoft.com/office/officeart/2005/8/colors/accent3_5" csCatId="accent3" phldr="1"/>
      <dgm:spPr/>
    </dgm:pt>
    <dgm:pt modelId="{BA71AA32-2904-4C5A-825B-B6261B58BAA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군수 사업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C8AE4B1-7D2A-4AA1-9EA3-2560F2CEF5BA}" type="parTrans" cxnId="{0A9C1109-8892-4BA8-8E74-8E365E47073C}">
      <dgm:prSet/>
      <dgm:spPr/>
      <dgm:t>
        <a:bodyPr/>
        <a:lstStyle/>
        <a:p>
          <a:pPr latinLnBrk="1"/>
          <a:endParaRPr lang="ko-KR" altLang="en-US"/>
        </a:p>
      </dgm:t>
    </dgm:pt>
    <dgm:pt modelId="{75F18976-8296-4162-B486-ED35365A9912}" type="sibTrans" cxnId="{0A9C1109-8892-4BA8-8E74-8E365E47073C}">
      <dgm:prSet/>
      <dgm:spPr/>
      <dgm:t>
        <a:bodyPr/>
        <a:lstStyle/>
        <a:p>
          <a:pPr latinLnBrk="1"/>
          <a:endParaRPr lang="ko-KR" altLang="en-US"/>
        </a:p>
      </dgm:t>
    </dgm:pt>
    <dgm:pt modelId="{3744701E-2FAF-4186-A359-66628F434740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국민 희생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63F74860-52D0-4686-BDE7-DF1C74F42A4E}" type="parTrans" cxnId="{2B0510BE-1378-4D49-A4C2-0C23DACE725F}">
      <dgm:prSet/>
      <dgm:spPr/>
      <dgm:t>
        <a:bodyPr/>
        <a:lstStyle/>
        <a:p>
          <a:pPr latinLnBrk="1"/>
          <a:endParaRPr lang="ko-KR" altLang="en-US"/>
        </a:p>
      </dgm:t>
    </dgm:pt>
    <dgm:pt modelId="{E4EB7E27-C058-4C01-927B-DAEF1128914D}" type="sibTrans" cxnId="{2B0510BE-1378-4D49-A4C2-0C23DACE725F}">
      <dgm:prSet/>
      <dgm:spPr/>
      <dgm:t>
        <a:bodyPr/>
        <a:lstStyle/>
        <a:p>
          <a:pPr latinLnBrk="1"/>
          <a:endParaRPr lang="ko-KR" altLang="en-US"/>
        </a:p>
      </dgm:t>
    </dgm:pt>
    <dgm:pt modelId="{54852E79-AC37-4D15-ACC2-1F28DE22A97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인명 경시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DAB3B6E3-E642-4DB2-B190-C581F915BDF6}" type="parTrans" cxnId="{1AB89C81-F452-4FA5-B2BA-C16128FFF73D}">
      <dgm:prSet/>
      <dgm:spPr/>
      <dgm:t>
        <a:bodyPr/>
        <a:lstStyle/>
        <a:p>
          <a:pPr latinLnBrk="1"/>
          <a:endParaRPr lang="ko-KR" altLang="en-US"/>
        </a:p>
      </dgm:t>
    </dgm:pt>
    <dgm:pt modelId="{BE48E2F8-6829-41AD-B2B4-555ED3D8742D}" type="sibTrans" cxnId="{1AB89C81-F452-4FA5-B2BA-C16128FFF73D}">
      <dgm:prSet/>
      <dgm:spPr/>
      <dgm:t>
        <a:bodyPr/>
        <a:lstStyle/>
        <a:p>
          <a:pPr latinLnBrk="1"/>
          <a:endParaRPr lang="ko-KR" altLang="en-US"/>
        </a:p>
      </dgm:t>
    </dgm:pt>
    <dgm:pt modelId="{64509625-28F7-43D7-AA4E-47A724968161}" type="pres">
      <dgm:prSet presAssocID="{6A06DEBB-63EA-4406-BFE6-5DB8A7F2AF56}" presName="Name0" presStyleCnt="0">
        <dgm:presLayoutVars>
          <dgm:dir/>
          <dgm:resizeHandles val="exact"/>
        </dgm:presLayoutVars>
      </dgm:prSet>
      <dgm:spPr/>
    </dgm:pt>
    <dgm:pt modelId="{2C63CE4D-2FD3-408E-9E89-102330BC3B05}" type="pres">
      <dgm:prSet presAssocID="{BA71AA32-2904-4C5A-825B-B6261B58BAA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E2C2D3-124B-485F-BEAB-DF2F5DAA40E4}" type="pres">
      <dgm:prSet presAssocID="{75F18976-8296-4162-B486-ED35365A9912}" presName="parSpace" presStyleCnt="0"/>
      <dgm:spPr/>
    </dgm:pt>
    <dgm:pt modelId="{1F671893-D828-4CC7-B4DA-39002DCBAD53}" type="pres">
      <dgm:prSet presAssocID="{3744701E-2FAF-4186-A359-66628F43474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69121B-8096-4C3F-908D-CC72DCB6B7B4}" type="pres">
      <dgm:prSet presAssocID="{E4EB7E27-C058-4C01-927B-DAEF1128914D}" presName="parSpace" presStyleCnt="0"/>
      <dgm:spPr/>
    </dgm:pt>
    <dgm:pt modelId="{AD491B0B-E097-4D19-93C2-509067A5B158}" type="pres">
      <dgm:prSet presAssocID="{54852E79-AC37-4D15-ACC2-1F28DE22A97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48142F-2664-4F26-8E83-A6AB9F97B898}" type="presOf" srcId="{54852E79-AC37-4D15-ACC2-1F28DE22A979}" destId="{AD491B0B-E097-4D19-93C2-509067A5B158}" srcOrd="0" destOrd="0" presId="urn:microsoft.com/office/officeart/2005/8/layout/hChevron3"/>
    <dgm:cxn modelId="{0A9C1109-8892-4BA8-8E74-8E365E47073C}" srcId="{6A06DEBB-63EA-4406-BFE6-5DB8A7F2AF56}" destId="{BA71AA32-2904-4C5A-825B-B6261B58BAAB}" srcOrd="0" destOrd="0" parTransId="{DC8AE4B1-7D2A-4AA1-9EA3-2560F2CEF5BA}" sibTransId="{75F18976-8296-4162-B486-ED35365A9912}"/>
    <dgm:cxn modelId="{661C088D-9729-4999-ADBA-3E60B5DF9CA1}" type="presOf" srcId="{BA71AA32-2904-4C5A-825B-B6261B58BAAB}" destId="{2C63CE4D-2FD3-408E-9E89-102330BC3B05}" srcOrd="0" destOrd="0" presId="urn:microsoft.com/office/officeart/2005/8/layout/hChevron3"/>
    <dgm:cxn modelId="{547BDAAD-9928-4830-80C5-6F38C6B3A1B3}" type="presOf" srcId="{3744701E-2FAF-4186-A359-66628F434740}" destId="{1F671893-D828-4CC7-B4DA-39002DCBAD53}" srcOrd="0" destOrd="0" presId="urn:microsoft.com/office/officeart/2005/8/layout/hChevron3"/>
    <dgm:cxn modelId="{BB53722A-8172-428A-A1D9-5F5ACB77C52C}" type="presOf" srcId="{6A06DEBB-63EA-4406-BFE6-5DB8A7F2AF56}" destId="{64509625-28F7-43D7-AA4E-47A724968161}" srcOrd="0" destOrd="0" presId="urn:microsoft.com/office/officeart/2005/8/layout/hChevron3"/>
    <dgm:cxn modelId="{1AB89C81-F452-4FA5-B2BA-C16128FFF73D}" srcId="{6A06DEBB-63EA-4406-BFE6-5DB8A7F2AF56}" destId="{54852E79-AC37-4D15-ACC2-1F28DE22A979}" srcOrd="2" destOrd="0" parTransId="{DAB3B6E3-E642-4DB2-B190-C581F915BDF6}" sibTransId="{BE48E2F8-6829-41AD-B2B4-555ED3D8742D}"/>
    <dgm:cxn modelId="{2B0510BE-1378-4D49-A4C2-0C23DACE725F}" srcId="{6A06DEBB-63EA-4406-BFE6-5DB8A7F2AF56}" destId="{3744701E-2FAF-4186-A359-66628F434740}" srcOrd="1" destOrd="0" parTransId="{63F74860-52D0-4686-BDE7-DF1C74F42A4E}" sibTransId="{E4EB7E27-C058-4C01-927B-DAEF1128914D}"/>
    <dgm:cxn modelId="{989C0DEE-0A5F-412C-BAB6-C41885D45EF9}" type="presParOf" srcId="{64509625-28F7-43D7-AA4E-47A724968161}" destId="{2C63CE4D-2FD3-408E-9E89-102330BC3B05}" srcOrd="0" destOrd="0" presId="urn:microsoft.com/office/officeart/2005/8/layout/hChevron3"/>
    <dgm:cxn modelId="{4E2F82A3-1C6B-41FF-AA8C-74AC4022C4D0}" type="presParOf" srcId="{64509625-28F7-43D7-AA4E-47A724968161}" destId="{18E2C2D3-124B-485F-BEAB-DF2F5DAA40E4}" srcOrd="1" destOrd="0" presId="urn:microsoft.com/office/officeart/2005/8/layout/hChevron3"/>
    <dgm:cxn modelId="{4E7308A5-433A-4C50-93B0-81CEBC782786}" type="presParOf" srcId="{64509625-28F7-43D7-AA4E-47A724968161}" destId="{1F671893-D828-4CC7-B4DA-39002DCBAD53}" srcOrd="2" destOrd="0" presId="urn:microsoft.com/office/officeart/2005/8/layout/hChevron3"/>
    <dgm:cxn modelId="{F866366C-7BFE-492D-B8FC-B9DEB621B931}" type="presParOf" srcId="{64509625-28F7-43D7-AA4E-47A724968161}" destId="{4969121B-8096-4C3F-908D-CC72DCB6B7B4}" srcOrd="3" destOrd="0" presId="urn:microsoft.com/office/officeart/2005/8/layout/hChevron3"/>
    <dgm:cxn modelId="{4DDC401D-694A-4059-A56E-8F50CE9AF0FF}" type="presParOf" srcId="{64509625-28F7-43D7-AA4E-47A724968161}" destId="{AD491B0B-E097-4D19-93C2-509067A5B15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F4122-A4B6-4641-A4FC-82139434CE88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522BC99E-4B8A-47EC-ADF7-F74075F2B3C1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HY강B" pitchFamily="18" charset="-127"/>
              <a:ea typeface="HY강B" pitchFamily="18" charset="-127"/>
            </a:rPr>
            <a:t>1946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dirty="0" smtClean="0">
              <a:latin typeface="HY강B" pitchFamily="18" charset="-127"/>
              <a:ea typeface="HY강B" pitchFamily="18" charset="-127"/>
              <a:hlinkClick xmlns:r="http://schemas.openxmlformats.org/officeDocument/2006/relationships" r:id="rId1" action="ppaction://hlinksldjump"/>
            </a:rPr>
            <a:t>철의 장막 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연설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(W.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처칠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A5772CE7-8707-4B80-9773-B095563FB68F}" type="parTrans" cxnId="{38807573-B880-4EA8-B8B2-A26B46EB0D7B}">
      <dgm:prSet/>
      <dgm:spPr/>
      <dgm:t>
        <a:bodyPr/>
        <a:lstStyle/>
        <a:p>
          <a:pPr latinLnBrk="1"/>
          <a:endParaRPr lang="ko-KR" altLang="en-US"/>
        </a:p>
      </dgm:t>
    </dgm:pt>
    <dgm:pt modelId="{8707DC9C-45B1-4C27-9E92-8E45E51D814E}" type="sibTrans" cxnId="{38807573-B880-4EA8-B8B2-A26B46EB0D7B}">
      <dgm:prSet/>
      <dgm:spPr/>
      <dgm:t>
        <a:bodyPr/>
        <a:lstStyle/>
        <a:p>
          <a:pPr latinLnBrk="1"/>
          <a:endParaRPr lang="ko-KR" altLang="en-US"/>
        </a:p>
      </dgm:t>
    </dgm:pt>
    <dgm:pt modelId="{5F1945F0-2AF4-45BE-A850-748CBE7F780B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미국의 원조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8DBCFC9B-E0F0-45B5-B469-4EE37DA83772}" type="parTrans" cxnId="{8E00F96C-16E1-462A-B58F-B105DC0B3884}">
      <dgm:prSet/>
      <dgm:spPr/>
      <dgm:t>
        <a:bodyPr/>
        <a:lstStyle/>
        <a:p>
          <a:pPr latinLnBrk="1"/>
          <a:endParaRPr lang="ko-KR" altLang="en-US"/>
        </a:p>
      </dgm:t>
    </dgm:pt>
    <dgm:pt modelId="{004512BF-258F-44D0-BC40-2EFAE3E02C35}" type="sibTrans" cxnId="{8E00F96C-16E1-462A-B58F-B105DC0B3884}">
      <dgm:prSet/>
      <dgm:spPr/>
      <dgm:t>
        <a:bodyPr/>
        <a:lstStyle/>
        <a:p>
          <a:pPr latinLnBrk="1"/>
          <a:endParaRPr lang="ko-KR" altLang="en-US"/>
        </a:p>
      </dgm:t>
    </dgm:pt>
    <dgm:pt modelId="{FF728AE9-B7FD-43E9-8814-FD76BB3A496D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강B" pitchFamily="18" charset="-127"/>
              <a:ea typeface="HY강B" pitchFamily="18" charset="-127"/>
            </a:rPr>
            <a:t>군수 사업 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dirty="0" smtClean="0">
              <a:latin typeface="HY강B" pitchFamily="18" charset="-127"/>
              <a:ea typeface="HY강B" pitchFamily="18" charset="-127"/>
            </a:rPr>
            <a:t>한국 전쟁의 특수한 영향</a:t>
          </a:r>
          <a:r>
            <a:rPr lang="en-US" altLang="ko-KR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dirty="0">
            <a:latin typeface="HY강B" pitchFamily="18" charset="-127"/>
            <a:ea typeface="HY강B" pitchFamily="18" charset="-127"/>
          </a:endParaRPr>
        </a:p>
      </dgm:t>
    </dgm:pt>
    <dgm:pt modelId="{1B66ED67-1456-4B11-B602-2A6DE387B628}" type="parTrans" cxnId="{B8BF24D0-3378-480F-AC81-A1D55BC0F92E}">
      <dgm:prSet/>
      <dgm:spPr/>
      <dgm:t>
        <a:bodyPr/>
        <a:lstStyle/>
        <a:p>
          <a:pPr latinLnBrk="1"/>
          <a:endParaRPr lang="ko-KR" altLang="en-US"/>
        </a:p>
      </dgm:t>
    </dgm:pt>
    <dgm:pt modelId="{9439FAC2-FBD3-4920-82EB-7D4FD57DA683}" type="sibTrans" cxnId="{B8BF24D0-3378-480F-AC81-A1D55BC0F92E}">
      <dgm:prSet/>
      <dgm:spPr/>
      <dgm:t>
        <a:bodyPr/>
        <a:lstStyle/>
        <a:p>
          <a:pPr latinLnBrk="1"/>
          <a:endParaRPr lang="ko-KR" altLang="en-US"/>
        </a:p>
      </dgm:t>
    </dgm:pt>
    <dgm:pt modelId="{C40955F3-5ACA-4B86-8759-C58896B65FE1}" type="pres">
      <dgm:prSet presAssocID="{1E9F4122-A4B6-4641-A4FC-82139434CE88}" presName="linearFlow" presStyleCnt="0">
        <dgm:presLayoutVars>
          <dgm:resizeHandles val="exact"/>
        </dgm:presLayoutVars>
      </dgm:prSet>
      <dgm:spPr/>
    </dgm:pt>
    <dgm:pt modelId="{C27C6AEC-4D30-4A89-9715-13AB479F248F}" type="pres">
      <dgm:prSet presAssocID="{522BC99E-4B8A-47EC-ADF7-F74075F2B3C1}" presName="node" presStyleLbl="node1" presStyleIdx="0" presStyleCnt="3" custScaleX="2946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851E9B-8AE6-4705-8E15-5240C5E57B8D}" type="pres">
      <dgm:prSet presAssocID="{8707DC9C-45B1-4C27-9E92-8E45E51D814E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02BCF56-A6E4-46AB-9ADF-495AB952AAB8}" type="pres">
      <dgm:prSet presAssocID="{8707DC9C-45B1-4C27-9E92-8E45E51D814E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163BA36-E2D2-4462-AB9F-C91147C1B8E0}" type="pres">
      <dgm:prSet presAssocID="{5F1945F0-2AF4-45BE-A850-748CBE7F780B}" presName="node" presStyleLbl="node1" presStyleIdx="1" presStyleCnt="3" custScaleX="29463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D1D6AE-BF04-4E5E-8688-F564E024893F}" type="pres">
      <dgm:prSet presAssocID="{004512BF-258F-44D0-BC40-2EFAE3E02C3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4B261CA-FC43-44E4-A824-B86F81910642}" type="pres">
      <dgm:prSet presAssocID="{004512BF-258F-44D0-BC40-2EFAE3E02C35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AED0ACF-9625-4852-86C1-EA3738D943F3}" type="pres">
      <dgm:prSet presAssocID="{FF728AE9-B7FD-43E9-8814-FD76BB3A496D}" presName="node" presStyleLbl="node1" presStyleIdx="2" presStyleCnt="3" custScaleX="2874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B9BB5FF-DEB9-4BA7-82CD-DD758B3B9EC7}" type="presOf" srcId="{004512BF-258F-44D0-BC40-2EFAE3E02C35}" destId="{D4B261CA-FC43-44E4-A824-B86F81910642}" srcOrd="1" destOrd="0" presId="urn:microsoft.com/office/officeart/2005/8/layout/process2"/>
    <dgm:cxn modelId="{E1C7DEA9-C917-45D8-A033-95CF7C07F566}" type="presOf" srcId="{5F1945F0-2AF4-45BE-A850-748CBE7F780B}" destId="{0163BA36-E2D2-4462-AB9F-C91147C1B8E0}" srcOrd="0" destOrd="0" presId="urn:microsoft.com/office/officeart/2005/8/layout/process2"/>
    <dgm:cxn modelId="{B21EFCED-4EA5-4BC5-963D-59512E91AED3}" type="presOf" srcId="{522BC99E-4B8A-47EC-ADF7-F74075F2B3C1}" destId="{C27C6AEC-4D30-4A89-9715-13AB479F248F}" srcOrd="0" destOrd="0" presId="urn:microsoft.com/office/officeart/2005/8/layout/process2"/>
    <dgm:cxn modelId="{98C96E5F-B51B-457D-A08E-C193E2FC06B5}" type="presOf" srcId="{004512BF-258F-44D0-BC40-2EFAE3E02C35}" destId="{8AD1D6AE-BF04-4E5E-8688-F564E024893F}" srcOrd="0" destOrd="0" presId="urn:microsoft.com/office/officeart/2005/8/layout/process2"/>
    <dgm:cxn modelId="{8E00F96C-16E1-462A-B58F-B105DC0B3884}" srcId="{1E9F4122-A4B6-4641-A4FC-82139434CE88}" destId="{5F1945F0-2AF4-45BE-A850-748CBE7F780B}" srcOrd="1" destOrd="0" parTransId="{8DBCFC9B-E0F0-45B5-B469-4EE37DA83772}" sibTransId="{004512BF-258F-44D0-BC40-2EFAE3E02C35}"/>
    <dgm:cxn modelId="{E7E6C563-94A8-44EA-AB72-5EEDE613AF19}" type="presOf" srcId="{8707DC9C-45B1-4C27-9E92-8E45E51D814E}" destId="{6F851E9B-8AE6-4705-8E15-5240C5E57B8D}" srcOrd="0" destOrd="0" presId="urn:microsoft.com/office/officeart/2005/8/layout/process2"/>
    <dgm:cxn modelId="{DA7FB478-C0EC-481F-A87D-2D1D31522972}" type="presOf" srcId="{8707DC9C-45B1-4C27-9E92-8E45E51D814E}" destId="{302BCF56-A6E4-46AB-9ADF-495AB952AAB8}" srcOrd="1" destOrd="0" presId="urn:microsoft.com/office/officeart/2005/8/layout/process2"/>
    <dgm:cxn modelId="{B8BF24D0-3378-480F-AC81-A1D55BC0F92E}" srcId="{1E9F4122-A4B6-4641-A4FC-82139434CE88}" destId="{FF728AE9-B7FD-43E9-8814-FD76BB3A496D}" srcOrd="2" destOrd="0" parTransId="{1B66ED67-1456-4B11-B602-2A6DE387B628}" sibTransId="{9439FAC2-FBD3-4920-82EB-7D4FD57DA683}"/>
    <dgm:cxn modelId="{38807573-B880-4EA8-B8B2-A26B46EB0D7B}" srcId="{1E9F4122-A4B6-4641-A4FC-82139434CE88}" destId="{522BC99E-4B8A-47EC-ADF7-F74075F2B3C1}" srcOrd="0" destOrd="0" parTransId="{A5772CE7-8707-4B80-9773-B095563FB68F}" sibTransId="{8707DC9C-45B1-4C27-9E92-8E45E51D814E}"/>
    <dgm:cxn modelId="{79548F06-FB6F-49D2-B97C-39A5BB3CF816}" type="presOf" srcId="{1E9F4122-A4B6-4641-A4FC-82139434CE88}" destId="{C40955F3-5ACA-4B86-8759-C58896B65FE1}" srcOrd="0" destOrd="0" presId="urn:microsoft.com/office/officeart/2005/8/layout/process2"/>
    <dgm:cxn modelId="{2DFD57D1-A1F5-4DAC-A53B-1897C0E47498}" type="presOf" srcId="{FF728AE9-B7FD-43E9-8814-FD76BB3A496D}" destId="{2AED0ACF-9625-4852-86C1-EA3738D943F3}" srcOrd="0" destOrd="0" presId="urn:microsoft.com/office/officeart/2005/8/layout/process2"/>
    <dgm:cxn modelId="{B145B834-C015-4ED7-802A-A46039074AA1}" type="presParOf" srcId="{C40955F3-5ACA-4B86-8759-C58896B65FE1}" destId="{C27C6AEC-4D30-4A89-9715-13AB479F248F}" srcOrd="0" destOrd="0" presId="urn:microsoft.com/office/officeart/2005/8/layout/process2"/>
    <dgm:cxn modelId="{1A71DE65-85CC-4F54-9C46-3656CFC920B9}" type="presParOf" srcId="{C40955F3-5ACA-4B86-8759-C58896B65FE1}" destId="{6F851E9B-8AE6-4705-8E15-5240C5E57B8D}" srcOrd="1" destOrd="0" presId="urn:microsoft.com/office/officeart/2005/8/layout/process2"/>
    <dgm:cxn modelId="{CAB60A54-C399-4A49-A416-3F0AF86015F5}" type="presParOf" srcId="{6F851E9B-8AE6-4705-8E15-5240C5E57B8D}" destId="{302BCF56-A6E4-46AB-9ADF-495AB952AAB8}" srcOrd="0" destOrd="0" presId="urn:microsoft.com/office/officeart/2005/8/layout/process2"/>
    <dgm:cxn modelId="{71D5B61A-472F-4940-95B1-071C324B22BC}" type="presParOf" srcId="{C40955F3-5ACA-4B86-8759-C58896B65FE1}" destId="{0163BA36-E2D2-4462-AB9F-C91147C1B8E0}" srcOrd="2" destOrd="0" presId="urn:microsoft.com/office/officeart/2005/8/layout/process2"/>
    <dgm:cxn modelId="{A88EA9F0-041C-4DCA-B1E4-23D115EEFF52}" type="presParOf" srcId="{C40955F3-5ACA-4B86-8759-C58896B65FE1}" destId="{8AD1D6AE-BF04-4E5E-8688-F564E024893F}" srcOrd="3" destOrd="0" presId="urn:microsoft.com/office/officeart/2005/8/layout/process2"/>
    <dgm:cxn modelId="{41F2DB68-6FC6-4B97-91DD-2ED35BE8BC62}" type="presParOf" srcId="{8AD1D6AE-BF04-4E5E-8688-F564E024893F}" destId="{D4B261CA-FC43-44E4-A824-B86F81910642}" srcOrd="0" destOrd="0" presId="urn:microsoft.com/office/officeart/2005/8/layout/process2"/>
    <dgm:cxn modelId="{BD84C67B-8A45-4DBA-A45A-4139684170F1}" type="presParOf" srcId="{C40955F3-5ACA-4B86-8759-C58896B65FE1}" destId="{2AED0ACF-9625-4852-86C1-EA3738D943F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DDEC3-6A64-48E0-AA77-2B3EABEF839F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8A6FF4E0-0FEB-42F0-BFE7-D4807C3242B1}">
      <dgm:prSet phldrT="[텍스트]"/>
      <dgm:spPr/>
      <dgm:t>
        <a:bodyPr/>
        <a:lstStyle/>
        <a:p>
          <a:pPr latinLnBrk="1"/>
          <a:r>
            <a:rPr lang="ko-KR" altLang="en-US" dirty="0" smtClean="0"/>
            <a:t>소련의 사회주의에 </a:t>
          </a:r>
          <a:endParaRPr lang="en-US" altLang="ko-KR" dirty="0" smtClean="0"/>
        </a:p>
        <a:p>
          <a:pPr latinLnBrk="1"/>
          <a:r>
            <a:rPr lang="ko-KR" altLang="en-US" dirty="0" smtClean="0"/>
            <a:t>대한 경고</a:t>
          </a:r>
          <a:endParaRPr lang="ko-KR" altLang="en-US" dirty="0"/>
        </a:p>
      </dgm:t>
    </dgm:pt>
    <dgm:pt modelId="{398C1D73-3F8C-4A39-87D0-EE524B7354DF}" type="parTrans" cxnId="{459F345E-2A20-46BA-84F6-2CF71BBA1261}">
      <dgm:prSet/>
      <dgm:spPr/>
      <dgm:t>
        <a:bodyPr/>
        <a:lstStyle/>
        <a:p>
          <a:pPr latinLnBrk="1"/>
          <a:endParaRPr lang="ko-KR" altLang="en-US"/>
        </a:p>
      </dgm:t>
    </dgm:pt>
    <dgm:pt modelId="{33D35ACD-A1A5-4852-8D2F-5D3F4E25D1DA}" type="sibTrans" cxnId="{459F345E-2A20-46BA-84F6-2CF71BBA1261}">
      <dgm:prSet/>
      <dgm:spPr/>
      <dgm:t>
        <a:bodyPr/>
        <a:lstStyle/>
        <a:p>
          <a:pPr latinLnBrk="1"/>
          <a:endParaRPr lang="ko-KR" altLang="en-US"/>
        </a:p>
      </dgm:t>
    </dgm:pt>
    <dgm:pt modelId="{B643FE08-3AD1-4487-A3C6-ACD1A7CF60C0}">
      <dgm:prSet phldrT="[텍스트]"/>
      <dgm:spPr/>
      <dgm:t>
        <a:bodyPr/>
        <a:lstStyle/>
        <a:p>
          <a:pPr latinLnBrk="1"/>
          <a:r>
            <a:rPr lang="ko-KR" altLang="en-US" dirty="0" smtClean="0"/>
            <a:t>냉전시대의 시작</a:t>
          </a:r>
          <a:endParaRPr lang="ko-KR" altLang="en-US" dirty="0"/>
        </a:p>
      </dgm:t>
    </dgm:pt>
    <dgm:pt modelId="{A59E3796-E473-4A2E-8485-E59B5117EF54}" type="parTrans" cxnId="{FA2E6F52-D27A-4919-8B8F-49E1576ED0FE}">
      <dgm:prSet/>
      <dgm:spPr/>
      <dgm:t>
        <a:bodyPr/>
        <a:lstStyle/>
        <a:p>
          <a:pPr latinLnBrk="1"/>
          <a:endParaRPr lang="ko-KR" altLang="en-US"/>
        </a:p>
      </dgm:t>
    </dgm:pt>
    <dgm:pt modelId="{B582583F-F9B8-44C3-9992-A338C53CD95F}" type="sibTrans" cxnId="{FA2E6F52-D27A-4919-8B8F-49E1576ED0FE}">
      <dgm:prSet/>
      <dgm:spPr/>
      <dgm:t>
        <a:bodyPr/>
        <a:lstStyle/>
        <a:p>
          <a:pPr latinLnBrk="1"/>
          <a:endParaRPr lang="ko-KR" altLang="en-US"/>
        </a:p>
      </dgm:t>
    </dgm:pt>
    <dgm:pt modelId="{8FFB3412-7A78-4359-9E59-6EADC372949C}" type="pres">
      <dgm:prSet presAssocID="{7E6DDEC3-6A64-48E0-AA77-2B3EABEF839F}" presName="Name0" presStyleCnt="0">
        <dgm:presLayoutVars>
          <dgm:dir/>
          <dgm:animLvl val="lvl"/>
          <dgm:resizeHandles val="exact"/>
        </dgm:presLayoutVars>
      </dgm:prSet>
      <dgm:spPr/>
    </dgm:pt>
    <dgm:pt modelId="{D7964009-25C5-49DB-8C93-F3A2C8DCE9C7}" type="pres">
      <dgm:prSet presAssocID="{8A6FF4E0-0FEB-42F0-BFE7-D4807C3242B1}" presName="parTxOnly" presStyleLbl="node1" presStyleIdx="0" presStyleCnt="2" custLinFactNeighborX="31143" custLinFactNeighborY="98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C528A9-6884-4031-80C4-84668F6668BE}" type="pres">
      <dgm:prSet presAssocID="{33D35ACD-A1A5-4852-8D2F-5D3F4E25D1DA}" presName="parTxOnlySpace" presStyleCnt="0"/>
      <dgm:spPr/>
    </dgm:pt>
    <dgm:pt modelId="{78CE2312-7959-498F-9954-49E58921345E}" type="pres">
      <dgm:prSet presAssocID="{B643FE08-3AD1-4487-A3C6-ACD1A7CF60C0}" presName="parTxOnly" presStyleLbl="node1" presStyleIdx="1" presStyleCnt="2" custLinFactNeighborX="47347" custLinFactNeighborY="-1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5EFEB45-A821-49FB-826F-D2629AE0291E}" type="presOf" srcId="{8A6FF4E0-0FEB-42F0-BFE7-D4807C3242B1}" destId="{D7964009-25C5-49DB-8C93-F3A2C8DCE9C7}" srcOrd="0" destOrd="0" presId="urn:microsoft.com/office/officeart/2005/8/layout/chevron1"/>
    <dgm:cxn modelId="{FA2E6F52-D27A-4919-8B8F-49E1576ED0FE}" srcId="{7E6DDEC3-6A64-48E0-AA77-2B3EABEF839F}" destId="{B643FE08-3AD1-4487-A3C6-ACD1A7CF60C0}" srcOrd="1" destOrd="0" parTransId="{A59E3796-E473-4A2E-8485-E59B5117EF54}" sibTransId="{B582583F-F9B8-44C3-9992-A338C53CD95F}"/>
    <dgm:cxn modelId="{459F345E-2A20-46BA-84F6-2CF71BBA1261}" srcId="{7E6DDEC3-6A64-48E0-AA77-2B3EABEF839F}" destId="{8A6FF4E0-0FEB-42F0-BFE7-D4807C3242B1}" srcOrd="0" destOrd="0" parTransId="{398C1D73-3F8C-4A39-87D0-EE524B7354DF}" sibTransId="{33D35ACD-A1A5-4852-8D2F-5D3F4E25D1DA}"/>
    <dgm:cxn modelId="{B892B4CB-BC1A-4695-A28C-5C8A55C5A83A}" type="presOf" srcId="{B643FE08-3AD1-4487-A3C6-ACD1A7CF60C0}" destId="{78CE2312-7959-498F-9954-49E58921345E}" srcOrd="0" destOrd="0" presId="urn:microsoft.com/office/officeart/2005/8/layout/chevron1"/>
    <dgm:cxn modelId="{FDFABAEE-B7AE-4414-A652-2B36A000D0E3}" type="presOf" srcId="{7E6DDEC3-6A64-48E0-AA77-2B3EABEF839F}" destId="{8FFB3412-7A78-4359-9E59-6EADC372949C}" srcOrd="0" destOrd="0" presId="urn:microsoft.com/office/officeart/2005/8/layout/chevron1"/>
    <dgm:cxn modelId="{775C218F-68B8-48C4-8765-F090324E84C6}" type="presParOf" srcId="{8FFB3412-7A78-4359-9E59-6EADC372949C}" destId="{D7964009-25C5-49DB-8C93-F3A2C8DCE9C7}" srcOrd="0" destOrd="0" presId="urn:microsoft.com/office/officeart/2005/8/layout/chevron1"/>
    <dgm:cxn modelId="{058DEF45-8B77-4947-BB88-94833A9606E6}" type="presParOf" srcId="{8FFB3412-7A78-4359-9E59-6EADC372949C}" destId="{F7C528A9-6884-4031-80C4-84668F6668BE}" srcOrd="1" destOrd="0" presId="urn:microsoft.com/office/officeart/2005/8/layout/chevron1"/>
    <dgm:cxn modelId="{9E965531-8981-4868-9365-718EE45A6A27}" type="presParOf" srcId="{8FFB3412-7A78-4359-9E59-6EADC372949C}" destId="{78CE2312-7959-498F-9954-49E58921345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65FBB-4263-4699-B803-837D70A036E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6207A42A-9DEA-4E25-AD75-07B2A3F62D31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미</a:t>
          </a:r>
          <a:r>
            <a:rPr lang="en-US" altLang="ko-KR" sz="2800" dirty="0" smtClean="0"/>
            <a:t>,</a:t>
          </a:r>
          <a:r>
            <a:rPr lang="ko-KR" altLang="en-US" sz="2800" dirty="0" smtClean="0"/>
            <a:t>영</a:t>
          </a:r>
          <a:r>
            <a:rPr lang="en-US" altLang="ko-KR" sz="2800" dirty="0" smtClean="0"/>
            <a:t>,</a:t>
          </a:r>
          <a:r>
            <a:rPr lang="ko-KR" altLang="en-US" sz="2800" dirty="0" smtClean="0"/>
            <a:t>소 </a:t>
          </a:r>
          <a:r>
            <a:rPr lang="ko-KR" altLang="en-US" sz="2200" dirty="0" smtClean="0"/>
            <a:t>체제의 </a:t>
          </a:r>
          <a:r>
            <a:rPr lang="ko-KR" altLang="en-US" sz="2800" dirty="0" smtClean="0"/>
            <a:t>분열</a:t>
          </a:r>
          <a:endParaRPr lang="ko-KR" altLang="en-US" sz="2800" dirty="0"/>
        </a:p>
      </dgm:t>
    </dgm:pt>
    <dgm:pt modelId="{8AA5C737-0DF6-488A-BC6F-4B808932DF52}" type="parTrans" cxnId="{4D9E741B-9FDE-4C73-8514-36DC0A1C9A91}">
      <dgm:prSet/>
      <dgm:spPr/>
      <dgm:t>
        <a:bodyPr/>
        <a:lstStyle/>
        <a:p>
          <a:pPr latinLnBrk="1"/>
          <a:endParaRPr lang="ko-KR" altLang="en-US"/>
        </a:p>
      </dgm:t>
    </dgm:pt>
    <dgm:pt modelId="{C9B55463-D782-4B72-A2C6-9E0C1D5B6579}" type="sibTrans" cxnId="{4D9E741B-9FDE-4C73-8514-36DC0A1C9A91}">
      <dgm:prSet/>
      <dgm:spPr/>
      <dgm:t>
        <a:bodyPr/>
        <a:lstStyle/>
        <a:p>
          <a:pPr latinLnBrk="1"/>
          <a:endParaRPr lang="ko-KR" altLang="en-US"/>
        </a:p>
      </dgm:t>
    </dgm:pt>
    <dgm:pt modelId="{CC75588C-0376-4998-911B-52086036F988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중국의 </a:t>
          </a:r>
          <a:r>
            <a:rPr lang="ko-KR" altLang="en-US" sz="2800" dirty="0" smtClean="0"/>
            <a:t>공산당</a:t>
          </a:r>
          <a:r>
            <a:rPr lang="ko-KR" altLang="en-US" sz="2400" dirty="0" smtClean="0"/>
            <a:t> 체제 강화</a:t>
          </a:r>
          <a:endParaRPr lang="ko-KR" altLang="en-US" sz="2400" dirty="0"/>
        </a:p>
      </dgm:t>
    </dgm:pt>
    <dgm:pt modelId="{A07A1129-6C3F-4367-809D-83C61E5CEAA9}" type="parTrans" cxnId="{EEB8DDCC-4EB7-41C5-A577-20FAECD1A6A9}">
      <dgm:prSet/>
      <dgm:spPr/>
      <dgm:t>
        <a:bodyPr/>
        <a:lstStyle/>
        <a:p>
          <a:pPr latinLnBrk="1"/>
          <a:endParaRPr lang="ko-KR" altLang="en-US"/>
        </a:p>
      </dgm:t>
    </dgm:pt>
    <dgm:pt modelId="{12C9639C-6101-498E-BA0A-2D8EA9DCFE8F}" type="sibTrans" cxnId="{EEB8DDCC-4EB7-41C5-A577-20FAECD1A6A9}">
      <dgm:prSet/>
      <dgm:spPr/>
      <dgm:t>
        <a:bodyPr/>
        <a:lstStyle/>
        <a:p>
          <a:pPr latinLnBrk="1"/>
          <a:endParaRPr lang="ko-KR" altLang="en-US"/>
        </a:p>
      </dgm:t>
    </dgm:pt>
    <dgm:pt modelId="{684D0143-CA16-4EAC-A7C5-164CC3BA0750}">
      <dgm:prSet phldrT="[텍스트]"/>
      <dgm:spPr/>
      <dgm:t>
        <a:bodyPr/>
        <a:lstStyle/>
        <a:p>
          <a:pPr latinLnBrk="1"/>
          <a:r>
            <a:rPr lang="ko-KR" altLang="en-US" dirty="0" smtClean="0"/>
            <a:t>미국 설계 아래의 </a:t>
          </a:r>
          <a:r>
            <a:rPr lang="en-US" altLang="ko-KR" dirty="0" smtClean="0"/>
            <a:t>20</a:t>
          </a:r>
          <a:r>
            <a:rPr lang="ko-KR" altLang="en-US" dirty="0" smtClean="0"/>
            <a:t>세기 시스템</a:t>
          </a:r>
          <a:endParaRPr lang="ko-KR" altLang="en-US" dirty="0"/>
        </a:p>
      </dgm:t>
    </dgm:pt>
    <dgm:pt modelId="{F3188232-2015-4C4E-B42F-061AEF33886B}" type="parTrans" cxnId="{8EBF25C2-4176-4754-BAC8-C0AA5487F08D}">
      <dgm:prSet/>
      <dgm:spPr/>
      <dgm:t>
        <a:bodyPr/>
        <a:lstStyle/>
        <a:p>
          <a:pPr latinLnBrk="1"/>
          <a:endParaRPr lang="ko-KR" altLang="en-US"/>
        </a:p>
      </dgm:t>
    </dgm:pt>
    <dgm:pt modelId="{6C6B49AA-3FBF-4718-B146-9FDA00416C04}" type="sibTrans" cxnId="{8EBF25C2-4176-4754-BAC8-C0AA5487F08D}">
      <dgm:prSet/>
      <dgm:spPr/>
      <dgm:t>
        <a:bodyPr/>
        <a:lstStyle/>
        <a:p>
          <a:pPr latinLnBrk="1"/>
          <a:endParaRPr lang="ko-KR" altLang="en-US"/>
        </a:p>
      </dgm:t>
    </dgm:pt>
    <dgm:pt modelId="{00DA81B9-4BA6-4B9D-881F-8FD24CEF3ABB}" type="pres">
      <dgm:prSet presAssocID="{4CD65FBB-4263-4699-B803-837D70A036EA}" presName="CompostProcess" presStyleCnt="0">
        <dgm:presLayoutVars>
          <dgm:dir/>
          <dgm:resizeHandles val="exact"/>
        </dgm:presLayoutVars>
      </dgm:prSet>
      <dgm:spPr/>
    </dgm:pt>
    <dgm:pt modelId="{88080C1A-569F-48B2-8B1A-077066D6EEAC}" type="pres">
      <dgm:prSet presAssocID="{4CD65FBB-4263-4699-B803-837D70A036EA}" presName="arrow" presStyleLbl="bgShp" presStyleIdx="0" presStyleCnt="1" custScaleX="117647"/>
      <dgm:spPr/>
    </dgm:pt>
    <dgm:pt modelId="{D501D986-5458-4F3F-ABCC-40BADF5BD575}" type="pres">
      <dgm:prSet presAssocID="{4CD65FBB-4263-4699-B803-837D70A036EA}" presName="linearProcess" presStyleCnt="0"/>
      <dgm:spPr/>
    </dgm:pt>
    <dgm:pt modelId="{89F8042A-9DF6-4E72-8CF5-F7C2FFBDD00E}" type="pres">
      <dgm:prSet presAssocID="{6207A42A-9DEA-4E25-AD75-07B2A3F62D31}" presName="textNode" presStyleLbl="node1" presStyleIdx="0" presStyleCnt="3" custLinFactX="-18947" custLinFactNeighborX="-100000" custLinFactNeighborY="16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A73D6C-3F01-4BC9-B3BD-95053ACF1464}" type="pres">
      <dgm:prSet presAssocID="{C9B55463-D782-4B72-A2C6-9E0C1D5B6579}" presName="sibTrans" presStyleCnt="0"/>
      <dgm:spPr/>
    </dgm:pt>
    <dgm:pt modelId="{1BF0C4CC-4ADF-42CC-BFDE-B6426E770081}" type="pres">
      <dgm:prSet presAssocID="{CC75588C-0376-4998-911B-52086036F988}" presName="textNode" presStyleLbl="node1" presStyleIdx="1" presStyleCnt="3" custLinFactNeighborX="-35555" custLinFactNeighborY="12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5EBB94-73EF-49B7-BBD8-B057EA3B8E0B}" type="pres">
      <dgm:prSet presAssocID="{12C9639C-6101-498E-BA0A-2D8EA9DCFE8F}" presName="sibTrans" presStyleCnt="0"/>
      <dgm:spPr/>
    </dgm:pt>
    <dgm:pt modelId="{DFAB4CAF-47E2-4D05-9E71-194242542FE0}" type="pres">
      <dgm:prSet presAssocID="{684D0143-CA16-4EAC-A7C5-164CC3BA0750}" presName="textNode" presStyleLbl="node1" presStyleIdx="2" presStyleCnt="3" custLinFactX="-1456" custLinFactNeighborX="-100000" custLinFactNeighborY="12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9E741B-9FDE-4C73-8514-36DC0A1C9A91}" srcId="{4CD65FBB-4263-4699-B803-837D70A036EA}" destId="{6207A42A-9DEA-4E25-AD75-07B2A3F62D31}" srcOrd="0" destOrd="0" parTransId="{8AA5C737-0DF6-488A-BC6F-4B808932DF52}" sibTransId="{C9B55463-D782-4B72-A2C6-9E0C1D5B6579}"/>
    <dgm:cxn modelId="{1203A54F-8866-492E-97CB-C9EAE8B9F885}" type="presOf" srcId="{684D0143-CA16-4EAC-A7C5-164CC3BA0750}" destId="{DFAB4CAF-47E2-4D05-9E71-194242542FE0}" srcOrd="0" destOrd="0" presId="urn:microsoft.com/office/officeart/2005/8/layout/hProcess9"/>
    <dgm:cxn modelId="{108449F2-51D9-47D9-B377-C0CEED4E0BDF}" type="presOf" srcId="{CC75588C-0376-4998-911B-52086036F988}" destId="{1BF0C4CC-4ADF-42CC-BFDE-B6426E770081}" srcOrd="0" destOrd="0" presId="urn:microsoft.com/office/officeart/2005/8/layout/hProcess9"/>
    <dgm:cxn modelId="{97427656-F442-405B-B7D7-5719D596D422}" type="presOf" srcId="{4CD65FBB-4263-4699-B803-837D70A036EA}" destId="{00DA81B9-4BA6-4B9D-881F-8FD24CEF3ABB}" srcOrd="0" destOrd="0" presId="urn:microsoft.com/office/officeart/2005/8/layout/hProcess9"/>
    <dgm:cxn modelId="{EEB8DDCC-4EB7-41C5-A577-20FAECD1A6A9}" srcId="{4CD65FBB-4263-4699-B803-837D70A036EA}" destId="{CC75588C-0376-4998-911B-52086036F988}" srcOrd="1" destOrd="0" parTransId="{A07A1129-6C3F-4367-809D-83C61E5CEAA9}" sibTransId="{12C9639C-6101-498E-BA0A-2D8EA9DCFE8F}"/>
    <dgm:cxn modelId="{111B2D0F-D2E9-4AC8-B6B4-E65706715161}" type="presOf" srcId="{6207A42A-9DEA-4E25-AD75-07B2A3F62D31}" destId="{89F8042A-9DF6-4E72-8CF5-F7C2FFBDD00E}" srcOrd="0" destOrd="0" presId="urn:microsoft.com/office/officeart/2005/8/layout/hProcess9"/>
    <dgm:cxn modelId="{8EBF25C2-4176-4754-BAC8-C0AA5487F08D}" srcId="{4CD65FBB-4263-4699-B803-837D70A036EA}" destId="{684D0143-CA16-4EAC-A7C5-164CC3BA0750}" srcOrd="2" destOrd="0" parTransId="{F3188232-2015-4C4E-B42F-061AEF33886B}" sibTransId="{6C6B49AA-3FBF-4718-B146-9FDA00416C04}"/>
    <dgm:cxn modelId="{B338DE4D-D375-4B2E-B6E9-0F7BBAC96AC8}" type="presParOf" srcId="{00DA81B9-4BA6-4B9D-881F-8FD24CEF3ABB}" destId="{88080C1A-569F-48B2-8B1A-077066D6EEAC}" srcOrd="0" destOrd="0" presId="urn:microsoft.com/office/officeart/2005/8/layout/hProcess9"/>
    <dgm:cxn modelId="{72C2CD94-CD1A-4C0B-BA0C-36C3B71BB6C2}" type="presParOf" srcId="{00DA81B9-4BA6-4B9D-881F-8FD24CEF3ABB}" destId="{D501D986-5458-4F3F-ABCC-40BADF5BD575}" srcOrd="1" destOrd="0" presId="urn:microsoft.com/office/officeart/2005/8/layout/hProcess9"/>
    <dgm:cxn modelId="{EC4FAF6A-999D-4FF0-A52F-A63634443640}" type="presParOf" srcId="{D501D986-5458-4F3F-ABCC-40BADF5BD575}" destId="{89F8042A-9DF6-4E72-8CF5-F7C2FFBDD00E}" srcOrd="0" destOrd="0" presId="urn:microsoft.com/office/officeart/2005/8/layout/hProcess9"/>
    <dgm:cxn modelId="{A10AE8DF-62E1-4D8B-ACEE-BCF11193233F}" type="presParOf" srcId="{D501D986-5458-4F3F-ABCC-40BADF5BD575}" destId="{43A73D6C-3F01-4BC9-B3BD-95053ACF1464}" srcOrd="1" destOrd="0" presId="urn:microsoft.com/office/officeart/2005/8/layout/hProcess9"/>
    <dgm:cxn modelId="{47AE5B09-FB39-426E-AB04-DE60511F75D0}" type="presParOf" srcId="{D501D986-5458-4F3F-ABCC-40BADF5BD575}" destId="{1BF0C4CC-4ADF-42CC-BFDE-B6426E770081}" srcOrd="2" destOrd="0" presId="urn:microsoft.com/office/officeart/2005/8/layout/hProcess9"/>
    <dgm:cxn modelId="{682839D2-C9B9-4BAB-A449-FE32F5183B15}" type="presParOf" srcId="{D501D986-5458-4F3F-ABCC-40BADF5BD575}" destId="{D85EBB94-73EF-49B7-BBD8-B057EA3B8E0B}" srcOrd="3" destOrd="0" presId="urn:microsoft.com/office/officeart/2005/8/layout/hProcess9"/>
    <dgm:cxn modelId="{CFEA2ADD-5131-4F82-BD1B-9A0976A41664}" type="presParOf" srcId="{D501D986-5458-4F3F-ABCC-40BADF5BD575}" destId="{DFAB4CAF-47E2-4D05-9E71-194242542F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9AAD2-F94A-493A-BB6D-A774674747D8}" type="doc">
      <dgm:prSet loTypeId="urn:microsoft.com/office/officeart/2005/8/layout/equation2" loCatId="process" qsTypeId="urn:microsoft.com/office/officeart/2005/8/quickstyle/simple1" qsCatId="simple" csTypeId="urn:microsoft.com/office/officeart/2005/8/colors/accent3_2" csCatId="accent3" phldr="1"/>
      <dgm:spPr/>
    </dgm:pt>
    <dgm:pt modelId="{D555FF0A-0179-42CF-9B58-DB5B5415E6FE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재정적자</a:t>
          </a:r>
          <a:r>
            <a:rPr lang="ko-KR" altLang="en-US" sz="2700" dirty="0" smtClean="0"/>
            <a:t> </a:t>
          </a:r>
          <a:endParaRPr lang="ko-KR" altLang="en-US" sz="2700" dirty="0"/>
        </a:p>
      </dgm:t>
    </dgm:pt>
    <dgm:pt modelId="{72A83390-D6D5-4F5B-8A89-225E52A0BA5A}" type="parTrans" cxnId="{F68DD48F-0512-4E60-8BCB-BDB8D0AF574C}">
      <dgm:prSet/>
      <dgm:spPr/>
      <dgm:t>
        <a:bodyPr/>
        <a:lstStyle/>
        <a:p>
          <a:pPr latinLnBrk="1"/>
          <a:endParaRPr lang="ko-KR" altLang="en-US"/>
        </a:p>
      </dgm:t>
    </dgm:pt>
    <dgm:pt modelId="{939E97F4-0452-44DF-B8D9-5E7727AEAE9E}" type="sibTrans" cxnId="{F68DD48F-0512-4E60-8BCB-BDB8D0AF574C}">
      <dgm:prSet/>
      <dgm:spPr/>
      <dgm:t>
        <a:bodyPr/>
        <a:lstStyle/>
        <a:p>
          <a:pPr latinLnBrk="1"/>
          <a:endParaRPr lang="ko-KR" altLang="en-US"/>
        </a:p>
      </dgm:t>
    </dgm:pt>
    <dgm:pt modelId="{20A86B73-DB23-4C81-BD45-4759CFC72F77}">
      <dgm:prSet phldrT="[텍스트]"/>
      <dgm:spPr/>
      <dgm:t>
        <a:bodyPr/>
        <a:lstStyle/>
        <a:p>
          <a:pPr latinLnBrk="1"/>
          <a:r>
            <a:rPr lang="ko-KR" altLang="en-US" dirty="0" smtClean="0"/>
            <a:t>민영화</a:t>
          </a:r>
          <a:endParaRPr lang="ko-KR" altLang="en-US" dirty="0"/>
        </a:p>
      </dgm:t>
    </dgm:pt>
    <dgm:pt modelId="{DB4B4419-73D7-4AFB-A4B3-76857B1501FB}" type="parTrans" cxnId="{4FC274D6-4F32-4D43-808F-CA1746B01A32}">
      <dgm:prSet/>
      <dgm:spPr/>
      <dgm:t>
        <a:bodyPr/>
        <a:lstStyle/>
        <a:p>
          <a:pPr latinLnBrk="1"/>
          <a:endParaRPr lang="ko-KR" altLang="en-US"/>
        </a:p>
      </dgm:t>
    </dgm:pt>
    <dgm:pt modelId="{0A777B2C-E0AF-47D1-B45A-E76B0713902C}" type="sibTrans" cxnId="{4FC274D6-4F32-4D43-808F-CA1746B01A32}">
      <dgm:prSet/>
      <dgm:spPr/>
      <dgm:t>
        <a:bodyPr/>
        <a:lstStyle/>
        <a:p>
          <a:pPr latinLnBrk="1"/>
          <a:endParaRPr lang="ko-KR" altLang="en-US"/>
        </a:p>
      </dgm:t>
    </dgm:pt>
    <dgm:pt modelId="{9605E125-3E6C-4633-B324-644BA0A05932}">
      <dgm:prSet phldrT="[텍스트]"/>
      <dgm:spPr/>
      <dgm:t>
        <a:bodyPr/>
        <a:lstStyle/>
        <a:p>
          <a:pPr latinLnBrk="1"/>
          <a:r>
            <a:rPr lang="ko-KR" altLang="en-US" dirty="0" smtClean="0"/>
            <a:t>경제적 </a:t>
          </a:r>
          <a:endParaRPr lang="en-US" altLang="ko-KR" dirty="0" smtClean="0"/>
        </a:p>
        <a:p>
          <a:pPr latinLnBrk="1"/>
          <a:r>
            <a:rPr lang="ko-KR" altLang="en-US" dirty="0" smtClean="0"/>
            <a:t>침체 상태</a:t>
          </a:r>
          <a:endParaRPr lang="ko-KR" altLang="en-US" dirty="0"/>
        </a:p>
      </dgm:t>
    </dgm:pt>
    <dgm:pt modelId="{C08FDB87-2B69-46CC-9226-1F8BC129112A}" type="parTrans" cxnId="{71B72023-E2F3-4AAA-A251-335A8A780B69}">
      <dgm:prSet/>
      <dgm:spPr/>
      <dgm:t>
        <a:bodyPr/>
        <a:lstStyle/>
        <a:p>
          <a:pPr latinLnBrk="1"/>
          <a:endParaRPr lang="ko-KR" altLang="en-US"/>
        </a:p>
      </dgm:t>
    </dgm:pt>
    <dgm:pt modelId="{EC7744CD-A5B4-46D6-8767-94CFC0558852}" type="sibTrans" cxnId="{71B72023-E2F3-4AAA-A251-335A8A780B69}">
      <dgm:prSet/>
      <dgm:spPr/>
      <dgm:t>
        <a:bodyPr/>
        <a:lstStyle/>
        <a:p>
          <a:pPr latinLnBrk="1"/>
          <a:endParaRPr lang="ko-KR" altLang="en-US"/>
        </a:p>
      </dgm:t>
    </dgm:pt>
    <dgm:pt modelId="{ED8B4C06-520C-4844-8445-EA2EB814E213}" type="pres">
      <dgm:prSet presAssocID="{D829AAD2-F94A-493A-BB6D-A774674747D8}" presName="Name0" presStyleCnt="0">
        <dgm:presLayoutVars>
          <dgm:dir/>
          <dgm:resizeHandles val="exact"/>
        </dgm:presLayoutVars>
      </dgm:prSet>
      <dgm:spPr/>
    </dgm:pt>
    <dgm:pt modelId="{8EE9EF35-0302-42C8-B480-9060F536DFDB}" type="pres">
      <dgm:prSet presAssocID="{D829AAD2-F94A-493A-BB6D-A774674747D8}" presName="vNodes" presStyleCnt="0"/>
      <dgm:spPr/>
    </dgm:pt>
    <dgm:pt modelId="{F96DBC7D-7CC9-49E7-B012-9BC687A96721}" type="pres">
      <dgm:prSet presAssocID="{D555FF0A-0179-42CF-9B58-DB5B5415E6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88284F-0023-4FB5-865D-430455999378}" type="pres">
      <dgm:prSet presAssocID="{939E97F4-0452-44DF-B8D9-5E7727AEAE9E}" presName="spacerT" presStyleCnt="0"/>
      <dgm:spPr/>
    </dgm:pt>
    <dgm:pt modelId="{FFBAD5EE-42EC-4F52-846C-64216CD60923}" type="pres">
      <dgm:prSet presAssocID="{939E97F4-0452-44DF-B8D9-5E7727AEAE9E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F784E91-4CC6-4F08-A86A-A81820EDF2A6}" type="pres">
      <dgm:prSet presAssocID="{939E97F4-0452-44DF-B8D9-5E7727AEAE9E}" presName="spacerB" presStyleCnt="0"/>
      <dgm:spPr/>
    </dgm:pt>
    <dgm:pt modelId="{2E3E3EFC-9257-44EF-BAD5-34A3A2D24FFC}" type="pres">
      <dgm:prSet presAssocID="{20A86B73-DB23-4C81-BD45-4759CFC72F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D4B08F-3AB8-499E-915A-590BB7CC3908}" type="pres">
      <dgm:prSet presAssocID="{D829AAD2-F94A-493A-BB6D-A774674747D8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88E4ED3D-BCB5-444C-9250-15D70F71D205}" type="pres">
      <dgm:prSet presAssocID="{D829AAD2-F94A-493A-BB6D-A774674747D8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F1508A0-8A73-469E-89E5-B55DC4105727}" type="pres">
      <dgm:prSet presAssocID="{D829AAD2-F94A-493A-BB6D-A774674747D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EF4A80-7E08-45F7-ADC9-F3772D7C70EB}" type="presOf" srcId="{939E97F4-0452-44DF-B8D9-5E7727AEAE9E}" destId="{FFBAD5EE-42EC-4F52-846C-64216CD60923}" srcOrd="0" destOrd="0" presId="urn:microsoft.com/office/officeart/2005/8/layout/equation2"/>
    <dgm:cxn modelId="{71B72023-E2F3-4AAA-A251-335A8A780B69}" srcId="{D829AAD2-F94A-493A-BB6D-A774674747D8}" destId="{9605E125-3E6C-4633-B324-644BA0A05932}" srcOrd="2" destOrd="0" parTransId="{C08FDB87-2B69-46CC-9226-1F8BC129112A}" sibTransId="{EC7744CD-A5B4-46D6-8767-94CFC0558852}"/>
    <dgm:cxn modelId="{58678AF2-4820-4663-8B4A-AB33732C1669}" type="presOf" srcId="{D555FF0A-0179-42CF-9B58-DB5B5415E6FE}" destId="{F96DBC7D-7CC9-49E7-B012-9BC687A96721}" srcOrd="0" destOrd="0" presId="urn:microsoft.com/office/officeart/2005/8/layout/equation2"/>
    <dgm:cxn modelId="{B49E4FB3-1FF1-4840-9DA4-8178821BB278}" type="presOf" srcId="{0A777B2C-E0AF-47D1-B45A-E76B0713902C}" destId="{88E4ED3D-BCB5-444C-9250-15D70F71D205}" srcOrd="1" destOrd="0" presId="urn:microsoft.com/office/officeart/2005/8/layout/equation2"/>
    <dgm:cxn modelId="{F68DD48F-0512-4E60-8BCB-BDB8D0AF574C}" srcId="{D829AAD2-F94A-493A-BB6D-A774674747D8}" destId="{D555FF0A-0179-42CF-9B58-DB5B5415E6FE}" srcOrd="0" destOrd="0" parTransId="{72A83390-D6D5-4F5B-8A89-225E52A0BA5A}" sibTransId="{939E97F4-0452-44DF-B8D9-5E7727AEAE9E}"/>
    <dgm:cxn modelId="{2F975516-545C-4CDC-9D24-7D68E6D0D46A}" type="presOf" srcId="{9605E125-3E6C-4633-B324-644BA0A05932}" destId="{5F1508A0-8A73-469E-89E5-B55DC4105727}" srcOrd="0" destOrd="0" presId="urn:microsoft.com/office/officeart/2005/8/layout/equation2"/>
    <dgm:cxn modelId="{4FC274D6-4F32-4D43-808F-CA1746B01A32}" srcId="{D829AAD2-F94A-493A-BB6D-A774674747D8}" destId="{20A86B73-DB23-4C81-BD45-4759CFC72F77}" srcOrd="1" destOrd="0" parTransId="{DB4B4419-73D7-4AFB-A4B3-76857B1501FB}" sibTransId="{0A777B2C-E0AF-47D1-B45A-E76B0713902C}"/>
    <dgm:cxn modelId="{401188F0-032A-4464-9E47-8EE068B9715E}" type="presOf" srcId="{0A777B2C-E0AF-47D1-B45A-E76B0713902C}" destId="{ABD4B08F-3AB8-499E-915A-590BB7CC3908}" srcOrd="0" destOrd="0" presId="urn:microsoft.com/office/officeart/2005/8/layout/equation2"/>
    <dgm:cxn modelId="{FABFD13D-3BF4-4E6D-920B-8116E30E7931}" type="presOf" srcId="{20A86B73-DB23-4C81-BD45-4759CFC72F77}" destId="{2E3E3EFC-9257-44EF-BAD5-34A3A2D24FFC}" srcOrd="0" destOrd="0" presId="urn:microsoft.com/office/officeart/2005/8/layout/equation2"/>
    <dgm:cxn modelId="{48026DB6-FBFC-4950-BADA-BB045130ED53}" type="presOf" srcId="{D829AAD2-F94A-493A-BB6D-A774674747D8}" destId="{ED8B4C06-520C-4844-8445-EA2EB814E213}" srcOrd="0" destOrd="0" presId="urn:microsoft.com/office/officeart/2005/8/layout/equation2"/>
    <dgm:cxn modelId="{B787929B-5BDF-495A-8E83-F62E5A3ECD46}" type="presParOf" srcId="{ED8B4C06-520C-4844-8445-EA2EB814E213}" destId="{8EE9EF35-0302-42C8-B480-9060F536DFDB}" srcOrd="0" destOrd="0" presId="urn:microsoft.com/office/officeart/2005/8/layout/equation2"/>
    <dgm:cxn modelId="{84BBFE8C-2F13-4533-981E-8BFADDDEAC69}" type="presParOf" srcId="{8EE9EF35-0302-42C8-B480-9060F536DFDB}" destId="{F96DBC7D-7CC9-49E7-B012-9BC687A96721}" srcOrd="0" destOrd="0" presId="urn:microsoft.com/office/officeart/2005/8/layout/equation2"/>
    <dgm:cxn modelId="{8E397938-3AE3-4FE2-ABA4-8A01D86DE778}" type="presParOf" srcId="{8EE9EF35-0302-42C8-B480-9060F536DFDB}" destId="{5888284F-0023-4FB5-865D-430455999378}" srcOrd="1" destOrd="0" presId="urn:microsoft.com/office/officeart/2005/8/layout/equation2"/>
    <dgm:cxn modelId="{54998914-86CB-4CFF-A51F-13DE7F2C590F}" type="presParOf" srcId="{8EE9EF35-0302-42C8-B480-9060F536DFDB}" destId="{FFBAD5EE-42EC-4F52-846C-64216CD60923}" srcOrd="2" destOrd="0" presId="urn:microsoft.com/office/officeart/2005/8/layout/equation2"/>
    <dgm:cxn modelId="{8412BF07-B6DF-41B5-8227-AADF1BEE92E0}" type="presParOf" srcId="{8EE9EF35-0302-42C8-B480-9060F536DFDB}" destId="{CF784E91-4CC6-4F08-A86A-A81820EDF2A6}" srcOrd="3" destOrd="0" presId="urn:microsoft.com/office/officeart/2005/8/layout/equation2"/>
    <dgm:cxn modelId="{122B04C1-781C-400F-8860-29428E955AAB}" type="presParOf" srcId="{8EE9EF35-0302-42C8-B480-9060F536DFDB}" destId="{2E3E3EFC-9257-44EF-BAD5-34A3A2D24FFC}" srcOrd="4" destOrd="0" presId="urn:microsoft.com/office/officeart/2005/8/layout/equation2"/>
    <dgm:cxn modelId="{00BDDE12-B974-45F9-84D6-E254916F5488}" type="presParOf" srcId="{ED8B4C06-520C-4844-8445-EA2EB814E213}" destId="{ABD4B08F-3AB8-499E-915A-590BB7CC3908}" srcOrd="1" destOrd="0" presId="urn:microsoft.com/office/officeart/2005/8/layout/equation2"/>
    <dgm:cxn modelId="{BD0A5738-0593-4458-A6FF-94D5359D2E43}" type="presParOf" srcId="{ABD4B08F-3AB8-499E-915A-590BB7CC3908}" destId="{88E4ED3D-BCB5-444C-9250-15D70F71D205}" srcOrd="0" destOrd="0" presId="urn:microsoft.com/office/officeart/2005/8/layout/equation2"/>
    <dgm:cxn modelId="{125BF656-D34F-461F-90DF-41E88F8CBF28}" type="presParOf" srcId="{ED8B4C06-520C-4844-8445-EA2EB814E213}" destId="{5F1508A0-8A73-469E-89E5-B55DC410572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3CE4D-2FD3-408E-9E89-102330BC3B05}">
      <dsp:nvSpPr>
        <dsp:cNvPr id="0" name=""/>
        <dsp:cNvSpPr/>
      </dsp:nvSpPr>
      <dsp:spPr>
        <a:xfrm>
          <a:off x="3616" y="1630491"/>
          <a:ext cx="3162448" cy="1264979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HY강B" pitchFamily="18" charset="-127"/>
              <a:ea typeface="HY강B" pitchFamily="18" charset="-127"/>
            </a:rPr>
            <a:t>군수 사업</a:t>
          </a:r>
          <a:endParaRPr lang="ko-KR" altLang="en-US" sz="3600" kern="1200" dirty="0">
            <a:latin typeface="HY강B" pitchFamily="18" charset="-127"/>
            <a:ea typeface="HY강B" pitchFamily="18" charset="-127"/>
          </a:endParaRPr>
        </a:p>
      </dsp:txBody>
      <dsp:txXfrm>
        <a:off x="3616" y="1630491"/>
        <a:ext cx="2846203" cy="1264979"/>
      </dsp:txXfrm>
    </dsp:sp>
    <dsp:sp modelId="{1F671893-D828-4CC7-B4DA-39002DCBAD53}">
      <dsp:nvSpPr>
        <dsp:cNvPr id="0" name=""/>
        <dsp:cNvSpPr/>
      </dsp:nvSpPr>
      <dsp:spPr>
        <a:xfrm>
          <a:off x="2533575" y="1630491"/>
          <a:ext cx="3162448" cy="1264979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HY강B" pitchFamily="18" charset="-127"/>
              <a:ea typeface="HY강B" pitchFamily="18" charset="-127"/>
            </a:rPr>
            <a:t>국민 희생</a:t>
          </a:r>
          <a:endParaRPr lang="ko-KR" altLang="en-US" sz="3600" kern="1200" dirty="0">
            <a:latin typeface="HY강B" pitchFamily="18" charset="-127"/>
            <a:ea typeface="HY강B" pitchFamily="18" charset="-127"/>
          </a:endParaRPr>
        </a:p>
      </dsp:txBody>
      <dsp:txXfrm>
        <a:off x="3166065" y="1630491"/>
        <a:ext cx="1897469" cy="1264979"/>
      </dsp:txXfrm>
    </dsp:sp>
    <dsp:sp modelId="{AD491B0B-E097-4D19-93C2-509067A5B158}">
      <dsp:nvSpPr>
        <dsp:cNvPr id="0" name=""/>
        <dsp:cNvSpPr/>
      </dsp:nvSpPr>
      <dsp:spPr>
        <a:xfrm>
          <a:off x="5063534" y="1630491"/>
          <a:ext cx="3162448" cy="1264979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HY강B" pitchFamily="18" charset="-127"/>
              <a:ea typeface="HY강B" pitchFamily="18" charset="-127"/>
            </a:rPr>
            <a:t>인명 경시</a:t>
          </a:r>
          <a:endParaRPr lang="ko-KR" altLang="en-US" sz="3600" kern="1200" dirty="0">
            <a:latin typeface="HY강B" pitchFamily="18" charset="-127"/>
            <a:ea typeface="HY강B" pitchFamily="18" charset="-127"/>
          </a:endParaRPr>
        </a:p>
      </dsp:txBody>
      <dsp:txXfrm>
        <a:off x="5696024" y="1630491"/>
        <a:ext cx="1897469" cy="1264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C6AEC-4D30-4A89-9715-13AB479F248F}">
      <dsp:nvSpPr>
        <dsp:cNvPr id="0" name=""/>
        <dsp:cNvSpPr/>
      </dsp:nvSpPr>
      <dsp:spPr>
        <a:xfrm>
          <a:off x="1114409" y="0"/>
          <a:ext cx="6000781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>
              <a:latin typeface="HY강B" pitchFamily="18" charset="-127"/>
              <a:ea typeface="HY강B" pitchFamily="18" charset="-127"/>
            </a:rPr>
            <a:t>1946</a:t>
          </a:r>
          <a:r>
            <a:rPr lang="ko-KR" altLang="en-US" sz="2500" kern="1200" dirty="0" smtClean="0">
              <a:latin typeface="HY강B" pitchFamily="18" charset="-127"/>
              <a:ea typeface="HY강B" pitchFamily="18" charset="-127"/>
            </a:rPr>
            <a:t>년 </a:t>
          </a:r>
          <a:r>
            <a:rPr lang="ko-KR" altLang="en-US" sz="2500" kern="1200" dirty="0" smtClean="0">
              <a:latin typeface="HY강B" pitchFamily="18" charset="-127"/>
              <a:ea typeface="HY강B" pitchFamily="18" charset="-127"/>
              <a:hlinkClick xmlns:r="http://schemas.openxmlformats.org/officeDocument/2006/relationships" r:id="" action="ppaction://hlinksldjump"/>
            </a:rPr>
            <a:t>철의 장막 </a:t>
          </a:r>
          <a:r>
            <a:rPr lang="ko-KR" altLang="en-US" sz="2500" kern="1200" dirty="0" smtClean="0">
              <a:latin typeface="HY강B" pitchFamily="18" charset="-127"/>
              <a:ea typeface="HY강B" pitchFamily="18" charset="-127"/>
            </a:rPr>
            <a:t>연설 </a:t>
          </a:r>
          <a:r>
            <a:rPr lang="en-US" altLang="ko-KR" sz="2500" kern="1200" dirty="0" smtClean="0">
              <a:latin typeface="HY강B" pitchFamily="18" charset="-127"/>
              <a:ea typeface="HY강B" pitchFamily="18" charset="-127"/>
            </a:rPr>
            <a:t>(W.</a:t>
          </a:r>
          <a:r>
            <a:rPr lang="ko-KR" altLang="en-US" sz="2500" kern="1200" dirty="0" smtClean="0">
              <a:latin typeface="HY강B" pitchFamily="18" charset="-127"/>
              <a:ea typeface="HY강B" pitchFamily="18" charset="-127"/>
            </a:rPr>
            <a:t>처칠</a:t>
          </a:r>
          <a:r>
            <a:rPr lang="en-US" altLang="ko-KR" sz="2500" kern="1200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sz="2500" kern="1200" dirty="0">
            <a:latin typeface="HY강B" pitchFamily="18" charset="-127"/>
            <a:ea typeface="HY강B" pitchFamily="18" charset="-127"/>
          </a:endParaRPr>
        </a:p>
      </dsp:txBody>
      <dsp:txXfrm>
        <a:off x="1147549" y="33140"/>
        <a:ext cx="5934501" cy="1065210"/>
      </dsp:txXfrm>
    </dsp:sp>
    <dsp:sp modelId="{6F851E9B-8AE6-4705-8E15-5240C5E57B8D}">
      <dsp:nvSpPr>
        <dsp:cNvPr id="0" name=""/>
        <dsp:cNvSpPr/>
      </dsp:nvSpPr>
      <dsp:spPr>
        <a:xfrm rot="5400000">
          <a:off x="39026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-5400000">
        <a:off x="3962049" y="1202209"/>
        <a:ext cx="305502" cy="297016"/>
      </dsp:txXfrm>
    </dsp:sp>
    <dsp:sp modelId="{0163BA36-E2D2-4462-AB9F-C91147C1B8E0}">
      <dsp:nvSpPr>
        <dsp:cNvPr id="0" name=""/>
        <dsp:cNvSpPr/>
      </dsp:nvSpPr>
      <dsp:spPr>
        <a:xfrm>
          <a:off x="1114398" y="1697236"/>
          <a:ext cx="6000802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>
              <a:latin typeface="HY강B" pitchFamily="18" charset="-127"/>
              <a:ea typeface="HY강B" pitchFamily="18" charset="-127"/>
            </a:rPr>
            <a:t>미국의 원조</a:t>
          </a:r>
          <a:endParaRPr lang="ko-KR" altLang="en-US" sz="2500" kern="1200" dirty="0">
            <a:latin typeface="HY강B" pitchFamily="18" charset="-127"/>
            <a:ea typeface="HY강B" pitchFamily="18" charset="-127"/>
          </a:endParaRPr>
        </a:p>
      </dsp:txBody>
      <dsp:txXfrm>
        <a:off x="1147538" y="1730376"/>
        <a:ext cx="5934522" cy="1065210"/>
      </dsp:txXfrm>
    </dsp:sp>
    <dsp:sp modelId="{8AD1D6AE-BF04-4E5E-8688-F564E024893F}">
      <dsp:nvSpPr>
        <dsp:cNvPr id="0" name=""/>
        <dsp:cNvSpPr/>
      </dsp:nvSpPr>
      <dsp:spPr>
        <a:xfrm rot="5400000">
          <a:off x="39026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 rot="-5400000">
        <a:off x="3962049" y="2899445"/>
        <a:ext cx="305502" cy="297016"/>
      </dsp:txXfrm>
    </dsp:sp>
    <dsp:sp modelId="{2AED0ACF-9625-4852-86C1-EA3738D943F3}">
      <dsp:nvSpPr>
        <dsp:cNvPr id="0" name=""/>
        <dsp:cNvSpPr/>
      </dsp:nvSpPr>
      <dsp:spPr>
        <a:xfrm>
          <a:off x="1187597" y="3394472"/>
          <a:ext cx="5854405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군수 사업 </a:t>
          </a:r>
          <a:r>
            <a:rPr lang="en-US" altLang="ko-KR" sz="2400" kern="1200" dirty="0" smtClean="0">
              <a:latin typeface="HY강B" pitchFamily="18" charset="-127"/>
              <a:ea typeface="HY강B" pitchFamily="18" charset="-127"/>
            </a:rPr>
            <a:t>(</a:t>
          </a: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한국 전쟁의 특수한 영향</a:t>
          </a:r>
          <a:r>
            <a:rPr lang="en-US" altLang="ko-KR" sz="2400" kern="1200" dirty="0" smtClean="0">
              <a:latin typeface="HY강B" pitchFamily="18" charset="-127"/>
              <a:ea typeface="HY강B" pitchFamily="18" charset="-127"/>
            </a:rPr>
            <a:t>)</a:t>
          </a:r>
          <a:endParaRPr lang="ko-KR" altLang="en-US" sz="2400" kern="1200" dirty="0">
            <a:latin typeface="HY강B" pitchFamily="18" charset="-127"/>
            <a:ea typeface="HY강B" pitchFamily="18" charset="-127"/>
          </a:endParaRPr>
        </a:p>
      </dsp:txBody>
      <dsp:txXfrm>
        <a:off x="1220737" y="3427612"/>
        <a:ext cx="5788125" cy="1065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64009-25C5-49DB-8C93-F3A2C8DCE9C7}">
      <dsp:nvSpPr>
        <dsp:cNvPr id="0" name=""/>
        <dsp:cNvSpPr/>
      </dsp:nvSpPr>
      <dsp:spPr>
        <a:xfrm>
          <a:off x="153958" y="0"/>
          <a:ext cx="4691590" cy="17859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소련의 사회주의에 </a:t>
          </a: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대한 경고</a:t>
          </a:r>
          <a:endParaRPr lang="ko-KR" altLang="en-US" sz="2600" kern="1200" dirty="0"/>
        </a:p>
      </dsp:txBody>
      <dsp:txXfrm>
        <a:off x="1046933" y="0"/>
        <a:ext cx="2905640" cy="1785950"/>
      </dsp:txXfrm>
    </dsp:sp>
    <dsp:sp modelId="{78CE2312-7959-498F-9954-49E58921345E}">
      <dsp:nvSpPr>
        <dsp:cNvPr id="0" name=""/>
        <dsp:cNvSpPr/>
      </dsp:nvSpPr>
      <dsp:spPr>
        <a:xfrm>
          <a:off x="4238127" y="0"/>
          <a:ext cx="4691590" cy="17859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냉전시대의 시작</a:t>
          </a:r>
          <a:endParaRPr lang="ko-KR" altLang="en-US" sz="2600" kern="1200" dirty="0"/>
        </a:p>
      </dsp:txBody>
      <dsp:txXfrm>
        <a:off x="5131102" y="0"/>
        <a:ext cx="2905640" cy="17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80C1A-569F-48B2-8B1A-077066D6EEAC}">
      <dsp:nvSpPr>
        <dsp:cNvPr id="0" name=""/>
        <dsp:cNvSpPr/>
      </dsp:nvSpPr>
      <dsp:spPr>
        <a:xfrm>
          <a:off x="1" y="0"/>
          <a:ext cx="6858044" cy="37465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8042A-9DF6-4E72-8CF5-F7C2FFBDD00E}">
      <dsp:nvSpPr>
        <dsp:cNvPr id="0" name=""/>
        <dsp:cNvSpPr/>
      </dsp:nvSpPr>
      <dsp:spPr>
        <a:xfrm>
          <a:off x="0" y="1148830"/>
          <a:ext cx="2207434" cy="1498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미</a:t>
          </a:r>
          <a:r>
            <a:rPr lang="en-US" altLang="ko-KR" sz="2800" kern="1200" dirty="0" smtClean="0"/>
            <a:t>,</a:t>
          </a:r>
          <a:r>
            <a:rPr lang="ko-KR" altLang="en-US" sz="2800" kern="1200" dirty="0" smtClean="0"/>
            <a:t>영</a:t>
          </a:r>
          <a:r>
            <a:rPr lang="en-US" altLang="ko-KR" sz="2800" kern="1200" dirty="0" smtClean="0"/>
            <a:t>,</a:t>
          </a:r>
          <a:r>
            <a:rPr lang="ko-KR" altLang="en-US" sz="2800" kern="1200" dirty="0" smtClean="0"/>
            <a:t>소 </a:t>
          </a:r>
          <a:r>
            <a:rPr lang="ko-KR" altLang="en-US" sz="2200" kern="1200" dirty="0" smtClean="0"/>
            <a:t>체제의 </a:t>
          </a:r>
          <a:r>
            <a:rPr lang="ko-KR" altLang="en-US" sz="2800" kern="1200" dirty="0" smtClean="0"/>
            <a:t>분열</a:t>
          </a:r>
          <a:endParaRPr lang="ko-KR" altLang="en-US" sz="2800" kern="1200" dirty="0"/>
        </a:p>
      </dsp:txBody>
      <dsp:txXfrm>
        <a:off x="73156" y="1221986"/>
        <a:ext cx="2061122" cy="1352292"/>
      </dsp:txXfrm>
    </dsp:sp>
    <dsp:sp modelId="{1BF0C4CC-4ADF-42CC-BFDE-B6426E770081}">
      <dsp:nvSpPr>
        <dsp:cNvPr id="0" name=""/>
        <dsp:cNvSpPr/>
      </dsp:nvSpPr>
      <dsp:spPr>
        <a:xfrm>
          <a:off x="2286016" y="1143015"/>
          <a:ext cx="2207434" cy="1498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중국의 </a:t>
          </a:r>
          <a:r>
            <a:rPr lang="ko-KR" altLang="en-US" sz="2800" kern="1200" dirty="0" smtClean="0"/>
            <a:t>공산당</a:t>
          </a:r>
          <a:r>
            <a:rPr lang="ko-KR" altLang="en-US" sz="2400" kern="1200" dirty="0" smtClean="0"/>
            <a:t> 체제 강화</a:t>
          </a:r>
          <a:endParaRPr lang="ko-KR" altLang="en-US" sz="2400" kern="1200" dirty="0"/>
        </a:p>
      </dsp:txBody>
      <dsp:txXfrm>
        <a:off x="2359172" y="1216171"/>
        <a:ext cx="2061122" cy="1352292"/>
      </dsp:txXfrm>
    </dsp:sp>
    <dsp:sp modelId="{DFAB4CAF-47E2-4D05-9E71-194242542FE0}">
      <dsp:nvSpPr>
        <dsp:cNvPr id="0" name=""/>
        <dsp:cNvSpPr/>
      </dsp:nvSpPr>
      <dsp:spPr>
        <a:xfrm>
          <a:off x="4500600" y="1143015"/>
          <a:ext cx="2207434" cy="1498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미국 설계 아래의 </a:t>
          </a:r>
          <a:r>
            <a:rPr lang="en-US" altLang="ko-KR" sz="2000" kern="1200" dirty="0" smtClean="0"/>
            <a:t>20</a:t>
          </a:r>
          <a:r>
            <a:rPr lang="ko-KR" altLang="en-US" sz="2000" kern="1200" dirty="0" smtClean="0"/>
            <a:t>세기 시스템</a:t>
          </a:r>
          <a:endParaRPr lang="ko-KR" altLang="en-US" sz="2000" kern="1200" dirty="0"/>
        </a:p>
      </dsp:txBody>
      <dsp:txXfrm>
        <a:off x="4573756" y="1216171"/>
        <a:ext cx="2061122" cy="1352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DBC7D-7CC9-49E7-B012-9BC687A96721}">
      <dsp:nvSpPr>
        <dsp:cNvPr id="0" name=""/>
        <dsp:cNvSpPr/>
      </dsp:nvSpPr>
      <dsp:spPr>
        <a:xfrm>
          <a:off x="1173592" y="2327"/>
          <a:ext cx="1570519" cy="15705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재정적자</a:t>
          </a:r>
          <a:r>
            <a:rPr lang="ko-KR" altLang="en-US" sz="2700" kern="1200" dirty="0" smtClean="0"/>
            <a:t> </a:t>
          </a:r>
          <a:endParaRPr lang="ko-KR" altLang="en-US" sz="2700" kern="1200" dirty="0"/>
        </a:p>
      </dsp:txBody>
      <dsp:txXfrm>
        <a:off x="1403589" y="232324"/>
        <a:ext cx="1110525" cy="1110525"/>
      </dsp:txXfrm>
    </dsp:sp>
    <dsp:sp modelId="{FFBAD5EE-42EC-4F52-846C-64216CD60923}">
      <dsp:nvSpPr>
        <dsp:cNvPr id="0" name=""/>
        <dsp:cNvSpPr/>
      </dsp:nvSpPr>
      <dsp:spPr>
        <a:xfrm>
          <a:off x="1503401" y="1700373"/>
          <a:ext cx="910901" cy="91090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0" kern="1200"/>
        </a:p>
      </dsp:txBody>
      <dsp:txXfrm>
        <a:off x="1624141" y="2048702"/>
        <a:ext cx="669421" cy="214243"/>
      </dsp:txXfrm>
    </dsp:sp>
    <dsp:sp modelId="{2E3E3EFC-9257-44EF-BAD5-34A3A2D24FFC}">
      <dsp:nvSpPr>
        <dsp:cNvPr id="0" name=""/>
        <dsp:cNvSpPr/>
      </dsp:nvSpPr>
      <dsp:spPr>
        <a:xfrm>
          <a:off x="1173592" y="2738801"/>
          <a:ext cx="1570519" cy="15705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민영화</a:t>
          </a:r>
          <a:endParaRPr lang="ko-KR" altLang="en-US" sz="2700" kern="1200" dirty="0"/>
        </a:p>
      </dsp:txBody>
      <dsp:txXfrm>
        <a:off x="1403589" y="2968798"/>
        <a:ext cx="1110525" cy="1110525"/>
      </dsp:txXfrm>
    </dsp:sp>
    <dsp:sp modelId="{ABD4B08F-3AB8-499E-915A-590BB7CC3908}">
      <dsp:nvSpPr>
        <dsp:cNvPr id="0" name=""/>
        <dsp:cNvSpPr/>
      </dsp:nvSpPr>
      <dsp:spPr>
        <a:xfrm>
          <a:off x="2979690" y="1863707"/>
          <a:ext cx="499425" cy="5842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2979690" y="1980554"/>
        <a:ext cx="349598" cy="350539"/>
      </dsp:txXfrm>
    </dsp:sp>
    <dsp:sp modelId="{5F1508A0-8A73-469E-89E5-B55DC4105727}">
      <dsp:nvSpPr>
        <dsp:cNvPr id="0" name=""/>
        <dsp:cNvSpPr/>
      </dsp:nvSpPr>
      <dsp:spPr>
        <a:xfrm>
          <a:off x="3686424" y="585304"/>
          <a:ext cx="3141039" cy="31410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경제적 </a:t>
          </a:r>
          <a:endParaRPr lang="en-US" altLang="ko-KR" sz="3800" kern="1200" dirty="0" smtClean="0"/>
        </a:p>
        <a:p>
          <a:pPr lvl="0" algn="ctr" defTabSz="1689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800" kern="1200" dirty="0" smtClean="0"/>
            <a:t>침체 상태</a:t>
          </a:r>
          <a:endParaRPr lang="ko-KR" altLang="en-US" sz="3800" kern="1200" dirty="0"/>
        </a:p>
      </dsp:txBody>
      <dsp:txXfrm>
        <a:off x="4146419" y="1045299"/>
        <a:ext cx="2221049" cy="222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9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1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2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5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68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4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237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7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6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07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142D-72E0-4BF3-A039-C4810516F9A1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6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.kr/url?sa=i&amp;rct=j&amp;q=&amp;esrc=s&amp;frm=1&amp;source=images&amp;cd=&amp;cad=rja&amp;uact=8&amp;docid=6Orj6LnivlsNuM&amp;tbnid=-zX-Dv50HzPlfM:&amp;ved=0CAcQjRw&amp;url=http://oolpc.org/xe/board/5991&amp;ei=l1MpVKOLFsT98QX9i4LgBg&amp;bvm=bv.76247554,d.dGc&amp;psig=AFQjCNEyxecjhzYmLAgBp-QxcmoXWSSH6A&amp;ust=1412080905145760" TargetMode="External"/><Relationship Id="rId7" Type="http://schemas.openxmlformats.org/officeDocument/2006/relationships/hyperlink" Target="http://www.google.co.kr/url?sa=i&amp;rct=j&amp;q=&amp;esrc=s&amp;frm=1&amp;source=images&amp;cd=&amp;cad=rja&amp;uact=8&amp;docid=Ml_GrbiWI_dukM&amp;tbnid=lo0BTOrd-OWE-M:&amp;ved=0CAcQjRw&amp;url=http://korean.visitkorea.or.kr/kor/inut/inutdiyTravelLeaderList.kto?func_name=view&amp;articleId=78456&amp;ei=tVUpVLnWFoLl8gWrzoGgBA&amp;bvm=bv.76247554,d.dGc&amp;psig=AFQjCNHvbx0ZncXC7GAztFVayW6Yc7Hh1g&amp;ust=14120814310338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kr/url?sa=i&amp;rct=j&amp;q=&amp;esrc=s&amp;frm=1&amp;source=images&amp;cd=&amp;cad=rja&amp;uact=8&amp;docid=2bgIxDeXbvCJGM&amp;tbnid=4poBsrq0Y147wM:&amp;ved=0CAcQjRw&amp;url=http://article.joins.com/news/article/article.asp?ctg=12&amp;Total_ID=11718444&amp;ei=yFMpVIr4J8GA8QXXvYCIBw&amp;bvm=bv.76247554,d.dGc&amp;psig=AFQjCNEyxecjhzYmLAgBp-QxcmoXWSSH6A&amp;ust=1412080905145760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://www.google.co.kr/url?sa=i&amp;rct=j&amp;q=&amp;esrc=s&amp;frm=1&amp;source=images&amp;cd=&amp;cad=rja&amp;uact=8&amp;docid=DrgoBbgW9Q1qpM&amp;tbnid=p6VRYNIx3SX40M:&amp;ved=0CAcQjRw&amp;url=http://kr.aving.net/news/view.php?articleId=8076&amp;ei=jV8pVNmSHojj8AWVlIGoBg&amp;bvm=bv.76247554,d.dGc&amp;psig=AFQjCNGg2NwmTpYUvrc3f3VEMg_6sWzZBw&amp;ust=141208394545338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kr/url?sa=i&amp;rct=j&amp;q=&amp;esrc=s&amp;frm=1&amp;source=images&amp;cd=&amp;cad=rja&amp;uact=8&amp;docid=wXktAp1RqO7YxM&amp;tbnid=jUCiqJgyvf8LJM:&amp;ved=0CAcQjRw&amp;url=http://wolfpack.tistory.com/entry/%EC%95%88%EB%85%95%ED%95%98%EC%84%B8%EC%9A%94&amp;ei=7V0pVLrgOoaO8QWOh4DACA&amp;bvm=bv.76247554,d.dGc&amp;psig=AFQjCNHoAZkfuomr6zdjFtFgmgVbI7H9ew&amp;ust=141208350958113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file23.uf.tistory.com/original/1917A1024B40FAB829D62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cfile22.uf.tistory.com/original/117CB1014B40FACE0ED452" TargetMode="Externa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cft.or.kr/bbs/download.php?bbsMode=imageDown&amp;code=bbs_news&amp;id=1018&amp;image_name=ref_kwon_1234760745467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Rock_Center_New_York_City_TauntingPanda_Jan_17_2005.jpg?uselang=k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docid=7O4TY02vd0zEbM&amp;tbnid=EubMyAlG7VE7OM:&amp;ved=0CAcQjRw&amp;url=http://ossu.tistory.com/89&amp;ei=TG8pVIv5DIeE8gWd6oHABw&amp;bvm=bv.76247554,d.dGc&amp;psig=AFQjCNHV3BIM-nOZVLsYlyZn2oz2vpQz9Q&amp;ust=14120876504927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docid=BJlf66rvNU3F0M&amp;tbnid=k-pbJmY6c3bcgM:&amp;ved=0CAcQjRw&amp;url=http://www.m-stockblog.com/2450&amp;ei=LnQpVMydOMzd8AWT_ICQBw&amp;bvm=bv.76247554,d.dGc&amp;psig=AFQjCNGvbCW4MJW9PAGIEmozH3g4hdoh8g&amp;ust=141208925463886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jpe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91797">
                        <a14:foregroundMark x1="74453" y1="54590" x2="74453" y2="54590"/>
                        <a14:foregroundMark x1="73672" y1="56445" x2="76406" y2="54102"/>
                        <a14:foregroundMark x1="79141" y1="55566" x2="79141" y2="52637"/>
                        <a14:foregroundMark x1="73516" y1="54785" x2="74219" y2="52344"/>
                        <a14:foregroundMark x1="80547" y1="53809" x2="80313" y2="52832"/>
                        <a14:foregroundMark x1="91797" y1="41016" x2="91797" y2="37891"/>
                        <a14:foregroundMark x1="2891" y1="83301" x2="6641" y2="79590"/>
                        <a14:foregroundMark x1="17656" y1="78125" x2="18438" y2="75684"/>
                        <a14:foregroundMark x1="22578" y1="73438" x2="24141" y2="71289"/>
                        <a14:foregroundMark x1="29219" y1="76953" x2="28125" y2="73438"/>
                        <a14:foregroundMark x1="13516" y1="75098" x2="11406" y2="70703"/>
                        <a14:foregroundMark x1="14922" y1="82520" x2="13672" y2="79297"/>
                        <a14:backgroundMark x1="2500" y1="16895" x2="2578" y2="3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0" y="-25959"/>
            <a:ext cx="5569671" cy="4455737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2553597" cy="2376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104882"/>
            <a:ext cx="7568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6</a:t>
            </a:r>
            <a:r>
              <a:rPr lang="ko-KR" altLang="en-US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lang="en-US" altLang="ko-KR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:</a:t>
            </a:r>
            <a:r>
              <a:rPr lang="ko-KR" altLang="en-US" sz="6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전후 일본의 경제</a:t>
            </a:r>
            <a:endParaRPr lang="ko-KR" altLang="en-US" sz="6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559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타원 13"/>
          <p:cNvSpPr/>
          <p:nvPr/>
        </p:nvSpPr>
        <p:spPr>
          <a:xfrm>
            <a:off x="2514553" y="1844824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ㅊ</a:t>
            </a:r>
            <a:endParaRPr lang="ko-KR" altLang="en-US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207369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1944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개인소비지출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60% 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하락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300192" y="1887289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92623" y="1844824"/>
            <a:ext cx="902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설탕</a:t>
            </a:r>
            <a:endParaRPr lang="en-US" altLang="ko-KR" sz="28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유</a:t>
            </a:r>
            <a:endParaRPr lang="en-US" altLang="ko-KR" sz="28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X</a:t>
            </a:r>
            <a:endParaRPr lang="en-US" altLang="ko-KR" sz="28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459198" y="1844824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60762" y="1844824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16814" y="1924278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간장의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소비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50%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하락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76" y="1126954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전시 경제 운영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762" y="203123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철저하게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국민소비생활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희</a:t>
            </a:r>
            <a:r>
              <a:rPr lang="ko-KR" altLang="en-US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생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77" y="3229819"/>
            <a:ext cx="6005391" cy="29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4557031" y="378904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외국과의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무역정</a:t>
            </a:r>
            <a:r>
              <a:rPr lang="ko-KR" altLang="en-US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764" y="211253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생산설비기계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피해율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20.1%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660764" y="1817568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92779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2555776" y="1800297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생산설비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양</a:t>
            </a:r>
            <a:r>
              <a:rPr lang="ko-KR" altLang="en-US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9600" y="331786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517D21"/>
                </a:solidFill>
              </a:rPr>
              <a:t>1/3</a:t>
            </a:r>
            <a:r>
              <a:rPr lang="ko-KR" altLang="en-US" dirty="0" smtClean="0">
                <a:solidFill>
                  <a:srgbClr val="517D21"/>
                </a:solidFill>
              </a:rPr>
              <a:t>회복</a:t>
            </a:r>
            <a:endParaRPr lang="ko-KR" altLang="en-US" dirty="0">
              <a:solidFill>
                <a:srgbClr val="517D2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300192" y="1881827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엥겔계수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60%</a:t>
            </a:r>
          </a:p>
        </p:txBody>
      </p:sp>
      <p:sp>
        <p:nvSpPr>
          <p:cNvPr id="26" name="타원 25"/>
          <p:cNvSpPr/>
          <p:nvPr/>
        </p:nvSpPr>
        <p:spPr>
          <a:xfrm>
            <a:off x="660764" y="378904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1945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물가수준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4.4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배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578379" y="378904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1948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물가수준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100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배↑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510259" y="184474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공업생산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전쟁전의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1/10 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하락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4969939" y="2992331"/>
            <a:ext cx="576064" cy="316678"/>
          </a:xfrm>
          <a:prstGeom prst="downArrow">
            <a:avLst/>
          </a:prstGeom>
          <a:solidFill>
            <a:srgbClr val="51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6482923" y="378904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그저 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굶지않고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먹을수만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있다면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..</a:t>
            </a:r>
          </a:p>
        </p:txBody>
      </p:sp>
      <p:sp>
        <p:nvSpPr>
          <p:cNvPr id="31" name="오른쪽 화살표 30"/>
          <p:cNvSpPr/>
          <p:nvPr/>
        </p:nvSpPr>
        <p:spPr>
          <a:xfrm>
            <a:off x="162876" y="5484866"/>
            <a:ext cx="1473431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706143" y="5544388"/>
            <a:ext cx="746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생산력 회복을 회복하고 인플레이션을 억제하는 정책</a:t>
            </a:r>
            <a:endParaRPr lang="ko-KR" altLang="en-US" sz="2400" dirty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013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/>
          <p:cNvSpPr/>
          <p:nvPr/>
        </p:nvSpPr>
        <p:spPr>
          <a:xfrm>
            <a:off x="3993873" y="1196752"/>
            <a:ext cx="796512" cy="7920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227299" y="1340768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경사생산방</a:t>
            </a:r>
            <a:r>
              <a:rPr lang="ko-KR" altLang="en-US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식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http://tv02.search.naver.net/ugc?t=305x117&amp;q=http://dbscthumb.phinf.naver.net/1843_000_1/20120618171253627_N966LW4EQ.jpg/252_i4.jpg?type=m4500_4500_fst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5" y="2927052"/>
            <a:ext cx="2493467" cy="18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21" y="2927052"/>
            <a:ext cx="2670266" cy="18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17" y="2927052"/>
            <a:ext cx="2644939" cy="18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3520" y="138867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자원</a:t>
            </a:r>
            <a:endParaRPr lang="ko-KR" altLang="en-US" sz="2000" dirty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5364088" y="1988840"/>
            <a:ext cx="1584176" cy="792088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2339752" y="1988840"/>
            <a:ext cx="1392109" cy="648072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endCxn id="1027" idx="0"/>
          </p:cNvCxnSpPr>
          <p:nvPr/>
        </p:nvCxnSpPr>
        <p:spPr>
          <a:xfrm>
            <a:off x="4383304" y="1960194"/>
            <a:ext cx="17650" cy="96685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위로 구부러진 화살표 27"/>
          <p:cNvSpPr/>
          <p:nvPr/>
        </p:nvSpPr>
        <p:spPr>
          <a:xfrm>
            <a:off x="1528295" y="5085184"/>
            <a:ext cx="3232852" cy="936104"/>
          </a:xfrm>
          <a:prstGeom prst="curvedUpArrow">
            <a:avLst/>
          </a:prstGeom>
          <a:solidFill>
            <a:srgbClr val="7FA452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위로 구부러진 화살표 31"/>
          <p:cNvSpPr/>
          <p:nvPr/>
        </p:nvSpPr>
        <p:spPr>
          <a:xfrm>
            <a:off x="1528294" y="5085184"/>
            <a:ext cx="5635994" cy="1152128"/>
          </a:xfrm>
          <a:prstGeom prst="curvedUpArrow">
            <a:avLst/>
          </a:prstGeom>
          <a:solidFill>
            <a:srgbClr val="7FA452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4046" y="52649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생산증가분</a:t>
            </a:r>
            <a:endParaRPr lang="ko-KR" altLang="en-US" sz="24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643042" y="1714488"/>
            <a:ext cx="5715040" cy="3429024"/>
          </a:xfrm>
          <a:prstGeom prst="roundRect">
            <a:avLst/>
          </a:prstGeom>
          <a:solidFill>
            <a:srgbClr val="7FA452">
              <a:alpha val="77000"/>
            </a:srgbClr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schemeClr val="tx1"/>
                </a:solidFill>
              </a:rPr>
              <a:t>1947</a:t>
            </a:r>
            <a:r>
              <a:rPr lang="ko-KR" altLang="en-US" sz="4800" dirty="0" smtClean="0">
                <a:solidFill>
                  <a:schemeClr val="tx1"/>
                </a:solidFill>
              </a:rPr>
              <a:t>년</a:t>
            </a:r>
            <a:r>
              <a:rPr lang="en-US" altLang="ko-KR" sz="4800" dirty="0" smtClean="0">
                <a:solidFill>
                  <a:schemeClr val="tx1"/>
                </a:solidFill>
              </a:rPr>
              <a:t>~1948</a:t>
            </a:r>
            <a:r>
              <a:rPr lang="ko-KR" altLang="en-US" sz="4800" dirty="0" smtClean="0">
                <a:solidFill>
                  <a:schemeClr val="tx1"/>
                </a:solidFill>
              </a:rPr>
              <a:t>년 </a:t>
            </a:r>
            <a:endParaRPr lang="en-US" altLang="ko-KR" sz="4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4800" dirty="0" smtClean="0">
                <a:solidFill>
                  <a:schemeClr val="tx1"/>
                </a:solidFill>
              </a:rPr>
              <a:t>17.5%</a:t>
            </a:r>
            <a:r>
              <a:rPr lang="ko-KR" altLang="en-US" sz="4800" dirty="0" smtClean="0">
                <a:solidFill>
                  <a:schemeClr val="tx1"/>
                </a:solidFill>
              </a:rPr>
              <a:t>라는</a:t>
            </a:r>
            <a:endParaRPr lang="en-US" altLang="ko-KR" sz="48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800" dirty="0" smtClean="0">
                <a:solidFill>
                  <a:schemeClr val="tx1"/>
                </a:solidFill>
              </a:rPr>
              <a:t>최고의 경제성장률</a:t>
            </a:r>
            <a:endParaRPr lang="ko-KR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9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1500174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경제안전본부</a:t>
            </a:r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&gt;</a:t>
            </a:r>
          </a:p>
        </p:txBody>
      </p:sp>
      <p:sp>
        <p:nvSpPr>
          <p:cNvPr id="22" name="타원 21"/>
          <p:cNvSpPr/>
          <p:nvPr/>
        </p:nvSpPr>
        <p:spPr>
          <a:xfrm>
            <a:off x="571472" y="2214554"/>
            <a:ext cx="2214578" cy="165333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물자별로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배급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071802" y="2143116"/>
            <a:ext cx="2143140" cy="1724772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일정액이상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예금인출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금지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6779" y="2357430"/>
            <a:ext cx="3897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But.</a:t>
            </a:r>
            <a:r>
              <a:rPr lang="ko-KR" altLang="en-US" sz="2400" dirty="0" smtClean="0">
                <a:solidFill>
                  <a:srgbClr val="FF0000"/>
                </a:solidFill>
              </a:rPr>
              <a:t>이러한 방법으로는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 인플레이션을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억제할수가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</a:rPr>
              <a:t>없었다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4286256"/>
            <a:ext cx="3910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-1946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9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월 물자공급연구회 설치</a:t>
            </a:r>
            <a:endParaRPr lang="ko-KR" altLang="en-US" sz="20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4857760"/>
            <a:ext cx="449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-1947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월 장기경제계획위원회 창설</a:t>
            </a:r>
            <a:endParaRPr lang="ko-KR" altLang="en-US" sz="20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5350" y="5286388"/>
            <a:ext cx="633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이나바를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중심으로 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1952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년까지 경제수준을 회복한다는 목표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24" y="5572140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-1953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’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경제부흥계획안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’</a:t>
            </a:r>
            <a:endParaRPr lang="ko-KR" altLang="en-US" sz="20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57158" y="1428736"/>
            <a:ext cx="4041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17D21"/>
                </a:solidFill>
              </a:rPr>
              <a:t>&lt;Joseph M. Dodge&gt;</a:t>
            </a:r>
            <a:endParaRPr lang="ko-KR" altLang="en-US" sz="3200" dirty="0">
              <a:solidFill>
                <a:srgbClr val="517D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428868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균형예산의편성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500438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엔화의 달러대비 </a:t>
            </a: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360</a:t>
            </a:r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엔 고정환율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4572008"/>
            <a:ext cx="2954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단호한 긴축재정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4143372" y="3929066"/>
            <a:ext cx="857256" cy="2286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993505" y="4786322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인플레이션 원인 일소</a:t>
            </a:r>
            <a:endParaRPr lang="ko-KR" altLang="en-US" sz="32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8" name="Picture 4" descr="75mm무반동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54673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encrypted-tbn2.gstatic.com/images?q=tbn:ANd9GcRHMNpr3gHbxw9ovBJeRlI1O2KH1NHvinThWvbg-livd7oy3OdES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5295900" cy="3876676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CV1KNAd80w0Lf09bMo6d6cf6Q_eBmGXVh7EAQhSbU1i7VZp-u-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5238750" cy="2933701"/>
          </a:xfrm>
          <a:prstGeom prst="rect">
            <a:avLst/>
          </a:prstGeom>
          <a:noFill/>
        </p:spPr>
      </p:pic>
      <p:sp>
        <p:nvSpPr>
          <p:cNvPr id="21" name="타원 20"/>
          <p:cNvSpPr/>
          <p:nvPr/>
        </p:nvSpPr>
        <p:spPr>
          <a:xfrm>
            <a:off x="6072198" y="1142984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건설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072198" y="2571744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병기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072198" y="3857628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석탄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072198" y="5143512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자동차수리</a:t>
            </a:r>
            <a:r>
              <a:rPr lang="en-US" altLang="ko-KR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 algn="ctr"/>
            <a:r>
              <a:rPr lang="ko-KR" altLang="en-US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부품</a:t>
            </a:r>
            <a:endParaRPr lang="en-US" altLang="ko-KR" sz="1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429520" y="1142984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하역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500958" y="2571744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창고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7500958" y="3857628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전화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572396" y="5143512"/>
            <a:ext cx="1214446" cy="114300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기계수리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6" name="Picture 8" descr="https://encrypted-tbn1.gstatic.com/images?q=tbn:ANd9GcQTUce7E2Tz6qHcGUbFulzqFlfXMzlq0AiWnzjdshdGi5TMM92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2285992"/>
            <a:ext cx="4643470" cy="3093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1500174"/>
            <a:ext cx="4663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1952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GHQ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무기제조금지령 철회</a:t>
            </a:r>
            <a:endParaRPr lang="en-US" altLang="ko-KR" sz="20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142976" y="2071678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차대전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전수준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회복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142976" y="3714752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4000504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투자의욕↑</a:t>
            </a:r>
            <a:endParaRPr lang="en-US" altLang="ko-KR" sz="1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억제된 소비수요</a:t>
            </a:r>
            <a:endParaRPr lang="en-US" altLang="ko-KR" sz="1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해방</a:t>
            </a:r>
            <a:endParaRPr lang="en-US" altLang="ko-KR" sz="1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142976" y="5214950"/>
            <a:ext cx="1569660" cy="129614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불황탈피의계기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428868"/>
            <a:ext cx="21964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   부흥기</a:t>
            </a:r>
            <a:endParaRPr lang="en-US" altLang="ko-KR" sz="3200" b="1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재벌해체</a:t>
            </a:r>
            <a:r>
              <a:rPr lang="en-US" altLang="ko-KR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err="1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비군사회</a:t>
            </a:r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자작농의 </a:t>
            </a:r>
            <a:r>
              <a:rPr lang="ko-KR" altLang="en-US" dirty="0" err="1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장출</a:t>
            </a:r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경영자의 공직추방</a:t>
            </a:r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노동조합의 결성</a:t>
            </a:r>
            <a:endParaRPr lang="ko-KR" altLang="en-US" dirty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214810" y="1928802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실질경제성장률 </a:t>
            </a:r>
            <a:r>
              <a:rPr lang="en-US" altLang="ko-KR" b="1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9.1%</a:t>
            </a:r>
            <a:r>
              <a:rPr lang="ko-KR" altLang="en-US" b="1" dirty="0" smtClean="0">
                <a:solidFill>
                  <a:schemeClr val="accent2"/>
                </a:solidFill>
                <a:latin typeface="HY강B" pitchFamily="18" charset="-127"/>
                <a:ea typeface="HY강B" pitchFamily="18" charset="-127"/>
              </a:rPr>
              <a:t>↑</a:t>
            </a:r>
            <a:endParaRPr lang="ko-KR" altLang="en-US" b="1" dirty="0">
              <a:solidFill>
                <a:schemeClr val="accent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43372" y="178592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설비투자 연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16.5%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성장</a:t>
            </a:r>
            <a:endParaRPr lang="en-US" altLang="ko-KR" b="1" dirty="0" smtClean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규모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15.7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배</a:t>
            </a:r>
            <a:endParaRPr lang="ko-KR" altLang="en-US" b="1" dirty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500306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신제품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신기술 개발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설비투자확대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투자도미노 현상의 메커니즘 등장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818" name="AutoShape 2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AutoShape 4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2" name="AutoShape 6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1248229" y="2206171"/>
            <a:ext cx="653142" cy="864300"/>
          </a:xfrm>
          <a:custGeom>
            <a:avLst/>
            <a:gdLst>
              <a:gd name="connsiteX0" fmla="*/ 0 w 653142"/>
              <a:gd name="connsiteY0" fmla="*/ 682172 h 864300"/>
              <a:gd name="connsiteX1" fmla="*/ 43542 w 653142"/>
              <a:gd name="connsiteY1" fmla="*/ 696686 h 864300"/>
              <a:gd name="connsiteX2" fmla="*/ 145142 w 653142"/>
              <a:gd name="connsiteY2" fmla="*/ 769258 h 864300"/>
              <a:gd name="connsiteX3" fmla="*/ 232228 w 653142"/>
              <a:gd name="connsiteY3" fmla="*/ 798286 h 864300"/>
              <a:gd name="connsiteX4" fmla="*/ 275771 w 653142"/>
              <a:gd name="connsiteY4" fmla="*/ 812800 h 864300"/>
              <a:gd name="connsiteX5" fmla="*/ 319314 w 653142"/>
              <a:gd name="connsiteY5" fmla="*/ 841829 h 864300"/>
              <a:gd name="connsiteX6" fmla="*/ 406400 w 653142"/>
              <a:gd name="connsiteY6" fmla="*/ 493486 h 864300"/>
              <a:gd name="connsiteX7" fmla="*/ 420914 w 653142"/>
              <a:gd name="connsiteY7" fmla="*/ 406400 h 864300"/>
              <a:gd name="connsiteX8" fmla="*/ 449942 w 653142"/>
              <a:gd name="connsiteY8" fmla="*/ 319315 h 864300"/>
              <a:gd name="connsiteX9" fmla="*/ 464457 w 653142"/>
              <a:gd name="connsiteY9" fmla="*/ 275772 h 864300"/>
              <a:gd name="connsiteX10" fmla="*/ 478971 w 653142"/>
              <a:gd name="connsiteY10" fmla="*/ 217715 h 864300"/>
              <a:gd name="connsiteX11" fmla="*/ 493485 w 653142"/>
              <a:gd name="connsiteY11" fmla="*/ 174172 h 864300"/>
              <a:gd name="connsiteX12" fmla="*/ 595085 w 653142"/>
              <a:gd name="connsiteY12" fmla="*/ 43543 h 864300"/>
              <a:gd name="connsiteX13" fmla="*/ 653142 w 653142"/>
              <a:gd name="connsiteY13" fmla="*/ 0 h 8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142" h="864300">
                <a:moveTo>
                  <a:pt x="0" y="682172"/>
                </a:moveTo>
                <a:cubicBezTo>
                  <a:pt x="14514" y="687010"/>
                  <a:pt x="30812" y="688200"/>
                  <a:pt x="43542" y="696686"/>
                </a:cubicBezTo>
                <a:cubicBezTo>
                  <a:pt x="148747" y="766823"/>
                  <a:pt x="19855" y="719143"/>
                  <a:pt x="145142" y="769258"/>
                </a:cubicBezTo>
                <a:cubicBezTo>
                  <a:pt x="173552" y="780622"/>
                  <a:pt x="203199" y="788610"/>
                  <a:pt x="232228" y="798286"/>
                </a:cubicBezTo>
                <a:lnTo>
                  <a:pt x="275771" y="812800"/>
                </a:lnTo>
                <a:cubicBezTo>
                  <a:pt x="290285" y="822476"/>
                  <a:pt x="302005" y="839665"/>
                  <a:pt x="319314" y="841829"/>
                </a:cubicBezTo>
                <a:cubicBezTo>
                  <a:pt x="499070" y="864300"/>
                  <a:pt x="399995" y="586354"/>
                  <a:pt x="406400" y="493486"/>
                </a:cubicBezTo>
                <a:cubicBezTo>
                  <a:pt x="408425" y="464127"/>
                  <a:pt x="413777" y="434950"/>
                  <a:pt x="420914" y="406400"/>
                </a:cubicBezTo>
                <a:cubicBezTo>
                  <a:pt x="428335" y="376715"/>
                  <a:pt x="440266" y="348343"/>
                  <a:pt x="449942" y="319315"/>
                </a:cubicBezTo>
                <a:cubicBezTo>
                  <a:pt x="454780" y="304801"/>
                  <a:pt x="460746" y="290615"/>
                  <a:pt x="464457" y="275772"/>
                </a:cubicBezTo>
                <a:cubicBezTo>
                  <a:pt x="469295" y="256420"/>
                  <a:pt x="473491" y="236895"/>
                  <a:pt x="478971" y="217715"/>
                </a:cubicBezTo>
                <a:cubicBezTo>
                  <a:pt x="483174" y="203004"/>
                  <a:pt x="486055" y="187546"/>
                  <a:pt x="493485" y="174172"/>
                </a:cubicBezTo>
                <a:cubicBezTo>
                  <a:pt x="523266" y="120565"/>
                  <a:pt x="550207" y="82010"/>
                  <a:pt x="595085" y="43543"/>
                </a:cubicBezTo>
                <a:cubicBezTo>
                  <a:pt x="613452" y="27800"/>
                  <a:pt x="653142" y="0"/>
                  <a:pt x="653142" y="0"/>
                </a:cubicBezTo>
              </a:path>
            </a:pathLst>
          </a:cu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43372" y="178592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설비투자 연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16.5%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성장</a:t>
            </a:r>
            <a:endParaRPr lang="en-US" altLang="ko-KR" b="1" dirty="0" smtClean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규모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15.7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배</a:t>
            </a:r>
            <a:endParaRPr lang="ko-KR" altLang="en-US" b="1" dirty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500306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신제품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신기술 개발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설비투자확대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투자도미노 현상의 메커니즘 등장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818" name="AutoShape 2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AutoShape 4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2" name="AutoShape 6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857232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44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44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년대</a:t>
            </a:r>
            <a:endParaRPr lang="ko-KR" altLang="en-US" sz="4400" b="1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4824" name="Picture 8" descr="http://tv02.search.naver.net/ugc?t=470x180&amp;q=http://thumb.photo.naver.net/exphoto02/2011/1/15/213/%C8%E6%B9%E9_2018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85926"/>
            <a:ext cx="3143272" cy="2299955"/>
          </a:xfrm>
          <a:prstGeom prst="rect">
            <a:avLst/>
          </a:prstGeom>
          <a:noFill/>
        </p:spPr>
      </p:pic>
      <p:pic>
        <p:nvPicPr>
          <p:cNvPr id="34826" name="Picture 10" descr="https://encrypted-tbn0.gstatic.com/images?q=tbn:ANd9GcRy5mye6Y1AcXjj5hdEy7VzoL87u74wBTd31YC_8YfHy7NOCRsW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785926"/>
            <a:ext cx="2786082" cy="3672564"/>
          </a:xfrm>
          <a:prstGeom prst="rect">
            <a:avLst/>
          </a:prstGeom>
          <a:noFill/>
        </p:spPr>
      </p:pic>
      <p:sp>
        <p:nvSpPr>
          <p:cNvPr id="34828" name="AutoShape 12" descr="data:image/jpeg;base64,/9j/4AAQSkZJRgABAQAAAQABAAD/2wCEAAkGBxQSEhQUEBIQFBQVFRQUFBUUFBQUDxUUFRQWFhQUFBQYHCggGBolGxQUIT0hJSkrLi4uFx8zODMsNygtLisBCgoKDg0OFw8PGiwcHBwsLCwsLCwsLCwsLCwsLCwsLCwsLCwsLCwsLCwsLCwsLCwsLCwsLCwsLCwsLCwsLCwsLP/AABEIARMAtwMBIgACEQEDEQH/xAAcAAABBQEBAQAAAAAAAAAAAAADAAECBAUGBwj/xABEEAACAQIDBAcGAwcBBgcAAAABAgADEQQSIQUxQVEGEyJSYXGRFTJCgaGxFMHRI1NiksLh8NIHQ3KisuIWJTNEgpOj/8QAGAEBAQEBAQAAAAAAAAAAAAAAAAECAwT/xAAeEQEBAQEBAQEAAwEAAAAAAAAAARECMRIhAzJBYf/aAAwDAQACEQMRAD8Ahj8UAOrpEkXJYnjffbw+9pg1cG+fPTNfdlbIj1aYueznRQbX7Xa0+e6GxuKKAKgzVH0RefNmPBRzmfs6piFRnBQ9YKRb3rlwzABSPiClri36zriNWpda6KUscRhEzk3BLqpptmFt4BPzEv0KeUAHwFySST5mV8FtN6iU1rg0esU2eo5tYVUtnewCdlqgv5CTxuIRSlzuGcHegsUKtfjcFrQixj8SKKFja/AE24AgDxIJnD4vHmo+apqNSFG7wBN72lnaOPNZhe+VRZAd4GmpPE6SgaV2jGosM5c67/8APpNDCUlTUkE23HS5O4X4CBSlk85JKRJ4yJgtKiztqQSSL6gm58B/gnXbMxSKuSnWAZWCdXk3s17ANxY5W08JiUMMF/Z3Id1OY3IZEyk5QO8w9AbcTOmxGzQAHdqbo5vlQByANePu2DHW+mslXMCxu0He9GwUC/WOL2tc8OA03TjcPimVMlvd7GYEEkGxIPP+06XbO2aORRhSCzC3iliQS2+3gPG85CjTyqLkCwe999hbUjx+95ZB1Q2TVNGmyKxDDrNDbMHG70ybxbfKNLZ2IUgtTe+m4EjQ37VvHXwtOz2Jrg8MSd9Gkb3toUGsv06fZOredzu8pNK5DEVXK2am3C5ytwIPLjb6yvXcEagKb8SATvtOsLOFcsFuPcvx3nW/ygzVbIrZQSd4FrWuRwHhA4nHEtSNPJZBdybgkspsGsd5sTrvsLRtn4dbVCASQjjUDiyId3+es9AqbODA9mmfAgX3X3X/AM85zvSKmlFCURVZqbaqLbq1ALccbZr+ss/TWbsqj1VQk2VSlgRuLEg8SeAjDFtUGa7ZTcru90k5dw5WlepszNR616mchWPZBNM9nMFuCMu7W/kIVcFWXDpUy0ipCZFDMHysyIvAgm9RNPE8VYBihVALneJQ2pXCUyb2v58d334TXxeHZSoADZqnVi5sSctyw39kAE3+ms5zb2EqmxYFEuQp+Dla63197TQ+kqxbwDNkvcnRRexIIUAaW8S0UsYHBt1NOkhAJQMWyowOrXFm14Xik/Bd2Ls2xq1azFnZ1CArZRSCEjQnQXbd/CJlYqi2XsMCr1XVcpGVUKu2ZrcQFBv+c2tl4pquHvp1iZgOzpnUBVIAsNzBbDnKFDZbjEPTzgIP2jBbBgtRnRQPNc3lmlZaVSsFw2SqoYK5QBrAEBme6kkXALH3tNBME1Q3ZsW5jcOzouduCIBYDwJ5Qm1seVppRpOXKKFZyLahQuVdd/Z1OvLnM+gpCBV95vfP2QeHE8z5C6GBsL2VL5Re3AseLH03cB84ejRym51P2vOq6IdFqmJb9noouHq23eCfxfaen4LoLg0HaoJUbial2+l7fSS9Sejw1ULGalBBSXOwBb4FO4t3m8B9TYc57UvRPBjdhqA/+AkqnRbCN72GonS2qA6DcJn7hHz5Vu5JJJN7343ve9+c0NnjEOci1XsQQcxvYcyxBb6z3NeieDH/ALXD/wD1rDL0dwo3YagOH/pru9JfqLrwvGbNKOzaENdtBqq8yIX/AGi7Np0DhxRTIKlIFhmZgd3Bibb92k9vq9HcK182GoG+hvTU34a6SFbo1hXAV8NQZVtlDU1YLYWGUEab+En2jg9i0/8Ay/C2BN6FDTzpg8ZZp2VToVP0NyOM76jsyiiqi0qQVQFVQihQFFlAHAASf4Cl+7p/yiTR55X6zIQxQk7teGtwd3C8bPUCoAqmxF92na33zcp6E2zKJ30qR81EXsyj+5pfyL+kaPP3rvnKq2hPIcrctNOMw+ly5lCgEsSiKPFyzW//ABHpPW/ZdHf1NK/PIt/tM3bvRXD4lCr0wDpZk7LAgMFOmhsHfff3jLOoOK2D0PrpSC4gpTRrkqMjVtd4LG6DTwMDjf8AZ2LBsLWdWG4MUYC+8LUUgjeeB3zrcTgcSpcUTUIzUcmV7ZaaCmrgBqgAuFf4TvgxiMcprl6QZQL0xkzC4W4HZNze41AOotpwu0efYfoXjVOViKaU0qMrKM6OWsGTSzXIvqd1tLTJ23jKj0xSy1cxt1hKqL7jYBbkdoeg1veek09t1qaO1aiuZSqrmpZANWub2GgCjnqRMXpdtAYvC4c1KVJqzVSAaZJ6tFyhsw13k7r8LxrUVsC+SjUFgBTNMAjW/wALHX3Te31ilxsPbC2Kkl6gBsDf3es3KPLWKJiMxMOxp0XL9WAKbVBZVRjlv2uWrN6+EyOkW0U06hwWswLL8IbRiG4nThoN+8CUEovUKhn8jUc5R43Y6QeM2TVQBnyZMwUsjBzuJ0F9dBxI4TaYqUKK2AbMPG4OnPX9Z3fQ7oMcRZ3zrS4kqAzjkhBOnjL/AEJ6AKoXEbQ10BSg/wBHrDn/AAcOPIehna1FdM6i2nhMddyfirGCwaUUCUlCqosAN0sSgu16R+Meoj+1aXfHrOX1ExeilL2rS74j+1KXfEfUMXIpT9qUu+sXtSl31j6hi5FKvtGla/WJ6i/pI+1KXfX1l+oYuRSn7Upd9Y3tWl31k+ouLsUo+16PfX1je16PfX1j6hlX4pQ9sUu+PUSJ21R749RH1DKs4vD5lIBZSRa6kqw8QRuM4vF7GxYJy47FcbXfh8h+c6k7do98Qi46lU3MPpeJ3DK4CtszaA3Y7EfNmtx/i8D6TJxexcU9VGxFVq2Q6ZiWYC+ttdNbT0DHYmrSLFhTKADK1iL3YCx13jPec3tHbL5Wew3sbDkL6es6w2s7a+NdActyim1gQo0AW+Y6X0G/lFOd2xtYvQIqXZ2f3eGVcpBJvfeftGlyNTlutsSkXUkugHDLmDajeb3HHgdwk+jewadOt11Qq60gWUWbWp8BYMOGp07omxUq0u+vrM7bOLC0m6tgb77Tn13k/EUOkfSypUYqjEDnOZfGOb3dvWVy2pjFxPO6SJjHVO+3qZIY+p329TK0QhVtMdUv77eph1xtUfG/qZTw6y2okUWnjHPxt8yYkxjk6u3qZAJF+H8ZFW8NTqVAxSqLrc5S1nIAvcDjKn4l+83qY/U+JkhTtCw/4h+83qZIYlu83rBsIwkag4rtzMXWtzPrAiTBkUXrm5n1j9c3M+sFeSvCiiu3My1hdoOhuGMoCSUwmPQdg9IC4Km17aX1F/GC2dhjiS61goA7JCDKNAAbam3aDzkdmVyri07fAY1KYbKdWBO+5zG5N/mxno/i6/Hn7mVzu2+i1CystUk2tYNS5m+8i0eWcVhqTG+SnqSbgkNqeOtop2+k3/ryhflN/YTXo1l5FT6gj8pzimbnRxr9avNAfQ/904deIrvIgQjrEBMNmyxZZMiSVYE8MJYywdBJYUSKSLCASSrpHAkXQ23SNoRhFlhVHFVHBXLksSBrfMeJI5WAMJmG64vvtxkquEVtWF/Pd8oD8BT7gj8WWjgx8PdywQFitr2F94vwglwSA3Ci4tY6303ay1QdkzZHdcxu2V2BY7rtY6m3ExM/1doaHf4Gx8+IkaVYMoYbiL8N3PSSqUA2rAG+uupve99fHWD/AAFP93T/AJV/SPxdo948hSohdFVQN+gAF/lCZZlVnZo7YkTUDG43HUeR1k9nizEjgCfpK1JMoC93T00nTjxw/k/sLeKQjzbDi1M2OjVS1a3eRh+f9MxAZo7Da1en529QR+ctRqVKep85EpLlan2jI9XOTSqEhVSFFOERIVGjThgnOEorCBYNQCx7QoWPkhVfLHCwpWPlkNVmXSDCy2y6QeWGpQMscLDZY4SRdCyxZYbJGKwug5ZICEyxrSLo+A+MnTsN9dPzlBqtyTzJPqZeQ5abtyyemdb/AEmTedePHDu/qzeKCR4ppHIiWMA9qtM8nQ/8wlv/AMOYn90f56f+qVMbgqlAgVVyki4GZSbDjYE21m2XaV6BJYgEgbzbQefKCKQO3QSUKki4O42udCB47jLVM3APMA+s44uhZJJVhCI4EinprCqJGmIUCFNaK0nEZQK2slaOI9oUNhIWhmEhaQDtJKskBJSLqJEhaFMjaMXULSJWFtGtC6hitKDeLKPufymPea21mtRUc3v6Kf1mNedOfHK+pho8HFKjq8VjEp02qObKilieNhyHPh855VW2k2IrVKj723Dgqj3VHkPreanTfa+cigh7KG9S3F+C+Q+/lOZwLdr5TbL0nF3fDUmU9rIhB/iKZR9Whdm1Q1JSN3DyOq/QiD2UM+Dp+CsP5WI/KYL4mrh+rCvdMxLiyZSpvYG/av7oFj8O6c7F/wBdQscRULFbxTCwWmYQGCpwkKmYjGBkWMoQMleQWSvCmYyMdzIiQTEeMIoUjGiMjCnjyIj3kVT289lpD/jP/SPymPmmh0jqdumOVO/qzfoJk5p1njkPnigc0Uo4qs19Sbk6k8STvMhhW7YiqGCpGzDzE2j07otUvhbd13HrY/1TC6RsRSFiffUNroSGtr8zNLofU/Y1V5Oreot/TK/STBu6sKaqc1veNspAGosDfUXnK/2TG3s+sGprbflF5ZBmbgNFtutul8txmK1FhN0IDK1FoYQohgyYmaQJgEEeDBj5oU7xCMY14E7xXkBHkVImRJivImFSBikbxxvEDD6SVP21u6iD6Zv6pmh5Y29UviKngQP5VC/lKIad3IfPGgC8UDlXgRvlhoK00jt+h1TWqOaKfQn/AFTdZePKcv0Se1QfxU2X7H+mdbbSce/WoAghI9JZIJMqnSEOrSAEcwFaMZISJMCQjiQvFmgOTFI3jyKePGEV4DxorxoUpKkO0JGTw57Q9YVxu0ql61U86jn/AJjK+aO5uSeZJ9ZGehyJnigm1ilxGEZHLC5Y4SQbXR1rPTPiR63H5ztQZyWwMMCuaxurX36bgZ1amc+/Vickpg495hR4iY19JEtAleRzRzBK0KLGIjgyN4ErxXkbxXkVO8V5G8V4EoryN4rwqV4le2Y8lY/QyBMFXNkc8LBf5iF/OWel8ctV3nzP3gnl/wBnnn9Ijs4n4vpO2uaps+lmqKOd/wDpMU0tlYLLUBJ3A8LeEUz0RxoWERZEQiTaN/o2dWHkfuJ0NJtBOc6PVAGNzw/P+06Ci9/U/eY7IPeK8iDEZzaHQ6RjIU2hCYCvAFhCM44QRSBI1I6tAMLRrwq5FeAp1OBhYErxXjRSKe8V40a8B7xwt1Pmv0IP5SBMctZfM/Yf3mufU68SKCQNMQZqRs87OaRTcBxNr8uyx/pilvZt2uigEsQRzGUNu+RMU5deunPjy6SDSEcjgN5IA8zpOjDY2MLKW7x+g0H+eM38E+kx6CZQANwFpfwlQi9vOTrwjVVpKUVx3NTJrjQeBHnpObS2DJg+UoHHL4+hlc7RW++MGvm8pETMG0E7wlqnjkPxD1jBatG6oQX4xO8I/wCMTvD1kBVp2k5X/Gp3l9Yxxqd4RirN4pV/HJ3hI/j15n0MYLZMbNKZx68m9D+kXtAcEP8AnzjFWiZDENoo8z9pW/Fk/Cfp+UljOy5XMGA0BGgtv/Oa59Trws0fNAhorzq5tDB1StipIOuo38opnYLGg1Gp8QoYeOtj/T6xpiz9bjh88s7P7VT/AIRf5nQfnKk0dkU7Jm75v8ty/QfWbZaitLeGOolJZapcJKL/AFEY0DzlhWkrzkuqnUGU62Ha50mxIVEvC6yBQbugyxQpG3uy1C0QYNVxRPdiFA90zQvFeF1QFA92SOH8D9JdvFeDVIYc8o4wx8JbjyGqww3lJfhvL6w8V4XQqeHF5UxLdpvOaCzIdrsfM/eb5Z6oqtI1GkRB1ptlgYzGGjXFQa2B05gi1vWx+UUjt+jcX5H7xS5KrNZb2UfEQvrvPpeb9NbAAbhpMvZ1K9S/BRp5t/YfWbIWGTpLKQKJDLIL9N9IQNMxtoInZd1U+JtCpj6Z3Oh+YmMaaAaSDSouIHMesItUc5BYBkg0rh5IPAsZog0CHjhpAXNFeCzRZoUTNHvBZ4s8oJmjFoI1BzEi1deY9YBg8x0aW62MQA9oXsbC+szqbTfMSrYaPU1ghCqZUZ2OpXGsUu1lBFjFLox9l0bICd7do/Pd9LS+okEWEUSMiKJOMiwpGkK5TbuHZ6h1G4CZB2c/Ies6zGUdbysaIl01zQwtQbg3yP8AeTHXjcavyY/rOg/Dyzs3ZL4irTo0/fquqDS9sxsWPgBc+QjTXMDFYgfFW9SZMbTxA+Op6f2nvG3dhYehVwtc4SguGp1jgq6kUagqUKqhaOLfKTlYPftHtTna3R1cBSo0K1Om9fEbRUBnRWcYOhXRNCRp1h14XViJVeVe18T+8f0H6Re2sSP94/oP0nt2N6OYWrS2hQ6ujSq1dpPh8HVVFXqqgwlOrSp5gOzTZlZbbrvzMH0l2bSwjY7FUMJh3q0XwtJKbUlbD4dHw6O9fqRYElrrfgdedw8V9t4n94/oP0je2cT+8f0H6T1XpRscX2fX6vZzvWrKh/CMy4fFgVFsTRZAq7wpYEg59RbdPC7ArGyDZ2EquiK9RlNApUYI9HKpUWRjWo1LoNOy24m5g8mO1cQf95U/z5SBxuIPx1vVp6V0j2MSRToYehdVSsWoNTYCnUodYqOQAWbLTdr+l8yzMw/ROuzqjBVuyqxL0yEzNTUZgG3/ALamQu8hha940cP1lY7zWPmzfrEMPUO8MfM/3nYvszISrqMwNmFwbHiDbiOXDdHGEHIekaMPZmFZbG1pv0FMlSw0trRk0DAivCmnBEQHvFIkxQAqsKlOWBTEIqCRkALEyyyEkssDMq0byo2HM3xQvB1MNGqwhSMtbPxFWg4qUXKVFuFYAFhmBU2uDbQkX8ZfXCwwwsaMnCu9NKtOmctOsqrVUBcrqpJUNccCSbjnLmM2jXrVEq1qrvUphQjtbMoRsy2sLaHXWWxhZMYeNFfEbQr1Aweq5DVhiG90E1woUVbgAhrADTlLNPbWKFdsQteoKzAKzgJ2lAsAyZcrAAcRHFCP1MmqHidsYmpUNSpWdn7AzMENgjrUTKMtksyqeyB47zIDbWIFx1pIYEMGSkym9R6purIRfPUqEHeMxsQIc0IJ8NLoEu1q4KkVWBVaSAgIDkosGpBjbtZSBqbm2hJGkZMfWAUBz2cuXspfsGmUJNrsR1NPVrmygbtJMYeEFCNFKszMSzElja5O82FrnmdN+8nU3Mhkmj+Hj/h5NFKmksKsOKMmKUCsyyu9OaGSRalKM004pfNKKBvbR2TSRiFS1v4mP3Mx8TQUHQfeKKYlZQFMcpNqQ5RRTQkqiRqCKKFRQQ4WKKArRWiikU8QEUUoaORFFII2itFFBCjxopQ8UUUCMiYooETFFFKlf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25812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7" name="그림 26" descr="untitl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1785926"/>
            <a:ext cx="2428892" cy="36499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00166" y="4286256"/>
            <a:ext cx="1132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3C</a:t>
            </a:r>
            <a:endParaRPr lang="ko-KR" altLang="en-US" sz="66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20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243408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1552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I</a:t>
            </a:r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ndex</a:t>
            </a:r>
            <a:endParaRPr lang="ko-KR" altLang="en-US" sz="6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307561" y="1801730"/>
            <a:ext cx="994880" cy="390545"/>
            <a:chOff x="786693" y="1772702"/>
            <a:chExt cx="994880" cy="390545"/>
          </a:xfrm>
        </p:grpSpPr>
        <p:sp>
          <p:nvSpPr>
            <p:cNvPr id="5" name="TextBox 4"/>
            <p:cNvSpPr txBox="1"/>
            <p:nvPr/>
          </p:nvSpPr>
          <p:spPr>
            <a:xfrm>
              <a:off x="1135242" y="17873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서론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17D2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48" b="29004" l="66328" r="84375">
                          <a14:foregroundMark x1="72500" y1="8301" x2="75078" y2="8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93" y="1772702"/>
              <a:ext cx="394769" cy="390545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1307561" y="2775709"/>
            <a:ext cx="2902453" cy="390545"/>
            <a:chOff x="786693" y="2472997"/>
            <a:chExt cx="2902453" cy="390545"/>
          </a:xfrm>
        </p:grpSpPr>
        <p:sp>
          <p:nvSpPr>
            <p:cNvPr id="6" name="TextBox 5"/>
            <p:cNvSpPr txBox="1"/>
            <p:nvPr/>
          </p:nvSpPr>
          <p:spPr>
            <a:xfrm>
              <a:off x="1135242" y="2483604"/>
              <a:ext cx="2553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전후 일본의 경제성장</a:t>
              </a:r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1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17D2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8" b="29004" l="66328" r="84375">
                          <a14:foregroundMark x1="72500" y1="8301" x2="75078" y2="8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93" y="2472997"/>
              <a:ext cx="394769" cy="390545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1307561" y="3749688"/>
            <a:ext cx="2902453" cy="390545"/>
            <a:chOff x="786693" y="3173292"/>
            <a:chExt cx="2902453" cy="390545"/>
          </a:xfrm>
        </p:grpSpPr>
        <p:sp>
          <p:nvSpPr>
            <p:cNvPr id="7" name="TextBox 6"/>
            <p:cNvSpPr txBox="1"/>
            <p:nvPr/>
          </p:nvSpPr>
          <p:spPr>
            <a:xfrm>
              <a:off x="1135242" y="3179878"/>
              <a:ext cx="2553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전후 일본의 경제성장</a:t>
              </a:r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2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17D2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8" b="29004" l="66328" r="84375">
                          <a14:foregroundMark x1="72500" y1="8301" x2="75078" y2="8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93" y="3173292"/>
              <a:ext cx="394769" cy="390545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1307561" y="4723667"/>
            <a:ext cx="1431675" cy="390545"/>
            <a:chOff x="786693" y="3873587"/>
            <a:chExt cx="1431675" cy="390545"/>
          </a:xfrm>
        </p:grpSpPr>
        <p:sp>
          <p:nvSpPr>
            <p:cNvPr id="8" name="TextBox 7"/>
            <p:cNvSpPr txBox="1"/>
            <p:nvPr/>
          </p:nvSpPr>
          <p:spPr>
            <a:xfrm>
              <a:off x="1110372" y="387615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경제위기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17D2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8" b="29004" l="66328" r="84375">
                          <a14:foregroundMark x1="72500" y1="8301" x2="75078" y2="8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93" y="3873587"/>
              <a:ext cx="394769" cy="390545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1331640" y="5589240"/>
            <a:ext cx="2201116" cy="390545"/>
            <a:chOff x="786693" y="3873587"/>
            <a:chExt cx="2201116" cy="390545"/>
          </a:xfrm>
        </p:grpSpPr>
        <p:sp>
          <p:nvSpPr>
            <p:cNvPr id="20" name="TextBox 19"/>
            <p:cNvSpPr txBox="1"/>
            <p:nvPr/>
          </p:nvSpPr>
          <p:spPr>
            <a:xfrm>
              <a:off x="1110372" y="3876152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17D21"/>
                  </a:solidFill>
                  <a:latin typeface="-윤고딕330" pitchFamily="18" charset="-127"/>
                  <a:ea typeface="-윤고딕330" pitchFamily="18" charset="-127"/>
                </a:rPr>
                <a:t>현재의 일본경제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17D2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48" b="29004" l="66328" r="84375">
                          <a14:foregroundMark x1="72500" y1="8301" x2="75078" y2="8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6693" y="3873587"/>
              <a:ext cx="394769" cy="390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68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43372" y="178592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설비투자 연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16.5%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성장</a:t>
            </a:r>
            <a:endParaRPr lang="en-US" altLang="ko-KR" b="1" dirty="0" smtClean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규모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15.7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배</a:t>
            </a:r>
            <a:endParaRPr lang="ko-KR" altLang="en-US" b="1" dirty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500306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신제품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신기술 개발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설비투자확대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투자도미노 현상의 메커니즘 등장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818" name="AutoShape 2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AutoShape 4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2" name="AutoShape 6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1248229" y="2206171"/>
            <a:ext cx="653142" cy="864300"/>
          </a:xfrm>
          <a:custGeom>
            <a:avLst/>
            <a:gdLst>
              <a:gd name="connsiteX0" fmla="*/ 0 w 653142"/>
              <a:gd name="connsiteY0" fmla="*/ 682172 h 864300"/>
              <a:gd name="connsiteX1" fmla="*/ 43542 w 653142"/>
              <a:gd name="connsiteY1" fmla="*/ 696686 h 864300"/>
              <a:gd name="connsiteX2" fmla="*/ 145142 w 653142"/>
              <a:gd name="connsiteY2" fmla="*/ 769258 h 864300"/>
              <a:gd name="connsiteX3" fmla="*/ 232228 w 653142"/>
              <a:gd name="connsiteY3" fmla="*/ 798286 h 864300"/>
              <a:gd name="connsiteX4" fmla="*/ 275771 w 653142"/>
              <a:gd name="connsiteY4" fmla="*/ 812800 h 864300"/>
              <a:gd name="connsiteX5" fmla="*/ 319314 w 653142"/>
              <a:gd name="connsiteY5" fmla="*/ 841829 h 864300"/>
              <a:gd name="connsiteX6" fmla="*/ 406400 w 653142"/>
              <a:gd name="connsiteY6" fmla="*/ 493486 h 864300"/>
              <a:gd name="connsiteX7" fmla="*/ 420914 w 653142"/>
              <a:gd name="connsiteY7" fmla="*/ 406400 h 864300"/>
              <a:gd name="connsiteX8" fmla="*/ 449942 w 653142"/>
              <a:gd name="connsiteY8" fmla="*/ 319315 h 864300"/>
              <a:gd name="connsiteX9" fmla="*/ 464457 w 653142"/>
              <a:gd name="connsiteY9" fmla="*/ 275772 h 864300"/>
              <a:gd name="connsiteX10" fmla="*/ 478971 w 653142"/>
              <a:gd name="connsiteY10" fmla="*/ 217715 h 864300"/>
              <a:gd name="connsiteX11" fmla="*/ 493485 w 653142"/>
              <a:gd name="connsiteY11" fmla="*/ 174172 h 864300"/>
              <a:gd name="connsiteX12" fmla="*/ 595085 w 653142"/>
              <a:gd name="connsiteY12" fmla="*/ 43543 h 864300"/>
              <a:gd name="connsiteX13" fmla="*/ 653142 w 653142"/>
              <a:gd name="connsiteY13" fmla="*/ 0 h 8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142" h="864300">
                <a:moveTo>
                  <a:pt x="0" y="682172"/>
                </a:moveTo>
                <a:cubicBezTo>
                  <a:pt x="14514" y="687010"/>
                  <a:pt x="30812" y="688200"/>
                  <a:pt x="43542" y="696686"/>
                </a:cubicBezTo>
                <a:cubicBezTo>
                  <a:pt x="148747" y="766823"/>
                  <a:pt x="19855" y="719143"/>
                  <a:pt x="145142" y="769258"/>
                </a:cubicBezTo>
                <a:cubicBezTo>
                  <a:pt x="173552" y="780622"/>
                  <a:pt x="203199" y="788610"/>
                  <a:pt x="232228" y="798286"/>
                </a:cubicBezTo>
                <a:lnTo>
                  <a:pt x="275771" y="812800"/>
                </a:lnTo>
                <a:cubicBezTo>
                  <a:pt x="290285" y="822476"/>
                  <a:pt x="302005" y="839665"/>
                  <a:pt x="319314" y="841829"/>
                </a:cubicBezTo>
                <a:cubicBezTo>
                  <a:pt x="499070" y="864300"/>
                  <a:pt x="399995" y="586354"/>
                  <a:pt x="406400" y="493486"/>
                </a:cubicBezTo>
                <a:cubicBezTo>
                  <a:pt x="408425" y="464127"/>
                  <a:pt x="413777" y="434950"/>
                  <a:pt x="420914" y="406400"/>
                </a:cubicBezTo>
                <a:cubicBezTo>
                  <a:pt x="428335" y="376715"/>
                  <a:pt x="440266" y="348343"/>
                  <a:pt x="449942" y="319315"/>
                </a:cubicBezTo>
                <a:cubicBezTo>
                  <a:pt x="454780" y="304801"/>
                  <a:pt x="460746" y="290615"/>
                  <a:pt x="464457" y="275772"/>
                </a:cubicBezTo>
                <a:cubicBezTo>
                  <a:pt x="469295" y="256420"/>
                  <a:pt x="473491" y="236895"/>
                  <a:pt x="478971" y="217715"/>
                </a:cubicBezTo>
                <a:cubicBezTo>
                  <a:pt x="483174" y="203004"/>
                  <a:pt x="486055" y="187546"/>
                  <a:pt x="493485" y="174172"/>
                </a:cubicBezTo>
                <a:cubicBezTo>
                  <a:pt x="523266" y="120565"/>
                  <a:pt x="550207" y="82010"/>
                  <a:pt x="595085" y="43543"/>
                </a:cubicBezTo>
                <a:cubicBezTo>
                  <a:pt x="613452" y="27800"/>
                  <a:pt x="653142" y="0"/>
                  <a:pt x="653142" y="0"/>
                </a:cubicBezTo>
              </a:path>
            </a:pathLst>
          </a:cu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1901371" y="2161099"/>
            <a:ext cx="1335315" cy="988692"/>
          </a:xfrm>
          <a:custGeom>
            <a:avLst/>
            <a:gdLst>
              <a:gd name="connsiteX0" fmla="*/ 0 w 1335315"/>
              <a:gd name="connsiteY0" fmla="*/ 16044 h 988692"/>
              <a:gd name="connsiteX1" fmla="*/ 43543 w 1335315"/>
              <a:gd name="connsiteY1" fmla="*/ 45072 h 988692"/>
              <a:gd name="connsiteX2" fmla="*/ 101600 w 1335315"/>
              <a:gd name="connsiteY2" fmla="*/ 59587 h 988692"/>
              <a:gd name="connsiteX3" fmla="*/ 130629 w 1335315"/>
              <a:gd name="connsiteY3" fmla="*/ 103130 h 988692"/>
              <a:gd name="connsiteX4" fmla="*/ 188686 w 1335315"/>
              <a:gd name="connsiteY4" fmla="*/ 233758 h 988692"/>
              <a:gd name="connsiteX5" fmla="*/ 217715 w 1335315"/>
              <a:gd name="connsiteY5" fmla="*/ 378901 h 988692"/>
              <a:gd name="connsiteX6" fmla="*/ 246743 w 1335315"/>
              <a:gd name="connsiteY6" fmla="*/ 480501 h 988692"/>
              <a:gd name="connsiteX7" fmla="*/ 261258 w 1335315"/>
              <a:gd name="connsiteY7" fmla="*/ 553072 h 988692"/>
              <a:gd name="connsiteX8" fmla="*/ 275772 w 1335315"/>
              <a:gd name="connsiteY8" fmla="*/ 596615 h 988692"/>
              <a:gd name="connsiteX9" fmla="*/ 290286 w 1335315"/>
              <a:gd name="connsiteY9" fmla="*/ 654672 h 988692"/>
              <a:gd name="connsiteX10" fmla="*/ 319315 w 1335315"/>
              <a:gd name="connsiteY10" fmla="*/ 741758 h 988692"/>
              <a:gd name="connsiteX11" fmla="*/ 348343 w 1335315"/>
              <a:gd name="connsiteY11" fmla="*/ 712730 h 988692"/>
              <a:gd name="connsiteX12" fmla="*/ 377372 w 1335315"/>
              <a:gd name="connsiteY12" fmla="*/ 669187 h 988692"/>
              <a:gd name="connsiteX13" fmla="*/ 420915 w 1335315"/>
              <a:gd name="connsiteY13" fmla="*/ 451472 h 988692"/>
              <a:gd name="connsiteX14" fmla="*/ 449943 w 1335315"/>
              <a:gd name="connsiteY14" fmla="*/ 364387 h 988692"/>
              <a:gd name="connsiteX15" fmla="*/ 551543 w 1335315"/>
              <a:gd name="connsiteY15" fmla="*/ 407930 h 988692"/>
              <a:gd name="connsiteX16" fmla="*/ 580572 w 1335315"/>
              <a:gd name="connsiteY16" fmla="*/ 451472 h 988692"/>
              <a:gd name="connsiteX17" fmla="*/ 624115 w 1335315"/>
              <a:gd name="connsiteY17" fmla="*/ 596615 h 988692"/>
              <a:gd name="connsiteX18" fmla="*/ 711200 w 1335315"/>
              <a:gd name="connsiteY18" fmla="*/ 683701 h 988692"/>
              <a:gd name="connsiteX19" fmla="*/ 725715 w 1335315"/>
              <a:gd name="connsiteY19" fmla="*/ 727244 h 988692"/>
              <a:gd name="connsiteX20" fmla="*/ 798286 w 1335315"/>
              <a:gd name="connsiteY20" fmla="*/ 814330 h 988692"/>
              <a:gd name="connsiteX21" fmla="*/ 812800 w 1335315"/>
              <a:gd name="connsiteY21" fmla="*/ 901415 h 988692"/>
              <a:gd name="connsiteX22" fmla="*/ 841829 w 1335315"/>
              <a:gd name="connsiteY22" fmla="*/ 814330 h 988692"/>
              <a:gd name="connsiteX23" fmla="*/ 885372 w 1335315"/>
              <a:gd name="connsiteY23" fmla="*/ 495015 h 988692"/>
              <a:gd name="connsiteX24" fmla="*/ 914400 w 1335315"/>
              <a:gd name="connsiteY24" fmla="*/ 451472 h 988692"/>
              <a:gd name="connsiteX25" fmla="*/ 928915 w 1335315"/>
              <a:gd name="connsiteY25" fmla="*/ 378901 h 988692"/>
              <a:gd name="connsiteX26" fmla="*/ 943429 w 1335315"/>
              <a:gd name="connsiteY26" fmla="*/ 233758 h 988692"/>
              <a:gd name="connsiteX27" fmla="*/ 1001486 w 1335315"/>
              <a:gd name="connsiteY27" fmla="*/ 262787 h 988692"/>
              <a:gd name="connsiteX28" fmla="*/ 1103086 w 1335315"/>
              <a:gd name="connsiteY28" fmla="*/ 248272 h 988692"/>
              <a:gd name="connsiteX29" fmla="*/ 1204686 w 1335315"/>
              <a:gd name="connsiteY29" fmla="*/ 219244 h 988692"/>
              <a:gd name="connsiteX30" fmla="*/ 1233715 w 1335315"/>
              <a:gd name="connsiteY30" fmla="*/ 175701 h 988692"/>
              <a:gd name="connsiteX31" fmla="*/ 1291772 w 1335315"/>
              <a:gd name="connsiteY31" fmla="*/ 16044 h 988692"/>
              <a:gd name="connsiteX32" fmla="*/ 1335315 w 1335315"/>
              <a:gd name="connsiteY32" fmla="*/ 30558 h 988692"/>
              <a:gd name="connsiteX33" fmla="*/ 1291772 w 1335315"/>
              <a:gd name="connsiteY33" fmla="*/ 45072 h 988692"/>
              <a:gd name="connsiteX34" fmla="*/ 1204686 w 1335315"/>
              <a:gd name="connsiteY34" fmla="*/ 59587 h 988692"/>
              <a:gd name="connsiteX35" fmla="*/ 1161143 w 1335315"/>
              <a:gd name="connsiteY35" fmla="*/ 219244 h 988692"/>
              <a:gd name="connsiteX36" fmla="*/ 1117600 w 1335315"/>
              <a:gd name="connsiteY36" fmla="*/ 262787 h 988692"/>
              <a:gd name="connsiteX37" fmla="*/ 1074058 w 1335315"/>
              <a:gd name="connsiteY37" fmla="*/ 291815 h 988692"/>
              <a:gd name="connsiteX38" fmla="*/ 986972 w 1335315"/>
              <a:gd name="connsiteY38" fmla="*/ 320844 h 988692"/>
              <a:gd name="connsiteX39" fmla="*/ 1030515 w 1335315"/>
              <a:gd name="connsiteY39" fmla="*/ 306330 h 988692"/>
              <a:gd name="connsiteX40" fmla="*/ 1103086 w 1335315"/>
              <a:gd name="connsiteY40" fmla="*/ 248272 h 988692"/>
              <a:gd name="connsiteX41" fmla="*/ 1146629 w 1335315"/>
              <a:gd name="connsiteY41" fmla="*/ 161187 h 988692"/>
              <a:gd name="connsiteX42" fmla="*/ 1175658 w 1335315"/>
              <a:gd name="connsiteY42" fmla="*/ 117644 h 988692"/>
              <a:gd name="connsiteX43" fmla="*/ 1190172 w 1335315"/>
              <a:gd name="connsiteY43" fmla="*/ 30558 h 988692"/>
              <a:gd name="connsiteX44" fmla="*/ 1262743 w 1335315"/>
              <a:gd name="connsiteY44" fmla="*/ 1530 h 9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5315" h="988692">
                <a:moveTo>
                  <a:pt x="0" y="16044"/>
                </a:moveTo>
                <a:cubicBezTo>
                  <a:pt x="14514" y="25720"/>
                  <a:pt x="27510" y="38200"/>
                  <a:pt x="43543" y="45072"/>
                </a:cubicBezTo>
                <a:cubicBezTo>
                  <a:pt x="61878" y="52930"/>
                  <a:pt x="85002" y="48522"/>
                  <a:pt x="101600" y="59587"/>
                </a:cubicBezTo>
                <a:cubicBezTo>
                  <a:pt x="116114" y="69263"/>
                  <a:pt x="121974" y="87984"/>
                  <a:pt x="130629" y="103130"/>
                </a:cubicBezTo>
                <a:cubicBezTo>
                  <a:pt x="157751" y="150593"/>
                  <a:pt x="167949" y="181915"/>
                  <a:pt x="188686" y="233758"/>
                </a:cubicBezTo>
                <a:cubicBezTo>
                  <a:pt x="198362" y="282139"/>
                  <a:pt x="202113" y="332094"/>
                  <a:pt x="217715" y="378901"/>
                </a:cubicBezTo>
                <a:cubicBezTo>
                  <a:pt x="233879" y="427393"/>
                  <a:pt x="234592" y="425823"/>
                  <a:pt x="246743" y="480501"/>
                </a:cubicBezTo>
                <a:cubicBezTo>
                  <a:pt x="252095" y="504583"/>
                  <a:pt x="255275" y="529139"/>
                  <a:pt x="261258" y="553072"/>
                </a:cubicBezTo>
                <a:cubicBezTo>
                  <a:pt x="264969" y="567915"/>
                  <a:pt x="271569" y="581904"/>
                  <a:pt x="275772" y="596615"/>
                </a:cubicBezTo>
                <a:cubicBezTo>
                  <a:pt x="281252" y="615795"/>
                  <a:pt x="284554" y="635565"/>
                  <a:pt x="290286" y="654672"/>
                </a:cubicBezTo>
                <a:cubicBezTo>
                  <a:pt x="299079" y="683980"/>
                  <a:pt x="319315" y="741758"/>
                  <a:pt x="319315" y="741758"/>
                </a:cubicBezTo>
                <a:cubicBezTo>
                  <a:pt x="346751" y="988692"/>
                  <a:pt x="321298" y="838938"/>
                  <a:pt x="348343" y="712730"/>
                </a:cubicBezTo>
                <a:cubicBezTo>
                  <a:pt x="351998" y="695673"/>
                  <a:pt x="367696" y="683701"/>
                  <a:pt x="377372" y="669187"/>
                </a:cubicBezTo>
                <a:cubicBezTo>
                  <a:pt x="445248" y="465553"/>
                  <a:pt x="367234" y="719875"/>
                  <a:pt x="420915" y="451472"/>
                </a:cubicBezTo>
                <a:cubicBezTo>
                  <a:pt x="426916" y="421468"/>
                  <a:pt x="449943" y="364387"/>
                  <a:pt x="449943" y="364387"/>
                </a:cubicBezTo>
                <a:cubicBezTo>
                  <a:pt x="494359" y="375491"/>
                  <a:pt x="518130" y="374518"/>
                  <a:pt x="551543" y="407930"/>
                </a:cubicBezTo>
                <a:cubicBezTo>
                  <a:pt x="563878" y="420265"/>
                  <a:pt x="570896" y="436958"/>
                  <a:pt x="580572" y="451472"/>
                </a:cubicBezTo>
                <a:cubicBezTo>
                  <a:pt x="591544" y="528278"/>
                  <a:pt x="579173" y="546055"/>
                  <a:pt x="624115" y="596615"/>
                </a:cubicBezTo>
                <a:cubicBezTo>
                  <a:pt x="651389" y="627298"/>
                  <a:pt x="711200" y="683701"/>
                  <a:pt x="711200" y="683701"/>
                </a:cubicBezTo>
                <a:cubicBezTo>
                  <a:pt x="716038" y="698215"/>
                  <a:pt x="718873" y="713560"/>
                  <a:pt x="725715" y="727244"/>
                </a:cubicBezTo>
                <a:cubicBezTo>
                  <a:pt x="745923" y="767661"/>
                  <a:pt x="766184" y="782228"/>
                  <a:pt x="798286" y="814330"/>
                </a:cubicBezTo>
                <a:cubicBezTo>
                  <a:pt x="803124" y="843358"/>
                  <a:pt x="783371" y="901415"/>
                  <a:pt x="812800" y="901415"/>
                </a:cubicBezTo>
                <a:cubicBezTo>
                  <a:pt x="843399" y="901415"/>
                  <a:pt x="841829" y="814330"/>
                  <a:pt x="841829" y="814330"/>
                </a:cubicBezTo>
                <a:cubicBezTo>
                  <a:pt x="844209" y="776243"/>
                  <a:pt x="837356" y="567041"/>
                  <a:pt x="885372" y="495015"/>
                </a:cubicBezTo>
                <a:lnTo>
                  <a:pt x="914400" y="451472"/>
                </a:lnTo>
                <a:cubicBezTo>
                  <a:pt x="919238" y="427282"/>
                  <a:pt x="925655" y="403354"/>
                  <a:pt x="928915" y="378901"/>
                </a:cubicBezTo>
                <a:cubicBezTo>
                  <a:pt x="935341" y="330705"/>
                  <a:pt x="917659" y="274990"/>
                  <a:pt x="943429" y="233758"/>
                </a:cubicBezTo>
                <a:cubicBezTo>
                  <a:pt x="954896" y="215410"/>
                  <a:pt x="982134" y="253111"/>
                  <a:pt x="1001486" y="262787"/>
                </a:cubicBezTo>
                <a:cubicBezTo>
                  <a:pt x="1035353" y="257949"/>
                  <a:pt x="1069427" y="254392"/>
                  <a:pt x="1103086" y="248272"/>
                </a:cubicBezTo>
                <a:cubicBezTo>
                  <a:pt x="1143182" y="240982"/>
                  <a:pt x="1167378" y="231680"/>
                  <a:pt x="1204686" y="219244"/>
                </a:cubicBezTo>
                <a:cubicBezTo>
                  <a:pt x="1214362" y="204730"/>
                  <a:pt x="1229793" y="192698"/>
                  <a:pt x="1233715" y="175701"/>
                </a:cubicBezTo>
                <a:cubicBezTo>
                  <a:pt x="1272470" y="7762"/>
                  <a:pt x="1194953" y="48316"/>
                  <a:pt x="1291772" y="16044"/>
                </a:cubicBezTo>
                <a:cubicBezTo>
                  <a:pt x="1306286" y="20882"/>
                  <a:pt x="1335315" y="15259"/>
                  <a:pt x="1335315" y="30558"/>
                </a:cubicBezTo>
                <a:cubicBezTo>
                  <a:pt x="1335315" y="45857"/>
                  <a:pt x="1306707" y="41753"/>
                  <a:pt x="1291772" y="45072"/>
                </a:cubicBezTo>
                <a:cubicBezTo>
                  <a:pt x="1263044" y="51456"/>
                  <a:pt x="1233715" y="54749"/>
                  <a:pt x="1204686" y="59587"/>
                </a:cubicBezTo>
                <a:cubicBezTo>
                  <a:pt x="1199017" y="87931"/>
                  <a:pt x="1179559" y="200828"/>
                  <a:pt x="1161143" y="219244"/>
                </a:cubicBezTo>
                <a:cubicBezTo>
                  <a:pt x="1146629" y="233758"/>
                  <a:pt x="1133369" y="249646"/>
                  <a:pt x="1117600" y="262787"/>
                </a:cubicBezTo>
                <a:cubicBezTo>
                  <a:pt x="1104199" y="273954"/>
                  <a:pt x="1089998" y="284730"/>
                  <a:pt x="1074058" y="291815"/>
                </a:cubicBezTo>
                <a:cubicBezTo>
                  <a:pt x="1046096" y="304242"/>
                  <a:pt x="1016001" y="311167"/>
                  <a:pt x="986972" y="320844"/>
                </a:cubicBezTo>
                <a:lnTo>
                  <a:pt x="1030515" y="306330"/>
                </a:lnTo>
                <a:cubicBezTo>
                  <a:pt x="1054705" y="286977"/>
                  <a:pt x="1081181" y="270177"/>
                  <a:pt x="1103086" y="248272"/>
                </a:cubicBezTo>
                <a:cubicBezTo>
                  <a:pt x="1144685" y="206673"/>
                  <a:pt x="1123018" y="208410"/>
                  <a:pt x="1146629" y="161187"/>
                </a:cubicBezTo>
                <a:cubicBezTo>
                  <a:pt x="1154430" y="145585"/>
                  <a:pt x="1165982" y="132158"/>
                  <a:pt x="1175658" y="117644"/>
                </a:cubicBezTo>
                <a:cubicBezTo>
                  <a:pt x="1180496" y="88615"/>
                  <a:pt x="1170793" y="52706"/>
                  <a:pt x="1190172" y="30558"/>
                </a:cubicBezTo>
                <a:cubicBezTo>
                  <a:pt x="1216910" y="0"/>
                  <a:pt x="1318125" y="1530"/>
                  <a:pt x="1262743" y="1530"/>
                </a:cubicBez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143372" y="178592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설비투자 연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16.5%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성장</a:t>
            </a:r>
            <a:endParaRPr lang="en-US" altLang="ko-KR" b="1" dirty="0" smtClean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규모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15.7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배</a:t>
            </a:r>
            <a:endParaRPr lang="ko-KR" altLang="en-US" b="1" dirty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500306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신제품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신기술 개발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설비투자확대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투자도미노 현상의 메커니즘 등장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818" name="AutoShape 2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AutoShape 4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1858963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2" name="AutoShape 6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857232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48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60</a:t>
            </a:r>
            <a:r>
              <a:rPr lang="ko-KR" altLang="en-US" sz="48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년대</a:t>
            </a:r>
            <a:endParaRPr lang="ko-KR" altLang="en-US" sz="4800" b="1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8" name="자유형 27"/>
          <p:cNvSpPr/>
          <p:nvPr/>
        </p:nvSpPr>
        <p:spPr>
          <a:xfrm>
            <a:off x="1248229" y="2206171"/>
            <a:ext cx="653142" cy="864300"/>
          </a:xfrm>
          <a:custGeom>
            <a:avLst/>
            <a:gdLst>
              <a:gd name="connsiteX0" fmla="*/ 0 w 653142"/>
              <a:gd name="connsiteY0" fmla="*/ 682172 h 864300"/>
              <a:gd name="connsiteX1" fmla="*/ 43542 w 653142"/>
              <a:gd name="connsiteY1" fmla="*/ 696686 h 864300"/>
              <a:gd name="connsiteX2" fmla="*/ 145142 w 653142"/>
              <a:gd name="connsiteY2" fmla="*/ 769258 h 864300"/>
              <a:gd name="connsiteX3" fmla="*/ 232228 w 653142"/>
              <a:gd name="connsiteY3" fmla="*/ 798286 h 864300"/>
              <a:gd name="connsiteX4" fmla="*/ 275771 w 653142"/>
              <a:gd name="connsiteY4" fmla="*/ 812800 h 864300"/>
              <a:gd name="connsiteX5" fmla="*/ 319314 w 653142"/>
              <a:gd name="connsiteY5" fmla="*/ 841829 h 864300"/>
              <a:gd name="connsiteX6" fmla="*/ 406400 w 653142"/>
              <a:gd name="connsiteY6" fmla="*/ 493486 h 864300"/>
              <a:gd name="connsiteX7" fmla="*/ 420914 w 653142"/>
              <a:gd name="connsiteY7" fmla="*/ 406400 h 864300"/>
              <a:gd name="connsiteX8" fmla="*/ 449942 w 653142"/>
              <a:gd name="connsiteY8" fmla="*/ 319315 h 864300"/>
              <a:gd name="connsiteX9" fmla="*/ 464457 w 653142"/>
              <a:gd name="connsiteY9" fmla="*/ 275772 h 864300"/>
              <a:gd name="connsiteX10" fmla="*/ 478971 w 653142"/>
              <a:gd name="connsiteY10" fmla="*/ 217715 h 864300"/>
              <a:gd name="connsiteX11" fmla="*/ 493485 w 653142"/>
              <a:gd name="connsiteY11" fmla="*/ 174172 h 864300"/>
              <a:gd name="connsiteX12" fmla="*/ 595085 w 653142"/>
              <a:gd name="connsiteY12" fmla="*/ 43543 h 864300"/>
              <a:gd name="connsiteX13" fmla="*/ 653142 w 653142"/>
              <a:gd name="connsiteY13" fmla="*/ 0 h 8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142" h="864300">
                <a:moveTo>
                  <a:pt x="0" y="682172"/>
                </a:moveTo>
                <a:cubicBezTo>
                  <a:pt x="14514" y="687010"/>
                  <a:pt x="30812" y="688200"/>
                  <a:pt x="43542" y="696686"/>
                </a:cubicBezTo>
                <a:cubicBezTo>
                  <a:pt x="148747" y="766823"/>
                  <a:pt x="19855" y="719143"/>
                  <a:pt x="145142" y="769258"/>
                </a:cubicBezTo>
                <a:cubicBezTo>
                  <a:pt x="173552" y="780622"/>
                  <a:pt x="203199" y="788610"/>
                  <a:pt x="232228" y="798286"/>
                </a:cubicBezTo>
                <a:lnTo>
                  <a:pt x="275771" y="812800"/>
                </a:lnTo>
                <a:cubicBezTo>
                  <a:pt x="290285" y="822476"/>
                  <a:pt x="302005" y="839665"/>
                  <a:pt x="319314" y="841829"/>
                </a:cubicBezTo>
                <a:cubicBezTo>
                  <a:pt x="499070" y="864300"/>
                  <a:pt x="399995" y="586354"/>
                  <a:pt x="406400" y="493486"/>
                </a:cubicBezTo>
                <a:cubicBezTo>
                  <a:pt x="408425" y="464127"/>
                  <a:pt x="413777" y="434950"/>
                  <a:pt x="420914" y="406400"/>
                </a:cubicBezTo>
                <a:cubicBezTo>
                  <a:pt x="428335" y="376715"/>
                  <a:pt x="440266" y="348343"/>
                  <a:pt x="449942" y="319315"/>
                </a:cubicBezTo>
                <a:cubicBezTo>
                  <a:pt x="454780" y="304801"/>
                  <a:pt x="460746" y="290615"/>
                  <a:pt x="464457" y="275772"/>
                </a:cubicBezTo>
                <a:cubicBezTo>
                  <a:pt x="469295" y="256420"/>
                  <a:pt x="473491" y="236895"/>
                  <a:pt x="478971" y="217715"/>
                </a:cubicBezTo>
                <a:cubicBezTo>
                  <a:pt x="483174" y="203004"/>
                  <a:pt x="486055" y="187546"/>
                  <a:pt x="493485" y="174172"/>
                </a:cubicBezTo>
                <a:cubicBezTo>
                  <a:pt x="523266" y="120565"/>
                  <a:pt x="550207" y="82010"/>
                  <a:pt x="595085" y="43543"/>
                </a:cubicBezTo>
                <a:cubicBezTo>
                  <a:pt x="613452" y="27800"/>
                  <a:pt x="653142" y="0"/>
                  <a:pt x="653142" y="0"/>
                </a:cubicBezTo>
              </a:path>
            </a:pathLst>
          </a:cu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1901371" y="2161099"/>
            <a:ext cx="1335315" cy="988692"/>
          </a:xfrm>
          <a:custGeom>
            <a:avLst/>
            <a:gdLst>
              <a:gd name="connsiteX0" fmla="*/ 0 w 1335315"/>
              <a:gd name="connsiteY0" fmla="*/ 16044 h 988692"/>
              <a:gd name="connsiteX1" fmla="*/ 43543 w 1335315"/>
              <a:gd name="connsiteY1" fmla="*/ 45072 h 988692"/>
              <a:gd name="connsiteX2" fmla="*/ 101600 w 1335315"/>
              <a:gd name="connsiteY2" fmla="*/ 59587 h 988692"/>
              <a:gd name="connsiteX3" fmla="*/ 130629 w 1335315"/>
              <a:gd name="connsiteY3" fmla="*/ 103130 h 988692"/>
              <a:gd name="connsiteX4" fmla="*/ 188686 w 1335315"/>
              <a:gd name="connsiteY4" fmla="*/ 233758 h 988692"/>
              <a:gd name="connsiteX5" fmla="*/ 217715 w 1335315"/>
              <a:gd name="connsiteY5" fmla="*/ 378901 h 988692"/>
              <a:gd name="connsiteX6" fmla="*/ 246743 w 1335315"/>
              <a:gd name="connsiteY6" fmla="*/ 480501 h 988692"/>
              <a:gd name="connsiteX7" fmla="*/ 261258 w 1335315"/>
              <a:gd name="connsiteY7" fmla="*/ 553072 h 988692"/>
              <a:gd name="connsiteX8" fmla="*/ 275772 w 1335315"/>
              <a:gd name="connsiteY8" fmla="*/ 596615 h 988692"/>
              <a:gd name="connsiteX9" fmla="*/ 290286 w 1335315"/>
              <a:gd name="connsiteY9" fmla="*/ 654672 h 988692"/>
              <a:gd name="connsiteX10" fmla="*/ 319315 w 1335315"/>
              <a:gd name="connsiteY10" fmla="*/ 741758 h 988692"/>
              <a:gd name="connsiteX11" fmla="*/ 348343 w 1335315"/>
              <a:gd name="connsiteY11" fmla="*/ 712730 h 988692"/>
              <a:gd name="connsiteX12" fmla="*/ 377372 w 1335315"/>
              <a:gd name="connsiteY12" fmla="*/ 669187 h 988692"/>
              <a:gd name="connsiteX13" fmla="*/ 420915 w 1335315"/>
              <a:gd name="connsiteY13" fmla="*/ 451472 h 988692"/>
              <a:gd name="connsiteX14" fmla="*/ 449943 w 1335315"/>
              <a:gd name="connsiteY14" fmla="*/ 364387 h 988692"/>
              <a:gd name="connsiteX15" fmla="*/ 551543 w 1335315"/>
              <a:gd name="connsiteY15" fmla="*/ 407930 h 988692"/>
              <a:gd name="connsiteX16" fmla="*/ 580572 w 1335315"/>
              <a:gd name="connsiteY16" fmla="*/ 451472 h 988692"/>
              <a:gd name="connsiteX17" fmla="*/ 624115 w 1335315"/>
              <a:gd name="connsiteY17" fmla="*/ 596615 h 988692"/>
              <a:gd name="connsiteX18" fmla="*/ 711200 w 1335315"/>
              <a:gd name="connsiteY18" fmla="*/ 683701 h 988692"/>
              <a:gd name="connsiteX19" fmla="*/ 725715 w 1335315"/>
              <a:gd name="connsiteY19" fmla="*/ 727244 h 988692"/>
              <a:gd name="connsiteX20" fmla="*/ 798286 w 1335315"/>
              <a:gd name="connsiteY20" fmla="*/ 814330 h 988692"/>
              <a:gd name="connsiteX21" fmla="*/ 812800 w 1335315"/>
              <a:gd name="connsiteY21" fmla="*/ 901415 h 988692"/>
              <a:gd name="connsiteX22" fmla="*/ 841829 w 1335315"/>
              <a:gd name="connsiteY22" fmla="*/ 814330 h 988692"/>
              <a:gd name="connsiteX23" fmla="*/ 885372 w 1335315"/>
              <a:gd name="connsiteY23" fmla="*/ 495015 h 988692"/>
              <a:gd name="connsiteX24" fmla="*/ 914400 w 1335315"/>
              <a:gd name="connsiteY24" fmla="*/ 451472 h 988692"/>
              <a:gd name="connsiteX25" fmla="*/ 928915 w 1335315"/>
              <a:gd name="connsiteY25" fmla="*/ 378901 h 988692"/>
              <a:gd name="connsiteX26" fmla="*/ 943429 w 1335315"/>
              <a:gd name="connsiteY26" fmla="*/ 233758 h 988692"/>
              <a:gd name="connsiteX27" fmla="*/ 1001486 w 1335315"/>
              <a:gd name="connsiteY27" fmla="*/ 262787 h 988692"/>
              <a:gd name="connsiteX28" fmla="*/ 1103086 w 1335315"/>
              <a:gd name="connsiteY28" fmla="*/ 248272 h 988692"/>
              <a:gd name="connsiteX29" fmla="*/ 1204686 w 1335315"/>
              <a:gd name="connsiteY29" fmla="*/ 219244 h 988692"/>
              <a:gd name="connsiteX30" fmla="*/ 1233715 w 1335315"/>
              <a:gd name="connsiteY30" fmla="*/ 175701 h 988692"/>
              <a:gd name="connsiteX31" fmla="*/ 1291772 w 1335315"/>
              <a:gd name="connsiteY31" fmla="*/ 16044 h 988692"/>
              <a:gd name="connsiteX32" fmla="*/ 1335315 w 1335315"/>
              <a:gd name="connsiteY32" fmla="*/ 30558 h 988692"/>
              <a:gd name="connsiteX33" fmla="*/ 1291772 w 1335315"/>
              <a:gd name="connsiteY33" fmla="*/ 45072 h 988692"/>
              <a:gd name="connsiteX34" fmla="*/ 1204686 w 1335315"/>
              <a:gd name="connsiteY34" fmla="*/ 59587 h 988692"/>
              <a:gd name="connsiteX35" fmla="*/ 1161143 w 1335315"/>
              <a:gd name="connsiteY35" fmla="*/ 219244 h 988692"/>
              <a:gd name="connsiteX36" fmla="*/ 1117600 w 1335315"/>
              <a:gd name="connsiteY36" fmla="*/ 262787 h 988692"/>
              <a:gd name="connsiteX37" fmla="*/ 1074058 w 1335315"/>
              <a:gd name="connsiteY37" fmla="*/ 291815 h 988692"/>
              <a:gd name="connsiteX38" fmla="*/ 986972 w 1335315"/>
              <a:gd name="connsiteY38" fmla="*/ 320844 h 988692"/>
              <a:gd name="connsiteX39" fmla="*/ 1030515 w 1335315"/>
              <a:gd name="connsiteY39" fmla="*/ 306330 h 988692"/>
              <a:gd name="connsiteX40" fmla="*/ 1103086 w 1335315"/>
              <a:gd name="connsiteY40" fmla="*/ 248272 h 988692"/>
              <a:gd name="connsiteX41" fmla="*/ 1146629 w 1335315"/>
              <a:gd name="connsiteY41" fmla="*/ 161187 h 988692"/>
              <a:gd name="connsiteX42" fmla="*/ 1175658 w 1335315"/>
              <a:gd name="connsiteY42" fmla="*/ 117644 h 988692"/>
              <a:gd name="connsiteX43" fmla="*/ 1190172 w 1335315"/>
              <a:gd name="connsiteY43" fmla="*/ 30558 h 988692"/>
              <a:gd name="connsiteX44" fmla="*/ 1262743 w 1335315"/>
              <a:gd name="connsiteY44" fmla="*/ 1530 h 9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5315" h="988692">
                <a:moveTo>
                  <a:pt x="0" y="16044"/>
                </a:moveTo>
                <a:cubicBezTo>
                  <a:pt x="14514" y="25720"/>
                  <a:pt x="27510" y="38200"/>
                  <a:pt x="43543" y="45072"/>
                </a:cubicBezTo>
                <a:cubicBezTo>
                  <a:pt x="61878" y="52930"/>
                  <a:pt x="85002" y="48522"/>
                  <a:pt x="101600" y="59587"/>
                </a:cubicBezTo>
                <a:cubicBezTo>
                  <a:pt x="116114" y="69263"/>
                  <a:pt x="121974" y="87984"/>
                  <a:pt x="130629" y="103130"/>
                </a:cubicBezTo>
                <a:cubicBezTo>
                  <a:pt x="157751" y="150593"/>
                  <a:pt x="167949" y="181915"/>
                  <a:pt x="188686" y="233758"/>
                </a:cubicBezTo>
                <a:cubicBezTo>
                  <a:pt x="198362" y="282139"/>
                  <a:pt x="202113" y="332094"/>
                  <a:pt x="217715" y="378901"/>
                </a:cubicBezTo>
                <a:cubicBezTo>
                  <a:pt x="233879" y="427393"/>
                  <a:pt x="234592" y="425823"/>
                  <a:pt x="246743" y="480501"/>
                </a:cubicBezTo>
                <a:cubicBezTo>
                  <a:pt x="252095" y="504583"/>
                  <a:pt x="255275" y="529139"/>
                  <a:pt x="261258" y="553072"/>
                </a:cubicBezTo>
                <a:cubicBezTo>
                  <a:pt x="264969" y="567915"/>
                  <a:pt x="271569" y="581904"/>
                  <a:pt x="275772" y="596615"/>
                </a:cubicBezTo>
                <a:cubicBezTo>
                  <a:pt x="281252" y="615795"/>
                  <a:pt x="284554" y="635565"/>
                  <a:pt x="290286" y="654672"/>
                </a:cubicBezTo>
                <a:cubicBezTo>
                  <a:pt x="299079" y="683980"/>
                  <a:pt x="319315" y="741758"/>
                  <a:pt x="319315" y="741758"/>
                </a:cubicBezTo>
                <a:cubicBezTo>
                  <a:pt x="346751" y="988692"/>
                  <a:pt x="321298" y="838938"/>
                  <a:pt x="348343" y="712730"/>
                </a:cubicBezTo>
                <a:cubicBezTo>
                  <a:pt x="351998" y="695673"/>
                  <a:pt x="367696" y="683701"/>
                  <a:pt x="377372" y="669187"/>
                </a:cubicBezTo>
                <a:cubicBezTo>
                  <a:pt x="445248" y="465553"/>
                  <a:pt x="367234" y="719875"/>
                  <a:pt x="420915" y="451472"/>
                </a:cubicBezTo>
                <a:cubicBezTo>
                  <a:pt x="426916" y="421468"/>
                  <a:pt x="449943" y="364387"/>
                  <a:pt x="449943" y="364387"/>
                </a:cubicBezTo>
                <a:cubicBezTo>
                  <a:pt x="494359" y="375491"/>
                  <a:pt x="518130" y="374518"/>
                  <a:pt x="551543" y="407930"/>
                </a:cubicBezTo>
                <a:cubicBezTo>
                  <a:pt x="563878" y="420265"/>
                  <a:pt x="570896" y="436958"/>
                  <a:pt x="580572" y="451472"/>
                </a:cubicBezTo>
                <a:cubicBezTo>
                  <a:pt x="591544" y="528278"/>
                  <a:pt x="579173" y="546055"/>
                  <a:pt x="624115" y="596615"/>
                </a:cubicBezTo>
                <a:cubicBezTo>
                  <a:pt x="651389" y="627298"/>
                  <a:pt x="711200" y="683701"/>
                  <a:pt x="711200" y="683701"/>
                </a:cubicBezTo>
                <a:cubicBezTo>
                  <a:pt x="716038" y="698215"/>
                  <a:pt x="718873" y="713560"/>
                  <a:pt x="725715" y="727244"/>
                </a:cubicBezTo>
                <a:cubicBezTo>
                  <a:pt x="745923" y="767661"/>
                  <a:pt x="766184" y="782228"/>
                  <a:pt x="798286" y="814330"/>
                </a:cubicBezTo>
                <a:cubicBezTo>
                  <a:pt x="803124" y="843358"/>
                  <a:pt x="783371" y="901415"/>
                  <a:pt x="812800" y="901415"/>
                </a:cubicBezTo>
                <a:cubicBezTo>
                  <a:pt x="843399" y="901415"/>
                  <a:pt x="841829" y="814330"/>
                  <a:pt x="841829" y="814330"/>
                </a:cubicBezTo>
                <a:cubicBezTo>
                  <a:pt x="844209" y="776243"/>
                  <a:pt x="837356" y="567041"/>
                  <a:pt x="885372" y="495015"/>
                </a:cubicBezTo>
                <a:lnTo>
                  <a:pt x="914400" y="451472"/>
                </a:lnTo>
                <a:cubicBezTo>
                  <a:pt x="919238" y="427282"/>
                  <a:pt x="925655" y="403354"/>
                  <a:pt x="928915" y="378901"/>
                </a:cubicBezTo>
                <a:cubicBezTo>
                  <a:pt x="935341" y="330705"/>
                  <a:pt x="917659" y="274990"/>
                  <a:pt x="943429" y="233758"/>
                </a:cubicBezTo>
                <a:cubicBezTo>
                  <a:pt x="954896" y="215410"/>
                  <a:pt x="982134" y="253111"/>
                  <a:pt x="1001486" y="262787"/>
                </a:cubicBezTo>
                <a:cubicBezTo>
                  <a:pt x="1035353" y="257949"/>
                  <a:pt x="1069427" y="254392"/>
                  <a:pt x="1103086" y="248272"/>
                </a:cubicBezTo>
                <a:cubicBezTo>
                  <a:pt x="1143182" y="240982"/>
                  <a:pt x="1167378" y="231680"/>
                  <a:pt x="1204686" y="219244"/>
                </a:cubicBezTo>
                <a:cubicBezTo>
                  <a:pt x="1214362" y="204730"/>
                  <a:pt x="1229793" y="192698"/>
                  <a:pt x="1233715" y="175701"/>
                </a:cubicBezTo>
                <a:cubicBezTo>
                  <a:pt x="1272470" y="7762"/>
                  <a:pt x="1194953" y="48316"/>
                  <a:pt x="1291772" y="16044"/>
                </a:cubicBezTo>
                <a:cubicBezTo>
                  <a:pt x="1306286" y="20882"/>
                  <a:pt x="1335315" y="15259"/>
                  <a:pt x="1335315" y="30558"/>
                </a:cubicBezTo>
                <a:cubicBezTo>
                  <a:pt x="1335315" y="45857"/>
                  <a:pt x="1306707" y="41753"/>
                  <a:pt x="1291772" y="45072"/>
                </a:cubicBezTo>
                <a:cubicBezTo>
                  <a:pt x="1263044" y="51456"/>
                  <a:pt x="1233715" y="54749"/>
                  <a:pt x="1204686" y="59587"/>
                </a:cubicBezTo>
                <a:cubicBezTo>
                  <a:pt x="1199017" y="87931"/>
                  <a:pt x="1179559" y="200828"/>
                  <a:pt x="1161143" y="219244"/>
                </a:cubicBezTo>
                <a:cubicBezTo>
                  <a:pt x="1146629" y="233758"/>
                  <a:pt x="1133369" y="249646"/>
                  <a:pt x="1117600" y="262787"/>
                </a:cubicBezTo>
                <a:cubicBezTo>
                  <a:pt x="1104199" y="273954"/>
                  <a:pt x="1089998" y="284730"/>
                  <a:pt x="1074058" y="291815"/>
                </a:cubicBezTo>
                <a:cubicBezTo>
                  <a:pt x="1046096" y="304242"/>
                  <a:pt x="1016001" y="311167"/>
                  <a:pt x="986972" y="320844"/>
                </a:cubicBezTo>
                <a:lnTo>
                  <a:pt x="1030515" y="306330"/>
                </a:lnTo>
                <a:cubicBezTo>
                  <a:pt x="1054705" y="286977"/>
                  <a:pt x="1081181" y="270177"/>
                  <a:pt x="1103086" y="248272"/>
                </a:cubicBezTo>
                <a:cubicBezTo>
                  <a:pt x="1144685" y="206673"/>
                  <a:pt x="1123018" y="208410"/>
                  <a:pt x="1146629" y="161187"/>
                </a:cubicBezTo>
                <a:cubicBezTo>
                  <a:pt x="1154430" y="145585"/>
                  <a:pt x="1165982" y="132158"/>
                  <a:pt x="1175658" y="117644"/>
                </a:cubicBezTo>
                <a:cubicBezTo>
                  <a:pt x="1180496" y="88615"/>
                  <a:pt x="1170793" y="52706"/>
                  <a:pt x="1190172" y="30558"/>
                </a:cubicBezTo>
                <a:cubicBezTo>
                  <a:pt x="1216910" y="0"/>
                  <a:pt x="1318125" y="1530"/>
                  <a:pt x="1262743" y="1530"/>
                </a:cubicBez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938" name="Picture 2" descr="https://encrypted-tbn0.gstatic.com/images?q=tbn:ANd9GcShM1BxG2q7-Amhxw5dwtv41_bCvK_UnV2OHSdduvz3FDBRORJQ8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3500462" cy="2635484"/>
          </a:xfrm>
          <a:prstGeom prst="rect">
            <a:avLst/>
          </a:prstGeom>
          <a:noFill/>
        </p:spPr>
      </p:pic>
      <p:pic>
        <p:nvPicPr>
          <p:cNvPr id="39940" name="Picture 4" descr="http://tv02.search.naver.net/ugc?t=470x180&amp;q=http://cafefiles.naver.net/20131111_57/ndw121_1384153808468d1j63_JPEG/%BA%AE%B0%C9%C0%CC%BF%A1%BE%EE%C4%C1%2C%BA%AE%B0%C9%C0%CC%BF%A1%BE%EE%C4%C1%BC%B3%C4%A1%2C%C7%CA%BD%C3%BD%BA%C5%D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714488"/>
            <a:ext cx="3500462" cy="2625347"/>
          </a:xfrm>
          <a:prstGeom prst="rect">
            <a:avLst/>
          </a:prstGeom>
          <a:noFill/>
        </p:spPr>
      </p:pic>
      <p:pic>
        <p:nvPicPr>
          <p:cNvPr id="39944" name="Picture 8" descr="http://tv01.search.naver.net/ugc?t=470x180&amp;q=http://blogfiles.naver.net/20130126_28/2337023_1359191009617G3oAk_JPEG/%BD%C2%BF%EB%C2%F7%B0%F8%C0%E560%B3%E2%B4%E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5" y="3500438"/>
            <a:ext cx="4038231" cy="264320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00166" y="4286256"/>
            <a:ext cx="1132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3C</a:t>
            </a:r>
            <a:endParaRPr lang="ko-KR" altLang="en-US" sz="66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23728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1" name="자유형 20"/>
          <p:cNvSpPr/>
          <p:nvPr/>
        </p:nvSpPr>
        <p:spPr>
          <a:xfrm>
            <a:off x="1106673" y="2168136"/>
            <a:ext cx="3015626" cy="2370118"/>
          </a:xfrm>
          <a:custGeom>
            <a:avLst/>
            <a:gdLst>
              <a:gd name="connsiteX0" fmla="*/ 54470 w 3015626"/>
              <a:gd name="connsiteY0" fmla="*/ 705693 h 2370118"/>
              <a:gd name="connsiteX1" fmla="*/ 301213 w 3015626"/>
              <a:gd name="connsiteY1" fmla="*/ 778264 h 2370118"/>
              <a:gd name="connsiteX2" fmla="*/ 344756 w 3015626"/>
              <a:gd name="connsiteY2" fmla="*/ 807293 h 2370118"/>
              <a:gd name="connsiteX3" fmla="*/ 431841 w 3015626"/>
              <a:gd name="connsiteY3" fmla="*/ 836321 h 2370118"/>
              <a:gd name="connsiteX4" fmla="*/ 547956 w 3015626"/>
              <a:gd name="connsiteY4" fmla="*/ 879864 h 2370118"/>
              <a:gd name="connsiteX5" fmla="*/ 518927 w 3015626"/>
              <a:gd name="connsiteY5" fmla="*/ 763750 h 2370118"/>
              <a:gd name="connsiteX6" fmla="*/ 533441 w 3015626"/>
              <a:gd name="connsiteY6" fmla="*/ 662150 h 2370118"/>
              <a:gd name="connsiteX7" fmla="*/ 547956 w 3015626"/>
              <a:gd name="connsiteY7" fmla="*/ 618607 h 2370118"/>
              <a:gd name="connsiteX8" fmla="*/ 562470 w 3015626"/>
              <a:gd name="connsiteY8" fmla="*/ 546035 h 2370118"/>
              <a:gd name="connsiteX9" fmla="*/ 591498 w 3015626"/>
              <a:gd name="connsiteY9" fmla="*/ 371864 h 2370118"/>
              <a:gd name="connsiteX10" fmla="*/ 620527 w 3015626"/>
              <a:gd name="connsiteY10" fmla="*/ 270264 h 2370118"/>
              <a:gd name="connsiteX11" fmla="*/ 649556 w 3015626"/>
              <a:gd name="connsiteY11" fmla="*/ 183178 h 2370118"/>
              <a:gd name="connsiteX12" fmla="*/ 693098 w 3015626"/>
              <a:gd name="connsiteY12" fmla="*/ 96093 h 2370118"/>
              <a:gd name="connsiteX13" fmla="*/ 736641 w 3015626"/>
              <a:gd name="connsiteY13" fmla="*/ 67064 h 2370118"/>
              <a:gd name="connsiteX14" fmla="*/ 823727 w 3015626"/>
              <a:gd name="connsiteY14" fmla="*/ 38035 h 2370118"/>
              <a:gd name="connsiteX15" fmla="*/ 910813 w 3015626"/>
              <a:gd name="connsiteY15" fmla="*/ 96093 h 2370118"/>
              <a:gd name="connsiteX16" fmla="*/ 968870 w 3015626"/>
              <a:gd name="connsiteY16" fmla="*/ 183178 h 2370118"/>
              <a:gd name="connsiteX17" fmla="*/ 997898 w 3015626"/>
              <a:gd name="connsiteY17" fmla="*/ 284778 h 2370118"/>
              <a:gd name="connsiteX18" fmla="*/ 1012413 w 3015626"/>
              <a:gd name="connsiteY18" fmla="*/ 357350 h 2370118"/>
              <a:gd name="connsiteX19" fmla="*/ 1055956 w 3015626"/>
              <a:gd name="connsiteY19" fmla="*/ 487978 h 2370118"/>
              <a:gd name="connsiteX20" fmla="*/ 1070470 w 3015626"/>
              <a:gd name="connsiteY20" fmla="*/ 531521 h 2370118"/>
              <a:gd name="connsiteX21" fmla="*/ 1084984 w 3015626"/>
              <a:gd name="connsiteY21" fmla="*/ 604093 h 2370118"/>
              <a:gd name="connsiteX22" fmla="*/ 1099498 w 3015626"/>
              <a:gd name="connsiteY22" fmla="*/ 647635 h 2370118"/>
              <a:gd name="connsiteX23" fmla="*/ 1114013 w 3015626"/>
              <a:gd name="connsiteY23" fmla="*/ 734721 h 2370118"/>
              <a:gd name="connsiteX24" fmla="*/ 1128527 w 3015626"/>
              <a:gd name="connsiteY24" fmla="*/ 792778 h 2370118"/>
              <a:gd name="connsiteX25" fmla="*/ 1143041 w 3015626"/>
              <a:gd name="connsiteY25" fmla="*/ 720207 h 2370118"/>
              <a:gd name="connsiteX26" fmla="*/ 1172070 w 3015626"/>
              <a:gd name="connsiteY26" fmla="*/ 633121 h 2370118"/>
              <a:gd name="connsiteX27" fmla="*/ 1186584 w 3015626"/>
              <a:gd name="connsiteY27" fmla="*/ 589578 h 2370118"/>
              <a:gd name="connsiteX28" fmla="*/ 1201098 w 3015626"/>
              <a:gd name="connsiteY28" fmla="*/ 502493 h 2370118"/>
              <a:gd name="connsiteX29" fmla="*/ 1230127 w 3015626"/>
              <a:gd name="connsiteY29" fmla="*/ 415407 h 2370118"/>
              <a:gd name="connsiteX30" fmla="*/ 1244641 w 3015626"/>
              <a:gd name="connsiteY30" fmla="*/ 371864 h 2370118"/>
              <a:gd name="connsiteX31" fmla="*/ 1259156 w 3015626"/>
              <a:gd name="connsiteY31" fmla="*/ 328321 h 2370118"/>
              <a:gd name="connsiteX32" fmla="*/ 1404298 w 3015626"/>
              <a:gd name="connsiteY32" fmla="*/ 473464 h 2370118"/>
              <a:gd name="connsiteX33" fmla="*/ 1433327 w 3015626"/>
              <a:gd name="connsiteY33" fmla="*/ 517007 h 2370118"/>
              <a:gd name="connsiteX34" fmla="*/ 1447841 w 3015626"/>
              <a:gd name="connsiteY34" fmla="*/ 633121 h 2370118"/>
              <a:gd name="connsiteX35" fmla="*/ 1505898 w 3015626"/>
              <a:gd name="connsiteY35" fmla="*/ 763750 h 2370118"/>
              <a:gd name="connsiteX36" fmla="*/ 1534927 w 3015626"/>
              <a:gd name="connsiteY36" fmla="*/ 850835 h 2370118"/>
              <a:gd name="connsiteX37" fmla="*/ 1578470 w 3015626"/>
              <a:gd name="connsiteY37" fmla="*/ 981464 h 2370118"/>
              <a:gd name="connsiteX38" fmla="*/ 1592984 w 3015626"/>
              <a:gd name="connsiteY38" fmla="*/ 1025007 h 2370118"/>
              <a:gd name="connsiteX39" fmla="*/ 1607498 w 3015626"/>
              <a:gd name="connsiteY39" fmla="*/ 952435 h 2370118"/>
              <a:gd name="connsiteX40" fmla="*/ 1622013 w 3015626"/>
              <a:gd name="connsiteY40" fmla="*/ 908893 h 2370118"/>
              <a:gd name="connsiteX41" fmla="*/ 1636527 w 3015626"/>
              <a:gd name="connsiteY41" fmla="*/ 778264 h 2370118"/>
              <a:gd name="connsiteX42" fmla="*/ 1651041 w 3015626"/>
              <a:gd name="connsiteY42" fmla="*/ 546035 h 2370118"/>
              <a:gd name="connsiteX43" fmla="*/ 1694584 w 3015626"/>
              <a:gd name="connsiteY43" fmla="*/ 386378 h 2370118"/>
              <a:gd name="connsiteX44" fmla="*/ 1752641 w 3015626"/>
              <a:gd name="connsiteY44" fmla="*/ 284778 h 2370118"/>
              <a:gd name="connsiteX45" fmla="*/ 1796184 w 3015626"/>
              <a:gd name="connsiteY45" fmla="*/ 270264 h 2370118"/>
              <a:gd name="connsiteX46" fmla="*/ 1839727 w 3015626"/>
              <a:gd name="connsiteY46" fmla="*/ 241235 h 2370118"/>
              <a:gd name="connsiteX47" fmla="*/ 1883270 w 3015626"/>
              <a:gd name="connsiteY47" fmla="*/ 226721 h 2370118"/>
              <a:gd name="connsiteX48" fmla="*/ 1941327 w 3015626"/>
              <a:gd name="connsiteY48" fmla="*/ 139635 h 2370118"/>
              <a:gd name="connsiteX49" fmla="*/ 1999384 w 3015626"/>
              <a:gd name="connsiteY49" fmla="*/ 52550 h 2370118"/>
              <a:gd name="connsiteX50" fmla="*/ 2013898 w 3015626"/>
              <a:gd name="connsiteY50" fmla="*/ 9007 h 2370118"/>
              <a:gd name="connsiteX51" fmla="*/ 2144527 w 3015626"/>
              <a:gd name="connsiteY51" fmla="*/ 23521 h 2370118"/>
              <a:gd name="connsiteX52" fmla="*/ 2173556 w 3015626"/>
              <a:gd name="connsiteY52" fmla="*/ 110607 h 2370118"/>
              <a:gd name="connsiteX53" fmla="*/ 2202584 w 3015626"/>
              <a:gd name="connsiteY53" fmla="*/ 197693 h 2370118"/>
              <a:gd name="connsiteX54" fmla="*/ 2231613 w 3015626"/>
              <a:gd name="connsiteY54" fmla="*/ 284778 h 2370118"/>
              <a:gd name="connsiteX55" fmla="*/ 2246127 w 3015626"/>
              <a:gd name="connsiteY55" fmla="*/ 328321 h 2370118"/>
              <a:gd name="connsiteX56" fmla="*/ 2289670 w 3015626"/>
              <a:gd name="connsiteY56" fmla="*/ 604093 h 2370118"/>
              <a:gd name="connsiteX57" fmla="*/ 2347727 w 3015626"/>
              <a:gd name="connsiteY57" fmla="*/ 691178 h 2370118"/>
              <a:gd name="connsiteX58" fmla="*/ 2391270 w 3015626"/>
              <a:gd name="connsiteY58" fmla="*/ 778264 h 2370118"/>
              <a:gd name="connsiteX59" fmla="*/ 2405784 w 3015626"/>
              <a:gd name="connsiteY59" fmla="*/ 821807 h 2370118"/>
              <a:gd name="connsiteX60" fmla="*/ 2463841 w 3015626"/>
              <a:gd name="connsiteY60" fmla="*/ 908893 h 2370118"/>
              <a:gd name="connsiteX61" fmla="*/ 2478356 w 3015626"/>
              <a:gd name="connsiteY61" fmla="*/ 995978 h 2370118"/>
              <a:gd name="connsiteX62" fmla="*/ 2492870 w 3015626"/>
              <a:gd name="connsiteY62" fmla="*/ 1039521 h 2370118"/>
              <a:gd name="connsiteX63" fmla="*/ 2521898 w 3015626"/>
              <a:gd name="connsiteY63" fmla="*/ 1184664 h 2370118"/>
              <a:gd name="connsiteX64" fmla="*/ 2536413 w 3015626"/>
              <a:gd name="connsiteY64" fmla="*/ 1141121 h 2370118"/>
              <a:gd name="connsiteX65" fmla="*/ 2565441 w 3015626"/>
              <a:gd name="connsiteY65" fmla="*/ 1025007 h 2370118"/>
              <a:gd name="connsiteX66" fmla="*/ 2579956 w 3015626"/>
              <a:gd name="connsiteY66" fmla="*/ 981464 h 2370118"/>
              <a:gd name="connsiteX67" fmla="*/ 2608984 w 3015626"/>
              <a:gd name="connsiteY67" fmla="*/ 836321 h 2370118"/>
              <a:gd name="connsiteX68" fmla="*/ 2623498 w 3015626"/>
              <a:gd name="connsiteY68" fmla="*/ 763750 h 2370118"/>
              <a:gd name="connsiteX69" fmla="*/ 2652527 w 3015626"/>
              <a:gd name="connsiteY69" fmla="*/ 676664 h 2370118"/>
              <a:gd name="connsiteX70" fmla="*/ 2696070 w 3015626"/>
              <a:gd name="connsiteY70" fmla="*/ 778264 h 2370118"/>
              <a:gd name="connsiteX71" fmla="*/ 2725098 w 3015626"/>
              <a:gd name="connsiteY71" fmla="*/ 1083064 h 2370118"/>
              <a:gd name="connsiteX72" fmla="*/ 2754127 w 3015626"/>
              <a:gd name="connsiteY72" fmla="*/ 1170150 h 2370118"/>
              <a:gd name="connsiteX73" fmla="*/ 2797670 w 3015626"/>
              <a:gd name="connsiteY73" fmla="*/ 1300778 h 2370118"/>
              <a:gd name="connsiteX74" fmla="*/ 2812184 w 3015626"/>
              <a:gd name="connsiteY74" fmla="*/ 1344321 h 2370118"/>
              <a:gd name="connsiteX75" fmla="*/ 2826698 w 3015626"/>
              <a:gd name="connsiteY75" fmla="*/ 1387864 h 2370118"/>
              <a:gd name="connsiteX76" fmla="*/ 2841213 w 3015626"/>
              <a:gd name="connsiteY76" fmla="*/ 1533007 h 2370118"/>
              <a:gd name="connsiteX77" fmla="*/ 2870241 w 3015626"/>
              <a:gd name="connsiteY77" fmla="*/ 1649121 h 2370118"/>
              <a:gd name="connsiteX78" fmla="*/ 2884756 w 3015626"/>
              <a:gd name="connsiteY78" fmla="*/ 1692664 h 2370118"/>
              <a:gd name="connsiteX79" fmla="*/ 2913784 w 3015626"/>
              <a:gd name="connsiteY79" fmla="*/ 1736207 h 2370118"/>
              <a:gd name="connsiteX80" fmla="*/ 2957327 w 3015626"/>
              <a:gd name="connsiteY80" fmla="*/ 1823293 h 2370118"/>
              <a:gd name="connsiteX81" fmla="*/ 2971841 w 3015626"/>
              <a:gd name="connsiteY81" fmla="*/ 1866835 h 2370118"/>
              <a:gd name="connsiteX82" fmla="*/ 3000870 w 3015626"/>
              <a:gd name="connsiteY82" fmla="*/ 1982950 h 2370118"/>
              <a:gd name="connsiteX83" fmla="*/ 3015384 w 3015626"/>
              <a:gd name="connsiteY83" fmla="*/ 2258721 h 23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015626" h="2370118">
                <a:moveTo>
                  <a:pt x="54470" y="705693"/>
                </a:moveTo>
                <a:cubicBezTo>
                  <a:pt x="200913" y="778913"/>
                  <a:pt x="0" y="684134"/>
                  <a:pt x="301213" y="778264"/>
                </a:cubicBezTo>
                <a:cubicBezTo>
                  <a:pt x="317863" y="783467"/>
                  <a:pt x="328815" y="800208"/>
                  <a:pt x="344756" y="807293"/>
                </a:cubicBezTo>
                <a:cubicBezTo>
                  <a:pt x="372717" y="819720"/>
                  <a:pt x="431841" y="836321"/>
                  <a:pt x="431841" y="836321"/>
                </a:cubicBezTo>
                <a:cubicBezTo>
                  <a:pt x="450255" y="848597"/>
                  <a:pt x="522846" y="904974"/>
                  <a:pt x="547956" y="879864"/>
                </a:cubicBezTo>
                <a:cubicBezTo>
                  <a:pt x="556712" y="871108"/>
                  <a:pt x="524949" y="781816"/>
                  <a:pt x="518927" y="763750"/>
                </a:cubicBezTo>
                <a:cubicBezTo>
                  <a:pt x="523765" y="729883"/>
                  <a:pt x="526732" y="695696"/>
                  <a:pt x="533441" y="662150"/>
                </a:cubicBezTo>
                <a:cubicBezTo>
                  <a:pt x="536442" y="647148"/>
                  <a:pt x="544245" y="633450"/>
                  <a:pt x="547956" y="618607"/>
                </a:cubicBezTo>
                <a:cubicBezTo>
                  <a:pt x="553939" y="594674"/>
                  <a:pt x="558183" y="570329"/>
                  <a:pt x="562470" y="546035"/>
                </a:cubicBezTo>
                <a:cubicBezTo>
                  <a:pt x="572698" y="488073"/>
                  <a:pt x="572885" y="427701"/>
                  <a:pt x="591498" y="371864"/>
                </a:cubicBezTo>
                <a:cubicBezTo>
                  <a:pt x="640269" y="225557"/>
                  <a:pt x="565863" y="452476"/>
                  <a:pt x="620527" y="270264"/>
                </a:cubicBezTo>
                <a:cubicBezTo>
                  <a:pt x="629320" y="240956"/>
                  <a:pt x="639880" y="212207"/>
                  <a:pt x="649556" y="183178"/>
                </a:cubicBezTo>
                <a:cubicBezTo>
                  <a:pt x="661361" y="147763"/>
                  <a:pt x="664961" y="124230"/>
                  <a:pt x="693098" y="96093"/>
                </a:cubicBezTo>
                <a:cubicBezTo>
                  <a:pt x="705433" y="83758"/>
                  <a:pt x="720700" y="74149"/>
                  <a:pt x="736641" y="67064"/>
                </a:cubicBezTo>
                <a:cubicBezTo>
                  <a:pt x="764603" y="54636"/>
                  <a:pt x="823727" y="38035"/>
                  <a:pt x="823727" y="38035"/>
                </a:cubicBezTo>
                <a:cubicBezTo>
                  <a:pt x="938286" y="60948"/>
                  <a:pt x="871760" y="25799"/>
                  <a:pt x="910813" y="96093"/>
                </a:cubicBezTo>
                <a:cubicBezTo>
                  <a:pt x="927756" y="126590"/>
                  <a:pt x="968870" y="183178"/>
                  <a:pt x="968870" y="183178"/>
                </a:cubicBezTo>
                <a:cubicBezTo>
                  <a:pt x="985033" y="231670"/>
                  <a:pt x="985747" y="230100"/>
                  <a:pt x="997898" y="284778"/>
                </a:cubicBezTo>
                <a:cubicBezTo>
                  <a:pt x="1003250" y="308860"/>
                  <a:pt x="1005922" y="333549"/>
                  <a:pt x="1012413" y="357350"/>
                </a:cubicBezTo>
                <a:cubicBezTo>
                  <a:pt x="1012424" y="357390"/>
                  <a:pt x="1048692" y="466187"/>
                  <a:pt x="1055956" y="487978"/>
                </a:cubicBezTo>
                <a:cubicBezTo>
                  <a:pt x="1060794" y="502492"/>
                  <a:pt x="1067470" y="516519"/>
                  <a:pt x="1070470" y="531521"/>
                </a:cubicBezTo>
                <a:cubicBezTo>
                  <a:pt x="1075308" y="555712"/>
                  <a:pt x="1079001" y="580160"/>
                  <a:pt x="1084984" y="604093"/>
                </a:cubicBezTo>
                <a:cubicBezTo>
                  <a:pt x="1088695" y="618935"/>
                  <a:pt x="1096179" y="632700"/>
                  <a:pt x="1099498" y="647635"/>
                </a:cubicBezTo>
                <a:cubicBezTo>
                  <a:pt x="1105882" y="676363"/>
                  <a:pt x="1108241" y="705863"/>
                  <a:pt x="1114013" y="734721"/>
                </a:cubicBezTo>
                <a:cubicBezTo>
                  <a:pt x="1117925" y="754282"/>
                  <a:pt x="1123689" y="773426"/>
                  <a:pt x="1128527" y="792778"/>
                </a:cubicBezTo>
                <a:cubicBezTo>
                  <a:pt x="1133365" y="768588"/>
                  <a:pt x="1136550" y="744007"/>
                  <a:pt x="1143041" y="720207"/>
                </a:cubicBezTo>
                <a:cubicBezTo>
                  <a:pt x="1151092" y="690686"/>
                  <a:pt x="1162394" y="662150"/>
                  <a:pt x="1172070" y="633121"/>
                </a:cubicBezTo>
                <a:cubicBezTo>
                  <a:pt x="1176908" y="618607"/>
                  <a:pt x="1184069" y="604669"/>
                  <a:pt x="1186584" y="589578"/>
                </a:cubicBezTo>
                <a:cubicBezTo>
                  <a:pt x="1191422" y="560550"/>
                  <a:pt x="1193960" y="531043"/>
                  <a:pt x="1201098" y="502493"/>
                </a:cubicBezTo>
                <a:cubicBezTo>
                  <a:pt x="1208519" y="472808"/>
                  <a:pt x="1220451" y="444436"/>
                  <a:pt x="1230127" y="415407"/>
                </a:cubicBezTo>
                <a:lnTo>
                  <a:pt x="1244641" y="371864"/>
                </a:lnTo>
                <a:lnTo>
                  <a:pt x="1259156" y="328321"/>
                </a:lnTo>
                <a:cubicBezTo>
                  <a:pt x="1375270" y="405731"/>
                  <a:pt x="1326888" y="357349"/>
                  <a:pt x="1404298" y="473464"/>
                </a:cubicBezTo>
                <a:lnTo>
                  <a:pt x="1433327" y="517007"/>
                </a:lnTo>
                <a:cubicBezTo>
                  <a:pt x="1438165" y="555712"/>
                  <a:pt x="1439668" y="594981"/>
                  <a:pt x="1447841" y="633121"/>
                </a:cubicBezTo>
                <a:cubicBezTo>
                  <a:pt x="1483603" y="800008"/>
                  <a:pt x="1459204" y="658688"/>
                  <a:pt x="1505898" y="763750"/>
                </a:cubicBezTo>
                <a:cubicBezTo>
                  <a:pt x="1518325" y="791711"/>
                  <a:pt x="1525251" y="821807"/>
                  <a:pt x="1534927" y="850835"/>
                </a:cubicBezTo>
                <a:lnTo>
                  <a:pt x="1578470" y="981464"/>
                </a:lnTo>
                <a:lnTo>
                  <a:pt x="1592984" y="1025007"/>
                </a:lnTo>
                <a:cubicBezTo>
                  <a:pt x="1597822" y="1000816"/>
                  <a:pt x="1601515" y="976368"/>
                  <a:pt x="1607498" y="952435"/>
                </a:cubicBezTo>
                <a:cubicBezTo>
                  <a:pt x="1611209" y="937593"/>
                  <a:pt x="1619498" y="923984"/>
                  <a:pt x="1622013" y="908893"/>
                </a:cubicBezTo>
                <a:cubicBezTo>
                  <a:pt x="1629216" y="865678"/>
                  <a:pt x="1633033" y="821935"/>
                  <a:pt x="1636527" y="778264"/>
                </a:cubicBezTo>
                <a:cubicBezTo>
                  <a:pt x="1642712" y="700950"/>
                  <a:pt x="1641421" y="622997"/>
                  <a:pt x="1651041" y="546035"/>
                </a:cubicBezTo>
                <a:cubicBezTo>
                  <a:pt x="1657588" y="493658"/>
                  <a:pt x="1677498" y="437636"/>
                  <a:pt x="1694584" y="386378"/>
                </a:cubicBezTo>
                <a:cubicBezTo>
                  <a:pt x="1719552" y="186633"/>
                  <a:pt x="1668738" y="284778"/>
                  <a:pt x="1752641" y="284778"/>
                </a:cubicBezTo>
                <a:cubicBezTo>
                  <a:pt x="1767940" y="284778"/>
                  <a:pt x="1781670" y="275102"/>
                  <a:pt x="1796184" y="270264"/>
                </a:cubicBezTo>
                <a:cubicBezTo>
                  <a:pt x="1810698" y="260588"/>
                  <a:pt x="1824125" y="249036"/>
                  <a:pt x="1839727" y="241235"/>
                </a:cubicBezTo>
                <a:cubicBezTo>
                  <a:pt x="1853411" y="234393"/>
                  <a:pt x="1872452" y="237539"/>
                  <a:pt x="1883270" y="226721"/>
                </a:cubicBezTo>
                <a:cubicBezTo>
                  <a:pt x="1907940" y="202051"/>
                  <a:pt x="1921974" y="168664"/>
                  <a:pt x="1941327" y="139635"/>
                </a:cubicBezTo>
                <a:lnTo>
                  <a:pt x="1999384" y="52550"/>
                </a:lnTo>
                <a:lnTo>
                  <a:pt x="2013898" y="9007"/>
                </a:lnTo>
                <a:cubicBezTo>
                  <a:pt x="2057441" y="13845"/>
                  <a:pt x="2107565" y="0"/>
                  <a:pt x="2144527" y="23521"/>
                </a:cubicBezTo>
                <a:cubicBezTo>
                  <a:pt x="2170342" y="39949"/>
                  <a:pt x="2163880" y="81578"/>
                  <a:pt x="2173556" y="110607"/>
                </a:cubicBezTo>
                <a:lnTo>
                  <a:pt x="2202584" y="197693"/>
                </a:lnTo>
                <a:lnTo>
                  <a:pt x="2231613" y="284778"/>
                </a:lnTo>
                <a:lnTo>
                  <a:pt x="2246127" y="328321"/>
                </a:lnTo>
                <a:cubicBezTo>
                  <a:pt x="2249818" y="376311"/>
                  <a:pt x="2247081" y="540210"/>
                  <a:pt x="2289670" y="604093"/>
                </a:cubicBezTo>
                <a:lnTo>
                  <a:pt x="2347727" y="691178"/>
                </a:lnTo>
                <a:cubicBezTo>
                  <a:pt x="2384208" y="800624"/>
                  <a:pt x="2334997" y="665718"/>
                  <a:pt x="2391270" y="778264"/>
                </a:cubicBezTo>
                <a:cubicBezTo>
                  <a:pt x="2398112" y="791948"/>
                  <a:pt x="2398354" y="808433"/>
                  <a:pt x="2405784" y="821807"/>
                </a:cubicBezTo>
                <a:cubicBezTo>
                  <a:pt x="2422727" y="852305"/>
                  <a:pt x="2463841" y="908893"/>
                  <a:pt x="2463841" y="908893"/>
                </a:cubicBezTo>
                <a:cubicBezTo>
                  <a:pt x="2468679" y="937921"/>
                  <a:pt x="2471972" y="967250"/>
                  <a:pt x="2478356" y="995978"/>
                </a:cubicBezTo>
                <a:cubicBezTo>
                  <a:pt x="2481675" y="1010913"/>
                  <a:pt x="2488667" y="1024810"/>
                  <a:pt x="2492870" y="1039521"/>
                </a:cubicBezTo>
                <a:cubicBezTo>
                  <a:pt x="2510191" y="1100147"/>
                  <a:pt x="2510493" y="1116232"/>
                  <a:pt x="2521898" y="1184664"/>
                </a:cubicBezTo>
                <a:cubicBezTo>
                  <a:pt x="2526736" y="1170150"/>
                  <a:pt x="2532387" y="1155881"/>
                  <a:pt x="2536413" y="1141121"/>
                </a:cubicBezTo>
                <a:cubicBezTo>
                  <a:pt x="2546910" y="1102631"/>
                  <a:pt x="2552824" y="1062855"/>
                  <a:pt x="2565441" y="1025007"/>
                </a:cubicBezTo>
                <a:lnTo>
                  <a:pt x="2579956" y="981464"/>
                </a:lnTo>
                <a:cubicBezTo>
                  <a:pt x="2608396" y="810818"/>
                  <a:pt x="2580116" y="966230"/>
                  <a:pt x="2608984" y="836321"/>
                </a:cubicBezTo>
                <a:cubicBezTo>
                  <a:pt x="2614335" y="812239"/>
                  <a:pt x="2617007" y="787550"/>
                  <a:pt x="2623498" y="763750"/>
                </a:cubicBezTo>
                <a:cubicBezTo>
                  <a:pt x="2631549" y="734229"/>
                  <a:pt x="2652527" y="676664"/>
                  <a:pt x="2652527" y="676664"/>
                </a:cubicBezTo>
                <a:cubicBezTo>
                  <a:pt x="2666826" y="705261"/>
                  <a:pt x="2689968" y="744702"/>
                  <a:pt x="2696070" y="778264"/>
                </a:cubicBezTo>
                <a:cubicBezTo>
                  <a:pt x="2737995" y="1008855"/>
                  <a:pt x="2675916" y="771581"/>
                  <a:pt x="2725098" y="1083064"/>
                </a:cubicBezTo>
                <a:cubicBezTo>
                  <a:pt x="2729870" y="1113288"/>
                  <a:pt x="2744451" y="1141121"/>
                  <a:pt x="2754127" y="1170150"/>
                </a:cubicBezTo>
                <a:lnTo>
                  <a:pt x="2797670" y="1300778"/>
                </a:lnTo>
                <a:lnTo>
                  <a:pt x="2812184" y="1344321"/>
                </a:lnTo>
                <a:lnTo>
                  <a:pt x="2826698" y="1387864"/>
                </a:lnTo>
                <a:cubicBezTo>
                  <a:pt x="2831536" y="1436245"/>
                  <a:pt x="2833220" y="1485046"/>
                  <a:pt x="2841213" y="1533007"/>
                </a:cubicBezTo>
                <a:cubicBezTo>
                  <a:pt x="2847772" y="1572360"/>
                  <a:pt x="2857624" y="1611273"/>
                  <a:pt x="2870241" y="1649121"/>
                </a:cubicBezTo>
                <a:cubicBezTo>
                  <a:pt x="2875079" y="1663635"/>
                  <a:pt x="2877914" y="1678980"/>
                  <a:pt x="2884756" y="1692664"/>
                </a:cubicBezTo>
                <a:cubicBezTo>
                  <a:pt x="2892557" y="1708266"/>
                  <a:pt x="2905983" y="1720605"/>
                  <a:pt x="2913784" y="1736207"/>
                </a:cubicBezTo>
                <a:cubicBezTo>
                  <a:pt x="2973870" y="1856383"/>
                  <a:pt x="2874140" y="1698514"/>
                  <a:pt x="2957327" y="1823293"/>
                </a:cubicBezTo>
                <a:cubicBezTo>
                  <a:pt x="2962165" y="1837807"/>
                  <a:pt x="2968130" y="1851993"/>
                  <a:pt x="2971841" y="1866835"/>
                </a:cubicBezTo>
                <a:lnTo>
                  <a:pt x="3000870" y="1982950"/>
                </a:lnTo>
                <a:cubicBezTo>
                  <a:pt x="3015626" y="2278067"/>
                  <a:pt x="3015384" y="2370118"/>
                  <a:pt x="3015384" y="2258721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526971" y="2040571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143372" y="1785926"/>
            <a:ext cx="338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수출 연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13.5%</a:t>
            </a:r>
          </a:p>
          <a:p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세계무역의 </a:t>
            </a:r>
            <a:r>
              <a:rPr lang="en-US" altLang="ko-KR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1.6</a:t>
            </a:r>
            <a:r>
              <a:rPr lang="ko-KR" altLang="en-US" b="1" dirty="0" smtClean="0">
                <a:solidFill>
                  <a:schemeClr val="tx2"/>
                </a:solidFill>
                <a:latin typeface="HY강B" pitchFamily="18" charset="-127"/>
                <a:ea typeface="HY강B" pitchFamily="18" charset="-127"/>
              </a:rPr>
              <a:t>배의 속도로 증가</a:t>
            </a:r>
            <a:endParaRPr lang="ko-KR" altLang="en-US" b="1" dirty="0">
              <a:solidFill>
                <a:schemeClr val="tx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1936732" y="2996952"/>
            <a:ext cx="5256584" cy="864096"/>
            <a:chOff x="2411760" y="2996952"/>
            <a:chExt cx="5256584" cy="864096"/>
          </a:xfrm>
        </p:grpSpPr>
        <p:sp>
          <p:nvSpPr>
            <p:cNvPr id="8" name="직사각형 7"/>
            <p:cNvSpPr/>
            <p:nvPr/>
          </p:nvSpPr>
          <p:spPr>
            <a:xfrm>
              <a:off x="2411760" y="2996952"/>
              <a:ext cx="4320480" cy="864096"/>
            </a:xfrm>
            <a:prstGeom prst="rect">
              <a:avLst/>
            </a:prstGeom>
            <a:noFill/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0800000">
              <a:off x="6142223" y="3263606"/>
              <a:ext cx="376041" cy="338438"/>
            </a:xfrm>
            <a:prstGeom prst="triangle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732240" y="2996952"/>
              <a:ext cx="936104" cy="864096"/>
            </a:xfrm>
            <a:prstGeom prst="rect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>
            <a:stCxn id="12" idx="5"/>
          </p:cNvCxnSpPr>
          <p:nvPr/>
        </p:nvCxnSpPr>
        <p:spPr>
          <a:xfrm>
            <a:off x="6759521" y="3481033"/>
            <a:ext cx="153301" cy="16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6473909" y="3195421"/>
            <a:ext cx="334615" cy="3346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1907704" y="3140968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전후 일본의 경제성장</a:t>
            </a:r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7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836712"/>
            <a:ext cx="158417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596" y="1428736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1,</a:t>
            </a:r>
            <a:r>
              <a:rPr lang="ko-KR" altLang="en-US" sz="28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평화헌법</a:t>
            </a:r>
            <a:endParaRPr lang="ko-KR" altLang="en-US" sz="2800" b="1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1928802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특징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일체의 전쟁부인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무기보유포기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2714620"/>
            <a:ext cx="49648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-1955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년 방위비지출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GNP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비율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1.78%</a:t>
            </a:r>
          </a:p>
          <a:p>
            <a:pPr marL="457200" indent="-457200"/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-1967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0.93%  1%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미만으로 하락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사회보장비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비율 증대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marL="457200" indent="-457200"/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1071538" y="4714884"/>
            <a:ext cx="1928826" cy="1500198"/>
          </a:xfrm>
          <a:prstGeom prst="rightArrow">
            <a:avLst/>
          </a:prstGeom>
          <a:solidFill>
            <a:srgbClr val="7FA452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57554" y="5143512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경제성장에 큰 도움이 됨</a:t>
            </a:r>
            <a:endParaRPr lang="ko-KR" altLang="en-US" sz="3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836712"/>
            <a:ext cx="158417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500034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풍부한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젊은노동력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공급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643174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모델로서의 </a:t>
            </a:r>
            <a:endParaRPr lang="en-US" altLang="ko-KR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미국</a:t>
            </a:r>
            <a:endParaRPr lang="en-US" altLang="ko-KR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500174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4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년대</a:t>
            </a:r>
            <a:endParaRPr lang="ko-KR" altLang="en-US" sz="48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1986" name="Picture 2" descr="http://tv02.search.naver.net/ugc?t=470x180&amp;q=http://blogfiles.naver.net/20140331_214/historiea_1396254508994196DB_JPEG/%BA%B8%BA%F9%BB%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3644926" cy="2286016"/>
          </a:xfrm>
          <a:prstGeom prst="rect">
            <a:avLst/>
          </a:prstGeom>
          <a:noFill/>
        </p:spPr>
      </p:pic>
      <p:sp>
        <p:nvSpPr>
          <p:cNvPr id="21" name="타원 20"/>
          <p:cNvSpPr/>
          <p:nvPr/>
        </p:nvSpPr>
        <p:spPr>
          <a:xfrm>
            <a:off x="5072066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TQC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창조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3397" y="3357562"/>
            <a:ext cx="314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통계적 품질관리</a:t>
            </a:r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(SQC)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를</a:t>
            </a:r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전사적 품질관리</a:t>
            </a:r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(TQC)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발전</a:t>
            </a:r>
            <a:endParaRPr lang="ko-KR" altLang="en-US" sz="2000" dirty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00034" y="3786190"/>
            <a:ext cx="2071702" cy="164307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해상수송혁명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안전적인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자원확보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1988" name="Picture 4" descr="http://tv02.search.naver.net/ugc?t=470x180&amp;q=http://dbscthumb.phinf.naver.net/1843_000_1/20120618171253627_N966LW4EQ.jpg/252_i4.jpg?type=m4500_4500_fst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2286000" cy="1714500"/>
          </a:xfrm>
          <a:prstGeom prst="rect">
            <a:avLst/>
          </a:prstGeom>
          <a:noFill/>
        </p:spPr>
      </p:pic>
      <p:pic>
        <p:nvPicPr>
          <p:cNvPr id="41990" name="Picture 6" descr="http://tv02.search.naver.net/ugc?t=470x180&amp;q=http://seenergy.kr/attach/1/2995194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257175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836712"/>
            <a:ext cx="158417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500034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풍부한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젊은노동력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공급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643174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모델로서의 </a:t>
            </a:r>
            <a:endParaRPr lang="en-US" altLang="ko-KR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미국</a:t>
            </a:r>
            <a:endParaRPr lang="en-US" altLang="ko-KR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1500174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50</a:t>
            </a:r>
            <a:r>
              <a:rPr lang="ko-KR" altLang="en-US" sz="4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년대</a:t>
            </a:r>
            <a:endParaRPr lang="ko-KR" altLang="en-US" sz="48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072066" y="1785926"/>
            <a:ext cx="1875291" cy="1497348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TQC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창조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00034" y="3786190"/>
            <a:ext cx="2071702" cy="1643074"/>
          </a:xfrm>
          <a:prstGeom prst="ellipse">
            <a:avLst/>
          </a:prstGeom>
          <a:noFill/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해상수송혁명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안전적인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자원확보</a:t>
            </a:r>
            <a:endParaRPr lang="en-US" altLang="ko-KR" sz="1600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407194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원유공급초과사태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1802" y="471488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원유가격 하락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3643314"/>
            <a:ext cx="2940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고용조절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영세한 농업경영의 보호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산업조직정책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일본기업들 경쟁</a:t>
            </a:r>
            <a:r>
              <a:rPr lang="en-US" altLang="ko-KR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투자활동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노사관계의안정</a:t>
            </a:r>
            <a:endParaRPr lang="en-US" altLang="ko-KR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기술진보와중화학공업화</a:t>
            </a:r>
            <a:endParaRPr lang="ko-KR" altLang="en-US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14744" y="85723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2" name="자유형 21"/>
          <p:cNvSpPr/>
          <p:nvPr/>
        </p:nvSpPr>
        <p:spPr>
          <a:xfrm>
            <a:off x="2000232" y="1857364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643174" y="1714488"/>
            <a:ext cx="3324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인당 명목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GDP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미국의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10%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818" name="AutoShape 2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72132" y="-285776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AutoShape 4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557962" y="214290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1248229" y="2206171"/>
            <a:ext cx="653142" cy="864300"/>
          </a:xfrm>
          <a:custGeom>
            <a:avLst/>
            <a:gdLst>
              <a:gd name="connsiteX0" fmla="*/ 0 w 653142"/>
              <a:gd name="connsiteY0" fmla="*/ 682172 h 864300"/>
              <a:gd name="connsiteX1" fmla="*/ 43542 w 653142"/>
              <a:gd name="connsiteY1" fmla="*/ 696686 h 864300"/>
              <a:gd name="connsiteX2" fmla="*/ 145142 w 653142"/>
              <a:gd name="connsiteY2" fmla="*/ 769258 h 864300"/>
              <a:gd name="connsiteX3" fmla="*/ 232228 w 653142"/>
              <a:gd name="connsiteY3" fmla="*/ 798286 h 864300"/>
              <a:gd name="connsiteX4" fmla="*/ 275771 w 653142"/>
              <a:gd name="connsiteY4" fmla="*/ 812800 h 864300"/>
              <a:gd name="connsiteX5" fmla="*/ 319314 w 653142"/>
              <a:gd name="connsiteY5" fmla="*/ 841829 h 864300"/>
              <a:gd name="connsiteX6" fmla="*/ 406400 w 653142"/>
              <a:gd name="connsiteY6" fmla="*/ 493486 h 864300"/>
              <a:gd name="connsiteX7" fmla="*/ 420914 w 653142"/>
              <a:gd name="connsiteY7" fmla="*/ 406400 h 864300"/>
              <a:gd name="connsiteX8" fmla="*/ 449942 w 653142"/>
              <a:gd name="connsiteY8" fmla="*/ 319315 h 864300"/>
              <a:gd name="connsiteX9" fmla="*/ 464457 w 653142"/>
              <a:gd name="connsiteY9" fmla="*/ 275772 h 864300"/>
              <a:gd name="connsiteX10" fmla="*/ 478971 w 653142"/>
              <a:gd name="connsiteY10" fmla="*/ 217715 h 864300"/>
              <a:gd name="connsiteX11" fmla="*/ 493485 w 653142"/>
              <a:gd name="connsiteY11" fmla="*/ 174172 h 864300"/>
              <a:gd name="connsiteX12" fmla="*/ 595085 w 653142"/>
              <a:gd name="connsiteY12" fmla="*/ 43543 h 864300"/>
              <a:gd name="connsiteX13" fmla="*/ 653142 w 653142"/>
              <a:gd name="connsiteY13" fmla="*/ 0 h 8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142" h="864300">
                <a:moveTo>
                  <a:pt x="0" y="682172"/>
                </a:moveTo>
                <a:cubicBezTo>
                  <a:pt x="14514" y="687010"/>
                  <a:pt x="30812" y="688200"/>
                  <a:pt x="43542" y="696686"/>
                </a:cubicBezTo>
                <a:cubicBezTo>
                  <a:pt x="148747" y="766823"/>
                  <a:pt x="19855" y="719143"/>
                  <a:pt x="145142" y="769258"/>
                </a:cubicBezTo>
                <a:cubicBezTo>
                  <a:pt x="173552" y="780622"/>
                  <a:pt x="203199" y="788610"/>
                  <a:pt x="232228" y="798286"/>
                </a:cubicBezTo>
                <a:lnTo>
                  <a:pt x="275771" y="812800"/>
                </a:lnTo>
                <a:cubicBezTo>
                  <a:pt x="290285" y="822476"/>
                  <a:pt x="302005" y="839665"/>
                  <a:pt x="319314" y="841829"/>
                </a:cubicBezTo>
                <a:cubicBezTo>
                  <a:pt x="499070" y="864300"/>
                  <a:pt x="399995" y="586354"/>
                  <a:pt x="406400" y="493486"/>
                </a:cubicBezTo>
                <a:cubicBezTo>
                  <a:pt x="408425" y="464127"/>
                  <a:pt x="413777" y="434950"/>
                  <a:pt x="420914" y="406400"/>
                </a:cubicBezTo>
                <a:cubicBezTo>
                  <a:pt x="428335" y="376715"/>
                  <a:pt x="440266" y="348343"/>
                  <a:pt x="449942" y="319315"/>
                </a:cubicBezTo>
                <a:cubicBezTo>
                  <a:pt x="454780" y="304801"/>
                  <a:pt x="460746" y="290615"/>
                  <a:pt x="464457" y="275772"/>
                </a:cubicBezTo>
                <a:cubicBezTo>
                  <a:pt x="469295" y="256420"/>
                  <a:pt x="473491" y="236895"/>
                  <a:pt x="478971" y="217715"/>
                </a:cubicBezTo>
                <a:cubicBezTo>
                  <a:pt x="483174" y="203004"/>
                  <a:pt x="486055" y="187546"/>
                  <a:pt x="493485" y="174172"/>
                </a:cubicBezTo>
                <a:cubicBezTo>
                  <a:pt x="523266" y="120565"/>
                  <a:pt x="550207" y="82010"/>
                  <a:pt x="595085" y="43543"/>
                </a:cubicBezTo>
                <a:cubicBezTo>
                  <a:pt x="613452" y="27800"/>
                  <a:pt x="653142" y="0"/>
                  <a:pt x="653142" y="0"/>
                </a:cubicBezTo>
              </a:path>
            </a:pathLst>
          </a:cu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>
            <a:off x="1901371" y="2161099"/>
            <a:ext cx="1335315" cy="988692"/>
          </a:xfrm>
          <a:custGeom>
            <a:avLst/>
            <a:gdLst>
              <a:gd name="connsiteX0" fmla="*/ 0 w 1335315"/>
              <a:gd name="connsiteY0" fmla="*/ 16044 h 988692"/>
              <a:gd name="connsiteX1" fmla="*/ 43543 w 1335315"/>
              <a:gd name="connsiteY1" fmla="*/ 45072 h 988692"/>
              <a:gd name="connsiteX2" fmla="*/ 101600 w 1335315"/>
              <a:gd name="connsiteY2" fmla="*/ 59587 h 988692"/>
              <a:gd name="connsiteX3" fmla="*/ 130629 w 1335315"/>
              <a:gd name="connsiteY3" fmla="*/ 103130 h 988692"/>
              <a:gd name="connsiteX4" fmla="*/ 188686 w 1335315"/>
              <a:gd name="connsiteY4" fmla="*/ 233758 h 988692"/>
              <a:gd name="connsiteX5" fmla="*/ 217715 w 1335315"/>
              <a:gd name="connsiteY5" fmla="*/ 378901 h 988692"/>
              <a:gd name="connsiteX6" fmla="*/ 246743 w 1335315"/>
              <a:gd name="connsiteY6" fmla="*/ 480501 h 988692"/>
              <a:gd name="connsiteX7" fmla="*/ 261258 w 1335315"/>
              <a:gd name="connsiteY7" fmla="*/ 553072 h 988692"/>
              <a:gd name="connsiteX8" fmla="*/ 275772 w 1335315"/>
              <a:gd name="connsiteY8" fmla="*/ 596615 h 988692"/>
              <a:gd name="connsiteX9" fmla="*/ 290286 w 1335315"/>
              <a:gd name="connsiteY9" fmla="*/ 654672 h 988692"/>
              <a:gd name="connsiteX10" fmla="*/ 319315 w 1335315"/>
              <a:gd name="connsiteY10" fmla="*/ 741758 h 988692"/>
              <a:gd name="connsiteX11" fmla="*/ 348343 w 1335315"/>
              <a:gd name="connsiteY11" fmla="*/ 712730 h 988692"/>
              <a:gd name="connsiteX12" fmla="*/ 377372 w 1335315"/>
              <a:gd name="connsiteY12" fmla="*/ 669187 h 988692"/>
              <a:gd name="connsiteX13" fmla="*/ 420915 w 1335315"/>
              <a:gd name="connsiteY13" fmla="*/ 451472 h 988692"/>
              <a:gd name="connsiteX14" fmla="*/ 449943 w 1335315"/>
              <a:gd name="connsiteY14" fmla="*/ 364387 h 988692"/>
              <a:gd name="connsiteX15" fmla="*/ 551543 w 1335315"/>
              <a:gd name="connsiteY15" fmla="*/ 407930 h 988692"/>
              <a:gd name="connsiteX16" fmla="*/ 580572 w 1335315"/>
              <a:gd name="connsiteY16" fmla="*/ 451472 h 988692"/>
              <a:gd name="connsiteX17" fmla="*/ 624115 w 1335315"/>
              <a:gd name="connsiteY17" fmla="*/ 596615 h 988692"/>
              <a:gd name="connsiteX18" fmla="*/ 711200 w 1335315"/>
              <a:gd name="connsiteY18" fmla="*/ 683701 h 988692"/>
              <a:gd name="connsiteX19" fmla="*/ 725715 w 1335315"/>
              <a:gd name="connsiteY19" fmla="*/ 727244 h 988692"/>
              <a:gd name="connsiteX20" fmla="*/ 798286 w 1335315"/>
              <a:gd name="connsiteY20" fmla="*/ 814330 h 988692"/>
              <a:gd name="connsiteX21" fmla="*/ 812800 w 1335315"/>
              <a:gd name="connsiteY21" fmla="*/ 901415 h 988692"/>
              <a:gd name="connsiteX22" fmla="*/ 841829 w 1335315"/>
              <a:gd name="connsiteY22" fmla="*/ 814330 h 988692"/>
              <a:gd name="connsiteX23" fmla="*/ 885372 w 1335315"/>
              <a:gd name="connsiteY23" fmla="*/ 495015 h 988692"/>
              <a:gd name="connsiteX24" fmla="*/ 914400 w 1335315"/>
              <a:gd name="connsiteY24" fmla="*/ 451472 h 988692"/>
              <a:gd name="connsiteX25" fmla="*/ 928915 w 1335315"/>
              <a:gd name="connsiteY25" fmla="*/ 378901 h 988692"/>
              <a:gd name="connsiteX26" fmla="*/ 943429 w 1335315"/>
              <a:gd name="connsiteY26" fmla="*/ 233758 h 988692"/>
              <a:gd name="connsiteX27" fmla="*/ 1001486 w 1335315"/>
              <a:gd name="connsiteY27" fmla="*/ 262787 h 988692"/>
              <a:gd name="connsiteX28" fmla="*/ 1103086 w 1335315"/>
              <a:gd name="connsiteY28" fmla="*/ 248272 h 988692"/>
              <a:gd name="connsiteX29" fmla="*/ 1204686 w 1335315"/>
              <a:gd name="connsiteY29" fmla="*/ 219244 h 988692"/>
              <a:gd name="connsiteX30" fmla="*/ 1233715 w 1335315"/>
              <a:gd name="connsiteY30" fmla="*/ 175701 h 988692"/>
              <a:gd name="connsiteX31" fmla="*/ 1291772 w 1335315"/>
              <a:gd name="connsiteY31" fmla="*/ 16044 h 988692"/>
              <a:gd name="connsiteX32" fmla="*/ 1335315 w 1335315"/>
              <a:gd name="connsiteY32" fmla="*/ 30558 h 988692"/>
              <a:gd name="connsiteX33" fmla="*/ 1291772 w 1335315"/>
              <a:gd name="connsiteY33" fmla="*/ 45072 h 988692"/>
              <a:gd name="connsiteX34" fmla="*/ 1204686 w 1335315"/>
              <a:gd name="connsiteY34" fmla="*/ 59587 h 988692"/>
              <a:gd name="connsiteX35" fmla="*/ 1161143 w 1335315"/>
              <a:gd name="connsiteY35" fmla="*/ 219244 h 988692"/>
              <a:gd name="connsiteX36" fmla="*/ 1117600 w 1335315"/>
              <a:gd name="connsiteY36" fmla="*/ 262787 h 988692"/>
              <a:gd name="connsiteX37" fmla="*/ 1074058 w 1335315"/>
              <a:gd name="connsiteY37" fmla="*/ 291815 h 988692"/>
              <a:gd name="connsiteX38" fmla="*/ 986972 w 1335315"/>
              <a:gd name="connsiteY38" fmla="*/ 320844 h 988692"/>
              <a:gd name="connsiteX39" fmla="*/ 1030515 w 1335315"/>
              <a:gd name="connsiteY39" fmla="*/ 306330 h 988692"/>
              <a:gd name="connsiteX40" fmla="*/ 1103086 w 1335315"/>
              <a:gd name="connsiteY40" fmla="*/ 248272 h 988692"/>
              <a:gd name="connsiteX41" fmla="*/ 1146629 w 1335315"/>
              <a:gd name="connsiteY41" fmla="*/ 161187 h 988692"/>
              <a:gd name="connsiteX42" fmla="*/ 1175658 w 1335315"/>
              <a:gd name="connsiteY42" fmla="*/ 117644 h 988692"/>
              <a:gd name="connsiteX43" fmla="*/ 1190172 w 1335315"/>
              <a:gd name="connsiteY43" fmla="*/ 30558 h 988692"/>
              <a:gd name="connsiteX44" fmla="*/ 1262743 w 1335315"/>
              <a:gd name="connsiteY44" fmla="*/ 1530 h 9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5315" h="988692">
                <a:moveTo>
                  <a:pt x="0" y="16044"/>
                </a:moveTo>
                <a:cubicBezTo>
                  <a:pt x="14514" y="25720"/>
                  <a:pt x="27510" y="38200"/>
                  <a:pt x="43543" y="45072"/>
                </a:cubicBezTo>
                <a:cubicBezTo>
                  <a:pt x="61878" y="52930"/>
                  <a:pt x="85002" y="48522"/>
                  <a:pt x="101600" y="59587"/>
                </a:cubicBezTo>
                <a:cubicBezTo>
                  <a:pt x="116114" y="69263"/>
                  <a:pt x="121974" y="87984"/>
                  <a:pt x="130629" y="103130"/>
                </a:cubicBezTo>
                <a:cubicBezTo>
                  <a:pt x="157751" y="150593"/>
                  <a:pt x="167949" y="181915"/>
                  <a:pt x="188686" y="233758"/>
                </a:cubicBezTo>
                <a:cubicBezTo>
                  <a:pt x="198362" y="282139"/>
                  <a:pt x="202113" y="332094"/>
                  <a:pt x="217715" y="378901"/>
                </a:cubicBezTo>
                <a:cubicBezTo>
                  <a:pt x="233879" y="427393"/>
                  <a:pt x="234592" y="425823"/>
                  <a:pt x="246743" y="480501"/>
                </a:cubicBezTo>
                <a:cubicBezTo>
                  <a:pt x="252095" y="504583"/>
                  <a:pt x="255275" y="529139"/>
                  <a:pt x="261258" y="553072"/>
                </a:cubicBezTo>
                <a:cubicBezTo>
                  <a:pt x="264969" y="567915"/>
                  <a:pt x="271569" y="581904"/>
                  <a:pt x="275772" y="596615"/>
                </a:cubicBezTo>
                <a:cubicBezTo>
                  <a:pt x="281252" y="615795"/>
                  <a:pt x="284554" y="635565"/>
                  <a:pt x="290286" y="654672"/>
                </a:cubicBezTo>
                <a:cubicBezTo>
                  <a:pt x="299079" y="683980"/>
                  <a:pt x="319315" y="741758"/>
                  <a:pt x="319315" y="741758"/>
                </a:cubicBezTo>
                <a:cubicBezTo>
                  <a:pt x="346751" y="988692"/>
                  <a:pt x="321298" y="838938"/>
                  <a:pt x="348343" y="712730"/>
                </a:cubicBezTo>
                <a:cubicBezTo>
                  <a:pt x="351998" y="695673"/>
                  <a:pt x="367696" y="683701"/>
                  <a:pt x="377372" y="669187"/>
                </a:cubicBezTo>
                <a:cubicBezTo>
                  <a:pt x="445248" y="465553"/>
                  <a:pt x="367234" y="719875"/>
                  <a:pt x="420915" y="451472"/>
                </a:cubicBezTo>
                <a:cubicBezTo>
                  <a:pt x="426916" y="421468"/>
                  <a:pt x="449943" y="364387"/>
                  <a:pt x="449943" y="364387"/>
                </a:cubicBezTo>
                <a:cubicBezTo>
                  <a:pt x="494359" y="375491"/>
                  <a:pt x="518130" y="374518"/>
                  <a:pt x="551543" y="407930"/>
                </a:cubicBezTo>
                <a:cubicBezTo>
                  <a:pt x="563878" y="420265"/>
                  <a:pt x="570896" y="436958"/>
                  <a:pt x="580572" y="451472"/>
                </a:cubicBezTo>
                <a:cubicBezTo>
                  <a:pt x="591544" y="528278"/>
                  <a:pt x="579173" y="546055"/>
                  <a:pt x="624115" y="596615"/>
                </a:cubicBezTo>
                <a:cubicBezTo>
                  <a:pt x="651389" y="627298"/>
                  <a:pt x="711200" y="683701"/>
                  <a:pt x="711200" y="683701"/>
                </a:cubicBezTo>
                <a:cubicBezTo>
                  <a:pt x="716038" y="698215"/>
                  <a:pt x="718873" y="713560"/>
                  <a:pt x="725715" y="727244"/>
                </a:cubicBezTo>
                <a:cubicBezTo>
                  <a:pt x="745923" y="767661"/>
                  <a:pt x="766184" y="782228"/>
                  <a:pt x="798286" y="814330"/>
                </a:cubicBezTo>
                <a:cubicBezTo>
                  <a:pt x="803124" y="843358"/>
                  <a:pt x="783371" y="901415"/>
                  <a:pt x="812800" y="901415"/>
                </a:cubicBezTo>
                <a:cubicBezTo>
                  <a:pt x="843399" y="901415"/>
                  <a:pt x="841829" y="814330"/>
                  <a:pt x="841829" y="814330"/>
                </a:cubicBezTo>
                <a:cubicBezTo>
                  <a:pt x="844209" y="776243"/>
                  <a:pt x="837356" y="567041"/>
                  <a:pt x="885372" y="495015"/>
                </a:cubicBezTo>
                <a:lnTo>
                  <a:pt x="914400" y="451472"/>
                </a:lnTo>
                <a:cubicBezTo>
                  <a:pt x="919238" y="427282"/>
                  <a:pt x="925655" y="403354"/>
                  <a:pt x="928915" y="378901"/>
                </a:cubicBezTo>
                <a:cubicBezTo>
                  <a:pt x="935341" y="330705"/>
                  <a:pt x="917659" y="274990"/>
                  <a:pt x="943429" y="233758"/>
                </a:cubicBezTo>
                <a:cubicBezTo>
                  <a:pt x="954896" y="215410"/>
                  <a:pt x="982134" y="253111"/>
                  <a:pt x="1001486" y="262787"/>
                </a:cubicBezTo>
                <a:cubicBezTo>
                  <a:pt x="1035353" y="257949"/>
                  <a:pt x="1069427" y="254392"/>
                  <a:pt x="1103086" y="248272"/>
                </a:cubicBezTo>
                <a:cubicBezTo>
                  <a:pt x="1143182" y="240982"/>
                  <a:pt x="1167378" y="231680"/>
                  <a:pt x="1204686" y="219244"/>
                </a:cubicBezTo>
                <a:cubicBezTo>
                  <a:pt x="1214362" y="204730"/>
                  <a:pt x="1229793" y="192698"/>
                  <a:pt x="1233715" y="175701"/>
                </a:cubicBezTo>
                <a:cubicBezTo>
                  <a:pt x="1272470" y="7762"/>
                  <a:pt x="1194953" y="48316"/>
                  <a:pt x="1291772" y="16044"/>
                </a:cubicBezTo>
                <a:cubicBezTo>
                  <a:pt x="1306286" y="20882"/>
                  <a:pt x="1335315" y="15259"/>
                  <a:pt x="1335315" y="30558"/>
                </a:cubicBezTo>
                <a:cubicBezTo>
                  <a:pt x="1335315" y="45857"/>
                  <a:pt x="1306707" y="41753"/>
                  <a:pt x="1291772" y="45072"/>
                </a:cubicBezTo>
                <a:cubicBezTo>
                  <a:pt x="1263044" y="51456"/>
                  <a:pt x="1233715" y="54749"/>
                  <a:pt x="1204686" y="59587"/>
                </a:cubicBezTo>
                <a:cubicBezTo>
                  <a:pt x="1199017" y="87931"/>
                  <a:pt x="1179559" y="200828"/>
                  <a:pt x="1161143" y="219244"/>
                </a:cubicBezTo>
                <a:cubicBezTo>
                  <a:pt x="1146629" y="233758"/>
                  <a:pt x="1133369" y="249646"/>
                  <a:pt x="1117600" y="262787"/>
                </a:cubicBezTo>
                <a:cubicBezTo>
                  <a:pt x="1104199" y="273954"/>
                  <a:pt x="1089998" y="284730"/>
                  <a:pt x="1074058" y="291815"/>
                </a:cubicBezTo>
                <a:cubicBezTo>
                  <a:pt x="1046096" y="304242"/>
                  <a:pt x="1016001" y="311167"/>
                  <a:pt x="986972" y="320844"/>
                </a:cubicBezTo>
                <a:lnTo>
                  <a:pt x="1030515" y="306330"/>
                </a:lnTo>
                <a:cubicBezTo>
                  <a:pt x="1054705" y="286977"/>
                  <a:pt x="1081181" y="270177"/>
                  <a:pt x="1103086" y="248272"/>
                </a:cubicBezTo>
                <a:cubicBezTo>
                  <a:pt x="1144685" y="206673"/>
                  <a:pt x="1123018" y="208410"/>
                  <a:pt x="1146629" y="161187"/>
                </a:cubicBezTo>
                <a:cubicBezTo>
                  <a:pt x="1154430" y="145585"/>
                  <a:pt x="1165982" y="132158"/>
                  <a:pt x="1175658" y="117644"/>
                </a:cubicBezTo>
                <a:cubicBezTo>
                  <a:pt x="1180496" y="88615"/>
                  <a:pt x="1170793" y="52706"/>
                  <a:pt x="1190172" y="30558"/>
                </a:cubicBezTo>
                <a:cubicBezTo>
                  <a:pt x="1216910" y="0"/>
                  <a:pt x="1318125" y="1530"/>
                  <a:pt x="1262743" y="1530"/>
                </a:cubicBez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 29"/>
          <p:cNvSpPr/>
          <p:nvPr/>
        </p:nvSpPr>
        <p:spPr>
          <a:xfrm>
            <a:off x="3000364" y="2500306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00430" y="2357430"/>
            <a:ext cx="2805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실질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GDP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성장률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8.5%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1968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일본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GNP 3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위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14744" y="85723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29" name="자유형 28"/>
          <p:cNvSpPr/>
          <p:nvPr/>
        </p:nvSpPr>
        <p:spPr>
          <a:xfrm>
            <a:off x="1901371" y="2161099"/>
            <a:ext cx="1335315" cy="988692"/>
          </a:xfrm>
          <a:custGeom>
            <a:avLst/>
            <a:gdLst>
              <a:gd name="connsiteX0" fmla="*/ 0 w 1335315"/>
              <a:gd name="connsiteY0" fmla="*/ 16044 h 988692"/>
              <a:gd name="connsiteX1" fmla="*/ 43543 w 1335315"/>
              <a:gd name="connsiteY1" fmla="*/ 45072 h 988692"/>
              <a:gd name="connsiteX2" fmla="*/ 101600 w 1335315"/>
              <a:gd name="connsiteY2" fmla="*/ 59587 h 988692"/>
              <a:gd name="connsiteX3" fmla="*/ 130629 w 1335315"/>
              <a:gd name="connsiteY3" fmla="*/ 103130 h 988692"/>
              <a:gd name="connsiteX4" fmla="*/ 188686 w 1335315"/>
              <a:gd name="connsiteY4" fmla="*/ 233758 h 988692"/>
              <a:gd name="connsiteX5" fmla="*/ 217715 w 1335315"/>
              <a:gd name="connsiteY5" fmla="*/ 378901 h 988692"/>
              <a:gd name="connsiteX6" fmla="*/ 246743 w 1335315"/>
              <a:gd name="connsiteY6" fmla="*/ 480501 h 988692"/>
              <a:gd name="connsiteX7" fmla="*/ 261258 w 1335315"/>
              <a:gd name="connsiteY7" fmla="*/ 553072 h 988692"/>
              <a:gd name="connsiteX8" fmla="*/ 275772 w 1335315"/>
              <a:gd name="connsiteY8" fmla="*/ 596615 h 988692"/>
              <a:gd name="connsiteX9" fmla="*/ 290286 w 1335315"/>
              <a:gd name="connsiteY9" fmla="*/ 654672 h 988692"/>
              <a:gd name="connsiteX10" fmla="*/ 319315 w 1335315"/>
              <a:gd name="connsiteY10" fmla="*/ 741758 h 988692"/>
              <a:gd name="connsiteX11" fmla="*/ 348343 w 1335315"/>
              <a:gd name="connsiteY11" fmla="*/ 712730 h 988692"/>
              <a:gd name="connsiteX12" fmla="*/ 377372 w 1335315"/>
              <a:gd name="connsiteY12" fmla="*/ 669187 h 988692"/>
              <a:gd name="connsiteX13" fmla="*/ 420915 w 1335315"/>
              <a:gd name="connsiteY13" fmla="*/ 451472 h 988692"/>
              <a:gd name="connsiteX14" fmla="*/ 449943 w 1335315"/>
              <a:gd name="connsiteY14" fmla="*/ 364387 h 988692"/>
              <a:gd name="connsiteX15" fmla="*/ 551543 w 1335315"/>
              <a:gd name="connsiteY15" fmla="*/ 407930 h 988692"/>
              <a:gd name="connsiteX16" fmla="*/ 580572 w 1335315"/>
              <a:gd name="connsiteY16" fmla="*/ 451472 h 988692"/>
              <a:gd name="connsiteX17" fmla="*/ 624115 w 1335315"/>
              <a:gd name="connsiteY17" fmla="*/ 596615 h 988692"/>
              <a:gd name="connsiteX18" fmla="*/ 711200 w 1335315"/>
              <a:gd name="connsiteY18" fmla="*/ 683701 h 988692"/>
              <a:gd name="connsiteX19" fmla="*/ 725715 w 1335315"/>
              <a:gd name="connsiteY19" fmla="*/ 727244 h 988692"/>
              <a:gd name="connsiteX20" fmla="*/ 798286 w 1335315"/>
              <a:gd name="connsiteY20" fmla="*/ 814330 h 988692"/>
              <a:gd name="connsiteX21" fmla="*/ 812800 w 1335315"/>
              <a:gd name="connsiteY21" fmla="*/ 901415 h 988692"/>
              <a:gd name="connsiteX22" fmla="*/ 841829 w 1335315"/>
              <a:gd name="connsiteY22" fmla="*/ 814330 h 988692"/>
              <a:gd name="connsiteX23" fmla="*/ 885372 w 1335315"/>
              <a:gd name="connsiteY23" fmla="*/ 495015 h 988692"/>
              <a:gd name="connsiteX24" fmla="*/ 914400 w 1335315"/>
              <a:gd name="connsiteY24" fmla="*/ 451472 h 988692"/>
              <a:gd name="connsiteX25" fmla="*/ 928915 w 1335315"/>
              <a:gd name="connsiteY25" fmla="*/ 378901 h 988692"/>
              <a:gd name="connsiteX26" fmla="*/ 943429 w 1335315"/>
              <a:gd name="connsiteY26" fmla="*/ 233758 h 988692"/>
              <a:gd name="connsiteX27" fmla="*/ 1001486 w 1335315"/>
              <a:gd name="connsiteY27" fmla="*/ 262787 h 988692"/>
              <a:gd name="connsiteX28" fmla="*/ 1103086 w 1335315"/>
              <a:gd name="connsiteY28" fmla="*/ 248272 h 988692"/>
              <a:gd name="connsiteX29" fmla="*/ 1204686 w 1335315"/>
              <a:gd name="connsiteY29" fmla="*/ 219244 h 988692"/>
              <a:gd name="connsiteX30" fmla="*/ 1233715 w 1335315"/>
              <a:gd name="connsiteY30" fmla="*/ 175701 h 988692"/>
              <a:gd name="connsiteX31" fmla="*/ 1291772 w 1335315"/>
              <a:gd name="connsiteY31" fmla="*/ 16044 h 988692"/>
              <a:gd name="connsiteX32" fmla="*/ 1335315 w 1335315"/>
              <a:gd name="connsiteY32" fmla="*/ 30558 h 988692"/>
              <a:gd name="connsiteX33" fmla="*/ 1291772 w 1335315"/>
              <a:gd name="connsiteY33" fmla="*/ 45072 h 988692"/>
              <a:gd name="connsiteX34" fmla="*/ 1204686 w 1335315"/>
              <a:gd name="connsiteY34" fmla="*/ 59587 h 988692"/>
              <a:gd name="connsiteX35" fmla="*/ 1161143 w 1335315"/>
              <a:gd name="connsiteY35" fmla="*/ 219244 h 988692"/>
              <a:gd name="connsiteX36" fmla="*/ 1117600 w 1335315"/>
              <a:gd name="connsiteY36" fmla="*/ 262787 h 988692"/>
              <a:gd name="connsiteX37" fmla="*/ 1074058 w 1335315"/>
              <a:gd name="connsiteY37" fmla="*/ 291815 h 988692"/>
              <a:gd name="connsiteX38" fmla="*/ 986972 w 1335315"/>
              <a:gd name="connsiteY38" fmla="*/ 320844 h 988692"/>
              <a:gd name="connsiteX39" fmla="*/ 1030515 w 1335315"/>
              <a:gd name="connsiteY39" fmla="*/ 306330 h 988692"/>
              <a:gd name="connsiteX40" fmla="*/ 1103086 w 1335315"/>
              <a:gd name="connsiteY40" fmla="*/ 248272 h 988692"/>
              <a:gd name="connsiteX41" fmla="*/ 1146629 w 1335315"/>
              <a:gd name="connsiteY41" fmla="*/ 161187 h 988692"/>
              <a:gd name="connsiteX42" fmla="*/ 1175658 w 1335315"/>
              <a:gd name="connsiteY42" fmla="*/ 117644 h 988692"/>
              <a:gd name="connsiteX43" fmla="*/ 1190172 w 1335315"/>
              <a:gd name="connsiteY43" fmla="*/ 30558 h 988692"/>
              <a:gd name="connsiteX44" fmla="*/ 1262743 w 1335315"/>
              <a:gd name="connsiteY44" fmla="*/ 1530 h 9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5315" h="988692">
                <a:moveTo>
                  <a:pt x="0" y="16044"/>
                </a:moveTo>
                <a:cubicBezTo>
                  <a:pt x="14514" y="25720"/>
                  <a:pt x="27510" y="38200"/>
                  <a:pt x="43543" y="45072"/>
                </a:cubicBezTo>
                <a:cubicBezTo>
                  <a:pt x="61878" y="52930"/>
                  <a:pt x="85002" y="48522"/>
                  <a:pt x="101600" y="59587"/>
                </a:cubicBezTo>
                <a:cubicBezTo>
                  <a:pt x="116114" y="69263"/>
                  <a:pt x="121974" y="87984"/>
                  <a:pt x="130629" y="103130"/>
                </a:cubicBezTo>
                <a:cubicBezTo>
                  <a:pt x="157751" y="150593"/>
                  <a:pt x="167949" y="181915"/>
                  <a:pt x="188686" y="233758"/>
                </a:cubicBezTo>
                <a:cubicBezTo>
                  <a:pt x="198362" y="282139"/>
                  <a:pt x="202113" y="332094"/>
                  <a:pt x="217715" y="378901"/>
                </a:cubicBezTo>
                <a:cubicBezTo>
                  <a:pt x="233879" y="427393"/>
                  <a:pt x="234592" y="425823"/>
                  <a:pt x="246743" y="480501"/>
                </a:cubicBezTo>
                <a:cubicBezTo>
                  <a:pt x="252095" y="504583"/>
                  <a:pt x="255275" y="529139"/>
                  <a:pt x="261258" y="553072"/>
                </a:cubicBezTo>
                <a:cubicBezTo>
                  <a:pt x="264969" y="567915"/>
                  <a:pt x="271569" y="581904"/>
                  <a:pt x="275772" y="596615"/>
                </a:cubicBezTo>
                <a:cubicBezTo>
                  <a:pt x="281252" y="615795"/>
                  <a:pt x="284554" y="635565"/>
                  <a:pt x="290286" y="654672"/>
                </a:cubicBezTo>
                <a:cubicBezTo>
                  <a:pt x="299079" y="683980"/>
                  <a:pt x="319315" y="741758"/>
                  <a:pt x="319315" y="741758"/>
                </a:cubicBezTo>
                <a:cubicBezTo>
                  <a:pt x="346751" y="988692"/>
                  <a:pt x="321298" y="838938"/>
                  <a:pt x="348343" y="712730"/>
                </a:cubicBezTo>
                <a:cubicBezTo>
                  <a:pt x="351998" y="695673"/>
                  <a:pt x="367696" y="683701"/>
                  <a:pt x="377372" y="669187"/>
                </a:cubicBezTo>
                <a:cubicBezTo>
                  <a:pt x="445248" y="465553"/>
                  <a:pt x="367234" y="719875"/>
                  <a:pt x="420915" y="451472"/>
                </a:cubicBezTo>
                <a:cubicBezTo>
                  <a:pt x="426916" y="421468"/>
                  <a:pt x="449943" y="364387"/>
                  <a:pt x="449943" y="364387"/>
                </a:cubicBezTo>
                <a:cubicBezTo>
                  <a:pt x="494359" y="375491"/>
                  <a:pt x="518130" y="374518"/>
                  <a:pt x="551543" y="407930"/>
                </a:cubicBezTo>
                <a:cubicBezTo>
                  <a:pt x="563878" y="420265"/>
                  <a:pt x="570896" y="436958"/>
                  <a:pt x="580572" y="451472"/>
                </a:cubicBezTo>
                <a:cubicBezTo>
                  <a:pt x="591544" y="528278"/>
                  <a:pt x="579173" y="546055"/>
                  <a:pt x="624115" y="596615"/>
                </a:cubicBezTo>
                <a:cubicBezTo>
                  <a:pt x="651389" y="627298"/>
                  <a:pt x="711200" y="683701"/>
                  <a:pt x="711200" y="683701"/>
                </a:cubicBezTo>
                <a:cubicBezTo>
                  <a:pt x="716038" y="698215"/>
                  <a:pt x="718873" y="713560"/>
                  <a:pt x="725715" y="727244"/>
                </a:cubicBezTo>
                <a:cubicBezTo>
                  <a:pt x="745923" y="767661"/>
                  <a:pt x="766184" y="782228"/>
                  <a:pt x="798286" y="814330"/>
                </a:cubicBezTo>
                <a:cubicBezTo>
                  <a:pt x="803124" y="843358"/>
                  <a:pt x="783371" y="901415"/>
                  <a:pt x="812800" y="901415"/>
                </a:cubicBezTo>
                <a:cubicBezTo>
                  <a:pt x="843399" y="901415"/>
                  <a:pt x="841829" y="814330"/>
                  <a:pt x="841829" y="814330"/>
                </a:cubicBezTo>
                <a:cubicBezTo>
                  <a:pt x="844209" y="776243"/>
                  <a:pt x="837356" y="567041"/>
                  <a:pt x="885372" y="495015"/>
                </a:cubicBezTo>
                <a:lnTo>
                  <a:pt x="914400" y="451472"/>
                </a:lnTo>
                <a:cubicBezTo>
                  <a:pt x="919238" y="427282"/>
                  <a:pt x="925655" y="403354"/>
                  <a:pt x="928915" y="378901"/>
                </a:cubicBezTo>
                <a:cubicBezTo>
                  <a:pt x="935341" y="330705"/>
                  <a:pt x="917659" y="274990"/>
                  <a:pt x="943429" y="233758"/>
                </a:cubicBezTo>
                <a:cubicBezTo>
                  <a:pt x="954896" y="215410"/>
                  <a:pt x="982134" y="253111"/>
                  <a:pt x="1001486" y="262787"/>
                </a:cubicBezTo>
                <a:cubicBezTo>
                  <a:pt x="1035353" y="257949"/>
                  <a:pt x="1069427" y="254392"/>
                  <a:pt x="1103086" y="248272"/>
                </a:cubicBezTo>
                <a:cubicBezTo>
                  <a:pt x="1143182" y="240982"/>
                  <a:pt x="1167378" y="231680"/>
                  <a:pt x="1204686" y="219244"/>
                </a:cubicBezTo>
                <a:cubicBezTo>
                  <a:pt x="1214362" y="204730"/>
                  <a:pt x="1229793" y="192698"/>
                  <a:pt x="1233715" y="175701"/>
                </a:cubicBezTo>
                <a:cubicBezTo>
                  <a:pt x="1272470" y="7762"/>
                  <a:pt x="1194953" y="48316"/>
                  <a:pt x="1291772" y="16044"/>
                </a:cubicBezTo>
                <a:cubicBezTo>
                  <a:pt x="1306286" y="20882"/>
                  <a:pt x="1335315" y="15259"/>
                  <a:pt x="1335315" y="30558"/>
                </a:cubicBezTo>
                <a:cubicBezTo>
                  <a:pt x="1335315" y="45857"/>
                  <a:pt x="1306707" y="41753"/>
                  <a:pt x="1291772" y="45072"/>
                </a:cubicBezTo>
                <a:cubicBezTo>
                  <a:pt x="1263044" y="51456"/>
                  <a:pt x="1233715" y="54749"/>
                  <a:pt x="1204686" y="59587"/>
                </a:cubicBezTo>
                <a:cubicBezTo>
                  <a:pt x="1199017" y="87931"/>
                  <a:pt x="1179559" y="200828"/>
                  <a:pt x="1161143" y="219244"/>
                </a:cubicBezTo>
                <a:cubicBezTo>
                  <a:pt x="1146629" y="233758"/>
                  <a:pt x="1133369" y="249646"/>
                  <a:pt x="1117600" y="262787"/>
                </a:cubicBezTo>
                <a:cubicBezTo>
                  <a:pt x="1104199" y="273954"/>
                  <a:pt x="1089998" y="284730"/>
                  <a:pt x="1074058" y="291815"/>
                </a:cubicBezTo>
                <a:cubicBezTo>
                  <a:pt x="1046096" y="304242"/>
                  <a:pt x="1016001" y="311167"/>
                  <a:pt x="986972" y="320844"/>
                </a:cubicBezTo>
                <a:lnTo>
                  <a:pt x="1030515" y="306330"/>
                </a:lnTo>
                <a:cubicBezTo>
                  <a:pt x="1054705" y="286977"/>
                  <a:pt x="1081181" y="270177"/>
                  <a:pt x="1103086" y="248272"/>
                </a:cubicBezTo>
                <a:cubicBezTo>
                  <a:pt x="1144685" y="206673"/>
                  <a:pt x="1123018" y="208410"/>
                  <a:pt x="1146629" y="161187"/>
                </a:cubicBezTo>
                <a:cubicBezTo>
                  <a:pt x="1154430" y="145585"/>
                  <a:pt x="1165982" y="132158"/>
                  <a:pt x="1175658" y="117644"/>
                </a:cubicBezTo>
                <a:cubicBezTo>
                  <a:pt x="1180496" y="88615"/>
                  <a:pt x="1170793" y="52706"/>
                  <a:pt x="1190172" y="30558"/>
                </a:cubicBezTo>
                <a:cubicBezTo>
                  <a:pt x="1216910" y="0"/>
                  <a:pt x="1318125" y="1530"/>
                  <a:pt x="1262743" y="1530"/>
                </a:cubicBez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 29"/>
          <p:cNvSpPr/>
          <p:nvPr/>
        </p:nvSpPr>
        <p:spPr>
          <a:xfrm>
            <a:off x="3000364" y="2500306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00430" y="235743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경상수지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1967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이후 안정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6082" name="Picture 2" descr="http://tv01.search.naver.net/ugc?t=470x180&amp;q=http://blogfiles.naver.net/20130509_107/akuymr_1368060042205GOoJ1_JPEG/AKU_5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14686"/>
            <a:ext cx="2571750" cy="1714500"/>
          </a:xfrm>
          <a:prstGeom prst="rect">
            <a:avLst/>
          </a:prstGeom>
          <a:noFill/>
        </p:spPr>
      </p:pic>
      <p:pic>
        <p:nvPicPr>
          <p:cNvPr id="46084" name="Picture 4" descr="http://tv01.search.naver.net/ugc?t=470x180&amp;q=http://imgnews.naver.com/image/091/2009/04/17/PYH2009041706430034000_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214686"/>
            <a:ext cx="2562225" cy="1714500"/>
          </a:xfrm>
          <a:prstGeom prst="rect">
            <a:avLst/>
          </a:prstGeom>
          <a:noFill/>
        </p:spPr>
      </p:pic>
      <p:pic>
        <p:nvPicPr>
          <p:cNvPr id="46086" name="Picture 6" descr="http://tv02.search.naver.net/ugc?t=470x180&amp;q=http://imgnews.naver.com/image/5093/2011/02/24/23_48202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214686"/>
            <a:ext cx="2571750" cy="17145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428728" y="5715016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세계경제에서 일본이 차지하는 비중</a:t>
            </a:r>
            <a:endParaRPr lang="ko-KR" altLang="en-US" sz="24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위쪽 화살표 32"/>
          <p:cNvSpPr/>
          <p:nvPr/>
        </p:nvSpPr>
        <p:spPr>
          <a:xfrm>
            <a:off x="6429388" y="5572140"/>
            <a:ext cx="500066" cy="714380"/>
          </a:xfrm>
          <a:prstGeom prst="upArrow">
            <a:avLst/>
          </a:prstGeom>
          <a:solidFill>
            <a:srgbClr val="7FA452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14744" y="85723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Screenshot_2014-09-28-17-17-15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8358246" cy="4039819"/>
          </a:xfrm>
          <a:prstGeom prst="rect">
            <a:avLst/>
          </a:prstGeom>
        </p:spPr>
      </p:pic>
      <p:sp>
        <p:nvSpPr>
          <p:cNvPr id="34822" name="AutoShape 6" descr="data:image/jpeg;base64,/9j/4AAQSkZJRgABAQAAAQABAAD/2wCEAAkGBxQSEhQUExQWFRUVFxQUFBcXFBUUFxQVFRUWFhQUFBcYHCggGBolHBQUITEhJSkrLi4uFx8zODMsNygtLiwBCgoKDg0OGhAQGywkHCQsLCwsLCwsLCwsLCwsLCwsLCwsLCwsLCwsLCwsLCwsLCwsLCwsLCwsLCwsLCwsLCwrLP/AABEIAMIBAwMBIgACEQEDEQH/xAAbAAABBQEBAAAAAAAAAAAAAAAEAAEDBQYCB//EAEwQAAEDAQUCCgUHCgUEAwEAAAEAAgMRBAUSITFBUQYTIjJhcYGRocFCUnKx0RQVVJKTstIjJDNTYnODwuHwNIKio7MHJUNEY5TxFv/EABgBAAMBAQAAAAAAAAAAAAAAAAABAgME/8QAJxEAAgICAgMAAAYDAAAAAAAAAAECESExAxJBUWETcZGh4fAEIjL/2gAMAwEAAhEDEQA/APH7PzR1KYKOzN5IUoCmx0dALtqYBSNSYzoBShqZgUzWqGUciIbk5s43KZrV2ApsAU2MK1uOHC1/W0oYNVldLcnHpapm8FQeQm35Ry+yfuqvs9unaxv5GoDRQgHMUyOVVbW9tI5up3uKVj/Rs9lvuWcNGsyt+eiOdE4d/mFJHfkR9Ydg8irOqRjB1aD1gFUZ2CtvOI+l3gqUWuM6Pb3hJ13xH/xt7BT3KJ10xeqR1OPxQPAUHA6EHtVpcgOGb2Pis265GbHOHaD5I65riJ4w8fKA1ujThrWup2joSloaqyGA8lvUPcpVUx2S0ACkoOQyIPdtUgFqHqO7R/ROiSzBXJQHymcaw16v6Fcm8nDnROHYfggdB5Txqt+d2bQ4dg+KlivSL1qdhRTCgm8jyR1+Sx5tGA6V0PgVrrbK17WlpqK7OpZCQCuzZr1I4/JtnFGi4OXxIyyPDcIFZDpX0R0rM2W2vAdQ7tivboeBYpDX9Z7lRWOQUOe0LW94IhBdo5OxaZDx2ZzZyukYm5KKeF2Gp6Pcp4nV4/M/oz95qitEowaertTt4otKNztlnPF/2+M11f8AzOVdYWgWiLby2/eVlO//ALeynrD77lWWGNzrREACSXsA2ekE1eTFuNY+Ad/N/OJfaKS74QwFtpma4GoeQcwmTWjNyV6HsnMb1IkBA2aajR1IyOYJtEpkojG5diAJ2BENaoZSZELJ0ldNsh2OKKYxTtYpbGVsrXM50lOvah3XmRtr2UR18wAsrtqGjcATUnworDg1d7G2cy8XHJI9zw0yMxhrWU5rTlUknM7E01VsCg+eTuCOsPCZsYILKkkHJwGnYj577lYaBlnHVZofNqgdwmtGxzB1QQD+RFWtfv8AwCdMgtHC0vDm8WwB1fSJIqprNwqo1oMJJAAyfrQU3Lg8JrV+uI6mRj3NXB4S2r6RJ2ED3IUPiBy+k0fCmSprDUZ0AJBAyoK0z296Z/CWc82ED/K9yHPCK1fSJftHDzXHz9avpE32r/in1+IXZezma97W41rINwawtHcBn21RUXCO0jnR4uuNw91EMb8tP0ib7V/xS+e7T9Im+1f8U+vxC7IPPCiX6P8AfUlm4azxh4ELOWKGoflrpn0qs+erR9Il+1f8U4vy0fr5ftHfFLp8Q+51/wD08wAAYwUy5rvio38KJ97B1MHnVd/Pto/Xydrq+9P8+Wj9aT1hh94Tr4hdvoGb/nqDxrqjqA7W0oUY3hVLuYenCfIpvnmba5p64oj/ACqSG3yOOYjP8GL8KGvn9/Qfb6H3XfzZSGSABx0NOSTsB3HwVqbIw6sb3BUE90NmdHhLYnSB40o0yMFW+zi061pYa0GIUdQYhudTPxqsZV4NFZBbYGsa0NFBXQLImzYiTUD+gW0vLRvX5LEzWhzS6m7dXUBTxXmjZ1izWXTcrfmySQuNaSnZTJ1B7lnLHdrS08o84bArOC8phdxaHENOIUwjbJvp1rPwW57W86me4fBa03eTLiaUk2sFvdt1sItWbjhheR1hzdUprDGIycOxm9VNnvR7eOGI/lGFmVBWpBz7kLJaC4UJJ027lThJ0NcsYuX031qaxt0R5NBxjdXKV2e9ZeyWtjbTC6pIbIwmm4PBQBtdYRHi0NaEdJORXMDRxseerm/eTUKZmpNqvyFwqtAfa53CtHPJFcikoL/b+cS+0UlS0Q4ysghOQXajiHJC7VkE8NpLelWUNu0y7lThSxSlpUuKY0y8jvBu4qZl4R9PcldrmSN5or1I8WBh9ALnlSZqinva3Ax4WkGrtKGoA21r5bVe8HnUskXXKf8AcI8kFeVxscwlnJc0Fw3GmZB7kZcY/NIeqQ/7siG0449h5AL9ArltqSegbu9ULz0Hv/or29jyuzzVJKtOPRlLZFi6PEpsfR4n4q/uPgrLaW8ZUMjrQE6u9kbulX0XAtrdjXe04nworc4oKZgcfR4n4rpoJyDanoxHzXog4OEaCMdQ/orC6rFJZ3h7cBIqM60zFNgU/iIKPLXxPGrHDra4e9NxbvVP+pes37FNai1zixuEYci41zrtCqvmF/rtHYUlyA16POsDvVPc5ck/3Ur0uLg879YPFdu4M4tXtPW2qf4iFTPMf71T57z4L0SbgPG70g3pa2nhVZq/ODr7K4YiHMdzXgUBpqCNhTU0x0yljhJ2nwVrZmUHTp/VQxsopY31Sk7BElvkpC0UBrJQHa00Bq07CtHYnOc1rnakNNd9QDn0rM29pdAAMzxop1lhorax3TI1jQZS0gZgVIHRqspLBtF+A+8/R6/JYi0vpiz/ALyWwtMbmtaHOxGuqxVtpnrU06qZKeFWzacuqsLtd7fm7IGHLCC/rrioFUEpikV1Rilo5JTctiJXcLMRooiumPpoqJO5GUNNaLvFUimVAhyUgUAQ2mQl7iak1zTLiU5lJABcHNCkLVFBoFMCgBqJYVPgT8XmErA6u20Fjwdm1biAVAI0Kwxi5VAtDd1ntDmgseKDKhWPKk8mkGXlobSKQ/sP+6UJco/NoPYPjJIh7TBaxHIS5pbgdi6sJrsRN0f4eH93/O9Y1gtlZfA5X+Ue9yrrssDrRPHE0VL3U7NXeAKsr2HLPst97k/BC0iK0lx2RSgdZFPMreOjJ7NlNe3FcgRUDeSBXQDKmi7sV8xurjqzdQF1fdRU1pt2LbRV7rUQd9FNC7G4tUUgGKNuIUryuT4VKz7+EDh/4x3n4ID57fXMCiGntuI1rRCQOXovbJfxc4BzcIrmRVxHZkr+1RYWtIJq8ta2rcqu2mjtKVKxNhe55DWguc7IDavR4LJHRsbs3sa2proabOnJKWCoZM/bpZYphFRhqAQ44mjOutdNCu7TPLG2v5J2mQdU+9GcJ7DhjMocXYQMQI0bpUU61jor6zOQFOvNCyEsG5giLmg55ipoG5Ze0svfdodKx8boxTMtO0Fuh11+KFHCMiNzW+lXYdqni4Rve0MIFN2oQlQuyMOX1UkBUMmTiNxI7ipLOdexaPRIfAAQwHTj4vHJaYarL2d1A399B98BagarKRtAEvg0GW/yXncjqnNeh3roPa8lgLU2jij/AB9svm0iBNROlVdRzHKSeqZMB49c0zkyZIAeXUpJpNSkgAyAckKaNQ2U5BSF2aACQ4Lt7tEG0omEVKQBQbt2rWcGRWPtWXxrR8HLwjbHR7gM9qx5NFw2XN5spZ5/3Un3Sqm6/wDDw/ux7yrK9LwhNnnAkaSYpABXMkt0Crbr/QQ/u2rGsGj2Vt688+y33uQlyj8qfYd7wjL0HLPst97kHdP6U9LXeRW0dGL2Wshoh3mimkaTluBKHezd2oIOTmlVNh3nIbl00DC7M4qim6mdSelMDQcErfHCZpHkB7Yzxdc+Udctug71Y8E+EUbQ5sz6Pc8uxO0dXpWMptOg06elah9xRyWBsoFJQK1HpVNKO8EmkXFsuOEHCRjJIiCJIyJBK0EGrTQdWlVlr3u6EsdPZpKxgtDmOqHx4jlrzggb7u0QCMAklzMbj0lx06KUQGB+HFQ0qAev0fNCj6CUr2SMPT05VVvd7Gkgg7yakZeaoo5CDnXcjrNIK1NBTTKufVuVNEIrLxaBNJTTG6neU1lGvZ5pW81lef2insu3+96fgoILiGEgVIkhIG88YMlbfOzwc4XePwVXIaRuO50J7pGq7it7HHJwWMjaDoHtdp4xoOEtzORWOtrc67/6LX3lMCQK7Vk7Q3Jx6W+7NPhwzTlygIrlXDrAx0AeyocMnVNa9PQqqRhaaEZrdSTwYSg0kzhIlJMVZAkkkxQANJqUkpNSkgAuEckLtKzu5IUxZmEgGhjRUTqKKNyfQJASOJJWyuC5I3xgyNqSs3c1kL5BiGS9LskQa0Ablz8s/COiPFUezKG9uDsDLPM9rc2xvc01ORDahC3QPyEXsNWkvxv5paP3Mn3Ss5c/6CL2G+5Zp/6ikV96jln2W+9yGuCLFamNNKHFWpoKYSdUbezeX/kH3nKrsTw2eMu5uIB3snI+BW0dGL2aXim4sDKuJdQA5DPTPVXN1XY+yyuDsBNCHamrXCtB3IKa2NDnghpybG14Y00YNTs5VMtO5T3LE8yOdG0ujrQl9KZaEbsipGqKW2XK5rqFwqRRgA57qgYOg5qP5qc57mluBzXNbTMtq4gHE4c0LYi7uMe3E05AvGAEUfsNRlTRHQXFlJic78r+kaaZ7iHbwjsHSzz9tgJcY6OOHkvyJwuJoBl50Wku9xFnbCASC5hBORIriOXYj7DdUsD5GsYC14e7GSHF59Bpzo2ldyksd2vGBzg0HFQt2toHE4T4dyLBRoyd/wBmMsrnOcY3NaMLXtLQ5odhOE7da6KGG6WSfKA6YNMbax4cmyEAnQ9VMt6117XXJJFRzONc2paKBuWwVHluWbjuW1NrWF5LhgrQGgyyG7/9QngHHJDdlx/KWAiQAxih5NcyeTlrTWpzXM1lYyTnNcXOLSACAKGmIOppt7EXYrnnEnKilaw0xgNcMQGwq4v2yYWt4xvJhxuEgYRyPQjd0kgDtTvIksHnd5gcdLQgjjHgECgIDiAQnsjNezzURFTU6k1KNsTNezzVt4DyNbG/kJf4f3wqdz1fXi383l/h/fCzb5AphkvRHx7ga1NVPZgZGyAa0BHYUGVZcHzy3De3zC0liIQzKiyjsfFwGu0VI6UBbYeMbjAzA7wAri3PHFGp6lXXcwllToSR2Lni3mR1NKlEoE1EVboMDyNmxDLqTtWcUlTo5TFdFcqhA0mpSSk1KSADYOaESw5oSDQKcZJASupVEWKz4jU6IUqwsloAFFE26wbcMU5ZL26WUfl2K8+U2zZECNmYQHBiPG8Hctq0Li8nXyvSMnedrtZgmDoaNMbw41GTcJqVBcTawRewFrb4Z+a2j9zL9xyydxH83h3YBXvKtPBzSIuEMOGRvTEPvuWbtDFrL6kdMWnIYG4GilOSTXM7TVUUl3P6O9axkjFp2XtwXlZ5gI5nMhkqOW9tWPp0+iT00C9Fu67ImN/J0c051BxNPVTJeKuu139lKKzSs5jnN9lxb7kNJ+Rp14Pd8NNlB3IW8bcyBjpJDRre8nYB0rx+G8rYzm2iYfxXn3lPa7ztkowyTPeAa0dQ59ynp9K7mjvbhu9+UQMQrWuRcesqy4JXy+0ucyYNdQYg4Cjqgiladeq89MMh1PgPgibBabTCSYpCwkUJFMxuNQqpUR2dntLQunZCpy68l43LelsfzrRL2PLfdRAyxSP57nO9pxd7yp6/S+57BbuENlhBxzsqPRacbu5tV5/wm4VG18hgLIga0OrzsLqe5Z0WF390+K6bYj/dFSUUS5NjmNFWJmRUcdncNoVhZIwAQTmdDsruPR0obJisgd6j82l/h/8AIFmHMC1d6ikEoO+Mf6wss5OBbBCibqmwyA76jvQzlyCtmrRCdM1L3Bwocwpg4UAAoBoqOC11ArqrCyyVXNKFHZHkTOLxsuMVGoVFJGQaFej3PcJlGKQ4I9ekjfnoEVNfd3WOojYJZB6oDjXpecgnCbWEjPlUWeZx3fK7mxPPUx3wUc1leznMc3raR71s7d/1DndXi2RxjZUYz36eCBs/DW0h1S9jugxMI7qLZOfowfUxcozKSPvm3maeSQhtXuJOFtB2DYkqtkkdnGQVyLtxRY2mtNipYdAjrHbHRnLTaESTawOLSeTuCMk0Vh8ySUxBtRu2qxuy2WdxxUo8rUWIh1KUzXLyckl4OvjhFoh4JWcRR1eQHHYTmFo2WhnrDvVK/grG8lxkkqekU9y6ZwOi2yS/WHwWeHkTeS2vKVpgnGIZxSjX9hywFxXjihZGyKeQsaA7i4xINSQcne9aqfgXCI5DjkJDHnnbQ002Kh/6Vy0+UdIiP31cUqZEtomAdtstt/8ArjzenDXH/wBS2/YN/GtTeN4iNjnuJDWgk9mxef2zhfaZQXNm4gV5DGg1I3lwB8U4q9CbSLV8L/olt+xZ+NRmzP8Aols+yZ+NQ3DwtmMjYrQ4PDua7Kp3ZjVXN+3iIGl+GV0hI4otJLNlWvb1V2Z1TaadULDKr5K/6La/s4/xp/kcn0W1/Ui/GtZ8pJAJq0kAkU0qMwomySZ0wkbK1Hfr4KbHRlzY5Potq+rF+NN8lk+i2nui/GteeN2tb0co/hUUrpBsb3u1+qjsKjKfJJPotp/2vxJvk0n0W0d8P4lpo5XnUdVM/JO5jnAgZEigO7pTsKMwbLKP/Vn74fxLniJfo0/fF+JWNltJim4v5M6KKONxmfVzhI5uYlDiKVOm3XoWYve/ZJwXmXA3FhZEzECABWuVARnTWtVSVsTwXAss30ab60P40vks30aX68H41S3Pf0sL2kvL4icLg41w9+m9egwyYhUDVEl1CNMwd5XoML4XRva/EAalhwlpBINDur4KjcUVfrvzqbfxj/NAuad61ilRFkJXK6ITBq0JCGuAjbpXE6u+lG080ZdttbHI0yAuaDUgbaaIezXc52yg3nyCM4iGLnnEd2vgFDopSoPvbhHPaxgY3BHubt9p3kg7NcDnZk06s/FcC9HOOGNnVlU92iIbZbQ/nyBg3Ys/qtU6WMCbsIHB9g5xPTVwHkiWXJB+z9pWqgj4Ng86R31QPFzgpxwaj/WO/wBHxSv6Bj74ja2aQNpQONKGqZNe9nDJpGgkhriATTySWiEcw6BSAqOHQLtWIkBVvdN/SQuGeIDYVTBOEmk9jUmtHrFx8KIp8icLtxWljIOmi8GY4g1Bor66+F1ohoA7ENzlzy4fRrHk9nsYbVrhva4eBXgVit0sP6N7mEgA4XEVA30Xo9z8PHSGnEOcduEg+C85tkJikex7C0gnkuqCAcx4URxRcW0x8jTVoNZe08zXxPle8OYS1rnEguaQ7Ib6Byfg9Y4ZrRGyd4jjcC1zsQbhOEhrqnKlcJVVxlCCMiKEEE1BGhBqi5LVE81fEQ46mN4aHHeWuaQD1U6ls16MrCorOBaI4mPEgjkJMjahpa11XOFfRo0ntUU3CC0Fzi20TBpJLQJHigrkMjllRRSW8BuGJgY00xkuxvkA9FzqCjctBRBvkzJoBWuWwVNcklH2Fhhvu0/SJvtX/FN882j6RN9tJ+JDi0j9XH3O6f2unwXLZhta0949xVUvQWwsX3afpM/28v4lG+9ZzrPMf40h/mUDpx6jRrsNc6bezxKYy/st7j8UUKyT5wm/XS/ayfFdfOU/66b7WT4ofjOgdyRf0DuToCxu68nl+GSWQte10ZxSPcBjBAJBO+i5baTG18TmNxVw1cK02uAGmZoa9HSq2qLFuJAD2tkpkC6ocBuxNIJHXVS0NMKe9sjWxxAYnOxScmgGEGhBpk0BziepC2u3Oc9zmveAXEgBzhlXLIFRyWqoIa1rAdQ2tT0FxJJHRooKoSAljOY6z7kQ5DwCrugZqV7gSATltTYI7sdkMho3tJ0H9VbMskcQxOOY2nPPcBvXTrTHEwFu7IA5n+9pVUOMtD+rsawKMv8AIR3arxdIcLAQDlQZuPXRTWS6RrIanXCDSntu2IyywNj5LASSOd6T9+H1W9Kgtl4NZyRRzhs9Bv4j0lF+EAWQGjLC1m/mt/E9CyXw1uTQXdXIb4ZqspJO6uZ3k5NHkFYWe7GAVdy+3Cwdup7EUlsCNt9S15Aa3qaCe81KPs9rtz+aZe4NUsOQ5ADR+y0MHa92ZSFvjHPkaT/nkPkEr9IZk70EnGv4yuPEcVTnVJK9pmumkc3QuJHJA8NiS0QjiLQLtcQ6BSJiEF00rlOECJAkuWldJgS2adzHBzSWkaELfXPfVkt+CK3RNdIBhbJVzHU3B7SD2LzwLoHaplFMqMmjf/8AUTgtYrLZmS2dr2vfI1grI57XDC5zqh1TsGi89kjA0cDk05VGZFSBUDTQ+FVZ3lfcs8McUjqiMuLTtzAGfce9VBUwi0slSabwdRMBNDop+JbvPgorOKlECIJtgkR8Q3efBLiG7z4KbiglxQ3KbHRDxLd58EuJZvPgp+KG5LixuRYUDmJu8qMsFehFmMblC8coKkxNHIjbtJUczQNEY6PJRWlvJBH91QmNoFoKdKKdE1hoRUinbUVB7iEIrWYZRn1ooz2tBiPjGU2SiGz0c4NBDamlTkB0lSXldckNMYBaea9pxNd1FEXYPyjc2DWmPmk00PWrhrqVYGYa5vs7jVjxtfA7YegLNyp4G0ZArQWJ7CyjMmjN1dPaedvQEDeF2AAyRHHHtHpRnc8earATpvVupIks7wvKtWx1APOcec/4DoTWK7a0L6581uhd0ncFLYrtw5vpi1DTmGj1n/BT2q0hoq6tDs9KTpO5vQpvwgJyQB6IaNukbeoemUBab0APIGI+s7+VugQM9ofKQO5o0HUETZ7uA5+Z9UaD2nbEdUtgCPlkkOrnHdmfBEMux3pFrOs59wzViNOTQNHq8hna7VyFfamN9L6g/mOafZ+AKK2x4XuFa0OtKV7CmT2uXE9xFcztNT2lMqAlh0C7UcOgUioQk4TJ0CHCcFMnogDoJ1HVdgoASZzap0ggDuzNzHTVEpmtyB3ZJysns1WhBOmqlVIY6SaqVUAIod/OCnJQ7zygmhMJCjkbyXDdmPf8V2CmJz68j5IGyuVqx1YIv2TKw97ZB/yOVWQrGwurDIPVfG/scHsPjgVvRCIrSDhrQ0rSuzqRF33lhAZJUsrUEc6M72nyRtleQ0AEAO1D+VG87ifQcg7bYRmWAhw50ZzI6WH0mqE1pgyykl0fiG4TMGTv2ZmeaCnsTHkaRuOhrWJ3Udiq7PaHMNWmm8bD0EKwstpDjRoDSdWO5j+r1SjrQgyUGFg44AEc1oz4w7HuO0KmOKVxce07AEbb4QQ3KRrgaBrs2gbcLkmvEbegabyUL9wJYIQwUbqdTtPb6IUc1tYzIUed3oD8Sr57U52Wg3fFFWazsoK8onecLW9Z2p15YA8s0kp2ncBoOwLttgPpuDejU9wVkC0Cgq72eQztdqVDJaWN9IDojFT9cov0Bn7WwB7gK5HaKeCSVreC9xFcztNT2lJWBLFoF2uItAu0xDpwmSQI6XQXCeqAHcFyCuwo3hAEgNU4UbCpHoAIgfl2hd2mduI4a06kPAfJFTgYjQUFclnJZNE8EHHdBS43oKkolRLAyLjTuS4w7lLRNRGAIy925ROJqESVA/nBUhM7GLoSwu3hSpKbHQBI2hIRV2Z8Y2vOjce1hbIPCMqK2DMFTXK0Gdg34m97HBXtEjQWh0RO485pFQ4dIVnBaA4DDWjc6DnxdLfWb0Liezh7G1IDqUaToTtY47OjrVS4Ojdta4f3kpxIRbWiBrxidQ//ACRj/kZsVRNCWneNhGhR0FvFauq13rt2+23QriZ2fokHdk09nolCtAQR21woCS5o0BNQDvTEOkPQOwJWuINpRrhXf5KN8xOWzYBoqAMa6Nm3EdtB5lcy28HmsA6+UVHFYXHM0aN7jRFR2Bm9z/ZGFv1ilgCvklc7UkruGwyO0aabzkO8q0Zhbk3C32Rxr+/QJPZXUE9Mr8I+qEdgM5aI8LiDTI76p11bOe7Ma7Bl2JKgO4tApEySBDp0kkxDhJJJAHQTSJ0kARtUzkkkAPHqiykkpkXERCRCSSzKGolRMkgQqIaTnBJJUgYU0J6JJKSge2jIda7uH/Ew/vGfeCdJWtEPZbwCrqHMGOpGwnPMhBTitnqcyHEA7hXQJklmhMqCpLJqkktWI5nRt0tHKNM6JJIf/Iw26mhzjizppXP3qImstDmK6HMdySSzAsLw5EfI5Ps5e5ZiRxOpJ680kk4gBy6lJJJag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1071546"/>
            <a:ext cx="5172075" cy="3876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2000" b="1" dirty="0" smtClean="0">
                <a:solidFill>
                  <a:srgbClr val="517D21"/>
                </a:solidFill>
              </a:rPr>
              <a:t>채무국에서 </a:t>
            </a:r>
            <a:r>
              <a:rPr lang="ko-KR" altLang="en-US" sz="2000" b="1" dirty="0" err="1" smtClean="0">
                <a:solidFill>
                  <a:srgbClr val="517D21"/>
                </a:solidFill>
              </a:rPr>
              <a:t>채권국으로</a:t>
            </a:r>
            <a:r>
              <a:rPr lang="ko-KR" altLang="en-US" sz="2000" b="1" dirty="0" smtClean="0">
                <a:solidFill>
                  <a:srgbClr val="517D21"/>
                </a:solidFill>
              </a:rPr>
              <a:t> 전환</a:t>
            </a:r>
            <a:endParaRPr lang="ko-KR" altLang="en-US" sz="2000" b="1" dirty="0">
              <a:solidFill>
                <a:srgbClr val="517D21"/>
              </a:solidFill>
            </a:endParaRPr>
          </a:p>
        </p:txBody>
      </p:sp>
      <p:sp>
        <p:nvSpPr>
          <p:cNvPr id="29" name="자유형 28"/>
          <p:cNvSpPr/>
          <p:nvPr/>
        </p:nvSpPr>
        <p:spPr>
          <a:xfrm>
            <a:off x="1901371" y="2161099"/>
            <a:ext cx="1335315" cy="988692"/>
          </a:xfrm>
          <a:custGeom>
            <a:avLst/>
            <a:gdLst>
              <a:gd name="connsiteX0" fmla="*/ 0 w 1335315"/>
              <a:gd name="connsiteY0" fmla="*/ 16044 h 988692"/>
              <a:gd name="connsiteX1" fmla="*/ 43543 w 1335315"/>
              <a:gd name="connsiteY1" fmla="*/ 45072 h 988692"/>
              <a:gd name="connsiteX2" fmla="*/ 101600 w 1335315"/>
              <a:gd name="connsiteY2" fmla="*/ 59587 h 988692"/>
              <a:gd name="connsiteX3" fmla="*/ 130629 w 1335315"/>
              <a:gd name="connsiteY3" fmla="*/ 103130 h 988692"/>
              <a:gd name="connsiteX4" fmla="*/ 188686 w 1335315"/>
              <a:gd name="connsiteY4" fmla="*/ 233758 h 988692"/>
              <a:gd name="connsiteX5" fmla="*/ 217715 w 1335315"/>
              <a:gd name="connsiteY5" fmla="*/ 378901 h 988692"/>
              <a:gd name="connsiteX6" fmla="*/ 246743 w 1335315"/>
              <a:gd name="connsiteY6" fmla="*/ 480501 h 988692"/>
              <a:gd name="connsiteX7" fmla="*/ 261258 w 1335315"/>
              <a:gd name="connsiteY7" fmla="*/ 553072 h 988692"/>
              <a:gd name="connsiteX8" fmla="*/ 275772 w 1335315"/>
              <a:gd name="connsiteY8" fmla="*/ 596615 h 988692"/>
              <a:gd name="connsiteX9" fmla="*/ 290286 w 1335315"/>
              <a:gd name="connsiteY9" fmla="*/ 654672 h 988692"/>
              <a:gd name="connsiteX10" fmla="*/ 319315 w 1335315"/>
              <a:gd name="connsiteY10" fmla="*/ 741758 h 988692"/>
              <a:gd name="connsiteX11" fmla="*/ 348343 w 1335315"/>
              <a:gd name="connsiteY11" fmla="*/ 712730 h 988692"/>
              <a:gd name="connsiteX12" fmla="*/ 377372 w 1335315"/>
              <a:gd name="connsiteY12" fmla="*/ 669187 h 988692"/>
              <a:gd name="connsiteX13" fmla="*/ 420915 w 1335315"/>
              <a:gd name="connsiteY13" fmla="*/ 451472 h 988692"/>
              <a:gd name="connsiteX14" fmla="*/ 449943 w 1335315"/>
              <a:gd name="connsiteY14" fmla="*/ 364387 h 988692"/>
              <a:gd name="connsiteX15" fmla="*/ 551543 w 1335315"/>
              <a:gd name="connsiteY15" fmla="*/ 407930 h 988692"/>
              <a:gd name="connsiteX16" fmla="*/ 580572 w 1335315"/>
              <a:gd name="connsiteY16" fmla="*/ 451472 h 988692"/>
              <a:gd name="connsiteX17" fmla="*/ 624115 w 1335315"/>
              <a:gd name="connsiteY17" fmla="*/ 596615 h 988692"/>
              <a:gd name="connsiteX18" fmla="*/ 711200 w 1335315"/>
              <a:gd name="connsiteY18" fmla="*/ 683701 h 988692"/>
              <a:gd name="connsiteX19" fmla="*/ 725715 w 1335315"/>
              <a:gd name="connsiteY19" fmla="*/ 727244 h 988692"/>
              <a:gd name="connsiteX20" fmla="*/ 798286 w 1335315"/>
              <a:gd name="connsiteY20" fmla="*/ 814330 h 988692"/>
              <a:gd name="connsiteX21" fmla="*/ 812800 w 1335315"/>
              <a:gd name="connsiteY21" fmla="*/ 901415 h 988692"/>
              <a:gd name="connsiteX22" fmla="*/ 841829 w 1335315"/>
              <a:gd name="connsiteY22" fmla="*/ 814330 h 988692"/>
              <a:gd name="connsiteX23" fmla="*/ 885372 w 1335315"/>
              <a:gd name="connsiteY23" fmla="*/ 495015 h 988692"/>
              <a:gd name="connsiteX24" fmla="*/ 914400 w 1335315"/>
              <a:gd name="connsiteY24" fmla="*/ 451472 h 988692"/>
              <a:gd name="connsiteX25" fmla="*/ 928915 w 1335315"/>
              <a:gd name="connsiteY25" fmla="*/ 378901 h 988692"/>
              <a:gd name="connsiteX26" fmla="*/ 943429 w 1335315"/>
              <a:gd name="connsiteY26" fmla="*/ 233758 h 988692"/>
              <a:gd name="connsiteX27" fmla="*/ 1001486 w 1335315"/>
              <a:gd name="connsiteY27" fmla="*/ 262787 h 988692"/>
              <a:gd name="connsiteX28" fmla="*/ 1103086 w 1335315"/>
              <a:gd name="connsiteY28" fmla="*/ 248272 h 988692"/>
              <a:gd name="connsiteX29" fmla="*/ 1204686 w 1335315"/>
              <a:gd name="connsiteY29" fmla="*/ 219244 h 988692"/>
              <a:gd name="connsiteX30" fmla="*/ 1233715 w 1335315"/>
              <a:gd name="connsiteY30" fmla="*/ 175701 h 988692"/>
              <a:gd name="connsiteX31" fmla="*/ 1291772 w 1335315"/>
              <a:gd name="connsiteY31" fmla="*/ 16044 h 988692"/>
              <a:gd name="connsiteX32" fmla="*/ 1335315 w 1335315"/>
              <a:gd name="connsiteY32" fmla="*/ 30558 h 988692"/>
              <a:gd name="connsiteX33" fmla="*/ 1291772 w 1335315"/>
              <a:gd name="connsiteY33" fmla="*/ 45072 h 988692"/>
              <a:gd name="connsiteX34" fmla="*/ 1204686 w 1335315"/>
              <a:gd name="connsiteY34" fmla="*/ 59587 h 988692"/>
              <a:gd name="connsiteX35" fmla="*/ 1161143 w 1335315"/>
              <a:gd name="connsiteY35" fmla="*/ 219244 h 988692"/>
              <a:gd name="connsiteX36" fmla="*/ 1117600 w 1335315"/>
              <a:gd name="connsiteY36" fmla="*/ 262787 h 988692"/>
              <a:gd name="connsiteX37" fmla="*/ 1074058 w 1335315"/>
              <a:gd name="connsiteY37" fmla="*/ 291815 h 988692"/>
              <a:gd name="connsiteX38" fmla="*/ 986972 w 1335315"/>
              <a:gd name="connsiteY38" fmla="*/ 320844 h 988692"/>
              <a:gd name="connsiteX39" fmla="*/ 1030515 w 1335315"/>
              <a:gd name="connsiteY39" fmla="*/ 306330 h 988692"/>
              <a:gd name="connsiteX40" fmla="*/ 1103086 w 1335315"/>
              <a:gd name="connsiteY40" fmla="*/ 248272 h 988692"/>
              <a:gd name="connsiteX41" fmla="*/ 1146629 w 1335315"/>
              <a:gd name="connsiteY41" fmla="*/ 161187 h 988692"/>
              <a:gd name="connsiteX42" fmla="*/ 1175658 w 1335315"/>
              <a:gd name="connsiteY42" fmla="*/ 117644 h 988692"/>
              <a:gd name="connsiteX43" fmla="*/ 1190172 w 1335315"/>
              <a:gd name="connsiteY43" fmla="*/ 30558 h 988692"/>
              <a:gd name="connsiteX44" fmla="*/ 1262743 w 1335315"/>
              <a:gd name="connsiteY44" fmla="*/ 1530 h 98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5315" h="988692">
                <a:moveTo>
                  <a:pt x="0" y="16044"/>
                </a:moveTo>
                <a:cubicBezTo>
                  <a:pt x="14514" y="25720"/>
                  <a:pt x="27510" y="38200"/>
                  <a:pt x="43543" y="45072"/>
                </a:cubicBezTo>
                <a:cubicBezTo>
                  <a:pt x="61878" y="52930"/>
                  <a:pt x="85002" y="48522"/>
                  <a:pt x="101600" y="59587"/>
                </a:cubicBezTo>
                <a:cubicBezTo>
                  <a:pt x="116114" y="69263"/>
                  <a:pt x="121974" y="87984"/>
                  <a:pt x="130629" y="103130"/>
                </a:cubicBezTo>
                <a:cubicBezTo>
                  <a:pt x="157751" y="150593"/>
                  <a:pt x="167949" y="181915"/>
                  <a:pt x="188686" y="233758"/>
                </a:cubicBezTo>
                <a:cubicBezTo>
                  <a:pt x="198362" y="282139"/>
                  <a:pt x="202113" y="332094"/>
                  <a:pt x="217715" y="378901"/>
                </a:cubicBezTo>
                <a:cubicBezTo>
                  <a:pt x="233879" y="427393"/>
                  <a:pt x="234592" y="425823"/>
                  <a:pt x="246743" y="480501"/>
                </a:cubicBezTo>
                <a:cubicBezTo>
                  <a:pt x="252095" y="504583"/>
                  <a:pt x="255275" y="529139"/>
                  <a:pt x="261258" y="553072"/>
                </a:cubicBezTo>
                <a:cubicBezTo>
                  <a:pt x="264969" y="567915"/>
                  <a:pt x="271569" y="581904"/>
                  <a:pt x="275772" y="596615"/>
                </a:cubicBezTo>
                <a:cubicBezTo>
                  <a:pt x="281252" y="615795"/>
                  <a:pt x="284554" y="635565"/>
                  <a:pt x="290286" y="654672"/>
                </a:cubicBezTo>
                <a:cubicBezTo>
                  <a:pt x="299079" y="683980"/>
                  <a:pt x="319315" y="741758"/>
                  <a:pt x="319315" y="741758"/>
                </a:cubicBezTo>
                <a:cubicBezTo>
                  <a:pt x="346751" y="988692"/>
                  <a:pt x="321298" y="838938"/>
                  <a:pt x="348343" y="712730"/>
                </a:cubicBezTo>
                <a:cubicBezTo>
                  <a:pt x="351998" y="695673"/>
                  <a:pt x="367696" y="683701"/>
                  <a:pt x="377372" y="669187"/>
                </a:cubicBezTo>
                <a:cubicBezTo>
                  <a:pt x="445248" y="465553"/>
                  <a:pt x="367234" y="719875"/>
                  <a:pt x="420915" y="451472"/>
                </a:cubicBezTo>
                <a:cubicBezTo>
                  <a:pt x="426916" y="421468"/>
                  <a:pt x="449943" y="364387"/>
                  <a:pt x="449943" y="364387"/>
                </a:cubicBezTo>
                <a:cubicBezTo>
                  <a:pt x="494359" y="375491"/>
                  <a:pt x="518130" y="374518"/>
                  <a:pt x="551543" y="407930"/>
                </a:cubicBezTo>
                <a:cubicBezTo>
                  <a:pt x="563878" y="420265"/>
                  <a:pt x="570896" y="436958"/>
                  <a:pt x="580572" y="451472"/>
                </a:cubicBezTo>
                <a:cubicBezTo>
                  <a:pt x="591544" y="528278"/>
                  <a:pt x="579173" y="546055"/>
                  <a:pt x="624115" y="596615"/>
                </a:cubicBezTo>
                <a:cubicBezTo>
                  <a:pt x="651389" y="627298"/>
                  <a:pt x="711200" y="683701"/>
                  <a:pt x="711200" y="683701"/>
                </a:cubicBezTo>
                <a:cubicBezTo>
                  <a:pt x="716038" y="698215"/>
                  <a:pt x="718873" y="713560"/>
                  <a:pt x="725715" y="727244"/>
                </a:cubicBezTo>
                <a:cubicBezTo>
                  <a:pt x="745923" y="767661"/>
                  <a:pt x="766184" y="782228"/>
                  <a:pt x="798286" y="814330"/>
                </a:cubicBezTo>
                <a:cubicBezTo>
                  <a:pt x="803124" y="843358"/>
                  <a:pt x="783371" y="901415"/>
                  <a:pt x="812800" y="901415"/>
                </a:cubicBezTo>
                <a:cubicBezTo>
                  <a:pt x="843399" y="901415"/>
                  <a:pt x="841829" y="814330"/>
                  <a:pt x="841829" y="814330"/>
                </a:cubicBezTo>
                <a:cubicBezTo>
                  <a:pt x="844209" y="776243"/>
                  <a:pt x="837356" y="567041"/>
                  <a:pt x="885372" y="495015"/>
                </a:cubicBezTo>
                <a:lnTo>
                  <a:pt x="914400" y="451472"/>
                </a:lnTo>
                <a:cubicBezTo>
                  <a:pt x="919238" y="427282"/>
                  <a:pt x="925655" y="403354"/>
                  <a:pt x="928915" y="378901"/>
                </a:cubicBezTo>
                <a:cubicBezTo>
                  <a:pt x="935341" y="330705"/>
                  <a:pt x="917659" y="274990"/>
                  <a:pt x="943429" y="233758"/>
                </a:cubicBezTo>
                <a:cubicBezTo>
                  <a:pt x="954896" y="215410"/>
                  <a:pt x="982134" y="253111"/>
                  <a:pt x="1001486" y="262787"/>
                </a:cubicBezTo>
                <a:cubicBezTo>
                  <a:pt x="1035353" y="257949"/>
                  <a:pt x="1069427" y="254392"/>
                  <a:pt x="1103086" y="248272"/>
                </a:cubicBezTo>
                <a:cubicBezTo>
                  <a:pt x="1143182" y="240982"/>
                  <a:pt x="1167378" y="231680"/>
                  <a:pt x="1204686" y="219244"/>
                </a:cubicBezTo>
                <a:cubicBezTo>
                  <a:pt x="1214362" y="204730"/>
                  <a:pt x="1229793" y="192698"/>
                  <a:pt x="1233715" y="175701"/>
                </a:cubicBezTo>
                <a:cubicBezTo>
                  <a:pt x="1272470" y="7762"/>
                  <a:pt x="1194953" y="48316"/>
                  <a:pt x="1291772" y="16044"/>
                </a:cubicBezTo>
                <a:cubicBezTo>
                  <a:pt x="1306286" y="20882"/>
                  <a:pt x="1335315" y="15259"/>
                  <a:pt x="1335315" y="30558"/>
                </a:cubicBezTo>
                <a:cubicBezTo>
                  <a:pt x="1335315" y="45857"/>
                  <a:pt x="1306707" y="41753"/>
                  <a:pt x="1291772" y="45072"/>
                </a:cubicBezTo>
                <a:cubicBezTo>
                  <a:pt x="1263044" y="51456"/>
                  <a:pt x="1233715" y="54749"/>
                  <a:pt x="1204686" y="59587"/>
                </a:cubicBezTo>
                <a:cubicBezTo>
                  <a:pt x="1199017" y="87931"/>
                  <a:pt x="1179559" y="200828"/>
                  <a:pt x="1161143" y="219244"/>
                </a:cubicBezTo>
                <a:cubicBezTo>
                  <a:pt x="1146629" y="233758"/>
                  <a:pt x="1133369" y="249646"/>
                  <a:pt x="1117600" y="262787"/>
                </a:cubicBezTo>
                <a:cubicBezTo>
                  <a:pt x="1104199" y="273954"/>
                  <a:pt x="1089998" y="284730"/>
                  <a:pt x="1074058" y="291815"/>
                </a:cubicBezTo>
                <a:cubicBezTo>
                  <a:pt x="1046096" y="304242"/>
                  <a:pt x="1016001" y="311167"/>
                  <a:pt x="986972" y="320844"/>
                </a:cubicBezTo>
                <a:lnTo>
                  <a:pt x="1030515" y="306330"/>
                </a:lnTo>
                <a:cubicBezTo>
                  <a:pt x="1054705" y="286977"/>
                  <a:pt x="1081181" y="270177"/>
                  <a:pt x="1103086" y="248272"/>
                </a:cubicBezTo>
                <a:cubicBezTo>
                  <a:pt x="1144685" y="206673"/>
                  <a:pt x="1123018" y="208410"/>
                  <a:pt x="1146629" y="161187"/>
                </a:cubicBezTo>
                <a:cubicBezTo>
                  <a:pt x="1154430" y="145585"/>
                  <a:pt x="1165982" y="132158"/>
                  <a:pt x="1175658" y="117644"/>
                </a:cubicBezTo>
                <a:cubicBezTo>
                  <a:pt x="1180496" y="88615"/>
                  <a:pt x="1170793" y="52706"/>
                  <a:pt x="1190172" y="30558"/>
                </a:cubicBezTo>
                <a:cubicBezTo>
                  <a:pt x="1216910" y="0"/>
                  <a:pt x="1318125" y="1530"/>
                  <a:pt x="1262743" y="1530"/>
                </a:cubicBezTo>
              </a:path>
            </a:pathLst>
          </a:cu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 29"/>
          <p:cNvSpPr/>
          <p:nvPr/>
        </p:nvSpPr>
        <p:spPr>
          <a:xfrm>
            <a:off x="3000364" y="2500306"/>
            <a:ext cx="537029" cy="281715"/>
          </a:xfrm>
          <a:custGeom>
            <a:avLst/>
            <a:gdLst>
              <a:gd name="connsiteX0" fmla="*/ 0 w 537029"/>
              <a:gd name="connsiteY0" fmla="*/ 281715 h 281715"/>
              <a:gd name="connsiteX1" fmla="*/ 246743 w 537029"/>
              <a:gd name="connsiteY1" fmla="*/ 151086 h 281715"/>
              <a:gd name="connsiteX2" fmla="*/ 348343 w 537029"/>
              <a:gd name="connsiteY2" fmla="*/ 122058 h 281715"/>
              <a:gd name="connsiteX3" fmla="*/ 508000 w 537029"/>
              <a:gd name="connsiteY3" fmla="*/ 78515 h 281715"/>
              <a:gd name="connsiteX4" fmla="*/ 464458 w 537029"/>
              <a:gd name="connsiteY4" fmla="*/ 49486 h 281715"/>
              <a:gd name="connsiteX5" fmla="*/ 449943 w 537029"/>
              <a:gd name="connsiteY5" fmla="*/ 34972 h 281715"/>
              <a:gd name="connsiteX6" fmla="*/ 508000 w 537029"/>
              <a:gd name="connsiteY6" fmla="*/ 49486 h 281715"/>
              <a:gd name="connsiteX7" fmla="*/ 522515 w 537029"/>
              <a:gd name="connsiteY7" fmla="*/ 93029 h 281715"/>
              <a:gd name="connsiteX8" fmla="*/ 493486 w 537029"/>
              <a:gd name="connsiteY8" fmla="*/ 136572 h 281715"/>
              <a:gd name="connsiteX9" fmla="*/ 449943 w 537029"/>
              <a:gd name="connsiteY9" fmla="*/ 223658 h 281715"/>
              <a:gd name="connsiteX10" fmla="*/ 508000 w 537029"/>
              <a:gd name="connsiteY10" fmla="*/ 136572 h 281715"/>
              <a:gd name="connsiteX11" fmla="*/ 537029 w 537029"/>
              <a:gd name="connsiteY11" fmla="*/ 78515 h 2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029" h="281715">
                <a:moveTo>
                  <a:pt x="0" y="281715"/>
                </a:moveTo>
                <a:cubicBezTo>
                  <a:pt x="49566" y="254178"/>
                  <a:pt x="189361" y="174039"/>
                  <a:pt x="246743" y="151086"/>
                </a:cubicBezTo>
                <a:cubicBezTo>
                  <a:pt x="279446" y="138005"/>
                  <a:pt x="314679" y="132416"/>
                  <a:pt x="348343" y="122058"/>
                </a:cubicBezTo>
                <a:cubicBezTo>
                  <a:pt x="485144" y="79965"/>
                  <a:pt x="384211" y="103272"/>
                  <a:pt x="508000" y="78515"/>
                </a:cubicBezTo>
                <a:cubicBezTo>
                  <a:pt x="493486" y="68839"/>
                  <a:pt x="480398" y="56571"/>
                  <a:pt x="464458" y="49486"/>
                </a:cubicBezTo>
                <a:cubicBezTo>
                  <a:pt x="421939" y="30589"/>
                  <a:pt x="292568" y="0"/>
                  <a:pt x="449943" y="34972"/>
                </a:cubicBezTo>
                <a:cubicBezTo>
                  <a:pt x="469416" y="39299"/>
                  <a:pt x="488648" y="44648"/>
                  <a:pt x="508000" y="49486"/>
                </a:cubicBezTo>
                <a:cubicBezTo>
                  <a:pt x="512838" y="64000"/>
                  <a:pt x="525030" y="77938"/>
                  <a:pt x="522515" y="93029"/>
                </a:cubicBezTo>
                <a:cubicBezTo>
                  <a:pt x="519647" y="110236"/>
                  <a:pt x="501287" y="120970"/>
                  <a:pt x="493486" y="136572"/>
                </a:cubicBezTo>
                <a:cubicBezTo>
                  <a:pt x="433394" y="256756"/>
                  <a:pt x="533136" y="98869"/>
                  <a:pt x="449943" y="223658"/>
                </a:cubicBezTo>
                <a:cubicBezTo>
                  <a:pt x="449943" y="223658"/>
                  <a:pt x="496967" y="169670"/>
                  <a:pt x="508000" y="136572"/>
                </a:cubicBezTo>
                <a:cubicBezTo>
                  <a:pt x="524679" y="86538"/>
                  <a:pt x="511697" y="103847"/>
                  <a:pt x="537029" y="78515"/>
                </a:cubicBezTo>
              </a:path>
            </a:pathLst>
          </a:cu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00430" y="235743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1967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이후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0694" y="2285992"/>
            <a:ext cx="2180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C00000"/>
                </a:solidFill>
              </a:rPr>
              <a:t>해외투자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1965</a:t>
            </a:r>
            <a:r>
              <a:rPr lang="ko-KR" altLang="en-US" dirty="0" smtClean="0">
                <a:solidFill>
                  <a:srgbClr val="C00000"/>
                </a:solidFill>
              </a:rPr>
              <a:t>년 </a:t>
            </a:r>
            <a:r>
              <a:rPr lang="en-US" altLang="ko-KR" dirty="0" smtClean="0">
                <a:solidFill>
                  <a:srgbClr val="C00000"/>
                </a:solidFill>
              </a:rPr>
              <a:t>10</a:t>
            </a:r>
            <a:r>
              <a:rPr lang="ko-KR" altLang="en-US" dirty="0" err="1" smtClean="0">
                <a:solidFill>
                  <a:srgbClr val="C00000"/>
                </a:solidFill>
              </a:rPr>
              <a:t>억달러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en-US" altLang="ko-KR" dirty="0" smtClean="0">
                <a:solidFill>
                  <a:srgbClr val="C00000"/>
                </a:solidFill>
              </a:rPr>
              <a:t>1970</a:t>
            </a:r>
            <a:r>
              <a:rPr lang="ko-KR" altLang="en-US" dirty="0" smtClean="0">
                <a:solidFill>
                  <a:srgbClr val="C00000"/>
                </a:solidFill>
              </a:rPr>
              <a:t>년대 </a:t>
            </a:r>
            <a:r>
              <a:rPr lang="en-US" altLang="ko-KR" dirty="0" smtClean="0">
                <a:solidFill>
                  <a:srgbClr val="C00000"/>
                </a:solidFill>
              </a:rPr>
              <a:t>36</a:t>
            </a:r>
            <a:r>
              <a:rPr lang="ko-KR" altLang="en-US" dirty="0" err="1" smtClean="0">
                <a:solidFill>
                  <a:srgbClr val="C00000"/>
                </a:solidFill>
              </a:rPr>
              <a:t>억달러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28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907704" y="2996952"/>
            <a:ext cx="5256584" cy="864096"/>
            <a:chOff x="2411760" y="2996952"/>
            <a:chExt cx="5256584" cy="864096"/>
          </a:xfrm>
        </p:grpSpPr>
        <p:sp>
          <p:nvSpPr>
            <p:cNvPr id="8" name="직사각형 7"/>
            <p:cNvSpPr/>
            <p:nvPr/>
          </p:nvSpPr>
          <p:spPr>
            <a:xfrm>
              <a:off x="2411760" y="2996952"/>
              <a:ext cx="4320480" cy="864096"/>
            </a:xfrm>
            <a:prstGeom prst="rect">
              <a:avLst/>
            </a:prstGeom>
            <a:noFill/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0800000">
              <a:off x="6142223" y="3263606"/>
              <a:ext cx="376041" cy="338438"/>
            </a:xfrm>
            <a:prstGeom prst="triangle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732240" y="2996952"/>
              <a:ext cx="936104" cy="864096"/>
            </a:xfrm>
            <a:prstGeom prst="rect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>
            <a:stCxn id="12" idx="5"/>
          </p:cNvCxnSpPr>
          <p:nvPr/>
        </p:nvCxnSpPr>
        <p:spPr>
          <a:xfrm>
            <a:off x="6759521" y="3481033"/>
            <a:ext cx="153301" cy="16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6473909" y="3195421"/>
            <a:ext cx="334615" cy="3346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3347864" y="30689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37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836712"/>
            <a:ext cx="158417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8596" y="1571612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일본적 경제시스템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제도</a:t>
            </a:r>
            <a:r>
              <a:rPr lang="en-US" altLang="ko-KR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관행 </a:t>
            </a:r>
            <a:endParaRPr lang="ko-KR" altLang="en-US" sz="20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2428868"/>
            <a:ext cx="78021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기업의 계열간 주식상호보유로 나타나는 기업그룹의 존재</a:t>
            </a:r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연공임금</a:t>
            </a:r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종신고용의 고용시스템</a:t>
            </a:r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err="1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메인뱅크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 및 고정적인 </a:t>
            </a:r>
            <a:r>
              <a:rPr lang="ko-KR" altLang="en-US" sz="2000" dirty="0" err="1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주간사증권을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 중심으로 한 금융중개 시스템</a:t>
            </a:r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경제 </a:t>
            </a:r>
            <a:r>
              <a:rPr lang="ko-KR" altLang="en-US" sz="2000" dirty="0" err="1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여러분야에서</a:t>
            </a:r>
            <a:r>
              <a:rPr lang="ko-KR" altLang="en-US" sz="2000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 보여지는 세심한 </a:t>
            </a:r>
            <a:r>
              <a:rPr lang="ko-KR" altLang="en-US" sz="2000" dirty="0" err="1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공적규제</a:t>
            </a:r>
            <a:endParaRPr lang="ko-KR" altLang="en-US" sz="2000" dirty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35896" y="836712"/>
            <a:ext cx="158417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1936732" y="2996952"/>
            <a:ext cx="5256584" cy="864096"/>
            <a:chOff x="2411760" y="2996952"/>
            <a:chExt cx="5256584" cy="864096"/>
          </a:xfrm>
        </p:grpSpPr>
        <p:sp>
          <p:nvSpPr>
            <p:cNvPr id="8" name="직사각형 7"/>
            <p:cNvSpPr/>
            <p:nvPr/>
          </p:nvSpPr>
          <p:spPr>
            <a:xfrm>
              <a:off x="2411760" y="2996952"/>
              <a:ext cx="4320480" cy="864096"/>
            </a:xfrm>
            <a:prstGeom prst="rect">
              <a:avLst/>
            </a:prstGeom>
            <a:noFill/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0800000">
              <a:off x="6142223" y="3263606"/>
              <a:ext cx="376041" cy="338438"/>
            </a:xfrm>
            <a:prstGeom prst="triangle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732240" y="2996952"/>
              <a:ext cx="936104" cy="864096"/>
            </a:xfrm>
            <a:prstGeom prst="rect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>
            <a:stCxn id="12" idx="5"/>
          </p:cNvCxnSpPr>
          <p:nvPr/>
        </p:nvCxnSpPr>
        <p:spPr>
          <a:xfrm>
            <a:off x="6759521" y="3481033"/>
            <a:ext cx="153301" cy="16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6473909" y="3195421"/>
            <a:ext cx="334615" cy="3346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3059832" y="306896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7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/>
        </p:nvSpPr>
        <p:spPr>
          <a:xfrm>
            <a:off x="690922" y="1024721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6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오일 쇼크</a:t>
            </a:r>
            <a:r>
              <a:rPr lang="en-US" altLang="ko-KR" sz="6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6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115616" y="2420888"/>
            <a:ext cx="6912768" cy="25202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1973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년과 </a:t>
            </a:r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1978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sz="24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두차례에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걸쳐있었던 석유 공급의 부족과 가격 폭등으로 </a:t>
            </a:r>
            <a:endParaRPr lang="en-US" altLang="ko-KR" sz="24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인한 세계경제의 </a:t>
            </a:r>
            <a:r>
              <a:rPr lang="ko-KR" altLang="en-US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혼란</a:t>
            </a:r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4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cfile23.uf.tistory.com/image/1917A1024B40FAB829D62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26220"/>
            <a:ext cx="3960440" cy="37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file22.uf.tistory.com/image/117CB1014B40FACE0ED45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45" y="1053770"/>
            <a:ext cx="4086225" cy="37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1049322" y="5013176"/>
            <a:ext cx="6534947" cy="15121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배럴당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달러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59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프로였던 원유값은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년만에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달러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65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센트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배 가까이 올려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막대한 경제 피해를 입음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327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 descr="http://www.elecreview.co.kr/Photo/20121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" y="1118294"/>
            <a:ext cx="3559823" cy="26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사용자 삽입 이미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8294"/>
            <a:ext cx="4163379" cy="27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http://postfiles10.naver.net/20130926_297/sugar1sugar2_138018357542528KsR_JPEG/1.jpg?type=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" y="3970824"/>
            <a:ext cx="3559823" cy="23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www.elecreview.co.kr/Photo/201212009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6108"/>
            <a:ext cx="4163379" cy="23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05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6"/>
          <p:cNvSpPr>
            <a:spLocks noGrp="1"/>
          </p:cNvSpPr>
          <p:nvPr/>
        </p:nvSpPr>
        <p:spPr>
          <a:xfrm>
            <a:off x="125760" y="1012021"/>
            <a:ext cx="8892479" cy="1498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ko-KR" altLang="en-US" sz="32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당시 석유중심의 산업 구조를 갖고 있던 일본은</a:t>
            </a:r>
            <a:r>
              <a:rPr lang="en-US" altLang="ko-KR" sz="32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32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99592" y="2510199"/>
            <a:ext cx="7464698" cy="3079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석유 </a:t>
            </a:r>
            <a:r>
              <a:rPr lang="ko-KR" altLang="en-US" sz="40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판매자들의</a:t>
            </a:r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매석</a:t>
            </a:r>
            <a:r>
              <a:rPr lang="en-US" altLang="ko-KR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40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소비자들의 </a:t>
            </a:r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사재기 현상으로 석유뿐 아니라 물가가 천정부지로 올라가게 됨</a:t>
            </a:r>
            <a:r>
              <a:rPr lang="en-US" altLang="ko-KR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40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14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"/>
          <p:cNvSpPr>
            <a:spLocks noGrp="1"/>
          </p:cNvSpPr>
          <p:nvPr/>
        </p:nvSpPr>
        <p:spPr>
          <a:xfrm>
            <a:off x="-288540" y="859571"/>
            <a:ext cx="9721080" cy="6702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석유위기가 </a:t>
            </a:r>
            <a:r>
              <a:rPr lang="ko-KR" altLang="en-US" sz="28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일어났을때</a:t>
            </a:r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일본정부는 어떻게 했는가</a:t>
            </a: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부제목 3"/>
          <p:cNvSpPr>
            <a:spLocks noGrp="1"/>
          </p:cNvSpPr>
          <p:nvPr/>
        </p:nvSpPr>
        <p:spPr>
          <a:xfrm>
            <a:off x="2195736" y="1663656"/>
            <a:ext cx="4752528" cy="4026042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1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1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1973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6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  제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차 오일쇼크로  </a:t>
            </a:r>
            <a:r>
              <a:rPr lang="en-US" altLang="ko-KR" sz="2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(sunshine plan</a:t>
            </a:r>
            <a:r>
              <a:rPr lang="en-US" altLang="ko-KR" sz="240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계획을 수립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21" name="Picture 2" descr="http://tv01.search.naver.net/ugc?t=470x180&amp;q=http://blogfiles.naver.net/20101231_149/wediweb_12937733385240FuvP_GIF/%C0%CF%BA%BB%C1%F6%BF%F8%B1%DD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4000"/>
                    </a14:imgEffect>
                    <a14:imgEffect>
                      <a14:saturation sat="90000"/>
                    </a14:imgEffect>
                    <a14:imgEffect>
                      <a14:brightnessContrast bright="2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6" y="2622679"/>
            <a:ext cx="3217821" cy="21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IE001286352_ST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78" y="2622679"/>
            <a:ext cx="3599625" cy="2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1468961" y="4730674"/>
            <a:ext cx="14761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풍</a:t>
            </a:r>
            <a:r>
              <a:rPr lang="ko-KR" altLang="en-US" sz="4000" dirty="0">
                <a:solidFill>
                  <a:schemeClr val="tx1"/>
                </a:solidFill>
              </a:rPr>
              <a:t>력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976156" y="4730675"/>
            <a:ext cx="1872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원자</a:t>
            </a:r>
            <a:r>
              <a:rPr lang="ko-KR" altLang="en-US" sz="3600" dirty="0">
                <a:solidFill>
                  <a:schemeClr val="tx1"/>
                </a:solidFill>
              </a:rPr>
              <a:t>력</a:t>
            </a:r>
          </a:p>
        </p:txBody>
      </p:sp>
      <p:sp>
        <p:nvSpPr>
          <p:cNvPr id="26" name="아래쪽 화살표 25"/>
          <p:cNvSpPr/>
          <p:nvPr/>
        </p:nvSpPr>
        <p:spPr>
          <a:xfrm>
            <a:off x="4115926" y="4514650"/>
            <a:ext cx="648072" cy="79208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339752" y="5445821"/>
            <a:ext cx="446449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석유의존도를 줄여가는 정책을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삼고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신에너지의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개발에 내용을 담은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정책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0717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http://www.kecft.or.kr/bbs/u_images/bbs_news/1018.jpg?14119946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5000"/>
                    </a14:imgEffect>
                    <a14:imgEffect>
                      <a14:brightnessContrast bright="16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7" y="1700808"/>
            <a:ext cx="58146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아래쪽 화살표 19"/>
          <p:cNvSpPr/>
          <p:nvPr/>
        </p:nvSpPr>
        <p:spPr>
          <a:xfrm>
            <a:off x="4610416" y="4581128"/>
            <a:ext cx="468052" cy="672335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412410" y="5323520"/>
            <a:ext cx="4864063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에너지용 효율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향상및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절약기술개발을 주로 하는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정책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제목 1"/>
          <p:cNvSpPr>
            <a:spLocks noGrp="1"/>
          </p:cNvSpPr>
          <p:nvPr/>
        </p:nvSpPr>
        <p:spPr>
          <a:xfrm>
            <a:off x="179512" y="1012021"/>
            <a:ext cx="87849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ko-KR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1978</a:t>
            </a:r>
            <a:r>
              <a:rPr lang="ko-KR" altLang="en-US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월 제</a:t>
            </a:r>
            <a:r>
              <a:rPr lang="en-US" altLang="ko-KR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800" dirty="0" err="1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차오일쇼크로</a:t>
            </a:r>
            <a:r>
              <a:rPr lang="ko-KR" altLang="en-US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(MOON LIGHT PLAN)</a:t>
            </a:r>
            <a:r>
              <a:rPr lang="ko-KR" altLang="en-US" sz="280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계획 수립</a:t>
            </a:r>
            <a:endParaRPr lang="ko-KR" altLang="en-US" sz="2800" dirty="0">
              <a:solidFill>
                <a:srgbClr val="517D21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209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0" y="1628800"/>
            <a:ext cx="9144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-1990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기후변화 협약 </a:t>
            </a:r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(new sunshine plan</a:t>
            </a: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계획 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수립</a:t>
            </a: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8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</a:b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-2020</a:t>
            </a:r>
            <a:r>
              <a:rPr lang="ko-KR" altLang="en-US" sz="2800" dirty="0" err="1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년후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 환경을 고려하여 </a:t>
            </a:r>
            <a:r>
              <a:rPr lang="ko-KR" altLang="en-US" sz="2800" dirty="0" err="1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두계획을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통합한 종합 에너지 기술개발 계획</a:t>
            </a: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28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</a:br>
            <a:r>
              <a:rPr lang="en-US" altLang="ko-KR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-2020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년까지 </a:t>
            </a:r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조 </a:t>
            </a:r>
            <a:r>
              <a:rPr lang="en-US" altLang="ko-KR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5500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엔 을 </a:t>
            </a:r>
            <a:r>
              <a:rPr lang="ko-KR" altLang="en-US" sz="2800" dirty="0" err="1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투자계획중</a:t>
            </a:r>
            <a:endParaRPr lang="ko-KR" altLang="en-US" sz="2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100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836712"/>
            <a:ext cx="122413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FA4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패전 후</a:t>
            </a: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FA4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FA4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일본 경제의 특징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FA452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9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아래쪽 화살표 설명선 19"/>
          <p:cNvSpPr/>
          <p:nvPr/>
        </p:nvSpPr>
        <p:spPr>
          <a:xfrm>
            <a:off x="1071538" y="2143116"/>
            <a:ext cx="1428760" cy="1071570"/>
          </a:xfrm>
          <a:prstGeom prst="downArrowCallout">
            <a:avLst/>
          </a:prstGeom>
          <a:solidFill>
            <a:schemeClr val="bg1"/>
          </a:solidFill>
          <a:ln>
            <a:solidFill>
              <a:srgbClr val="517D2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한국 전쟁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" name="왼쪽/위쪽 화살표 20"/>
          <p:cNvSpPr/>
          <p:nvPr/>
        </p:nvSpPr>
        <p:spPr>
          <a:xfrm rot="2464641">
            <a:off x="4917378" y="4147682"/>
            <a:ext cx="1738136" cy="1702455"/>
          </a:xfrm>
          <a:prstGeom prst="leftUpArrow">
            <a:avLst/>
          </a:prstGeom>
          <a:solidFill>
            <a:schemeClr val="bg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4643438" y="5929330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7FA452"/>
                </a:solidFill>
                <a:latin typeface="HY강B" pitchFamily="18" charset="-127"/>
                <a:ea typeface="HY강B" pitchFamily="18" charset="-127"/>
              </a:rPr>
              <a:t>사업을 위한 악순환</a:t>
            </a:r>
            <a:endParaRPr lang="ko-KR" altLang="en-US" sz="2000" b="1" dirty="0">
              <a:solidFill>
                <a:srgbClr val="7FA452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5" y="2318209"/>
            <a:ext cx="33123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http://www.sisapress.com/news/photo/200606/4654_6923_7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5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63" y="2318208"/>
            <a:ext cx="381642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/>
        </p:nvSpPr>
        <p:spPr>
          <a:xfrm>
            <a:off x="711796" y="906543"/>
            <a:ext cx="7467600" cy="778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오일 쇼크로 일본경제에 </a:t>
            </a:r>
            <a:r>
              <a:rPr lang="ko-KR" altLang="en-US" sz="36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미친영향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3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74974" y="1588911"/>
            <a:ext cx="1656184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농업</a:t>
            </a:r>
            <a:endParaRPr lang="ko-KR" altLang="en-US" sz="36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982471" y="1764859"/>
            <a:ext cx="237626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차대전이후</a:t>
            </a:r>
            <a:endParaRPr lang="ko-KR" altLang="en-US" sz="2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4013548" y="3373767"/>
            <a:ext cx="864096" cy="79208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164771" y="1674106"/>
            <a:ext cx="1872208" cy="477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중화</a:t>
            </a:r>
            <a:r>
              <a:rPr lang="ko-KR" altLang="en-US" sz="36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학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683406" y="5316883"/>
            <a:ext cx="5885841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석유 의존도 </a:t>
            </a:r>
            <a:r>
              <a:rPr lang="en-US" altLang="ko-KR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99</a:t>
            </a:r>
            <a:r>
              <a:rPr lang="ko-KR" altLang="en-US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프로이던 일본 경제에 </a:t>
            </a:r>
            <a:r>
              <a:rPr lang="ko-KR" altLang="en-US" sz="32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큰타격을</a:t>
            </a:r>
            <a:r>
              <a:rPr lang="ko-KR" altLang="en-US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줌</a:t>
            </a:r>
            <a:r>
              <a:rPr lang="en-US" altLang="ko-KR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32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209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모서리가 둥근 직사각형 15"/>
          <p:cNvSpPr/>
          <p:nvPr/>
        </p:nvSpPr>
        <p:spPr>
          <a:xfrm>
            <a:off x="2011172" y="4905164"/>
            <a:ext cx="54411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재파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노믹스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일본적 경제정책</a:t>
            </a:r>
            <a:endParaRPr lang="ko-KR" altLang="en-US" sz="28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3669" y="1012021"/>
            <a:ext cx="590465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4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이를 계기로 정부는</a:t>
            </a:r>
            <a:r>
              <a:rPr lang="en-US" altLang="ko-KR" sz="4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48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979488" y="2420888"/>
            <a:ext cx="1656184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8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신기술개</a:t>
            </a:r>
            <a:r>
              <a:rPr lang="ko-KR" altLang="en-US" sz="28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발</a:t>
            </a:r>
          </a:p>
        </p:txBody>
      </p:sp>
      <p:sp>
        <p:nvSpPr>
          <p:cNvPr id="21" name="오른쪽 화살표 20"/>
          <p:cNvSpPr/>
          <p:nvPr/>
        </p:nvSpPr>
        <p:spPr>
          <a:xfrm>
            <a:off x="3227805" y="2600908"/>
            <a:ext cx="1008112" cy="64807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colorTemperature colorTemp="10750"/>
                    </a14:imgEffect>
                    <a14:imgEffect>
                      <a14:brightnessContrast bright="-36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0243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92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/>
        </p:nvSpPr>
        <p:spPr>
          <a:xfrm>
            <a:off x="460308" y="1012021"/>
            <a:ext cx="6400800" cy="93610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1" hangingPunct="1">
              <a:lnSpc>
                <a:spcPts val="4500"/>
              </a:lnSpc>
              <a:spcBef>
                <a:spcPct val="0"/>
              </a:spcBef>
              <a:buNone/>
              <a:defRPr kumimoji="0" sz="4000" b="1" kern="1200" cap="all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5400" b="0" dirty="0" smtClean="0">
                <a:solidFill>
                  <a:srgbClr val="517D21"/>
                </a:solidFill>
                <a:effectLst/>
                <a:latin typeface="HY강B" pitchFamily="18" charset="-127"/>
                <a:ea typeface="HY강B" pitchFamily="18" charset="-127"/>
              </a:rPr>
              <a:t>일본 거품경제</a:t>
            </a:r>
            <a:endParaRPr lang="ko-KR" altLang="en-US" sz="5400" b="0" dirty="0">
              <a:solidFill>
                <a:srgbClr val="517D21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11560" y="1948125"/>
            <a:ext cx="7632848" cy="38884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1986~1991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부동산과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주식가격이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증가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-2003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주식가격이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폭락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-2007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금융위기에 타격을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받은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불경기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무역지수가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발생하였고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엔화의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가치가 높아짐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ctr"/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7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upload.wikimedia.org/wikipedia/commons/thumb/6/65/Rock_Center_New_York_City_TauntingPanda_Jan_17_2005.jpg/300px-Rock_Center_New_York_City_TauntingPanda_Jan_17_2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9" y="1043551"/>
            <a:ext cx="4793131" cy="31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아래쪽 화살표 18"/>
          <p:cNvSpPr/>
          <p:nvPr/>
        </p:nvSpPr>
        <p:spPr>
          <a:xfrm>
            <a:off x="3863898" y="4222996"/>
            <a:ext cx="1152128" cy="86409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48202" y="5109742"/>
            <a:ext cx="5783520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1989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미쓰비시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지소가 약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2000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억엔으로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구입한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록펠러센터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당시 일본기업에 의한 국외부동산 구매의 상징이 되었음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6746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5"/>
          <p:cNvSpPr>
            <a:spLocks noGrp="1"/>
          </p:cNvSpPr>
          <p:nvPr/>
        </p:nvSpPr>
        <p:spPr>
          <a:xfrm>
            <a:off x="795536" y="2348880"/>
            <a:ext cx="7592888" cy="2304256"/>
          </a:xfrm>
          <a:prstGeom prst="rect">
            <a:avLst/>
          </a:prstGeom>
        </p:spPr>
        <p:txBody>
          <a:bodyPr anchor="b">
            <a:noAutofit/>
          </a:bodyPr>
          <a:lstStyle>
            <a:lvl1pPr marL="18288" indent="0" algn="l" rtl="0" eaLnBrk="1" latinLnBrk="1" hangingPunct="1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1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1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1955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년에서 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1973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19</a:t>
            </a:r>
            <a:r>
              <a:rPr lang="ko-KR" altLang="en-US" sz="36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년동안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일본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실</a:t>
            </a:r>
            <a:endParaRPr lang="en-US" altLang="ko-KR" sz="3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질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경제 성장률은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9.1%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3600" dirty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미국의 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%,</a:t>
            </a:r>
          </a:p>
          <a:p>
            <a:endParaRPr lang="en-US" altLang="ko-KR" sz="3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유럽의 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5%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보다 약 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배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~3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배 높은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성</a:t>
            </a:r>
            <a:endParaRPr lang="en-US" altLang="ko-KR" sz="3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장률을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보임</a:t>
            </a:r>
            <a:r>
              <a:rPr lang="en-US" altLang="ko-KR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3600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600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sz="36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01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i2.media.daumcdn.net/svc/image/U03/news/200807/12/yonhap/20080712143413.396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85" y="905645"/>
            <a:ext cx="6131553" cy="26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아래쪽 화살표 18"/>
          <p:cNvSpPr/>
          <p:nvPr/>
        </p:nvSpPr>
        <p:spPr>
          <a:xfrm>
            <a:off x="3811144" y="3598835"/>
            <a:ext cx="1257634" cy="75137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74185" y="4653136"/>
            <a:ext cx="6591465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1964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도쿄올림픽을 성황리에 주최하는 모습을 보임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제적뿐 아니라 정치적으로도 명실상부 세계상위수준의 국가로 진입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8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297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아래쪽 화살표 15"/>
          <p:cNvSpPr/>
          <p:nvPr/>
        </p:nvSpPr>
        <p:spPr>
          <a:xfrm>
            <a:off x="3921111" y="4077072"/>
            <a:ext cx="1296144" cy="79208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151265" y="4869160"/>
            <a:ext cx="6841471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연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1.4%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가 넘는 인구 성장률을 누르고 있음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경제 성장을 통해 국민들의 교육수준이 급격히 성장함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시장에 </a:t>
            </a:r>
            <a:r>
              <a:rPr lang="ko-KR" altLang="en-US" sz="20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질좋은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인력이 유입되기 시작함</a:t>
            </a:r>
            <a:endParaRPr lang="ko-KR" altLang="en-US" sz="20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" name="Picture 4" descr="https://encrypted-tbn0.gstatic.com/images?q=tbn:ANd9GcQ38fRDtCLQHwl6Oox0t5w4k3eycilqh_dL5sB5j0Sz_kF-l0C8-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44" y="1152377"/>
            <a:ext cx="5268478" cy="27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66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20072" y="836712"/>
            <a:ext cx="1512168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s://encrypted-tbn3.gstatic.com/images?q=tbn:ANd9GcTHNKZC5ljPhTO-pCcnQokVAz2fiUNwUZ7nT3JTK1IkySBgjCoCB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1674"/>
            <a:ext cx="6000023" cy="29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모서리가 둥근 직사각형 18"/>
          <p:cNvSpPr/>
          <p:nvPr/>
        </p:nvSpPr>
        <p:spPr>
          <a:xfrm>
            <a:off x="273582" y="4690333"/>
            <a:ext cx="8964488" cy="15636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일본의 </a:t>
            </a:r>
            <a:r>
              <a:rPr lang="ko-KR" altLang="en-US" sz="20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고도성장중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1970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중반부터 불안하기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시작 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지속적인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성장의 흐름을 놓치지 않기 위해 고정 환율제를 바탕으로 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경제 발전을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도모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-1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달러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=250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 하던 환율이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달러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=149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엔으로 하루아침에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엔화강세로</a:t>
            </a:r>
            <a:r>
              <a:rPr lang="en-US" altLang="ko-KR" sz="20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뒤바뀜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십수년간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10%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에 가까웠던 성장을 </a:t>
            </a:r>
            <a:r>
              <a:rPr lang="ko-KR" altLang="en-US" sz="20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이룬경제가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마이너스 성장을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기록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4484614" y="3909068"/>
            <a:ext cx="943824" cy="43782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3587493" y="4252513"/>
            <a:ext cx="842700" cy="43782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93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1936732" y="2996952"/>
            <a:ext cx="5256584" cy="864096"/>
            <a:chOff x="2411760" y="2996952"/>
            <a:chExt cx="5256584" cy="864096"/>
          </a:xfrm>
        </p:grpSpPr>
        <p:sp>
          <p:nvSpPr>
            <p:cNvPr id="8" name="직사각형 7"/>
            <p:cNvSpPr/>
            <p:nvPr/>
          </p:nvSpPr>
          <p:spPr>
            <a:xfrm>
              <a:off x="2411760" y="2996952"/>
              <a:ext cx="4320480" cy="864096"/>
            </a:xfrm>
            <a:prstGeom prst="rect">
              <a:avLst/>
            </a:prstGeom>
            <a:noFill/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0800000">
              <a:off x="6142223" y="3263606"/>
              <a:ext cx="376041" cy="338438"/>
            </a:xfrm>
            <a:prstGeom prst="triangle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732240" y="2996952"/>
              <a:ext cx="936104" cy="864096"/>
            </a:xfrm>
            <a:prstGeom prst="rect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>
            <a:stCxn id="12" idx="5"/>
          </p:cNvCxnSpPr>
          <p:nvPr/>
        </p:nvCxnSpPr>
        <p:spPr>
          <a:xfrm>
            <a:off x="6759521" y="3481033"/>
            <a:ext cx="153301" cy="16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6473909" y="3195421"/>
            <a:ext cx="334615" cy="3346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1979712" y="306896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7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32240" y="836712"/>
            <a:ext cx="1728192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현재 일본의 경제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9" name="내용 개체 틀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001056" cy="431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836712"/>
            <a:ext cx="122413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5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인명 경시적 경제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9" name="그림 18" descr="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9055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32240" y="836712"/>
            <a:ext cx="1728192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구조적 문제점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" name="그림 19" descr="30576191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4762500" cy="3333750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 rot="10800000" flipV="1">
            <a:off x="4714876" y="2071678"/>
            <a:ext cx="1285884" cy="285752"/>
          </a:xfrm>
          <a:prstGeom prst="straightConnector1">
            <a:avLst/>
          </a:prstGeom>
          <a:ln>
            <a:solidFill>
              <a:srgbClr val="517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0760" y="1714488"/>
            <a:ext cx="26629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잃어버린 </a:t>
            </a:r>
            <a:r>
              <a:rPr lang="en-US" altLang="ko-KR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20</a:t>
            </a:r>
            <a:r>
              <a:rPr lang="ko-KR" altLang="en-US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?</a:t>
            </a:r>
            <a:endParaRPr lang="ko-KR" altLang="en-US" sz="2800" b="1" dirty="0">
              <a:ln w="12700">
                <a:solidFill>
                  <a:srgbClr val="517D2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5786454"/>
            <a:ext cx="831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긍정적인 소식</a:t>
            </a:r>
            <a:r>
              <a:rPr lang="en-US" altLang="ko-KR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b="1" dirty="0" err="1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닛케이</a:t>
            </a:r>
            <a:r>
              <a:rPr lang="ko-KR" altLang="en-US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지수</a:t>
            </a:r>
            <a:r>
              <a:rPr lang="en-US" altLang="ko-KR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n w="12700">
                  <a:solidFill>
                    <a:srgbClr val="517D2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부동산 가격은 안정적</a:t>
            </a:r>
            <a:endParaRPr lang="ko-KR" altLang="en-US" sz="2800" b="1" dirty="0">
              <a:ln w="12700">
                <a:solidFill>
                  <a:srgbClr val="517D2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32240" y="836712"/>
            <a:ext cx="1728192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2656"/>
            <a:ext cx="9180512" cy="6192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4792493"/>
            <a:ext cx="452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7FA452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-윤고딕330" pitchFamily="18" charset="-127"/>
                <a:ea typeface="-윤고딕330" pitchFamily="18" charset="-127"/>
              </a:rPr>
              <a:t>T</a:t>
            </a:r>
            <a:r>
              <a:rPr lang="en-US" altLang="ko-KR" sz="7200" b="1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-윤고딕330" pitchFamily="18" charset="-127"/>
                <a:ea typeface="-윤고딕330" pitchFamily="18" charset="-127"/>
              </a:rPr>
              <a:t>hank you</a:t>
            </a:r>
            <a:endParaRPr lang="ko-KR" altLang="en-US" sz="54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4749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836712"/>
            <a:ext cx="122413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경제 부흥의 시작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26" name="내용 개체 틀 5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836712"/>
            <a:ext cx="122413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철의 장막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9" name="그림 18" descr="1304047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0" y="1571612"/>
            <a:ext cx="4319244" cy="2908741"/>
          </a:xfrm>
          <a:prstGeom prst="rect">
            <a:avLst/>
          </a:prstGeom>
        </p:spPr>
      </p:pic>
      <p:pic>
        <p:nvPicPr>
          <p:cNvPr id="20" name="그림 19" descr="10144725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785926"/>
            <a:ext cx="4214842" cy="2739647"/>
          </a:xfrm>
          <a:prstGeom prst="rect">
            <a:avLst/>
          </a:prstGeom>
        </p:spPr>
      </p:pic>
      <p:graphicFrame>
        <p:nvGraphicFramePr>
          <p:cNvPr id="21" name="다이어그램 20"/>
          <p:cNvGraphicFramePr/>
          <p:nvPr/>
        </p:nvGraphicFramePr>
        <p:xfrm>
          <a:off x="0" y="4643446"/>
          <a:ext cx="892971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84827" cy="82338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FA452"/>
          </a:solidFill>
          <a:ln>
            <a:solidFill>
              <a:srgbClr val="7FA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123728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635896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5220072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9632" y="404664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서론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4046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경제위기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9592" y="836712"/>
            <a:ext cx="1224136" cy="45719"/>
          </a:xfrm>
          <a:prstGeom prst="rect">
            <a:avLst/>
          </a:prstGeom>
          <a:solidFill>
            <a:srgbClr val="517D21"/>
          </a:solidFill>
          <a:ln>
            <a:solidFill>
              <a:srgbClr val="517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17D2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04664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일본의 경제성장</a:t>
            </a:r>
            <a:r>
              <a:rPr lang="en-US" altLang="ko-KR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0466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현재 일본의 경제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388424" y="332656"/>
            <a:ext cx="0" cy="432048"/>
          </a:xfrm>
          <a:prstGeom prst="line">
            <a:avLst/>
          </a:prstGeom>
          <a:ln>
            <a:solidFill>
              <a:srgbClr val="7FA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17D2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강B" pitchFamily="18" charset="-127"/>
                <a:ea typeface="HY강B" pitchFamily="18" charset="-127"/>
              </a:rPr>
              <a:t>철의 장막</a:t>
            </a:r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17D21"/>
              </a:solidFill>
              <a:effectLst>
                <a:outerShdw blurRad="50800" algn="tl" rotWithShape="0">
                  <a:srgbClr val="000000"/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1071538" y="1714488"/>
          <a:ext cx="6858048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위쪽 화살표 19"/>
          <p:cNvSpPr/>
          <p:nvPr/>
        </p:nvSpPr>
        <p:spPr>
          <a:xfrm>
            <a:off x="1214414" y="4286256"/>
            <a:ext cx="1928826" cy="1357322"/>
          </a:xfrm>
          <a:prstGeom prst="upArrow">
            <a:avLst/>
          </a:prstGeom>
          <a:ln>
            <a:solidFill>
              <a:srgbClr val="517D2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연설의</a:t>
            </a:r>
            <a:endParaRPr lang="en-US" altLang="ko-KR" b="1" dirty="0" smtClean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b="1" dirty="0" err="1" smtClean="0">
                <a:solidFill>
                  <a:srgbClr val="517D21"/>
                </a:solidFill>
                <a:latin typeface="HY강B" pitchFamily="18" charset="-127"/>
                <a:ea typeface="HY강B" pitchFamily="18" charset="-127"/>
              </a:rPr>
              <a:t>직접적영향</a:t>
            </a:r>
            <a:endParaRPr lang="ko-KR" altLang="en-US" b="1" dirty="0">
              <a:solidFill>
                <a:srgbClr val="517D2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82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936732" y="2996952"/>
            <a:ext cx="5256584" cy="864096"/>
            <a:chOff x="2411760" y="2996952"/>
            <a:chExt cx="5256584" cy="864096"/>
          </a:xfrm>
        </p:grpSpPr>
        <p:sp>
          <p:nvSpPr>
            <p:cNvPr id="8" name="직사각형 7"/>
            <p:cNvSpPr/>
            <p:nvPr/>
          </p:nvSpPr>
          <p:spPr>
            <a:xfrm>
              <a:off x="2411760" y="2996952"/>
              <a:ext cx="4320480" cy="864096"/>
            </a:xfrm>
            <a:prstGeom prst="rect">
              <a:avLst/>
            </a:prstGeom>
            <a:noFill/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0800000">
              <a:off x="6142223" y="3263606"/>
              <a:ext cx="376041" cy="338438"/>
            </a:xfrm>
            <a:prstGeom prst="triangle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732240" y="2996952"/>
              <a:ext cx="936104" cy="864096"/>
            </a:xfrm>
            <a:prstGeom prst="rect">
              <a:avLst/>
            </a:prstGeom>
            <a:solidFill>
              <a:srgbClr val="7FA452"/>
            </a:solidFill>
            <a:ln>
              <a:solidFill>
                <a:srgbClr val="7FA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4" name="직선 연결선 13"/>
          <p:cNvCxnSpPr>
            <a:stCxn id="12" idx="5"/>
          </p:cNvCxnSpPr>
          <p:nvPr/>
        </p:nvCxnSpPr>
        <p:spPr>
          <a:xfrm>
            <a:off x="6759521" y="3481033"/>
            <a:ext cx="153301" cy="16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6473909" y="3195421"/>
            <a:ext cx="334615" cy="33461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1907704" y="3140968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전후 일본의 경제성</a:t>
            </a:r>
            <a:r>
              <a:rPr lang="ko-KR" altLang="en-US" sz="2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장</a:t>
            </a:r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7FA452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7FA452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76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1378</Words>
  <Application>Microsoft Office PowerPoint</Application>
  <PresentationFormat>화면 슬라이드 쇼(4:3)</PresentationFormat>
  <Paragraphs>482</Paragraphs>
  <Slides>52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Office 테마</vt:lpstr>
      <vt:lpstr>PowerPoint 프레젠테이션</vt:lpstr>
      <vt:lpstr>PowerPoint 프레젠테이션</vt:lpstr>
      <vt:lpstr>PowerPoint 프레젠테이션</vt:lpstr>
      <vt:lpstr>패전 후, 일본 경제의 특징</vt:lpstr>
      <vt:lpstr>인명 경시적 경제</vt:lpstr>
      <vt:lpstr>경제 부흥의 시작</vt:lpstr>
      <vt:lpstr>철의 장막</vt:lpstr>
      <vt:lpstr>철의 장막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현재 일본의 경제</vt:lpstr>
      <vt:lpstr>구조적 문제점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user</cp:lastModifiedBy>
  <cp:revision>45</cp:revision>
  <dcterms:created xsi:type="dcterms:W3CDTF">2011-04-11T14:21:08Z</dcterms:created>
  <dcterms:modified xsi:type="dcterms:W3CDTF">2014-09-30T00:45:35Z</dcterms:modified>
</cp:coreProperties>
</file>