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embeddedFontLst>
    <p:embeddedFont>
      <p:font typeface="맑은 고딕" pitchFamily="50" charset="-127"/>
      <p:regular r:id="rId34"/>
      <p:bold r:id="rId35"/>
    </p:embeddedFont>
    <p:embeddedFont>
      <p:font typeface="DX새날B" pitchFamily="18" charset="-127"/>
      <p:regular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extLs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85"/>
    <p:restoredTop sz="96359"/>
  </p:normalViewPr>
  <p:slideViewPr>
    <p:cSldViewPr>
      <p:cViewPr varScale="1">
        <p:scale>
          <a:sx n="85" d="100"/>
          <a:sy n="85" d="100"/>
        </p:scale>
        <p:origin x="-1734" y="-96"/>
      </p:cViewPr>
      <p:guideLst>
        <p:guide orient="horz" pos="2157"/>
        <p:guide orient="horz" pos="3998"/>
        <p:guide orient="horz" pos="883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B7121BF2-8629-47F3-916B-E4E1E0170101}" type="datetimeFigureOut">
              <a:rPr lang="ko-KR" altLang="en-US"/>
              <a:pPr lvl="0">
                <a:defRPr lang="ko-KR" altLang="en-US"/>
              </a:pPr>
              <a:t>2014-09-29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FE06399-B3DA-4B76-864B-C3DE1EFAE48C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X새날B"/>
                <a:ea typeface="DX새날B"/>
              </a:defRPr>
            </a:lvl1pPr>
            <a:lvl2pPr>
              <a:defRPr>
                <a:latin typeface="DX새날B"/>
                <a:ea typeface="DX새날B"/>
              </a:defRPr>
            </a:lvl2pPr>
            <a:lvl3pPr>
              <a:defRPr>
                <a:latin typeface="DX새날B"/>
                <a:ea typeface="DX새날B"/>
              </a:defRPr>
            </a:lvl3pPr>
            <a:lvl4pPr>
              <a:defRPr>
                <a:latin typeface="DX새날B"/>
                <a:ea typeface="DX새날B"/>
              </a:defRPr>
            </a:lvl4pPr>
            <a:lvl5pPr>
              <a:defRPr>
                <a:latin typeface="DX새날B"/>
                <a:ea typeface="DX새날B"/>
              </a:defRPr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2014-09-29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2014-09-29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2014-09-29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1">
              <a:defRPr lang="ko-KR" altLang="en-US"/>
            </a:pP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6B500046-F984-4FB0-957E-D50FAEAFEA6A}" type="datetimeFigureOut">
              <a:rPr lang="ko-KR" altLang="en-US"/>
              <a:pPr lvl="0">
                <a:defRPr lang="ko-KR" altLang="en-US"/>
              </a:pPr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F5610050-5FBB-4810-BAEE-4B19565BA4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DX새날B"/>
          <a:ea typeface="DX새날B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DX새날B"/>
          <a:ea typeface="DX새날B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ews.naver.com/main/read.nhn?mode=LPOD&amp;mid=tvh&amp;oid=052&amp;aid=000042162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85786" y="285728"/>
            <a:ext cx="8143932" cy="6215106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9256" y="3857628"/>
            <a:ext cx="3343276" cy="2500330"/>
          </a:xfrm>
        </p:spPr>
        <p:txBody>
          <a:bodyPr>
            <a:noAutofit/>
          </a:bodyPr>
          <a:lstStyle/>
          <a:p>
            <a:pPr algn="r">
              <a:defRPr lang="ko-KR" altLang="en-US"/>
            </a:pPr>
            <a:r>
              <a:rPr lang="en-US" altLang="ko-KR" sz="2000" b="1">
                <a:solidFill>
                  <a:schemeClr val="tx1">
                    <a:lumMod val="65000"/>
                    <a:lumOff val="35000"/>
                  </a:schemeClr>
                </a:solidFill>
                <a:latin typeface="DX새날B"/>
                <a:ea typeface="DX새날B"/>
              </a:rPr>
              <a:t>1</a:t>
            </a:r>
            <a:r>
              <a:rPr lang="ko-KR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DX새날B"/>
                <a:ea typeface="DX새날B"/>
              </a:rPr>
              <a:t>조</a:t>
            </a:r>
          </a:p>
          <a:p>
            <a:pPr algn="r">
              <a:defRPr lang="ko-KR" altLang="en-US"/>
            </a:pPr>
            <a:r>
              <a:rPr lang="ko-KR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DX새날B"/>
                <a:ea typeface="DX새날B"/>
              </a:rPr>
              <a:t>무역학과 조성규</a:t>
            </a:r>
          </a:p>
          <a:p>
            <a:pPr algn="r">
              <a:defRPr lang="ko-KR" altLang="en-US"/>
            </a:pPr>
            <a:r>
              <a:rPr lang="ko-KR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DX새날B"/>
                <a:ea typeface="DX새날B"/>
              </a:rPr>
              <a:t>중국어중국학과 조영화</a:t>
            </a:r>
          </a:p>
          <a:p>
            <a:pPr algn="r">
              <a:defRPr lang="ko-KR" altLang="en-US"/>
            </a:pPr>
            <a:r>
              <a:rPr lang="ko-KR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DX새날B"/>
                <a:ea typeface="DX새날B"/>
              </a:rPr>
              <a:t>중국어중국학과 김동엽</a:t>
            </a:r>
          </a:p>
          <a:p>
            <a:pPr algn="r">
              <a:defRPr lang="ko-KR" altLang="en-US"/>
            </a:pPr>
            <a:r>
              <a:rPr lang="ko-KR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DX새날B"/>
                <a:ea typeface="DX새날B"/>
              </a:rPr>
              <a:t>중국어중국학과 진우찬</a:t>
            </a:r>
          </a:p>
          <a:p>
            <a:pPr algn="r">
              <a:defRPr lang="ko-KR" altLang="en-US"/>
            </a:pPr>
            <a:r>
              <a:rPr lang="ko-KR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DX새날B"/>
                <a:ea typeface="DX새날B"/>
              </a:rPr>
              <a:t>사회복지학과 조선화</a:t>
            </a:r>
          </a:p>
          <a:p>
            <a:pPr algn="r">
              <a:defRPr lang="ko-KR" altLang="en-US"/>
            </a:pPr>
            <a:r>
              <a:rPr lang="ko-KR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DX새날B"/>
                <a:ea typeface="DX새날B"/>
              </a:rPr>
              <a:t>지역사회개발복지학과 박미정</a:t>
            </a:r>
          </a:p>
        </p:txBody>
      </p:sp>
      <p:cxnSp>
        <p:nvCxnSpPr>
          <p:cNvPr id="4" name="직선 연결선 3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0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857224" y="785794"/>
            <a:ext cx="8001056" cy="2071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4800">
                <a:solidFill>
                  <a:schemeClr val="tx1"/>
                </a:solidFill>
                <a:latin typeface="DX새날B"/>
                <a:ea typeface="DX새날B"/>
              </a:rPr>
              <a:t>독도의 역사적 권원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1928794" y="3643314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71604" y="2073654"/>
            <a:ext cx="6215106" cy="1553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800">
                <a:latin typeface="DX새날B"/>
                <a:ea typeface="DX새날B"/>
              </a:rPr>
              <a:t>조선중종조의</a:t>
            </a:r>
          </a:p>
          <a:p>
            <a:pPr algn="ctr">
              <a:defRPr lang="ko-KR" altLang="en-US"/>
            </a:pPr>
            <a:r>
              <a:rPr lang="ko-KR" altLang="en-US" sz="4800">
                <a:latin typeface="DX새날B"/>
                <a:ea typeface="DX새날B"/>
              </a:rPr>
              <a:t>동해도서와 독도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499240" y="71438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2627784" y="5173980"/>
            <a:ext cx="6192689" cy="1158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0">
            <a:spAutoFit/>
          </a:bodyPr>
          <a:lstStyle/>
          <a:p>
            <a:pPr marL="0" lvl="0" indent="0" algn="l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r>
              <a:rPr lang="ko-KR" altLang="en-US" sz="3500" b="1" i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『</a:t>
            </a:r>
            <a:r>
              <a:rPr lang="ko-KR" sz="3500" b="1" i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세종실록</a:t>
            </a:r>
            <a:r>
              <a:rPr lang="ko-KR" altLang="ko-KR" sz="3500" b="1" i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』</a:t>
            </a:r>
            <a:r>
              <a:rPr lang="ko-KR" sz="3500" b="1" i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권</a:t>
            </a:r>
            <a:r>
              <a:rPr lang="en-US" altLang="ko-KR" sz="3500" b="1" i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153, </a:t>
            </a:r>
            <a:r>
              <a:rPr lang="ko-KR" altLang="en-US" sz="3500" b="1" i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지리지</a:t>
            </a:r>
            <a:r>
              <a:rPr lang="en-US" altLang="ko-KR" sz="3500" b="1" i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(</a:t>
            </a:r>
            <a:r>
              <a:rPr lang="ko-KR" altLang="en-US" sz="3500" b="1" i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강원도</a:t>
            </a:r>
            <a:r>
              <a:rPr lang="en-US" altLang="ko-KR" sz="3500" b="1" i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) 1454</a:t>
            </a:r>
            <a:r>
              <a:rPr lang="ko-KR" altLang="en-US" sz="3500" b="1" i="0">
                <a:solidFill>
                  <a:srgbClr val="000000"/>
                </a:solidFill>
                <a:latin typeface="DX새날B"/>
                <a:ea typeface="DX새날B"/>
                <a:cs typeface="굴림"/>
              </a:rPr>
              <a:t>년</a:t>
            </a:r>
          </a:p>
          <a:p>
            <a:pPr marL="0" lvl="0" indent="0" algn="l" defTabSz="91440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/>
            </a:pPr>
            <a:endParaRPr lang="en-US" altLang="ko-KR" sz="3500" b="0" i="0">
              <a:solidFill>
                <a:schemeClr val="tx1"/>
              </a:solidFill>
              <a:latin typeface="굴림"/>
              <a:ea typeface="굴림"/>
              <a:cs typeface="굴림"/>
            </a:endParaRPr>
          </a:p>
        </p:txBody>
      </p:sp>
      <p:pic>
        <p:nvPicPr>
          <p:cNvPr id="1025" name="_x202628432" descr="EMB000012d0673b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4498" y="980728"/>
            <a:ext cx="5289669" cy="4176464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27432" y="260648"/>
            <a:ext cx="55567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500" b="1">
                <a:latin typeface="DX새날B"/>
                <a:ea typeface="DX새날B"/>
              </a:rPr>
              <a:t>조선 중종조의 동해도서와 독도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39552" y="763116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596336" y="-5593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2400" b="1"/>
              <a:t>조선 중종의 동해도서와 독도</a:t>
            </a:r>
          </a:p>
        </p:txBody>
      </p:sp>
      <p:pic>
        <p:nvPicPr>
          <p:cNvPr id="10" name="그림 개체 틀 9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90" b="90"/>
          <a:stretch>
            <a:fillRect/>
          </a:stretch>
        </p:blipFill>
        <p:spPr>
          <a:xfrm>
            <a:off x="611560" y="1196752"/>
            <a:ext cx="5486400" cy="4114800"/>
          </a:xfrm>
        </p:spPr>
      </p:pic>
      <p:sp>
        <p:nvSpPr>
          <p:cNvPr id="8" name="텍스트 개체 틀 7"/>
          <p:cNvSpPr>
            <a:spLocks noGrp="1"/>
          </p:cNvSpPr>
          <p:nvPr>
            <p:ph type="body" sz="half" idx="2"/>
          </p:nvPr>
        </p:nvSpPr>
        <p:spPr>
          <a:xfrm>
            <a:off x="3203848" y="5367338"/>
            <a:ext cx="5688632" cy="1085998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3600" b="1">
                <a:latin typeface="DX새날B"/>
                <a:ea typeface="DX새날B"/>
              </a:rPr>
              <a:t>신증동국여지승람</a:t>
            </a:r>
            <a:r>
              <a:rPr lang="en-US" altLang="ko-KR" sz="3600" b="1">
                <a:latin typeface="DX새날B"/>
                <a:ea typeface="DX새날B"/>
              </a:rPr>
              <a:t>(</a:t>
            </a:r>
            <a:r>
              <a:rPr lang="ko-KR" altLang="en-US" sz="3600" b="1">
                <a:latin typeface="DX새날B"/>
                <a:ea typeface="DX새날B"/>
              </a:rPr>
              <a:t>부속지도 팔도총도</a:t>
            </a:r>
            <a:r>
              <a:rPr lang="en-US" altLang="ko-KR" sz="3600" b="1">
                <a:latin typeface="DX새날B"/>
                <a:ea typeface="DX새날B"/>
              </a:rPr>
              <a:t>) 1530</a:t>
            </a:r>
            <a:r>
              <a:rPr lang="ko-KR" altLang="en-US" sz="3600" b="1">
                <a:latin typeface="DX새날B"/>
                <a:ea typeface="DX새날B"/>
              </a:rPr>
              <a:t>년</a:t>
            </a:r>
          </a:p>
          <a:p>
            <a:pPr lvl="0">
              <a:defRPr lang="ko-KR" altLang="en-US"/>
            </a:pPr>
            <a:r>
              <a:rPr lang="en-US" altLang="ko-KR" sz="1900" b="1"/>
              <a:t>                      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27432" y="260648"/>
            <a:ext cx="55567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500" b="1">
                <a:latin typeface="DX새날B"/>
                <a:ea typeface="DX새날B"/>
              </a:rPr>
              <a:t>조선 중종조의 동해도서와 독도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1928794" y="3643314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71604" y="2073654"/>
            <a:ext cx="6215106" cy="1553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800">
                <a:latin typeface="DX새날B"/>
                <a:ea typeface="DX새날B"/>
              </a:rPr>
              <a:t>임진왜난 이후의</a:t>
            </a:r>
          </a:p>
          <a:p>
            <a:pPr algn="ctr">
              <a:defRPr lang="ko-KR" altLang="en-US"/>
            </a:pPr>
            <a:r>
              <a:rPr lang="ko-KR" altLang="en-US" sz="4800">
                <a:latin typeface="DX새날B"/>
                <a:ea typeface="DX새날B"/>
              </a:rPr>
              <a:t>동해도서와 독도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0099" y="428604"/>
            <a:ext cx="3177566" cy="512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임진왜란 이후의 동해도서와 독도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26" name="Picture 2" descr="C:\Users\LGPC\Desktop\임진왜란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2910" y="1428736"/>
            <a:ext cx="5334000" cy="40576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57686" y="5572140"/>
            <a:ext cx="1714512" cy="38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2000">
                <a:latin typeface="DX새날B"/>
                <a:ea typeface="DX새날B"/>
              </a:rPr>
              <a:t>임진왜란</a:t>
            </a:r>
            <a:endParaRPr lang="ko-KR" altLang="en-US">
              <a:latin typeface="DX새날B"/>
              <a:ea typeface="DX새날B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715447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0100" y="428604"/>
            <a:ext cx="3177565" cy="512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임진왜란 이후의 동해도서와 독도 </a:t>
            </a:r>
          </a:p>
        </p:txBody>
      </p:sp>
      <p:pic>
        <p:nvPicPr>
          <p:cNvPr id="8" name="그림 7" descr="박어둔과 안용복 피랍 (애니2)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28663" y="1785926"/>
            <a:ext cx="6429420" cy="44291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3372" y="6143644"/>
            <a:ext cx="3214710" cy="44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2400">
                <a:latin typeface="DX새날B"/>
                <a:ea typeface="DX새날B"/>
              </a:rPr>
              <a:t>안용복과 박어둔 피랍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62" y="1071547"/>
            <a:ext cx="3786213" cy="574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>
                <a:latin typeface="DX새날B"/>
                <a:ea typeface="DX새날B"/>
              </a:rPr>
              <a:t>울릉도 쟁계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00100" y="428604"/>
            <a:ext cx="3177565" cy="512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임진왜란 이후의 동해도서와 독도 </a:t>
            </a:r>
          </a:p>
        </p:txBody>
      </p:sp>
      <p:pic>
        <p:nvPicPr>
          <p:cNvPr id="10" name="그림 9" descr="시마네현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28728" y="2714620"/>
            <a:ext cx="3048000" cy="3048000"/>
          </a:xfrm>
          <a:prstGeom prst="rect">
            <a:avLst/>
          </a:prstGeom>
        </p:spPr>
      </p:pic>
      <p:pic>
        <p:nvPicPr>
          <p:cNvPr id="2050" name="Picture 2" descr="C:\Users\LGPC\Desktop\돗토리현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429124" y="2714620"/>
            <a:ext cx="3000396" cy="30003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57356" y="1643050"/>
            <a:ext cx="4929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 smtClean="0">
                <a:latin typeface="DX새날B"/>
                <a:ea typeface="DX새날B"/>
              </a:rPr>
              <a:t>대마도와 산음지방 사람들의 착각</a:t>
            </a:r>
            <a:endParaRPr lang="ko-KR" altLang="en-US" sz="2800" dirty="0">
              <a:latin typeface="DX새날B"/>
              <a:ea typeface="DX새날B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5786454"/>
            <a:ext cx="1143008" cy="512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>
                <a:latin typeface="DX새날B"/>
                <a:ea typeface="DX새날B"/>
              </a:rPr>
              <a:t>시마네현</a:t>
            </a:r>
            <a:endParaRPr lang="ko-KR" altLang="en-US" sz="2800" dirty="0">
              <a:latin typeface="DX새날B"/>
              <a:ea typeface="DX새날B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5715016"/>
            <a:ext cx="1357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2800" dirty="0" err="1">
                <a:latin typeface="DX새날B"/>
                <a:ea typeface="DX새날B"/>
              </a:rPr>
              <a:t>돗토리현</a:t>
            </a:r>
            <a:endParaRPr lang="ko-KR" altLang="en-US" sz="2800" dirty="0"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1928794" y="3286124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57290" y="1571612"/>
            <a:ext cx="6215106" cy="2284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800">
                <a:latin typeface="DX새날B"/>
                <a:ea typeface="DX새날B"/>
              </a:rPr>
              <a:t>근세시대의 </a:t>
            </a:r>
          </a:p>
          <a:p>
            <a:pPr algn="ctr">
              <a:defRPr lang="ko-KR" altLang="en-US"/>
            </a:pPr>
            <a:r>
              <a:rPr lang="ko-KR" altLang="en-US" sz="4800">
                <a:latin typeface="DX새날B"/>
                <a:ea typeface="DX새날B"/>
              </a:rPr>
              <a:t>동해 </a:t>
            </a:r>
            <a:r>
              <a:rPr lang="en-US" altLang="ko-KR" sz="4800">
                <a:latin typeface="DX새날B"/>
                <a:ea typeface="DX새날B"/>
              </a:rPr>
              <a:t>2</a:t>
            </a:r>
            <a:r>
              <a:rPr lang="ko-KR" altLang="en-US" sz="4800">
                <a:latin typeface="DX새날B"/>
                <a:ea typeface="DX새날B"/>
              </a:rPr>
              <a:t>섬에 대한 인식</a:t>
            </a:r>
          </a:p>
          <a:p>
            <a:pPr algn="ctr">
              <a:defRPr lang="ko-KR" altLang="en-US"/>
            </a:pPr>
            <a:endParaRPr lang="ko-KR" altLang="en-US" sz="4800"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32212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근세시대의 동해 </a:t>
            </a:r>
            <a:r>
              <a:rPr lang="en-US" altLang="ko-KR" sz="2800">
                <a:latin typeface="DX새날B"/>
                <a:ea typeface="DX새날B"/>
              </a:rPr>
              <a:t>2</a:t>
            </a:r>
            <a:r>
              <a:rPr lang="ko-KR" altLang="en-US" sz="2800">
                <a:latin typeface="DX새날B"/>
                <a:ea typeface="DX새날B"/>
              </a:rPr>
              <a:t>섬에 대한 인식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그림 9" descr="1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7224" y="1140762"/>
            <a:ext cx="3500462" cy="54930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5572140"/>
            <a:ext cx="1428760" cy="693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>
                <a:latin typeface="DX새날B"/>
                <a:ea typeface="DX새날B"/>
              </a:rPr>
              <a:t>수토정책</a:t>
            </a:r>
          </a:p>
        </p:txBody>
      </p:sp>
    </p:spTree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7" name="그림 6" descr="2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5786" y="1285860"/>
            <a:ext cx="4143404" cy="5154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2066" y="5786454"/>
            <a:ext cx="3643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세종실록지리지 </a:t>
            </a:r>
            <a:r>
              <a:rPr lang="en-US" altLang="ko-KR" sz="2800">
                <a:latin typeface="DX새날B"/>
                <a:ea typeface="DX새날B"/>
              </a:rPr>
              <a:t>(1454</a:t>
            </a:r>
            <a:r>
              <a:rPr lang="ko-KR" altLang="en-US" sz="2800">
                <a:latin typeface="DX새날B"/>
                <a:ea typeface="DX새날B"/>
              </a:rPr>
              <a:t>년</a:t>
            </a:r>
            <a:r>
              <a:rPr lang="en-US" altLang="ko-KR" sz="2800">
                <a:latin typeface="DX새날B"/>
                <a:ea typeface="DX새날B"/>
              </a:rPr>
              <a:t>)</a:t>
            </a:r>
            <a:endParaRPr lang="ko-KR" altLang="en-US" sz="2800">
              <a:latin typeface="DX새날B"/>
              <a:ea typeface="DX새날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555" y="405450"/>
            <a:ext cx="32212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근세시대의 동해 </a:t>
            </a:r>
            <a:r>
              <a:rPr lang="en-US" altLang="ko-KR" sz="2800">
                <a:latin typeface="DX새날B"/>
                <a:ea typeface="DX새날B"/>
              </a:rPr>
              <a:t>2</a:t>
            </a:r>
            <a:r>
              <a:rPr lang="ko-KR" altLang="en-US" sz="2800">
                <a:latin typeface="DX새날B"/>
                <a:ea typeface="DX새날B"/>
              </a:rPr>
              <a:t>섬에 대한 인식</a:t>
            </a:r>
          </a:p>
        </p:txBody>
      </p:sp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8662" y="357166"/>
            <a:ext cx="1214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목차</a:t>
            </a:r>
          </a:p>
        </p:txBody>
      </p:sp>
      <p:sp>
        <p:nvSpPr>
          <p:cNvPr id="18" name="순서도: 지연 17"/>
          <p:cNvSpPr/>
          <p:nvPr/>
        </p:nvSpPr>
        <p:spPr>
          <a:xfrm>
            <a:off x="857224" y="1142984"/>
            <a:ext cx="428628" cy="428628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>
                <a:solidFill>
                  <a:schemeClr val="tx1"/>
                </a:solidFill>
                <a:latin typeface="DX새날B"/>
                <a:ea typeface="DX새날B"/>
              </a:rPr>
              <a:t>1</a:t>
            </a:r>
            <a:endParaRPr lang="ko-KR" altLang="en-US">
              <a:solidFill>
                <a:schemeClr val="tx1"/>
              </a:solidFill>
              <a:latin typeface="DX새날B"/>
              <a:ea typeface="DX새날B"/>
            </a:endParaRPr>
          </a:p>
        </p:txBody>
      </p:sp>
      <p:sp>
        <p:nvSpPr>
          <p:cNvPr id="37" name="순서도: 지연 36"/>
          <p:cNvSpPr/>
          <p:nvPr/>
        </p:nvSpPr>
        <p:spPr>
          <a:xfrm>
            <a:off x="831004" y="3936476"/>
            <a:ext cx="428628" cy="428628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>
                <a:solidFill>
                  <a:schemeClr val="tx1"/>
                </a:solidFill>
                <a:latin typeface="DX새날B"/>
                <a:ea typeface="DX새날B"/>
              </a:rPr>
              <a:t>5</a:t>
            </a:r>
          </a:p>
        </p:txBody>
      </p:sp>
      <p:sp>
        <p:nvSpPr>
          <p:cNvPr id="38" name="순서도: 지연 37"/>
          <p:cNvSpPr/>
          <p:nvPr/>
        </p:nvSpPr>
        <p:spPr>
          <a:xfrm>
            <a:off x="831003" y="4509120"/>
            <a:ext cx="428628" cy="432048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DX새날B"/>
                <a:ea typeface="DX새날B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31640" y="4493753"/>
            <a:ext cx="6215106" cy="519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메이지정부의 </a:t>
            </a:r>
            <a:r>
              <a:rPr lang="en-US" altLang="ko-KR" sz="2800">
                <a:latin typeface="DX새날B"/>
                <a:ea typeface="DX새날B"/>
              </a:rPr>
              <a:t>‘</a:t>
            </a:r>
            <a:r>
              <a:rPr lang="ko-KR" altLang="en-US" sz="2800">
                <a:latin typeface="DX새날B"/>
                <a:ea typeface="DX새날B"/>
              </a:rPr>
              <a:t>동해 </a:t>
            </a:r>
            <a:r>
              <a:rPr lang="en-US" altLang="ko-KR" sz="2800">
                <a:latin typeface="DX새날B"/>
                <a:ea typeface="DX새날B"/>
              </a:rPr>
              <a:t>2</a:t>
            </a:r>
            <a:r>
              <a:rPr lang="ko-KR" altLang="en-US" sz="2800">
                <a:latin typeface="DX새날B"/>
                <a:ea typeface="DX새날B"/>
              </a:rPr>
              <a:t>개 섬</a:t>
            </a:r>
            <a:r>
              <a:rPr lang="en-US" altLang="ko-KR" sz="2800">
                <a:latin typeface="DX새날B"/>
                <a:ea typeface="DX새날B"/>
              </a:rPr>
              <a:t>’</a:t>
            </a:r>
            <a:r>
              <a:rPr lang="ko-KR" altLang="en-US" sz="2800">
                <a:latin typeface="DX새날B"/>
                <a:ea typeface="DX새날B"/>
              </a:rPr>
              <a:t>의 관한 인식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81229" y="3924667"/>
            <a:ext cx="6215106" cy="512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근세시대의 동해도서와 독도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31640" y="1897668"/>
            <a:ext cx="6215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조선초기의 동해도서와 독도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357290" y="1071546"/>
            <a:ext cx="6215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고대시대와 고려시대의 동해도서와 독도</a:t>
            </a:r>
          </a:p>
        </p:txBody>
      </p:sp>
      <p:sp>
        <p:nvSpPr>
          <p:cNvPr id="50" name="순서도: 지연 17"/>
          <p:cNvSpPr/>
          <p:nvPr/>
        </p:nvSpPr>
        <p:spPr>
          <a:xfrm>
            <a:off x="827584" y="1920252"/>
            <a:ext cx="428628" cy="428628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DX새날B"/>
                <a:ea typeface="DX새날B"/>
              </a:rPr>
              <a:t>2</a:t>
            </a:r>
          </a:p>
        </p:txBody>
      </p:sp>
      <p:sp>
        <p:nvSpPr>
          <p:cNvPr id="51" name="순서도: 지연 17"/>
          <p:cNvSpPr/>
          <p:nvPr/>
        </p:nvSpPr>
        <p:spPr>
          <a:xfrm>
            <a:off x="831004" y="2640332"/>
            <a:ext cx="428628" cy="428628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DX새날B"/>
                <a:ea typeface="DX새날B"/>
              </a:rPr>
              <a:t>3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1403648" y="2636912"/>
            <a:ext cx="55446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rgbClr val="000000"/>
                </a:solidFill>
                <a:latin typeface="DX새날B"/>
                <a:ea typeface="DX새날B"/>
              </a:rPr>
              <a:t>조선중종조의 동해도서와 독도</a:t>
            </a:r>
          </a:p>
        </p:txBody>
      </p:sp>
      <p:sp>
        <p:nvSpPr>
          <p:cNvPr id="53" name="순서도: 지연 17"/>
          <p:cNvSpPr/>
          <p:nvPr/>
        </p:nvSpPr>
        <p:spPr>
          <a:xfrm>
            <a:off x="827584" y="3288404"/>
            <a:ext cx="428628" cy="428628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DX새날B"/>
                <a:ea typeface="DX새날B"/>
              </a:rPr>
              <a:t>4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1403648" y="3284984"/>
            <a:ext cx="45365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800" dirty="0" smtClean="0">
                <a:solidFill>
                  <a:srgbClr val="000000"/>
                </a:solidFill>
                <a:latin typeface="DX새날B"/>
                <a:ea typeface="DX새날B"/>
              </a:rPr>
              <a:t>임진왜</a:t>
            </a:r>
            <a:r>
              <a:rPr lang="ko-KR" altLang="en-US" sz="2800" dirty="0" smtClean="0">
                <a:solidFill>
                  <a:srgbClr val="000000"/>
                </a:solidFill>
                <a:latin typeface="DX새날B"/>
                <a:ea typeface="DX새날B"/>
              </a:rPr>
              <a:t>란</a:t>
            </a:r>
            <a:r>
              <a:rPr lang="ko-KR" altLang="en-US" sz="2800" dirty="0" smtClean="0">
                <a:solidFill>
                  <a:srgbClr val="000000"/>
                </a:solidFill>
                <a:latin typeface="DX새날B"/>
                <a:ea typeface="DX새날B"/>
              </a:rPr>
              <a:t> </a:t>
            </a:r>
            <a:r>
              <a:rPr lang="ko-KR" altLang="en-US" sz="2800" dirty="0">
                <a:solidFill>
                  <a:srgbClr val="000000"/>
                </a:solidFill>
                <a:latin typeface="DX새날B"/>
                <a:ea typeface="DX새날B"/>
              </a:rPr>
              <a:t>이후의 동해도서와 독도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7" name="그림 6" descr="3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43042" y="1214422"/>
            <a:ext cx="5722620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6000768"/>
            <a:ext cx="4143403" cy="56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>
                <a:latin typeface="DX새날B"/>
                <a:ea typeface="DX새날B"/>
              </a:rPr>
              <a:t>신증동국여지승람팔도총도 </a:t>
            </a:r>
            <a:r>
              <a:rPr lang="en-US" altLang="ko-KR" sz="3200">
                <a:latin typeface="DX새날B"/>
                <a:ea typeface="DX새날B"/>
              </a:rPr>
              <a:t>(1530</a:t>
            </a:r>
            <a:r>
              <a:rPr lang="ko-KR" altLang="en-US" sz="3200">
                <a:latin typeface="DX새날B"/>
                <a:ea typeface="DX새날B"/>
              </a:rPr>
              <a:t>년</a:t>
            </a:r>
            <a:r>
              <a:rPr lang="en-US" altLang="ko-KR" sz="3200">
                <a:latin typeface="DX새날B"/>
                <a:ea typeface="DX새날B"/>
              </a:rPr>
              <a:t>)</a:t>
            </a:r>
            <a:endParaRPr lang="ko-KR" altLang="en-US" sz="3200">
              <a:latin typeface="DX새날B"/>
              <a:ea typeface="DX새날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555" y="405450"/>
            <a:ext cx="32212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근세시대의 동해 </a:t>
            </a:r>
            <a:r>
              <a:rPr lang="en-US" altLang="ko-KR" sz="2800">
                <a:latin typeface="DX새날B"/>
                <a:ea typeface="DX새날B"/>
              </a:rPr>
              <a:t>2</a:t>
            </a:r>
            <a:r>
              <a:rPr lang="ko-KR" altLang="en-US" sz="2800">
                <a:latin typeface="DX새날B"/>
                <a:ea typeface="DX새날B"/>
              </a:rPr>
              <a:t>섬에 대한 인식</a:t>
            </a:r>
          </a:p>
        </p:txBody>
      </p:sp>
    </p:spTree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7" name="그림 6" descr="4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85918" y="1500174"/>
            <a:ext cx="5968443" cy="385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5715016"/>
            <a:ext cx="4857784" cy="512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독도의용수비대 </a:t>
            </a:r>
            <a:r>
              <a:rPr lang="en-US" altLang="ko-KR" sz="2800">
                <a:latin typeface="DX새날B"/>
                <a:ea typeface="DX새날B"/>
              </a:rPr>
              <a:t>(</a:t>
            </a:r>
            <a:r>
              <a:rPr lang="en-US" altLang="ko-KR" sz="2800" b="1">
                <a:latin typeface="DX새날B"/>
                <a:ea typeface="DX새날B"/>
              </a:rPr>
              <a:t>1953</a:t>
            </a:r>
            <a:r>
              <a:rPr lang="ko-KR" altLang="en-US" sz="2800" b="1">
                <a:latin typeface="DX새날B"/>
                <a:ea typeface="DX새날B"/>
              </a:rPr>
              <a:t>년 </a:t>
            </a:r>
            <a:r>
              <a:rPr lang="en-US" altLang="ko-KR" sz="2800" b="1">
                <a:latin typeface="DX새날B"/>
                <a:ea typeface="DX새날B"/>
              </a:rPr>
              <a:t>4</a:t>
            </a:r>
            <a:r>
              <a:rPr lang="ko-KR" altLang="en-US" sz="2800" b="1">
                <a:latin typeface="DX새날B"/>
                <a:ea typeface="DX새날B"/>
              </a:rPr>
              <a:t>월</a:t>
            </a:r>
            <a:r>
              <a:rPr lang="en-US" altLang="ko-KR" sz="2800" b="1">
                <a:latin typeface="DX새날B"/>
                <a:ea typeface="DX새날B"/>
              </a:rPr>
              <a:t>~1956</a:t>
            </a:r>
            <a:r>
              <a:rPr lang="ko-KR" altLang="en-US" sz="2800" b="1">
                <a:latin typeface="DX새날B"/>
                <a:ea typeface="DX새날B"/>
              </a:rPr>
              <a:t>년</a:t>
            </a:r>
            <a:r>
              <a:rPr lang="en-US" altLang="ko-KR" sz="2800" b="1">
                <a:latin typeface="DX새날B"/>
                <a:ea typeface="DX새날B"/>
              </a:rPr>
              <a:t>12</a:t>
            </a:r>
            <a:r>
              <a:rPr lang="ko-KR" altLang="en-US" sz="2800" b="1">
                <a:latin typeface="DX새날B"/>
                <a:ea typeface="DX새날B"/>
              </a:rPr>
              <a:t>월</a:t>
            </a:r>
            <a:r>
              <a:rPr lang="en-US" altLang="ko-KR" sz="2800" b="1">
                <a:latin typeface="DX새날B"/>
                <a:ea typeface="DX새날B"/>
              </a:rPr>
              <a:t>)</a:t>
            </a:r>
            <a:endParaRPr lang="ko-KR" altLang="en-US" sz="2800">
              <a:latin typeface="DX새날B"/>
              <a:ea typeface="DX새날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555" y="405450"/>
            <a:ext cx="32212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근세시대의 동해 </a:t>
            </a:r>
            <a:r>
              <a:rPr lang="en-US" altLang="ko-KR" sz="2800">
                <a:latin typeface="DX새날B"/>
                <a:ea typeface="DX새날B"/>
              </a:rPr>
              <a:t>2</a:t>
            </a:r>
            <a:r>
              <a:rPr lang="ko-KR" altLang="en-US" sz="2800">
                <a:latin typeface="DX새날B"/>
                <a:ea typeface="DX새날B"/>
              </a:rPr>
              <a:t>섬에 대한 인식</a:t>
            </a:r>
          </a:p>
        </p:txBody>
      </p:sp>
    </p:spTree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35842" name="Picture 2" descr="http://postfiles1.naver.net/20140726_224/wooyoo0102_1406374561620SNkSo_JPEG/%B5%BE%C5%E4%B8%AE%B9%F8_%B4%E4%BA%AF%BC%AD.png?type=w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71538" y="1643050"/>
            <a:ext cx="7072362" cy="40891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5929330"/>
            <a:ext cx="4357718" cy="57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>
                <a:latin typeface="DX새날B"/>
                <a:ea typeface="DX새날B"/>
              </a:rPr>
              <a:t>돗토리번 답변서 </a:t>
            </a:r>
            <a:r>
              <a:rPr lang="en-US" altLang="ko-KR" sz="3200">
                <a:latin typeface="DX새날B"/>
                <a:ea typeface="DX새날B"/>
              </a:rPr>
              <a:t>(1695</a:t>
            </a:r>
            <a:r>
              <a:rPr lang="ko-KR" altLang="en-US" sz="3200">
                <a:latin typeface="DX새날B"/>
                <a:ea typeface="DX새날B"/>
              </a:rPr>
              <a:t>년 </a:t>
            </a:r>
            <a:r>
              <a:rPr lang="en-US" altLang="ko-KR" sz="3200">
                <a:latin typeface="DX새날B"/>
                <a:ea typeface="DX새날B"/>
              </a:rPr>
              <a:t>12</a:t>
            </a:r>
            <a:r>
              <a:rPr lang="ko-KR" altLang="en-US" sz="3200">
                <a:latin typeface="DX새날B"/>
                <a:ea typeface="DX새날B"/>
              </a:rPr>
              <a:t>월 </a:t>
            </a:r>
            <a:r>
              <a:rPr lang="en-US" altLang="ko-KR" sz="3200">
                <a:latin typeface="DX새날B"/>
                <a:ea typeface="DX새날B"/>
              </a:rPr>
              <a:t>25</a:t>
            </a:r>
            <a:r>
              <a:rPr lang="ko-KR" altLang="en-US" sz="3200">
                <a:latin typeface="DX새날B"/>
                <a:ea typeface="DX새날B"/>
              </a:rPr>
              <a:t>일</a:t>
            </a:r>
            <a:r>
              <a:rPr lang="en-US" altLang="ko-KR" sz="3200">
                <a:latin typeface="DX새날B"/>
                <a:ea typeface="DX새날B"/>
              </a:rPr>
              <a:t>)</a:t>
            </a:r>
            <a:endParaRPr lang="ko-KR" altLang="en-US" sz="3200">
              <a:latin typeface="DX새날B"/>
              <a:ea typeface="DX새날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4555" y="405450"/>
            <a:ext cx="32212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근세시대의 동해 </a:t>
            </a:r>
            <a:r>
              <a:rPr lang="en-US" altLang="ko-KR" sz="2800">
                <a:latin typeface="DX새날B"/>
                <a:ea typeface="DX새날B"/>
              </a:rPr>
              <a:t>2</a:t>
            </a:r>
            <a:r>
              <a:rPr lang="ko-KR" altLang="en-US" sz="2800">
                <a:latin typeface="DX새날B"/>
                <a:ea typeface="DX새날B"/>
              </a:rPr>
              <a:t>섬에 대한 인식</a:t>
            </a:r>
          </a:p>
        </p:txBody>
      </p:sp>
    </p:spTree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1928794" y="3286124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28728" y="1643050"/>
            <a:ext cx="6215106" cy="2288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800">
                <a:latin typeface="DX새날B"/>
                <a:ea typeface="DX새날B"/>
              </a:rPr>
              <a:t>메이지 정부 시대의</a:t>
            </a:r>
          </a:p>
          <a:p>
            <a:pPr algn="ctr">
              <a:defRPr lang="ko-KR" altLang="en-US"/>
            </a:pPr>
            <a:r>
              <a:rPr lang="ko-KR" altLang="en-US" sz="4800">
                <a:latin typeface="DX새날B"/>
                <a:ea typeface="DX새날B"/>
              </a:rPr>
              <a:t> 동해 </a:t>
            </a:r>
            <a:r>
              <a:rPr lang="en-US" altLang="ko-KR" sz="4800">
                <a:latin typeface="DX새날B"/>
                <a:ea typeface="DX새날B"/>
              </a:rPr>
              <a:t>2</a:t>
            </a:r>
            <a:r>
              <a:rPr lang="ko-KR" altLang="en-US" sz="4800">
                <a:latin typeface="DX새날B"/>
                <a:ea typeface="DX새날B"/>
              </a:rPr>
              <a:t>섬에 대한 인식</a:t>
            </a:r>
          </a:p>
          <a:p>
            <a:pPr algn="ctr">
              <a:defRPr lang="ko-KR" altLang="en-US"/>
            </a:pPr>
            <a:endParaRPr lang="ko-KR" altLang="en-US" sz="4800"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23925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메이지 정부 시대에 독도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5361" name="_x116315032" descr="EMB000003f834b7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28661" y="1428736"/>
            <a:ext cx="7334247" cy="4214842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5357818" y="5715016"/>
            <a:ext cx="321471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latin typeface="DX새날B"/>
                <a:ea typeface="DX새날B"/>
              </a:rPr>
              <a:t>「조선국교제시말내탐서」</a:t>
            </a:r>
          </a:p>
        </p:txBody>
      </p:sp>
    </p:spTree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24782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메이지 정부 시대에 독도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4337" name="_x76602216" descr="EMB000003f834b6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7224" y="1357298"/>
            <a:ext cx="7215238" cy="3641725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071538" y="5143512"/>
            <a:ext cx="714380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latin typeface="DX새날B"/>
                <a:ea typeface="DX새날B"/>
              </a:rPr>
              <a:t>「</a:t>
            </a:r>
            <a:r>
              <a:rPr lang="en-US" altLang="ko-KR" sz="2400">
                <a:solidFill>
                  <a:schemeClr val="tx1"/>
                </a:solidFill>
                <a:latin typeface="DX새날B"/>
                <a:ea typeface="DX새날B"/>
              </a:rPr>
              <a:t>1877</a:t>
            </a:r>
            <a:r>
              <a:rPr lang="ko-KR" altLang="en-US" sz="2400">
                <a:solidFill>
                  <a:schemeClr val="tx1"/>
                </a:solidFill>
                <a:latin typeface="DX새날B"/>
                <a:ea typeface="DX새날B"/>
              </a:rPr>
              <a:t>년 일본 내무성이 태정관에 울릉도와 독도를 일본 영토 지적에 포함시킬 것인가에 대한 최종결정을 요청한 질품서와 태정관이 울릉도와 독도는 일본과 관계 없는 곳이라고 결정하여 내린 지령문을 첨가」</a:t>
            </a:r>
          </a:p>
        </p:txBody>
      </p:sp>
    </p:spTree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23925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메이지 정부 시대에 독도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3313" name="_x116315832" descr="EMB000003f834b5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5786" y="1142984"/>
            <a:ext cx="4060825" cy="54102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500694" y="1857364"/>
            <a:ext cx="2571768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latin typeface="DX새날B"/>
                <a:ea typeface="DX새날B"/>
              </a:rPr>
              <a:t>「</a:t>
            </a:r>
            <a:r>
              <a:rPr lang="en-US" altLang="ko-KR" sz="2400">
                <a:solidFill>
                  <a:schemeClr val="tx1"/>
                </a:solidFill>
                <a:latin typeface="DX새날B"/>
                <a:ea typeface="DX새날B"/>
              </a:rPr>
              <a:t>1877</a:t>
            </a:r>
            <a:r>
              <a:rPr lang="ko-KR" altLang="en-US" sz="2400">
                <a:solidFill>
                  <a:schemeClr val="tx1"/>
                </a:solidFill>
                <a:latin typeface="DX새날B"/>
                <a:ea typeface="DX새날B"/>
              </a:rPr>
              <a:t>년 일본 태정관이 울릉도와 독도를 조선 영토라고 판단하여 </a:t>
            </a:r>
            <a:r>
              <a:rPr lang="en-US" altLang="ko-KR" sz="2400">
                <a:solidFill>
                  <a:schemeClr val="tx1"/>
                </a:solidFill>
                <a:latin typeface="DX새날B"/>
                <a:ea typeface="DX새날B"/>
              </a:rPr>
              <a:t>"</a:t>
            </a:r>
            <a:r>
              <a:rPr lang="ko-KR" altLang="en-US" sz="2400">
                <a:solidFill>
                  <a:schemeClr val="tx1"/>
                </a:solidFill>
                <a:latin typeface="DX새날B"/>
                <a:ea typeface="DX새날B"/>
              </a:rPr>
              <a:t>울릉도와 그 외 </a:t>
            </a:r>
            <a:r>
              <a:rPr lang="en-US" altLang="ko-KR" sz="2400">
                <a:solidFill>
                  <a:schemeClr val="tx1"/>
                </a:solidFill>
                <a:latin typeface="DX새날B"/>
                <a:ea typeface="DX새날B"/>
              </a:rPr>
              <a:t>1</a:t>
            </a:r>
            <a:r>
              <a:rPr lang="ko-KR" altLang="en-US" sz="2400">
                <a:solidFill>
                  <a:schemeClr val="tx1"/>
                </a:solidFill>
                <a:latin typeface="DX새날B"/>
                <a:ea typeface="DX새날B"/>
              </a:rPr>
              <a:t>도 독도는 일본과 관계없는 곳</a:t>
            </a:r>
            <a:r>
              <a:rPr lang="en-US" altLang="ko-KR" sz="2400">
                <a:solidFill>
                  <a:schemeClr val="tx1"/>
                </a:solidFill>
                <a:latin typeface="DX새날B"/>
                <a:ea typeface="DX새날B"/>
              </a:rPr>
              <a:t>"</a:t>
            </a:r>
            <a:r>
              <a:rPr lang="ko-KR" altLang="en-US" sz="2400">
                <a:solidFill>
                  <a:schemeClr val="tx1"/>
                </a:solidFill>
                <a:latin typeface="DX새날B"/>
                <a:ea typeface="DX새날B"/>
              </a:rPr>
              <a:t>이므로 일본 영토에 포함시키지 말라는 결정을 내린 공문서」</a:t>
            </a:r>
          </a:p>
        </p:txBody>
      </p:sp>
    </p:spTree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23925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메이지 정부 시대에 독도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2289" name="_x76603896" descr="EMB000003f834b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1472" y="1500174"/>
            <a:ext cx="4247389" cy="3786214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1000100" y="5072074"/>
            <a:ext cx="2857520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latin typeface="DX새날B"/>
                <a:ea typeface="DX새날B"/>
              </a:rPr>
              <a:t>「조선동해안도」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12291" name="_x116315032" descr="EMB000003f834b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286380" y="1285860"/>
            <a:ext cx="3286148" cy="4270743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5500694" y="5143512"/>
            <a:ext cx="2857520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latin typeface="DX새날B"/>
                <a:ea typeface="DX새날B"/>
              </a:rPr>
              <a:t>「조선수로지」</a:t>
            </a:r>
          </a:p>
        </p:txBody>
      </p:sp>
    </p:spTree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19829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메이지 시대의 독도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7" name="그림 6" descr="B4EB3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71538" y="1285860"/>
            <a:ext cx="6985000" cy="41656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500430" y="5286388"/>
            <a:ext cx="2857520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3200">
                <a:solidFill>
                  <a:schemeClr val="tx1"/>
                </a:solidFill>
                <a:latin typeface="DX새날B"/>
                <a:ea typeface="DX새날B"/>
              </a:rPr>
              <a:t>「칙령 </a:t>
            </a:r>
            <a:r>
              <a:rPr lang="en-US" altLang="ko-KR" sz="3200">
                <a:solidFill>
                  <a:schemeClr val="tx1"/>
                </a:solidFill>
                <a:latin typeface="DX새날B"/>
                <a:ea typeface="DX새날B"/>
              </a:rPr>
              <a:t>41</a:t>
            </a:r>
            <a:r>
              <a:rPr lang="ko-KR" altLang="en-US" sz="3200">
                <a:solidFill>
                  <a:schemeClr val="tx1"/>
                </a:solidFill>
                <a:latin typeface="DX새날B"/>
                <a:ea typeface="DX새날B"/>
              </a:rPr>
              <a:t>조」</a:t>
            </a:r>
          </a:p>
        </p:txBody>
      </p:sp>
    </p:spTree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23925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메이지 정부 시대에 독도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8" name="그림 7" descr="동영상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71604" y="2143116"/>
            <a:ext cx="6197246" cy="3429024"/>
          </a:xfrm>
          <a:prstGeom prst="rect">
            <a:avLst/>
          </a:prstGeom>
        </p:spPr>
      </p:pic>
      <p:sp>
        <p:nvSpPr>
          <p:cNvPr id="10" name="실행 단추: 앞으로 또는 다음 9">
            <a:hlinkClick r:id="rId4" highlightClick="1"/>
          </p:cNvPr>
          <p:cNvSpPr/>
          <p:nvPr/>
        </p:nvSpPr>
        <p:spPr>
          <a:xfrm>
            <a:off x="4071934" y="3357562"/>
            <a:ext cx="1214446" cy="100013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1714480" y="3643314"/>
            <a:ext cx="5000660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14546" y="1928802"/>
            <a:ext cx="4857784" cy="1555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4800" dirty="0">
                <a:latin typeface="DX새날B"/>
                <a:ea typeface="DX새날B"/>
              </a:rPr>
              <a:t>고대시대와 고려시대의                                   동해도서와 독도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85786" y="35716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mtClean="0">
                <a:latin typeface="DX새날B" pitchFamily="18" charset="-127"/>
                <a:ea typeface="DX새날B" pitchFamily="18" charset="-127"/>
              </a:rPr>
              <a:t>참고문헌</a:t>
            </a:r>
            <a:endParaRPr lang="ko-KR" altLang="en-US" sz="360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500174"/>
            <a:ext cx="62151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-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독도의 </a:t>
            </a:r>
            <a:r>
              <a:rPr lang="ko-KR" altLang="en-US" sz="2800" dirty="0" err="1" smtClean="0">
                <a:latin typeface="DX새날B" pitchFamily="18" charset="-127"/>
                <a:ea typeface="DX새날B" pitchFamily="18" charset="-127"/>
              </a:rPr>
              <a:t>영토학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 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(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최장근 저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. 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대구대출판사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)</a:t>
            </a:r>
            <a:endParaRPr lang="ko-KR" altLang="en-US" sz="2800" dirty="0" smtClean="0">
              <a:latin typeface="DX새날B" pitchFamily="18" charset="-127"/>
              <a:ea typeface="DX새날B" pitchFamily="18" charset="-127"/>
            </a:endParaRPr>
          </a:p>
          <a:p>
            <a:pPr fontAlgn="base"/>
            <a:endParaRPr lang="en-US" altLang="ko-KR" sz="2800" dirty="0" smtClean="0">
              <a:latin typeface="DX새날B" pitchFamily="18" charset="-127"/>
              <a:ea typeface="DX새날B" pitchFamily="18" charset="-127"/>
            </a:endParaRPr>
          </a:p>
          <a:p>
            <a:pPr fontAlgn="base"/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-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독도의 역사 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(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김화경 저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. 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영남대출판사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)</a:t>
            </a:r>
            <a:endParaRPr lang="ko-KR" altLang="en-US" sz="2800" dirty="0" smtClean="0">
              <a:latin typeface="DX새날B" pitchFamily="18" charset="-127"/>
              <a:ea typeface="DX새날B" pitchFamily="18" charset="-127"/>
            </a:endParaRPr>
          </a:p>
          <a:p>
            <a:pPr fontAlgn="base"/>
            <a:endParaRPr lang="en-US" altLang="ko-KR" sz="2800" dirty="0" smtClean="0">
              <a:latin typeface="DX새날B" pitchFamily="18" charset="-127"/>
              <a:ea typeface="DX새날B" pitchFamily="18" charset="-127"/>
            </a:endParaRPr>
          </a:p>
          <a:p>
            <a:pPr fontAlgn="base"/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-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독도 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• 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울릉도 연구 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(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동북아역사재단 편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. 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동북아역사재단출판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)</a:t>
            </a:r>
            <a:endParaRPr lang="ko-KR" altLang="en-US" sz="2800" dirty="0" smtClean="0">
              <a:latin typeface="DX새날B" pitchFamily="18" charset="-127"/>
              <a:ea typeface="DX새날B" pitchFamily="18" charset="-127"/>
            </a:endParaRPr>
          </a:p>
          <a:p>
            <a:pPr fontAlgn="base"/>
            <a:endParaRPr lang="en-US" altLang="ko-KR" sz="2800" dirty="0" smtClean="0">
              <a:latin typeface="DX새날B" pitchFamily="18" charset="-127"/>
              <a:ea typeface="DX새날B" pitchFamily="18" charset="-127"/>
            </a:endParaRPr>
          </a:p>
          <a:p>
            <a:pPr fontAlgn="base"/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-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역사와 지리로 본 울릉도 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• 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독도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(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윤유숙 외 지음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. 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동북아역사재단</a:t>
            </a:r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)</a:t>
            </a:r>
            <a:endParaRPr lang="ko-KR" altLang="en-US" sz="2800" dirty="0" smtClean="0">
              <a:latin typeface="DX새날B" pitchFamily="18" charset="-127"/>
              <a:ea typeface="DX새날B" pitchFamily="18" charset="-127"/>
            </a:endParaRPr>
          </a:p>
          <a:p>
            <a:pPr fontAlgn="base"/>
            <a:endParaRPr lang="en-US" altLang="ko-KR" sz="2800" dirty="0" smtClean="0">
              <a:latin typeface="DX새날B" pitchFamily="18" charset="-127"/>
              <a:ea typeface="DX새날B" pitchFamily="18" charset="-127"/>
            </a:endParaRPr>
          </a:p>
          <a:p>
            <a:pPr fontAlgn="base"/>
            <a:r>
              <a:rPr lang="en-US" altLang="ko-KR" sz="2800" dirty="0" smtClean="0">
                <a:latin typeface="DX새날B" pitchFamily="18" charset="-127"/>
                <a:ea typeface="DX새날B" pitchFamily="18" charset="-127"/>
              </a:rPr>
              <a:t>-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문화원형 백과</a:t>
            </a:r>
          </a:p>
          <a:p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</p:spTree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독도는 우리땅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71736" y="500042"/>
            <a:ext cx="3962953" cy="436305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24" y="4214818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>
                <a:latin typeface="DX새날B"/>
                <a:ea typeface="DX새날B"/>
              </a:rPr>
              <a:t>Thank you </a:t>
            </a:r>
            <a:r>
              <a:rPr lang="en-US" altLang="ko-KR">
                <a:latin typeface="DX새날B"/>
                <a:ea typeface="DX새날B"/>
                <a:sym typeface="Wingdings"/>
              </a:rPr>
              <a:t></a:t>
            </a:r>
            <a:endParaRPr lang="ko-KR" altLang="en-US">
              <a:latin typeface="DX새날B"/>
              <a:ea typeface="DX새날B"/>
            </a:endParaRPr>
          </a:p>
        </p:txBody>
      </p:sp>
      <p:cxnSp>
        <p:nvCxnSpPr>
          <p:cNvPr id="4" name="직선 연결선 3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285984" y="5429264"/>
            <a:ext cx="4786346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071670" y="5526308"/>
            <a:ext cx="5286412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37546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고대시대와 고려시대의 동해도서와 독도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7" name="그림 6" descr="우산국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1472" y="1214422"/>
            <a:ext cx="6868945" cy="4486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504" y="5786454"/>
            <a:ext cx="23574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 lang="ko-KR" altLang="en-US"/>
            </a:pPr>
            <a:r>
              <a:rPr lang="ko-KR" altLang="en-US" sz="4000" dirty="0">
                <a:latin typeface="DX새날B"/>
                <a:ea typeface="DX새날B"/>
              </a:rPr>
              <a:t>우산국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367840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고대시대와 고려시대의 동해도서와 독도</a:t>
            </a:r>
          </a:p>
          <a:p>
            <a:pPr lvl="0">
              <a:defRPr lang="ko-KR" altLang="en-US"/>
            </a:pPr>
            <a:endParaRPr lang="ko-KR" altLang="en-US" sz="2800">
              <a:latin typeface="DX새날B"/>
              <a:ea typeface="DX새날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7" name="그림 6" descr="삼국사기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2909" y="1428736"/>
            <a:ext cx="4357719" cy="4857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628" y="1500174"/>
            <a:ext cx="3857652" cy="478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유형문헌시대고려성격사서편저자김부식</a:t>
            </a:r>
            <a:r>
              <a:rPr lang="en-US" altLang="ko-KR" sz="2800">
                <a:latin typeface="DX새날B"/>
                <a:ea typeface="DX새날B"/>
              </a:rPr>
              <a:t>(</a:t>
            </a:r>
            <a:r>
              <a:rPr lang="ko-KR" altLang="en-US" sz="2800">
                <a:latin typeface="DX새날B"/>
                <a:ea typeface="DX새날B"/>
              </a:rPr>
              <a:t>金富軾</a:t>
            </a:r>
            <a:r>
              <a:rPr lang="en-US" altLang="ko-KR" sz="2800">
                <a:latin typeface="DX새날B"/>
                <a:ea typeface="DX새날B"/>
              </a:rPr>
              <a:t>)</a:t>
            </a:r>
          </a:p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제작시기 </a:t>
            </a:r>
            <a:r>
              <a:rPr lang="en-US" altLang="ko-KR" sz="2800">
                <a:latin typeface="DX새날B"/>
                <a:ea typeface="DX새날B"/>
              </a:rPr>
              <a:t>: 1145</a:t>
            </a:r>
            <a:r>
              <a:rPr lang="ko-KR" altLang="en-US" sz="2800">
                <a:latin typeface="DX새날B"/>
                <a:ea typeface="DX새날B"/>
              </a:rPr>
              <a:t>년권수</a:t>
            </a:r>
            <a:r>
              <a:rPr lang="en-US" altLang="ko-KR" sz="2800">
                <a:latin typeface="DX새날B"/>
                <a:ea typeface="DX새날B"/>
              </a:rPr>
              <a:t>·</a:t>
            </a:r>
            <a:r>
              <a:rPr lang="ko-KR" altLang="en-US" sz="2800">
                <a:latin typeface="DX새날B"/>
                <a:ea typeface="DX새날B"/>
              </a:rPr>
              <a:t>책수</a:t>
            </a:r>
            <a:r>
              <a:rPr lang="en-US" altLang="ko-KR" sz="2800">
                <a:latin typeface="DX새날B"/>
                <a:ea typeface="DX새날B"/>
              </a:rPr>
              <a:t>50</a:t>
            </a:r>
            <a:r>
              <a:rPr lang="ko-KR" altLang="en-US" sz="2800">
                <a:latin typeface="DX새날B"/>
                <a:ea typeface="DX새날B"/>
              </a:rPr>
              <a:t>권</a:t>
            </a:r>
          </a:p>
          <a:p>
            <a:pPr lvl="0">
              <a:defRPr lang="ko-KR" altLang="en-US"/>
            </a:pPr>
            <a:endParaRPr lang="en-US" altLang="ko-KR" sz="2800">
              <a:latin typeface="DX새날B"/>
              <a:ea typeface="DX새날B"/>
            </a:endParaRPr>
          </a:p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소장처성암고서박물관</a:t>
            </a:r>
            <a:r>
              <a:rPr lang="en-US" altLang="ko-KR" sz="2800">
                <a:latin typeface="DX새날B"/>
                <a:ea typeface="DX새날B"/>
              </a:rPr>
              <a:t>, </a:t>
            </a:r>
            <a:r>
              <a:rPr lang="ko-KR" altLang="en-US" sz="2800">
                <a:latin typeface="DX새날B"/>
                <a:ea typeface="DX새날B"/>
              </a:rPr>
              <a:t>옥산서원</a:t>
            </a:r>
            <a:r>
              <a:rPr lang="en-US" altLang="ko-KR" sz="2800">
                <a:latin typeface="DX새날B"/>
                <a:ea typeface="DX새날B"/>
              </a:rPr>
              <a:t>, </a:t>
            </a:r>
            <a:r>
              <a:rPr lang="ko-KR" altLang="en-US" sz="2800">
                <a:latin typeface="DX새날B"/>
                <a:ea typeface="DX새날B"/>
              </a:rPr>
              <a:t>이병익</a:t>
            </a:r>
            <a:r>
              <a:rPr lang="en-US" altLang="ko-KR" sz="2800">
                <a:latin typeface="DX새날B"/>
                <a:ea typeface="DX새날B"/>
              </a:rPr>
              <a:t>(</a:t>
            </a:r>
            <a:r>
              <a:rPr lang="ko-KR" altLang="en-US" sz="2800">
                <a:latin typeface="DX새날B"/>
                <a:ea typeface="DX새날B"/>
              </a:rPr>
              <a:t>개인소장</a:t>
            </a:r>
            <a:r>
              <a:rPr lang="en-US" altLang="ko-KR" sz="2800">
                <a:latin typeface="DX새날B"/>
                <a:ea typeface="DX새날B"/>
              </a:rPr>
              <a:t>)</a:t>
            </a:r>
          </a:p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문화재 지정번호 </a:t>
            </a:r>
            <a:r>
              <a:rPr lang="en-US" altLang="ko-KR" sz="2800">
                <a:latin typeface="DX새날B"/>
                <a:ea typeface="DX새날B"/>
              </a:rPr>
              <a:t>: </a:t>
            </a:r>
            <a:r>
              <a:rPr lang="ko-KR" altLang="en-US" sz="2800">
                <a:latin typeface="DX새날B"/>
                <a:ea typeface="DX새날B"/>
              </a:rPr>
              <a:t>보물 제</a:t>
            </a:r>
            <a:r>
              <a:rPr lang="en-US" altLang="ko-KR" sz="2800">
                <a:latin typeface="DX새날B"/>
                <a:ea typeface="DX새날B"/>
              </a:rPr>
              <a:t>722</a:t>
            </a:r>
            <a:r>
              <a:rPr lang="ko-KR" altLang="en-US" sz="2800">
                <a:latin typeface="DX새날B"/>
                <a:ea typeface="DX새날B"/>
              </a:rPr>
              <a:t>호</a:t>
            </a:r>
            <a:r>
              <a:rPr lang="en-US" altLang="ko-KR" sz="2800">
                <a:latin typeface="DX새날B"/>
                <a:ea typeface="DX새날B"/>
              </a:rPr>
              <a:t>, </a:t>
            </a:r>
            <a:r>
              <a:rPr lang="ko-KR" altLang="en-US" sz="2800">
                <a:latin typeface="DX새날B"/>
                <a:ea typeface="DX새날B"/>
              </a:rPr>
              <a:t>보물 제</a:t>
            </a:r>
            <a:r>
              <a:rPr lang="en-US" altLang="ko-KR" sz="2800">
                <a:latin typeface="DX새날B"/>
                <a:ea typeface="DX새날B"/>
              </a:rPr>
              <a:t>723</a:t>
            </a:r>
            <a:r>
              <a:rPr lang="ko-KR" altLang="en-US" sz="2800">
                <a:latin typeface="DX새날B"/>
                <a:ea typeface="DX새날B"/>
              </a:rPr>
              <a:t>호</a:t>
            </a:r>
            <a:r>
              <a:rPr lang="en-US" altLang="ko-KR" sz="2800">
                <a:latin typeface="DX새날B"/>
                <a:ea typeface="DX새날B"/>
              </a:rPr>
              <a:t>, </a:t>
            </a:r>
            <a:r>
              <a:rPr lang="ko-KR" altLang="en-US" sz="2800">
                <a:latin typeface="DX새날B"/>
                <a:ea typeface="DX새날B"/>
              </a:rPr>
              <a:t>보물 제</a:t>
            </a:r>
            <a:r>
              <a:rPr lang="en-US" altLang="ko-KR" sz="2800">
                <a:latin typeface="DX새날B"/>
                <a:ea typeface="DX새날B"/>
              </a:rPr>
              <a:t>525</a:t>
            </a:r>
            <a:r>
              <a:rPr lang="ko-KR" altLang="en-US" sz="2800">
                <a:latin typeface="DX새날B"/>
                <a:ea typeface="DX새날B"/>
              </a:rPr>
              <a:t>호</a:t>
            </a:r>
          </a:p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문화재 지정일 </a:t>
            </a:r>
            <a:r>
              <a:rPr lang="en-US" altLang="ko-KR" sz="2800">
                <a:latin typeface="DX새날B"/>
                <a:ea typeface="DX새날B"/>
              </a:rPr>
              <a:t>: 1981</a:t>
            </a:r>
            <a:r>
              <a:rPr lang="ko-KR" altLang="en-US" sz="2800">
                <a:latin typeface="DX새날B"/>
                <a:ea typeface="DX새날B"/>
              </a:rPr>
              <a:t>년 </a:t>
            </a:r>
            <a:r>
              <a:rPr lang="en-US" altLang="ko-KR" sz="2800">
                <a:latin typeface="DX새날B"/>
                <a:ea typeface="DX새날B"/>
              </a:rPr>
              <a:t>7</a:t>
            </a:r>
            <a:r>
              <a:rPr lang="ko-KR" altLang="en-US" sz="2800">
                <a:latin typeface="DX새날B"/>
                <a:ea typeface="DX새날B"/>
              </a:rPr>
              <a:t>월 </a:t>
            </a:r>
            <a:r>
              <a:rPr lang="en-US" altLang="ko-KR" sz="2800">
                <a:latin typeface="DX새날B"/>
                <a:ea typeface="DX새날B"/>
              </a:rPr>
              <a:t>15</a:t>
            </a:r>
            <a:r>
              <a:rPr lang="ko-KR" altLang="en-US" sz="2800">
                <a:latin typeface="DX새날B"/>
                <a:ea typeface="DX새날B"/>
              </a:rPr>
              <a:t>일</a:t>
            </a:r>
            <a:r>
              <a:rPr lang="en-US" altLang="ko-KR" sz="2800">
                <a:latin typeface="DX새날B"/>
                <a:ea typeface="DX새날B"/>
              </a:rPr>
              <a:t>(</a:t>
            </a:r>
            <a:r>
              <a:rPr lang="ko-KR" altLang="en-US" sz="2800">
                <a:latin typeface="DX새날B"/>
                <a:ea typeface="DX새날B"/>
              </a:rPr>
              <a:t>보물 제</a:t>
            </a:r>
            <a:r>
              <a:rPr lang="en-US" altLang="ko-KR" sz="2800">
                <a:latin typeface="DX새날B"/>
                <a:ea typeface="DX새날B"/>
              </a:rPr>
              <a:t>722</a:t>
            </a:r>
            <a:r>
              <a:rPr lang="ko-KR" altLang="en-US" sz="2800">
                <a:latin typeface="DX새날B"/>
                <a:ea typeface="DX새날B"/>
              </a:rPr>
              <a:t>호</a:t>
            </a:r>
            <a:r>
              <a:rPr lang="en-US" altLang="ko-KR" sz="2800">
                <a:latin typeface="DX새날B"/>
                <a:ea typeface="DX새날B"/>
              </a:rPr>
              <a:t>), 1981</a:t>
            </a:r>
            <a:r>
              <a:rPr lang="ko-KR" altLang="en-US" sz="2800">
                <a:latin typeface="DX새날B"/>
                <a:ea typeface="DX새날B"/>
              </a:rPr>
              <a:t>년 </a:t>
            </a:r>
            <a:r>
              <a:rPr lang="en-US" altLang="ko-KR" sz="2800">
                <a:latin typeface="DX새날B"/>
                <a:ea typeface="DX새날B"/>
              </a:rPr>
              <a:t>7</a:t>
            </a:r>
            <a:r>
              <a:rPr lang="ko-KR" altLang="en-US" sz="2800">
                <a:latin typeface="DX새날B"/>
                <a:ea typeface="DX새날B"/>
              </a:rPr>
              <a:t>월 </a:t>
            </a:r>
            <a:r>
              <a:rPr lang="en-US" altLang="ko-KR" sz="2800">
                <a:latin typeface="DX새날B"/>
                <a:ea typeface="DX새날B"/>
              </a:rPr>
              <a:t>15</a:t>
            </a:r>
            <a:r>
              <a:rPr lang="ko-KR" altLang="en-US" sz="2800">
                <a:latin typeface="DX새날B"/>
                <a:ea typeface="DX새날B"/>
              </a:rPr>
              <a:t>일</a:t>
            </a:r>
            <a:r>
              <a:rPr lang="en-US" altLang="ko-KR" sz="2800">
                <a:latin typeface="DX새날B"/>
                <a:ea typeface="DX새날B"/>
              </a:rPr>
              <a:t>(</a:t>
            </a:r>
            <a:r>
              <a:rPr lang="ko-KR" altLang="en-US" sz="2800">
                <a:latin typeface="DX새날B"/>
                <a:ea typeface="DX새날B"/>
              </a:rPr>
              <a:t>보물 제</a:t>
            </a:r>
            <a:r>
              <a:rPr lang="en-US" altLang="ko-KR" sz="2800">
                <a:latin typeface="DX새날B"/>
                <a:ea typeface="DX새날B"/>
              </a:rPr>
              <a:t>723</a:t>
            </a:r>
            <a:r>
              <a:rPr lang="ko-KR" altLang="en-US" sz="2800">
                <a:latin typeface="DX새날B"/>
                <a:ea typeface="DX새날B"/>
              </a:rPr>
              <a:t>호</a:t>
            </a:r>
            <a:r>
              <a:rPr lang="en-US" altLang="ko-KR" sz="2800">
                <a:latin typeface="DX새날B"/>
                <a:ea typeface="DX새날B"/>
              </a:rPr>
              <a:t>·</a:t>
            </a:r>
            <a:r>
              <a:rPr lang="ko-KR" altLang="en-US" sz="2800">
                <a:latin typeface="DX새날B"/>
                <a:ea typeface="DX새날B"/>
              </a:rPr>
              <a:t>보물 제</a:t>
            </a:r>
            <a:r>
              <a:rPr lang="en-US" altLang="ko-KR" sz="2800">
                <a:latin typeface="DX새날B"/>
                <a:ea typeface="DX새날B"/>
              </a:rPr>
              <a:t>525</a:t>
            </a:r>
            <a:r>
              <a:rPr lang="ko-KR" altLang="en-US" sz="2800">
                <a:latin typeface="DX새날B"/>
                <a:ea typeface="DX새날B"/>
              </a:rPr>
              <a:t>호</a:t>
            </a:r>
            <a:r>
              <a:rPr lang="en-US" altLang="ko-KR" sz="2800">
                <a:latin typeface="DX새날B"/>
                <a:ea typeface="DX새날B"/>
              </a:rPr>
              <a:t>)</a:t>
            </a:r>
            <a:endParaRPr lang="ko-KR" altLang="en-US" sz="2800">
              <a:latin typeface="DX새날B"/>
              <a:ea typeface="DX새날B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4555" y="405450"/>
            <a:ext cx="367840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고대시대와 고려시대의 동해도서와 독도</a:t>
            </a:r>
          </a:p>
          <a:p>
            <a:pPr lvl="0">
              <a:defRPr lang="ko-KR" altLang="en-US"/>
            </a:pPr>
            <a:endParaRPr lang="ko-KR" altLang="en-US" sz="2800">
              <a:latin typeface="DX새날B"/>
              <a:ea typeface="DX새날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7" name="그림 6" descr="이사부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5786" y="1285860"/>
            <a:ext cx="4214842" cy="5219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2066" y="5500702"/>
            <a:ext cx="1643074" cy="100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6000">
                <a:latin typeface="DX새날B"/>
                <a:ea typeface="DX새날B"/>
              </a:rPr>
              <a:t>이사부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1928794" y="3643314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71604" y="2073654"/>
            <a:ext cx="6215106" cy="1553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800">
                <a:latin typeface="DX새날B"/>
                <a:ea typeface="DX새날B"/>
              </a:rPr>
              <a:t>조선초기의</a:t>
            </a:r>
          </a:p>
          <a:p>
            <a:pPr algn="ctr">
              <a:defRPr lang="ko-KR" altLang="en-US"/>
            </a:pPr>
            <a:r>
              <a:rPr lang="ko-KR" altLang="en-US" sz="4800">
                <a:latin typeface="DX새날B"/>
                <a:ea typeface="DX새날B"/>
              </a:rPr>
              <a:t>독도와 동해도서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1598" y="457508"/>
            <a:ext cx="2605992" cy="512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조선초기의 동해도서와 독도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69843" y="1268760"/>
            <a:ext cx="4926293" cy="424847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716016" y="5589240"/>
            <a:ext cx="144016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rgbClr val="000000"/>
                </a:solidFill>
                <a:latin typeface="DX새날B"/>
                <a:ea typeface="DX새날B"/>
              </a:rPr>
              <a:t>조선태종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/>
          <p:nvPr/>
        </p:nvCxnSpPr>
        <p:spPr>
          <a:xfrm>
            <a:off x="500034" y="998520"/>
            <a:ext cx="5143536" cy="1588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1598" y="457508"/>
            <a:ext cx="2605992" cy="512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DX새날B"/>
                <a:ea typeface="DX새날B"/>
              </a:rPr>
              <a:t>조선초기의 동해도서와 독도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715240" y="0"/>
            <a:ext cx="1428760" cy="1428760"/>
          </a:xfrm>
          <a:prstGeom prst="rect">
            <a:avLst/>
          </a:prstGeom>
          <a:blipFill dpi="0" rotWithShape="1">
            <a:blip r:embed="rId2">
              <a:alphaModFix amt="62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24128" y="5517232"/>
            <a:ext cx="144016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rgbClr val="000000"/>
                </a:solidFill>
                <a:latin typeface="DX새날B"/>
                <a:ea typeface="DX새날B"/>
              </a:rPr>
              <a:t>태종실록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881" y="1268760"/>
            <a:ext cx="6048374" cy="402907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436</Words>
  <Application>Hancom Office Hanshow 2010</Application>
  <PresentationFormat>화면 슬라이드 쇼(4:3)</PresentationFormat>
  <Paragraphs>95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굴림</vt:lpstr>
      <vt:lpstr>Arial</vt:lpstr>
      <vt:lpstr>맑은 고딕</vt:lpstr>
      <vt:lpstr>DX새날B</vt:lpstr>
      <vt:lpstr>Wingdings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조선 중종의 동해도서와 독도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Thank you 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subject/>
  <dc:creator>lg</dc:creator>
  <cp:keywords/>
  <dc:description/>
  <cp:lastModifiedBy>comgujo</cp:lastModifiedBy>
  <cp:revision>71</cp:revision>
  <dcterms:created xsi:type="dcterms:W3CDTF">2014-02-20T17:10:57Z</dcterms:created>
  <dcterms:modified xsi:type="dcterms:W3CDTF">2014-09-29T00:00:24Z</dcterms:modified>
  <cp:category/>
</cp:coreProperties>
</file>