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80" r:id="rId3"/>
    <p:sldId id="259" r:id="rId4"/>
    <p:sldId id="261" r:id="rId5"/>
    <p:sldId id="262" r:id="rId6"/>
    <p:sldId id="279" r:id="rId7"/>
    <p:sldId id="263" r:id="rId8"/>
    <p:sldId id="264" r:id="rId9"/>
    <p:sldId id="266" r:id="rId10"/>
    <p:sldId id="276" r:id="rId11"/>
    <p:sldId id="272" r:id="rId12"/>
    <p:sldId id="274" r:id="rId13"/>
    <p:sldId id="268" r:id="rId14"/>
    <p:sldId id="277" r:id="rId15"/>
    <p:sldId id="270" r:id="rId16"/>
    <p:sldId id="271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15" autoAdjust="0"/>
  </p:normalViewPr>
  <p:slideViewPr>
    <p:cSldViewPr>
      <p:cViewPr varScale="1">
        <p:scale>
          <a:sx n="84" d="100"/>
          <a:sy n="84" d="100"/>
        </p:scale>
        <p:origin x="-155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F2D3E-6C81-44CE-9114-69EC7424BCB1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6DC78-E2D0-4A78-A289-EBF9E5AC95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34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ver.com/isoword/11016560947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일본이 독도를 탐내는 이유</a:t>
            </a:r>
            <a:r>
              <a:rPr lang="en-US" altLang="ko-KR" dirty="0" smtClean="0"/>
              <a:t>. 1.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공동수역</a:t>
            </a:r>
            <a:r>
              <a:rPr lang="en-US" altLang="ko-KR" baseline="0" dirty="0" smtClean="0"/>
              <a:t>. 2. </a:t>
            </a:r>
            <a:r>
              <a:rPr lang="ko-KR" altLang="en-US" baseline="0" dirty="0" smtClean="0"/>
              <a:t>메탄 </a:t>
            </a:r>
            <a:r>
              <a:rPr lang="ko-KR" altLang="en-US" baseline="0" dirty="0" err="1" smtClean="0"/>
              <a:t>하이드레이트</a:t>
            </a:r>
            <a:endParaRPr lang="en-US" altLang="ko-KR" baseline="0" dirty="0" smtClean="0"/>
          </a:p>
          <a:p>
            <a:r>
              <a:rPr lang="ko-KR" altLang="en-US" baseline="0" dirty="0" smtClean="0"/>
              <a:t>메탄 </a:t>
            </a:r>
            <a:r>
              <a:rPr lang="ko-KR" altLang="en-US" baseline="0" dirty="0" err="1" smtClean="0"/>
              <a:t>하이드레이트는</a:t>
            </a:r>
            <a:r>
              <a:rPr lang="ko-KR" altLang="en-US" baseline="0" dirty="0" smtClean="0"/>
              <a:t> 가스와 석유의 </a:t>
            </a:r>
            <a:r>
              <a:rPr lang="en-US" altLang="ko-KR" baseline="0" dirty="0" smtClean="0"/>
              <a:t>2</a:t>
            </a:r>
            <a:r>
              <a:rPr lang="ko-KR" altLang="en-US" baseline="0" dirty="0" err="1" smtClean="0"/>
              <a:t>가지효과를</a:t>
            </a:r>
            <a:r>
              <a:rPr lang="ko-KR" altLang="en-US" baseline="0" dirty="0" smtClean="0"/>
              <a:t> 낼 수 있는 엄청난 자원</a:t>
            </a:r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6DC78-E2D0-4A78-A289-EBF9E5AC95C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332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6DC78-E2D0-4A78-A289-EBF9E5AC95C9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12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6DC78-E2D0-4A78-A289-EBF9E5AC95C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5162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1785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일본실학자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하야시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시헤이가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그린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삼국접양지도에도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울릉도와 독도 한국영토표기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애니메이션 그림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-1696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 일본측이 독도를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조선영토로인정하고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일본인의 독도출입을 금지하는 명령을 내렸음을 조선측에 알려온 전달서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6DC78-E2D0-4A78-A289-EBF9E5AC95C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9934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번째 효과 그림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임나일본부설</a:t>
            </a:r>
            <a:r>
              <a:rPr lang="ko-KR" altLang="en-US" dirty="0" smtClean="0"/>
              <a:t> 원문</a:t>
            </a:r>
            <a:r>
              <a:rPr lang="en-US" altLang="ko-KR" dirty="0" smtClean="0"/>
              <a:t>. 2</a:t>
            </a:r>
            <a:r>
              <a:rPr lang="ko-KR" altLang="en-US" dirty="0" smtClean="0"/>
              <a:t>번째</a:t>
            </a:r>
            <a:r>
              <a:rPr lang="en-US" altLang="ko-KR" dirty="0" smtClean="0"/>
              <a:t>- </a:t>
            </a:r>
            <a:r>
              <a:rPr lang="ko-KR" altLang="en-US" dirty="0" smtClean="0"/>
              <a:t>그</a:t>
            </a:r>
            <a:r>
              <a:rPr lang="ko-KR" altLang="en-US" baseline="0" dirty="0" smtClean="0"/>
              <a:t> 문서를 바탕으로 표시해본 지도</a:t>
            </a:r>
            <a:r>
              <a:rPr lang="en-US" altLang="ko-KR" baseline="0" dirty="0" smtClean="0"/>
              <a:t>,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6DC78-E2D0-4A78-A289-EBF9E5AC95C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583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첫번째</a:t>
            </a:r>
            <a:r>
              <a:rPr lang="ko-KR" altLang="en-US" dirty="0" smtClean="0"/>
              <a:t> 그림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은주시청합기</a:t>
            </a:r>
            <a:r>
              <a:rPr lang="en-US" altLang="ko-KR" dirty="0" smtClean="0"/>
              <a:t>(</a:t>
            </a:r>
            <a:r>
              <a:rPr lang="ko-KR" altLang="en-US" dirty="0" smtClean="0"/>
              <a:t>일본</a:t>
            </a:r>
            <a:r>
              <a:rPr lang="en-US" altLang="ko-KR" dirty="0" smtClean="0"/>
              <a:t>). </a:t>
            </a:r>
            <a:r>
              <a:rPr lang="ko-KR" altLang="en-US" dirty="0" err="1" smtClean="0"/>
              <a:t>두번째</a:t>
            </a:r>
            <a:r>
              <a:rPr lang="ko-KR" altLang="en-US" dirty="0" smtClean="0"/>
              <a:t> 그림 </a:t>
            </a:r>
            <a:r>
              <a:rPr lang="en-US" altLang="ko-KR" dirty="0" smtClean="0"/>
              <a:t>–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삼국사기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6DC78-E2D0-4A78-A289-EBF9E5AC95C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1884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세번째</a:t>
            </a:r>
            <a:r>
              <a:rPr lang="ko-KR" altLang="en-US" dirty="0" smtClean="0"/>
              <a:t> </a:t>
            </a:r>
            <a:r>
              <a:rPr lang="ko-KR" altLang="en-US" dirty="0" smtClean="0"/>
              <a:t>그림</a:t>
            </a:r>
            <a:r>
              <a:rPr lang="en-US" altLang="ko-KR" dirty="0" smtClean="0"/>
              <a:t>-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태종실록 </a:t>
            </a:r>
            <a:r>
              <a:rPr lang="ko-KR" altLang="en-US" baseline="0" dirty="0" err="1" smtClean="0"/>
              <a:t>네번째</a:t>
            </a:r>
            <a:r>
              <a:rPr lang="ko-KR" altLang="en-US" baseline="0" dirty="0" smtClean="0"/>
              <a:t> 그림 </a:t>
            </a:r>
            <a:r>
              <a:rPr lang="en-US" altLang="ko-KR" baseline="0" dirty="0" smtClean="0"/>
              <a:t>– </a:t>
            </a:r>
            <a:r>
              <a:rPr lang="ko-KR" altLang="en-US" baseline="0" dirty="0" err="1" smtClean="0"/>
              <a:t>팔도총도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6DC78-E2D0-4A78-A289-EBF9E5AC95C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1884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인용복 사건에 대한 일본측의 주장</a:t>
            </a:r>
            <a:r>
              <a:rPr lang="en-US" altLang="ko-KR" dirty="0" smtClean="0"/>
              <a:t>.</a:t>
            </a:r>
          </a:p>
          <a:p>
            <a:r>
              <a:rPr lang="ko-KR" alt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일본측의 문헌에 의하면 안용복이 </a:t>
            </a:r>
            <a:r>
              <a:rPr lang="en-US" altLang="ko-K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1693</a:t>
            </a:r>
            <a:r>
              <a:rPr lang="ko-KR" alt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년과 </a:t>
            </a:r>
            <a:r>
              <a:rPr lang="en-US" altLang="ko-K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1696</a:t>
            </a:r>
            <a:r>
              <a:rPr lang="ko-KR" alt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 도일했다는 기록은 있지만</a:t>
            </a:r>
            <a:r>
              <a:rPr lang="en-US" altLang="ko-K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한국측이 주장하는 서약을 안용복에게 전달했다는 기록은 없습니다</a:t>
            </a:r>
            <a:r>
              <a:rPr lang="en-US" altLang="ko-K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(1)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한국측의 문헌에 의하면 안용복은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1696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일본을 방문했을 때 울릉도에는 다수의 일본인이 있다고 말하였다고 알려줍니다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그러나 </a:t>
            </a:r>
            <a:r>
              <a:rPr lang="ko-KR" alt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일본방문은 막부가 울릉도로의 도항을 금지하는 결정을 내린 후의 일이며</a:t>
            </a:r>
            <a:r>
              <a:rPr lang="en-US" altLang="ko-K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당시 오야</a:t>
            </a:r>
            <a:r>
              <a:rPr lang="en-US" altLang="ko-K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무라카와</a:t>
            </a:r>
            <a:r>
              <a:rPr lang="ko-KR" alt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양가 모두는 울릉도로 도항을 하지 않고 있었습니다</a:t>
            </a:r>
            <a:r>
              <a:rPr lang="en-US" altLang="ko-K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.(2)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안용복에 관한 한국측 문헌의 기술은 안용복이 국가의 금지명령을 범하여 국외로 도항한 일로 인하여 귀국 후 조사를 받았을 때 진술한 내용입니다</a:t>
            </a:r>
            <a:r>
              <a:rPr lang="en-US" altLang="ko-K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.(3)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진술내용을 보면 상기에 언급한 내용을 비롯하여 사실과 일치하지 않는 점들을 많이 볼 수 있으며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그러한 내용을 한국은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다케시마의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영유권 주장의 근거의 하나로 인용해오고 있습니다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출처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안용복에 관한 일본의 견해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|</a:t>
            </a:r>
            <a:endParaRPr lang="ko-KR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6DC78-E2D0-4A78-A289-EBF9E5AC95C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54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태종실록</a:t>
            </a:r>
            <a:r>
              <a:rPr lang="en-US" altLang="ko-KR" dirty="0" smtClean="0"/>
              <a:t>.-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태종</a:t>
            </a:r>
            <a:r>
              <a:rPr lang="en-US" altLang="ko-KR" baseline="0" dirty="0" smtClean="0"/>
              <a:t>16</a:t>
            </a:r>
            <a:r>
              <a:rPr lang="ko-KR" altLang="en-US" baseline="0" dirty="0" smtClean="0"/>
              <a:t>년 왜구의 침략이 악랄하고 빈번하여 울릉도를 비울 것을 명하였다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6DC78-E2D0-4A78-A289-EBF9E5AC95C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646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번째 </a:t>
            </a:r>
            <a:r>
              <a:rPr lang="ko-KR" altLang="en-US" dirty="0" err="1" smtClean="0"/>
              <a:t>시마네현에</a:t>
            </a:r>
            <a:r>
              <a:rPr lang="ko-KR" altLang="en-US" dirty="0" smtClean="0"/>
              <a:t> 독도를 일본 마음대로 편입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2</a:t>
            </a:r>
            <a:r>
              <a:rPr lang="ko-KR" altLang="en-US" dirty="0" smtClean="0"/>
              <a:t>번째</a:t>
            </a:r>
            <a:r>
              <a:rPr lang="en-US" altLang="ko-KR" dirty="0" smtClean="0"/>
              <a:t>. </a:t>
            </a:r>
            <a:r>
              <a:rPr lang="ko-KR" altLang="en-US" dirty="0" smtClean="0"/>
              <a:t>독도의 </a:t>
            </a:r>
            <a:r>
              <a:rPr lang="ko-KR" altLang="en-US" dirty="0" err="1" smtClean="0"/>
              <a:t>강치사냥</a:t>
            </a:r>
            <a:r>
              <a:rPr lang="en-US" altLang="ko-KR" dirty="0" smtClean="0"/>
              <a:t>.- </a:t>
            </a:r>
            <a:r>
              <a:rPr lang="ko-KR" altLang="en-US" dirty="0" err="1" smtClean="0"/>
              <a:t>실효적경영을</a:t>
            </a:r>
            <a:r>
              <a:rPr lang="ko-KR" altLang="en-US" dirty="0" smtClean="0"/>
              <a:t> 했다고 주장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6DC78-E2D0-4A78-A289-EBF9E5AC95C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6002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센프란시스코</a:t>
            </a:r>
            <a:r>
              <a:rPr lang="ko-KR" altLang="en-US" dirty="0" smtClean="0"/>
              <a:t> 강화 조약에선 일본은 독도가 명확히 명시되어 있지 않다고 주장</a:t>
            </a:r>
            <a:r>
              <a:rPr lang="en-US" altLang="ko-KR" dirty="0" smtClean="0"/>
              <a:t>. </a:t>
            </a:r>
            <a:r>
              <a:rPr lang="ko-KR" altLang="en-US" dirty="0" smtClean="0"/>
              <a:t>즉 독도를 포기한적은 없다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6DC78-E2D0-4A78-A289-EBF9E5AC95C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118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일본의 지도와 전 통일연구원 원장</a:t>
            </a:r>
            <a:r>
              <a:rPr lang="en-US" altLang="ko-KR" dirty="0" smtClean="0"/>
              <a:t>-</a:t>
            </a:r>
            <a:r>
              <a:rPr lang="en-US" altLang="ko-KR" baseline="0" dirty="0" smtClean="0"/>
              <a:t> </a:t>
            </a:r>
            <a:r>
              <a:rPr lang="ko-KR" altLang="en-US" dirty="0" smtClean="0"/>
              <a:t>김태우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김태우 원장은 일본과 함께 독도의 자원을 나눠</a:t>
            </a:r>
            <a:r>
              <a:rPr lang="ko-KR" altLang="en-US" baseline="0" dirty="0" smtClean="0"/>
              <a:t> 쓸 필요가 있다고 강조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6DC78-E2D0-4A78-A289-EBF9E5AC95C9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5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2" name="부제목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9EDD8B-9B2E-433B-A868-AED064A747AA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20" name="바닥글 개체 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741A73-FA8E-44DF-90F2-DFCD91CFF79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타원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9EDD8B-9B2E-433B-A868-AED064A747AA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741A73-FA8E-44DF-90F2-DFCD91CFF7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9EDD8B-9B2E-433B-A868-AED064A747AA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741A73-FA8E-44DF-90F2-DFCD91CFF7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9EDD8B-9B2E-433B-A868-AED064A747AA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741A73-FA8E-44DF-90F2-DFCD91CFF7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9EDD8B-9B2E-433B-A868-AED064A747AA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741A73-FA8E-44DF-90F2-DFCD91CFF79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타원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타원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9EDD8B-9B2E-433B-A868-AED064A747AA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741A73-FA8E-44DF-90F2-DFCD91CFF7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9EDD8B-9B2E-433B-A868-AED064A747AA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741A73-FA8E-44DF-90F2-DFCD91CFF7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9EDD8B-9B2E-433B-A868-AED064A747AA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741A73-FA8E-44DF-90F2-DFCD91CFF7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9EDD8B-9B2E-433B-A868-AED064A747AA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741A73-FA8E-44DF-90F2-DFCD91CFF79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9EDD8B-9B2E-433B-A868-AED064A747AA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741A73-FA8E-44DF-90F2-DFCD91CFF7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9EDD8B-9B2E-433B-A868-AED064A747AA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741A73-FA8E-44DF-90F2-DFCD91CFF79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9" name="순서도: 처리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순서도: 처리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원형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타원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도넛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텍스트 개체 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59EDD8B-9B2E-433B-A868-AED064A747AA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C741A73-FA8E-44DF-90F2-DFCD91CFF79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직사각형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1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1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1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1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1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1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1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hyperlink" Target="http://www.youtube.com/watch?v=3B0RB8zv1G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38" y="764704"/>
            <a:ext cx="7493947" cy="5328592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7200" dirty="0" smtClean="0"/>
              <a:t>독도의 </a:t>
            </a:r>
            <a:r>
              <a:rPr lang="ko-KR" altLang="en-US" sz="7200" dirty="0" err="1" smtClean="0"/>
              <a:t>영토학</a:t>
            </a:r>
            <a:r>
              <a:rPr lang="en-US" altLang="ko-KR" sz="7200" dirty="0" smtClean="0"/>
              <a:t>-3</a:t>
            </a:r>
            <a:r>
              <a:rPr lang="ko-KR" altLang="en-US" sz="7200" dirty="0" smtClean="0"/>
              <a:t>조</a:t>
            </a:r>
            <a:endParaRPr lang="ko-KR" altLang="en-US" sz="72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59632" y="2564904"/>
            <a:ext cx="7406640" cy="3312368"/>
          </a:xfrm>
        </p:spPr>
        <p:txBody>
          <a:bodyPr>
            <a:normAutofit/>
          </a:bodyPr>
          <a:lstStyle/>
          <a:p>
            <a:pPr algn="ctr"/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ko-KR" altLang="en-US" sz="3200" dirty="0" smtClean="0">
                <a:solidFill>
                  <a:schemeClr val="bg1"/>
                </a:solidFill>
              </a:rPr>
              <a:t>주제 </a:t>
            </a:r>
            <a:r>
              <a:rPr lang="en-US" altLang="ko-KR" sz="3200" dirty="0" smtClean="0">
                <a:solidFill>
                  <a:schemeClr val="bg1"/>
                </a:solidFill>
              </a:rPr>
              <a:t>: </a:t>
            </a:r>
            <a:r>
              <a:rPr lang="ko-KR" altLang="en-US" sz="3200" dirty="0" smtClean="0">
                <a:solidFill>
                  <a:schemeClr val="bg1"/>
                </a:solidFill>
              </a:rPr>
              <a:t>일본은 왜 독도를</a:t>
            </a:r>
            <a:r>
              <a:rPr lang="en-US" altLang="ko-KR" sz="3200" dirty="0">
                <a:solidFill>
                  <a:schemeClr val="bg1"/>
                </a:solidFill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</a:rPr>
              <a:t>역사적으로 자신들의 </a:t>
            </a:r>
            <a:r>
              <a:rPr lang="ko-KR" altLang="en-US" sz="3200" dirty="0" smtClean="0">
                <a:solidFill>
                  <a:schemeClr val="bg1"/>
                </a:solidFill>
              </a:rPr>
              <a:t>영토라 주장 하는가</a:t>
            </a:r>
            <a:endParaRPr lang="en-US" altLang="ko-KR" sz="3200" dirty="0" smtClean="0">
              <a:solidFill>
                <a:schemeClr val="bg1"/>
              </a:solidFill>
            </a:endParaRPr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r"/>
            <a:r>
              <a:rPr lang="ko-KR" altLang="en-US" sz="1400" dirty="0" smtClean="0">
                <a:solidFill>
                  <a:schemeClr val="bg1"/>
                </a:solidFill>
              </a:rPr>
              <a:t>조원 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손대민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전용빈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김현정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손유희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남세영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이재용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이준석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안지훈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안준우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김적</a:t>
            </a:r>
            <a:r>
              <a:rPr lang="ko-KR" altLang="en-US" sz="1400" dirty="0" err="1">
                <a:solidFill>
                  <a:schemeClr val="bg1"/>
                </a:solidFill>
              </a:rPr>
              <a:t>명</a:t>
            </a:r>
            <a:endParaRPr lang="en-US" altLang="ko-KR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76668"/>
            <a:ext cx="4752528" cy="504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066448"/>
          </a:xfrm>
        </p:spPr>
        <p:txBody>
          <a:bodyPr/>
          <a:lstStyle/>
          <a:p>
            <a:r>
              <a:rPr lang="ko-KR" altLang="en-US" dirty="0" smtClean="0"/>
              <a:t>일본측의 주장</a:t>
            </a:r>
            <a:endParaRPr lang="ko-KR" altLang="en-US" dirty="0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107504" y="1052736"/>
            <a:ext cx="864096" cy="4896544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ko-KR" dirty="0" smtClean="0"/>
              <a:t>(6)</a:t>
            </a:r>
          </a:p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센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란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스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코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조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약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31" y="2816328"/>
            <a:ext cx="4762500" cy="396240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sx="103000" sy="103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51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" y="868598"/>
            <a:ext cx="5992027" cy="598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67744" y="260648"/>
            <a:ext cx="6400800" cy="720080"/>
          </a:xfrm>
        </p:spPr>
        <p:txBody>
          <a:bodyPr>
            <a:normAutofit/>
          </a:bodyPr>
          <a:lstStyle/>
          <a:p>
            <a:r>
              <a:rPr lang="ko-KR" altLang="en-US" sz="4800" dirty="0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독도의 현재 상황</a:t>
            </a:r>
            <a:endParaRPr lang="ko-KR" altLang="en-US" sz="48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05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47" y="1124744"/>
            <a:ext cx="6051182" cy="395273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sx="103000" sy="103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515719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↑하이퍼링크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영상참조 슬라이드 쇼 </a:t>
            </a:r>
            <a:r>
              <a:rPr lang="ko-KR" altLang="en-US" dirty="0" err="1" smtClean="0"/>
              <a:t>재생후</a:t>
            </a:r>
            <a:r>
              <a:rPr lang="ko-KR" altLang="en-US" dirty="0" smtClean="0"/>
              <a:t> 클릭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225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독도의 문제에 대한 한일 간의 </a:t>
            </a:r>
            <a:r>
              <a:rPr lang="ko-KR" altLang="en-US" dirty="0" err="1" smtClean="0"/>
              <a:t>시각차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2800" dirty="0" smtClean="0"/>
          </a:p>
          <a:p>
            <a:endParaRPr lang="en-US" altLang="ko-KR" sz="2800" dirty="0"/>
          </a:p>
          <a:p>
            <a:endParaRPr lang="en-US" altLang="ko-KR" sz="2800" dirty="0" smtClean="0"/>
          </a:p>
          <a:p>
            <a:endParaRPr lang="en-US" altLang="ko-KR" sz="2800" dirty="0"/>
          </a:p>
          <a:p>
            <a:endParaRPr lang="en-US" altLang="ko-KR" sz="2800" dirty="0" smtClean="0"/>
          </a:p>
          <a:p>
            <a:endParaRPr lang="en-US" altLang="ko-KR" sz="2800" dirty="0"/>
          </a:p>
          <a:p>
            <a:endParaRPr lang="en-US" altLang="ko-KR" sz="2800" dirty="0" smtClean="0"/>
          </a:p>
          <a:p>
            <a:pPr marL="82296" indent="0">
              <a:buNone/>
            </a:pPr>
            <a:endParaRPr lang="en-US" altLang="ko-KR" sz="28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592523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4357"/>
            <a:ext cx="6984776" cy="5256584"/>
          </a:xfrm>
          <a:prstGeom prst="rect">
            <a:avLst/>
          </a:prstGeom>
          <a:noFill/>
          <a:ln>
            <a:noFill/>
          </a:ln>
          <a:effectLst>
            <a:outerShdw blurRad="50800" dist="38100" sx="102000" sy="1020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2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476562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독도에 대한 일본정부</a:t>
            </a:r>
            <a:r>
              <a:rPr lang="ko-KR" altLang="en-US" dirty="0"/>
              <a:t>의</a:t>
            </a:r>
            <a:r>
              <a:rPr lang="ko-KR" altLang="en-US" dirty="0" smtClean="0"/>
              <a:t> 최근 방침</a:t>
            </a:r>
            <a:endParaRPr lang="ko-KR" altLang="en-US" dirty="0"/>
          </a:p>
        </p:txBody>
      </p:sp>
      <p:pic>
        <p:nvPicPr>
          <p:cNvPr id="615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12976"/>
            <a:ext cx="4907560" cy="325140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sx="103000" sy="103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30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1484784"/>
            <a:ext cx="6858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66130"/>
          </a:xfrm>
        </p:spPr>
        <p:txBody>
          <a:bodyPr/>
          <a:lstStyle/>
          <a:p>
            <a:r>
              <a:rPr lang="ko-KR" altLang="en-US" dirty="0" smtClean="0"/>
              <a:t>독도에 대한 일본의 주장 연대기</a:t>
            </a:r>
            <a:endParaRPr lang="ko-KR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52736"/>
            <a:ext cx="4464496" cy="545903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sx="102000" sy="102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09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24744"/>
            <a:ext cx="5040560" cy="456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독도가 일본땅</a:t>
            </a:r>
            <a:r>
              <a:rPr lang="en-US" altLang="ko-KR" dirty="0" smtClean="0"/>
              <a:t>? </a:t>
            </a:r>
            <a:r>
              <a:rPr lang="ko-KR" altLang="en-US" dirty="0" smtClean="0"/>
              <a:t>설마</a:t>
            </a:r>
            <a:endParaRPr lang="ko-KR" alt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4752528" cy="421358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sx="103000" sy="103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12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871872" cy="317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독도가 일본땅</a:t>
            </a:r>
            <a:r>
              <a:rPr lang="en-US" altLang="ko-KR" dirty="0" smtClean="0"/>
              <a:t>? </a:t>
            </a:r>
            <a:r>
              <a:rPr lang="ko-KR" altLang="en-US" dirty="0" smtClean="0"/>
              <a:t>설</a:t>
            </a:r>
            <a:r>
              <a:rPr lang="ko-KR" altLang="en-US" dirty="0"/>
              <a:t>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>
                <a:solidFill>
                  <a:srgbClr val="0070C0"/>
                </a:solidFill>
              </a:rPr>
              <a:t>독도에 대한 꾸준한 관심이 </a:t>
            </a:r>
            <a:r>
              <a:rPr lang="ko-KR" altLang="en-US" dirty="0" smtClean="0">
                <a:solidFill>
                  <a:srgbClr val="0070C0"/>
                </a:solidFill>
              </a:rPr>
              <a:t>필요</a:t>
            </a:r>
            <a:r>
              <a:rPr lang="en-US" altLang="ko-KR" dirty="0">
                <a:solidFill>
                  <a:srgbClr val="0070C0"/>
                </a:solidFill>
              </a:rPr>
              <a:t>.</a:t>
            </a:r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512613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1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5" descr="그림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025" y="-243408"/>
            <a:ext cx="4906963" cy="4621212"/>
          </a:xfrm>
          <a:prstGeom prst="rect">
            <a:avLst/>
          </a:prstGeom>
          <a:noFill/>
        </p:spPr>
      </p:pic>
      <p:pic>
        <p:nvPicPr>
          <p:cNvPr id="81" name="Picture 6" descr="01-1"/>
          <p:cNvPicPr>
            <a:picLocks noChangeAspect="1" noChangeArrowheads="1"/>
          </p:cNvPicPr>
          <p:nvPr/>
        </p:nvPicPr>
        <p:blipFill>
          <a:blip r:embed="rId3" cstate="print"/>
          <a:srcRect l="35834" t="47499" r="6285" b="-6041"/>
          <a:stretch>
            <a:fillRect/>
          </a:stretch>
        </p:blipFill>
        <p:spPr bwMode="auto">
          <a:xfrm>
            <a:off x="3348038" y="2979217"/>
            <a:ext cx="5292725" cy="4014787"/>
          </a:xfrm>
          <a:prstGeom prst="rect">
            <a:avLst/>
          </a:prstGeom>
          <a:noFill/>
        </p:spPr>
      </p:pic>
      <p:pic>
        <p:nvPicPr>
          <p:cNvPr id="82" name="Picture 16" descr="01-3"/>
          <p:cNvPicPr>
            <a:picLocks noChangeAspect="1" noChangeArrowheads="1"/>
          </p:cNvPicPr>
          <p:nvPr/>
        </p:nvPicPr>
        <p:blipFill>
          <a:blip r:embed="rId4" cstate="print"/>
          <a:srcRect l="4723" t="33194" r="38576"/>
          <a:stretch>
            <a:fillRect/>
          </a:stretch>
        </p:blipFill>
        <p:spPr bwMode="auto">
          <a:xfrm>
            <a:off x="466725" y="2015604"/>
            <a:ext cx="5184775" cy="4581525"/>
          </a:xfrm>
          <a:prstGeom prst="rect">
            <a:avLst/>
          </a:prstGeom>
          <a:noFill/>
        </p:spPr>
      </p:pic>
      <p:pic>
        <p:nvPicPr>
          <p:cNvPr id="95" name="Picture 17" descr="01-6"/>
          <p:cNvPicPr>
            <a:picLocks noChangeAspect="1" noChangeArrowheads="1"/>
          </p:cNvPicPr>
          <p:nvPr/>
        </p:nvPicPr>
        <p:blipFill>
          <a:blip r:embed="rId5" cstate="print"/>
          <a:srcRect l="2760" t="77292" r="56285" b="5394"/>
          <a:stretch>
            <a:fillRect/>
          </a:stretch>
        </p:blipFill>
        <p:spPr bwMode="auto">
          <a:xfrm>
            <a:off x="-176254" y="4045356"/>
            <a:ext cx="3744913" cy="1187450"/>
          </a:xfrm>
          <a:prstGeom prst="rect">
            <a:avLst/>
          </a:prstGeom>
          <a:noFill/>
        </p:spPr>
      </p:pic>
      <p:pic>
        <p:nvPicPr>
          <p:cNvPr id="87" name="Picture 7" descr="01-5"/>
          <p:cNvPicPr>
            <a:picLocks noChangeAspect="1" noChangeArrowheads="1"/>
          </p:cNvPicPr>
          <p:nvPr/>
        </p:nvPicPr>
        <p:blipFill>
          <a:blip r:embed="rId6" cstate="print"/>
          <a:srcRect l="50781" t="74536" r="7083" b="5510"/>
          <a:stretch>
            <a:fillRect/>
          </a:stretch>
        </p:blipFill>
        <p:spPr bwMode="auto">
          <a:xfrm>
            <a:off x="5446243" y="4704654"/>
            <a:ext cx="3852863" cy="1368425"/>
          </a:xfrm>
          <a:prstGeom prst="rect">
            <a:avLst/>
          </a:prstGeom>
          <a:noFill/>
        </p:spPr>
      </p:pic>
      <p:sp>
        <p:nvSpPr>
          <p:cNvPr id="110" name="직사각형 109"/>
          <p:cNvSpPr/>
          <p:nvPr/>
        </p:nvSpPr>
        <p:spPr>
          <a:xfrm>
            <a:off x="512226" y="4302605"/>
            <a:ext cx="2367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kern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2.</a:t>
            </a:r>
            <a:r>
              <a:rPr lang="ko-KR" altLang="en-US" sz="2400" b="1" kern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일본측의 주장</a:t>
            </a:r>
            <a:endParaRPr kumimoji="0" lang="en-US" altLang="ko-KR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416968" y="1053579"/>
            <a:ext cx="4537075" cy="1260475"/>
            <a:chOff x="2416968" y="1053579"/>
            <a:chExt cx="4537075" cy="1260475"/>
          </a:xfrm>
        </p:grpSpPr>
        <p:pic>
          <p:nvPicPr>
            <p:cNvPr id="91" name="Picture 8" descr="01-4"/>
            <p:cNvPicPr>
              <a:picLocks noChangeAspect="1" noChangeArrowheads="1"/>
            </p:cNvPicPr>
            <p:nvPr/>
          </p:nvPicPr>
          <p:blipFill>
            <a:blip r:embed="rId7" cstate="print"/>
            <a:srcRect l="35434" t="29515" r="20868" b="52106"/>
            <a:stretch>
              <a:fillRect/>
            </a:stretch>
          </p:blipFill>
          <p:spPr bwMode="auto">
            <a:xfrm>
              <a:off x="2416968" y="1053579"/>
              <a:ext cx="4537075" cy="1260475"/>
            </a:xfrm>
            <a:prstGeom prst="rect">
              <a:avLst/>
            </a:prstGeom>
            <a:noFill/>
          </p:spPr>
        </p:pic>
        <p:sp>
          <p:nvSpPr>
            <p:cNvPr id="111" name="직사각형 110"/>
            <p:cNvSpPr/>
            <p:nvPr/>
          </p:nvSpPr>
          <p:spPr>
            <a:xfrm>
              <a:off x="2939328" y="1148855"/>
              <a:ext cx="337303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400" b="1" kern="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1.</a:t>
              </a:r>
              <a:r>
                <a:rPr lang="ko-KR" altLang="en-US" sz="2400" b="1" kern="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일본이 독도를 탐내는</a:t>
              </a:r>
              <a:endParaRPr lang="en-US" altLang="ko-KR" sz="2400" b="1" kern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나눔고딕 ExtraBold" pitchFamily="50" charset="-127"/>
                  <a:ea typeface="나눔고딕 ExtraBold" pitchFamily="50" charset="-127"/>
                </a:rPr>
                <a:t>이</a:t>
              </a:r>
              <a:r>
                <a:rPr lang="ko-KR" altLang="en-US" sz="2400" b="1" kern="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유</a:t>
              </a:r>
              <a:endPara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2" name="직사각형 111"/>
          <p:cNvSpPr/>
          <p:nvPr/>
        </p:nvSpPr>
        <p:spPr>
          <a:xfrm>
            <a:off x="6128315" y="5019556"/>
            <a:ext cx="2367956" cy="1216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kern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3.</a:t>
            </a:r>
            <a:r>
              <a:rPr lang="ko-KR" altLang="en-US" sz="2400" b="1" kern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일본측의 주장</a:t>
            </a:r>
            <a:endParaRPr lang="en-US" altLang="ko-KR" sz="2400" b="1" kern="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</a:rPr>
              <a:t>연대</a:t>
            </a: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</a:rPr>
              <a:t>기</a:t>
            </a:r>
            <a:endParaRPr kumimoji="0" lang="en-US" altLang="ko-KR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567117" y="3998158"/>
            <a:ext cx="27165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dirty="0" smtClean="0">
                <a:latin typeface="나눔고딕 ExtraBold" pitchFamily="50" charset="-127"/>
                <a:ea typeface="나눔고딕 ExtraBold" pitchFamily="50" charset="-127"/>
              </a:rPr>
              <a:t>(1)</a:t>
            </a:r>
            <a:r>
              <a:rPr lang="ko-KR" altLang="en-US" sz="1600" b="1" dirty="0" err="1" smtClean="0">
                <a:latin typeface="나눔고딕 ExtraBold" pitchFamily="50" charset="-127"/>
                <a:ea typeface="나눔고딕 ExtraBold" pitchFamily="50" charset="-127"/>
              </a:rPr>
              <a:t>임나일본부설</a:t>
            </a:r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dirty="0" smtClean="0">
                <a:latin typeface="나눔고딕 ExtraBold" pitchFamily="50" charset="-127"/>
                <a:ea typeface="나눔고딕 ExtraBold" pitchFamily="50" charset="-127"/>
              </a:rPr>
              <a:t>(2)</a:t>
            </a:r>
            <a:r>
              <a:rPr lang="ko-KR" altLang="en-US" sz="1600" b="1" dirty="0" smtClean="0">
                <a:latin typeface="나눔고딕 ExtraBold" pitchFamily="50" charset="-127"/>
                <a:ea typeface="나눔고딕 ExtraBold" pitchFamily="50" charset="-127"/>
              </a:rPr>
              <a:t>고문헌들</a:t>
            </a:r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dirty="0" smtClean="0">
                <a:latin typeface="나눔고딕 ExtraBold" pitchFamily="50" charset="-127"/>
                <a:ea typeface="나눔고딕 ExtraBold" pitchFamily="50" charset="-127"/>
              </a:rPr>
              <a:t>(3)</a:t>
            </a:r>
            <a:r>
              <a:rPr lang="ko-KR" altLang="en-US" sz="1600" b="1" dirty="0" smtClean="0">
                <a:latin typeface="나눔고딕 ExtraBold" pitchFamily="50" charset="-127"/>
                <a:ea typeface="나눔고딕 ExtraBold" pitchFamily="50" charset="-127"/>
              </a:rPr>
              <a:t>안용복은 범죄자</a:t>
            </a:r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dirty="0" smtClean="0">
                <a:latin typeface="나눔고딕 ExtraBold" pitchFamily="50" charset="-127"/>
                <a:ea typeface="나눔고딕 ExtraBold" pitchFamily="50" charset="-127"/>
              </a:rPr>
              <a:t>(4)</a:t>
            </a:r>
            <a:r>
              <a:rPr lang="ko-KR" altLang="en-US" sz="1600" b="1" dirty="0" smtClean="0">
                <a:latin typeface="나눔고딕 ExtraBold" pitchFamily="50" charset="-127"/>
                <a:ea typeface="나눔고딕 ExtraBold" pitchFamily="50" charset="-127"/>
              </a:rPr>
              <a:t>조선의 </a:t>
            </a:r>
            <a:r>
              <a:rPr lang="ko-KR" altLang="en-US" sz="1600" b="1" dirty="0" err="1" smtClean="0">
                <a:latin typeface="나눔고딕 ExtraBold" pitchFamily="50" charset="-127"/>
                <a:ea typeface="나눔고딕 ExtraBold" pitchFamily="50" charset="-127"/>
              </a:rPr>
              <a:t>공토정책</a:t>
            </a:r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dirty="0" smtClean="0">
                <a:latin typeface="나눔고딕 ExtraBold" pitchFamily="50" charset="-127"/>
                <a:ea typeface="나눔고딕 ExtraBold" pitchFamily="50" charset="-127"/>
              </a:rPr>
              <a:t>(5)</a:t>
            </a:r>
            <a:r>
              <a:rPr lang="ko-KR" altLang="en-US" sz="1600" b="1" dirty="0" smtClean="0">
                <a:latin typeface="나눔고딕 ExtraBold" pitchFamily="50" charset="-127"/>
                <a:ea typeface="나눔고딕 ExtraBold" pitchFamily="50" charset="-127"/>
              </a:rPr>
              <a:t>실효적 경영</a:t>
            </a:r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dirty="0" smtClean="0">
                <a:latin typeface="나눔고딕 ExtraBold" pitchFamily="50" charset="-127"/>
                <a:ea typeface="나눔고딕 ExtraBold" pitchFamily="50" charset="-127"/>
              </a:rPr>
              <a:t>(6)</a:t>
            </a:r>
            <a:r>
              <a:rPr lang="ko-KR" altLang="en-US" sz="1600" b="1" dirty="0" err="1" smtClean="0">
                <a:latin typeface="나눔고딕 ExtraBold" pitchFamily="50" charset="-127"/>
                <a:ea typeface="나눔고딕 ExtraBold" pitchFamily="50" charset="-127"/>
              </a:rPr>
              <a:t>센프란시스코</a:t>
            </a:r>
            <a:r>
              <a:rPr lang="ko-KR" altLang="en-US" sz="1600" b="1" dirty="0" smtClean="0">
                <a:latin typeface="나눔고딕 ExtraBold" pitchFamily="50" charset="-127"/>
                <a:ea typeface="나눔고딕 ExtraBold" pitchFamily="50" charset="-127"/>
              </a:rPr>
              <a:t> 강화조약</a:t>
            </a:r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dirty="0" smtClean="0">
                <a:latin typeface="나눔고딕 ExtraBold" pitchFamily="50" charset="-127"/>
                <a:ea typeface="나눔고딕 ExtraBold" pitchFamily="50" charset="-127"/>
              </a:rPr>
              <a:t>(7)</a:t>
            </a:r>
            <a:r>
              <a:rPr lang="ko-KR" altLang="en-US" sz="1600" b="1" dirty="0" smtClean="0">
                <a:latin typeface="나눔고딕 ExtraBold" pitchFamily="50" charset="-127"/>
                <a:ea typeface="나눔고딕 ExtraBold" pitchFamily="50" charset="-127"/>
              </a:rPr>
              <a:t>독도의 현재상황</a:t>
            </a:r>
            <a:endParaRPr lang="ko-KR" altLang="en-US" sz="1600" b="1" dirty="0" smtClean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3908612" y="2813447"/>
            <a:ext cx="1599492" cy="12311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latinLnBrk="0">
              <a:defRPr/>
            </a:pPr>
            <a:r>
              <a:rPr lang="ko-KR" altLang="en-US" sz="4000" b="1" kern="0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독도</a:t>
            </a:r>
            <a:endParaRPr lang="en-US" altLang="ko-KR" sz="4000" b="1" kern="0" dirty="0" smtClean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algn="ctr" latinLnBrk="0">
              <a:defRPr/>
            </a:pPr>
            <a:r>
              <a:rPr lang="ko-KR" altLang="en-US" sz="4000" b="1" kern="0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영토</a:t>
            </a:r>
            <a:r>
              <a:rPr lang="ko-KR" altLang="en-US" sz="4000" b="1" kern="0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학</a:t>
            </a:r>
            <a:endParaRPr lang="en-US" altLang="ko-KR" sz="4000" b="1" kern="0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10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3744416" cy="38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일본이 독도를 탐내는 이유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19" y="3544499"/>
            <a:ext cx="4511181" cy="294094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sx="104000" sy="104000" algn="r" rotWithShape="0">
              <a:prstClr val="black">
                <a:alpha val="6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22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19"/>
            <a:ext cx="5688632" cy="516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54" y="116632"/>
            <a:ext cx="6336704" cy="944157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일본측의 주장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407264"/>
            <a:ext cx="792088" cy="424847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altLang="ko-KR" sz="3600" dirty="0" smtClean="0"/>
              <a:t>(1)</a:t>
            </a:r>
          </a:p>
          <a:p>
            <a:pPr marL="82296" indent="0">
              <a:buNone/>
            </a:pPr>
            <a:r>
              <a:rPr lang="ko-KR" altLang="en-US" sz="3600" dirty="0" err="1" smtClean="0"/>
              <a:t>임나일본부설</a:t>
            </a:r>
            <a:endParaRPr lang="en-US" altLang="ko-KR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6046592" cy="4675008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sx="102000" sy="102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55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411398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12" y="3187846"/>
            <a:ext cx="5125631" cy="3074596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sx="103000" sy="103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일본측의 주장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560337"/>
            <a:ext cx="942628" cy="4740871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altLang="ko-KR" sz="2400" dirty="0" smtClean="0"/>
              <a:t>(2)</a:t>
            </a:r>
          </a:p>
          <a:p>
            <a:pPr marL="82296" indent="0">
              <a:buNone/>
            </a:pPr>
            <a:r>
              <a:rPr lang="ko-KR" altLang="en-US" sz="2400" dirty="0" smtClean="0"/>
              <a:t>한</a:t>
            </a:r>
            <a:endParaRPr lang="en-US" altLang="ko-KR" sz="2400" dirty="0" smtClean="0"/>
          </a:p>
          <a:p>
            <a:pPr marL="82296" indent="0">
              <a:buNone/>
            </a:pPr>
            <a:r>
              <a:rPr lang="ko-KR" altLang="en-US" sz="2400" dirty="0" smtClean="0"/>
              <a:t>국</a:t>
            </a:r>
            <a:endParaRPr lang="en-US" altLang="ko-KR" sz="2400" dirty="0" smtClean="0"/>
          </a:p>
          <a:p>
            <a:pPr marL="82296" indent="0">
              <a:buNone/>
            </a:pPr>
            <a:r>
              <a:rPr lang="ko-KR" altLang="en-US" sz="2400" dirty="0" smtClean="0"/>
              <a:t>과</a:t>
            </a:r>
            <a:endParaRPr lang="en-US" altLang="ko-KR" sz="2400" dirty="0" smtClean="0"/>
          </a:p>
          <a:p>
            <a:pPr marL="82296" indent="0">
              <a:buNone/>
            </a:pPr>
            <a:r>
              <a:rPr lang="ko-KR" altLang="en-US" sz="2400" dirty="0" smtClean="0"/>
              <a:t>일</a:t>
            </a:r>
            <a:endParaRPr lang="en-US" altLang="ko-KR" sz="2400" dirty="0" smtClean="0"/>
          </a:p>
          <a:p>
            <a:pPr marL="82296" indent="0">
              <a:buNone/>
            </a:pPr>
            <a:r>
              <a:rPr lang="ko-KR" altLang="en-US" sz="2400" dirty="0" smtClean="0"/>
              <a:t>본</a:t>
            </a:r>
            <a:endParaRPr lang="en-US" altLang="ko-KR" sz="2400" dirty="0" smtClean="0"/>
          </a:p>
          <a:p>
            <a:pPr marL="82296" indent="0">
              <a:buNone/>
            </a:pPr>
            <a:r>
              <a:rPr lang="ko-KR" altLang="en-US" sz="2400" dirty="0" smtClean="0"/>
              <a:t>의 </a:t>
            </a:r>
            <a:endParaRPr lang="en-US" altLang="ko-KR" sz="2400" dirty="0" smtClean="0"/>
          </a:p>
          <a:p>
            <a:pPr marL="82296" indent="0">
              <a:buNone/>
            </a:pPr>
            <a:r>
              <a:rPr lang="ko-KR" altLang="en-US" sz="2400" dirty="0" smtClean="0"/>
              <a:t>문</a:t>
            </a:r>
            <a:endParaRPr lang="en-US" altLang="ko-KR" sz="2400" dirty="0" smtClean="0"/>
          </a:p>
          <a:p>
            <a:pPr marL="82296" indent="0">
              <a:buNone/>
            </a:pPr>
            <a:r>
              <a:rPr lang="ko-KR" altLang="en-US" sz="2400" dirty="0" smtClean="0"/>
              <a:t>헌</a:t>
            </a:r>
            <a:endParaRPr lang="en-US" altLang="ko-KR" sz="2400" dirty="0" smtClean="0"/>
          </a:p>
          <a:p>
            <a:pPr marL="82296" indent="0">
              <a:buNone/>
            </a:pPr>
            <a:r>
              <a:rPr lang="ko-KR" altLang="en-US" sz="2400" dirty="0" smtClean="0"/>
              <a:t>들</a:t>
            </a:r>
            <a:r>
              <a:rPr lang="en-US" altLang="ko-KR" sz="2400" dirty="0" smtClean="0"/>
              <a:t>                         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26316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7" y="1052736"/>
            <a:ext cx="2664296" cy="537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일본측의 주장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238" y="620688"/>
            <a:ext cx="942628" cy="4740871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altLang="ko-KR" sz="2400" dirty="0" smtClean="0"/>
              <a:t>(2)</a:t>
            </a:r>
          </a:p>
          <a:p>
            <a:pPr marL="82296" indent="0">
              <a:buNone/>
            </a:pPr>
            <a:r>
              <a:rPr lang="ko-KR" altLang="en-US" sz="2400" dirty="0" smtClean="0"/>
              <a:t>한</a:t>
            </a:r>
            <a:endParaRPr lang="en-US" altLang="ko-KR" sz="2400" dirty="0" smtClean="0"/>
          </a:p>
          <a:p>
            <a:pPr marL="82296" indent="0">
              <a:buNone/>
            </a:pPr>
            <a:r>
              <a:rPr lang="ko-KR" altLang="en-US" sz="2400" dirty="0" smtClean="0"/>
              <a:t>국</a:t>
            </a:r>
            <a:endParaRPr lang="en-US" altLang="ko-KR" sz="2400" dirty="0" smtClean="0"/>
          </a:p>
          <a:p>
            <a:pPr marL="82296" indent="0">
              <a:buNone/>
            </a:pPr>
            <a:r>
              <a:rPr lang="ko-KR" altLang="en-US" sz="2400" dirty="0" smtClean="0"/>
              <a:t>과</a:t>
            </a:r>
            <a:endParaRPr lang="en-US" altLang="ko-KR" sz="2400" dirty="0" smtClean="0"/>
          </a:p>
          <a:p>
            <a:pPr marL="82296" indent="0">
              <a:buNone/>
            </a:pPr>
            <a:r>
              <a:rPr lang="ko-KR" altLang="en-US" sz="2400" dirty="0" smtClean="0"/>
              <a:t>일</a:t>
            </a:r>
            <a:endParaRPr lang="en-US" altLang="ko-KR" sz="2400" dirty="0" smtClean="0"/>
          </a:p>
          <a:p>
            <a:pPr marL="82296" indent="0">
              <a:buNone/>
            </a:pPr>
            <a:r>
              <a:rPr lang="ko-KR" altLang="en-US" sz="2400" dirty="0" smtClean="0"/>
              <a:t>본</a:t>
            </a:r>
            <a:endParaRPr lang="en-US" altLang="ko-KR" sz="2400" dirty="0" smtClean="0"/>
          </a:p>
          <a:p>
            <a:pPr marL="82296" indent="0">
              <a:buNone/>
            </a:pPr>
            <a:r>
              <a:rPr lang="ko-KR" altLang="en-US" sz="2400" dirty="0" smtClean="0"/>
              <a:t>의 </a:t>
            </a:r>
            <a:endParaRPr lang="en-US" altLang="ko-KR" sz="2400" dirty="0" smtClean="0"/>
          </a:p>
          <a:p>
            <a:pPr marL="82296" indent="0">
              <a:buNone/>
            </a:pPr>
            <a:r>
              <a:rPr lang="ko-KR" altLang="en-US" sz="2400" dirty="0" smtClean="0"/>
              <a:t>문</a:t>
            </a:r>
            <a:endParaRPr lang="en-US" altLang="ko-KR" sz="2400" dirty="0" smtClean="0"/>
          </a:p>
          <a:p>
            <a:pPr marL="82296" indent="0">
              <a:buNone/>
            </a:pPr>
            <a:r>
              <a:rPr lang="ko-KR" altLang="en-US" sz="2400" dirty="0" smtClean="0"/>
              <a:t>헌</a:t>
            </a:r>
            <a:endParaRPr lang="en-US" altLang="ko-KR" sz="2400" dirty="0" smtClean="0"/>
          </a:p>
          <a:p>
            <a:pPr marL="82296" indent="0">
              <a:buNone/>
            </a:pPr>
            <a:r>
              <a:rPr lang="ko-KR" altLang="en-US" sz="2400" dirty="0" smtClean="0"/>
              <a:t>들</a:t>
            </a:r>
            <a:r>
              <a:rPr lang="en-US" altLang="ko-KR" sz="2400" dirty="0" smtClean="0"/>
              <a:t>                         </a:t>
            </a:r>
            <a:endParaRPr lang="en-US" altLang="ko-KR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45432"/>
            <a:ext cx="6917004" cy="511256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sx="104000" sy="104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42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44" y="620688"/>
            <a:ext cx="676875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2704344" cy="778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일본측의 주장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268760"/>
            <a:ext cx="616112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(3)</a:t>
            </a:r>
          </a:p>
          <a:p>
            <a:pPr marL="82296" indent="0">
              <a:buNone/>
            </a:pP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안용복 사건 반박</a:t>
            </a:r>
            <a:endParaRPr lang="en-US" altLang="ko-K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6624736" cy="3625537"/>
          </a:xfrm>
          <a:prstGeom prst="rect">
            <a:avLst/>
          </a:prstGeom>
          <a:noFill/>
          <a:ln>
            <a:noFill/>
          </a:ln>
          <a:effectLst>
            <a:outerShdw blurRad="50800" dist="38100" sx="103000" sy="1030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36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615726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일본측의 주장</a:t>
            </a:r>
            <a:r>
              <a:rPr lang="en-US" altLang="ko-KR" dirty="0"/>
              <a:t>	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268760"/>
            <a:ext cx="760128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(4)</a:t>
            </a:r>
          </a:p>
          <a:p>
            <a:pPr marL="82296" indent="0">
              <a:buNone/>
            </a:pP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조</a:t>
            </a: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2296" indent="0">
              <a:buNone/>
            </a:pP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선</a:t>
            </a: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2296" indent="0">
              <a:buNone/>
            </a:pP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의</a:t>
            </a: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2296" indent="0">
              <a:buNone/>
            </a:pP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공</a:t>
            </a: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2296" indent="0">
              <a:buNone/>
            </a:pP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도</a:t>
            </a: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2296" indent="0">
              <a:buNone/>
            </a:pP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정</a:t>
            </a: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2296" indent="0">
              <a:buNone/>
            </a:pP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책</a:t>
            </a:r>
            <a:endParaRPr lang="en-US" altLang="ko-K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59" y="1124744"/>
            <a:ext cx="6048375" cy="402907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7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195736" y="332656"/>
            <a:ext cx="6400800" cy="648072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 sz="4400" dirty="0" smtClean="0">
                <a:latin typeface="+mj-ea"/>
                <a:ea typeface="+mj-ea"/>
              </a:rPr>
              <a:t>일본측의 주장</a:t>
            </a:r>
            <a:endParaRPr lang="ko-KR" altLang="en-US" sz="4400" dirty="0"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292" y="2420888"/>
            <a:ext cx="506774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615" y="1200574"/>
            <a:ext cx="6053050" cy="338970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323527" y="1052736"/>
            <a:ext cx="685031" cy="42484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18288" indent="0" algn="l" rtl="0" eaLnBrk="1" latinLnBrk="1" hangingPunct="1">
              <a:lnSpc>
                <a:spcPts val="23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1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1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1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1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1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1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1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1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/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(5)</a:t>
            </a:r>
          </a:p>
          <a:p>
            <a:pPr marL="82296"/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2296"/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2296"/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실</a:t>
            </a: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2296"/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2296"/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효</a:t>
            </a: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2296"/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2296"/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적</a:t>
            </a: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2296"/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2296"/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경</a:t>
            </a: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2296"/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2296"/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영</a:t>
            </a: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2296"/>
            <a:endParaRPr lang="en-US" altLang="ko-K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1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태양">
  <a:themeElements>
    <a:clrScheme name="태양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태양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태양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251</TotalTime>
  <Words>399</Words>
  <Application>Microsoft Office PowerPoint</Application>
  <PresentationFormat>화면 슬라이드 쇼(4:3)</PresentationFormat>
  <Paragraphs>128</Paragraphs>
  <Slides>16</Slides>
  <Notes>12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태양</vt:lpstr>
      <vt:lpstr>독도의 영토학-3조</vt:lpstr>
      <vt:lpstr>PowerPoint 프레젠테이션</vt:lpstr>
      <vt:lpstr>일본이 독도를 탐내는 이유</vt:lpstr>
      <vt:lpstr>일본측의 주장</vt:lpstr>
      <vt:lpstr>일본측의 주장</vt:lpstr>
      <vt:lpstr>일본측의 주장</vt:lpstr>
      <vt:lpstr>일본측의 주장</vt:lpstr>
      <vt:lpstr>일본측의 주장 </vt:lpstr>
      <vt:lpstr>PowerPoint 프레젠테이션</vt:lpstr>
      <vt:lpstr>일본측의 주장</vt:lpstr>
      <vt:lpstr>PowerPoint 프레젠테이션</vt:lpstr>
      <vt:lpstr>독도의 문제에 대한 한일 간의 시각차</vt:lpstr>
      <vt:lpstr>독도에 대한 일본정부의 최근 방침</vt:lpstr>
      <vt:lpstr>독도에 대한 일본의 주장 연대기</vt:lpstr>
      <vt:lpstr>독도가 일본땅? 설마</vt:lpstr>
      <vt:lpstr>독도가 일본땅? 설마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이재진</dc:creator>
  <cp:lastModifiedBy>user</cp:lastModifiedBy>
  <cp:revision>46</cp:revision>
  <dcterms:created xsi:type="dcterms:W3CDTF">2014-09-26T01:55:31Z</dcterms:created>
  <dcterms:modified xsi:type="dcterms:W3CDTF">2014-09-29T09:44:31Z</dcterms:modified>
</cp:coreProperties>
</file>