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8" r:id="rId9"/>
    <p:sldId id="265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8AD871-14C0-4444-B1BA-54979A4205E2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45EDB7-D692-42FF-99B5-212C9EADD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IcZ40-XMGI" TargetMode="External"/><Relationship Id="rId2" Type="http://schemas.openxmlformats.org/officeDocument/2006/relationships/hyperlink" Target="http://www.youtube.com/watch?v=3B0RB8zv1G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-oGAP9gxok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독도 지역의 지리 요약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고대시대의 동해서도와 독도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고려시대의 동해서도와 독도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조선시대의 동해서도와 독도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근세시대의 동해서도와 독도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독도에 대한 우리나라와 일본의 </a:t>
            </a:r>
            <a:r>
              <a:rPr lang="ko-KR" altLang="en-US" dirty="0" err="1" smtClean="0"/>
              <a:t>인식과주장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근세시대의 동해서도와 독도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1484784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안용복 사건 이후 조선조정이 조선의 지도를 그릴 때 반드시 울릉도와 함께 독도를 「우산도」라는 명칭으로 지리적으로 오늘날과 같은 위치에 정확히 표기했다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안용복 사건 이후에도 조선의 </a:t>
            </a:r>
            <a:r>
              <a:rPr lang="ko-KR" altLang="en-US" dirty="0" err="1" smtClean="0"/>
              <a:t>쇄환정책은</a:t>
            </a:r>
            <a:r>
              <a:rPr lang="ko-KR" altLang="en-US" dirty="0" smtClean="0"/>
              <a:t> 계속 유지되었을 뿐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근세의 일본 역시</a:t>
            </a:r>
            <a:r>
              <a:rPr lang="ko-KR" altLang="en-US" b="1" dirty="0" smtClean="0"/>
              <a:t> 쇄국정책</a:t>
            </a:r>
            <a:r>
              <a:rPr lang="ko-KR" altLang="en-US" dirty="0" smtClean="0"/>
              <a:t>으로 독도와 울릉도를 조선영토로 인식하고 있어서 이에 대해 영토분쟁을 더 이상 일으키지 않았기 때문에</a:t>
            </a:r>
            <a:r>
              <a:rPr lang="en-US" altLang="ko-KR" dirty="0" smtClean="0"/>
              <a:t>, </a:t>
            </a:r>
            <a:r>
              <a:rPr lang="ko-KR" altLang="en-US" dirty="0" smtClean="0"/>
              <a:t>무인암초에 불과했던 독도의 존재가 조정이나 민중들의 </a:t>
            </a:r>
            <a:r>
              <a:rPr lang="ko-KR" altLang="en-US" dirty="0" err="1" smtClean="0"/>
              <a:t>의식속에</a:t>
            </a:r>
            <a:r>
              <a:rPr lang="ko-KR" altLang="en-US" dirty="0" smtClean="0"/>
              <a:t> 다시 부각되는 일도 없어졌다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   이러한 인식 부족 때문에  조정 관리 중에서는 동해의 도서를 지도에 표기할 때 </a:t>
            </a:r>
            <a:r>
              <a:rPr lang="ko-KR" altLang="en-US" dirty="0" err="1" smtClean="0"/>
              <a:t>우산도를</a:t>
            </a:r>
            <a:r>
              <a:rPr lang="ko-KR" altLang="en-US" dirty="0" smtClean="0"/>
              <a:t> 울릉도의 부속도서인 죽도에 비견하는 오류도 발생했다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314096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한편 일본 역시 안용복 사건 이후 반세기 이상의 시간이 경과함에 따라 </a:t>
            </a:r>
            <a:r>
              <a:rPr lang="ko-KR" altLang="en-US" b="1" dirty="0" smtClean="0"/>
              <a:t>구전을 바탕으로</a:t>
            </a:r>
            <a:r>
              <a:rPr lang="ko-KR" altLang="en-US" dirty="0" smtClean="0"/>
              <a:t> 독도에 대해  「</a:t>
            </a:r>
            <a:r>
              <a:rPr lang="ko-KR" altLang="en-US" dirty="0" err="1" smtClean="0"/>
              <a:t>오키도의</a:t>
            </a:r>
            <a:r>
              <a:rPr lang="ko-KR" altLang="en-US" dirty="0" smtClean="0"/>
              <a:t> 송도」라고 부르는 사람들도 생겨났다</a:t>
            </a:r>
            <a:r>
              <a:rPr lang="en-US" altLang="ko-KR" dirty="0" smtClean="0"/>
              <a:t>.(</a:t>
            </a:r>
            <a:r>
              <a:rPr lang="ko-KR" altLang="en-US" dirty="0" err="1" smtClean="0"/>
              <a:t>예컨데</a:t>
            </a:r>
            <a:r>
              <a:rPr lang="ko-KR" altLang="en-US" dirty="0" smtClean="0"/>
              <a:t> </a:t>
            </a:r>
            <a:r>
              <a:rPr lang="en-US" altLang="ko-KR" dirty="0" smtClean="0"/>
              <a:t>『</a:t>
            </a:r>
            <a:r>
              <a:rPr lang="ko-KR" altLang="en-US" dirty="0" smtClean="0"/>
              <a:t>죽도도설</a:t>
            </a:r>
            <a:r>
              <a:rPr lang="en-US" altLang="ko-KR" dirty="0" smtClean="0"/>
              <a:t>』</a:t>
            </a:r>
            <a:r>
              <a:rPr lang="ko-KR" altLang="en-US" dirty="0" smtClean="0"/>
              <a:t>이나</a:t>
            </a:r>
            <a:r>
              <a:rPr lang="en-US" altLang="ko-KR" dirty="0" smtClean="0"/>
              <a:t>『</a:t>
            </a:r>
            <a:r>
              <a:rPr lang="ko-KR" altLang="en-US" dirty="0" smtClean="0"/>
              <a:t>장생죽도기</a:t>
            </a:r>
            <a:r>
              <a:rPr lang="en-US" altLang="ko-KR" dirty="0" smtClean="0"/>
              <a:t>』</a:t>
            </a:r>
            <a:r>
              <a:rPr lang="ko-KR" altLang="en-US" dirty="0" smtClean="0"/>
              <a:t>같은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세기 중반과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세기 초반 저작</a:t>
            </a:r>
            <a:r>
              <a:rPr lang="en-US" altLang="ko-KR" dirty="0" smtClean="0"/>
              <a:t>)  </a:t>
            </a:r>
            <a:endParaRPr lang="ko-KR" altLang="en-US" dirty="0" smtClean="0"/>
          </a:p>
          <a:p>
            <a:r>
              <a:rPr lang="ko-KR" altLang="en-US" dirty="0" smtClean="0"/>
              <a:t>   그러나 전술한 바와 같이 조선은 물론이고 일본 역시 안용복 </a:t>
            </a:r>
            <a:r>
              <a:rPr lang="ko-KR" altLang="en-US" dirty="0" err="1" smtClean="0"/>
              <a:t>사건이후</a:t>
            </a:r>
            <a:r>
              <a:rPr lang="ko-KR" altLang="en-US" dirty="0" smtClean="0"/>
              <a:t> 울릉도 독도 도항금지로 인해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독도의 존재가 조정이나 민중들의 의식 속에서 사라지고 있었기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사적인 차원의 지도나 입으로 전달되는 사실은 신뢰도가 떨어진다고 할 수 있겠다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   그보다 신뢰할 수 있는 지도 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막부 </a:t>
            </a:r>
            <a:r>
              <a:rPr lang="ko-KR" altLang="en-US" b="1" dirty="0" err="1" smtClean="0"/>
              <a:t>관찬</a:t>
            </a:r>
            <a:r>
              <a:rPr lang="ko-KR" altLang="en-US" dirty="0" err="1" smtClean="0"/>
              <a:t>의</a:t>
            </a:r>
            <a:r>
              <a:rPr lang="ko-KR" altLang="en-US" dirty="0" smtClean="0"/>
              <a:t> 지도와 같은 유형인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하야시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시헤이의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『</a:t>
            </a:r>
            <a:r>
              <a:rPr lang="ko-KR" altLang="en-US" dirty="0" err="1" smtClean="0"/>
              <a:t>삼국접양지도</a:t>
            </a:r>
            <a:r>
              <a:rPr lang="en-US" altLang="ko-KR" dirty="0" smtClean="0"/>
              <a:t>』</a:t>
            </a:r>
            <a:r>
              <a:rPr lang="ko-KR" altLang="en-US" dirty="0" smtClean="0"/>
              <a:t>를 살펴보면 「</a:t>
            </a:r>
            <a:r>
              <a:rPr lang="ko-KR" altLang="en-US" b="1" dirty="0" smtClean="0"/>
              <a:t>죽도일건</a:t>
            </a:r>
            <a:r>
              <a:rPr lang="ko-KR" altLang="en-US" dirty="0" smtClean="0"/>
              <a:t>」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안용복 사건으로 인해 유발된 조선 일본간 외교 분쟁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막부가 울릉도와 독도를 조선영토로 인정했기 때문에 일부러 울릉도와 독도 옆에 </a:t>
            </a:r>
            <a:r>
              <a:rPr lang="ko-KR" altLang="en-US" b="1" dirty="0" smtClean="0"/>
              <a:t>「조선의 것」</a:t>
            </a:r>
            <a:r>
              <a:rPr lang="ko-KR" altLang="en-US" dirty="0" smtClean="0"/>
              <a:t>이라는 설명까지 삽입하여 조선영토와 같은 색으로 채색하여 양국의 영역을 명확히 구분했다는 사실을 알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같은 시기 조선의 지식인들 중에는 독도가 조선의 영토임을 인식하고 있었다</a:t>
            </a:r>
            <a:r>
              <a:rPr lang="en-US" altLang="ko-KR" dirty="0" smtClean="0"/>
              <a:t>. </a:t>
            </a:r>
            <a:r>
              <a:rPr lang="ko-KR" altLang="en-US" b="1" dirty="0" smtClean="0"/>
              <a:t>삼척 영장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營將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장한상</a:t>
            </a:r>
            <a:r>
              <a:rPr lang="en-US" altLang="ko-KR" b="1" dirty="0" smtClean="0"/>
              <a:t>(1656-1724)</a:t>
            </a:r>
            <a:r>
              <a:rPr lang="ko-KR" altLang="en-US" b="1" dirty="0" smtClean="0"/>
              <a:t>의 「울릉도사적」</a:t>
            </a:r>
            <a:r>
              <a:rPr lang="en-US" altLang="ko-KR" b="1" dirty="0" smtClean="0"/>
              <a:t>, </a:t>
            </a:r>
            <a:r>
              <a:rPr lang="ko-KR" altLang="en-US" b="1" dirty="0" err="1" smtClean="0"/>
              <a:t>박세당</a:t>
            </a:r>
            <a:r>
              <a:rPr lang="en-US" altLang="ko-KR" b="1" dirty="0" smtClean="0"/>
              <a:t>(1629-1703)</a:t>
            </a:r>
            <a:r>
              <a:rPr lang="ko-KR" altLang="en-US" b="1" dirty="0" smtClean="0"/>
              <a:t>의 「서계잡록」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정상기</a:t>
            </a:r>
            <a:r>
              <a:rPr lang="en-US" altLang="ko-KR" b="1" dirty="0" smtClean="0"/>
              <a:t>(1678-1752)</a:t>
            </a:r>
            <a:r>
              <a:rPr lang="ko-KR" altLang="en-US" b="1" dirty="0" smtClean="0"/>
              <a:t>의 「동국지도」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김대건 「조선지도」</a:t>
            </a:r>
            <a:r>
              <a:rPr lang="en-US" altLang="ko-KR" b="1" dirty="0" smtClean="0"/>
              <a:t>(1846)</a:t>
            </a:r>
            <a:r>
              <a:rPr lang="ko-KR" altLang="en-US" dirty="0" smtClean="0"/>
              <a:t>등이 그러한 사실을 증명하고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3554" name="Picture 2" descr="http://cfile204.uf.daum.net/image/1370AE0A49A62E7C9B9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40747"/>
            <a:ext cx="5505450" cy="111725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근세시대의 동해서도와 독도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1556793"/>
            <a:ext cx="5076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/>
              <a:t>근대에 들어와서 일본이 조선의 문호를 개방하고 조약을 강요하여 조선근해조업이 가능하게 되었다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이후 독도를 거쳐 울릉도에 잠입하는 자가 서서히 급증했다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조선조정은 이러한 일본의 영토 침범에 자극되어 동해 도서에 대해 다시금 영유의식을 갖게 되었다</a:t>
            </a:r>
            <a:r>
              <a:rPr lang="en-US" altLang="ko-KR" sz="1500" dirty="0" smtClean="0"/>
              <a:t>. </a:t>
            </a:r>
            <a:endParaRPr lang="ko-KR" altLang="en-US" sz="1500" dirty="0" smtClean="0"/>
          </a:p>
          <a:p>
            <a:r>
              <a:rPr lang="ko-KR" altLang="en-US" sz="1500" dirty="0" smtClean="0"/>
              <a:t>    조선조정은 우선</a:t>
            </a:r>
            <a:r>
              <a:rPr lang="en-US" altLang="ko-KR" sz="1500" dirty="0" smtClean="0"/>
              <a:t>, 1883</a:t>
            </a:r>
            <a:r>
              <a:rPr lang="ko-KR" altLang="en-US" sz="1500" dirty="0" smtClean="0"/>
              <a:t>년에 김옥균을 「동남제도개척사 겸 포경관리사」</a:t>
            </a:r>
            <a:r>
              <a:rPr lang="ko-KR" altLang="en-US" sz="1500" dirty="0" err="1" smtClean="0"/>
              <a:t>로</a:t>
            </a:r>
            <a:r>
              <a:rPr lang="ko-KR" altLang="en-US" sz="1500" dirty="0" smtClean="0"/>
              <a:t> 임명했다</a:t>
            </a:r>
            <a:r>
              <a:rPr lang="en-US" altLang="ko-KR" sz="1500" dirty="0" smtClean="0"/>
              <a:t>. </a:t>
            </a:r>
            <a:endParaRPr lang="ko-KR" altLang="en-US" sz="1500" dirty="0" smtClean="0"/>
          </a:p>
          <a:p>
            <a:r>
              <a:rPr lang="ko-KR" altLang="en-US" sz="1500" dirty="0" smtClean="0"/>
              <a:t>   이 후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일본인들의 울릉도 침입이 본격화되자 </a:t>
            </a:r>
            <a:r>
              <a:rPr lang="ko-KR" altLang="en-US" sz="1500" b="1" dirty="0" smtClean="0"/>
              <a:t>고종황제</a:t>
            </a:r>
            <a:r>
              <a:rPr lang="ko-KR" altLang="en-US" sz="1500" dirty="0" smtClean="0"/>
              <a:t>는 동해안의 영토주권을 명확히 하기 위해 </a:t>
            </a:r>
            <a:r>
              <a:rPr lang="en-US" altLang="ko-KR" sz="1500" dirty="0" smtClean="0"/>
              <a:t>1900</a:t>
            </a:r>
            <a:r>
              <a:rPr lang="ko-KR" altLang="en-US" sz="1500" dirty="0" smtClean="0"/>
              <a:t>년 「칙령</a:t>
            </a:r>
            <a:r>
              <a:rPr lang="en-US" altLang="ko-KR" sz="1500" dirty="0" smtClean="0"/>
              <a:t>41</a:t>
            </a:r>
            <a:r>
              <a:rPr lang="ko-KR" altLang="en-US" sz="1500" dirty="0" smtClean="0"/>
              <a:t>호」</a:t>
            </a:r>
            <a:r>
              <a:rPr lang="ko-KR" altLang="en-US" sz="1500" dirty="0" err="1" smtClean="0"/>
              <a:t>를</a:t>
            </a:r>
            <a:r>
              <a:rPr lang="ko-KR" altLang="en-US" sz="1500" dirty="0" smtClean="0"/>
              <a:t> 공표하게 되었고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울릉 </a:t>
            </a:r>
            <a:r>
              <a:rPr lang="ko-KR" altLang="en-US" sz="1500" dirty="0" err="1" smtClean="0"/>
              <a:t>본도를</a:t>
            </a:r>
            <a:r>
              <a:rPr lang="ko-KR" altLang="en-US" sz="1500" dirty="0" smtClean="0"/>
              <a:t> 포함해서 죽도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석도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독도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가 조선영토임을 명확히 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이와 관련하여 현재 독도가 일본땅이라고 주장하는 어용학자들은 석도가 독도라는 것을 증명할 수 없다는 식의 주장을 하고 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하지만 당시 독도의 명칭으로 사용되어졌던 우산도가 죽도에 비견되어 잘못 그려진 지도도 존재하고 있었기 때문에</a:t>
            </a:r>
            <a:r>
              <a:rPr lang="en-US" altLang="ko-KR" sz="1500" dirty="0" smtClean="0"/>
              <a:t>, </a:t>
            </a:r>
            <a:r>
              <a:rPr lang="ko-KR" altLang="en-US" sz="1500" dirty="0" smtClean="0"/>
              <a:t>독도를 우산도로 쓸 경우 울릉도의 부속도서로 오해될 가능성이 있었다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따라서 명칭의 혼란을 </a:t>
            </a:r>
            <a:r>
              <a:rPr lang="ko-KR" altLang="en-US" sz="1500" dirty="0" err="1" smtClean="0"/>
              <a:t>막기위해</a:t>
            </a:r>
            <a:r>
              <a:rPr lang="ko-KR" altLang="en-US" sz="1500" dirty="0" smtClean="0"/>
              <a:t> 전라도 방언으로 독도를 돌섬</a:t>
            </a:r>
            <a:r>
              <a:rPr lang="en-US" altLang="ko-KR" sz="1500" dirty="0" smtClean="0"/>
              <a:t>-&gt;</a:t>
            </a:r>
            <a:r>
              <a:rPr lang="ko-KR" altLang="en-US" sz="1500" dirty="0" err="1" smtClean="0"/>
              <a:t>독섬이라고</a:t>
            </a:r>
            <a:r>
              <a:rPr lang="ko-KR" altLang="en-US" sz="1500" dirty="0" smtClean="0"/>
              <a:t> 불리어지고 있던 것을 활용</a:t>
            </a:r>
            <a:r>
              <a:rPr lang="en-US" altLang="ko-KR" sz="1500" dirty="0" smtClean="0"/>
              <a:t>, </a:t>
            </a:r>
            <a:r>
              <a:rPr lang="ko-KR" altLang="en-US" sz="1500" dirty="0" smtClean="0"/>
              <a:t>한자어로 석도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石圖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라고 쓴 것이다</a:t>
            </a:r>
            <a:r>
              <a:rPr lang="en-US" altLang="ko-KR" sz="1500" dirty="0" smtClean="0"/>
              <a:t>.</a:t>
            </a:r>
            <a:endParaRPr lang="ko-KR" altLang="en-US" sz="1500" dirty="0" smtClean="0"/>
          </a:p>
          <a:p>
            <a:r>
              <a:rPr lang="ko-KR" altLang="en-US" sz="1500" dirty="0" smtClean="0"/>
              <a:t>   이처럼 독도가 조선영토로서 명백하였음에도 불구하고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일본정부는 </a:t>
            </a:r>
            <a:r>
              <a:rPr lang="en-US" altLang="ko-KR" sz="1500" dirty="0" smtClean="0"/>
              <a:t>1905</a:t>
            </a:r>
            <a:r>
              <a:rPr lang="ko-KR" altLang="en-US" sz="1500" dirty="0" smtClean="0"/>
              <a:t>년 러일전쟁 중에 한국정부를 강압한 뒤 독도를 </a:t>
            </a:r>
            <a:r>
              <a:rPr lang="ko-KR" altLang="en-US" sz="1500" b="1" dirty="0" smtClean="0"/>
              <a:t>은밀히</a:t>
            </a:r>
            <a:r>
              <a:rPr lang="ko-KR" altLang="en-US" sz="1500" dirty="0" smtClean="0"/>
              <a:t> 죽도라는 이름으로 일본영토에 편입하였다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일본정부는 당시 편입사실을 조선조정에 통고하지 않았기 때문에 조선에서는 이 사실을 알 수 없었고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따라서 아무런 항의도 하지 않았다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그러나 편입 후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년이 지나서 </a:t>
            </a:r>
            <a:r>
              <a:rPr lang="ko-KR" altLang="en-US" sz="1500" dirty="0" err="1" smtClean="0"/>
              <a:t>시마네현</a:t>
            </a:r>
            <a:r>
              <a:rPr lang="ko-KR" altLang="en-US" sz="1500" dirty="0" smtClean="0"/>
              <a:t> 관리가 울릉도를 방문하여 간접적인 방법으로 편입사실을 알려왔다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당시 </a:t>
            </a:r>
            <a:r>
              <a:rPr lang="ko-KR" altLang="en-US" sz="1500" dirty="0" err="1" smtClean="0"/>
              <a:t>울도군수였던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심흥택은</a:t>
            </a:r>
            <a:r>
              <a:rPr lang="ko-KR" altLang="en-US" sz="1500" dirty="0" smtClean="0"/>
              <a:t> 편입사실에 경악하여 </a:t>
            </a:r>
            <a:r>
              <a:rPr lang="en-US" altLang="ko-KR" sz="1500" dirty="0" smtClean="0"/>
              <a:t>1906</a:t>
            </a:r>
            <a:r>
              <a:rPr lang="ko-KR" altLang="en-US" sz="1500" dirty="0" smtClean="0"/>
              <a:t>년 「</a:t>
            </a:r>
            <a:r>
              <a:rPr lang="ko-KR" altLang="en-US" sz="1500" dirty="0" err="1" smtClean="0"/>
              <a:t>본군</a:t>
            </a:r>
            <a:r>
              <a:rPr lang="en-US" altLang="ko-KR" sz="1500" dirty="0" smtClean="0"/>
              <a:t>(</a:t>
            </a:r>
            <a:r>
              <a:rPr lang="ko-KR" altLang="en-US" sz="1500" dirty="0" err="1" smtClean="0"/>
              <a:t>울도군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소속 독도」라고 표현하면서 조정에 보고 했고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조정에서는 「당치도 않은 있을 수도 없는 일」이라고 사실을 부정했다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이처럼 울도군수가 한 표현을 보아 </a:t>
            </a:r>
            <a:r>
              <a:rPr lang="en-US" altLang="ko-KR" sz="1500" dirty="0" smtClean="0"/>
              <a:t>1900</a:t>
            </a:r>
            <a:r>
              <a:rPr lang="ko-KR" altLang="en-US" sz="1500" dirty="0" smtClean="0"/>
              <a:t>년의 칙령</a:t>
            </a:r>
            <a:r>
              <a:rPr lang="en-US" altLang="ko-KR" sz="1500" dirty="0" smtClean="0"/>
              <a:t>41</a:t>
            </a:r>
            <a:r>
              <a:rPr lang="ko-KR" altLang="en-US" sz="1500" dirty="0" smtClean="0"/>
              <a:t>호로 인하여 독도가 울릉전도와 더불어 </a:t>
            </a:r>
            <a:r>
              <a:rPr lang="ko-KR" altLang="en-US" sz="1500" dirty="0" err="1" smtClean="0"/>
              <a:t>울도군의</a:t>
            </a:r>
            <a:r>
              <a:rPr lang="ko-KR" altLang="en-US" sz="1500" dirty="0" smtClean="0"/>
              <a:t> 행정구역에 포함되어 있었음을 알 수 있다</a:t>
            </a:r>
            <a:r>
              <a:rPr lang="en-US" altLang="ko-KR" sz="1500" dirty="0" smtClean="0"/>
              <a:t>. </a:t>
            </a:r>
            <a:endParaRPr lang="ko-KR" altLang="en-US" sz="1500" dirty="0"/>
          </a:p>
        </p:txBody>
      </p:sp>
      <p:pic>
        <p:nvPicPr>
          <p:cNvPr id="24578" name="Picture 2" descr="http://cfile202.uf.daum.net/image/1475CA1C49A645DE1D3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413770" cy="502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독도에 대한 양국의 인식과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ko-KR" i="1" dirty="0" smtClean="0"/>
          </a:p>
          <a:p>
            <a:r>
              <a:rPr lang="ko-KR" altLang="en-US" i="1" dirty="0" smtClean="0"/>
              <a:t>일본</a:t>
            </a:r>
            <a:r>
              <a:rPr lang="en-US" altLang="ko-KR" i="1" dirty="0" smtClean="0"/>
              <a:t>:</a:t>
            </a:r>
            <a:r>
              <a:rPr lang="en-US" i="1" dirty="0" smtClean="0">
                <a:hlinkClick r:id="rId2"/>
              </a:rPr>
              <a:t>www.youtube.com/watch?v=3B0RB8zv1G8</a:t>
            </a:r>
            <a:endParaRPr lang="en-US" i="1" dirty="0" smtClean="0"/>
          </a:p>
          <a:p>
            <a:r>
              <a:rPr lang="ko-KR" altLang="en-US" i="1" dirty="0" smtClean="0"/>
              <a:t>한국 </a:t>
            </a:r>
            <a:r>
              <a:rPr lang="en-US" altLang="ko-KR" i="1" dirty="0" smtClean="0"/>
              <a:t>: </a:t>
            </a:r>
            <a:r>
              <a:rPr lang="en-US" altLang="ko-KR" i="1" dirty="0" smtClean="0">
                <a:hlinkClick r:id="rId3"/>
              </a:rPr>
              <a:t>http://www.youtube.com/watch?v=kIcZ40-XMGI</a:t>
            </a:r>
            <a:endParaRPr lang="en-US" altLang="ko-KR" i="1" dirty="0" smtClean="0"/>
          </a:p>
          <a:p>
            <a:pPr>
              <a:buNone/>
            </a:pPr>
            <a:r>
              <a:rPr lang="en-US" i="1" dirty="0" smtClean="0">
                <a:hlinkClick r:id="rId4"/>
              </a:rPr>
              <a:t>  www.youtube.com/watch?v=-oGAP9gxokM</a:t>
            </a:r>
            <a:endParaRPr lang="en-US" i="1" dirty="0" smtClean="0"/>
          </a:p>
          <a:p>
            <a:endParaRPr lang="en-US" altLang="ko-KR" i="1" dirty="0"/>
          </a:p>
          <a:p>
            <a:endParaRPr lang="ko-KR" alt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독도지역의 지리 요약</a:t>
            </a:r>
            <a:endParaRPr lang="ko-KR" altLang="en-US" sz="4000" dirty="0"/>
          </a:p>
        </p:txBody>
      </p:sp>
      <p:pic>
        <p:nvPicPr>
          <p:cNvPr id="4" name="내용 개체 틀 3" descr="aaaaaaaaaaaaaaaaaaaa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929190" cy="5643578"/>
          </a:xfrm>
        </p:spPr>
      </p:pic>
      <p:sp>
        <p:nvSpPr>
          <p:cNvPr id="11" name="직사각형 10"/>
          <p:cNvSpPr/>
          <p:nvPr/>
        </p:nvSpPr>
        <p:spPr>
          <a:xfrm>
            <a:off x="4929190" y="2357430"/>
            <a:ext cx="4214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위치 </a:t>
            </a:r>
            <a:r>
              <a:rPr lang="en-US" altLang="ko-KR" dirty="0" smtClean="0"/>
              <a:t>: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울릉도 동남쪽</a:t>
            </a:r>
            <a:r>
              <a:rPr lang="en-US" altLang="ko-KR" dirty="0" smtClean="0"/>
              <a:t> 87.4km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좌표 </a:t>
            </a:r>
            <a:r>
              <a:rPr lang="en-US" altLang="ko-KR" dirty="0" smtClean="0"/>
              <a:t>: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동경 </a:t>
            </a:r>
            <a:r>
              <a:rPr lang="en-US" altLang="ko-KR" dirty="0" smtClean="0"/>
              <a:t>131º52’10.4”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북위 </a:t>
            </a:r>
            <a:r>
              <a:rPr lang="en-US" altLang="ko-KR" dirty="0" smtClean="0"/>
              <a:t>37º14’26.8”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전체면적 </a:t>
            </a:r>
            <a:r>
              <a:rPr lang="en-US" altLang="ko-KR" dirty="0" smtClean="0"/>
              <a:t>: 187,453</a:t>
            </a:r>
            <a:r>
              <a:rPr lang="ko-KR" altLang="en-US" dirty="0" smtClean="0"/>
              <a:t>㎡</a:t>
            </a:r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929190" y="4786322"/>
          <a:ext cx="4214810" cy="1588012"/>
        </p:xfrm>
        <a:graphic>
          <a:graphicData uri="http://schemas.openxmlformats.org/drawingml/2006/table">
            <a:tbl>
              <a:tblPr/>
              <a:tblGrid>
                <a:gridCol w="1411870"/>
                <a:gridCol w="482689"/>
                <a:gridCol w="722096"/>
                <a:gridCol w="1598155"/>
              </a:tblGrid>
              <a:tr h="383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함초롬바탕"/>
                        </a:rPr>
                        <a:t>시작위치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함초롬바탕"/>
                        </a:rPr>
                        <a:t>독도와의 최단거리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함초롬바탕"/>
                        </a:rPr>
                        <a:t>비 고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</a:rPr>
                        <a:t>울릉도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87.4㎞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47.2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해리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굴림"/>
                        </a:rPr>
                        <a:t>울릉도와 독도는 서로 조망이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굴림"/>
                        </a:rPr>
                        <a:t>가능하나일본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굴림"/>
                        </a:rPr>
                        <a:t>오키시마섬에서는불가능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굴림"/>
                        </a:rPr>
                        <a:t> 하다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</a:rPr>
                        <a:t>울진군 죽변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216.8㎞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117.1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해리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</a:rPr>
                        <a:t>은기도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</a:rPr>
                        <a:t>隱岐島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굴림"/>
                        </a:rPr>
                        <a:t>;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굴림"/>
                        </a:rPr>
                        <a:t>오키시마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157.5㎞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85.0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해리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고대시대의 동해서도와 독도</a:t>
            </a:r>
            <a:endParaRPr lang="ko-KR" altLang="en-US" dirty="0"/>
          </a:p>
        </p:txBody>
      </p:sp>
      <p:pic>
        <p:nvPicPr>
          <p:cNvPr id="4" name="내용 개체 틀 3" descr="afa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3857652" cy="2705100"/>
          </a:xfrm>
        </p:spPr>
      </p:pic>
      <p:sp>
        <p:nvSpPr>
          <p:cNvPr id="5" name="직사각형 4"/>
          <p:cNvSpPr/>
          <p:nvPr/>
        </p:nvSpPr>
        <p:spPr>
          <a:xfrm>
            <a:off x="785786" y="4857760"/>
            <a:ext cx="378621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삼국사기 </a:t>
            </a:r>
            <a:r>
              <a:rPr lang="en-US" altLang="ko-KR" dirty="0" smtClean="0"/>
              <a:t>4</a:t>
            </a:r>
            <a:r>
              <a:rPr lang="ko-KR" altLang="en-US" dirty="0" smtClean="0"/>
              <a:t>권</a:t>
            </a:r>
            <a:r>
              <a:rPr lang="en-US" altLang="ko-KR" dirty="0" smtClean="0"/>
              <a:t>, </a:t>
            </a:r>
            <a:r>
              <a:rPr lang="ko-KR" altLang="en-US" dirty="0"/>
              <a:t>신라본기</a:t>
            </a:r>
            <a:r>
              <a:rPr lang="en-US" altLang="ko-KR" dirty="0"/>
              <a:t>4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지증마립간</a:t>
            </a:r>
            <a:r>
              <a:rPr lang="en-US" altLang="ko-KR" dirty="0" smtClean="0"/>
              <a:t>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/>
              <a:t>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 descr="ㅁㅁㅁㅁㅁ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00240"/>
            <a:ext cx="3500462" cy="273367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714876" y="4857760"/>
            <a:ext cx="35004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삼국사기 </a:t>
            </a:r>
            <a:r>
              <a:rPr lang="en-US" altLang="ko-KR" dirty="0" smtClean="0"/>
              <a:t>44</a:t>
            </a:r>
            <a:r>
              <a:rPr lang="ko-KR" altLang="en-US" dirty="0" smtClean="0"/>
              <a:t>권</a:t>
            </a:r>
            <a:r>
              <a:rPr lang="en-US" altLang="ko-KR" dirty="0" smtClean="0"/>
              <a:t>, </a:t>
            </a:r>
            <a:r>
              <a:rPr lang="ko-KR" altLang="en-US" dirty="0"/>
              <a:t>열전</a:t>
            </a:r>
            <a:r>
              <a:rPr lang="en-US" altLang="ko-KR" dirty="0"/>
              <a:t>4, </a:t>
            </a:r>
            <a:r>
              <a:rPr lang="ko-KR" altLang="en-US" dirty="0"/>
              <a:t>이사부조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고려시대의 동해서도와 독도</a:t>
            </a:r>
            <a:endParaRPr lang="ko-KR" altLang="en-US" sz="4000" dirty="0"/>
          </a:p>
        </p:txBody>
      </p:sp>
      <p:pic>
        <p:nvPicPr>
          <p:cNvPr id="4" name="내용 개체 틀 3" descr="고려 표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4213828" cy="5500702"/>
          </a:xfrm>
        </p:spPr>
      </p:pic>
      <p:pic>
        <p:nvPicPr>
          <p:cNvPr id="5" name="그림 4" descr="고려 표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357298"/>
            <a:ext cx="4929190" cy="550070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조선 태종조의 동해서도와 독도</a:t>
            </a:r>
            <a:endParaRPr lang="ko-KR" altLang="en-US" sz="4000" dirty="0"/>
          </a:p>
        </p:txBody>
      </p:sp>
      <p:pic>
        <p:nvPicPr>
          <p:cNvPr id="6" name="내용 개체 틀 5" descr="조선 태종조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357554" cy="4214842"/>
          </a:xfrm>
        </p:spPr>
      </p:pic>
      <p:sp>
        <p:nvSpPr>
          <p:cNvPr id="7" name="직사각형 6"/>
          <p:cNvSpPr/>
          <p:nvPr/>
        </p:nvSpPr>
        <p:spPr>
          <a:xfrm>
            <a:off x="179512" y="5877272"/>
            <a:ext cx="3143272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1407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태종 </a:t>
            </a:r>
            <a:r>
              <a:rPr lang="en-US" altLang="ko-KR" sz="1200" dirty="0">
                <a:solidFill>
                  <a:schemeClr val="tx1"/>
                </a:solidFill>
              </a:rPr>
              <a:t>7</a:t>
            </a:r>
            <a:r>
              <a:rPr lang="ko-KR" altLang="en-US" sz="1200" dirty="0">
                <a:solidFill>
                  <a:schemeClr val="tx1"/>
                </a:solidFill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</a:rPr>
              <a:t>3</a:t>
            </a:r>
            <a:r>
              <a:rPr lang="ko-KR" altLang="en-US" sz="1200" dirty="0" smtClean="0">
                <a:solidFill>
                  <a:schemeClr val="tx1"/>
                </a:solidFill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</a:rPr>
              <a:t>『</a:t>
            </a:r>
            <a:r>
              <a:rPr lang="ko-KR" altLang="en-US" sz="1200" dirty="0">
                <a:solidFill>
                  <a:schemeClr val="tx1"/>
                </a:solidFill>
              </a:rPr>
              <a:t>태종실록</a:t>
            </a:r>
            <a:r>
              <a:rPr lang="en-US" altLang="ko-KR" sz="1200" dirty="0" smtClean="0">
                <a:solidFill>
                  <a:schemeClr val="tx1"/>
                </a:solidFill>
              </a:rPr>
              <a:t>』13</a:t>
            </a:r>
            <a:r>
              <a:rPr lang="ko-KR" altLang="en-US" sz="1200" dirty="0" smtClean="0">
                <a:solidFill>
                  <a:schemeClr val="tx1"/>
                </a:solidFill>
              </a:rPr>
              <a:t>권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707904" y="170080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1403</a:t>
            </a:r>
            <a:r>
              <a:rPr lang="ko-KR" altLang="en-US" dirty="0"/>
              <a:t>년 태종조는 왜구와 여진족의 침입으로부터 도민을 보호하기 위해 </a:t>
            </a:r>
            <a:r>
              <a:rPr lang="ko-KR" altLang="en-US" dirty="0" smtClean="0"/>
              <a:t>무릉도</a:t>
            </a:r>
            <a:r>
              <a:rPr lang="en-US" altLang="ko-KR" dirty="0"/>
              <a:t>(</a:t>
            </a:r>
            <a:r>
              <a:rPr lang="ko-KR" altLang="en-US" dirty="0"/>
              <a:t>현재의 </a:t>
            </a:r>
            <a:r>
              <a:rPr lang="ko-KR" altLang="en-US" dirty="0" smtClean="0"/>
              <a:t>울릉도</a:t>
            </a:r>
            <a:r>
              <a:rPr lang="en-US" altLang="ko-KR" dirty="0" smtClean="0"/>
              <a:t>)</a:t>
            </a:r>
            <a:r>
              <a:rPr lang="ko-KR" altLang="en-US" dirty="0"/>
              <a:t>를 </a:t>
            </a:r>
            <a:r>
              <a:rPr lang="ko-KR" altLang="en-US" dirty="0" smtClean="0"/>
              <a:t>비웠다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수토정책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r>
              <a:rPr lang="ko-KR" altLang="en-US" dirty="0"/>
              <a:t>울릉도에 </a:t>
            </a:r>
            <a:r>
              <a:rPr lang="en-US" altLang="ko-KR" dirty="0"/>
              <a:t>'3</a:t>
            </a:r>
            <a:r>
              <a:rPr lang="ko-KR" altLang="en-US" dirty="0"/>
              <a:t>년에 </a:t>
            </a:r>
            <a:r>
              <a:rPr lang="en-US" altLang="ko-KR" dirty="0"/>
              <a:t>1</a:t>
            </a:r>
            <a:r>
              <a:rPr lang="ko-KR" altLang="en-US" dirty="0"/>
              <a:t>회</a:t>
            </a:r>
            <a:r>
              <a:rPr lang="en-US" altLang="ko-KR" dirty="0"/>
              <a:t>' </a:t>
            </a:r>
            <a:r>
              <a:rPr lang="ko-KR" altLang="en-US" dirty="0"/>
              <a:t>정도 관리를 파견하여 섬을 </a:t>
            </a:r>
            <a:r>
              <a:rPr lang="ko-KR" altLang="en-US" dirty="0" smtClean="0"/>
              <a:t>관리했다</a:t>
            </a:r>
            <a:r>
              <a:rPr lang="en-US" altLang="ko-KR" dirty="0" smtClean="0"/>
              <a:t>. </a:t>
            </a:r>
          </a:p>
          <a:p>
            <a:endParaRPr lang="en-US" altLang="ko-KR" b="1" dirty="0" smtClean="0"/>
          </a:p>
          <a:p>
            <a:r>
              <a:rPr lang="en-US" altLang="ko-KR" dirty="0"/>
              <a:t>1416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태종 </a:t>
            </a:r>
            <a:r>
              <a:rPr lang="en-US" altLang="ko-KR" dirty="0"/>
              <a:t>16</a:t>
            </a:r>
            <a:r>
              <a:rPr lang="ko-KR" altLang="en-US" dirty="0"/>
              <a:t>년</a:t>
            </a:r>
            <a:r>
              <a:rPr lang="en-US" altLang="ko-KR" dirty="0"/>
              <a:t>) 『</a:t>
            </a:r>
            <a:r>
              <a:rPr lang="ko-KR" altLang="en-US" dirty="0"/>
              <a:t>태종실록</a:t>
            </a:r>
            <a:r>
              <a:rPr lang="en-US" altLang="ko-KR" dirty="0"/>
              <a:t>』</a:t>
            </a:r>
            <a:r>
              <a:rPr lang="ko-KR" altLang="en-US" dirty="0"/>
              <a:t>권</a:t>
            </a:r>
            <a:r>
              <a:rPr lang="en-US" altLang="ko-KR" dirty="0"/>
              <a:t>32</a:t>
            </a:r>
            <a:r>
              <a:rPr lang="ko-KR" altLang="en-US" dirty="0"/>
              <a:t>에</a:t>
            </a:r>
          </a:p>
          <a:p>
            <a:r>
              <a:rPr lang="ko-KR" altLang="en-US" b="1" dirty="0" smtClean="0"/>
              <a:t>무릉 </a:t>
            </a:r>
            <a:r>
              <a:rPr lang="ko-KR" altLang="en-US" b="1" dirty="0"/>
              <a:t>등처</a:t>
            </a:r>
            <a:r>
              <a:rPr lang="en-US" altLang="ko-KR" b="1" dirty="0"/>
              <a:t>(</a:t>
            </a:r>
            <a:r>
              <a:rPr lang="ko-KR" altLang="en-US" b="1" dirty="0"/>
              <a:t>武陵等處</a:t>
            </a:r>
            <a:r>
              <a:rPr lang="en-US" altLang="ko-KR" b="1" dirty="0"/>
              <a:t>)</a:t>
            </a:r>
            <a:r>
              <a:rPr lang="ko-KR" altLang="en-US" dirty="0"/>
              <a:t>에 안무사를 임명했다</a:t>
            </a:r>
            <a:r>
              <a:rPr lang="en-US" altLang="ko-KR" dirty="0"/>
              <a:t>. </a:t>
            </a:r>
            <a:r>
              <a:rPr lang="ko-KR" altLang="en-US" dirty="0"/>
              <a:t>」와 같은 기록이나</a:t>
            </a:r>
            <a:r>
              <a:rPr lang="en-US" altLang="ko-KR" dirty="0"/>
              <a:t>, 1417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태종 </a:t>
            </a:r>
            <a:r>
              <a:rPr lang="en-US" altLang="ko-KR" dirty="0"/>
              <a:t>17</a:t>
            </a:r>
            <a:r>
              <a:rPr lang="ko-KR" altLang="en-US" dirty="0"/>
              <a:t>년</a:t>
            </a:r>
            <a:r>
              <a:rPr lang="en-US" altLang="ko-KR" dirty="0"/>
              <a:t>)『</a:t>
            </a:r>
            <a:r>
              <a:rPr lang="ko-KR" altLang="en-US" dirty="0"/>
              <a:t>태종실록</a:t>
            </a:r>
            <a:r>
              <a:rPr lang="en-US" altLang="ko-KR" dirty="0"/>
              <a:t>』</a:t>
            </a:r>
            <a:r>
              <a:rPr lang="ko-KR" altLang="en-US" dirty="0"/>
              <a:t>권</a:t>
            </a:r>
            <a:r>
              <a:rPr lang="en-US" altLang="ko-KR" dirty="0"/>
              <a:t>33,34</a:t>
            </a:r>
            <a:r>
              <a:rPr lang="ko-KR" altLang="en-US" dirty="0"/>
              <a:t>에 보이는 </a:t>
            </a:r>
            <a:r>
              <a:rPr lang="ko-KR" altLang="en-US" b="1" dirty="0"/>
              <a:t>우산</a:t>
            </a:r>
            <a:r>
              <a:rPr lang="en-US" altLang="ko-KR" b="1" dirty="0"/>
              <a:t>, </a:t>
            </a:r>
            <a:r>
              <a:rPr lang="ko-KR" altLang="en-US" b="1" dirty="0"/>
              <a:t>무릉</a:t>
            </a:r>
            <a:r>
              <a:rPr lang="en-US" altLang="ko-KR" b="1" dirty="0"/>
              <a:t>(</a:t>
            </a:r>
            <a:r>
              <a:rPr lang="ko-KR" altLang="en-US" b="1" dirty="0"/>
              <a:t>于山 武陵</a:t>
            </a:r>
            <a:r>
              <a:rPr lang="en-US" altLang="ko-KR" b="1" dirty="0"/>
              <a:t>)</a:t>
            </a:r>
            <a:r>
              <a:rPr lang="ko-KR" altLang="en-US" dirty="0"/>
              <a:t>이라는 기록을 통하여 볼 때</a:t>
            </a:r>
            <a:r>
              <a:rPr lang="en-US" altLang="ko-KR" dirty="0"/>
              <a:t>, </a:t>
            </a:r>
            <a:r>
              <a:rPr lang="ko-KR" altLang="en-US" dirty="0"/>
              <a:t>무릉도</a:t>
            </a:r>
            <a:r>
              <a:rPr lang="en-US" altLang="ko-KR" dirty="0"/>
              <a:t>(</a:t>
            </a:r>
            <a:r>
              <a:rPr lang="ko-KR" altLang="en-US" dirty="0"/>
              <a:t>현재</a:t>
            </a:r>
            <a:r>
              <a:rPr lang="en-US" altLang="ko-KR" dirty="0"/>
              <a:t>, </a:t>
            </a:r>
            <a:r>
              <a:rPr lang="ko-KR" altLang="en-US" dirty="0"/>
              <a:t>울릉도</a:t>
            </a:r>
            <a:r>
              <a:rPr lang="en-US" altLang="ko-KR" dirty="0"/>
              <a:t>)</a:t>
            </a:r>
            <a:r>
              <a:rPr lang="ko-KR" altLang="en-US" dirty="0"/>
              <a:t>외에 또 다른 섬의 군이 있다는 사실은 인식하고 있었으며</a:t>
            </a:r>
            <a:r>
              <a:rPr lang="en-US" altLang="ko-KR" dirty="0"/>
              <a:t>, </a:t>
            </a:r>
            <a:r>
              <a:rPr lang="ko-KR" altLang="en-US" dirty="0"/>
              <a:t>비록 발견에는 실패하였지만 계속적으로 이 섬을 찾아내려고 하였다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78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조선 세종</a:t>
            </a:r>
            <a:r>
              <a:rPr lang="en-US" altLang="ko-KR" dirty="0" smtClean="0"/>
              <a:t>~</a:t>
            </a:r>
            <a:r>
              <a:rPr lang="ko-KR" altLang="en-US" dirty="0" smtClean="0"/>
              <a:t>세조조의 동해서도와 독도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세종실록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2857520" cy="45720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214678" y="207167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1454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세종 </a:t>
            </a:r>
            <a:r>
              <a:rPr lang="en-US" altLang="ko-KR" dirty="0"/>
              <a:t>36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에 편찬된 </a:t>
            </a:r>
            <a:r>
              <a:rPr lang="en-US" altLang="ko-KR" dirty="0"/>
              <a:t>《</a:t>
            </a:r>
            <a:r>
              <a:rPr lang="ko-KR" altLang="en-US" dirty="0"/>
              <a:t>세종실록</a:t>
            </a:r>
            <a:r>
              <a:rPr lang="en-US" altLang="ko-KR" dirty="0"/>
              <a:t>》 </a:t>
            </a:r>
            <a:r>
              <a:rPr lang="ko-KR" altLang="en-US" dirty="0"/>
              <a:t>지리지의 </a:t>
            </a:r>
            <a:r>
              <a:rPr lang="en-US" altLang="ko-KR" dirty="0"/>
              <a:t>〈</a:t>
            </a:r>
            <a:r>
              <a:rPr lang="ko-KR" altLang="en-US" dirty="0"/>
              <a:t>울진현조</a:t>
            </a:r>
            <a:r>
              <a:rPr lang="en-US" altLang="ko-KR" dirty="0"/>
              <a:t>〉 </a:t>
            </a:r>
            <a:r>
              <a:rPr lang="ko-KR" altLang="en-US" dirty="0"/>
              <a:t>부분에 동쪽 바다의 무릉과 우산의 두 섬을 언급한다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“우산과 무릉 두 섬이 현의 정동 </a:t>
            </a:r>
            <a:r>
              <a:rPr lang="en-US" altLang="ko-KR" dirty="0"/>
              <a:t>(</a:t>
            </a:r>
            <a:r>
              <a:rPr lang="ko-KR" altLang="en-US" dirty="0"/>
              <a:t>방향</a:t>
            </a:r>
            <a:r>
              <a:rPr lang="en-US" altLang="ko-KR" dirty="0"/>
              <a:t>) </a:t>
            </a:r>
            <a:r>
              <a:rPr lang="ko-KR" altLang="en-US" dirty="0"/>
              <a:t>바다 가운데</a:t>
            </a:r>
            <a:r>
              <a:rPr lang="en-US" altLang="ko-KR" dirty="0"/>
              <a:t>(</a:t>
            </a:r>
            <a:r>
              <a:rPr lang="ko-KR" altLang="en-US" dirty="0"/>
              <a:t>海中</a:t>
            </a:r>
            <a:r>
              <a:rPr lang="en-US" altLang="ko-KR" dirty="0"/>
              <a:t>)</a:t>
            </a:r>
            <a:r>
              <a:rPr lang="ko-KR" altLang="en-US" dirty="0"/>
              <a:t>에 있다</a:t>
            </a:r>
            <a:r>
              <a:rPr lang="en-US" altLang="ko-KR" dirty="0"/>
              <a:t>. </a:t>
            </a:r>
            <a:r>
              <a:rPr lang="ko-KR" altLang="en-US" dirty="0"/>
              <a:t>두 섬이 서로 거리가 멀지 않아 바람이 불고 청명한 날씨면 바라볼 수 있다</a:t>
            </a:r>
            <a:r>
              <a:rPr lang="en-US" altLang="ko-KR" dirty="0"/>
              <a:t>. </a:t>
            </a:r>
            <a:r>
              <a:rPr lang="ko-KR" altLang="en-US" dirty="0"/>
              <a:t>신라에서는 우산국이라 불렀다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그러나 일본의 </a:t>
            </a:r>
            <a:r>
              <a:rPr lang="ko-KR" altLang="en-US" dirty="0"/>
              <a:t>학자들은 이를 </a:t>
            </a:r>
            <a:r>
              <a:rPr lang="en-US" altLang="ko-KR" dirty="0"/>
              <a:t>《</a:t>
            </a:r>
            <a:r>
              <a:rPr lang="ko-KR" altLang="en-US" dirty="0"/>
              <a:t>신증동국여지승람</a:t>
            </a:r>
            <a:r>
              <a:rPr lang="en-US" altLang="ko-KR" dirty="0"/>
              <a:t>》</a:t>
            </a:r>
            <a:r>
              <a:rPr lang="ko-KR" altLang="en-US" dirty="0"/>
              <a:t>에 “우산도와 울릉도가 한 섬이라고도 한다”라는 주석을 근거로 우산도는 울릉도 부근의 죽도라고 주장한다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조선 성종조의 동해서도와 독도</a:t>
            </a:r>
            <a:endParaRPr lang="ko-KR" altLang="en-US" dirty="0"/>
          </a:p>
        </p:txBody>
      </p:sp>
      <p:pic>
        <p:nvPicPr>
          <p:cNvPr id="4" name="내용 개체 틀 3" descr="성종조 자료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2664296" cy="4336371"/>
          </a:xfrm>
        </p:spPr>
      </p:pic>
      <p:sp>
        <p:nvSpPr>
          <p:cNvPr id="6" name="직사각형 5"/>
          <p:cNvSpPr/>
          <p:nvPr/>
        </p:nvSpPr>
        <p:spPr>
          <a:xfrm>
            <a:off x="179512" y="220486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1476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조선 성종 </a:t>
            </a:r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) 9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16</a:t>
            </a:r>
            <a:r>
              <a:rPr lang="ko-KR" altLang="en-US" dirty="0" smtClean="0">
                <a:solidFill>
                  <a:schemeClr val="tx1"/>
                </a:solidFill>
              </a:rPr>
              <a:t>일 왕의 명령을 받은 김한경 등 </a:t>
            </a:r>
            <a:r>
              <a:rPr lang="en-US" altLang="ko-KR" dirty="0" smtClean="0">
                <a:solidFill>
                  <a:schemeClr val="tx1"/>
                </a:solidFill>
              </a:rPr>
              <a:t>12</a:t>
            </a:r>
            <a:r>
              <a:rPr lang="ko-KR" altLang="en-US" dirty="0" smtClean="0">
                <a:solidFill>
                  <a:schemeClr val="tx1"/>
                </a:solidFill>
              </a:rPr>
              <a:t>명은 영안도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현 함경도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</a:rPr>
              <a:t>경성을 노 젓는 배 다섯 척을 타고 떠나 동해에 있다고 알려진 미지의 섬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 ‘삼봉도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三峯島</a:t>
            </a:r>
            <a:r>
              <a:rPr lang="en-US" altLang="ko-KR" dirty="0" smtClean="0">
                <a:solidFill>
                  <a:schemeClr val="tx1"/>
                </a:solidFill>
              </a:rPr>
              <a:t>)’ </a:t>
            </a:r>
            <a:r>
              <a:rPr lang="ko-KR" altLang="en-US" dirty="0" smtClean="0">
                <a:solidFill>
                  <a:schemeClr val="tx1"/>
                </a:solidFill>
              </a:rPr>
              <a:t>탐색에 나섰다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성종실록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成宗實錄</a:t>
            </a:r>
            <a:r>
              <a:rPr lang="en-US" altLang="ko-KR" dirty="0" smtClean="0">
                <a:solidFill>
                  <a:schemeClr val="tx1"/>
                </a:solidFill>
              </a:rPr>
              <a:t>)}</a:t>
            </a:r>
            <a:r>
              <a:rPr lang="ko-KR" altLang="en-US" dirty="0" smtClean="0">
                <a:solidFill>
                  <a:schemeClr val="tx1"/>
                </a:solidFill>
              </a:rPr>
              <a:t>에는 삼봉도의 형상에 대한 기록이 있는데</a:t>
            </a:r>
            <a:r>
              <a:rPr lang="en-US" altLang="ko-KR" dirty="0" smtClean="0">
                <a:solidFill>
                  <a:schemeClr val="tx1"/>
                </a:solidFill>
              </a:rPr>
              <a:t>, "</a:t>
            </a:r>
            <a:r>
              <a:rPr lang="ko-KR" altLang="en-US" dirty="0" smtClean="0">
                <a:solidFill>
                  <a:schemeClr val="tx1"/>
                </a:solidFill>
              </a:rPr>
              <a:t>섬 북쪽에 세 바위가 벌여 섰고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그 다음은 작은 섬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다음은 암석이 벌여 섰으며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다음은 복판 섬이고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복판 섬 서쪽에 또 작은 섬이 있는데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다 바닷물이 통한다</a:t>
            </a:r>
            <a:r>
              <a:rPr lang="en-US" altLang="ko-KR" dirty="0" smtClean="0">
                <a:solidFill>
                  <a:schemeClr val="tx1"/>
                </a:solidFill>
              </a:rPr>
              <a:t>"</a:t>
            </a:r>
            <a:r>
              <a:rPr lang="ko-KR" altLang="en-US" dirty="0" smtClean="0">
                <a:solidFill>
                  <a:schemeClr val="tx1"/>
                </a:solidFill>
              </a:rPr>
              <a:t>고 되어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조선 중종조 이후의 동해서도와 독도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5040560" cy="4896544"/>
          </a:xfrm>
        </p:spPr>
        <p:txBody>
          <a:bodyPr>
            <a:normAutofit fontScale="55000" lnSpcReduction="20000"/>
          </a:bodyPr>
          <a:lstStyle/>
          <a:p>
            <a:r>
              <a:rPr lang="ko-KR" altLang="en-US" dirty="0" smtClean="0"/>
              <a:t>울릉도에 공식적으로 거주민이 있었던 삼국시대와 고려시대를 거쳐 조선시대로 오게 되면</a:t>
            </a:r>
            <a:r>
              <a:rPr lang="en-US" altLang="ko-KR" dirty="0" smtClean="0"/>
              <a:t>, 1400</a:t>
            </a:r>
            <a:r>
              <a:rPr lang="ko-KR" altLang="en-US" dirty="0" err="1" smtClean="0"/>
              <a:t>여년</a:t>
            </a:r>
            <a:r>
              <a:rPr lang="ko-KR" altLang="en-US" dirty="0" smtClean="0"/>
              <a:t> 경에 시작된 </a:t>
            </a:r>
            <a:r>
              <a:rPr lang="ko-KR" altLang="en-US" dirty="0" err="1" smtClean="0"/>
              <a:t>쇄환정책으로</a:t>
            </a:r>
            <a:r>
              <a:rPr lang="ko-KR" altLang="en-US" dirty="0" smtClean="0"/>
              <a:t> 말미암아 이후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세기 말에 안용복이 독도의 정체를 다시 밝히기 전까지 독도에 관하여는 그 정보가 </a:t>
            </a:r>
            <a:r>
              <a:rPr lang="ko-KR" altLang="en-US" dirty="0" err="1" smtClean="0"/>
              <a:t>끊어지다시피하였다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   또한 </a:t>
            </a:r>
            <a:r>
              <a:rPr lang="ko-KR" altLang="en-US" dirty="0" err="1" smtClean="0"/>
              <a:t>세종조와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성종조에는</a:t>
            </a:r>
            <a:r>
              <a:rPr lang="ko-KR" altLang="en-US" dirty="0" smtClean="0"/>
              <a:t> 울릉도 외의 </a:t>
            </a:r>
            <a:r>
              <a:rPr lang="ko-KR" altLang="en-US" dirty="0" err="1" smtClean="0"/>
              <a:t>한개</a:t>
            </a:r>
            <a:r>
              <a:rPr lang="ko-KR" altLang="en-US" dirty="0" smtClean="0"/>
              <a:t> 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찾기 위해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관망했다고 하는 사람들의 진술을 근거로 요도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蓼島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삼봉도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三峰島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 불리어진다는 그 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찾으려 했으나 이 조차도 찾아내지 못했던 상황이 었기 때문에 동해에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섬이 존재한다는 사실 자체를 의심하기에 이르렀다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   이를 전제로</a:t>
            </a:r>
            <a:r>
              <a:rPr lang="en-US" altLang="ko-KR" dirty="0" smtClean="0"/>
              <a:t>, 1531</a:t>
            </a:r>
            <a:r>
              <a:rPr lang="ko-KR" altLang="en-US" dirty="0" smtClean="0"/>
              <a:t>년 조선 중종조의</a:t>
            </a:r>
            <a:r>
              <a:rPr lang="en-US" altLang="ko-KR" dirty="0" smtClean="0"/>
              <a:t>『</a:t>
            </a:r>
            <a:r>
              <a:rPr lang="ko-KR" altLang="en-US" dirty="0" err="1" smtClean="0"/>
              <a:t>신증동국여지승람</a:t>
            </a:r>
            <a:r>
              <a:rPr lang="en-US" altLang="ko-KR" dirty="0" smtClean="0"/>
              <a:t>』(</a:t>
            </a:r>
            <a:r>
              <a:rPr lang="ko-KR" altLang="en-US" dirty="0" smtClean="0"/>
              <a:t>부속지도「</a:t>
            </a:r>
            <a:r>
              <a:rPr lang="ko-KR" altLang="en-US" dirty="0" err="1" smtClean="0"/>
              <a:t>팔도총도</a:t>
            </a:r>
            <a:r>
              <a:rPr lang="ko-KR" altLang="en-US" dirty="0" smtClean="0"/>
              <a:t>」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 나오는 위와 같은 기록을 해석한다면</a:t>
            </a:r>
            <a:r>
              <a:rPr lang="en-US" altLang="ko-KR" dirty="0" smtClean="0"/>
              <a:t>, 1454</a:t>
            </a:r>
            <a:r>
              <a:rPr lang="ko-KR" altLang="en-US" dirty="0" smtClean="0"/>
              <a:t>년의 </a:t>
            </a:r>
            <a:r>
              <a:rPr lang="en-US" altLang="ko-KR" dirty="0" smtClean="0"/>
              <a:t>『</a:t>
            </a:r>
            <a:r>
              <a:rPr lang="ko-KR" altLang="en-US" dirty="0" smtClean="0"/>
              <a:t>세종실록</a:t>
            </a:r>
            <a:r>
              <a:rPr lang="en-US" altLang="ko-KR" dirty="0" smtClean="0"/>
              <a:t>』</a:t>
            </a:r>
            <a:r>
              <a:rPr lang="ko-KR" altLang="en-US" dirty="0" smtClean="0"/>
              <a:t>의 우산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무릉의</a:t>
            </a:r>
            <a:r>
              <a:rPr lang="ko-KR" altLang="en-US" dirty="0" smtClean="0"/>
              <a:t> 존재에 대한 확고한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섬의 인식에서 약간은 후퇴하여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개섬이</a:t>
            </a:r>
            <a:r>
              <a:rPr lang="ko-KR" altLang="en-US" dirty="0" smtClean="0"/>
              <a:t> 있다는 인식은 포기하지 않았지만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우산도와</a:t>
            </a:r>
            <a:r>
              <a:rPr lang="ko-KR" altLang="en-US" dirty="0" smtClean="0"/>
              <a:t> 울릉도가 서로 다른 섬이 아니라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도일 가능성도 있다는 내용이라고 보여진다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이는 어디까지나 가능성을 언급한 것일 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역시 동해 상에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섬이 존재한다는 인식이 다수의 인식이었다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  위의 지도를 보면 우산도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  현재의 위치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크기와는 다르게 그려져 있는데 이는 </a:t>
            </a:r>
            <a:r>
              <a:rPr lang="ko-KR" altLang="en-US" dirty="0" err="1" smtClean="0"/>
              <a:t>말한바와</a:t>
            </a:r>
            <a:r>
              <a:rPr lang="ko-KR" altLang="en-US" dirty="0" smtClean="0"/>
              <a:t> 같이 이 지도가 그려질 당시에 독도를 발견하려는 노력이 실패하고 있었기 때문에 그 섬의 정보가 신라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고려시대와는 달리 거의 단절되어가고 있었기 때문이다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울릉도보다 우산도가 작고 또 분리되어 또 다른 섬으로서 그려져 있는 점을 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울릉도는 당시 이미 확인된 지금의 울릉도 이고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우산도는</a:t>
            </a:r>
            <a:r>
              <a:rPr lang="ko-KR" altLang="en-US" dirty="0" smtClean="0"/>
              <a:t> 그 당시 인식으로 울릉도 보다 작고 사람이 살 수 있을 수도 있는 미확인된 다른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개의 섬으로서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지금의 독도 임이 분명하다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>
              <a:buNone/>
            </a:pPr>
            <a:endParaRPr lang="ko-KR" altLang="en-US" dirty="0" smtClean="0"/>
          </a:p>
        </p:txBody>
      </p:sp>
      <p:pic>
        <p:nvPicPr>
          <p:cNvPr id="3074" name="Picture 2" descr="http://cfile239.uf.daum.net/original/14679D0C49A61065514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53730" cy="41338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근세시대의 동해서도와 독도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1556792"/>
            <a:ext cx="87484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17</a:t>
            </a:r>
            <a:r>
              <a:rPr lang="ko-KR" altLang="en-US" sz="1400" dirty="0" smtClean="0"/>
              <a:t>세기 일본의 지방관청에서는 울릉도와 독도가 일본영토가 아니라는 인식을 갖고 있었다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그럼에도 </a:t>
            </a:r>
            <a:r>
              <a:rPr lang="ko-KR" altLang="en-US" sz="1400" dirty="0" err="1" smtClean="0"/>
              <a:t>오오야와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무라카와</a:t>
            </a:r>
            <a:r>
              <a:rPr lang="ko-KR" altLang="en-US" sz="1400" dirty="0" smtClean="0"/>
              <a:t> 가문의 울릉도</a:t>
            </a:r>
            <a:r>
              <a:rPr lang="ko-KR" altLang="en-US" sz="1400" b="1" dirty="0" smtClean="0"/>
              <a:t> 밀항</a:t>
            </a:r>
            <a:r>
              <a:rPr lang="ko-KR" altLang="en-US" sz="1400" dirty="0" smtClean="0"/>
              <a:t>은 계속되었고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결국 울릉도에서 조선인 어부 안용복 일행과 맞닥뜨리게 되었다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이들은 서로 자국의 영토를 침입했다고 하여 울릉도를 둘러싼 영유권 분쟁이 일어났다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당시 </a:t>
            </a:r>
            <a:r>
              <a:rPr lang="ko-KR" altLang="en-US" sz="1400" dirty="0" err="1" smtClean="0"/>
              <a:t>돗토리번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요나고</a:t>
            </a:r>
            <a:r>
              <a:rPr lang="ko-KR" altLang="en-US" sz="1400" dirty="0" smtClean="0"/>
              <a:t> 지방의 어민들은 </a:t>
            </a:r>
            <a:r>
              <a:rPr lang="en-US" altLang="ko-KR" sz="1400" dirty="0" smtClean="0"/>
              <a:t>1620</a:t>
            </a:r>
            <a:r>
              <a:rPr lang="ko-KR" altLang="en-US" sz="1400" dirty="0" smtClean="0"/>
              <a:t>년경부터 </a:t>
            </a:r>
            <a:r>
              <a:rPr lang="en-US" altLang="ko-KR" sz="1400" dirty="0" smtClean="0"/>
              <a:t>1693</a:t>
            </a:r>
            <a:r>
              <a:rPr lang="ko-KR" altLang="en-US" sz="1400" dirty="0" smtClean="0"/>
              <a:t>년에 걸쳐 </a:t>
            </a:r>
            <a:r>
              <a:rPr lang="en-US" altLang="ko-KR" sz="1400" dirty="0" smtClean="0"/>
              <a:t>70</a:t>
            </a:r>
            <a:r>
              <a:rPr lang="ko-KR" altLang="en-US" sz="1400" dirty="0" smtClean="0"/>
              <a:t>여 년간 도항을 해왔기 때문에 울릉도를 자신들의 영토라고 생각하게 되었던 것 같다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어부들의 분쟁은 중앙 정부 간의 외교적 분쟁으로 발전되었다</a:t>
            </a:r>
            <a:r>
              <a:rPr lang="en-US" altLang="ko-KR" sz="1400" dirty="0" smtClean="0"/>
              <a:t>. (</a:t>
            </a:r>
            <a:r>
              <a:rPr lang="ko-KR" altLang="en-US" sz="1400" dirty="0" smtClean="0"/>
              <a:t>이것이 일본의 고문헌에서 말하는 「죽도일건」임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  </a:t>
            </a:r>
            <a:r>
              <a:rPr lang="en-US" altLang="ko-KR" sz="1400" dirty="0" smtClean="0"/>
              <a:t>1693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-1696</a:t>
            </a:r>
            <a:r>
              <a:rPr lang="ko-KR" altLang="en-US" sz="1400" dirty="0" smtClean="0"/>
              <a:t>년에 안용복은 당시 조선에 존재했던 동해의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개 섬 인식을 바탕으로</a:t>
            </a:r>
            <a:r>
              <a:rPr lang="en-US" altLang="ko-KR" sz="1400" dirty="0" smtClean="0"/>
              <a:t>,  </a:t>
            </a:r>
            <a:r>
              <a:rPr lang="ko-KR" altLang="en-US" sz="1400" dirty="0" smtClean="0"/>
              <a:t>일본인이 말하는 죽도는 조선의 울릉도이고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송도는 조선의 자산도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독도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라고 하여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차례에 걸쳐 </a:t>
            </a:r>
            <a:r>
              <a:rPr lang="ko-KR" altLang="en-US" sz="1400" dirty="0" err="1" smtClean="0"/>
              <a:t>호키주의</a:t>
            </a:r>
            <a:r>
              <a:rPr lang="ko-KR" altLang="en-US" sz="1400" dirty="0" smtClean="0"/>
              <a:t> 태수를 찾아가 이들 섬이 조선영토임을 확인 시켰다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이를 보다 구체적으로 살펴보면</a:t>
            </a:r>
            <a:r>
              <a:rPr lang="en-US" altLang="ko-KR" sz="1400" dirty="0" smtClean="0"/>
              <a:t>,</a:t>
            </a:r>
            <a:endParaRPr lang="ko-KR" altLang="en-US" sz="1400" dirty="0" smtClean="0"/>
          </a:p>
          <a:p>
            <a:r>
              <a:rPr lang="ko-KR" altLang="en-US" sz="1400" dirty="0" smtClean="0"/>
              <a:t>  안용복은 </a:t>
            </a:r>
            <a:r>
              <a:rPr lang="ko-KR" altLang="en-US" sz="1400" b="1" dirty="0" smtClean="0"/>
              <a:t>비변사의 신문</a:t>
            </a:r>
            <a:r>
              <a:rPr lang="ko-KR" altLang="en-US" sz="1400" dirty="0" smtClean="0"/>
              <a:t>에서</a:t>
            </a:r>
            <a:r>
              <a:rPr lang="en-US" altLang="ko-KR" sz="1400" dirty="0" smtClean="0"/>
              <a:t>, 1</a:t>
            </a:r>
            <a:r>
              <a:rPr lang="ko-KR" altLang="en-US" sz="1400" dirty="0" smtClean="0"/>
              <a:t>차 도일 때는 울릉도에 도항했던 </a:t>
            </a:r>
            <a:r>
              <a:rPr lang="en-US" altLang="ko-KR" sz="1400" dirty="0" smtClean="0"/>
              <a:t>40</a:t>
            </a:r>
            <a:r>
              <a:rPr lang="ko-KR" altLang="en-US" sz="1400" dirty="0" smtClean="0"/>
              <a:t>여 명 중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명이 일본으로 납치되었고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그 때 </a:t>
            </a:r>
            <a:r>
              <a:rPr lang="ko-KR" altLang="en-US" sz="1400" dirty="0" err="1" smtClean="0"/>
              <a:t>호키태수에게</a:t>
            </a:r>
            <a:r>
              <a:rPr lang="ko-KR" altLang="en-US" sz="1400" dirty="0" smtClean="0"/>
              <a:t> 울릉도와 독도가 조선영토임을 주장하여 막부 </a:t>
            </a:r>
            <a:r>
              <a:rPr lang="ko-KR" altLang="en-US" sz="1400" dirty="0" err="1" smtClean="0"/>
              <a:t>관백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關白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으로 </a:t>
            </a:r>
            <a:r>
              <a:rPr lang="ko-KR" altLang="en-US" sz="1400" dirty="0" err="1" smtClean="0"/>
              <a:t>부터</a:t>
            </a:r>
            <a:r>
              <a:rPr lang="ko-KR" altLang="en-US" sz="1400" dirty="0" smtClean="0"/>
              <a:t> 울릉도가 조선영토라는 서계를 받아 귀국하는 도중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대마도주에게 빼앗겼다고 진술했다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r>
              <a:rPr lang="ko-KR" altLang="en-US" sz="1400" dirty="0" smtClean="0"/>
              <a:t> 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차 도일 때는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차 도일에서 막부 </a:t>
            </a:r>
            <a:r>
              <a:rPr lang="ko-KR" altLang="en-US" sz="1400" dirty="0" err="1" smtClean="0"/>
              <a:t>관백이</a:t>
            </a:r>
            <a:r>
              <a:rPr lang="ko-KR" altLang="en-US" sz="1400" dirty="0" smtClean="0"/>
              <a:t> 울릉도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독도가 조선영토임을 인정했음에도 불구하고 계속적으로 영유권을 주장하는 일본에 항의하기 위해 안용복 </a:t>
            </a:r>
            <a:r>
              <a:rPr lang="ko-KR" altLang="en-US" sz="1400" b="1" dirty="0" smtClean="0"/>
              <a:t>스스로</a:t>
            </a:r>
            <a:r>
              <a:rPr lang="ko-KR" altLang="en-US" sz="1400" dirty="0" smtClean="0"/>
              <a:t> 일행 </a:t>
            </a:r>
            <a:r>
              <a:rPr lang="en-US" altLang="ko-KR" sz="1400" dirty="0" smtClean="0"/>
              <a:t>16</a:t>
            </a:r>
            <a:r>
              <a:rPr lang="ko-KR" altLang="en-US" sz="1400" dirty="0" smtClean="0"/>
              <a:t>명을 데리고 도일했다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 때 안용복은 조선 관리의 관복을 입고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「</a:t>
            </a:r>
            <a:r>
              <a:rPr lang="ko-KR" altLang="en-US" sz="1400" b="1" dirty="0" err="1" smtClean="0"/>
              <a:t>조울양도감세장신안동지기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朝鬱兩島監稅將臣安同知騎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」</a:t>
            </a:r>
            <a:r>
              <a:rPr lang="ko-KR" altLang="en-US" sz="1400" dirty="0" smtClean="0"/>
              <a:t>라는 직함을 보이고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일본이 말하는 죽도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울릉도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송도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독도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조선의 강원도의 일부임을 증명하는 </a:t>
            </a:r>
            <a:r>
              <a:rPr lang="ko-KR" altLang="en-US" sz="1400" b="1" dirty="0" smtClean="0"/>
              <a:t>「조선팔도지도」</a:t>
            </a:r>
            <a:r>
              <a:rPr lang="ko-KR" altLang="en-US" sz="1400" dirty="0" smtClean="0"/>
              <a:t>라는 일람도를 제시하였다</a:t>
            </a:r>
            <a:r>
              <a:rPr lang="en-US" altLang="ko-KR" sz="1400" dirty="0" smtClean="0"/>
              <a:t>.(</a:t>
            </a:r>
            <a:r>
              <a:rPr lang="ko-KR" altLang="en-US" sz="1400" dirty="0" smtClean="0"/>
              <a:t>사진의 </a:t>
            </a:r>
            <a:r>
              <a:rPr lang="en-US" altLang="ko-KR" sz="1400" dirty="0" smtClean="0"/>
              <a:t>'</a:t>
            </a:r>
            <a:r>
              <a:rPr lang="ko-KR" altLang="en-US" sz="1400" dirty="0" smtClean="0"/>
              <a:t>빨간 색</a:t>
            </a:r>
            <a:r>
              <a:rPr lang="en-US" altLang="ko-KR" sz="1400" dirty="0" smtClean="0"/>
              <a:t>' </a:t>
            </a:r>
            <a:r>
              <a:rPr lang="ko-KR" altLang="en-US" sz="1400" dirty="0" smtClean="0"/>
              <a:t>표기는 본인이 하였음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  그 결과 </a:t>
            </a:r>
            <a:r>
              <a:rPr lang="ko-KR" altLang="en-US" sz="1400" dirty="0" err="1" smtClean="0"/>
              <a:t>호키주의</a:t>
            </a:r>
            <a:r>
              <a:rPr lang="ko-KR" altLang="en-US" sz="1400" dirty="0" smtClean="0"/>
              <a:t> 태수는 울릉도와 독도가 조선의 영토임을 인정하고 일본인의 도항금지를 명했다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r>
              <a:rPr lang="ko-KR" altLang="en-US" sz="1400" dirty="0" smtClean="0"/>
              <a:t>  또한 안용복 사건을 계기로 조선 일본간 외교적 분쟁으로 번지게 되어</a:t>
            </a:r>
            <a:r>
              <a:rPr lang="en-US" altLang="ko-KR" sz="1400" dirty="0" smtClean="0"/>
              <a:t>, 1695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12</a:t>
            </a:r>
            <a:r>
              <a:rPr lang="ko-KR" altLang="en-US" sz="1400" dirty="0" smtClean="0"/>
              <a:t>월에는 막부도 울릉도와 독도의 소속을 명확히 </a:t>
            </a:r>
            <a:r>
              <a:rPr lang="ko-KR" altLang="en-US" sz="1400" dirty="0" err="1" smtClean="0"/>
              <a:t>하기위해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돗토리번에</a:t>
            </a:r>
            <a:r>
              <a:rPr lang="ko-KR" altLang="en-US" sz="1400" dirty="0" smtClean="0"/>
              <a:t> 대해 </a:t>
            </a:r>
            <a:r>
              <a:rPr lang="en-US" altLang="ko-KR" sz="1400" dirty="0" smtClean="0"/>
              <a:t>7</a:t>
            </a:r>
            <a:r>
              <a:rPr lang="ko-KR" altLang="en-US" sz="1400" dirty="0" smtClean="0"/>
              <a:t>가지의 사실을 질문했다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 때 돗토리번은 죽도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울릉도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송도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독도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일본영토가 아니라고 대답했다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막부는 이에 근거하여 </a:t>
            </a:r>
            <a:r>
              <a:rPr lang="en-US" altLang="ko-KR" sz="1400" dirty="0" smtClean="0"/>
              <a:t>1696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월 정식으로 울릉도를 조선영토로 인정함과 동시에 도항을 금지했다</a:t>
            </a:r>
            <a:r>
              <a:rPr lang="en-US" altLang="ko-KR" sz="1400" dirty="0" smtClean="0"/>
              <a:t>.  </a:t>
            </a:r>
            <a:r>
              <a:rPr lang="ko-KR" altLang="en-US" sz="1400" dirty="0" smtClean="0"/>
              <a:t>이 사건을 계기로 오오야와 </a:t>
            </a:r>
            <a:r>
              <a:rPr lang="ko-KR" altLang="en-US" sz="1400" dirty="0" err="1" smtClean="0"/>
              <a:t>무라카와</a:t>
            </a:r>
            <a:r>
              <a:rPr lang="ko-KR" altLang="en-US" sz="1400" dirty="0" smtClean="0"/>
              <a:t> 가문도 더 이상 죽도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울릉도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송도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독도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도항을 하지 않게 되었다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pic>
        <p:nvPicPr>
          <p:cNvPr id="2050" name="Picture 2" descr="http://cfile240.uf.daum.net/image/145A1B0B49A624525245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5362575" cy="1762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257</TotalTime>
  <Words>583</Words>
  <Application>Microsoft Office PowerPoint</Application>
  <PresentationFormat>화면 슬라이드 쇼(4:3)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가을</vt:lpstr>
      <vt:lpstr>목차</vt:lpstr>
      <vt:lpstr>독도지역의 지리 요약</vt:lpstr>
      <vt:lpstr>고대시대의 동해서도와 독도</vt:lpstr>
      <vt:lpstr>고려시대의 동해서도와 독도</vt:lpstr>
      <vt:lpstr>조선 태종조의 동해서도와 독도</vt:lpstr>
      <vt:lpstr>조선 세종~세조조의 동해서도와 독도</vt:lpstr>
      <vt:lpstr>조선 성종조의 동해서도와 독도</vt:lpstr>
      <vt:lpstr>조선 중종조 이후의 동해서도와 독도</vt:lpstr>
      <vt:lpstr>근세시대의 동해서도와 독도</vt:lpstr>
      <vt:lpstr>근세시대의 동해서도와 독도</vt:lpstr>
      <vt:lpstr>근세시대의 동해서도와 독도</vt:lpstr>
      <vt:lpstr>독도에 대한 양국의 인식과 주장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목차  고대의 동해서도와 독도  고려시대의 동해서도와 독도  조선시대의 동해서도와 독도  근세시대의 동해서도와 독도  현재 일본에대한 우리나라와 일본의 인식과 주장</dc:title>
  <dc:creator>home</dc:creator>
  <cp:lastModifiedBy>user</cp:lastModifiedBy>
  <cp:revision>19</cp:revision>
  <dcterms:created xsi:type="dcterms:W3CDTF">2014-03-30T05:55:01Z</dcterms:created>
  <dcterms:modified xsi:type="dcterms:W3CDTF">2014-03-31T14:33:15Z</dcterms:modified>
</cp:coreProperties>
</file>