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8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1FD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26338-EC9C-4D54-9489-B59A00A4EF15}" type="datetimeFigureOut">
              <a:rPr lang="ko-KR" altLang="en-US" smtClean="0"/>
              <a:pPr/>
              <a:t>2014-04-28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fdsa10000?Redirect=Log&amp;logNo=70183279900&amp;jumpingVid=446501DFA0887D9D8D91AC4E03D89A56013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OM\&#48148;&#53461;%20&#54868;&#47732;\%5bmix%5dKBS%20&#54028;&#45432;&#46972;&#47560;470_2M.avi" TargetMode="Externa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0" name="Picture 14" descr="http://postfiles11.naver.net/20140103_90/manttang0_1388739681290UYEDB_JPEG/Events_CU_%289%29.JPG?type=w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102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3071834"/>
          </a:xfrm>
        </p:spPr>
        <p:txBody>
          <a:bodyPr>
            <a:normAutofit/>
            <a:scene3d>
              <a:camera prst="perspectiveBelow"/>
              <a:lightRig rig="threePt" dir="t"/>
            </a:scene3d>
          </a:bodyPr>
          <a:lstStyle/>
          <a:p>
            <a:r>
              <a:rPr lang="ko-KR" altLang="en-US" sz="8000" b="1" dirty="0" smtClean="0"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전후</a:t>
            </a:r>
            <a:r>
              <a:rPr lang="ko-KR" altLang="en-US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 </a:t>
            </a:r>
            <a:r>
              <a:rPr lang="ko-KR" altLang="en-US" sz="8000" b="1" dirty="0" smtClean="0">
                <a:solidFill>
                  <a:schemeClr val="accent2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일본</a:t>
            </a:r>
            <a:r>
              <a:rPr lang="en-US" altLang="ko-KR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/>
            </a:r>
            <a:br>
              <a:rPr lang="en-US" altLang="ko-KR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</a:br>
            <a:r>
              <a:rPr lang="ko-KR" altLang="en-US" sz="8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대중문화</a:t>
            </a:r>
            <a:r>
              <a:rPr lang="ko-KR" altLang="en-US" sz="8000" b="1" dirty="0" smtClean="0"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의 특징</a:t>
            </a:r>
            <a:endParaRPr lang="ko-KR" altLang="en-US" sz="8000" b="1" dirty="0">
              <a:effectLst>
                <a:innerShdw blurRad="63500" dir="5580000">
                  <a:prstClr val="black">
                    <a:alpha val="58000"/>
                  </a:prstClr>
                </a:inn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55776" y="4509120"/>
            <a:ext cx="6408712" cy="208823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일본어일본학과 </a:t>
            </a:r>
            <a:r>
              <a:rPr lang="en-US" altLang="ko-KR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21302278 </a:t>
            </a:r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윤다은</a:t>
            </a:r>
          </a:p>
          <a:p>
            <a:pPr algn="r"/>
            <a:r>
              <a:rPr lang="en-US" altLang="ko-KR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21302155 </a:t>
            </a:r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허정은</a:t>
            </a:r>
          </a:p>
          <a:p>
            <a:pPr algn="r"/>
            <a:r>
              <a:rPr lang="en-US" altLang="ko-KR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20901117 </a:t>
            </a:r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유준상</a:t>
            </a:r>
          </a:p>
          <a:p>
            <a:pPr algn="r"/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사회복지학과 </a:t>
            </a:r>
            <a:r>
              <a:rPr lang="en-US" altLang="ko-KR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21018753 </a:t>
            </a:r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박지현</a:t>
            </a:r>
          </a:p>
          <a:p>
            <a:pPr algn="r"/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관광경영학과 </a:t>
            </a:r>
            <a:r>
              <a:rPr lang="en-US" altLang="ko-KR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20915909 </a:t>
            </a:r>
            <a:r>
              <a:rPr lang="ko-KR" altLang="en-US" sz="3400" b="1" dirty="0">
                <a:solidFill>
                  <a:schemeClr val="tx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안성호</a:t>
            </a:r>
          </a:p>
          <a:p>
            <a:pPr algn="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단카이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세대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1947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년</a:t>
            </a:r>
            <a:r>
              <a:rPr kumimoji="1" lang="ko-KR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~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1949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년 사이</a:t>
            </a:r>
            <a:r>
              <a:rPr kumimoji="1" lang="ko-KR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베이비 붐 세대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단카이세대는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새로운 젊은이 문화를 만들어낸 세대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‘</a:t>
            </a:r>
            <a:r>
              <a:rPr kumimoji="1" lang="ko-KR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단카이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[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だんかい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]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란 ‘덩어리’라는 뜻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,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이 세대의 인구수가 상대적으로 많음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ko-KR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단카이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세대는 사회전반에 새로운 현상을 일으키며 커다란 영향력을 미침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성장기 교실증축 붐과 입시지옥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,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청바지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·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운동화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·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패스트푸드가 문화코드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ko-KR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단카이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세대의 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1970~1980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년대 고도성장을</a:t>
            </a:r>
            <a:r>
              <a:rPr kumimoji="1" lang="ko-KR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 이룸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단카이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세대의 문화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3571868" y="2714620"/>
            <a:ext cx="1714512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latin typeface="HY엽서M" pitchFamily="18" charset="-127"/>
                <a:ea typeface="HY엽서M" pitchFamily="18" charset="-127"/>
              </a:rPr>
              <a:t>단카이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rot="16200000" flipV="1">
            <a:off x="3357554" y="2428868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rot="5400000" flipH="1" flipV="1">
            <a:off x="4108447" y="239235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rot="10800000">
            <a:off x="2786050" y="3571876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rot="5400000">
            <a:off x="3357554" y="4286256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5286380" y="3571876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rot="16200000" flipH="1">
            <a:off x="5000628" y="4214818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rot="5400000" flipH="1" flipV="1">
            <a:off x="5072066" y="2500306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1714480" y="185736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경쟁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3714744" y="114298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수험전쟁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142976" y="328612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잡지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714480" y="4643446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뉴뮤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직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5786446" y="471488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뉴패밀리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6143636" y="328612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학생운동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715008" y="1928802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청바지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26" grpId="0" build="allAtOnce" animBg="1"/>
      <p:bldP spid="27" grpId="0" build="allAtOnce" animBg="1"/>
      <p:bldP spid="28" grpId="0" build="allAtOnce" animBg="1"/>
      <p:bldP spid="29" grpId="0" build="allAtOnce" animBg="1"/>
      <p:bldP spid="30" grpId="0" build="allAtOnce" animBg="1"/>
      <p:bldP spid="31" grpId="0" build="allAtOnce" animBg="1"/>
      <p:bldP spid="3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000792"/>
          </a:xfrm>
        </p:spPr>
        <p:txBody>
          <a:bodyPr/>
          <a:lstStyle/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초등학생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~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중학생 시절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 - 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일본 대중문화의 상장인 만화잡지가 창간러시를 이룸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고등학생 시절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‘하이틴’붐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청년기 시절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- young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이라고 불리며 패션 산업과 패스트푸드 산업의 밑거름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단카이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세대는 학생운동을 전개했던 세대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1968, 1969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년에 결성된 </a:t>
            </a:r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전공투는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학생운동을 주도</a:t>
            </a:r>
          </a:p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청바지나 장발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포크 송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록음악은 젊은이로서의 공감대를 형성하는 중요한 도구</a:t>
            </a:r>
          </a:p>
          <a:p>
            <a:pPr fontAlgn="base"/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뉴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패밀리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가정을 이루면서 ‘친구 같은 가족관계’ </a:t>
            </a:r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를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이상으로 삼음</a:t>
            </a:r>
          </a:p>
          <a:p>
            <a:pPr fontAlgn="base"/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78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</a:t>
            </a:r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그림 4" descr=";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3994034" cy="535785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643438" y="2708920"/>
            <a:ext cx="4000528" cy="1584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단순 팬</a:t>
            </a:r>
            <a:r>
              <a:rPr lang="en-US" altLang="ko-KR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매니아</a:t>
            </a:r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수준을 넘어선 특정분야의 전문가</a:t>
            </a:r>
            <a:endParaRPr lang="ko-KR" altLang="en-US" sz="24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785786" y="1357298"/>
            <a:ext cx="2571768" cy="142876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일본</a:t>
            </a:r>
            <a:endParaRPr lang="ko-KR" altLang="en-US" sz="24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714744" y="1500174"/>
            <a:ext cx="4786346" cy="12144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sz="20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en-US" altLang="ko-KR" sz="2000" dirty="0" smtClean="0"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제 삼자의 집을 높여 부르는 말 귀댁</a:t>
            </a:r>
            <a:r>
              <a:rPr lang="en-US" altLang="ko-KR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お宅</a:t>
            </a:r>
            <a:r>
              <a:rPr lang="en-US" altLang="ko-KR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おたく</a:t>
            </a:r>
            <a:r>
              <a:rPr lang="en-US" altLang="ko-KR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에서 유래</a:t>
            </a:r>
            <a:r>
              <a:rPr lang="en-US" altLang="ko-KR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endParaRPr lang="ko-KR" altLang="en-US" dirty="0" smtClean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8" name="오른쪽 화살표 7"/>
          <p:cNvSpPr/>
          <p:nvPr/>
        </p:nvSpPr>
        <p:spPr>
          <a:xfrm>
            <a:off x="714666" y="4071942"/>
            <a:ext cx="2643206" cy="142876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한국</a:t>
            </a:r>
            <a:r>
              <a:rPr lang="en-US" altLang="ko-KR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오덕후</a:t>
            </a:r>
            <a:r>
              <a:rPr lang="en-US" altLang="ko-KR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endParaRPr lang="ko-KR" altLang="en-US" sz="24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714744" y="4214818"/>
            <a:ext cx="4786346" cy="12144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24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en-US" altLang="ko-KR" sz="24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일본의 광적인 애니메이션 광을 비하하는 말</a:t>
            </a:r>
            <a:r>
              <a:rPr lang="en-US" altLang="ko-KR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endParaRPr lang="ko-KR" altLang="en-US" dirty="0" smtClean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종류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4" name="그림 3" descr="캡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85860"/>
            <a:ext cx="3571900" cy="2428892"/>
          </a:xfrm>
          <a:prstGeom prst="rect">
            <a:avLst/>
          </a:prstGeom>
        </p:spPr>
      </p:pic>
      <p:pic>
        <p:nvPicPr>
          <p:cNvPr id="5" name="그림 4" descr="밀리터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857628"/>
            <a:ext cx="3724757" cy="2542392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 flipH="1">
            <a:off x="9358346" y="1357298"/>
            <a:ext cx="2571768" cy="18573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피규어</a:t>
            </a:r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endParaRPr lang="en-US" altLang="ko-KR" sz="24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sz="24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-2571768" y="4214818"/>
            <a:ext cx="2571768" cy="18573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밀리터리</a:t>
            </a:r>
            <a:endParaRPr lang="en-US" altLang="ko-KR" sz="24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sz="24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63264 0.009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1022E-16 L 0.5698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그림 3" descr="애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66"/>
            <a:ext cx="3786214" cy="2714644"/>
          </a:xfrm>
          <a:prstGeom prst="rect">
            <a:avLst/>
          </a:prstGeom>
        </p:spPr>
      </p:pic>
      <p:pic>
        <p:nvPicPr>
          <p:cNvPr id="5" name="그림 4" descr="r기차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643314"/>
            <a:ext cx="4139322" cy="2786082"/>
          </a:xfrm>
          <a:prstGeom prst="rect">
            <a:avLst/>
          </a:prstGeom>
        </p:spPr>
      </p:pic>
      <p:sp>
        <p:nvSpPr>
          <p:cNvPr id="11" name="오른쪽 화살표 10"/>
          <p:cNvSpPr/>
          <p:nvPr/>
        </p:nvSpPr>
        <p:spPr>
          <a:xfrm>
            <a:off x="-2571768" y="4214818"/>
            <a:ext cx="2571768" cy="18573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>
              <a:rot lat="0" lon="21599994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대중교통</a:t>
            </a:r>
            <a:endParaRPr lang="en-US" altLang="ko-KR" sz="24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sz="2400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 flipH="1">
            <a:off x="9358346" y="1000108"/>
            <a:ext cx="2571768" cy="185738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>
              <a:rot lat="0" lon="2159998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애니메이션</a:t>
            </a:r>
            <a:endParaRPr lang="en-US" altLang="ko-KR" sz="24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오타쿠</a:t>
            </a:r>
            <a:endParaRPr lang="en-US" altLang="ko-KR" sz="24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62014 -0.020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1022E-16 L 0.57761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타원 4"/>
          <p:cNvSpPr/>
          <p:nvPr/>
        </p:nvSpPr>
        <p:spPr>
          <a:xfrm>
            <a:off x="611560" y="1268760"/>
            <a:ext cx="4643470" cy="48577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자신과 같은 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취향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이나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취미를 가진 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사람들과는 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어울리거나 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일종의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친목을 형성</a:t>
            </a:r>
          </a:p>
          <a:p>
            <a:pPr algn="ctr"/>
            <a:endParaRPr lang="ko-KR" altLang="en-US" dirty="0"/>
          </a:p>
        </p:txBody>
      </p:sp>
      <p:sp>
        <p:nvSpPr>
          <p:cNvPr id="6" name="타원 5"/>
          <p:cNvSpPr/>
          <p:nvPr/>
        </p:nvSpPr>
        <p:spPr>
          <a:xfrm>
            <a:off x="3563888" y="1268760"/>
            <a:ext cx="4643470" cy="48577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  </a:t>
            </a:r>
            <a:r>
              <a:rPr lang="ko-KR" altLang="en-US" sz="2000" b="1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다른 사람과</a:t>
            </a:r>
            <a:endParaRPr lang="en-US" altLang="ko-KR" sz="2000" b="1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r"/>
            <a:r>
              <a:rPr lang="ko-KR" altLang="en-US" sz="2000" b="1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 말 한마디 안하고</a:t>
            </a:r>
            <a:r>
              <a:rPr lang="en-US" altLang="ko-KR" sz="2000" b="1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2000" b="1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철저하게 </a:t>
            </a:r>
            <a:endParaRPr lang="en-US" altLang="ko-KR" sz="2000" b="1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r"/>
            <a:r>
              <a:rPr lang="ko-KR" altLang="en-US" sz="2000" b="1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자신만의 세계에</a:t>
            </a:r>
            <a:endParaRPr lang="en-US" altLang="ko-KR" sz="2000" b="1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r"/>
            <a:r>
              <a:rPr lang="ko-KR" altLang="en-US" sz="2000" b="1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빠져 삼     </a:t>
            </a:r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</a:t>
            </a:r>
            <a:endParaRPr lang="ko-KR" altLang="en-US" dirty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571604" y="0"/>
            <a:ext cx="6500858" cy="10001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오타쿠와</a:t>
            </a:r>
            <a:r>
              <a:rPr lang="ko-KR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</a:t>
            </a:r>
            <a:r>
              <a:rPr lang="ko-KR" alt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히키코모리</a:t>
            </a:r>
            <a:endParaRPr lang="ko-KR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714744" y="2428868"/>
            <a:ext cx="1285884" cy="2500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accent5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자기만의</a:t>
            </a:r>
            <a:endParaRPr lang="en-US" altLang="ko-KR" sz="2000" b="1" dirty="0" smtClean="0">
              <a:solidFill>
                <a:schemeClr val="accent5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b="1" dirty="0" smtClean="0">
                <a:solidFill>
                  <a:schemeClr val="accent5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세계에</a:t>
            </a:r>
            <a:endParaRPr lang="en-US" altLang="ko-KR" sz="2000" b="1" dirty="0" smtClean="0">
              <a:solidFill>
                <a:schemeClr val="accent5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b="1" dirty="0" smtClean="0">
                <a:solidFill>
                  <a:schemeClr val="accent5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빠져 삼</a:t>
            </a:r>
            <a:endParaRPr lang="ko-KR" altLang="en-US" sz="2000" b="1" dirty="0">
              <a:solidFill>
                <a:schemeClr val="accent5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동인남여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그림 4" descr="e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3143272" cy="4420217"/>
          </a:xfrm>
          <a:prstGeom prst="rect">
            <a:avLst/>
          </a:prstGeom>
        </p:spPr>
      </p:pic>
      <p:pic>
        <p:nvPicPr>
          <p:cNvPr id="6" name="그림 5" descr="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28" y="2428844"/>
            <a:ext cx="3143272" cy="4429156"/>
          </a:xfrm>
          <a:prstGeom prst="rect">
            <a:avLst/>
          </a:prstGeom>
        </p:spPr>
      </p:pic>
      <p:sp>
        <p:nvSpPr>
          <p:cNvPr id="8" name="모서리가 둥근 직사각형 7"/>
          <p:cNvSpPr/>
          <p:nvPr/>
        </p:nvSpPr>
        <p:spPr>
          <a:xfrm>
            <a:off x="2786050" y="1928802"/>
            <a:ext cx="3429024" cy="32147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동성애를 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소재로한</a:t>
            </a:r>
            <a:r>
              <a:rPr lang="ko-KR" altLang="en-US" sz="24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만화에 열광하는 </a:t>
            </a:r>
            <a:r>
              <a:rPr lang="ko-KR" altLang="en-US" sz="24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sz="24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오타쿠에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대한 시각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2355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00108"/>
            <a:ext cx="292895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7175" y="1000108"/>
            <a:ext cx="380391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785786" y="4643446"/>
            <a:ext cx="7643866" cy="19288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2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기분이 나쁘다</a:t>
            </a:r>
            <a:r>
              <a:rPr lang="en-US" altLang="ko-KR" sz="2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2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안여돼</a:t>
            </a:r>
            <a:endParaRPr lang="en-US" altLang="ko-KR" sz="2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말투</a:t>
            </a:r>
            <a:endParaRPr lang="en-US" altLang="ko-KR" sz="2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14" y="4929198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2800" b="1" dirty="0" smtClean="0">
                <a:latin typeface="HY엽서M" pitchFamily="18" charset="-127"/>
                <a:ea typeface="HY엽서M" pitchFamily="18" charset="-127"/>
              </a:rPr>
              <a:t>변태</a:t>
            </a:r>
            <a:endParaRPr lang="en-US" altLang="ko-KR" sz="2800" b="1" dirty="0" smtClean="0">
              <a:latin typeface="HY엽서M" pitchFamily="18" charset="-127"/>
              <a:ea typeface="HY엽서M" pitchFamily="18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b="1" dirty="0" smtClean="0">
                <a:latin typeface="HY엽서M" pitchFamily="18" charset="-127"/>
                <a:ea typeface="HY엽서M" pitchFamily="18" charset="-127"/>
              </a:rPr>
              <a:t> 피해의식</a:t>
            </a:r>
            <a:r>
              <a:rPr lang="en-US" altLang="ko-KR" sz="2800" b="1" dirty="0" smtClean="0">
                <a:latin typeface="HY엽서M" pitchFamily="18" charset="-127"/>
                <a:ea typeface="HY엽서M" pitchFamily="18" charset="-127"/>
              </a:rPr>
              <a:t> </a:t>
            </a:r>
            <a:endParaRPr lang="ko-KR" altLang="en-US" sz="2800" b="1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postfiles11.naver.net/20140103_90/manttang0_1388739681290UYEDB_JPEG/Events_CU_%289%29.JPG?type=w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4925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8000" b="1" dirty="0" smtClean="0">
                <a:latin typeface="한양해서" pitchFamily="18" charset="-127"/>
                <a:ea typeface="한양해서" pitchFamily="18" charset="-127"/>
              </a:rPr>
              <a:t>목차</a:t>
            </a:r>
            <a:endParaRPr lang="ko-KR" altLang="en-US" sz="8000" b="1" dirty="0"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/>
          </a:bodyPr>
          <a:lstStyle/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1. 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서론</a:t>
            </a: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2. 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태양족세대</a:t>
            </a: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3.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단카이세대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4.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신인류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 </a:t>
            </a:r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/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오타쿠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5.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버블경제이후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갸루문화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6.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사토리세대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갸루족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5" y="1484784"/>
            <a:ext cx="4377259" cy="47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4572000" y="1714488"/>
            <a:ext cx="4357718" cy="5000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영어로 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(girl)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의 일본식 발음으로 소녀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특히 젊고 활발한 여자 아이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572000" y="2714620"/>
            <a:ext cx="435771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짙은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눈화장에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피부는 물론 헤어스타일과 패션이 화려한 일본 여성을 통칭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4572000" y="3857628"/>
            <a:ext cx="435771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일부에서는 남성도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갸루와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같은 화장을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함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572000" y="5072074"/>
            <a:ext cx="435771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화장법으로 화장을 한 사람의 무리를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갸루족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build="allAtOnce"/>
      <p:bldP spid="9" grpId="0" build="allAtOnce"/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갸루족의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역사 및 배경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42844" y="928670"/>
            <a:ext cx="242889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1990~2000</a:t>
            </a:r>
            <a:r>
              <a:rPr lang="ko-KR" altLang="en-US" dirty="0" smtClean="0">
                <a:solidFill>
                  <a:schemeClr val="tx1"/>
                </a:solidFill>
              </a:rPr>
              <a:t>년 초반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78142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0" y="5643578"/>
            <a:ext cx="4214810" cy="107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갸루의</a:t>
            </a:r>
            <a:r>
              <a:rPr lang="ko-KR" altLang="en-US" sz="20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시초이자 일본 유명여가수</a:t>
            </a:r>
            <a:endParaRPr lang="en-US" altLang="ko-KR" sz="20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초대 </a:t>
            </a:r>
            <a:r>
              <a:rPr lang="ko-KR" altLang="en-US" sz="20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r>
              <a:rPr lang="ko-KR" altLang="en-US" sz="20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카리스마</a:t>
            </a:r>
            <a:endParaRPr lang="en-US" altLang="ko-KR" sz="20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아무로나미에</a:t>
            </a:r>
            <a:endParaRPr lang="ko-KR" altLang="en-US" sz="2000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071934" y="1643050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아무로 나미에’의 히트를 통해 많은 여성들이 그녀의 외모를 동경하면서 갈색머리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미니스커트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부츠 차림의 ‘아무라’가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4071934" y="3357562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아무라가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유행한 무렵부터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갸루는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피부를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태닝하기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시작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- 90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 후반에는 피부를 까맣게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야맘바갸루가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071934" y="4857760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00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년대에 들어서면서 제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2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의 갸루 카리스마인 ‘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하마사키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아유미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’의 인기로 인해 미백피부와 탈색한 금발이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갸루들에게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큰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지지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en-US" altLang="ko-KR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시로갸루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  <p:bldP spid="1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모서리가 둥근 직사각형 4"/>
          <p:cNvSpPr/>
          <p:nvPr/>
        </p:nvSpPr>
        <p:spPr>
          <a:xfrm>
            <a:off x="142844" y="0"/>
            <a:ext cx="242889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00</a:t>
            </a:r>
            <a:r>
              <a:rPr lang="ko-KR" altLang="en-US" dirty="0" smtClean="0">
                <a:solidFill>
                  <a:schemeClr val="tx1"/>
                </a:solidFill>
              </a:rPr>
              <a:t>년 후반 </a:t>
            </a:r>
            <a:r>
              <a:rPr lang="en-US" altLang="ko-KR" dirty="0" smtClean="0">
                <a:solidFill>
                  <a:schemeClr val="tx1"/>
                </a:solidFill>
              </a:rPr>
              <a:t>~ </a:t>
            </a:r>
            <a:r>
              <a:rPr lang="ko-KR" altLang="en-US" dirty="0" smtClean="0">
                <a:solidFill>
                  <a:schemeClr val="tx1"/>
                </a:solidFill>
              </a:rPr>
              <a:t>현재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00043"/>
            <a:ext cx="364330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64330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3714744" y="1000108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00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 후반에 잡지모델 붐이 일어나면서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잡지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전속모델이 인기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714744" y="2214554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패션에 민감하고 상품구매의욕이 강한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갸루들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덕분에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에비우레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’, 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쓰바사우레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라고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할 정도 큰 경제효과</a:t>
            </a: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3714744" y="4071942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패션잡지 ‘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고아쿠마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ageha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가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큰 히트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마키가미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굵은 웨이브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모리가미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부풀린 머리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눈을 강조한 메이크업의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영향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인조 속눈썹이 붐을 일으켜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고아쿠마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ageha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잡지를 참고로 한 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아게조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라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불리우는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여성들이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714744" y="5857892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2010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갸루의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경제효과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헤어메이크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캐릭터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오락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음악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인조 속눈썹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패션가발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헤어칼라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네일 등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는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9000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억엔 이상</a:t>
            </a: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갸루의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종류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31432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3643306" y="1357298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코</a:t>
            </a:r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</a:t>
            </a:r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endParaRPr lang="en-US" altLang="ko-KR" sz="4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335741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3643306" y="4357694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갸루오</a:t>
            </a:r>
            <a:endParaRPr lang="en-US" altLang="ko-KR" sz="48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9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0575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3714744" y="50004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오갸루</a:t>
            </a:r>
            <a:endParaRPr lang="en-US" altLang="ko-KR" sz="4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3071834" cy="329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3714744" y="407194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48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오네갸루</a:t>
            </a:r>
            <a:endParaRPr lang="en-US" altLang="ko-KR" sz="4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643306" cy="286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3929058" y="642918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야맘바</a:t>
            </a:r>
            <a:endParaRPr lang="en-US" altLang="ko-KR" sz="48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071810"/>
            <a:ext cx="364333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3929058" y="371475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비빔바</a:t>
            </a:r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비갸루</a:t>
            </a:r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314327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3714744" y="50004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아게죠</a:t>
            </a:r>
            <a:endParaRPr lang="en-US" altLang="ko-KR" sz="4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571876"/>
            <a:ext cx="3286148" cy="31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3714744" y="4000504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sz="48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 </a:t>
            </a:r>
            <a:r>
              <a:rPr lang="ko-KR" altLang="en-US" sz="4800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시로갸루</a:t>
            </a:r>
            <a:endParaRPr lang="en-US" altLang="ko-KR" sz="48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9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42910" y="171448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사토리 세대</a:t>
            </a:r>
            <a:r>
              <a:rPr kumimoji="0" lang="en-US" altLang="ja-JP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(</a:t>
            </a:r>
            <a:r>
              <a:rPr kumimoji="0" lang="ja-JP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さとり</a:t>
            </a: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世代</a:t>
            </a: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한양해서" pitchFamily="18" charset="-127"/>
              <a:ea typeface="한양해서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042" y="3286124"/>
            <a:ext cx="607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희망도 없고</a:t>
            </a:r>
            <a:r>
              <a:rPr lang="en-US" altLang="ko-KR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절망도 없다 </a:t>
            </a:r>
            <a:endParaRPr lang="en-US" altLang="ko-KR" sz="2800" b="1" dirty="0" smtClean="0">
              <a:solidFill>
                <a:srgbClr val="0070C0"/>
              </a:solidFill>
              <a:latin typeface="HY목판L" pitchFamily="18" charset="-127"/>
              <a:ea typeface="HY목판L" pitchFamily="18" charset="-127"/>
            </a:endParaRPr>
          </a:p>
          <a:p>
            <a:pPr fontAlgn="base"/>
            <a:r>
              <a:rPr lang="en-US" altLang="ko-KR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       </a:t>
            </a:r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일 불황이 낳은</a:t>
            </a:r>
            <a:r>
              <a:rPr lang="en-US" altLang="ko-KR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‘</a:t>
            </a:r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사토리 세대’</a:t>
            </a:r>
            <a:endParaRPr lang="ko-KR" altLang="en-US" sz="2800" b="1" dirty="0">
              <a:solidFill>
                <a:srgbClr val="0070C0"/>
              </a:solidFill>
              <a:latin typeface="HY목판L" pitchFamily="18" charset="-127"/>
              <a:ea typeface="HY목판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사토리 세대란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?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1428760"/>
          </a:xfrm>
        </p:spPr>
        <p:txBody>
          <a:bodyPr/>
          <a:lstStyle/>
          <a:p>
            <a:pPr>
              <a:buNone/>
            </a:pPr>
            <a:r>
              <a:rPr lang="en-US" altLang="ko-KR" sz="2400" dirty="0">
                <a:latin typeface="HY엽서M" pitchFamily="18" charset="-127"/>
                <a:ea typeface="HY엽서M" pitchFamily="18" charset="-127"/>
              </a:rPr>
              <a:t>1980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년 후반 </a:t>
            </a:r>
            <a:r>
              <a:rPr lang="en-US" altLang="ko-KR" sz="2400" dirty="0" smtClean="0">
                <a:latin typeface="HY엽서M" pitchFamily="18" charset="-127"/>
                <a:ea typeface="HY엽서M" pitchFamily="18" charset="-127"/>
              </a:rPr>
              <a:t>~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sz="2400" dirty="0">
                <a:latin typeface="HY엽서M" pitchFamily="18" charset="-127"/>
                <a:ea typeface="HY엽서M" pitchFamily="18" charset="-127"/>
              </a:rPr>
              <a:t>1990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년 생</a:t>
            </a:r>
            <a:endParaRPr lang="en-US" altLang="ko-KR" sz="24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현재 </a:t>
            </a:r>
            <a:r>
              <a:rPr lang="en-US" altLang="ko-KR" sz="2400" dirty="0" smtClean="0">
                <a:latin typeface="HY엽서M" pitchFamily="18" charset="-127"/>
                <a:ea typeface="HY엽서M" pitchFamily="18" charset="-127"/>
              </a:rPr>
              <a:t>10~20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대 중반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나이</a:t>
            </a:r>
            <a:endParaRPr lang="en-US" altLang="ko-KR" sz="24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돈벌이는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물론 출세에도 관심 없는 젊은이들을 이르는 말</a:t>
            </a:r>
          </a:p>
          <a:p>
            <a:pPr>
              <a:buNone/>
            </a:pPr>
            <a:endParaRPr lang="ko-KR" altLang="en-US" dirty="0"/>
          </a:p>
        </p:txBody>
      </p:sp>
      <p:pic>
        <p:nvPicPr>
          <p:cNvPr id="7" name="Picture 4" descr="http://imgnews.naver.com/image/081/2006/02/01/1138788903.840605_SSI_20060201181438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00043"/>
            <a:ext cx="2286000" cy="1500198"/>
          </a:xfrm>
          <a:prstGeom prst="rect">
            <a:avLst/>
          </a:prstGeom>
          <a:noFill/>
        </p:spPr>
      </p:pic>
      <p:pic>
        <p:nvPicPr>
          <p:cNvPr id="8" name="_x180312448" descr="EMB0000117864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00372"/>
            <a:ext cx="821537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등장배경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214282" y="1357298"/>
            <a:ext cx="8501122" cy="1328733"/>
          </a:xfrm>
        </p:spPr>
        <p:txBody>
          <a:bodyPr/>
          <a:lstStyle/>
          <a:p>
            <a:pPr>
              <a:buNone/>
            </a:pPr>
            <a:r>
              <a:rPr lang="ko-KR" altLang="en-US" sz="2400" dirty="0"/>
              <a:t> </a:t>
            </a:r>
            <a:r>
              <a:rPr lang="ko-KR" altLang="en-US" sz="2400" dirty="0" smtClean="0"/>
              <a:t>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거품경제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붕괴 이후 장기 불황 속에서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성장</a:t>
            </a:r>
            <a:endParaRPr lang="en-US" altLang="ko-KR" sz="24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  침체된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사회에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속에서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자라 꿈이나 목표를 가져도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이룰 </a:t>
            </a:r>
            <a:r>
              <a:rPr lang="ko-KR" altLang="en-US" sz="2400" dirty="0" err="1">
                <a:latin typeface="HY엽서M" pitchFamily="18" charset="-127"/>
                <a:ea typeface="HY엽서M" pitchFamily="18" charset="-127"/>
              </a:rPr>
              <a:t>수</a:t>
            </a:r>
            <a:r>
              <a:rPr lang="ko-KR" altLang="en-US" sz="2400" dirty="0" err="1" smtClean="0">
                <a:latin typeface="HY엽서M" pitchFamily="18" charset="-127"/>
                <a:ea typeface="HY엽서M" pitchFamily="18" charset="-127"/>
              </a:rPr>
              <a:t>있다는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보장이 없었기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때문</a:t>
            </a:r>
            <a:endParaRPr lang="ko-KR" altLang="en-US" sz="2400" dirty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pic>
        <p:nvPicPr>
          <p:cNvPr id="7" name="Picture 4" descr="http://cfile7.uf.tistory.com/image/01761A3351D22C081A6F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143248"/>
            <a:ext cx="4500594" cy="3500438"/>
          </a:xfrm>
          <a:prstGeom prst="rect">
            <a:avLst/>
          </a:prstGeom>
          <a:noFill/>
        </p:spPr>
      </p:pic>
      <p:pic>
        <p:nvPicPr>
          <p:cNvPr id="8" name="_x180315008" descr="EMB0000117864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86058"/>
            <a:ext cx="2928958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postfiles11.naver.net/20140103_90/manttang0_1388739681290UYEDB_JPEG/Events_CU_%289%29.JPG?type=w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8102" cy="685800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27240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844824"/>
            <a:ext cx="281591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44824"/>
            <a:ext cx="31432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4664"/>
            <a:ext cx="712879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특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징</a:t>
            </a:r>
          </a:p>
        </p:txBody>
      </p:sp>
      <p:pic>
        <p:nvPicPr>
          <p:cNvPr id="6" name="_x180313488" descr="EMB0000117864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4357718" cy="4856264"/>
          </a:xfrm>
          <a:prstGeom prst="rect">
            <a:avLst/>
          </a:prstGeom>
          <a:noFill/>
        </p:spPr>
      </p:pic>
      <p:pic>
        <p:nvPicPr>
          <p:cNvPr id="7" name="Picture 2" descr="http://news.chosun.com/site/data/img_dir/2007/12/24/2007122400122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71612"/>
            <a:ext cx="378621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3643338" cy="246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형 설명선 5"/>
          <p:cNvSpPr/>
          <p:nvPr/>
        </p:nvSpPr>
        <p:spPr>
          <a:xfrm>
            <a:off x="1428728" y="214290"/>
            <a:ext cx="3786214" cy="1571636"/>
          </a:xfrm>
          <a:prstGeom prst="wedgeEllipseCallout">
            <a:avLst>
              <a:gd name="adj1" fmla="val 54277"/>
              <a:gd name="adj2" fmla="val 30259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  <a:latin typeface="한컴 백제 M" pitchFamily="18" charset="-127"/>
                <a:ea typeface="한컴 백제 M" pitchFamily="18" charset="-127"/>
              </a:rPr>
              <a:t>현대 젊은이들의 목표는 아주 느긋하고 평온한 삶이다</a:t>
            </a:r>
            <a:endParaRPr lang="ko-KR" altLang="en-US" sz="2000" b="1" dirty="0">
              <a:solidFill>
                <a:schemeClr val="tx1"/>
              </a:solidFill>
              <a:latin typeface="한컴 백제 M" pitchFamily="18" charset="-127"/>
              <a:ea typeface="한컴 백제 M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000504"/>
            <a:ext cx="23526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타원형 설명선 7"/>
          <p:cNvSpPr/>
          <p:nvPr/>
        </p:nvSpPr>
        <p:spPr>
          <a:xfrm>
            <a:off x="5572132" y="3286124"/>
            <a:ext cx="3214710" cy="1500198"/>
          </a:xfrm>
          <a:prstGeom prst="wedgeEllipseCallout">
            <a:avLst>
              <a:gd name="adj1" fmla="val -37735"/>
              <a:gd name="adj2" fmla="val 62603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  <a:latin typeface="한컴 백제 M" pitchFamily="18" charset="-127"/>
                <a:ea typeface="한컴 백제 M" pitchFamily="18" charset="-127"/>
              </a:rPr>
              <a:t>자기 스스로를 한발 물러서 관조할 수밖에 없는 세대</a:t>
            </a:r>
            <a:endParaRPr lang="ko-KR" altLang="en-US" sz="2000" b="1" dirty="0">
              <a:solidFill>
                <a:schemeClr val="tx1"/>
              </a:solidFill>
              <a:latin typeface="한컴 백제 M" pitchFamily="18" charset="-127"/>
              <a:ea typeface="한컴 백제 M" pitchFamily="18" charset="-127"/>
            </a:endParaRPr>
          </a:p>
        </p:txBody>
      </p:sp>
      <p:pic>
        <p:nvPicPr>
          <p:cNvPr id="9" name="_x181298504" descr="EMB00000b0c09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000240"/>
            <a:ext cx="362743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[mix]KBS 파노라마470_2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285860"/>
            <a:ext cx="8001056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영향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6" name="_x181690864" descr="EMB00000b0c09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8001056" cy="2357454"/>
          </a:xfrm>
          <a:prstGeom prst="rect">
            <a:avLst/>
          </a:prstGeom>
          <a:noFill/>
        </p:spPr>
      </p:pic>
      <p:pic>
        <p:nvPicPr>
          <p:cNvPr id="7" name="_x180640720" descr="EMB00000b0c09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29066"/>
            <a:ext cx="800105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긍정적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or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부정적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5984" y="1928802"/>
            <a:ext cx="5857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엽서M" pitchFamily="18" charset="-127"/>
                <a:ea typeface="HY엽서M" pitchFamily="18" charset="-127"/>
              </a:rPr>
              <a:t>미래를 현실적으로 보는 현명한 집단</a:t>
            </a:r>
            <a:endParaRPr lang="ko-KR" altLang="en-US" sz="3200" b="1" dirty="0"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16478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357422" y="4429132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엽서M" pitchFamily="18" charset="-127"/>
                <a:ea typeface="HY엽서M" pitchFamily="18" charset="-127"/>
              </a:rPr>
              <a:t>젊은이들이 구매의욕을 상실해 기업활동에 위협을 줄 우려</a:t>
            </a:r>
            <a:endParaRPr lang="ko-KR" altLang="en-US" sz="3200" b="1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02688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/>
              <a:t>☞태양족 </a:t>
            </a:r>
            <a:r>
              <a:rPr lang="ko-KR" altLang="en-US" sz="3600" b="1" dirty="0" smtClean="0"/>
              <a:t>이  </a:t>
            </a:r>
            <a:r>
              <a:rPr lang="ko-KR" altLang="en-US" sz="3600" b="1" dirty="0" smtClean="0"/>
              <a:t>만들어지게 된 </a:t>
            </a:r>
            <a:r>
              <a:rPr lang="ko-KR" altLang="en-US" sz="3600" b="1" dirty="0" smtClean="0"/>
              <a:t>영화 </a:t>
            </a:r>
            <a:r>
              <a:rPr lang="ko-KR" altLang="en-US" sz="3600" b="1" dirty="0" smtClean="0"/>
              <a:t>제목</a:t>
            </a:r>
            <a:r>
              <a:rPr lang="en-US" altLang="ko-KR" sz="3600" b="1" dirty="0" smtClean="0"/>
              <a:t>?</a:t>
            </a:r>
          </a:p>
          <a:p>
            <a:endParaRPr lang="en-US" altLang="ko-KR" sz="3600" b="1" dirty="0" smtClean="0"/>
          </a:p>
          <a:p>
            <a:r>
              <a:rPr lang="ko-KR" altLang="en-US" sz="3600" b="1" dirty="0" smtClean="0"/>
              <a:t>☞ </a:t>
            </a:r>
            <a:r>
              <a:rPr lang="ko-KR" altLang="en-US" sz="3600" b="1" dirty="0" err="1" smtClean="0"/>
              <a:t>단카이</a:t>
            </a:r>
            <a:r>
              <a:rPr lang="ko-KR" altLang="en-US" sz="3600" b="1" dirty="0" smtClean="0"/>
              <a:t> 세대의 </a:t>
            </a:r>
            <a:r>
              <a:rPr lang="ko-KR" altLang="en-US" sz="3600" b="1" dirty="0" err="1" smtClean="0"/>
              <a:t>뉴</a:t>
            </a:r>
            <a:r>
              <a:rPr lang="ko-KR" altLang="en-US" sz="3600" b="1" dirty="0" smtClean="0"/>
              <a:t> 패밀리의 간단한 정의</a:t>
            </a:r>
            <a:r>
              <a:rPr lang="en-US" altLang="ko-KR" sz="3600" b="1" dirty="0" smtClean="0"/>
              <a:t>?</a:t>
            </a:r>
          </a:p>
          <a:p>
            <a:endParaRPr lang="en-US" altLang="ko-KR" sz="3600" b="1" dirty="0" smtClean="0"/>
          </a:p>
          <a:p>
            <a:r>
              <a:rPr lang="ko-KR" altLang="en-US" sz="3600" b="1" dirty="0" smtClean="0"/>
              <a:t>☞ </a:t>
            </a:r>
            <a:r>
              <a:rPr lang="ko-KR" altLang="en-US" sz="3600" b="1" dirty="0" err="1" smtClean="0"/>
              <a:t>오타쿠가</a:t>
            </a:r>
            <a:r>
              <a:rPr lang="ko-KR" altLang="en-US" sz="3600" b="1" dirty="0" smtClean="0"/>
              <a:t> </a:t>
            </a:r>
            <a:r>
              <a:rPr lang="ko-KR" altLang="en-US" sz="3600" b="1" dirty="0" smtClean="0"/>
              <a:t>공식 적으로 언급된 </a:t>
            </a:r>
            <a:r>
              <a:rPr lang="ko-KR" altLang="en-US" sz="3600" b="1" dirty="0" smtClean="0"/>
              <a:t>년도</a:t>
            </a:r>
            <a:r>
              <a:rPr lang="en-US" altLang="ko-KR" sz="3600" b="1" dirty="0" smtClean="0"/>
              <a:t>?</a:t>
            </a:r>
          </a:p>
          <a:p>
            <a:endParaRPr lang="en-US" altLang="ko-KR" sz="3600" b="1" dirty="0" smtClean="0"/>
          </a:p>
          <a:p>
            <a:r>
              <a:rPr lang="ko-KR" altLang="en-US" sz="3600" b="1" dirty="0" smtClean="0"/>
              <a:t>☞ </a:t>
            </a:r>
            <a:r>
              <a:rPr lang="ko-KR" altLang="en-US" sz="3600" b="1" dirty="0" err="1" smtClean="0"/>
              <a:t>갸루</a:t>
            </a:r>
            <a:r>
              <a:rPr lang="ko-KR" altLang="en-US" sz="3600" b="1" dirty="0" smtClean="0"/>
              <a:t> </a:t>
            </a:r>
            <a:r>
              <a:rPr lang="ko-KR" altLang="en-US" sz="3600" b="1" dirty="0" smtClean="0"/>
              <a:t>종류 </a:t>
            </a:r>
            <a:r>
              <a:rPr lang="en-US" altLang="ko-KR" sz="3600" b="1" dirty="0" smtClean="0"/>
              <a:t>3</a:t>
            </a:r>
            <a:r>
              <a:rPr lang="ko-KR" altLang="en-US" sz="3600" b="1" dirty="0" smtClean="0"/>
              <a:t>가지</a:t>
            </a:r>
            <a:r>
              <a:rPr lang="en-US" altLang="ko-KR" sz="3600" b="1" dirty="0" smtClean="0"/>
              <a:t>?</a:t>
            </a:r>
          </a:p>
          <a:p>
            <a:endParaRPr lang="en-US" altLang="ko-KR" sz="3600" b="1" dirty="0" smtClean="0"/>
          </a:p>
          <a:p>
            <a:r>
              <a:rPr lang="ko-KR" altLang="en-US" sz="3600" b="1" dirty="0" smtClean="0"/>
              <a:t>☞ </a:t>
            </a:r>
            <a:r>
              <a:rPr lang="ko-KR" altLang="en-US" sz="3600" b="1" dirty="0" smtClean="0"/>
              <a:t>사토리 </a:t>
            </a:r>
            <a:r>
              <a:rPr lang="ko-KR" altLang="en-US" sz="3600" b="1" dirty="0" smtClean="0"/>
              <a:t>세대의 특징 </a:t>
            </a:r>
            <a:r>
              <a:rPr lang="en-US" altLang="ko-KR" sz="3600" b="1" dirty="0" smtClean="0"/>
              <a:t>3</a:t>
            </a:r>
            <a:r>
              <a:rPr lang="ko-KR" altLang="en-US" sz="3600" b="1" dirty="0" smtClean="0"/>
              <a:t>가지</a:t>
            </a:r>
            <a:r>
              <a:rPr lang="en-US" altLang="ko-KR" sz="3600" b="1" dirty="0" smtClean="0"/>
              <a:t>?</a:t>
            </a:r>
            <a:endParaRPr lang="en-US" altLang="ko-KR" sz="3600" b="1" dirty="0" smtClean="0"/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260648"/>
            <a:ext cx="89595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글만 읽을 줄 알면 풀 수 있어요</a:t>
            </a:r>
            <a:r>
              <a:rPr lang="en-US" altLang="ko-KR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^^</a:t>
            </a:r>
            <a:endParaRPr lang="en-US" altLang="ko-KR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stfiles11.naver.net/20140103_90/manttang0_1388739681290UYEDB_JPEG/Events_CU_%289%29.JPG?type=w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8102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6672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순서도: 대체 처리 6"/>
          <p:cNvSpPr/>
          <p:nvPr/>
        </p:nvSpPr>
        <p:spPr>
          <a:xfrm>
            <a:off x="5292080" y="1052736"/>
            <a:ext cx="3357586" cy="150019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ko-KR" altLang="en-US" sz="4800" dirty="0" smtClean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안상수2006중간" pitchFamily="18" charset="-127"/>
                <a:ea typeface="안상수2006중간" pitchFamily="18" charset="-127"/>
              </a:rPr>
              <a:t>일본국민 여가수</a:t>
            </a:r>
            <a:endParaRPr lang="en-US" altLang="ko-KR" sz="4800" dirty="0" smtClean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안상수2006중간" pitchFamily="18" charset="-127"/>
              <a:ea typeface="안상수2006중간" pitchFamily="18" charset="-127"/>
            </a:endParaRPr>
          </a:p>
          <a:p>
            <a:pPr algn="ctr"/>
            <a:r>
              <a:rPr lang="ko-KR" altLang="en-US" sz="4800" dirty="0" smtClean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안상수2006중간" pitchFamily="18" charset="-127"/>
                <a:ea typeface="안상수2006중간" pitchFamily="18" charset="-127"/>
              </a:rPr>
              <a:t>미소라 </a:t>
            </a:r>
            <a:r>
              <a:rPr lang="ko-KR" altLang="en-US" sz="4800" dirty="0" err="1" smtClean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안상수2006중간" pitchFamily="18" charset="-127"/>
                <a:ea typeface="안상수2006중간" pitchFamily="18" charset="-127"/>
              </a:rPr>
              <a:t>히바리</a:t>
            </a:r>
            <a:endParaRPr lang="ko-KR" altLang="en-US" sz="4800" dirty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안상수2006중간" pitchFamily="18" charset="-127"/>
              <a:ea typeface="안상수2006중간" pitchFamily="18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356992"/>
            <a:ext cx="3205020" cy="328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한양해서" pitchFamily="18" charset="-127"/>
                <a:ea typeface="한양해서" pitchFamily="18" charset="-127"/>
              </a:rPr>
              <a:t>서론</a:t>
            </a:r>
            <a:endParaRPr lang="ko-KR" altLang="en-US" b="1" dirty="0">
              <a:effectLst>
                <a:outerShdw blurRad="60007" dist="200025" dir="15000000" sy="30000" kx="-1800000" algn="bl" rotWithShape="0">
                  <a:schemeClr val="tx1">
                    <a:alpha val="32000"/>
                  </a:scheme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745" name="_x66875408" descr="EMB00000e6828e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2736304" cy="3337666"/>
          </a:xfrm>
          <a:prstGeom prst="rect">
            <a:avLst/>
          </a:prstGeom>
          <a:noFill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747" name="_x66877728" descr="EMB00000e6828e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284984"/>
            <a:ext cx="2736304" cy="3415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postfiles11.naver.net/20140103_90/manttang0_1388739681290UYEDB_JPEG/Events_CU_%289%29.JPG?type=w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8102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&lt;</a:t>
            </a:r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시대별 세대구분</a:t>
            </a:r>
            <a:r>
              <a:rPr lang="en-US" altLang="ko-KR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&gt;</a:t>
            </a:r>
            <a:endParaRPr lang="ko-KR" alt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323317"/>
              </p:ext>
            </p:extLst>
          </p:nvPr>
        </p:nvGraphicFramePr>
        <p:xfrm>
          <a:off x="250001" y="1628800"/>
          <a:ext cx="8643998" cy="3786214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554469"/>
                <a:gridCol w="1475111"/>
                <a:gridCol w="1491783"/>
                <a:gridCol w="1930697"/>
                <a:gridCol w="1694475"/>
                <a:gridCol w="1497463"/>
              </a:tblGrid>
              <a:tr h="18936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/>
                        <a:t>시대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dirty="0">
                          <a:ea typeface="태 나무" pitchFamily="18" charset="-127"/>
                        </a:rPr>
                        <a:t>1950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년대 후반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dirty="0">
                          <a:ea typeface="태 나무" pitchFamily="18" charset="-127"/>
                        </a:rPr>
                        <a:t>1960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년대 초반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dirty="0">
                          <a:ea typeface="태 나무" pitchFamily="18" charset="-127"/>
                        </a:rPr>
                        <a:t>1960~1970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년대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 dirty="0">
                          <a:ea typeface="태 나무" pitchFamily="18" charset="-127"/>
                        </a:rPr>
                        <a:t>1980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년대 후반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b="0">
                          <a:ea typeface="태 나무" pitchFamily="18" charset="-127"/>
                        </a:rPr>
                        <a:t>1990</a:t>
                      </a:r>
                      <a:r>
                        <a:rPr lang="ko-KR" altLang="en-US" sz="2000" b="0">
                          <a:ea typeface="태 나무" pitchFamily="18" charset="-127"/>
                        </a:rPr>
                        <a:t>년대</a:t>
                      </a:r>
                      <a:r>
                        <a:rPr lang="en-US" altLang="ko-KR" sz="2000" b="0">
                          <a:ea typeface="태 나무" pitchFamily="18" charset="-127"/>
                        </a:rPr>
                        <a:t>~</a:t>
                      </a:r>
                      <a:r>
                        <a:rPr lang="ko-KR" altLang="en-US" sz="2000" b="0">
                          <a:ea typeface="태 나무" pitchFamily="18" charset="-127"/>
                        </a:rPr>
                        <a:t>현재</a:t>
                      </a:r>
                      <a:endParaRPr lang="ko-KR" altLang="en-US" sz="2000" b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/>
                        <a:t>세대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>
                          <a:ea typeface="태 나무" pitchFamily="18" charset="-127"/>
                        </a:rPr>
                        <a:t>태양족 세대</a:t>
                      </a:r>
                      <a:endParaRPr lang="ko-KR" altLang="en-US" sz="2000" b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dirty="0" err="1">
                          <a:ea typeface="태 나무" pitchFamily="18" charset="-127"/>
                        </a:rPr>
                        <a:t>단카이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 세대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dirty="0" err="1">
                          <a:ea typeface="태 나무" pitchFamily="18" charset="-127"/>
                        </a:rPr>
                        <a:t>신인류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 세대</a:t>
                      </a:r>
                      <a:r>
                        <a:rPr lang="en-US" altLang="ko-KR" sz="2000" b="0" dirty="0">
                          <a:ea typeface="태 나무" pitchFamily="18" charset="-127"/>
                        </a:rPr>
                        <a:t>(</a:t>
                      </a:r>
                      <a:r>
                        <a:rPr lang="ko-KR" altLang="en-US" sz="2000" b="0" dirty="0" err="1">
                          <a:ea typeface="태 나무" pitchFamily="18" charset="-127"/>
                        </a:rPr>
                        <a:t>오타쿠</a:t>
                      </a:r>
                      <a:r>
                        <a:rPr lang="en-US" altLang="ko-KR" sz="2000" b="0" dirty="0">
                          <a:ea typeface="태 나무" pitchFamily="18" charset="-127"/>
                        </a:rPr>
                        <a:t>)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dirty="0">
                          <a:ea typeface="태 나무" pitchFamily="18" charset="-127"/>
                        </a:rPr>
                        <a:t>버블</a:t>
                      </a:r>
                      <a:r>
                        <a:rPr lang="en-US" altLang="ko-KR" sz="2000" b="0" dirty="0">
                          <a:ea typeface="태 나무" pitchFamily="18" charset="-127"/>
                        </a:rPr>
                        <a:t>/</a:t>
                      </a:r>
                      <a:r>
                        <a:rPr lang="ko-KR" altLang="en-US" sz="2000" b="0" dirty="0" err="1">
                          <a:ea typeface="태 나무" pitchFamily="18" charset="-127"/>
                        </a:rPr>
                        <a:t>유토리</a:t>
                      </a:r>
                      <a:r>
                        <a:rPr lang="ko-KR" altLang="en-US" sz="2000" b="0" dirty="0">
                          <a:ea typeface="태 나무" pitchFamily="18" charset="-127"/>
                        </a:rPr>
                        <a:t> 세대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dirty="0">
                          <a:ea typeface="태 나무" pitchFamily="18" charset="-127"/>
                        </a:rPr>
                        <a:t>사토리 세대</a:t>
                      </a:r>
                      <a:endParaRPr lang="ko-KR" altLang="en-US" sz="2000" b="0" dirty="0">
                        <a:solidFill>
                          <a:srgbClr val="000000"/>
                        </a:solidFill>
                        <a:latin typeface="HY엽서M" pitchFamily="18" charset="-127"/>
                        <a:ea typeface="태 나무" pitchFamily="18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태양족이란</a:t>
            </a:r>
            <a:endParaRPr lang="ko-KR" alt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내용 개체 틀 5" descr="b48b0c5932c63f240af38fd94ce2d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500"/>
            <a:ext cx="4071966" cy="4000500"/>
          </a:xfrm>
          <a:prstGeom prst="rect">
            <a:avLst/>
          </a:prstGeom>
        </p:spPr>
      </p:pic>
      <p:pic>
        <p:nvPicPr>
          <p:cNvPr id="6" name="그림 5" descr="4545a31fc72a5080a678faad8d4aefa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857500"/>
            <a:ext cx="4143404" cy="4000500"/>
          </a:xfrm>
          <a:prstGeom prst="rect">
            <a:avLst/>
          </a:prstGeom>
        </p:spPr>
      </p:pic>
      <p:sp>
        <p:nvSpPr>
          <p:cNvPr id="7" name="사각형 설명선 6"/>
          <p:cNvSpPr/>
          <p:nvPr/>
        </p:nvSpPr>
        <p:spPr>
          <a:xfrm>
            <a:off x="392877" y="1000108"/>
            <a:ext cx="3714776" cy="1571636"/>
          </a:xfrm>
          <a:prstGeom prst="wedgeRectCallout">
            <a:avLst/>
          </a:prstGeom>
          <a:solidFill>
            <a:srgbClr val="D1FDD3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1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1950</a:t>
            </a:r>
            <a:r>
              <a:rPr lang="ko-KR" altLang="en-US" sz="21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년대에 기성의 도덕이나 질서를 거부하며 자유분방한 사고방식을 가진 젊은 </a:t>
            </a:r>
            <a:r>
              <a:rPr lang="ko-KR" altLang="en-US" sz="21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세대</a:t>
            </a:r>
            <a:endParaRPr lang="ko-KR" altLang="en-US" sz="21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9" name="사각형 설명선 8"/>
          <p:cNvSpPr/>
          <p:nvPr/>
        </p:nvSpPr>
        <p:spPr>
          <a:xfrm>
            <a:off x="4809234" y="1000108"/>
            <a:ext cx="3714776" cy="1571636"/>
          </a:xfrm>
          <a:prstGeom prst="wedgeRectCallout">
            <a:avLst/>
          </a:prstGeom>
          <a:solidFill>
            <a:srgbClr val="D1FDD3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000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전후 </a:t>
            </a:r>
            <a:r>
              <a:rPr lang="ko-KR" altLang="en-US" sz="20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초기의 혼돈 속에서 성장한</a:t>
            </a:r>
            <a:r>
              <a:rPr lang="en-US" altLang="ko-KR" sz="20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0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방향을 잃은 젊은이들</a:t>
            </a:r>
          </a:p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미국 스타일의 쾌락주의</a:t>
            </a:r>
          </a:p>
          <a:p>
            <a:pPr algn="ctr"/>
            <a:r>
              <a:rPr lang="ko-KR" altLang="en-US" sz="2000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무질서와 방종으로 일관</a:t>
            </a:r>
          </a:p>
          <a:p>
            <a:pPr algn="ctr"/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9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한양해서" pitchFamily="18" charset="-127"/>
                <a:ea typeface="한양해서" pitchFamily="18" charset="-127"/>
              </a:rPr>
              <a:t>태양족 유래</a:t>
            </a:r>
            <a:endParaRPr lang="ko-KR" altLang="en-US" b="1" dirty="0"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내용 개체 틀 3" descr="다운로드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2428892" cy="3786214"/>
          </a:xfrm>
        </p:spPr>
      </p:pic>
      <p:pic>
        <p:nvPicPr>
          <p:cNvPr id="6" name="그림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000108"/>
            <a:ext cx="2347922" cy="3714776"/>
          </a:xfrm>
          <a:prstGeom prst="rect">
            <a:avLst/>
          </a:prstGeom>
        </p:spPr>
      </p:pic>
      <p:pic>
        <p:nvPicPr>
          <p:cNvPr id="7" name="그림 6" descr="태양의계절 포스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1071546"/>
            <a:ext cx="2357454" cy="3643338"/>
          </a:xfrm>
          <a:prstGeom prst="rect">
            <a:avLst/>
          </a:prstGeom>
        </p:spPr>
      </p:pic>
      <p:sp>
        <p:nvSpPr>
          <p:cNvPr id="8" name="순서도: 대체 처리 7"/>
          <p:cNvSpPr/>
          <p:nvPr/>
        </p:nvSpPr>
        <p:spPr>
          <a:xfrm>
            <a:off x="0" y="5013176"/>
            <a:ext cx="9144000" cy="165618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아이들이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본 어른들의 태도 변화와 청소년들의 어른들에 대한 부정에서부터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시작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한꺼번에 바뀐 어른들의 태도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세상을 이해할 수 없게 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어른들은 모두 ‘거짓말쟁이이고 비열하고 더럽고 믿을 수 없는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존재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로 생각함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en-US" altLang="ko-KR" dirty="0"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모든 기존의 가치관과 문화를 부정하게 되면서 태양족이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생겨남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태양족 특징</a:t>
            </a:r>
            <a:endParaRPr lang="ko-KR" alt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내용 개체 틀 3" descr="PN2009073001000081.-.-.CI0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3600400" cy="4085069"/>
          </a:xfrm>
        </p:spPr>
      </p:pic>
      <p:pic>
        <p:nvPicPr>
          <p:cNvPr id="6" name="그림 5" descr="1955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08720"/>
            <a:ext cx="3600400" cy="412031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0" y="5085184"/>
            <a:ext cx="9144000" cy="1571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아버지나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형들처럼 천황을 위해 죽거나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회사에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노예처럼 일하는 것에 강한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거부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여자들을 찾아 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긴자를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 배회하거나 영화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주인공을 흉내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내어 해변으로 다니고</a:t>
            </a: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화려하게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노는 문화를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즐김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 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밤에 해변 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리조트를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 어슬렁거리는 젊은이들이거나 나중에 야쿠자로 성장해가는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불량배들이었음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844</Words>
  <Application>Microsoft Office PowerPoint</Application>
  <PresentationFormat>화면 슬라이드 쇼(4:3)</PresentationFormat>
  <Paragraphs>182</Paragraphs>
  <Slides>35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테마</vt:lpstr>
      <vt:lpstr>전후 일본 대중문화의 특징</vt:lpstr>
      <vt:lpstr>목차</vt:lpstr>
      <vt:lpstr>슬라이드 3</vt:lpstr>
      <vt:lpstr>서론</vt:lpstr>
      <vt:lpstr>&lt;시대별 세대구분&gt;</vt:lpstr>
      <vt:lpstr>슬라이드 6</vt:lpstr>
      <vt:lpstr>태양족이란</vt:lpstr>
      <vt:lpstr>태양족 유래</vt:lpstr>
      <vt:lpstr>태양족 특징</vt:lpstr>
      <vt:lpstr>단카이 세대</vt:lpstr>
      <vt:lpstr>단카이 세대의 문화</vt:lpstr>
      <vt:lpstr>슬라이드 12</vt:lpstr>
      <vt:lpstr> 오타쿠</vt:lpstr>
      <vt:lpstr>오타쿠</vt:lpstr>
      <vt:lpstr>오타쿠의 종류</vt:lpstr>
      <vt:lpstr>슬라이드 16</vt:lpstr>
      <vt:lpstr>슬라이드 17</vt:lpstr>
      <vt:lpstr>동인남여</vt:lpstr>
      <vt:lpstr>오타쿠에 대한 시각</vt:lpstr>
      <vt:lpstr>갸루족</vt:lpstr>
      <vt:lpstr>갸루족의 역사 및 배경</vt:lpstr>
      <vt:lpstr>슬라이드 22</vt:lpstr>
      <vt:lpstr>갸루의 종류</vt:lpstr>
      <vt:lpstr>슬라이드 24</vt:lpstr>
      <vt:lpstr>슬라이드 25</vt:lpstr>
      <vt:lpstr>슬라이드 26</vt:lpstr>
      <vt:lpstr>슬라이드 27</vt:lpstr>
      <vt:lpstr>사토리 세대란?</vt:lpstr>
      <vt:lpstr>등장배경</vt:lpstr>
      <vt:lpstr>특징</vt:lpstr>
      <vt:lpstr>슬라이드 31</vt:lpstr>
      <vt:lpstr>슬라이드 32</vt:lpstr>
      <vt:lpstr>영향</vt:lpstr>
      <vt:lpstr>긍정적 or 부정적</vt:lpstr>
      <vt:lpstr>슬라이드 35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전후 일본 대중문화의 특징</dc:title>
  <dc:creator>snoopy</dc:creator>
  <cp:lastModifiedBy>사용자</cp:lastModifiedBy>
  <cp:revision>68</cp:revision>
  <dcterms:created xsi:type="dcterms:W3CDTF">2014-03-30T14:13:54Z</dcterms:created>
  <dcterms:modified xsi:type="dcterms:W3CDTF">2014-04-28T11:18:04Z</dcterms:modified>
</cp:coreProperties>
</file>