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62" r:id="rId4"/>
    <p:sldId id="266" r:id="rId5"/>
    <p:sldId id="263" r:id="rId6"/>
    <p:sldId id="264" r:id="rId7"/>
    <p:sldId id="265" r:id="rId8"/>
    <p:sldId id="267" r:id="rId9"/>
    <p:sldId id="295" r:id="rId10"/>
    <p:sldId id="268" r:id="rId11"/>
    <p:sldId id="269" r:id="rId12"/>
    <p:sldId id="270" r:id="rId13"/>
    <p:sldId id="271" r:id="rId14"/>
    <p:sldId id="288" r:id="rId15"/>
    <p:sldId id="261" r:id="rId16"/>
    <p:sldId id="300" r:id="rId17"/>
    <p:sldId id="301" r:id="rId18"/>
    <p:sldId id="302" r:id="rId19"/>
    <p:sldId id="304" r:id="rId20"/>
    <p:sldId id="296" r:id="rId21"/>
    <p:sldId id="260" r:id="rId22"/>
    <p:sldId id="294" r:id="rId23"/>
    <p:sldId id="305" r:id="rId24"/>
    <p:sldId id="306" r:id="rId25"/>
    <p:sldId id="314" r:id="rId26"/>
    <p:sldId id="274" r:id="rId27"/>
    <p:sldId id="292" r:id="rId28"/>
    <p:sldId id="309" r:id="rId29"/>
    <p:sldId id="310" r:id="rId30"/>
    <p:sldId id="289" r:id="rId31"/>
    <p:sldId id="312" r:id="rId32"/>
    <p:sldId id="281" r:id="rId33"/>
    <p:sldId id="282" r:id="rId34"/>
    <p:sldId id="297" r:id="rId35"/>
    <p:sldId id="298" r:id="rId36"/>
    <p:sldId id="283" r:id="rId37"/>
    <p:sldId id="285" r:id="rId38"/>
    <p:sldId id="286" r:id="rId39"/>
    <p:sldId id="284" r:id="rId40"/>
    <p:sldId id="311" r:id="rId41"/>
    <p:sldId id="256" r:id="rId42"/>
    <p:sldId id="313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ABE9FF"/>
    <a:srgbClr val="85DFFF"/>
    <a:srgbClr val="000E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0100" autoAdjust="0"/>
    <p:restoredTop sz="94660"/>
  </p:normalViewPr>
  <p:slideViewPr>
    <p:cSldViewPr>
      <p:cViewPr>
        <p:scale>
          <a:sx n="100" d="100"/>
          <a:sy n="100" d="100"/>
        </p:scale>
        <p:origin x="-324" y="222"/>
      </p:cViewPr>
      <p:guideLst>
        <p:guide orient="horz" pos="119"/>
        <p:guide orient="horz" pos="57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2F4BD-0276-402C-80AD-78E5FA3F1DC8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DA3B34A-DC2F-40E0-B286-2BDF883E67D2}">
      <dgm:prSet phldrT="[텍스트]"/>
      <dgm:spPr/>
      <dgm:t>
        <a:bodyPr/>
        <a:lstStyle/>
        <a:p>
          <a:pPr latinLnBrk="1"/>
          <a:r>
            <a:rPr lang="ko-KR" altLang="en-US" dirty="0" smtClean="0"/>
            <a:t>서기에게 특별합의서 통고 또는 서면신청</a:t>
          </a:r>
          <a:endParaRPr lang="ko-KR" altLang="en-US" dirty="0"/>
        </a:p>
      </dgm:t>
    </dgm:pt>
    <dgm:pt modelId="{EA8EA4E1-C06C-45FA-9DCF-209C233DACE4}" type="parTrans" cxnId="{49E46134-3CD3-4DA1-8C97-5F7C14EF5149}">
      <dgm:prSet/>
      <dgm:spPr/>
      <dgm:t>
        <a:bodyPr/>
        <a:lstStyle/>
        <a:p>
          <a:pPr latinLnBrk="1"/>
          <a:endParaRPr lang="ko-KR" altLang="en-US"/>
        </a:p>
      </dgm:t>
    </dgm:pt>
    <dgm:pt modelId="{E0BF8346-E3E5-4C5E-9B34-9C5D66F9D648}" type="sibTrans" cxnId="{49E46134-3CD3-4DA1-8C97-5F7C14EF5149}">
      <dgm:prSet/>
      <dgm:spPr/>
      <dgm:t>
        <a:bodyPr/>
        <a:lstStyle/>
        <a:p>
          <a:pPr latinLnBrk="1"/>
          <a:endParaRPr lang="ko-KR" altLang="en-US"/>
        </a:p>
      </dgm:t>
    </dgm:pt>
    <dgm:pt modelId="{5C2F650C-75A6-489A-A8ED-8D5CBEEDE5B9}">
      <dgm:prSet phldrT="[텍스트]"/>
      <dgm:spPr/>
      <dgm:t>
        <a:bodyPr/>
        <a:lstStyle/>
        <a:p>
          <a:pPr latinLnBrk="1"/>
          <a:r>
            <a:rPr lang="ko-KR" altLang="en-US" dirty="0" smtClean="0"/>
            <a:t>회원국 및 재판소에서 재판 받는 국가에 통고</a:t>
          </a:r>
          <a:endParaRPr lang="ko-KR" altLang="en-US" dirty="0"/>
        </a:p>
      </dgm:t>
    </dgm:pt>
    <dgm:pt modelId="{20329BAA-338B-4776-8585-E6A255D5E489}" type="parTrans" cxnId="{C595B423-B70A-485B-AC34-4061A39FF87A}">
      <dgm:prSet/>
      <dgm:spPr/>
      <dgm:t>
        <a:bodyPr/>
        <a:lstStyle/>
        <a:p>
          <a:pPr latinLnBrk="1"/>
          <a:endParaRPr lang="ko-KR" altLang="en-US"/>
        </a:p>
      </dgm:t>
    </dgm:pt>
    <dgm:pt modelId="{CC17EFD1-F111-412B-8256-359872440205}" type="sibTrans" cxnId="{C595B423-B70A-485B-AC34-4061A39FF87A}">
      <dgm:prSet/>
      <dgm:spPr/>
      <dgm:t>
        <a:bodyPr/>
        <a:lstStyle/>
        <a:p>
          <a:pPr latinLnBrk="1"/>
          <a:endParaRPr lang="ko-KR" altLang="en-US"/>
        </a:p>
      </dgm:t>
    </dgm:pt>
    <dgm:pt modelId="{133B9CFA-3503-4903-93EC-48E125A3B559}">
      <dgm:prSet phldrT="[텍스트]"/>
      <dgm:spPr/>
      <dgm:t>
        <a:bodyPr/>
        <a:lstStyle/>
        <a:p>
          <a:pPr latinLnBrk="1"/>
          <a:r>
            <a:rPr lang="en-US" altLang="ko-KR" dirty="0" smtClean="0"/>
            <a:t>9</a:t>
          </a:r>
          <a:r>
            <a:rPr lang="ko-KR" altLang="en-US" dirty="0" smtClean="0"/>
            <a:t>명의 판사가 출석과반수 찬반결정</a:t>
          </a:r>
          <a:endParaRPr lang="ko-KR" altLang="en-US" dirty="0"/>
        </a:p>
      </dgm:t>
    </dgm:pt>
    <dgm:pt modelId="{272B99BC-EEBF-47B4-8630-B777033B2102}" type="parTrans" cxnId="{659B6367-9933-43EB-9327-327CB1DE4212}">
      <dgm:prSet/>
      <dgm:spPr/>
      <dgm:t>
        <a:bodyPr/>
        <a:lstStyle/>
        <a:p>
          <a:pPr latinLnBrk="1"/>
          <a:endParaRPr lang="ko-KR" altLang="en-US"/>
        </a:p>
      </dgm:t>
    </dgm:pt>
    <dgm:pt modelId="{5AE7FA4F-AC93-4CBC-996A-55267C16A8CE}" type="sibTrans" cxnId="{659B6367-9933-43EB-9327-327CB1DE4212}">
      <dgm:prSet/>
      <dgm:spPr/>
      <dgm:t>
        <a:bodyPr/>
        <a:lstStyle/>
        <a:p>
          <a:pPr latinLnBrk="1"/>
          <a:endParaRPr lang="ko-KR" altLang="en-US"/>
        </a:p>
      </dgm:t>
    </dgm:pt>
    <dgm:pt modelId="{3C0353C0-47CC-421B-9677-E08E6195B932}">
      <dgm:prSet phldrT="[텍스트]"/>
      <dgm:spPr/>
      <dgm:t>
        <a:bodyPr/>
        <a:lstStyle/>
        <a:p>
          <a:pPr latinLnBrk="1"/>
          <a:r>
            <a:rPr lang="ko-KR" altLang="en-US" dirty="0" smtClean="0"/>
            <a:t>재판장 결정투표권한을 가짐</a:t>
          </a:r>
          <a:endParaRPr lang="ko-KR" altLang="en-US" dirty="0"/>
        </a:p>
      </dgm:t>
    </dgm:pt>
    <dgm:pt modelId="{9D8EDF50-EF60-43FD-A291-80E65C5E35F3}" type="parTrans" cxnId="{F33193DD-D813-448C-BD5B-83CD49513322}">
      <dgm:prSet/>
      <dgm:spPr/>
      <dgm:t>
        <a:bodyPr/>
        <a:lstStyle/>
        <a:p>
          <a:pPr latinLnBrk="1"/>
          <a:endParaRPr lang="ko-KR" altLang="en-US"/>
        </a:p>
      </dgm:t>
    </dgm:pt>
    <dgm:pt modelId="{39059E90-41A2-4D1D-90E9-93B2FA9C2D0D}" type="sibTrans" cxnId="{F33193DD-D813-448C-BD5B-83CD49513322}">
      <dgm:prSet/>
      <dgm:spPr/>
      <dgm:t>
        <a:bodyPr/>
        <a:lstStyle/>
        <a:p>
          <a:pPr latinLnBrk="1"/>
          <a:endParaRPr lang="ko-KR" altLang="en-US"/>
        </a:p>
      </dgm:t>
    </dgm:pt>
    <dgm:pt modelId="{3019C4CB-BA45-4DC5-831D-3EDF99B13C30}">
      <dgm:prSet phldrT="[텍스트]"/>
      <dgm:spPr/>
      <dgm:t>
        <a:bodyPr/>
        <a:lstStyle/>
        <a:p>
          <a:pPr latinLnBrk="1"/>
          <a:r>
            <a:rPr lang="ko-KR" altLang="en-US" dirty="0" smtClean="0"/>
            <a:t>상대국이 </a:t>
          </a:r>
          <a:r>
            <a:rPr lang="ko-KR" altLang="en-US" dirty="0" err="1" smtClean="0"/>
            <a:t>이행하지않으면</a:t>
          </a:r>
          <a:r>
            <a:rPr lang="ko-KR" altLang="en-US" dirty="0" smtClean="0"/>
            <a:t> 안전보장이사회의 소집</a:t>
          </a:r>
          <a:endParaRPr lang="ko-KR" altLang="en-US" dirty="0"/>
        </a:p>
      </dgm:t>
    </dgm:pt>
    <dgm:pt modelId="{A04D0982-3401-4196-8C17-B2EAC8E001C4}" type="parTrans" cxnId="{0774D61D-37DF-4D24-A83E-16056CA217A3}">
      <dgm:prSet/>
      <dgm:spPr/>
      <dgm:t>
        <a:bodyPr/>
        <a:lstStyle/>
        <a:p>
          <a:pPr latinLnBrk="1"/>
          <a:endParaRPr lang="ko-KR" altLang="en-US"/>
        </a:p>
      </dgm:t>
    </dgm:pt>
    <dgm:pt modelId="{B0F7A5BA-3E3A-41A5-8133-E2F1E1772C1B}" type="sibTrans" cxnId="{0774D61D-37DF-4D24-A83E-16056CA217A3}">
      <dgm:prSet/>
      <dgm:spPr/>
      <dgm:t>
        <a:bodyPr/>
        <a:lstStyle/>
        <a:p>
          <a:pPr latinLnBrk="1"/>
          <a:endParaRPr lang="ko-KR" altLang="en-US"/>
        </a:p>
      </dgm:t>
    </dgm:pt>
    <dgm:pt modelId="{298BEF4B-4C7B-4A75-86A3-32B291CB9D90}" type="pres">
      <dgm:prSet presAssocID="{DD02F4BD-0276-402C-80AD-78E5FA3F1D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63F6A4-5E0C-45E2-A6A1-66E5D41BC6E0}" type="pres">
      <dgm:prSet presAssocID="{BDA3B34A-DC2F-40E0-B286-2BDF883E67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43CBF8-1653-4EC3-A18C-6E873A15910E}" type="pres">
      <dgm:prSet presAssocID="{E0BF8346-E3E5-4C5E-9B34-9C5D66F9D648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4B3263A-3823-488F-AA4A-0E065EA02048}" type="pres">
      <dgm:prSet presAssocID="{E0BF8346-E3E5-4C5E-9B34-9C5D66F9D648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4FD35EA0-399D-4895-8F97-69FB739EB284}" type="pres">
      <dgm:prSet presAssocID="{5C2F650C-75A6-489A-A8ED-8D5CBEEDE5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06BCF5-AC9C-4F5F-9B6B-07653F58E428}" type="pres">
      <dgm:prSet presAssocID="{CC17EFD1-F111-412B-8256-359872440205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8B5E989B-82B3-4F6A-89F1-DEBC671477FD}" type="pres">
      <dgm:prSet presAssocID="{CC17EFD1-F111-412B-8256-359872440205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8990DA0-5563-489C-A83B-0F2E1AD89C85}" type="pres">
      <dgm:prSet presAssocID="{133B9CFA-3503-4903-93EC-48E125A3B5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59A1F1-6C0A-4CFB-90EC-86EEF74039EE}" type="pres">
      <dgm:prSet presAssocID="{5AE7FA4F-AC93-4CBC-996A-55267C16A8CE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FE309F49-9C87-4D08-BBAD-D4509B8DA160}" type="pres">
      <dgm:prSet presAssocID="{5AE7FA4F-AC93-4CBC-996A-55267C16A8CE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2F47FE6-1859-4A1A-8962-555CED367AF1}" type="pres">
      <dgm:prSet presAssocID="{3C0353C0-47CC-421B-9677-E08E6195B9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3E53A3-E00E-45C3-9C62-EE5E6943DF1A}" type="pres">
      <dgm:prSet presAssocID="{39059E90-41A2-4D1D-90E9-93B2FA9C2D0D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8B3FD96-557B-49DE-966F-1068276C5F28}" type="pres">
      <dgm:prSet presAssocID="{39059E90-41A2-4D1D-90E9-93B2FA9C2D0D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E156419-54D3-437B-A181-937B4F99C662}" type="pres">
      <dgm:prSet presAssocID="{3019C4CB-BA45-4DC5-831D-3EDF99B13C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595B423-B70A-485B-AC34-4061A39FF87A}" srcId="{DD02F4BD-0276-402C-80AD-78E5FA3F1DC8}" destId="{5C2F650C-75A6-489A-A8ED-8D5CBEEDE5B9}" srcOrd="1" destOrd="0" parTransId="{20329BAA-338B-4776-8585-E6A255D5E489}" sibTransId="{CC17EFD1-F111-412B-8256-359872440205}"/>
    <dgm:cxn modelId="{D8BC029C-A614-4A69-8D3F-28B0E612EA71}" type="presOf" srcId="{5C2F650C-75A6-489A-A8ED-8D5CBEEDE5B9}" destId="{4FD35EA0-399D-4895-8F97-69FB739EB284}" srcOrd="0" destOrd="0" presId="urn:microsoft.com/office/officeart/2005/8/layout/process5"/>
    <dgm:cxn modelId="{659B6367-9933-43EB-9327-327CB1DE4212}" srcId="{DD02F4BD-0276-402C-80AD-78E5FA3F1DC8}" destId="{133B9CFA-3503-4903-93EC-48E125A3B559}" srcOrd="2" destOrd="0" parTransId="{272B99BC-EEBF-47B4-8630-B777033B2102}" sibTransId="{5AE7FA4F-AC93-4CBC-996A-55267C16A8CE}"/>
    <dgm:cxn modelId="{CCF3B5A1-B642-4069-A362-5B16CADB3241}" type="presOf" srcId="{E0BF8346-E3E5-4C5E-9B34-9C5D66F9D648}" destId="{04B3263A-3823-488F-AA4A-0E065EA02048}" srcOrd="1" destOrd="0" presId="urn:microsoft.com/office/officeart/2005/8/layout/process5"/>
    <dgm:cxn modelId="{062B01A0-763E-49DF-BB7D-60EACE940481}" type="presOf" srcId="{5AE7FA4F-AC93-4CBC-996A-55267C16A8CE}" destId="{2059A1F1-6C0A-4CFB-90EC-86EEF74039EE}" srcOrd="0" destOrd="0" presId="urn:microsoft.com/office/officeart/2005/8/layout/process5"/>
    <dgm:cxn modelId="{F6CC5F95-2B0B-4142-9013-0D0D56783074}" type="presOf" srcId="{133B9CFA-3503-4903-93EC-48E125A3B559}" destId="{48990DA0-5563-489C-A83B-0F2E1AD89C85}" srcOrd="0" destOrd="0" presId="urn:microsoft.com/office/officeart/2005/8/layout/process5"/>
    <dgm:cxn modelId="{C5FB68CB-13CB-45DF-B525-17087F3E7450}" type="presOf" srcId="{DD02F4BD-0276-402C-80AD-78E5FA3F1DC8}" destId="{298BEF4B-4C7B-4A75-86A3-32B291CB9D90}" srcOrd="0" destOrd="0" presId="urn:microsoft.com/office/officeart/2005/8/layout/process5"/>
    <dgm:cxn modelId="{C64F09AF-CF6A-468D-B896-1C7E3793812E}" type="presOf" srcId="{39059E90-41A2-4D1D-90E9-93B2FA9C2D0D}" destId="{263E53A3-E00E-45C3-9C62-EE5E6943DF1A}" srcOrd="0" destOrd="0" presId="urn:microsoft.com/office/officeart/2005/8/layout/process5"/>
    <dgm:cxn modelId="{75AE2607-47C7-4F2D-B8EB-917CF805788E}" type="presOf" srcId="{3019C4CB-BA45-4DC5-831D-3EDF99B13C30}" destId="{AE156419-54D3-437B-A181-937B4F99C662}" srcOrd="0" destOrd="0" presId="urn:microsoft.com/office/officeart/2005/8/layout/process5"/>
    <dgm:cxn modelId="{49E46134-3CD3-4DA1-8C97-5F7C14EF5149}" srcId="{DD02F4BD-0276-402C-80AD-78E5FA3F1DC8}" destId="{BDA3B34A-DC2F-40E0-B286-2BDF883E67D2}" srcOrd="0" destOrd="0" parTransId="{EA8EA4E1-C06C-45FA-9DCF-209C233DACE4}" sibTransId="{E0BF8346-E3E5-4C5E-9B34-9C5D66F9D648}"/>
    <dgm:cxn modelId="{0774D61D-37DF-4D24-A83E-16056CA217A3}" srcId="{DD02F4BD-0276-402C-80AD-78E5FA3F1DC8}" destId="{3019C4CB-BA45-4DC5-831D-3EDF99B13C30}" srcOrd="4" destOrd="0" parTransId="{A04D0982-3401-4196-8C17-B2EAC8E001C4}" sibTransId="{B0F7A5BA-3E3A-41A5-8133-E2F1E1772C1B}"/>
    <dgm:cxn modelId="{04D04405-EB20-4C54-8BAE-EEF7605DF148}" type="presOf" srcId="{BDA3B34A-DC2F-40E0-B286-2BDF883E67D2}" destId="{7663F6A4-5E0C-45E2-A6A1-66E5D41BC6E0}" srcOrd="0" destOrd="0" presId="urn:microsoft.com/office/officeart/2005/8/layout/process5"/>
    <dgm:cxn modelId="{F33193DD-D813-448C-BD5B-83CD49513322}" srcId="{DD02F4BD-0276-402C-80AD-78E5FA3F1DC8}" destId="{3C0353C0-47CC-421B-9677-E08E6195B932}" srcOrd="3" destOrd="0" parTransId="{9D8EDF50-EF60-43FD-A291-80E65C5E35F3}" sibTransId="{39059E90-41A2-4D1D-90E9-93B2FA9C2D0D}"/>
    <dgm:cxn modelId="{BCD97683-B9B1-4716-80F6-297864569241}" type="presOf" srcId="{39059E90-41A2-4D1D-90E9-93B2FA9C2D0D}" destId="{F8B3FD96-557B-49DE-966F-1068276C5F28}" srcOrd="1" destOrd="0" presId="urn:microsoft.com/office/officeart/2005/8/layout/process5"/>
    <dgm:cxn modelId="{F0B0C730-7F23-49CA-A22B-EDD7AB1539A6}" type="presOf" srcId="{5AE7FA4F-AC93-4CBC-996A-55267C16A8CE}" destId="{FE309F49-9C87-4D08-BBAD-D4509B8DA160}" srcOrd="1" destOrd="0" presId="urn:microsoft.com/office/officeart/2005/8/layout/process5"/>
    <dgm:cxn modelId="{69DD03CE-2503-408F-B4B6-AC6A3022E38E}" type="presOf" srcId="{CC17EFD1-F111-412B-8256-359872440205}" destId="{6906BCF5-AC9C-4F5F-9B6B-07653F58E428}" srcOrd="0" destOrd="0" presId="urn:microsoft.com/office/officeart/2005/8/layout/process5"/>
    <dgm:cxn modelId="{F914BA19-B057-486C-A06D-8EE5DF2F02D1}" type="presOf" srcId="{3C0353C0-47CC-421B-9677-E08E6195B932}" destId="{02F47FE6-1859-4A1A-8962-555CED367AF1}" srcOrd="0" destOrd="0" presId="urn:microsoft.com/office/officeart/2005/8/layout/process5"/>
    <dgm:cxn modelId="{03095F6C-03B7-4460-84AA-9ECB17A0347F}" type="presOf" srcId="{CC17EFD1-F111-412B-8256-359872440205}" destId="{8B5E989B-82B3-4F6A-89F1-DEBC671477FD}" srcOrd="1" destOrd="0" presId="urn:microsoft.com/office/officeart/2005/8/layout/process5"/>
    <dgm:cxn modelId="{EADE038D-1A15-4684-BDF2-85B76528B3CC}" type="presOf" srcId="{E0BF8346-E3E5-4C5E-9B34-9C5D66F9D648}" destId="{3843CBF8-1653-4EC3-A18C-6E873A15910E}" srcOrd="0" destOrd="0" presId="urn:microsoft.com/office/officeart/2005/8/layout/process5"/>
    <dgm:cxn modelId="{4B0BE4C3-344C-4067-9BCB-F727C34F9770}" type="presParOf" srcId="{298BEF4B-4C7B-4A75-86A3-32B291CB9D90}" destId="{7663F6A4-5E0C-45E2-A6A1-66E5D41BC6E0}" srcOrd="0" destOrd="0" presId="urn:microsoft.com/office/officeart/2005/8/layout/process5"/>
    <dgm:cxn modelId="{5DCD6A41-00A2-448B-AC7B-1A83E0203AFB}" type="presParOf" srcId="{298BEF4B-4C7B-4A75-86A3-32B291CB9D90}" destId="{3843CBF8-1653-4EC3-A18C-6E873A15910E}" srcOrd="1" destOrd="0" presId="urn:microsoft.com/office/officeart/2005/8/layout/process5"/>
    <dgm:cxn modelId="{195CD7B2-9A91-4C1D-8CD0-B8A78A1D5E9E}" type="presParOf" srcId="{3843CBF8-1653-4EC3-A18C-6E873A15910E}" destId="{04B3263A-3823-488F-AA4A-0E065EA02048}" srcOrd="0" destOrd="0" presId="urn:microsoft.com/office/officeart/2005/8/layout/process5"/>
    <dgm:cxn modelId="{966020B1-AC78-4F13-96E6-1AD8C6B0A855}" type="presParOf" srcId="{298BEF4B-4C7B-4A75-86A3-32B291CB9D90}" destId="{4FD35EA0-399D-4895-8F97-69FB739EB284}" srcOrd="2" destOrd="0" presId="urn:microsoft.com/office/officeart/2005/8/layout/process5"/>
    <dgm:cxn modelId="{333731D3-3E97-40D3-AD17-FE03657B6D4B}" type="presParOf" srcId="{298BEF4B-4C7B-4A75-86A3-32B291CB9D90}" destId="{6906BCF5-AC9C-4F5F-9B6B-07653F58E428}" srcOrd="3" destOrd="0" presId="urn:microsoft.com/office/officeart/2005/8/layout/process5"/>
    <dgm:cxn modelId="{84708A3D-418D-4288-9FF2-83CB20AE5092}" type="presParOf" srcId="{6906BCF5-AC9C-4F5F-9B6B-07653F58E428}" destId="{8B5E989B-82B3-4F6A-89F1-DEBC671477FD}" srcOrd="0" destOrd="0" presId="urn:microsoft.com/office/officeart/2005/8/layout/process5"/>
    <dgm:cxn modelId="{7EC9E7BB-1A13-4A11-A8FD-51324BEEE7F3}" type="presParOf" srcId="{298BEF4B-4C7B-4A75-86A3-32B291CB9D90}" destId="{48990DA0-5563-489C-A83B-0F2E1AD89C85}" srcOrd="4" destOrd="0" presId="urn:microsoft.com/office/officeart/2005/8/layout/process5"/>
    <dgm:cxn modelId="{C81BBFB3-25C4-4155-A31F-92812D709264}" type="presParOf" srcId="{298BEF4B-4C7B-4A75-86A3-32B291CB9D90}" destId="{2059A1F1-6C0A-4CFB-90EC-86EEF74039EE}" srcOrd="5" destOrd="0" presId="urn:microsoft.com/office/officeart/2005/8/layout/process5"/>
    <dgm:cxn modelId="{3A8C0216-98AA-49B8-8A7F-97A650B3C199}" type="presParOf" srcId="{2059A1F1-6C0A-4CFB-90EC-86EEF74039EE}" destId="{FE309F49-9C87-4D08-BBAD-D4509B8DA160}" srcOrd="0" destOrd="0" presId="urn:microsoft.com/office/officeart/2005/8/layout/process5"/>
    <dgm:cxn modelId="{1365481F-8C3D-4D7F-A2F2-BB3DCE71C8AA}" type="presParOf" srcId="{298BEF4B-4C7B-4A75-86A3-32B291CB9D90}" destId="{02F47FE6-1859-4A1A-8962-555CED367AF1}" srcOrd="6" destOrd="0" presId="urn:microsoft.com/office/officeart/2005/8/layout/process5"/>
    <dgm:cxn modelId="{E266A398-157F-4D0F-B638-462677CBDB27}" type="presParOf" srcId="{298BEF4B-4C7B-4A75-86A3-32B291CB9D90}" destId="{263E53A3-E00E-45C3-9C62-EE5E6943DF1A}" srcOrd="7" destOrd="0" presId="urn:microsoft.com/office/officeart/2005/8/layout/process5"/>
    <dgm:cxn modelId="{9212ADB4-9BA7-49A9-90C9-B00B26F80822}" type="presParOf" srcId="{263E53A3-E00E-45C3-9C62-EE5E6943DF1A}" destId="{F8B3FD96-557B-49DE-966F-1068276C5F28}" srcOrd="0" destOrd="0" presId="urn:microsoft.com/office/officeart/2005/8/layout/process5"/>
    <dgm:cxn modelId="{A635F05D-F194-4732-8991-319B87846D68}" type="presParOf" srcId="{298BEF4B-4C7B-4A75-86A3-32B291CB9D90}" destId="{AE156419-54D3-437B-A181-937B4F99C662}" srcOrd="8" destOrd="0" presId="urn:microsoft.com/office/officeart/2005/8/layout/process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7D13-45EB-41DE-A894-59145AEF2CDD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AD60B-59D1-465D-B422-37B68C36F3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AD60B-59D1-465D-B422-37B68C36F35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388491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595034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063788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Input your 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altLang="ko-KR" dirty="0" smtClean="0"/>
              <a:t>Input your text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44287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062685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455924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50643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81550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617102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388723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465692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eans\Desktop\독도\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 userDrawn="1"/>
        </p:nvGrpSpPr>
        <p:grpSpPr>
          <a:xfrm>
            <a:off x="0" y="0"/>
            <a:ext cx="9144000" cy="609600"/>
            <a:chOff x="0" y="0"/>
            <a:chExt cx="9144000" cy="750946"/>
          </a:xfrm>
        </p:grpSpPr>
        <p:sp>
          <p:nvSpPr>
            <p:cNvPr id="9" name="직사각형 8"/>
            <p:cNvSpPr/>
            <p:nvPr userDrawn="1"/>
          </p:nvSpPr>
          <p:spPr>
            <a:xfrm>
              <a:off x="0" y="0"/>
              <a:ext cx="9144000" cy="736600"/>
            </a:xfrm>
            <a:prstGeom prst="rect">
              <a:avLst/>
            </a:prstGeom>
            <a:gradFill flip="none" rotWithShape="1">
              <a:gsLst>
                <a:gs pos="0">
                  <a:srgbClr val="ABE9FF">
                    <a:alpha val="40000"/>
                  </a:srgb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 userDrawn="1"/>
          </p:nvSpPr>
          <p:spPr>
            <a:xfrm>
              <a:off x="0" y="725746"/>
              <a:ext cx="9144000" cy="25200"/>
            </a:xfrm>
            <a:prstGeom prst="rect">
              <a:avLst/>
            </a:prstGeom>
            <a:gradFill flip="none" rotWithShape="1">
              <a:gsLst>
                <a:gs pos="0">
                  <a:srgbClr val="000E2A"/>
                </a:gs>
                <a:gs pos="53000">
                  <a:srgbClr val="00206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altLang="ko-KR" dirty="0" smtClean="0"/>
              <a:t>Input your text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0825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Input your text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50183-6CE2-4107-B41D-7925195317A1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5564-367C-4A14-904D-ECFFB54C7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286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2400" b="1" kern="1200" baseline="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buFont typeface="Arial" pitchFamily="34" charset="0"/>
        <a:buNone/>
        <a:defRPr sz="18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1" hangingPunct="1">
        <a:spcBef>
          <a:spcPct val="20000"/>
        </a:spcBef>
        <a:buFont typeface="Arial" pitchFamily="34" charset="0"/>
        <a:buNone/>
        <a:defRPr sz="16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1" hangingPunct="1">
        <a:spcBef>
          <a:spcPct val="20000"/>
        </a:spcBef>
        <a:buFont typeface="Arial" pitchFamily="34" charset="0"/>
        <a:buNone/>
        <a:defRPr sz="14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1" hangingPunct="1">
        <a:spcBef>
          <a:spcPct val="20000"/>
        </a:spcBef>
        <a:buFont typeface="Arial" pitchFamily="34" charset="0"/>
        <a:buNone/>
        <a:defRPr sz="12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1" hangingPunct="1">
        <a:spcBef>
          <a:spcPct val="20000"/>
        </a:spcBef>
        <a:buFont typeface="Arial" pitchFamily="34" charset="0"/>
        <a:buNone/>
        <a:defRPr sz="1200" kern="1200">
          <a:ln>
            <a:solidFill>
              <a:schemeClr val="accent1">
                <a:shade val="50000"/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news.naver.com/main/read.nhn?mode=LSD&amp;mid=sec&amp;sid1=104&amp;oid=422&amp;aid=000004714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ettYBvySLK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g2BjQrx_ZQ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kin.naver.com/qna/detail.nhn?d1id=11&amp;dirId=111001&amp;docId=161182155&amp;qb=7J2867O47J20IOyjvOyepe2VmOuKlCDrj4Xrj4Qg7Jet7IKs7KCB67Cw6rK9&amp;enc=utf8&amp;section=kin&amp;rank=1&amp;search_sort=0&amp;spq=0&amp;pid=RzRPsU5Y7vwsscWOL4Cssssssu4-324206&amp;sid=UzUbFgpyVmYAADe6iOY" TargetMode="External"/><Relationship Id="rId3" Type="http://schemas.openxmlformats.org/officeDocument/2006/relationships/hyperlink" Target="http://blog.naver.com/correctasia?Redirect=Log&amp;logNo=50123845627" TargetMode="External"/><Relationship Id="rId7" Type="http://schemas.openxmlformats.org/officeDocument/2006/relationships/hyperlink" Target="http://terms.naver.com/entry.nhn?docId=1397754&amp;cid=3415&amp;categoryId=3415" TargetMode="External"/><Relationship Id="rId12" Type="http://schemas.openxmlformats.org/officeDocument/2006/relationships/hyperlink" Target="http://terms.naver.com/entry.nhn?docId=1159876&amp;cid=40942&amp;categoryId=31755" TargetMode="External"/><Relationship Id="rId2" Type="http://schemas.openxmlformats.org/officeDocument/2006/relationships/hyperlink" Target="http://impeter.tistory.com/19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nge10.blog.me/50158498363" TargetMode="External"/><Relationship Id="rId11" Type="http://schemas.openxmlformats.org/officeDocument/2006/relationships/hyperlink" Target="http://terms.naver.com/entry.nhn?docId=1982594&amp;cid=3441&amp;categoryId=3441" TargetMode="External"/><Relationship Id="rId5" Type="http://schemas.openxmlformats.org/officeDocument/2006/relationships/hyperlink" Target="http://cafe.naver.com/rightofkorea/17864" TargetMode="External"/><Relationship Id="rId10" Type="http://schemas.openxmlformats.org/officeDocument/2006/relationships/hyperlink" Target="http://kin.naver.com/qna/detail.nhn?d1id=13&amp;dirId=130102&amp;docId=182543923&amp;qb=64+F64+E7J2YIOqwgOy5mA==&amp;enc=utf8&amp;section=kin&amp;rank=3&amp;search_sort=0&amp;spq=0&amp;pid=RzlrdF5Y7u4ssv3AiihsssssstK-199755&amp;sid=UzgpxHJvLC0AAC3fQBY" TargetMode="External"/><Relationship Id="rId4" Type="http://schemas.openxmlformats.org/officeDocument/2006/relationships/hyperlink" Target="http://www.youtube.com/watch?v=Fg2BjQrx_ZQ" TargetMode="External"/><Relationship Id="rId9" Type="http://schemas.openxmlformats.org/officeDocument/2006/relationships/hyperlink" Target="http://blog.naver.com/3058833/13017545697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log.naver.com/preaholy?Redirect=Log&amp;logNo=120205501707&amp;jumpingVid=1B2207116C0B79CDCFBDDD6278DCFD060E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eans\Desktop\독도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일본이 국제법적으로 </a:t>
            </a:r>
            <a:r>
              <a:rPr lang="en-US" altLang="ko-KR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ko-KR" altLang="en-US" sz="48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다케시마</a:t>
            </a:r>
            <a:r>
              <a:rPr lang="en-US" altLang="ko-KR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</a:p>
          <a:p>
            <a:r>
              <a:rPr lang="ko-KR" altLang="en-US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가 일본영토라고 주장한다</a:t>
            </a:r>
            <a:r>
              <a:rPr lang="en-US" altLang="ko-KR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ko-KR" altLang="en-US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그</a:t>
            </a:r>
            <a:r>
              <a:rPr lang="en-US" altLang="ko-KR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주장의 문제는</a:t>
            </a:r>
            <a:r>
              <a:rPr lang="en-US" altLang="ko-KR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4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52" y="3000372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ko-KR" altLang="en-US" sz="6600" dirty="0" smtClean="0">
                <a:solidFill>
                  <a:schemeClr val="accent1">
                    <a:lumMod val="75000"/>
                  </a:schemeClr>
                </a:solidFill>
              </a:rPr>
              <a:t>조</a:t>
            </a:r>
            <a:endParaRPr lang="ko-KR" alt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78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14282" y="785794"/>
            <a:ext cx="5929354" cy="857256"/>
            <a:chOff x="214282" y="785794"/>
            <a:chExt cx="5929354" cy="857256"/>
          </a:xfrm>
        </p:grpSpPr>
        <p:sp>
          <p:nvSpPr>
            <p:cNvPr id="4" name="직사각형 3"/>
            <p:cNvSpPr/>
            <p:nvPr/>
          </p:nvSpPr>
          <p:spPr>
            <a:xfrm>
              <a:off x="214282" y="785794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1000108"/>
              <a:ext cx="592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6. 1905</a:t>
              </a:r>
              <a:r>
                <a:rPr lang="ko-KR" altLang="en-US" dirty="0" smtClean="0"/>
                <a:t>년 </a:t>
              </a:r>
              <a:r>
                <a:rPr lang="ko-KR" altLang="en-US" dirty="0" err="1" smtClean="0"/>
                <a:t>시마네현의</a:t>
              </a:r>
              <a:r>
                <a:rPr lang="ko-KR" altLang="en-US" dirty="0" smtClean="0"/>
                <a:t> 독도 편입은 영유사의 재확인</a:t>
              </a:r>
              <a:endParaRPr lang="ko-KR" altLang="en-US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928926" y="2428868"/>
            <a:ext cx="5072098" cy="2928958"/>
            <a:chOff x="2928926" y="2428868"/>
            <a:chExt cx="5072098" cy="2928958"/>
          </a:xfrm>
        </p:grpSpPr>
        <p:sp>
          <p:nvSpPr>
            <p:cNvPr id="9" name="직사각형 8"/>
            <p:cNvSpPr/>
            <p:nvPr/>
          </p:nvSpPr>
          <p:spPr>
            <a:xfrm>
              <a:off x="2928926" y="2428868"/>
              <a:ext cx="5000660" cy="29289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000364" y="2500306"/>
              <a:ext cx="500066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u="sng" dirty="0" smtClean="0">
                  <a:solidFill>
                    <a:srgbClr val="FF0000"/>
                  </a:solidFill>
                </a:rPr>
                <a:t>한편으로 무주지 </a:t>
              </a:r>
              <a:r>
                <a:rPr lang="ko-KR" altLang="en-US" u="sng" dirty="0" err="1" smtClean="0">
                  <a:solidFill>
                    <a:srgbClr val="FF0000"/>
                  </a:solidFill>
                </a:rPr>
                <a:t>선점론에</a:t>
              </a:r>
              <a:r>
                <a:rPr lang="ko-KR" altLang="en-US" u="sng" dirty="0" smtClean="0">
                  <a:solidFill>
                    <a:srgbClr val="FF0000"/>
                  </a:solidFill>
                </a:rPr>
                <a:t> 근거하여 </a:t>
              </a:r>
              <a:r>
                <a:rPr lang="en-US" altLang="ko-KR" u="sng" dirty="0" smtClean="0">
                  <a:solidFill>
                    <a:srgbClr val="FF0000"/>
                  </a:solidFill>
                </a:rPr>
                <a:t>1905</a:t>
              </a:r>
              <a:r>
                <a:rPr lang="ko-KR" altLang="en-US" u="sng" dirty="0" smtClean="0">
                  <a:solidFill>
                    <a:srgbClr val="FF0000"/>
                  </a:solidFill>
                </a:rPr>
                <a:t>년 영토로 편입하였다는 것이 상호 모순된다는 것을 깨달았기 때문이다</a:t>
              </a:r>
              <a:r>
                <a:rPr lang="en-US" altLang="ko-KR" u="sng" dirty="0" smtClean="0">
                  <a:solidFill>
                    <a:srgbClr val="FF0000"/>
                  </a:solidFill>
                </a:rPr>
                <a:t>.</a:t>
              </a:r>
              <a:endParaRPr lang="ko-KR" altLang="en-US" u="sng" dirty="0" smtClean="0">
                <a:solidFill>
                  <a:srgbClr val="FF0000"/>
                </a:solidFill>
              </a:endParaRPr>
            </a:p>
            <a:p>
              <a:r>
                <a:rPr lang="ko-KR" altLang="en-US" dirty="0" smtClean="0"/>
                <a:t>영유의사 재확인은 독도가 자국의 고유영토라는 주장에 근거하고 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하지만 독도가 일본 고유의 영토라는 주장은 </a:t>
              </a:r>
              <a:r>
                <a:rPr lang="en-US" altLang="ko-KR" dirty="0" smtClean="0"/>
                <a:t>1877</a:t>
              </a:r>
              <a:r>
                <a:rPr lang="ko-KR" altLang="en-US" dirty="0" smtClean="0"/>
                <a:t>년 일본 최고행정기관인 태정관이 울릉도와 독도가 일본과 관계없다는 것을 명심하라고 한 사실과 정면으로 배치된다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214282" y="785794"/>
            <a:ext cx="5929354" cy="857256"/>
            <a:chOff x="214282" y="785794"/>
            <a:chExt cx="5929354" cy="857256"/>
          </a:xfrm>
        </p:grpSpPr>
        <p:sp>
          <p:nvSpPr>
            <p:cNvPr id="4" name="직사각형 3"/>
            <p:cNvSpPr/>
            <p:nvPr/>
          </p:nvSpPr>
          <p:spPr>
            <a:xfrm>
              <a:off x="214282" y="785794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596" y="928670"/>
              <a:ext cx="5572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7. </a:t>
              </a:r>
              <a:r>
                <a:rPr lang="ko-KR" altLang="en-US" dirty="0" smtClean="0"/>
                <a:t>샌프란시스코 강화조약 기초과정에서 미국은 독도가 일본의 관할 하에 있다는 의견</a:t>
              </a:r>
              <a:endParaRPr lang="ko-KR" altLang="en-US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143208" y="2500306"/>
            <a:ext cx="6000792" cy="2857520"/>
            <a:chOff x="2857488" y="2500306"/>
            <a:chExt cx="6000792" cy="2857520"/>
          </a:xfrm>
        </p:grpSpPr>
        <p:sp>
          <p:nvSpPr>
            <p:cNvPr id="5" name="직사각형 4"/>
            <p:cNvSpPr/>
            <p:nvPr/>
          </p:nvSpPr>
          <p:spPr>
            <a:xfrm>
              <a:off x="2857488" y="2500306"/>
              <a:ext cx="5929354" cy="2857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857488" y="2786058"/>
              <a:ext cx="600079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u="sng" dirty="0" smtClean="0">
                  <a:solidFill>
                    <a:srgbClr val="FF0000"/>
                  </a:solidFill>
                </a:rPr>
                <a:t>1949</a:t>
              </a:r>
              <a:r>
                <a:rPr lang="ko-KR" altLang="en-US" u="sng" dirty="0" smtClean="0">
                  <a:solidFill>
                    <a:srgbClr val="FF0000"/>
                  </a:solidFill>
                </a:rPr>
                <a:t>년 </a:t>
              </a:r>
              <a:r>
                <a:rPr lang="en-US" altLang="ko-KR" u="sng" dirty="0" smtClean="0">
                  <a:solidFill>
                    <a:srgbClr val="FF0000"/>
                  </a:solidFill>
                </a:rPr>
                <a:t>11</a:t>
              </a:r>
              <a:r>
                <a:rPr lang="ko-KR" altLang="en-US" u="sng" dirty="0" smtClean="0">
                  <a:solidFill>
                    <a:srgbClr val="FF0000"/>
                  </a:solidFill>
                </a:rPr>
                <a:t>월 이전까지 작성된 샌프란시스코 강화조약의 기초 문서를 보면</a:t>
              </a:r>
              <a:r>
                <a:rPr lang="en-US" altLang="ko-KR" u="sng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u="sng" dirty="0" smtClean="0">
                  <a:solidFill>
                    <a:srgbClr val="FF0000"/>
                  </a:solidFill>
                </a:rPr>
                <a:t>미국은 독도를 한국의 영토로 인식하고 있었다</a:t>
              </a:r>
              <a:r>
                <a:rPr lang="en-US" altLang="ko-KR" dirty="0" smtClean="0"/>
                <a:t>.</a:t>
              </a:r>
              <a:endParaRPr lang="ko-KR" altLang="en-US" dirty="0" smtClean="0"/>
            </a:p>
            <a:p>
              <a:r>
                <a:rPr lang="en-US" altLang="ko-KR" dirty="0" smtClean="0"/>
                <a:t>1949</a:t>
              </a:r>
              <a:r>
                <a:rPr lang="ko-KR" altLang="en-US" dirty="0" smtClean="0"/>
                <a:t>년 </a:t>
              </a:r>
              <a:r>
                <a:rPr lang="en-US" altLang="ko-KR" dirty="0" smtClean="0"/>
                <a:t>12</a:t>
              </a:r>
              <a:r>
                <a:rPr lang="ko-KR" altLang="en-US" dirty="0" smtClean="0"/>
                <a:t>월 주일 미 정치 고문 </a:t>
              </a:r>
              <a:r>
                <a:rPr lang="ko-KR" altLang="en-US" dirty="0" err="1" smtClean="0"/>
                <a:t>윌리엄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시볼드를</a:t>
              </a:r>
              <a:r>
                <a:rPr lang="ko-KR" altLang="en-US" dirty="0" smtClean="0"/>
                <a:t> 통한 일본의 대미 로비로 인해 일본이 포기해야 할 영토에 독도가 적시되지는 않았지만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독도보다 더 큰 무수한 한국의 섬들도 하나하나 적시되지는 않았다</a:t>
              </a:r>
              <a:r>
                <a:rPr lang="en-US" altLang="ko-KR" dirty="0" smtClean="0"/>
                <a:t>.</a:t>
              </a:r>
              <a:endParaRPr lang="ko-KR" altLang="en-US" dirty="0" smtClean="0"/>
            </a:p>
          </p:txBody>
        </p: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29289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3071802" y="1071546"/>
            <a:ext cx="5929354" cy="857256"/>
            <a:chOff x="3071802" y="1071546"/>
            <a:chExt cx="5929354" cy="857256"/>
          </a:xfrm>
        </p:grpSpPr>
        <p:sp>
          <p:nvSpPr>
            <p:cNvPr id="4" name="직사각형 3"/>
            <p:cNvSpPr/>
            <p:nvPr/>
          </p:nvSpPr>
          <p:spPr>
            <a:xfrm>
              <a:off x="3071802" y="1071546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43240" y="1214422"/>
              <a:ext cx="5786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8. </a:t>
              </a:r>
              <a:r>
                <a:rPr lang="ko-KR" altLang="en-US" dirty="0" smtClean="0"/>
                <a:t>주일 미군의 독도 폭격훈련구역 지정은 일본의 독도 영유권을 인정한 증거다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4282" y="2643182"/>
            <a:ext cx="5500726" cy="2500330"/>
            <a:chOff x="2571736" y="2000240"/>
            <a:chExt cx="5500726" cy="2500330"/>
          </a:xfrm>
        </p:grpSpPr>
        <p:sp>
          <p:nvSpPr>
            <p:cNvPr id="6" name="직사각형 5"/>
            <p:cNvSpPr/>
            <p:nvPr/>
          </p:nvSpPr>
          <p:spPr>
            <a:xfrm>
              <a:off x="2571736" y="2000240"/>
              <a:ext cx="5500726" cy="2500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71736" y="2428868"/>
              <a:ext cx="550069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u="sng" dirty="0" smtClean="0">
                  <a:solidFill>
                    <a:srgbClr val="FF0000"/>
                  </a:solidFill>
                </a:rPr>
                <a:t>미 공군 폭격훈련구역 </a:t>
              </a:r>
              <a:r>
                <a:rPr lang="ko-KR" altLang="en-US" b="1" u="sng" dirty="0" err="1" smtClean="0">
                  <a:solidFill>
                    <a:srgbClr val="FF0000"/>
                  </a:solidFill>
                </a:rPr>
                <a:t>지정후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 한국 항의로 인해 즉시 해제되었다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</a:t>
              </a:r>
              <a:endParaRPr lang="ko-KR" altLang="en-US" b="1" u="sng" dirty="0" smtClean="0">
                <a:solidFill>
                  <a:srgbClr val="FF0000"/>
                </a:solidFill>
              </a:endParaRPr>
            </a:p>
            <a:p>
              <a:r>
                <a:rPr lang="ko-KR" altLang="en-US" dirty="0" smtClean="0"/>
                <a:t>독도에서 조업 중이던 한국 어민들이 많은 피해를 입었음에도 불구하고 독도를 미군의 폭격훈련구역으로 지정하고 폭격훈련을 하도록 유도했다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43248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14282" y="1000108"/>
            <a:ext cx="5953167" cy="857256"/>
            <a:chOff x="214282" y="1000108"/>
            <a:chExt cx="5953167" cy="857256"/>
          </a:xfrm>
        </p:grpSpPr>
        <p:sp>
          <p:nvSpPr>
            <p:cNvPr id="4" name="직사각형 3"/>
            <p:cNvSpPr/>
            <p:nvPr/>
          </p:nvSpPr>
          <p:spPr>
            <a:xfrm>
              <a:off x="214282" y="1000108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095" y="1219183"/>
              <a:ext cx="592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9.</a:t>
              </a:r>
              <a:r>
                <a:rPr lang="ko-KR" altLang="en-US" dirty="0" smtClean="0"/>
                <a:t>한국은 현재 독도를 불법으로 점거하고 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714612" y="3000372"/>
            <a:ext cx="6215106" cy="2000264"/>
            <a:chOff x="2714612" y="3000372"/>
            <a:chExt cx="6215106" cy="2000264"/>
          </a:xfrm>
        </p:grpSpPr>
        <p:sp>
          <p:nvSpPr>
            <p:cNvPr id="6" name="직사각형 5"/>
            <p:cNvSpPr/>
            <p:nvPr/>
          </p:nvSpPr>
          <p:spPr>
            <a:xfrm>
              <a:off x="2714612" y="3000372"/>
              <a:ext cx="6143668" cy="20002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714612" y="3286124"/>
              <a:ext cx="621510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현재 독도의 행정구역은 경상북도 울릉군 </a:t>
              </a:r>
              <a:r>
                <a:rPr lang="ko-KR" altLang="en-US" dirty="0" err="1" smtClean="0"/>
                <a:t>을릉읍</a:t>
              </a:r>
              <a:r>
                <a:rPr lang="ko-KR" altLang="en-US" dirty="0" smtClean="0"/>
                <a:t> 독도리 </a:t>
              </a:r>
              <a:r>
                <a:rPr lang="en-US" altLang="ko-KR" dirty="0" smtClean="0"/>
                <a:t>1~96</a:t>
              </a:r>
              <a:r>
                <a:rPr lang="ko-KR" altLang="en-US" dirty="0" smtClean="0"/>
                <a:t>번지로 되어 있으며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한국의 경찰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공무원 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주민 </a:t>
              </a:r>
              <a:r>
                <a:rPr lang="en-US" altLang="ko-KR" dirty="0" smtClean="0"/>
                <a:t>40</a:t>
              </a:r>
              <a:r>
                <a:rPr lang="ko-KR" altLang="en-US" dirty="0" smtClean="0"/>
                <a:t>여명이 상주하고 있다</a:t>
              </a:r>
              <a:r>
                <a:rPr lang="en-US" altLang="ko-KR" dirty="0" smtClean="0"/>
                <a:t>. </a:t>
              </a:r>
              <a:endParaRPr lang="ko-KR" altLang="en-US" dirty="0" smtClean="0"/>
            </a:p>
            <a:p>
              <a:r>
                <a:rPr lang="ko-KR" altLang="en-US" dirty="0" smtClean="0"/>
                <a:t>따라서 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일본 정부의 주장은 명실상부한 한국의 영토주권을 위협하는 일방적인 행위에 불과하다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</a:t>
              </a:r>
              <a:endParaRPr lang="ko-KR" altLang="en-US" b="1" u="sn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214282" y="785794"/>
            <a:ext cx="5929354" cy="857256"/>
            <a:chOff x="214282" y="785794"/>
            <a:chExt cx="5929354" cy="857256"/>
          </a:xfrm>
        </p:grpSpPr>
        <p:sp>
          <p:nvSpPr>
            <p:cNvPr id="4" name="직사각형 3"/>
            <p:cNvSpPr/>
            <p:nvPr/>
          </p:nvSpPr>
          <p:spPr>
            <a:xfrm>
              <a:off x="214282" y="785794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928670"/>
              <a:ext cx="5786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10. </a:t>
              </a:r>
              <a:r>
                <a:rPr lang="ko-KR" altLang="en-US" dirty="0" smtClean="0"/>
                <a:t>독도의 영유권문제는 국제사법 재판소에서 </a:t>
              </a:r>
              <a:r>
                <a:rPr lang="ko-KR" altLang="en-US" dirty="0" err="1" smtClean="0"/>
                <a:t>해결해야한다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428860" y="2786058"/>
            <a:ext cx="5929354" cy="1928826"/>
            <a:chOff x="2428860" y="2786058"/>
            <a:chExt cx="5929354" cy="1928826"/>
          </a:xfrm>
        </p:grpSpPr>
        <p:sp>
          <p:nvSpPr>
            <p:cNvPr id="6" name="직사각형 5"/>
            <p:cNvSpPr/>
            <p:nvPr/>
          </p:nvSpPr>
          <p:spPr>
            <a:xfrm>
              <a:off x="2428860" y="2786058"/>
              <a:ext cx="5929354" cy="19288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00298" y="3071810"/>
              <a:ext cx="585791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u="sng" dirty="0" smtClean="0">
                  <a:solidFill>
                    <a:srgbClr val="FF0000"/>
                  </a:solidFill>
                </a:rPr>
                <a:t>독도는 명백한 한국영토로서 국제사법재판소 회부 불필요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</a:t>
              </a:r>
              <a:endParaRPr lang="ko-KR" altLang="en-US" b="1" u="sng" dirty="0" smtClean="0">
                <a:solidFill>
                  <a:srgbClr val="FF0000"/>
                </a:solidFill>
              </a:endParaRPr>
            </a:p>
            <a:p>
              <a:r>
                <a:rPr lang="ko-KR" altLang="en-US" dirty="0" smtClean="0"/>
                <a:t>독도는 일본의 영토침탈 전쟁인 러일전쟁 중에 침탈당했다가 되찾은 명백한 대한민국의 영토로 국제 사법재판소에 회부할 어떠한 이유도 없다</a:t>
              </a:r>
              <a:r>
                <a:rPr lang="en-US" altLang="ko-KR" dirty="0" smtClean="0"/>
                <a:t>.</a:t>
              </a:r>
              <a:endParaRPr lang="ko-KR" altLang="en-US" dirty="0" smtClean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ans\Desktop\독도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각형 4"/>
          <p:cNvSpPr/>
          <p:nvPr/>
        </p:nvSpPr>
        <p:spPr>
          <a:xfrm rot="901742">
            <a:off x="14929" y="728162"/>
            <a:ext cx="3228191" cy="648072"/>
          </a:xfrm>
          <a:prstGeom prst="homePlate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Trajan Pro" pitchFamily="18" charset="0"/>
                <a:ea typeface="-윤고딕350" pitchFamily="18" charset="-127"/>
                <a:cs typeface="Segoe UI Semibold" pitchFamily="34" charset="0"/>
              </a:rPr>
              <a:t>Chapter 2.</a:t>
            </a:r>
            <a:endParaRPr lang="ko-KR" altLang="en-US" sz="3200" dirty="0">
              <a:solidFill>
                <a:schemeClr val="tx1"/>
              </a:solidFill>
              <a:latin typeface="Trajan Pro" pitchFamily="18" charset="0"/>
              <a:ea typeface="-윤고딕350" pitchFamily="18" charset="-127"/>
              <a:cs typeface="Segoe UI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78592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rgbClr val="002060"/>
                </a:solidFill>
              </a:rPr>
              <a:t>작은 바위섬에 지나지 않는 독도 독도를  노리는 이유는</a:t>
            </a:r>
            <a:r>
              <a:rPr lang="en-US" altLang="ko-KR" sz="4000" b="1" dirty="0" smtClean="0">
                <a:solidFill>
                  <a:srgbClr val="002060"/>
                </a:solidFill>
              </a:rPr>
              <a:t>?</a:t>
            </a:r>
            <a:endParaRPr lang="ko-KR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063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경제적 가치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5500726" cy="542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1714488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독도근해는 청정수역이며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관광 및 해저 지하자원 개발 등 그 가치가 크다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독도 연안어장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대화퇴어장 울릉도와 독도의 주변 바다는 한류와 난류가 교차하는 곳으로 연안어장과 대화퇴어장이 형성되어 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미래에너지 자원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2984"/>
            <a:ext cx="40719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38576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 </a:t>
            </a:r>
            <a:r>
              <a:rPr lang="ko-KR" altLang="en-US" u="sng" dirty="0" smtClean="0">
                <a:solidFill>
                  <a:srgbClr val="FF0000"/>
                </a:solidFill>
              </a:rPr>
              <a:t>메탄이 주성분인 천연가스가 얼음처럼 고체화된 상태로서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기존 천연가스의 매장량보다 수십 배 많은데다가 그 자체가 훌륭한 에너지 자원이면서도 석유자원이 묻혀 있는지를 알려주는 지시자원 이라고 한다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grpSp>
        <p:nvGrpSpPr>
          <p:cNvPr id="10" name="그룹 9"/>
          <p:cNvGrpSpPr/>
          <p:nvPr/>
        </p:nvGrpSpPr>
        <p:grpSpPr>
          <a:xfrm>
            <a:off x="642910" y="2071678"/>
            <a:ext cx="2786082" cy="584775"/>
            <a:chOff x="642910" y="2071678"/>
            <a:chExt cx="2786082" cy="584775"/>
          </a:xfrm>
        </p:grpSpPr>
        <p:sp>
          <p:nvSpPr>
            <p:cNvPr id="7" name="직사각형 6"/>
            <p:cNvSpPr/>
            <p:nvPr/>
          </p:nvSpPr>
          <p:spPr>
            <a:xfrm>
              <a:off x="714348" y="2071678"/>
              <a:ext cx="2571768" cy="5715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910" y="2071678"/>
              <a:ext cx="2786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 smtClean="0">
                  <a:solidFill>
                    <a:srgbClr val="FF0000"/>
                  </a:solidFill>
                </a:rPr>
                <a:t>하이드레이트</a:t>
              </a:r>
              <a:endParaRPr lang="ko-KR" altLang="en-US" sz="3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해양과학적  생태적 가치</a:t>
            </a:r>
            <a:endParaRPr lang="ko-KR" alt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85720" y="1071546"/>
            <a:ext cx="3357586" cy="1857388"/>
            <a:chOff x="285720" y="1071546"/>
            <a:chExt cx="3357586" cy="1857388"/>
          </a:xfrm>
        </p:grpSpPr>
        <p:sp>
          <p:nvSpPr>
            <p:cNvPr id="4" name="오른쪽 화살표 3"/>
            <p:cNvSpPr/>
            <p:nvPr/>
          </p:nvSpPr>
          <p:spPr>
            <a:xfrm>
              <a:off x="285720" y="1071546"/>
              <a:ext cx="3357586" cy="1857388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20" y="1643050"/>
              <a:ext cx="321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플랑크톤이 풍부하여 회유성 어족이 풍부</a:t>
              </a:r>
              <a:endParaRPr lang="ko-KR" alt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4558305" cy="45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그룹 12"/>
          <p:cNvGrpSpPr/>
          <p:nvPr/>
        </p:nvGrpSpPr>
        <p:grpSpPr>
          <a:xfrm>
            <a:off x="285720" y="2857496"/>
            <a:ext cx="3357586" cy="1857388"/>
            <a:chOff x="285720" y="2857496"/>
            <a:chExt cx="3357586" cy="1857388"/>
          </a:xfrm>
        </p:grpSpPr>
        <p:sp>
          <p:nvSpPr>
            <p:cNvPr id="8" name="오른쪽 화살표 7"/>
            <p:cNvSpPr/>
            <p:nvPr/>
          </p:nvSpPr>
          <p:spPr>
            <a:xfrm>
              <a:off x="285720" y="2857496"/>
              <a:ext cx="3357586" cy="1857388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3357562"/>
              <a:ext cx="3143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독도는 해저화산의 진화과정을 한눈에 알아볼 수 있는 중요한 지형</a:t>
              </a:r>
              <a:endParaRPr lang="ko-KR" altLang="en-US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85720" y="4643446"/>
            <a:ext cx="3357586" cy="1857388"/>
            <a:chOff x="285720" y="4643446"/>
            <a:chExt cx="3357586" cy="1857388"/>
          </a:xfrm>
        </p:grpSpPr>
        <p:sp>
          <p:nvSpPr>
            <p:cNvPr id="10" name="오른쪽 화살표 9"/>
            <p:cNvSpPr/>
            <p:nvPr/>
          </p:nvSpPr>
          <p:spPr>
            <a:xfrm>
              <a:off x="285720" y="4643446"/>
              <a:ext cx="3357586" cy="1857388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20" y="5357826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독도는 약 </a:t>
              </a:r>
              <a:r>
                <a:rPr lang="en-US" altLang="ko-KR" dirty="0" smtClean="0"/>
                <a:t>50~60</a:t>
              </a:r>
              <a:r>
                <a:rPr lang="ko-KR" altLang="en-US" dirty="0" err="1" smtClean="0"/>
                <a:t>종식물자생</a:t>
              </a:r>
              <a:endParaRPr lang="ko-KR" alt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C:\Users\beans\Desktop\독도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각형 4"/>
          <p:cNvSpPr/>
          <p:nvPr/>
        </p:nvSpPr>
        <p:spPr>
          <a:xfrm rot="512889">
            <a:off x="14928" y="871040"/>
            <a:ext cx="3228191" cy="648072"/>
          </a:xfrm>
          <a:prstGeom prst="homePlate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Trajan Pro" pitchFamily="18" charset="0"/>
                <a:ea typeface="-윤고딕350" pitchFamily="18" charset="-127"/>
                <a:cs typeface="Segoe UI Semibold" pitchFamily="34" charset="0"/>
              </a:rPr>
              <a:t>Chapter 3.</a:t>
            </a:r>
            <a:endParaRPr lang="ko-KR" altLang="en-US" sz="3200" dirty="0">
              <a:solidFill>
                <a:schemeClr val="tx1"/>
              </a:solidFill>
              <a:latin typeface="Trajan Pro" pitchFamily="18" charset="0"/>
              <a:ea typeface="-윤고딕350" pitchFamily="18" charset="-127"/>
              <a:cs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07167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002060"/>
                </a:solidFill>
              </a:rPr>
              <a:t>일본은 왜</a:t>
            </a:r>
            <a:r>
              <a:rPr lang="en-US" altLang="ko-KR" sz="4800" b="1" dirty="0" smtClean="0">
                <a:solidFill>
                  <a:srgbClr val="002060"/>
                </a:solidFill>
              </a:rPr>
              <a:t>? </a:t>
            </a:r>
            <a:r>
              <a:rPr lang="ko-KR" altLang="en-US" sz="4800" b="1" dirty="0" smtClean="0">
                <a:solidFill>
                  <a:srgbClr val="002060"/>
                </a:solidFill>
              </a:rPr>
              <a:t>사법재판소에 독도를 제소하려는가</a:t>
            </a:r>
            <a:r>
              <a:rPr lang="en-US" altLang="ko-KR" sz="4800" b="1" dirty="0" smtClean="0">
                <a:solidFill>
                  <a:srgbClr val="002060"/>
                </a:solidFill>
              </a:rPr>
              <a:t>?</a:t>
            </a:r>
            <a:endParaRPr lang="ko-KR" alt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ans\Desktop\독도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786182" y="714356"/>
            <a:ext cx="105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목차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19159" y="1714488"/>
            <a:ext cx="6506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일본의 거짓주장의 배경과 우리의 반박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9576" y="2643182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작은 바위섬 에 지나지 않는 독도를 노리는 이유는</a:t>
            </a:r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3348" y="3500438"/>
            <a:ext cx="894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일본은 왜</a:t>
            </a:r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사법재판소에 독도를 제소 하려고 하는지</a:t>
            </a:r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45589" y="4261177"/>
            <a:ext cx="2618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국제적인 여론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79712" y="1241824"/>
            <a:ext cx="4644000" cy="25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3000">
                <a:srgbClr val="00206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366951" y="5000636"/>
            <a:ext cx="435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독도 어떻게 지켜야  하나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885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국제사법재판소에 단독제소</a:t>
            </a:r>
            <a:endParaRPr lang="ko-KR" altLang="en-US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51339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1071538" y="450057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아베</a:t>
            </a:r>
            <a:r>
              <a:rPr lang="ko-KR" altLang="en-US" dirty="0" smtClean="0"/>
              <a:t> 총리는 참의원 본회의 답변을 통해 독도 영유권 문제를 일본이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b="1" u="sng" dirty="0" smtClean="0">
                <a:solidFill>
                  <a:srgbClr val="FF0000"/>
                </a:solidFill>
              </a:rPr>
              <a:t>"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국제사법재판소에 </a:t>
            </a:r>
            <a:r>
              <a:rPr lang="ko-KR" altLang="en-US" b="1" u="sng" dirty="0" err="1" smtClean="0">
                <a:solidFill>
                  <a:srgbClr val="FF0000"/>
                </a:solidFill>
              </a:rPr>
              <a:t>단독제소하는</a:t>
            </a:r>
            <a:r>
              <a:rPr lang="ko-KR" altLang="en-US" b="1" u="sng" dirty="0" smtClean="0">
                <a:solidFill>
                  <a:srgbClr val="FF0000"/>
                </a:solidFill>
              </a:rPr>
              <a:t> 것도 포함해 검토</a:t>
            </a:r>
            <a:r>
              <a:rPr lang="en-US" altLang="ko-KR" b="1" u="sng" dirty="0" smtClean="0">
                <a:solidFill>
                  <a:srgbClr val="FF0000"/>
                </a:solidFill>
              </a:rPr>
              <a:t>,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준비 중</a:t>
            </a:r>
            <a:r>
              <a:rPr lang="en-US" altLang="ko-KR" b="1" u="sng" dirty="0" smtClean="0">
                <a:solidFill>
                  <a:srgbClr val="FF0000"/>
                </a:solidFill>
              </a:rPr>
              <a:t>"</a:t>
            </a:r>
            <a:r>
              <a:rPr lang="ko-KR" altLang="en-US" dirty="0" smtClean="0"/>
              <a:t>이라면서 </a:t>
            </a:r>
            <a:r>
              <a:rPr lang="en-US" altLang="ko-KR" dirty="0" smtClean="0"/>
              <a:t>"</a:t>
            </a:r>
            <a:r>
              <a:rPr lang="ko-KR" altLang="en-US" dirty="0" smtClean="0"/>
              <a:t>여러 정세를 종합적으로 판단해 적절히 대응해 나가겠다</a:t>
            </a:r>
            <a:r>
              <a:rPr lang="en-US" altLang="ko-KR" dirty="0" smtClean="0"/>
              <a:t>"</a:t>
            </a:r>
            <a:r>
              <a:rPr lang="ko-KR" altLang="en-US" dirty="0" smtClean="0"/>
              <a:t>고 말했습니다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국제사법재판소</a:t>
            </a:r>
            <a:endParaRPr lang="ko-KR" altLang="en-US" dirty="0"/>
          </a:p>
        </p:txBody>
      </p:sp>
      <p:pic>
        <p:nvPicPr>
          <p:cNvPr id="21506" name="Picture 2" descr="http://imgnews.naver.com/image/081/2010/05/18/1274121193.696632_SSI_20100517183006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857916" cy="3088699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71538" y="4357694"/>
          <a:ext cx="7000924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0462"/>
                <a:gridCol w="350046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설립일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1945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설립목적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국가 간  분쟁의 </a:t>
                      </a:r>
                      <a:r>
                        <a:rPr lang="ko-KR" altLang="en-US" dirty="0" err="1" smtClean="0"/>
                        <a:t>법적해결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주요활동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업무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국제법에 따른 국가 간 분쟁해결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소재지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네덜란드 </a:t>
                      </a:r>
                      <a:r>
                        <a:rPr lang="ko-KR" altLang="en-US" dirty="0" err="1" smtClean="0"/>
                        <a:t>헤이그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규모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</a:t>
                      </a:r>
                      <a:r>
                        <a:rPr lang="ko-KR" altLang="en-US" dirty="0" smtClean="0"/>
                        <a:t>명의 재판관으로 구성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9308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국제연합 국제사법재판소의 재판절차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214282" y="785794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229600" cy="830997"/>
          </a:xfrm>
        </p:spPr>
        <p:txBody>
          <a:bodyPr/>
          <a:lstStyle/>
          <a:p>
            <a:r>
              <a:rPr lang="ko-KR" altLang="en-US" dirty="0" smtClean="0"/>
              <a:t>양국의 쟁점</a:t>
            </a:r>
            <a:r>
              <a:rPr lang="en-US" altLang="ko-KR" dirty="0" smtClean="0"/>
              <a:t>1.</a:t>
            </a:r>
            <a:r>
              <a:rPr lang="ko-KR" altLang="en-US" dirty="0" smtClean="0"/>
              <a:t>독도를 무주지로 영토를 편입한 일본  </a:t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357430"/>
            <a:ext cx="3868928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2000240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고종황제가 발령한 대한제국칙령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143372" y="257174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"</a:t>
            </a:r>
            <a:r>
              <a:rPr lang="ko-KR" altLang="en-US" dirty="0" smtClean="0"/>
              <a:t>울릉도를 </a:t>
            </a:r>
            <a:r>
              <a:rPr lang="ko-KR" altLang="en-US" dirty="0" err="1" smtClean="0"/>
              <a:t>울도라</a:t>
            </a:r>
            <a:r>
              <a:rPr lang="ko-KR" altLang="en-US" dirty="0" smtClean="0"/>
              <a:t> 개칭하여 강원도에 부속하고 도감을 군수로 개정하여 관제 중에 편입하고 </a:t>
            </a:r>
            <a:r>
              <a:rPr lang="ko-KR" altLang="en-US" dirty="0" err="1" smtClean="0"/>
              <a:t>군등은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등으로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군청 위치는 </a:t>
            </a:r>
            <a:r>
              <a:rPr lang="ko-KR" altLang="en-US" dirty="0" err="1" smtClean="0"/>
              <a:t>태하동으로</a:t>
            </a:r>
            <a:r>
              <a:rPr lang="ko-KR" altLang="en-US" dirty="0" smtClean="0"/>
              <a:t> 정하고 구역은 울릉전도와 죽도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석도를</a:t>
            </a:r>
            <a:r>
              <a:rPr lang="ko-KR" altLang="en-US" dirty="0" smtClean="0"/>
              <a:t> 관할할 것</a:t>
            </a:r>
            <a:r>
              <a:rPr lang="en-US" altLang="ko-KR" dirty="0" smtClean="0"/>
              <a:t>"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214810" y="2500306"/>
            <a:ext cx="4500594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쟁점</a:t>
            </a:r>
            <a:r>
              <a:rPr lang="en-US" altLang="ko-KR" dirty="0" smtClean="0"/>
              <a:t>2.</a:t>
            </a:r>
            <a:r>
              <a:rPr lang="ko-KR" altLang="en-US" dirty="0" smtClean="0"/>
              <a:t>샌프란시스코 강화조약에서 독도가 명기되지 </a:t>
            </a:r>
            <a:r>
              <a:rPr lang="ko-KR" altLang="en-US" dirty="0" err="1" smtClean="0"/>
              <a:t>않은것</a:t>
            </a:r>
            <a:endParaRPr lang="ko-KR" altLang="en-US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357718" cy="49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43504" y="242886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</a:rPr>
              <a:t>연합국은 일본의 독도 영유권을 암묵적으로 승인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쟁점</a:t>
            </a:r>
            <a:r>
              <a:rPr lang="en-US" altLang="ko-KR" dirty="0" smtClean="0"/>
              <a:t>3. </a:t>
            </a:r>
            <a:r>
              <a:rPr lang="ko-KR" altLang="en-US" dirty="0" smtClean="0"/>
              <a:t>독도의 실효적 노력</a:t>
            </a:r>
            <a:endParaRPr lang="ko-KR" alt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2844" y="1428736"/>
          <a:ext cx="8786874" cy="4431510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62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한국의 실효적인 노력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일본의 실효적인 노력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1.1952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 평화선 설정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독도 포함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1.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일본 순시선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1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년에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100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회 정도 한국 영해 </a:t>
                      </a:r>
                      <a:r>
                        <a:rPr lang="ko-KR" altLang="en-US" sz="1400" b="1" baseline="0" dirty="0" err="1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앞까지와서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 순시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2. 1954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 독도 무인등대 설치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2.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시마네현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 청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1945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 패전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이ㅣ후에도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 독도를 관리해 왔음을 증거로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남기려함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3.1981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 헬리콥터 이착륙 시설 설치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3.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현재도 </a:t>
                      </a:r>
                      <a:r>
                        <a:rPr lang="ko-KR" altLang="en-US" sz="1400" b="1" baseline="0" dirty="0" err="1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시마네현은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 독도에 대한 어업 허가를 내주고 있다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.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4.1993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 레이더 기지 설치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4.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독도 인광 채굴권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7000"/>
                      </a:schemeClr>
                    </a:solidFill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  <a:ea typeface="DFKai-SB" pitchFamily="65" charset="-120"/>
                        </a:rPr>
                        <a:t>5.1998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DFKai-SB" pitchFamily="65" charset="-120"/>
                        </a:rPr>
                        <a:t>년 유인등대 설치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DFKai-SB" pitchFamily="65" charset="-12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6.2005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년 독도의 달 지정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바탕"/>
                        </a:rPr>
                        <a:t>조례안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 가결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1428736"/>
            <a:ext cx="8786874" cy="442915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일본이 국제사법재판소에 독도를 재소하려는 이유는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1476350" y="1000108"/>
            <a:ext cx="6305823" cy="1000132"/>
            <a:chOff x="857224" y="1000108"/>
            <a:chExt cx="5929354" cy="100013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직사각형 5"/>
            <p:cNvSpPr/>
            <p:nvPr/>
          </p:nvSpPr>
          <p:spPr>
            <a:xfrm>
              <a:off x="857224" y="1000108"/>
              <a:ext cx="5929354" cy="1000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4862" y="1252522"/>
              <a:ext cx="55721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/>
                <a:t>독도를 분쟁 지역으로 만들어라</a:t>
              </a:r>
              <a:endParaRPr lang="ko-KR" altLang="en-US" sz="2400" b="1" dirty="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490939" y="4395798"/>
            <a:ext cx="6376734" cy="1000132"/>
            <a:chOff x="1481414" y="4395798"/>
            <a:chExt cx="6376734" cy="1000132"/>
          </a:xfrm>
          <a:solidFill>
            <a:srgbClr val="7030A0"/>
          </a:solidFill>
        </p:grpSpPr>
        <p:sp>
          <p:nvSpPr>
            <p:cNvPr id="15" name="직사각형 14"/>
            <p:cNvSpPr/>
            <p:nvPr/>
          </p:nvSpPr>
          <p:spPr>
            <a:xfrm>
              <a:off x="1481414" y="4395798"/>
              <a:ext cx="6305823" cy="1000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788" y="4652973"/>
              <a:ext cx="63103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/>
                <a:t>국제사법 재판소보다 더 무서운 유엔 해양법</a:t>
              </a:r>
              <a:endParaRPr lang="ko-KR" altLang="en-US" sz="2400" b="1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543029" y="2643182"/>
            <a:ext cx="6410373" cy="1000132"/>
            <a:chOff x="928662" y="2285992"/>
            <a:chExt cx="6000792" cy="100013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" name="직사각형 16"/>
            <p:cNvSpPr/>
            <p:nvPr/>
          </p:nvSpPr>
          <p:spPr>
            <a:xfrm>
              <a:off x="928663" y="2285992"/>
              <a:ext cx="5866447" cy="1000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8662" y="2571744"/>
              <a:ext cx="6000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/>
                <a:t>독도를 먼저 국제사법재판소로 끌고 가라</a:t>
              </a:r>
              <a:endParaRPr lang="ko-KR" altLang="en-US" sz="24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우리가 응하지 </a:t>
            </a:r>
            <a:r>
              <a:rPr lang="ko-KR" altLang="en-US" dirty="0" err="1" smtClean="0"/>
              <a:t>말아야하는</a:t>
            </a:r>
            <a:r>
              <a:rPr lang="ko-KR" altLang="en-US" dirty="0" smtClean="0"/>
              <a:t> 이유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76350" y="1000108"/>
            <a:ext cx="6305823" cy="1000132"/>
            <a:chOff x="857224" y="1000108"/>
            <a:chExt cx="5929354" cy="1000132"/>
          </a:xfrm>
        </p:grpSpPr>
        <p:sp>
          <p:nvSpPr>
            <p:cNvPr id="6" name="직사각형 5"/>
            <p:cNvSpPr/>
            <p:nvPr/>
          </p:nvSpPr>
          <p:spPr>
            <a:xfrm>
              <a:off x="857224" y="1000108"/>
              <a:ext cx="5929354" cy="1000132"/>
            </a:xfrm>
            <a:prstGeom prst="rect">
              <a:avLst/>
            </a:prstGeom>
            <a:noFill/>
            <a:ln w="76200" cmpd="sng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3964" y="1142984"/>
              <a:ext cx="5572164" cy="830997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/>
                <a:t>독도를 점유하고 있는 한국의 입장에서는 </a:t>
              </a:r>
              <a:r>
                <a:rPr lang="en-US" altLang="ko-KR" sz="2400" dirty="0" smtClean="0"/>
                <a:t>ICJ</a:t>
              </a:r>
              <a:r>
                <a:rPr lang="ko-KR" altLang="en-US" sz="2400" dirty="0" smtClean="0"/>
                <a:t>에서 재판을 받을 이유가 없다</a:t>
              </a:r>
              <a:r>
                <a:rPr lang="en-US" altLang="ko-KR" sz="2400" dirty="0" smtClean="0"/>
                <a:t>.</a:t>
              </a:r>
              <a:endParaRPr lang="ko-KR" altLang="en-US" sz="2400" dirty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480887" y="2214554"/>
            <a:ext cx="6305823" cy="1271767"/>
            <a:chOff x="1480887" y="2214554"/>
            <a:chExt cx="6305823" cy="1271767"/>
          </a:xfrm>
        </p:grpSpPr>
        <p:sp>
          <p:nvSpPr>
            <p:cNvPr id="8" name="직사각형 7"/>
            <p:cNvSpPr/>
            <p:nvPr/>
          </p:nvSpPr>
          <p:spPr>
            <a:xfrm>
              <a:off x="1500166" y="2285992"/>
              <a:ext cx="6286544" cy="1200329"/>
            </a:xfrm>
            <a:prstGeom prst="rect">
              <a:avLst/>
            </a:prstGeom>
            <a:ln w="7620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/>
                <a:t>국가의 주권의 핵심인 영토의 운명을 그들의 손에 맡긴다는 것 자체가 있을 수 없는 일이다</a:t>
              </a:r>
              <a:r>
                <a:rPr lang="en-US" altLang="ko-KR" sz="2400" dirty="0" smtClean="0"/>
                <a:t>.</a:t>
              </a:r>
              <a:endParaRPr lang="ko-KR" altLang="en-US" sz="2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480887" y="2214554"/>
              <a:ext cx="6305823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500166" y="3643314"/>
            <a:ext cx="6429420" cy="1285884"/>
            <a:chOff x="1500166" y="3643314"/>
            <a:chExt cx="6429420" cy="1285884"/>
          </a:xfrm>
        </p:grpSpPr>
        <p:sp>
          <p:nvSpPr>
            <p:cNvPr id="12" name="직사각형 11"/>
            <p:cNvSpPr/>
            <p:nvPr/>
          </p:nvSpPr>
          <p:spPr>
            <a:xfrm>
              <a:off x="1500166" y="3643314"/>
              <a:ext cx="6305823" cy="1285884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500166" y="3714752"/>
              <a:ext cx="64294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/>
                <a:t>세계적으로도 영토 분쟁 대상지역을 점유하고 있는 국가들이 특별한 사정 없이 소송에 응하는 경우는 거의 없다</a:t>
              </a:r>
              <a:r>
                <a:rPr lang="en-US" altLang="ko-KR" sz="2400" dirty="0" smtClean="0"/>
                <a:t>.</a:t>
              </a:r>
              <a:endParaRPr lang="ko-KR" altLang="en-US" sz="2400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462066" y="5214950"/>
            <a:ext cx="6429420" cy="1285884"/>
            <a:chOff x="1462066" y="5214950"/>
            <a:chExt cx="6429420" cy="1285884"/>
          </a:xfrm>
        </p:grpSpPr>
        <p:sp>
          <p:nvSpPr>
            <p:cNvPr id="14" name="직사각형 13"/>
            <p:cNvSpPr/>
            <p:nvPr/>
          </p:nvSpPr>
          <p:spPr>
            <a:xfrm>
              <a:off x="1462066" y="5286388"/>
              <a:ext cx="64294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/>
                <a:t>국제법은 여전히 제국주의 시대의 다른 나라에 대한 침탈이나 식민지 지배를 합법이라고 정당화하는 경향이 있다</a:t>
              </a:r>
              <a:r>
                <a:rPr lang="en-US" altLang="ko-KR" sz="2400" dirty="0" smtClean="0"/>
                <a:t>.</a:t>
              </a:r>
              <a:endParaRPr lang="ko-KR" altLang="en-US" sz="24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500166" y="5214950"/>
              <a:ext cx="6305823" cy="1285884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외교법률자문관 정민재 판사의 주장</a:t>
            </a:r>
            <a:endParaRPr lang="ko-KR" altLang="en-US" dirty="0"/>
          </a:p>
        </p:txBody>
      </p:sp>
      <p:pic>
        <p:nvPicPr>
          <p:cNvPr id="4" name="내용 개체 틀 3" descr="정재민판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071834" cy="4786346"/>
          </a:xfr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000496" y="928670"/>
            <a:ext cx="4330824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sng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국제사법재판소 가지 않으면 독도 빼앗기지 않아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/>
            </a:r>
            <a:b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</a:b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/>
            </a:r>
            <a:b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</a:b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∙  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"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일본이 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'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독도는 일본 땅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'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이라는 홍보를 통해서 노리는 것은 독도를 분쟁지역화해서 한국을 재판으로 끌어내는 것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" </a:t>
            </a:r>
            <a:b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</a:b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/>
            </a:r>
            <a:b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</a:b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∙ 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“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한국이 독도를 관할하고 있는 이 상태로 시간이 많이 흐르면 법적 안정성 측면에서 한국은 보다 유리해지고 일본은 보다 초조해진다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”</a:t>
            </a:r>
            <a:b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</a:b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/>
            </a:r>
            <a:b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</a:b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∙ 일본이 독도 영유권을 주장할 때 제시하는 주요 근거인 대일강화조약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(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샌프란시스코조약</a:t>
            </a:r>
            <a:r>
              <a:rPr kumimoji="0" lang="en-US" altLang="ko-KR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)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에</a:t>
            </a:r>
            <a:r>
              <a:rPr kumimoji="0" lang="ko-KR" altLang="en-US" i="0" u="none" strike="noStrike" kern="1200" cap="none" spc="0" normalizeH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 </a:t>
            </a:r>
            <a:r>
              <a:rPr kumimoji="0" lang="ko-KR" altLang="en-US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Y견고딕" pitchFamily="18" charset="-127"/>
                <a:cs typeface="+mj-cs"/>
              </a:rPr>
              <a:t>대해서도 비판</a:t>
            </a:r>
            <a:endParaRPr kumimoji="0" lang="ko-KR" altLang="en-US" i="0" u="none" strike="noStrike" kern="1200" cap="none" spc="0" normalizeH="0" baseline="0" noProof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호사카</a:t>
            </a:r>
            <a:r>
              <a:rPr lang="ko-KR" altLang="en-US" dirty="0" smtClean="0"/>
              <a:t> 유지 의 주장</a:t>
            </a:r>
            <a:endParaRPr lang="ko-KR" altLang="en-US" dirty="0"/>
          </a:p>
        </p:txBody>
      </p:sp>
      <p:pic>
        <p:nvPicPr>
          <p:cNvPr id="4" name="내용 개체 틀 8" descr="호사카 교수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3182007" cy="4429156"/>
          </a:xfrm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4429124" y="1000108"/>
            <a:ext cx="4038600" cy="49294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b="1" i="0" u="sng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이젠 감정적 대항보다는  전략적인 고려를 해야 할 때</a:t>
            </a:r>
            <a:endParaRPr kumimoji="0" lang="en-US" altLang="ko-KR" b="1" i="0" u="sng" strike="noStrike" kern="1200" cap="none" spc="0" normalizeH="0" baseline="0" noProof="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∙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“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독도 문제를 국제사법재판소에서 해결하는 방안은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1965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년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 체결된 한일 기본 조약에서 사실상 포기됐다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∙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”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외교통상부를 비롯해 동북아역사재단과 같은 공신력 있는 사이트에 독도 영유권에 관한 한국의 구체적 논거들을 계속 올려야 한다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  <a:endParaRPr kumimoji="0" lang="ko-KR" altLang="en-US" b="1" i="0" u="none" strike="noStrike" kern="1200" cap="none" spc="0" normalizeH="0" baseline="0" noProof="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C:\Users\beans\Desktop\독도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각형 4"/>
          <p:cNvSpPr/>
          <p:nvPr/>
        </p:nvSpPr>
        <p:spPr>
          <a:xfrm rot="903253">
            <a:off x="14929" y="942478"/>
            <a:ext cx="3228191" cy="648072"/>
          </a:xfrm>
          <a:prstGeom prst="homePlate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Trajan Pro" pitchFamily="18" charset="0"/>
                <a:ea typeface="-윤고딕350" pitchFamily="18" charset="-127"/>
                <a:cs typeface="Segoe UI Semibold" pitchFamily="34" charset="0"/>
              </a:rPr>
              <a:t>Chapter 1.</a:t>
            </a:r>
            <a:endParaRPr lang="ko-KR" altLang="en-US" sz="3200" dirty="0">
              <a:solidFill>
                <a:schemeClr val="tx1"/>
              </a:solidFill>
              <a:latin typeface="Trajan Pro" pitchFamily="18" charset="0"/>
              <a:ea typeface="-윤고딕350" pitchFamily="18" charset="-127"/>
              <a:cs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000240"/>
            <a:ext cx="87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srgbClr val="002060"/>
                </a:solidFill>
              </a:rPr>
              <a:t>일본의 거짓주장의 배경과 우리의 반박</a:t>
            </a:r>
            <a:endParaRPr lang="ko-KR" alt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C:\Users\beans\Desktop\독도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각형 4"/>
          <p:cNvSpPr/>
          <p:nvPr/>
        </p:nvSpPr>
        <p:spPr>
          <a:xfrm rot="846815">
            <a:off x="14927" y="728164"/>
            <a:ext cx="3228191" cy="648072"/>
          </a:xfrm>
          <a:prstGeom prst="homePlate">
            <a:avLst/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Trajan Pro" pitchFamily="18" charset="0"/>
                <a:ea typeface="-윤고딕350" pitchFamily="18" charset="-127"/>
                <a:cs typeface="Segoe UI Semibold" pitchFamily="34" charset="0"/>
              </a:rPr>
              <a:t>Chapter 4.</a:t>
            </a:r>
            <a:endParaRPr lang="ko-KR" altLang="en-US" sz="3200" dirty="0">
              <a:solidFill>
                <a:schemeClr val="tx1"/>
              </a:solidFill>
              <a:latin typeface="Trajan Pro" pitchFamily="18" charset="0"/>
              <a:ea typeface="-윤고딕350" pitchFamily="18" charset="-127"/>
              <a:cs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714488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rgbClr val="002060"/>
                </a:solidFill>
              </a:rPr>
              <a:t>국제적인 여론</a:t>
            </a:r>
            <a:endParaRPr lang="ko-KR" altLang="en-US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미국의 반응</a:t>
            </a:r>
            <a:endParaRPr lang="ko-KR" altLang="en-US" dirty="0"/>
          </a:p>
        </p:txBody>
      </p:sp>
      <p:pic>
        <p:nvPicPr>
          <p:cNvPr id="4" name="Picture 2" descr="http://imgnews.naver.com/image/001/2008/07/28/PYH2008072801480001300_P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143403" cy="5000659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572000" y="157161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미국의 입장 수많은 데이터베이스로 인한 오류로 발생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그로 인한 최선의 방침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결국 독도는 </a:t>
            </a:r>
            <a:endParaRPr lang="en-US" altLang="ko-KR" sz="2400" dirty="0" smtClean="0"/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한국 영토로 다시 원상 복구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2400" dirty="0" smtClean="0"/>
              <a:t>하지만 임시 적인 것이라고 밝힘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미국은 중립적인 입장</a:t>
            </a:r>
            <a:endParaRPr lang="en-US" altLang="ko-KR" sz="2400" dirty="0" smtClean="0"/>
          </a:p>
          <a:p>
            <a:endParaRPr lang="en-US" altLang="ko-K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프랑스 반응</a:t>
            </a:r>
            <a:endParaRPr lang="ko-KR" altLang="en-US" dirty="0"/>
          </a:p>
        </p:txBody>
      </p:sp>
      <p:pic>
        <p:nvPicPr>
          <p:cNvPr id="4" name="그림 3" descr="22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4429156" cy="328614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72000" y="12858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프랑스의 언론 자료</a:t>
            </a:r>
            <a:r>
              <a:rPr lang="en-US" altLang="ko-KR" dirty="0" smtClean="0"/>
              <a:t>&gt;</a:t>
            </a:r>
            <a:endParaRPr lang="ko-KR" altLang="en-US" dirty="0" smtClean="0"/>
          </a:p>
          <a:p>
            <a:r>
              <a:rPr lang="ko-KR" altLang="en-US" dirty="0" smtClean="0"/>
              <a:t>게재지　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르피가로</a:t>
            </a:r>
            <a:endParaRPr lang="ko-KR" altLang="en-US" dirty="0" smtClean="0"/>
          </a:p>
          <a:p>
            <a:r>
              <a:rPr lang="ko-KR" altLang="en-US" dirty="0" smtClean="0"/>
              <a:t>제목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한국과 일본 사이의 관계를 마비시키는 섬</a:t>
            </a:r>
          </a:p>
          <a:p>
            <a:r>
              <a:rPr lang="ko-KR" altLang="en-US" dirty="0" smtClean="0"/>
              <a:t>작성자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레지스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아르노</a:t>
            </a:r>
            <a:endParaRPr lang="ko-KR" altLang="en-US" dirty="0" smtClean="0"/>
          </a:p>
          <a:p>
            <a:r>
              <a:rPr lang="ko-KR" altLang="en-US" dirty="0" smtClean="0"/>
              <a:t>게재일 </a:t>
            </a:r>
            <a:r>
              <a:rPr lang="en-US" altLang="ko-KR" dirty="0" smtClean="0"/>
              <a:t>:</a:t>
            </a:r>
            <a:r>
              <a:rPr lang="ko-KR" altLang="en-US" dirty="0" smtClean="0"/>
              <a:t>　</a:t>
            </a:r>
            <a:r>
              <a:rPr lang="en-US" altLang="ko-KR" dirty="0" smtClean="0"/>
              <a:t>2006.04.01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572000" y="3500438"/>
            <a:ext cx="4572000" cy="1571636"/>
            <a:chOff x="4572000" y="3500438"/>
            <a:chExt cx="4572000" cy="1571636"/>
          </a:xfrm>
        </p:grpSpPr>
        <p:sp>
          <p:nvSpPr>
            <p:cNvPr id="7" name="직사각형 6"/>
            <p:cNvSpPr/>
            <p:nvPr/>
          </p:nvSpPr>
          <p:spPr>
            <a:xfrm>
              <a:off x="4572000" y="3500438"/>
              <a:ext cx="4572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/>
                <a:t>프랑스</a:t>
              </a:r>
              <a:r>
                <a:rPr lang="ko-KR" altLang="en-US" dirty="0" smtClean="0"/>
                <a:t> 주요 언론의 독도 관련기사들은 한국이 독도를 실효적으로 지배 </a:t>
              </a:r>
              <a:r>
                <a:rPr lang="ko-KR" altLang="en-US" dirty="0" err="1" smtClean="0"/>
                <a:t>하고있는</a:t>
              </a:r>
              <a:r>
                <a:rPr lang="ko-KR" altLang="en-US" dirty="0" smtClean="0"/>
                <a:t> 것을 자주 알려주고 있고</a:t>
              </a:r>
              <a:r>
                <a:rPr lang="en-US" altLang="ko-KR" dirty="0" smtClean="0"/>
                <a:t>, </a:t>
              </a:r>
              <a:r>
                <a:rPr lang="ko-KR" altLang="en-US" dirty="0" err="1" smtClean="0"/>
                <a:t>몇몇기사는</a:t>
              </a:r>
              <a:r>
                <a:rPr lang="ko-KR" altLang="en-US" dirty="0" smtClean="0"/>
                <a:t> 독도의 위치가 지리적으로도 한국에 더 가깝다는 정보도 소개하고 있다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643438" y="3571876"/>
              <a:ext cx="4500562" cy="15001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영국반응</a:t>
            </a:r>
            <a:endParaRPr lang="ko-KR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857232"/>
            <a:ext cx="55721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142844" y="114298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영국의 언론 자료</a:t>
            </a:r>
            <a:r>
              <a:rPr lang="en-US" altLang="ko-KR" dirty="0" smtClean="0"/>
              <a:t>&gt;</a:t>
            </a:r>
            <a:endParaRPr lang="ko-KR" altLang="en-US" dirty="0" smtClean="0"/>
          </a:p>
          <a:p>
            <a:r>
              <a:rPr lang="ko-KR" altLang="en-US" dirty="0" smtClean="0"/>
              <a:t>게재지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파이낸셜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타임스</a:t>
            </a:r>
            <a:endParaRPr lang="ko-KR" altLang="en-US" dirty="0" smtClean="0"/>
          </a:p>
          <a:p>
            <a:r>
              <a:rPr lang="ko-KR" altLang="en-US" dirty="0" smtClean="0"/>
              <a:t>제목 </a:t>
            </a:r>
            <a:r>
              <a:rPr lang="en-US" altLang="ko-KR" dirty="0" smtClean="0"/>
              <a:t>:</a:t>
            </a:r>
            <a:r>
              <a:rPr lang="ko-KR" altLang="en-US" dirty="0" smtClean="0"/>
              <a:t>　일본과 한국의 해양 분쟁이 격화 되고 있다</a:t>
            </a:r>
            <a:r>
              <a:rPr lang="en-US" altLang="ko-KR" dirty="0" smtClean="0"/>
              <a:t>,</a:t>
            </a:r>
            <a:endParaRPr lang="ko-KR" altLang="en-US" dirty="0" smtClean="0"/>
          </a:p>
          <a:p>
            <a:r>
              <a:rPr lang="ko-KR" altLang="en-US" dirty="0" smtClean="0"/>
              <a:t>작성자 </a:t>
            </a:r>
            <a:r>
              <a:rPr lang="en-US" altLang="ko-KR" dirty="0" smtClean="0"/>
              <a:t>:</a:t>
            </a:r>
            <a:r>
              <a:rPr lang="ko-KR" altLang="en-US" dirty="0" smtClean="0"/>
              <a:t>　안나 파이필드</a:t>
            </a:r>
          </a:p>
          <a:p>
            <a:r>
              <a:rPr lang="ko-KR" altLang="en-US" dirty="0" smtClean="0"/>
              <a:t>게재일 </a:t>
            </a:r>
            <a:r>
              <a:rPr lang="en-US" altLang="ko-KR" dirty="0" smtClean="0"/>
              <a:t>:</a:t>
            </a:r>
            <a:r>
              <a:rPr lang="ko-KR" altLang="en-US" dirty="0" smtClean="0"/>
              <a:t>　</a:t>
            </a:r>
            <a:r>
              <a:rPr lang="en-US" altLang="ko-KR" dirty="0" smtClean="0"/>
              <a:t>2004.04.25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0" y="3071810"/>
            <a:ext cx="3500430" cy="1357322"/>
            <a:chOff x="0" y="3071810"/>
            <a:chExt cx="3500430" cy="1357322"/>
          </a:xfrm>
        </p:grpSpPr>
        <p:sp>
          <p:nvSpPr>
            <p:cNvPr id="7" name="직사각형 6"/>
            <p:cNvSpPr/>
            <p:nvPr/>
          </p:nvSpPr>
          <p:spPr>
            <a:xfrm>
              <a:off x="142844" y="3143248"/>
              <a:ext cx="3286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/>
                <a:t>영국</a:t>
              </a:r>
              <a:r>
                <a:rPr lang="ko-KR" altLang="en-US" dirty="0" smtClean="0"/>
                <a:t>은 신문은 공통적으로 일본의 과거 왜곡과 호도를 지적하고 비판했으며 </a:t>
              </a:r>
              <a:r>
                <a:rPr lang="ko-KR" altLang="en-US" dirty="0" err="1" smtClean="0"/>
                <a:t>일본내</a:t>
              </a:r>
              <a:r>
                <a:rPr lang="ko-KR" altLang="en-US" dirty="0" smtClean="0"/>
                <a:t> 군국주의의 부활을 경계했다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3071810"/>
              <a:ext cx="3500430" cy="13573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</a:t>
            </a:r>
            <a:r>
              <a:rPr lang="en-US" altLang="ko-KR" dirty="0" smtClean="0"/>
              <a:t>ios6 </a:t>
            </a:r>
            <a:r>
              <a:rPr lang="ko-KR" altLang="en-US" dirty="0" smtClean="0"/>
              <a:t>독도는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773625" cy="364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그룹 5"/>
          <p:cNvGrpSpPr/>
          <p:nvPr/>
        </p:nvGrpSpPr>
        <p:grpSpPr>
          <a:xfrm>
            <a:off x="5214942" y="2428868"/>
            <a:ext cx="3786214" cy="1500198"/>
            <a:chOff x="5214942" y="2428868"/>
            <a:chExt cx="3786214" cy="1500198"/>
          </a:xfrm>
        </p:grpSpPr>
        <p:sp>
          <p:nvSpPr>
            <p:cNvPr id="4" name="직사각형 3"/>
            <p:cNvSpPr/>
            <p:nvPr/>
          </p:nvSpPr>
          <p:spPr>
            <a:xfrm>
              <a:off x="5214942" y="2428868"/>
              <a:ext cx="37862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애플의 </a:t>
              </a:r>
              <a:r>
                <a:rPr lang="en-US" altLang="ko-KR" dirty="0" smtClean="0"/>
                <a:t>iOS6</a:t>
              </a:r>
              <a:r>
                <a:rPr lang="ko-KR" altLang="en-US" dirty="0" smtClean="0"/>
                <a:t>에서 독도를 검색하면 찾을 수 없습니다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그러나 ‘竹島</a:t>
              </a:r>
              <a:r>
                <a:rPr lang="en-US" altLang="ko-KR" dirty="0" smtClean="0"/>
                <a:t>(</a:t>
              </a:r>
              <a:r>
                <a:rPr lang="ko-KR" altLang="en-US" dirty="0" err="1" smtClean="0"/>
                <a:t>다케시마</a:t>
              </a:r>
              <a:r>
                <a:rPr lang="en-US" altLang="ko-KR" dirty="0" smtClean="0"/>
                <a:t>)'</a:t>
              </a:r>
              <a:r>
                <a:rPr lang="ko-KR" altLang="en-US" dirty="0" smtClean="0"/>
                <a:t>로 검색하면 대한민국 영토인 독도에 </a:t>
              </a:r>
              <a:r>
                <a:rPr lang="ko-KR" altLang="en-US" dirty="0" err="1" smtClean="0"/>
                <a:t>떡하니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다케시마라는</a:t>
              </a:r>
              <a:r>
                <a:rPr lang="ko-KR" altLang="en-US" dirty="0" smtClean="0"/>
                <a:t> 한자어가 선명하게 나옵니다</a:t>
              </a:r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286380" y="2428868"/>
              <a:ext cx="3643338" cy="15001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박종우 사건으로 알아보는 해외 언론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3099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43123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C:\Users\beans\Desktop\독도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각형 4"/>
          <p:cNvSpPr/>
          <p:nvPr/>
        </p:nvSpPr>
        <p:spPr>
          <a:xfrm rot="670766">
            <a:off x="229211" y="871040"/>
            <a:ext cx="3228191" cy="648072"/>
          </a:xfrm>
          <a:prstGeom prst="homePlate">
            <a:avLst>
              <a:gd name="adj" fmla="val 49610"/>
            </a:avLst>
          </a:prstGeom>
          <a:solidFill>
            <a:srgbClr val="00B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Trajan Pro" pitchFamily="18" charset="0"/>
                <a:ea typeface="-윤고딕350" pitchFamily="18" charset="-127"/>
                <a:cs typeface="Segoe UI Semibold" pitchFamily="34" charset="0"/>
              </a:rPr>
              <a:t>Chapter 5.</a:t>
            </a:r>
            <a:endParaRPr lang="ko-KR" altLang="en-US" sz="3200" dirty="0">
              <a:solidFill>
                <a:schemeClr val="tx1"/>
              </a:solidFill>
              <a:latin typeface="Trajan Pro" pitchFamily="18" charset="0"/>
              <a:ea typeface="-윤고딕350" pitchFamily="18" charset="-127"/>
              <a:cs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00240"/>
            <a:ext cx="9644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002060"/>
                </a:solidFill>
              </a:rPr>
              <a:t>외로운 섬 독도 어떻게 </a:t>
            </a:r>
            <a:endParaRPr lang="en-US" altLang="ko-KR" sz="4800" b="1" dirty="0" smtClean="0">
              <a:solidFill>
                <a:srgbClr val="002060"/>
              </a:solidFill>
            </a:endParaRPr>
          </a:p>
          <a:p>
            <a:r>
              <a:rPr lang="ko-KR" altLang="en-US" sz="4800" b="1" dirty="0" smtClean="0">
                <a:solidFill>
                  <a:srgbClr val="002060"/>
                </a:solidFill>
              </a:rPr>
              <a:t>지켜야 하나</a:t>
            </a:r>
            <a:endParaRPr lang="ko-KR" alt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독도독트린 </a:t>
            </a:r>
            <a:endParaRPr lang="ko-KR" altLang="en-US" dirty="0"/>
          </a:p>
        </p:txBody>
      </p:sp>
      <p:pic>
        <p:nvPicPr>
          <p:cNvPr id="4" name="내용 개체 틀 3" descr="참여정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8153400" cy="3000396"/>
          </a:xfrm>
        </p:spPr>
      </p:pic>
      <p:sp>
        <p:nvSpPr>
          <p:cNvPr id="6" name="직사각형 5"/>
          <p:cNvSpPr/>
          <p:nvPr/>
        </p:nvSpPr>
        <p:spPr>
          <a:xfrm>
            <a:off x="1071538" y="4500570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유엔이 정한 강제분쟁 해결 절차를 따르지 않겠다고 법적으로 선언했고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이에 따라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일본이 국제재판소에 제소하더라도 </a:t>
            </a:r>
            <a:r>
              <a:rPr lang="ko-KR" altLang="en-US" b="1" u="sng" dirty="0" err="1" smtClean="0">
                <a:solidFill>
                  <a:srgbClr val="FF0000"/>
                </a:solidFill>
              </a:rPr>
              <a:t>맞대응해야</a:t>
            </a:r>
            <a:r>
              <a:rPr lang="ko-KR" altLang="en-US" b="1" u="sng" dirty="0" smtClean="0">
                <a:solidFill>
                  <a:srgbClr val="FF0000"/>
                </a:solidFill>
              </a:rPr>
              <a:t> 할 국제법상의 의무를 지지 않게 됐다는 뜻이다</a:t>
            </a:r>
            <a:r>
              <a:rPr lang="en-US" altLang="ko-KR" b="1" u="sng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무서워 독도 표기조차 못하는 </a:t>
            </a:r>
            <a:r>
              <a:rPr lang="en-US" altLang="ko-KR" dirty="0" smtClean="0"/>
              <a:t>MB</a:t>
            </a:r>
            <a:endParaRPr lang="ko-KR" altLang="en-US" dirty="0"/>
          </a:p>
        </p:txBody>
      </p:sp>
      <p:pic>
        <p:nvPicPr>
          <p:cNvPr id="5" name="내용 개체 틀 4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3"/>
            <a:ext cx="3647582" cy="3143272"/>
          </a:xfrm>
        </p:spPr>
      </p:pic>
      <p:pic>
        <p:nvPicPr>
          <p:cNvPr id="7170" name="Picture 2" descr="http://www.amn.kr/imgdata/dj_hinews_asia/201309/2013092212575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5019248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500063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독도를 방문한 </a:t>
            </a:r>
            <a:r>
              <a:rPr lang="ko-KR" altLang="en-US" dirty="0" err="1" smtClean="0"/>
              <a:t>이명박</a:t>
            </a:r>
            <a:r>
              <a:rPr lang="ko-KR" altLang="en-US" dirty="0" smtClean="0"/>
              <a:t> 대통령 하지만 그의 </a:t>
            </a:r>
            <a:r>
              <a:rPr lang="ko-KR" altLang="en-US" dirty="0" err="1" smtClean="0"/>
              <a:t>행보에대해서는</a:t>
            </a:r>
            <a:r>
              <a:rPr lang="ko-KR" altLang="en-US" dirty="0" smtClean="0"/>
              <a:t> 말이 많다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그가 일본과 </a:t>
            </a:r>
            <a:r>
              <a:rPr lang="ko-KR" altLang="en-US" dirty="0" err="1" smtClean="0"/>
              <a:t>짜고치는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고스돕이라는</a:t>
            </a:r>
            <a:r>
              <a:rPr lang="ko-KR" altLang="en-US" dirty="0" smtClean="0"/>
              <a:t> 말이 </a:t>
            </a:r>
            <a:r>
              <a:rPr lang="ko-KR" altLang="en-US" dirty="0" err="1" smtClean="0"/>
              <a:t>나오기때문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독도를 지키는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428596" y="1000108"/>
            <a:ext cx="8143932" cy="1071570"/>
            <a:chOff x="357158" y="1142984"/>
            <a:chExt cx="8143932" cy="1071570"/>
          </a:xfrm>
        </p:grpSpPr>
        <p:sp>
          <p:nvSpPr>
            <p:cNvPr id="4" name="오각형 3"/>
            <p:cNvSpPr/>
            <p:nvPr/>
          </p:nvSpPr>
          <p:spPr>
            <a:xfrm>
              <a:off x="357158" y="1142984"/>
              <a:ext cx="8143932" cy="107157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034" y="1214422"/>
              <a:ext cx="76438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1. </a:t>
              </a:r>
              <a:r>
                <a:rPr lang="ko-KR" altLang="en-US" sz="2800" b="1" dirty="0" smtClean="0"/>
                <a:t>정교한 영유논리로 일본 스스로 포기하도록 유도</a:t>
              </a:r>
              <a:endParaRPr lang="ko-KR" altLang="en-US" sz="2800" b="1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71459" y="2786058"/>
            <a:ext cx="8143932" cy="1071570"/>
            <a:chOff x="357158" y="1142984"/>
            <a:chExt cx="8143932" cy="1071570"/>
          </a:xfrm>
        </p:grpSpPr>
        <p:sp>
          <p:nvSpPr>
            <p:cNvPr id="10" name="오각형 9"/>
            <p:cNvSpPr/>
            <p:nvPr/>
          </p:nvSpPr>
          <p:spPr>
            <a:xfrm>
              <a:off x="357158" y="1142984"/>
              <a:ext cx="8143932" cy="107157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034" y="1357298"/>
              <a:ext cx="7500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2. </a:t>
              </a:r>
              <a:r>
                <a:rPr lang="ko-KR" altLang="en-US" sz="2800" b="1" dirty="0" smtClean="0"/>
                <a:t>대상국가별 맞춤형 독도 영유권 홍보전략</a:t>
              </a:r>
              <a:endParaRPr lang="ko-KR" altLang="en-US" sz="2800" b="1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14322" y="4614871"/>
            <a:ext cx="8143932" cy="1071570"/>
            <a:chOff x="500034" y="1214422"/>
            <a:chExt cx="8143932" cy="1071570"/>
          </a:xfrm>
        </p:grpSpPr>
        <p:sp>
          <p:nvSpPr>
            <p:cNvPr id="13" name="오각형 12"/>
            <p:cNvSpPr/>
            <p:nvPr/>
          </p:nvSpPr>
          <p:spPr>
            <a:xfrm>
              <a:off x="500034" y="1214422"/>
              <a:ext cx="8143932" cy="107157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034" y="1428736"/>
              <a:ext cx="75009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3.</a:t>
              </a:r>
              <a:r>
                <a:rPr lang="ko-KR" altLang="en-US" sz="2800" b="1" dirty="0" smtClean="0"/>
                <a:t> 독도 기사 보도와 언론의 역할</a:t>
              </a:r>
              <a:endParaRPr lang="ko-KR" altLang="en-US" sz="28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 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285720" y="928670"/>
            <a:ext cx="5929354" cy="857256"/>
            <a:chOff x="285720" y="928670"/>
            <a:chExt cx="5929354" cy="857256"/>
          </a:xfrm>
        </p:grpSpPr>
        <p:sp>
          <p:nvSpPr>
            <p:cNvPr id="4" name="직사각형 3"/>
            <p:cNvSpPr/>
            <p:nvPr/>
          </p:nvSpPr>
          <p:spPr>
            <a:xfrm>
              <a:off x="285720" y="928670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158" y="1142984"/>
              <a:ext cx="5751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1. </a:t>
              </a:r>
              <a:r>
                <a:rPr lang="ko-KR" altLang="en-US" dirty="0" smtClean="0"/>
                <a:t>일본은 예부터 독도의 존재를 인식하고 있었다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330094" cy="43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그룹 7"/>
          <p:cNvGrpSpPr/>
          <p:nvPr/>
        </p:nvGrpSpPr>
        <p:grpSpPr>
          <a:xfrm>
            <a:off x="3428960" y="2214554"/>
            <a:ext cx="5715040" cy="2857520"/>
            <a:chOff x="3428960" y="2214554"/>
            <a:chExt cx="5715040" cy="2857520"/>
          </a:xfrm>
        </p:grpSpPr>
        <p:sp>
          <p:nvSpPr>
            <p:cNvPr id="6" name="직사각형 5"/>
            <p:cNvSpPr/>
            <p:nvPr/>
          </p:nvSpPr>
          <p:spPr>
            <a:xfrm>
              <a:off x="3428960" y="2214554"/>
              <a:ext cx="5715040" cy="2857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24256" y="2290754"/>
              <a:ext cx="55006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u="sng" dirty="0" smtClean="0">
                  <a:solidFill>
                    <a:srgbClr val="FF0000"/>
                  </a:solidFill>
                </a:rPr>
                <a:t>일본은 옛날부터 독도를 한국의 영토로 인식하고 있었다</a:t>
              </a:r>
              <a:r>
                <a:rPr lang="en-US" altLang="ko-KR" sz="2400" b="1" u="sng" dirty="0" smtClean="0">
                  <a:solidFill>
                    <a:srgbClr val="FF0000"/>
                  </a:solidFill>
                </a:rPr>
                <a:t>.</a:t>
              </a:r>
              <a:endParaRPr lang="ko-KR" altLang="en-US" sz="2400" b="1" u="sng" dirty="0" smtClean="0">
                <a:solidFill>
                  <a:srgbClr val="FF0000"/>
                </a:solidFill>
              </a:endParaRPr>
            </a:p>
            <a:p>
              <a:r>
                <a:rPr lang="ko-KR" altLang="en-US" sz="2400" dirty="0" smtClean="0"/>
                <a:t>‘개정 일본여지노정전도’는 </a:t>
              </a:r>
              <a:r>
                <a:rPr lang="ko-KR" altLang="en-US" sz="2400" dirty="0" err="1" smtClean="0"/>
                <a:t>사찬지도로</a:t>
              </a:r>
              <a:r>
                <a:rPr lang="ko-KR" altLang="en-US" sz="2400" dirty="0" smtClean="0"/>
                <a:t> </a:t>
              </a:r>
              <a:r>
                <a:rPr lang="en-US" altLang="ko-KR" sz="2400" dirty="0" smtClean="0"/>
                <a:t>1779</a:t>
              </a:r>
              <a:r>
                <a:rPr lang="ko-KR" altLang="en-US" sz="2400" dirty="0" smtClean="0"/>
                <a:t>년 초판에는 울릉도와 독도가 조선 본토와 함께 채색되지 않은 상태로 경위도선 밖에 그려져 있어서 일본 영역 밖의 섬으로 인식하고 있다</a:t>
              </a:r>
              <a:r>
                <a:rPr lang="en-US" altLang="ko-KR" sz="2400" dirty="0" smtClean="0"/>
                <a:t>.</a:t>
              </a:r>
              <a:endParaRPr lang="ko-KR" altLang="en-US" sz="2400" dirty="0" smtClean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이중잣대를 제시하는 일본 </a:t>
            </a:r>
            <a:endParaRPr lang="ko-KR" altLang="en-US" dirty="0"/>
          </a:p>
        </p:txBody>
      </p:sp>
      <p:pic>
        <p:nvPicPr>
          <p:cNvPr id="55297" name="Picture 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1912" y="1185069"/>
            <a:ext cx="60674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521495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http://www.youtube.com/watch?v=Fg2BjQrx_ZQ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ans\Desktop\독도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229851"/>
            <a:ext cx="5248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Dokdo</a:t>
            </a:r>
            <a:r>
              <a:rPr lang="en-US" altLang="ko-KR" sz="4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KOREA</a:t>
            </a:r>
            <a:endParaRPr lang="ko-KR" altLang="en-US" sz="4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9166" y="1893972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078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u="sng" dirty="0" smtClean="0">
                <a:hlinkClick r:id="rId2"/>
              </a:rPr>
              <a:t>http://impeter.tistory.com/1938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http://blog.naver.com/correctasia?Redirect=Log&amp;logNo=50123845627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http://www.youtube.com/watch?v=Fg2BjQrx_ZQ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http://cafe.naver.com/rightofkorea/17864</a:t>
            </a:r>
            <a:endParaRPr lang="en-US" dirty="0" smtClean="0"/>
          </a:p>
          <a:p>
            <a:r>
              <a:rPr lang="en-US" u="sng" dirty="0" smtClean="0">
                <a:hlinkClick r:id="rId6"/>
              </a:rPr>
              <a:t>http://sponge10.blog.me/50158498363</a:t>
            </a:r>
            <a:endParaRPr lang="en-US" dirty="0" smtClean="0"/>
          </a:p>
          <a:p>
            <a:r>
              <a:rPr lang="en-US" u="sng" dirty="0" smtClean="0">
                <a:hlinkClick r:id="rId7"/>
              </a:rPr>
              <a:t>http://terms.naver.com/entry.nhn?docId=1397754&amp;cid=3415&amp;categoryId=3415</a:t>
            </a:r>
            <a:endParaRPr lang="en-US" dirty="0" smtClean="0"/>
          </a:p>
          <a:p>
            <a:r>
              <a:rPr lang="en-US" u="sng" dirty="0" smtClean="0">
                <a:hlinkClick r:id="rId8"/>
              </a:rPr>
              <a:t>http://kin.naver.com/qna/detail.nhn?d1id=11&amp;dirId=111001&amp;docId=161182155&amp;qb=7J2867O47J20IOyjvOyepe2VmOuKlCDrj4Xrj4Qg7Jet7IKs7KCB67Cw6rK9&amp;enc=utf8&amp;section=kin&amp;rank=1&amp;search_sort=0&amp;spq=0&amp;pid=RzRPsU5Y7vwsscWOL4Cssssssu4-324206&amp;sid=UzUbFgpyVmYAADe6iOY</a:t>
            </a:r>
            <a:endParaRPr lang="en-US" dirty="0" smtClean="0"/>
          </a:p>
          <a:p>
            <a:r>
              <a:rPr lang="en-US" u="sng" dirty="0" smtClean="0">
                <a:hlinkClick r:id="rId9"/>
              </a:rPr>
              <a:t>http://blog.naver.com/3058833/130175456977</a:t>
            </a:r>
            <a:endParaRPr lang="en-US" dirty="0" smtClean="0"/>
          </a:p>
          <a:p>
            <a:r>
              <a:rPr lang="en-US" u="sng" dirty="0" smtClean="0">
                <a:hlinkClick r:id="rId10"/>
              </a:rPr>
              <a:t>http://kin.naver.com/qna/detail.nhn?d1id=13&amp;dirId=130102&amp;docId=182543923&amp;qb=64+F64+E7J2YIOqwgOy5mA==&amp;enc=utf8&amp;section=kin&amp;rank=3&amp;search_sort=0&amp;spq=0&amp;pid=RzlrdF5Y7u4ssv3AiihsssssstK-199755&amp;sid=UzgpxHJvLC0AAC3fQBY</a:t>
            </a:r>
            <a:endParaRPr lang="en-US" dirty="0" smtClean="0"/>
          </a:p>
          <a:p>
            <a:r>
              <a:rPr lang="en-US" u="sng" dirty="0" smtClean="0">
                <a:hlinkClick r:id="rId11"/>
              </a:rPr>
              <a:t>http://terms.naver.com/entry.nhn?docId=1982594&amp;cid=3441&amp;categoryId=3441</a:t>
            </a:r>
            <a:endParaRPr lang="en-US" dirty="0" smtClean="0"/>
          </a:p>
          <a:p>
            <a:r>
              <a:rPr lang="en-US" u="sng" dirty="0" smtClean="0">
                <a:hlinkClick r:id="rId12"/>
              </a:rPr>
              <a:t>http://terms.naver.com/entry.nhn?docId=1159876&amp;cid=40942&amp;categoryId=31755</a:t>
            </a:r>
            <a:endParaRPr 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071802" y="785794"/>
            <a:ext cx="5929354" cy="857256"/>
            <a:chOff x="3071802" y="785794"/>
            <a:chExt cx="5929354" cy="857256"/>
          </a:xfrm>
        </p:grpSpPr>
        <p:sp>
          <p:nvSpPr>
            <p:cNvPr id="4" name="직사각형 3"/>
            <p:cNvSpPr/>
            <p:nvPr/>
          </p:nvSpPr>
          <p:spPr>
            <a:xfrm>
              <a:off x="3071802" y="785794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43240" y="1000108"/>
              <a:ext cx="5857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2. </a:t>
              </a:r>
              <a:r>
                <a:rPr lang="ko-KR" altLang="en-US" dirty="0" smtClean="0"/>
                <a:t>한국이 독도를 인식하고 있었다는 근거는 없다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3271" y="3929066"/>
            <a:ext cx="37207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그룹 8"/>
          <p:cNvGrpSpPr/>
          <p:nvPr/>
        </p:nvGrpSpPr>
        <p:grpSpPr>
          <a:xfrm>
            <a:off x="0" y="1857364"/>
            <a:ext cx="6000792" cy="3143272"/>
            <a:chOff x="3200358" y="2285992"/>
            <a:chExt cx="6000792" cy="3143272"/>
          </a:xfrm>
        </p:grpSpPr>
        <p:sp>
          <p:nvSpPr>
            <p:cNvPr id="6" name="직사각형 5"/>
            <p:cNvSpPr/>
            <p:nvPr/>
          </p:nvSpPr>
          <p:spPr>
            <a:xfrm>
              <a:off x="3214646" y="2285992"/>
              <a:ext cx="5929354" cy="31432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200358" y="2428868"/>
              <a:ext cx="6000792" cy="2862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한국은 명백히 독도인식과 고문헌과 고지도가 증명하고 있다</a:t>
              </a:r>
              <a:r>
                <a:rPr lang="en-US" altLang="ko-KR" dirty="0" smtClean="0"/>
                <a:t>.</a:t>
              </a:r>
              <a:r>
                <a:rPr lang="ko-KR" altLang="en-US" dirty="0" smtClean="0"/>
                <a:t> 독도는 울릉도에서 육안으로도 바라볼 수 있어서 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울릉도에 사람이 거주하기 시작한 때부터 독도를 인식할 수 있었다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 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이러한 인식의 결과 ‘세종실록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-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지리지’에는 우산과 울릉 </a:t>
              </a:r>
              <a:r>
                <a:rPr lang="ko-KR" altLang="en-US" b="1" u="sng" dirty="0" err="1" smtClean="0">
                  <a:solidFill>
                    <a:srgbClr val="FF0000"/>
                  </a:solidFill>
                </a:rPr>
                <a:t>두섬이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 현의 정동 </a:t>
              </a:r>
              <a:r>
                <a:rPr lang="ko-KR" altLang="en-US" b="1" u="sng" dirty="0" err="1" smtClean="0">
                  <a:solidFill>
                    <a:srgbClr val="FF0000"/>
                  </a:solidFill>
                </a:rPr>
                <a:t>해중에있다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 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두 섬이 서로 거리가 멀지 아니하여 날씨가 맑으면 가히 바라볼 수 있다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 </a:t>
              </a:r>
              <a:r>
                <a:rPr lang="ko-KR" altLang="en-US" b="1" u="sng" dirty="0" smtClean="0">
                  <a:solidFill>
                    <a:srgbClr val="FF0000"/>
                  </a:solidFill>
                </a:rPr>
                <a:t>고 기록되어있다</a:t>
              </a:r>
              <a:r>
                <a:rPr lang="en-US" altLang="ko-KR" b="1" u="sng" dirty="0" smtClean="0">
                  <a:solidFill>
                    <a:srgbClr val="FF0000"/>
                  </a:solidFill>
                </a:rPr>
                <a:t>.</a:t>
              </a:r>
              <a:endParaRPr lang="ko-KR" altLang="en-US" b="1" u="sng" dirty="0" smtClean="0">
                <a:solidFill>
                  <a:srgbClr val="FF0000"/>
                </a:solidFill>
              </a:endParaRPr>
            </a:p>
            <a:p>
              <a:r>
                <a:rPr lang="ko-KR" altLang="en-US" dirty="0" smtClean="0"/>
                <a:t>이뿐만이 아니라 ‘신중동국여지승람</a:t>
              </a:r>
              <a:r>
                <a:rPr lang="en-US" altLang="ko-KR" dirty="0" smtClean="0"/>
                <a:t>(1531</a:t>
              </a:r>
              <a:r>
                <a:rPr lang="ko-KR" altLang="en-US" dirty="0" smtClean="0"/>
                <a:t>년</a:t>
              </a:r>
              <a:r>
                <a:rPr lang="en-US" altLang="ko-KR" dirty="0" smtClean="0"/>
                <a:t>)’‘</a:t>
              </a:r>
              <a:r>
                <a:rPr lang="ko-KR" altLang="en-US" dirty="0" smtClean="0"/>
                <a:t>동국문헌비고</a:t>
              </a:r>
              <a:r>
                <a:rPr lang="en-US" altLang="ko-KR" dirty="0" smtClean="0"/>
                <a:t>(1770</a:t>
              </a:r>
              <a:r>
                <a:rPr lang="ko-KR" altLang="en-US" dirty="0" smtClean="0"/>
                <a:t>년</a:t>
              </a:r>
              <a:r>
                <a:rPr lang="en-US" altLang="ko-KR" dirty="0" smtClean="0"/>
                <a:t>)’‘</a:t>
              </a:r>
              <a:r>
                <a:rPr lang="ko-KR" altLang="en-US" dirty="0" smtClean="0"/>
                <a:t>만기요람</a:t>
              </a:r>
              <a:r>
                <a:rPr lang="en-US" altLang="ko-KR" dirty="0" smtClean="0"/>
                <a:t>(1808</a:t>
              </a:r>
              <a:r>
                <a:rPr lang="ko-KR" altLang="en-US" dirty="0" smtClean="0"/>
                <a:t>년</a:t>
              </a:r>
              <a:r>
                <a:rPr lang="en-US" altLang="ko-KR" dirty="0" smtClean="0"/>
                <a:t>)’</a:t>
              </a:r>
              <a:r>
                <a:rPr lang="ko-KR" altLang="en-US" dirty="0" smtClean="0"/>
                <a:t>등 한국의 수 많은 </a:t>
              </a:r>
              <a:r>
                <a:rPr lang="ko-KR" altLang="en-US" dirty="0" err="1" smtClean="0"/>
                <a:t>관찬</a:t>
              </a:r>
              <a:r>
                <a:rPr lang="ko-KR" altLang="en-US" dirty="0" smtClean="0"/>
                <a:t> 문서에 독도의 </a:t>
              </a:r>
              <a:r>
                <a:rPr lang="ko-KR" altLang="en-US" dirty="0" err="1" smtClean="0"/>
                <a:t>옛지명인</a:t>
              </a:r>
              <a:r>
                <a:rPr lang="ko-KR" altLang="en-US" dirty="0" smtClean="0"/>
                <a:t> 우산도가 명확히 표기되어 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46863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 주장과 우리의 반박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14282" y="928670"/>
            <a:ext cx="592935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주장</a:t>
            </a:r>
            <a:r>
              <a:rPr lang="en-US" altLang="ko-KR" dirty="0" smtClean="0"/>
              <a:t>3. </a:t>
            </a:r>
            <a:r>
              <a:rPr lang="ko-KR" altLang="en-US" dirty="0" smtClean="0"/>
              <a:t>일본은 </a:t>
            </a:r>
            <a:r>
              <a:rPr lang="en-US" altLang="ko-KR" dirty="0" smtClean="0"/>
              <a:t>17</a:t>
            </a:r>
            <a:r>
              <a:rPr lang="ko-KR" altLang="en-US" dirty="0" smtClean="0"/>
              <a:t>세기 중엽에 독도 영유권 확립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3214646" y="2428868"/>
            <a:ext cx="5929354" cy="1714512"/>
            <a:chOff x="3214646" y="2428868"/>
            <a:chExt cx="5929354" cy="1714512"/>
          </a:xfrm>
        </p:grpSpPr>
        <p:sp>
          <p:nvSpPr>
            <p:cNvPr id="7" name="직사각형 6"/>
            <p:cNvSpPr/>
            <p:nvPr/>
          </p:nvSpPr>
          <p:spPr>
            <a:xfrm>
              <a:off x="3214646" y="2428868"/>
              <a:ext cx="5929354" cy="1714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7522" y="2571744"/>
              <a:ext cx="5786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일본 정부 문헌은 울릉도와 독도를 한국 땅으로 인식하고 있었다</a:t>
              </a:r>
              <a:r>
                <a:rPr lang="en-US" altLang="ko-KR" dirty="0" smtClean="0"/>
                <a:t>.</a:t>
              </a:r>
              <a:r>
                <a:rPr lang="ko-KR" altLang="en-US" dirty="0" smtClean="0"/>
                <a:t> 도해면허는 자국 섬으로 독해하는 데는 필요가 없는 문서이므로 이는 오히려 </a:t>
              </a:r>
              <a:r>
                <a:rPr lang="ko-KR" altLang="en-US" sz="2000" u="sng" dirty="0" smtClean="0">
                  <a:solidFill>
                    <a:srgbClr val="FF0000"/>
                  </a:solidFill>
                </a:rPr>
                <a:t>일본이 </a:t>
              </a:r>
              <a:r>
                <a:rPr lang="ko-KR" altLang="en-US" sz="2000" u="sng" dirty="0" err="1" smtClean="0">
                  <a:solidFill>
                    <a:srgbClr val="FF0000"/>
                  </a:solidFill>
                </a:rPr>
                <a:t>울릉도와독도를</a:t>
              </a:r>
              <a:r>
                <a:rPr lang="ko-KR" altLang="en-US" sz="2000" u="sng" dirty="0" smtClean="0">
                  <a:solidFill>
                    <a:srgbClr val="FF0000"/>
                  </a:solidFill>
                </a:rPr>
                <a:t> 일본의 영토로 인식하지 않고 있었다는 사실</a:t>
              </a:r>
              <a:r>
                <a:rPr lang="ko-KR" altLang="en-US" dirty="0" smtClean="0"/>
                <a:t>을 반증하는 것이다</a:t>
              </a:r>
              <a:r>
                <a:rPr lang="en-US" altLang="ko-KR" dirty="0" smtClean="0"/>
                <a:t>.</a:t>
              </a:r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 주장과 우리의 반박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85720" y="1142984"/>
            <a:ext cx="6072230" cy="857256"/>
            <a:chOff x="285720" y="1142984"/>
            <a:chExt cx="6072230" cy="857256"/>
          </a:xfrm>
        </p:grpSpPr>
        <p:sp>
          <p:nvSpPr>
            <p:cNvPr id="5" name="직사각형 4"/>
            <p:cNvSpPr/>
            <p:nvPr/>
          </p:nvSpPr>
          <p:spPr>
            <a:xfrm>
              <a:off x="285720" y="1142984"/>
              <a:ext cx="5929354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20" y="1285860"/>
              <a:ext cx="6072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주장</a:t>
              </a:r>
              <a:r>
                <a:rPr lang="en-US" altLang="ko-KR" dirty="0" smtClean="0"/>
                <a:t>4. </a:t>
              </a:r>
              <a:r>
                <a:rPr lang="ko-KR" altLang="en-US" dirty="0" smtClean="0"/>
                <a:t>일본은 </a:t>
              </a:r>
              <a:r>
                <a:rPr lang="en-US" altLang="ko-KR" dirty="0" smtClean="0"/>
                <a:t>17</a:t>
              </a:r>
              <a:r>
                <a:rPr lang="ko-KR" altLang="en-US" dirty="0" smtClean="0"/>
                <a:t>세기말 울릉도 도해를 금지 했지만 독도는 금지하지 않았다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714744" y="2714620"/>
            <a:ext cx="4857784" cy="2857520"/>
            <a:chOff x="2786050" y="2714620"/>
            <a:chExt cx="4857784" cy="2857520"/>
          </a:xfrm>
        </p:grpSpPr>
        <p:sp>
          <p:nvSpPr>
            <p:cNvPr id="7" name="직사각형 6"/>
            <p:cNvSpPr/>
            <p:nvPr/>
          </p:nvSpPr>
          <p:spPr>
            <a:xfrm>
              <a:off x="2786050" y="2714620"/>
              <a:ext cx="4857784" cy="2857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05113" y="2857496"/>
              <a:ext cx="4572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 smtClean="0"/>
                <a:t>독도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울릉도의 부속도서로 별도의 도해 금지 불필요하다</a:t>
              </a:r>
              <a:r>
                <a:rPr lang="en-US" altLang="ko-KR" dirty="0" smtClean="0"/>
                <a:t>.</a:t>
              </a:r>
              <a:endParaRPr lang="ko-KR" altLang="en-US" dirty="0" smtClean="0"/>
            </a:p>
            <a:p>
              <a:r>
                <a:rPr lang="ko-KR" altLang="en-US" dirty="0" smtClean="0"/>
                <a:t>일본 자료인 </a:t>
              </a:r>
              <a:r>
                <a:rPr lang="ko-KR" altLang="en-US" dirty="0" err="1" smtClean="0"/>
                <a:t>오야가문의</a:t>
              </a:r>
              <a:r>
                <a:rPr lang="ko-KR" altLang="en-US" dirty="0" smtClean="0"/>
                <a:t> 문세에서 보이는 ‘죽도 근변의 송도</a:t>
              </a:r>
              <a:r>
                <a:rPr lang="en-US" altLang="ko-KR" dirty="0" smtClean="0"/>
                <a:t>(1659)’ ‘</a:t>
              </a:r>
              <a:r>
                <a:rPr lang="ko-KR" altLang="en-US" dirty="0" smtClean="0"/>
                <a:t>죽도 내의 송도’등의 기록이 설명해주는 바와 같이 예로부터 “독도는 울릉도의 부속도서”</a:t>
              </a:r>
              <a:r>
                <a:rPr lang="ko-KR" altLang="en-US" dirty="0" err="1" smtClean="0"/>
                <a:t>로</a:t>
              </a:r>
              <a:r>
                <a:rPr lang="ko-KR" altLang="en-US" dirty="0" smtClean="0"/>
                <a:t> 간주되었다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그러므로 </a:t>
              </a:r>
              <a:r>
                <a:rPr lang="en-US" altLang="ko-KR" dirty="0" smtClean="0"/>
                <a:t>1696</a:t>
              </a:r>
              <a:r>
                <a:rPr lang="ko-KR" altLang="en-US" dirty="0" smtClean="0"/>
                <a:t>년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월 울릉도 도해 금지 조치에는 당연히 독도 도해 금지도 포함되어있었다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2781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거짓주장과 우리의 반박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4282" y="785794"/>
            <a:ext cx="592935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주장</a:t>
            </a:r>
            <a:r>
              <a:rPr lang="en-US" altLang="ko-KR" dirty="0" smtClean="0"/>
              <a:t>5. </a:t>
            </a:r>
            <a:r>
              <a:rPr lang="ko-KR" altLang="en-US" dirty="0" smtClean="0"/>
              <a:t>안용복의 진술내용은 신빙성이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714744" y="1857364"/>
            <a:ext cx="4929222" cy="3786214"/>
            <a:chOff x="3714744" y="1857364"/>
            <a:chExt cx="4929222" cy="3786214"/>
          </a:xfrm>
        </p:grpSpPr>
        <p:sp>
          <p:nvSpPr>
            <p:cNvPr id="6" name="직사각형 5"/>
            <p:cNvSpPr/>
            <p:nvPr/>
          </p:nvSpPr>
          <p:spPr>
            <a:xfrm>
              <a:off x="3714744" y="1857364"/>
              <a:ext cx="4929222" cy="37862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929058" y="2143116"/>
              <a:ext cx="4643470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독도가 </a:t>
              </a:r>
              <a:r>
                <a:rPr kumimoji="1" lang="ko-KR" altLang="en-US" dirty="0" err="1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돗토리번에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 귀속된 시기를 문의하는 일본 에도 막부의 질문에 대해 </a:t>
              </a:r>
              <a:r>
                <a:rPr kumimoji="1" lang="ko-KR" altLang="en-US" dirty="0" err="1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돗토리번에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 속하지 않는다고 회답했다</a:t>
              </a:r>
              <a:r>
                <a:rPr kumimoji="1" lang="ko-KR" altLang="ko-KR" dirty="0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.</a:t>
              </a:r>
              <a:endParaRPr kumimoji="1" lang="ko-KR" altLang="ko-KR" sz="800" dirty="0" smtClean="0"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  <a:p>
              <a:pPr lvl="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1609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년 </a:t>
              </a:r>
              <a:r>
                <a:rPr kumimoji="1" lang="en-US" altLang="ko-KR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1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월에 내린 막부의 도해 금지령은 같은 해 </a:t>
              </a:r>
              <a:r>
                <a:rPr kumimoji="1" lang="en-US" altLang="ko-KR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8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월 </a:t>
              </a:r>
              <a:r>
                <a:rPr kumimoji="1" lang="ko-KR" altLang="en-US" dirty="0" err="1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요나고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 주민에게 전달되었기 때문에 </a:t>
              </a:r>
              <a:r>
                <a:rPr kumimoji="1" lang="ko-KR" altLang="en-US" dirty="0" err="1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요나고</a:t>
              </a:r>
              <a:r>
                <a:rPr kumimoji="1" lang="ko-KR" altLang="en-US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 주민의 경우 그 이전에는 울릉도에 갈 수 있었다</a:t>
              </a:r>
              <a:r>
                <a:rPr kumimoji="1" lang="en-US" altLang="ko-KR" dirty="0" smtClean="0">
                  <a:solidFill>
                    <a:srgbClr val="000000"/>
                  </a:solidFill>
                  <a:latin typeface="굴림" pitchFamily="50" charset="-127"/>
                  <a:ea typeface="돋움" pitchFamily="50" charset="-127"/>
                  <a:cs typeface="굴림" pitchFamily="50" charset="-127"/>
                </a:rPr>
                <a:t>.</a:t>
              </a:r>
              <a:endParaRPr kumimoji="1" lang="en-US" altLang="ko-KR" sz="800" dirty="0" smtClean="0"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  <a:p>
              <a:pPr lvl="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따라서</a:t>
              </a:r>
              <a:r>
                <a:rPr kumimoji="1" lang="en-US" altLang="ko-KR" dirty="0" smtClean="0">
                  <a:solidFill>
                    <a:srgbClr val="00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, </a:t>
              </a:r>
              <a:r>
                <a:rPr kumimoji="1" lang="ko-KR" altLang="en-US" b="1" u="sng" dirty="0" smtClean="0">
                  <a:solidFill>
                    <a:srgbClr val="FF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같은 해 </a:t>
              </a:r>
              <a:r>
                <a:rPr kumimoji="1" lang="en-US" altLang="ko-KR" b="1" u="sng" dirty="0" smtClean="0">
                  <a:solidFill>
                    <a:srgbClr val="FF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5</a:t>
              </a:r>
              <a:r>
                <a:rPr kumimoji="1" lang="ko-KR" altLang="en-US" b="1" u="sng" dirty="0" smtClean="0">
                  <a:solidFill>
                    <a:srgbClr val="FF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월 울릉도에서 일본인을 만났다는 안용복의 진술을 거짓으로 보는 일본측 주장은 타당하지 않다</a:t>
              </a:r>
              <a:r>
                <a:rPr kumimoji="1" lang="en-US" altLang="ko-KR" b="1" u="sng" dirty="0" smtClean="0">
                  <a:solidFill>
                    <a:srgbClr val="FF0000"/>
                  </a:solidFill>
                  <a:latin typeface="돋움" pitchFamily="50" charset="-127"/>
                  <a:ea typeface="굴림" pitchFamily="50" charset="-127"/>
                  <a:cs typeface="굴림" pitchFamily="50" charset="-127"/>
                </a:rPr>
                <a:t>.</a:t>
              </a:r>
              <a:endParaRPr kumimoji="1" lang="en-US" altLang="ko-KR" sz="800" b="1" u="sng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  <a:p>
              <a:pPr lvl="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2800" dirty="0" smtClean="0"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독도지킴이 안용복</a:t>
            </a:r>
            <a:endParaRPr lang="ko-KR" alt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4156"/>
            <a:ext cx="6072230" cy="36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642910" y="535782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http://blog.naver.com/preaholy?Redirect=Log&amp;logNo=120205501707&amp;jumpingVid=1B2207116C0B79CDCFBDDD6278DCFD060EDE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1406</Words>
  <Application>Microsoft Office PowerPoint</Application>
  <PresentationFormat>화면 슬라이드 쇼(4:3)</PresentationFormat>
  <Paragraphs>179</Paragraphs>
  <Slides>42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슬라이드 1</vt:lpstr>
      <vt:lpstr>슬라이드 2</vt:lpstr>
      <vt:lpstr>슬라이드 3</vt:lpstr>
      <vt:lpstr>일본의 거짓주장과 우리의 반박 </vt:lpstr>
      <vt:lpstr>일본의 거짓주장과 우리의 반박</vt:lpstr>
      <vt:lpstr>일본의 거짓 주장과 우리의 반박</vt:lpstr>
      <vt:lpstr>일본의 거짓 주장과 우리의 반박</vt:lpstr>
      <vt:lpstr>일본의 거짓주장과 우리의 반박</vt:lpstr>
      <vt:lpstr>독도지킴이 안용복</vt:lpstr>
      <vt:lpstr>일본의 거짓주장과 우리의 반박</vt:lpstr>
      <vt:lpstr>일본의 거짓주장과 우리의 반박</vt:lpstr>
      <vt:lpstr>일본의 거짓주장과 우리의 반박</vt:lpstr>
      <vt:lpstr>일본의 거짓주장과 우리의 반박</vt:lpstr>
      <vt:lpstr>일본의 거짓주장과 우리의 반박</vt:lpstr>
      <vt:lpstr>슬라이드 15</vt:lpstr>
      <vt:lpstr>경제적 가치</vt:lpstr>
      <vt:lpstr>미래에너지 자원</vt:lpstr>
      <vt:lpstr>해양과학적  생태적 가치</vt:lpstr>
      <vt:lpstr>슬라이드 19</vt:lpstr>
      <vt:lpstr>일본 국제사법재판소에 단독제소</vt:lpstr>
      <vt:lpstr>국제사법재판소</vt:lpstr>
      <vt:lpstr>국제연합 국제사법재판소의 재판절차</vt:lpstr>
      <vt:lpstr>양국의 쟁점1.독도를 무주지로 영토를 편입한 일본   </vt:lpstr>
      <vt:lpstr>쟁점2.샌프란시스코 강화조약에서 독도가 명기되지 않은것</vt:lpstr>
      <vt:lpstr>쟁점3. 독도의 실효적 노력</vt:lpstr>
      <vt:lpstr>일본이 국제사법재판소에 독도를 재소하려는 이유는?</vt:lpstr>
      <vt:lpstr>우리가 응하지 말아야하는 이유</vt:lpstr>
      <vt:lpstr>외교법률자문관 정민재 판사의 주장</vt:lpstr>
      <vt:lpstr>호사카 유지 의 주장</vt:lpstr>
      <vt:lpstr>슬라이드 30</vt:lpstr>
      <vt:lpstr>미국의 반응</vt:lpstr>
      <vt:lpstr>프랑스 반응</vt:lpstr>
      <vt:lpstr>영국반응</vt:lpstr>
      <vt:lpstr>새로운 ios6 독도는?</vt:lpstr>
      <vt:lpstr>박종우 사건으로 알아보는 해외 언론</vt:lpstr>
      <vt:lpstr>슬라이드 36</vt:lpstr>
      <vt:lpstr>독도독트린 </vt:lpstr>
      <vt:lpstr>일본 무서워 독도 표기조차 못하는 MB</vt:lpstr>
      <vt:lpstr>독도를 지키는 방법</vt:lpstr>
      <vt:lpstr>이중잣대를 제시하는 일본 </vt:lpstr>
      <vt:lpstr>슬라이드 41</vt:lpstr>
      <vt:lpstr>출처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beans</dc:creator>
  <cp:lastModifiedBy>XNOTE</cp:lastModifiedBy>
  <cp:revision>101</cp:revision>
  <dcterms:created xsi:type="dcterms:W3CDTF">2012-06-13T12:41:29Z</dcterms:created>
  <dcterms:modified xsi:type="dcterms:W3CDTF">2014-03-31T14:23:18Z</dcterms:modified>
</cp:coreProperties>
</file>