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90" r:id="rId4"/>
    <p:sldId id="291" r:id="rId5"/>
    <p:sldId id="292" r:id="rId6"/>
    <p:sldId id="293" r:id="rId7"/>
    <p:sldId id="276" r:id="rId8"/>
    <p:sldId id="275" r:id="rId9"/>
    <p:sldId id="281" r:id="rId10"/>
    <p:sldId id="280" r:id="rId11"/>
    <p:sldId id="279" r:id="rId12"/>
    <p:sldId id="278" r:id="rId13"/>
    <p:sldId id="297" r:id="rId14"/>
    <p:sldId id="298" r:id="rId15"/>
    <p:sldId id="299" r:id="rId16"/>
    <p:sldId id="300" r:id="rId17"/>
    <p:sldId id="274" r:id="rId18"/>
    <p:sldId id="273" r:id="rId19"/>
    <p:sldId id="272" r:id="rId20"/>
    <p:sldId id="294" r:id="rId21"/>
    <p:sldId id="271" r:id="rId22"/>
    <p:sldId id="270" r:id="rId23"/>
    <p:sldId id="269" r:id="rId24"/>
    <p:sldId id="268" r:id="rId25"/>
    <p:sldId id="267" r:id="rId26"/>
    <p:sldId id="266" r:id="rId27"/>
    <p:sldId id="265" r:id="rId28"/>
    <p:sldId id="264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82" r:id="rId37"/>
    <p:sldId id="283" r:id="rId38"/>
    <p:sldId id="284" r:id="rId39"/>
    <p:sldId id="285" r:id="rId40"/>
    <p:sldId id="295" r:id="rId41"/>
    <p:sldId id="296" r:id="rId42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02" autoAdjust="0"/>
  </p:normalViewPr>
  <p:slideViewPr>
    <p:cSldViewPr>
      <p:cViewPr varScale="1">
        <p:scale>
          <a:sx n="47" d="100"/>
          <a:sy n="47" d="100"/>
        </p:scale>
        <p:origin x="-11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62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  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43</c:v>
                </c:pt>
                <c:pt idx="2">
                  <c:v>11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0.59375</cdr:x>
      <cdr:y>0.75641</cdr:y>
    </cdr:from>
    <cdr:to>
      <cdr:x>0.71875</cdr:x>
      <cdr:y>0.92308</cdr:y>
    </cdr:to>
    <cdr:sp macro="" textlink="">
      <cdr:nvSpPr>
        <cdr:cNvPr id="3" name="구부러진 연결선 2"/>
        <cdr:cNvSpPr/>
      </cdr:nvSpPr>
      <cdr:spPr>
        <a:xfrm xmlns:a="http://schemas.openxmlformats.org/drawingml/2006/main">
          <a:off x="5429256" y="4214827"/>
          <a:ext cx="1143008" cy="928694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 w="38100">
          <a:solidFill>
            <a:schemeClr val="tx1">
              <a:lumMod val="95000"/>
              <a:lumOff val="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0.5625</cdr:x>
      <cdr:y>0.08974</cdr:y>
    </cdr:from>
    <cdr:to>
      <cdr:x>0.66406</cdr:x>
      <cdr:y>0.20513</cdr:y>
    </cdr:to>
    <cdr:sp macro="" textlink="">
      <cdr:nvSpPr>
        <cdr:cNvPr id="5" name="구부러진 연결선 4"/>
        <cdr:cNvSpPr/>
      </cdr:nvSpPr>
      <cdr:spPr>
        <a:xfrm xmlns:a="http://schemas.openxmlformats.org/drawingml/2006/main" flipV="1">
          <a:off x="5143504" y="500051"/>
          <a:ext cx="928694" cy="642942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0.50781</cdr:x>
      <cdr:y>0.43038</cdr:y>
    </cdr:from>
    <cdr:to>
      <cdr:x>0.71094</cdr:x>
      <cdr:y>0.56962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43438" y="2428876"/>
          <a:ext cx="185738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ko-KR" altLang="en-US" sz="1100" dirty="0"/>
        </a:p>
      </cdr:txBody>
    </cdr:sp>
  </cdr:relSizeAnchor>
  <cdr:relSizeAnchor xmlns:cdr="http://schemas.openxmlformats.org/drawingml/2006/chartDrawing">
    <cdr:from>
      <cdr:x>0.70313</cdr:x>
      <cdr:y>0.40506</cdr:y>
    </cdr:from>
    <cdr:to>
      <cdr:x>0.82813</cdr:x>
      <cdr:y>0.70886</cdr:y>
    </cdr:to>
    <cdr:sp macro="" textlink="">
      <cdr:nvSpPr>
        <cdr:cNvPr id="4" name="구부러진 연결선 3"/>
        <cdr:cNvSpPr/>
      </cdr:nvSpPr>
      <cdr:spPr>
        <a:xfrm xmlns:a="http://schemas.openxmlformats.org/drawingml/2006/main" rot="16200000" flipH="1">
          <a:off x="6429388" y="2285999"/>
          <a:ext cx="1143008" cy="1714513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0.17969</cdr:x>
      <cdr:y>0.73418</cdr:y>
    </cdr:from>
    <cdr:to>
      <cdr:x>0.27344</cdr:x>
      <cdr:y>0.81013</cdr:y>
    </cdr:to>
    <cdr:sp macro="" textlink="">
      <cdr:nvSpPr>
        <cdr:cNvPr id="6" name="구부러진 연결선 5"/>
        <cdr:cNvSpPr/>
      </cdr:nvSpPr>
      <cdr:spPr>
        <a:xfrm xmlns:a="http://schemas.openxmlformats.org/drawingml/2006/main" rot="10800000" flipV="1">
          <a:off x="1643042" y="4143388"/>
          <a:ext cx="857256" cy="428628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0.11718</cdr:x>
      <cdr:y>0.06329</cdr:y>
    </cdr:from>
    <cdr:to>
      <cdr:x>0.24219</cdr:x>
      <cdr:y>0.1519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71538" y="357174"/>
          <a:ext cx="114300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ko-KR" altLang="en-US" sz="3600" dirty="0"/>
        </a:p>
      </cdr:txBody>
    </cdr:sp>
  </cdr:relSizeAnchor>
  <cdr:relSizeAnchor xmlns:cdr="http://schemas.openxmlformats.org/drawingml/2006/chartDrawing">
    <cdr:from>
      <cdr:x>0.10156</cdr:x>
      <cdr:y>0.06329</cdr:y>
    </cdr:from>
    <cdr:to>
      <cdr:x>0.22656</cdr:x>
      <cdr:y>0.16456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28662" y="357174"/>
          <a:ext cx="114300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ko-KR" altLang="en-US" sz="1100" dirty="0"/>
        </a:p>
      </cdr:txBody>
    </cdr:sp>
  </cdr:relSizeAnchor>
  <cdr:relSizeAnchor xmlns:cdr="http://schemas.openxmlformats.org/drawingml/2006/chartDrawing">
    <cdr:from>
      <cdr:x>0.10156</cdr:x>
      <cdr:y>0.08861</cdr:y>
    </cdr:from>
    <cdr:to>
      <cdr:x>0.23437</cdr:x>
      <cdr:y>0.21519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28662" y="500050"/>
          <a:ext cx="121444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ko-KR" sz="3600" dirty="0" smtClean="0"/>
            <a:t>11%</a:t>
          </a:r>
          <a:endParaRPr lang="ko-KR" altLang="en-US" sz="3600" dirty="0"/>
        </a:p>
      </cdr:txBody>
    </cdr:sp>
  </cdr:relSizeAnchor>
  <cdr:relSizeAnchor xmlns:cdr="http://schemas.openxmlformats.org/drawingml/2006/chartDrawing">
    <cdr:from>
      <cdr:x>0.34375</cdr:x>
      <cdr:y>0.58228</cdr:y>
    </cdr:from>
    <cdr:to>
      <cdr:x>0.50781</cdr:x>
      <cdr:y>0.7595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143240" y="3286132"/>
          <a:ext cx="1500198" cy="100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ko-KR" alt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1FDA-D9AC-4A9B-B52D-C2366EA0C0E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544C-86C2-47C4-930D-AA5DB6D110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1FDA-D9AC-4A9B-B52D-C2366EA0C0E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544C-86C2-47C4-930D-AA5DB6D110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1FDA-D9AC-4A9B-B52D-C2366EA0C0E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544C-86C2-47C4-930D-AA5DB6D110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35B-32E9-4E86-909D-634FD8DE55A8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C6BF-35B3-425B-BE26-23F298FB48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35B-32E9-4E86-909D-634FD8DE55A8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C6BF-35B3-425B-BE26-23F298FB48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35B-32E9-4E86-909D-634FD8DE55A8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C6BF-35B3-425B-BE26-23F298FB48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35B-32E9-4E86-909D-634FD8DE55A8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C6BF-35B3-425B-BE26-23F298FB48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35B-32E9-4E86-909D-634FD8DE55A8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C6BF-35B3-425B-BE26-23F298FB48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35B-32E9-4E86-909D-634FD8DE55A8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C6BF-35B3-425B-BE26-23F298FB48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35B-32E9-4E86-909D-634FD8DE55A8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C6BF-35B3-425B-BE26-23F298FB48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35B-32E9-4E86-909D-634FD8DE55A8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C6BF-35B3-425B-BE26-23F298FB48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1FDA-D9AC-4A9B-B52D-C2366EA0C0E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544C-86C2-47C4-930D-AA5DB6D110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35B-32E9-4E86-909D-634FD8DE55A8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C6BF-35B3-425B-BE26-23F298FB48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35B-32E9-4E86-909D-634FD8DE55A8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C6BF-35B3-425B-BE26-23F298FB48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35B-32E9-4E86-909D-634FD8DE55A8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C6BF-35B3-425B-BE26-23F298FB48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5E76-5F9D-4749-BCC6-1FC1A0AC758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E7D-223D-470A-BCA0-B0AC065F18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5E76-5F9D-4749-BCC6-1FC1A0AC758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E7D-223D-470A-BCA0-B0AC065F18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5E76-5F9D-4749-BCC6-1FC1A0AC758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E7D-223D-470A-BCA0-B0AC065F18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5E76-5F9D-4749-BCC6-1FC1A0AC758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E7D-223D-470A-BCA0-B0AC065F18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5E76-5F9D-4749-BCC6-1FC1A0AC758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E7D-223D-470A-BCA0-B0AC065F18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5E76-5F9D-4749-BCC6-1FC1A0AC758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E7D-223D-470A-BCA0-B0AC065F18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5E76-5F9D-4749-BCC6-1FC1A0AC758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E7D-223D-470A-BCA0-B0AC065F18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1FDA-D9AC-4A9B-B52D-C2366EA0C0E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544C-86C2-47C4-930D-AA5DB6D110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5E76-5F9D-4749-BCC6-1FC1A0AC758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E7D-223D-470A-BCA0-B0AC065F18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5E76-5F9D-4749-BCC6-1FC1A0AC758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E7D-223D-470A-BCA0-B0AC065F18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5E76-5F9D-4749-BCC6-1FC1A0AC758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E7D-223D-470A-BCA0-B0AC065F18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5E76-5F9D-4749-BCC6-1FC1A0AC758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7E7D-223D-470A-BCA0-B0AC065F18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1FDA-D9AC-4A9B-B52D-C2366EA0C0E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544C-86C2-47C4-930D-AA5DB6D110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1FDA-D9AC-4A9B-B52D-C2366EA0C0E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544C-86C2-47C4-930D-AA5DB6D110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1FDA-D9AC-4A9B-B52D-C2366EA0C0E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544C-86C2-47C4-930D-AA5DB6D110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1FDA-D9AC-4A9B-B52D-C2366EA0C0E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544C-86C2-47C4-930D-AA5DB6D110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1FDA-D9AC-4A9B-B52D-C2366EA0C0E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544C-86C2-47C4-930D-AA5DB6D110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1FDA-D9AC-4A9B-B52D-C2366EA0C0E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544C-86C2-47C4-930D-AA5DB6D110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1FDA-D9AC-4A9B-B52D-C2366EA0C0E9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F544C-86C2-47C4-930D-AA5DB6D110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D35B-32E9-4E86-909D-634FD8DE55A8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8C6BF-35B3-425B-BE26-23F298FB48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5E76-5F9D-4749-BCC6-1FC1A0AC758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D7E7D-223D-470A-BCA0-B0AC065F18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mtv.com/view.gom?timeviewid=11579&amp;auto=1" TargetMode="Externa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odeo.com/id=june12&amp;movie=001928726&amp;pt_code=01" TargetMode="Externa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휴먼옛체" pitchFamily="18" charset="-127"/>
                <a:ea typeface="휴먼옛체" pitchFamily="18" charset="-127"/>
              </a:rPr>
              <a:t>영토편입의 국제법적 원칙</a:t>
            </a:r>
            <a:endParaRPr lang="ko-KR" altLang="en-US" sz="4800" dirty="0"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실효적 지배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340768"/>
            <a:ext cx="5876925" cy="454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82216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mtClean="0"/>
              <a:t>2. </a:t>
            </a:r>
            <a:r>
              <a:rPr lang="ko-KR" altLang="en-US" smtClean="0"/>
              <a:t>독도 문제에 대한 한국의 입장</a:t>
            </a:r>
            <a:br>
              <a:rPr lang="ko-KR" altLang="en-US" smtClean="0"/>
            </a:b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1) </a:t>
            </a:r>
            <a:r>
              <a:rPr lang="ko-KR" altLang="en-US" dirty="0"/>
              <a:t>역사적 근거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① </a:t>
            </a:r>
            <a:r>
              <a:rPr lang="ko-KR" altLang="en-US" dirty="0"/>
              <a:t>세종 실록 </a:t>
            </a:r>
            <a:r>
              <a:rPr lang="ko-KR" altLang="en-US" dirty="0" smtClean="0"/>
              <a:t>지리지</a:t>
            </a:r>
            <a:r>
              <a:rPr lang="en-US" altLang="ko-KR" dirty="0" smtClean="0"/>
              <a:t>,</a:t>
            </a:r>
            <a:r>
              <a:rPr lang="ko-KR" altLang="en-US" dirty="0" smtClean="0"/>
              <a:t> 동국여지승람</a:t>
            </a:r>
            <a:endParaRPr lang="ko-KR" altLang="en-US" dirty="0"/>
          </a:p>
          <a:p>
            <a:r>
              <a:rPr lang="ko-KR" altLang="en-US" dirty="0" smtClean="0"/>
              <a:t>② 안용복</a:t>
            </a:r>
            <a:endParaRPr lang="ko-KR" altLang="en-US" dirty="0"/>
          </a:p>
          <a:p>
            <a:r>
              <a:rPr lang="ko-KR" altLang="en-US" dirty="0" smtClean="0"/>
              <a:t>③ </a:t>
            </a:r>
            <a:r>
              <a:rPr lang="ko-KR" altLang="en-US" dirty="0" err="1" smtClean="0"/>
              <a:t>도쿠가와</a:t>
            </a:r>
            <a:r>
              <a:rPr lang="ko-KR" altLang="en-US" dirty="0" smtClean="0"/>
              <a:t> 막부의 울릉도의 조선 영토 확인</a:t>
            </a:r>
          </a:p>
          <a:p>
            <a:r>
              <a:rPr lang="ko-KR" altLang="en-US" dirty="0" smtClean="0"/>
              <a:t>④ 동국지도 등 조선 후기의 각종 </a:t>
            </a:r>
            <a:r>
              <a:rPr lang="ko-KR" altLang="en-US" dirty="0" err="1" smtClean="0"/>
              <a:t>지도첩</a:t>
            </a:r>
            <a:endParaRPr lang="ko-KR" altLang="en-US" dirty="0" smtClean="0"/>
          </a:p>
          <a:p>
            <a:r>
              <a:rPr lang="ko-KR" altLang="en-US" dirty="0" smtClean="0"/>
              <a:t>⑤</a:t>
            </a:r>
            <a:r>
              <a:rPr lang="en-US" altLang="ko-KR" dirty="0" smtClean="0"/>
              <a:t>SCAPIN(</a:t>
            </a:r>
            <a:r>
              <a:rPr lang="ko-KR" altLang="en-US" dirty="0" smtClean="0"/>
              <a:t>연합국 최고사령부 지령</a:t>
            </a:r>
            <a:r>
              <a:rPr lang="en-US" altLang="ko-KR" dirty="0" smtClean="0"/>
              <a:t>)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667</a:t>
            </a:r>
            <a:r>
              <a:rPr lang="ko-KR" altLang="en-US" dirty="0" smtClean="0"/>
              <a:t>호</a:t>
            </a:r>
          </a:p>
          <a:p>
            <a:r>
              <a:rPr lang="ko-KR" altLang="en-US" dirty="0" smtClean="0"/>
              <a:t>⑥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조선전도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등 다수의 일본측 고지도</a:t>
            </a:r>
          </a:p>
          <a:p>
            <a:r>
              <a:rPr lang="ko-KR" altLang="en-US" dirty="0" smtClean="0"/>
              <a:t>⑦ </a:t>
            </a:r>
            <a:r>
              <a:rPr lang="en-US" altLang="ko-KR" dirty="0" smtClean="0"/>
              <a:t>1900</a:t>
            </a:r>
            <a:r>
              <a:rPr lang="ko-KR" altLang="en-US" dirty="0" smtClean="0"/>
              <a:t>년에 공포된 칙령 제 </a:t>
            </a:r>
            <a:r>
              <a:rPr lang="en-US" altLang="ko-KR" dirty="0" smtClean="0"/>
              <a:t>41</a:t>
            </a:r>
            <a:r>
              <a:rPr lang="ko-KR" altLang="en-US" dirty="0" smtClean="0"/>
              <a:t>호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2) </a:t>
            </a:r>
            <a:r>
              <a:rPr lang="ko-KR" altLang="en-US" dirty="0"/>
              <a:t>독도편입 조치의 합법성 문제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① </a:t>
            </a:r>
            <a:r>
              <a:rPr lang="ko-KR" altLang="en-US" dirty="0" smtClean="0"/>
              <a:t>국제법상의 </a:t>
            </a:r>
            <a:r>
              <a:rPr lang="ko-KR" altLang="en-US" dirty="0"/>
              <a:t>선점 </a:t>
            </a:r>
            <a:r>
              <a:rPr lang="ko-KR" altLang="en-US" dirty="0" smtClean="0"/>
              <a:t>이론</a:t>
            </a:r>
            <a:endParaRPr lang="ko-KR" altLang="en-US" dirty="0"/>
          </a:p>
          <a:p>
            <a:r>
              <a:rPr lang="ko-KR" altLang="en-US" dirty="0"/>
              <a:t>② </a:t>
            </a:r>
            <a:r>
              <a:rPr lang="ko-KR" altLang="en-US" dirty="0" smtClean="0"/>
              <a:t>조선 </a:t>
            </a:r>
            <a:r>
              <a:rPr lang="ko-KR" altLang="en-US" dirty="0"/>
              <a:t>연안 </a:t>
            </a:r>
            <a:r>
              <a:rPr lang="ko-KR" altLang="en-US" dirty="0" smtClean="0"/>
              <a:t>수로지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일본에서 간행한 </a:t>
            </a:r>
            <a:r>
              <a:rPr lang="ko-KR" altLang="en-US" dirty="0" smtClean="0"/>
              <a:t>지도</a:t>
            </a:r>
            <a:endParaRPr lang="ko-KR" altLang="en-US" dirty="0"/>
          </a:p>
          <a:p>
            <a:pPr>
              <a:buNone/>
            </a:pPr>
            <a:r>
              <a:rPr lang="ko-KR" altLang="en-US" dirty="0"/>
              <a:t>③ </a:t>
            </a:r>
            <a:r>
              <a:rPr lang="ko-KR" altLang="en-US" dirty="0" err="1" smtClean="0"/>
              <a:t>스티븐스가</a:t>
            </a:r>
            <a:r>
              <a:rPr lang="ko-KR" altLang="en-US" dirty="0" smtClean="0"/>
              <a:t> </a:t>
            </a:r>
            <a:r>
              <a:rPr lang="ko-KR" altLang="en-US" dirty="0"/>
              <a:t>한국의 외교 실권을 </a:t>
            </a:r>
            <a:r>
              <a:rPr lang="ko-KR" altLang="en-US" dirty="0" smtClean="0"/>
              <a:t>장악</a:t>
            </a:r>
            <a:r>
              <a:rPr lang="en-US" altLang="ko-KR" dirty="0" smtClean="0"/>
              <a:t>,</a:t>
            </a:r>
            <a:r>
              <a:rPr lang="ko-KR" altLang="en-US" dirty="0" smtClean="0"/>
              <a:t> 대한 </a:t>
            </a:r>
            <a:r>
              <a:rPr lang="ko-KR" altLang="en-US" dirty="0"/>
              <a:t>매일 신보와 황성 신문의 항의 </a:t>
            </a:r>
            <a:r>
              <a:rPr lang="ko-KR" altLang="en-US" dirty="0" smtClean="0"/>
              <a:t>보도</a:t>
            </a:r>
            <a:r>
              <a:rPr lang="en-US" altLang="ko-KR" dirty="0" smtClean="0"/>
              <a:t>, </a:t>
            </a:r>
            <a:r>
              <a:rPr lang="ko-KR" altLang="en-US" dirty="0"/>
              <a:t>황현의 </a:t>
            </a:r>
            <a:r>
              <a:rPr lang="ko-KR" altLang="en-US" dirty="0" err="1" smtClean="0"/>
              <a:t>매천야록</a:t>
            </a:r>
            <a:endParaRPr lang="ko-KR" altLang="en-US" dirty="0"/>
          </a:p>
          <a:p>
            <a:r>
              <a:rPr lang="ko-KR" altLang="en-US" dirty="0"/>
              <a:t>④ </a:t>
            </a:r>
            <a:r>
              <a:rPr lang="ko-KR" altLang="en-US" dirty="0" err="1" smtClean="0"/>
              <a:t>러일</a:t>
            </a:r>
            <a:r>
              <a:rPr lang="ko-KR" altLang="en-US" dirty="0" smtClean="0"/>
              <a:t> 전쟁 당시 일본의 필요에 따라 한국에 어떠한 부분이라도 점령 가능</a:t>
            </a:r>
            <a:endParaRPr lang="ko-KR" altLang="en-US" dirty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3) </a:t>
            </a:r>
            <a:r>
              <a:rPr lang="ko-KR" altLang="en-US" dirty="0" err="1"/>
              <a:t>전후연합국의</a:t>
            </a:r>
            <a:r>
              <a:rPr lang="ko-KR" altLang="en-US" dirty="0"/>
              <a:t> 제반 조치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① 카이로</a:t>
            </a:r>
            <a:r>
              <a:rPr lang="en-US" altLang="ko-KR" dirty="0"/>
              <a:t>, </a:t>
            </a:r>
            <a:r>
              <a:rPr lang="ko-KR" altLang="en-US" dirty="0" smtClean="0"/>
              <a:t>포츠담 선언</a:t>
            </a:r>
            <a:endParaRPr lang="ko-KR" altLang="en-US" dirty="0"/>
          </a:p>
          <a:p>
            <a:r>
              <a:rPr lang="ko-KR" altLang="en-US" dirty="0"/>
              <a:t>② 연합국 최고사령부의 지령</a:t>
            </a:r>
            <a:r>
              <a:rPr lang="en-US" altLang="ko-KR" dirty="0"/>
              <a:t>(SCAPIN </a:t>
            </a:r>
            <a:r>
              <a:rPr lang="ko-KR" altLang="en-US" dirty="0"/>
              <a:t>제 </a:t>
            </a:r>
            <a:r>
              <a:rPr lang="en-US" altLang="ko-KR" dirty="0"/>
              <a:t>677</a:t>
            </a:r>
            <a:r>
              <a:rPr lang="ko-KR" altLang="en-US" dirty="0"/>
              <a:t>호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r>
              <a:rPr lang="ko-KR" altLang="en-US" dirty="0"/>
              <a:t>③ 샌프란시스코 </a:t>
            </a:r>
            <a:r>
              <a:rPr lang="ko-KR" altLang="en-US" dirty="0" smtClean="0"/>
              <a:t>조약</a:t>
            </a:r>
            <a:endParaRPr lang="ko-KR" altLang="en-US" dirty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8593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a typeface="궁서" pitchFamily="18" charset="-127"/>
              </a:rPr>
              <a:t/>
            </a:r>
            <a:b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a typeface="궁서" pitchFamily="18" charset="-127"/>
              </a:rPr>
            </a:br>
            <a:r>
              <a:rPr lang="ko-KR" altLang="en-US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a typeface="궁서" pitchFamily="18" charset="-127"/>
              </a:rPr>
              <a:t>국제 법적으로 독도가 일본땅이라는 일본의 주장에서의 모순점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a typeface="궁서" pitchFamily="18" charset="-127"/>
              </a:rPr>
              <a:t/>
            </a:r>
            <a:b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a typeface="궁서" pitchFamily="18" charset="-127"/>
              </a:rPr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a typeface="궁서" pitchFamily="18" charset="-127"/>
              </a:rPr>
              <a:t/>
            </a:r>
            <a:b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a typeface="궁서" pitchFamily="18" charset="-127"/>
              </a:rPr>
            </a:br>
            <a:r>
              <a:rPr lang="en-US" altLang="ko-K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궁서" pitchFamily="18" charset="-127"/>
              </a:rPr>
              <a:t>1. </a:t>
            </a:r>
            <a:r>
              <a:rPr lang="ko-KR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궁서" pitchFamily="18" charset="-127"/>
              </a:rPr>
              <a:t>역사적 권원</a:t>
            </a:r>
            <a:r>
              <a:rPr lang="en-US" altLang="ko-K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궁서" pitchFamily="18" charset="-127"/>
              </a:rPr>
              <a:t/>
            </a:r>
            <a:br>
              <a:rPr lang="en-US" altLang="ko-K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궁서" pitchFamily="18" charset="-127"/>
              </a:rPr>
            </a:br>
            <a:endParaRPr lang="en-US" altLang="ko-KR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a typeface="궁서" pitchFamily="18" charset="-127"/>
            </a:endParaRPr>
          </a:p>
          <a:p>
            <a:r>
              <a:rPr lang="en-US" altLang="ko-K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궁서" pitchFamily="18" charset="-127"/>
              </a:rPr>
              <a:t>2.</a:t>
            </a:r>
            <a:r>
              <a:rPr lang="ko-KR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궁서" pitchFamily="18" charset="-127"/>
              </a:rPr>
              <a:t>일본의 실효적 지배주장의 모순점</a:t>
            </a:r>
            <a:r>
              <a:rPr lang="en-US" altLang="ko-K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궁서" pitchFamily="18" charset="-127"/>
              </a:rPr>
              <a:t/>
            </a:r>
            <a:br>
              <a:rPr lang="en-US" altLang="ko-K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궁서" pitchFamily="18" charset="-127"/>
              </a:rPr>
            </a:br>
            <a:endParaRPr lang="en-US" altLang="ko-KR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a typeface="궁서" pitchFamily="18" charset="-127"/>
            </a:endParaRPr>
          </a:p>
          <a:p>
            <a:r>
              <a:rPr lang="en-US" altLang="ko-K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궁서" pitchFamily="18" charset="-127"/>
              </a:rPr>
              <a:t>3.</a:t>
            </a:r>
            <a:r>
              <a:rPr lang="ko-KR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궁서" pitchFamily="18" charset="-127"/>
              </a:rPr>
              <a:t>일본정부의 영토적 권원의 조작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3" name="그림 2" descr="2014-03-27 13;23;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타원 3"/>
          <p:cNvSpPr/>
          <p:nvPr/>
        </p:nvSpPr>
        <p:spPr>
          <a:xfrm>
            <a:off x="3929058" y="1714488"/>
            <a:ext cx="1214446" cy="7858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5286380" y="2214554"/>
            <a:ext cx="1143008" cy="92869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7858148" y="4500570"/>
            <a:ext cx="1285852" cy="92869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rot="10800000" flipV="1">
            <a:off x="4643438" y="714356"/>
            <a:ext cx="2214578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rot="16200000" flipH="1">
            <a:off x="6643702" y="2571744"/>
            <a:ext cx="3143272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29454" y="357167"/>
            <a:ext cx="2214546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궁서" pitchFamily="18" charset="-127"/>
                <a:ea typeface="궁서" pitchFamily="18" charset="-127"/>
              </a:rPr>
              <a:t>통고 의무</a:t>
            </a:r>
            <a:endParaRPr lang="ko-KR" altLang="en-US" sz="3600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2014-03-27 13;51;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00563" cy="6858000"/>
          </a:xfrm>
        </p:spPr>
      </p:pic>
      <p:pic>
        <p:nvPicPr>
          <p:cNvPr id="7" name="내용 개체 틀 6" descr="2014-03-27 14;00;2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3" y="0"/>
            <a:ext cx="4643437" cy="6858000"/>
          </a:xfr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</a:t>
            </a:r>
            <a:endParaRPr lang="ko-KR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ko-KR" dirty="0" smtClean="0">
                <a:hlinkClick r:id="rId2"/>
              </a:rPr>
              <a:t>http://www.gomtv.com/view.gom?timeviewid=11579&amp;auto=1</a:t>
            </a:r>
            <a:endParaRPr lang="ko-KR" alt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 descr="PYH2011050701100007301_P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6" name="내용 개체 틀 5" descr="2014-03-27 14;14;5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7999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휴먼옛체" pitchFamily="18" charset="-127"/>
                <a:ea typeface="휴먼옛체" pitchFamily="18" charset="-127"/>
              </a:rPr>
              <a:t>국제법의 기본 원칙</a:t>
            </a:r>
            <a:endParaRPr lang="ko-KR" altLang="en-US" sz="48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357826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*</a:t>
            </a:r>
            <a:r>
              <a:rPr lang="ko-KR" altLang="en-US" dirty="0" smtClean="0"/>
              <a:t>무주지 </a:t>
            </a:r>
            <a:r>
              <a:rPr lang="ko-KR" altLang="en-US" dirty="0" err="1" smtClean="0"/>
              <a:t>선점론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*</a:t>
            </a:r>
            <a:r>
              <a:rPr lang="ko-KR" altLang="en-US" dirty="0" smtClean="0"/>
              <a:t>전통적인 국제법</a:t>
            </a:r>
            <a:endParaRPr lang="en-US" altLang="ko-KR" dirty="0" smtClean="0"/>
          </a:p>
          <a:p>
            <a:r>
              <a:rPr lang="en-US" altLang="ko-KR" dirty="0" smtClean="0"/>
              <a:t>*</a:t>
            </a:r>
            <a:r>
              <a:rPr lang="ko-KR" altLang="en-US" dirty="0" smtClean="0"/>
              <a:t>현행 국제법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3" name="그림 2" descr="kp1_2051003m17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곱셈 기호 3"/>
          <p:cNvSpPr/>
          <p:nvPr/>
        </p:nvSpPr>
        <p:spPr>
          <a:xfrm>
            <a:off x="2143108" y="1571612"/>
            <a:ext cx="1857388" cy="1928826"/>
          </a:xfrm>
          <a:prstGeom prst="mathMultiply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3786182" y="1071546"/>
            <a:ext cx="2214578" cy="178595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1285884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독도</a:t>
            </a:r>
            <a:endParaRPr lang="ko-KR" altLang="en-US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곱셈 기호 7"/>
          <p:cNvSpPr/>
          <p:nvPr/>
        </p:nvSpPr>
        <p:spPr>
          <a:xfrm>
            <a:off x="3786182" y="0"/>
            <a:ext cx="1571636" cy="1285884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86380" y="357166"/>
            <a:ext cx="1071570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동해</a:t>
            </a:r>
            <a:endParaRPr lang="ko-KR" altLang="en-US" sz="32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4672" cy="1470025"/>
          </a:xfrm>
        </p:spPr>
        <p:txBody>
          <a:bodyPr/>
          <a:lstStyle/>
          <a:p>
            <a:r>
              <a:rPr lang="ko-KR" altLang="en-US" dirty="0" smtClean="0"/>
              <a:t>국제사법재판소와 판례의 특징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64088" y="4293096"/>
            <a:ext cx="3344416" cy="622920"/>
          </a:xfr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200" dirty="0" smtClean="0"/>
              <a:t>국제사법재판소</a:t>
            </a:r>
            <a:r>
              <a:rPr lang="en-US" altLang="ko-KR" sz="3200" dirty="0"/>
              <a:t/>
            </a:r>
            <a:br>
              <a:rPr lang="en-US" altLang="ko-KR" sz="3200" dirty="0"/>
            </a:br>
            <a:r>
              <a:rPr lang="en-US" altLang="ko-KR" sz="3200" dirty="0" smtClean="0"/>
              <a:t>(The international Court of Justice. </a:t>
            </a:r>
            <a:r>
              <a:rPr lang="ko-KR" altLang="en-US" sz="3200" dirty="0" smtClean="0"/>
              <a:t>약칭 </a:t>
            </a:r>
            <a:r>
              <a:rPr lang="en-US" altLang="ko-KR" sz="3200" dirty="0" smtClean="0"/>
              <a:t>ICJ)</a:t>
            </a:r>
            <a:endParaRPr lang="ko-KR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50952" y="16288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UN</a:t>
            </a:r>
            <a:r>
              <a:rPr lang="ko-KR" altLang="en-US" dirty="0" smtClean="0"/>
              <a:t>헌장 제</a:t>
            </a:r>
            <a:r>
              <a:rPr lang="en-US" altLang="ko-KR" dirty="0" smtClean="0"/>
              <a:t>29</a:t>
            </a:r>
            <a:r>
              <a:rPr lang="ko-KR" altLang="en-US" dirty="0" smtClean="0"/>
              <a:t>조</a:t>
            </a:r>
            <a:endParaRPr lang="ko-KR" altLang="en-US" dirty="0"/>
          </a:p>
        </p:txBody>
      </p:sp>
      <p:pic>
        <p:nvPicPr>
          <p:cNvPr id="5" name="그림 4" descr="국제사법재판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76" y="1585936"/>
            <a:ext cx="5032860" cy="3740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0952" y="21328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1946. </a:t>
            </a:r>
            <a:r>
              <a:rPr lang="ko-KR" altLang="en-US" dirty="0" smtClean="0"/>
              <a:t>네덜란드 </a:t>
            </a:r>
            <a:r>
              <a:rPr lang="ko-KR" altLang="en-US" dirty="0" err="1" smtClean="0"/>
              <a:t>헤이그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2636912"/>
            <a:ext cx="378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UN(United Nations) </a:t>
            </a:r>
            <a:r>
              <a:rPr lang="ko-KR" altLang="en-US" dirty="0" smtClean="0"/>
              <a:t>주요 사법기관</a:t>
            </a:r>
            <a:endParaRPr lang="ko-KR" altLang="en-US" dirty="0"/>
          </a:p>
        </p:txBody>
      </p:sp>
      <p:pic>
        <p:nvPicPr>
          <p:cNvPr id="8" name="그림 7" descr="국제사법재판소 재판관 명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195" y="1556793"/>
            <a:ext cx="8018285" cy="4752528"/>
          </a:xfrm>
          <a:prstGeom prst="rect">
            <a:avLst/>
          </a:prstGeom>
        </p:spPr>
      </p:pic>
      <p:grpSp>
        <p:nvGrpSpPr>
          <p:cNvPr id="3" name="그룹 14"/>
          <p:cNvGrpSpPr/>
          <p:nvPr/>
        </p:nvGrpSpPr>
        <p:grpSpPr>
          <a:xfrm rot="21005275">
            <a:off x="1896232" y="3620689"/>
            <a:ext cx="5032148" cy="2016224"/>
            <a:chOff x="1983058" y="1891437"/>
            <a:chExt cx="5178007" cy="2232248"/>
          </a:xfrm>
        </p:grpSpPr>
        <p:sp>
          <p:nvSpPr>
            <p:cNvPr id="16" name="직사각형 15"/>
            <p:cNvSpPr/>
            <p:nvPr/>
          </p:nvSpPr>
          <p:spPr>
            <a:xfrm>
              <a:off x="1983058" y="2070510"/>
              <a:ext cx="5178007" cy="19422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ko-KR" altLang="en-US" sz="5400" b="1" cap="none" spc="0" dirty="0" smtClean="0">
                  <a:ln w="11430"/>
                  <a:solidFill>
                    <a:srgbClr val="E41B0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국제사법재판소</a:t>
              </a:r>
              <a:endParaRPr lang="en-US" altLang="ko-KR" sz="5400" b="1" cap="none" spc="0" dirty="0" smtClean="0">
                <a:ln w="11430"/>
                <a:solidFill>
                  <a:srgbClr val="E41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ko-KR" altLang="en-US" sz="5400" b="1" cap="none" spc="0" dirty="0" smtClean="0">
                  <a:ln w="11430"/>
                  <a:solidFill>
                    <a:srgbClr val="E41B0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재판관 명단</a:t>
              </a:r>
              <a:endParaRPr lang="en-US" altLang="ko-KR" sz="5400" b="1" cap="none" spc="0" dirty="0">
                <a:ln w="11430"/>
                <a:solidFill>
                  <a:srgbClr val="E41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 rot="21585049">
              <a:off x="1986642" y="1891437"/>
              <a:ext cx="5112568" cy="2232248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 rot="21585049">
              <a:off x="2094861" y="1988537"/>
              <a:ext cx="4896811" cy="2016832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20"/>
          <p:cNvGrpSpPr/>
          <p:nvPr/>
        </p:nvGrpSpPr>
        <p:grpSpPr>
          <a:xfrm>
            <a:off x="611560" y="2420888"/>
            <a:ext cx="8280920" cy="360040"/>
            <a:chOff x="611560" y="2420888"/>
            <a:chExt cx="8280920" cy="360040"/>
          </a:xfrm>
        </p:grpSpPr>
        <p:sp>
          <p:nvSpPr>
            <p:cNvPr id="19" name="직사각형 18"/>
            <p:cNvSpPr/>
            <p:nvPr/>
          </p:nvSpPr>
          <p:spPr>
            <a:xfrm>
              <a:off x="899592" y="2492896"/>
              <a:ext cx="7992888" cy="216024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/>
            <p:cNvSpPr/>
            <p:nvPr/>
          </p:nvSpPr>
          <p:spPr>
            <a:xfrm rot="5400000">
              <a:off x="539552" y="2492896"/>
              <a:ext cx="360040" cy="216024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360329">
            <a:off x="3717906" y="962272"/>
            <a:ext cx="4752528" cy="2520280"/>
          </a:xfrm>
          <a:prstGeom prst="rect">
            <a:avLst/>
          </a:prstGeom>
          <a:solidFill>
            <a:srgbClr val="FBA7AF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b="1" dirty="0" smtClean="0">
                <a:solidFill>
                  <a:schemeClr val="bg1"/>
                </a:solidFill>
                <a:latin typeface="한컴 윤고딕 240" pitchFamily="18" charset="-127"/>
                <a:ea typeface="한컴 윤고딕 240" pitchFamily="18" charset="-127"/>
              </a:rPr>
              <a:t>선택조항</a:t>
            </a:r>
            <a:endParaRPr lang="ko-KR" altLang="en-US" sz="7200" b="1" dirty="0">
              <a:solidFill>
                <a:schemeClr val="bg1"/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 rot="8950518">
            <a:off x="3171182" y="3980347"/>
            <a:ext cx="2290920" cy="504056"/>
          </a:xfrm>
          <a:prstGeom prst="rightArrow">
            <a:avLst>
              <a:gd name="adj1" fmla="val 50000"/>
              <a:gd name="adj2" fmla="val 129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83568" y="188640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o-KR" altLang="en-US" sz="5400" b="1" cap="none" spc="0" dirty="0" smtClean="0">
                <a:ln w="50800"/>
                <a:solidFill>
                  <a:srgbClr val="D28280"/>
                </a:solidFill>
                <a:effectLst/>
              </a:rPr>
              <a:t>승낙</a:t>
            </a:r>
            <a:endParaRPr lang="en-US" altLang="ko-KR" sz="5400" b="1" cap="none" spc="0" dirty="0">
              <a:ln w="50800"/>
              <a:solidFill>
                <a:srgbClr val="D28280"/>
              </a:solidFill>
              <a:effectLst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47664" y="4365104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o-KR" altLang="en-US" sz="5400" b="1" dirty="0" smtClean="0">
                <a:ln w="50800"/>
                <a:solidFill>
                  <a:srgbClr val="D28280"/>
                </a:solidFill>
              </a:rPr>
              <a:t>거</a:t>
            </a:r>
            <a:r>
              <a:rPr lang="ko-KR" altLang="en-US" sz="5400" b="1" dirty="0">
                <a:ln w="50800"/>
                <a:solidFill>
                  <a:srgbClr val="D28280"/>
                </a:solidFill>
              </a:rPr>
              <a:t>부</a:t>
            </a:r>
            <a:endParaRPr lang="en-US" altLang="ko-KR" sz="5400" b="1" cap="none" spc="0" dirty="0">
              <a:ln w="50800"/>
              <a:solidFill>
                <a:srgbClr val="D28280"/>
              </a:solidFill>
              <a:effectLst/>
            </a:endParaRPr>
          </a:p>
        </p:txBody>
      </p:sp>
      <p:sp>
        <p:nvSpPr>
          <p:cNvPr id="12" name="오른쪽 화살표 11"/>
          <p:cNvSpPr/>
          <p:nvPr/>
        </p:nvSpPr>
        <p:spPr>
          <a:xfrm rot="11870197">
            <a:off x="2373685" y="740263"/>
            <a:ext cx="1800200" cy="504056"/>
          </a:xfrm>
          <a:prstGeom prst="rightArrow">
            <a:avLst>
              <a:gd name="adj1" fmla="val 50000"/>
              <a:gd name="adj2" fmla="val 129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9512" y="1556792"/>
            <a:ext cx="3744416" cy="24482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한컴 윤고딕 240" pitchFamily="18" charset="-127"/>
                <a:ea typeface="한컴 윤고딕 240" pitchFamily="18" charset="-127"/>
              </a:rPr>
              <a:t>일방 제소</a:t>
            </a:r>
            <a:r>
              <a:rPr lang="en-US" altLang="ko-KR" sz="3200" dirty="0" smtClean="0">
                <a:solidFill>
                  <a:schemeClr val="tx1"/>
                </a:solidFill>
                <a:latin typeface="한컴 윤고딕 240" pitchFamily="18" charset="-127"/>
                <a:ea typeface="한컴 윤고딕 240" pitchFamily="18" charset="-127"/>
              </a:rPr>
              <a:t>(</a:t>
            </a:r>
            <a:r>
              <a:rPr lang="ko-KR" altLang="en-US" sz="3200" dirty="0" smtClean="0">
                <a:solidFill>
                  <a:schemeClr val="tx1"/>
                </a:solidFill>
                <a:latin typeface="한컴 윤고딕 240" pitchFamily="18" charset="-127"/>
                <a:ea typeface="한컴 윤고딕 240" pitchFamily="18" charset="-127"/>
              </a:rPr>
              <a:t>소송 제기</a:t>
            </a:r>
            <a:r>
              <a:rPr lang="en-US" altLang="ko-KR" sz="3200" dirty="0" smtClean="0">
                <a:solidFill>
                  <a:schemeClr val="tx1"/>
                </a:solidFill>
                <a:latin typeface="한컴 윤고딕 240" pitchFamily="18" charset="-127"/>
                <a:ea typeface="한컴 윤고딕 240" pitchFamily="18" charset="-127"/>
              </a:rPr>
              <a:t>)</a:t>
            </a:r>
            <a:r>
              <a:rPr lang="ko-KR" altLang="en-US" sz="3200" dirty="0" smtClean="0">
                <a:solidFill>
                  <a:schemeClr val="tx1"/>
                </a:solidFill>
                <a:latin typeface="한컴 윤고딕 240" pitchFamily="18" charset="-127"/>
                <a:ea typeface="한컴 윤고딕 240" pitchFamily="18" charset="-127"/>
              </a:rPr>
              <a:t>에 의해 심판 </a:t>
            </a:r>
            <a:r>
              <a:rPr lang="ko-KR" altLang="en-US" sz="3200" dirty="0" smtClean="0">
                <a:solidFill>
                  <a:srgbClr val="0070C0"/>
                </a:solidFill>
                <a:latin typeface="한컴 윤고딕 240" pitchFamily="18" charset="-127"/>
                <a:ea typeface="한컴 윤고딕 240" pitchFamily="18" charset="-127"/>
              </a:rPr>
              <a:t>가능</a:t>
            </a:r>
            <a:endParaRPr lang="en-US" altLang="ko-KR" sz="3200" dirty="0" smtClean="0">
              <a:solidFill>
                <a:srgbClr val="0070C0"/>
              </a:solidFill>
              <a:latin typeface="한컴 윤고딕 240" pitchFamily="18" charset="-127"/>
              <a:ea typeface="한컴 윤고딕 240" pitchFamily="18" charset="-127"/>
            </a:endParaRPr>
          </a:p>
          <a:p>
            <a:pPr algn="ctr"/>
            <a:endParaRPr lang="en-US" altLang="ko-KR" sz="3200" dirty="0">
              <a:solidFill>
                <a:schemeClr val="tx1"/>
              </a:solidFill>
              <a:latin typeface="한컴 윤고딕 240" pitchFamily="18" charset="-127"/>
              <a:ea typeface="한컴 윤고딕 24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일본을 포함한 수십여 국가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60032" y="4149080"/>
            <a:ext cx="3744416" cy="24482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한컴 윤고딕 240" pitchFamily="18" charset="-127"/>
                <a:ea typeface="한컴 윤고딕 240" pitchFamily="18" charset="-127"/>
              </a:rPr>
              <a:t>일방 제소</a:t>
            </a:r>
            <a:r>
              <a:rPr lang="en-US" altLang="ko-KR" sz="3200" dirty="0" smtClean="0">
                <a:solidFill>
                  <a:schemeClr val="tx1"/>
                </a:solidFill>
                <a:latin typeface="한컴 윤고딕 240" pitchFamily="18" charset="-127"/>
                <a:ea typeface="한컴 윤고딕 240" pitchFamily="18" charset="-127"/>
              </a:rPr>
              <a:t>(</a:t>
            </a:r>
            <a:r>
              <a:rPr lang="ko-KR" altLang="en-US" sz="3200" dirty="0" smtClean="0">
                <a:solidFill>
                  <a:schemeClr val="tx1"/>
                </a:solidFill>
                <a:latin typeface="한컴 윤고딕 240" pitchFamily="18" charset="-127"/>
                <a:ea typeface="한컴 윤고딕 240" pitchFamily="18" charset="-127"/>
              </a:rPr>
              <a:t>소송 제기</a:t>
            </a:r>
            <a:r>
              <a:rPr lang="en-US" altLang="ko-KR" sz="3200" dirty="0" smtClean="0">
                <a:solidFill>
                  <a:schemeClr val="tx1"/>
                </a:solidFill>
                <a:latin typeface="한컴 윤고딕 240" pitchFamily="18" charset="-127"/>
                <a:ea typeface="한컴 윤고딕 240" pitchFamily="18" charset="-127"/>
              </a:rPr>
              <a:t>)</a:t>
            </a:r>
            <a:r>
              <a:rPr lang="ko-KR" altLang="en-US" sz="3200" dirty="0" smtClean="0">
                <a:solidFill>
                  <a:schemeClr val="tx1"/>
                </a:solidFill>
                <a:latin typeface="한컴 윤고딕 240" pitchFamily="18" charset="-127"/>
                <a:ea typeface="한컴 윤고딕 240" pitchFamily="18" charset="-127"/>
              </a:rPr>
              <a:t>에 의한 심판 </a:t>
            </a:r>
            <a:r>
              <a:rPr lang="ko-KR" altLang="en-US" sz="3600" dirty="0" smtClean="0">
                <a:solidFill>
                  <a:srgbClr val="FF0000"/>
                </a:solidFill>
                <a:latin typeface="한컴 윤고딕 240" pitchFamily="18" charset="-127"/>
                <a:ea typeface="한컴 윤고딕 240" pitchFamily="18" charset="-127"/>
              </a:rPr>
              <a:t>불가능</a:t>
            </a:r>
            <a:endParaRPr lang="en-US" altLang="ko-KR" sz="3200" dirty="0" smtClean="0">
              <a:solidFill>
                <a:srgbClr val="FF0000"/>
              </a:solidFill>
              <a:latin typeface="한컴 윤고딕 240" pitchFamily="18" charset="-127"/>
              <a:ea typeface="한컴 윤고딕 240" pitchFamily="18" charset="-127"/>
            </a:endParaRPr>
          </a:p>
          <a:p>
            <a:pPr algn="ctr"/>
            <a:endParaRPr lang="en-US" altLang="ko-KR" sz="3200" dirty="0">
              <a:solidFill>
                <a:schemeClr val="tx1"/>
              </a:solidFill>
              <a:latin typeface="한컴 윤고딕 240" pitchFamily="18" charset="-127"/>
              <a:ea typeface="한컴 윤고딕 24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대한민국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/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200" dirty="0" smtClean="0"/>
              <a:t>국제사법재판소의 영토분쟁해결 판례</a:t>
            </a:r>
            <a:endParaRPr lang="ko-KR" altLang="en-US" sz="3200" dirty="0"/>
          </a:p>
        </p:txBody>
      </p:sp>
      <p:sp>
        <p:nvSpPr>
          <p:cNvPr id="12" name="포인트가 6개인 별 11"/>
          <p:cNvSpPr/>
          <p:nvPr/>
        </p:nvSpPr>
        <p:spPr>
          <a:xfrm rot="21347814">
            <a:off x="-808166" y="926417"/>
            <a:ext cx="504056" cy="576064"/>
          </a:xfrm>
          <a:prstGeom prst="star6">
            <a:avLst>
              <a:gd name="adj" fmla="val 18121"/>
              <a:gd name="hf" fmla="val 115470"/>
            </a:avLst>
          </a:prstGeom>
          <a:solidFill>
            <a:srgbClr val="FFFF00"/>
          </a:solidFill>
          <a:ln>
            <a:solidFill>
              <a:srgbClr val="EFF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71600" y="11874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팔마스</a:t>
            </a:r>
            <a:r>
              <a:rPr lang="ko-KR" altLang="en-US" b="1" dirty="0" smtClean="0"/>
              <a:t> 섬의 분쟁</a:t>
            </a:r>
            <a:endParaRPr lang="ko-KR" altLang="en-US" b="1" dirty="0"/>
          </a:p>
        </p:txBody>
      </p:sp>
      <p:grpSp>
        <p:nvGrpSpPr>
          <p:cNvPr id="2" name="그룹 13"/>
          <p:cNvGrpSpPr/>
          <p:nvPr/>
        </p:nvGrpSpPr>
        <p:grpSpPr>
          <a:xfrm>
            <a:off x="899592" y="-747464"/>
            <a:ext cx="6768752" cy="7269635"/>
            <a:chOff x="899592" y="-747464"/>
            <a:chExt cx="6768752" cy="7269635"/>
          </a:xfrm>
        </p:grpSpPr>
        <p:pic>
          <p:nvPicPr>
            <p:cNvPr id="8" name="그림 7" descr="bandicam 2014-03-22 14-59-08-620.jpg"/>
            <p:cNvPicPr>
              <a:picLocks noChangeAspect="1"/>
            </p:cNvPicPr>
            <p:nvPr/>
          </p:nvPicPr>
          <p:blipFill>
            <a:blip r:embed="rId2" cstate="print"/>
            <a:srcRect t="8421" r="16810"/>
            <a:stretch>
              <a:fillRect/>
            </a:stretch>
          </p:blipFill>
          <p:spPr>
            <a:xfrm>
              <a:off x="899592" y="-747464"/>
              <a:ext cx="6768752" cy="72696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9" name="타원 8"/>
            <p:cNvSpPr/>
            <p:nvPr/>
          </p:nvSpPr>
          <p:spPr>
            <a:xfrm rot="21183570">
              <a:off x="3772952" y="4478611"/>
              <a:ext cx="1490810" cy="14035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그림 9" descr="bandicam 2014-03-22 15-00-46-476.jpg"/>
          <p:cNvPicPr>
            <a:picLocks noChangeAspect="1"/>
          </p:cNvPicPr>
          <p:nvPr/>
        </p:nvPicPr>
        <p:blipFill>
          <a:blip r:embed="rId3" cstate="print"/>
          <a:srcRect l="12194" t="3301" r="2453" b="2201"/>
          <a:stretch>
            <a:fillRect/>
          </a:stretch>
        </p:blipFill>
        <p:spPr>
          <a:xfrm>
            <a:off x="6084168" y="1038405"/>
            <a:ext cx="2916832" cy="4464539"/>
          </a:xfrm>
          <a:prstGeom prst="ellipse">
            <a:avLst/>
          </a:prstGeom>
          <a:ln w="1905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relaxedInset"/>
            <a:contourClr>
              <a:srgbClr val="333333"/>
            </a:contourClr>
          </a:sp3d>
        </p:spPr>
      </p:pic>
      <p:grpSp>
        <p:nvGrpSpPr>
          <p:cNvPr id="3" name="그룹 21"/>
          <p:cNvGrpSpPr/>
          <p:nvPr/>
        </p:nvGrpSpPr>
        <p:grpSpPr>
          <a:xfrm>
            <a:off x="4981614" y="1692221"/>
            <a:ext cx="2560970" cy="3917027"/>
            <a:chOff x="4981614" y="1692221"/>
            <a:chExt cx="2560970" cy="3917027"/>
          </a:xfrm>
        </p:grpSpPr>
        <p:cxnSp>
          <p:nvCxnSpPr>
            <p:cNvPr id="16" name="직선 연결선 15"/>
            <p:cNvCxnSpPr>
              <a:stCxn id="9" idx="7"/>
              <a:endCxn id="10" idx="1"/>
            </p:cNvCxnSpPr>
            <p:nvPr/>
          </p:nvCxnSpPr>
          <p:spPr>
            <a:xfrm flipV="1">
              <a:off x="4981614" y="1692221"/>
              <a:ext cx="1529714" cy="29318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>
              <a:stCxn id="9" idx="5"/>
              <a:endCxn id="10" idx="4"/>
            </p:cNvCxnSpPr>
            <p:nvPr/>
          </p:nvCxnSpPr>
          <p:spPr>
            <a:xfrm flipV="1">
              <a:off x="5101537" y="5502944"/>
              <a:ext cx="2441047" cy="1063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843808" y="1196752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미국</a:t>
            </a:r>
            <a:r>
              <a:rPr lang="en-US" altLang="ko-KR" dirty="0" smtClean="0"/>
              <a:t>-</a:t>
            </a:r>
            <a:r>
              <a:rPr lang="ko-KR" altLang="en-US" dirty="0" smtClean="0"/>
              <a:t>네덜란드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4" y="119675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1928. </a:t>
            </a:r>
            <a:r>
              <a:rPr lang="ko-KR" altLang="en-US" dirty="0" smtClean="0"/>
              <a:t>네덜란드 </a:t>
            </a:r>
            <a:r>
              <a:rPr lang="en-US" altLang="ko-KR" dirty="0" smtClean="0"/>
              <a:t>WIN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08" y="1700808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16C </a:t>
            </a:r>
            <a:r>
              <a:rPr lang="ko-KR" altLang="en-US" dirty="0" smtClean="0"/>
              <a:t>스페인이 발견</a:t>
            </a:r>
            <a:endParaRPr lang="en-US" altLang="ko-KR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043608" y="2132856"/>
            <a:ext cx="46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미국</a:t>
            </a:r>
            <a:r>
              <a:rPr lang="en-US" altLang="ko-KR" dirty="0" smtClean="0"/>
              <a:t>-</a:t>
            </a:r>
            <a:r>
              <a:rPr lang="ko-KR" altLang="en-US" dirty="0" smtClean="0"/>
              <a:t>스페인 전쟁 → 미국 </a:t>
            </a:r>
            <a:r>
              <a:rPr lang="en-US" altLang="ko-KR" dirty="0" smtClean="0"/>
              <a:t>WIN </a:t>
            </a:r>
            <a:r>
              <a:rPr lang="ko-KR" altLang="en-US" dirty="0" smtClean="0"/>
              <a:t>→ 파리조약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184482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한컴 윤고딕 230" pitchFamily="18" charset="-127"/>
                <a:ea typeface="한컴 윤고딕 230" pitchFamily="18" charset="-127"/>
              </a:rPr>
              <a:t>네덜란드 동인도 회사</a:t>
            </a:r>
            <a:endParaRPr lang="ko-KR" altLang="en-US" b="1" dirty="0"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699792" y="2433662"/>
            <a:ext cx="1313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But</a:t>
            </a:r>
            <a:endParaRPr lang="en-US" altLang="ko-K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3429000"/>
            <a:ext cx="4901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1906.01.21 Moro </a:t>
            </a:r>
            <a:r>
              <a:rPr lang="ko-KR" altLang="en-US" dirty="0" smtClean="0"/>
              <a:t>주지사 </a:t>
            </a:r>
            <a:r>
              <a:rPr lang="en-US" altLang="ko-KR" dirty="0" smtClean="0"/>
              <a:t>Leonard Wood </a:t>
            </a:r>
            <a:r>
              <a:rPr lang="ko-KR" altLang="en-US" dirty="0" smtClean="0"/>
              <a:t>장군</a:t>
            </a:r>
            <a:endParaRPr lang="ko-KR" altLang="en-US" dirty="0"/>
          </a:p>
        </p:txBody>
      </p:sp>
      <p:grpSp>
        <p:nvGrpSpPr>
          <p:cNvPr id="5" name="그룹 21"/>
          <p:cNvGrpSpPr/>
          <p:nvPr/>
        </p:nvGrpSpPr>
        <p:grpSpPr>
          <a:xfrm>
            <a:off x="6559648" y="2564903"/>
            <a:ext cx="1036687" cy="1152129"/>
            <a:chOff x="1400492" y="4293096"/>
            <a:chExt cx="1984508" cy="2016224"/>
          </a:xfrm>
        </p:grpSpPr>
        <p:sp>
          <p:nvSpPr>
            <p:cNvPr id="23" name="직사각형 22"/>
            <p:cNvSpPr/>
            <p:nvPr/>
          </p:nvSpPr>
          <p:spPr>
            <a:xfrm>
              <a:off x="2971471" y="4293096"/>
              <a:ext cx="216024" cy="20162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4" name="그림 23" descr="네덜란드 국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492" y="4343104"/>
              <a:ext cx="1714500" cy="11429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직사각형 24"/>
            <p:cNvSpPr/>
            <p:nvPr/>
          </p:nvSpPr>
          <p:spPr>
            <a:xfrm rot="5400000">
              <a:off x="2770621" y="5694939"/>
              <a:ext cx="126012" cy="110274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99592" y="4221088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미</a:t>
            </a:r>
            <a:r>
              <a:rPr lang="en-US" altLang="ko-KR" dirty="0" smtClean="0"/>
              <a:t>-</a:t>
            </a:r>
            <a:r>
              <a:rPr lang="ko-KR" altLang="en-US" dirty="0" smtClean="0"/>
              <a:t>필리핀 군도 경개선 내 </a:t>
            </a:r>
            <a:r>
              <a:rPr lang="en-US" altLang="ko-KR" dirty="0" smtClean="0"/>
              <a:t>20</a:t>
            </a:r>
            <a:r>
              <a:rPr lang="ko-KR" altLang="en-US" dirty="0" smtClean="0"/>
              <a:t>해리 지점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1390" y="4725144"/>
            <a:ext cx="492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네</a:t>
            </a:r>
            <a:r>
              <a:rPr lang="en-US" altLang="ko-KR" dirty="0" smtClean="0"/>
              <a:t>-200</a:t>
            </a:r>
            <a:r>
              <a:rPr lang="ko-KR" altLang="en-US" dirty="0" smtClean="0"/>
              <a:t>년 이상 주권 및 평온한 국가 기능 행사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251520" y="908720"/>
            <a:ext cx="8712968" cy="56166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280096" y="1196752"/>
            <a:ext cx="8640961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발견 우선원칙</a:t>
            </a:r>
            <a:endParaRPr lang="en-US" altLang="ko-KR" sz="5400" b="1" cap="none" spc="0" dirty="0" smtClean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  <a:p>
            <a:pPr algn="ctr"/>
            <a:r>
              <a:rPr lang="ko-KR" altLang="en-US" sz="5400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조약상의 해석상 유리</a:t>
            </a:r>
            <a:r>
              <a:rPr lang="en-US" altLang="ko-KR" sz="5400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ko-KR" altLang="en-US" sz="5400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불리</a:t>
            </a:r>
            <a:endParaRPr lang="en-US" altLang="ko-KR" sz="5400" b="1" cap="none" spc="0" dirty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55576" y="5157192"/>
            <a:ext cx="776848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실효적 지배</a:t>
            </a:r>
            <a:endParaRPr lang="en-US" altLang="ko-K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1" name="직사각형 30"/>
          <p:cNvSpPr/>
          <p:nvPr/>
        </p:nvSpPr>
        <p:spPr>
          <a:xfrm rot="5400000">
            <a:off x="3896566" y="1673446"/>
            <a:ext cx="202651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8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en-US" altLang="ko-KR" sz="287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2894 C 0.0493 -0.01435 0.09826 -0.05717 0.12343 -0.0581 C 0.14861 -0.05902 0.14982 -0.01852 0.15121 0.02269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8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8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85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85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38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38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7" grpId="0"/>
      <p:bldP spid="18" grpId="0"/>
      <p:bldP spid="19" grpId="0"/>
      <p:bldP spid="21" grpId="0"/>
      <p:bldP spid="26" grpId="0"/>
      <p:bldP spid="27" grpId="0"/>
      <p:bldP spid="28" grpId="0" animBg="1"/>
      <p:bldP spid="29" grpId="0" animBg="1"/>
      <p:bldP spid="30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포인트가 6개인 별 3"/>
          <p:cNvSpPr/>
          <p:nvPr/>
        </p:nvSpPr>
        <p:spPr>
          <a:xfrm rot="21347814">
            <a:off x="444544" y="-1161815"/>
            <a:ext cx="504056" cy="576064"/>
          </a:xfrm>
          <a:prstGeom prst="star6">
            <a:avLst>
              <a:gd name="adj" fmla="val 18121"/>
              <a:gd name="hf" fmla="val 115470"/>
            </a:avLst>
          </a:prstGeom>
          <a:solidFill>
            <a:srgbClr val="FFFF00"/>
          </a:solidFill>
          <a:ln>
            <a:solidFill>
              <a:srgbClr val="EFF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71600" y="11874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/>
              <a:t>클리퍼튼</a:t>
            </a:r>
            <a:r>
              <a:rPr lang="ko-KR" altLang="en-US" b="1" dirty="0" smtClean="0"/>
              <a:t> 섬의 분쟁</a:t>
            </a:r>
            <a:endParaRPr lang="ko-KR" altLang="en-US" b="1" dirty="0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200" dirty="0" smtClean="0"/>
              <a:t>국제사법재판소의 영토분쟁해결 판례</a:t>
            </a:r>
            <a:endParaRPr lang="ko-KR" altLang="en-US" sz="3200" dirty="0"/>
          </a:p>
        </p:txBody>
      </p:sp>
      <p:grpSp>
        <p:nvGrpSpPr>
          <p:cNvPr id="2" name="그룹 13"/>
          <p:cNvGrpSpPr/>
          <p:nvPr/>
        </p:nvGrpSpPr>
        <p:grpSpPr>
          <a:xfrm>
            <a:off x="237006" y="116632"/>
            <a:ext cx="8388424" cy="5988199"/>
            <a:chOff x="237006" y="116632"/>
            <a:chExt cx="8388424" cy="5988199"/>
          </a:xfrm>
        </p:grpSpPr>
        <p:pic>
          <p:nvPicPr>
            <p:cNvPr id="9" name="그림 8" descr="bandicam 2014-03-22 16-17-25-26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006" y="116632"/>
              <a:ext cx="8388424" cy="59881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0" name="타원 9"/>
            <p:cNvSpPr/>
            <p:nvPr/>
          </p:nvSpPr>
          <p:spPr>
            <a:xfrm rot="21183570">
              <a:off x="474872" y="4017987"/>
              <a:ext cx="1490810" cy="14035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 descr="bandicam 2014-03-22 16-20-08-281.jpg"/>
          <p:cNvPicPr>
            <a:picLocks noChangeAspect="1"/>
          </p:cNvPicPr>
          <p:nvPr/>
        </p:nvPicPr>
        <p:blipFill>
          <a:blip r:embed="rId3" cstate="print"/>
          <a:srcRect l="23900" r="29559"/>
          <a:stretch>
            <a:fillRect/>
          </a:stretch>
        </p:blipFill>
        <p:spPr>
          <a:xfrm>
            <a:off x="6199717" y="980728"/>
            <a:ext cx="2667736" cy="4320000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그룹 22"/>
          <p:cNvGrpSpPr/>
          <p:nvPr/>
        </p:nvGrpSpPr>
        <p:grpSpPr>
          <a:xfrm>
            <a:off x="1683534" y="1613377"/>
            <a:ext cx="5850051" cy="3687351"/>
            <a:chOff x="1683534" y="1613377"/>
            <a:chExt cx="5850051" cy="3687351"/>
          </a:xfrm>
        </p:grpSpPr>
        <p:cxnSp>
          <p:nvCxnSpPr>
            <p:cNvPr id="18" name="직선 연결선 17"/>
            <p:cNvCxnSpPr>
              <a:stCxn id="10" idx="7"/>
              <a:endCxn id="15" idx="1"/>
            </p:cNvCxnSpPr>
            <p:nvPr/>
          </p:nvCxnSpPr>
          <p:spPr>
            <a:xfrm flipV="1">
              <a:off x="1683534" y="1613377"/>
              <a:ext cx="4906864" cy="2550092"/>
            </a:xfrm>
            <a:prstGeom prst="line">
              <a:avLst/>
            </a:prstGeom>
            <a:ln>
              <a:solidFill>
                <a:srgbClr val="E41B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>
              <a:stCxn id="10" idx="5"/>
              <a:endCxn id="15" idx="4"/>
            </p:cNvCxnSpPr>
            <p:nvPr/>
          </p:nvCxnSpPr>
          <p:spPr>
            <a:xfrm>
              <a:off x="1803457" y="5148624"/>
              <a:ext cx="5730128" cy="1521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076282" y="1196752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프랑스</a:t>
            </a:r>
            <a:r>
              <a:rPr lang="en-US" altLang="ko-KR" dirty="0" smtClean="0"/>
              <a:t>-</a:t>
            </a:r>
            <a:r>
              <a:rPr lang="ko-KR" altLang="en-US" dirty="0" smtClean="0"/>
              <a:t>멕시코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60458" y="1196752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1931. </a:t>
            </a:r>
            <a:r>
              <a:rPr lang="ko-KR" altLang="en-US" dirty="0" smtClean="0"/>
              <a:t>프랑</a:t>
            </a:r>
            <a:r>
              <a:rPr lang="ko-KR" altLang="en-US" dirty="0"/>
              <a:t>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WIN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43608" y="1774557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멕</a:t>
            </a:r>
            <a:r>
              <a:rPr lang="en-US" altLang="ko-KR" dirty="0" smtClean="0"/>
              <a:t>- </a:t>
            </a:r>
            <a:r>
              <a:rPr lang="ko-KR" altLang="en-US" dirty="0" smtClean="0"/>
              <a:t>스페인 해군에 의해 섬 발견 주장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err="1" smtClean="0"/>
              <a:t>알렉산더</a:t>
            </a:r>
            <a:r>
              <a:rPr lang="ko-KR" altLang="en-US" dirty="0" smtClean="0"/>
              <a:t> </a:t>
            </a:r>
            <a:r>
              <a:rPr lang="en-US" altLang="ko-KR" dirty="0" smtClean="0"/>
              <a:t>7</a:t>
            </a:r>
            <a:r>
              <a:rPr lang="ko-KR" altLang="en-US" dirty="0" smtClean="0"/>
              <a:t>세 칙서 → 승계 주장</a:t>
            </a:r>
            <a:endParaRPr lang="en-US" altLang="ko-KR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043608" y="2649686"/>
            <a:ext cx="4559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프</a:t>
            </a:r>
            <a:r>
              <a:rPr lang="en-US" altLang="ko-KR" dirty="0" smtClean="0"/>
              <a:t>- 1858. </a:t>
            </a:r>
            <a:r>
              <a:rPr lang="ko-KR" altLang="en-US" dirty="0" smtClean="0"/>
              <a:t>프랑스 해군사관에 의해 섬 발견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→ 하와이 정부 통보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→ 프랑스 이름으로 선점 선언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2843808" y="3573016"/>
            <a:ext cx="1313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But</a:t>
            </a:r>
            <a:endParaRPr lang="en-US" altLang="ko-K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1600" y="4715852"/>
            <a:ext cx="538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멕시코는 영유권을 주장할만한 역사적 권원 없어</a:t>
            </a:r>
            <a:r>
              <a:rPr lang="en-US" altLang="ko-KR" dirty="0" smtClean="0"/>
              <a:t>”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99592" y="5507940"/>
            <a:ext cx="592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멕시코는 </a:t>
            </a:r>
            <a:r>
              <a:rPr lang="en-US" altLang="ko-KR" dirty="0" smtClean="0"/>
              <a:t>1897. </a:t>
            </a:r>
            <a:r>
              <a:rPr lang="ko-KR" altLang="en-US" dirty="0" smtClean="0"/>
              <a:t>프랑스 원정 당시 주권 행사 하지 않아</a:t>
            </a:r>
            <a:r>
              <a:rPr lang="en-US" altLang="ko-KR" dirty="0" smtClean="0"/>
              <a:t>”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51520" y="908720"/>
            <a:ext cx="8712968" cy="56166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611560" y="1844824"/>
            <a:ext cx="7768480" cy="4339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실효적 지배</a:t>
            </a:r>
            <a:endParaRPr lang="en-US" altLang="ko-KR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0.00786 C 0.00295 0.09133 -0.025 0.17503 -0.01928 0.2111 C -0.01355 0.24763 0.06041 0.20625 0.06579 0.22613 C 0.07118 0.24601 0.04184 0.28809 0.01267 0.3304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85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85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팔마스</a:t>
            </a:r>
            <a:r>
              <a:rPr lang="ko-KR" altLang="en-US" dirty="0" smtClean="0"/>
              <a:t> 섬의 분쟁 </a:t>
            </a:r>
            <a:r>
              <a:rPr lang="en-US" altLang="ko-KR" dirty="0" smtClean="0"/>
              <a:t>+ </a:t>
            </a:r>
            <a:r>
              <a:rPr lang="ko-KR" altLang="en-US" dirty="0" err="1" smtClean="0"/>
              <a:t>클리퍼튼</a:t>
            </a:r>
            <a:r>
              <a:rPr lang="ko-KR" altLang="en-US" dirty="0" smtClean="0"/>
              <a:t> 섬의 분쟁 판례로 살펴보는 독도</a:t>
            </a:r>
            <a:endParaRPr lang="ko-KR" altLang="en-US" dirty="0"/>
          </a:p>
        </p:txBody>
      </p:sp>
      <p:grpSp>
        <p:nvGrpSpPr>
          <p:cNvPr id="2" name="그룹 7"/>
          <p:cNvGrpSpPr/>
          <p:nvPr/>
        </p:nvGrpSpPr>
        <p:grpSpPr>
          <a:xfrm>
            <a:off x="395536" y="0"/>
            <a:ext cx="7482832" cy="6264696"/>
            <a:chOff x="395536" y="0"/>
            <a:chExt cx="7482832" cy="6264696"/>
          </a:xfrm>
        </p:grpSpPr>
        <p:pic>
          <p:nvPicPr>
            <p:cNvPr id="5" name="그림 4" descr="bandicam 2014-03-22 17-18-43-57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0"/>
              <a:ext cx="7482832" cy="62646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7" name="타원 6"/>
            <p:cNvSpPr/>
            <p:nvPr/>
          </p:nvSpPr>
          <p:spPr>
            <a:xfrm rot="222947">
              <a:off x="2472328" y="2120113"/>
              <a:ext cx="1891596" cy="19305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 descr="bandicam 2014-03-22 17-19-26-920.jpg"/>
          <p:cNvPicPr>
            <a:picLocks noChangeAspect="1"/>
          </p:cNvPicPr>
          <p:nvPr/>
        </p:nvPicPr>
        <p:blipFill>
          <a:blip r:embed="rId3" cstate="print"/>
          <a:srcRect l="3197" t="3818" r="8898"/>
          <a:stretch>
            <a:fillRect/>
          </a:stretch>
        </p:blipFill>
        <p:spPr>
          <a:xfrm>
            <a:off x="5508104" y="1052736"/>
            <a:ext cx="3420888" cy="3133638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그룹 15"/>
          <p:cNvGrpSpPr/>
          <p:nvPr/>
        </p:nvGrpSpPr>
        <p:grpSpPr>
          <a:xfrm>
            <a:off x="4041266" y="1511646"/>
            <a:ext cx="3177282" cy="2674728"/>
            <a:chOff x="4041266" y="1511646"/>
            <a:chExt cx="3177282" cy="2674728"/>
          </a:xfrm>
        </p:grpSpPr>
        <p:cxnSp>
          <p:nvCxnSpPr>
            <p:cNvPr id="10" name="직선 연결선 9"/>
            <p:cNvCxnSpPr>
              <a:stCxn id="7" idx="7"/>
              <a:endCxn id="6" idx="1"/>
            </p:cNvCxnSpPr>
            <p:nvPr/>
          </p:nvCxnSpPr>
          <p:spPr>
            <a:xfrm flipV="1">
              <a:off x="4129734" y="1511646"/>
              <a:ext cx="1879348" cy="935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>
              <a:stCxn id="7" idx="5"/>
              <a:endCxn id="6" idx="4"/>
            </p:cNvCxnSpPr>
            <p:nvPr/>
          </p:nvCxnSpPr>
          <p:spPr>
            <a:xfrm>
              <a:off x="4041266" y="3809843"/>
              <a:ext cx="3177282" cy="3765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11560" y="1196752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1900. </a:t>
            </a:r>
            <a:r>
              <a:rPr lang="ko-KR" altLang="en-US" sz="2400" dirty="0" smtClean="0"/>
              <a:t>대한제국 칙령 </a:t>
            </a:r>
            <a:r>
              <a:rPr lang="en-US" altLang="ko-KR" sz="2400" dirty="0" smtClean="0"/>
              <a:t>41</a:t>
            </a:r>
            <a:r>
              <a:rPr lang="ko-KR" altLang="en-US" sz="2400" dirty="0" smtClean="0"/>
              <a:t>호</a:t>
            </a:r>
            <a:endParaRPr lang="en-US" altLang="ko-KR" sz="2400" dirty="0" smtClean="0"/>
          </a:p>
          <a:p>
            <a:r>
              <a:rPr lang="ko-KR" altLang="en-US" sz="2400" dirty="0" smtClean="0"/>
              <a:t>→ 실효적 지배 인정</a:t>
            </a:r>
            <a:endParaRPr lang="ko-KR" alt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3212976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1905. </a:t>
            </a:r>
            <a:r>
              <a:rPr lang="ko-KR" altLang="en-US" sz="2400" dirty="0" smtClean="0"/>
              <a:t>일본의 독도 영토 편입조치</a:t>
            </a:r>
            <a:r>
              <a:rPr lang="en-US" altLang="ko-KR" sz="2400" dirty="0" smtClean="0"/>
              <a:t>,</a:t>
            </a:r>
          </a:p>
          <a:p>
            <a:r>
              <a:rPr lang="ko-KR" altLang="en-US" sz="2400" dirty="0" smtClean="0"/>
              <a:t>무주지 선점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But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1885 </a:t>
            </a:r>
            <a:r>
              <a:rPr lang="ko-KR" altLang="en-US" sz="2400" dirty="0" smtClean="0"/>
              <a:t>베를린 의정서 규정</a:t>
            </a:r>
            <a:endParaRPr lang="en-US" altLang="ko-KR" sz="2400" dirty="0" smtClean="0"/>
          </a:p>
          <a:p>
            <a:r>
              <a:rPr lang="en-US" altLang="ko-KR" sz="2400" dirty="0" smtClean="0"/>
              <a:t>‘</a:t>
            </a:r>
            <a:r>
              <a:rPr lang="ko-KR" altLang="en-US" sz="2400" dirty="0" smtClean="0"/>
              <a:t>국제법상 요구되는 이해 관계국에의 통고</a:t>
            </a:r>
            <a:r>
              <a:rPr lang="en-US" altLang="ko-KR" sz="2400" dirty="0" smtClean="0"/>
              <a:t>’ </a:t>
            </a:r>
            <a:r>
              <a:rPr lang="ko-KR" altLang="en-US" sz="2400" dirty="0" smtClean="0">
                <a:solidFill>
                  <a:srgbClr val="FF0000"/>
                </a:solidFill>
              </a:rPr>
              <a:t>위반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동부 </a:t>
            </a:r>
            <a:r>
              <a:rPr lang="ko-KR" altLang="en-US" dirty="0" err="1" smtClean="0"/>
              <a:t>그린랜드의</a:t>
            </a:r>
            <a:r>
              <a:rPr lang="ko-KR" altLang="en-US" dirty="0" smtClean="0"/>
              <a:t> 분쟁</a:t>
            </a:r>
            <a:endParaRPr lang="ko-KR" altLang="en-US" dirty="0"/>
          </a:p>
        </p:txBody>
      </p:sp>
      <p:pic>
        <p:nvPicPr>
          <p:cNvPr id="5" name="내용 개체 틀 4" descr="그린랜드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285992"/>
            <a:ext cx="3737634" cy="3000396"/>
          </a:xfr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6" name="Picture 4" descr="그린란드 엠블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85992"/>
            <a:ext cx="3143272" cy="3000397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5572132" y="5286388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</a:rPr>
              <a:t>그린랜드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</a:rPr>
              <a:t>엠블럼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214546" y="5286388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</a:rPr>
              <a:t>그린랜드</a:t>
            </a:r>
            <a:r>
              <a:rPr lang="ko-KR" altLang="en-US" b="1" dirty="0" smtClean="0">
                <a:solidFill>
                  <a:schemeClr val="bg1"/>
                </a:solidFill>
              </a:rPr>
              <a:t> 모습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망끼에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에크레오의</a:t>
            </a:r>
            <a:r>
              <a:rPr lang="ko-KR" altLang="en-US" dirty="0" smtClean="0"/>
              <a:t> 분쟁</a:t>
            </a:r>
            <a:endParaRPr lang="ko-KR" altLang="en-US" dirty="0"/>
          </a:p>
        </p:txBody>
      </p:sp>
      <p:pic>
        <p:nvPicPr>
          <p:cNvPr id="6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97567" y="1600200"/>
            <a:ext cx="5348865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4071934" y="2857496"/>
            <a:ext cx="1314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에크레오섬</a:t>
            </a:r>
            <a:endParaRPr lang="ko-KR" altLang="en-US" b="1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143372" y="3929066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망끼에섬</a:t>
            </a:r>
            <a:endParaRPr lang="ko-KR" altLang="en-US" b="1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카리브해의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리지탄과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시파단</a:t>
            </a:r>
            <a:r>
              <a:rPr lang="ko-KR" altLang="en-US" dirty="0" smtClean="0"/>
              <a:t> 섬</a:t>
            </a:r>
            <a:endParaRPr lang="ko-KR" altLang="en-US" dirty="0"/>
          </a:p>
        </p:txBody>
      </p:sp>
      <p:pic>
        <p:nvPicPr>
          <p:cNvPr id="8" name="내용 개체 틀 7" descr="912937817_3ac840a01927dc21aca694bc68c1058d9092ffcebe94616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805" y="1600200"/>
            <a:ext cx="6654389" cy="4525963"/>
          </a:xfrm>
        </p:spPr>
      </p:pic>
      <p:sp>
        <p:nvSpPr>
          <p:cNvPr id="5" name="직사각형 4"/>
          <p:cNvSpPr/>
          <p:nvPr/>
        </p:nvSpPr>
        <p:spPr>
          <a:xfrm>
            <a:off x="1928794" y="557214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</a:rPr>
              <a:t>시파단섬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휴먼옛체" pitchFamily="18" charset="-127"/>
                <a:ea typeface="휴먼옛체" pitchFamily="18" charset="-127"/>
              </a:rPr>
              <a:t>무주지 선점 이론</a:t>
            </a:r>
            <a:endParaRPr lang="ko-KR" altLang="en-US" sz="4800" dirty="0"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latin typeface="궁서" pitchFamily="18" charset="-127"/>
                <a:ea typeface="궁서" pitchFamily="18" charset="-127"/>
              </a:rPr>
              <a:t>국제 사법재판과 독도의 경우</a:t>
            </a:r>
            <a:endParaRPr lang="ko-KR" altLang="en-US" sz="5400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57298"/>
          </a:xfrm>
        </p:spPr>
        <p:txBody>
          <a:bodyPr/>
          <a:lstStyle/>
          <a:p>
            <a:r>
              <a:rPr lang="ko-KR" altLang="en-US" dirty="0" smtClean="0"/>
              <a:t>선점이론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550070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altLang="ko-KR" sz="4400" dirty="0" smtClean="0"/>
          </a:p>
          <a:p>
            <a:pPr marL="514350" indent="-514350">
              <a:buAutoNum type="arabicPeriod"/>
            </a:pPr>
            <a:r>
              <a:rPr lang="ko-KR" altLang="en-US" sz="4400" dirty="0" smtClean="0"/>
              <a:t>발견</a:t>
            </a:r>
            <a:endParaRPr lang="en-US" altLang="ko-KR" sz="4400" dirty="0" smtClean="0"/>
          </a:p>
          <a:p>
            <a:pPr marL="514350" indent="-514350">
              <a:buAutoNum type="arabicPeriod"/>
            </a:pPr>
            <a:endParaRPr lang="en-US" altLang="ko-KR" sz="4400" dirty="0"/>
          </a:p>
          <a:p>
            <a:pPr marL="514350" indent="-514350">
              <a:buAutoNum type="arabicPeriod"/>
            </a:pPr>
            <a:r>
              <a:rPr lang="ko-KR" altLang="en-US" sz="4400" dirty="0" smtClean="0"/>
              <a:t>경영기간</a:t>
            </a:r>
            <a:endParaRPr lang="en-US" altLang="ko-KR" sz="4400" dirty="0" smtClean="0"/>
          </a:p>
          <a:p>
            <a:pPr marL="514350" indent="-514350">
              <a:buAutoNum type="arabicPeriod"/>
            </a:pPr>
            <a:endParaRPr lang="en-US" altLang="ko-KR" sz="4400" dirty="0" smtClean="0"/>
          </a:p>
          <a:p>
            <a:pPr marL="514350" indent="-514350">
              <a:buAutoNum type="arabicPeriod"/>
            </a:pPr>
            <a:r>
              <a:rPr lang="ko-KR" altLang="en-US" sz="4400" dirty="0" smtClean="0"/>
              <a:t>실효적 지배</a:t>
            </a:r>
            <a:endParaRPr lang="en-US" altLang="ko-KR" sz="4400" dirty="0"/>
          </a:p>
          <a:p>
            <a:pPr marL="514350" indent="-514350">
              <a:buAutoNum type="arabicPeriod"/>
            </a:pPr>
            <a:endParaRPr lang="en-US" altLang="ko-KR" dirty="0" smtClean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내용 개체 틀 4" descr="2014-03-28 09;44;4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6" name="내용 개체 틀 5" descr="2014-03-28 09;48;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6858000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내용 개체 틀 4" descr="2014-03-28 09;53;5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3357562"/>
          </a:xfrm>
        </p:spPr>
      </p:pic>
      <p:pic>
        <p:nvPicPr>
          <p:cNvPr id="6" name="내용 개체 틀 5" descr="2014-03-28 09;57;2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429000"/>
            <a:ext cx="4572000" cy="3429000"/>
          </a:xfrm>
        </p:spPr>
      </p:pic>
      <p:pic>
        <p:nvPicPr>
          <p:cNvPr id="7" name="그림 6" descr="2014-03-28 10;10;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638550"/>
          </a:xfrm>
          <a:prstGeom prst="rect">
            <a:avLst/>
          </a:prstGeom>
        </p:spPr>
      </p:pic>
      <p:pic>
        <p:nvPicPr>
          <p:cNvPr id="8" name="그림 7" descr="2014-03-28 10;19;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00438"/>
            <a:ext cx="4572000" cy="3357562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latin typeface="휴먼옛체" pitchFamily="18" charset="-127"/>
                <a:ea typeface="휴먼옛체" pitchFamily="18" charset="-127"/>
              </a:rPr>
              <a:t>판결에 영향을 미칠 정치적 요인</a:t>
            </a:r>
            <a:endParaRPr lang="ko-KR" altLang="en-US" sz="5400" dirty="0"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kp1_2050316l10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r>
              <a:rPr lang="ko-KR" altLang="en-US" dirty="0" smtClean="0"/>
              <a:t>독도의 영유권에 관해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0" y="1285875"/>
          <a:ext cx="9144000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43702" y="6211669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62%</a:t>
            </a:r>
            <a:endParaRPr lang="ko-KR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150017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18%</a:t>
            </a:r>
            <a:endParaRPr lang="ko-KR" altLang="en-U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현재 당면한 독도문제</a:t>
            </a:r>
            <a:endParaRPr lang="ko-KR" altLang="en-US" dirty="0">
              <a:latin typeface="휴먼옛체" pitchFamily="18" charset="-127"/>
              <a:ea typeface="휴먼옛체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0" y="1214438"/>
          <a:ext cx="9144000" cy="564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구부러진 연결선 7"/>
          <p:cNvCxnSpPr/>
          <p:nvPr/>
        </p:nvCxnSpPr>
        <p:spPr>
          <a:xfrm rot="10800000">
            <a:off x="2214546" y="1714488"/>
            <a:ext cx="1428760" cy="50006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00892" y="550070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48%</a:t>
            </a:r>
            <a:endParaRPr lang="ko-KR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43%</a:t>
            </a:r>
            <a:endParaRPr lang="ko-KR" altLang="en-U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ko-KR" dirty="0" smtClean="0">
                <a:hlinkClick r:id="rId2"/>
              </a:rPr>
              <a:t>http://www.diodeo.com/id=june12&amp;movie=001928726&amp;pt_code=01</a:t>
            </a:r>
            <a:endParaRPr lang="ko-KR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ko-KR" altLang="en-US" sz="5400" dirty="0" smtClean="0"/>
              <a:t>이상 </a:t>
            </a:r>
            <a:r>
              <a:rPr lang="en-US" altLang="ko-KR" sz="5400" dirty="0" smtClean="0"/>
              <a:t>2</a:t>
            </a:r>
            <a:r>
              <a:rPr lang="ko-KR" altLang="en-US" sz="5400" dirty="0" smtClean="0"/>
              <a:t>조의 독도 발표 </a:t>
            </a:r>
            <a:r>
              <a:rPr lang="en-US" altLang="ko-KR" sz="5400" dirty="0" smtClean="0"/>
              <a:t>end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3200" dirty="0" smtClean="0"/>
              <a:t>남기성 김낙현 박세혁 이종환 최준혁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안지원 </a:t>
            </a:r>
            <a:r>
              <a:rPr lang="ko-KR" altLang="en-US" sz="3200" dirty="0" err="1" smtClean="0"/>
              <a:t>최율리</a:t>
            </a:r>
            <a:r>
              <a:rPr lang="ko-KR" altLang="en-US" sz="3200" dirty="0" smtClean="0"/>
              <a:t> 정수현 윤명은 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4000" dirty="0" smtClean="0"/>
              <a:t>감사합니다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휴먼옛체" pitchFamily="18" charset="-127"/>
                <a:ea typeface="휴먼옛체" pitchFamily="18" charset="-127"/>
              </a:rPr>
              <a:t>통고의 의무성과 </a:t>
            </a:r>
            <a:r>
              <a:rPr lang="ko-KR" altLang="en-US" sz="4800" dirty="0" err="1" smtClean="0">
                <a:latin typeface="휴먼옛체" pitchFamily="18" charset="-127"/>
                <a:ea typeface="휴먼옛체" pitchFamily="18" charset="-127"/>
              </a:rPr>
              <a:t>비의무성</a:t>
            </a:r>
            <a:endParaRPr lang="ko-KR" altLang="en-US" sz="4800" dirty="0"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latin typeface="궁서" pitchFamily="18" charset="-127"/>
                <a:ea typeface="궁서" pitchFamily="18" charset="-127"/>
              </a:rPr>
              <a:t>국제법적 독도인식</a:t>
            </a:r>
            <a:endParaRPr lang="ko-KR" altLang="en-US" sz="5400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궁서" pitchFamily="18" charset="-127"/>
                <a:ea typeface="궁서" pitchFamily="18" charset="-127"/>
              </a:rPr>
              <a:t>1. </a:t>
            </a:r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국재관습법의 </a:t>
            </a:r>
            <a:r>
              <a:rPr lang="en-US" altLang="ko-KR" dirty="0" smtClean="0">
                <a:latin typeface="궁서" pitchFamily="18" charset="-127"/>
                <a:ea typeface="궁서" pitchFamily="18" charset="-127"/>
              </a:rPr>
              <a:t>‘</a:t>
            </a:r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선점의 논리</a:t>
            </a:r>
            <a:r>
              <a:rPr lang="en-US" altLang="ko-KR" dirty="0" smtClean="0">
                <a:latin typeface="궁서" pitchFamily="18" charset="-127"/>
                <a:ea typeface="궁서" pitchFamily="18" charset="-127"/>
              </a:rPr>
              <a:t>’</a:t>
            </a:r>
            <a:br>
              <a:rPr lang="en-US" altLang="ko-KR" dirty="0" smtClean="0">
                <a:latin typeface="궁서" pitchFamily="18" charset="-127"/>
                <a:ea typeface="궁서" pitchFamily="18" charset="-127"/>
              </a:rPr>
            </a:br>
            <a:r>
              <a:rPr lang="en-US" altLang="ko-KR" dirty="0">
                <a:latin typeface="궁서" pitchFamily="18" charset="-127"/>
                <a:ea typeface="궁서" pitchFamily="18" charset="-127"/>
              </a:rPr>
              <a:t/>
            </a:r>
            <a:br>
              <a:rPr lang="en-US" altLang="ko-KR" dirty="0">
                <a:latin typeface="궁서" pitchFamily="18" charset="-127"/>
                <a:ea typeface="궁서" pitchFamily="18" charset="-127"/>
              </a:rPr>
            </a:br>
            <a:r>
              <a:rPr lang="en-US" altLang="ko-KR" dirty="0" smtClean="0">
                <a:latin typeface="궁서" pitchFamily="18" charset="-127"/>
                <a:ea typeface="궁서" pitchFamily="18" charset="-127"/>
              </a:rPr>
              <a:t>2.</a:t>
            </a:r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국재법의 일반원칙</a:t>
            </a:r>
            <a:r>
              <a:rPr lang="en-US" altLang="ko-KR" dirty="0" smtClean="0">
                <a:latin typeface="궁서" pitchFamily="18" charset="-127"/>
                <a:ea typeface="궁서" pitchFamily="18" charset="-127"/>
              </a:rPr>
              <a:t/>
            </a:r>
            <a:br>
              <a:rPr lang="en-US" altLang="ko-KR" dirty="0" smtClean="0">
                <a:latin typeface="궁서" pitchFamily="18" charset="-127"/>
                <a:ea typeface="궁서" pitchFamily="18" charset="-127"/>
              </a:rPr>
            </a:br>
            <a:r>
              <a:rPr lang="en-US" altLang="ko-KR" dirty="0">
                <a:latin typeface="궁서" pitchFamily="18" charset="-127"/>
                <a:ea typeface="궁서" pitchFamily="18" charset="-127"/>
              </a:rPr>
              <a:t/>
            </a:r>
            <a:br>
              <a:rPr lang="en-US" altLang="ko-KR" dirty="0">
                <a:latin typeface="궁서" pitchFamily="18" charset="-127"/>
                <a:ea typeface="궁서" pitchFamily="18" charset="-127"/>
              </a:rPr>
            </a:br>
            <a:r>
              <a:rPr lang="en-US" altLang="ko-KR" dirty="0" smtClean="0">
                <a:latin typeface="궁서" pitchFamily="18" charset="-127"/>
                <a:ea typeface="궁서" pitchFamily="18" charset="-127"/>
              </a:rPr>
              <a:t>3.</a:t>
            </a:r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국제법상 공인된 국재조약</a:t>
            </a:r>
            <a:endParaRPr lang="ko-KR" altLang="en-US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 독도 편입에 대한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 한일 양국이 주장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85402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고유 영토론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8792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87090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무주지 </a:t>
            </a:r>
            <a:r>
              <a:rPr lang="ko-KR" altLang="en-US" dirty="0" err="1" smtClean="0"/>
              <a:t>선점론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976664" cy="478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29153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1915</TotalTime>
  <Words>464</Words>
  <Application>Microsoft Office PowerPoint</Application>
  <PresentationFormat>화면 슬라이드 쇼(4:3)</PresentationFormat>
  <Paragraphs>125</Paragraphs>
  <Slides>39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39</vt:i4>
      </vt:variant>
    </vt:vector>
  </HeadingPairs>
  <TitlesOfParts>
    <vt:vector size="42" baseType="lpstr">
      <vt:lpstr>1_Office 테마</vt:lpstr>
      <vt:lpstr>2_Office 테마</vt:lpstr>
      <vt:lpstr>Office 테마</vt:lpstr>
      <vt:lpstr>영토편입의 국제법적 원칙</vt:lpstr>
      <vt:lpstr>국제법의 기본 원칙</vt:lpstr>
      <vt:lpstr>무주지 선점 이론</vt:lpstr>
      <vt:lpstr>통고의 의무성과 비의무성</vt:lpstr>
      <vt:lpstr>국제법적 독도인식</vt:lpstr>
      <vt:lpstr>1. 국재관습법의 ‘선점의 논리’  2.국재법의 일반원칙  3.국제법상 공인된 국재조약</vt:lpstr>
      <vt:lpstr>일본의 독도 편입에 대한  한일 양국이 주장</vt:lpstr>
      <vt:lpstr>고유 영토론</vt:lpstr>
      <vt:lpstr>무주지 선점론</vt:lpstr>
      <vt:lpstr>실효적 지배</vt:lpstr>
      <vt:lpstr>2. 독도 문제에 대한 한국의 입장 </vt:lpstr>
      <vt:lpstr>1) 역사적 근거 </vt:lpstr>
      <vt:lpstr>2) 독도편입 조치의 합법성 문제 </vt:lpstr>
      <vt:lpstr>3) 전후연합국의 제반 조치 </vt:lpstr>
      <vt:lpstr> 국제 법적으로 독도가 일본땅이라는 일본의 주장에서의 모순점 </vt:lpstr>
      <vt:lpstr>슬라이드 16</vt:lpstr>
      <vt:lpstr>   </vt:lpstr>
      <vt:lpstr>http://www.gomtv.com/view.gom?timeviewid=11579&amp;auto=1</vt:lpstr>
      <vt:lpstr>슬라이드 19</vt:lpstr>
      <vt:lpstr>슬라이드 20</vt:lpstr>
      <vt:lpstr>국제사법재판소와 판례의 특징</vt:lpstr>
      <vt:lpstr>국제사법재판소 (The international Court of Justice. 약칭 ICJ)</vt:lpstr>
      <vt:lpstr>슬라이드 23</vt:lpstr>
      <vt:lpstr>국제사법재판소의 영토분쟁해결 판례</vt:lpstr>
      <vt:lpstr>국제사법재판소의 영토분쟁해결 판례</vt:lpstr>
      <vt:lpstr>슬라이드 26</vt:lpstr>
      <vt:lpstr>동부 그린랜드의 분쟁</vt:lpstr>
      <vt:lpstr>망끼에/ 에크레오의 분쟁</vt:lpstr>
      <vt:lpstr>카리브해의 리지탄과 시파단 섬</vt:lpstr>
      <vt:lpstr>국제 사법재판과 독도의 경우</vt:lpstr>
      <vt:lpstr>선점이론</vt:lpstr>
      <vt:lpstr>슬라이드 32</vt:lpstr>
      <vt:lpstr>슬라이드 33</vt:lpstr>
      <vt:lpstr>판결에 영향을 미칠 정치적 요인</vt:lpstr>
      <vt:lpstr>슬라이드 35</vt:lpstr>
      <vt:lpstr>독도의 영유권에 관해</vt:lpstr>
      <vt:lpstr>현재 당면한 독도문제</vt:lpstr>
      <vt:lpstr>http://www.diodeo.com/id=june12&amp;movie=001928726&amp;pt_code=01</vt:lpstr>
      <vt:lpstr>이상 2조의 독도 발표 end  남기성 김낙현 박세혁 이종환 최준혁 안지원 최율리 정수현 윤명은   감사합니다.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동부 그린랜드의 분쟁</dc:title>
  <dc:creator>lee</dc:creator>
  <cp:lastModifiedBy>Digital NEX</cp:lastModifiedBy>
  <cp:revision>28</cp:revision>
  <dcterms:created xsi:type="dcterms:W3CDTF">2014-03-22T14:47:45Z</dcterms:created>
  <dcterms:modified xsi:type="dcterms:W3CDTF">2014-03-30T16:16:25Z</dcterms:modified>
</cp:coreProperties>
</file>