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76" r:id="rId2"/>
    <p:sldId id="277" r:id="rId3"/>
    <p:sldId id="278" r:id="rId4"/>
    <p:sldId id="275" r:id="rId5"/>
    <p:sldId id="257" r:id="rId6"/>
    <p:sldId id="259" r:id="rId7"/>
    <p:sldId id="261" r:id="rId8"/>
    <p:sldId id="279" r:id="rId9"/>
    <p:sldId id="262" r:id="rId10"/>
    <p:sldId id="263" r:id="rId11"/>
    <p:sldId id="264" r:id="rId12"/>
    <p:sldId id="265" r:id="rId13"/>
    <p:sldId id="266" r:id="rId14"/>
    <p:sldId id="267" r:id="rId15"/>
    <p:sldId id="282" r:id="rId16"/>
    <p:sldId id="268" r:id="rId17"/>
    <p:sldId id="269" r:id="rId18"/>
    <p:sldId id="271" r:id="rId19"/>
    <p:sldId id="283" r:id="rId20"/>
    <p:sldId id="272" r:id="rId21"/>
    <p:sldId id="273" r:id="rId22"/>
    <p:sldId id="274" r:id="rId23"/>
    <p:sldId id="284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7100" autoAdjust="0"/>
  </p:normalViewPr>
  <p:slideViewPr>
    <p:cSldViewPr>
      <p:cViewPr>
        <p:scale>
          <a:sx n="116" d="100"/>
          <a:sy n="116" d="100"/>
        </p:scale>
        <p:origin x="-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3B092-C485-40AB-B182-4FF4CF4B391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2E466-BBA5-4E1D-9F46-073D966DF6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5686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81FF7-1BC3-46A1-8A57-A4BABA646E27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7A61775-7E21-477C-8A62-088C1C0120DF}" type="datetimeFigureOut">
              <a:rPr lang="ko-KR" altLang="en-US" smtClean="0"/>
              <a:pPr/>
              <a:t>2014-03-31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BD7AAC1-6E51-4CE2-9B9F-86E2BECECB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/>
          <a:lstStyle/>
          <a:p>
            <a:pPr algn="r"/>
            <a:endParaRPr lang="en-US" altLang="ko-KR" dirty="0" smtClean="0"/>
          </a:p>
          <a:p>
            <a:pPr algn="r"/>
            <a:endParaRPr lang="en-US" altLang="ko-KR" dirty="0" smtClean="0"/>
          </a:p>
          <a:p>
            <a:pPr algn="r"/>
            <a:r>
              <a:rPr lang="ko-KR" altLang="en-US" dirty="0" smtClean="0"/>
              <a:t>영어영문학과 김준형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독어독문학과 전종모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일어일문학과 김지훈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일어일문학과 최현지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일어일문학과 조미선</a:t>
            </a:r>
            <a:endParaRPr lang="en-US" altLang="ko-KR" dirty="0" smtClean="0"/>
          </a:p>
          <a:p>
            <a:pPr algn="r"/>
            <a:endParaRPr lang="en-US" altLang="ko-KR" dirty="0" smtClean="0"/>
          </a:p>
          <a:p>
            <a:pPr algn="r"/>
            <a:endParaRPr lang="en-US" altLang="ko-KR" dirty="0" smtClean="0"/>
          </a:p>
          <a:p>
            <a:pPr algn="r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일본의 정치적 특성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251520" y="548680"/>
            <a:ext cx="36724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메이지 시대</a:t>
            </a:r>
          </a:p>
        </p:txBody>
      </p:sp>
      <p:sp>
        <p:nvSpPr>
          <p:cNvPr id="5" name="오른쪽 화살표 4"/>
          <p:cNvSpPr/>
          <p:nvPr/>
        </p:nvSpPr>
        <p:spPr>
          <a:xfrm>
            <a:off x="539552" y="2276872"/>
            <a:ext cx="936104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초기</a:t>
            </a:r>
            <a:endParaRPr lang="ko-KR" altLang="en-US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611560" y="4725144"/>
            <a:ext cx="936104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중기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672" y="2204864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err="1" smtClean="0"/>
              <a:t>가나가와</a:t>
            </a:r>
            <a:r>
              <a:rPr lang="ko-KR" altLang="en-US" dirty="0" smtClean="0"/>
              <a:t> 협정 서명      이데올로기 발전에 기여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err="1" smtClean="0"/>
              <a:t>오세이</a:t>
            </a:r>
            <a:r>
              <a:rPr lang="ko-KR" altLang="en-US" dirty="0" smtClean="0"/>
              <a:t> 추진     일본의 </a:t>
            </a:r>
            <a:r>
              <a:rPr lang="ko-KR" altLang="en-US" dirty="0" err="1" smtClean="0"/>
              <a:t>다이묘들은</a:t>
            </a:r>
            <a:r>
              <a:rPr lang="ko-KR" altLang="en-US" dirty="0" smtClean="0"/>
              <a:t> 일본 민족주의 개념 전파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모든 민족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소수민족 차별 받지 아니함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24208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3059832" y="270892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모서리가 둥근 직사각형 14"/>
          <p:cNvSpPr/>
          <p:nvPr/>
        </p:nvSpPr>
        <p:spPr>
          <a:xfrm>
            <a:off x="4139952" y="3140968"/>
            <a:ext cx="468052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현대 일본인의 단합정신을 키우는 원동력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19672" y="4149080"/>
            <a:ext cx="6048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     군사력 강화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경제력 강화 내걸음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/>
              <a:t>서양 배타적인 민족주의를 다시 개조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/>
              <a:t>서양 친화적인 민족주의로 계승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/>
              <a:t>서양의 경제 라인을 밟음    강력한 경제 기반 쌓음</a:t>
            </a:r>
            <a:endParaRPr lang="en-US" altLang="ko-KR" sz="2000" dirty="0"/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/>
              <a:t>서양의 현대적인 군사를 구축</a:t>
            </a:r>
            <a:endParaRPr lang="en-US" altLang="ko-KR" sz="2000" dirty="0"/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4644008" y="558924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0009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467544" y="620688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1905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-1925</a:t>
            </a:r>
            <a:r>
              <a:rPr lang="ko-KR" altLang="en-US" sz="2000" dirty="0" smtClean="0"/>
              <a:t>년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467544" y="2132856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1926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-1935</a:t>
            </a:r>
            <a:r>
              <a:rPr lang="ko-KR" altLang="en-US" sz="2000" dirty="0" smtClean="0"/>
              <a:t>년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467544" y="5373216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1947</a:t>
            </a:r>
            <a:r>
              <a:rPr lang="ko-KR" altLang="en-US" sz="2000" dirty="0" smtClean="0"/>
              <a:t>년 이후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467544" y="3861048"/>
            <a:ext cx="22322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1936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-1946</a:t>
            </a:r>
            <a:r>
              <a:rPr lang="ko-KR" altLang="en-US" sz="2000" dirty="0" smtClean="0"/>
              <a:t>년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6" y="260648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러일전쟁 승리</a:t>
            </a:r>
            <a:r>
              <a:rPr lang="en-US" altLang="ko-KR" dirty="0" smtClean="0"/>
              <a:t>-</a:t>
            </a:r>
            <a:r>
              <a:rPr lang="ko-KR" altLang="en-US" dirty="0" smtClean="0"/>
              <a:t>대만점령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청일전쟁 승리</a:t>
            </a:r>
            <a:r>
              <a:rPr lang="en-US" altLang="ko-KR" dirty="0" smtClean="0"/>
              <a:t>- </a:t>
            </a:r>
            <a:r>
              <a:rPr lang="ko-KR" altLang="en-US" dirty="0" smtClean="0"/>
              <a:t>만주점령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1905</a:t>
            </a:r>
            <a:r>
              <a:rPr lang="ko-KR" altLang="en-US" dirty="0" smtClean="0"/>
              <a:t>년 일본제국명칭      대일본제국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19</a:t>
            </a:r>
            <a:r>
              <a:rPr lang="ko-KR" altLang="en-US" dirty="0" smtClean="0"/>
              <a:t>세기말 애국주의 만듦 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1905</a:t>
            </a:r>
            <a:r>
              <a:rPr lang="ko-KR" altLang="en-US" dirty="0" smtClean="0"/>
              <a:t>년 고유민족주의      제국주의로 분류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영토 확장을 위해</a:t>
            </a:r>
            <a:r>
              <a:rPr lang="en-US" altLang="ko-KR" dirty="0" smtClean="0"/>
              <a:t>…</a:t>
            </a:r>
            <a:r>
              <a:rPr lang="ko-KR" altLang="en-US" dirty="0" smtClean="0"/>
              <a:t>개인희생 당연시하는 풍토 정착</a:t>
            </a:r>
            <a:endParaRPr lang="ko-KR" altLang="en-US" dirty="0"/>
          </a:p>
        </p:txBody>
      </p:sp>
      <p:cxnSp>
        <p:nvCxnSpPr>
          <p:cNvPr id="8" name="직선 화살표 연결선 7"/>
          <p:cNvCxnSpPr/>
          <p:nvPr/>
        </p:nvCxnSpPr>
        <p:spPr>
          <a:xfrm>
            <a:off x="5292080" y="69269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>
            <a:off x="5292080" y="126876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87824" y="2132856"/>
            <a:ext cx="5653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err="1" smtClean="0"/>
              <a:t>천황제</a:t>
            </a:r>
            <a:r>
              <a:rPr lang="ko-KR" altLang="en-US" dirty="0" smtClean="0"/>
              <a:t> 반대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err="1" smtClean="0"/>
              <a:t>치안유지법</a:t>
            </a:r>
            <a:r>
              <a:rPr lang="ko-KR" altLang="en-US" dirty="0" smtClean="0"/>
              <a:t> 성립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모든 좌익 활동을 금지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영토 </a:t>
            </a:r>
            <a:r>
              <a:rPr lang="ko-KR" altLang="en-US" dirty="0" err="1" smtClean="0"/>
              <a:t>확장론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강력한 군사력 가져야 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경제력 바탕</a:t>
            </a:r>
            <a:endParaRPr lang="en-US" altLang="ko-KR" dirty="0" smtClean="0"/>
          </a:p>
        </p:txBody>
      </p:sp>
      <p:sp>
        <p:nvSpPr>
          <p:cNvPr id="12" name="오각형 11"/>
          <p:cNvSpPr/>
          <p:nvPr/>
        </p:nvSpPr>
        <p:spPr>
          <a:xfrm>
            <a:off x="5868144" y="3284984"/>
            <a:ext cx="3025974" cy="359477"/>
          </a:xfrm>
          <a:prstGeom prst="homePlate">
            <a:avLst>
              <a:gd name="adj" fmla="val 651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민중 억압 정치</a:t>
            </a:r>
            <a:endParaRPr lang="ko-KR" alt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3933056"/>
            <a:ext cx="6156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1936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-</a:t>
            </a:r>
            <a:r>
              <a:rPr lang="ko-KR" altLang="en-US" dirty="0" smtClean="0"/>
              <a:t>일본제국헌법 개정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민족적 사회주의 이념 따르는 국가</a:t>
            </a:r>
            <a:r>
              <a:rPr lang="en-US" altLang="ko-KR" dirty="0" smtClean="0"/>
              <a:t>- ‘</a:t>
            </a:r>
            <a:r>
              <a:rPr lang="ko-KR" altLang="en-US" dirty="0" smtClean="0"/>
              <a:t>국가의 머리는 천황</a:t>
            </a:r>
            <a:r>
              <a:rPr lang="en-US" altLang="ko-KR" dirty="0" smtClean="0"/>
              <a:t>’</a:t>
            </a:r>
          </a:p>
          <a:p>
            <a:pPr>
              <a:buFont typeface="Arial" pitchFamily="34" charset="0"/>
              <a:buChar char="•"/>
            </a:pPr>
            <a:r>
              <a:rPr lang="ko-KR" altLang="en-US" dirty="0" err="1" smtClean="0"/>
              <a:t>대정익찬회</a:t>
            </a:r>
            <a:r>
              <a:rPr lang="ko-KR" altLang="en-US" dirty="0" smtClean="0"/>
              <a:t> </a:t>
            </a:r>
            <a:r>
              <a:rPr lang="en-US" altLang="ko-KR" dirty="0" smtClean="0"/>
              <a:t>( </a:t>
            </a:r>
            <a:r>
              <a:rPr lang="ko-KR" altLang="en-US" dirty="0" smtClean="0"/>
              <a:t>제국주의 일당제 성립</a:t>
            </a:r>
            <a:r>
              <a:rPr lang="en-US" altLang="ko-KR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1937</a:t>
            </a:r>
            <a:r>
              <a:rPr lang="ko-KR" altLang="en-US" dirty="0" smtClean="0"/>
              <a:t>년</a:t>
            </a:r>
            <a:r>
              <a:rPr lang="en-US" altLang="ko-KR" dirty="0" smtClean="0"/>
              <a:t>-</a:t>
            </a:r>
            <a:r>
              <a:rPr lang="ko-KR" altLang="en-US" dirty="0" smtClean="0"/>
              <a:t> 교화정책 펼침</a:t>
            </a:r>
            <a:endParaRPr lang="en-US" altLang="ko-KR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987824" y="5517232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1945</a:t>
            </a:r>
            <a:r>
              <a:rPr lang="ko-KR" altLang="en-US" dirty="0" smtClean="0"/>
              <a:t>년 말기</a:t>
            </a:r>
            <a:r>
              <a:rPr lang="en-US" altLang="ko-KR" dirty="0" smtClean="0"/>
              <a:t>-</a:t>
            </a:r>
            <a:r>
              <a:rPr lang="ko-KR" altLang="en-US" dirty="0"/>
              <a:t> </a:t>
            </a:r>
            <a:r>
              <a:rPr lang="ko-KR" altLang="en-US" dirty="0" smtClean="0"/>
              <a:t>일본제국 패망 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1946</a:t>
            </a:r>
            <a:r>
              <a:rPr lang="ko-KR" altLang="en-US" dirty="0" smtClean="0"/>
              <a:t>년</a:t>
            </a:r>
            <a:r>
              <a:rPr lang="en-US" altLang="ko-KR" dirty="0" smtClean="0"/>
              <a:t>- </a:t>
            </a:r>
            <a:r>
              <a:rPr lang="ko-KR" altLang="en-US" dirty="0" smtClean="0"/>
              <a:t>일본 제국 헌법 개정 요구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&lt;</a:t>
            </a:r>
            <a:r>
              <a:rPr lang="ko-KR" altLang="en-US" dirty="0" smtClean="0"/>
              <a:t>헌법개정초안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을 기초    </a:t>
            </a:r>
            <a:r>
              <a:rPr lang="en-US" altLang="ko-KR" dirty="0" smtClean="0"/>
              <a:t>&lt;</a:t>
            </a:r>
            <a:r>
              <a:rPr lang="ko-KR" altLang="en-US" dirty="0" err="1" smtClean="0">
                <a:solidFill>
                  <a:srgbClr val="FF0000"/>
                </a:solidFill>
              </a:rPr>
              <a:t>일본국</a:t>
            </a:r>
            <a:r>
              <a:rPr lang="ko-KR" altLang="en-US" dirty="0" smtClean="0">
                <a:solidFill>
                  <a:srgbClr val="FF0000"/>
                </a:solidFill>
              </a:rPr>
              <a:t> 헌법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재정</a:t>
            </a:r>
            <a:endParaRPr lang="ko-KR" altLang="en-US" dirty="0"/>
          </a:p>
        </p:txBody>
      </p:sp>
      <p:cxnSp>
        <p:nvCxnSpPr>
          <p:cNvPr id="16" name="직선 화살표 연결선 15"/>
          <p:cNvCxnSpPr/>
          <p:nvPr/>
        </p:nvCxnSpPr>
        <p:spPr>
          <a:xfrm>
            <a:off x="5724128" y="630932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6299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36724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smtClean="0"/>
              <a:t>일본군 헌법 제 </a:t>
            </a:r>
            <a:r>
              <a:rPr lang="en-US" altLang="ko-KR" sz="3000" dirty="0" smtClean="0"/>
              <a:t>9</a:t>
            </a:r>
            <a:r>
              <a:rPr lang="ko-KR" altLang="en-US" sz="3000" dirty="0" smtClean="0"/>
              <a:t>조 </a:t>
            </a:r>
            <a:endParaRPr lang="ko-KR" altLang="en-US" sz="3000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1115616" y="1844824"/>
            <a:ext cx="151216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일본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6156176" y="1844824"/>
            <a:ext cx="144016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미국</a:t>
            </a: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3059832" y="2060848"/>
            <a:ext cx="252028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19872" y="1628800"/>
            <a:ext cx="19442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 smtClean="0"/>
              <a:t>방어권</a:t>
            </a:r>
            <a:r>
              <a:rPr lang="ko-KR" altLang="en-US" sz="2500" b="1" dirty="0" smtClean="0"/>
              <a:t> 양도</a:t>
            </a:r>
            <a:endParaRPr lang="ko-KR" altLang="en-US" sz="2500" b="1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1331640" y="5229200"/>
            <a:ext cx="65527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rgbClr val="C00000"/>
                </a:solidFill>
              </a:rPr>
              <a:t>최초로  일본 항공모함이 등장</a:t>
            </a:r>
          </a:p>
        </p:txBody>
      </p:sp>
      <p:sp>
        <p:nvSpPr>
          <p:cNvPr id="9" name="폭발 1 8"/>
          <p:cNvSpPr/>
          <p:nvPr/>
        </p:nvSpPr>
        <p:spPr>
          <a:xfrm>
            <a:off x="395536" y="3282623"/>
            <a:ext cx="3024336" cy="129614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냉전시작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9992" y="3422864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/>
              <a:t>미국은 일본을 선정</a:t>
            </a:r>
            <a:endParaRPr lang="en-US" altLang="ko-KR" sz="2000" b="1" dirty="0" smtClean="0"/>
          </a:p>
          <a:p>
            <a:r>
              <a:rPr lang="en-US" altLang="ko-KR" sz="2000" b="1" dirty="0"/>
              <a:t> </a:t>
            </a:r>
            <a:r>
              <a:rPr lang="en-US" altLang="ko-KR" sz="2000" b="1" dirty="0" smtClean="0"/>
              <a:t>              </a:t>
            </a:r>
          </a:p>
          <a:p>
            <a:r>
              <a:rPr lang="en-US" altLang="ko-KR" sz="2000" b="1" dirty="0"/>
              <a:t> </a:t>
            </a:r>
            <a:r>
              <a:rPr lang="en-US" altLang="ko-KR" sz="2000" b="1" dirty="0" smtClean="0"/>
              <a:t>          </a:t>
            </a:r>
            <a:r>
              <a:rPr lang="ko-KR" altLang="en-US" sz="2000" b="1" dirty="0" err="1" smtClean="0"/>
              <a:t>소련방어하기위해</a:t>
            </a:r>
            <a:endParaRPr lang="ko-KR" altLang="en-US" sz="2000" b="1" dirty="0"/>
          </a:p>
        </p:txBody>
      </p:sp>
      <p:cxnSp>
        <p:nvCxnSpPr>
          <p:cNvPr id="12" name="꺾인 연결선 11"/>
          <p:cNvCxnSpPr/>
          <p:nvPr/>
        </p:nvCxnSpPr>
        <p:spPr>
          <a:xfrm>
            <a:off x="3603793" y="3714671"/>
            <a:ext cx="792088" cy="43204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5078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_x113873112" descr="EMB000013886e0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202" y="1857982"/>
            <a:ext cx="4374814" cy="3875274"/>
          </a:xfrm>
          <a:prstGeom prst="rect">
            <a:avLst/>
          </a:prstGeom>
          <a:noFill/>
        </p:spPr>
      </p:pic>
      <p:pic>
        <p:nvPicPr>
          <p:cNvPr id="1025" name="_x113874152" descr="EMB000013886e0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2628" y="1844824"/>
            <a:ext cx="3797843" cy="433341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769641"/>
            <a:ext cx="864096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일본</a:t>
            </a:r>
            <a:r>
              <a:rPr kumimoji="1" lang="en-US" altLang="ko-KR" sz="2400" b="1" dirty="0">
                <a:solidFill>
                  <a:srgbClr val="000000"/>
                </a:solidFill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r>
              <a:rPr kumimoji="1" 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반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r>
              <a:rPr kumimoji="1" 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아시아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, </a:t>
            </a:r>
            <a:r>
              <a:rPr kumimoji="1" lang="ko-K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혐한</a:t>
            </a:r>
            <a:r>
              <a:rPr kumimoji="1" 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제국주의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,</a:t>
            </a:r>
            <a:r>
              <a:rPr kumimoji="1" lang="ko-K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‘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독도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’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빌미</a:t>
            </a:r>
            <a:r>
              <a:rPr kumimoji="1" lang="ko-KR" alt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반 한 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의식 조장</a:t>
            </a:r>
            <a:endParaRPr kumimoji="1" lang="ko-KR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94320" y="5866695"/>
            <a:ext cx="22685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혐한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시위</a:t>
            </a:r>
            <a:endParaRPr kumimoji="1" lang="ko-KR" altLang="ko-K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292080" y="6237312"/>
            <a:ext cx="324036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태극기 밟는 극우집단 일본인들</a:t>
            </a:r>
            <a:endParaRPr kumimoji="1" lang="ko-K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1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_x113872552" descr="EMB000013886e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525" cy="104775"/>
          </a:xfrm>
          <a:prstGeom prst="rect">
            <a:avLst/>
          </a:prstGeom>
          <a:noFill/>
        </p:spPr>
      </p:pic>
      <p:pic>
        <p:nvPicPr>
          <p:cNvPr id="23553" name="_x113873512" descr="EMB000013886e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567" y="1423986"/>
            <a:ext cx="8636866" cy="36004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95536" y="541504"/>
            <a:ext cx="8064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아베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신사 참배는 위험한 내셔널리즘</a:t>
            </a:r>
            <a:endParaRPr kumimoji="1" lang="ko-KR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79160" y="551723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err="1" smtClean="0"/>
              <a:t>아베</a:t>
            </a:r>
            <a:r>
              <a:rPr lang="ko-KR" altLang="en-US" dirty="0" smtClean="0"/>
              <a:t> </a:t>
            </a:r>
            <a:r>
              <a:rPr lang="ko-KR" altLang="en-US" dirty="0"/>
              <a:t>신조</a:t>
            </a:r>
            <a:r>
              <a:rPr lang="en-US" altLang="ko-KR" dirty="0"/>
              <a:t>(</a:t>
            </a:r>
            <a:r>
              <a:rPr lang="ko-KR" altLang="en-US" dirty="0" err="1"/>
              <a:t>安倍晋三</a:t>
            </a:r>
            <a:r>
              <a:rPr lang="en-US" altLang="ko-KR" dirty="0"/>
              <a:t>) </a:t>
            </a:r>
            <a:r>
              <a:rPr lang="ko-KR" altLang="en-US" dirty="0"/>
              <a:t>일본 총리의 </a:t>
            </a:r>
            <a:r>
              <a:rPr lang="ko-KR" altLang="en-US" dirty="0" err="1"/>
              <a:t>야스쿠니</a:t>
            </a:r>
            <a:r>
              <a:rPr lang="en-US" altLang="ko-KR" dirty="0"/>
              <a:t>(</a:t>
            </a:r>
            <a:r>
              <a:rPr lang="ko-KR" altLang="en-US" dirty="0"/>
              <a:t>靖国</a:t>
            </a:r>
            <a:r>
              <a:rPr lang="en-US" altLang="ko-KR" dirty="0"/>
              <a:t>)</a:t>
            </a:r>
            <a:r>
              <a:rPr lang="ko-KR" altLang="en-US" dirty="0"/>
              <a:t>신사 참배는 중국</a:t>
            </a:r>
            <a:r>
              <a:rPr lang="en-US" altLang="ko-KR" dirty="0"/>
              <a:t>, </a:t>
            </a:r>
            <a:r>
              <a:rPr lang="ko-KR" altLang="en-US" dirty="0"/>
              <a:t>한국과의 긴장을 더욱 고조시킨 ‘위험한 내셔널리즘’</a:t>
            </a:r>
            <a:r>
              <a:rPr lang="en-US" altLang="ko-KR" dirty="0"/>
              <a:t>"</a:t>
            </a:r>
            <a:r>
              <a:rPr lang="ko-KR" altLang="en-US" dirty="0"/>
              <a:t>이라고 비판하는 사설을 게재했다</a:t>
            </a:r>
            <a:r>
              <a:rPr lang="en-US" altLang="ko-KR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xmlns="" val="131334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554805" cy="939784"/>
          </a:xfrm>
        </p:spPr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일본의 정치 제도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일본의통치기구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04663"/>
            <a:ext cx="3131840" cy="4817484"/>
          </a:xfrm>
          <a:prstGeom prst="rect">
            <a:avLst/>
          </a:prstGeom>
        </p:spPr>
      </p:pic>
      <p:pic>
        <p:nvPicPr>
          <p:cNvPr id="4" name="그림 3" descr="일본의 통치 기구(상관관계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940" y="404663"/>
            <a:ext cx="4536503" cy="4817484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979712" y="5504521"/>
            <a:ext cx="47525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tx1"/>
                </a:solidFill>
              </a:rPr>
              <a:t>일본의 정치구조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029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일본의 입헌주의</a:t>
            </a:r>
            <a:endParaRPr lang="ko-KR" altLang="en-US"/>
          </a:p>
        </p:txBody>
      </p:sp>
      <p:pic>
        <p:nvPicPr>
          <p:cNvPr id="3" name="그림 2" descr="입헌주의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12976"/>
            <a:ext cx="6732240" cy="31136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1124744"/>
            <a:ext cx="89017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 latinLnBrk="0"/>
            <a:r>
              <a:rPr lang="ko-KR" altLang="en-US" dirty="0" smtClean="0"/>
              <a:t>현대의 입헌 군주제는 보통 권력 분립의 개념을 충족하며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군주는 국가 원수의 </a:t>
            </a:r>
          </a:p>
          <a:p>
            <a:pPr fontAlgn="base" latinLnBrk="0"/>
            <a:r>
              <a:rPr lang="ko-KR" altLang="en-US" dirty="0" smtClean="0"/>
              <a:t>역할을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군주가 절대적인 권력을 가지는 전제 군주제에서의 법률과 </a:t>
            </a:r>
          </a:p>
          <a:p>
            <a:pPr fontAlgn="base" latinLnBrk="0"/>
            <a:r>
              <a:rPr lang="ko-KR" altLang="en-US" dirty="0" smtClean="0"/>
              <a:t>입헌 군주제에서의 법률은 보통 상당히 다른 양상을 보인다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 latinLnBrk="0"/>
            <a:r>
              <a:rPr lang="ko-KR" altLang="en-US" dirty="0" smtClean="0"/>
              <a:t>오늘날의 입헌 군주제는 거의 대부분 대의 민주주의와 혼합되어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나라의 주권은</a:t>
            </a:r>
          </a:p>
          <a:p>
            <a:pPr fontAlgn="base" latinLnBrk="0"/>
            <a:r>
              <a:rPr lang="ko-KR" altLang="en-US" dirty="0" smtClean="0"/>
              <a:t>국민에게 있다는 주권 이론을 내세운다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왕</a:t>
            </a:r>
            <a:r>
              <a:rPr lang="en-US" altLang="ko-KR" dirty="0" smtClean="0"/>
              <a:t>(</a:t>
            </a:r>
            <a:r>
              <a:rPr lang="ko-KR" altLang="en-US" dirty="0" smtClean="0"/>
              <a:t>여왕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나라의 수장으로서 존경을 받을 </a:t>
            </a:r>
          </a:p>
          <a:p>
            <a:pPr fontAlgn="base" latinLnBrk="0"/>
            <a:r>
              <a:rPr lang="ko-KR" altLang="en-US" dirty="0" smtClean="0"/>
              <a:t>수는 있으나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선거를 통해 권력을 획득하여 실질적으로 나라를 통치하는 역할은 </a:t>
            </a:r>
          </a:p>
          <a:p>
            <a:pPr fontAlgn="base" latinLnBrk="0"/>
            <a:r>
              <a:rPr lang="ko-KR" altLang="en-US" dirty="0" smtClean="0"/>
              <a:t>총리에게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511725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일본의 선거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4705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fontAlgn="base">
              <a:buFont typeface="Arial" pitchFamily="34" charset="0"/>
              <a:buChar char="•"/>
            </a:pPr>
            <a:r>
              <a:rPr lang="en-US" altLang="ko-KR" dirty="0" smtClean="0"/>
              <a:t>1889</a:t>
            </a:r>
            <a:r>
              <a:rPr lang="ko-KR" altLang="en-US" dirty="0" smtClean="0"/>
              <a:t>년 만 </a:t>
            </a:r>
            <a:r>
              <a:rPr lang="en-US" altLang="ko-KR" dirty="0" smtClean="0"/>
              <a:t>25</a:t>
            </a:r>
            <a:r>
              <a:rPr lang="ko-KR" altLang="en-US" dirty="0" smtClean="0"/>
              <a:t>세 이상의 남성으로</a:t>
            </a:r>
            <a:r>
              <a:rPr lang="en-US" altLang="ko-KR" dirty="0" smtClean="0"/>
              <a:t>, 15</a:t>
            </a:r>
            <a:r>
              <a:rPr lang="ko-KR" altLang="en-US" dirty="0" smtClean="0"/>
              <a:t>엔 이상의 직접국세를 납부하는 자에게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선거권을 부여하였다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제한선거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 marL="285750" indent="-285750" fontAlgn="base">
              <a:buFont typeface="Arial" pitchFamily="34" charset="0"/>
              <a:buChar char="•"/>
            </a:pPr>
            <a:r>
              <a:rPr lang="en-US" altLang="ko-KR" dirty="0" smtClean="0"/>
              <a:t>1900</a:t>
            </a:r>
            <a:r>
              <a:rPr lang="ko-KR" altLang="en-US" dirty="0" smtClean="0"/>
              <a:t>년 선거권의 부여 기준 중 </a:t>
            </a:r>
            <a:r>
              <a:rPr lang="ko-KR" altLang="en-US" dirty="0" err="1" smtClean="0"/>
              <a:t>국세액에</a:t>
            </a:r>
            <a:r>
              <a:rPr lang="ko-KR" altLang="en-US" dirty="0" smtClean="0"/>
              <a:t> 대한 조건을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엔으로 낮추었다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marL="285750" indent="-285750" fontAlgn="base">
              <a:buFont typeface="Arial" pitchFamily="34" charset="0"/>
              <a:buChar char="•"/>
            </a:pPr>
            <a:r>
              <a:rPr lang="en-US" altLang="ko-KR" dirty="0" smtClean="0"/>
              <a:t>1919</a:t>
            </a:r>
            <a:r>
              <a:rPr lang="ko-KR" altLang="en-US" dirty="0" smtClean="0"/>
              <a:t>년 선거권의 부여 기준 중 </a:t>
            </a:r>
            <a:r>
              <a:rPr lang="ko-KR" altLang="en-US" dirty="0" err="1" smtClean="0"/>
              <a:t>국세액에</a:t>
            </a:r>
            <a:r>
              <a:rPr lang="ko-KR" altLang="en-US" dirty="0" smtClean="0"/>
              <a:t> 대한 조건을 </a:t>
            </a:r>
            <a:r>
              <a:rPr lang="en-US" altLang="ko-KR" dirty="0" smtClean="0"/>
              <a:t>3</a:t>
            </a:r>
            <a:r>
              <a:rPr lang="ko-KR" altLang="en-US" dirty="0" smtClean="0"/>
              <a:t>엔으로 낮추었다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marL="285750" indent="-285750" fontAlgn="base">
              <a:buFont typeface="Arial" pitchFamily="34" charset="0"/>
              <a:buChar char="•"/>
            </a:pPr>
            <a:r>
              <a:rPr lang="en-US" altLang="ko-KR" dirty="0" smtClean="0"/>
              <a:t>1925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국세액에</a:t>
            </a:r>
            <a:r>
              <a:rPr lang="ko-KR" altLang="en-US" dirty="0" smtClean="0"/>
              <a:t> 대한 조건을 폐지하고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25</a:t>
            </a:r>
            <a:r>
              <a:rPr lang="ko-KR" altLang="en-US" dirty="0" smtClean="0"/>
              <a:t>세 이상의 모든 남성에게 </a:t>
            </a:r>
            <a:endParaRPr lang="en-US" altLang="ko-KR" dirty="0" smtClean="0"/>
          </a:p>
          <a:p>
            <a:pPr fontAlgn="base"/>
            <a:r>
              <a:rPr lang="ko-KR" altLang="en-US" dirty="0" smtClean="0"/>
              <a:t>선거권을 부여하였다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넓은 의미의 보통선거이나 남자보통선거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1945</a:t>
            </a:r>
            <a:r>
              <a:rPr lang="ko-KR" altLang="en-US" dirty="0" smtClean="0"/>
              <a:t>년 만 </a:t>
            </a:r>
            <a:r>
              <a:rPr lang="en-US" altLang="ko-KR" dirty="0" smtClean="0"/>
              <a:t>20</a:t>
            </a:r>
            <a:r>
              <a:rPr lang="ko-KR" altLang="en-US" dirty="0" smtClean="0"/>
              <a:t>세 이상의 모든 남녀에게 선거권을 부여하였다</a:t>
            </a:r>
            <a:r>
              <a:rPr lang="en-US" altLang="ko-KR" dirty="0" smtClean="0"/>
              <a:t>. </a:t>
            </a:r>
          </a:p>
          <a:p>
            <a:pPr fontAlgn="base"/>
            <a:r>
              <a:rPr lang="ko-KR" altLang="en-US" dirty="0" smtClean="0"/>
              <a:t>좁은 의미의 보통선거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1946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4</a:t>
            </a:r>
            <a:r>
              <a:rPr lang="ko-KR" altLang="en-US" dirty="0" smtClean="0"/>
              <a:t>월의 총선거에서 대선거구의 제한연기제가 채택되어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이용되었다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1950</a:t>
            </a:r>
            <a:r>
              <a:rPr lang="ko-KR" altLang="en-US" dirty="0" smtClean="0"/>
              <a:t>년 개별 법령을 통합한 공직선거법이 공포되었다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1982</a:t>
            </a:r>
            <a:r>
              <a:rPr lang="ko-KR" altLang="en-US" dirty="0" smtClean="0"/>
              <a:t>년 참의원 선거에서 </a:t>
            </a:r>
            <a:r>
              <a:rPr lang="ko-KR" altLang="en-US" dirty="0" err="1" smtClean="0"/>
              <a:t>정당명부식</a:t>
            </a:r>
            <a:r>
              <a:rPr lang="ko-KR" altLang="en-US" dirty="0" smtClean="0"/>
              <a:t> 비례대표제가 도입되었다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1994</a:t>
            </a:r>
            <a:r>
              <a:rPr lang="ko-KR" altLang="en-US" dirty="0" smtClean="0"/>
              <a:t>년 중의원 선거에서 소선거구제와 비례대표제를 병립한 제도가 도입되었다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2000</a:t>
            </a:r>
            <a:r>
              <a:rPr lang="ko-KR" altLang="en-US" dirty="0" smtClean="0"/>
              <a:t>년 국정선거에서 재외 국민의 선거제도가 도입되었다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2001</a:t>
            </a:r>
            <a:r>
              <a:rPr lang="ko-KR" altLang="en-US" dirty="0" smtClean="0"/>
              <a:t>년 참의원 선거에서 </a:t>
            </a:r>
            <a:r>
              <a:rPr lang="ko-KR" altLang="en-US" dirty="0" err="1" smtClean="0"/>
              <a:t>정당명부식</a:t>
            </a:r>
            <a:r>
              <a:rPr lang="ko-KR" altLang="en-US" dirty="0" smtClean="0"/>
              <a:t> 비례대표제가 변경되었다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en-US" altLang="ko-KR" dirty="0" smtClean="0"/>
              <a:t>2003</a:t>
            </a:r>
            <a:r>
              <a:rPr lang="ko-KR" altLang="en-US" dirty="0" smtClean="0"/>
              <a:t>년 선거기간 중의 </a:t>
            </a:r>
            <a:r>
              <a:rPr lang="ko-KR" altLang="en-US" dirty="0" err="1" smtClean="0"/>
              <a:t>매니페스토</a:t>
            </a:r>
            <a:r>
              <a:rPr lang="ko-KR" altLang="en-US" dirty="0" smtClean="0"/>
              <a:t> 배포가 완화되었다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47742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554805" cy="939784"/>
          </a:xfrm>
        </p:spPr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일본의 정치 구조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일본의 내셔널리즘</a:t>
            </a:r>
            <a:endParaRPr lang="en-US" altLang="ko-KR" dirty="0" smtClean="0"/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일본 내셔널리즘 전후</a:t>
            </a:r>
            <a:endParaRPr lang="en-US" altLang="ko-KR" dirty="0" smtClean="0"/>
          </a:p>
          <a:p>
            <a:r>
              <a:rPr lang="en-US" altLang="ko-KR" dirty="0" smtClean="0"/>
              <a:t>3.</a:t>
            </a:r>
            <a:r>
              <a:rPr lang="ko-KR" altLang="en-US" dirty="0" smtClean="0"/>
              <a:t>일본의 정치 구조</a:t>
            </a:r>
            <a:endParaRPr lang="en-US" altLang="ko-KR" dirty="0" smtClean="0"/>
          </a:p>
          <a:p>
            <a:r>
              <a:rPr lang="en-US" altLang="ko-KR" dirty="0" smtClean="0"/>
              <a:t>4.</a:t>
            </a:r>
            <a:r>
              <a:rPr lang="ko-KR" altLang="en-US" dirty="0" smtClean="0"/>
              <a:t>일본의 정치 제도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입법부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1196752"/>
            <a:ext cx="5257143" cy="232381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683568" y="3789040"/>
            <a:ext cx="3024336" cy="1944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중의원은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임기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전에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국무총리대신</a:t>
            </a:r>
            <a:r>
              <a:rPr lang="en-US" altLang="ko-KR" dirty="0">
                <a:solidFill>
                  <a:schemeClr val="tx1"/>
                </a:solidFill>
              </a:rPr>
              <a:t>(</a:t>
            </a:r>
            <a:r>
              <a:rPr lang="en-US" altLang="ko-KR" dirty="0" err="1">
                <a:solidFill>
                  <a:schemeClr val="tx1"/>
                </a:solidFill>
              </a:rPr>
              <a:t>총리</a:t>
            </a:r>
            <a:r>
              <a:rPr lang="en-US" altLang="ko-KR" dirty="0">
                <a:solidFill>
                  <a:schemeClr val="tx1"/>
                </a:solidFill>
              </a:rPr>
              <a:t>)이 </a:t>
            </a:r>
            <a:r>
              <a:rPr lang="en-US" altLang="ko-KR" dirty="0" err="1">
                <a:solidFill>
                  <a:schemeClr val="tx1"/>
                </a:solidFill>
              </a:rPr>
              <a:t>국회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해산권을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발동하면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중의원은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의원직을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상실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톱니 모양의 오른쪽 화살표 5"/>
          <p:cNvSpPr/>
          <p:nvPr/>
        </p:nvSpPr>
        <p:spPr>
          <a:xfrm>
            <a:off x="4139952" y="4293096"/>
            <a:ext cx="1152128" cy="86409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폭발 1 6"/>
          <p:cNvSpPr/>
          <p:nvPr/>
        </p:nvSpPr>
        <p:spPr>
          <a:xfrm>
            <a:off x="5344454" y="3356992"/>
            <a:ext cx="3456384" cy="2952328"/>
          </a:xfrm>
          <a:prstGeom prst="irregularSeal1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일본의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대통령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선거는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수시</a:t>
            </a:r>
            <a:r>
              <a:rPr lang="ko-KR" altLang="en-US" dirty="0" smtClean="0">
                <a:solidFill>
                  <a:schemeClr val="tx1"/>
                </a:solidFill>
              </a:rPr>
              <a:t>로 하게 됨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358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의원내각제와 최고재판소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1340768"/>
            <a:ext cx="7723810" cy="2088232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3964472"/>
            <a:ext cx="7723810" cy="228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2910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ko-KR" altLang="en-US" dirty="0" smtClean="0"/>
              <a:t>일본헌법과 천황의 위치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105" y="1196752"/>
            <a:ext cx="8916645" cy="3648584"/>
          </a:xfrm>
          <a:prstGeom prst="rect">
            <a:avLst/>
          </a:prstGeom>
        </p:spPr>
      </p:pic>
      <p:sp>
        <p:nvSpPr>
          <p:cNvPr id="4" name="폭발 1 3"/>
          <p:cNvSpPr/>
          <p:nvPr/>
        </p:nvSpPr>
        <p:spPr>
          <a:xfrm>
            <a:off x="395536" y="4845336"/>
            <a:ext cx="2448272" cy="1656184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err="1">
                <a:solidFill>
                  <a:schemeClr val="tx1"/>
                </a:solidFill>
              </a:rPr>
              <a:t>입법부가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              </a:t>
            </a:r>
            <a:r>
              <a:rPr lang="en-US" altLang="ko-KR" dirty="0" err="1" smtClean="0">
                <a:solidFill>
                  <a:schemeClr val="tx1"/>
                </a:solidFill>
              </a:rPr>
              <a:t>소멸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ko-KR" dirty="0">
              <a:solidFill>
                <a:schemeClr val="tx1"/>
              </a:solidFill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2375756" y="5743215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육각형 6"/>
          <p:cNvSpPr/>
          <p:nvPr/>
        </p:nvSpPr>
        <p:spPr>
          <a:xfrm>
            <a:off x="3311860" y="4984995"/>
            <a:ext cx="1728192" cy="1512168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그 </a:t>
            </a:r>
            <a:r>
              <a:rPr lang="en-US" altLang="ko-KR" dirty="0" err="1" smtClean="0">
                <a:solidFill>
                  <a:schemeClr val="tx1"/>
                </a:solidFill>
              </a:rPr>
              <a:t>자리에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천왕이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위치</a:t>
            </a:r>
            <a:endParaRPr lang="ko-KR" altLang="en-US" dirty="0"/>
          </a:p>
        </p:txBody>
      </p:sp>
      <p:cxnSp>
        <p:nvCxnSpPr>
          <p:cNvPr id="9" name="직선 화살표 연결선 8"/>
          <p:cNvCxnSpPr>
            <a:stCxn id="7" idx="0"/>
          </p:cNvCxnSpPr>
          <p:nvPr/>
        </p:nvCxnSpPr>
        <p:spPr>
          <a:xfrm>
            <a:off x="5040052" y="5741079"/>
            <a:ext cx="11161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순서도: 대체 처리 9"/>
          <p:cNvSpPr/>
          <p:nvPr/>
        </p:nvSpPr>
        <p:spPr>
          <a:xfrm>
            <a:off x="6157989" y="4989352"/>
            <a:ext cx="2232248" cy="1512168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 smtClean="0">
                <a:solidFill>
                  <a:schemeClr val="tx1"/>
                </a:solidFill>
              </a:rPr>
              <a:t>기존의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통치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시스템을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그대로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유지천왕의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통치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시대로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 err="1" smtClean="0">
                <a:solidFill>
                  <a:schemeClr val="tx1"/>
                </a:solidFill>
              </a:rPr>
              <a:t>직행할</a:t>
            </a:r>
            <a:r>
              <a:rPr lang="en-US" altLang="ko-KR" dirty="0" smtClean="0">
                <a:solidFill>
                  <a:schemeClr val="tx1"/>
                </a:solidFill>
              </a:rPr>
              <a:t> 수 </a:t>
            </a:r>
            <a:r>
              <a:rPr lang="en-US" altLang="ko-KR" dirty="0" err="1" smtClean="0">
                <a:solidFill>
                  <a:schemeClr val="tx1"/>
                </a:solidFill>
              </a:rPr>
              <a:t>있다</a:t>
            </a:r>
            <a:endParaRPr lang="ko-KR" altLang="en-US" dirty="0"/>
          </a:p>
        </p:txBody>
      </p:sp>
      <p:cxnSp>
        <p:nvCxnSpPr>
          <p:cNvPr id="12" name="직선 연결선 11"/>
          <p:cNvCxnSpPr>
            <a:stCxn id="10" idx="1"/>
            <a:endCxn id="10" idx="3"/>
          </p:cNvCxnSpPr>
          <p:nvPr/>
        </p:nvCxnSpPr>
        <p:spPr>
          <a:xfrm>
            <a:off x="6157989" y="5745436"/>
            <a:ext cx="2232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8082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4512564"/>
          </a:xfrm>
        </p:spPr>
        <p:txBody>
          <a:bodyPr>
            <a:normAutofit/>
          </a:bodyPr>
          <a:lstStyle/>
          <a:p>
            <a:pPr algn="ctr"/>
            <a:r>
              <a:rPr lang="ko-KR" altLang="en-US" dirty="0" smtClean="0"/>
              <a:t>이상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</a:t>
            </a:r>
            <a:r>
              <a:rPr lang="ko-KR" altLang="en-US" dirty="0" smtClean="0"/>
              <a:t>조의 발표를 마치겠습니다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감사합니다</a:t>
            </a:r>
            <a:r>
              <a:rPr lang="en-US" altLang="ko-KR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554805" cy="939784"/>
          </a:xfrm>
        </p:spPr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일본의 내셔널리즘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내셔널리즘이란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827584" y="1876744"/>
            <a:ext cx="2500330" cy="114300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민족주의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민족자결주의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827584" y="3305504"/>
            <a:ext cx="2500330" cy="11430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국민주의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6256872" y="2019620"/>
            <a:ext cx="1928826" cy="92869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식민주의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제국주의</a:t>
            </a:r>
            <a:endParaRPr lang="ko-KR" altLang="en-US" dirty="0"/>
          </a:p>
        </p:txBody>
      </p:sp>
      <p:sp>
        <p:nvSpPr>
          <p:cNvPr id="6" name="왼쪽/오른쪽 화살표 5"/>
          <p:cNvSpPr/>
          <p:nvPr/>
        </p:nvSpPr>
        <p:spPr>
          <a:xfrm>
            <a:off x="4615508" y="2372820"/>
            <a:ext cx="1357322" cy="500066"/>
          </a:xfrm>
          <a:prstGeom prst="leftRightArrow">
            <a:avLst>
              <a:gd name="adj1" fmla="val 50000"/>
              <a:gd name="adj2" fmla="val 47291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827584" y="4734264"/>
            <a:ext cx="2500330" cy="114300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국가주의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국수주의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6256872" y="3376942"/>
            <a:ext cx="1928826" cy="92869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국제주의</a:t>
            </a:r>
            <a:endParaRPr lang="ko-KR" altLang="en-US" dirty="0"/>
          </a:p>
        </p:txBody>
      </p:sp>
      <p:sp>
        <p:nvSpPr>
          <p:cNvPr id="9" name="왼쪽/오른쪽 화살표 8"/>
          <p:cNvSpPr/>
          <p:nvPr/>
        </p:nvSpPr>
        <p:spPr>
          <a:xfrm>
            <a:off x="4613798" y="3591256"/>
            <a:ext cx="1357322" cy="500066"/>
          </a:xfrm>
          <a:prstGeom prst="leftRightArrow">
            <a:avLst>
              <a:gd name="adj1" fmla="val 50000"/>
              <a:gd name="adj2" fmla="val 4729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031332" y="1868764"/>
            <a:ext cx="361003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민족의 일체성 확립</a:t>
            </a:r>
            <a:endParaRPr lang="en-US" altLang="ko-KR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327476" y="4893100"/>
            <a:ext cx="3889654" cy="95410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1400" dirty="0" smtClean="0"/>
              <a:t>자민족 중심주의가 극단화된 형태</a:t>
            </a:r>
            <a:r>
              <a:rPr lang="en-US" altLang="ko-KR" sz="1400" dirty="0" smtClean="0"/>
              <a:t>.</a:t>
            </a:r>
          </a:p>
          <a:p>
            <a:pPr algn="ctr"/>
            <a:r>
              <a:rPr lang="en-US" altLang="ko-KR" sz="1400" dirty="0" smtClean="0"/>
              <a:t> </a:t>
            </a:r>
            <a:r>
              <a:rPr lang="ko-KR" altLang="en-US" sz="1400" dirty="0" smtClean="0"/>
              <a:t>자기 나라의 역사 </a:t>
            </a:r>
            <a:r>
              <a:rPr lang="en-US" altLang="ko-KR" sz="1400" dirty="0" smtClean="0"/>
              <a:t>· </a:t>
            </a:r>
            <a:r>
              <a:rPr lang="ko-KR" altLang="en-US" sz="1400" dirty="0" smtClean="0"/>
              <a:t>전통 </a:t>
            </a:r>
            <a:r>
              <a:rPr lang="en-US" altLang="ko-KR" sz="1400" dirty="0" smtClean="0"/>
              <a:t>· </a:t>
            </a:r>
            <a:r>
              <a:rPr lang="ko-KR" altLang="en-US" sz="1400" dirty="0" smtClean="0"/>
              <a:t>정치 </a:t>
            </a:r>
            <a:r>
              <a:rPr lang="en-US" altLang="ko-KR" sz="1400" dirty="0" smtClean="0"/>
              <a:t>· </a:t>
            </a:r>
            <a:r>
              <a:rPr lang="ko-KR" altLang="en-US" sz="1400" dirty="0" smtClean="0"/>
              <a:t>문화 등</a:t>
            </a:r>
            <a:endParaRPr lang="en-US" altLang="ko-KR" sz="1400" dirty="0" smtClean="0"/>
          </a:p>
          <a:p>
            <a:pPr algn="ctr"/>
            <a:r>
              <a:rPr lang="ko-KR" altLang="en-US" sz="1400" dirty="0" smtClean="0"/>
              <a:t> 국민적 특수성만을 가장 우수한 것으로 믿고 </a:t>
            </a:r>
            <a:endParaRPr lang="en-US" altLang="ko-KR" sz="1400" dirty="0" smtClean="0"/>
          </a:p>
          <a:p>
            <a:pPr algn="ctr"/>
            <a:r>
              <a:rPr lang="ko-KR" altLang="en-US" sz="1400" dirty="0" smtClean="0"/>
              <a:t>남의 나라 것을 배척하는 주의이다</a:t>
            </a:r>
            <a:r>
              <a:rPr lang="en-US" altLang="ko-KR" sz="1400" dirty="0" smtClean="0"/>
              <a:t>. </a:t>
            </a:r>
            <a:endParaRPr lang="en-US" altLang="ko-KR" sz="1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352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83768" y="285728"/>
            <a:ext cx="5038221" cy="939784"/>
          </a:xfrm>
        </p:spPr>
        <p:txBody>
          <a:bodyPr/>
          <a:lstStyle/>
          <a:p>
            <a:r>
              <a:rPr lang="ko-KR" altLang="en-US" smtClean="0"/>
              <a:t>일본의내셔널리즘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1239270" y="1916832"/>
            <a:ext cx="6408712" cy="15841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0" b="1" dirty="0" smtClean="0">
                <a:solidFill>
                  <a:srgbClr val="C00000"/>
                </a:solidFill>
              </a:rPr>
              <a:t>내셔널리즘</a:t>
            </a:r>
            <a:endParaRPr lang="ko-KR" altLang="en-US" sz="6000" b="1" dirty="0">
              <a:solidFill>
                <a:srgbClr val="C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915816" y="1340768"/>
            <a:ext cx="324036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현대일본정치의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아이덴티티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63624" y="3956996"/>
            <a:ext cx="5800728" cy="2280316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1" lang="ko-KR" altLang="en-US" sz="2800" dirty="0" err="1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존왕양</a:t>
            </a:r>
            <a:r>
              <a:rPr kumimoji="1" lang="ko-KR" altLang="en-US" sz="2400" dirty="0" err="1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이론</a:t>
            </a:r>
            <a:endParaRPr kumimoji="1" lang="en-US" altLang="ko-KR" sz="2400" dirty="0" smtClean="0">
              <a:solidFill>
                <a:schemeClr val="tx1"/>
              </a:solidFill>
              <a:latin typeface="+mn-ea"/>
              <a:cs typeface="굴림" pitchFamily="50" charset="-127"/>
            </a:endParaRPr>
          </a:p>
          <a:p>
            <a:pPr lvl="0" algn="ctr"/>
            <a:endParaRPr kumimoji="1" lang="en-US" altLang="ja-JP" sz="2400" dirty="0" smtClean="0">
              <a:solidFill>
                <a:schemeClr val="tx1"/>
              </a:solidFill>
              <a:latin typeface="+mn-ea"/>
              <a:ea typeface="굴림" pitchFamily="50" charset="-127"/>
              <a:cs typeface="굴림" pitchFamily="50" charset="-127"/>
            </a:endParaRPr>
          </a:p>
          <a:p>
            <a:pPr lvl="0" algn="ctr"/>
            <a:r>
              <a:rPr kumimoji="1" lang="en-US" altLang="ko-KR" sz="2400" dirty="0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“</a:t>
            </a:r>
            <a:r>
              <a:rPr kumimoji="1" lang="ko-KR" altLang="en-US" sz="2400" dirty="0" err="1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왕을위해</a:t>
            </a:r>
            <a:r>
              <a:rPr kumimoji="1" lang="ko-KR" altLang="en-US" sz="2400" dirty="0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 외적을 물리치자</a:t>
            </a:r>
            <a:r>
              <a:rPr kumimoji="1" lang="en-US" altLang="ko-KR" sz="2400" dirty="0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”</a:t>
            </a:r>
          </a:p>
          <a:p>
            <a:pPr lvl="0" algn="ctr"/>
            <a:r>
              <a:rPr kumimoji="1" lang="ko-KR" altLang="en-US" sz="2400" dirty="0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는 </a:t>
            </a:r>
            <a:r>
              <a:rPr kumimoji="1" lang="ko-KR" altLang="en-US" sz="2400" dirty="0" err="1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에도막부의</a:t>
            </a:r>
            <a:r>
              <a:rPr kumimoji="1" lang="ko-KR" altLang="en-US" sz="2400" dirty="0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 </a:t>
            </a:r>
            <a:endParaRPr kumimoji="1" lang="en-US" altLang="ko-KR" sz="2400" dirty="0" smtClean="0">
              <a:solidFill>
                <a:schemeClr val="tx1"/>
              </a:solidFill>
              <a:latin typeface="+mn-ea"/>
              <a:cs typeface="굴림" pitchFamily="50" charset="-127"/>
            </a:endParaRPr>
          </a:p>
          <a:p>
            <a:pPr lvl="0" algn="ctr"/>
            <a:r>
              <a:rPr kumimoji="1" lang="ko-KR" altLang="en-US" sz="2400" dirty="0" smtClean="0">
                <a:solidFill>
                  <a:schemeClr val="tx1"/>
                </a:solidFill>
                <a:latin typeface="+mn-ea"/>
                <a:cs typeface="굴림" pitchFamily="50" charset="-127"/>
              </a:rPr>
              <a:t>외국인 배척운동</a:t>
            </a:r>
            <a:endParaRPr kumimoji="1" lang="ja-JP" altLang="en-US" sz="3200" dirty="0" smtClean="0">
              <a:solidFill>
                <a:schemeClr val="tx1"/>
              </a:solidFill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81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47667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smtClean="0"/>
              <a:t>일본</a:t>
            </a:r>
            <a:r>
              <a:rPr lang="en-US" altLang="ko-KR" sz="4000" dirty="0" smtClean="0"/>
              <a:t> </a:t>
            </a:r>
            <a:r>
              <a:rPr lang="ko-KR" altLang="en-US" sz="4000" dirty="0" smtClean="0"/>
              <a:t>내셔널리즘 형성</a:t>
            </a:r>
            <a:r>
              <a:rPr lang="en-US" altLang="ko-KR" sz="4000" dirty="0" smtClean="0"/>
              <a:t>?</a:t>
            </a:r>
            <a:endParaRPr lang="ko-KR" alt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6516216" y="3068960"/>
            <a:ext cx="262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사상원리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심정의 경향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정책운동 등 총칭으로 뉘앙스 다양</a:t>
            </a:r>
            <a:endParaRPr lang="ko-KR" altLang="en-US" dirty="0"/>
          </a:p>
        </p:txBody>
      </p:sp>
      <p:grpSp>
        <p:nvGrpSpPr>
          <p:cNvPr id="36" name="그룹 35"/>
          <p:cNvGrpSpPr/>
          <p:nvPr/>
        </p:nvGrpSpPr>
        <p:grpSpPr>
          <a:xfrm>
            <a:off x="467544" y="2420888"/>
            <a:ext cx="6768752" cy="3960440"/>
            <a:chOff x="467544" y="2420888"/>
            <a:chExt cx="6768752" cy="3960440"/>
          </a:xfrm>
        </p:grpSpPr>
        <p:sp>
          <p:nvSpPr>
            <p:cNvPr id="7" name="타원 6"/>
            <p:cNvSpPr/>
            <p:nvPr/>
          </p:nvSpPr>
          <p:spPr>
            <a:xfrm>
              <a:off x="467544" y="2420888"/>
              <a:ext cx="5976664" cy="39604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타원 7"/>
            <p:cNvSpPr/>
            <p:nvPr/>
          </p:nvSpPr>
          <p:spPr>
            <a:xfrm>
              <a:off x="2699792" y="2708920"/>
              <a:ext cx="1656184" cy="1656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민족주의</a:t>
              </a:r>
              <a:endParaRPr lang="ko-KR" altLang="en-US" dirty="0"/>
            </a:p>
          </p:txBody>
        </p:sp>
        <p:sp>
          <p:nvSpPr>
            <p:cNvPr id="13" name="타원 12"/>
            <p:cNvSpPr/>
            <p:nvPr/>
          </p:nvSpPr>
          <p:spPr>
            <a:xfrm>
              <a:off x="4211960" y="4149080"/>
              <a:ext cx="1656184" cy="1656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국가주의</a:t>
              </a:r>
              <a:endParaRPr lang="ko-KR" altLang="en-US" dirty="0"/>
            </a:p>
          </p:txBody>
        </p:sp>
        <p:sp>
          <p:nvSpPr>
            <p:cNvPr id="14" name="타원 13"/>
            <p:cNvSpPr/>
            <p:nvPr/>
          </p:nvSpPr>
          <p:spPr>
            <a:xfrm>
              <a:off x="1331640" y="4221088"/>
              <a:ext cx="1656184" cy="165618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국민주</a:t>
              </a:r>
              <a:r>
                <a:rPr lang="ko-KR" altLang="en-US" dirty="0"/>
                <a:t>의</a:t>
              </a:r>
            </a:p>
          </p:txBody>
        </p:sp>
        <p:cxnSp>
          <p:nvCxnSpPr>
            <p:cNvPr id="26" name="구부러진 연결선 25"/>
            <p:cNvCxnSpPr/>
            <p:nvPr/>
          </p:nvCxnSpPr>
          <p:spPr>
            <a:xfrm rot="5400000" flipH="1" flipV="1">
              <a:off x="6228184" y="4077072"/>
              <a:ext cx="1008112" cy="1008112"/>
            </a:xfrm>
            <a:prstGeom prst="curvedConnector3">
              <a:avLst>
                <a:gd name="adj1" fmla="val 50000"/>
              </a:avLst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직사각형 32"/>
          <p:cNvSpPr/>
          <p:nvPr/>
        </p:nvSpPr>
        <p:spPr>
          <a:xfrm>
            <a:off x="1187624" y="2276872"/>
            <a:ext cx="4536504" cy="1800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3000" dirty="0" smtClean="0"/>
              <a:t>오늘날 일본의 내셔널리즘</a:t>
            </a:r>
            <a:endParaRPr lang="en-US" altLang="ko-KR" sz="3000" dirty="0"/>
          </a:p>
        </p:txBody>
      </p:sp>
      <p:sp>
        <p:nvSpPr>
          <p:cNvPr id="34" name="TextBox 33"/>
          <p:cNvSpPr txBox="1"/>
          <p:nvPr/>
        </p:nvSpPr>
        <p:spPr>
          <a:xfrm>
            <a:off x="7308304" y="587727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 smtClean="0">
                <a:solidFill>
                  <a:srgbClr val="FF0000"/>
                </a:solidFill>
              </a:rPr>
              <a:t>But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98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539552" y="980728"/>
            <a:ext cx="7848872" cy="25922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899592" y="1412776"/>
            <a:ext cx="7200800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7300" lvl="2" indent="-342900" algn="ctr"/>
            <a:r>
              <a:rPr lang="ko-KR" altLang="en-US" dirty="0" smtClean="0">
                <a:solidFill>
                  <a:schemeClr val="tx1"/>
                </a:solidFill>
              </a:rPr>
              <a:t>다른 동아시아에 대해 일본이 우위</a:t>
            </a:r>
            <a:r>
              <a:rPr lang="ko-KR" altLang="en-US" dirty="0" smtClean="0"/>
              <a:t>생각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899592" y="2852936"/>
            <a:ext cx="7200800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지나친 애국심에 집착하는 언동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899592" y="2132856"/>
            <a:ext cx="7200800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ko-KR" altLang="en-US" dirty="0" smtClean="0">
                <a:solidFill>
                  <a:schemeClr val="tx1"/>
                </a:solidFill>
              </a:rPr>
              <a:t>다른 민족을 압박해도 된다고 생각하는 경향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404664"/>
            <a:ext cx="3600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 smtClean="0"/>
              <a:t>부정적 이미지</a:t>
            </a:r>
            <a:endParaRPr lang="ko-KR" altLang="en-US" sz="3500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2051720" y="3861048"/>
            <a:ext cx="5040560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내셔널리스트</a:t>
            </a:r>
            <a:r>
              <a:rPr lang="en-US" altLang="ko-KR" dirty="0" smtClean="0">
                <a:solidFill>
                  <a:schemeClr val="tx1"/>
                </a:solidFill>
              </a:rPr>
              <a:t>=</a:t>
            </a:r>
            <a:r>
              <a:rPr lang="ko-KR" altLang="en-US" dirty="0" smtClean="0">
                <a:solidFill>
                  <a:schemeClr val="tx1"/>
                </a:solidFill>
              </a:rPr>
              <a:t>우익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타원 9"/>
          <p:cNvSpPr/>
          <p:nvPr/>
        </p:nvSpPr>
        <p:spPr>
          <a:xfrm>
            <a:off x="539552" y="5013176"/>
            <a:ext cx="129614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근대화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07704" y="515719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전통을 내셔널리즘과 결부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03848" y="566124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천황을 신격화함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국군주의 찬양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내셔널리즘을 신앙처럼 </a:t>
            </a:r>
            <a:r>
              <a:rPr lang="ko-KR" altLang="en-US" dirty="0" err="1" smtClean="0"/>
              <a:t>만듬</a:t>
            </a:r>
            <a:endParaRPr lang="ko-KR" altLang="en-US" dirty="0"/>
          </a:p>
        </p:txBody>
      </p:sp>
      <p:cxnSp>
        <p:nvCxnSpPr>
          <p:cNvPr id="14" name="Shape 13"/>
          <p:cNvCxnSpPr/>
          <p:nvPr/>
        </p:nvCxnSpPr>
        <p:spPr>
          <a:xfrm rot="16200000" flipH="1">
            <a:off x="2612976" y="5676057"/>
            <a:ext cx="461665" cy="28803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556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554805" cy="939784"/>
          </a:xfrm>
        </p:spPr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일본 내셔널리즘 전후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smtClean="0"/>
              <a:t>일본 내셔널리즘의 전</a:t>
            </a:r>
            <a:r>
              <a:rPr lang="en-US" altLang="ko-KR" sz="4000" dirty="0" smtClean="0"/>
              <a:t>.</a:t>
            </a:r>
            <a:r>
              <a:rPr lang="ko-KR" altLang="en-US" sz="4000" dirty="0"/>
              <a:t>후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1259632" y="1844824"/>
            <a:ext cx="6408712" cy="29523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251520" y="1700808"/>
            <a:ext cx="237626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000" dirty="0" smtClean="0"/>
              <a:t>민족주의</a:t>
            </a:r>
            <a:endParaRPr lang="ko-KR" altLang="en-US" sz="3000" dirty="0"/>
          </a:p>
        </p:txBody>
      </p:sp>
      <p:sp>
        <p:nvSpPr>
          <p:cNvPr id="6" name="타원 5"/>
          <p:cNvSpPr/>
          <p:nvPr/>
        </p:nvSpPr>
        <p:spPr>
          <a:xfrm>
            <a:off x="4716016" y="2132856"/>
            <a:ext cx="2520280" cy="244827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국수주의적인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민족주의</a:t>
            </a:r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1691680" y="2132856"/>
            <a:ext cx="2520280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제국주의 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전체주의 사상</a:t>
            </a:r>
            <a:endParaRPr lang="ko-KR" altLang="en-US" dirty="0"/>
          </a:p>
        </p:txBody>
      </p:sp>
      <p:sp>
        <p:nvSpPr>
          <p:cNvPr id="9" name="갈매기형 수장 8"/>
          <p:cNvSpPr/>
          <p:nvPr/>
        </p:nvSpPr>
        <p:spPr>
          <a:xfrm>
            <a:off x="1115616" y="5733256"/>
            <a:ext cx="360040" cy="43204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5661248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세계대전 당시의 일본제국 육군과 일본제국 해군의 정치적 이념적 기초가 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1" name="폭발 1 10"/>
          <p:cNvSpPr/>
          <p:nvPr/>
        </p:nvSpPr>
        <p:spPr>
          <a:xfrm rot="1468146">
            <a:off x="6746133" y="1381045"/>
            <a:ext cx="2221926" cy="128759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err="1" smtClean="0"/>
              <a:t>파시즘과유사</a:t>
            </a:r>
            <a:endParaRPr lang="ko-KR" alt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259632" y="4797152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1868</a:t>
            </a:r>
            <a:r>
              <a:rPr lang="ko-KR" altLang="en-US" dirty="0" smtClean="0"/>
              <a:t>년 메이지 유신부터 나타난 일본 민족주의의 </a:t>
            </a:r>
            <a:r>
              <a:rPr lang="ko-KR" altLang="en-US" dirty="0" err="1" smtClean="0"/>
              <a:t>극단된</a:t>
            </a:r>
            <a:r>
              <a:rPr lang="ko-KR" altLang="en-US" dirty="0" smtClean="0"/>
              <a:t> 형태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514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286</TotalTime>
  <Words>646</Words>
  <Application>Microsoft Office PowerPoint</Application>
  <PresentationFormat>화면 슬라이드 쇼(4:3)</PresentationFormat>
  <Paragraphs>149</Paragraphs>
  <Slides>23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고구려 벽화</vt:lpstr>
      <vt:lpstr>일본의 정치적 특성</vt:lpstr>
      <vt:lpstr>목차</vt:lpstr>
      <vt:lpstr>1.일본의 내셔널리즘</vt:lpstr>
      <vt:lpstr>내셔널리즘이란?</vt:lpstr>
      <vt:lpstr>일본의내셔널리즘</vt:lpstr>
      <vt:lpstr>슬라이드 6</vt:lpstr>
      <vt:lpstr>슬라이드 7</vt:lpstr>
      <vt:lpstr>2.일본 내셔널리즘 전후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3.일본의 정치 제도</vt:lpstr>
      <vt:lpstr>슬라이드 16</vt:lpstr>
      <vt:lpstr>일본의 입헌주의</vt:lpstr>
      <vt:lpstr>일본의 선거</vt:lpstr>
      <vt:lpstr>4.일본의 정치 구조</vt:lpstr>
      <vt:lpstr>입법부</vt:lpstr>
      <vt:lpstr>의원내각제와 최고재판소</vt:lpstr>
      <vt:lpstr>일본헌법과 천황의 위치</vt:lpstr>
      <vt:lpstr>이상  3조의 발표를 마치겠습니다.    감사합니다!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</dc:creator>
  <cp:lastModifiedBy>Registered User</cp:lastModifiedBy>
  <cp:revision>11</cp:revision>
  <dcterms:created xsi:type="dcterms:W3CDTF">2014-03-31T06:38:01Z</dcterms:created>
  <dcterms:modified xsi:type="dcterms:W3CDTF">2014-03-31T12:01:44Z</dcterms:modified>
</cp:coreProperties>
</file>