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7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6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BCDF0-7C97-4022-8C0C-3CB2E1BB3A67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E7B3F-0520-499B-9B55-B82A615B3E4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1881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390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45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64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390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76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487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300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493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59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17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64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6E5F-4B2C-4BA2-96A6-9C8BBF1664F5}" type="datetimeFigureOut">
              <a:rPr lang="ko-KR" altLang="en-US" smtClean="0"/>
              <a:t>2014-04-17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B618A-2202-44A2-9333-47E7FAC358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351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ver.com/main/read.nhn?mode=LSD&amp;mid=sec&amp;sid1=115&amp;oid=448&amp;aid=0000019778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vpot.daum.net/v/pdef1aalkNNyllRRrRGkane" TargetMode="External"/><Relationship Id="rId2" Type="http://schemas.openxmlformats.org/officeDocument/2006/relationships/hyperlink" Target="http://tvpot.daum.net/v/p0e11UcGVQPpUjZDpDFNpZ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JqAxQFgPVf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91880" y="2564904"/>
            <a:ext cx="6141368" cy="782960"/>
          </a:xfrm>
        </p:spPr>
        <p:txBody>
          <a:bodyPr>
            <a:noAutofit/>
          </a:bodyPr>
          <a:lstStyle/>
          <a:p>
            <a:r>
              <a:rPr lang="ko-KR" altLang="en-US" sz="7200" dirty="0" err="1" smtClean="0">
                <a:latin typeface="휴먼편지체" pitchFamily="18" charset="-127"/>
                <a:ea typeface="휴먼편지체" pitchFamily="18" charset="-127"/>
              </a:rPr>
              <a:t>독도영토학</a:t>
            </a:r>
            <a:r>
              <a:rPr lang="ko-KR" altLang="en-US" sz="72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72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72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sz="7200" dirty="0" smtClean="0">
                <a:latin typeface="휴먼편지체" pitchFamily="18" charset="-127"/>
                <a:ea typeface="휴먼편지체" pitchFamily="18" charset="-127"/>
              </a:rPr>
              <a:t>수업 발표 </a:t>
            </a:r>
            <a:r>
              <a:rPr lang="en-US" altLang="ko-KR" sz="7200" dirty="0" smtClean="0">
                <a:latin typeface="휴먼편지체" pitchFamily="18" charset="-127"/>
                <a:ea typeface="휴먼편지체" pitchFamily="18" charset="-127"/>
              </a:rPr>
              <a:t>!</a:t>
            </a:r>
            <a:endParaRPr lang="ko-KR" altLang="en-US" sz="72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2" y="4509120"/>
            <a:ext cx="4536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6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조</a:t>
            </a:r>
            <a:endParaRPr lang="en-US" altLang="ko-KR" sz="2800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박근덕 박철현 강성구</a:t>
            </a:r>
            <a:endParaRPr lang="en-US" altLang="ko-KR" sz="2800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권지수 김태훈 박수민</a:t>
            </a:r>
            <a:endParaRPr lang="en-US" altLang="ko-KR" sz="2800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신윤철 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유다님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임채민</a:t>
            </a:r>
            <a:endParaRPr lang="en-US" altLang="ko-KR" sz="2800" dirty="0" smtClean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6" name="그림 5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4167918" cy="3010656"/>
          </a:xfrm>
        </p:spPr>
      </p:pic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5364" y="1268760"/>
            <a:ext cx="41272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5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5. 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문제를 이해하기 위한 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의 포인트</a:t>
            </a:r>
            <a:endParaRPr lang="ko-KR" altLang="en-US" sz="28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3356992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2008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 외무성은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독도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)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문제를 이해하기 위한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포인트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라는 자료를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개 국어로 제작하고 외무성 홈페이지에 올렸고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이를 책자로 만들어 대사관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영사관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문화원 등 외교기관을 통해 전세계에 배포하고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640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56" y="692696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          3.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36912"/>
            <a:ext cx="3888432" cy="2736304"/>
          </a:xfrm>
        </p:spPr>
      </p:pic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860032" y="1988840"/>
            <a:ext cx="365415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날은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1905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월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일 독도를 일본 제국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시마네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현으로 편입 고시한 것을 기념하기 위해서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, 2005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3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월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16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일에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시마네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현이 지정한 날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  <a:p>
            <a:pPr fontAlgn="base"/>
            <a:endParaRPr lang="en-US" altLang="ko-KR" sz="1600" dirty="0">
              <a:latin typeface="휴먼편지체" pitchFamily="18" charset="-127"/>
              <a:ea typeface="휴먼편지체" pitchFamily="18" charset="-127"/>
            </a:endParaRPr>
          </a:p>
          <a:p>
            <a:pPr fontAlgn="base"/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구체적인 </a:t>
            </a:r>
            <a:r>
              <a:rPr lang="ko-KR" altLang="en-US" sz="1600" b="1" dirty="0">
                <a:latin typeface="휴먼편지체" pitchFamily="18" charset="-127"/>
                <a:ea typeface="휴먼편지체" pitchFamily="18" charset="-127"/>
              </a:rPr>
              <a:t>조례 </a:t>
            </a:r>
            <a:r>
              <a:rPr lang="ko-KR" altLang="en-US" sz="1600" b="1" dirty="0" smtClean="0">
                <a:latin typeface="휴먼편지체" pitchFamily="18" charset="-127"/>
                <a:ea typeface="휴먼편지체" pitchFamily="18" charset="-127"/>
              </a:rPr>
              <a:t>내용</a:t>
            </a:r>
            <a:endParaRPr lang="en-US" altLang="ko-KR" sz="1600" b="1" dirty="0" smtClean="0">
              <a:latin typeface="휴먼편지체" pitchFamily="18" charset="-127"/>
              <a:ea typeface="휴먼편지체" pitchFamily="18" charset="-127"/>
            </a:endParaRPr>
          </a:p>
          <a:p>
            <a:pPr fontAlgn="base"/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  <a:p>
            <a:pPr fontAlgn="base"/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조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현민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시정촌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및 현이 일체가 돼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영토권 조기 확립을 목표로 하는 운동을 추진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문제에 대한 국민여론을 계발하기 위해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날을 정한다</a:t>
            </a:r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 fontAlgn="base"/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  <a:p>
            <a:pPr fontAlgn="base"/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조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날은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월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일로 한다</a:t>
            </a:r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 fontAlgn="base"/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  <a:p>
            <a:pPr fontAlgn="base"/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3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조 </a:t>
            </a:r>
            <a:r>
              <a:rPr lang="en-US" altLang="ko-KR" sz="1600" dirty="0">
                <a:latin typeface="휴먼편지체" pitchFamily="18" charset="-127"/>
                <a:ea typeface="휴먼편지체" pitchFamily="18" charset="-127"/>
              </a:rPr>
              <a:t>: 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현은 </a:t>
            </a:r>
            <a:r>
              <a:rPr lang="ko-KR" altLang="en-US" sz="1600" dirty="0" err="1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600" dirty="0">
                <a:latin typeface="휴먼편지체" pitchFamily="18" charset="-127"/>
                <a:ea typeface="휴먼편지체" pitchFamily="18" charset="-127"/>
              </a:rPr>
              <a:t> 날의 취지에 어울리는 대책을 추진하기 위해 필요한 시책을 강구하기 위해 노력한다</a:t>
            </a:r>
          </a:p>
        </p:txBody>
      </p:sp>
    </p:spTree>
    <p:extLst>
      <p:ext uri="{BB962C8B-B14F-4D97-AF65-F5344CB8AC3E}">
        <p14:creationId xmlns:p14="http://schemas.microsoft.com/office/powerpoint/2010/main" val="3803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o-KR" altLang="en-US" sz="3600" dirty="0" smtClean="0">
                <a:latin typeface="휴먼편지체" pitchFamily="18" charset="-127"/>
                <a:ea typeface="휴먼편지체" pitchFamily="18" charset="-127"/>
              </a:rPr>
              <a:t>  </a:t>
            </a:r>
            <a:r>
              <a:rPr lang="ko-KR" altLang="en-US" sz="36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3600" dirty="0" smtClean="0">
                <a:latin typeface="휴먼편지체" pitchFamily="18" charset="-127"/>
                <a:ea typeface="휴먼편지체" pitchFamily="18" charset="-127"/>
              </a:rPr>
              <a:t> 날의 의미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ko-KR" altLang="en-US" dirty="0">
                <a:latin typeface="휴먼편지체" pitchFamily="18" charset="-127"/>
                <a:ea typeface="휴먼편지체" pitchFamily="18" charset="-127"/>
              </a:rPr>
            </a:b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2564904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날은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1905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독도를 일본 영토로 강제 편입한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고시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호를 발표한 것을 기념하는 행사이다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1905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일본 내각회의는 독도가 한국 영토임을 알면서도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주인 없는 섬 독도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를 일본 영토로 편입한다는 결의를 하였고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이에 따라 만들어진 것이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고시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호이다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하지만 이미 대한제국은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1900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칙령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41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호를 통해 독도가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울도권수의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행정관리 하에 있는 한국영토임을 거듭 확인하였고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이를 관보에 게재하여 전세계에 공포한 적이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따라서 무주지론을 내세워 독도를 강제 편입하려는 일본의 결정은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1905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 이전에 대한제국의 영토였기 때문에 국제법상 완전한 위법이며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이를 기념하는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 행사는 한국에 대한 침략행위와 다를 바 없는 것이다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30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94068" y="692696"/>
            <a:ext cx="6192688" cy="1143000"/>
          </a:xfrm>
        </p:spPr>
        <p:txBody>
          <a:bodyPr>
            <a:normAutofit fontScale="90000"/>
          </a:bodyPr>
          <a:lstStyle/>
          <a:p>
            <a:r>
              <a:rPr lang="ko-KR" altLang="en-US" sz="3100" dirty="0">
                <a:latin typeface="휴먼편지체" pitchFamily="18" charset="-127"/>
                <a:ea typeface="휴먼편지체" pitchFamily="18" charset="-127"/>
              </a:rPr>
              <a:t>일본에서는 </a:t>
            </a:r>
            <a:r>
              <a:rPr lang="ko-KR" altLang="en-US" sz="31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 날 </a:t>
            </a: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행사를 </a:t>
            </a:r>
            <a:r>
              <a:rPr lang="ko-KR" altLang="en-US" sz="3100" dirty="0">
                <a:latin typeface="휴먼편지체" pitchFamily="18" charset="-127"/>
                <a:ea typeface="휴먼편지체" pitchFamily="18" charset="-127"/>
              </a:rPr>
              <a:t>어떻게 하는가</a:t>
            </a:r>
            <a:r>
              <a:rPr lang="en-US" altLang="ko-KR" sz="3100" dirty="0">
                <a:latin typeface="휴먼편지체" pitchFamily="18" charset="-127"/>
                <a:ea typeface="휴먼편지체" pitchFamily="18" charset="-127"/>
              </a:rPr>
              <a:t>?</a:t>
            </a:r>
            <a:r>
              <a:rPr lang="ko-KR" altLang="en-US" dirty="0"/>
              <a:t/>
            </a:r>
            <a:br>
              <a:rPr lang="ko-KR" altLang="en-US" dirty="0"/>
            </a:b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584189"/>
            <a:ext cx="748883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일본에서는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날을 정해서 독도를 일본 영토로 강탈하기 위한 술책을 펼쳐왔다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지난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2008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년의 경우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마쓰에역에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독도 강탈을 호소하는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홍보판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제막식을 하고 새로 만든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관련 상품을 판매하고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관련 영화도 상영했다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또한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600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여명이 참석하는 대규모 학술행사도 열고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날은 한국의 독도의 날 행사와는 다르게 참가를 희망한다면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자신의 신분과 거주지와 직업과 참석목적을 상세하게 쓴 양식을 해당 관청의 주무부서에 제출해야 한다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그러면 해당 관청이 심사 후 참석 여부를 결정하고 좌석을 배정하고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또한 이벤트 성이 강한 한국의 독도의 날 행사와는 다르게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동안 꾸준히 진행해 온 활동을 점검하고 평가하는 날이라고 생각하고 있으므로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대게 행사 내용이 딱딱하고 무거운 느낌을 갖는다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아베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총리 부임 이 후로 행사의 규모가 커지고 화려해지고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  <p:pic>
        <p:nvPicPr>
          <p:cNvPr id="6" name="그림 5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6270532" y="5877272"/>
            <a:ext cx="2333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dirty="0" smtClean="0">
                <a:latin typeface="휴먼편지체" pitchFamily="18" charset="-127"/>
                <a:ea typeface="휴먼편지체" pitchFamily="18" charset="-127"/>
                <a:hlinkClick r:id="rId3"/>
              </a:rPr>
              <a:t>관련 동영상</a:t>
            </a:r>
            <a:endParaRPr lang="ko-KR" altLang="en-US" sz="3200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74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31404" y="-1"/>
            <a:ext cx="4104456" cy="2431380"/>
          </a:xfrm>
        </p:spPr>
        <p:txBody>
          <a:bodyPr>
            <a:noAutofit/>
          </a:bodyPr>
          <a:lstStyle/>
          <a:p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시마네현이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날을 통해서 얻고자 하는 것은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?</a:t>
            </a:r>
            <a:endParaRPr lang="ko-KR" altLang="en-US" sz="28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-1"/>
            <a:ext cx="1714480" cy="17144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3284984"/>
            <a:ext cx="36724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latin typeface="휴먼편지체" pitchFamily="18" charset="-127"/>
                <a:ea typeface="휴먼편지체" pitchFamily="18" charset="-127"/>
              </a:rPr>
              <a:t>시마네현의</a:t>
            </a:r>
            <a:r>
              <a:rPr lang="ko-KR" altLang="en-US" sz="1400" b="1" dirty="0" smtClean="0">
                <a:latin typeface="휴먼편지체" pitchFamily="18" charset="-127"/>
                <a:ea typeface="휴먼편지체" pitchFamily="18" charset="-127"/>
              </a:rPr>
              <a:t> 실태</a:t>
            </a:r>
            <a:endParaRPr lang="en-US" altLang="ko-KR" sz="1400" b="1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1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일본내에서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상당히 지명도가 떨어지는 곳</a:t>
            </a:r>
            <a:endParaRPr lang="en-US" altLang="ko-KR" sz="14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1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현의 인구수 약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70</a:t>
            </a:r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만명으로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한국의 안산시 수준</a:t>
            </a:r>
            <a:endParaRPr lang="en-US" altLang="ko-KR" sz="14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1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현내총생산액은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2006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년 기준으로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47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개 </a:t>
            </a:r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도도부현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중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45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위</a:t>
            </a:r>
            <a:endParaRPr lang="en-US" altLang="ko-KR" sz="14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1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2009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년 기준으로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인당 </a:t>
            </a:r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지방채권액</a:t>
            </a:r>
            <a:r>
              <a:rPr lang="ko-KR" altLang="en-US" sz="14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위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(228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만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7728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엔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endParaRPr lang="en-US" altLang="ko-KR" sz="1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인구 노령화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위 지역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( 1/3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이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60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세 이상 노인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)</a:t>
            </a:r>
          </a:p>
          <a:p>
            <a:endParaRPr lang="en-US" altLang="ko-KR" sz="1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신칸센도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다니지 않으며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딱히 발달한 공업도 없어 현민 대부분이 농업 및 소매업에 종사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2520280" cy="25202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40843"/>
            <a:ext cx="2392802" cy="1656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99992" y="3435069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홍보지에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나와 있는 지도에도 독도는 표기되어 있지 않았으나</a:t>
            </a:r>
            <a:endParaRPr lang="en-US" altLang="ko-KR" sz="14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1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4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 날 제정을 앞둔 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2004</a:t>
            </a:r>
            <a:r>
              <a:rPr lang="ko-KR" altLang="en-US" sz="1400" dirty="0" smtClean="0">
                <a:latin typeface="휴먼편지체" pitchFamily="18" charset="-127"/>
                <a:ea typeface="휴먼편지체" pitchFamily="18" charset="-127"/>
              </a:rPr>
              <a:t>년부터는 독도를 지도에 포함시키고 있다</a:t>
            </a:r>
            <a:r>
              <a:rPr lang="en-US" altLang="ko-KR" sz="1400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sz="14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9464" y="4797152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즉 </a:t>
            </a:r>
            <a:r>
              <a:rPr lang="ko-KR" altLang="en-US" sz="2000" b="1" dirty="0" err="1" smtClean="0">
                <a:latin typeface="휴먼편지체" pitchFamily="18" charset="-127"/>
                <a:ea typeface="휴먼편지체" pitchFamily="18" charset="-127"/>
              </a:rPr>
              <a:t>시마네현의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b="1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 날 제정 행위는</a:t>
            </a:r>
            <a:endParaRPr lang="en-US" altLang="ko-KR" sz="2000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애국심에 따른 행동이 아니라</a:t>
            </a:r>
            <a:r>
              <a:rPr lang="en-US" altLang="ko-KR" sz="2000" b="1" dirty="0" smtClean="0">
                <a:latin typeface="휴먼편지체" pitchFamily="18" charset="-127"/>
                <a:ea typeface="휴먼편지체" pitchFamily="18" charset="-127"/>
              </a:rPr>
              <a:t>,</a:t>
            </a:r>
          </a:p>
          <a:p>
            <a:endParaRPr lang="en-US" altLang="ko-KR" sz="2000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일본 국내의 관심을 일깨워</a:t>
            </a:r>
            <a:endParaRPr lang="en-US" altLang="ko-KR" sz="2000" b="1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2000" b="1" dirty="0" smtClean="0">
                <a:latin typeface="휴먼편지체" pitchFamily="18" charset="-127"/>
                <a:ea typeface="휴먼편지체" pitchFamily="18" charset="-127"/>
              </a:rPr>
              <a:t>중앙정부의 지원을 받아내려는 속셈인 것 </a:t>
            </a:r>
            <a:r>
              <a:rPr lang="en-US" altLang="ko-KR" sz="2000" b="1" dirty="0" smtClean="0">
                <a:latin typeface="휴먼편지체" pitchFamily="18" charset="-127"/>
                <a:ea typeface="휴먼편지체" pitchFamily="18" charset="-127"/>
              </a:rPr>
              <a:t>! ! !</a:t>
            </a:r>
            <a:endParaRPr lang="ko-KR" altLang="en-US" sz="2000" b="1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94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6779096" cy="1143000"/>
          </a:xfrm>
        </p:spPr>
        <p:txBody>
          <a:bodyPr>
            <a:normAutofit/>
          </a:bodyPr>
          <a:lstStyle/>
          <a:p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날이 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일로 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제정된 이유와 잘못된 오류</a:t>
            </a:r>
            <a:endParaRPr lang="ko-KR" altLang="en-US" sz="28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237" y="2975575"/>
            <a:ext cx="8616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                        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일로 제정된 이유에는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요자부로라는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               사람이 깊게 관여하고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독도에서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강치등을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어획하는 어부였는데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</a:p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경쟁자들이 많이 몰리자 대한제국에 독도어업독점권을 신청하려고 하였다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하지만 독도가 군사적 요충지임을 알게 된 일본 외무성은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나카이에게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 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 정부에 독도 편입 및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대하원을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제출하라고 하였고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 1904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9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29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 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대하원을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제출하였다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pPr algn="r"/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                        그 결과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고시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호가 등장하게 되어 독도는 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일본으로 강제 편입되었고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고시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호가 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발표된 날이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일이었기 때문에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pPr algn="r"/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pPr algn="r"/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일로 제정되게 되었다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81128"/>
            <a:ext cx="4034184" cy="164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5693_325145954250228_5833769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12" y="1"/>
            <a:ext cx="1714487" cy="1714487"/>
          </a:xfrm>
        </p:spPr>
      </p:pic>
      <p:pic>
        <p:nvPicPr>
          <p:cNvPr id="5" name="그림 4" descr="%BC2CC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85728"/>
            <a:ext cx="4071934" cy="2571768"/>
          </a:xfrm>
          <a:prstGeom prst="rect">
            <a:avLst/>
          </a:prstGeom>
        </p:spPr>
      </p:pic>
      <p:sp>
        <p:nvSpPr>
          <p:cNvPr id="7" name="순서도: 대체 처리 6"/>
          <p:cNvSpPr/>
          <p:nvPr/>
        </p:nvSpPr>
        <p:spPr>
          <a:xfrm>
            <a:off x="142844" y="2928934"/>
            <a:ext cx="2357454" cy="17859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1.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강치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어업 독점을 위해 일</a:t>
            </a:r>
            <a:r>
              <a:rPr lang="ko-KR" altLang="en-US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본 </a:t>
            </a:r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내무성을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통해 대한제국에 어업독점권을 </a:t>
            </a:r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요구하려하지만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내무성의 반대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순서도: 대체 처리 7"/>
          <p:cNvSpPr/>
          <p:nvPr/>
        </p:nvSpPr>
        <p:spPr>
          <a:xfrm>
            <a:off x="1571604" y="4857760"/>
            <a:ext cx="2357454" cy="17859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2.</a:t>
            </a: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일본 외무성이 독도가 군사적 요충지임을 알고 </a:t>
            </a:r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무주지임을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내세우며 </a:t>
            </a:r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나카이에게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청원서를 내도록 요구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</a:p>
        </p:txBody>
      </p:sp>
      <p:sp>
        <p:nvSpPr>
          <p:cNvPr id="9" name="순서도: 대체 처리 8"/>
          <p:cNvSpPr/>
          <p:nvPr/>
        </p:nvSpPr>
        <p:spPr>
          <a:xfrm>
            <a:off x="3071802" y="2928934"/>
            <a:ext cx="2357454" cy="17859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3.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나카이는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청원서를 제출하고 이를 이용해 일본은 독도를 강제 편입시킴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0" name="순서도: 대체 처리 9"/>
          <p:cNvSpPr/>
          <p:nvPr/>
        </p:nvSpPr>
        <p:spPr>
          <a:xfrm>
            <a:off x="4572000" y="4857760"/>
            <a:ext cx="2357454" cy="17859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4.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시마네현은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고시 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40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호를 발표하며 독도를 </a:t>
            </a:r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시마네현임을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알렸고 그 날짜가 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일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순서도: 대체 처리 10"/>
          <p:cNvSpPr/>
          <p:nvPr/>
        </p:nvSpPr>
        <p:spPr>
          <a:xfrm>
            <a:off x="6000760" y="2928934"/>
            <a:ext cx="2357454" cy="1785950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5.</a:t>
            </a:r>
          </a:p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나카이는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독도 어업독점권을 얻었고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err="1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해방전까</a:t>
            </a:r>
            <a:r>
              <a:rPr lang="ko-KR" altLang="en-US" dirty="0" err="1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지</a:t>
            </a:r>
            <a:r>
              <a:rPr lang="ko-KR" altLang="en-US" dirty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일본이 독도를 무단 점거함</a:t>
            </a:r>
            <a:r>
              <a:rPr lang="en-US" altLang="ko-KR" dirty="0" smtClean="0">
                <a:solidFill>
                  <a:schemeClr val="tx1"/>
                </a:solidFill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solidFill>
                <a:schemeClr val="tx1"/>
              </a:solidFill>
              <a:latin typeface="휴먼편지체" pitchFamily="18" charset="-127"/>
              <a:ea typeface="휴먼편지체" pitchFamily="18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rot="16200000" flipH="1">
            <a:off x="2160969" y="4625589"/>
            <a:ext cx="500064" cy="25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/>
          <p:cNvCxnSpPr/>
          <p:nvPr/>
        </p:nvCxnSpPr>
        <p:spPr>
          <a:xfrm rot="5400000" flipH="1" flipV="1">
            <a:off x="2893207" y="4607727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 rot="16200000" flipH="1">
            <a:off x="5072066" y="4500570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 rot="5400000" flipH="1" flipV="1">
            <a:off x="5893603" y="4607727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57752" y="135729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휴먼편지체" pitchFamily="18" charset="-127"/>
                <a:ea typeface="휴먼편지체" pitchFamily="18" charset="-127"/>
              </a:rPr>
              <a:t>독도의 불법 편입 과정</a:t>
            </a:r>
            <a:endParaRPr lang="ko-KR" altLang="en-US" sz="3600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10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627784" y="767116"/>
            <a:ext cx="4824536" cy="1214446"/>
          </a:xfrm>
        </p:spPr>
        <p:txBody>
          <a:bodyPr>
            <a:normAutofit/>
          </a:bodyPr>
          <a:lstStyle/>
          <a:p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400" dirty="0" err="1" smtClean="0">
                <a:latin typeface="휴먼편지체" pitchFamily="18" charset="-127"/>
                <a:ea typeface="휴먼편지체" pitchFamily="18" charset="-127"/>
              </a:rPr>
              <a:t>나카이</a:t>
            </a:r>
            <a:r>
              <a:rPr lang="ko-KR" altLang="en-US" sz="24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400" dirty="0" err="1" smtClean="0">
                <a:latin typeface="휴먼편지체" pitchFamily="18" charset="-127"/>
                <a:ea typeface="휴먼편지체" pitchFamily="18" charset="-127"/>
              </a:rPr>
              <a:t>요자부로의</a:t>
            </a:r>
            <a:r>
              <a:rPr lang="en-US" altLang="ko-KR" sz="24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400" dirty="0" smtClean="0">
                <a:latin typeface="휴먼편지체" pitchFamily="18" charset="-127"/>
                <a:ea typeface="휴먼편지체" pitchFamily="18" charset="-127"/>
              </a:rPr>
              <a:t>청원서</a:t>
            </a:r>
            <a:endParaRPr lang="ko-KR" altLang="en-US" sz="2400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" name="내용 개체 틀 3" descr="75693_325145954250228_5833769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12" y="1"/>
            <a:ext cx="1714487" cy="1714487"/>
          </a:xfrm>
        </p:spPr>
      </p:pic>
      <p:pic>
        <p:nvPicPr>
          <p:cNvPr id="21" name="그림 2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3" y="764704"/>
            <a:ext cx="2932487" cy="2232248"/>
          </a:xfrm>
          <a:prstGeom prst="rect">
            <a:avLst/>
          </a:prstGeom>
        </p:spPr>
      </p:pic>
      <p:pic>
        <p:nvPicPr>
          <p:cNvPr id="23" name="그림 22" descr="application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645024"/>
            <a:ext cx="3507324" cy="2485716"/>
          </a:xfrm>
          <a:prstGeom prst="rect">
            <a:avLst/>
          </a:prstGeom>
        </p:spPr>
      </p:pic>
      <p:pic>
        <p:nvPicPr>
          <p:cNvPr id="24" name="그림 23" descr="application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5" y="1910464"/>
            <a:ext cx="4201112" cy="2977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7897" y="3717032"/>
            <a:ext cx="25765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편지체" pitchFamily="18" charset="-127"/>
                <a:ea typeface="휴먼편지체" pitchFamily="18" charset="-127"/>
              </a:rPr>
              <a:t>독도는 </a:t>
            </a:r>
            <a:r>
              <a:rPr lang="ko-KR" altLang="en-US" sz="2400" dirty="0" err="1" smtClean="0">
                <a:latin typeface="휴먼편지체" pitchFamily="18" charset="-127"/>
                <a:ea typeface="휴먼편지체" pitchFamily="18" charset="-127"/>
              </a:rPr>
              <a:t>무주지이므로</a:t>
            </a:r>
            <a:endParaRPr lang="en-US" altLang="ko-KR" sz="2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2400" dirty="0" smtClean="0">
                <a:latin typeface="휴먼편지체" pitchFamily="18" charset="-127"/>
                <a:ea typeface="휴먼편지체" pitchFamily="18" charset="-127"/>
              </a:rPr>
              <a:t>일본 영토에 편입을 시키고</a:t>
            </a:r>
            <a:endParaRPr lang="en-US" altLang="ko-KR" sz="24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24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2400" dirty="0" smtClean="0">
                <a:latin typeface="휴먼편지체" pitchFamily="18" charset="-127"/>
                <a:ea typeface="휴먼편지체" pitchFamily="18" charset="-127"/>
              </a:rPr>
              <a:t>본인에게는 독도어업독점권을 달라는 내용을 담고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1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5693_325145954250228_5833769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12" y="1"/>
            <a:ext cx="1714487" cy="1714487"/>
          </a:xfrm>
        </p:spPr>
      </p:pic>
      <p:pic>
        <p:nvPicPr>
          <p:cNvPr id="6" name="그림 5" descr="takeshima-incorporati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5929354" cy="3943021"/>
          </a:xfrm>
          <a:prstGeom prst="rect">
            <a:avLst/>
          </a:prstGeom>
        </p:spPr>
      </p:pic>
      <p:pic>
        <p:nvPicPr>
          <p:cNvPr id="7" name="그림 6" descr="takeshima-incorporatio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2214554"/>
            <a:ext cx="5693555" cy="3786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15412" y="1811474"/>
            <a:ext cx="5882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시마네현의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독도 편입</a:t>
            </a:r>
            <a:r>
              <a:rPr lang="en-US" altLang="ko-KR" sz="20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공고문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799" y="4941168"/>
            <a:ext cx="59046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 공고문은 정확한 근거가 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아닌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주장만으로 이루어짐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 전함의 기록에 따르면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6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 혹은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7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월에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강치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잡이를 위해 독도에 사람들이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일정도만 머문다고 되어있으므로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나카이가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독도에 이주했다는 사실은 명백한 거짓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901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75693_325145954250228_58337698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13" y="0"/>
            <a:ext cx="1714487" cy="1714487"/>
          </a:xfrm>
        </p:spPr>
      </p:pic>
      <p:pic>
        <p:nvPicPr>
          <p:cNvPr id="5" name="그림 4" descr="sanin-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14290"/>
            <a:ext cx="5604252" cy="4071942"/>
          </a:xfrm>
          <a:prstGeom prst="rect">
            <a:avLst/>
          </a:prstGeom>
        </p:spPr>
      </p:pic>
      <p:pic>
        <p:nvPicPr>
          <p:cNvPr id="6" name="그림 5" descr="sanin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2428868"/>
            <a:ext cx="5991566" cy="4207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9731" y="184773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 산인신문 </a:t>
            </a:r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山陰新聞</a:t>
            </a:r>
            <a:r>
              <a:rPr lang="en-US" altLang="ko-KR" sz="16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의 </a:t>
            </a:r>
            <a:endParaRPr lang="en-US" altLang="ko-KR" sz="16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600" dirty="0" smtClean="0">
                <a:latin typeface="휴먼편지체" pitchFamily="18" charset="-127"/>
                <a:ea typeface="휴먼편지체" pitchFamily="18" charset="-127"/>
              </a:rPr>
              <a:t>독도편입 공고</a:t>
            </a:r>
            <a:endParaRPr lang="ko-KR" altLang="en-US" sz="16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604727"/>
            <a:ext cx="26785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국제법에서는 국가가 새로운 영토를 얻으면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그것은 공개적이고 공론화되어야 한다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고 말하고 있지만 </a:t>
            </a:r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산인신문의 독도편입 공고는 축소 공개하기에 급급함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89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194920" cy="1143000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</a:rPr>
              <a:t>목차</a:t>
            </a:r>
            <a:endParaRPr lang="ko-KR" altLang="en-US" sz="6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556792"/>
            <a:ext cx="8208912" cy="4680520"/>
          </a:xfrm>
        </p:spPr>
        <p:txBody>
          <a:bodyPr>
            <a:normAutofit fontScale="25000" lnSpcReduction="20000"/>
          </a:bodyPr>
          <a:lstStyle/>
          <a:p>
            <a:r>
              <a:rPr lang="ko-KR" altLang="en-US" sz="12800" dirty="0" err="1" smtClean="0">
                <a:latin typeface="휴먼편지체" pitchFamily="18" charset="-127"/>
                <a:ea typeface="휴먼편지체" pitchFamily="18" charset="-127"/>
              </a:rPr>
              <a:t>다케시마문제연구회</a:t>
            </a:r>
            <a:endParaRPr lang="en-US" altLang="ko-KR" sz="128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주요멤버</a:t>
            </a:r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멤버구성의 의문점</a:t>
            </a:r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err="1" smtClean="0">
                <a:latin typeface="휴먼편지체" pitchFamily="18" charset="-127"/>
                <a:ea typeface="휴먼편지체" pitchFamily="18" charset="-127"/>
              </a:rPr>
              <a:t>다케시마문제연구회의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 울릉도 시찰</a:t>
            </a:r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2800" dirty="0" err="1" smtClean="0">
                <a:latin typeface="휴먼편지체" pitchFamily="18" charset="-127"/>
                <a:ea typeface="휴먼편지체" pitchFamily="18" charset="-127"/>
              </a:rPr>
              <a:t>다케시마문제연구회와</a:t>
            </a:r>
            <a:r>
              <a:rPr lang="ko-KR" altLang="en-US" sz="128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2800" dirty="0" err="1" smtClean="0">
                <a:latin typeface="휴먼편지체" pitchFamily="18" charset="-127"/>
                <a:ea typeface="휴먼편지체" pitchFamily="18" charset="-127"/>
              </a:rPr>
              <a:t>시마네현의</a:t>
            </a:r>
            <a:r>
              <a:rPr lang="ko-KR" altLang="en-US" sz="12800" dirty="0" smtClean="0">
                <a:latin typeface="휴먼편지체" pitchFamily="18" charset="-127"/>
                <a:ea typeface="휴먼편지체" pitchFamily="18" charset="-127"/>
              </a:rPr>
              <a:t> 독도관련 활동</a:t>
            </a:r>
            <a:endParaRPr lang="en-US" altLang="ko-KR" sz="128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 자료실 개장</a:t>
            </a:r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err="1" smtClean="0">
                <a:latin typeface="휴먼편지체" pitchFamily="18" charset="-127"/>
                <a:ea typeface="휴먼편지체" pitchFamily="18" charset="-127"/>
              </a:rPr>
              <a:t>오키섬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 조사</a:t>
            </a:r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 부교재 배포</a:t>
            </a:r>
            <a:endParaRPr lang="en-US" altLang="ko-KR" sz="64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4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64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문 </a:t>
            </a:r>
            <a:r>
              <a:rPr lang="en-US" altLang="ko-KR" sz="64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6400" dirty="0" smtClean="0">
                <a:latin typeface="휴먼편지체" pitchFamily="18" charset="-127"/>
                <a:ea typeface="휴먼편지체" pitchFamily="18" charset="-127"/>
              </a:rPr>
              <a:t>답 발간</a:t>
            </a:r>
            <a:endParaRPr lang="en-US" altLang="ko-KR" sz="63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3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 문제를 이해하기 위한 </a:t>
            </a:r>
            <a:r>
              <a:rPr lang="en-US" altLang="ko-KR" sz="6300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의 포인트</a:t>
            </a:r>
            <a:endParaRPr lang="en-US" altLang="ko-KR" sz="6300" dirty="0" smtClean="0">
              <a:latin typeface="휴먼편지체" pitchFamily="18" charset="-127"/>
              <a:ea typeface="휴먼편지체" pitchFamily="18" charset="-127"/>
            </a:endParaRPr>
          </a:p>
          <a:p>
            <a:pPr marL="0" indent="0">
              <a:buNone/>
            </a:pPr>
            <a:endParaRPr lang="en-US" altLang="ko-KR" sz="63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128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12800" dirty="0" smtClean="0">
                <a:latin typeface="휴먼편지체" pitchFamily="18" charset="-127"/>
                <a:ea typeface="휴먼편지체" pitchFamily="18" charset="-127"/>
              </a:rPr>
              <a:t> 날</a:t>
            </a:r>
            <a:endParaRPr lang="en-US" altLang="ko-KR" sz="128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3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 날의 의미</a:t>
            </a:r>
            <a:endParaRPr lang="en-US" altLang="ko-KR" sz="6300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일본에서는 </a:t>
            </a:r>
            <a:r>
              <a:rPr lang="ko-KR" altLang="en-US" sz="63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 날 행사를 어떻게 하는가</a:t>
            </a:r>
            <a:r>
              <a:rPr lang="en-US" altLang="ko-KR" sz="6300" dirty="0" smtClean="0">
                <a:latin typeface="휴먼편지체" pitchFamily="18" charset="-127"/>
                <a:ea typeface="휴먼편지체" pitchFamily="18" charset="-127"/>
              </a:rPr>
              <a:t>?</a:t>
            </a:r>
          </a:p>
          <a:p>
            <a:r>
              <a:rPr lang="ko-KR" altLang="en-US" sz="6300" dirty="0" err="1" smtClean="0">
                <a:latin typeface="휴먼편지체" pitchFamily="18" charset="-127"/>
                <a:ea typeface="휴먼편지체" pitchFamily="18" charset="-127"/>
              </a:rPr>
              <a:t>시마네현이</a:t>
            </a:r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6300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6300" dirty="0" smtClean="0">
                <a:latin typeface="휴먼편지체" pitchFamily="18" charset="-127"/>
                <a:ea typeface="휴먼편지체" pitchFamily="18" charset="-127"/>
              </a:rPr>
              <a:t> 날을 통해서 얻고자 하는 것은</a:t>
            </a:r>
            <a:r>
              <a:rPr lang="en-US" altLang="ko-KR" sz="6300" dirty="0" smtClean="0">
                <a:latin typeface="휴먼편지체" pitchFamily="18" charset="-127"/>
                <a:ea typeface="휴먼편지체" pitchFamily="18" charset="-127"/>
              </a:rPr>
              <a:t>?</a:t>
            </a:r>
          </a:p>
          <a:p>
            <a:r>
              <a:rPr lang="ko-KR" altLang="en-US" sz="6300" dirty="0" err="1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sz="6300" dirty="0">
                <a:latin typeface="휴먼편지체" pitchFamily="18" charset="-127"/>
                <a:ea typeface="휴먼편지체" pitchFamily="18" charset="-127"/>
              </a:rPr>
              <a:t> 날이 </a:t>
            </a:r>
            <a:r>
              <a:rPr lang="en-US" altLang="ko-KR" sz="6300" dirty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6300" dirty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sz="6300" dirty="0">
                <a:latin typeface="휴먼편지체" pitchFamily="18" charset="-127"/>
                <a:ea typeface="휴먼편지체" pitchFamily="18" charset="-127"/>
              </a:rPr>
              <a:t>22</a:t>
            </a:r>
            <a:r>
              <a:rPr lang="ko-KR" altLang="en-US" sz="6300" dirty="0">
                <a:latin typeface="휴먼편지체" pitchFamily="18" charset="-127"/>
                <a:ea typeface="휴먼편지체" pitchFamily="18" charset="-127"/>
              </a:rPr>
              <a:t>일로 제정된 이유와 잘못된 오류</a:t>
            </a:r>
            <a:endParaRPr lang="en-US" altLang="ko-KR" sz="6300" dirty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6300" dirty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dirty="0" smtClean="0"/>
          </a:p>
        </p:txBody>
      </p:sp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0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87624" y="-81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ko-KR" altLang="en-US" sz="3100" dirty="0" err="1" smtClean="0">
                <a:latin typeface="휴먼편지체" pitchFamily="18" charset="-127"/>
                <a:ea typeface="휴먼편지체" pitchFamily="18" charset="-127"/>
              </a:rPr>
              <a:t>나카이</a:t>
            </a: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3100" dirty="0" err="1" smtClean="0">
                <a:latin typeface="휴먼편지체" pitchFamily="18" charset="-127"/>
                <a:ea typeface="휴먼편지체" pitchFamily="18" charset="-127"/>
              </a:rPr>
              <a:t>요자부로와</a:t>
            </a: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 일본의 </a:t>
            </a: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>   </a:t>
            </a: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독도 불법 편입 과정</a:t>
            </a: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>      (</a:t>
            </a: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동영상 약 </a:t>
            </a: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>10</a:t>
            </a:r>
            <a:r>
              <a:rPr lang="ko-KR" altLang="en-US" sz="3100" dirty="0" smtClean="0">
                <a:latin typeface="휴먼편지체" pitchFamily="18" charset="-127"/>
                <a:ea typeface="휴먼편지체" pitchFamily="18" charset="-127"/>
              </a:rPr>
              <a:t>분</a:t>
            </a:r>
            <a:r>
              <a:rPr lang="en-US" altLang="ko-KR" sz="3100" dirty="0" smtClean="0">
                <a:latin typeface="휴먼편지체" pitchFamily="18" charset="-127"/>
                <a:ea typeface="휴먼편지체" pitchFamily="18" charset="-127"/>
              </a:rPr>
              <a:t>)</a:t>
            </a:r>
            <a:endParaRPr lang="ko-KR" altLang="en-US" sz="31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8596" y="2285993"/>
            <a:ext cx="8229600" cy="4572008"/>
          </a:xfrm>
        </p:spPr>
        <p:txBody>
          <a:bodyPr/>
          <a:lstStyle/>
          <a:p>
            <a:endParaRPr lang="en-US" altLang="ko-KR" sz="3600" dirty="0" smtClean="0">
              <a:hlinkClick r:id=""/>
            </a:endParaRPr>
          </a:p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  <a:hlinkClick r:id="rId2"/>
              </a:rPr>
              <a:t>  관련 동영상 </a:t>
            </a:r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  <a:hlinkClick r:id="rId2"/>
              </a:rPr>
              <a:t>1</a:t>
            </a:r>
            <a:endParaRPr lang="en-US" altLang="ko-KR" sz="60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sz="60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sz="6000" dirty="0" smtClean="0">
                <a:latin typeface="휴먼편지체" pitchFamily="18" charset="-127"/>
                <a:ea typeface="휴먼편지체" pitchFamily="18" charset="-127"/>
                <a:hlinkClick r:id="rId3"/>
              </a:rPr>
              <a:t>  관련 동영상 </a:t>
            </a:r>
            <a:r>
              <a:rPr lang="en-US" altLang="ko-KR" sz="6000" dirty="0" smtClean="0">
                <a:latin typeface="휴먼편지체" pitchFamily="18" charset="-127"/>
                <a:ea typeface="휴먼편지체" pitchFamily="18" charset="-127"/>
                <a:hlinkClick r:id="rId3"/>
              </a:rPr>
              <a:t>2</a:t>
            </a:r>
            <a:endParaRPr lang="en-US" altLang="ko-KR" sz="6000" dirty="0" smtClean="0">
              <a:latin typeface="휴먼편지체" pitchFamily="18" charset="-127"/>
              <a:ea typeface="휴먼편지체" pitchFamily="18" charset="-127"/>
            </a:endParaRPr>
          </a:p>
          <a:p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 descr="75693_325145954250228_58337698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-1"/>
            <a:ext cx="1714480" cy="171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47664" y="1045725"/>
            <a:ext cx="4668569" cy="121014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1.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431893"/>
              </p:ext>
            </p:extLst>
          </p:nvPr>
        </p:nvGraphicFramePr>
        <p:xfrm>
          <a:off x="179512" y="2636912"/>
          <a:ext cx="5976664" cy="38108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3672408"/>
              </a:tblGrid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회장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시모조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마사오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타쿠쇼쿠대학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국제개발학부 교수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4312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부회장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스기하라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타카시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전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시마네현립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마쓰에북고등학교장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사사키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시게루</a:t>
                      </a:r>
                      <a:endParaRPr lang="en-US" altLang="ko-KR" dirty="0" smtClean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시마네현립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다이샤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고등학교 교사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츠카모토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타카시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일본 국립국회도서관 참사관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후나스기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리키노부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시마네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대학 법문학부 조교수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후쿠하라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유지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시마네현립대학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조교수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우치다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후미에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시마네현립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마쓰에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공업고등학교 주간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오카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코우죠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시마네현립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여자단기대학 비상근 강사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  <a:tr h="42097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타니구치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히로시게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돗토리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</a:t>
                      </a:r>
                      <a:r>
                        <a:rPr lang="ko-KR" altLang="en-US" dirty="0" err="1" smtClean="0">
                          <a:latin typeface="휴먼편지체" pitchFamily="18" charset="-127"/>
                          <a:ea typeface="휴먼편지체" pitchFamily="18" charset="-127"/>
                        </a:rPr>
                        <a:t>현립</a:t>
                      </a:r>
                      <a:r>
                        <a:rPr lang="ko-KR" altLang="en-US" dirty="0" smtClean="0">
                          <a:latin typeface="휴먼편지체" pitchFamily="18" charset="-127"/>
                          <a:ea typeface="휴먼편지체" pitchFamily="18" charset="-127"/>
                        </a:rPr>
                        <a:t> 박물관장</a:t>
                      </a:r>
                      <a:endParaRPr lang="ko-KR" altLang="en-US" dirty="0">
                        <a:latin typeface="휴먼편지체" pitchFamily="18" charset="-127"/>
                        <a:ea typeface="휴먼편지체" pitchFamily="18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1520" y="206084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latin typeface="휴먼편지체" pitchFamily="18" charset="-127"/>
                <a:ea typeface="휴먼편지체" pitchFamily="18" charset="-127"/>
              </a:rPr>
              <a:t>주요멤버</a:t>
            </a:r>
            <a:endParaRPr lang="ko-KR" altLang="en-US" sz="24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200" y="2518961"/>
            <a:ext cx="25202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일본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시마네현은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년에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날을 제정했다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그 목적은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영토권 조기확립을 위해 현민과 지역이 하나가 되어 추진한다는 것이다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하지만 한국이 독도를 실효적으로 지배하고 있는 상황에서 영유권을 조기에 확보하기 위해서는 영유권 주장의 객관적인 논리가 필요했고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이에 따라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6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월에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다케시마문제연구회가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설립되었다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52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58" y="331841"/>
            <a:ext cx="2032000" cy="23622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7473"/>
            <a:ext cx="1766562" cy="3010619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365"/>
            <a:ext cx="1905000" cy="2533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305646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시모조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마사오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4" y="3447311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스기하라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타카시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01258" y="277793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후나스기</a:t>
            </a:r>
            <a:r>
              <a:rPr lang="ko-KR" altLang="en-US" sz="2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2000" dirty="0" err="1" smtClean="0">
                <a:latin typeface="휴먼편지체" pitchFamily="18" charset="-127"/>
                <a:ea typeface="휴먼편지체" pitchFamily="18" charset="-127"/>
              </a:rPr>
              <a:t>리키노부</a:t>
            </a:r>
            <a:endParaRPr lang="ko-KR" altLang="en-US" sz="2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3847421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독도 연구의 업적이 있는 사람은 회장인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시모조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마사오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뿐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!</a:t>
            </a:r>
          </a:p>
          <a:p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연구를 직업으로 하는 대학교원으로서는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후나스기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리키슈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후쿠하라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유지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명 뿐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!</a:t>
            </a:r>
          </a:p>
          <a:p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일본내에서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가장 활발히 독도를 연구하는 역사학자인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나이토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세이츄는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포함되지 않음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즉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독도가 일본 영토라는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시모조의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주장에 힘을 실어주기 위한 단체일 뿐이다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32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2276872"/>
            <a:ext cx="41044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시마네현으로부터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제정지원을 받아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시모조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마사오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회장을 비롯한 연구회원들과 언론사 취재기자 등 총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7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명이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2006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울릉도를 시찰한 적이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본교의 최장근 교수님이 통역 겸 한국측 인사로 같이 대동하였는데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어이없는 일본측의 주장에 열변을 토하기도 하였다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 후 일본으로 귀국한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지도를 보아 독도가 우산국에 포함될 수 없다는 견해를 내기도 하였다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36122"/>
            <a:ext cx="3577449" cy="2384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7104" y="637270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 smtClean="0">
                <a:latin typeface="휴먼편지체" pitchFamily="18" charset="-127"/>
                <a:ea typeface="휴먼편지체" pitchFamily="18" charset="-127"/>
              </a:rPr>
              <a:t>다케시마문제연구회의</a:t>
            </a:r>
            <a:r>
              <a:rPr lang="ko-KR" altLang="en-US" sz="3200" dirty="0" smtClean="0">
                <a:latin typeface="휴먼편지체" pitchFamily="18" charset="-127"/>
                <a:ea typeface="휴먼편지체" pitchFamily="18" charset="-127"/>
              </a:rPr>
              <a:t> 울릉도 시찰</a:t>
            </a:r>
            <a:endParaRPr lang="ko-KR" altLang="en-US" sz="32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888116" y="4344325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휴먼편지체" pitchFamily="18" charset="-127"/>
                <a:ea typeface="휴먼편지체" pitchFamily="18" charset="-127"/>
              </a:rPr>
              <a:t>일본의 </a:t>
            </a:r>
            <a:r>
              <a:rPr lang="ko-KR" altLang="en-US" sz="1200" dirty="0" err="1">
                <a:latin typeface="휴먼편지체" pitchFamily="18" charset="-127"/>
                <a:ea typeface="휴먼편지체" pitchFamily="18" charset="-127"/>
              </a:rPr>
              <a:t>다케시마연구회</a:t>
            </a:r>
            <a:r>
              <a:rPr lang="ko-KR" altLang="en-US" sz="1200" dirty="0">
                <a:latin typeface="휴먼편지체" pitchFamily="18" charset="-127"/>
                <a:ea typeface="휴먼편지체" pitchFamily="18" charset="-127"/>
              </a:rPr>
              <a:t> 소속 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학자들이 독도 </a:t>
            </a:r>
            <a:r>
              <a:rPr lang="ko-KR" altLang="en-US" sz="1200" dirty="0">
                <a:latin typeface="휴먼편지체" pitchFamily="18" charset="-127"/>
                <a:ea typeface="휴먼편지체" pitchFamily="18" charset="-127"/>
              </a:rPr>
              <a:t>전망대에서 울릉도시가지를 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바라보며 일본 </a:t>
            </a:r>
            <a:r>
              <a:rPr lang="ko-KR" altLang="en-US" sz="1200" dirty="0">
                <a:latin typeface="휴먼편지체" pitchFamily="18" charset="-127"/>
                <a:ea typeface="휴먼편지체" pitchFamily="18" charset="-127"/>
              </a:rPr>
              <a:t>선조들이 살았던 지역을 </a:t>
            </a:r>
            <a:r>
              <a:rPr lang="ko-KR" altLang="en-US" sz="1200" dirty="0" err="1">
                <a:latin typeface="휴먼편지체" pitchFamily="18" charset="-127"/>
                <a:ea typeface="휴먼편지체" pitchFamily="18" charset="-127"/>
              </a:rPr>
              <a:t>가르키며</a:t>
            </a:r>
            <a:r>
              <a:rPr lang="ko-KR" altLang="en-US" sz="12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1200" dirty="0" smtClean="0">
                <a:latin typeface="휴먼편지체" pitchFamily="18" charset="-127"/>
                <a:ea typeface="휴먼편지체" pitchFamily="18" charset="-127"/>
              </a:rPr>
              <a:t>대화를 나누고 </a:t>
            </a:r>
            <a:r>
              <a:rPr lang="ko-KR" altLang="en-US" sz="1200" dirty="0">
                <a:latin typeface="휴먼편지체" pitchFamily="18" charset="-127"/>
                <a:ea typeface="휴먼편지체" pitchFamily="18" charset="-127"/>
              </a:rPr>
              <a:t>있다</a:t>
            </a:r>
          </a:p>
        </p:txBody>
      </p:sp>
      <p:sp>
        <p:nvSpPr>
          <p:cNvPr id="9" name="TextBox 8">
            <a:hlinkClick r:id="rId4" tooltip="관련 동영상"/>
          </p:cNvPr>
          <p:cNvSpPr txBox="1"/>
          <p:nvPr/>
        </p:nvSpPr>
        <p:spPr>
          <a:xfrm>
            <a:off x="971600" y="5126295"/>
            <a:ext cx="3804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smtClean="0">
                <a:latin typeface="휴먼편지체" pitchFamily="18" charset="-127"/>
                <a:ea typeface="휴먼편지체" pitchFamily="18" charset="-127"/>
                <a:hlinkClick r:id="rId4"/>
              </a:rPr>
              <a:t>관련 동영상</a:t>
            </a:r>
            <a:endParaRPr lang="ko-KR" altLang="en-US" sz="4400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72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82076" y="228600"/>
            <a:ext cx="7678412" cy="1143000"/>
          </a:xfrm>
        </p:spPr>
        <p:txBody>
          <a:bodyPr>
            <a:noAutofit/>
          </a:bodyPr>
          <a:lstStyle/>
          <a:p>
            <a:r>
              <a:rPr lang="en-US" altLang="ko-KR" sz="40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40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4000" dirty="0" smtClean="0">
                <a:latin typeface="휴먼편지체" pitchFamily="18" charset="-127"/>
                <a:ea typeface="휴먼편지체" pitchFamily="18" charset="-127"/>
              </a:rPr>
              <a:t>2. </a:t>
            </a:r>
            <a:r>
              <a:rPr lang="ko-KR" altLang="en-US" sz="4000" dirty="0" err="1" smtClean="0">
                <a:latin typeface="휴먼편지체" pitchFamily="18" charset="-127"/>
                <a:ea typeface="휴먼편지체" pitchFamily="18" charset="-127"/>
              </a:rPr>
              <a:t>다케시마문제연구회와</a:t>
            </a:r>
            <a:r>
              <a:rPr lang="ko-KR" altLang="en-US" sz="4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sz="4000" dirty="0" err="1" smtClean="0">
                <a:latin typeface="휴먼편지체" pitchFamily="18" charset="-127"/>
                <a:ea typeface="휴먼편지체" pitchFamily="18" charset="-127"/>
              </a:rPr>
              <a:t>시마네현의</a:t>
            </a:r>
            <a:r>
              <a:rPr lang="ko-KR" altLang="en-US" sz="40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4000" dirty="0" smtClean="0">
                <a:latin typeface="휴먼편지체" pitchFamily="18" charset="-127"/>
                <a:ea typeface="휴먼편지체" pitchFamily="18" charset="-127"/>
              </a:rPr>
              <a:t/>
            </a:r>
            <a:br>
              <a:rPr lang="en-US" altLang="ko-KR" sz="4000" dirty="0" smtClean="0">
                <a:latin typeface="휴먼편지체" pitchFamily="18" charset="-127"/>
                <a:ea typeface="휴먼편지체" pitchFamily="18" charset="-127"/>
              </a:rPr>
            </a:br>
            <a:r>
              <a:rPr lang="en-US" altLang="ko-KR" sz="4000" dirty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4000" dirty="0" smtClean="0">
                <a:latin typeface="휴먼편지체" pitchFamily="18" charset="-127"/>
                <a:ea typeface="휴먼편지체" pitchFamily="18" charset="-127"/>
              </a:rPr>
              <a:t>         </a:t>
            </a:r>
            <a:r>
              <a:rPr lang="ko-KR" altLang="en-US" sz="4000" dirty="0" smtClean="0">
                <a:latin typeface="휴먼편지체" pitchFamily="18" charset="-127"/>
                <a:ea typeface="휴먼편지체" pitchFamily="18" charset="-127"/>
              </a:rPr>
              <a:t>독</a:t>
            </a:r>
            <a:r>
              <a:rPr lang="ko-KR" altLang="en-US" sz="4000" dirty="0">
                <a:latin typeface="휴먼편지체" pitchFamily="18" charset="-127"/>
                <a:ea typeface="휴먼편지체" pitchFamily="18" charset="-127"/>
              </a:rPr>
              <a:t>도</a:t>
            </a:r>
            <a:r>
              <a:rPr lang="ko-KR" altLang="en-US" sz="4000" dirty="0" smtClean="0">
                <a:latin typeface="휴먼편지체" pitchFamily="18" charset="-127"/>
                <a:ea typeface="휴먼편지체" pitchFamily="18" charset="-127"/>
              </a:rPr>
              <a:t> 관련활동 </a:t>
            </a:r>
            <a:endParaRPr lang="ko-KR" altLang="en-US" sz="40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5976" y="1772816"/>
            <a:ext cx="37915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altLang="ko-KR" dirty="0" smtClean="0"/>
          </a:p>
          <a:p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1.  2007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4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endParaRPr lang="en-US" altLang="ko-KR" sz="2800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   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자료실 개장</a:t>
            </a:r>
            <a:endParaRPr lang="en-US" altLang="ko-KR" sz="2800" dirty="0" smtClean="0">
              <a:latin typeface="휴먼편지체" pitchFamily="18" charset="-127"/>
              <a:ea typeface="휴먼편지체" pitchFamily="18" charset="-127"/>
            </a:endParaRPr>
          </a:p>
          <a:p>
            <a:pPr marL="342900" indent="-342900">
              <a:buAutoNum type="arabicPeriod"/>
            </a:pPr>
            <a:endParaRPr lang="en-US" altLang="ko-KR" dirty="0"/>
          </a:p>
          <a:p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AutoNum type="arabicPeriod"/>
            </a:pPr>
            <a:endParaRPr lang="en-US" altLang="ko-KR" dirty="0" smtClean="0"/>
          </a:p>
          <a:p>
            <a:pPr marL="342900" indent="-342900">
              <a:buAutoNum type="arabicPeriod"/>
            </a:pPr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206960" descr="EMB0000079446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384376" cy="30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95936" y="3284984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2006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년부터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한국에 불법 점거되어 있는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자료를 보관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전시하는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자료실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을 만들 것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이라던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시마네현은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2007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자료실을 신설하고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개소식을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가졌다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관계자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50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명이 모인 기념식에서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쓰미타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노부요시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지사는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자료실이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문제 해결로 이어지는 시설이 되어 많은 사람들이 왔으면 한다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고 발언하였으며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돌아오라 섬과 바다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라고 쓰인 자료실 간판도 직접 정하는 등 적극적인 모습을 보였다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  <p:pic>
        <p:nvPicPr>
          <p:cNvPr id="8" name="그림 7" descr="75693_325145954250228_583376980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48856168" descr="EMB0000079446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64904"/>
            <a:ext cx="353491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1435" y="18976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2.  2005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8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오키섬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조사</a:t>
            </a:r>
            <a:endParaRPr lang="ko-KR" altLang="en-US" sz="28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708920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2005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8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부회장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스기하라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타카시를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비롯한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4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명이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오키섬을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방문하여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오키섬을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조사하였다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 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이들은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오키섬과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독도와의 역사적 관련을 해명하기 위해 기초적 자료를 수집하였으며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1905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 이전부터 독도 부근에서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강치잡이를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한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나카이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요사부로와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연고가 깊은 주민이나 향토 역사가들로부터 청취조사도 하였다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363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49322152" descr="EMB0000079446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83968" y="1916832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3.  2007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5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,‘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다케시마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부교재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’ 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일선 학교 배포 </a:t>
            </a:r>
            <a:endParaRPr lang="ko-KR" altLang="en-US" sz="28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2924944"/>
            <a:ext cx="460851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오키군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교육위원회는 독도의 역사와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오키섬과의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관계를 수록한 부교재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고향 </a:t>
            </a:r>
            <a:r>
              <a:rPr lang="ko-KR" altLang="en-US" dirty="0" err="1">
                <a:latin typeface="휴먼편지체" pitchFamily="18" charset="-127"/>
                <a:ea typeface="휴먼편지체" pitchFamily="18" charset="-127"/>
              </a:rPr>
              <a:t>오키</a:t>
            </a:r>
            <a:r>
              <a:rPr lang="en-US" altLang="ko-KR" dirty="0">
                <a:latin typeface="휴먼편지체" pitchFamily="18" charset="-127"/>
                <a:ea typeface="휴먼편지체" pitchFamily="18" charset="-127"/>
              </a:rPr>
              <a:t>(</a:t>
            </a:r>
            <a:r>
              <a:rPr lang="ja-JP" altLang="en-US" dirty="0">
                <a:latin typeface="휴먼편지체" pitchFamily="18" charset="-127"/>
                <a:ea typeface="휴먼편지체" pitchFamily="18" charset="-127"/>
              </a:rPr>
              <a:t>ふるさと</a:t>
            </a:r>
            <a:r>
              <a:rPr lang="ko-KR" altLang="en-US" dirty="0">
                <a:latin typeface="휴먼편지체" pitchFamily="18" charset="-127"/>
                <a:ea typeface="휴먼편지체" pitchFamily="18" charset="-127"/>
              </a:rPr>
              <a:t>隱岐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)’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를 완성하고 초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중학교에 배포했다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이 부교재는 독도와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오키섬이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역사적 친밀성을 갖고 있다는 점을 강조하고 있으며 전체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130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쪽 중에서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8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쪽이 독도 이야기로 할애되어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회장인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시모다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마사오는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이 책에 대해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‘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독도가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오키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사람들의 생활에 얼마나 밀착해 있는가를 알려주는 교재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’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라며 의미를 부여하기도 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21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75693_325145954250228_58337698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12" y="0"/>
            <a:ext cx="1714488" cy="171448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80731"/>
            <a:ext cx="2952328" cy="39048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1844824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4.  2014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년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2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월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sz="2800" dirty="0" err="1" smtClean="0">
                <a:latin typeface="휴먼편지체" pitchFamily="18" charset="-127"/>
                <a:ea typeface="휴먼편지체" pitchFamily="18" charset="-127"/>
              </a:rPr>
              <a:t>다케시마문제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문</a:t>
            </a:r>
            <a:r>
              <a:rPr lang="en-US" altLang="ko-KR" sz="2800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sz="2800" dirty="0" smtClean="0">
                <a:latin typeface="휴먼편지체" pitchFamily="18" charset="-127"/>
                <a:ea typeface="휴먼편지체" pitchFamily="18" charset="-127"/>
              </a:rPr>
              <a:t>답 발간</a:t>
            </a:r>
            <a:endParaRPr lang="ko-KR" altLang="en-US" sz="2800" dirty="0">
              <a:latin typeface="휴먼편지체" pitchFamily="18" charset="-127"/>
              <a:ea typeface="휴먼편지체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39952" y="2852936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 smtClean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독도가 일본 영토라고 주장하는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시마네현이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문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100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답이라는 책을 출판했다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err="1" smtClean="0">
                <a:latin typeface="휴먼편지체" pitchFamily="18" charset="-127"/>
                <a:ea typeface="휴먼편지체" pitchFamily="18" charset="-127"/>
              </a:rPr>
              <a:t>다케시마문제연구회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 구성원들이 편집하였으며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2005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년에 설치한 제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기 연구회 이후 축적한 자료를 정리하는 형태로 발간했다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</a:p>
          <a:p>
            <a:endParaRPr lang="en-US" altLang="ko-KR" dirty="0">
              <a:latin typeface="휴먼편지체" pitchFamily="18" charset="-127"/>
              <a:ea typeface="휴먼편지체" pitchFamily="18" charset="-127"/>
            </a:endParaRPr>
          </a:p>
          <a:p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책의 내용은 독도가 어떤 섬인지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어떤 경제적 가치를 가지고 있는 지 등의 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102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가지 주제와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, </a:t>
            </a:r>
            <a:r>
              <a:rPr lang="ko-KR" altLang="en-US" dirty="0" smtClean="0">
                <a:latin typeface="휴먼편지체" pitchFamily="18" charset="-127"/>
                <a:ea typeface="휴먼편지체" pitchFamily="18" charset="-127"/>
              </a:rPr>
              <a:t>독도를 국제사법재판소에 제소하는 방안까지 자세하게 설명되어 있다</a:t>
            </a:r>
            <a:r>
              <a:rPr lang="en-US" altLang="ko-KR" dirty="0" smtClean="0">
                <a:latin typeface="휴먼편지체" pitchFamily="18" charset="-127"/>
                <a:ea typeface="휴먼편지체" pitchFamily="18" charset="-127"/>
              </a:rPr>
              <a:t>.</a:t>
            </a:r>
            <a:endParaRPr lang="ko-KR" altLang="en-US" dirty="0">
              <a:latin typeface="휴먼편지체" pitchFamily="18" charset="-127"/>
              <a:ea typeface="휴먼편지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670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1378</Words>
  <Application>Microsoft Office PowerPoint</Application>
  <PresentationFormat>화면 슬라이드 쇼(4:3)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독도영토학  수업 발표 !</vt:lpstr>
      <vt:lpstr>목차</vt:lpstr>
      <vt:lpstr>1. 다케시마문제연구회</vt:lpstr>
      <vt:lpstr>PowerPoint 프레젠테이션</vt:lpstr>
      <vt:lpstr>PowerPoint 프레젠테이션</vt:lpstr>
      <vt:lpstr> 2. 다케시마문제연구회와 시마네현의            독도 관련활동 </vt:lpstr>
      <vt:lpstr>PowerPoint 프레젠테이션</vt:lpstr>
      <vt:lpstr>PowerPoint 프레젠테이션</vt:lpstr>
      <vt:lpstr>PowerPoint 프레젠테이션</vt:lpstr>
      <vt:lpstr>PowerPoint 프레젠테이션</vt:lpstr>
      <vt:lpstr>          3. 다케시마의 날</vt:lpstr>
      <vt:lpstr>  다케시마의 날의 의미 </vt:lpstr>
      <vt:lpstr>일본에서는 다케시마의 날  행사를 어떻게 하는가? </vt:lpstr>
      <vt:lpstr>시마네현이 다케시마의 날을 통해서 얻고자 하는 것은?</vt:lpstr>
      <vt:lpstr>다케시마의 날이 2월22일로  제정된 이유와 잘못된 오류</vt:lpstr>
      <vt:lpstr>PowerPoint 프레젠테이션</vt:lpstr>
      <vt:lpstr> 나카이 요자부로의 청원서</vt:lpstr>
      <vt:lpstr>PowerPoint 프레젠테이션</vt:lpstr>
      <vt:lpstr>PowerPoint 프레젠테이션</vt:lpstr>
      <vt:lpstr>  나카이 요자부로와 일본의     독도 불법 편입 과정       (동영상 약 10분)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독도영토학  수업 발표 !</dc:title>
  <dc:creator>user</dc:creator>
  <cp:lastModifiedBy>user</cp:lastModifiedBy>
  <cp:revision>33</cp:revision>
  <dcterms:created xsi:type="dcterms:W3CDTF">2014-04-14T08:01:16Z</dcterms:created>
  <dcterms:modified xsi:type="dcterms:W3CDTF">2014-04-17T07:34:53Z</dcterms:modified>
</cp:coreProperties>
</file>