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9" r:id="rId3"/>
    <p:sldId id="262" r:id="rId4"/>
    <p:sldId id="263" r:id="rId5"/>
    <p:sldId id="265" r:id="rId6"/>
    <p:sldId id="273" r:id="rId7"/>
    <p:sldId id="274" r:id="rId8"/>
    <p:sldId id="264" r:id="rId9"/>
    <p:sldId id="272" r:id="rId10"/>
    <p:sldId id="284" r:id="rId11"/>
    <p:sldId id="275" r:id="rId12"/>
    <p:sldId id="286" r:id="rId13"/>
    <p:sldId id="287" r:id="rId14"/>
    <p:sldId id="285" r:id="rId15"/>
    <p:sldId id="288" r:id="rId16"/>
    <p:sldId id="266" r:id="rId17"/>
    <p:sldId id="276" r:id="rId18"/>
    <p:sldId id="277" r:id="rId19"/>
    <p:sldId id="260" r:id="rId20"/>
    <p:sldId id="278" r:id="rId21"/>
    <p:sldId id="261" r:id="rId22"/>
    <p:sldId id="271" r:id="rId23"/>
    <p:sldId id="270" r:id="rId24"/>
    <p:sldId id="279" r:id="rId25"/>
    <p:sldId id="280" r:id="rId26"/>
    <p:sldId id="281" r:id="rId27"/>
    <p:sldId id="282" r:id="rId28"/>
    <p:sldId id="268" r:id="rId29"/>
    <p:sldId id="269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660"/>
  </p:normalViewPr>
  <p:slideViewPr>
    <p:cSldViewPr showGuides="1">
      <p:cViewPr>
        <p:scale>
          <a:sx n="82" d="100"/>
          <a:sy n="82" d="100"/>
        </p:scale>
        <p:origin x="-690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6A9AF-C742-444F-B877-92162FDBC503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4018A-87C5-4B17-B09F-21AC138568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8278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018A-87C5-4B17-B09F-21AC13856882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65992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018A-87C5-4B17-B09F-21AC13856882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65992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018A-87C5-4B17-B09F-21AC13856882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65992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도이야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자신의 명의로 타인</a:t>
            </a:r>
            <a:r>
              <a:rPr lang="en-US" altLang="ko-KR" dirty="0" smtClean="0"/>
              <a:t>(</a:t>
            </a:r>
            <a:r>
              <a:rPr lang="ko-KR" altLang="en-US" dirty="0" smtClean="0"/>
              <a:t>위탁자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위해 물품을 대리로 판매하거나 구입하는 것을 업으로 삼는 사람들</a:t>
            </a:r>
          </a:p>
          <a:p>
            <a:r>
              <a:rPr lang="en-US" altLang="ko-KR" dirty="0" smtClean="0"/>
              <a:t>- </a:t>
            </a:r>
            <a:r>
              <a:rPr lang="ko-KR" altLang="en-US" dirty="0" err="1" smtClean="0"/>
              <a:t>나카가이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판매자와</a:t>
            </a:r>
            <a:r>
              <a:rPr lang="ko-KR" altLang="en-US" dirty="0" smtClean="0"/>
              <a:t> 구입자의 중간에서 물품과 권리의 매매를 중개하는 것으로 이익을 </a:t>
            </a:r>
            <a:r>
              <a:rPr lang="ko-KR" altLang="en-US" dirty="0" err="1" smtClean="0"/>
              <a:t>획득하는것</a:t>
            </a:r>
            <a:r>
              <a:rPr lang="en-US" altLang="ko-KR" dirty="0" smtClean="0"/>
              <a:t>, </a:t>
            </a:r>
            <a:r>
              <a:rPr lang="ko-KR" altLang="en-US" dirty="0" smtClean="0"/>
              <a:t>또는 그것을 직업으로 삼고 있는 자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고우리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일반 소비자에게 물품을 판매하는 것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판매업자</a:t>
            </a:r>
          </a:p>
          <a:p>
            <a:r>
              <a:rPr lang="en-US" altLang="ko-KR" dirty="0" smtClean="0"/>
              <a:t>- </a:t>
            </a:r>
            <a:r>
              <a:rPr lang="ko-KR" altLang="en-US" dirty="0" err="1" smtClean="0"/>
              <a:t>나카마는</a:t>
            </a:r>
            <a:r>
              <a:rPr lang="ko-KR" altLang="en-US" dirty="0" smtClean="0"/>
              <a:t> 상공업자의 통제와 물가 조절에 유효한 </a:t>
            </a:r>
            <a:r>
              <a:rPr lang="ko-KR" altLang="en-US" dirty="0" err="1" smtClean="0"/>
              <a:t>역할자</a:t>
            </a:r>
            <a:r>
              <a:rPr lang="en-US" altLang="ko-KR" dirty="0" smtClean="0"/>
              <a:t>,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018A-87C5-4B17-B09F-21AC13856882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018A-87C5-4B17-B09F-21AC13856882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65992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018A-87C5-4B17-B09F-21AC13856882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65992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1F4C-8F2D-4B69-AC9D-04C13DF2CA46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2B94-E3F9-4459-9C4E-8CADF28E82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5159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1F4C-8F2D-4B69-AC9D-04C13DF2CA46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2B94-E3F9-4459-9C4E-8CADF28E82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0019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1F4C-8F2D-4B69-AC9D-04C13DF2CA46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2B94-E3F9-4459-9C4E-8CADF28E82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50977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1F4C-8F2D-4B69-AC9D-04C13DF2CA46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2B94-E3F9-4459-9C4E-8CADF28E82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4896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1F4C-8F2D-4B69-AC9D-04C13DF2CA46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2B94-E3F9-4459-9C4E-8CADF28E82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1319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1F4C-8F2D-4B69-AC9D-04C13DF2CA46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2B94-E3F9-4459-9C4E-8CADF28E82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9263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1F4C-8F2D-4B69-AC9D-04C13DF2CA46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2B94-E3F9-4459-9C4E-8CADF28E82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05263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1F4C-8F2D-4B69-AC9D-04C13DF2CA46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2B94-E3F9-4459-9C4E-8CADF28E82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60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1F4C-8F2D-4B69-AC9D-04C13DF2CA46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2B94-E3F9-4459-9C4E-8CADF28E82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891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1F4C-8F2D-4B69-AC9D-04C13DF2CA46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2B94-E3F9-4459-9C4E-8CADF28E82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017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1F4C-8F2D-4B69-AC9D-04C13DF2CA46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2B94-E3F9-4459-9C4E-8CADF28E82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2788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11F4C-8F2D-4B69-AC9D-04C13DF2CA46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92B94-E3F9-4459-9C4E-8CADF28E82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416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43"/>
          <a:stretch/>
        </p:blipFill>
        <p:spPr>
          <a:xfrm>
            <a:off x="0" y="1"/>
            <a:ext cx="9144000" cy="6837378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5220072" y="1772816"/>
            <a:ext cx="3312368" cy="3888432"/>
            <a:chOff x="3654946" y="1484784"/>
            <a:chExt cx="3312368" cy="3312368"/>
          </a:xfrm>
        </p:grpSpPr>
        <p:sp>
          <p:nvSpPr>
            <p:cNvPr id="7" name="타원 6"/>
            <p:cNvSpPr/>
            <p:nvPr/>
          </p:nvSpPr>
          <p:spPr>
            <a:xfrm>
              <a:off x="3654946" y="1484784"/>
              <a:ext cx="3312368" cy="3312368"/>
            </a:xfrm>
            <a:prstGeom prst="ellipse">
              <a:avLst/>
            </a:prstGeom>
            <a:solidFill>
              <a:srgbClr val="01519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65861" y="2742019"/>
              <a:ext cx="30139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50" pitchFamily="18" charset="-127"/>
                  <a:ea typeface="-윤고딕350" pitchFamily="18" charset="-127"/>
                </a:rPr>
                <a:t>대구대학</a:t>
              </a:r>
              <a:r>
                <a:rPr lang="ko-KR" altLang="en-US" sz="48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50" pitchFamily="18" charset="-127"/>
                  <a:ea typeface="-윤고딕350" pitchFamily="18" charset="-127"/>
                </a:rPr>
                <a:t>교</a:t>
              </a:r>
              <a:endParaRPr lang="ko-KR" altLang="en-US" sz="6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50" pitchFamily="18" charset="-127"/>
                <a:ea typeface="-윤고딕350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14986" y="3509009"/>
              <a:ext cx="2559076" cy="34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일본 사회와 역사</a:t>
              </a:r>
              <a:endParaRPr lang="ko-KR" altLang="en-US" sz="2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81920" y="2420888"/>
              <a:ext cx="1462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Presentation</a:t>
              </a:r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04846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894"/>
            <a:ext cx="9144000" cy="597710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79512" y="518944"/>
            <a:ext cx="8712968" cy="615041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" y="102483"/>
            <a:ext cx="1023102" cy="1023102"/>
          </a:xfrm>
          <a:prstGeom prst="rect">
            <a:avLst/>
          </a:prstGeom>
        </p:spPr>
      </p:pic>
      <p:grpSp>
        <p:nvGrpSpPr>
          <p:cNvPr id="5" name="그룹 5"/>
          <p:cNvGrpSpPr/>
          <p:nvPr/>
        </p:nvGrpSpPr>
        <p:grpSpPr>
          <a:xfrm>
            <a:off x="2561109" y="279698"/>
            <a:ext cx="1512168" cy="253916"/>
            <a:chOff x="3779912" y="279698"/>
            <a:chExt cx="1512168" cy="253916"/>
          </a:xfrm>
        </p:grpSpPr>
        <p:sp>
          <p:nvSpPr>
            <p:cNvPr id="7" name="양쪽 모서리가 둥근 사각형 6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6" name="그룹 8"/>
          <p:cNvGrpSpPr/>
          <p:nvPr/>
        </p:nvGrpSpPr>
        <p:grpSpPr>
          <a:xfrm>
            <a:off x="4164335" y="279698"/>
            <a:ext cx="1512168" cy="253916"/>
            <a:chOff x="3779912" y="279698"/>
            <a:chExt cx="1512168" cy="253916"/>
          </a:xfrm>
        </p:grpSpPr>
        <p:sp>
          <p:nvSpPr>
            <p:cNvPr id="10" name="양쪽 모서리가 둥근 사각형 9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9" name="그룹 11"/>
          <p:cNvGrpSpPr/>
          <p:nvPr/>
        </p:nvGrpSpPr>
        <p:grpSpPr>
          <a:xfrm>
            <a:off x="5767561" y="279698"/>
            <a:ext cx="1512168" cy="253916"/>
            <a:chOff x="3779912" y="279698"/>
            <a:chExt cx="1512168" cy="25391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12" name="그룹 14"/>
          <p:cNvGrpSpPr/>
          <p:nvPr/>
        </p:nvGrpSpPr>
        <p:grpSpPr>
          <a:xfrm>
            <a:off x="7370787" y="279698"/>
            <a:ext cx="1512168" cy="253916"/>
            <a:chOff x="3779912" y="279698"/>
            <a:chExt cx="1512168" cy="253916"/>
          </a:xfrm>
        </p:grpSpPr>
        <p:sp>
          <p:nvSpPr>
            <p:cNvPr id="16" name="양쪽 모서리가 둥근 사각형 15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57158" y="1928802"/>
            <a:ext cx="8286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/>
              <a:t>막번 체제</a:t>
            </a:r>
            <a:r>
              <a:rPr lang="en-US" altLang="ko-KR" sz="2000" b="1" dirty="0" smtClean="0"/>
              <a:t>(</a:t>
            </a:r>
            <a:r>
              <a:rPr lang="ko-KR" altLang="en-US" sz="2000" b="1" dirty="0" err="1" smtClean="0"/>
              <a:t>幕藩體制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의 성립</a:t>
            </a:r>
            <a:endParaRPr lang="ko-KR" altLang="en-US" sz="2000" dirty="0" smtClean="0"/>
          </a:p>
          <a:p>
            <a:r>
              <a:rPr lang="ko-KR" altLang="en-US" sz="2000" dirty="0" smtClean="0"/>
              <a:t>에도 막부와 그 지배하에 있으면서 독립적인 영지를 가진 제번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諸藩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과의 봉건적인 정치 체제를 막번 체제라고 하며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영국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領國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과 병농 분리를 토대로 막부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제번이 영주로서 백성으로부터 쌀을 현물로 직접 징수하는 사회 관계를 근간으로 성립되었다</a:t>
            </a:r>
            <a:r>
              <a:rPr lang="en-US" altLang="ko-KR" sz="2000" dirty="0" smtClean="0"/>
              <a:t>.</a:t>
            </a:r>
            <a:endParaRPr lang="ko-KR" altLang="en-US" sz="2000" dirty="0" smtClean="0"/>
          </a:p>
          <a:p>
            <a:r>
              <a:rPr lang="ko-KR" altLang="en-US" sz="2000" dirty="0" smtClean="0"/>
              <a:t>막부는 </a:t>
            </a:r>
            <a:r>
              <a:rPr lang="ko-KR" altLang="en-US" sz="2000" dirty="0" err="1" smtClean="0"/>
              <a:t>겐로쿠</a:t>
            </a:r>
            <a:r>
              <a:rPr lang="ko-KR" altLang="en-US" sz="2000" dirty="0" smtClean="0"/>
              <a:t> 시기에 약 </a:t>
            </a:r>
            <a:r>
              <a:rPr lang="en-US" altLang="ko-KR" sz="2000" dirty="0" smtClean="0"/>
              <a:t>400</a:t>
            </a:r>
            <a:r>
              <a:rPr lang="ko-KR" altLang="en-US" sz="2000" dirty="0" smtClean="0"/>
              <a:t>만 석의 직할령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天領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과 </a:t>
            </a:r>
            <a:r>
              <a:rPr lang="en-US" altLang="ko-KR" sz="2000" dirty="0" smtClean="0"/>
              <a:t>300</a:t>
            </a:r>
            <a:r>
              <a:rPr lang="ko-KR" altLang="en-US" sz="2000" dirty="0" smtClean="0"/>
              <a:t>만 석에 이르는 하타모토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旗本</a:t>
            </a:r>
            <a:r>
              <a:rPr lang="en-US" altLang="ko-KR" sz="2000" dirty="0" smtClean="0"/>
              <a:t>) </a:t>
            </a:r>
            <a:r>
              <a:rPr lang="ko-KR" altLang="en-US" sz="2000" dirty="0" err="1" smtClean="0"/>
              <a:t>지행지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知行地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를 확보하고 있었으며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이것을 조세 수입의 원천으로 삼았다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또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주요 금광과 은광을 직할지로 편입시켜 경영하였고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금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은화를 주조함과 동시에 최대의 </a:t>
            </a:r>
            <a:r>
              <a:rPr lang="ko-KR" altLang="en-US" sz="2000" dirty="0" err="1" smtClean="0"/>
              <a:t>교역항이었던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나가사키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長崎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장악하여 대외 무역도 통제하였다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463025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894"/>
            <a:ext cx="9144000" cy="597710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79512" y="518944"/>
            <a:ext cx="8712968" cy="615041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" y="102483"/>
            <a:ext cx="1023102" cy="1023102"/>
          </a:xfrm>
          <a:prstGeom prst="rect">
            <a:avLst/>
          </a:prstGeom>
        </p:spPr>
      </p:pic>
      <p:grpSp>
        <p:nvGrpSpPr>
          <p:cNvPr id="5" name="그룹 5"/>
          <p:cNvGrpSpPr/>
          <p:nvPr/>
        </p:nvGrpSpPr>
        <p:grpSpPr>
          <a:xfrm>
            <a:off x="2561109" y="279698"/>
            <a:ext cx="1512168" cy="253916"/>
            <a:chOff x="3779912" y="279698"/>
            <a:chExt cx="1512168" cy="253916"/>
          </a:xfrm>
        </p:grpSpPr>
        <p:sp>
          <p:nvSpPr>
            <p:cNvPr id="7" name="양쪽 모서리가 둥근 사각형 6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6" name="그룹 8"/>
          <p:cNvGrpSpPr/>
          <p:nvPr/>
        </p:nvGrpSpPr>
        <p:grpSpPr>
          <a:xfrm>
            <a:off x="4164335" y="279698"/>
            <a:ext cx="1512168" cy="253916"/>
            <a:chOff x="3779912" y="279698"/>
            <a:chExt cx="1512168" cy="253916"/>
          </a:xfrm>
        </p:grpSpPr>
        <p:sp>
          <p:nvSpPr>
            <p:cNvPr id="10" name="양쪽 모서리가 둥근 사각형 9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9" name="그룹 11"/>
          <p:cNvGrpSpPr/>
          <p:nvPr/>
        </p:nvGrpSpPr>
        <p:grpSpPr>
          <a:xfrm>
            <a:off x="5767561" y="279698"/>
            <a:ext cx="1512168" cy="253916"/>
            <a:chOff x="3779912" y="279698"/>
            <a:chExt cx="1512168" cy="25391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12" name="그룹 14"/>
          <p:cNvGrpSpPr/>
          <p:nvPr/>
        </p:nvGrpSpPr>
        <p:grpSpPr>
          <a:xfrm>
            <a:off x="7370787" y="279698"/>
            <a:ext cx="1512168" cy="253916"/>
            <a:chOff x="3779912" y="279698"/>
            <a:chExt cx="1512168" cy="253916"/>
          </a:xfrm>
        </p:grpSpPr>
        <p:sp>
          <p:nvSpPr>
            <p:cNvPr id="16" name="양쪽 모서리가 둥근 사각형 15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8913" name="_x94228440" descr="EMB00000fb43ca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08720"/>
            <a:ext cx="8388424" cy="4176464"/>
          </a:xfrm>
          <a:prstGeom prst="rect">
            <a:avLst/>
          </a:prstGeom>
          <a:noFill/>
        </p:spPr>
      </p:pic>
      <p:sp>
        <p:nvSpPr>
          <p:cNvPr id="19" name="직사각형 18"/>
          <p:cNvSpPr/>
          <p:nvPr/>
        </p:nvSpPr>
        <p:spPr>
          <a:xfrm>
            <a:off x="2500298" y="5214950"/>
            <a:ext cx="4270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『</a:t>
            </a:r>
            <a:r>
              <a:rPr lang="ko-KR" altLang="en-US" dirty="0" err="1" smtClean="0"/>
              <a:t>막번체제의</a:t>
            </a:r>
            <a:r>
              <a:rPr lang="ko-KR" altLang="en-US" dirty="0" smtClean="0"/>
              <a:t> </a:t>
            </a:r>
            <a:r>
              <a:rPr lang="ko-KR" altLang="en-US" dirty="0" smtClean="0"/>
              <a:t>구조와 </a:t>
            </a:r>
            <a:r>
              <a:rPr lang="ko-KR" altLang="en-US" dirty="0" err="1" smtClean="0"/>
              <a:t>석고량</a:t>
            </a:r>
            <a:r>
              <a:rPr lang="en-US" altLang="ko-KR" dirty="0" smtClean="0"/>
              <a:t>(</a:t>
            </a:r>
            <a:r>
              <a:rPr lang="ko-KR" altLang="en-US" dirty="0" smtClean="0"/>
              <a:t>쌀 생산량</a:t>
            </a:r>
            <a:r>
              <a:rPr lang="en-US" altLang="ko-KR" dirty="0" smtClean="0"/>
              <a:t>)』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63025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894"/>
            <a:ext cx="9144000" cy="614381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79512" y="518944"/>
            <a:ext cx="8712968" cy="615041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" y="102483"/>
            <a:ext cx="1023102" cy="1023102"/>
          </a:xfrm>
          <a:prstGeom prst="rect">
            <a:avLst/>
          </a:prstGeom>
        </p:spPr>
      </p:pic>
      <p:grpSp>
        <p:nvGrpSpPr>
          <p:cNvPr id="5" name="그룹 5"/>
          <p:cNvGrpSpPr/>
          <p:nvPr/>
        </p:nvGrpSpPr>
        <p:grpSpPr>
          <a:xfrm>
            <a:off x="2561109" y="279698"/>
            <a:ext cx="1512168" cy="253916"/>
            <a:chOff x="3779912" y="279698"/>
            <a:chExt cx="1512168" cy="253916"/>
          </a:xfrm>
        </p:grpSpPr>
        <p:sp>
          <p:nvSpPr>
            <p:cNvPr id="7" name="양쪽 모서리가 둥근 사각형 6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6" name="그룹 8"/>
          <p:cNvGrpSpPr/>
          <p:nvPr/>
        </p:nvGrpSpPr>
        <p:grpSpPr>
          <a:xfrm>
            <a:off x="4164335" y="279698"/>
            <a:ext cx="1512168" cy="253916"/>
            <a:chOff x="3779912" y="279698"/>
            <a:chExt cx="1512168" cy="253916"/>
          </a:xfrm>
        </p:grpSpPr>
        <p:sp>
          <p:nvSpPr>
            <p:cNvPr id="10" name="양쪽 모서리가 둥근 사각형 9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9" name="그룹 11"/>
          <p:cNvGrpSpPr/>
          <p:nvPr/>
        </p:nvGrpSpPr>
        <p:grpSpPr>
          <a:xfrm>
            <a:off x="5767561" y="279698"/>
            <a:ext cx="1512168" cy="253916"/>
            <a:chOff x="3779912" y="279698"/>
            <a:chExt cx="1512168" cy="25391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12" name="그룹 14"/>
          <p:cNvGrpSpPr/>
          <p:nvPr/>
        </p:nvGrpSpPr>
        <p:grpSpPr>
          <a:xfrm>
            <a:off x="7370787" y="279698"/>
            <a:ext cx="1512168" cy="253916"/>
            <a:chOff x="3779912" y="279698"/>
            <a:chExt cx="1512168" cy="253916"/>
          </a:xfrm>
        </p:grpSpPr>
        <p:sp>
          <p:nvSpPr>
            <p:cNvPr id="16" name="양쪽 모서리가 둥근 사각형 15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571472" y="714356"/>
            <a:ext cx="78581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/>
              <a:t>막번 체제의 국내 </a:t>
            </a:r>
            <a:r>
              <a:rPr lang="ko-KR" altLang="en-US" b="1" dirty="0" err="1" smtClean="0"/>
              <a:t>통제책</a:t>
            </a:r>
            <a:endParaRPr lang="ko-KR" altLang="en-US" dirty="0" smtClean="0"/>
          </a:p>
          <a:p>
            <a:r>
              <a:rPr lang="ko-KR" altLang="en-US" b="1" dirty="0" smtClean="0"/>
              <a:t>대명 </a:t>
            </a:r>
            <a:r>
              <a:rPr lang="ko-KR" altLang="en-US" b="1" dirty="0" err="1" smtClean="0"/>
              <a:t>통제책</a:t>
            </a:r>
            <a:endParaRPr lang="ko-KR" altLang="en-US" dirty="0" smtClean="0"/>
          </a:p>
          <a:p>
            <a:r>
              <a:rPr lang="ko-KR" altLang="en-US" dirty="0" smtClean="0"/>
              <a:t>막부는 무단 정치를 강력하게 추진하여 힘에 의한 제 대명과 국내 정치 세력의 통제를 모색하였다</a:t>
            </a:r>
            <a:r>
              <a:rPr lang="en-US" altLang="ko-KR" dirty="0" smtClean="0"/>
              <a:t>. 1615</a:t>
            </a:r>
            <a:r>
              <a:rPr lang="ko-KR" altLang="en-US" dirty="0" smtClean="0"/>
              <a:t>년</a:t>
            </a:r>
            <a:r>
              <a:rPr lang="en-US" altLang="ko-KR" dirty="0" smtClean="0"/>
              <a:t>, 2</a:t>
            </a:r>
            <a:r>
              <a:rPr lang="ko-KR" altLang="en-US" dirty="0" smtClean="0"/>
              <a:t>대 장군이었던 </a:t>
            </a:r>
            <a:r>
              <a:rPr lang="ko-KR" altLang="en-US" dirty="0" err="1" smtClean="0"/>
              <a:t>히데타다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秀忠</a:t>
            </a:r>
            <a:r>
              <a:rPr lang="en-US" altLang="ko-KR" dirty="0" smtClean="0"/>
              <a:t>) </a:t>
            </a:r>
            <a:r>
              <a:rPr lang="ko-KR" altLang="en-US" dirty="0" smtClean="0"/>
              <a:t>때에는 우선 </a:t>
            </a:r>
            <a:r>
              <a:rPr lang="ko-KR" altLang="en-US" dirty="0" err="1" smtClean="0"/>
              <a:t>일국일성령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一國一城令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발령하여 자신의 거성 이외의 성곽에 대해서는 모두 파괴할 것을 명령하였고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같은 해에 </a:t>
            </a:r>
            <a:r>
              <a:rPr lang="ko-KR" altLang="en-US" dirty="0" err="1" smtClean="0"/>
              <a:t>무가제법도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武家諸法度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제정하여 새로운 축성과 </a:t>
            </a:r>
            <a:r>
              <a:rPr lang="ko-KR" altLang="en-US" dirty="0" err="1" smtClean="0"/>
              <a:t>허가받지</a:t>
            </a:r>
            <a:r>
              <a:rPr lang="ko-KR" altLang="en-US" dirty="0" smtClean="0"/>
              <a:t> 않은 성의 수축을 금지하였으며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대명들 사이의 혼인에 대한 허가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대명들 상호간의 감시 등을 지시하여 위반하는 자는 엄하게 처벌하여 치안과 대명들의 </a:t>
            </a:r>
            <a:r>
              <a:rPr lang="ko-KR" altLang="en-US" dirty="0" err="1" smtClean="0"/>
              <a:t>통제책으로</a:t>
            </a:r>
            <a:r>
              <a:rPr lang="ko-KR" altLang="en-US" dirty="0" smtClean="0"/>
              <a:t> 이용하였다</a:t>
            </a:r>
            <a:r>
              <a:rPr lang="en-US" altLang="ko-KR" dirty="0" smtClean="0"/>
              <a:t>.</a:t>
            </a:r>
          </a:p>
          <a:p>
            <a:endParaRPr lang="ko-KR" altLang="en-US" dirty="0" smtClean="0"/>
          </a:p>
          <a:p>
            <a:r>
              <a:rPr lang="ko-KR" altLang="en-US" b="1" dirty="0" smtClean="0"/>
              <a:t>공가와 사원의 </a:t>
            </a:r>
            <a:r>
              <a:rPr lang="ko-KR" altLang="en-US" b="1" dirty="0" err="1" smtClean="0"/>
              <a:t>통제책</a:t>
            </a:r>
            <a:endParaRPr lang="ko-KR" altLang="en-US" dirty="0" smtClean="0"/>
          </a:p>
          <a:p>
            <a:r>
              <a:rPr lang="ko-KR" altLang="en-US" dirty="0" err="1" smtClean="0"/>
              <a:t>도쿠가와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이에야스가</a:t>
            </a:r>
            <a:r>
              <a:rPr lang="ko-KR" altLang="en-US" dirty="0" smtClean="0"/>
              <a:t> 일본 국내의 정권을 장악하기는 했지만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그래도 조정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천황가</a:t>
            </a:r>
            <a:r>
              <a:rPr lang="en-US" altLang="ko-KR" dirty="0" smtClean="0"/>
              <a:t>)</a:t>
            </a:r>
            <a:r>
              <a:rPr lang="ko-KR" altLang="en-US" dirty="0" smtClean="0"/>
              <a:t>은 전통적인 권위를 유지하고 있었다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때문에 막부는 이들 세력이 </a:t>
            </a:r>
            <a:r>
              <a:rPr lang="ko-KR" altLang="en-US" dirty="0" err="1" smtClean="0"/>
              <a:t>반막부</a:t>
            </a:r>
            <a:r>
              <a:rPr lang="ko-KR" altLang="en-US" dirty="0" smtClean="0"/>
              <a:t> 운동에 관여하는 것을 미연에 방지하기 위해 조정에 대한 각종의 통제 정책을 실시했다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우선</a:t>
            </a:r>
            <a:r>
              <a:rPr lang="en-US" altLang="ko-KR" dirty="0" smtClean="0"/>
              <a:t>, 1613</a:t>
            </a:r>
            <a:r>
              <a:rPr lang="ko-KR" altLang="en-US" dirty="0" smtClean="0"/>
              <a:t>년에 </a:t>
            </a:r>
            <a:r>
              <a:rPr lang="ko-KR" altLang="en-US" dirty="0" err="1" smtClean="0"/>
              <a:t>공가제법도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公家諸法度</a:t>
            </a:r>
            <a:r>
              <a:rPr lang="en-US" altLang="ko-KR" dirty="0" smtClean="0"/>
              <a:t>) 5</a:t>
            </a:r>
            <a:r>
              <a:rPr lang="ko-KR" altLang="en-US" dirty="0" smtClean="0"/>
              <a:t>개조를 내어 공가를 통제하였으며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이를 보완하여 </a:t>
            </a:r>
            <a:r>
              <a:rPr lang="en-US" altLang="ko-KR" dirty="0" smtClean="0"/>
              <a:t>1615</a:t>
            </a:r>
            <a:r>
              <a:rPr lang="ko-KR" altLang="en-US" dirty="0" smtClean="0"/>
              <a:t>년에는 </a:t>
            </a:r>
            <a:r>
              <a:rPr lang="ko-KR" altLang="en-US" dirty="0" err="1" smtClean="0"/>
              <a:t>금중병공가제법도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禁中并公家諸法度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정하여 천황은 오직 학문과 화가</a:t>
            </a:r>
            <a:r>
              <a:rPr lang="en-US" altLang="ko-KR" dirty="0" smtClean="0"/>
              <a:t>(</a:t>
            </a:r>
            <a:r>
              <a:rPr lang="ko-KR" altLang="en-US" dirty="0" smtClean="0"/>
              <a:t>和歌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에만 전념해야 한다고 규정함과 동시에 임관</a:t>
            </a:r>
            <a:r>
              <a:rPr lang="en-US" altLang="ko-KR" dirty="0" smtClean="0"/>
              <a:t>(</a:t>
            </a:r>
            <a:r>
              <a:rPr lang="ko-KR" altLang="en-US" dirty="0" smtClean="0"/>
              <a:t>任官</a:t>
            </a:r>
            <a:r>
              <a:rPr lang="en-US" altLang="ko-KR" dirty="0" smtClean="0"/>
              <a:t>)·</a:t>
            </a:r>
            <a:r>
              <a:rPr lang="ko-KR" altLang="en-US" dirty="0" err="1" smtClean="0"/>
              <a:t>서위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敍位</a:t>
            </a:r>
            <a:r>
              <a:rPr lang="en-US" altLang="ko-KR" dirty="0" smtClean="0"/>
              <a:t>)·</a:t>
            </a:r>
            <a:r>
              <a:rPr lang="ko-KR" altLang="en-US" dirty="0" smtClean="0"/>
              <a:t>개원</a:t>
            </a:r>
            <a:r>
              <a:rPr lang="en-US" altLang="ko-KR" dirty="0" smtClean="0"/>
              <a:t>(</a:t>
            </a:r>
            <a:r>
              <a:rPr lang="ko-KR" altLang="en-US" dirty="0" smtClean="0"/>
              <a:t>開元</a:t>
            </a:r>
            <a:r>
              <a:rPr lang="en-US" altLang="ko-KR" dirty="0" smtClean="0"/>
              <a:t>) </a:t>
            </a:r>
            <a:r>
              <a:rPr lang="ko-KR" altLang="en-US" dirty="0" smtClean="0"/>
              <a:t>등 조정의 권한에 속한 부분까지 간섭하였다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더욱이 </a:t>
            </a:r>
            <a:r>
              <a:rPr lang="ko-KR" altLang="en-US" dirty="0" err="1" smtClean="0"/>
              <a:t>교토쇼시다이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京都所司代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에게 조정을 감시시켰으며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서국의</a:t>
            </a:r>
            <a:r>
              <a:rPr lang="ko-KR" altLang="en-US" dirty="0" smtClean="0"/>
              <a:t> 대명들이 </a:t>
            </a:r>
            <a:r>
              <a:rPr lang="ko-KR" altLang="en-US" dirty="0" err="1" smtClean="0"/>
              <a:t>참근교대할</a:t>
            </a:r>
            <a:r>
              <a:rPr lang="ko-KR" altLang="en-US" dirty="0" smtClean="0"/>
              <a:t> 때에 </a:t>
            </a:r>
            <a:r>
              <a:rPr lang="ko-KR" altLang="en-US" dirty="0" err="1" smtClean="0"/>
              <a:t>교토를</a:t>
            </a:r>
            <a:r>
              <a:rPr lang="ko-KR" altLang="en-US" dirty="0" smtClean="0"/>
              <a:t> 경유하도록 강제하였다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63025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894"/>
            <a:ext cx="9144000" cy="597710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79512" y="518944"/>
            <a:ext cx="8712968" cy="615041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" y="102483"/>
            <a:ext cx="1023102" cy="1023102"/>
          </a:xfrm>
          <a:prstGeom prst="rect">
            <a:avLst/>
          </a:prstGeom>
        </p:spPr>
      </p:pic>
      <p:grpSp>
        <p:nvGrpSpPr>
          <p:cNvPr id="5" name="그룹 5"/>
          <p:cNvGrpSpPr/>
          <p:nvPr/>
        </p:nvGrpSpPr>
        <p:grpSpPr>
          <a:xfrm>
            <a:off x="2561109" y="279698"/>
            <a:ext cx="1512168" cy="253916"/>
            <a:chOff x="3779912" y="279698"/>
            <a:chExt cx="1512168" cy="253916"/>
          </a:xfrm>
        </p:grpSpPr>
        <p:sp>
          <p:nvSpPr>
            <p:cNvPr id="7" name="양쪽 모서리가 둥근 사각형 6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6" name="그룹 8"/>
          <p:cNvGrpSpPr/>
          <p:nvPr/>
        </p:nvGrpSpPr>
        <p:grpSpPr>
          <a:xfrm>
            <a:off x="4164335" y="279698"/>
            <a:ext cx="1512168" cy="253916"/>
            <a:chOff x="3779912" y="279698"/>
            <a:chExt cx="1512168" cy="253916"/>
          </a:xfrm>
        </p:grpSpPr>
        <p:sp>
          <p:nvSpPr>
            <p:cNvPr id="10" name="양쪽 모서리가 둥근 사각형 9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9" name="그룹 11"/>
          <p:cNvGrpSpPr/>
          <p:nvPr/>
        </p:nvGrpSpPr>
        <p:grpSpPr>
          <a:xfrm>
            <a:off x="5767561" y="279698"/>
            <a:ext cx="1512168" cy="253916"/>
            <a:chOff x="3779912" y="279698"/>
            <a:chExt cx="1512168" cy="25391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12" name="그룹 14"/>
          <p:cNvGrpSpPr/>
          <p:nvPr/>
        </p:nvGrpSpPr>
        <p:grpSpPr>
          <a:xfrm>
            <a:off x="7370787" y="279698"/>
            <a:ext cx="1512168" cy="253916"/>
            <a:chOff x="3779912" y="279698"/>
            <a:chExt cx="1512168" cy="253916"/>
          </a:xfrm>
        </p:grpSpPr>
        <p:sp>
          <p:nvSpPr>
            <p:cNvPr id="16" name="양쪽 모서리가 둥근 사각형 15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500034" y="1000108"/>
            <a:ext cx="8143932" cy="5429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/>
              <a:t>사회와 신분 질서의 </a:t>
            </a:r>
            <a:r>
              <a:rPr lang="ko-KR" altLang="en-US" b="1" dirty="0" smtClean="0"/>
              <a:t>확립</a:t>
            </a:r>
            <a:endParaRPr lang="en-US" altLang="ko-KR" b="1" dirty="0" smtClean="0"/>
          </a:p>
          <a:p>
            <a:endParaRPr lang="ko-KR" altLang="en-US" dirty="0" smtClean="0"/>
          </a:p>
          <a:p>
            <a:r>
              <a:rPr lang="ko-KR" altLang="en-US" b="1" dirty="0" smtClean="0"/>
              <a:t>농민과 농촌</a:t>
            </a:r>
            <a:endParaRPr lang="ko-KR" altLang="en-US" dirty="0" smtClean="0"/>
          </a:p>
          <a:p>
            <a:r>
              <a:rPr lang="ko-KR" altLang="en-US" dirty="0" smtClean="0"/>
              <a:t>무라</a:t>
            </a:r>
            <a:r>
              <a:rPr lang="en-US" altLang="ko-KR" dirty="0" smtClean="0"/>
              <a:t>(</a:t>
            </a:r>
            <a:r>
              <a:rPr lang="ko-KR" altLang="en-US" dirty="0" smtClean="0"/>
              <a:t>村</a:t>
            </a:r>
            <a:r>
              <a:rPr lang="en-US" altLang="ko-KR" dirty="0" smtClean="0"/>
              <a:t>)</a:t>
            </a:r>
            <a:r>
              <a:rPr lang="ko-KR" altLang="en-US" dirty="0" smtClean="0"/>
              <a:t>는 농민들이 일부 집단을 이루고 밭과 경작지 및 들</a:t>
            </a:r>
            <a:r>
              <a:rPr lang="en-US" altLang="ko-KR" dirty="0" smtClean="0"/>
              <a:t>·</a:t>
            </a:r>
            <a:r>
              <a:rPr lang="ko-KR" altLang="en-US" dirty="0" smtClean="0"/>
              <a:t>산</a:t>
            </a:r>
            <a:r>
              <a:rPr lang="en-US" altLang="ko-KR" dirty="0" smtClean="0"/>
              <a:t>·</a:t>
            </a:r>
            <a:r>
              <a:rPr lang="ko-KR" altLang="en-US" dirty="0" smtClean="0"/>
              <a:t>해변을 포함한 지역을 토대로 한 작은 공동체 집단이며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농민의 노동과 생활을 유지하기 위한 자치적인 조직임과 동시에 기본적인 행정 단위로서 막번 체제의 가장 중요한 기반이기도 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err="1" smtClean="0"/>
              <a:t>무라의</a:t>
            </a:r>
            <a:r>
              <a:rPr lang="ko-KR" altLang="en-US" dirty="0" smtClean="0"/>
              <a:t> 행정은 </a:t>
            </a:r>
            <a:r>
              <a:rPr lang="ko-KR" altLang="en-US" dirty="0" err="1" smtClean="0"/>
              <a:t>나누시</a:t>
            </a:r>
            <a:r>
              <a:rPr lang="en-US" altLang="ko-KR" dirty="0" smtClean="0"/>
              <a:t>(</a:t>
            </a:r>
            <a:r>
              <a:rPr lang="ko-KR" altLang="en-US" dirty="0" smtClean="0"/>
              <a:t>名主</a:t>
            </a:r>
            <a:r>
              <a:rPr lang="en-US" altLang="ko-KR" dirty="0" smtClean="0"/>
              <a:t>)·</a:t>
            </a:r>
            <a:r>
              <a:rPr lang="ko-KR" altLang="en-US" dirty="0" err="1" smtClean="0"/>
              <a:t>구미카시라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組頭</a:t>
            </a:r>
            <a:r>
              <a:rPr lang="en-US" altLang="ko-KR" dirty="0" smtClean="0"/>
              <a:t>)·</a:t>
            </a:r>
            <a:r>
              <a:rPr lang="ko-KR" altLang="en-US" dirty="0" err="1" smtClean="0"/>
              <a:t>햐쿠쇼다이</a:t>
            </a:r>
            <a:r>
              <a:rPr lang="en-US" altLang="ko-KR" dirty="0" smtClean="0"/>
              <a:t>(</a:t>
            </a:r>
            <a:r>
              <a:rPr lang="ko-KR" altLang="en-US" dirty="0" smtClean="0"/>
              <a:t>百姓代</a:t>
            </a:r>
            <a:r>
              <a:rPr lang="en-US" altLang="ko-KR" dirty="0" smtClean="0"/>
              <a:t>)</a:t>
            </a:r>
            <a:r>
              <a:rPr lang="ko-KR" altLang="en-US" dirty="0" smtClean="0"/>
              <a:t>라는 지방의 세 역인</a:t>
            </a:r>
            <a:r>
              <a:rPr lang="en-US" altLang="ko-KR" dirty="0" smtClean="0"/>
              <a:t>(</a:t>
            </a:r>
            <a:r>
              <a:rPr lang="ko-KR" altLang="en-US" dirty="0" smtClean="0"/>
              <a:t>役人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행하고 있었으며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그들은 </a:t>
            </a:r>
            <a:r>
              <a:rPr lang="ko-KR" altLang="en-US" dirty="0" err="1" smtClean="0"/>
              <a:t>본백성</a:t>
            </a:r>
            <a:r>
              <a:rPr lang="ko-KR" altLang="en-US" dirty="0" smtClean="0"/>
              <a:t> 중에서 선택되어 </a:t>
            </a:r>
            <a:r>
              <a:rPr lang="ko-KR" altLang="en-US" dirty="0" err="1" smtClean="0"/>
              <a:t>고오리부교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郡奉行</a:t>
            </a:r>
            <a:r>
              <a:rPr lang="en-US" altLang="ko-KR" dirty="0" smtClean="0"/>
              <a:t>)</a:t>
            </a:r>
            <a:r>
              <a:rPr lang="ko-KR" altLang="en-US" dirty="0" smtClean="0"/>
              <a:t>와 다이칸</a:t>
            </a:r>
            <a:r>
              <a:rPr lang="en-US" altLang="ko-KR" dirty="0" smtClean="0"/>
              <a:t>(</a:t>
            </a:r>
            <a:r>
              <a:rPr lang="ko-KR" altLang="en-US" dirty="0" smtClean="0"/>
              <a:t>代官</a:t>
            </a:r>
            <a:r>
              <a:rPr lang="en-US" altLang="ko-KR" dirty="0" smtClean="0"/>
              <a:t>) </a:t>
            </a:r>
            <a:r>
              <a:rPr lang="ko-KR" altLang="en-US" dirty="0" smtClean="0"/>
              <a:t>등의 지휘를 받았다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r>
              <a:rPr lang="ko-KR" altLang="en-US" dirty="0" err="1" smtClean="0"/>
              <a:t>무라의</a:t>
            </a:r>
            <a:r>
              <a:rPr lang="ko-KR" altLang="en-US" dirty="0" smtClean="0"/>
              <a:t> 운영은 </a:t>
            </a:r>
            <a:r>
              <a:rPr lang="ko-KR" altLang="en-US" dirty="0" err="1" smtClean="0"/>
              <a:t>촌법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村法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村掟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근거하여 행해졌고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이것을 어길 경우는 </a:t>
            </a:r>
            <a:r>
              <a:rPr lang="ko-KR" altLang="en-US" dirty="0" err="1" smtClean="0"/>
              <a:t>오인조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五人組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공동 조직으로부터 배제되는 처분을 받았다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endParaRPr lang="en-US" altLang="ko-KR" b="1" dirty="0" smtClean="0"/>
          </a:p>
          <a:p>
            <a:r>
              <a:rPr lang="ko-KR" altLang="en-US" b="1" dirty="0" smtClean="0"/>
              <a:t>도시와 </a:t>
            </a:r>
            <a:r>
              <a:rPr lang="ko-KR" altLang="en-US" b="1" dirty="0" err="1" smtClean="0"/>
              <a:t>초닌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町人</a:t>
            </a:r>
            <a:r>
              <a:rPr lang="en-US" altLang="ko-KR" b="1" dirty="0" smtClean="0"/>
              <a:t>)</a:t>
            </a:r>
            <a:endParaRPr lang="ko-KR" altLang="en-US" dirty="0" smtClean="0"/>
          </a:p>
          <a:p>
            <a:r>
              <a:rPr lang="ko-KR" altLang="en-US" dirty="0" smtClean="0"/>
              <a:t>에도 시대에 들어와서는 중세와 달리 많은 도시가 성립되었다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도시에는 </a:t>
            </a:r>
            <a:r>
              <a:rPr lang="ko-KR" altLang="en-US" dirty="0" err="1" smtClean="0"/>
              <a:t>조카마치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城下町</a:t>
            </a:r>
            <a:r>
              <a:rPr lang="en-US" altLang="ko-KR" dirty="0" smtClean="0"/>
              <a:t>) </a:t>
            </a:r>
            <a:r>
              <a:rPr lang="ko-KR" altLang="en-US" dirty="0" smtClean="0"/>
              <a:t>이외에 </a:t>
            </a:r>
            <a:r>
              <a:rPr lang="ko-KR" altLang="en-US" dirty="0" err="1" smtClean="0"/>
              <a:t>항정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港町</a:t>
            </a:r>
            <a:r>
              <a:rPr lang="en-US" altLang="ko-KR" dirty="0" smtClean="0"/>
              <a:t>)·</a:t>
            </a:r>
            <a:r>
              <a:rPr lang="ko-KR" altLang="en-US" dirty="0" err="1" smtClean="0"/>
              <a:t>문전정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門前町</a:t>
            </a:r>
            <a:r>
              <a:rPr lang="en-US" altLang="ko-KR" dirty="0" smtClean="0"/>
              <a:t>)·</a:t>
            </a:r>
            <a:r>
              <a:rPr lang="ko-KR" altLang="en-US" dirty="0" err="1" smtClean="0"/>
              <a:t>숙장정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宿場町</a:t>
            </a:r>
            <a:r>
              <a:rPr lang="en-US" altLang="ko-KR" dirty="0" smtClean="0"/>
              <a:t>)·</a:t>
            </a:r>
            <a:r>
              <a:rPr lang="ko-KR" altLang="en-US" dirty="0" err="1" smtClean="0"/>
              <a:t>광산정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鑛山町</a:t>
            </a:r>
            <a:r>
              <a:rPr lang="en-US" altLang="ko-KR" dirty="0" smtClean="0"/>
              <a:t>) </a:t>
            </a:r>
            <a:r>
              <a:rPr lang="ko-KR" altLang="en-US" dirty="0" smtClean="0"/>
              <a:t>등이 있었는데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특히 막부의 직할 도시 중에서 에도</a:t>
            </a:r>
            <a:r>
              <a:rPr lang="en-US" altLang="ko-KR" dirty="0" smtClean="0"/>
              <a:t>(</a:t>
            </a:r>
            <a:r>
              <a:rPr lang="ko-KR" altLang="en-US" dirty="0" smtClean="0"/>
              <a:t>江戶</a:t>
            </a:r>
            <a:r>
              <a:rPr lang="en-US" altLang="ko-KR" dirty="0" smtClean="0"/>
              <a:t>)1)·</a:t>
            </a:r>
            <a:r>
              <a:rPr lang="ko-KR" altLang="en-US" dirty="0" err="1" smtClean="0"/>
              <a:t>교토</a:t>
            </a:r>
            <a:r>
              <a:rPr lang="en-US" altLang="ko-KR" dirty="0" smtClean="0"/>
              <a:t>(</a:t>
            </a:r>
            <a:r>
              <a:rPr lang="ko-KR" altLang="en-US" dirty="0" smtClean="0"/>
              <a:t>京都</a:t>
            </a:r>
            <a:r>
              <a:rPr lang="en-US" altLang="ko-KR" dirty="0" smtClean="0"/>
              <a:t>)2)·</a:t>
            </a:r>
            <a:r>
              <a:rPr lang="ko-KR" altLang="en-US" dirty="0" smtClean="0"/>
              <a:t>오사카</a:t>
            </a:r>
            <a:r>
              <a:rPr lang="en-US" altLang="ko-KR" dirty="0" smtClean="0"/>
              <a:t>(</a:t>
            </a:r>
            <a:r>
              <a:rPr lang="ko-KR" altLang="en-US" dirty="0" smtClean="0"/>
              <a:t>大阪</a:t>
            </a:r>
            <a:r>
              <a:rPr lang="en-US" altLang="ko-KR" dirty="0" smtClean="0"/>
              <a:t>)3)</a:t>
            </a:r>
            <a:r>
              <a:rPr lang="ko-KR" altLang="en-US" dirty="0" smtClean="0"/>
              <a:t>의 세 도시는 각기 정치</a:t>
            </a:r>
            <a:r>
              <a:rPr lang="en-US" altLang="ko-KR" dirty="0" smtClean="0"/>
              <a:t>·</a:t>
            </a:r>
            <a:r>
              <a:rPr lang="ko-KR" altLang="en-US" dirty="0" smtClean="0"/>
              <a:t>경제</a:t>
            </a:r>
            <a:r>
              <a:rPr lang="en-US" altLang="ko-KR" dirty="0" smtClean="0"/>
              <a:t>·</a:t>
            </a:r>
            <a:r>
              <a:rPr lang="ko-KR" altLang="en-US" dirty="0" smtClean="0"/>
              <a:t>문화를 대표하는 대도시로서 성장하였다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9" name="_x77485056" descr="EMB00000bc438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071546"/>
            <a:ext cx="5264666" cy="2212417"/>
          </a:xfrm>
          <a:prstGeom prst="rect">
            <a:avLst/>
          </a:prstGeom>
          <a:noFill/>
        </p:spPr>
      </p:pic>
      <p:pic>
        <p:nvPicPr>
          <p:cNvPr id="20" name="_x77345352" descr="EMB00000bc4388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27247" y="3500438"/>
            <a:ext cx="5440940" cy="3043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3025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894"/>
            <a:ext cx="9144000" cy="597710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79512" y="518944"/>
            <a:ext cx="8712968" cy="615041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" y="102483"/>
            <a:ext cx="1023102" cy="1023102"/>
          </a:xfrm>
          <a:prstGeom prst="rect">
            <a:avLst/>
          </a:prstGeom>
        </p:spPr>
      </p:pic>
      <p:grpSp>
        <p:nvGrpSpPr>
          <p:cNvPr id="5" name="그룹 5"/>
          <p:cNvGrpSpPr/>
          <p:nvPr/>
        </p:nvGrpSpPr>
        <p:grpSpPr>
          <a:xfrm>
            <a:off x="2561109" y="279698"/>
            <a:ext cx="1512168" cy="253916"/>
            <a:chOff x="3779912" y="279698"/>
            <a:chExt cx="1512168" cy="253916"/>
          </a:xfrm>
        </p:grpSpPr>
        <p:sp>
          <p:nvSpPr>
            <p:cNvPr id="7" name="양쪽 모서리가 둥근 사각형 6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6" name="그룹 8"/>
          <p:cNvGrpSpPr/>
          <p:nvPr/>
        </p:nvGrpSpPr>
        <p:grpSpPr>
          <a:xfrm>
            <a:off x="4164335" y="279698"/>
            <a:ext cx="1512168" cy="253916"/>
            <a:chOff x="3779912" y="279698"/>
            <a:chExt cx="1512168" cy="253916"/>
          </a:xfrm>
        </p:grpSpPr>
        <p:sp>
          <p:nvSpPr>
            <p:cNvPr id="10" name="양쪽 모서리가 둥근 사각형 9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9" name="그룹 11"/>
          <p:cNvGrpSpPr/>
          <p:nvPr/>
        </p:nvGrpSpPr>
        <p:grpSpPr>
          <a:xfrm>
            <a:off x="5767561" y="279698"/>
            <a:ext cx="1512168" cy="253916"/>
            <a:chOff x="3779912" y="279698"/>
            <a:chExt cx="1512168" cy="25391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12" name="그룹 14"/>
          <p:cNvGrpSpPr/>
          <p:nvPr/>
        </p:nvGrpSpPr>
        <p:grpSpPr>
          <a:xfrm>
            <a:off x="7370787" y="279698"/>
            <a:ext cx="1512168" cy="253916"/>
            <a:chOff x="3779912" y="279698"/>
            <a:chExt cx="1512168" cy="253916"/>
          </a:xfrm>
        </p:grpSpPr>
        <p:sp>
          <p:nvSpPr>
            <p:cNvPr id="16" name="양쪽 모서리가 둥근 사각형 15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642910" y="928670"/>
            <a:ext cx="78581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/>
              <a:t>에도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江戶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초기의 </a:t>
            </a:r>
            <a:r>
              <a:rPr lang="ko-KR" altLang="en-US" b="1" dirty="0" smtClean="0"/>
              <a:t>외교</a:t>
            </a:r>
            <a:endParaRPr lang="en-US" altLang="ko-KR" b="1" dirty="0" smtClean="0"/>
          </a:p>
          <a:p>
            <a:endParaRPr lang="ko-KR" altLang="en-US" dirty="0" smtClean="0"/>
          </a:p>
          <a:p>
            <a:r>
              <a:rPr lang="ko-KR" altLang="en-US" b="1" dirty="0" smtClean="0"/>
              <a:t>쇄국 정책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鎖國政策</a:t>
            </a:r>
            <a:r>
              <a:rPr lang="en-US" altLang="ko-KR" b="1" dirty="0" smtClean="0"/>
              <a:t>=</a:t>
            </a:r>
            <a:r>
              <a:rPr lang="ko-KR" altLang="en-US" b="1" dirty="0" smtClean="0"/>
              <a:t>海禁政策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의 실시와 대외 관계 통제</a:t>
            </a:r>
            <a:endParaRPr lang="ko-KR" altLang="en-US" dirty="0" smtClean="0"/>
          </a:p>
          <a:p>
            <a:r>
              <a:rPr lang="ko-KR" altLang="en-US" dirty="0" smtClean="0"/>
              <a:t>에도 초기의 대외 정책은 크리스트교에 대해서는 금지하지만 무역은 장려한다는 기본 구조 속에서 전개되었다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이러한 정책 실행의 첫 번째 이유는 크리스트교의 금제에 있었다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당시 가톨릭교는 이교</a:t>
            </a:r>
            <a:r>
              <a:rPr lang="en-US" altLang="ko-KR" dirty="0" smtClean="0"/>
              <a:t>(</a:t>
            </a:r>
            <a:r>
              <a:rPr lang="ko-KR" altLang="en-US" dirty="0" smtClean="0"/>
              <a:t>異敎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대해 강력히 배척하고 있었기 때문에 불교와 유교에 대립하여 갈등을 일으켰다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선교사들은 본국의 포르투갈과 스페인의 식민지 정책에 적극적으로 참여하고 있었다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하지만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영국과 네덜란드는 자신들의 무역 이익을 최우선으로 한 대일 정책을 진행시키고 있었으며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포르투갈과 스페인의 영토적 야심을 막부에 경고하기까지 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더욱이 크리스트교 신도들의 단결은 막부와 대명들에 위협적이었다</a:t>
            </a:r>
            <a:r>
              <a:rPr lang="en-US" altLang="ko-KR" dirty="0" smtClean="0"/>
              <a:t>.</a:t>
            </a:r>
          </a:p>
          <a:p>
            <a:endParaRPr lang="ko-KR" altLang="en-US" dirty="0" smtClean="0"/>
          </a:p>
          <a:p>
            <a:r>
              <a:rPr lang="ko-KR" altLang="en-US" b="1" dirty="0" smtClean="0"/>
              <a:t>에도 시대의 무역과 </a:t>
            </a:r>
            <a:r>
              <a:rPr lang="en-US" altLang="ko-KR" b="1" dirty="0" smtClean="0"/>
              <a:t>4</a:t>
            </a:r>
            <a:r>
              <a:rPr lang="ko-KR" altLang="en-US" b="1" dirty="0" smtClean="0"/>
              <a:t>개의 대외 창구</a:t>
            </a:r>
            <a:endParaRPr lang="ko-KR" altLang="en-US" dirty="0" smtClean="0"/>
          </a:p>
          <a:p>
            <a:r>
              <a:rPr lang="ko-KR" altLang="en-US" dirty="0" smtClean="0"/>
              <a:t>막부의 이른바 쇄국</a:t>
            </a:r>
            <a:r>
              <a:rPr lang="en-US" altLang="ko-KR" dirty="0" smtClean="0"/>
              <a:t>(</a:t>
            </a:r>
            <a:r>
              <a:rPr lang="ko-KR" altLang="en-US" dirty="0" smtClean="0"/>
              <a:t>鎖國</a:t>
            </a:r>
            <a:r>
              <a:rPr lang="en-US" altLang="ko-KR" dirty="0" smtClean="0"/>
              <a:t>)·</a:t>
            </a:r>
            <a:r>
              <a:rPr lang="ko-KR" altLang="en-US" dirty="0" smtClean="0"/>
              <a:t>해금</a:t>
            </a:r>
            <a:r>
              <a:rPr lang="en-US" altLang="ko-KR" dirty="0" smtClean="0"/>
              <a:t>(</a:t>
            </a:r>
            <a:r>
              <a:rPr lang="ko-KR" altLang="en-US" dirty="0" smtClean="0"/>
              <a:t>海禁</a:t>
            </a:r>
            <a:r>
              <a:rPr lang="en-US" altLang="ko-KR" dirty="0" smtClean="0"/>
              <a:t>) </a:t>
            </a:r>
            <a:r>
              <a:rPr lang="ko-KR" altLang="en-US" dirty="0" smtClean="0"/>
              <a:t>정책에 의해 </a:t>
            </a:r>
            <a:r>
              <a:rPr lang="ko-KR" altLang="en-US" dirty="0" err="1" smtClean="0"/>
              <a:t>나가사키가</a:t>
            </a:r>
            <a:r>
              <a:rPr lang="ko-KR" altLang="en-US" dirty="0" smtClean="0"/>
              <a:t> 유일한 무역항으로서 번성하여 네덜란드와 중국 민간 상인들과의 교역이 활발해졌다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 이외에도 </a:t>
            </a:r>
            <a:r>
              <a:rPr lang="ko-KR" altLang="en-US" dirty="0" err="1" smtClean="0"/>
              <a:t>쓰시마번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對馬藩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통한 조선 무역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사쓰마번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薩摩藩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통한 류큐</a:t>
            </a:r>
            <a:r>
              <a:rPr lang="en-US" altLang="ko-KR" dirty="0" smtClean="0"/>
              <a:t>(</a:t>
            </a:r>
            <a:r>
              <a:rPr lang="ko-KR" altLang="en-US" dirty="0" smtClean="0"/>
              <a:t>琉球</a:t>
            </a:r>
            <a:r>
              <a:rPr lang="en-US" altLang="ko-KR" dirty="0" smtClean="0"/>
              <a:t>) </a:t>
            </a:r>
            <a:r>
              <a:rPr lang="ko-KR" altLang="en-US" dirty="0" smtClean="0"/>
              <a:t>무역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마쓰마에번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松前藩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통한 아이누와의 무역이 존재하고 있었는데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나가사키를</a:t>
            </a:r>
            <a:r>
              <a:rPr lang="ko-KR" altLang="en-US" dirty="0" smtClean="0"/>
              <a:t> 포함해 이들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개 지역이 근세 일본의 대외 관계 창구의 역할을 </a:t>
            </a:r>
            <a:r>
              <a:rPr lang="ko-KR" altLang="en-US" dirty="0" smtClean="0"/>
              <a:t>하였다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5057" name="_x77357200" descr="EMB00000bc4389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928802"/>
            <a:ext cx="5949887" cy="3614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3025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894"/>
            <a:ext cx="9144000" cy="597710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79512" y="518944"/>
            <a:ext cx="8712968" cy="615041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" y="102483"/>
            <a:ext cx="1023102" cy="1023102"/>
          </a:xfrm>
          <a:prstGeom prst="rect">
            <a:avLst/>
          </a:prstGeom>
        </p:spPr>
      </p:pic>
      <p:grpSp>
        <p:nvGrpSpPr>
          <p:cNvPr id="5" name="그룹 5"/>
          <p:cNvGrpSpPr/>
          <p:nvPr/>
        </p:nvGrpSpPr>
        <p:grpSpPr>
          <a:xfrm>
            <a:off x="2561109" y="279698"/>
            <a:ext cx="1512168" cy="253916"/>
            <a:chOff x="3779912" y="279698"/>
            <a:chExt cx="1512168" cy="253916"/>
          </a:xfrm>
        </p:grpSpPr>
        <p:sp>
          <p:nvSpPr>
            <p:cNvPr id="7" name="양쪽 모서리가 둥근 사각형 6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6" name="그룹 8"/>
          <p:cNvGrpSpPr/>
          <p:nvPr/>
        </p:nvGrpSpPr>
        <p:grpSpPr>
          <a:xfrm>
            <a:off x="4164335" y="279698"/>
            <a:ext cx="1512168" cy="253916"/>
            <a:chOff x="3779912" y="279698"/>
            <a:chExt cx="1512168" cy="253916"/>
          </a:xfrm>
        </p:grpSpPr>
        <p:sp>
          <p:nvSpPr>
            <p:cNvPr id="10" name="양쪽 모서리가 둥근 사각형 9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9" name="그룹 11"/>
          <p:cNvGrpSpPr/>
          <p:nvPr/>
        </p:nvGrpSpPr>
        <p:grpSpPr>
          <a:xfrm>
            <a:off x="5767561" y="279698"/>
            <a:ext cx="1512168" cy="253916"/>
            <a:chOff x="3779912" y="279698"/>
            <a:chExt cx="1512168" cy="25391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12" name="그룹 14"/>
          <p:cNvGrpSpPr/>
          <p:nvPr/>
        </p:nvGrpSpPr>
        <p:grpSpPr>
          <a:xfrm>
            <a:off x="7370787" y="279698"/>
            <a:ext cx="1512168" cy="253916"/>
            <a:chOff x="3779912" y="279698"/>
            <a:chExt cx="1512168" cy="253916"/>
          </a:xfrm>
        </p:grpSpPr>
        <p:sp>
          <p:nvSpPr>
            <p:cNvPr id="16" name="양쪽 모서리가 둥근 사각형 15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4429124" y="4572008"/>
            <a:ext cx="4429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그림은 </a:t>
            </a:r>
            <a:r>
              <a:rPr lang="ko-KR" altLang="en-US" dirty="0" err="1" smtClean="0"/>
              <a:t>도진야시키</a:t>
            </a:r>
            <a:r>
              <a:rPr lang="ko-KR" altLang="en-US" dirty="0" smtClean="0"/>
              <a:t> 안에 있는 </a:t>
            </a:r>
            <a:r>
              <a:rPr lang="ko-KR" altLang="en-US" dirty="0" err="1" smtClean="0"/>
              <a:t>토신당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土神堂</a:t>
            </a:r>
            <a:r>
              <a:rPr lang="en-US" altLang="ko-KR" dirty="0" smtClean="0"/>
              <a:t>) </a:t>
            </a:r>
            <a:r>
              <a:rPr lang="ko-KR" altLang="en-US" dirty="0" smtClean="0"/>
              <a:t>앞의 토에서 용춤을 추고 있는 것을 그린 것이다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도진야시키에서는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15</a:t>
            </a:r>
            <a:r>
              <a:rPr lang="ko-KR" altLang="en-US" dirty="0" smtClean="0"/>
              <a:t>일</a:t>
            </a:r>
            <a:r>
              <a:rPr lang="en-US" altLang="ko-KR" dirty="0" smtClean="0"/>
              <a:t>(</a:t>
            </a:r>
            <a:r>
              <a:rPr lang="ko-KR" altLang="en-US" dirty="0" smtClean="0"/>
              <a:t>구력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용춤을 추었는데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밤에는 무수한 등이 달렸고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화려하게 </a:t>
            </a:r>
            <a:r>
              <a:rPr lang="ko-KR" altLang="en-US" dirty="0" err="1" smtClean="0"/>
              <a:t>차려입은</a:t>
            </a:r>
            <a:r>
              <a:rPr lang="ko-KR" altLang="en-US" dirty="0" smtClean="0"/>
              <a:t> 유녀들도 참예하여 구경했다고 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2227" name="_x78663400" descr="EMB00000bc4389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857232"/>
            <a:ext cx="5008583" cy="3796888"/>
          </a:xfrm>
          <a:prstGeom prst="rect">
            <a:avLst/>
          </a:prstGeom>
          <a:noFill/>
        </p:spPr>
      </p:pic>
      <p:pic>
        <p:nvPicPr>
          <p:cNvPr id="52225" name="_x77385328" descr="EMB00000bc4389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1285860"/>
            <a:ext cx="5048309" cy="3111515"/>
          </a:xfrm>
          <a:prstGeom prst="rect">
            <a:avLst/>
          </a:prstGeom>
          <a:noFill/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357158" y="4929198"/>
            <a:ext cx="3512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통신사가 일본에 갔을 때의 모습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63025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971600" y="3846114"/>
            <a:ext cx="2067588" cy="1018854"/>
          </a:xfrm>
          <a:prstGeom prst="rect">
            <a:avLst/>
          </a:prstGeom>
          <a:solidFill>
            <a:srgbClr val="0151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36512" y="6477000"/>
            <a:ext cx="9180512" cy="405928"/>
          </a:xfrm>
          <a:prstGeom prst="rect">
            <a:avLst/>
          </a:prstGeom>
          <a:solidFill>
            <a:srgbClr val="0151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651139" y="6629310"/>
            <a:ext cx="24929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ln w="3175">
                  <a:solidFill>
                    <a:prstClr val="black">
                      <a:lumMod val="95000"/>
                      <a:lumOff val="5000"/>
                      <a:alpha val="0"/>
                    </a:prstClr>
                  </a:solidFill>
                </a:ln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VIP   - Valuable Information Presenter </a:t>
            </a:r>
            <a:endParaRPr lang="en-US" altLang="ko-KR" sz="1050" dirty="0">
              <a:ln w="3175">
                <a:solidFill>
                  <a:prstClr val="black">
                    <a:lumMod val="95000"/>
                    <a:lumOff val="5000"/>
                    <a:alpha val="0"/>
                  </a:prstClr>
                </a:solidFill>
              </a:ln>
              <a:solidFill>
                <a:schemeClr val="bg1"/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6512" y="0"/>
            <a:ext cx="9180512" cy="405928"/>
          </a:xfrm>
          <a:prstGeom prst="rect">
            <a:avLst/>
          </a:prstGeom>
          <a:solidFill>
            <a:srgbClr val="0151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825208" y="3352800"/>
            <a:ext cx="2258864" cy="1862048"/>
            <a:chOff x="1761312" y="2420888"/>
            <a:chExt cx="2258864" cy="1862048"/>
          </a:xfrm>
        </p:grpSpPr>
        <p:sp>
          <p:nvSpPr>
            <p:cNvPr id="8" name="TextBox 7"/>
            <p:cNvSpPr txBox="1"/>
            <p:nvPr/>
          </p:nvSpPr>
          <p:spPr>
            <a:xfrm>
              <a:off x="1761312" y="3210892"/>
              <a:ext cx="15568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elvetica75" pitchFamily="34" charset="0"/>
                </a:rPr>
                <a:t>Part</a:t>
              </a:r>
              <a:endParaRPr lang="ko-KR" altLang="en-US" sz="5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elvetica75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53245" y="2420888"/>
              <a:ext cx="966931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500" dirty="0">
                  <a:solidFill>
                    <a:schemeClr val="bg1"/>
                  </a:solidFill>
                  <a:latin typeface="Impact" pitchFamily="34" charset="0"/>
                </a:rPr>
                <a:t>3</a:t>
              </a:r>
              <a:endParaRPr lang="ko-KR" altLang="en-US" sz="115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23928" y="2564904"/>
            <a:ext cx="522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막번체제의</a:t>
            </a:r>
            <a:r>
              <a:rPr lang="ko-KR" altLang="en-US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 발전과정과 전개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27125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97710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79512" y="518944"/>
            <a:ext cx="8712968" cy="615041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" y="102483"/>
            <a:ext cx="1023102" cy="1023102"/>
          </a:xfrm>
          <a:prstGeom prst="rect">
            <a:avLst/>
          </a:prstGeom>
        </p:spPr>
      </p:pic>
      <p:grpSp>
        <p:nvGrpSpPr>
          <p:cNvPr id="5" name="그룹 5"/>
          <p:cNvGrpSpPr/>
          <p:nvPr/>
        </p:nvGrpSpPr>
        <p:grpSpPr>
          <a:xfrm>
            <a:off x="2561109" y="279698"/>
            <a:ext cx="1512168" cy="253916"/>
            <a:chOff x="3779912" y="279698"/>
            <a:chExt cx="1512168" cy="253916"/>
          </a:xfrm>
        </p:grpSpPr>
        <p:sp>
          <p:nvSpPr>
            <p:cNvPr id="7" name="양쪽 모서리가 둥근 사각형 6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6" name="그룹 8"/>
          <p:cNvGrpSpPr/>
          <p:nvPr/>
        </p:nvGrpSpPr>
        <p:grpSpPr>
          <a:xfrm>
            <a:off x="4164335" y="279698"/>
            <a:ext cx="1512168" cy="253916"/>
            <a:chOff x="3779912" y="279698"/>
            <a:chExt cx="1512168" cy="253916"/>
          </a:xfrm>
        </p:grpSpPr>
        <p:sp>
          <p:nvSpPr>
            <p:cNvPr id="10" name="양쪽 모서리가 둥근 사각형 9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9" name="그룹 11"/>
          <p:cNvGrpSpPr/>
          <p:nvPr/>
        </p:nvGrpSpPr>
        <p:grpSpPr>
          <a:xfrm>
            <a:off x="5767561" y="279698"/>
            <a:ext cx="1512168" cy="253916"/>
            <a:chOff x="3779912" y="279698"/>
            <a:chExt cx="1512168" cy="25391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12" name="그룹 14"/>
          <p:cNvGrpSpPr/>
          <p:nvPr/>
        </p:nvGrpSpPr>
        <p:grpSpPr>
          <a:xfrm>
            <a:off x="7370787" y="279698"/>
            <a:ext cx="1512168" cy="253916"/>
            <a:chOff x="3779912" y="279698"/>
            <a:chExt cx="1512168" cy="253916"/>
          </a:xfrm>
        </p:grpSpPr>
        <p:sp>
          <p:nvSpPr>
            <p:cNvPr id="16" name="양쪽 모서리가 둥근 사각형 15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sp>
        <p:nvSpPr>
          <p:cNvPr id="18" name="직사각형 17"/>
          <p:cNvSpPr/>
          <p:nvPr/>
        </p:nvSpPr>
        <p:spPr>
          <a:xfrm>
            <a:off x="827584" y="1052736"/>
            <a:ext cx="3975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 smtClean="0"/>
              <a:t>막정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幕政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의 안정과 문치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文治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정치</a:t>
            </a: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1115616" y="1556793"/>
            <a:ext cx="71287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err="1" smtClean="0"/>
              <a:t>이에야스는</a:t>
            </a:r>
            <a:r>
              <a:rPr lang="ko-KR" altLang="en-US" dirty="0" smtClean="0"/>
              <a:t> 학문을 즐겨 하였고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문교정책을 위해 </a:t>
            </a:r>
            <a:r>
              <a:rPr lang="ko-KR" altLang="en-US" dirty="0" err="1" smtClean="0"/>
              <a:t>하야시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라잔</a:t>
            </a:r>
            <a:r>
              <a:rPr lang="en-US" altLang="ko-KR" dirty="0" smtClean="0"/>
              <a:t>(</a:t>
            </a:r>
            <a:r>
              <a:rPr lang="ko-KR" altLang="en-US" dirty="0" smtClean="0"/>
              <a:t>林羅山</a:t>
            </a:r>
            <a:r>
              <a:rPr lang="en-US" altLang="ko-KR" dirty="0" smtClean="0"/>
              <a:t>)</a:t>
            </a:r>
            <a:r>
              <a:rPr lang="ko-KR" altLang="en-US" dirty="0" smtClean="0"/>
              <a:t>등의 유학자를 등용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하지만 전국시대의 살벌한 분위기는 남아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막부에 반대하는 </a:t>
            </a:r>
            <a:r>
              <a:rPr lang="ko-KR" altLang="en-US" dirty="0" err="1" smtClean="0"/>
              <a:t>다이묘들에</a:t>
            </a:r>
            <a:r>
              <a:rPr lang="ko-KR" altLang="en-US" dirty="0" smtClean="0"/>
              <a:t> 대해서는 개역 등 문단 정치</a:t>
            </a:r>
          </a:p>
          <a:p>
            <a:r>
              <a:rPr lang="en-US" altLang="ko-KR" dirty="0" smtClean="0"/>
              <a:t>- 3</a:t>
            </a:r>
            <a:r>
              <a:rPr lang="ko-KR" altLang="en-US" dirty="0" smtClean="0"/>
              <a:t>대 쇼군 </a:t>
            </a:r>
            <a:r>
              <a:rPr lang="ko-KR" altLang="en-US" dirty="0" err="1" smtClean="0"/>
              <a:t>이에미쓰까지의</a:t>
            </a:r>
            <a:r>
              <a:rPr lang="ko-KR" altLang="en-US" dirty="0" smtClean="0"/>
              <a:t> 지배 방식은 내외의 전쟁에 대비한 군사 지휘권을 이용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모든 </a:t>
            </a:r>
            <a:r>
              <a:rPr lang="ko-KR" altLang="en-US" dirty="0" err="1" smtClean="0"/>
              <a:t>다이묘를</a:t>
            </a:r>
            <a:r>
              <a:rPr lang="ko-KR" altLang="en-US" dirty="0" smtClean="0"/>
              <a:t> 무력으로 지배하는 방식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그러나 </a:t>
            </a:r>
            <a:r>
              <a:rPr lang="ko-KR" altLang="en-US" dirty="0" err="1" smtClean="0"/>
              <a:t>다이묘들의</a:t>
            </a:r>
            <a:r>
              <a:rPr lang="ko-KR" altLang="en-US" dirty="0" smtClean="0"/>
              <a:t> 처분 내지는 개역에 의해 다수의 낭인들이 발생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이들로 인한 심한 사회불안을 초래</a:t>
            </a:r>
            <a:r>
              <a:rPr lang="en-US" altLang="ko-KR" dirty="0" smtClean="0"/>
              <a:t>, 4</a:t>
            </a:r>
            <a:r>
              <a:rPr lang="ko-KR" altLang="en-US" dirty="0" smtClean="0"/>
              <a:t>대 쇼군 </a:t>
            </a:r>
            <a:r>
              <a:rPr lang="ko-KR" altLang="en-US" dirty="0" err="1" smtClean="0"/>
              <a:t>이에쓰나때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부터</a:t>
            </a:r>
            <a:r>
              <a:rPr lang="ko-KR" altLang="en-US" dirty="0" smtClean="0"/>
              <a:t> 점차 문치로 변환</a:t>
            </a:r>
          </a:p>
          <a:p>
            <a:pPr>
              <a:buFontTx/>
              <a:buChar char="-"/>
            </a:pPr>
            <a:r>
              <a:rPr lang="ko-KR" altLang="en-US" dirty="0" smtClean="0"/>
              <a:t>문치로 전환된 계기는 </a:t>
            </a:r>
            <a:r>
              <a:rPr lang="en-US" altLang="ko-KR" dirty="0" smtClean="0"/>
              <a:t>1651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이에쓰나의</a:t>
            </a:r>
            <a:r>
              <a:rPr lang="ko-KR" altLang="en-US" dirty="0" smtClean="0"/>
              <a:t> 취임 직후에 일어난 </a:t>
            </a:r>
            <a:r>
              <a:rPr lang="ko-KR" altLang="en-US" dirty="0" err="1" smtClean="0"/>
              <a:t>유이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스세쓰</a:t>
            </a:r>
            <a:r>
              <a:rPr lang="en-US" altLang="ko-KR" dirty="0" smtClean="0"/>
              <a:t>(</a:t>
            </a:r>
            <a:r>
              <a:rPr lang="ko-KR" altLang="en-US" dirty="0" smtClean="0"/>
              <a:t>由井正雪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막부를 타도하기 위한 음모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게이안의</a:t>
            </a:r>
            <a:r>
              <a:rPr lang="ko-KR" altLang="en-US" dirty="0" smtClean="0"/>
              <a:t> 역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smtClean="0"/>
              <a:t>- 1663</a:t>
            </a:r>
            <a:r>
              <a:rPr lang="ko-KR" altLang="en-US" dirty="0" smtClean="0"/>
              <a:t>년 성인이 된 </a:t>
            </a:r>
            <a:r>
              <a:rPr lang="ko-KR" altLang="en-US" dirty="0" err="1" smtClean="0"/>
              <a:t>이에쓰나는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무가제법도를</a:t>
            </a:r>
            <a:r>
              <a:rPr lang="ko-KR" altLang="en-US" dirty="0" smtClean="0"/>
              <a:t> 발령</a:t>
            </a:r>
            <a:r>
              <a:rPr lang="en-US" altLang="ko-KR" dirty="0" smtClean="0"/>
              <a:t>, "</a:t>
            </a:r>
            <a:r>
              <a:rPr lang="ko-KR" altLang="en-US" dirty="0" smtClean="0"/>
              <a:t>순사의 금지</a:t>
            </a:r>
            <a:r>
              <a:rPr lang="en-US" altLang="ko-KR" dirty="0" smtClean="0"/>
              <a:t>"</a:t>
            </a:r>
            <a:endParaRPr lang="ko-KR" altLang="en-US" dirty="0" smtClean="0"/>
          </a:p>
          <a:p>
            <a:pPr>
              <a:buFontTx/>
              <a:buChar char="-"/>
            </a:pPr>
            <a:r>
              <a:rPr lang="en-US" altLang="ko-KR" dirty="0" smtClean="0"/>
              <a:t>- </a:t>
            </a:r>
            <a:r>
              <a:rPr lang="ko-KR" altLang="en-US" dirty="0" err="1" smtClean="0"/>
              <a:t>번학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藩學</a:t>
            </a:r>
            <a:r>
              <a:rPr lang="en-US" altLang="ko-KR" dirty="0" smtClean="0"/>
              <a:t>)</a:t>
            </a:r>
            <a:r>
              <a:rPr lang="ko-KR" altLang="en-US" dirty="0" smtClean="0"/>
              <a:t>으로서 화전교장</a:t>
            </a:r>
            <a:r>
              <a:rPr lang="en-US" altLang="ko-KR" dirty="0" smtClean="0"/>
              <a:t>(</a:t>
            </a:r>
            <a:r>
              <a:rPr lang="ko-KR" altLang="en-US" dirty="0" smtClean="0"/>
              <a:t>花畠敎場</a:t>
            </a:r>
            <a:r>
              <a:rPr lang="en-US" altLang="ko-KR" dirty="0" smtClean="0"/>
              <a:t>), </a:t>
            </a:r>
            <a:r>
              <a:rPr lang="ko-KR" altLang="en-US" dirty="0" smtClean="0"/>
              <a:t>향학으로서 </a:t>
            </a:r>
            <a:r>
              <a:rPr lang="ko-KR" altLang="en-US" dirty="0" err="1" smtClean="0"/>
              <a:t>한곡학교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閑谷學校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설치</a:t>
            </a:r>
          </a:p>
          <a:p>
            <a:pPr>
              <a:buFontTx/>
              <a:buChar char="-"/>
            </a:pPr>
            <a:r>
              <a:rPr lang="en-US" altLang="ko-KR" dirty="0" smtClean="0"/>
              <a:t>- </a:t>
            </a:r>
            <a:r>
              <a:rPr lang="ko-KR" altLang="en-US" dirty="0" err="1" smtClean="0"/>
              <a:t>미토번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水戶藩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도쿠가와 </a:t>
            </a:r>
            <a:r>
              <a:rPr lang="ko-KR" altLang="en-US" dirty="0" err="1" smtClean="0"/>
              <a:t>미쓰쿠니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德川光圀</a:t>
            </a:r>
            <a:r>
              <a:rPr lang="en-US" altLang="ko-KR" dirty="0" smtClean="0"/>
              <a:t>)</a:t>
            </a:r>
            <a:r>
              <a:rPr lang="ko-KR" altLang="en-US" dirty="0" smtClean="0"/>
              <a:t>는 중국의 주순수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朱舜水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초빙하여 </a:t>
            </a:r>
            <a:r>
              <a:rPr lang="ko-KR" altLang="en-US" dirty="0" err="1" smtClean="0"/>
              <a:t>에도의</a:t>
            </a:r>
            <a:r>
              <a:rPr lang="ko-KR" altLang="en-US" dirty="0" smtClean="0"/>
              <a:t> 저택에 </a:t>
            </a:r>
            <a:r>
              <a:rPr lang="ko-KR" altLang="en-US" dirty="0" err="1" smtClean="0"/>
              <a:t>창고관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彰考館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설치하여 </a:t>
            </a:r>
            <a:r>
              <a:rPr lang="en-US" altLang="ko-KR" dirty="0" smtClean="0"/>
              <a:t>『</a:t>
            </a:r>
            <a:r>
              <a:rPr lang="ko-KR" altLang="en-US" dirty="0" smtClean="0"/>
              <a:t>대일본사</a:t>
            </a:r>
            <a:r>
              <a:rPr lang="en-US" altLang="ko-KR" dirty="0" smtClean="0"/>
              <a:t>(</a:t>
            </a:r>
            <a:r>
              <a:rPr lang="ko-KR" altLang="en-US" dirty="0" smtClean="0"/>
              <a:t>大日本史</a:t>
            </a:r>
            <a:r>
              <a:rPr lang="en-US" altLang="ko-KR" dirty="0" smtClean="0"/>
              <a:t>)』</a:t>
            </a:r>
            <a:r>
              <a:rPr lang="ko-KR" altLang="en-US" dirty="0" smtClean="0"/>
              <a:t>의 편찬</a:t>
            </a:r>
          </a:p>
          <a:p>
            <a:pPr>
              <a:buFontTx/>
              <a:buChar char="-"/>
            </a:pPr>
            <a:endParaRPr lang="en-US" altLang="ko-KR" dirty="0" smtClean="0"/>
          </a:p>
          <a:p>
            <a:pPr>
              <a:buFontTx/>
              <a:buChar char="-"/>
            </a:pP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63025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894"/>
            <a:ext cx="9144000" cy="597710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79512" y="518944"/>
            <a:ext cx="8712968" cy="615041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" y="102483"/>
            <a:ext cx="1023102" cy="1023102"/>
          </a:xfrm>
          <a:prstGeom prst="rect">
            <a:avLst/>
          </a:prstGeom>
        </p:spPr>
      </p:pic>
      <p:grpSp>
        <p:nvGrpSpPr>
          <p:cNvPr id="5" name="그룹 5"/>
          <p:cNvGrpSpPr/>
          <p:nvPr/>
        </p:nvGrpSpPr>
        <p:grpSpPr>
          <a:xfrm>
            <a:off x="2561109" y="279698"/>
            <a:ext cx="1512168" cy="253916"/>
            <a:chOff x="3779912" y="279698"/>
            <a:chExt cx="1512168" cy="253916"/>
          </a:xfrm>
        </p:grpSpPr>
        <p:sp>
          <p:nvSpPr>
            <p:cNvPr id="7" name="양쪽 모서리가 둥근 사각형 6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6" name="그룹 8"/>
          <p:cNvGrpSpPr/>
          <p:nvPr/>
        </p:nvGrpSpPr>
        <p:grpSpPr>
          <a:xfrm>
            <a:off x="4164335" y="279698"/>
            <a:ext cx="1512168" cy="253916"/>
            <a:chOff x="3779912" y="279698"/>
            <a:chExt cx="1512168" cy="253916"/>
          </a:xfrm>
        </p:grpSpPr>
        <p:sp>
          <p:nvSpPr>
            <p:cNvPr id="10" name="양쪽 모서리가 둥근 사각형 9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9" name="그룹 11"/>
          <p:cNvGrpSpPr/>
          <p:nvPr/>
        </p:nvGrpSpPr>
        <p:grpSpPr>
          <a:xfrm>
            <a:off x="5767561" y="279698"/>
            <a:ext cx="1512168" cy="253916"/>
            <a:chOff x="3779912" y="279698"/>
            <a:chExt cx="1512168" cy="25391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12" name="그룹 14"/>
          <p:cNvGrpSpPr/>
          <p:nvPr/>
        </p:nvGrpSpPr>
        <p:grpSpPr>
          <a:xfrm>
            <a:off x="7370787" y="279698"/>
            <a:ext cx="1512168" cy="253916"/>
            <a:chOff x="3779912" y="279698"/>
            <a:chExt cx="1512168" cy="253916"/>
          </a:xfrm>
        </p:grpSpPr>
        <p:sp>
          <p:nvSpPr>
            <p:cNvPr id="16" name="양쪽 모서리가 둥근 사각형 15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755576" y="1052736"/>
            <a:ext cx="2432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 smtClean="0"/>
              <a:t>쇼토쿠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正德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의 치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治</a:t>
            </a:r>
            <a:r>
              <a:rPr lang="en-US" altLang="ko-KR" b="1" dirty="0" smtClean="0"/>
              <a:t>)</a:t>
            </a:r>
            <a:endParaRPr lang="ko-KR" altLang="en-US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9937" name="_x32514936" descr="EMB00000fb43cc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988840"/>
            <a:ext cx="1800200" cy="2645052"/>
          </a:xfrm>
          <a:prstGeom prst="rect">
            <a:avLst/>
          </a:prstGeom>
          <a:noFill/>
        </p:spPr>
      </p:pic>
      <p:sp>
        <p:nvSpPr>
          <p:cNvPr id="23" name="직사각형 22"/>
          <p:cNvSpPr/>
          <p:nvPr/>
        </p:nvSpPr>
        <p:spPr>
          <a:xfrm>
            <a:off x="3131840" y="1844824"/>
            <a:ext cx="62646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ko-KR" altLang="en-US" dirty="0" err="1" smtClean="0"/>
              <a:t>생류련령을</a:t>
            </a:r>
            <a:r>
              <a:rPr lang="ko-KR" altLang="en-US" dirty="0" smtClean="0"/>
              <a:t> 폐지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유교의 덕치주의를 이상으로 삼아 문치 정치를 실행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쇼토쿠</a:t>
            </a:r>
            <a:r>
              <a:rPr lang="en-US" altLang="ko-KR" dirty="0" smtClean="0"/>
              <a:t>(</a:t>
            </a:r>
            <a:r>
              <a:rPr lang="ko-KR" altLang="en-US" dirty="0" smtClean="0"/>
              <a:t>正德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치</a:t>
            </a:r>
            <a:r>
              <a:rPr lang="en-US" altLang="ko-KR" dirty="0" smtClean="0"/>
              <a:t>(</a:t>
            </a:r>
            <a:r>
              <a:rPr lang="ko-KR" altLang="en-US" dirty="0" smtClean="0"/>
              <a:t>治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- </a:t>
            </a:r>
            <a:r>
              <a:rPr lang="ko-KR" altLang="en-US" dirty="0" err="1" smtClean="0"/>
              <a:t>쓰나요시</a:t>
            </a:r>
            <a:r>
              <a:rPr lang="ko-KR" altLang="en-US" dirty="0" smtClean="0"/>
              <a:t> 때의 </a:t>
            </a:r>
            <a:r>
              <a:rPr lang="ko-KR" altLang="en-US" dirty="0" err="1" smtClean="0"/>
              <a:t>오기와라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시게히데가</a:t>
            </a:r>
            <a:r>
              <a:rPr lang="ko-KR" altLang="en-US" dirty="0" smtClean="0"/>
              <a:t> 여전히 재정 담당의 간조부교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새로운 화폐 주조는 결국 실패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이에 </a:t>
            </a:r>
            <a:r>
              <a:rPr lang="ko-KR" altLang="en-US" dirty="0" err="1" smtClean="0"/>
              <a:t>하쿠세키</a:t>
            </a:r>
            <a:r>
              <a:rPr lang="en-US" altLang="ko-KR" dirty="0" smtClean="0"/>
              <a:t>(</a:t>
            </a:r>
            <a:r>
              <a:rPr lang="ko-KR" altLang="en-US" dirty="0" smtClean="0"/>
              <a:t>白石</a:t>
            </a:r>
            <a:r>
              <a:rPr lang="en-US" altLang="ko-KR" dirty="0" smtClean="0"/>
              <a:t>)</a:t>
            </a:r>
            <a:r>
              <a:rPr lang="ko-KR" altLang="en-US" dirty="0" smtClean="0"/>
              <a:t>는 오기와라 </a:t>
            </a:r>
            <a:r>
              <a:rPr lang="ko-KR" altLang="en-US" dirty="0" err="1" smtClean="0"/>
              <a:t>시게히데를</a:t>
            </a:r>
            <a:r>
              <a:rPr lang="ko-KR" altLang="en-US" dirty="0" smtClean="0"/>
              <a:t> 파면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양질의 </a:t>
            </a:r>
            <a:r>
              <a:rPr lang="ko-KR" altLang="en-US" dirty="0" err="1" smtClean="0"/>
              <a:t>쇼토쿠</a:t>
            </a:r>
            <a:r>
              <a:rPr lang="ko-KR" altLang="en-US" dirty="0" smtClean="0"/>
              <a:t> 금은을 발행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대량의 금은이 유출되고 있던 </a:t>
            </a:r>
            <a:r>
              <a:rPr lang="ko-KR" altLang="en-US" dirty="0" err="1" smtClean="0"/>
              <a:t>나가카시</a:t>
            </a:r>
            <a:r>
              <a:rPr lang="ko-KR" altLang="en-US" dirty="0" smtClean="0"/>
              <a:t> 무역에 제한을 가하기 위해 </a:t>
            </a:r>
            <a:r>
              <a:rPr lang="en-US" altLang="ko-KR" dirty="0" smtClean="0"/>
              <a:t>1715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쇼토쿠신령을</a:t>
            </a:r>
            <a:r>
              <a:rPr lang="ko-KR" altLang="en-US" dirty="0" smtClean="0"/>
              <a:t> 발령</a:t>
            </a:r>
            <a:r>
              <a:rPr lang="en-US" altLang="ko-KR" dirty="0" smtClean="0"/>
              <a:t>, 1</a:t>
            </a:r>
            <a:r>
              <a:rPr lang="ko-KR" altLang="en-US" dirty="0" smtClean="0"/>
              <a:t>년에 중국 선박은 </a:t>
            </a:r>
            <a:r>
              <a:rPr lang="en-US" altLang="ko-KR" dirty="0" smtClean="0"/>
              <a:t>30</a:t>
            </a:r>
            <a:r>
              <a:rPr lang="ko-KR" altLang="en-US" dirty="0" smtClean="0"/>
              <a:t>척</a:t>
            </a:r>
            <a:r>
              <a:rPr lang="en-US" altLang="ko-KR" dirty="0" smtClean="0"/>
              <a:t>, </a:t>
            </a:r>
            <a:r>
              <a:rPr lang="ko-KR" altLang="en-US" dirty="0" smtClean="0"/>
              <a:t>네덜란드 선박은 </a:t>
            </a:r>
            <a:r>
              <a:rPr lang="en-US" altLang="ko-KR" dirty="0" smtClean="0"/>
              <a:t>2</a:t>
            </a:r>
            <a:r>
              <a:rPr lang="ko-KR" altLang="en-US" dirty="0" smtClean="0"/>
              <a:t>척으로 제한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무역앤도</a:t>
            </a:r>
            <a:r>
              <a:rPr lang="ko-KR" altLang="en-US" dirty="0" smtClean="0"/>
              <a:t> 삭감</a:t>
            </a:r>
          </a:p>
          <a:p>
            <a:r>
              <a:rPr lang="en-US" altLang="ko-KR" dirty="0" smtClean="0"/>
              <a:t>- </a:t>
            </a:r>
            <a:r>
              <a:rPr lang="ko-KR" altLang="en-US" dirty="0" err="1" smtClean="0"/>
              <a:t>나가사키</a:t>
            </a:r>
            <a:r>
              <a:rPr lang="ko-KR" altLang="en-US" dirty="0" smtClean="0"/>
              <a:t> 무역을 보면</a:t>
            </a:r>
            <a:r>
              <a:rPr lang="en-US" altLang="ko-KR" dirty="0" smtClean="0"/>
              <a:t>, 1683</a:t>
            </a:r>
            <a:r>
              <a:rPr lang="ko-KR" altLang="en-US" dirty="0" smtClean="0"/>
              <a:t>년 청이 무역에 대한 금지를 해제하자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천해령</a:t>
            </a:r>
            <a:r>
              <a:rPr lang="en-US" altLang="ko-KR" dirty="0" smtClean="0"/>
              <a:t>) </a:t>
            </a:r>
            <a:r>
              <a:rPr lang="ko-KR" altLang="en-US" dirty="0" smtClean="0"/>
              <a:t>중국 상선이 </a:t>
            </a:r>
            <a:r>
              <a:rPr lang="ko-KR" altLang="en-US" dirty="0" err="1" smtClean="0"/>
              <a:t>나가사키로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몰려듬</a:t>
            </a:r>
            <a:endParaRPr lang="ko-KR" altLang="en-US" dirty="0" smtClean="0"/>
          </a:p>
          <a:p>
            <a:pPr>
              <a:buFontTx/>
              <a:buChar char="-"/>
            </a:pPr>
            <a:r>
              <a:rPr lang="en-US" altLang="ko-KR" dirty="0" smtClean="0"/>
              <a:t>- </a:t>
            </a:r>
            <a:r>
              <a:rPr lang="ko-KR" altLang="en-US" dirty="0" smtClean="0"/>
              <a:t>중국선의 </a:t>
            </a:r>
            <a:r>
              <a:rPr lang="ko-KR" altLang="en-US" dirty="0" err="1" smtClean="0"/>
              <a:t>나가사키</a:t>
            </a:r>
            <a:r>
              <a:rPr lang="ko-KR" altLang="en-US" dirty="0" smtClean="0"/>
              <a:t> 입항 </a:t>
            </a:r>
            <a:r>
              <a:rPr lang="ko-KR" altLang="en-US" dirty="0" err="1" smtClean="0"/>
              <a:t>선박수를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70</a:t>
            </a:r>
            <a:r>
              <a:rPr lang="ko-KR" altLang="en-US" dirty="0" smtClean="0"/>
              <a:t>척으로 한정</a:t>
            </a:r>
            <a:r>
              <a:rPr lang="en-US" altLang="ko-KR" dirty="0" smtClean="0"/>
              <a:t>, 1688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124</a:t>
            </a:r>
            <a:r>
              <a:rPr lang="ko-KR" altLang="en-US" dirty="0" smtClean="0"/>
              <a:t>척의 </a:t>
            </a:r>
            <a:r>
              <a:rPr lang="ko-KR" altLang="en-US" dirty="0" err="1" smtClean="0"/>
              <a:t>중국선이</a:t>
            </a:r>
            <a:r>
              <a:rPr lang="ko-KR" altLang="en-US" dirty="0" smtClean="0"/>
              <a:t> 입항하지 못해 몰래 바닷가 등지에서 밀무역 거래인 </a:t>
            </a:r>
            <a:r>
              <a:rPr lang="ko-KR" altLang="en-US" dirty="0" err="1" smtClean="0"/>
              <a:t>누케니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拔荷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행함</a:t>
            </a:r>
          </a:p>
          <a:p>
            <a:pPr>
              <a:buFontTx/>
              <a:buChar char="-"/>
            </a:pPr>
            <a:r>
              <a:rPr lang="en-US" altLang="ko-KR" dirty="0" smtClean="0"/>
              <a:t>- </a:t>
            </a:r>
            <a:r>
              <a:rPr lang="ko-KR" altLang="en-US" dirty="0" smtClean="0"/>
              <a:t>더욱이 막대한 비용이 들었던 조선의 통신사에 대한 대우도 간소화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지출을 줄임</a:t>
            </a:r>
          </a:p>
          <a:p>
            <a:pPr>
              <a:buFontTx/>
              <a:buChar char="-"/>
            </a:pPr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251520" y="4797153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 smtClean="0"/>
              <a:t>네덜란드선박의나가사키입항</a:t>
            </a:r>
            <a:r>
              <a:rPr lang="ko-KR" altLang="en-US" dirty="0" smtClean="0"/>
              <a:t> 모습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63025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894"/>
            <a:ext cx="9144000" cy="597710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79512" y="518944"/>
            <a:ext cx="8712968" cy="615041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" y="102483"/>
            <a:ext cx="1023102" cy="1023102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2561109" y="279698"/>
            <a:ext cx="1512168" cy="253916"/>
            <a:chOff x="3779912" y="279698"/>
            <a:chExt cx="1512168" cy="253916"/>
          </a:xfrm>
        </p:grpSpPr>
        <p:sp>
          <p:nvSpPr>
            <p:cNvPr id="7" name="양쪽 모서리가 둥근 사각형 6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164335" y="279698"/>
            <a:ext cx="1512168" cy="253916"/>
            <a:chOff x="3779912" y="279698"/>
            <a:chExt cx="1512168" cy="253916"/>
          </a:xfrm>
        </p:grpSpPr>
        <p:sp>
          <p:nvSpPr>
            <p:cNvPr id="10" name="양쪽 모서리가 둥근 사각형 9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5767561" y="279698"/>
            <a:ext cx="1512168" cy="253916"/>
            <a:chOff x="3779912" y="279698"/>
            <a:chExt cx="1512168" cy="25391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7370787" y="279698"/>
            <a:ext cx="1512168" cy="253916"/>
            <a:chOff x="3779912" y="279698"/>
            <a:chExt cx="1512168" cy="253916"/>
          </a:xfrm>
        </p:grpSpPr>
        <p:sp>
          <p:nvSpPr>
            <p:cNvPr id="16" name="양쪽 모서리가 둥근 사각형 15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sp>
        <p:nvSpPr>
          <p:cNvPr id="18" name="직사각형 17"/>
          <p:cNvSpPr/>
          <p:nvPr/>
        </p:nvSpPr>
        <p:spPr>
          <a:xfrm>
            <a:off x="467544" y="908720"/>
            <a:ext cx="219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/>
              <a:t>도시와 교통의 발달</a:t>
            </a: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611560" y="1772816"/>
            <a:ext cx="72728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ko-KR" altLang="en-US" dirty="0" smtClean="0"/>
              <a:t>대도시로서는 에도</a:t>
            </a:r>
            <a:r>
              <a:rPr lang="en-US" altLang="ko-KR" dirty="0" smtClean="0"/>
              <a:t>(</a:t>
            </a:r>
            <a:r>
              <a:rPr lang="ko-KR" altLang="en-US" dirty="0" smtClean="0"/>
              <a:t>江戶</a:t>
            </a:r>
            <a:r>
              <a:rPr lang="en-US" altLang="ko-KR" dirty="0" smtClean="0"/>
              <a:t>)·</a:t>
            </a:r>
            <a:r>
              <a:rPr lang="ko-KR" altLang="en-US" dirty="0" err="1" smtClean="0"/>
              <a:t>교토</a:t>
            </a:r>
            <a:r>
              <a:rPr lang="en-US" altLang="ko-KR" dirty="0" smtClean="0"/>
              <a:t>(</a:t>
            </a:r>
            <a:r>
              <a:rPr lang="ko-KR" altLang="en-US" dirty="0" smtClean="0"/>
              <a:t>京都</a:t>
            </a:r>
            <a:r>
              <a:rPr lang="en-US" altLang="ko-KR" dirty="0" smtClean="0"/>
              <a:t>)·</a:t>
            </a:r>
            <a:r>
              <a:rPr lang="ko-KR" altLang="en-US" dirty="0" smtClean="0"/>
              <a:t>오사카</a:t>
            </a:r>
            <a:r>
              <a:rPr lang="en-US" altLang="ko-KR" dirty="0" smtClean="0"/>
              <a:t>(</a:t>
            </a:r>
            <a:r>
              <a:rPr lang="ko-KR" altLang="en-US" dirty="0" smtClean="0"/>
              <a:t>大阪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삼도가 각기의 특색을 유지하며 성장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smtClean="0"/>
              <a:t>- </a:t>
            </a:r>
            <a:r>
              <a:rPr lang="ko-KR" altLang="en-US" dirty="0" err="1" smtClean="0"/>
              <a:t>교토는</a:t>
            </a:r>
            <a:r>
              <a:rPr lang="ko-KR" altLang="en-US" dirty="0" smtClean="0"/>
              <a:t> 고대 이래로 정치 행정의 중심지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많은 수의 신사와 불각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일본 최대의 종교 도시로 번성</a:t>
            </a:r>
            <a:r>
              <a:rPr lang="en-US" altLang="ko-KR" dirty="0" smtClean="0"/>
              <a:t>, 17</a:t>
            </a:r>
            <a:r>
              <a:rPr lang="ko-KR" altLang="en-US" dirty="0" smtClean="0"/>
              <a:t>세기에는 </a:t>
            </a:r>
            <a:r>
              <a:rPr lang="en-US" altLang="ko-KR" dirty="0" smtClean="0"/>
              <a:t>40</a:t>
            </a:r>
            <a:r>
              <a:rPr lang="ko-KR" altLang="en-US" dirty="0" smtClean="0"/>
              <a:t>만</a:t>
            </a:r>
          </a:p>
          <a:p>
            <a:pPr>
              <a:buFontTx/>
              <a:buChar char="-"/>
            </a:pPr>
            <a:r>
              <a:rPr lang="en-US" altLang="ko-KR" dirty="0" smtClean="0"/>
              <a:t>- </a:t>
            </a:r>
            <a:r>
              <a:rPr lang="ko-KR" altLang="en-US" dirty="0" err="1" smtClean="0"/>
              <a:t>도카이도</a:t>
            </a:r>
            <a:r>
              <a:rPr lang="en-US" altLang="ko-KR" dirty="0" smtClean="0"/>
              <a:t>(</a:t>
            </a:r>
            <a:r>
              <a:rPr lang="ko-KR" altLang="en-US" dirty="0" smtClean="0"/>
              <a:t>東海道</a:t>
            </a:r>
            <a:r>
              <a:rPr lang="en-US" altLang="ko-KR" dirty="0" smtClean="0"/>
              <a:t>)·</a:t>
            </a:r>
            <a:r>
              <a:rPr lang="ko-KR" altLang="en-US" dirty="0" err="1" smtClean="0"/>
              <a:t>나카센도</a:t>
            </a:r>
            <a:r>
              <a:rPr lang="en-US" altLang="ko-KR" dirty="0" smtClean="0"/>
              <a:t>(</a:t>
            </a:r>
            <a:r>
              <a:rPr lang="ko-KR" altLang="en-US" dirty="0" smtClean="0"/>
              <a:t>中山道</a:t>
            </a:r>
            <a:r>
              <a:rPr lang="en-US" altLang="ko-KR" dirty="0" smtClean="0"/>
              <a:t>)·</a:t>
            </a:r>
            <a:r>
              <a:rPr lang="ko-KR" altLang="en-US" dirty="0" err="1" smtClean="0"/>
              <a:t>오슈카이도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奧州街道</a:t>
            </a:r>
            <a:r>
              <a:rPr lang="en-US" altLang="ko-KR" dirty="0" smtClean="0"/>
              <a:t>)·</a:t>
            </a:r>
            <a:r>
              <a:rPr lang="ko-KR" altLang="en-US" dirty="0" err="1" smtClean="0"/>
              <a:t>고슈카이도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甲州街道</a:t>
            </a:r>
            <a:r>
              <a:rPr lang="en-US" altLang="ko-KR" dirty="0" smtClean="0"/>
              <a:t>)·</a:t>
            </a:r>
            <a:r>
              <a:rPr lang="ko-KR" altLang="en-US" dirty="0" err="1" smtClean="0"/>
              <a:t>닛코카이도</a:t>
            </a:r>
            <a:r>
              <a:rPr lang="en-US" altLang="ko-KR" dirty="0" smtClean="0"/>
              <a:t>(</a:t>
            </a:r>
            <a:r>
              <a:rPr lang="ko-KR" altLang="en-US" dirty="0" smtClean="0"/>
              <a:t>日光街道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다섯 가도 모두 에도의 </a:t>
            </a:r>
            <a:r>
              <a:rPr lang="ko-KR" altLang="en-US" dirty="0" err="1" smtClean="0"/>
              <a:t>니혼바시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日本橋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기점으로 한 주요한 도로로 </a:t>
            </a:r>
            <a:r>
              <a:rPr lang="ko-KR" altLang="en-US" dirty="0" err="1" smtClean="0"/>
              <a:t>도추부교</a:t>
            </a:r>
            <a:r>
              <a:rPr lang="en-US" altLang="ko-KR" dirty="0" smtClean="0"/>
              <a:t>(</a:t>
            </a:r>
            <a:r>
              <a:rPr lang="ko-KR" altLang="en-US" dirty="0" smtClean="0"/>
              <a:t>道中奉行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지배를 받고 있었음 이 가도에는 </a:t>
            </a:r>
            <a:r>
              <a:rPr lang="en-US" altLang="ko-KR" dirty="0" smtClean="0"/>
              <a:t>2~3</a:t>
            </a:r>
            <a:r>
              <a:rPr lang="ko-KR" altLang="en-US" dirty="0" smtClean="0"/>
              <a:t>리마다 </a:t>
            </a:r>
            <a:r>
              <a:rPr lang="ko-KR" altLang="en-US" dirty="0" err="1" smtClean="0"/>
              <a:t>슈쿠바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宿場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설치되어 여행객들에게 숙박 등의 편의를 제공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슈쿠바에는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다이묘가</a:t>
            </a:r>
            <a:r>
              <a:rPr lang="ko-KR" altLang="en-US" dirty="0" smtClean="0"/>
              <a:t> 숙박할 수 있는 본진과 </a:t>
            </a:r>
            <a:r>
              <a:rPr lang="ko-KR" altLang="en-US" dirty="0" err="1" smtClean="0"/>
              <a:t>협본진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일반 여행자들이 이용하는 </a:t>
            </a:r>
            <a:r>
              <a:rPr lang="ko-KR" altLang="en-US" dirty="0" err="1" smtClean="0"/>
              <a:t>하타고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旅籠</a:t>
            </a:r>
            <a:r>
              <a:rPr lang="en-US" altLang="ko-KR" dirty="0" smtClean="0"/>
              <a:t>)</a:t>
            </a:r>
            <a:r>
              <a:rPr lang="ko-KR" altLang="en-US" dirty="0" smtClean="0"/>
              <a:t>와 키친야도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木賃宿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r>
              <a:rPr lang="ko-KR" altLang="en-US" dirty="0" smtClean="0"/>
              <a:t>상품의 유통이라는 측면에서 육상 교통을 지탱해 온 자들은 중세 이래로 말을 이용해 물자를 운송한 </a:t>
            </a:r>
            <a:r>
              <a:rPr lang="ko-KR" altLang="en-US" dirty="0" err="1" smtClean="0"/>
              <a:t>바샤쿠</a:t>
            </a:r>
            <a:r>
              <a:rPr lang="en-US" altLang="ko-KR" dirty="0" smtClean="0"/>
              <a:t>(</a:t>
            </a:r>
            <a:r>
              <a:rPr lang="ko-KR" altLang="en-US" dirty="0" smtClean="0"/>
              <a:t>馬借</a:t>
            </a:r>
            <a:r>
              <a:rPr lang="en-US" altLang="ko-KR" dirty="0" smtClean="0"/>
              <a:t>)</a:t>
            </a:r>
            <a:r>
              <a:rPr lang="ko-KR" altLang="en-US" dirty="0" smtClean="0"/>
              <a:t>와 추마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中馬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말은 소규모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대량 수송에 적합하지 않음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오사카에 </a:t>
            </a:r>
            <a:r>
              <a:rPr lang="ko-KR" altLang="en-US" dirty="0" err="1" smtClean="0"/>
              <a:t>집하된</a:t>
            </a:r>
            <a:r>
              <a:rPr lang="ko-KR" altLang="en-US" dirty="0" smtClean="0"/>
              <a:t> 산물을 대량으로 </a:t>
            </a:r>
            <a:r>
              <a:rPr lang="ko-KR" altLang="en-US" dirty="0" err="1" smtClean="0"/>
              <a:t>에도까지</a:t>
            </a:r>
            <a:r>
              <a:rPr lang="ko-KR" altLang="en-US" dirty="0" smtClean="0"/>
              <a:t> 운송하려 해상 교통이 발달</a:t>
            </a:r>
          </a:p>
          <a:p>
            <a:pPr>
              <a:buFontTx/>
              <a:buChar char="-"/>
            </a:pPr>
            <a:r>
              <a:rPr lang="ko-KR" altLang="en-US" dirty="0" err="1" smtClean="0"/>
              <a:t>난카이로</a:t>
            </a:r>
            <a:r>
              <a:rPr lang="en-US" altLang="ko-KR" dirty="0" smtClean="0"/>
              <a:t>(</a:t>
            </a:r>
            <a:r>
              <a:rPr lang="ko-KR" altLang="en-US" dirty="0" smtClean="0"/>
              <a:t>南海路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에는 오사카</a:t>
            </a:r>
            <a:r>
              <a:rPr lang="en-US" altLang="ko-KR" dirty="0" smtClean="0"/>
              <a:t>·</a:t>
            </a:r>
            <a:r>
              <a:rPr lang="ko-KR" altLang="en-US" dirty="0" smtClean="0"/>
              <a:t>에도 사이의 히가키카이센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菱垣廻船</a:t>
            </a:r>
            <a:r>
              <a:rPr lang="en-US" altLang="ko-KR" dirty="0" smtClean="0"/>
              <a:t>)</a:t>
            </a:r>
            <a:r>
              <a:rPr lang="ko-KR" altLang="en-US" dirty="0" smtClean="0"/>
              <a:t>과 타루카이센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樽廻船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이라는 정기선을 운행시켜 주로 교토 부근의 물자를 </a:t>
            </a:r>
            <a:r>
              <a:rPr lang="ko-KR" altLang="en-US" dirty="0" err="1" smtClean="0"/>
              <a:t>에도로</a:t>
            </a:r>
            <a:r>
              <a:rPr lang="ko-KR" altLang="en-US" dirty="0" smtClean="0"/>
              <a:t> 우송</a:t>
            </a:r>
          </a:p>
          <a:p>
            <a:pPr>
              <a:buFontTx/>
              <a:buChar char="-"/>
            </a:pPr>
            <a:endParaRPr lang="ko-KR" altLang="en-US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89336968" descr="EMB00000fb43c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132856"/>
            <a:ext cx="3930996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30968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0"/>
            <a:ext cx="10287000" cy="6858000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4932040" y="1340768"/>
            <a:ext cx="5418780" cy="1023102"/>
            <a:chOff x="4932040" y="1340768"/>
            <a:chExt cx="5418780" cy="1023102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340768"/>
              <a:ext cx="1023102" cy="102310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903769" y="1520409"/>
              <a:ext cx="44470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15198"/>
                  </a:solidFill>
                  <a:latin typeface="Helvetica75" pitchFamily="34" charset="0"/>
                  <a:ea typeface="-윤고딕330" pitchFamily="18" charset="-127"/>
                </a:rPr>
                <a:t>01 </a:t>
              </a:r>
              <a:r>
                <a:rPr lang="ko-KR" altLang="en-US" sz="3200" dirty="0" err="1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15198"/>
                  </a:solidFill>
                  <a:latin typeface="Helvetica75" pitchFamily="34" charset="0"/>
                  <a:ea typeface="-윤고딕330" pitchFamily="18" charset="-127"/>
                </a:rPr>
                <a:t>아즈치모모야마시대</a:t>
              </a:r>
              <a:endParaRPr lang="en-US" altLang="ko-KR" sz="1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932040" y="2390233"/>
            <a:ext cx="6763699" cy="1023102"/>
            <a:chOff x="4932040" y="1340768"/>
            <a:chExt cx="6763699" cy="1023102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340768"/>
              <a:ext cx="1023102" cy="102310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903769" y="1520409"/>
              <a:ext cx="57919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15198"/>
                  </a:solidFill>
                  <a:latin typeface="Helvetica75" pitchFamily="34" charset="0"/>
                  <a:ea typeface="-윤고딕330" pitchFamily="18" charset="-127"/>
                </a:rPr>
                <a:t>02 </a:t>
              </a:r>
              <a:r>
                <a:rPr lang="ko-KR" altLang="en-US" sz="3200" dirty="0" err="1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15198"/>
                  </a:solidFill>
                  <a:latin typeface="Helvetica75" pitchFamily="34" charset="0"/>
                  <a:ea typeface="-윤고딕330" pitchFamily="18" charset="-127"/>
                </a:rPr>
                <a:t>에도막부와</a:t>
              </a:r>
              <a:r>
                <a:rPr lang="ko-KR" altLang="en-US" sz="32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15198"/>
                  </a:solidFill>
                  <a:latin typeface="Helvetica75" pitchFamily="34" charset="0"/>
                  <a:ea typeface="-윤고딕330" pitchFamily="18" charset="-127"/>
                </a:rPr>
                <a:t> </a:t>
              </a:r>
              <a:r>
                <a:rPr lang="ko-KR" altLang="en-US" sz="3200" dirty="0" err="1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15198"/>
                  </a:solidFill>
                  <a:latin typeface="Helvetica75" pitchFamily="34" charset="0"/>
                  <a:ea typeface="-윤고딕330" pitchFamily="18" charset="-127"/>
                </a:rPr>
                <a:t>막번체제의성립</a:t>
              </a:r>
              <a:endParaRPr lang="en-US" altLang="ko-KR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4932040" y="3439698"/>
            <a:ext cx="6877513" cy="1023102"/>
            <a:chOff x="4932040" y="1340768"/>
            <a:chExt cx="6877513" cy="1023102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340768"/>
              <a:ext cx="1023102" cy="102310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903769" y="1520409"/>
              <a:ext cx="59057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15198"/>
                  </a:solidFill>
                  <a:latin typeface="Helvetica75" pitchFamily="34" charset="0"/>
                  <a:ea typeface="-윤고딕330" pitchFamily="18" charset="-127"/>
                </a:rPr>
                <a:t>03 </a:t>
              </a:r>
              <a:r>
                <a:rPr lang="ko-KR" altLang="en-US" sz="3200" dirty="0" err="1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15198"/>
                  </a:solidFill>
                  <a:latin typeface="Helvetica75" pitchFamily="34" charset="0"/>
                  <a:ea typeface="-윤고딕330" pitchFamily="18" charset="-127"/>
                </a:rPr>
                <a:t>막번체제의</a:t>
              </a:r>
              <a:r>
                <a:rPr lang="ko-KR" altLang="en-US" sz="32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15198"/>
                  </a:solidFill>
                  <a:latin typeface="Helvetica75" pitchFamily="34" charset="0"/>
                  <a:ea typeface="-윤고딕330" pitchFamily="18" charset="-127"/>
                </a:rPr>
                <a:t> 발전과정과 전개</a:t>
              </a:r>
              <a:endParaRPr lang="ko-KR" altLang="en-US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4932040" y="4489163"/>
            <a:ext cx="4752528" cy="1023102"/>
            <a:chOff x="4932040" y="1340768"/>
            <a:chExt cx="4752528" cy="1023102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340768"/>
              <a:ext cx="1023102" cy="102310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903769" y="1520409"/>
              <a:ext cx="3780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15198"/>
                  </a:solidFill>
                  <a:latin typeface="Helvetica75" pitchFamily="34" charset="0"/>
                  <a:ea typeface="-윤고딕330" pitchFamily="18" charset="-127"/>
                </a:rPr>
                <a:t>04 </a:t>
              </a:r>
              <a:r>
                <a:rPr lang="ko-KR" altLang="en-US" sz="3200" dirty="0" err="1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15198"/>
                  </a:solidFill>
                  <a:latin typeface="Helvetica75" pitchFamily="34" charset="0"/>
                  <a:ea typeface="-윤고딕330" pitchFamily="18" charset="-127"/>
                </a:rPr>
                <a:t>에도시대의</a:t>
              </a:r>
              <a:r>
                <a:rPr lang="ko-KR" altLang="en-US" sz="32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15198"/>
                  </a:solidFill>
                  <a:latin typeface="Helvetica75" pitchFamily="34" charset="0"/>
                  <a:ea typeface="-윤고딕330" pitchFamily="18" charset="-127"/>
                </a:rPr>
                <a:t> 문화</a:t>
              </a:r>
              <a:endParaRPr lang="ko-KR" altLang="en-US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sp>
        <p:nvSpPr>
          <p:cNvPr id="18" name="타원 17"/>
          <p:cNvSpPr/>
          <p:nvPr/>
        </p:nvSpPr>
        <p:spPr>
          <a:xfrm>
            <a:off x="-4717032" y="-939104"/>
            <a:ext cx="8712968" cy="8712968"/>
          </a:xfrm>
          <a:prstGeom prst="ellipse">
            <a:avLst/>
          </a:prstGeom>
          <a:solidFill>
            <a:srgbClr val="015198">
              <a:alpha val="8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187624" y="2974294"/>
            <a:ext cx="2324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elvetica75" pitchFamily="34" charset="0"/>
              </a:rPr>
              <a:t>INDEX</a:t>
            </a:r>
            <a:endParaRPr lang="ko-KR" altLang="en-US" sz="5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elvetica75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8655" y="2612404"/>
            <a:ext cx="146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Presentation</a:t>
            </a:r>
            <a:endParaRPr lang="ko-KR" altLang="en-US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4860032" y="5445224"/>
            <a:ext cx="6170588" cy="1023102"/>
            <a:chOff x="4932040" y="1340768"/>
            <a:chExt cx="6170588" cy="1023102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340768"/>
              <a:ext cx="1023102" cy="102310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903769" y="1520409"/>
              <a:ext cx="51988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15198"/>
                  </a:solidFill>
                  <a:latin typeface="Helvetica75" pitchFamily="34" charset="0"/>
                  <a:ea typeface="-윤고딕330" pitchFamily="18" charset="-127"/>
                </a:rPr>
                <a:t>05 </a:t>
              </a:r>
              <a:r>
                <a:rPr lang="ko-KR" altLang="en-US" sz="32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15198"/>
                  </a:solidFill>
                  <a:latin typeface="Helvetica75" pitchFamily="34" charset="0"/>
                  <a:ea typeface="-윤고딕330" pitchFamily="18" charset="-127"/>
                </a:rPr>
                <a:t> </a:t>
              </a:r>
              <a:r>
                <a:rPr lang="ko-KR" altLang="en-US" sz="3200" dirty="0" err="1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15198"/>
                  </a:solidFill>
                  <a:latin typeface="Helvetica75" pitchFamily="34" charset="0"/>
                  <a:ea typeface="-윤고딕330" pitchFamily="18" charset="-127"/>
                </a:rPr>
                <a:t>막번체제의</a:t>
              </a:r>
              <a:r>
                <a:rPr lang="ko-KR" altLang="en-US" sz="32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15198"/>
                  </a:solidFill>
                  <a:latin typeface="Helvetica75" pitchFamily="34" charset="0"/>
                  <a:ea typeface="-윤고딕330" pitchFamily="18" charset="-127"/>
                </a:rPr>
                <a:t> 동요와 쇠퇴</a:t>
              </a:r>
              <a:endParaRPr lang="ko-KR" altLang="en-US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77673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894"/>
            <a:ext cx="9144000" cy="597710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79512" y="518944"/>
            <a:ext cx="8712968" cy="615041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" y="102483"/>
            <a:ext cx="1023102" cy="1023102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2561109" y="279698"/>
            <a:ext cx="1512168" cy="253916"/>
            <a:chOff x="3779912" y="279698"/>
            <a:chExt cx="1512168" cy="253916"/>
          </a:xfrm>
        </p:grpSpPr>
        <p:sp>
          <p:nvSpPr>
            <p:cNvPr id="7" name="양쪽 모서리가 둥근 사각형 6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164335" y="279698"/>
            <a:ext cx="1512168" cy="253916"/>
            <a:chOff x="3779912" y="279698"/>
            <a:chExt cx="1512168" cy="253916"/>
          </a:xfrm>
        </p:grpSpPr>
        <p:sp>
          <p:nvSpPr>
            <p:cNvPr id="10" name="양쪽 모서리가 둥근 사각형 9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5767561" y="279698"/>
            <a:ext cx="1512168" cy="253916"/>
            <a:chOff x="3779912" y="279698"/>
            <a:chExt cx="1512168" cy="25391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7370787" y="279698"/>
            <a:ext cx="1512168" cy="253916"/>
            <a:chOff x="3779912" y="279698"/>
            <a:chExt cx="1512168" cy="253916"/>
          </a:xfrm>
        </p:grpSpPr>
        <p:sp>
          <p:nvSpPr>
            <p:cNvPr id="16" name="양쪽 모서리가 둥근 사각형 15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sp>
        <p:nvSpPr>
          <p:cNvPr id="18" name="직사각형 17"/>
          <p:cNvSpPr/>
          <p:nvPr/>
        </p:nvSpPr>
        <p:spPr>
          <a:xfrm>
            <a:off x="467544" y="908720"/>
            <a:ext cx="219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/>
              <a:t>상업과 금융의 발달</a:t>
            </a: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539552" y="1412776"/>
            <a:ext cx="86044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화폐 경제의 발달에 따라 무사들은 화폐가 필요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연공으로서 수납된 쌀과 특산물 등을 화폐로 교환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막부의 쌀 창고는 </a:t>
            </a:r>
            <a:r>
              <a:rPr lang="ko-KR" altLang="en-US" dirty="0" err="1" smtClean="0"/>
              <a:t>아사쿠사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淺草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있었으며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후다사시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札差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하타모토와 </a:t>
            </a:r>
            <a:r>
              <a:rPr lang="ko-KR" altLang="en-US" dirty="0" err="1" smtClean="0"/>
              <a:t>고케닌의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봉록미의</a:t>
            </a:r>
            <a:r>
              <a:rPr lang="ko-KR" altLang="en-US" dirty="0" smtClean="0"/>
              <a:t> 수취와 판매를 </a:t>
            </a:r>
            <a:r>
              <a:rPr lang="ko-KR" altLang="en-US" dirty="0" err="1" smtClean="0"/>
              <a:t>청부받아</a:t>
            </a:r>
            <a:r>
              <a:rPr lang="ko-KR" altLang="en-US" dirty="0" smtClean="0"/>
              <a:t> 운영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쌀의 매각이 경제 활동의 기본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 밖의 산물에 대해서도 전문적인 매각 시장이 발달</a:t>
            </a:r>
            <a:r>
              <a:rPr lang="en-US" altLang="ko-KR" dirty="0" smtClean="0"/>
              <a:t>, </a:t>
            </a:r>
            <a:endParaRPr lang="ko-KR" altLang="en-US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오사카 조지마</a:t>
            </a:r>
            <a:r>
              <a:rPr lang="en-US" altLang="ko-KR" dirty="0" smtClean="0"/>
              <a:t>(</a:t>
            </a:r>
            <a:r>
              <a:rPr lang="ko-KR" altLang="en-US" dirty="0" smtClean="0"/>
              <a:t>常島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쌀 시장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에도의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니혼바시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日本橋</a:t>
            </a:r>
            <a:r>
              <a:rPr lang="en-US" altLang="ko-KR" dirty="0" smtClean="0"/>
              <a:t>)</a:t>
            </a:r>
            <a:r>
              <a:rPr lang="ko-KR" altLang="en-US" dirty="0" smtClean="0"/>
              <a:t>와 오사카의 자코바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雜喉場</a:t>
            </a:r>
            <a:r>
              <a:rPr lang="en-US" altLang="ko-KR" dirty="0" smtClean="0"/>
              <a:t>)</a:t>
            </a:r>
            <a:r>
              <a:rPr lang="ko-KR" altLang="en-US" dirty="0" smtClean="0"/>
              <a:t>라는 어시장 등이 유명</a:t>
            </a:r>
          </a:p>
          <a:p>
            <a:r>
              <a:rPr lang="en-US" altLang="ko-KR" dirty="0" smtClean="0"/>
              <a:t>- </a:t>
            </a:r>
            <a:r>
              <a:rPr lang="ko-KR" altLang="en-US" dirty="0" err="1" smtClean="0"/>
              <a:t>도이야와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나카가이는</a:t>
            </a:r>
            <a:r>
              <a:rPr lang="ko-KR" altLang="en-US" dirty="0" smtClean="0"/>
              <a:t> 자신들의 이익을 지키기 위해 일종의 동업 조합인 </a:t>
            </a:r>
            <a:r>
              <a:rPr lang="ko-KR" altLang="en-US" dirty="0" err="1" smtClean="0"/>
              <a:t>나카마</a:t>
            </a:r>
            <a:r>
              <a:rPr lang="en-US" altLang="ko-KR" dirty="0" smtClean="0"/>
              <a:t>(</a:t>
            </a:r>
            <a:r>
              <a:rPr lang="ko-KR" altLang="en-US" dirty="0" smtClean="0"/>
              <a:t>仲間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결성하여 영업을 독점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상업의 발달에 의해 화폐와 금융업도 발달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전국적으로 통용되는 금은의 화폐는 </a:t>
            </a:r>
            <a:r>
              <a:rPr lang="en-US" altLang="ko-KR" dirty="0" smtClean="0"/>
              <a:t>1600</a:t>
            </a:r>
            <a:r>
              <a:rPr lang="ko-KR" altLang="en-US" dirty="0" smtClean="0"/>
              <a:t>년에 개설된 </a:t>
            </a:r>
            <a:r>
              <a:rPr lang="ko-KR" altLang="en-US" dirty="0" err="1" smtClean="0"/>
              <a:t>긴자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金座</a:t>
            </a:r>
            <a:r>
              <a:rPr lang="en-US" altLang="ko-KR" dirty="0" smtClean="0"/>
              <a:t>)</a:t>
            </a:r>
            <a:r>
              <a:rPr lang="ko-KR" altLang="en-US" dirty="0" smtClean="0"/>
              <a:t>와 긴자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銀座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에서 주조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동전은 </a:t>
            </a:r>
            <a:r>
              <a:rPr lang="ko-KR" altLang="en-US" dirty="0" err="1" smtClean="0"/>
              <a:t>에도와</a:t>
            </a:r>
            <a:r>
              <a:rPr lang="ko-KR" altLang="en-US" dirty="0" smtClean="0"/>
              <a:t> 각지의 민간 청부업이었던 </a:t>
            </a:r>
            <a:r>
              <a:rPr lang="ko-KR" altLang="en-US" dirty="0" err="1" smtClean="0"/>
              <a:t>제니자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錢座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에서 동과 철로 주조하였는데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관영통보</a:t>
            </a:r>
            <a:r>
              <a:rPr lang="en-US" altLang="ko-KR" dirty="0" smtClean="0"/>
              <a:t>(</a:t>
            </a:r>
            <a:r>
              <a:rPr lang="ko-KR" altLang="en-US" dirty="0" smtClean="0"/>
              <a:t>寬永通寶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동이라는 </a:t>
            </a:r>
            <a:r>
              <a:rPr lang="en-US" altLang="ko-KR" dirty="0" smtClean="0"/>
              <a:t>3</a:t>
            </a:r>
            <a:r>
              <a:rPr lang="ko-KR" altLang="en-US" dirty="0" smtClean="0"/>
              <a:t>종류의 화폐 교환은 매우 불편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화폐의 가치가 변동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화폐 유통이 완벽하게 안정된 것은 아님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이것을 이용해 이익을 취했던 </a:t>
            </a:r>
            <a:r>
              <a:rPr lang="ko-KR" altLang="en-US" dirty="0" err="1" smtClean="0"/>
              <a:t>환정상</a:t>
            </a:r>
            <a:endParaRPr lang="ko-KR" altLang="en-US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막부에 의한 통일된 </a:t>
            </a:r>
            <a:r>
              <a:rPr lang="ko-KR" altLang="en-US" dirty="0" err="1" smtClean="0"/>
              <a:t>활폐의</a:t>
            </a:r>
            <a:r>
              <a:rPr lang="ko-KR" altLang="en-US" dirty="0" smtClean="0"/>
              <a:t> 유통량은 충분하지 않아 </a:t>
            </a:r>
            <a:r>
              <a:rPr lang="en-US" altLang="ko-KR" dirty="0" smtClean="0"/>
              <a:t>17</a:t>
            </a:r>
            <a:r>
              <a:rPr lang="ko-KR" altLang="en-US" dirty="0" smtClean="0"/>
              <a:t>세기 후반부터 각 번에서는 </a:t>
            </a:r>
            <a:r>
              <a:rPr lang="ko-KR" altLang="en-US" dirty="0" err="1" smtClean="0"/>
              <a:t>조카마치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城下町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중심으로 한 번 경제의 발달에 힘입어 </a:t>
            </a:r>
            <a:r>
              <a:rPr lang="ko-KR" altLang="en-US" dirty="0" err="1" smtClean="0"/>
              <a:t>번찰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藩札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발행하여 유통</a:t>
            </a:r>
          </a:p>
          <a:p>
            <a:r>
              <a:rPr lang="en-US" altLang="ko-KR" dirty="0" smtClean="0"/>
              <a:t>- </a:t>
            </a:r>
            <a:r>
              <a:rPr lang="ko-KR" altLang="en-US" dirty="0" err="1" smtClean="0"/>
              <a:t>번찰은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금은동</a:t>
            </a:r>
            <a:r>
              <a:rPr lang="ko-KR" altLang="en-US" dirty="0" smtClean="0"/>
              <a:t> 화폐의 부족을 보충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악화된 번 재정을 보충</a:t>
            </a:r>
            <a:r>
              <a:rPr lang="en-US" altLang="ko-KR" dirty="0" smtClean="0"/>
              <a:t>, </a:t>
            </a:r>
            <a:r>
              <a:rPr lang="ko-KR" altLang="en-US" dirty="0" smtClean="0"/>
              <a:t>번에 의한 전매 제도하에 특산물의대가를 </a:t>
            </a:r>
            <a:r>
              <a:rPr lang="ko-KR" altLang="en-US" dirty="0" err="1" smtClean="0"/>
              <a:t>번찰로</a:t>
            </a:r>
            <a:r>
              <a:rPr lang="ko-KR" altLang="en-US" dirty="0" smtClean="0"/>
              <a:t> 지불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 상품을 에도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오사카 </a:t>
            </a:r>
            <a:r>
              <a:rPr lang="ko-KR" altLang="en-US" dirty="0" err="1" smtClean="0"/>
              <a:t>교토에</a:t>
            </a:r>
            <a:r>
              <a:rPr lang="ko-KR" altLang="en-US" dirty="0" smtClean="0"/>
              <a:t> 판매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화폐를 획득</a:t>
            </a:r>
            <a:endParaRPr lang="ko-KR" altLang="en-US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61" name="_x91752960" descr="EMB00000fb43c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988840"/>
            <a:ext cx="1897063" cy="2368550"/>
          </a:xfrm>
          <a:prstGeom prst="rect">
            <a:avLst/>
          </a:prstGeom>
          <a:noFill/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63" name="_x33968624" descr="EMB00000fb43cf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5397500"/>
            <a:ext cx="2765425" cy="146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30968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6512" y="6477000"/>
            <a:ext cx="9180512" cy="405928"/>
          </a:xfrm>
          <a:prstGeom prst="rect">
            <a:avLst/>
          </a:prstGeom>
          <a:solidFill>
            <a:srgbClr val="0151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651139" y="6629310"/>
            <a:ext cx="24929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ln w="3175">
                  <a:solidFill>
                    <a:prstClr val="black">
                      <a:lumMod val="95000"/>
                      <a:lumOff val="5000"/>
                      <a:alpha val="0"/>
                    </a:prstClr>
                  </a:solidFill>
                </a:ln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VIP   - Valuable Information Presenter </a:t>
            </a:r>
            <a:endParaRPr lang="en-US" altLang="ko-KR" sz="1050" dirty="0">
              <a:ln w="3175">
                <a:solidFill>
                  <a:prstClr val="black">
                    <a:lumMod val="95000"/>
                    <a:lumOff val="5000"/>
                    <a:alpha val="0"/>
                  </a:prstClr>
                </a:solidFill>
              </a:ln>
              <a:solidFill>
                <a:schemeClr val="bg1"/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6512" y="0"/>
            <a:ext cx="9180512" cy="405928"/>
          </a:xfrm>
          <a:prstGeom prst="rect">
            <a:avLst/>
          </a:prstGeom>
          <a:solidFill>
            <a:srgbClr val="0151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825208" y="3352800"/>
            <a:ext cx="2213980" cy="1862048"/>
            <a:chOff x="1761312" y="2420888"/>
            <a:chExt cx="2213980" cy="1862048"/>
          </a:xfrm>
        </p:grpSpPr>
        <p:sp>
          <p:nvSpPr>
            <p:cNvPr id="9" name="직사각형 8"/>
            <p:cNvSpPr/>
            <p:nvPr/>
          </p:nvSpPr>
          <p:spPr>
            <a:xfrm>
              <a:off x="1907704" y="2914202"/>
              <a:ext cx="2067588" cy="1018854"/>
            </a:xfrm>
            <a:prstGeom prst="rect">
              <a:avLst/>
            </a:prstGeom>
            <a:solidFill>
              <a:srgbClr val="01519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61312" y="3210892"/>
              <a:ext cx="15568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elvetica75" pitchFamily="34" charset="0"/>
                </a:rPr>
                <a:t>Part</a:t>
              </a:r>
              <a:endParaRPr lang="ko-KR" altLang="en-US" sz="5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elvetica75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53245" y="2420888"/>
              <a:ext cx="922047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500" dirty="0">
                  <a:solidFill>
                    <a:schemeClr val="bg1"/>
                  </a:solidFill>
                  <a:latin typeface="Impact" pitchFamily="34" charset="0"/>
                </a:rPr>
                <a:t>4</a:t>
              </a:r>
              <a:endParaRPr lang="ko-KR" altLang="en-US" sz="115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39952" y="249289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에도시대의</a:t>
            </a:r>
            <a:r>
              <a:rPr lang="ko-KR" altLang="en-US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 문화</a:t>
            </a:r>
            <a:endParaRPr lang="ko-KR" altLang="en-US" sz="105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49064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894"/>
            <a:ext cx="9144000" cy="597710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79512" y="518944"/>
            <a:ext cx="8712968" cy="615041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" y="102483"/>
            <a:ext cx="1023102" cy="1023102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2561109" y="279698"/>
            <a:ext cx="1512168" cy="253916"/>
            <a:chOff x="3779912" y="279698"/>
            <a:chExt cx="1512168" cy="253916"/>
          </a:xfrm>
        </p:grpSpPr>
        <p:sp>
          <p:nvSpPr>
            <p:cNvPr id="7" name="양쪽 모서리가 둥근 사각형 6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164335" y="279698"/>
            <a:ext cx="1512168" cy="253916"/>
            <a:chOff x="3779912" y="279698"/>
            <a:chExt cx="1512168" cy="253916"/>
          </a:xfrm>
        </p:grpSpPr>
        <p:sp>
          <p:nvSpPr>
            <p:cNvPr id="10" name="양쪽 모서리가 둥근 사각형 9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5767561" y="279698"/>
            <a:ext cx="1512168" cy="253916"/>
            <a:chOff x="3779912" y="279698"/>
            <a:chExt cx="1512168" cy="25391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7370787" y="279698"/>
            <a:ext cx="1512168" cy="253916"/>
            <a:chOff x="3779912" y="279698"/>
            <a:chExt cx="1512168" cy="253916"/>
          </a:xfrm>
        </p:grpSpPr>
        <p:sp>
          <p:nvSpPr>
            <p:cNvPr id="16" name="양쪽 모서리가 둥근 사각형 15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sp>
        <p:nvSpPr>
          <p:cNvPr id="18" name="직사각형 17"/>
          <p:cNvSpPr/>
          <p:nvPr/>
        </p:nvSpPr>
        <p:spPr>
          <a:xfrm>
            <a:off x="611560" y="836712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 smtClean="0"/>
              <a:t>겐로쿠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元祿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문화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1115616" y="1502688"/>
            <a:ext cx="73985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err="1" smtClean="0"/>
              <a:t>야마토에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大和繪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일파인 토사파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土佐派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토사 미쓰오키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土佐光起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조정의 화가로서 활동</a:t>
            </a:r>
          </a:p>
          <a:p>
            <a:r>
              <a:rPr lang="en-US" altLang="ko-KR" dirty="0" smtClean="0"/>
              <a:t>- </a:t>
            </a:r>
            <a:r>
              <a:rPr lang="ko-KR" altLang="en-US" dirty="0" err="1" smtClean="0"/>
              <a:t>토사파에서</a:t>
            </a:r>
            <a:r>
              <a:rPr lang="ko-KR" altLang="en-US" dirty="0" smtClean="0"/>
              <a:t> 분파된 </a:t>
            </a:r>
            <a:r>
              <a:rPr lang="ko-KR" altLang="en-US" dirty="0" err="1" smtClean="0"/>
              <a:t>수미요시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조케이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住吉如慶</a:t>
            </a:r>
            <a:r>
              <a:rPr lang="en-US" altLang="ko-KR" dirty="0" smtClean="0"/>
              <a:t>)</a:t>
            </a:r>
            <a:r>
              <a:rPr lang="ko-KR" altLang="en-US" dirty="0" smtClean="0"/>
              <a:t>와 그의 아들 구케이</a:t>
            </a:r>
            <a:r>
              <a:rPr lang="en-US" altLang="ko-KR" dirty="0" smtClean="0"/>
              <a:t>(</a:t>
            </a:r>
            <a:r>
              <a:rPr lang="ko-KR" altLang="en-US" dirty="0" smtClean="0"/>
              <a:t>具慶</a:t>
            </a:r>
            <a:r>
              <a:rPr lang="en-US" altLang="ko-KR" dirty="0" smtClean="0"/>
              <a:t>)</a:t>
            </a:r>
            <a:r>
              <a:rPr lang="ko-KR" altLang="en-US" dirty="0" smtClean="0"/>
              <a:t>는 수미요시파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住吉派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일으켜 막부의 고용 화가</a:t>
            </a:r>
          </a:p>
          <a:p>
            <a:r>
              <a:rPr lang="en-US" altLang="ko-KR" dirty="0" smtClean="0"/>
              <a:t>- </a:t>
            </a:r>
            <a:r>
              <a:rPr lang="ko-KR" altLang="en-US" dirty="0" err="1" smtClean="0"/>
              <a:t>교토에서는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초닌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오가타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코린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尾形光琳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특이한 기법에 의해 근세 장식화를 성립시킨 다와라야 </a:t>
            </a:r>
            <a:r>
              <a:rPr lang="ko-KR" altLang="en-US" dirty="0" err="1" smtClean="0"/>
              <a:t>소타쓰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俵屋宗達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화법을 이어받아 림파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琳派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강한장식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치장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서민들이 가장 애호했던 것은 </a:t>
            </a:r>
            <a:r>
              <a:rPr lang="ko-KR" altLang="en-US" dirty="0" err="1" smtClean="0"/>
              <a:t>우키요에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浮世繪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r>
              <a:rPr lang="en-US" altLang="ko-KR" dirty="0" smtClean="0"/>
              <a:t>- </a:t>
            </a:r>
            <a:r>
              <a:rPr lang="ko-KR" altLang="en-US" dirty="0" err="1" smtClean="0"/>
              <a:t>아와</a:t>
            </a:r>
            <a:r>
              <a:rPr lang="en-US" altLang="ko-KR" dirty="0" smtClean="0"/>
              <a:t>(</a:t>
            </a:r>
            <a:r>
              <a:rPr lang="ko-KR" altLang="en-US" dirty="0" smtClean="0"/>
              <a:t>安房</a:t>
            </a:r>
            <a:r>
              <a:rPr lang="en-US" altLang="ko-KR" dirty="0" smtClean="0"/>
              <a:t>) </a:t>
            </a:r>
            <a:r>
              <a:rPr lang="ko-KR" altLang="en-US" dirty="0" smtClean="0"/>
              <a:t>출신의 </a:t>
            </a:r>
            <a:r>
              <a:rPr lang="ko-KR" altLang="en-US" dirty="0" err="1" smtClean="0"/>
              <a:t>히시카와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마로노부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菱川師宣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우키요에의 판화를 시작하자 급속히 민간에 보급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미인</a:t>
            </a:r>
            <a:r>
              <a:rPr lang="en-US" altLang="ko-KR" dirty="0" smtClean="0"/>
              <a:t>·</a:t>
            </a:r>
            <a:r>
              <a:rPr lang="ko-KR" altLang="en-US" dirty="0" smtClean="0"/>
              <a:t>배우</a:t>
            </a:r>
            <a:r>
              <a:rPr lang="en-US" altLang="ko-KR" dirty="0" smtClean="0"/>
              <a:t>·</a:t>
            </a:r>
            <a:r>
              <a:rPr lang="ko-KR" altLang="en-US" dirty="0" smtClean="0"/>
              <a:t>스모</a:t>
            </a:r>
            <a:r>
              <a:rPr lang="en-US" altLang="ko-KR" dirty="0" smtClean="0"/>
              <a:t>(</a:t>
            </a:r>
            <a:r>
              <a:rPr lang="ko-KR" altLang="en-US" dirty="0" smtClean="0"/>
              <a:t>相撲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일본 씨름</a:t>
            </a:r>
            <a:r>
              <a:rPr lang="en-US" altLang="ko-KR" dirty="0" smtClean="0"/>
              <a:t>) </a:t>
            </a:r>
            <a:r>
              <a:rPr lang="ko-KR" altLang="en-US" dirty="0" smtClean="0"/>
              <a:t>등을 소재로 한 것이 유행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처음에 흑색으로 한 가지 색이었던 판화는 색채의 추가와 </a:t>
            </a:r>
            <a:r>
              <a:rPr lang="ko-KR" altLang="en-US" dirty="0" err="1" smtClean="0"/>
              <a:t>판쇄를</a:t>
            </a:r>
            <a:r>
              <a:rPr lang="ko-KR" altLang="en-US" dirty="0" smtClean="0"/>
              <a:t> 달리하면서 </a:t>
            </a:r>
            <a:r>
              <a:rPr lang="ko-KR" altLang="en-US" dirty="0" err="1" smtClean="0"/>
              <a:t>니시키에</a:t>
            </a:r>
            <a:r>
              <a:rPr lang="en-US" altLang="ko-KR" dirty="0" smtClean="0"/>
              <a:t>(</a:t>
            </a:r>
            <a:r>
              <a:rPr lang="ko-KR" altLang="en-US" dirty="0" smtClean="0"/>
              <a:t>錦繪가 탄생</a:t>
            </a:r>
          </a:p>
          <a:p>
            <a:r>
              <a:rPr lang="en-US" altLang="ko-KR" dirty="0" smtClean="0"/>
              <a:t>- </a:t>
            </a:r>
            <a:r>
              <a:rPr lang="ko-KR" altLang="en-US" dirty="0" err="1" smtClean="0"/>
              <a:t>교토의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노노무라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닌세이</a:t>
            </a:r>
            <a:r>
              <a:rPr lang="en-US" altLang="ko-KR" dirty="0" smtClean="0"/>
              <a:t>(</a:t>
            </a:r>
            <a:r>
              <a:rPr lang="ko-KR" altLang="en-US" dirty="0" smtClean="0"/>
              <a:t>野々</a:t>
            </a:r>
            <a:r>
              <a:rPr lang="ko-KR" altLang="en-US" dirty="0" err="1" smtClean="0"/>
              <a:t>村仁淸</a:t>
            </a:r>
            <a:r>
              <a:rPr lang="en-US" altLang="ko-KR" dirty="0" smtClean="0"/>
              <a:t>)</a:t>
            </a:r>
            <a:r>
              <a:rPr lang="ko-KR" altLang="en-US" dirty="0" smtClean="0"/>
              <a:t>는 상회부법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上繪付法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도자기에 안료를 이용하여 그림을 </a:t>
            </a:r>
            <a:r>
              <a:rPr lang="ko-KR" altLang="en-US" dirty="0" err="1" smtClean="0"/>
              <a:t>그리는것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토대로 이로에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色繪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완성</a:t>
            </a:r>
          </a:p>
          <a:p>
            <a:r>
              <a:rPr lang="en-US" altLang="ko-KR" dirty="0" smtClean="0"/>
              <a:t>- </a:t>
            </a:r>
            <a:r>
              <a:rPr lang="ko-KR" altLang="en-US" dirty="0" err="1" smtClean="0"/>
              <a:t>오가타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켄잔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尾形乾山</a:t>
            </a:r>
            <a:r>
              <a:rPr lang="en-US" altLang="ko-KR" dirty="0" smtClean="0"/>
              <a:t>, </a:t>
            </a:r>
            <a:r>
              <a:rPr lang="ko-KR" altLang="en-US" dirty="0" smtClean="0"/>
              <a:t>光琳의 동생</a:t>
            </a:r>
            <a:r>
              <a:rPr lang="en-US" altLang="ko-KR" dirty="0" smtClean="0"/>
              <a:t>)</a:t>
            </a:r>
            <a:r>
              <a:rPr lang="ko-KR" altLang="en-US" dirty="0" smtClean="0"/>
              <a:t>은 장식적인 도자기와 마키에</a:t>
            </a:r>
            <a:r>
              <a:rPr lang="en-US" altLang="ko-KR" dirty="0" smtClean="0"/>
              <a:t>(</a:t>
            </a:r>
            <a:r>
              <a:rPr lang="ko-KR" altLang="en-US" dirty="0" smtClean="0"/>
              <a:t>蒔繪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옻칠로 문양을 그리고 금</a:t>
            </a:r>
            <a:r>
              <a:rPr lang="en-US" altLang="ko-KR" dirty="0" smtClean="0"/>
              <a:t>,</a:t>
            </a:r>
            <a:r>
              <a:rPr lang="ko-KR" altLang="en-US" dirty="0" smtClean="0"/>
              <a:t>은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색분</a:t>
            </a:r>
            <a:r>
              <a:rPr lang="ko-KR" altLang="en-US" dirty="0" smtClean="0"/>
              <a:t> 등을 부착시켜 만든 공예품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염색 기술도 이 시기부터 발달하여 의복도 화려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초닌들</a:t>
            </a:r>
            <a:r>
              <a:rPr lang="ko-KR" altLang="en-US" dirty="0" smtClean="0"/>
              <a:t> 사이에서 화려한 의복이 유행</a:t>
            </a:r>
            <a:endParaRPr lang="ko-KR" alt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93650096" descr="EMB00000fb43cf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"/>
            <a:ext cx="2968625" cy="233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30968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6512" y="6477000"/>
            <a:ext cx="9180512" cy="405928"/>
          </a:xfrm>
          <a:prstGeom prst="rect">
            <a:avLst/>
          </a:prstGeom>
          <a:solidFill>
            <a:srgbClr val="0151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651139" y="6629310"/>
            <a:ext cx="24929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ln w="3175">
                  <a:solidFill>
                    <a:prstClr val="black">
                      <a:lumMod val="95000"/>
                      <a:lumOff val="5000"/>
                      <a:alpha val="0"/>
                    </a:prstClr>
                  </a:solidFill>
                </a:ln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VIP   - Valuable Information Presenter </a:t>
            </a:r>
            <a:endParaRPr lang="en-US" altLang="ko-KR" sz="1050" dirty="0">
              <a:ln w="3175">
                <a:solidFill>
                  <a:prstClr val="black">
                    <a:lumMod val="95000"/>
                    <a:lumOff val="5000"/>
                    <a:alpha val="0"/>
                  </a:prstClr>
                </a:solidFill>
              </a:ln>
              <a:solidFill>
                <a:schemeClr val="bg1"/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6512" y="0"/>
            <a:ext cx="9180512" cy="405928"/>
          </a:xfrm>
          <a:prstGeom prst="rect">
            <a:avLst/>
          </a:prstGeom>
          <a:solidFill>
            <a:srgbClr val="0151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0"/>
          <p:cNvGrpSpPr/>
          <p:nvPr/>
        </p:nvGrpSpPr>
        <p:grpSpPr>
          <a:xfrm>
            <a:off x="825208" y="3352800"/>
            <a:ext cx="2268482" cy="1862048"/>
            <a:chOff x="1761312" y="2420888"/>
            <a:chExt cx="2268482" cy="1862048"/>
          </a:xfrm>
        </p:grpSpPr>
        <p:sp>
          <p:nvSpPr>
            <p:cNvPr id="9" name="직사각형 8"/>
            <p:cNvSpPr/>
            <p:nvPr/>
          </p:nvSpPr>
          <p:spPr>
            <a:xfrm>
              <a:off x="1907704" y="2914202"/>
              <a:ext cx="2067588" cy="1018854"/>
            </a:xfrm>
            <a:prstGeom prst="rect">
              <a:avLst/>
            </a:prstGeom>
            <a:solidFill>
              <a:srgbClr val="01519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61312" y="3210892"/>
              <a:ext cx="15568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elvetica75" pitchFamily="34" charset="0"/>
                </a:rPr>
                <a:t>Part</a:t>
              </a:r>
              <a:endParaRPr lang="ko-KR" altLang="en-US" sz="5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elvetica75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53245" y="2420888"/>
              <a:ext cx="97654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500" dirty="0" smtClean="0">
                  <a:solidFill>
                    <a:schemeClr val="bg1"/>
                  </a:solidFill>
                  <a:latin typeface="Impact" pitchFamily="34" charset="0"/>
                </a:rPr>
                <a:t>5</a:t>
              </a:r>
              <a:endParaRPr lang="ko-KR" altLang="en-US" sz="115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635896" y="2132856"/>
            <a:ext cx="4515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막번체제의</a:t>
            </a:r>
            <a:r>
              <a:rPr lang="ko-KR" altLang="en-US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 동요와 쇠퇴</a:t>
            </a:r>
            <a:endParaRPr lang="ko-KR" altLang="en-US" sz="1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9064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79512" y="518944"/>
            <a:ext cx="8712968" cy="615041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5"/>
          <p:cNvGrpSpPr/>
          <p:nvPr/>
        </p:nvGrpSpPr>
        <p:grpSpPr>
          <a:xfrm>
            <a:off x="2561109" y="279698"/>
            <a:ext cx="1512168" cy="253916"/>
            <a:chOff x="3779912" y="279698"/>
            <a:chExt cx="1512168" cy="253916"/>
          </a:xfrm>
        </p:grpSpPr>
        <p:sp>
          <p:nvSpPr>
            <p:cNvPr id="7" name="양쪽 모서리가 둥근 사각형 6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6" name="그룹 8"/>
          <p:cNvGrpSpPr/>
          <p:nvPr/>
        </p:nvGrpSpPr>
        <p:grpSpPr>
          <a:xfrm>
            <a:off x="4164335" y="279698"/>
            <a:ext cx="1512168" cy="253916"/>
            <a:chOff x="3779912" y="279698"/>
            <a:chExt cx="1512168" cy="253916"/>
          </a:xfrm>
        </p:grpSpPr>
        <p:sp>
          <p:nvSpPr>
            <p:cNvPr id="10" name="양쪽 모서리가 둥근 사각형 9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9" name="그룹 11"/>
          <p:cNvGrpSpPr/>
          <p:nvPr/>
        </p:nvGrpSpPr>
        <p:grpSpPr>
          <a:xfrm>
            <a:off x="5767561" y="279698"/>
            <a:ext cx="1512168" cy="253916"/>
            <a:chOff x="3779912" y="279698"/>
            <a:chExt cx="1512168" cy="25391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12" name="그룹 14"/>
          <p:cNvGrpSpPr/>
          <p:nvPr/>
        </p:nvGrpSpPr>
        <p:grpSpPr>
          <a:xfrm>
            <a:off x="7370787" y="279698"/>
            <a:ext cx="1512168" cy="253916"/>
            <a:chOff x="3779912" y="279698"/>
            <a:chExt cx="1512168" cy="253916"/>
          </a:xfrm>
        </p:grpSpPr>
        <p:sp>
          <p:nvSpPr>
            <p:cNvPr id="16" name="양쪽 모서리가 둥근 사각형 15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11560" y="162880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894"/>
            <a:ext cx="9144000" cy="5977106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357158" y="1428736"/>
            <a:ext cx="850109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이국선 내항과 해방</a:t>
            </a:r>
            <a:r>
              <a:rPr lang="en-US" altLang="ko-KR" dirty="0" smtClean="0"/>
              <a:t>(</a:t>
            </a:r>
            <a:r>
              <a:rPr lang="ko-KR" altLang="en-US" dirty="0" smtClean="0"/>
              <a:t>海防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1792</a:t>
            </a:r>
            <a:r>
              <a:rPr lang="ko-KR" altLang="en-US" dirty="0" smtClean="0"/>
              <a:t>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러시아의사절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락스만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Laksman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네무로</a:t>
            </a:r>
            <a:r>
              <a:rPr lang="en-US" altLang="ko-KR" dirty="0" smtClean="0"/>
              <a:t>(</a:t>
            </a:r>
            <a:r>
              <a:rPr lang="ko-KR" altLang="en-US" dirty="0" smtClean="0"/>
              <a:t>根室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내항하여 표류민 </a:t>
            </a:r>
            <a:r>
              <a:rPr lang="ko-KR" altLang="en-US" dirty="0" err="1" smtClean="0"/>
              <a:t>다이고쿠야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코다로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大黑屋光太夫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송환함과 동시에 통상을 요구</a:t>
            </a:r>
          </a:p>
          <a:p>
            <a:r>
              <a:rPr lang="ko-KR" altLang="en-US" dirty="0" smtClean="0"/>
              <a:t>이때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락스만은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나가사키로의</a:t>
            </a:r>
            <a:r>
              <a:rPr lang="ko-KR" altLang="en-US" dirty="0" smtClean="0"/>
              <a:t> 입항 허가서를 받아 돌아가긴 했지만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에도입항에</a:t>
            </a:r>
            <a:r>
              <a:rPr lang="ko-KR" altLang="en-US" dirty="0" smtClean="0"/>
              <a:t> 대해서도 요구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막부는 이에 자극 해방의 강화를 제번에 지시</a:t>
            </a:r>
          </a:p>
          <a:p>
            <a:r>
              <a:rPr lang="ko-KR" altLang="en-US" dirty="0" smtClean="0"/>
              <a:t>허가서를 받은 러시아는 </a:t>
            </a:r>
            <a:r>
              <a:rPr lang="en-US" altLang="ko-KR" dirty="0" smtClean="0"/>
              <a:t>1804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레자노프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Rezanov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</a:t>
            </a:r>
            <a:r>
              <a:rPr lang="ko-KR" altLang="en-US" dirty="0" err="1" smtClean="0"/>
              <a:t>나가사키에</a:t>
            </a:r>
            <a:r>
              <a:rPr lang="ko-KR" altLang="en-US" dirty="0" smtClean="0"/>
              <a:t> 파견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재차 통상을 요구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막부는 종래 일본의 쇄국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해금 정책을 이유로 거절</a:t>
            </a:r>
          </a:p>
          <a:p>
            <a:r>
              <a:rPr lang="ko-KR" altLang="en-US" dirty="0" smtClean="0"/>
              <a:t>대외 변화에 위기감을 느낀 막부는 </a:t>
            </a:r>
            <a:r>
              <a:rPr lang="en-US" altLang="ko-KR" dirty="0" smtClean="0"/>
              <a:t>1807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마쓰마에</a:t>
            </a:r>
            <a:r>
              <a:rPr lang="en-US" altLang="ko-KR" dirty="0" smtClean="0"/>
              <a:t>(</a:t>
            </a:r>
            <a:r>
              <a:rPr lang="ko-KR" altLang="en-US" dirty="0" smtClean="0"/>
              <a:t>松前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에조치</a:t>
            </a:r>
            <a:r>
              <a:rPr lang="en-US" altLang="ko-KR" dirty="0" smtClean="0"/>
              <a:t>(</a:t>
            </a:r>
            <a:r>
              <a:rPr lang="ko-KR" altLang="en-US" dirty="0" smtClean="0"/>
              <a:t>蝦夷地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모두 </a:t>
            </a:r>
            <a:r>
              <a:rPr lang="ko-KR" altLang="en-US" dirty="0" err="1" smtClean="0"/>
              <a:t>직할령으로</a:t>
            </a:r>
            <a:r>
              <a:rPr lang="ko-KR" altLang="en-US" dirty="0" smtClean="0"/>
              <a:t> 삼아 </a:t>
            </a:r>
            <a:r>
              <a:rPr lang="ko-KR" altLang="en-US" dirty="0" err="1" smtClean="0"/>
              <a:t>마쓰마에부교</a:t>
            </a:r>
            <a:r>
              <a:rPr lang="en-US" altLang="ko-KR" dirty="0" smtClean="0"/>
              <a:t>(</a:t>
            </a:r>
            <a:r>
              <a:rPr lang="ko-KR" altLang="en-US" dirty="0" smtClean="0"/>
              <a:t>松前奉行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지해하에 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동북 지역의 제번에게 경호</a:t>
            </a:r>
          </a:p>
          <a:p>
            <a:r>
              <a:rPr lang="en-US" altLang="ko-KR" dirty="0" smtClean="0"/>
              <a:t>1811</a:t>
            </a:r>
            <a:r>
              <a:rPr lang="ko-KR" altLang="en-US" dirty="0" smtClean="0"/>
              <a:t>년 막부는 </a:t>
            </a:r>
            <a:r>
              <a:rPr lang="ko-KR" altLang="en-US" dirty="0" err="1" smtClean="0"/>
              <a:t>구나시리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國後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측량하고 있던 러시아의 군인 고로우닌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Golovnin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붙잡음</a:t>
            </a:r>
          </a:p>
          <a:p>
            <a:r>
              <a:rPr lang="ko-KR" altLang="en-US" dirty="0" smtClean="0"/>
              <a:t>다음해에는 반대로 </a:t>
            </a:r>
            <a:r>
              <a:rPr lang="ko-KR" altLang="en-US" dirty="0" err="1" smtClean="0"/>
              <a:t>아와지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淡路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상인 다카다야 </a:t>
            </a:r>
            <a:r>
              <a:rPr lang="ko-KR" altLang="en-US" dirty="0" err="1" smtClean="0"/>
              <a:t>카헤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高田屋嘉兵衛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러시아측에 붙잡혀 억류되는 사건이 발생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고우닌</a:t>
            </a:r>
            <a:r>
              <a:rPr lang="ko-KR" altLang="en-US" dirty="0" smtClean="0"/>
              <a:t> 사건</a:t>
            </a:r>
          </a:p>
          <a:p>
            <a:r>
              <a:rPr lang="ko-KR" altLang="en-US" dirty="0" smtClean="0"/>
              <a:t>계기로 러시아의 관계가 개선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막부의 </a:t>
            </a:r>
            <a:r>
              <a:rPr lang="ko-KR" altLang="en-US" dirty="0" err="1" smtClean="0"/>
              <a:t>직할령으로</a:t>
            </a:r>
            <a:r>
              <a:rPr lang="ko-KR" altLang="en-US" dirty="0" smtClean="0"/>
              <a:t> 변경된 </a:t>
            </a:r>
            <a:r>
              <a:rPr lang="ko-KR" altLang="en-US" dirty="0" err="1" smtClean="0"/>
              <a:t>에조치도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마쓰마에번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松前藩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반환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마쓰마에부교도</a:t>
            </a:r>
            <a:r>
              <a:rPr lang="ko-KR" altLang="en-US" dirty="0" smtClean="0"/>
              <a:t> 폐지</a:t>
            </a:r>
            <a:endParaRPr lang="ko-KR" altLang="en-US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77600008" descr="EMB00000bc438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071678"/>
            <a:ext cx="2816225" cy="1676400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7" name="_x78723456" descr="EMB00000bc438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500174"/>
            <a:ext cx="1951037" cy="2771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3025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042"/>
            <a:ext cx="9144000" cy="597710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79512" y="518944"/>
            <a:ext cx="8712968" cy="615041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" y="102483"/>
            <a:ext cx="1023102" cy="1023102"/>
          </a:xfrm>
          <a:prstGeom prst="rect">
            <a:avLst/>
          </a:prstGeom>
        </p:spPr>
      </p:pic>
      <p:grpSp>
        <p:nvGrpSpPr>
          <p:cNvPr id="5" name="그룹 5"/>
          <p:cNvGrpSpPr/>
          <p:nvPr/>
        </p:nvGrpSpPr>
        <p:grpSpPr>
          <a:xfrm>
            <a:off x="2561109" y="279698"/>
            <a:ext cx="1512168" cy="253916"/>
            <a:chOff x="3779912" y="279698"/>
            <a:chExt cx="1512168" cy="253916"/>
          </a:xfrm>
        </p:grpSpPr>
        <p:sp>
          <p:nvSpPr>
            <p:cNvPr id="7" name="양쪽 모서리가 둥근 사각형 6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6" name="그룹 8"/>
          <p:cNvGrpSpPr/>
          <p:nvPr/>
        </p:nvGrpSpPr>
        <p:grpSpPr>
          <a:xfrm>
            <a:off x="4164335" y="279698"/>
            <a:ext cx="1512168" cy="253916"/>
            <a:chOff x="3779912" y="279698"/>
            <a:chExt cx="1512168" cy="253916"/>
          </a:xfrm>
        </p:grpSpPr>
        <p:sp>
          <p:nvSpPr>
            <p:cNvPr id="10" name="양쪽 모서리가 둥근 사각형 9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9" name="그룹 11"/>
          <p:cNvGrpSpPr/>
          <p:nvPr/>
        </p:nvGrpSpPr>
        <p:grpSpPr>
          <a:xfrm>
            <a:off x="5767561" y="279698"/>
            <a:ext cx="1512168" cy="253916"/>
            <a:chOff x="3779912" y="279698"/>
            <a:chExt cx="1512168" cy="25391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12" name="그룹 14"/>
          <p:cNvGrpSpPr/>
          <p:nvPr/>
        </p:nvGrpSpPr>
        <p:grpSpPr>
          <a:xfrm>
            <a:off x="7370787" y="279698"/>
            <a:ext cx="1512168" cy="253916"/>
            <a:chOff x="3779912" y="279698"/>
            <a:chExt cx="1512168" cy="253916"/>
          </a:xfrm>
        </p:grpSpPr>
        <p:sp>
          <p:nvSpPr>
            <p:cNvPr id="16" name="양쪽 모서리가 둥근 사각형 15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428596" y="500042"/>
            <a:ext cx="821533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1808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훼튼</a:t>
            </a:r>
            <a:r>
              <a:rPr lang="en-US" altLang="ko-KR" dirty="0" smtClean="0"/>
              <a:t>(Phaeton)</a:t>
            </a:r>
            <a:r>
              <a:rPr lang="ko-KR" altLang="en-US" dirty="0" smtClean="0"/>
              <a:t>호 사건</a:t>
            </a:r>
          </a:p>
          <a:p>
            <a:r>
              <a:rPr lang="ko-KR" altLang="en-US" dirty="0" smtClean="0"/>
              <a:t>나폴레옹이 네덜란드를 점령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영국은 아시아 각지의 </a:t>
            </a:r>
            <a:r>
              <a:rPr lang="ko-KR" altLang="en-US" dirty="0" err="1" smtClean="0"/>
              <a:t>네덜란드령을</a:t>
            </a:r>
            <a:r>
              <a:rPr lang="ko-KR" altLang="en-US" dirty="0" smtClean="0"/>
              <a:t> 점령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군함 </a:t>
            </a:r>
            <a:r>
              <a:rPr lang="ko-KR" altLang="en-US" dirty="0" err="1" smtClean="0"/>
              <a:t>훼튼호가</a:t>
            </a:r>
            <a:r>
              <a:rPr lang="ko-KR" altLang="en-US" dirty="0" smtClean="0"/>
              <a:t> 네덜란드선의 국기를 게양하고 </a:t>
            </a:r>
            <a:r>
              <a:rPr lang="ko-KR" altLang="en-US" dirty="0" err="1" smtClean="0"/>
              <a:t>나가사키항에</a:t>
            </a:r>
            <a:r>
              <a:rPr lang="ko-KR" altLang="en-US" dirty="0" smtClean="0"/>
              <a:t> 불법으로 입항</a:t>
            </a:r>
          </a:p>
          <a:p>
            <a:r>
              <a:rPr lang="ko-KR" altLang="en-US" dirty="0" smtClean="0"/>
              <a:t>신수</a:t>
            </a:r>
            <a:r>
              <a:rPr lang="en-US" altLang="ko-KR" dirty="0" smtClean="0"/>
              <a:t>(</a:t>
            </a:r>
            <a:r>
              <a:rPr lang="ko-KR" altLang="en-US" dirty="0" smtClean="0"/>
              <a:t>薪水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땔감과 물</a:t>
            </a:r>
            <a:r>
              <a:rPr lang="en-US" altLang="ko-KR" dirty="0" smtClean="0"/>
              <a:t>)</a:t>
            </a:r>
            <a:r>
              <a:rPr lang="ko-KR" altLang="en-US" dirty="0" smtClean="0"/>
              <a:t>와 식량을 강요하고 돌아감</a:t>
            </a:r>
          </a:p>
          <a:p>
            <a:r>
              <a:rPr lang="ko-KR" altLang="en-US" dirty="0" smtClean="0"/>
              <a:t>청과 </a:t>
            </a:r>
            <a:r>
              <a:rPr lang="ko-KR" altLang="en-US" dirty="0" smtClean="0"/>
              <a:t>네덜란드 선박 이외 모든 선박에 대해 즉시 격퇴</a:t>
            </a:r>
          </a:p>
          <a:p>
            <a:r>
              <a:rPr lang="en-US" altLang="ko-KR" dirty="0" smtClean="0"/>
              <a:t>1837</a:t>
            </a:r>
            <a:r>
              <a:rPr lang="ko-KR" altLang="en-US" dirty="0" smtClean="0"/>
              <a:t>년 미국 상선 </a:t>
            </a:r>
            <a:r>
              <a:rPr lang="ko-KR" altLang="en-US" dirty="0" err="1" smtClean="0"/>
              <a:t>모리슨</a:t>
            </a:r>
            <a:r>
              <a:rPr lang="en-US" altLang="ko-KR" dirty="0" smtClean="0"/>
              <a:t>(Morrison)</a:t>
            </a:r>
            <a:r>
              <a:rPr lang="ko-KR" altLang="en-US" dirty="0" smtClean="0"/>
              <a:t>호가 일본인 표류민의 송환과 일본과의 무역 개시를 교섭하기 위해 내항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우라가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浦賀</a:t>
            </a:r>
            <a:r>
              <a:rPr lang="en-US" altLang="ko-KR" dirty="0" smtClean="0"/>
              <a:t>)</a:t>
            </a:r>
            <a:r>
              <a:rPr lang="ko-KR" altLang="en-US" dirty="0" smtClean="0"/>
              <a:t>와 사쓰마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薩摩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야마카와</a:t>
            </a:r>
            <a:r>
              <a:rPr lang="en-US" altLang="ko-KR" dirty="0" smtClean="0"/>
              <a:t>(</a:t>
            </a:r>
            <a:r>
              <a:rPr lang="ko-KR" altLang="en-US" dirty="0" smtClean="0"/>
              <a:t>山川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에서 </a:t>
            </a:r>
            <a:r>
              <a:rPr lang="ko-KR" altLang="en-US" dirty="0" smtClean="0"/>
              <a:t>격퇴</a:t>
            </a:r>
            <a:endParaRPr lang="en-US" altLang="ko-KR" dirty="0" smtClean="0"/>
          </a:p>
          <a:p>
            <a:r>
              <a:rPr lang="ko-KR" altLang="en-US" dirty="0" smtClean="0"/>
              <a:t>사회의 동요와 오시오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大鹽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난</a:t>
            </a:r>
          </a:p>
          <a:p>
            <a:r>
              <a:rPr lang="en-US" altLang="ko-KR" dirty="0" smtClean="0"/>
              <a:t>1782, 87</a:t>
            </a:r>
            <a:r>
              <a:rPr lang="ko-KR" altLang="en-US" dirty="0" smtClean="0"/>
              <a:t>년 동북 지방 등의 냉해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덴메이의</a:t>
            </a:r>
            <a:r>
              <a:rPr lang="ko-KR" altLang="en-US" dirty="0" smtClean="0"/>
              <a:t> 대기근이 발생</a:t>
            </a:r>
          </a:p>
          <a:p>
            <a:r>
              <a:rPr lang="en-US" altLang="ko-KR" dirty="0" smtClean="0"/>
              <a:t>1833~39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덴포의</a:t>
            </a:r>
            <a:r>
              <a:rPr lang="ko-KR" altLang="en-US" dirty="0" smtClean="0"/>
              <a:t> 대기근</a:t>
            </a:r>
          </a:p>
          <a:p>
            <a:r>
              <a:rPr lang="ko-KR" altLang="en-US" dirty="0" smtClean="0"/>
              <a:t>농촌과 도시 파탄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농민이 도산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백성잇키도</a:t>
            </a:r>
            <a:r>
              <a:rPr lang="ko-KR" altLang="en-US" dirty="0" smtClean="0"/>
              <a:t> 빈번하게 발생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도시에도 파급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미곡상과 고리대금업자들에 대한 </a:t>
            </a:r>
            <a:r>
              <a:rPr lang="ko-KR" altLang="en-US" dirty="0" err="1" smtClean="0"/>
              <a:t>우치코와시</a:t>
            </a:r>
            <a:endParaRPr lang="ko-KR" altLang="en-US" dirty="0" smtClean="0"/>
          </a:p>
          <a:p>
            <a:r>
              <a:rPr lang="ko-KR" altLang="en-US" dirty="0" smtClean="0"/>
              <a:t>오사카에서도 빈사자가 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부상들이 쌀을 매점하여 폭리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마치부교는</a:t>
            </a:r>
            <a:r>
              <a:rPr lang="ko-KR" altLang="en-US" dirty="0" smtClean="0"/>
              <a:t> 구제책을 마련하지 않고 빈민들을 방치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오사카의 쌀을 </a:t>
            </a:r>
            <a:r>
              <a:rPr lang="ko-KR" altLang="en-US" dirty="0" err="1" smtClean="0"/>
              <a:t>에도로</a:t>
            </a:r>
            <a:r>
              <a:rPr lang="ko-KR" altLang="en-US" dirty="0" smtClean="0"/>
              <a:t> 회송</a:t>
            </a:r>
          </a:p>
          <a:p>
            <a:r>
              <a:rPr lang="ko-KR" altLang="en-US" dirty="0" smtClean="0"/>
              <a:t>오사카 </a:t>
            </a:r>
            <a:r>
              <a:rPr lang="ko-KR" altLang="en-US" dirty="0" err="1" smtClean="0"/>
              <a:t>마치부교쇼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町奉行所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요리키</a:t>
            </a:r>
            <a:r>
              <a:rPr lang="en-US" altLang="ko-KR" dirty="0" smtClean="0"/>
              <a:t>(</a:t>
            </a:r>
            <a:r>
              <a:rPr lang="ko-KR" altLang="en-US" dirty="0" smtClean="0"/>
              <a:t>與力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지내기도 했던 오시오 </a:t>
            </a:r>
            <a:r>
              <a:rPr lang="ko-KR" altLang="en-US" dirty="0" err="1" smtClean="0"/>
              <a:t>헤이하치로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大鹽平八郞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r>
              <a:rPr lang="ko-KR" altLang="en-US" dirty="0" smtClean="0"/>
              <a:t>지방으로 </a:t>
            </a:r>
            <a:r>
              <a:rPr lang="ko-KR" altLang="en-US" dirty="0" smtClean="0"/>
              <a:t>파급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가시와자키에서는</a:t>
            </a:r>
            <a:r>
              <a:rPr lang="ko-KR" altLang="en-US" dirty="0" smtClean="0"/>
              <a:t> 국학자 </a:t>
            </a:r>
            <a:r>
              <a:rPr lang="ko-KR" altLang="en-US" dirty="0" err="1" smtClean="0"/>
              <a:t>이쿠타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요로즈</a:t>
            </a:r>
            <a:r>
              <a:rPr lang="en-US" altLang="ko-KR" dirty="0" smtClean="0"/>
              <a:t>(</a:t>
            </a:r>
            <a:r>
              <a:rPr lang="ko-KR" altLang="en-US" dirty="0" smtClean="0"/>
              <a:t>生田萬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오시오의 문제라고 하며 </a:t>
            </a:r>
            <a:r>
              <a:rPr lang="ko-KR" altLang="en-US" dirty="0" err="1" smtClean="0"/>
              <a:t>대관소를</a:t>
            </a:r>
            <a:r>
              <a:rPr lang="ko-KR" altLang="en-US" dirty="0" smtClean="0"/>
              <a:t> 습격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오시오의</a:t>
            </a:r>
            <a:r>
              <a:rPr lang="ko-KR" altLang="en-US" dirty="0" smtClean="0"/>
              <a:t> 난에 공감하는 </a:t>
            </a:r>
            <a:r>
              <a:rPr lang="ko-KR" altLang="en-US" dirty="0" err="1" smtClean="0"/>
              <a:t>잇키가</a:t>
            </a:r>
            <a:r>
              <a:rPr lang="ko-KR" altLang="en-US" dirty="0" smtClean="0"/>
              <a:t> 발생하여 사회 불안정</a:t>
            </a:r>
          </a:p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63025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894"/>
            <a:ext cx="9144000" cy="597710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79512" y="518944"/>
            <a:ext cx="8712968" cy="615041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" y="102483"/>
            <a:ext cx="1023102" cy="1023102"/>
          </a:xfrm>
          <a:prstGeom prst="rect">
            <a:avLst/>
          </a:prstGeom>
        </p:spPr>
      </p:pic>
      <p:grpSp>
        <p:nvGrpSpPr>
          <p:cNvPr id="5" name="그룹 5"/>
          <p:cNvGrpSpPr/>
          <p:nvPr/>
        </p:nvGrpSpPr>
        <p:grpSpPr>
          <a:xfrm>
            <a:off x="2561109" y="279698"/>
            <a:ext cx="1512168" cy="253916"/>
            <a:chOff x="3779912" y="279698"/>
            <a:chExt cx="1512168" cy="253916"/>
          </a:xfrm>
        </p:grpSpPr>
        <p:sp>
          <p:nvSpPr>
            <p:cNvPr id="7" name="양쪽 모서리가 둥근 사각형 6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6" name="그룹 8"/>
          <p:cNvGrpSpPr/>
          <p:nvPr/>
        </p:nvGrpSpPr>
        <p:grpSpPr>
          <a:xfrm>
            <a:off x="4164335" y="279698"/>
            <a:ext cx="1512168" cy="253916"/>
            <a:chOff x="3779912" y="279698"/>
            <a:chExt cx="1512168" cy="253916"/>
          </a:xfrm>
        </p:grpSpPr>
        <p:sp>
          <p:nvSpPr>
            <p:cNvPr id="10" name="양쪽 모서리가 둥근 사각형 9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9" name="그룹 11"/>
          <p:cNvGrpSpPr/>
          <p:nvPr/>
        </p:nvGrpSpPr>
        <p:grpSpPr>
          <a:xfrm>
            <a:off x="5767561" y="279698"/>
            <a:ext cx="1512168" cy="253916"/>
            <a:chOff x="3779912" y="279698"/>
            <a:chExt cx="1512168" cy="25391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12" name="그룹 14"/>
          <p:cNvGrpSpPr/>
          <p:nvPr/>
        </p:nvGrpSpPr>
        <p:grpSpPr>
          <a:xfrm>
            <a:off x="7370787" y="279698"/>
            <a:ext cx="1512168" cy="253916"/>
            <a:chOff x="3779912" y="279698"/>
            <a:chExt cx="1512168" cy="253916"/>
          </a:xfrm>
        </p:grpSpPr>
        <p:sp>
          <p:nvSpPr>
            <p:cNvPr id="16" name="양쪽 모서리가 둥근 사각형 15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285720" y="714356"/>
            <a:ext cx="86439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 smtClean="0"/>
              <a:t>덴포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天保</a:t>
            </a:r>
            <a:r>
              <a:rPr lang="en-US" altLang="ko-KR" dirty="0" smtClean="0"/>
              <a:t>) </a:t>
            </a:r>
            <a:r>
              <a:rPr lang="ko-KR" altLang="en-US" dirty="0" smtClean="0"/>
              <a:t>개혁</a:t>
            </a:r>
          </a:p>
          <a:p>
            <a:r>
              <a:rPr lang="ko-KR" altLang="en-US" dirty="0" smtClean="0"/>
              <a:t>대규모 흉작과 기근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오시오의</a:t>
            </a:r>
            <a:r>
              <a:rPr lang="ko-KR" altLang="en-US" dirty="0" smtClean="0"/>
              <a:t> 난과 그에 따른 사회 불안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심각한 재정난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모리슨호</a:t>
            </a:r>
            <a:r>
              <a:rPr lang="ko-KR" altLang="en-US" dirty="0" smtClean="0"/>
              <a:t> 사건과 아편전쟁의 정보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내외우환</a:t>
            </a:r>
          </a:p>
          <a:p>
            <a:r>
              <a:rPr lang="ko-KR" altLang="en-US" dirty="0" err="1" smtClean="0"/>
              <a:t>로추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미즈노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타다쿠니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水野忠邦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중심으로 </a:t>
            </a:r>
            <a:r>
              <a:rPr lang="ko-KR" altLang="en-US" dirty="0" err="1" smtClean="0"/>
              <a:t>덴포개혁</a:t>
            </a:r>
            <a:r>
              <a:rPr lang="ko-KR" altLang="en-US" dirty="0" smtClean="0"/>
              <a:t> 추진</a:t>
            </a:r>
          </a:p>
          <a:p>
            <a:r>
              <a:rPr lang="ko-KR" altLang="en-US" dirty="0" err="1" smtClean="0"/>
              <a:t>다다쿠니는</a:t>
            </a:r>
            <a:r>
              <a:rPr lang="ko-KR" altLang="en-US" dirty="0" smtClean="0"/>
              <a:t> 교호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간세이</a:t>
            </a:r>
            <a:r>
              <a:rPr lang="ko-KR" altLang="en-US" dirty="0" smtClean="0"/>
              <a:t> 시대의 개혁을 모방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모든 계층에 대한 </a:t>
            </a:r>
            <a:r>
              <a:rPr lang="ko-KR" altLang="en-US" dirty="0" err="1" smtClean="0"/>
              <a:t>검약령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엄격한 풍속 통제</a:t>
            </a:r>
          </a:p>
          <a:p>
            <a:r>
              <a:rPr lang="ko-KR" altLang="en-US" dirty="0" smtClean="0"/>
              <a:t>고가의 과자와 요리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화려한 의복 금지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에도의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가부키삼좌에</a:t>
            </a:r>
            <a:r>
              <a:rPr lang="ko-KR" altLang="en-US" dirty="0" smtClean="0"/>
              <a:t> 대해 풍속을 어지럽힌다는 이유로 번화가에서 멀리 떨어진 곳으로 이전</a:t>
            </a:r>
          </a:p>
          <a:p>
            <a:r>
              <a:rPr lang="ko-KR" altLang="en-US" dirty="0" smtClean="0"/>
              <a:t>하지만 </a:t>
            </a:r>
            <a:r>
              <a:rPr lang="ko-KR" altLang="en-US" dirty="0" smtClean="0"/>
              <a:t>물가 </a:t>
            </a:r>
            <a:r>
              <a:rPr lang="ko-KR" altLang="en-US" dirty="0" err="1" smtClean="0"/>
              <a:t>앙등의</a:t>
            </a:r>
            <a:r>
              <a:rPr lang="ko-KR" altLang="en-US" dirty="0" smtClean="0"/>
              <a:t> 원인은 질이 낮은 화폐의 대량 주조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상품 유통의 구조 변화에 의한 것</a:t>
            </a:r>
            <a:r>
              <a:rPr lang="en-US" altLang="ko-KR" dirty="0" smtClean="0"/>
              <a:t>, </a:t>
            </a:r>
            <a:r>
              <a:rPr lang="ko-KR" altLang="en-US" dirty="0" smtClean="0"/>
              <a:t>효과를 보지 못함</a:t>
            </a:r>
          </a:p>
          <a:p>
            <a:r>
              <a:rPr lang="ko-KR" altLang="en-US" dirty="0" err="1" smtClean="0"/>
              <a:t>사가미</a:t>
            </a:r>
            <a:r>
              <a:rPr lang="en-US" altLang="ko-KR" dirty="0" smtClean="0"/>
              <a:t>(</a:t>
            </a:r>
            <a:r>
              <a:rPr lang="ko-KR" altLang="en-US" dirty="0" smtClean="0"/>
              <a:t>相模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해안 방비를 담당하고 있던 가와고에번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川越藩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재정을 원조하기 위해 </a:t>
            </a:r>
          </a:p>
          <a:p>
            <a:r>
              <a:rPr lang="ko-KR" altLang="en-US" dirty="0" err="1" smtClean="0"/>
              <a:t>가와고에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川越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쇼나이</a:t>
            </a:r>
            <a:r>
              <a:rPr lang="en-US" altLang="ko-KR" dirty="0" smtClean="0"/>
              <a:t>(</a:t>
            </a:r>
            <a:r>
              <a:rPr lang="ko-KR" altLang="en-US" dirty="0" smtClean="0"/>
              <a:t>庄內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나가오카</a:t>
            </a:r>
            <a:r>
              <a:rPr lang="en-US" altLang="ko-KR" dirty="0" smtClean="0"/>
              <a:t>(</a:t>
            </a:r>
            <a:r>
              <a:rPr lang="ko-KR" altLang="en-US" dirty="0" smtClean="0"/>
              <a:t>長岡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대해 각각 영지를 바꾸기를 명령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영민들의 반대로 철회</a:t>
            </a:r>
          </a:p>
          <a:p>
            <a:r>
              <a:rPr lang="ko-KR" altLang="en-US" dirty="0" smtClean="0"/>
              <a:t>막부가 </a:t>
            </a:r>
            <a:r>
              <a:rPr lang="ko-KR" altLang="en-US" dirty="0" err="1" smtClean="0"/>
              <a:t>다이묘에게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전봉을</a:t>
            </a:r>
            <a:r>
              <a:rPr lang="ko-KR" altLang="en-US" dirty="0" smtClean="0"/>
              <a:t> 명하고 실행되지 못하고 철회된 것은 근세 이래 있을 수 없는 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막부의 권력이 저하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번 권력의 상승화</a:t>
            </a:r>
          </a:p>
          <a:p>
            <a:r>
              <a:rPr lang="ko-KR" altLang="en-US" dirty="0" err="1" smtClean="0"/>
              <a:t>다다쿠니는</a:t>
            </a:r>
            <a:r>
              <a:rPr lang="ko-KR" altLang="en-US" dirty="0" smtClean="0"/>
              <a:t> 막부와 </a:t>
            </a:r>
            <a:r>
              <a:rPr lang="ko-KR" altLang="en-US" dirty="0" err="1" smtClean="0"/>
              <a:t>쇼군의</a:t>
            </a:r>
            <a:r>
              <a:rPr lang="ko-KR" altLang="en-US" dirty="0" smtClean="0"/>
              <a:t> 권위를 회복하기 위해 거액의 비용을 들여 </a:t>
            </a:r>
            <a:r>
              <a:rPr lang="en-US" altLang="ko-KR" dirty="0" smtClean="0"/>
              <a:t>67</a:t>
            </a:r>
            <a:r>
              <a:rPr lang="ko-KR" altLang="en-US" dirty="0" smtClean="0"/>
              <a:t>년 만에 </a:t>
            </a:r>
            <a:r>
              <a:rPr lang="ko-KR" altLang="en-US" dirty="0" err="1" smtClean="0"/>
              <a:t>쇼군의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일광산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참예를</a:t>
            </a:r>
            <a:r>
              <a:rPr lang="ko-KR" altLang="en-US" dirty="0" smtClean="0"/>
              <a:t> 거행</a:t>
            </a:r>
            <a:r>
              <a:rPr lang="en-US" altLang="ko-KR" dirty="0" smtClean="0"/>
              <a:t>, </a:t>
            </a:r>
            <a:endParaRPr lang="ko-KR" altLang="en-US" dirty="0" smtClean="0"/>
          </a:p>
          <a:p>
            <a:r>
              <a:rPr lang="en-US" altLang="ko-KR" dirty="0" smtClean="0"/>
              <a:t>1843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상지령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에도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오사카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주변의 </a:t>
            </a:r>
            <a:r>
              <a:rPr lang="ko-KR" altLang="en-US" dirty="0" err="1" smtClean="0"/>
              <a:t>다이묘들과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하타모토의</a:t>
            </a:r>
            <a:r>
              <a:rPr lang="ko-KR" altLang="en-US" dirty="0" smtClean="0"/>
              <a:t> 영지 약 </a:t>
            </a:r>
            <a:r>
              <a:rPr lang="en-US" altLang="ko-KR" dirty="0" smtClean="0"/>
              <a:t>50</a:t>
            </a:r>
            <a:r>
              <a:rPr lang="ko-KR" altLang="en-US" dirty="0" smtClean="0"/>
              <a:t>만 석을 직할지로 만들어 재정의 안정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대외방비의 강화를 </a:t>
            </a:r>
            <a:r>
              <a:rPr lang="ko-KR" altLang="en-US" dirty="0" smtClean="0"/>
              <a:t>모색</a:t>
            </a:r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63025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894"/>
            <a:ext cx="9144000" cy="597710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79512" y="518944"/>
            <a:ext cx="8712968" cy="615041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" y="102483"/>
            <a:ext cx="1023102" cy="1023102"/>
          </a:xfrm>
          <a:prstGeom prst="rect">
            <a:avLst/>
          </a:prstGeom>
        </p:spPr>
      </p:pic>
      <p:grpSp>
        <p:nvGrpSpPr>
          <p:cNvPr id="5" name="그룹 5"/>
          <p:cNvGrpSpPr/>
          <p:nvPr/>
        </p:nvGrpSpPr>
        <p:grpSpPr>
          <a:xfrm>
            <a:off x="2561109" y="279698"/>
            <a:ext cx="1512168" cy="253916"/>
            <a:chOff x="3779912" y="279698"/>
            <a:chExt cx="1512168" cy="253916"/>
          </a:xfrm>
        </p:grpSpPr>
        <p:sp>
          <p:nvSpPr>
            <p:cNvPr id="7" name="양쪽 모서리가 둥근 사각형 6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6" name="그룹 8"/>
          <p:cNvGrpSpPr/>
          <p:nvPr/>
        </p:nvGrpSpPr>
        <p:grpSpPr>
          <a:xfrm>
            <a:off x="4164335" y="279698"/>
            <a:ext cx="1512168" cy="253916"/>
            <a:chOff x="3779912" y="279698"/>
            <a:chExt cx="1512168" cy="253916"/>
          </a:xfrm>
        </p:grpSpPr>
        <p:sp>
          <p:nvSpPr>
            <p:cNvPr id="10" name="양쪽 모서리가 둥근 사각형 9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9" name="그룹 11"/>
          <p:cNvGrpSpPr/>
          <p:nvPr/>
        </p:nvGrpSpPr>
        <p:grpSpPr>
          <a:xfrm>
            <a:off x="5767561" y="279698"/>
            <a:ext cx="1512168" cy="253916"/>
            <a:chOff x="3779912" y="279698"/>
            <a:chExt cx="1512168" cy="25391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12" name="그룹 14"/>
          <p:cNvGrpSpPr/>
          <p:nvPr/>
        </p:nvGrpSpPr>
        <p:grpSpPr>
          <a:xfrm>
            <a:off x="7370787" y="279698"/>
            <a:ext cx="1512168" cy="253916"/>
            <a:chOff x="3779912" y="279698"/>
            <a:chExt cx="1512168" cy="253916"/>
          </a:xfrm>
        </p:grpSpPr>
        <p:sp>
          <p:nvSpPr>
            <p:cNvPr id="16" name="양쪽 모서리가 둥근 사각형 15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285720" y="714356"/>
            <a:ext cx="8358246" cy="5857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 smtClean="0"/>
              <a:t>사쓰마번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薩摩藩</a:t>
            </a:r>
            <a:r>
              <a:rPr lang="en-US" altLang="ko-KR" dirty="0" smtClean="0"/>
              <a:t>) </a:t>
            </a:r>
            <a:endParaRPr lang="ko-KR" altLang="en-US" dirty="0" smtClean="0"/>
          </a:p>
          <a:p>
            <a:r>
              <a:rPr lang="ko-KR" altLang="en-US" dirty="0" smtClean="0"/>
              <a:t>하급 무사였던 </a:t>
            </a:r>
            <a:r>
              <a:rPr lang="ko-KR" altLang="en-US" dirty="0" err="1" smtClean="0"/>
              <a:t>주쇼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히로사토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調所廣鄕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등용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분세이연간부터</a:t>
            </a:r>
            <a:r>
              <a:rPr lang="ko-KR" altLang="en-US" dirty="0" smtClean="0"/>
              <a:t> 개혁에 착수</a:t>
            </a:r>
          </a:p>
          <a:p>
            <a:r>
              <a:rPr lang="ko-KR" altLang="en-US" dirty="0" smtClean="0"/>
              <a:t>삼도</a:t>
            </a:r>
            <a:r>
              <a:rPr lang="en-US" altLang="ko-KR" dirty="0" smtClean="0"/>
              <a:t>(</a:t>
            </a:r>
            <a:r>
              <a:rPr lang="ko-KR" altLang="en-US" dirty="0" smtClean="0"/>
              <a:t>三都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상인으로부터 차용한 다액의 빚을 거의 해결</a:t>
            </a:r>
            <a:r>
              <a:rPr lang="en-US" altLang="ko-KR" dirty="0" smtClean="0"/>
              <a:t>, </a:t>
            </a:r>
            <a:endParaRPr lang="ko-KR" altLang="en-US" dirty="0" smtClean="0"/>
          </a:p>
          <a:p>
            <a:r>
              <a:rPr lang="ko-KR" altLang="en-US" dirty="0" err="1" smtClean="0"/>
              <a:t>오시마</a:t>
            </a:r>
            <a:r>
              <a:rPr lang="en-US" altLang="ko-KR" dirty="0" smtClean="0"/>
              <a:t>(</a:t>
            </a:r>
            <a:r>
              <a:rPr lang="ko-KR" altLang="en-US" dirty="0" smtClean="0"/>
              <a:t>大島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도쿠시마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德之島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기카이지마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喜界島</a:t>
            </a:r>
            <a:r>
              <a:rPr lang="en-US" altLang="ko-KR" dirty="0" smtClean="0"/>
              <a:t>) </a:t>
            </a:r>
            <a:r>
              <a:rPr lang="ko-KR" altLang="en-US" dirty="0" smtClean="0"/>
              <a:t>등의 </a:t>
            </a:r>
            <a:r>
              <a:rPr lang="ko-KR" altLang="en-US" dirty="0" err="1" smtClean="0"/>
              <a:t>아마미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庵美</a:t>
            </a:r>
            <a:r>
              <a:rPr lang="en-US" altLang="ko-KR" dirty="0" smtClean="0"/>
              <a:t>) </a:t>
            </a:r>
            <a:r>
              <a:rPr lang="ko-KR" altLang="en-US" dirty="0" smtClean="0"/>
              <a:t>제도의 특산 흑설탕의 전매를 실시하여 재정을 극복</a:t>
            </a:r>
          </a:p>
          <a:p>
            <a:r>
              <a:rPr lang="ko-KR" altLang="en-US" dirty="0" err="1" smtClean="0"/>
              <a:t>시마즈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나리아키라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島津齊彬</a:t>
            </a:r>
            <a:r>
              <a:rPr lang="en-US" altLang="ko-KR" dirty="0" smtClean="0"/>
              <a:t>) </a:t>
            </a:r>
            <a:r>
              <a:rPr lang="ko-KR" altLang="en-US" dirty="0" err="1" smtClean="0"/>
              <a:t>가고시마</a:t>
            </a:r>
            <a:r>
              <a:rPr lang="en-US" altLang="ko-KR" dirty="0" smtClean="0"/>
              <a:t>(</a:t>
            </a:r>
            <a:r>
              <a:rPr lang="ko-KR" altLang="en-US" dirty="0" smtClean="0"/>
              <a:t>鹿兒島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반사로를 만들고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조선소와 </a:t>
            </a:r>
            <a:r>
              <a:rPr lang="ko-KR" altLang="en-US" dirty="0" err="1" smtClean="0"/>
              <a:t>유리제조소를</a:t>
            </a:r>
            <a:r>
              <a:rPr lang="ko-KR" altLang="en-US" dirty="0" smtClean="0"/>
              <a:t> 건설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사쓰마번에서는</a:t>
            </a:r>
            <a:r>
              <a:rPr lang="ko-KR" altLang="en-US" dirty="0" smtClean="0"/>
              <a:t> 서양식 포술 등을 활용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군사력의 강화</a:t>
            </a:r>
          </a:p>
          <a:p>
            <a:r>
              <a:rPr lang="ko-KR" altLang="en-US" dirty="0" err="1" smtClean="0"/>
              <a:t>조슈번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長州藩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r>
              <a:rPr lang="ko-KR" altLang="en-US" dirty="0" err="1" smtClean="0"/>
              <a:t>무라타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세이후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村田淸風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개혁을 추진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장기에 걸쳐 분할해 변제하는 </a:t>
            </a:r>
            <a:r>
              <a:rPr lang="ko-KR" altLang="en-US" dirty="0" err="1" smtClean="0"/>
              <a:t>연부반제법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年賦返濟法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재정 극복</a:t>
            </a:r>
          </a:p>
          <a:p>
            <a:r>
              <a:rPr lang="ko-KR" altLang="en-US" dirty="0" smtClean="0"/>
              <a:t>강한 비판을 받고 있던 종이와 밀랍의 </a:t>
            </a:r>
            <a:r>
              <a:rPr lang="ko-KR" altLang="en-US" dirty="0" err="1" smtClean="0"/>
              <a:t>전매제를</a:t>
            </a:r>
            <a:r>
              <a:rPr lang="ko-KR" altLang="en-US" dirty="0" smtClean="0"/>
              <a:t> 완화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시모노세키</a:t>
            </a:r>
            <a:r>
              <a:rPr lang="en-US" altLang="ko-KR" dirty="0" smtClean="0"/>
              <a:t>(</a:t>
            </a:r>
            <a:r>
              <a:rPr lang="ko-KR" altLang="en-US" dirty="0" smtClean="0"/>
              <a:t>下關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고시니카타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越荷方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두어 각지에서 들어오는 회선을 상대로 화물을 </a:t>
            </a:r>
            <a:r>
              <a:rPr lang="ko-KR" altLang="en-US" dirty="0" err="1" smtClean="0"/>
              <a:t>저당잡아</a:t>
            </a:r>
            <a:r>
              <a:rPr lang="ko-KR" altLang="en-US" dirty="0" smtClean="0"/>
              <a:t> 자금을 대부</a:t>
            </a:r>
          </a:p>
          <a:p>
            <a:r>
              <a:rPr lang="ko-KR" altLang="en-US" dirty="0" smtClean="0"/>
              <a:t>이렇게 </a:t>
            </a:r>
            <a:r>
              <a:rPr lang="ko-KR" altLang="en-US" dirty="0" smtClean="0"/>
              <a:t>성공한 번들이 있는가 하면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미토번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水戶藩</a:t>
            </a:r>
            <a:r>
              <a:rPr lang="en-US" altLang="ko-KR" dirty="0" smtClean="0"/>
              <a:t>)</a:t>
            </a:r>
            <a:r>
              <a:rPr lang="ko-KR" altLang="en-US" dirty="0" smtClean="0"/>
              <a:t>과 같이 번주 </a:t>
            </a:r>
            <a:r>
              <a:rPr lang="ko-KR" altLang="en-US" dirty="0" err="1" smtClean="0"/>
              <a:t>도쿠가와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나리아키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德川齊昭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노력에도 번내 보수파의 반대로 개혁이 실패</a:t>
            </a:r>
          </a:p>
          <a:p>
            <a:r>
              <a:rPr lang="en-US" altLang="ko-KR" dirty="0" smtClean="0"/>
              <a:t>19</a:t>
            </a:r>
            <a:r>
              <a:rPr lang="ko-KR" altLang="en-US" dirty="0" smtClean="0"/>
              <a:t>이것을 </a:t>
            </a:r>
            <a:r>
              <a:rPr lang="ko-KR" altLang="en-US" dirty="0" err="1" smtClean="0"/>
              <a:t>메뉴펙처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공장세</a:t>
            </a:r>
            <a:r>
              <a:rPr lang="ko-KR" altLang="en-US" dirty="0" smtClean="0"/>
              <a:t> 수공업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이라 하며 오사카 주변과 오와리의 </a:t>
            </a:r>
            <a:r>
              <a:rPr lang="ko-KR" altLang="en-US" dirty="0" err="1" smtClean="0"/>
              <a:t>견직물업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기류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아시카가</a:t>
            </a:r>
            <a:r>
              <a:rPr lang="ko-KR" altLang="en-US" dirty="0" smtClean="0"/>
              <a:t> 등 관동 북부 지역의 </a:t>
            </a:r>
            <a:r>
              <a:rPr lang="ko-KR" altLang="en-US" dirty="0" err="1" smtClean="0"/>
              <a:t>견직물업</a:t>
            </a:r>
            <a:endParaRPr lang="ko-KR" altLang="en-US" dirty="0" smtClean="0"/>
          </a:p>
          <a:p>
            <a:r>
              <a:rPr lang="ko-KR" altLang="en-US" dirty="0" smtClean="0"/>
              <a:t>메이지 시대 이후 근대 공업의 모체</a:t>
            </a:r>
            <a:r>
              <a:rPr lang="en-US" altLang="ko-KR" dirty="0" smtClean="0"/>
              <a:t>, </a:t>
            </a:r>
            <a:endParaRPr lang="ko-KR" altLang="en-US" dirty="0" smtClean="0"/>
          </a:p>
          <a:p>
            <a:r>
              <a:rPr lang="ko-KR" altLang="en-US" dirty="0" smtClean="0"/>
              <a:t>막부는 </a:t>
            </a:r>
            <a:r>
              <a:rPr lang="ko-KR" altLang="en-US" dirty="0" err="1" smtClean="0"/>
              <a:t>이즈의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나리야마에</a:t>
            </a:r>
            <a:r>
              <a:rPr lang="ko-KR" altLang="en-US" dirty="0" smtClean="0"/>
              <a:t> 반사로를 설치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요코스카에는</a:t>
            </a:r>
            <a:r>
              <a:rPr lang="ko-KR" altLang="en-US" dirty="0" smtClean="0"/>
              <a:t> 프랑스 기술자의 지도를 받아 제철소를 건설</a:t>
            </a:r>
          </a:p>
          <a:p>
            <a:endParaRPr lang="ko-KR" alt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77485056" descr="EMB00000bc438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071678"/>
            <a:ext cx="2444064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3025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43"/>
          <a:stretch/>
        </p:blipFill>
        <p:spPr>
          <a:xfrm>
            <a:off x="0" y="1"/>
            <a:ext cx="9144000" cy="6837378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5057006" y="1772816"/>
            <a:ext cx="3312368" cy="3312368"/>
            <a:chOff x="5414392" y="1772816"/>
            <a:chExt cx="3312368" cy="3312368"/>
          </a:xfrm>
        </p:grpSpPr>
        <p:sp>
          <p:nvSpPr>
            <p:cNvPr id="7" name="타원 6"/>
            <p:cNvSpPr/>
            <p:nvPr/>
          </p:nvSpPr>
          <p:spPr>
            <a:xfrm>
              <a:off x="5414392" y="1772816"/>
              <a:ext cx="3312368" cy="3312368"/>
            </a:xfrm>
            <a:prstGeom prst="ellipse">
              <a:avLst/>
            </a:prstGeom>
            <a:solidFill>
              <a:srgbClr val="01519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39071" y="2897068"/>
              <a:ext cx="186301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50" pitchFamily="18" charset="-127"/>
                  <a:ea typeface="-윤고딕350" pitchFamily="18" charset="-127"/>
                </a:rPr>
                <a:t>Q</a:t>
              </a:r>
              <a:r>
                <a:rPr lang="en-US" altLang="ko-KR" sz="44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50" pitchFamily="18" charset="-127"/>
                  <a:ea typeface="-윤고딕350" pitchFamily="18" charset="-127"/>
                </a:rPr>
                <a:t>&amp;</a:t>
              </a:r>
              <a:r>
                <a:rPr lang="en-US" altLang="ko-KR" sz="6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50" pitchFamily="18" charset="-127"/>
                  <a:ea typeface="-윤고딕350" pitchFamily="18" charset="-127"/>
                </a:rPr>
                <a:t>A</a:t>
              </a:r>
              <a:endParaRPr lang="ko-KR" altLang="en-US" sz="6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50" pitchFamily="18" charset="-127"/>
                <a:ea typeface="-윤고딕350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24383" y="3717032"/>
              <a:ext cx="1692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Speaker - VIP</a:t>
              </a:r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39479" y="2708920"/>
              <a:ext cx="1462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Presentation</a:t>
              </a:r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321799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43"/>
          <a:stretch/>
        </p:blipFill>
        <p:spPr>
          <a:xfrm>
            <a:off x="0" y="1"/>
            <a:ext cx="9144000" cy="6837378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5057006" y="1772816"/>
            <a:ext cx="3312368" cy="3312368"/>
            <a:chOff x="5655519" y="1772816"/>
            <a:chExt cx="3312368" cy="3312368"/>
          </a:xfrm>
        </p:grpSpPr>
        <p:sp>
          <p:nvSpPr>
            <p:cNvPr id="7" name="타원 6"/>
            <p:cNvSpPr/>
            <p:nvPr/>
          </p:nvSpPr>
          <p:spPr>
            <a:xfrm>
              <a:off x="5655519" y="1772816"/>
              <a:ext cx="3312368" cy="3312368"/>
            </a:xfrm>
            <a:prstGeom prst="ellipse">
              <a:avLst/>
            </a:prstGeom>
            <a:solidFill>
              <a:srgbClr val="01519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76732" y="3019599"/>
              <a:ext cx="30699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50" pitchFamily="18" charset="-127"/>
                  <a:ea typeface="-윤고딕350" pitchFamily="18" charset="-127"/>
                </a:rPr>
                <a:t>Thank you</a:t>
              </a:r>
              <a:endParaRPr lang="ko-KR" altLang="en-US" sz="4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50" pitchFamily="18" charset="-127"/>
                <a:ea typeface="-윤고딕350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65510" y="3717032"/>
              <a:ext cx="1692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Speaker - VIP</a:t>
              </a:r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80606" y="2708920"/>
              <a:ext cx="1462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Presentation</a:t>
              </a:r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85273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971600" y="3846114"/>
            <a:ext cx="2067588" cy="1018854"/>
          </a:xfrm>
          <a:prstGeom prst="rect">
            <a:avLst/>
          </a:prstGeom>
          <a:solidFill>
            <a:srgbClr val="0151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36512" y="6477000"/>
            <a:ext cx="9180512" cy="405928"/>
          </a:xfrm>
          <a:prstGeom prst="rect">
            <a:avLst/>
          </a:prstGeom>
          <a:solidFill>
            <a:srgbClr val="0151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651139" y="6629310"/>
            <a:ext cx="24929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ln w="3175">
                  <a:solidFill>
                    <a:prstClr val="black">
                      <a:lumMod val="95000"/>
                      <a:lumOff val="5000"/>
                      <a:alpha val="0"/>
                    </a:prstClr>
                  </a:solidFill>
                </a:ln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VIP   - Valuable Information Presenter </a:t>
            </a:r>
            <a:endParaRPr lang="en-US" altLang="ko-KR" sz="1050" dirty="0">
              <a:ln w="3175">
                <a:solidFill>
                  <a:prstClr val="black">
                    <a:lumMod val="95000"/>
                    <a:lumOff val="5000"/>
                    <a:alpha val="0"/>
                  </a:prstClr>
                </a:solidFill>
              </a:ln>
              <a:solidFill>
                <a:schemeClr val="bg1"/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6512" y="0"/>
            <a:ext cx="9180512" cy="405928"/>
          </a:xfrm>
          <a:prstGeom prst="rect">
            <a:avLst/>
          </a:prstGeom>
          <a:solidFill>
            <a:srgbClr val="0151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825208" y="3352800"/>
            <a:ext cx="2037650" cy="1862048"/>
            <a:chOff x="1761312" y="2420888"/>
            <a:chExt cx="2037650" cy="1862048"/>
          </a:xfrm>
        </p:grpSpPr>
        <p:sp>
          <p:nvSpPr>
            <p:cNvPr id="8" name="TextBox 7"/>
            <p:cNvSpPr txBox="1"/>
            <p:nvPr/>
          </p:nvSpPr>
          <p:spPr>
            <a:xfrm>
              <a:off x="1761312" y="3210892"/>
              <a:ext cx="15568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elvetica75" pitchFamily="34" charset="0"/>
                </a:rPr>
                <a:t>Part</a:t>
              </a:r>
              <a:endParaRPr lang="ko-KR" altLang="en-US" sz="5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elvetica75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53245" y="2420888"/>
              <a:ext cx="745717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500" dirty="0" smtClean="0">
                  <a:solidFill>
                    <a:schemeClr val="bg1"/>
                  </a:solidFill>
                  <a:latin typeface="Impact" pitchFamily="34" charset="0"/>
                </a:rPr>
                <a:t>1</a:t>
              </a:r>
              <a:endParaRPr lang="ko-KR" altLang="en-US" sz="115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63888" y="364502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아즈치모모야마시대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64001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894"/>
            <a:ext cx="9144000" cy="597710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79512" y="518944"/>
            <a:ext cx="8712968" cy="615041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" y="102483"/>
            <a:ext cx="1023102" cy="1023102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2561109" y="279698"/>
            <a:ext cx="1512168" cy="253916"/>
            <a:chOff x="3779912" y="279698"/>
            <a:chExt cx="1512168" cy="253916"/>
          </a:xfrm>
        </p:grpSpPr>
        <p:sp>
          <p:nvSpPr>
            <p:cNvPr id="7" name="양쪽 모서리가 둥근 사각형 6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164335" y="279698"/>
            <a:ext cx="1512168" cy="253916"/>
            <a:chOff x="3779912" y="279698"/>
            <a:chExt cx="1512168" cy="253916"/>
          </a:xfrm>
        </p:grpSpPr>
        <p:sp>
          <p:nvSpPr>
            <p:cNvPr id="10" name="양쪽 모서리가 둥근 사각형 9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5767561" y="279698"/>
            <a:ext cx="1512168" cy="253916"/>
            <a:chOff x="3779912" y="279698"/>
            <a:chExt cx="1512168" cy="25391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7370787" y="279698"/>
            <a:ext cx="1512168" cy="253916"/>
            <a:chOff x="3779912" y="279698"/>
            <a:chExt cx="1512168" cy="253916"/>
          </a:xfrm>
        </p:grpSpPr>
        <p:sp>
          <p:nvSpPr>
            <p:cNvPr id="16" name="양쪽 모서리가 둥근 사각형 15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361" name="_x34067000" descr="EMB00000fb43c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24744"/>
            <a:ext cx="2400300" cy="1643063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363" name="_x88177696" descr="EMB00000fb43c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212976"/>
            <a:ext cx="2293938" cy="1560513"/>
          </a:xfrm>
          <a:prstGeom prst="rect">
            <a:avLst/>
          </a:prstGeom>
          <a:noFill/>
        </p:spPr>
      </p:pic>
      <p:sp>
        <p:nvSpPr>
          <p:cNvPr id="22" name="직사각형 21"/>
          <p:cNvSpPr/>
          <p:nvPr/>
        </p:nvSpPr>
        <p:spPr>
          <a:xfrm>
            <a:off x="3635896" y="15567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/>
              <a:t>이 시대의 명칭은 오다 </a:t>
            </a:r>
            <a:r>
              <a:rPr lang="ko-KR" altLang="en-US" dirty="0" err="1" smtClean="0"/>
              <a:t>노부나가의</a:t>
            </a:r>
            <a:r>
              <a:rPr lang="ko-KR" altLang="en-US" dirty="0" smtClean="0"/>
              <a:t> 거성인 </a:t>
            </a:r>
            <a:r>
              <a:rPr lang="ko-KR" altLang="en-US" dirty="0" err="1" smtClean="0"/>
              <a:t>아즈치</a:t>
            </a:r>
            <a:r>
              <a:rPr lang="ko-KR" altLang="en-US" dirty="0" smtClean="0"/>
              <a:t> 성과 </a:t>
            </a:r>
            <a:r>
              <a:rPr lang="ko-KR" altLang="en-US" dirty="0" err="1" smtClean="0"/>
              <a:t>도요토미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히데요시의</a:t>
            </a:r>
            <a:r>
              <a:rPr lang="ko-KR" altLang="en-US" dirty="0" smtClean="0"/>
              <a:t> 거성인 </a:t>
            </a:r>
            <a:r>
              <a:rPr lang="ko-KR" altLang="en-US" dirty="0" err="1" smtClean="0"/>
              <a:t>후시미</a:t>
            </a:r>
            <a:r>
              <a:rPr lang="ko-KR" altLang="en-US" dirty="0" smtClean="0"/>
              <a:t> 성</a:t>
            </a:r>
            <a:r>
              <a:rPr lang="en-US" altLang="ko-KR" dirty="0" smtClean="0"/>
              <a:t>(</a:t>
            </a:r>
            <a:r>
              <a:rPr lang="ko-KR" altLang="en-US" dirty="0" smtClean="0"/>
              <a:t>훗날 성이 있던 구릉 지역의 이름이 </a:t>
            </a:r>
            <a:r>
              <a:rPr lang="ko-KR" altLang="en-US" dirty="0" err="1" smtClean="0"/>
              <a:t>모모야마인</a:t>
            </a:r>
            <a:r>
              <a:rPr lang="ko-KR" altLang="en-US" dirty="0" smtClean="0"/>
              <a:t> 데서 </a:t>
            </a:r>
            <a:r>
              <a:rPr lang="ko-KR" altLang="en-US" dirty="0" err="1" smtClean="0"/>
              <a:t>모모야마</a:t>
            </a:r>
            <a:r>
              <a:rPr lang="ko-KR" altLang="en-US" dirty="0" smtClean="0"/>
              <a:t> 성이라고도 불림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이름을 따서 붙여졌다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</p:spTree>
    <p:extLst>
      <p:ext uri="{BB962C8B-B14F-4D97-AF65-F5344CB8AC3E}">
        <p14:creationId xmlns="" xmlns:p14="http://schemas.microsoft.com/office/powerpoint/2010/main" val="983199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894"/>
            <a:ext cx="9144000" cy="597710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79512" y="518944"/>
            <a:ext cx="8712968" cy="615041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" y="102483"/>
            <a:ext cx="1023102" cy="1023102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2561109" y="279698"/>
            <a:ext cx="1512168" cy="253916"/>
            <a:chOff x="3779912" y="279698"/>
            <a:chExt cx="1512168" cy="253916"/>
          </a:xfrm>
        </p:grpSpPr>
        <p:sp>
          <p:nvSpPr>
            <p:cNvPr id="7" name="양쪽 모서리가 둥근 사각형 6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164335" y="279698"/>
            <a:ext cx="1512168" cy="253916"/>
            <a:chOff x="3779912" y="279698"/>
            <a:chExt cx="1512168" cy="253916"/>
          </a:xfrm>
        </p:grpSpPr>
        <p:sp>
          <p:nvSpPr>
            <p:cNvPr id="10" name="양쪽 모서리가 둥근 사각형 9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5767561" y="279698"/>
            <a:ext cx="1512168" cy="253916"/>
            <a:chOff x="3779912" y="279698"/>
            <a:chExt cx="1512168" cy="25391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7370787" y="279698"/>
            <a:ext cx="1512168" cy="253916"/>
            <a:chOff x="3779912" y="279698"/>
            <a:chExt cx="1512168" cy="253916"/>
          </a:xfrm>
        </p:grpSpPr>
        <p:sp>
          <p:nvSpPr>
            <p:cNvPr id="16" name="양쪽 모서리가 둥근 사각형 15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93" name="_x88831360" descr="EMB00000fb43c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980728"/>
            <a:ext cx="1636713" cy="1671638"/>
          </a:xfrm>
          <a:prstGeom prst="rect">
            <a:avLst/>
          </a:prstGeom>
          <a:noFill/>
        </p:spPr>
      </p:pic>
      <p:pic>
        <p:nvPicPr>
          <p:cNvPr id="12292" name="_x87919272" descr="EMB00000fb43c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980728"/>
            <a:ext cx="1371600" cy="1943100"/>
          </a:xfrm>
          <a:prstGeom prst="rect">
            <a:avLst/>
          </a:prstGeom>
          <a:noFill/>
        </p:spPr>
      </p:pic>
      <p:pic>
        <p:nvPicPr>
          <p:cNvPr id="12291" name="_x34105912" descr="EMB00000fb43c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836712"/>
            <a:ext cx="1946275" cy="1878012"/>
          </a:xfrm>
          <a:prstGeom prst="rect">
            <a:avLst/>
          </a:prstGeom>
          <a:noFill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971600" y="3356992"/>
            <a:ext cx="6552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울지 않는 새를 울게 하라고 한다면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오다 </a:t>
            </a:r>
            <a:r>
              <a:rPr lang="ko-KR" altLang="en-US" dirty="0" err="1" smtClean="0"/>
              <a:t>노부나가는</a:t>
            </a:r>
            <a:r>
              <a:rPr lang="ko-KR" altLang="en-US" dirty="0" smtClean="0"/>
              <a:t> 새에게 울라고 명령을 한 다음 그래도 울지 않으면 그 자리에서 칼로 목을 베어버리고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도요토미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히데요시는</a:t>
            </a:r>
            <a:r>
              <a:rPr lang="ko-KR" altLang="en-US" dirty="0" smtClean="0"/>
              <a:t> 온갖 방법을 써서 울도록 만들고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도쿠가와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이에야스는</a:t>
            </a:r>
            <a:r>
              <a:rPr lang="ko-KR" altLang="en-US" dirty="0" smtClean="0"/>
              <a:t> 울 때까지 기다린다는 것이다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일화에서처럼 오다 노부나가는 </a:t>
            </a:r>
            <a:r>
              <a:rPr lang="ko-KR" altLang="en-US" dirty="0" err="1" smtClean="0"/>
              <a:t>불같은</a:t>
            </a:r>
            <a:r>
              <a:rPr lang="ko-KR" altLang="en-US" dirty="0" smtClean="0"/>
              <a:t> 성격으로 난마처럼 뒤엉킨 전국시대에서 통일의 가닥을 잡았다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</p:spTree>
    <p:extLst>
      <p:ext uri="{BB962C8B-B14F-4D97-AF65-F5344CB8AC3E}">
        <p14:creationId xmlns="" xmlns:p14="http://schemas.microsoft.com/office/powerpoint/2010/main" val="463025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894"/>
            <a:ext cx="9144000" cy="597710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79512" y="518944"/>
            <a:ext cx="8712968" cy="615041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" y="102483"/>
            <a:ext cx="1023102" cy="1023102"/>
          </a:xfrm>
          <a:prstGeom prst="rect">
            <a:avLst/>
          </a:prstGeom>
        </p:spPr>
      </p:pic>
      <p:grpSp>
        <p:nvGrpSpPr>
          <p:cNvPr id="5" name="그룹 5"/>
          <p:cNvGrpSpPr/>
          <p:nvPr/>
        </p:nvGrpSpPr>
        <p:grpSpPr>
          <a:xfrm>
            <a:off x="2561109" y="279698"/>
            <a:ext cx="1512168" cy="253916"/>
            <a:chOff x="3779912" y="279698"/>
            <a:chExt cx="1512168" cy="253916"/>
          </a:xfrm>
        </p:grpSpPr>
        <p:sp>
          <p:nvSpPr>
            <p:cNvPr id="7" name="양쪽 모서리가 둥근 사각형 6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6" name="그룹 8"/>
          <p:cNvGrpSpPr/>
          <p:nvPr/>
        </p:nvGrpSpPr>
        <p:grpSpPr>
          <a:xfrm>
            <a:off x="4164335" y="279698"/>
            <a:ext cx="1512168" cy="253916"/>
            <a:chOff x="3779912" y="279698"/>
            <a:chExt cx="1512168" cy="253916"/>
          </a:xfrm>
        </p:grpSpPr>
        <p:sp>
          <p:nvSpPr>
            <p:cNvPr id="10" name="양쪽 모서리가 둥근 사각형 9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9" name="그룹 11"/>
          <p:cNvGrpSpPr/>
          <p:nvPr/>
        </p:nvGrpSpPr>
        <p:grpSpPr>
          <a:xfrm>
            <a:off x="5767561" y="279698"/>
            <a:ext cx="1512168" cy="253916"/>
            <a:chOff x="3779912" y="279698"/>
            <a:chExt cx="1512168" cy="25391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12" name="그룹 14"/>
          <p:cNvGrpSpPr/>
          <p:nvPr/>
        </p:nvGrpSpPr>
        <p:grpSpPr>
          <a:xfrm>
            <a:off x="7370787" y="279698"/>
            <a:ext cx="1512168" cy="253916"/>
            <a:chOff x="3779912" y="279698"/>
            <a:chExt cx="1512168" cy="253916"/>
          </a:xfrm>
        </p:grpSpPr>
        <p:sp>
          <p:nvSpPr>
            <p:cNvPr id="16" name="양쪽 모서리가 둥근 사각형 15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6865" name="_x91029552" descr="EMB00000fb43c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96752"/>
            <a:ext cx="1636713" cy="1671638"/>
          </a:xfrm>
          <a:prstGeom prst="rect">
            <a:avLst/>
          </a:prstGeom>
          <a:noFill/>
        </p:spPr>
      </p:pic>
      <p:sp>
        <p:nvSpPr>
          <p:cNvPr id="20" name="직사각형 19"/>
          <p:cNvSpPr/>
          <p:nvPr/>
        </p:nvSpPr>
        <p:spPr>
          <a:xfrm>
            <a:off x="2411760" y="1340768"/>
            <a:ext cx="3421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1568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노부나가의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교토</a:t>
            </a:r>
            <a:r>
              <a:rPr lang="ko-KR" altLang="en-US" dirty="0" smtClean="0"/>
              <a:t> 입성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2411760" y="2060848"/>
            <a:ext cx="3421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1573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무로마치</a:t>
            </a:r>
            <a:r>
              <a:rPr lang="ko-KR" altLang="en-US" dirty="0" smtClean="0"/>
              <a:t> 막부의 멸망</a:t>
            </a:r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2483768" y="2708920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1582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노부나가의</a:t>
            </a:r>
            <a:r>
              <a:rPr lang="ko-KR" altLang="en-US" dirty="0" smtClean="0"/>
              <a:t> 죽음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히데요시의</a:t>
            </a:r>
            <a:r>
              <a:rPr lang="ko-KR" altLang="en-US" dirty="0" smtClean="0"/>
              <a:t> 전국통일</a:t>
            </a:r>
            <a:endParaRPr lang="ko-KR" altLang="en-US" dirty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6867" name="_x93817024" descr="EMB00000fb43c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1008"/>
            <a:ext cx="4503738" cy="198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3025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894"/>
            <a:ext cx="9144000" cy="597710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79512" y="518944"/>
            <a:ext cx="8712968" cy="615041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" y="102483"/>
            <a:ext cx="1023102" cy="1023102"/>
          </a:xfrm>
          <a:prstGeom prst="rect">
            <a:avLst/>
          </a:prstGeom>
        </p:spPr>
      </p:pic>
      <p:grpSp>
        <p:nvGrpSpPr>
          <p:cNvPr id="5" name="그룹 5"/>
          <p:cNvGrpSpPr/>
          <p:nvPr/>
        </p:nvGrpSpPr>
        <p:grpSpPr>
          <a:xfrm>
            <a:off x="2561109" y="279698"/>
            <a:ext cx="1512168" cy="253916"/>
            <a:chOff x="3779912" y="279698"/>
            <a:chExt cx="1512168" cy="253916"/>
          </a:xfrm>
        </p:grpSpPr>
        <p:sp>
          <p:nvSpPr>
            <p:cNvPr id="7" name="양쪽 모서리가 둥근 사각형 6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6" name="그룹 8"/>
          <p:cNvGrpSpPr/>
          <p:nvPr/>
        </p:nvGrpSpPr>
        <p:grpSpPr>
          <a:xfrm>
            <a:off x="4164335" y="279698"/>
            <a:ext cx="1512168" cy="253916"/>
            <a:chOff x="3779912" y="279698"/>
            <a:chExt cx="1512168" cy="253916"/>
          </a:xfrm>
        </p:grpSpPr>
        <p:sp>
          <p:nvSpPr>
            <p:cNvPr id="10" name="양쪽 모서리가 둥근 사각형 9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9" name="그룹 11"/>
          <p:cNvGrpSpPr/>
          <p:nvPr/>
        </p:nvGrpSpPr>
        <p:grpSpPr>
          <a:xfrm>
            <a:off x="5767561" y="279698"/>
            <a:ext cx="1512168" cy="253916"/>
            <a:chOff x="3779912" y="279698"/>
            <a:chExt cx="1512168" cy="25391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12" name="그룹 14"/>
          <p:cNvGrpSpPr/>
          <p:nvPr/>
        </p:nvGrpSpPr>
        <p:grpSpPr>
          <a:xfrm>
            <a:off x="7370787" y="279698"/>
            <a:ext cx="1512168" cy="253916"/>
            <a:chOff x="3779912" y="279698"/>
            <a:chExt cx="1512168" cy="253916"/>
          </a:xfrm>
        </p:grpSpPr>
        <p:sp>
          <p:nvSpPr>
            <p:cNvPr id="16" name="양쪽 모서리가 둥근 사각형 15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5841" name="_x89403768" descr="EMB00000fb43c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124744"/>
            <a:ext cx="1371600" cy="1943100"/>
          </a:xfrm>
          <a:prstGeom prst="rect">
            <a:avLst/>
          </a:prstGeom>
          <a:noFill/>
        </p:spPr>
      </p:pic>
      <p:sp>
        <p:nvSpPr>
          <p:cNvPr id="20" name="직사각형 19"/>
          <p:cNvSpPr/>
          <p:nvPr/>
        </p:nvSpPr>
        <p:spPr>
          <a:xfrm>
            <a:off x="2699792" y="1268760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1584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이에야스와의</a:t>
            </a:r>
            <a:r>
              <a:rPr lang="ko-KR" altLang="en-US" dirty="0" smtClean="0"/>
              <a:t> 화해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2339752" y="1988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/>
              <a:t>1590</a:t>
            </a:r>
            <a:r>
              <a:rPr lang="ko-KR" altLang="en-US" dirty="0" smtClean="0"/>
              <a:t>년대 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분로쿠의</a:t>
            </a:r>
            <a:r>
              <a:rPr lang="ko-KR" altLang="en-US" dirty="0" smtClean="0"/>
              <a:t> 역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게이초의</a:t>
            </a:r>
            <a:r>
              <a:rPr lang="ko-KR" altLang="en-US" dirty="0" smtClean="0"/>
              <a:t> 역 </a:t>
            </a:r>
            <a:r>
              <a:rPr lang="en-US" altLang="ko-KR" dirty="0" smtClean="0"/>
              <a:t>(</a:t>
            </a:r>
            <a:r>
              <a:rPr lang="ko-KR" altLang="en-US" dirty="0" smtClean="0"/>
              <a:t>임진왜란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5843" name="_x89743320" descr="EMB00000fb43c9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717032"/>
            <a:ext cx="2574925" cy="1233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3025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971600" y="3846114"/>
            <a:ext cx="2067588" cy="1018854"/>
          </a:xfrm>
          <a:prstGeom prst="rect">
            <a:avLst/>
          </a:prstGeom>
          <a:solidFill>
            <a:srgbClr val="0151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36512" y="6477000"/>
            <a:ext cx="9180512" cy="405928"/>
          </a:xfrm>
          <a:prstGeom prst="rect">
            <a:avLst/>
          </a:prstGeom>
          <a:solidFill>
            <a:srgbClr val="0151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651139" y="6629310"/>
            <a:ext cx="24929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ln w="3175">
                  <a:solidFill>
                    <a:prstClr val="black">
                      <a:lumMod val="95000"/>
                      <a:lumOff val="5000"/>
                      <a:alpha val="0"/>
                    </a:prstClr>
                  </a:solidFill>
                </a:ln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</a:rPr>
              <a:t>VIP   - Valuable Information Presenter </a:t>
            </a:r>
            <a:endParaRPr lang="en-US" altLang="ko-KR" sz="1050" dirty="0">
              <a:ln w="3175">
                <a:solidFill>
                  <a:prstClr val="black">
                    <a:lumMod val="95000"/>
                    <a:lumOff val="5000"/>
                    <a:alpha val="0"/>
                  </a:prstClr>
                </a:solidFill>
              </a:ln>
              <a:solidFill>
                <a:schemeClr val="bg1"/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6512" y="0"/>
            <a:ext cx="9180512" cy="405928"/>
          </a:xfrm>
          <a:prstGeom prst="rect">
            <a:avLst/>
          </a:prstGeom>
          <a:solidFill>
            <a:srgbClr val="0151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825208" y="3352800"/>
            <a:ext cx="2217186" cy="1862048"/>
            <a:chOff x="1761312" y="2420888"/>
            <a:chExt cx="2217186" cy="1862048"/>
          </a:xfrm>
        </p:grpSpPr>
        <p:sp>
          <p:nvSpPr>
            <p:cNvPr id="8" name="TextBox 7"/>
            <p:cNvSpPr txBox="1"/>
            <p:nvPr/>
          </p:nvSpPr>
          <p:spPr>
            <a:xfrm>
              <a:off x="1761312" y="3210892"/>
              <a:ext cx="15568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elvetica75" pitchFamily="34" charset="0"/>
                </a:rPr>
                <a:t>Part</a:t>
              </a:r>
              <a:endParaRPr lang="ko-KR" altLang="en-US" sz="5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elvetica75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53245" y="2420888"/>
              <a:ext cx="925253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500" dirty="0">
                  <a:solidFill>
                    <a:schemeClr val="bg1"/>
                  </a:solidFill>
                  <a:latin typeface="Impact" pitchFamily="34" charset="0"/>
                </a:rPr>
                <a:t>2</a:t>
              </a:r>
              <a:endParaRPr lang="ko-KR" altLang="en-US" sz="115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51920" y="270892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에도막부와</a:t>
            </a:r>
            <a:r>
              <a:rPr lang="ko-KR" altLang="en-US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 </a:t>
            </a:r>
            <a:r>
              <a:rPr lang="ko-KR" altLang="en-US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막번체제의성립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96371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894"/>
            <a:ext cx="9144000" cy="597710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79512" y="518944"/>
            <a:ext cx="8712968" cy="615041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" y="102483"/>
            <a:ext cx="1023102" cy="1023102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2561109" y="279698"/>
            <a:ext cx="1512168" cy="253916"/>
            <a:chOff x="3779912" y="279698"/>
            <a:chExt cx="1512168" cy="253916"/>
          </a:xfrm>
        </p:grpSpPr>
        <p:sp>
          <p:nvSpPr>
            <p:cNvPr id="7" name="양쪽 모서리가 둥근 사각형 6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164335" y="279698"/>
            <a:ext cx="1512168" cy="253916"/>
            <a:chOff x="3779912" y="279698"/>
            <a:chExt cx="1512168" cy="253916"/>
          </a:xfrm>
        </p:grpSpPr>
        <p:sp>
          <p:nvSpPr>
            <p:cNvPr id="10" name="양쪽 모서리가 둥근 사각형 9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5767561" y="279698"/>
            <a:ext cx="1512168" cy="253916"/>
            <a:chOff x="3779912" y="279698"/>
            <a:chExt cx="1512168" cy="25391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7370787" y="279698"/>
            <a:ext cx="1512168" cy="253916"/>
            <a:chOff x="3779912" y="279698"/>
            <a:chExt cx="1512168" cy="253916"/>
          </a:xfrm>
        </p:grpSpPr>
        <p:sp>
          <p:nvSpPr>
            <p:cNvPr id="16" name="양쪽 모서리가 둥근 사각형 15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4096" y="279698"/>
              <a:ext cx="10038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Helvetica75" pitchFamily="34" charset="0"/>
                  <a:ea typeface="-윤고딕330" pitchFamily="18" charset="-127"/>
                </a:rPr>
                <a:t>Presentation</a:t>
              </a:r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3793" name="_x93849616" descr="EMB00000fb43ca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785926"/>
            <a:ext cx="6139934" cy="2786082"/>
          </a:xfrm>
          <a:prstGeom prst="rect">
            <a:avLst/>
          </a:prstGeom>
          <a:noFill/>
        </p:spPr>
      </p:pic>
      <p:sp>
        <p:nvSpPr>
          <p:cNvPr id="19" name="직사각형 18"/>
          <p:cNvSpPr/>
          <p:nvPr/>
        </p:nvSpPr>
        <p:spPr>
          <a:xfrm>
            <a:off x="285720" y="1500174"/>
            <a:ext cx="8143932" cy="4000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err="1" smtClean="0"/>
              <a:t>세키가하라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關ケ原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전투와 에도 막부의 성립</a:t>
            </a:r>
            <a:endParaRPr lang="ko-KR" altLang="en-US" dirty="0" smtClean="0"/>
          </a:p>
          <a:p>
            <a:r>
              <a:rPr lang="ko-KR" altLang="en-US" dirty="0" err="1" smtClean="0"/>
              <a:t>도요토미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히데요시의</a:t>
            </a:r>
            <a:r>
              <a:rPr lang="ko-KR" altLang="en-US" dirty="0" smtClean="0"/>
              <a:t> 뒤를 이어 일본을 장악한 것은 </a:t>
            </a:r>
            <a:r>
              <a:rPr lang="ko-KR" altLang="en-US" dirty="0" err="1" smtClean="0"/>
              <a:t>도쿠가와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이에야스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德川家康</a:t>
            </a:r>
            <a:r>
              <a:rPr lang="en-US" altLang="ko-KR" dirty="0" smtClean="0"/>
              <a:t>)</a:t>
            </a:r>
            <a:r>
              <a:rPr lang="ko-KR" altLang="en-US" dirty="0" smtClean="0"/>
              <a:t>였다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이에야스는</a:t>
            </a:r>
            <a:r>
              <a:rPr lang="ko-KR" altLang="en-US" dirty="0" smtClean="0"/>
              <a:t> 오다 </a:t>
            </a:r>
            <a:r>
              <a:rPr lang="ko-KR" altLang="en-US" dirty="0" err="1" smtClean="0"/>
              <a:t>노부나가와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도요토미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히데요시에</a:t>
            </a:r>
            <a:r>
              <a:rPr lang="ko-KR" altLang="en-US" dirty="0" smtClean="0"/>
              <a:t> 협력하여 자신의 세력 기반을 다져 나갔으며</a:t>
            </a:r>
            <a:r>
              <a:rPr lang="en-US" altLang="ko-KR" dirty="0" smtClean="0"/>
              <a:t>, 1590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호조씨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北條氏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멸망 후에는 관동 지역으로 옮겨 </a:t>
            </a:r>
            <a:r>
              <a:rPr lang="en-US" altLang="ko-KR" dirty="0" smtClean="0"/>
              <a:t>250</a:t>
            </a:r>
            <a:r>
              <a:rPr lang="ko-KR" altLang="en-US" dirty="0" smtClean="0"/>
              <a:t>만 석의 영지를 지배했다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히데요시의</a:t>
            </a:r>
            <a:r>
              <a:rPr lang="ko-KR" altLang="en-US" dirty="0" smtClean="0"/>
              <a:t> 조선 침략 때에는 병사들을 </a:t>
            </a:r>
            <a:r>
              <a:rPr lang="ko-KR" altLang="en-US" dirty="0" err="1" smtClean="0"/>
              <a:t>출군시키지</a:t>
            </a:r>
            <a:r>
              <a:rPr lang="ko-KR" altLang="en-US" dirty="0" smtClean="0"/>
              <a:t> 않았기 때문에 힘을 키울 수 있었고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히데요시의</a:t>
            </a:r>
            <a:r>
              <a:rPr lang="ko-KR" altLang="en-US" dirty="0" smtClean="0"/>
              <a:t> 사후에는 오대로</a:t>
            </a:r>
            <a:r>
              <a:rPr lang="en-US" altLang="ko-KR" dirty="0" smtClean="0"/>
              <a:t>(</a:t>
            </a:r>
            <a:r>
              <a:rPr lang="ko-KR" altLang="en-US" dirty="0" smtClean="0"/>
              <a:t>五大老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선두로서 제대명의 대립을 이용하여 후시미성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伏見城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거점으로 정권을 장악해 나갔다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그러나 </a:t>
            </a:r>
            <a:r>
              <a:rPr lang="ko-KR" altLang="en-US" dirty="0" err="1" smtClean="0"/>
              <a:t>히데요시</a:t>
            </a:r>
            <a:r>
              <a:rPr lang="ko-KR" altLang="en-US" dirty="0" smtClean="0"/>
              <a:t> 정권을 지켜 왔던 </a:t>
            </a:r>
            <a:r>
              <a:rPr lang="ko-KR" altLang="en-US" dirty="0" err="1" smtClean="0"/>
              <a:t>오봉행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五奉行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한 명이었던 이시다 미쓰나리</a:t>
            </a:r>
            <a:r>
              <a:rPr lang="en-US" altLang="ko-KR" dirty="0" smtClean="0"/>
              <a:t>(</a:t>
            </a:r>
            <a:r>
              <a:rPr lang="ko-KR" altLang="en-US" dirty="0" smtClean="0"/>
              <a:t>石田三成</a:t>
            </a:r>
            <a:r>
              <a:rPr lang="en-US" altLang="ko-KR" dirty="0" smtClean="0"/>
              <a:t>)</a:t>
            </a:r>
            <a:r>
              <a:rPr lang="ko-KR" altLang="en-US" dirty="0" smtClean="0"/>
              <a:t>와 대립하게 되었고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미쓰나리는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이에야스를</a:t>
            </a:r>
            <a:r>
              <a:rPr lang="ko-KR" altLang="en-US" dirty="0" smtClean="0"/>
              <a:t> 제거하기 위해 </a:t>
            </a:r>
            <a:r>
              <a:rPr lang="ko-KR" altLang="en-US" dirty="0" err="1" smtClean="0"/>
              <a:t>고니시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유키나가</a:t>
            </a:r>
            <a:r>
              <a:rPr lang="en-US" altLang="ko-KR" dirty="0" smtClean="0"/>
              <a:t>(</a:t>
            </a:r>
            <a:r>
              <a:rPr lang="ko-KR" altLang="en-US" dirty="0" smtClean="0"/>
              <a:t>小西行長</a:t>
            </a:r>
            <a:r>
              <a:rPr lang="en-US" altLang="ko-KR" dirty="0" smtClean="0"/>
              <a:t>)·</a:t>
            </a:r>
            <a:r>
              <a:rPr lang="ko-KR" altLang="en-US" dirty="0" smtClean="0"/>
              <a:t>모리 </a:t>
            </a:r>
            <a:r>
              <a:rPr lang="ko-KR" altLang="en-US" dirty="0" err="1" smtClean="0"/>
              <a:t>테루토모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毛利輝元</a:t>
            </a:r>
            <a:r>
              <a:rPr lang="en-US" altLang="ko-KR" dirty="0" smtClean="0"/>
              <a:t>) </a:t>
            </a:r>
            <a:r>
              <a:rPr lang="ko-KR" altLang="en-US" dirty="0" smtClean="0"/>
              <a:t>등과 결탁하여 군사를 일으켰다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이에야스측</a:t>
            </a:r>
            <a:r>
              <a:rPr lang="en-US" altLang="ko-KR" dirty="0" smtClean="0"/>
              <a:t>(</a:t>
            </a:r>
            <a:r>
              <a:rPr lang="ko-KR" altLang="en-US" dirty="0" smtClean="0"/>
              <a:t>東軍</a:t>
            </a:r>
            <a:r>
              <a:rPr lang="en-US" altLang="ko-KR" dirty="0" smtClean="0"/>
              <a:t>)</a:t>
            </a:r>
            <a:r>
              <a:rPr lang="ko-KR" altLang="en-US" dirty="0" smtClean="0"/>
              <a:t>과 이시나리측</a:t>
            </a:r>
            <a:r>
              <a:rPr lang="en-US" altLang="ko-KR" dirty="0" smtClean="0"/>
              <a:t>(</a:t>
            </a:r>
            <a:r>
              <a:rPr lang="ko-KR" altLang="en-US" dirty="0" smtClean="0"/>
              <a:t>西軍</a:t>
            </a:r>
            <a:r>
              <a:rPr lang="en-US" altLang="ko-KR" dirty="0" smtClean="0"/>
              <a:t>)</a:t>
            </a:r>
            <a:r>
              <a:rPr lang="ko-KR" altLang="en-US" dirty="0" smtClean="0"/>
              <a:t>은 미노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美濃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세키가하라</a:t>
            </a:r>
            <a:r>
              <a:rPr lang="en-US" altLang="ko-KR" dirty="0" smtClean="0"/>
              <a:t>(</a:t>
            </a:r>
            <a:r>
              <a:rPr lang="ko-KR" altLang="en-US" dirty="0" smtClean="0"/>
              <a:t>關ケ原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에서 격돌하였으나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결국 </a:t>
            </a:r>
            <a:r>
              <a:rPr lang="ko-KR" altLang="en-US" dirty="0" err="1" smtClean="0"/>
              <a:t>이에야스의</a:t>
            </a:r>
            <a:r>
              <a:rPr lang="ko-KR" altLang="en-US" dirty="0" smtClean="0"/>
              <a:t> 동군이 승리를 거두게 되는데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이것이 바로 </a:t>
            </a:r>
            <a:r>
              <a:rPr lang="ko-KR" altLang="en-US" dirty="0" err="1" smtClean="0"/>
              <a:t>세키가하라</a:t>
            </a:r>
            <a:r>
              <a:rPr lang="en-US" altLang="ko-KR" dirty="0" smtClean="0"/>
              <a:t>(</a:t>
            </a:r>
            <a:r>
              <a:rPr lang="ko-KR" altLang="en-US" dirty="0" smtClean="0"/>
              <a:t>關ケ原</a:t>
            </a:r>
            <a:r>
              <a:rPr lang="en-US" altLang="ko-KR" dirty="0" smtClean="0"/>
              <a:t>) </a:t>
            </a:r>
            <a:r>
              <a:rPr lang="ko-KR" altLang="en-US" dirty="0" smtClean="0"/>
              <a:t>전투이다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63025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2938</Words>
  <Application>Microsoft Office PowerPoint</Application>
  <PresentationFormat>화면 슬라이드 쇼(4:3)</PresentationFormat>
  <Paragraphs>257</Paragraphs>
  <Slides>29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JongOh-Kim</dc:creator>
  <cp:lastModifiedBy>인문대</cp:lastModifiedBy>
  <cp:revision>27</cp:revision>
  <dcterms:created xsi:type="dcterms:W3CDTF">2013-03-18T03:26:22Z</dcterms:created>
  <dcterms:modified xsi:type="dcterms:W3CDTF">2013-09-26T07:31:33Z</dcterms:modified>
</cp:coreProperties>
</file>