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81" r:id="rId9"/>
    <p:sldId id="282" r:id="rId10"/>
    <p:sldId id="283" r:id="rId11"/>
    <p:sldId id="261" r:id="rId12"/>
    <p:sldId id="262" r:id="rId13"/>
    <p:sldId id="263" r:id="rId14"/>
    <p:sldId id="264" r:id="rId15"/>
    <p:sldId id="284" r:id="rId16"/>
    <p:sldId id="267" r:id="rId17"/>
    <p:sldId id="268" r:id="rId18"/>
    <p:sldId id="269" r:id="rId19"/>
    <p:sldId id="270" r:id="rId20"/>
    <p:sldId id="275" r:id="rId21"/>
    <p:sldId id="276" r:id="rId22"/>
    <p:sldId id="277" r:id="rId23"/>
    <p:sldId id="285" r:id="rId24"/>
    <p:sldId id="272" r:id="rId25"/>
    <p:sldId id="278" r:id="rId26"/>
    <p:sldId id="273" r:id="rId27"/>
    <p:sldId id="286" r:id="rId28"/>
    <p:sldId id="288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47" autoAdjust="0"/>
    <p:restoredTop sz="94660"/>
  </p:normalViewPr>
  <p:slideViewPr>
    <p:cSldViewPr>
      <p:cViewPr varScale="1">
        <p:scale>
          <a:sx n="71" d="100"/>
          <a:sy n="7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오타쿠의</a:t>
            </a:r>
            <a:r>
              <a:rPr lang="ko-KR" altLang="en-US" dirty="0" smtClean="0"/>
              <a:t> 문화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752600"/>
          </a:xfrm>
        </p:spPr>
        <p:txBody>
          <a:bodyPr/>
          <a:lstStyle/>
          <a:p>
            <a:r>
              <a:rPr lang="en-US" altLang="ko-KR" sz="2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조</a:t>
            </a:r>
            <a:endParaRPr lang="en-US" altLang="ko-KR" sz="2500" dirty="0" smtClean="0">
              <a:ln>
                <a:solidFill>
                  <a:schemeClr val="accent1">
                    <a:lumMod val="5000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전민규</a:t>
            </a:r>
            <a:r>
              <a:rPr lang="en-US" altLang="ko-KR" sz="2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한동규</a:t>
            </a:r>
            <a:r>
              <a:rPr lang="en-US" altLang="ko-KR" sz="2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손영민</a:t>
            </a:r>
            <a:r>
              <a:rPr lang="en-US" altLang="ko-KR" sz="2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김기탁</a:t>
            </a:r>
            <a:r>
              <a:rPr lang="en-US" altLang="ko-KR" sz="2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HY견고딕" pitchFamily="18" charset="-127"/>
                <a:ea typeface="HY견고딕" pitchFamily="18" charset="-127"/>
              </a:rPr>
              <a:t>최승민</a:t>
            </a:r>
          </a:p>
          <a:p>
            <a:endParaRPr lang="ko-KR" altLang="en-US" dirty="0">
              <a:ln>
                <a:solidFill>
                  <a:schemeClr val="accent1">
                    <a:lumMod val="50000"/>
                  </a:schemeClr>
                </a:solidFill>
              </a:ln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시대적 변천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쇼와 </a:t>
            </a:r>
            <a:r>
              <a:rPr lang="en-US" altLang="ko-KR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50</a:t>
            </a:r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년대의 애니메이션 붐</a:t>
            </a:r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버블경기 시대 </a:t>
            </a:r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ko-KR" altLang="en-US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에반게리온과</a:t>
            </a:r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TV</a:t>
            </a:r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게임</a:t>
            </a:r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ko-KR" altLang="en-US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일반 시장화와 범람</a:t>
            </a:r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>
              <a:buNone/>
            </a:pPr>
            <a:endParaRPr lang="ko-KR" altLang="en-US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3377411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그림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234" y="2786058"/>
            <a:ext cx="362076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그림 5" descr="c0024768_4972ff22c1a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500306"/>
            <a:ext cx="2241536" cy="3174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모서리가 둥근 직사각형 7"/>
          <p:cNvSpPr/>
          <p:nvPr/>
        </p:nvSpPr>
        <p:spPr>
          <a:xfrm>
            <a:off x="285720" y="785794"/>
            <a:ext cx="8572528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쇼와 </a:t>
            </a:r>
            <a:r>
              <a:rPr lang="en-US" altLang="ko-KR" sz="2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50</a:t>
            </a:r>
            <a:r>
              <a:rPr lang="ko-KR" altLang="en-US" sz="2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년대의 애니메이션 붐 </a:t>
            </a:r>
            <a:r>
              <a:rPr lang="en-US" altLang="ko-KR" sz="2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(1970</a:t>
            </a:r>
            <a:r>
              <a:rPr lang="ko-KR" altLang="en-US" sz="2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년 후반</a:t>
            </a:r>
            <a:r>
              <a:rPr lang="en-US" altLang="ko-KR" sz="2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~1980</a:t>
            </a:r>
            <a:r>
              <a:rPr lang="ko-KR" altLang="en-US" sz="2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년 중반</a:t>
            </a:r>
            <a:r>
              <a:rPr lang="en-US" altLang="ko-KR" sz="2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)</a:t>
            </a:r>
            <a:endParaRPr lang="ko-KR" altLang="en-US" sz="250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sadragon_329018_1[548250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428868"/>
            <a:ext cx="4824059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모서리가 둥근 직사각형 7"/>
          <p:cNvSpPr/>
          <p:nvPr/>
        </p:nvSpPr>
        <p:spPr>
          <a:xfrm>
            <a:off x="214282" y="714356"/>
            <a:ext cx="8572528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버블경기 시대 </a:t>
            </a:r>
            <a:r>
              <a:rPr lang="en-US" altLang="ko-KR" sz="3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(1980</a:t>
            </a:r>
            <a:r>
              <a:rPr lang="ko-KR" altLang="en-US" sz="3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년대 말기</a:t>
            </a:r>
            <a:r>
              <a:rPr lang="en-US" altLang="ko-KR" sz="3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~1990</a:t>
            </a:r>
            <a:r>
              <a:rPr lang="ko-KR" altLang="en-US" sz="3000" dirty="0" err="1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년대초</a:t>
            </a:r>
            <a:r>
              <a:rPr lang="en-US" altLang="ko-KR" sz="3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)</a:t>
            </a:r>
            <a:endParaRPr lang="ko-KR" altLang="en-US" sz="300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571472" y="2071678"/>
            <a:ext cx="1357322" cy="45005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ko-KR" altLang="en-US" sz="2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단종된 제품에 프리미엄이 붙어도 원한다면 </a:t>
            </a:r>
            <a:r>
              <a:rPr lang="ko-KR" altLang="en-US" sz="25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오타쿠들은</a:t>
            </a:r>
            <a:r>
              <a:rPr lang="ko-KR" altLang="en-US" sz="2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5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망설임없이</a:t>
            </a:r>
            <a:r>
              <a:rPr lang="ko-KR" altLang="en-US" sz="2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 구매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2428860" y="2071678"/>
            <a:ext cx="1357322" cy="45005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ko-KR" altLang="en-US" sz="2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버블시대에도 불구하고 </a:t>
            </a:r>
            <a:r>
              <a:rPr lang="ko-KR" altLang="en-US" sz="25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컨텐츠</a:t>
            </a:r>
            <a:r>
              <a:rPr lang="ko-KR" altLang="en-US" sz="2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 비즈니스는 오히려 성장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evangelion_love2m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785926"/>
            <a:ext cx="3571900" cy="2258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그림 3" descr="2011-11-27_20.39.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214554"/>
            <a:ext cx="3108948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windows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357694"/>
            <a:ext cx="3708390" cy="231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모서리가 둥근 직사각형 5"/>
          <p:cNvSpPr/>
          <p:nvPr/>
        </p:nvSpPr>
        <p:spPr>
          <a:xfrm>
            <a:off x="285720" y="428604"/>
            <a:ext cx="8572528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dirty="0" err="1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에반게리온과</a:t>
            </a:r>
            <a:r>
              <a:rPr lang="ko-KR" altLang="en-US" sz="3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3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TV</a:t>
            </a:r>
            <a:r>
              <a:rPr lang="ko-KR" altLang="en-US" sz="3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게임 </a:t>
            </a:r>
            <a:r>
              <a:rPr lang="en-US" altLang="ko-KR" sz="3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(1990</a:t>
            </a:r>
            <a:r>
              <a:rPr lang="ko-KR" altLang="en-US" sz="3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대 후반</a:t>
            </a:r>
            <a:r>
              <a:rPr lang="en-US" altLang="ko-KR" sz="3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)</a:t>
            </a:r>
            <a:endParaRPr lang="ko-KR" altLang="en-US" sz="350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o05000375121553042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14488"/>
            <a:ext cx="2865435" cy="2149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그림 3" descr="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071942"/>
            <a:ext cx="3071834" cy="23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그림 4" descr="ORG_201209060016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72066" y="2071678"/>
            <a:ext cx="2762379" cy="414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모서리가 둥근 직사각형 5"/>
          <p:cNvSpPr/>
          <p:nvPr/>
        </p:nvSpPr>
        <p:spPr>
          <a:xfrm>
            <a:off x="285720" y="357166"/>
            <a:ext cx="8572528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일반 시장화와 범람</a:t>
            </a:r>
            <a:r>
              <a:rPr lang="en-US" altLang="ko-KR" sz="3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(2000</a:t>
            </a:r>
            <a:r>
              <a:rPr lang="ko-KR" altLang="en-US" sz="3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년대</a:t>
            </a:r>
            <a:r>
              <a:rPr lang="en-US" altLang="ko-KR" sz="3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~</a:t>
            </a:r>
            <a:r>
              <a:rPr lang="ko-KR" altLang="en-US" sz="3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현재</a:t>
            </a:r>
            <a:r>
              <a:rPr lang="en-US" altLang="ko-KR" sz="35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)</a:t>
            </a:r>
            <a:endParaRPr lang="ko-KR" altLang="en-US" sz="350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오타쿠</a:t>
            </a:r>
            <a:r>
              <a:rPr lang="ko-KR" altLang="en-US" dirty="0" smtClean="0"/>
              <a:t> 문화의 관련사례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지역부흥</a:t>
            </a:r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오타쿠</a:t>
            </a:r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 시장의 경제규모</a:t>
            </a:r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ko-KR" altLang="en-US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다양한 활동과 제작</a:t>
            </a:r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ko-KR" altLang="en-US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도쿄</a:t>
            </a:r>
            <a:r>
              <a:rPr lang="ja-JP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・</a:t>
            </a:r>
            <a:r>
              <a:rPr lang="ko-KR" altLang="en-US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사이타마</a:t>
            </a:r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 연속 유괴 살인사건</a:t>
            </a:r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아키하바라</a:t>
            </a:r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 살인사건</a:t>
            </a:r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>
              <a:buNone/>
            </a:pPr>
            <a:endParaRPr lang="ko-KR" altLang="en-US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지역부흥</a:t>
            </a:r>
            <a:endParaRPr lang="ko-KR" altLang="en-US" dirty="0"/>
          </a:p>
        </p:txBody>
      </p:sp>
      <p:pic>
        <p:nvPicPr>
          <p:cNvPr id="3" name="그림 2" descr="b0012149_4dd6530fc48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152" y="1357298"/>
            <a:ext cx="3890782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b0012149_4f6dc756321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4071942"/>
            <a:ext cx="4714908" cy="265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bf058c93-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303521"/>
            <a:ext cx="3493880" cy="262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오타쿠</a:t>
            </a:r>
            <a:r>
              <a:rPr lang="ko-KR" altLang="en-US" dirty="0" smtClean="0"/>
              <a:t> 시장의 경제규모 </a:t>
            </a:r>
            <a:endParaRPr lang="ko-KR" altLang="en-US" dirty="0"/>
          </a:p>
        </p:txBody>
      </p:sp>
      <p:pic>
        <p:nvPicPr>
          <p:cNvPr id="3" name="그림 2" descr="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3714776" cy="486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71612"/>
            <a:ext cx="3551122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다양한 활동과 제작</a:t>
            </a:r>
            <a:endParaRPr lang="ko-KR" altLang="en-US" dirty="0"/>
          </a:p>
        </p:txBody>
      </p:sp>
      <p:pic>
        <p:nvPicPr>
          <p:cNvPr id="3" name="그림 2" descr="2013-03-24 21;17;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4"/>
            <a:ext cx="3546142" cy="38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그림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571744"/>
            <a:ext cx="4387177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642926"/>
            <a:ext cx="9144000" cy="1143000"/>
          </a:xfrm>
        </p:spPr>
        <p:txBody>
          <a:bodyPr>
            <a:noAutofit/>
          </a:bodyPr>
          <a:lstStyle/>
          <a:p>
            <a:r>
              <a:rPr lang="ko-KR" altLang="en-US" sz="4000" dirty="0" smtClean="0"/>
              <a:t>도쿄 </a:t>
            </a:r>
            <a:r>
              <a:rPr lang="ja-JP" altLang="en-US" sz="4000" dirty="0" smtClean="0"/>
              <a:t>・</a:t>
            </a:r>
            <a:r>
              <a:rPr lang="ko-KR" altLang="en-US" sz="4000" dirty="0" err="1" smtClean="0"/>
              <a:t>사이타마</a:t>
            </a:r>
            <a:r>
              <a:rPr lang="ko-KR" altLang="en-US" sz="4000" dirty="0" smtClean="0"/>
              <a:t> 연속 유괴 살인사건</a:t>
            </a:r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endParaRPr lang="ko-KR" altLang="en-US" sz="4000" dirty="0"/>
          </a:p>
        </p:txBody>
      </p:sp>
      <p:pic>
        <p:nvPicPr>
          <p:cNvPr id="3" name="그림 2" descr="4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357430"/>
            <a:ext cx="3357552" cy="384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 descr="c8871d6c787dee295f50662a3546b9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428868"/>
            <a:ext cx="2928958" cy="372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오타쿠란</a:t>
            </a:r>
            <a:r>
              <a:rPr lang="ko-KR" altLang="en-US" dirty="0" smtClean="0"/>
              <a:t> 무엇인가</a:t>
            </a:r>
            <a:endParaRPr lang="ko-KR" altLang="en-US" dirty="0"/>
          </a:p>
        </p:txBody>
      </p:sp>
      <p:pic>
        <p:nvPicPr>
          <p:cNvPr id="4" name="내용 개체 틀 3" descr="오타쿠의_현재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429024"/>
            <a:ext cx="433308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IMG_48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718" y="3429000"/>
            <a:ext cx="439343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모서리가 둥근 직사각형 7"/>
          <p:cNvSpPr/>
          <p:nvPr/>
        </p:nvSpPr>
        <p:spPr>
          <a:xfrm>
            <a:off x="500034" y="1500174"/>
            <a:ext cx="8072494" cy="12858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특정 관심사에 극도로 깊이 빠져 관심사에 대한 프로는 아니지만 전문가 수준의 지식을 소유한 사람</a:t>
            </a: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name="ShockwaveFlash1" r:id="rId2" imgW="7777601" imgH="4536934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333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14422"/>
            <a:ext cx="4071966" cy="232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85491_93180.jpg_M5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142984"/>
            <a:ext cx="353693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shattered-windo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000504"/>
            <a:ext cx="3808637" cy="266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e0019531_4877f6047713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3929066"/>
            <a:ext cx="1928826" cy="251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557242" y="71414"/>
            <a:ext cx="8229600" cy="1143000"/>
          </a:xfrm>
        </p:spPr>
        <p:txBody>
          <a:bodyPr/>
          <a:lstStyle/>
          <a:p>
            <a:r>
              <a:rPr lang="ko-KR" altLang="en-US" dirty="0" err="1" smtClean="0"/>
              <a:t>아키하바라</a:t>
            </a:r>
            <a:r>
              <a:rPr lang="ko-KR" altLang="en-US" dirty="0" smtClean="0"/>
              <a:t> 살인사건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050" name="ShockwaveFlash1" r:id="rId2" imgW="6769638" imgH="381601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사람들의 인식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부정적인 인식</a:t>
            </a:r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en-US" altLang="ko-KR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긍정적인 인식</a:t>
            </a: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>
              <a:buNone/>
            </a:pPr>
            <a:endParaRPr lang="ko-KR" altLang="en-US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부정적인 인식</a:t>
            </a:r>
            <a:endParaRPr lang="ko-KR" altLang="en-US" dirty="0"/>
          </a:p>
        </p:txBody>
      </p:sp>
      <p:pic>
        <p:nvPicPr>
          <p:cNvPr id="4" name="내용 개체 틀 3" descr="오덕페이트2_whddn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7994"/>
            <a:ext cx="3500462" cy="288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010" y="3643314"/>
            <a:ext cx="497514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모서리가 둥근 직사각형 5"/>
          <p:cNvSpPr/>
          <p:nvPr/>
        </p:nvSpPr>
        <p:spPr>
          <a:xfrm>
            <a:off x="285752" y="1357298"/>
            <a:ext cx="8572528" cy="20002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ko-KR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잠재적 범죄자</a:t>
            </a:r>
            <a:endParaRPr lang="en-US" altLang="ko-K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ko-KR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제정신이 아니다</a:t>
            </a:r>
            <a:endParaRPr lang="en-US" altLang="ko-K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ko-KR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기분 나쁘다</a:t>
            </a:r>
            <a:endParaRPr lang="en-US" altLang="ko-K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074" name="ShockwaveFlash1" r:id="rId2" imgW="6914286" imgH="374483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긍정적인 인식</a:t>
            </a:r>
            <a:endParaRPr lang="ko-KR" altLang="en-US" dirty="0"/>
          </a:p>
        </p:txBody>
      </p:sp>
      <p:pic>
        <p:nvPicPr>
          <p:cNvPr id="5" name="그림 4" descr="제목_없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13" y="3143248"/>
            <a:ext cx="4199411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내용 개체 틀 11" descr="d0037980_4d1afde8333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2" y="3214686"/>
            <a:ext cx="460551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모서리가 둥근 직사각형 7"/>
          <p:cNvSpPr/>
          <p:nvPr/>
        </p:nvSpPr>
        <p:spPr>
          <a:xfrm>
            <a:off x="285752" y="1285860"/>
            <a:ext cx="8572528" cy="15716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ko-KR" alt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특정 분야 전문가로 성장 해 </a:t>
            </a:r>
            <a:r>
              <a:rPr lang="ko-KR" altLang="en-US" sz="2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컨텐츠</a:t>
            </a:r>
            <a:r>
              <a:rPr lang="ko-KR" alt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 질적 향상</a:t>
            </a:r>
            <a:endParaRPr lang="en-US" altLang="ko-KR" sz="2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ko-KR" alt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문화 발전을 위한 창의성과 독창성을 만든다</a:t>
            </a:r>
            <a:endParaRPr lang="en-US" altLang="ko-KR" sz="2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오타쿠</a:t>
            </a:r>
            <a:r>
              <a:rPr lang="ko-KR" altLang="en-US" dirty="0" smtClean="0"/>
              <a:t> 문화의 결론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609600" y="17526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궁서" pitchFamily="18" charset="-127"/>
                <a:ea typeface="HY궁서" pitchFamily="18" charset="-127"/>
                <a:cs typeface="+mn-cs"/>
              </a:rPr>
              <a:t>오타쿠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궁서" pitchFamily="18" charset="-127"/>
                <a:ea typeface="HY궁서" pitchFamily="18" charset="-127"/>
                <a:cs typeface="+mn-cs"/>
              </a:rPr>
              <a:t> 문화는 계속 발전한다</a:t>
            </a:r>
            <a:endParaRPr kumimoji="0" lang="en-US" altLang="ko-KR" sz="2800" b="0" i="0" u="none" strike="noStrike" kern="1200" cap="none" spc="0" normalizeH="0" baseline="0" noProof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궁서" pitchFamily="18" charset="-127"/>
              <a:ea typeface="HY궁서" pitchFamily="18" charset="-127"/>
              <a:cs typeface="+mn-cs"/>
            </a:endParaRPr>
          </a:p>
          <a:p>
            <a:pPr marL="548640" marR="0" lvl="0" indent="-41148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lang="en-US" altLang="ko-KR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 marL="548640" marR="0" lvl="0" indent="-41148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ko-KR" altLang="en-US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애니메이션</a:t>
            </a:r>
            <a:r>
              <a:rPr lang="en-US" altLang="ko-KR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,</a:t>
            </a:r>
            <a:r>
              <a:rPr lang="ko-KR" altLang="en-US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게임 관련으로 크게 성장</a:t>
            </a:r>
            <a:endParaRPr kumimoji="0" lang="en-US" altLang="ko-KR" sz="2800" b="0" i="0" u="none" strike="noStrike" kern="1200" cap="none" spc="0" normalizeH="0" baseline="0" noProof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궁서" pitchFamily="18" charset="-127"/>
              <a:ea typeface="HY궁서" pitchFamily="18" charset="-127"/>
              <a:cs typeface="+mn-cs"/>
            </a:endParaRPr>
          </a:p>
          <a:p>
            <a:pPr marL="548640" marR="0" lvl="0" indent="-41148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궁서" pitchFamily="18" charset="-127"/>
              <a:ea typeface="HY궁서" pitchFamily="18" charset="-127"/>
              <a:cs typeface="+mn-cs"/>
            </a:endParaRPr>
          </a:p>
          <a:p>
            <a:pPr marL="548640" marR="0" lvl="0" indent="-41148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궁서" pitchFamily="18" charset="-127"/>
                <a:ea typeface="HY궁서" pitchFamily="18" charset="-127"/>
                <a:cs typeface="+mn-cs"/>
              </a:rPr>
              <a:t>보는 관점에 따라 그들은 다르게 느껴진다</a:t>
            </a:r>
            <a:endParaRPr kumimoji="0" lang="en-US" altLang="ko-KR" sz="2800" b="0" i="0" u="none" strike="noStrike" kern="1200" cap="none" spc="0" normalizeH="0" baseline="0" noProof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궁서" pitchFamily="18" charset="-127"/>
              <a:ea typeface="HY궁서" pitchFamily="18" charset="-127"/>
              <a:cs typeface="+mn-cs"/>
            </a:endParaRPr>
          </a:p>
          <a:p>
            <a:pPr marL="548640" marR="0" lvl="0" indent="-41148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lang="en-US" altLang="ko-KR" sz="2800" dirty="0" smtClean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 marL="548640" marR="0" lvl="0" indent="-41148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궁서" pitchFamily="18" charset="-127"/>
                <a:ea typeface="HY궁서" pitchFamily="18" charset="-127"/>
                <a:cs typeface="+mn-cs"/>
              </a:rPr>
              <a:t>소수를 전체로 봐서는 안 된다</a:t>
            </a:r>
            <a:endParaRPr kumimoji="0" lang="en-US" altLang="ko-KR" sz="2800" b="0" i="0" u="none" strike="noStrike" kern="1200" cap="none" spc="0" normalizeH="0" baseline="0" noProof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궁서" pitchFamily="18" charset="-127"/>
              <a:ea typeface="HY궁서" pitchFamily="18" charset="-127"/>
              <a:cs typeface="+mn-cs"/>
            </a:endParaRPr>
          </a:p>
          <a:p>
            <a:pPr marL="548640" marR="0" lvl="0" indent="-41148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7000" dirty="0" smtClean="0"/>
              <a:t>감사합니다</a:t>
            </a:r>
            <a:endParaRPr lang="ko-KR" alt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어원과 의미</a:t>
            </a:r>
            <a:endParaRPr lang="ko-KR" altLang="en-US" dirty="0"/>
          </a:p>
        </p:txBody>
      </p:sp>
      <p:pic>
        <p:nvPicPr>
          <p:cNvPr id="4" name="내용 개체 틀 3" descr="ge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1571612"/>
            <a:ext cx="4786346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모서리가 둥근 직사각형 7"/>
          <p:cNvSpPr/>
          <p:nvPr/>
        </p:nvSpPr>
        <p:spPr>
          <a:xfrm>
            <a:off x="500034" y="1643050"/>
            <a:ext cx="1357322" cy="4286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ko-KR" altLang="en-US" sz="30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오타쿠</a:t>
            </a:r>
            <a:r>
              <a:rPr lang="en-US" altLang="ko-KR" sz="3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(</a:t>
            </a:r>
            <a:r>
              <a:rPr lang="ko-KR" altLang="en-US" sz="3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お宅</a:t>
            </a:r>
            <a:r>
              <a:rPr lang="en-US" altLang="ko-KR" sz="3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)</a:t>
            </a:r>
            <a:r>
              <a:rPr lang="ko-KR" altLang="en-US" sz="3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라 부르면서 생겨났다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2285984" y="1643050"/>
            <a:ext cx="1357322" cy="4286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ko-KR" altLang="en-US" sz="3000" dirty="0" err="1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오타쿠의</a:t>
            </a:r>
            <a:r>
              <a:rPr lang="ko-KR" altLang="en-US" sz="30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Y궁서" pitchFamily="18" charset="-127"/>
                <a:ea typeface="HY궁서" pitchFamily="18" charset="-127"/>
              </a:rPr>
              <a:t> 정확한 의미는 없다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4786314" y="2214554"/>
            <a:ext cx="4071966" cy="18573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28596" y="2143116"/>
            <a:ext cx="3857652" cy="1428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71470" y="1428736"/>
            <a:ext cx="2714644" cy="785818"/>
          </a:xfrm>
        </p:spPr>
        <p:txBody>
          <a:bodyPr>
            <a:normAutofit/>
          </a:bodyPr>
          <a:lstStyle/>
          <a:p>
            <a:r>
              <a:rPr lang="ko-KR" altLang="en-US" sz="3000" dirty="0" err="1" smtClean="0"/>
              <a:t>매니아</a:t>
            </a:r>
            <a:endParaRPr lang="ko-KR" altLang="en-US" sz="3000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구분하기 애매한 기준</a:t>
            </a:r>
            <a:endParaRPr lang="en-US" altLang="ko-KR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강도의 차이</a:t>
            </a:r>
          </a:p>
          <a:p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자신만의 세계에 빠진다는 공통점이 존재</a:t>
            </a:r>
            <a:endParaRPr lang="en-US" altLang="ko-KR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운둔형</a:t>
            </a:r>
            <a:r>
              <a:rPr lang="ko-KR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 외톨이는 타인과 관계 형성을 극히 꺼려함</a:t>
            </a:r>
            <a:endParaRPr lang="ko-KR" alt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</p:txBody>
      </p:sp>
      <p:pic>
        <p:nvPicPr>
          <p:cNvPr id="7" name="그림 6" descr="20090401092429230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071942"/>
            <a:ext cx="3786214" cy="252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물총매니아_bound_m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00504"/>
            <a:ext cx="3500462" cy="260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1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오타쿠와</a:t>
            </a:r>
            <a:r>
              <a:rPr kumimoji="0" lang="ko-KR" alt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다른 대상의 차이점</a:t>
            </a:r>
            <a:endParaRPr kumimoji="0" lang="ko-KR" alt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714876" y="1428736"/>
            <a:ext cx="2714644" cy="78581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운둔형</a:t>
            </a:r>
            <a:r>
              <a:rPr kumimoji="0" lang="ko-KR" altLang="en-US" sz="30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외톨이</a:t>
            </a:r>
            <a:endParaRPr kumimoji="0" lang="ko-KR" altLang="en-US" sz="3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오타쿠의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2428860" y="1714488"/>
            <a:ext cx="1928826" cy="19288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애니메이션</a:t>
            </a:r>
            <a:endParaRPr lang="ko-KR" alt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428860" y="4357694"/>
            <a:ext cx="1928826" cy="1928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밀리터리</a:t>
            </a:r>
            <a:endParaRPr lang="ko-KR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000628" y="1714488"/>
            <a:ext cx="1928826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컴퓨터</a:t>
            </a:r>
            <a:endParaRPr lang="ko-KR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072066" y="4357694"/>
            <a:ext cx="1928826" cy="19288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철도</a:t>
            </a:r>
            <a:endParaRPr lang="ko-KR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애니메이션 </a:t>
            </a:r>
            <a:r>
              <a:rPr lang="ko-KR" altLang="en-US" dirty="0" err="1" smtClean="0"/>
              <a:t>오타쿠</a:t>
            </a:r>
            <a:endParaRPr lang="ko-KR" altLang="en-US" dirty="0"/>
          </a:p>
        </p:txBody>
      </p:sp>
      <p:pic>
        <p:nvPicPr>
          <p:cNvPr id="4" name="내용 개체 틀 3" descr="e0024882_4d6484bb4e3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500174"/>
            <a:ext cx="3298759" cy="4708525"/>
          </a:xfrm>
        </p:spPr>
      </p:pic>
      <p:pic>
        <p:nvPicPr>
          <p:cNvPr id="6" name="그림 5" descr="e0076937_473371ae90a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729628"/>
            <a:ext cx="4291584" cy="2414016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500002" y="1357298"/>
            <a:ext cx="4214874" cy="21431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ko-KR" alt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가장 대중적인 이미지</a:t>
            </a:r>
            <a:endParaRPr lang="en-US" altLang="ko-KR" sz="2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altLang="ko-KR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2D </a:t>
            </a:r>
            <a:r>
              <a:rPr lang="ko-KR" alt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캐릭터에 열광</a:t>
            </a:r>
            <a:endParaRPr lang="en-US" altLang="ko-KR" sz="2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컴퓨터 </a:t>
            </a:r>
            <a:r>
              <a:rPr lang="ko-KR" altLang="en-US" dirty="0" err="1" smtClean="0"/>
              <a:t>오타쿠</a:t>
            </a:r>
            <a:endParaRPr lang="ko-KR" altLang="en-US" dirty="0"/>
          </a:p>
        </p:txBody>
      </p:sp>
      <p:pic>
        <p:nvPicPr>
          <p:cNvPr id="4" name="내용 개체 틀 3" descr="intel_core_i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2857496"/>
            <a:ext cx="2981325" cy="3648075"/>
          </a:xfrm>
        </p:spPr>
      </p:pic>
      <p:pic>
        <p:nvPicPr>
          <p:cNvPr id="5" name="그림 4" descr="amd_phenom_x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857496"/>
            <a:ext cx="3093495" cy="3643314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285720" y="1428736"/>
            <a:ext cx="8572528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ko-KR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잘나가는 </a:t>
            </a:r>
            <a:r>
              <a:rPr lang="ko-KR" alt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제품군이나</a:t>
            </a:r>
            <a:r>
              <a:rPr lang="ko-KR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 성능에 </a:t>
            </a:r>
            <a:r>
              <a:rPr lang="ko-KR" alt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HY궁서" pitchFamily="18" charset="-127"/>
                <a:ea typeface="HY궁서" pitchFamily="18" charset="-127"/>
              </a:rPr>
              <a:t>민감</a:t>
            </a:r>
            <a:endParaRPr lang="en-US" altLang="ko-K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HY궁서" pitchFamily="18" charset="-127"/>
              <a:ea typeface="HY궁서" pitchFamily="18" charset="-127"/>
            </a:endParaRP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밀리터리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오타쿠</a:t>
            </a:r>
            <a:endParaRPr lang="ko-KR" altLang="en-US" dirty="0"/>
          </a:p>
        </p:txBody>
      </p:sp>
      <p:pic>
        <p:nvPicPr>
          <p:cNvPr id="4" name="내용 개체 틀 3" descr="fun_1201_829407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428868"/>
            <a:ext cx="4315886" cy="3236915"/>
          </a:xfrm>
        </p:spPr>
      </p:pic>
      <p:pic>
        <p:nvPicPr>
          <p:cNvPr id="5" name="그림 4" descr="밀리덕_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714489"/>
            <a:ext cx="3500462" cy="4857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철도 </a:t>
            </a:r>
            <a:r>
              <a:rPr lang="ko-KR" altLang="en-US" dirty="0" err="1" smtClean="0"/>
              <a:t>오타쿠</a:t>
            </a:r>
            <a:endParaRPr lang="ko-KR" altLang="en-US" dirty="0"/>
          </a:p>
        </p:txBody>
      </p:sp>
      <p:pic>
        <p:nvPicPr>
          <p:cNvPr id="4" name="내용 개체 틀 3" descr="710901895a9cd3f19d7974c9a82a8f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2714620"/>
            <a:ext cx="4641059" cy="3094039"/>
          </a:xfrm>
        </p:spPr>
      </p:pic>
      <p:pic>
        <p:nvPicPr>
          <p:cNvPr id="5" name="그림 4" descr="2012-06-24_13.36.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00174"/>
            <a:ext cx="3804056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568</TotalTime>
  <Words>248</Words>
  <Application>Microsoft Office PowerPoint</Application>
  <PresentationFormat>화면 슬라이드 쇼(4:3)</PresentationFormat>
  <Paragraphs>78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광선</vt:lpstr>
      <vt:lpstr>오타쿠의 문화</vt:lpstr>
      <vt:lpstr>오타쿠란 무엇인가</vt:lpstr>
      <vt:lpstr>어원과 의미</vt:lpstr>
      <vt:lpstr>매니아</vt:lpstr>
      <vt:lpstr>오타쿠의 종류</vt:lpstr>
      <vt:lpstr>애니메이션 오타쿠</vt:lpstr>
      <vt:lpstr>컴퓨터 오타쿠</vt:lpstr>
      <vt:lpstr>밀리터리 오타쿠</vt:lpstr>
      <vt:lpstr>철도 오타쿠</vt:lpstr>
      <vt:lpstr>시대적 변천</vt:lpstr>
      <vt:lpstr>슬라이드 11</vt:lpstr>
      <vt:lpstr>슬라이드 12</vt:lpstr>
      <vt:lpstr>슬라이드 13</vt:lpstr>
      <vt:lpstr>슬라이드 14</vt:lpstr>
      <vt:lpstr>오타쿠 문화의 관련사례</vt:lpstr>
      <vt:lpstr>지역부흥</vt:lpstr>
      <vt:lpstr>오타쿠 시장의 경제규모 </vt:lpstr>
      <vt:lpstr>다양한 활동과 제작</vt:lpstr>
      <vt:lpstr>도쿄 ・사이타마 연속 유괴 살인사건 </vt:lpstr>
      <vt:lpstr>슬라이드 20</vt:lpstr>
      <vt:lpstr>아키하바라 살인사건</vt:lpstr>
      <vt:lpstr>슬라이드 22</vt:lpstr>
      <vt:lpstr>사람들의 인식</vt:lpstr>
      <vt:lpstr>부정적인 인식</vt:lpstr>
      <vt:lpstr>슬라이드 25</vt:lpstr>
      <vt:lpstr>긍정적인 인식</vt:lpstr>
      <vt:lpstr>오타쿠 문화의 결론</vt:lpstr>
      <vt:lpstr>감사합니다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오타쿠의 문화</dc:title>
  <dc:creator>Microsoft Corporation</dc:creator>
  <cp:lastModifiedBy>devil</cp:lastModifiedBy>
  <cp:revision>62</cp:revision>
  <dcterms:created xsi:type="dcterms:W3CDTF">2006-10-05T04:04:58Z</dcterms:created>
  <dcterms:modified xsi:type="dcterms:W3CDTF">2013-03-27T02:40:48Z</dcterms:modified>
</cp:coreProperties>
</file>