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85" r:id="rId19"/>
    <p:sldId id="260" r:id="rId20"/>
    <p:sldId id="261" r:id="rId21"/>
    <p:sldId id="301" r:id="rId22"/>
    <p:sldId id="273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1" r:id="rId42"/>
    <p:sldId id="320" r:id="rId4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B800"/>
    <a:srgbClr val="E9B88F"/>
    <a:srgbClr val="FFFF66"/>
    <a:srgbClr val="9F8421"/>
    <a:srgbClr val="580C39"/>
    <a:srgbClr val="000066"/>
    <a:srgbClr val="FFFFCC"/>
    <a:srgbClr val="FFFF00"/>
    <a:srgbClr val="000000"/>
    <a:srgbClr val="4221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56" autoAdjust="0"/>
    <p:restoredTop sz="99242" autoAdjust="0"/>
  </p:normalViewPr>
  <p:slideViewPr>
    <p:cSldViewPr>
      <p:cViewPr varScale="1">
        <p:scale>
          <a:sx n="73" d="100"/>
          <a:sy n="73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A366E-6974-4B69-869E-5999FDA67C8B}" type="doc">
      <dgm:prSet loTypeId="urn:microsoft.com/office/officeart/2005/8/layout/hierarchy2" loCatId="hierarchy" qsTypeId="urn:microsoft.com/office/officeart/2005/8/quickstyle/3d5" qsCatId="3D" csTypeId="urn:microsoft.com/office/officeart/2005/8/colors/accent6_5" csCatId="accent6" phldr="1"/>
      <dgm:spPr/>
      <dgm:t>
        <a:bodyPr/>
        <a:lstStyle/>
        <a:p>
          <a:pPr latinLnBrk="1"/>
          <a:endParaRPr lang="ko-KR" altLang="en-US"/>
        </a:p>
      </dgm:t>
    </dgm:pt>
    <dgm:pt modelId="{F93C6C66-66F5-4F64-A267-F284A586BF80}">
      <dgm:prSet phldrT="[텍스트]" custT="1"/>
      <dgm:spPr>
        <a:solidFill>
          <a:schemeClr val="accent2">
            <a:lumMod val="75000"/>
            <a:alpha val="80000"/>
          </a:schemeClr>
        </a:solidFill>
      </dgm:spPr>
      <dgm:t>
        <a:bodyPr/>
        <a:lstStyle/>
        <a:p>
          <a:pPr latinLnBrk="1"/>
          <a:r>
            <a:rPr lang="ko-KR" altLang="en-US" sz="7200" dirty="0" smtClean="0">
              <a:latin typeface="+mj-ea"/>
              <a:ea typeface="+mj-ea"/>
            </a:rPr>
            <a:t>정부</a:t>
          </a:r>
          <a:endParaRPr lang="ko-KR" altLang="en-US" sz="7200" dirty="0">
            <a:latin typeface="+mj-ea"/>
            <a:ea typeface="+mj-ea"/>
          </a:endParaRPr>
        </a:p>
      </dgm:t>
    </dgm:pt>
    <dgm:pt modelId="{F6C16502-EF41-4AD0-942A-6C2129A4CD15}" type="parTrans" cxnId="{4989774B-B4FA-476D-AC9F-382EF817CF4B}">
      <dgm:prSet/>
      <dgm:spPr/>
      <dgm:t>
        <a:bodyPr/>
        <a:lstStyle/>
        <a:p>
          <a:pPr latinLnBrk="1"/>
          <a:endParaRPr lang="ko-KR" altLang="en-US"/>
        </a:p>
      </dgm:t>
    </dgm:pt>
    <dgm:pt modelId="{53334A9F-CDD6-42C9-A5CB-48463DFA5742}" type="sibTrans" cxnId="{4989774B-B4FA-476D-AC9F-382EF817CF4B}">
      <dgm:prSet/>
      <dgm:spPr/>
      <dgm:t>
        <a:bodyPr/>
        <a:lstStyle/>
        <a:p>
          <a:pPr latinLnBrk="1"/>
          <a:endParaRPr lang="ko-KR" altLang="en-US"/>
        </a:p>
      </dgm:t>
    </dgm:pt>
    <dgm:pt modelId="{568FBBE8-0FB1-42F3-B9E1-B3751E66FE89}">
      <dgm:prSet phldrT="[텍스트]" custT="1"/>
      <dgm:spPr>
        <a:solidFill>
          <a:schemeClr val="accent1">
            <a:lumMod val="75000"/>
            <a:alpha val="70000"/>
          </a:schemeClr>
        </a:solidFill>
      </dgm:spPr>
      <dgm:t>
        <a:bodyPr/>
        <a:lstStyle/>
        <a:p>
          <a:pPr latinLnBrk="1"/>
          <a:r>
            <a:rPr lang="ko-KR" altLang="en-US" sz="3200" dirty="0" smtClean="0">
              <a:solidFill>
                <a:srgbClr val="FF0000"/>
              </a:solidFill>
              <a:latin typeface="+mj-ea"/>
              <a:ea typeface="+mj-ea"/>
            </a:rPr>
            <a:t>땅값 주</a:t>
          </a:r>
          <a:r>
            <a:rPr lang="ko-KR" altLang="en-US" sz="3200" b="1" dirty="0" smtClean="0">
              <a:solidFill>
                <a:srgbClr val="FF0000"/>
              </a:solidFill>
              <a:latin typeface="+mj-ea"/>
              <a:ea typeface="+mj-ea"/>
            </a:rPr>
            <a:t>가</a:t>
          </a:r>
          <a:endParaRPr lang="en-US" altLang="ko-KR" sz="3200" b="1" dirty="0" smtClean="0">
            <a:solidFill>
              <a:srgbClr val="FF0000"/>
            </a:solidFill>
            <a:latin typeface="+mj-ea"/>
            <a:ea typeface="+mj-ea"/>
          </a:endParaRPr>
        </a:p>
        <a:p>
          <a:pPr latinLnBrk="1"/>
          <a:r>
            <a:rPr lang="ko-KR" altLang="en-US" sz="3200" dirty="0" smtClean="0">
              <a:solidFill>
                <a:srgbClr val="FF0000"/>
              </a:solidFill>
              <a:latin typeface="+mj-ea"/>
              <a:ea typeface="+mj-ea"/>
            </a:rPr>
            <a:t>폭락</a:t>
          </a:r>
          <a:endParaRPr lang="ko-KR" altLang="en-US" sz="3200" dirty="0">
            <a:solidFill>
              <a:srgbClr val="FF0000"/>
            </a:solidFill>
            <a:latin typeface="+mj-ea"/>
            <a:ea typeface="+mj-ea"/>
          </a:endParaRPr>
        </a:p>
      </dgm:t>
    </dgm:pt>
    <dgm:pt modelId="{8ACF1D08-ABA8-4362-8ECE-ECC7AC56B9C4}" type="parTrans" cxnId="{861CCE7D-4082-4BBC-AE77-7E38E08899AD}">
      <dgm:prSet/>
      <dgm:spPr/>
      <dgm:t>
        <a:bodyPr/>
        <a:lstStyle/>
        <a:p>
          <a:pPr latinLnBrk="1"/>
          <a:endParaRPr lang="ko-KR" altLang="en-US"/>
        </a:p>
      </dgm:t>
    </dgm:pt>
    <dgm:pt modelId="{8CD4CE4C-CA59-4D7A-849A-B07A9D36FA97}" type="sibTrans" cxnId="{861CCE7D-4082-4BBC-AE77-7E38E08899AD}">
      <dgm:prSet/>
      <dgm:spPr/>
      <dgm:t>
        <a:bodyPr/>
        <a:lstStyle/>
        <a:p>
          <a:pPr latinLnBrk="1"/>
          <a:endParaRPr lang="ko-KR" altLang="en-US"/>
        </a:p>
      </dgm:t>
    </dgm:pt>
    <dgm:pt modelId="{2BC875F6-914A-47BF-9F26-F13A41A98ABD}">
      <dgm:prSet phldrT="[텍스트]" custT="1"/>
      <dgm:spPr>
        <a:solidFill>
          <a:schemeClr val="accent2">
            <a:lumMod val="60000"/>
            <a:lumOff val="40000"/>
            <a:alpha val="7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solidFill>
                <a:srgbClr val="FF0000"/>
              </a:solidFill>
              <a:latin typeface="+mj-ea"/>
              <a:ea typeface="+mj-ea"/>
            </a:rPr>
            <a:t>가정</a:t>
          </a:r>
          <a:r>
            <a:rPr lang="en-US" altLang="ko-KR" sz="2800" dirty="0" smtClean="0">
              <a:solidFill>
                <a:srgbClr val="FF0000"/>
              </a:solidFill>
              <a:latin typeface="+mj-ea"/>
              <a:ea typeface="+mj-ea"/>
            </a:rPr>
            <a:t>.</a:t>
          </a:r>
          <a:r>
            <a:rPr lang="ko-KR" altLang="en-US" sz="2800" dirty="0" smtClean="0">
              <a:solidFill>
                <a:srgbClr val="FF0000"/>
              </a:solidFill>
              <a:latin typeface="+mj-ea"/>
              <a:ea typeface="+mj-ea"/>
            </a:rPr>
            <a:t>은행</a:t>
          </a:r>
          <a:endParaRPr lang="en-US" altLang="ko-KR" sz="2800" dirty="0" smtClean="0">
            <a:solidFill>
              <a:srgbClr val="FF0000"/>
            </a:solidFill>
            <a:latin typeface="+mj-ea"/>
            <a:ea typeface="+mj-ea"/>
          </a:endParaRPr>
        </a:p>
        <a:p>
          <a:pPr latinLnBrk="1"/>
          <a:r>
            <a:rPr lang="ko-KR" altLang="en-US" sz="2800" dirty="0" smtClean="0">
              <a:solidFill>
                <a:srgbClr val="FF0000"/>
              </a:solidFill>
              <a:latin typeface="+mj-ea"/>
              <a:ea typeface="+mj-ea"/>
            </a:rPr>
            <a:t>파산</a:t>
          </a:r>
          <a:endParaRPr lang="ko-KR" altLang="en-US" sz="2800" dirty="0">
            <a:solidFill>
              <a:srgbClr val="FF0000"/>
            </a:solidFill>
            <a:latin typeface="+mj-ea"/>
            <a:ea typeface="+mj-ea"/>
          </a:endParaRPr>
        </a:p>
      </dgm:t>
    </dgm:pt>
    <dgm:pt modelId="{62DF897D-57A3-4D87-BB00-F4993AD67CF9}" type="parTrans" cxnId="{0C8EC253-055E-4A28-9382-88A1E706ABF9}">
      <dgm:prSet/>
      <dgm:spPr/>
      <dgm:t>
        <a:bodyPr/>
        <a:lstStyle/>
        <a:p>
          <a:pPr latinLnBrk="1"/>
          <a:endParaRPr lang="ko-KR" altLang="en-US"/>
        </a:p>
      </dgm:t>
    </dgm:pt>
    <dgm:pt modelId="{E29F708E-2BD1-4FF4-82E3-1AA8B19BB4D0}" type="sibTrans" cxnId="{0C8EC253-055E-4A28-9382-88A1E706ABF9}">
      <dgm:prSet/>
      <dgm:spPr/>
      <dgm:t>
        <a:bodyPr/>
        <a:lstStyle/>
        <a:p>
          <a:pPr latinLnBrk="1"/>
          <a:endParaRPr lang="ko-KR" altLang="en-US"/>
        </a:p>
      </dgm:t>
    </dgm:pt>
    <dgm:pt modelId="{90B25396-57A2-4E51-96A0-B84CA4DEE049}" type="pres">
      <dgm:prSet presAssocID="{2EDA366E-6974-4B69-869E-5999FDA67C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A551B1-7A14-4D7C-8879-CE2AEAD58135}" type="pres">
      <dgm:prSet presAssocID="{F93C6C66-66F5-4F64-A267-F284A586BF80}" presName="root1" presStyleCnt="0"/>
      <dgm:spPr/>
    </dgm:pt>
    <dgm:pt modelId="{8E739C83-4E68-4323-A86A-97642E01AF51}" type="pres">
      <dgm:prSet presAssocID="{F93C6C66-66F5-4F64-A267-F284A586BF80}" presName="LevelOneTextNode" presStyleLbl="node0" presStyleIdx="0" presStyleCnt="1" custLinFactNeighborX="-60374" custLinFactNeighborY="2114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891E7D-20B5-4AE0-BD34-02062756B636}" type="pres">
      <dgm:prSet presAssocID="{F93C6C66-66F5-4F64-A267-F284A586BF80}" presName="level2hierChild" presStyleCnt="0"/>
      <dgm:spPr/>
    </dgm:pt>
    <dgm:pt modelId="{31B6E883-2F64-41F7-AE95-47A4ED3E55C9}" type="pres">
      <dgm:prSet presAssocID="{8ACF1D08-ABA8-4362-8ECE-ECC7AC56B9C4}" presName="conn2-1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277A1EA-0939-472F-A548-A00F30C0EFB3}" type="pres">
      <dgm:prSet presAssocID="{8ACF1D08-ABA8-4362-8ECE-ECC7AC56B9C4}" presName="connTx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DC00A41-CA63-4811-8C4F-1030370748AF}" type="pres">
      <dgm:prSet presAssocID="{568FBBE8-0FB1-42F3-B9E1-B3751E66FE89}" presName="root2" presStyleCnt="0"/>
      <dgm:spPr/>
    </dgm:pt>
    <dgm:pt modelId="{FC9C0A00-4FAB-41E5-BC37-744FD363ABFE}" type="pres">
      <dgm:prSet presAssocID="{568FBBE8-0FB1-42F3-B9E1-B3751E66FE89}" presName="LevelTwoTextNode" presStyleLbl="node2" presStyleIdx="0" presStyleCnt="2" custLinFactNeighborX="35740" custLinFactNeighborY="-3154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C996EB-3E8A-451B-AD39-958372E35680}" type="pres">
      <dgm:prSet presAssocID="{568FBBE8-0FB1-42F3-B9E1-B3751E66FE89}" presName="level3hierChild" presStyleCnt="0"/>
      <dgm:spPr/>
    </dgm:pt>
    <dgm:pt modelId="{7BF3437F-6035-4BAE-A990-517778E012E3}" type="pres">
      <dgm:prSet presAssocID="{62DF897D-57A3-4D87-BB00-F4993AD67CF9}" presName="conn2-1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C954489-FA9B-4F11-9D7A-4D3BBB9D880C}" type="pres">
      <dgm:prSet presAssocID="{62DF897D-57A3-4D87-BB00-F4993AD67CF9}" presName="connTx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F4CBBB2-1E26-4CE1-BEC5-0E306904ECC5}" type="pres">
      <dgm:prSet presAssocID="{2BC875F6-914A-47BF-9F26-F13A41A98ABD}" presName="root2" presStyleCnt="0"/>
      <dgm:spPr/>
    </dgm:pt>
    <dgm:pt modelId="{C35B7798-03A4-4CC2-94BB-D430F9D41C5E}" type="pres">
      <dgm:prSet presAssocID="{2BC875F6-914A-47BF-9F26-F13A41A98ABD}" presName="LevelTwoTextNode" presStyleLbl="node2" presStyleIdx="1" presStyleCnt="2" custLinFactNeighborX="21423" custLinFactNeighborY="183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87CF52-4BB9-4BAF-B6B2-EE68D9FA7392}" type="pres">
      <dgm:prSet presAssocID="{2BC875F6-914A-47BF-9F26-F13A41A98ABD}" presName="level3hierChild" presStyleCnt="0"/>
      <dgm:spPr/>
    </dgm:pt>
  </dgm:ptLst>
  <dgm:cxnLst>
    <dgm:cxn modelId="{9DB762EA-BC6E-44A4-A31D-6840BE636941}" type="presOf" srcId="{F93C6C66-66F5-4F64-A267-F284A586BF80}" destId="{8E739C83-4E68-4323-A86A-97642E01AF51}" srcOrd="0" destOrd="0" presId="urn:microsoft.com/office/officeart/2005/8/layout/hierarchy2"/>
    <dgm:cxn modelId="{F80FA51D-8EDD-4EE9-A7A5-5EE7B97EDADD}" type="presOf" srcId="{8ACF1D08-ABA8-4362-8ECE-ECC7AC56B9C4}" destId="{31B6E883-2F64-41F7-AE95-47A4ED3E55C9}" srcOrd="0" destOrd="0" presId="urn:microsoft.com/office/officeart/2005/8/layout/hierarchy2"/>
    <dgm:cxn modelId="{0C8EC253-055E-4A28-9382-88A1E706ABF9}" srcId="{F93C6C66-66F5-4F64-A267-F284A586BF80}" destId="{2BC875F6-914A-47BF-9F26-F13A41A98ABD}" srcOrd="1" destOrd="0" parTransId="{62DF897D-57A3-4D87-BB00-F4993AD67CF9}" sibTransId="{E29F708E-2BD1-4FF4-82E3-1AA8B19BB4D0}"/>
    <dgm:cxn modelId="{F37B7954-DB57-4EB0-A5A8-889B6DA487EE}" type="presOf" srcId="{8ACF1D08-ABA8-4362-8ECE-ECC7AC56B9C4}" destId="{6277A1EA-0939-472F-A548-A00F30C0EFB3}" srcOrd="1" destOrd="0" presId="urn:microsoft.com/office/officeart/2005/8/layout/hierarchy2"/>
    <dgm:cxn modelId="{4989774B-B4FA-476D-AC9F-382EF817CF4B}" srcId="{2EDA366E-6974-4B69-869E-5999FDA67C8B}" destId="{F93C6C66-66F5-4F64-A267-F284A586BF80}" srcOrd="0" destOrd="0" parTransId="{F6C16502-EF41-4AD0-942A-6C2129A4CD15}" sibTransId="{53334A9F-CDD6-42C9-A5CB-48463DFA5742}"/>
    <dgm:cxn modelId="{51D873FB-AA80-44B2-AA7E-14370AFE0079}" type="presOf" srcId="{2EDA366E-6974-4B69-869E-5999FDA67C8B}" destId="{90B25396-57A2-4E51-96A0-B84CA4DEE049}" srcOrd="0" destOrd="0" presId="urn:microsoft.com/office/officeart/2005/8/layout/hierarchy2"/>
    <dgm:cxn modelId="{E068C3A4-5653-4F06-9AFB-C3D51F191324}" type="presOf" srcId="{62DF897D-57A3-4D87-BB00-F4993AD67CF9}" destId="{5C954489-FA9B-4F11-9D7A-4D3BBB9D880C}" srcOrd="1" destOrd="0" presId="urn:microsoft.com/office/officeart/2005/8/layout/hierarchy2"/>
    <dgm:cxn modelId="{FC674DDE-D8FB-4772-A1FE-B0A4892839C8}" type="presOf" srcId="{62DF897D-57A3-4D87-BB00-F4993AD67CF9}" destId="{7BF3437F-6035-4BAE-A990-517778E012E3}" srcOrd="0" destOrd="0" presId="urn:microsoft.com/office/officeart/2005/8/layout/hierarchy2"/>
    <dgm:cxn modelId="{6FBD654E-2E28-4263-897D-3E31D20A0477}" type="presOf" srcId="{568FBBE8-0FB1-42F3-B9E1-B3751E66FE89}" destId="{FC9C0A00-4FAB-41E5-BC37-744FD363ABFE}" srcOrd="0" destOrd="0" presId="urn:microsoft.com/office/officeart/2005/8/layout/hierarchy2"/>
    <dgm:cxn modelId="{861CCE7D-4082-4BBC-AE77-7E38E08899AD}" srcId="{F93C6C66-66F5-4F64-A267-F284A586BF80}" destId="{568FBBE8-0FB1-42F3-B9E1-B3751E66FE89}" srcOrd="0" destOrd="0" parTransId="{8ACF1D08-ABA8-4362-8ECE-ECC7AC56B9C4}" sibTransId="{8CD4CE4C-CA59-4D7A-849A-B07A9D36FA97}"/>
    <dgm:cxn modelId="{817E9644-B7DC-4EFF-A73A-BDE9C82F19B7}" type="presOf" srcId="{2BC875F6-914A-47BF-9F26-F13A41A98ABD}" destId="{C35B7798-03A4-4CC2-94BB-D430F9D41C5E}" srcOrd="0" destOrd="0" presId="urn:microsoft.com/office/officeart/2005/8/layout/hierarchy2"/>
    <dgm:cxn modelId="{DC9AF56B-B357-48FB-9F55-76AA99EA3B6A}" type="presParOf" srcId="{90B25396-57A2-4E51-96A0-B84CA4DEE049}" destId="{06A551B1-7A14-4D7C-8879-CE2AEAD58135}" srcOrd="0" destOrd="0" presId="urn:microsoft.com/office/officeart/2005/8/layout/hierarchy2"/>
    <dgm:cxn modelId="{30C88342-6322-49C1-B156-FB564272B38C}" type="presParOf" srcId="{06A551B1-7A14-4D7C-8879-CE2AEAD58135}" destId="{8E739C83-4E68-4323-A86A-97642E01AF51}" srcOrd="0" destOrd="0" presId="urn:microsoft.com/office/officeart/2005/8/layout/hierarchy2"/>
    <dgm:cxn modelId="{61CB8527-4BC6-4A0B-9CA5-7A7B7EA2074B}" type="presParOf" srcId="{06A551B1-7A14-4D7C-8879-CE2AEAD58135}" destId="{97891E7D-20B5-4AE0-BD34-02062756B636}" srcOrd="1" destOrd="0" presId="urn:microsoft.com/office/officeart/2005/8/layout/hierarchy2"/>
    <dgm:cxn modelId="{AE9510B7-E9ED-44A2-A3CB-573DA53CAEB5}" type="presParOf" srcId="{97891E7D-20B5-4AE0-BD34-02062756B636}" destId="{31B6E883-2F64-41F7-AE95-47A4ED3E55C9}" srcOrd="0" destOrd="0" presId="urn:microsoft.com/office/officeart/2005/8/layout/hierarchy2"/>
    <dgm:cxn modelId="{6297142E-CF19-480B-8E11-6075EFAC0230}" type="presParOf" srcId="{31B6E883-2F64-41F7-AE95-47A4ED3E55C9}" destId="{6277A1EA-0939-472F-A548-A00F30C0EFB3}" srcOrd="0" destOrd="0" presId="urn:microsoft.com/office/officeart/2005/8/layout/hierarchy2"/>
    <dgm:cxn modelId="{9189D700-1D4B-4AA5-B670-72B0BD2EC020}" type="presParOf" srcId="{97891E7D-20B5-4AE0-BD34-02062756B636}" destId="{FDC00A41-CA63-4811-8C4F-1030370748AF}" srcOrd="1" destOrd="0" presId="urn:microsoft.com/office/officeart/2005/8/layout/hierarchy2"/>
    <dgm:cxn modelId="{2422CE60-97D8-46E6-BA97-2BB9FB2ACBBA}" type="presParOf" srcId="{FDC00A41-CA63-4811-8C4F-1030370748AF}" destId="{FC9C0A00-4FAB-41E5-BC37-744FD363ABFE}" srcOrd="0" destOrd="0" presId="urn:microsoft.com/office/officeart/2005/8/layout/hierarchy2"/>
    <dgm:cxn modelId="{A958F69A-DB59-4D46-B1D3-439FA7570391}" type="presParOf" srcId="{FDC00A41-CA63-4811-8C4F-1030370748AF}" destId="{D8C996EB-3E8A-451B-AD39-958372E35680}" srcOrd="1" destOrd="0" presId="urn:microsoft.com/office/officeart/2005/8/layout/hierarchy2"/>
    <dgm:cxn modelId="{D7B7A70B-F723-4A66-BA41-4B39AB881376}" type="presParOf" srcId="{97891E7D-20B5-4AE0-BD34-02062756B636}" destId="{7BF3437F-6035-4BAE-A990-517778E012E3}" srcOrd="2" destOrd="0" presId="urn:microsoft.com/office/officeart/2005/8/layout/hierarchy2"/>
    <dgm:cxn modelId="{99328A27-3F31-45AE-89AE-ED6D5F1362D6}" type="presParOf" srcId="{7BF3437F-6035-4BAE-A990-517778E012E3}" destId="{5C954489-FA9B-4F11-9D7A-4D3BBB9D880C}" srcOrd="0" destOrd="0" presId="urn:microsoft.com/office/officeart/2005/8/layout/hierarchy2"/>
    <dgm:cxn modelId="{A69C2BBA-BC6D-42ED-A80F-3FEC4DE9A153}" type="presParOf" srcId="{97891E7D-20B5-4AE0-BD34-02062756B636}" destId="{9F4CBBB2-1E26-4CE1-BEC5-0E306904ECC5}" srcOrd="3" destOrd="0" presId="urn:microsoft.com/office/officeart/2005/8/layout/hierarchy2"/>
    <dgm:cxn modelId="{10AE361D-391E-4E88-8EE6-837EA2AAF413}" type="presParOf" srcId="{9F4CBBB2-1E26-4CE1-BEC5-0E306904ECC5}" destId="{C35B7798-03A4-4CC2-94BB-D430F9D41C5E}" srcOrd="0" destOrd="0" presId="urn:microsoft.com/office/officeart/2005/8/layout/hierarchy2"/>
    <dgm:cxn modelId="{F854AA37-0905-4923-B53B-5B98A09B72AF}" type="presParOf" srcId="{9F4CBBB2-1E26-4CE1-BEC5-0E306904ECC5}" destId="{4787CF52-4BB9-4BAF-B6B2-EE68D9FA73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59199-C69C-43FF-BE74-D3AEB8A6872F}" type="doc">
      <dgm:prSet loTypeId="urn:microsoft.com/office/officeart/2005/8/layout/process1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pPr latinLnBrk="1"/>
          <a:endParaRPr lang="ko-KR" altLang="en-US"/>
        </a:p>
      </dgm:t>
    </dgm:pt>
    <dgm:pt modelId="{4615F79A-8D89-41C2-BBA1-767397AD7B95}">
      <dgm:prSet phldrT="[텍스트]" custT="1"/>
      <dgm:spPr>
        <a:noFill/>
        <a:ln w="50800">
          <a:solidFill>
            <a:srgbClr val="00B050"/>
          </a:solidFill>
        </a:ln>
      </dgm:spPr>
      <dgm:t>
        <a:bodyPr/>
        <a:lstStyle/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ko-KR" sz="2400" dirty="0" smtClean="0">
            <a:latin typeface="+mj-ea"/>
            <a:ea typeface="+mj-ea"/>
          </a:endParaRPr>
        </a:p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2400" dirty="0" smtClean="0">
              <a:solidFill>
                <a:schemeClr val="tx1"/>
              </a:solidFill>
              <a:latin typeface="+mj-ea"/>
              <a:ea typeface="+mj-ea"/>
            </a:rPr>
            <a:t>기업의 해결책 </a:t>
          </a:r>
          <a:endParaRPr lang="en-US" altLang="ko-KR" sz="2400" dirty="0" smtClean="0">
            <a:solidFill>
              <a:schemeClr val="tx1"/>
            </a:solidFill>
            <a:latin typeface="+mj-ea"/>
            <a:ea typeface="+mj-ea"/>
          </a:endParaRPr>
        </a:p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2400" dirty="0" smtClean="0">
              <a:solidFill>
                <a:srgbClr val="FF0000"/>
              </a:solidFill>
              <a:latin typeface="+mj-ea"/>
              <a:ea typeface="+mj-ea"/>
            </a:rPr>
            <a:t>구조조정</a:t>
          </a:r>
          <a:endParaRPr lang="en-US" altLang="ko-KR" sz="2400" dirty="0" smtClean="0">
            <a:solidFill>
              <a:srgbClr val="FF0000"/>
            </a:solidFill>
            <a:latin typeface="+mj-ea"/>
            <a:ea typeface="+mj-ea"/>
          </a:endParaRPr>
        </a:p>
        <a:p>
          <a:pPr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dirty="0" smtClean="0"/>
        </a:p>
      </dgm:t>
    </dgm:pt>
    <dgm:pt modelId="{10C3815F-CAE1-41E0-B08E-B45CBA690718}" type="parTrans" cxnId="{512CC940-8ECE-4180-AC14-2AD6FACC5524}">
      <dgm:prSet/>
      <dgm:spPr/>
      <dgm:t>
        <a:bodyPr/>
        <a:lstStyle/>
        <a:p>
          <a:pPr latinLnBrk="1"/>
          <a:endParaRPr lang="ko-KR" altLang="en-US"/>
        </a:p>
      </dgm:t>
    </dgm:pt>
    <dgm:pt modelId="{7D0A2F9A-D2E2-4FD2-9A91-035B8AA96BE8}" type="sibTrans" cxnId="{512CC940-8ECE-4180-AC14-2AD6FACC5524}">
      <dgm:prSet/>
      <dgm:spPr>
        <a:solidFill>
          <a:srgbClr val="92D050"/>
        </a:solidFill>
      </dgm:spPr>
      <dgm:t>
        <a:bodyPr/>
        <a:lstStyle/>
        <a:p>
          <a:pPr latinLnBrk="1"/>
          <a:endParaRPr lang="ko-KR" altLang="en-US"/>
        </a:p>
      </dgm:t>
    </dgm:pt>
    <dgm:pt modelId="{43468D35-5B95-42CA-902A-E37A183F1E00}">
      <dgm:prSet phldrT="[텍스트]" custT="1"/>
      <dgm:spPr>
        <a:noFill/>
        <a:ln w="50800">
          <a:solidFill>
            <a:srgbClr val="FFC000"/>
          </a:solidFill>
        </a:ln>
      </dgm:spPr>
      <dgm:t>
        <a:bodyPr/>
        <a:lstStyle/>
        <a:p>
          <a:pPr latinLnBrk="1"/>
          <a:r>
            <a:rPr lang="ko-KR" altLang="en-US" sz="2800" dirty="0" smtClean="0">
              <a:solidFill>
                <a:schemeClr val="tx1"/>
              </a:solidFill>
              <a:latin typeface="+mj-ea"/>
              <a:ea typeface="+mj-ea"/>
            </a:rPr>
            <a:t>실업자 수 </a:t>
          </a:r>
          <a:endParaRPr lang="en-US" altLang="ko-KR" sz="2800" dirty="0" smtClean="0">
            <a:solidFill>
              <a:schemeClr val="tx1"/>
            </a:solidFill>
            <a:latin typeface="+mj-ea"/>
            <a:ea typeface="+mj-ea"/>
          </a:endParaRPr>
        </a:p>
        <a:p>
          <a:pPr latinLnBrk="1"/>
          <a:r>
            <a:rPr lang="en-US" altLang="ko-KR" sz="2000" dirty="0" smtClean="0">
              <a:solidFill>
                <a:srgbClr val="FF0000"/>
              </a:solidFill>
              <a:latin typeface="+mj-ea"/>
              <a:ea typeface="+mj-ea"/>
            </a:rPr>
            <a:t>126</a:t>
          </a:r>
          <a:r>
            <a:rPr lang="ko-KR" altLang="en-US" sz="2000" dirty="0" smtClean="0">
              <a:solidFill>
                <a:srgbClr val="FF0000"/>
              </a:solidFill>
              <a:latin typeface="+mj-ea"/>
              <a:ea typeface="+mj-ea"/>
            </a:rPr>
            <a:t>만→</a:t>
          </a:r>
          <a:r>
            <a:rPr lang="en-US" altLang="ko-KR" sz="2000" dirty="0" smtClean="0">
              <a:solidFill>
                <a:srgbClr val="FF0000"/>
              </a:solidFill>
              <a:latin typeface="+mj-ea"/>
              <a:ea typeface="+mj-ea"/>
            </a:rPr>
            <a:t>350</a:t>
          </a:r>
          <a:r>
            <a:rPr lang="ko-KR" altLang="en-US" sz="2000" dirty="0" smtClean="0">
              <a:solidFill>
                <a:srgbClr val="FF0000"/>
              </a:solidFill>
              <a:latin typeface="+mj-ea"/>
              <a:ea typeface="+mj-ea"/>
            </a:rPr>
            <a:t>만</a:t>
          </a:r>
          <a:endParaRPr lang="en-US" altLang="ko-KR" sz="2000" dirty="0" smtClean="0">
            <a:solidFill>
              <a:srgbClr val="FF0000"/>
            </a:solidFill>
            <a:latin typeface="+mj-ea"/>
            <a:ea typeface="+mj-ea"/>
          </a:endParaRPr>
        </a:p>
        <a:p>
          <a:pPr latinLnBrk="1"/>
          <a:r>
            <a:rPr lang="en-US" altLang="ko-KR" sz="2800" dirty="0" smtClean="0">
              <a:solidFill>
                <a:schemeClr val="tx1"/>
              </a:solidFill>
              <a:latin typeface="+mj-ea"/>
              <a:ea typeface="+mj-ea"/>
            </a:rPr>
            <a:t>3</a:t>
          </a:r>
          <a:r>
            <a:rPr lang="ko-KR" altLang="en-US" sz="2800" dirty="0" smtClean="0">
              <a:solidFill>
                <a:schemeClr val="tx1"/>
              </a:solidFill>
              <a:latin typeface="+mj-ea"/>
              <a:ea typeface="+mj-ea"/>
            </a:rPr>
            <a:t>배 증가</a:t>
          </a:r>
          <a:endParaRPr lang="ko-KR" altLang="en-US" sz="2800" dirty="0">
            <a:solidFill>
              <a:schemeClr val="tx1"/>
            </a:solidFill>
            <a:latin typeface="+mj-ea"/>
            <a:ea typeface="+mj-ea"/>
          </a:endParaRPr>
        </a:p>
      </dgm:t>
    </dgm:pt>
    <dgm:pt modelId="{9C54B158-644D-4A3F-A5A5-6AEABFC3019B}" type="parTrans" cxnId="{75391644-744F-4139-8ECD-CB17E2D617CA}">
      <dgm:prSet/>
      <dgm:spPr/>
      <dgm:t>
        <a:bodyPr/>
        <a:lstStyle/>
        <a:p>
          <a:pPr latinLnBrk="1"/>
          <a:endParaRPr lang="ko-KR" altLang="en-US"/>
        </a:p>
      </dgm:t>
    </dgm:pt>
    <dgm:pt modelId="{AA235C29-59EF-4A49-BF36-1EB8EF2C7CD3}" type="sibTrans" cxnId="{75391644-744F-4139-8ECD-CB17E2D617CA}">
      <dgm:prSet/>
      <dgm:spPr>
        <a:solidFill>
          <a:srgbClr val="5CB800"/>
        </a:solidFill>
      </dgm:spPr>
      <dgm:t>
        <a:bodyPr/>
        <a:lstStyle/>
        <a:p>
          <a:pPr latinLnBrk="1"/>
          <a:endParaRPr lang="ko-KR" altLang="en-US"/>
        </a:p>
      </dgm:t>
    </dgm:pt>
    <dgm:pt modelId="{0086A48C-3E3C-47BD-BB5B-3810203D8935}">
      <dgm:prSet phldrT="[텍스트]" custT="1"/>
      <dgm:spPr>
        <a:noFill/>
        <a:ln w="50800">
          <a:solidFill>
            <a:srgbClr val="FF0000"/>
          </a:solidFill>
        </a:ln>
      </dgm:spPr>
      <dgm:t>
        <a:bodyPr/>
        <a:lstStyle/>
        <a:p>
          <a:pPr latinLnBrk="1"/>
          <a:r>
            <a:rPr lang="ko-KR" altLang="en-US" sz="2400" dirty="0" smtClean="0">
              <a:solidFill>
                <a:schemeClr val="tx1"/>
              </a:solidFill>
              <a:latin typeface="+mj-ea"/>
              <a:ea typeface="+mj-ea"/>
            </a:rPr>
            <a:t>자살률 증가↑</a:t>
          </a:r>
          <a:endParaRPr lang="ko-KR" altLang="en-US" sz="2400" dirty="0">
            <a:solidFill>
              <a:schemeClr val="tx1"/>
            </a:solidFill>
            <a:latin typeface="+mj-ea"/>
            <a:ea typeface="+mj-ea"/>
          </a:endParaRPr>
        </a:p>
      </dgm:t>
    </dgm:pt>
    <dgm:pt modelId="{7B97E4E1-CB75-4D73-A5CA-BE3443E53447}" type="parTrans" cxnId="{E0EF9210-DD08-4052-A96C-356A2D934649}">
      <dgm:prSet/>
      <dgm:spPr/>
      <dgm:t>
        <a:bodyPr/>
        <a:lstStyle/>
        <a:p>
          <a:pPr latinLnBrk="1"/>
          <a:endParaRPr lang="ko-KR" altLang="en-US"/>
        </a:p>
      </dgm:t>
    </dgm:pt>
    <dgm:pt modelId="{5A18C891-9F6A-4F1F-8FF5-7B40243FE55A}" type="sibTrans" cxnId="{E0EF9210-DD08-4052-A96C-356A2D934649}">
      <dgm:prSet/>
      <dgm:spPr/>
      <dgm:t>
        <a:bodyPr/>
        <a:lstStyle/>
        <a:p>
          <a:pPr latinLnBrk="1"/>
          <a:endParaRPr lang="ko-KR" altLang="en-US"/>
        </a:p>
      </dgm:t>
    </dgm:pt>
    <dgm:pt modelId="{126CD08A-26A8-46A5-84D0-69573A611435}" type="pres">
      <dgm:prSet presAssocID="{C1159199-C69C-43FF-BE74-D3AEB8A687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2F8F0C-0AA4-46EA-9878-21EBB5D08C65}" type="pres">
      <dgm:prSet presAssocID="{4615F79A-8D89-41C2-BBA1-767397AD7B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F5B53F-1C90-4B76-90C4-500742E3C96D}" type="pres">
      <dgm:prSet presAssocID="{7D0A2F9A-D2E2-4FD2-9A91-035B8AA96BE8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4D5AB70-BCC6-4737-AECE-AB179F34EE89}" type="pres">
      <dgm:prSet presAssocID="{7D0A2F9A-D2E2-4FD2-9A91-035B8AA96BE8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8AF9B10-9397-478C-80AC-CE809A3D4D76}" type="pres">
      <dgm:prSet presAssocID="{43468D35-5B95-42CA-902A-E37A183F1E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01D99E-587D-4591-98B7-CF7CAAA38C92}" type="pres">
      <dgm:prSet presAssocID="{AA235C29-59EF-4A49-BF36-1EB8EF2C7CD3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3832B56-17D2-4D2F-BB84-ACD642C989B2}" type="pres">
      <dgm:prSet presAssocID="{AA235C29-59EF-4A49-BF36-1EB8EF2C7CD3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1AC8C78B-D4A9-4882-BCD4-8268BD225D43}" type="pres">
      <dgm:prSet presAssocID="{0086A48C-3E3C-47BD-BB5B-3810203D89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0EF9210-DD08-4052-A96C-356A2D934649}" srcId="{C1159199-C69C-43FF-BE74-D3AEB8A6872F}" destId="{0086A48C-3E3C-47BD-BB5B-3810203D8935}" srcOrd="2" destOrd="0" parTransId="{7B97E4E1-CB75-4D73-A5CA-BE3443E53447}" sibTransId="{5A18C891-9F6A-4F1F-8FF5-7B40243FE55A}"/>
    <dgm:cxn modelId="{3194F097-873F-4184-BF53-68DD3E443989}" type="presOf" srcId="{C1159199-C69C-43FF-BE74-D3AEB8A6872F}" destId="{126CD08A-26A8-46A5-84D0-69573A611435}" srcOrd="0" destOrd="0" presId="urn:microsoft.com/office/officeart/2005/8/layout/process1"/>
    <dgm:cxn modelId="{512CC940-8ECE-4180-AC14-2AD6FACC5524}" srcId="{C1159199-C69C-43FF-BE74-D3AEB8A6872F}" destId="{4615F79A-8D89-41C2-BBA1-767397AD7B95}" srcOrd="0" destOrd="0" parTransId="{10C3815F-CAE1-41E0-B08E-B45CBA690718}" sibTransId="{7D0A2F9A-D2E2-4FD2-9A91-035B8AA96BE8}"/>
    <dgm:cxn modelId="{72BC732E-5FA9-4862-AB8B-2DD0B9193C3C}" type="presOf" srcId="{43468D35-5B95-42CA-902A-E37A183F1E00}" destId="{88AF9B10-9397-478C-80AC-CE809A3D4D76}" srcOrd="0" destOrd="0" presId="urn:microsoft.com/office/officeart/2005/8/layout/process1"/>
    <dgm:cxn modelId="{761AE9BF-88A3-403C-BA18-E047717A5783}" type="presOf" srcId="{4615F79A-8D89-41C2-BBA1-767397AD7B95}" destId="{3A2F8F0C-0AA4-46EA-9878-21EBB5D08C65}" srcOrd="0" destOrd="0" presId="urn:microsoft.com/office/officeart/2005/8/layout/process1"/>
    <dgm:cxn modelId="{2547D1CD-38FD-4BA9-83A5-C53E46F13F9C}" type="presOf" srcId="{AA235C29-59EF-4A49-BF36-1EB8EF2C7CD3}" destId="{F101D99E-587D-4591-98B7-CF7CAAA38C92}" srcOrd="0" destOrd="0" presId="urn:microsoft.com/office/officeart/2005/8/layout/process1"/>
    <dgm:cxn modelId="{FCE942B4-1059-4069-B0C4-592F348FC460}" type="presOf" srcId="{AA235C29-59EF-4A49-BF36-1EB8EF2C7CD3}" destId="{63832B56-17D2-4D2F-BB84-ACD642C989B2}" srcOrd="1" destOrd="0" presId="urn:microsoft.com/office/officeart/2005/8/layout/process1"/>
    <dgm:cxn modelId="{9BEE2D95-1F36-4536-95F7-34FB9E9691B3}" type="presOf" srcId="{0086A48C-3E3C-47BD-BB5B-3810203D8935}" destId="{1AC8C78B-D4A9-4882-BCD4-8268BD225D43}" srcOrd="0" destOrd="0" presId="urn:microsoft.com/office/officeart/2005/8/layout/process1"/>
    <dgm:cxn modelId="{75391644-744F-4139-8ECD-CB17E2D617CA}" srcId="{C1159199-C69C-43FF-BE74-D3AEB8A6872F}" destId="{43468D35-5B95-42CA-902A-E37A183F1E00}" srcOrd="1" destOrd="0" parTransId="{9C54B158-644D-4A3F-A5A5-6AEABFC3019B}" sibTransId="{AA235C29-59EF-4A49-BF36-1EB8EF2C7CD3}"/>
    <dgm:cxn modelId="{859A0B2D-00D8-4D9C-A976-491E32154EA1}" type="presOf" srcId="{7D0A2F9A-D2E2-4FD2-9A91-035B8AA96BE8}" destId="{3FF5B53F-1C90-4B76-90C4-500742E3C96D}" srcOrd="0" destOrd="0" presId="urn:microsoft.com/office/officeart/2005/8/layout/process1"/>
    <dgm:cxn modelId="{3E239A1D-B8F5-4151-8EBD-C4C6115080D7}" type="presOf" srcId="{7D0A2F9A-D2E2-4FD2-9A91-035B8AA96BE8}" destId="{74D5AB70-BCC6-4737-AECE-AB179F34EE89}" srcOrd="1" destOrd="0" presId="urn:microsoft.com/office/officeart/2005/8/layout/process1"/>
    <dgm:cxn modelId="{62A3A03A-406C-4049-8AB5-CE00FBC1F549}" type="presParOf" srcId="{126CD08A-26A8-46A5-84D0-69573A611435}" destId="{3A2F8F0C-0AA4-46EA-9878-21EBB5D08C65}" srcOrd="0" destOrd="0" presId="urn:microsoft.com/office/officeart/2005/8/layout/process1"/>
    <dgm:cxn modelId="{E9405CD5-68F6-4957-8EA4-36644BB484AD}" type="presParOf" srcId="{126CD08A-26A8-46A5-84D0-69573A611435}" destId="{3FF5B53F-1C90-4B76-90C4-500742E3C96D}" srcOrd="1" destOrd="0" presId="urn:microsoft.com/office/officeart/2005/8/layout/process1"/>
    <dgm:cxn modelId="{4A760362-78E8-47BB-B513-61AFFA04EA48}" type="presParOf" srcId="{3FF5B53F-1C90-4B76-90C4-500742E3C96D}" destId="{74D5AB70-BCC6-4737-AECE-AB179F34EE89}" srcOrd="0" destOrd="0" presId="urn:microsoft.com/office/officeart/2005/8/layout/process1"/>
    <dgm:cxn modelId="{97F87A08-70BF-476F-A2E8-8EB8C496B428}" type="presParOf" srcId="{126CD08A-26A8-46A5-84D0-69573A611435}" destId="{88AF9B10-9397-478C-80AC-CE809A3D4D76}" srcOrd="2" destOrd="0" presId="urn:microsoft.com/office/officeart/2005/8/layout/process1"/>
    <dgm:cxn modelId="{232B92F2-E2A1-4AC0-8404-19348AC251E1}" type="presParOf" srcId="{126CD08A-26A8-46A5-84D0-69573A611435}" destId="{F101D99E-587D-4591-98B7-CF7CAAA38C92}" srcOrd="3" destOrd="0" presId="urn:microsoft.com/office/officeart/2005/8/layout/process1"/>
    <dgm:cxn modelId="{E0459E11-EB1C-49B9-85B2-8BD50ADBA424}" type="presParOf" srcId="{F101D99E-587D-4591-98B7-CF7CAAA38C92}" destId="{63832B56-17D2-4D2F-BB84-ACD642C989B2}" srcOrd="0" destOrd="0" presId="urn:microsoft.com/office/officeart/2005/8/layout/process1"/>
    <dgm:cxn modelId="{FC763D86-F1D0-4150-9F89-1D15D6CB5855}" type="presParOf" srcId="{126CD08A-26A8-46A5-84D0-69573A611435}" destId="{1AC8C78B-D4A9-4882-BCD4-8268BD225D4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131830-709B-4076-89D1-9872DCABC586}" type="doc">
      <dgm:prSet loTypeId="urn:microsoft.com/office/officeart/2005/8/layout/radial3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latinLnBrk="1"/>
          <a:endParaRPr lang="ko-KR" altLang="en-US"/>
        </a:p>
      </dgm:t>
    </dgm:pt>
    <dgm:pt modelId="{B60C4DA7-80D2-4705-A08E-11713E1194E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동부대지진</a:t>
          </a:r>
          <a:endParaRPr lang="ko-KR" altLang="en-US" dirty="0">
            <a:latin typeface="+mj-ea"/>
            <a:ea typeface="+mj-ea"/>
          </a:endParaRPr>
        </a:p>
      </dgm:t>
    </dgm:pt>
    <dgm:pt modelId="{6DCEE407-5DBF-4D3C-A082-80AF8E65926D}" type="parTrans" cxnId="{3548FFC3-6145-4272-9D97-473C55B6D709}">
      <dgm:prSet/>
      <dgm:spPr/>
      <dgm:t>
        <a:bodyPr/>
        <a:lstStyle/>
        <a:p>
          <a:pPr latinLnBrk="1"/>
          <a:endParaRPr lang="ko-KR" altLang="en-US"/>
        </a:p>
      </dgm:t>
    </dgm:pt>
    <dgm:pt modelId="{14AA41AA-C269-4E10-BCA8-B1B1B4400103}" type="sibTrans" cxnId="{3548FFC3-6145-4272-9D97-473C55B6D709}">
      <dgm:prSet/>
      <dgm:spPr/>
      <dgm:t>
        <a:bodyPr/>
        <a:lstStyle/>
        <a:p>
          <a:pPr latinLnBrk="1"/>
          <a:endParaRPr lang="ko-KR" altLang="en-US"/>
        </a:p>
      </dgm:t>
    </dgm:pt>
    <dgm:pt modelId="{7C247FDF-24A1-4485-9FAA-3E50241AD6CD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경제성장률 </a:t>
          </a:r>
          <a:r>
            <a:rPr lang="en-US" altLang="ko-KR" sz="1600" dirty="0" smtClean="0">
              <a:latin typeface="+mj-ea"/>
              <a:ea typeface="+mj-ea"/>
            </a:rPr>
            <a:t>1</a:t>
          </a:r>
          <a:r>
            <a:rPr lang="ko-KR" altLang="en-US" sz="1600" dirty="0" smtClean="0">
              <a:latin typeface="+mj-ea"/>
              <a:ea typeface="+mj-ea"/>
            </a:rPr>
            <a:t>년 사이 </a:t>
          </a:r>
          <a:endParaRPr lang="en-US" altLang="ko-KR" sz="1600" dirty="0" smtClean="0">
            <a:latin typeface="+mj-ea"/>
            <a:ea typeface="+mj-ea"/>
          </a:endParaRPr>
        </a:p>
        <a:p>
          <a:pPr latinLnBrk="1"/>
          <a:r>
            <a:rPr lang="en-US" altLang="ko-KR" sz="1600" dirty="0" smtClean="0">
              <a:latin typeface="+mj-ea"/>
              <a:ea typeface="+mj-ea"/>
            </a:rPr>
            <a:t>4.4</a:t>
          </a:r>
        </a:p>
        <a:p>
          <a:pPr latinLnBrk="1"/>
          <a:r>
            <a:rPr lang="ko-KR" altLang="en-US" sz="1600" dirty="0" smtClean="0">
              <a:latin typeface="+mj-ea"/>
              <a:ea typeface="+mj-ea"/>
            </a:rPr>
            <a:t>→ </a:t>
          </a:r>
          <a:r>
            <a:rPr lang="en-US" altLang="ko-KR" sz="1600" dirty="0" smtClean="0">
              <a:latin typeface="+mj-ea"/>
              <a:ea typeface="+mj-ea"/>
            </a:rPr>
            <a:t>-0.9%</a:t>
          </a:r>
          <a:r>
            <a:rPr lang="en-US" altLang="ko-KR" sz="1600" dirty="0" smtClean="0"/>
            <a:t> </a:t>
          </a:r>
          <a:endParaRPr lang="ko-KR" altLang="en-US" sz="1600" dirty="0"/>
        </a:p>
      </dgm:t>
    </dgm:pt>
    <dgm:pt modelId="{3A6B710F-7BED-4287-8E14-3487E8F53ED5}" type="parTrans" cxnId="{77D3E616-5329-42C1-94CF-41FCE4213207}">
      <dgm:prSet/>
      <dgm:spPr/>
      <dgm:t>
        <a:bodyPr/>
        <a:lstStyle/>
        <a:p>
          <a:pPr latinLnBrk="1"/>
          <a:endParaRPr lang="ko-KR" altLang="en-US"/>
        </a:p>
      </dgm:t>
    </dgm:pt>
    <dgm:pt modelId="{8A46F801-668F-430D-AA12-51F154AB6D40}" type="sibTrans" cxnId="{77D3E616-5329-42C1-94CF-41FCE4213207}">
      <dgm:prSet/>
      <dgm:spPr/>
      <dgm:t>
        <a:bodyPr/>
        <a:lstStyle/>
        <a:p>
          <a:pPr latinLnBrk="1"/>
          <a:endParaRPr lang="ko-KR" altLang="en-US"/>
        </a:p>
      </dgm:t>
    </dgm:pt>
    <dgm:pt modelId="{44C3DF67-290C-4D4A-8D4D-95935DE9D14A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+mj-ea"/>
              <a:ea typeface="+mj-ea"/>
            </a:rPr>
            <a:t>인구감소</a:t>
          </a:r>
          <a:endParaRPr lang="en-US" altLang="ko-KR" sz="1800" dirty="0" smtClean="0">
            <a:latin typeface="+mj-ea"/>
            <a:ea typeface="+mj-ea"/>
          </a:endParaRPr>
        </a:p>
        <a:p>
          <a:pPr latinLnBrk="1"/>
          <a:r>
            <a:rPr lang="ko-KR" altLang="en-US" sz="1800" dirty="0" smtClean="0">
              <a:latin typeface="+mj-ea"/>
              <a:ea typeface="+mj-ea"/>
            </a:rPr>
            <a:t>노령화</a:t>
          </a:r>
          <a:endParaRPr lang="ko-KR" altLang="en-US" sz="1800" dirty="0">
            <a:latin typeface="+mj-ea"/>
            <a:ea typeface="+mj-ea"/>
          </a:endParaRPr>
        </a:p>
      </dgm:t>
    </dgm:pt>
    <dgm:pt modelId="{71AB1A2C-BB51-43AD-ADB8-F6AC0C965C86}" type="parTrans" cxnId="{071B3BE6-E615-4C7B-BD33-9E545A46AF4E}">
      <dgm:prSet/>
      <dgm:spPr/>
      <dgm:t>
        <a:bodyPr/>
        <a:lstStyle/>
        <a:p>
          <a:pPr latinLnBrk="1"/>
          <a:endParaRPr lang="ko-KR" altLang="en-US"/>
        </a:p>
      </dgm:t>
    </dgm:pt>
    <dgm:pt modelId="{325CCFD7-92A6-43F0-8F09-A23271921D19}" type="sibTrans" cxnId="{071B3BE6-E615-4C7B-BD33-9E545A46AF4E}">
      <dgm:prSet/>
      <dgm:spPr/>
      <dgm:t>
        <a:bodyPr/>
        <a:lstStyle/>
        <a:p>
          <a:pPr latinLnBrk="1"/>
          <a:endParaRPr lang="ko-KR" altLang="en-US"/>
        </a:p>
      </dgm:t>
    </dgm:pt>
    <dgm:pt modelId="{26136B3F-E0DE-4465-88FD-831C097FE95F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내수시장 축소</a:t>
          </a:r>
          <a:endParaRPr lang="en-US" altLang="ko-KR" sz="1600" dirty="0" smtClean="0">
            <a:latin typeface="+mj-ea"/>
            <a:ea typeface="+mj-ea"/>
          </a:endParaRPr>
        </a:p>
        <a:p>
          <a:pPr latinLnBrk="1"/>
          <a:r>
            <a:rPr lang="ko-KR" altLang="en-US" sz="1600" dirty="0" smtClean="0">
              <a:latin typeface="+mj-ea"/>
              <a:ea typeface="+mj-ea"/>
            </a:rPr>
            <a:t>정부재정 악화</a:t>
          </a:r>
          <a:endParaRPr lang="ko-KR" altLang="en-US" sz="1600" dirty="0">
            <a:latin typeface="+mj-ea"/>
            <a:ea typeface="+mj-ea"/>
          </a:endParaRPr>
        </a:p>
      </dgm:t>
    </dgm:pt>
    <dgm:pt modelId="{161626D9-79A0-450C-9B7A-50CD39F2518C}" type="parTrans" cxnId="{ABF26E1C-FFAE-4BF9-8A16-EB8C20595281}">
      <dgm:prSet/>
      <dgm:spPr/>
      <dgm:t>
        <a:bodyPr/>
        <a:lstStyle/>
        <a:p>
          <a:pPr latinLnBrk="1"/>
          <a:endParaRPr lang="ko-KR" altLang="en-US"/>
        </a:p>
      </dgm:t>
    </dgm:pt>
    <dgm:pt modelId="{E4759E2C-D330-4DEE-8028-9E4302FF3E5D}" type="sibTrans" cxnId="{ABF26E1C-FFAE-4BF9-8A16-EB8C20595281}">
      <dgm:prSet/>
      <dgm:spPr/>
      <dgm:t>
        <a:bodyPr/>
        <a:lstStyle/>
        <a:p>
          <a:pPr latinLnBrk="1"/>
          <a:endParaRPr lang="ko-KR" altLang="en-US"/>
        </a:p>
      </dgm:t>
    </dgm:pt>
    <dgm:pt modelId="{ECE59ED6-91AF-464A-B3DB-51DCCE303A4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무역 수지도 </a:t>
          </a:r>
          <a:endParaRPr lang="en-US" altLang="ko-KR" dirty="0" smtClean="0">
            <a:latin typeface="+mj-ea"/>
            <a:ea typeface="+mj-ea"/>
          </a:endParaRPr>
        </a:p>
        <a:p>
          <a:pPr latinLnBrk="1"/>
          <a:r>
            <a:rPr lang="en-US" altLang="ko-KR" dirty="0" smtClean="0">
              <a:latin typeface="+mj-ea"/>
              <a:ea typeface="+mj-ea"/>
            </a:rPr>
            <a:t>31</a:t>
          </a:r>
          <a:r>
            <a:rPr lang="ko-KR" altLang="en-US" dirty="0" smtClean="0">
              <a:latin typeface="+mj-ea"/>
              <a:ea typeface="+mj-ea"/>
            </a:rPr>
            <a:t>년 만에</a:t>
          </a:r>
          <a:endParaRPr lang="en-US" altLang="ko-KR" dirty="0" smtClean="0">
            <a:latin typeface="+mj-ea"/>
            <a:ea typeface="+mj-ea"/>
          </a:endParaRPr>
        </a:p>
        <a:p>
          <a:pPr latinLnBrk="1"/>
          <a:r>
            <a:rPr lang="ko-KR" altLang="en-US" dirty="0" smtClean="0">
              <a:latin typeface="+mj-ea"/>
              <a:ea typeface="+mj-ea"/>
            </a:rPr>
            <a:t>적자</a:t>
          </a:r>
          <a:endParaRPr lang="en-US" altLang="ko-KR" dirty="0" smtClean="0">
            <a:latin typeface="+mj-ea"/>
            <a:ea typeface="+mj-ea"/>
          </a:endParaRPr>
        </a:p>
      </dgm:t>
    </dgm:pt>
    <dgm:pt modelId="{CEFB6B84-81BD-4AC9-A571-0D7D86DAD9AF}" type="parTrans" cxnId="{4B208727-D57B-4ACD-A314-9AD7C427D221}">
      <dgm:prSet/>
      <dgm:spPr/>
      <dgm:t>
        <a:bodyPr/>
        <a:lstStyle/>
        <a:p>
          <a:pPr latinLnBrk="1"/>
          <a:endParaRPr lang="ko-KR" altLang="en-US"/>
        </a:p>
      </dgm:t>
    </dgm:pt>
    <dgm:pt modelId="{7B23A526-4090-4403-A027-6E98D04605B0}" type="sibTrans" cxnId="{4B208727-D57B-4ACD-A314-9AD7C427D221}">
      <dgm:prSet/>
      <dgm:spPr/>
      <dgm:t>
        <a:bodyPr/>
        <a:lstStyle/>
        <a:p>
          <a:pPr latinLnBrk="1"/>
          <a:endParaRPr lang="ko-KR" altLang="en-US"/>
        </a:p>
      </dgm:t>
    </dgm:pt>
    <dgm:pt modelId="{D6326210-C58C-445D-994A-A3EC3421BB36}" type="pres">
      <dgm:prSet presAssocID="{61131830-709B-4076-89D1-9872DCABC5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8FA9DD-14EB-4231-9639-3BACB64CEDBA}" type="pres">
      <dgm:prSet presAssocID="{61131830-709B-4076-89D1-9872DCABC586}" presName="radial" presStyleCnt="0">
        <dgm:presLayoutVars>
          <dgm:animLvl val="ctr"/>
        </dgm:presLayoutVars>
      </dgm:prSet>
      <dgm:spPr/>
    </dgm:pt>
    <dgm:pt modelId="{3EC6CAD8-4EB2-4497-B1BC-CFFE839C0BE4}" type="pres">
      <dgm:prSet presAssocID="{B60C4DA7-80D2-4705-A08E-11713E1194E0}" presName="centerShape" presStyleLbl="vennNode1" presStyleIdx="0" presStyleCnt="5" custScaleX="88939" custScaleY="88939" custLinFactNeighborX="-1846" custLinFactNeighborY="0"/>
      <dgm:spPr/>
      <dgm:t>
        <a:bodyPr/>
        <a:lstStyle/>
        <a:p>
          <a:pPr latinLnBrk="1"/>
          <a:endParaRPr lang="ko-KR" altLang="en-US"/>
        </a:p>
      </dgm:t>
    </dgm:pt>
    <dgm:pt modelId="{5C9924C3-02A0-46A3-82E4-D1FE0CC2F4E9}" type="pres">
      <dgm:prSet presAssocID="{7C247FDF-24A1-4485-9FAA-3E50241AD6CD}" presName="node" presStyleLbl="vennNode1" presStyleIdx="1" presStyleCnt="5" custScaleX="100958" custRadScaleRad="92719" custRadScaleInc="-253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1C9A56-4F73-4238-A315-AD6728983F18}" type="pres">
      <dgm:prSet presAssocID="{44C3DF67-290C-4D4A-8D4D-95935DE9D14A}" presName="node" presStyleLbl="vennNode1" presStyleIdx="2" presStyleCnt="5" custRadScaleRad="91911" custRadScaleInc="-25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9640AD-4FF0-42B0-8C3F-233EABD79C2F}" type="pres">
      <dgm:prSet presAssocID="{26136B3F-E0DE-4465-88FD-831C097FE95F}" presName="node" presStyleLbl="vennNode1" presStyleIdx="3" presStyleCnt="5" custRadScaleRad="95659" custRadScaleInc="22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F0C1D9-BFC2-44FE-B92B-E83F1BCBCEBC}" type="pres">
      <dgm:prSet presAssocID="{ECE59ED6-91AF-464A-B3DB-51DCCE303A44}" presName="node" presStyleLbl="vennNode1" presStyleIdx="4" presStyleCnt="5" custRadScaleRad="100028" custRadScaleInc="23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BF26E1C-FFAE-4BF9-8A16-EB8C20595281}" srcId="{B60C4DA7-80D2-4705-A08E-11713E1194E0}" destId="{26136B3F-E0DE-4465-88FD-831C097FE95F}" srcOrd="2" destOrd="0" parTransId="{161626D9-79A0-450C-9B7A-50CD39F2518C}" sibTransId="{E4759E2C-D330-4DEE-8028-9E4302FF3E5D}"/>
    <dgm:cxn modelId="{3548FFC3-6145-4272-9D97-473C55B6D709}" srcId="{61131830-709B-4076-89D1-9872DCABC586}" destId="{B60C4DA7-80D2-4705-A08E-11713E1194E0}" srcOrd="0" destOrd="0" parTransId="{6DCEE407-5DBF-4D3C-A082-80AF8E65926D}" sibTransId="{14AA41AA-C269-4E10-BCA8-B1B1B4400103}"/>
    <dgm:cxn modelId="{73E73051-C40F-4607-9DD5-E2BEF5479938}" type="presOf" srcId="{44C3DF67-290C-4D4A-8D4D-95935DE9D14A}" destId="{581C9A56-4F73-4238-A315-AD6728983F18}" srcOrd="0" destOrd="0" presId="urn:microsoft.com/office/officeart/2005/8/layout/radial3"/>
    <dgm:cxn modelId="{3E8D1A42-1973-45CE-8514-3F76AAA89A2C}" type="presOf" srcId="{7C247FDF-24A1-4485-9FAA-3E50241AD6CD}" destId="{5C9924C3-02A0-46A3-82E4-D1FE0CC2F4E9}" srcOrd="0" destOrd="0" presId="urn:microsoft.com/office/officeart/2005/8/layout/radial3"/>
    <dgm:cxn modelId="{77D3E616-5329-42C1-94CF-41FCE4213207}" srcId="{B60C4DA7-80D2-4705-A08E-11713E1194E0}" destId="{7C247FDF-24A1-4485-9FAA-3E50241AD6CD}" srcOrd="0" destOrd="0" parTransId="{3A6B710F-7BED-4287-8E14-3487E8F53ED5}" sibTransId="{8A46F801-668F-430D-AA12-51F154AB6D40}"/>
    <dgm:cxn modelId="{953D5D3B-9B01-4DEE-9932-A947F6800EDD}" type="presOf" srcId="{61131830-709B-4076-89D1-9872DCABC586}" destId="{D6326210-C58C-445D-994A-A3EC3421BB36}" srcOrd="0" destOrd="0" presId="urn:microsoft.com/office/officeart/2005/8/layout/radial3"/>
    <dgm:cxn modelId="{071B3BE6-E615-4C7B-BD33-9E545A46AF4E}" srcId="{B60C4DA7-80D2-4705-A08E-11713E1194E0}" destId="{44C3DF67-290C-4D4A-8D4D-95935DE9D14A}" srcOrd="1" destOrd="0" parTransId="{71AB1A2C-BB51-43AD-ADB8-F6AC0C965C86}" sibTransId="{325CCFD7-92A6-43F0-8F09-A23271921D19}"/>
    <dgm:cxn modelId="{2AFDA5E0-2D9A-41D8-8D4B-5DE1CF012A00}" type="presOf" srcId="{B60C4DA7-80D2-4705-A08E-11713E1194E0}" destId="{3EC6CAD8-4EB2-4497-B1BC-CFFE839C0BE4}" srcOrd="0" destOrd="0" presId="urn:microsoft.com/office/officeart/2005/8/layout/radial3"/>
    <dgm:cxn modelId="{66CDA4EF-13A7-406E-8B78-6BBA00ECF7F6}" type="presOf" srcId="{26136B3F-E0DE-4465-88FD-831C097FE95F}" destId="{EC9640AD-4FF0-42B0-8C3F-233EABD79C2F}" srcOrd="0" destOrd="0" presId="urn:microsoft.com/office/officeart/2005/8/layout/radial3"/>
    <dgm:cxn modelId="{C8BD8C9E-8319-4BB7-84D2-05CF490D202A}" type="presOf" srcId="{ECE59ED6-91AF-464A-B3DB-51DCCE303A44}" destId="{5CF0C1D9-BFC2-44FE-B92B-E83F1BCBCEBC}" srcOrd="0" destOrd="0" presId="urn:microsoft.com/office/officeart/2005/8/layout/radial3"/>
    <dgm:cxn modelId="{4B208727-D57B-4ACD-A314-9AD7C427D221}" srcId="{B60C4DA7-80D2-4705-A08E-11713E1194E0}" destId="{ECE59ED6-91AF-464A-B3DB-51DCCE303A44}" srcOrd="3" destOrd="0" parTransId="{CEFB6B84-81BD-4AC9-A571-0D7D86DAD9AF}" sibTransId="{7B23A526-4090-4403-A027-6E98D04605B0}"/>
    <dgm:cxn modelId="{F198BE1C-6473-4CE2-91C2-286754E81057}" type="presParOf" srcId="{D6326210-C58C-445D-994A-A3EC3421BB36}" destId="{028FA9DD-14EB-4231-9639-3BACB64CEDBA}" srcOrd="0" destOrd="0" presId="urn:microsoft.com/office/officeart/2005/8/layout/radial3"/>
    <dgm:cxn modelId="{043D4D61-18C1-40C6-BF1F-94E6D1837DAE}" type="presParOf" srcId="{028FA9DD-14EB-4231-9639-3BACB64CEDBA}" destId="{3EC6CAD8-4EB2-4497-B1BC-CFFE839C0BE4}" srcOrd="0" destOrd="0" presId="urn:microsoft.com/office/officeart/2005/8/layout/radial3"/>
    <dgm:cxn modelId="{8EEA6C0C-93B4-4191-A978-22A8D89DF4B0}" type="presParOf" srcId="{028FA9DD-14EB-4231-9639-3BACB64CEDBA}" destId="{5C9924C3-02A0-46A3-82E4-D1FE0CC2F4E9}" srcOrd="1" destOrd="0" presId="urn:microsoft.com/office/officeart/2005/8/layout/radial3"/>
    <dgm:cxn modelId="{0D1B6E28-4824-4D45-98DB-27E7156FB9F6}" type="presParOf" srcId="{028FA9DD-14EB-4231-9639-3BACB64CEDBA}" destId="{581C9A56-4F73-4238-A315-AD6728983F18}" srcOrd="2" destOrd="0" presId="urn:microsoft.com/office/officeart/2005/8/layout/radial3"/>
    <dgm:cxn modelId="{DE7F18AF-DE7F-4FF0-B2B6-09C2AFE3B647}" type="presParOf" srcId="{028FA9DD-14EB-4231-9639-3BACB64CEDBA}" destId="{EC9640AD-4FF0-42B0-8C3F-233EABD79C2F}" srcOrd="3" destOrd="0" presId="urn:microsoft.com/office/officeart/2005/8/layout/radial3"/>
    <dgm:cxn modelId="{DCA89EC6-BF3A-4902-BC72-BFB8439ECE45}" type="presParOf" srcId="{028FA9DD-14EB-4231-9639-3BACB64CEDBA}" destId="{5CF0C1D9-BFC2-44FE-B92B-E83F1BCBCEBC}" srcOrd="4" destOrd="0" presId="urn:microsoft.com/office/officeart/2005/8/layout/radial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AB0E2C-12D9-4AD5-AEA0-6E7C2798D985}" type="doc">
      <dgm:prSet loTypeId="urn:microsoft.com/office/officeart/2005/8/layout/matrix1" loCatId="matrix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pPr latinLnBrk="1"/>
          <a:endParaRPr lang="ko-KR" altLang="en-US"/>
        </a:p>
      </dgm:t>
    </dgm:pt>
    <dgm:pt modelId="{45F59A7C-0B3A-4319-A490-55B1E3B92A96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latin typeface="+mj-ea"/>
              <a:ea typeface="+mj-ea"/>
            </a:rPr>
            <a:t>기업</a:t>
          </a:r>
          <a:endParaRPr lang="ko-KR" altLang="en-US" sz="3200" dirty="0">
            <a:latin typeface="+mj-ea"/>
            <a:ea typeface="+mj-ea"/>
          </a:endParaRPr>
        </a:p>
      </dgm:t>
    </dgm:pt>
    <dgm:pt modelId="{792C0275-7556-4EF2-8065-AF0B73722B93}" type="parTrans" cxnId="{A12E0435-6BDD-497F-82CE-66D11AF63167}">
      <dgm:prSet/>
      <dgm:spPr/>
      <dgm:t>
        <a:bodyPr/>
        <a:lstStyle/>
        <a:p>
          <a:pPr latinLnBrk="1"/>
          <a:endParaRPr lang="ko-KR" altLang="en-US"/>
        </a:p>
      </dgm:t>
    </dgm:pt>
    <dgm:pt modelId="{4545DE32-0960-41D1-A69D-3896C3BD4C26}" type="sibTrans" cxnId="{A12E0435-6BDD-497F-82CE-66D11AF63167}">
      <dgm:prSet/>
      <dgm:spPr/>
      <dgm:t>
        <a:bodyPr/>
        <a:lstStyle/>
        <a:p>
          <a:pPr latinLnBrk="1"/>
          <a:endParaRPr lang="ko-KR" altLang="en-US"/>
        </a:p>
      </dgm:t>
    </dgm:pt>
    <dgm:pt modelId="{69697E48-2161-4A67-8F52-A7348224D38B}">
      <dgm:prSet phldrT="[텍스트]" custT="1"/>
      <dgm:spPr/>
      <dgm:t>
        <a:bodyPr/>
        <a:lstStyle/>
        <a:p>
          <a:pPr latinLnBrk="1"/>
          <a:endParaRPr lang="en-US" altLang="ko-KR" sz="2000" dirty="0" smtClean="0">
            <a:latin typeface="+mj-ea"/>
            <a:ea typeface="+mj-ea"/>
          </a:endParaRPr>
        </a:p>
        <a:p>
          <a:pPr latinLnBrk="1"/>
          <a:r>
            <a:rPr lang="ko-KR" altLang="en-US" sz="2000" dirty="0" smtClean="0">
              <a:latin typeface="+mj-ea"/>
              <a:ea typeface="+mj-ea"/>
            </a:rPr>
            <a:t>무역자유화 </a:t>
          </a:r>
          <a:endParaRPr lang="en-US" altLang="ko-KR" sz="2000" dirty="0" smtClean="0">
            <a:latin typeface="+mj-ea"/>
            <a:ea typeface="+mj-ea"/>
          </a:endParaRPr>
        </a:p>
        <a:p>
          <a:pPr latinLnBrk="1"/>
          <a:r>
            <a:rPr lang="ko-KR" altLang="en-US" sz="2000" dirty="0" smtClean="0">
              <a:latin typeface="+mj-ea"/>
              <a:ea typeface="+mj-ea"/>
            </a:rPr>
            <a:t>지연</a:t>
          </a:r>
          <a:endParaRPr lang="ko-KR" altLang="en-US" sz="2000" dirty="0">
            <a:latin typeface="+mj-ea"/>
            <a:ea typeface="+mj-ea"/>
          </a:endParaRPr>
        </a:p>
      </dgm:t>
    </dgm:pt>
    <dgm:pt modelId="{200B0AA0-41F0-401C-BAE4-08EE8D089776}" type="parTrans" cxnId="{29FC87D1-6E7B-4816-AB36-90D4BFFB3DF2}">
      <dgm:prSet/>
      <dgm:spPr/>
      <dgm:t>
        <a:bodyPr/>
        <a:lstStyle/>
        <a:p>
          <a:pPr latinLnBrk="1"/>
          <a:endParaRPr lang="ko-KR" altLang="en-US"/>
        </a:p>
      </dgm:t>
    </dgm:pt>
    <dgm:pt modelId="{F39FFA11-D614-4B0E-9168-C6C1A7C22BBF}" type="sibTrans" cxnId="{29FC87D1-6E7B-4816-AB36-90D4BFFB3DF2}">
      <dgm:prSet/>
      <dgm:spPr/>
      <dgm:t>
        <a:bodyPr/>
        <a:lstStyle/>
        <a:p>
          <a:pPr latinLnBrk="1"/>
          <a:endParaRPr lang="ko-KR" altLang="en-US"/>
        </a:p>
      </dgm:t>
    </dgm:pt>
    <dgm:pt modelId="{12A4FD63-BBF5-4714-A81C-3AC7EB29B0D5}">
      <dgm:prSet phldrT="[텍스트]" custT="1"/>
      <dgm:spPr/>
      <dgm:t>
        <a:bodyPr/>
        <a:lstStyle/>
        <a:p>
          <a:pPr latinLnBrk="1"/>
          <a:endParaRPr lang="en-US" altLang="ko-KR" sz="2400" dirty="0" smtClean="0">
            <a:latin typeface="+mj-ea"/>
            <a:ea typeface="+mj-ea"/>
          </a:endParaRPr>
        </a:p>
        <a:p>
          <a:pPr latinLnBrk="1"/>
          <a:r>
            <a:rPr lang="ko-KR" altLang="en-US" sz="2400" dirty="0" smtClean="0">
              <a:latin typeface="+mj-ea"/>
              <a:ea typeface="+mj-ea"/>
            </a:rPr>
            <a:t>과중한 세금</a:t>
          </a:r>
          <a:endParaRPr lang="ko-KR" altLang="en-US" sz="2400" dirty="0">
            <a:latin typeface="+mj-ea"/>
            <a:ea typeface="+mj-ea"/>
          </a:endParaRPr>
        </a:p>
      </dgm:t>
    </dgm:pt>
    <dgm:pt modelId="{D3C94B23-6E89-477A-8080-1A1B3B9553EA}" type="parTrans" cxnId="{EB5088C4-89D7-47A6-A3E8-735C6ABF1F3C}">
      <dgm:prSet/>
      <dgm:spPr/>
      <dgm:t>
        <a:bodyPr/>
        <a:lstStyle/>
        <a:p>
          <a:pPr latinLnBrk="1"/>
          <a:endParaRPr lang="ko-KR" altLang="en-US"/>
        </a:p>
      </dgm:t>
    </dgm:pt>
    <dgm:pt modelId="{4209CE01-233F-4648-9602-0A9DE950C098}" type="sibTrans" cxnId="{EB5088C4-89D7-47A6-A3E8-735C6ABF1F3C}">
      <dgm:prSet/>
      <dgm:spPr/>
      <dgm:t>
        <a:bodyPr/>
        <a:lstStyle/>
        <a:p>
          <a:pPr latinLnBrk="1"/>
          <a:endParaRPr lang="ko-KR" altLang="en-US"/>
        </a:p>
      </dgm:t>
    </dgm:pt>
    <dgm:pt modelId="{18DF5C93-8175-4347-A23B-23FAB1E86743}">
      <dgm:prSet phldrT="[텍스트]" custT="1"/>
      <dgm:spPr/>
      <dgm:t>
        <a:bodyPr/>
        <a:lstStyle/>
        <a:p>
          <a:pPr algn="ctr" latinLnBrk="1">
            <a:lnSpc>
              <a:spcPct val="100000"/>
            </a:lnSpc>
          </a:pPr>
          <a:r>
            <a:rPr lang="ko-KR" altLang="en-US" sz="2400" dirty="0" smtClean="0">
              <a:latin typeface="+mj-ea"/>
              <a:ea typeface="+mj-ea"/>
            </a:rPr>
            <a:t>노동 </a:t>
          </a:r>
          <a:endParaRPr lang="en-US" altLang="ko-KR" sz="2400" dirty="0" smtClean="0">
            <a:latin typeface="+mj-ea"/>
            <a:ea typeface="+mj-ea"/>
          </a:endParaRPr>
        </a:p>
        <a:p>
          <a:pPr algn="ctr" latinLnBrk="1">
            <a:lnSpc>
              <a:spcPct val="100000"/>
            </a:lnSpc>
          </a:pPr>
          <a:r>
            <a:rPr lang="ko-KR" altLang="en-US" sz="2400" dirty="0" smtClean="0">
              <a:latin typeface="+mj-ea"/>
              <a:ea typeface="+mj-ea"/>
            </a:rPr>
            <a:t>및 환경 규제</a:t>
          </a:r>
          <a:endParaRPr lang="ko-KR" altLang="en-US" sz="2400" dirty="0">
            <a:latin typeface="+mj-ea"/>
            <a:ea typeface="+mj-ea"/>
          </a:endParaRPr>
        </a:p>
      </dgm:t>
    </dgm:pt>
    <dgm:pt modelId="{ECF12AD5-703A-4580-8ED1-D2A0949380A9}" type="parTrans" cxnId="{6879CCA5-CDDF-44A2-B68B-C75E319820BC}">
      <dgm:prSet/>
      <dgm:spPr/>
      <dgm:t>
        <a:bodyPr/>
        <a:lstStyle/>
        <a:p>
          <a:pPr latinLnBrk="1"/>
          <a:endParaRPr lang="ko-KR" altLang="en-US"/>
        </a:p>
      </dgm:t>
    </dgm:pt>
    <dgm:pt modelId="{89B7C450-C3BE-4013-B4A1-D95AD7835488}" type="sibTrans" cxnId="{6879CCA5-CDDF-44A2-B68B-C75E319820BC}">
      <dgm:prSet/>
      <dgm:spPr/>
      <dgm:t>
        <a:bodyPr/>
        <a:lstStyle/>
        <a:p>
          <a:pPr latinLnBrk="1"/>
          <a:endParaRPr lang="ko-KR" altLang="en-US"/>
        </a:p>
      </dgm:t>
    </dgm:pt>
    <dgm:pt modelId="{7195AC8D-C7A2-4BBC-BCFD-2ACD470CE524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+mj-ea"/>
              <a:ea typeface="+mj-ea"/>
            </a:rPr>
            <a:t>전력난</a:t>
          </a:r>
          <a:endParaRPr lang="ko-KR" altLang="en-US" sz="2400" dirty="0">
            <a:latin typeface="+mj-ea"/>
            <a:ea typeface="+mj-ea"/>
          </a:endParaRPr>
        </a:p>
      </dgm:t>
    </dgm:pt>
    <dgm:pt modelId="{FC63BC12-5B88-4AFB-AD60-8F40B4119442}" type="parTrans" cxnId="{C8ED7D61-1CE1-415B-826B-E91AA3727CF0}">
      <dgm:prSet/>
      <dgm:spPr/>
      <dgm:t>
        <a:bodyPr/>
        <a:lstStyle/>
        <a:p>
          <a:pPr latinLnBrk="1"/>
          <a:endParaRPr lang="ko-KR" altLang="en-US"/>
        </a:p>
      </dgm:t>
    </dgm:pt>
    <dgm:pt modelId="{C4A4DB08-B4EC-46B9-BA67-57E1DCFCEA83}" type="sibTrans" cxnId="{C8ED7D61-1CE1-415B-826B-E91AA3727CF0}">
      <dgm:prSet/>
      <dgm:spPr/>
      <dgm:t>
        <a:bodyPr/>
        <a:lstStyle/>
        <a:p>
          <a:pPr latinLnBrk="1"/>
          <a:endParaRPr lang="ko-KR" altLang="en-US"/>
        </a:p>
      </dgm:t>
    </dgm:pt>
    <dgm:pt modelId="{E356006A-D73B-49C4-AE4C-4051C1F930B5}" type="pres">
      <dgm:prSet presAssocID="{AAAB0E2C-12D9-4AD5-AEA0-6E7C2798D98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6083C4-1F6C-4400-A15B-D7DE3EFB4DA3}" type="pres">
      <dgm:prSet presAssocID="{AAAB0E2C-12D9-4AD5-AEA0-6E7C2798D985}" presName="matrix" presStyleCnt="0"/>
      <dgm:spPr/>
    </dgm:pt>
    <dgm:pt modelId="{BE06C601-BA97-490D-88F5-5FE4030C820B}" type="pres">
      <dgm:prSet presAssocID="{AAAB0E2C-12D9-4AD5-AEA0-6E7C2798D985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F2DA31B9-EA45-4241-9187-D48EC7133AA7}" type="pres">
      <dgm:prSet presAssocID="{AAAB0E2C-12D9-4AD5-AEA0-6E7C2798D98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EF80CC-DCA9-48F2-B898-F13C9A875868}" type="pres">
      <dgm:prSet presAssocID="{AAAB0E2C-12D9-4AD5-AEA0-6E7C2798D985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93A028AA-7BCB-4D8C-BEC8-3F7B4D6667E5}" type="pres">
      <dgm:prSet presAssocID="{AAAB0E2C-12D9-4AD5-AEA0-6E7C2798D98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9A72F0-C0A4-4035-BBB4-4BC57B11F380}" type="pres">
      <dgm:prSet presAssocID="{AAAB0E2C-12D9-4AD5-AEA0-6E7C2798D985}" presName="tile3" presStyleLbl="node1" presStyleIdx="2" presStyleCnt="4" custLinFactNeighborY="4444"/>
      <dgm:spPr/>
      <dgm:t>
        <a:bodyPr/>
        <a:lstStyle/>
        <a:p>
          <a:pPr latinLnBrk="1"/>
          <a:endParaRPr lang="ko-KR" altLang="en-US"/>
        </a:p>
      </dgm:t>
    </dgm:pt>
    <dgm:pt modelId="{8C8D5FF6-B78D-4062-AE2D-A899ADCFD50E}" type="pres">
      <dgm:prSet presAssocID="{AAAB0E2C-12D9-4AD5-AEA0-6E7C2798D98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AF82DA-D884-42A4-8120-77199432C778}" type="pres">
      <dgm:prSet presAssocID="{AAAB0E2C-12D9-4AD5-AEA0-6E7C2798D985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86A0953F-DB9E-401E-A3BD-E7AA27B76F22}" type="pres">
      <dgm:prSet presAssocID="{AAAB0E2C-12D9-4AD5-AEA0-6E7C2798D98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2C4116-C6C2-4ADF-B971-85938EF098A0}" type="pres">
      <dgm:prSet presAssocID="{AAAB0E2C-12D9-4AD5-AEA0-6E7C2798D98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4AB7922-421F-4C6C-ACB1-07282EF939A3}" type="presOf" srcId="{AAAB0E2C-12D9-4AD5-AEA0-6E7C2798D985}" destId="{E356006A-D73B-49C4-AE4C-4051C1F930B5}" srcOrd="0" destOrd="0" presId="urn:microsoft.com/office/officeart/2005/8/layout/matrix1"/>
    <dgm:cxn modelId="{E8CCA6E5-458A-4100-A85A-E6C249DAA894}" type="presOf" srcId="{69697E48-2161-4A67-8F52-A7348224D38B}" destId="{F2DA31B9-EA45-4241-9187-D48EC7133AA7}" srcOrd="1" destOrd="0" presId="urn:microsoft.com/office/officeart/2005/8/layout/matrix1"/>
    <dgm:cxn modelId="{8DEF3E57-5B08-48D9-B78A-F2BE9B53543D}" type="presOf" srcId="{7195AC8D-C7A2-4BBC-BCFD-2ACD470CE524}" destId="{80AF82DA-D884-42A4-8120-77199432C778}" srcOrd="0" destOrd="0" presId="urn:microsoft.com/office/officeart/2005/8/layout/matrix1"/>
    <dgm:cxn modelId="{A12E0435-6BDD-497F-82CE-66D11AF63167}" srcId="{AAAB0E2C-12D9-4AD5-AEA0-6E7C2798D985}" destId="{45F59A7C-0B3A-4319-A490-55B1E3B92A96}" srcOrd="0" destOrd="0" parTransId="{792C0275-7556-4EF2-8065-AF0B73722B93}" sibTransId="{4545DE32-0960-41D1-A69D-3896C3BD4C26}"/>
    <dgm:cxn modelId="{526B40C7-6905-4EC3-92B1-BD57A1C154E7}" type="presOf" srcId="{69697E48-2161-4A67-8F52-A7348224D38B}" destId="{BE06C601-BA97-490D-88F5-5FE4030C820B}" srcOrd="0" destOrd="0" presId="urn:microsoft.com/office/officeart/2005/8/layout/matrix1"/>
    <dgm:cxn modelId="{D4D15251-5CC8-40B1-A1E0-530C45526371}" type="presOf" srcId="{12A4FD63-BBF5-4714-A81C-3AC7EB29B0D5}" destId="{8FEF80CC-DCA9-48F2-B898-F13C9A875868}" srcOrd="0" destOrd="0" presId="urn:microsoft.com/office/officeart/2005/8/layout/matrix1"/>
    <dgm:cxn modelId="{6879CCA5-CDDF-44A2-B68B-C75E319820BC}" srcId="{45F59A7C-0B3A-4319-A490-55B1E3B92A96}" destId="{18DF5C93-8175-4347-A23B-23FAB1E86743}" srcOrd="2" destOrd="0" parTransId="{ECF12AD5-703A-4580-8ED1-D2A0949380A9}" sibTransId="{89B7C450-C3BE-4013-B4A1-D95AD7835488}"/>
    <dgm:cxn modelId="{29FC87D1-6E7B-4816-AB36-90D4BFFB3DF2}" srcId="{45F59A7C-0B3A-4319-A490-55B1E3B92A96}" destId="{69697E48-2161-4A67-8F52-A7348224D38B}" srcOrd="0" destOrd="0" parTransId="{200B0AA0-41F0-401C-BAE4-08EE8D089776}" sibTransId="{F39FFA11-D614-4B0E-9168-C6C1A7C22BBF}"/>
    <dgm:cxn modelId="{60D2E6CC-6D72-4C42-B7C5-EF7A11452C2A}" type="presOf" srcId="{45F59A7C-0B3A-4319-A490-55B1E3B92A96}" destId="{A82C4116-C6C2-4ADF-B971-85938EF098A0}" srcOrd="0" destOrd="0" presId="urn:microsoft.com/office/officeart/2005/8/layout/matrix1"/>
    <dgm:cxn modelId="{EB5088C4-89D7-47A6-A3E8-735C6ABF1F3C}" srcId="{45F59A7C-0B3A-4319-A490-55B1E3B92A96}" destId="{12A4FD63-BBF5-4714-A81C-3AC7EB29B0D5}" srcOrd="1" destOrd="0" parTransId="{D3C94B23-6E89-477A-8080-1A1B3B9553EA}" sibTransId="{4209CE01-233F-4648-9602-0A9DE950C098}"/>
    <dgm:cxn modelId="{7C741ED4-B3EE-435F-9170-64E28AA70F00}" type="presOf" srcId="{18DF5C93-8175-4347-A23B-23FAB1E86743}" destId="{8C8D5FF6-B78D-4062-AE2D-A899ADCFD50E}" srcOrd="1" destOrd="0" presId="urn:microsoft.com/office/officeart/2005/8/layout/matrix1"/>
    <dgm:cxn modelId="{C1F072DA-4854-46F8-A392-861AB3D20CB7}" type="presOf" srcId="{7195AC8D-C7A2-4BBC-BCFD-2ACD470CE524}" destId="{86A0953F-DB9E-401E-A3BD-E7AA27B76F22}" srcOrd="1" destOrd="0" presId="urn:microsoft.com/office/officeart/2005/8/layout/matrix1"/>
    <dgm:cxn modelId="{8227E010-922B-4537-80E5-D3839D2DA33E}" type="presOf" srcId="{18DF5C93-8175-4347-A23B-23FAB1E86743}" destId="{829A72F0-C0A4-4035-BBB4-4BC57B11F380}" srcOrd="0" destOrd="0" presId="urn:microsoft.com/office/officeart/2005/8/layout/matrix1"/>
    <dgm:cxn modelId="{6642DDD6-803E-4CFD-850A-46A81E8AE812}" type="presOf" srcId="{12A4FD63-BBF5-4714-A81C-3AC7EB29B0D5}" destId="{93A028AA-7BCB-4D8C-BEC8-3F7B4D6667E5}" srcOrd="1" destOrd="0" presId="urn:microsoft.com/office/officeart/2005/8/layout/matrix1"/>
    <dgm:cxn modelId="{C8ED7D61-1CE1-415B-826B-E91AA3727CF0}" srcId="{45F59A7C-0B3A-4319-A490-55B1E3B92A96}" destId="{7195AC8D-C7A2-4BBC-BCFD-2ACD470CE524}" srcOrd="3" destOrd="0" parTransId="{FC63BC12-5B88-4AFB-AD60-8F40B4119442}" sibTransId="{C4A4DB08-B4EC-46B9-BA67-57E1DCFCEA83}"/>
    <dgm:cxn modelId="{DCBFD495-8097-49C3-80B4-3844D7CD741A}" type="presParOf" srcId="{E356006A-D73B-49C4-AE4C-4051C1F930B5}" destId="{0B6083C4-1F6C-4400-A15B-D7DE3EFB4DA3}" srcOrd="0" destOrd="0" presId="urn:microsoft.com/office/officeart/2005/8/layout/matrix1"/>
    <dgm:cxn modelId="{98E1AE14-3553-449D-A721-A82591098701}" type="presParOf" srcId="{0B6083C4-1F6C-4400-A15B-D7DE3EFB4DA3}" destId="{BE06C601-BA97-490D-88F5-5FE4030C820B}" srcOrd="0" destOrd="0" presId="urn:microsoft.com/office/officeart/2005/8/layout/matrix1"/>
    <dgm:cxn modelId="{332D7FE2-1761-4405-ACE5-10DC3A5ACE41}" type="presParOf" srcId="{0B6083C4-1F6C-4400-A15B-D7DE3EFB4DA3}" destId="{F2DA31B9-EA45-4241-9187-D48EC7133AA7}" srcOrd="1" destOrd="0" presId="urn:microsoft.com/office/officeart/2005/8/layout/matrix1"/>
    <dgm:cxn modelId="{77FE40D2-8B14-4017-80CA-B64998A1D420}" type="presParOf" srcId="{0B6083C4-1F6C-4400-A15B-D7DE3EFB4DA3}" destId="{8FEF80CC-DCA9-48F2-B898-F13C9A875868}" srcOrd="2" destOrd="0" presId="urn:microsoft.com/office/officeart/2005/8/layout/matrix1"/>
    <dgm:cxn modelId="{68FF8CB0-9B7B-4DAF-B726-B06F4BA336B9}" type="presParOf" srcId="{0B6083C4-1F6C-4400-A15B-D7DE3EFB4DA3}" destId="{93A028AA-7BCB-4D8C-BEC8-3F7B4D6667E5}" srcOrd="3" destOrd="0" presId="urn:microsoft.com/office/officeart/2005/8/layout/matrix1"/>
    <dgm:cxn modelId="{65678A12-4FBC-4201-A847-C0AE57B1A4EE}" type="presParOf" srcId="{0B6083C4-1F6C-4400-A15B-D7DE3EFB4DA3}" destId="{829A72F0-C0A4-4035-BBB4-4BC57B11F380}" srcOrd="4" destOrd="0" presId="urn:microsoft.com/office/officeart/2005/8/layout/matrix1"/>
    <dgm:cxn modelId="{7A384B93-08AE-445E-86DE-AC43D0E03F71}" type="presParOf" srcId="{0B6083C4-1F6C-4400-A15B-D7DE3EFB4DA3}" destId="{8C8D5FF6-B78D-4062-AE2D-A899ADCFD50E}" srcOrd="5" destOrd="0" presId="urn:microsoft.com/office/officeart/2005/8/layout/matrix1"/>
    <dgm:cxn modelId="{C652995B-C298-44A9-BB03-1DBC89434BEE}" type="presParOf" srcId="{0B6083C4-1F6C-4400-A15B-D7DE3EFB4DA3}" destId="{80AF82DA-D884-42A4-8120-77199432C778}" srcOrd="6" destOrd="0" presId="urn:microsoft.com/office/officeart/2005/8/layout/matrix1"/>
    <dgm:cxn modelId="{D80C5921-9A4A-478C-AF35-1A78DF292FE4}" type="presParOf" srcId="{0B6083C4-1F6C-4400-A15B-D7DE3EFB4DA3}" destId="{86A0953F-DB9E-401E-A3BD-E7AA27B76F22}" srcOrd="7" destOrd="0" presId="urn:microsoft.com/office/officeart/2005/8/layout/matrix1"/>
    <dgm:cxn modelId="{4BE56E51-0738-430F-8E1B-7F404623EF4F}" type="presParOf" srcId="{E356006A-D73B-49C4-AE4C-4051C1F930B5}" destId="{A82C4116-C6C2-4ADF-B971-85938EF098A0}" srcOrd="1" destOrd="0" presId="urn:microsoft.com/office/officeart/2005/8/layout/matrix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397795-1335-466F-B867-5713DC83A07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B835B54-A6FF-47F1-B634-968238433908}">
      <dgm:prSet phldrT="[텍스트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solidFill>
                <a:schemeClr val="tx1"/>
              </a:solidFill>
              <a:latin typeface="+mj-ea"/>
              <a:ea typeface="+mj-ea"/>
            </a:rPr>
            <a:t>자동차 산업</a:t>
          </a:r>
          <a:endParaRPr lang="ko-KR" altLang="en-US" sz="2800" dirty="0">
            <a:solidFill>
              <a:schemeClr val="tx1"/>
            </a:solidFill>
            <a:latin typeface="+mj-ea"/>
            <a:ea typeface="+mj-ea"/>
          </a:endParaRPr>
        </a:p>
      </dgm:t>
    </dgm:pt>
    <dgm:pt modelId="{4B57ABEA-523F-473C-9167-FC4DD50FAFBB}" type="parTrans" cxnId="{75EB056B-62C2-4405-BE87-21FC2F9FA9AA}">
      <dgm:prSet/>
      <dgm:spPr/>
      <dgm:t>
        <a:bodyPr/>
        <a:lstStyle/>
        <a:p>
          <a:pPr latinLnBrk="1"/>
          <a:endParaRPr lang="ko-KR" altLang="en-US"/>
        </a:p>
      </dgm:t>
    </dgm:pt>
    <dgm:pt modelId="{706210A4-DFB5-4F61-AAF7-8E2B1BC2753D}" type="sibTrans" cxnId="{75EB056B-62C2-4405-BE87-21FC2F9FA9AA}">
      <dgm:prSet/>
      <dgm:spPr/>
      <dgm:t>
        <a:bodyPr/>
        <a:lstStyle/>
        <a:p>
          <a:pPr latinLnBrk="1"/>
          <a:endParaRPr lang="ko-KR" altLang="en-US"/>
        </a:p>
      </dgm:t>
    </dgm:pt>
    <dgm:pt modelId="{79A36444-8A25-4BB6-9C58-B3A3F5E91006}">
      <dgm:prSet phldrT="[텍스트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sz="2400" dirty="0" smtClean="0">
              <a:latin typeface="+mj-ea"/>
              <a:ea typeface="+mj-ea"/>
            </a:rPr>
            <a:t>신흥국 공략을 적극 추진</a:t>
          </a:r>
          <a:endParaRPr lang="ko-KR" altLang="en-US" sz="2400" dirty="0">
            <a:latin typeface="+mj-ea"/>
            <a:ea typeface="+mj-ea"/>
          </a:endParaRPr>
        </a:p>
      </dgm:t>
    </dgm:pt>
    <dgm:pt modelId="{1D47304B-EBAC-4C46-A8A6-47FEA2B9C669}" type="parTrans" cxnId="{78CD80F7-B19C-400D-B5FA-11E2DDEDCA15}">
      <dgm:prSet/>
      <dgm:spPr/>
      <dgm:t>
        <a:bodyPr/>
        <a:lstStyle/>
        <a:p>
          <a:pPr latinLnBrk="1"/>
          <a:endParaRPr lang="ko-KR" altLang="en-US"/>
        </a:p>
      </dgm:t>
    </dgm:pt>
    <dgm:pt modelId="{3B2B6D66-1D95-489F-82BD-B7D265D79122}" type="sibTrans" cxnId="{78CD80F7-B19C-400D-B5FA-11E2DDEDCA15}">
      <dgm:prSet/>
      <dgm:spPr/>
      <dgm:t>
        <a:bodyPr/>
        <a:lstStyle/>
        <a:p>
          <a:pPr latinLnBrk="1"/>
          <a:endParaRPr lang="ko-KR" altLang="en-US"/>
        </a:p>
      </dgm:t>
    </dgm:pt>
    <dgm:pt modelId="{AD70AB5E-FE5F-437D-B733-6B9FFF7D849F}">
      <dgm:prSet phldrT="[텍스트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sz="2800" dirty="0" smtClean="0">
              <a:solidFill>
                <a:schemeClr val="tx1"/>
              </a:solidFill>
              <a:latin typeface="+mj-ea"/>
              <a:ea typeface="+mj-ea"/>
            </a:rPr>
            <a:t>전기</a:t>
          </a:r>
          <a:r>
            <a:rPr lang="en-US" altLang="ko-KR" sz="28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2800" dirty="0" smtClean="0">
              <a:solidFill>
                <a:schemeClr val="tx1"/>
              </a:solidFill>
              <a:latin typeface="+mj-ea"/>
              <a:ea typeface="+mj-ea"/>
            </a:rPr>
            <a:t>전자 산업</a:t>
          </a:r>
          <a:endParaRPr lang="ko-KR" altLang="en-US" sz="2800" dirty="0">
            <a:solidFill>
              <a:schemeClr val="tx1"/>
            </a:solidFill>
            <a:latin typeface="+mj-ea"/>
            <a:ea typeface="+mj-ea"/>
          </a:endParaRPr>
        </a:p>
      </dgm:t>
    </dgm:pt>
    <dgm:pt modelId="{E3E28235-9FAA-4249-B906-04E4F867DDF3}" type="parTrans" cxnId="{B69F3CB8-F356-4FD6-8569-B1EF96343226}">
      <dgm:prSet/>
      <dgm:spPr/>
      <dgm:t>
        <a:bodyPr/>
        <a:lstStyle/>
        <a:p>
          <a:pPr latinLnBrk="1"/>
          <a:endParaRPr lang="ko-KR" altLang="en-US"/>
        </a:p>
      </dgm:t>
    </dgm:pt>
    <dgm:pt modelId="{4576B5EE-2715-4641-8E01-3D5C3EF4F80E}" type="sibTrans" cxnId="{B69F3CB8-F356-4FD6-8569-B1EF96343226}">
      <dgm:prSet/>
      <dgm:spPr/>
      <dgm:t>
        <a:bodyPr/>
        <a:lstStyle/>
        <a:p>
          <a:pPr latinLnBrk="1"/>
          <a:endParaRPr lang="ko-KR" altLang="en-US"/>
        </a:p>
      </dgm:t>
    </dgm:pt>
    <dgm:pt modelId="{153CCDA3-6713-417B-A649-2E0B5EDF3182}">
      <dgm:prSet phldrT="[텍스트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sz="2400" dirty="0" smtClean="0">
              <a:solidFill>
                <a:schemeClr val="tx1"/>
              </a:solidFill>
              <a:latin typeface="+mj-ea"/>
              <a:ea typeface="+mj-ea"/>
            </a:rPr>
            <a:t>미래 유망산업 분야 진출 확대</a:t>
          </a:r>
          <a:endParaRPr lang="ko-KR" altLang="en-US" sz="2400" dirty="0">
            <a:solidFill>
              <a:schemeClr val="tx1"/>
            </a:solidFill>
            <a:latin typeface="+mj-ea"/>
            <a:ea typeface="+mj-ea"/>
          </a:endParaRPr>
        </a:p>
      </dgm:t>
    </dgm:pt>
    <dgm:pt modelId="{CCE5CF81-C182-4493-86D2-1614D0EA4931}" type="parTrans" cxnId="{F3A5634F-4750-4CBF-B953-B1CE181A3318}">
      <dgm:prSet/>
      <dgm:spPr/>
      <dgm:t>
        <a:bodyPr/>
        <a:lstStyle/>
        <a:p>
          <a:pPr latinLnBrk="1"/>
          <a:endParaRPr lang="ko-KR" altLang="en-US"/>
        </a:p>
      </dgm:t>
    </dgm:pt>
    <dgm:pt modelId="{050CF0BC-5903-42CB-91B7-BFC034C5A2ED}" type="sibTrans" cxnId="{F3A5634F-4750-4CBF-B953-B1CE181A3318}">
      <dgm:prSet/>
      <dgm:spPr/>
      <dgm:t>
        <a:bodyPr/>
        <a:lstStyle/>
        <a:p>
          <a:pPr latinLnBrk="1"/>
          <a:endParaRPr lang="ko-KR" altLang="en-US"/>
        </a:p>
      </dgm:t>
    </dgm:pt>
    <dgm:pt modelId="{AE361704-5452-4F0A-898E-F281A52D761E}">
      <dgm:prSet phldrT="[텍스트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sz="2400" dirty="0" smtClean="0">
              <a:latin typeface="+mj-ea"/>
              <a:ea typeface="+mj-ea"/>
            </a:rPr>
            <a:t>글로벌 분산 형 생산시스템 구축</a:t>
          </a:r>
          <a:endParaRPr lang="ko-KR" altLang="en-US" sz="2400" dirty="0">
            <a:latin typeface="+mj-ea"/>
            <a:ea typeface="+mj-ea"/>
          </a:endParaRPr>
        </a:p>
      </dgm:t>
    </dgm:pt>
    <dgm:pt modelId="{807ADB7D-3E86-4DC8-BF61-AAAED5FE9B3C}" type="parTrans" cxnId="{452B9688-DDE4-4D40-9B49-A4C2FD1A0F2D}">
      <dgm:prSet/>
      <dgm:spPr/>
      <dgm:t>
        <a:bodyPr/>
        <a:lstStyle/>
        <a:p>
          <a:pPr latinLnBrk="1"/>
          <a:endParaRPr lang="ko-KR" altLang="en-US"/>
        </a:p>
      </dgm:t>
    </dgm:pt>
    <dgm:pt modelId="{960F3521-AC22-4CB6-8646-3B3CF93129F6}" type="sibTrans" cxnId="{452B9688-DDE4-4D40-9B49-A4C2FD1A0F2D}">
      <dgm:prSet/>
      <dgm:spPr/>
      <dgm:t>
        <a:bodyPr/>
        <a:lstStyle/>
        <a:p>
          <a:pPr latinLnBrk="1"/>
          <a:endParaRPr lang="ko-KR" altLang="en-US"/>
        </a:p>
      </dgm:t>
    </dgm:pt>
    <dgm:pt modelId="{454E29C0-C95D-46DD-964D-BB27EF8A623F}" type="pres">
      <dgm:prSet presAssocID="{0F397795-1335-466F-B867-5713DC83A07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B6CFF8-EB29-4872-9053-92018CFF1006}" type="pres">
      <dgm:prSet presAssocID="{8B835B54-A6FF-47F1-B634-968238433908}" presName="linNode" presStyleCnt="0"/>
      <dgm:spPr/>
    </dgm:pt>
    <dgm:pt modelId="{93ADFE23-3A4A-431B-9F4B-FC212B955D1F}" type="pres">
      <dgm:prSet presAssocID="{8B835B54-A6FF-47F1-B634-968238433908}" presName="parentShp" presStyleLbl="node1" presStyleIdx="0" presStyleCnt="2" custScaleX="73684" custScaleY="18125" custLinFactNeighborX="-4971" custLinFactNeighborY="-30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19B7C5-94A5-4E6C-B5F9-443B3A175B03}" type="pres">
      <dgm:prSet presAssocID="{8B835B54-A6FF-47F1-B634-968238433908}" presName="childShp" presStyleLbl="bgAccFollowNode1" presStyleIdx="0" presStyleCnt="2" custScaleX="105847" custScaleY="24910" custLinFactNeighborX="1" custLinFactNeighborY="-286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A178A8-C460-4C0A-8C24-5C7E4EF3E14B}" type="pres">
      <dgm:prSet presAssocID="{706210A4-DFB5-4F61-AAF7-8E2B1BC2753D}" presName="spacing" presStyleCnt="0"/>
      <dgm:spPr/>
    </dgm:pt>
    <dgm:pt modelId="{AD1CFD20-9B1E-4BCB-9A16-839CB3FADE00}" type="pres">
      <dgm:prSet presAssocID="{AD70AB5E-FE5F-437D-B733-6B9FFF7D849F}" presName="linNode" presStyleCnt="0"/>
      <dgm:spPr/>
    </dgm:pt>
    <dgm:pt modelId="{491814C3-EC59-4496-9A93-3C42398378B6}" type="pres">
      <dgm:prSet presAssocID="{AD70AB5E-FE5F-437D-B733-6B9FFF7D849F}" presName="parentShp" presStyleLbl="node1" presStyleIdx="1" presStyleCnt="2" custScaleX="88597" custScaleY="18109" custLinFactNeighborX="-3800" custLinFactNeighborY="-67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CBB58E-602E-4179-B49A-0D193B0F5B5E}" type="pres">
      <dgm:prSet presAssocID="{AD70AB5E-FE5F-437D-B733-6B9FFF7D849F}" presName="childShp" presStyleLbl="bgAccFollowNode1" presStyleIdx="1" presStyleCnt="2" custScaleX="100001" custScaleY="13595" custLinFactNeighborX="1315" custLinFactNeighborY="-54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3A5634F-4750-4CBF-B953-B1CE181A3318}" srcId="{AD70AB5E-FE5F-437D-B733-6B9FFF7D849F}" destId="{153CCDA3-6713-417B-A649-2E0B5EDF3182}" srcOrd="0" destOrd="0" parTransId="{CCE5CF81-C182-4493-86D2-1614D0EA4931}" sibTransId="{050CF0BC-5903-42CB-91B7-BFC034C5A2ED}"/>
    <dgm:cxn modelId="{452B9688-DDE4-4D40-9B49-A4C2FD1A0F2D}" srcId="{8B835B54-A6FF-47F1-B634-968238433908}" destId="{AE361704-5452-4F0A-898E-F281A52D761E}" srcOrd="0" destOrd="0" parTransId="{807ADB7D-3E86-4DC8-BF61-AAAED5FE9B3C}" sibTransId="{960F3521-AC22-4CB6-8646-3B3CF93129F6}"/>
    <dgm:cxn modelId="{ECFD8AC1-5EAC-418C-98F7-B8CC78942BE0}" type="presOf" srcId="{153CCDA3-6713-417B-A649-2E0B5EDF3182}" destId="{36CBB58E-602E-4179-B49A-0D193B0F5B5E}" srcOrd="0" destOrd="0" presId="urn:microsoft.com/office/officeart/2005/8/layout/vList6"/>
    <dgm:cxn modelId="{2F10D408-1A10-4114-A4D0-48E94769871A}" type="presOf" srcId="{AD70AB5E-FE5F-437D-B733-6B9FFF7D849F}" destId="{491814C3-EC59-4496-9A93-3C42398378B6}" srcOrd="0" destOrd="0" presId="urn:microsoft.com/office/officeart/2005/8/layout/vList6"/>
    <dgm:cxn modelId="{78CD80F7-B19C-400D-B5FA-11E2DDEDCA15}" srcId="{8B835B54-A6FF-47F1-B634-968238433908}" destId="{79A36444-8A25-4BB6-9C58-B3A3F5E91006}" srcOrd="1" destOrd="0" parTransId="{1D47304B-EBAC-4C46-A8A6-47FEA2B9C669}" sibTransId="{3B2B6D66-1D95-489F-82BD-B7D265D79122}"/>
    <dgm:cxn modelId="{6CA26F9E-6B08-4BB1-8B35-1162CF3216DB}" type="presOf" srcId="{8B835B54-A6FF-47F1-B634-968238433908}" destId="{93ADFE23-3A4A-431B-9F4B-FC212B955D1F}" srcOrd="0" destOrd="0" presId="urn:microsoft.com/office/officeart/2005/8/layout/vList6"/>
    <dgm:cxn modelId="{75EB056B-62C2-4405-BE87-21FC2F9FA9AA}" srcId="{0F397795-1335-466F-B867-5713DC83A07B}" destId="{8B835B54-A6FF-47F1-B634-968238433908}" srcOrd="0" destOrd="0" parTransId="{4B57ABEA-523F-473C-9167-FC4DD50FAFBB}" sibTransId="{706210A4-DFB5-4F61-AAF7-8E2B1BC2753D}"/>
    <dgm:cxn modelId="{A5B44F32-4ED6-4F0A-89CA-220BB0811848}" type="presOf" srcId="{0F397795-1335-466F-B867-5713DC83A07B}" destId="{454E29C0-C95D-46DD-964D-BB27EF8A623F}" srcOrd="0" destOrd="0" presId="urn:microsoft.com/office/officeart/2005/8/layout/vList6"/>
    <dgm:cxn modelId="{55C36BDE-8E57-4134-95D7-B7F298AB8DD9}" type="presOf" srcId="{79A36444-8A25-4BB6-9C58-B3A3F5E91006}" destId="{B019B7C5-94A5-4E6C-B5F9-443B3A175B03}" srcOrd="0" destOrd="1" presId="urn:microsoft.com/office/officeart/2005/8/layout/vList6"/>
    <dgm:cxn modelId="{B69F3CB8-F356-4FD6-8569-B1EF96343226}" srcId="{0F397795-1335-466F-B867-5713DC83A07B}" destId="{AD70AB5E-FE5F-437D-B733-6B9FFF7D849F}" srcOrd="1" destOrd="0" parTransId="{E3E28235-9FAA-4249-B906-04E4F867DDF3}" sibTransId="{4576B5EE-2715-4641-8E01-3D5C3EF4F80E}"/>
    <dgm:cxn modelId="{69149EEA-5729-4DC8-8855-69882A02E09D}" type="presOf" srcId="{AE361704-5452-4F0A-898E-F281A52D761E}" destId="{B019B7C5-94A5-4E6C-B5F9-443B3A175B03}" srcOrd="0" destOrd="0" presId="urn:microsoft.com/office/officeart/2005/8/layout/vList6"/>
    <dgm:cxn modelId="{97C2EE3F-7C5A-44E9-9BC6-9B758E6370B5}" type="presParOf" srcId="{454E29C0-C95D-46DD-964D-BB27EF8A623F}" destId="{8DB6CFF8-EB29-4872-9053-92018CFF1006}" srcOrd="0" destOrd="0" presId="urn:microsoft.com/office/officeart/2005/8/layout/vList6"/>
    <dgm:cxn modelId="{CE5B4BD8-0B25-40C0-83B8-162101D7956A}" type="presParOf" srcId="{8DB6CFF8-EB29-4872-9053-92018CFF1006}" destId="{93ADFE23-3A4A-431B-9F4B-FC212B955D1F}" srcOrd="0" destOrd="0" presId="urn:microsoft.com/office/officeart/2005/8/layout/vList6"/>
    <dgm:cxn modelId="{0E6D3F46-0CF3-4544-8CC4-FADEE3C43B82}" type="presParOf" srcId="{8DB6CFF8-EB29-4872-9053-92018CFF1006}" destId="{B019B7C5-94A5-4E6C-B5F9-443B3A175B03}" srcOrd="1" destOrd="0" presId="urn:microsoft.com/office/officeart/2005/8/layout/vList6"/>
    <dgm:cxn modelId="{4FBAD3AB-725C-476A-96D3-2E365722C8C3}" type="presParOf" srcId="{454E29C0-C95D-46DD-964D-BB27EF8A623F}" destId="{FCA178A8-C460-4C0A-8C24-5C7E4EF3E14B}" srcOrd="1" destOrd="0" presId="urn:microsoft.com/office/officeart/2005/8/layout/vList6"/>
    <dgm:cxn modelId="{E5B6E777-CAB3-4F30-9A02-F20B5B2671F0}" type="presParOf" srcId="{454E29C0-C95D-46DD-964D-BB27EF8A623F}" destId="{AD1CFD20-9B1E-4BCB-9A16-839CB3FADE00}" srcOrd="2" destOrd="0" presId="urn:microsoft.com/office/officeart/2005/8/layout/vList6"/>
    <dgm:cxn modelId="{15D6430B-D860-4F1C-A56A-F0696B5532B3}" type="presParOf" srcId="{AD1CFD20-9B1E-4BCB-9A16-839CB3FADE00}" destId="{491814C3-EC59-4496-9A93-3C42398378B6}" srcOrd="0" destOrd="0" presId="urn:microsoft.com/office/officeart/2005/8/layout/vList6"/>
    <dgm:cxn modelId="{65E8B2B6-9AC2-4981-BE4A-FF5C508584C2}" type="presParOf" srcId="{AD1CFD20-9B1E-4BCB-9A16-839CB3FADE00}" destId="{36CBB58E-602E-4179-B49A-0D193B0F5B5E}" srcOrd="1" destOrd="0" presId="urn:microsoft.com/office/officeart/2005/8/layout/vList6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739C83-4E68-4323-A86A-97642E01AF51}">
      <dsp:nvSpPr>
        <dsp:cNvPr id="0" name=""/>
        <dsp:cNvSpPr/>
      </dsp:nvSpPr>
      <dsp:spPr>
        <a:xfrm>
          <a:off x="0" y="1317225"/>
          <a:ext cx="3347246" cy="1673623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7200" kern="1200" dirty="0" smtClean="0">
              <a:latin typeface="+mj-ea"/>
              <a:ea typeface="+mj-ea"/>
            </a:rPr>
            <a:t>정부</a:t>
          </a:r>
          <a:endParaRPr lang="ko-KR" altLang="en-US" sz="7200" kern="1200" dirty="0">
            <a:latin typeface="+mj-ea"/>
            <a:ea typeface="+mj-ea"/>
          </a:endParaRPr>
        </a:p>
      </dsp:txBody>
      <dsp:txXfrm>
        <a:off x="0" y="1317225"/>
        <a:ext cx="3347246" cy="1673623"/>
      </dsp:txXfrm>
    </dsp:sp>
    <dsp:sp modelId="{31B6E883-2F64-41F7-AE95-47A4ED3E55C9}">
      <dsp:nvSpPr>
        <dsp:cNvPr id="0" name=""/>
        <dsp:cNvSpPr/>
      </dsp:nvSpPr>
      <dsp:spPr>
        <a:xfrm rot="19693094">
          <a:off x="3159749" y="1453588"/>
          <a:ext cx="250097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2500973" y="4183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/>
        </a:p>
      </dsp:txBody>
      <dsp:txXfrm rot="19693094">
        <a:off x="4347711" y="1432900"/>
        <a:ext cx="125048" cy="125048"/>
      </dsp:txXfrm>
    </dsp:sp>
    <dsp:sp modelId="{FC9C0A00-4FAB-41E5-BC37-744FD363ABFE}">
      <dsp:nvSpPr>
        <dsp:cNvPr id="0" name=""/>
        <dsp:cNvSpPr/>
      </dsp:nvSpPr>
      <dsp:spPr>
        <a:xfrm>
          <a:off x="5473225" y="0"/>
          <a:ext cx="3347246" cy="167362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7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solidFill>
                <a:srgbClr val="FF0000"/>
              </a:solidFill>
              <a:latin typeface="+mj-ea"/>
              <a:ea typeface="+mj-ea"/>
            </a:rPr>
            <a:t>땅값 주</a:t>
          </a:r>
          <a:r>
            <a:rPr lang="ko-KR" altLang="en-US" sz="3200" b="1" kern="1200" dirty="0" smtClean="0">
              <a:solidFill>
                <a:srgbClr val="FF0000"/>
              </a:solidFill>
              <a:latin typeface="+mj-ea"/>
              <a:ea typeface="+mj-ea"/>
            </a:rPr>
            <a:t>가</a:t>
          </a:r>
          <a:endParaRPr lang="en-US" altLang="ko-KR" sz="3200" b="1" kern="1200" dirty="0" smtClean="0">
            <a:solidFill>
              <a:srgbClr val="FF0000"/>
            </a:solidFill>
            <a:latin typeface="+mj-ea"/>
            <a:ea typeface="+mj-ea"/>
          </a:endParaRPr>
        </a:p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solidFill>
                <a:srgbClr val="FF0000"/>
              </a:solidFill>
              <a:latin typeface="+mj-ea"/>
              <a:ea typeface="+mj-ea"/>
            </a:rPr>
            <a:t>폭락</a:t>
          </a:r>
          <a:endParaRPr lang="ko-KR" altLang="en-US" sz="3200" kern="1200" dirty="0">
            <a:solidFill>
              <a:srgbClr val="FF0000"/>
            </a:solidFill>
            <a:latin typeface="+mj-ea"/>
            <a:ea typeface="+mj-ea"/>
          </a:endParaRPr>
        </a:p>
      </dsp:txBody>
      <dsp:txXfrm>
        <a:off x="5473225" y="0"/>
        <a:ext cx="3347246" cy="1673623"/>
      </dsp:txXfrm>
    </dsp:sp>
    <dsp:sp modelId="{7BF3437F-6035-4BAE-A990-517778E012E3}">
      <dsp:nvSpPr>
        <dsp:cNvPr id="0" name=""/>
        <dsp:cNvSpPr/>
      </dsp:nvSpPr>
      <dsp:spPr>
        <a:xfrm rot="959905">
          <a:off x="3304417" y="2416976"/>
          <a:ext cx="2211636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2211636" y="4183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700" kern="1200"/>
        </a:p>
      </dsp:txBody>
      <dsp:txXfrm rot="959905">
        <a:off x="4354945" y="2403521"/>
        <a:ext cx="110581" cy="110581"/>
      </dsp:txXfrm>
    </dsp:sp>
    <dsp:sp modelId="{C35B7798-03A4-4CC2-94BB-D430F9D41C5E}">
      <dsp:nvSpPr>
        <dsp:cNvPr id="0" name=""/>
        <dsp:cNvSpPr/>
      </dsp:nvSpPr>
      <dsp:spPr>
        <a:xfrm>
          <a:off x="5473225" y="1926776"/>
          <a:ext cx="3347246" cy="167362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7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rgbClr val="FF0000"/>
              </a:solidFill>
              <a:latin typeface="+mj-ea"/>
              <a:ea typeface="+mj-ea"/>
            </a:rPr>
            <a:t>가정</a:t>
          </a:r>
          <a:r>
            <a:rPr lang="en-US" altLang="ko-KR" sz="2800" kern="1200" dirty="0" smtClean="0">
              <a:solidFill>
                <a:srgbClr val="FF0000"/>
              </a:solidFill>
              <a:latin typeface="+mj-ea"/>
              <a:ea typeface="+mj-ea"/>
            </a:rPr>
            <a:t>.</a:t>
          </a:r>
          <a:r>
            <a:rPr lang="ko-KR" altLang="en-US" sz="2800" kern="1200" dirty="0" smtClean="0">
              <a:solidFill>
                <a:srgbClr val="FF0000"/>
              </a:solidFill>
              <a:latin typeface="+mj-ea"/>
              <a:ea typeface="+mj-ea"/>
            </a:rPr>
            <a:t>은행</a:t>
          </a:r>
          <a:endParaRPr lang="en-US" altLang="ko-KR" sz="2800" kern="1200" dirty="0" smtClean="0">
            <a:solidFill>
              <a:srgbClr val="FF0000"/>
            </a:solidFill>
            <a:latin typeface="+mj-ea"/>
            <a:ea typeface="+mj-ea"/>
          </a:endParaRP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rgbClr val="FF0000"/>
              </a:solidFill>
              <a:latin typeface="+mj-ea"/>
              <a:ea typeface="+mj-ea"/>
            </a:rPr>
            <a:t>파산</a:t>
          </a:r>
          <a:endParaRPr lang="ko-KR" altLang="en-US" sz="2800" kern="1200" dirty="0">
            <a:solidFill>
              <a:srgbClr val="FF0000"/>
            </a:solidFill>
            <a:latin typeface="+mj-ea"/>
            <a:ea typeface="+mj-ea"/>
          </a:endParaRPr>
        </a:p>
      </dsp:txBody>
      <dsp:txXfrm>
        <a:off x="5473225" y="1926776"/>
        <a:ext cx="3347246" cy="16736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2F8F0C-0AA4-46EA-9878-21EBB5D08C65}">
      <dsp:nvSpPr>
        <dsp:cNvPr id="0" name=""/>
        <dsp:cNvSpPr/>
      </dsp:nvSpPr>
      <dsp:spPr>
        <a:xfrm>
          <a:off x="7657" y="1892529"/>
          <a:ext cx="2288855" cy="1759557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ko-KR" sz="2400" kern="1200" dirty="0" smtClean="0">
            <a:latin typeface="+mj-ea"/>
            <a:ea typeface="+mj-ea"/>
          </a:endParaRPr>
        </a:p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2400" kern="1200" dirty="0" smtClean="0">
              <a:solidFill>
                <a:schemeClr val="tx1"/>
              </a:solidFill>
              <a:latin typeface="+mj-ea"/>
              <a:ea typeface="+mj-ea"/>
            </a:rPr>
            <a:t>기업의 해결책 </a:t>
          </a:r>
          <a:endParaRPr lang="en-US" altLang="ko-KR" sz="2400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2400" kern="1200" dirty="0" smtClean="0">
              <a:solidFill>
                <a:srgbClr val="FF0000"/>
              </a:solidFill>
              <a:latin typeface="+mj-ea"/>
              <a:ea typeface="+mj-ea"/>
            </a:rPr>
            <a:t>구조조정</a:t>
          </a:r>
          <a:endParaRPr lang="en-US" altLang="ko-KR" sz="2400" kern="1200" dirty="0" smtClean="0">
            <a:solidFill>
              <a:srgbClr val="FF0000"/>
            </a:solidFill>
            <a:latin typeface="+mj-ea"/>
            <a:ea typeface="+mj-ea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/>
        </a:p>
      </dsp:txBody>
      <dsp:txXfrm>
        <a:off x="7657" y="1892529"/>
        <a:ext cx="2288855" cy="1759557"/>
      </dsp:txXfrm>
    </dsp:sp>
    <dsp:sp modelId="{3FF5B53F-1C90-4B76-90C4-500742E3C96D}">
      <dsp:nvSpPr>
        <dsp:cNvPr id="0" name=""/>
        <dsp:cNvSpPr/>
      </dsp:nvSpPr>
      <dsp:spPr>
        <a:xfrm>
          <a:off x="2525399" y="2488489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>
        <a:off x="2525399" y="2488489"/>
        <a:ext cx="485237" cy="567636"/>
      </dsp:txXfrm>
    </dsp:sp>
    <dsp:sp modelId="{88AF9B10-9397-478C-80AC-CE809A3D4D76}">
      <dsp:nvSpPr>
        <dsp:cNvPr id="0" name=""/>
        <dsp:cNvSpPr/>
      </dsp:nvSpPr>
      <dsp:spPr>
        <a:xfrm>
          <a:off x="3212056" y="1892529"/>
          <a:ext cx="2288855" cy="1759557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/>
              </a:solidFill>
              <a:latin typeface="+mj-ea"/>
              <a:ea typeface="+mj-ea"/>
            </a:rPr>
            <a:t>실업자 수 </a:t>
          </a:r>
          <a:endParaRPr lang="en-US" altLang="ko-KR" sz="2800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solidFill>
                <a:srgbClr val="FF0000"/>
              </a:solidFill>
              <a:latin typeface="+mj-ea"/>
              <a:ea typeface="+mj-ea"/>
            </a:rPr>
            <a:t>126</a:t>
          </a:r>
          <a:r>
            <a:rPr lang="ko-KR" altLang="en-US" sz="2000" kern="1200" dirty="0" smtClean="0">
              <a:solidFill>
                <a:srgbClr val="FF0000"/>
              </a:solidFill>
              <a:latin typeface="+mj-ea"/>
              <a:ea typeface="+mj-ea"/>
            </a:rPr>
            <a:t>만→</a:t>
          </a:r>
          <a:r>
            <a:rPr lang="en-US" altLang="ko-KR" sz="2000" kern="1200" dirty="0" smtClean="0">
              <a:solidFill>
                <a:srgbClr val="FF0000"/>
              </a:solidFill>
              <a:latin typeface="+mj-ea"/>
              <a:ea typeface="+mj-ea"/>
            </a:rPr>
            <a:t>350</a:t>
          </a:r>
          <a:r>
            <a:rPr lang="ko-KR" altLang="en-US" sz="2000" kern="1200" dirty="0" smtClean="0">
              <a:solidFill>
                <a:srgbClr val="FF0000"/>
              </a:solidFill>
              <a:latin typeface="+mj-ea"/>
              <a:ea typeface="+mj-ea"/>
            </a:rPr>
            <a:t>만</a:t>
          </a:r>
          <a:endParaRPr lang="en-US" altLang="ko-KR" sz="2000" kern="1200" dirty="0" smtClean="0">
            <a:solidFill>
              <a:srgbClr val="FF0000"/>
            </a:solidFill>
            <a:latin typeface="+mj-ea"/>
            <a:ea typeface="+mj-ea"/>
          </a:endParaRP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>
              <a:solidFill>
                <a:schemeClr val="tx1"/>
              </a:solidFill>
              <a:latin typeface="+mj-ea"/>
              <a:ea typeface="+mj-ea"/>
            </a:rPr>
            <a:t>3</a:t>
          </a:r>
          <a:r>
            <a:rPr lang="ko-KR" altLang="en-US" sz="2800" kern="1200" dirty="0" smtClean="0">
              <a:solidFill>
                <a:schemeClr val="tx1"/>
              </a:solidFill>
              <a:latin typeface="+mj-ea"/>
              <a:ea typeface="+mj-ea"/>
            </a:rPr>
            <a:t>배 증가</a:t>
          </a:r>
          <a:endParaRPr lang="ko-KR" altLang="en-US" sz="28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3212056" y="1892529"/>
        <a:ext cx="2288855" cy="1759557"/>
      </dsp:txXfrm>
    </dsp:sp>
    <dsp:sp modelId="{F101D99E-587D-4591-98B7-CF7CAAA38C92}">
      <dsp:nvSpPr>
        <dsp:cNvPr id="0" name=""/>
        <dsp:cNvSpPr/>
      </dsp:nvSpPr>
      <dsp:spPr>
        <a:xfrm>
          <a:off x="5729797" y="2488489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rgbClr val="5CB8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>
        <a:off x="5729797" y="2488489"/>
        <a:ext cx="485237" cy="567636"/>
      </dsp:txXfrm>
    </dsp:sp>
    <dsp:sp modelId="{1AC8C78B-D4A9-4882-BCD4-8268BD225D43}">
      <dsp:nvSpPr>
        <dsp:cNvPr id="0" name=""/>
        <dsp:cNvSpPr/>
      </dsp:nvSpPr>
      <dsp:spPr>
        <a:xfrm>
          <a:off x="6416454" y="1892529"/>
          <a:ext cx="2288855" cy="1759557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solidFill>
                <a:schemeClr val="tx1"/>
              </a:solidFill>
              <a:latin typeface="+mj-ea"/>
              <a:ea typeface="+mj-ea"/>
            </a:rPr>
            <a:t>자살률 증가↑</a:t>
          </a:r>
          <a:endParaRPr lang="ko-KR" altLang="en-US" sz="24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6416454" y="1892529"/>
        <a:ext cx="2288855" cy="1759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C291F-5F9F-4F5A-A2A9-7994AB8A265D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F7682-8D2C-4D4F-8027-1613BB9AE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FA477-6F5C-48BB-8644-3FA4FCBCF69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9" name="Picture 47" descr="08_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44450"/>
            <a:ext cx="2286000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6705600" cy="6081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Picture 52" descr="08_2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3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log.naver.com/best_pb_han?Redirect=Log&amp;logNo=50141076402&amp;jumpingVid=DC368D5E0C301C86EBA7977D5A4B782B3374" TargetMode="Externa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ver.com/dlwlgns33200/110105564886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00166" y="1571612"/>
            <a:ext cx="5876925" cy="207646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ko-KR" altLang="en-US" sz="7200" b="1" dirty="0" smtClean="0">
                <a:solidFill>
                  <a:schemeClr val="bg1"/>
                </a:solidFill>
                <a:latin typeface="Arial" charset="0"/>
              </a:rPr>
              <a:t>일본 경제와 기업</a:t>
            </a:r>
            <a:endParaRPr lang="en-US" altLang="ko-KR" sz="7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4" y="4071942"/>
            <a:ext cx="2786082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4653136"/>
            <a:ext cx="5796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고명준 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[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  전산공학과 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20735079]</a:t>
            </a:r>
            <a:endParaRPr lang="en-US" altLang="ko-KR" sz="28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박지현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 [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사회복지학과 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21018753]</a:t>
            </a:r>
            <a:endParaRPr lang="ko-KR" altLang="en-US" sz="28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조윤영 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[</a:t>
            </a: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국제관계학과 </a:t>
            </a:r>
            <a:r>
              <a:rPr lang="en-US" altLang="ko-KR" sz="2800" dirty="0" smtClean="0">
                <a:solidFill>
                  <a:schemeClr val="bg1"/>
                </a:solidFill>
                <a:latin typeface="+mj-ea"/>
                <a:ea typeface="+mj-ea"/>
              </a:rPr>
              <a:t>20920130]</a:t>
            </a:r>
            <a:endParaRPr lang="ko-KR" altLang="en-US" sz="28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en-US" altLang="ko-KR" dirty="0" smtClean="0"/>
              <a:t>1960</a:t>
            </a:r>
            <a:r>
              <a:rPr lang="ko-KR" altLang="en-US" dirty="0" smtClean="0"/>
              <a:t>년대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고도 경제성장기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- </a:t>
            </a:r>
            <a:r>
              <a:rPr lang="ko-KR" altLang="en-US" dirty="0" smtClean="0"/>
              <a:t>결과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∴경제 대국 부상</a:t>
            </a:r>
          </a:p>
          <a:p>
            <a:pPr marL="514350" indent="-514350">
              <a:buNone/>
            </a:pPr>
            <a:r>
              <a:rPr lang="en-US" altLang="ko-KR" dirty="0" smtClean="0"/>
              <a:t>      </a:t>
            </a:r>
          </a:p>
          <a:p>
            <a:pPr marL="514350" indent="-514350"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∴ 무역수지흑자와 선진국 견제 강화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   </a:t>
            </a:r>
          </a:p>
          <a:p>
            <a:pPr marL="514350" indent="-514350"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∴채무국 → </a:t>
            </a:r>
            <a:r>
              <a:rPr lang="ko-KR" altLang="en-US" dirty="0" err="1" smtClean="0"/>
              <a:t>채권국</a:t>
            </a:r>
            <a:endParaRPr lang="ko-KR" altLang="en-US" dirty="0" smtClean="0"/>
          </a:p>
          <a:p>
            <a:pPr marL="514350" indent="-514350">
              <a:buNone/>
            </a:pPr>
            <a:r>
              <a:rPr lang="en-US" altLang="ko-KR" dirty="0" smtClean="0"/>
              <a:t>      </a:t>
            </a:r>
            <a:endParaRPr lang="ko-KR" altLang="en-US" dirty="0" smtClean="0"/>
          </a:p>
          <a:p>
            <a:pPr marL="514350" indent="-514350"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∴일본의 경제 시스템 확립</a:t>
            </a:r>
          </a:p>
          <a:p>
            <a:pPr marL="514350" indent="-514350">
              <a:buNone/>
            </a:pPr>
            <a:r>
              <a:rPr lang="en-US" altLang="ko-KR" dirty="0" smtClean="0"/>
              <a:t>      </a:t>
            </a:r>
            <a:endParaRPr lang="ko-KR" altLang="en-US" dirty="0" smtClean="0"/>
          </a:p>
          <a:p>
            <a:pPr marL="514350" indent="-514350"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</a:p>
          <a:p>
            <a:pPr>
              <a:buNone/>
            </a:pPr>
            <a:r>
              <a:rPr lang="en-US" altLang="ko-KR" dirty="0" smtClean="0"/>
              <a:t>  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en-US" altLang="ko-KR" dirty="0" smtClean="0"/>
              <a:t>1970</a:t>
            </a:r>
            <a:r>
              <a:rPr lang="ko-KR" altLang="en-US" dirty="0" smtClean="0"/>
              <a:t>년대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석유 위기와 경제 구조 전환의 시기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179512" y="1628800"/>
            <a:ext cx="367240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altLang="ko-KR" sz="2500" b="1" dirty="0" smtClean="0">
                <a:solidFill>
                  <a:schemeClr val="accent2"/>
                </a:solidFill>
              </a:rPr>
              <a:t>1973</a:t>
            </a:r>
            <a:r>
              <a:rPr lang="ko-KR" altLang="en-US" sz="2500" b="1" dirty="0" smtClean="0">
                <a:solidFill>
                  <a:schemeClr val="accent2"/>
                </a:solidFill>
              </a:rPr>
              <a:t>년 </a:t>
            </a:r>
            <a:r>
              <a:rPr lang="en-US" altLang="ko-KR" sz="2500" b="1" dirty="0" smtClean="0">
                <a:solidFill>
                  <a:schemeClr val="accent2"/>
                </a:solidFill>
              </a:rPr>
              <a:t>1</a:t>
            </a:r>
            <a:r>
              <a:rPr lang="ko-KR" altLang="en-US" sz="2500" b="1" dirty="0" smtClean="0">
                <a:solidFill>
                  <a:schemeClr val="accent2"/>
                </a:solidFill>
              </a:rPr>
              <a:t>차 오일 쇼크</a:t>
            </a:r>
            <a:endParaRPr lang="en-US" altLang="ko-KR" sz="2500" b="1" dirty="0" smtClean="0">
              <a:solidFill>
                <a:schemeClr val="accent2"/>
              </a:solidFill>
            </a:endParaRPr>
          </a:p>
          <a:p>
            <a:pPr algn="ctr"/>
            <a:endParaRPr lang="en-US" altLang="ko-KR" sz="25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altLang="ko-KR" sz="2500" b="1" dirty="0" smtClean="0">
                <a:solidFill>
                  <a:schemeClr val="accent2"/>
                </a:solidFill>
              </a:rPr>
              <a:t>-1979</a:t>
            </a:r>
            <a:r>
              <a:rPr lang="ko-KR" altLang="en-US" sz="2500" b="1" dirty="0" smtClean="0">
                <a:solidFill>
                  <a:schemeClr val="accent2"/>
                </a:solidFill>
              </a:rPr>
              <a:t>년 </a:t>
            </a:r>
            <a:r>
              <a:rPr lang="en-US" altLang="ko-KR" sz="2500" b="1" dirty="0" smtClean="0">
                <a:solidFill>
                  <a:schemeClr val="accent2"/>
                </a:solidFill>
              </a:rPr>
              <a:t>2</a:t>
            </a:r>
            <a:r>
              <a:rPr lang="ko-KR" altLang="en-US" sz="2500" b="1" dirty="0" smtClean="0">
                <a:solidFill>
                  <a:schemeClr val="accent2"/>
                </a:solidFill>
              </a:rPr>
              <a:t>차 오일 쇼크 </a:t>
            </a:r>
            <a:endParaRPr lang="ko-KR" altLang="en-US" sz="25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4941168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atin typeface="+mj-lt"/>
              </a:rPr>
              <a:t>오일 쇼크 극복</a:t>
            </a:r>
            <a:endParaRPr lang="en-US" altLang="ko-KR" sz="5400" b="1" dirty="0" smtClean="0">
              <a:latin typeface="+mj-lt"/>
            </a:endParaRPr>
          </a:p>
          <a:p>
            <a:pPr algn="ctr"/>
            <a:r>
              <a:rPr lang="ko-KR" altLang="en-US" sz="5400" b="1" dirty="0" smtClean="0">
                <a:latin typeface="+mj-lt"/>
              </a:rPr>
              <a:t>국내 물가 안정</a:t>
            </a:r>
            <a:endParaRPr lang="en-US" altLang="ko-KR" sz="5400" b="1" dirty="0" smtClean="0">
              <a:latin typeface="+mj-lt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004048" y="1628800"/>
            <a:ext cx="396044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>
                <a:solidFill>
                  <a:schemeClr val="accent2"/>
                </a:solidFill>
              </a:rPr>
              <a:t>감량 경영 실시</a:t>
            </a:r>
            <a:endParaRPr lang="en-US" altLang="ko-KR" sz="2500" dirty="0" smtClean="0">
              <a:solidFill>
                <a:schemeClr val="accent2"/>
              </a:solidFill>
            </a:endParaRPr>
          </a:p>
          <a:p>
            <a:pPr algn="ctr"/>
            <a:endParaRPr lang="en-US" altLang="ko-KR" sz="2500" dirty="0" smtClean="0">
              <a:solidFill>
                <a:schemeClr val="accent2"/>
              </a:solidFill>
            </a:endParaRPr>
          </a:p>
          <a:p>
            <a:pPr algn="ctr"/>
            <a:r>
              <a:rPr lang="ko-KR" altLang="en-US" sz="2500" dirty="0" smtClean="0">
                <a:solidFill>
                  <a:schemeClr val="accent2"/>
                </a:solidFill>
              </a:rPr>
              <a:t>철강업  </a:t>
            </a:r>
            <a:r>
              <a:rPr lang="en-US" altLang="ko-KR" sz="2500" dirty="0" smtClean="0">
                <a:solidFill>
                  <a:schemeClr val="accent2"/>
                </a:solidFill>
              </a:rPr>
              <a:t>-&gt; </a:t>
            </a:r>
            <a:r>
              <a:rPr lang="ko-KR" altLang="en-US" sz="2500" dirty="0" smtClean="0">
                <a:solidFill>
                  <a:schemeClr val="accent2"/>
                </a:solidFill>
              </a:rPr>
              <a:t>반도체 산업</a:t>
            </a:r>
            <a:endParaRPr lang="ko-KR" altLang="en-US" sz="2500" dirty="0">
              <a:solidFill>
                <a:schemeClr val="accent2"/>
              </a:solidFill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3131840" y="3645024"/>
            <a:ext cx="273630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en-US" altLang="ko-KR" dirty="0" smtClean="0">
                <a:latin typeface="+mn-ea"/>
              </a:rPr>
              <a:t>1980</a:t>
            </a:r>
            <a:r>
              <a:rPr lang="ko-KR" altLang="en-US" dirty="0" smtClean="0">
                <a:latin typeface="+mn-ea"/>
              </a:rPr>
              <a:t>년</a:t>
            </a:r>
            <a:r>
              <a:rPr lang="ko-KR" altLang="en-US" dirty="0" smtClean="0">
                <a:latin typeface="+mj-lt"/>
              </a:rPr>
              <a:t>대 </a:t>
            </a:r>
            <a:r>
              <a:rPr lang="en-US" altLang="ko-KR" dirty="0" smtClean="0">
                <a:latin typeface="+mj-lt"/>
              </a:rPr>
              <a:t>-</a:t>
            </a:r>
            <a:r>
              <a:rPr lang="ko-KR" altLang="en-US" dirty="0" smtClean="0">
                <a:latin typeface="+mj-lt"/>
              </a:rPr>
              <a:t>일본의 경제대국화의 시기</a:t>
            </a:r>
            <a:endParaRPr lang="en-US" altLang="ko-KR" dirty="0" smtClean="0">
              <a:latin typeface="+mj-lt"/>
            </a:endParaRPr>
          </a:p>
          <a:p>
            <a:pPr>
              <a:buNone/>
            </a:pPr>
            <a:r>
              <a:rPr lang="en-US" altLang="ko-KR" dirty="0" smtClean="0">
                <a:latin typeface="+mj-lt"/>
              </a:rPr>
              <a:t>   </a:t>
            </a:r>
          </a:p>
          <a:p>
            <a:pPr>
              <a:buNone/>
            </a:pPr>
            <a:r>
              <a:rPr lang="en-US" altLang="ko-KR" dirty="0" smtClean="0">
                <a:latin typeface="+mj-lt"/>
              </a:rPr>
              <a:t>    </a:t>
            </a:r>
          </a:p>
          <a:p>
            <a:pPr>
              <a:buNone/>
            </a:pPr>
            <a:r>
              <a:rPr lang="en-US" altLang="ko-KR" dirty="0" smtClean="0">
                <a:latin typeface="+mj-lt"/>
              </a:rPr>
              <a:t>       </a:t>
            </a:r>
          </a:p>
          <a:p>
            <a:pPr>
              <a:buNone/>
            </a:pPr>
            <a:r>
              <a:rPr lang="en-US" altLang="ko-KR" dirty="0" smtClean="0">
                <a:latin typeface="+mj-lt"/>
              </a:rPr>
              <a:t>       </a:t>
            </a:r>
            <a:r>
              <a:rPr lang="ko-KR" altLang="en-US" dirty="0" smtClean="0"/>
              <a:t>→  </a:t>
            </a:r>
            <a:r>
              <a:rPr lang="ko-KR" altLang="en-US" dirty="0" smtClean="0">
                <a:latin typeface="+mj-lt"/>
              </a:rPr>
              <a:t>통화 증발의 효과</a:t>
            </a:r>
            <a:endParaRPr lang="en-US" altLang="ko-KR" dirty="0" smtClean="0">
              <a:latin typeface="+mj-lt"/>
            </a:endParaRPr>
          </a:p>
          <a:p>
            <a:pPr>
              <a:buNone/>
            </a:pPr>
            <a:r>
              <a:rPr lang="en-US" altLang="ko-KR" dirty="0" smtClean="0">
                <a:latin typeface="+mj-lt"/>
              </a:rPr>
              <a:t>            </a:t>
            </a:r>
          </a:p>
          <a:p>
            <a:pPr>
              <a:buNone/>
            </a:pPr>
            <a:r>
              <a:rPr lang="en-US" altLang="ko-KR" dirty="0" smtClean="0">
                <a:latin typeface="+mj-lt"/>
              </a:rPr>
              <a:t>            </a:t>
            </a:r>
            <a:r>
              <a:rPr lang="ko-KR" altLang="en-US" dirty="0" smtClean="0">
                <a:latin typeface="+mj-lt"/>
              </a:rPr>
              <a:t>과도한 소비 성향</a:t>
            </a:r>
            <a:endParaRPr lang="en-US" altLang="ko-KR" dirty="0" smtClean="0">
              <a:latin typeface="+mj-lt"/>
            </a:endParaRPr>
          </a:p>
          <a:p>
            <a:pPr>
              <a:buNone/>
            </a:pPr>
            <a:r>
              <a:rPr lang="en-US" altLang="ko-KR" dirty="0" smtClean="0">
                <a:latin typeface="+mj-lt"/>
              </a:rPr>
              <a:t>            (</a:t>
            </a:r>
            <a:r>
              <a:rPr lang="ko-KR" altLang="en-US" dirty="0" smtClean="0">
                <a:latin typeface="+mj-lt"/>
              </a:rPr>
              <a:t>특히</a:t>
            </a:r>
            <a:r>
              <a:rPr lang="en-US" altLang="ko-KR" dirty="0" smtClean="0">
                <a:latin typeface="+mj-lt"/>
              </a:rPr>
              <a:t>, </a:t>
            </a:r>
            <a:r>
              <a:rPr lang="ko-KR" altLang="en-US" dirty="0" smtClean="0">
                <a:latin typeface="+mj-lt"/>
              </a:rPr>
              <a:t>주식</a:t>
            </a:r>
            <a:r>
              <a:rPr lang="en-US" altLang="ko-KR" dirty="0" smtClean="0">
                <a:latin typeface="+mj-lt"/>
              </a:rPr>
              <a:t>/ </a:t>
            </a:r>
            <a:r>
              <a:rPr lang="ko-KR" altLang="en-US" dirty="0" smtClean="0">
                <a:latin typeface="+mj-lt"/>
              </a:rPr>
              <a:t>토지</a:t>
            </a:r>
            <a:r>
              <a:rPr lang="en-US" altLang="ko-KR" dirty="0" smtClean="0">
                <a:latin typeface="+mj-lt"/>
              </a:rPr>
              <a:t>/ </a:t>
            </a:r>
            <a:r>
              <a:rPr lang="ko-KR" altLang="en-US" dirty="0" smtClean="0">
                <a:latin typeface="+mj-lt"/>
              </a:rPr>
              <a:t>건물 구입</a:t>
            </a:r>
            <a:r>
              <a:rPr lang="en-US" altLang="ko-KR" dirty="0" smtClean="0">
                <a:latin typeface="+mj-lt"/>
              </a:rPr>
              <a:t>)</a:t>
            </a:r>
          </a:p>
          <a:p>
            <a:pPr>
              <a:buNone/>
            </a:pPr>
            <a:r>
              <a:rPr lang="en-US" altLang="ko-KR" dirty="0" smtClean="0">
                <a:latin typeface="+mj-lt"/>
              </a:rPr>
              <a:t>            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571472" y="1857364"/>
            <a:ext cx="400052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+mj-lt"/>
              </a:rPr>
              <a:t>경상수지 대 흑자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en-US" altLang="ko-KR" dirty="0" smtClean="0"/>
              <a:t>1980</a:t>
            </a:r>
            <a:r>
              <a:rPr lang="ko-KR" altLang="en-US" dirty="0" smtClean="0"/>
              <a:t>년대 후반 </a:t>
            </a:r>
            <a:r>
              <a:rPr lang="en-US" altLang="ko-KR" dirty="0" smtClean="0"/>
              <a:t>~ 1990</a:t>
            </a:r>
            <a:r>
              <a:rPr lang="ko-KR" altLang="en-US" dirty="0" smtClean="0"/>
              <a:t>년대 초반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</a:t>
            </a:r>
            <a:r>
              <a:rPr lang="ko-KR" altLang="en-US" dirty="0" smtClean="0"/>
              <a:t> 급격한 경제 성장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국제적 마찰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- 1985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22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프라자</a:t>
            </a:r>
            <a:r>
              <a:rPr lang="ko-KR" altLang="en-US" dirty="0" smtClean="0"/>
              <a:t> 합의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( </a:t>
            </a:r>
            <a:r>
              <a:rPr lang="ko-KR" altLang="en-US" dirty="0" smtClean="0"/>
              <a:t>엔과 마르크는 비싸게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달러는 싸게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904656"/>
          </a:xfrm>
        </p:spPr>
        <p:txBody>
          <a:bodyPr/>
          <a:lstStyle/>
          <a:p>
            <a:r>
              <a:rPr lang="en-US" altLang="ko-KR" dirty="0" smtClean="0"/>
              <a:t>1990</a:t>
            </a:r>
            <a:r>
              <a:rPr lang="ko-KR" altLang="en-US" dirty="0" smtClean="0"/>
              <a:t>년대 초 </a:t>
            </a:r>
            <a:r>
              <a:rPr lang="en-US" altLang="ko-KR" dirty="0" smtClean="0"/>
              <a:t>~ 2000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</a:p>
          <a:p>
            <a:pPr>
              <a:buNone/>
            </a:pPr>
            <a:r>
              <a:rPr lang="en-US" altLang="ko-KR" dirty="0" smtClean="0"/>
              <a:t>   - 1990</a:t>
            </a:r>
            <a:r>
              <a:rPr lang="ko-KR" altLang="en-US" dirty="0" smtClean="0"/>
              <a:t>년  버블 붕괴 → 경기 침체 시기 시작</a:t>
            </a:r>
          </a:p>
          <a:p>
            <a:pPr>
              <a:buNone/>
            </a:pPr>
            <a:r>
              <a:rPr lang="en-US" altLang="ko-KR" dirty="0" smtClean="0"/>
              <a:t>       ( </a:t>
            </a:r>
            <a:r>
              <a:rPr lang="ko-KR" altLang="en-US" dirty="0" smtClean="0"/>
              <a:t>경제 성장률  </a:t>
            </a:r>
            <a:r>
              <a:rPr lang="en-US" altLang="ko-KR" dirty="0" smtClean="0"/>
              <a:t>4.6 % -&gt; 0.9 % </a:t>
            </a:r>
            <a:r>
              <a:rPr lang="ko-KR" altLang="en-US" dirty="0" smtClean="0"/>
              <a:t>↓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   </a:t>
            </a:r>
          </a:p>
          <a:p>
            <a:pPr>
              <a:buNone/>
            </a:pPr>
            <a:r>
              <a:rPr lang="en-US" altLang="ko-KR" dirty="0" smtClean="0"/>
              <a:t>   - </a:t>
            </a:r>
            <a:r>
              <a:rPr lang="ko-KR" altLang="en-US" dirty="0" smtClean="0"/>
              <a:t>잃어버린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( 1991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~ </a:t>
            </a:r>
            <a:r>
              <a:rPr lang="ko-KR" altLang="en-US" dirty="0" smtClean="0"/>
              <a:t> 현재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ko-KR" altLang="en-US" dirty="0" smtClean="0"/>
              <a:t>버블 경제 </a:t>
            </a:r>
            <a:r>
              <a:rPr lang="en-US" altLang="ko-KR" dirty="0" smtClean="0"/>
              <a:t>(1985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~ 1990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                 =&gt; </a:t>
            </a:r>
            <a:r>
              <a:rPr lang="ko-KR" altLang="en-US" dirty="0" smtClean="0"/>
              <a:t>일본의 수출 증가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  <a:endParaRPr lang="ko-KR" altLang="en-US" dirty="0" smtClean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14282" y="1643050"/>
            <a:ext cx="385765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미국의 고금리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-&gt; </a:t>
            </a:r>
            <a:r>
              <a:rPr lang="ko-KR" altLang="en-US" sz="2400" dirty="0" smtClean="0">
                <a:solidFill>
                  <a:schemeClr val="tx1"/>
                </a:solidFill>
              </a:rPr>
              <a:t>미국의 제조업 붕괴 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  <p:sp>
        <p:nvSpPr>
          <p:cNvPr id="9" name="아래쪽 화살표 8"/>
          <p:cNvSpPr/>
          <p:nvPr/>
        </p:nvSpPr>
        <p:spPr>
          <a:xfrm>
            <a:off x="3357554" y="3286124"/>
            <a:ext cx="1928826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357422" y="5143512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/>
              <a:t>플라자 합의 </a:t>
            </a:r>
            <a:endParaRPr lang="ko-KR" altLang="en-US" sz="5400" dirty="0"/>
          </a:p>
        </p:txBody>
      </p:sp>
      <p:grpSp>
        <p:nvGrpSpPr>
          <p:cNvPr id="4" name="그룹 16"/>
          <p:cNvGrpSpPr/>
          <p:nvPr/>
        </p:nvGrpSpPr>
        <p:grpSpPr>
          <a:xfrm>
            <a:off x="214282" y="3000372"/>
            <a:ext cx="9144064" cy="1714512"/>
            <a:chOff x="214282" y="3000372"/>
            <a:chExt cx="9144064" cy="1714512"/>
          </a:xfrm>
        </p:grpSpPr>
        <p:sp>
          <p:nvSpPr>
            <p:cNvPr id="13" name="타원 12"/>
            <p:cNvSpPr/>
            <p:nvPr/>
          </p:nvSpPr>
          <p:spPr>
            <a:xfrm>
              <a:off x="214282" y="3214686"/>
              <a:ext cx="3143272" cy="15001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dirty="0" smtClean="0">
                  <a:solidFill>
                    <a:schemeClr val="tx1"/>
                  </a:solidFill>
                </a:rPr>
                <a:t>1 $ = 250</a:t>
              </a:r>
              <a:r>
                <a:rPr lang="ko-KR" altLang="en-US" sz="2500" dirty="0" smtClean="0">
                  <a:solidFill>
                    <a:schemeClr val="tx1"/>
                  </a:solidFill>
                </a:rPr>
                <a:t>￥</a:t>
              </a:r>
            </a:p>
          </p:txBody>
        </p:sp>
        <p:grpSp>
          <p:nvGrpSpPr>
            <p:cNvPr id="5" name="그룹 15"/>
            <p:cNvGrpSpPr/>
            <p:nvPr/>
          </p:nvGrpSpPr>
          <p:grpSpPr>
            <a:xfrm>
              <a:off x="3571868" y="3000372"/>
              <a:ext cx="5786478" cy="1643074"/>
              <a:chOff x="3571868" y="3000372"/>
              <a:chExt cx="5786478" cy="1643074"/>
            </a:xfrm>
          </p:grpSpPr>
          <p:sp>
            <p:nvSpPr>
              <p:cNvPr id="14" name="폭발 2 13"/>
              <p:cNvSpPr/>
              <p:nvPr/>
            </p:nvSpPr>
            <p:spPr>
              <a:xfrm>
                <a:off x="4572000" y="3000372"/>
                <a:ext cx="4786346" cy="1643074"/>
              </a:xfrm>
              <a:prstGeom prst="irregularSeal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500" dirty="0" smtClean="0">
                    <a:solidFill>
                      <a:schemeClr val="tx1"/>
                    </a:solidFill>
                  </a:rPr>
                  <a:t>1 $ = 125</a:t>
                </a:r>
                <a:r>
                  <a:rPr lang="ko-KR" altLang="en-US" sz="2500" dirty="0" smtClean="0">
                    <a:solidFill>
                      <a:schemeClr val="tx1"/>
                    </a:solidFill>
                  </a:rPr>
                  <a:t> ￥</a:t>
                </a:r>
                <a:endParaRPr lang="ko-KR" altLang="en-US" sz="2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571868" y="3643314"/>
                <a:ext cx="1000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dirty="0" smtClean="0"/>
                  <a:t>= &gt;</a:t>
                </a:r>
                <a:endParaRPr lang="ko-KR" altLang="en-US" sz="40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  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일본 정부 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금리 긴축 정책</a:t>
            </a:r>
            <a:r>
              <a:rPr lang="en-US" altLang="ko-KR" dirty="0" smtClean="0"/>
              <a:t> ( </a:t>
            </a:r>
            <a:r>
              <a:rPr lang="ko-KR" altLang="en-US" dirty="0" smtClean="0"/>
              <a:t>금리 </a:t>
            </a:r>
            <a:r>
              <a:rPr lang="en-US" altLang="ko-KR" dirty="0" smtClean="0"/>
              <a:t>2.5 </a:t>
            </a:r>
            <a:r>
              <a:rPr lang="ko-KR" altLang="en-US" dirty="0" smtClean="0"/>
              <a:t>↓ 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대출 확대 정책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6000" dirty="0" smtClean="0"/>
              <a:t>   =&gt;</a:t>
            </a:r>
          </a:p>
        </p:txBody>
      </p:sp>
      <p:sp>
        <p:nvSpPr>
          <p:cNvPr id="5" name="폭발 1 4"/>
          <p:cNvSpPr/>
          <p:nvPr/>
        </p:nvSpPr>
        <p:spPr>
          <a:xfrm>
            <a:off x="2500298" y="3857628"/>
            <a:ext cx="5214974" cy="25717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solidFill>
                  <a:srgbClr val="FF0000"/>
                </a:solidFill>
              </a:rPr>
              <a:t>버블 형성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일본 정부와 은행의 조치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금리 상승 </a:t>
            </a:r>
            <a:r>
              <a:rPr lang="en-US" altLang="ko-KR" dirty="0" smtClean="0"/>
              <a:t>( 1989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2.5% </a:t>
            </a:r>
            <a:r>
              <a:rPr lang="ko-KR" altLang="en-US" dirty="0" smtClean="0"/>
              <a:t>→ </a:t>
            </a:r>
            <a:r>
              <a:rPr lang="en-US" altLang="ko-KR" dirty="0" smtClean="0"/>
              <a:t>1990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6 %)</a:t>
            </a:r>
          </a:p>
          <a:p>
            <a:pPr>
              <a:buNone/>
            </a:pPr>
            <a:r>
              <a:rPr lang="en-US" altLang="ko-KR" dirty="0" smtClean="0"/>
              <a:t>      </a:t>
            </a:r>
          </a:p>
          <a:p>
            <a:pPr>
              <a:buNone/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대출 금지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</a:t>
            </a:r>
            <a:r>
              <a:rPr lang="ko-KR" altLang="en-US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0364" y="4000504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/>
              <a:t>금융기관 연쇄 도산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파산</a:t>
            </a:r>
            <a:endParaRPr lang="en-US" altLang="ko-KR" sz="3600" dirty="0" smtClean="0"/>
          </a:p>
          <a:p>
            <a:endParaRPr lang="en-US" altLang="ko-KR" sz="3600" dirty="0" smtClean="0"/>
          </a:p>
          <a:p>
            <a:r>
              <a:rPr lang="ko-KR" altLang="en-US" sz="3600" dirty="0" smtClean="0"/>
              <a:t>급격한 경기 침체 </a:t>
            </a:r>
            <a:endParaRPr lang="en-US" altLang="ko-KR" sz="36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오른쪽 화살표 4"/>
          <p:cNvSpPr/>
          <p:nvPr/>
        </p:nvSpPr>
        <p:spPr>
          <a:xfrm>
            <a:off x="1071538" y="4286256"/>
            <a:ext cx="1643074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폭발 2 5"/>
          <p:cNvSpPr/>
          <p:nvPr/>
        </p:nvSpPr>
        <p:spPr>
          <a:xfrm>
            <a:off x="1071538" y="2071678"/>
            <a:ext cx="6929486" cy="36433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 smtClean="0">
                <a:solidFill>
                  <a:srgbClr val="FF0000"/>
                </a:solidFill>
              </a:rPr>
              <a:t>버블 붕괴</a:t>
            </a:r>
            <a:endParaRPr lang="ko-KR" altLang="en-US" sz="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z="3200" b="1" dirty="0" smtClean="0">
                <a:latin typeface="+mj-ea"/>
                <a:ea typeface="+mj-ea"/>
              </a:rPr>
              <a:t>1990</a:t>
            </a:r>
            <a:r>
              <a:rPr lang="ko-KR" altLang="en-US" sz="3200" b="1" dirty="0" smtClean="0">
                <a:latin typeface="+mj-ea"/>
                <a:ea typeface="+mj-ea"/>
              </a:rPr>
              <a:t>년대의 ‘잃어버린 </a:t>
            </a:r>
            <a:r>
              <a:rPr lang="en-US" altLang="ko-KR" sz="3200" b="1" dirty="0" smtClean="0">
                <a:latin typeface="+mj-ea"/>
                <a:ea typeface="+mj-ea"/>
              </a:rPr>
              <a:t>10</a:t>
            </a:r>
            <a:r>
              <a:rPr lang="ko-KR" altLang="en-US" sz="3200" b="1" dirty="0" smtClean="0">
                <a:latin typeface="+mj-ea"/>
                <a:ea typeface="+mj-ea"/>
              </a:rPr>
              <a:t>년</a:t>
            </a:r>
            <a:r>
              <a:rPr lang="en-US" altLang="ko-KR" sz="3200" b="1" dirty="0" smtClean="0">
                <a:latin typeface="+mj-ea"/>
                <a:ea typeface="+mj-ea"/>
              </a:rPr>
              <a:t>’</a:t>
            </a:r>
            <a:endParaRPr lang="ko-KR" altLang="en-US" sz="3200" dirty="0">
              <a:latin typeface="+mj-ea"/>
              <a:ea typeface="+mj-ea"/>
            </a:endParaRP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0" y="1412776"/>
          <a:ext cx="882047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827584" y="5589240"/>
            <a:ext cx="7560840" cy="936104"/>
            <a:chOff x="971600" y="5445224"/>
            <a:chExt cx="6768752" cy="936104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971600" y="5445224"/>
              <a:ext cx="2448272" cy="93610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 smtClean="0">
                  <a:latin typeface="+mj-ea"/>
                  <a:ea typeface="+mj-ea"/>
                </a:rPr>
                <a:t>소비감소</a:t>
              </a:r>
              <a:endParaRPr lang="ko-KR" altLang="en-US" sz="3200" dirty="0">
                <a:latin typeface="+mj-ea"/>
                <a:ea typeface="+mj-ea"/>
              </a:endParaRPr>
            </a:p>
          </p:txBody>
        </p:sp>
        <p:sp>
          <p:nvSpPr>
            <p:cNvPr id="17" name="아래쪽 화살표 16"/>
            <p:cNvSpPr/>
            <p:nvPr/>
          </p:nvSpPr>
          <p:spPr>
            <a:xfrm rot="16200000">
              <a:off x="4176811" y="5192341"/>
              <a:ext cx="418368" cy="1500198"/>
            </a:xfrm>
            <a:prstGeom prst="downArrow">
              <a:avLst/>
            </a:prstGeom>
            <a:solidFill>
              <a:srgbClr val="00206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5292080" y="5445224"/>
              <a:ext cx="2448272" cy="93610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>
                  <a:solidFill>
                    <a:srgbClr val="FF0000"/>
                  </a:solidFill>
                  <a:latin typeface="+mj-ea"/>
                  <a:ea typeface="+mj-ea"/>
                </a:rPr>
                <a:t>10</a:t>
              </a:r>
              <a:r>
                <a:rPr lang="ko-KR" altLang="en-US" sz="2400" dirty="0" smtClean="0">
                  <a:solidFill>
                    <a:srgbClr val="FF0000"/>
                  </a:solidFill>
                  <a:latin typeface="+mj-ea"/>
                  <a:ea typeface="+mj-ea"/>
                </a:rPr>
                <a:t>년 장기불황</a:t>
              </a:r>
              <a:endParaRPr lang="en-US" altLang="ko-KR" sz="2400" dirty="0" smtClean="0">
                <a:solidFill>
                  <a:srgbClr val="FF0000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400" dirty="0" smtClean="0">
                  <a:solidFill>
                    <a:srgbClr val="FF0000"/>
                  </a:solidFill>
                  <a:latin typeface="+mj-ea"/>
                  <a:ea typeface="+mj-ea"/>
                </a:rPr>
                <a:t>기업실적↓</a:t>
              </a:r>
              <a:endParaRPr lang="ko-KR" altLang="en-US" sz="24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2867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30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179512" y="69269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9" name="하트 8">
            <a:hlinkClick r:id="rId6"/>
          </p:cNvPr>
          <p:cNvSpPr/>
          <p:nvPr/>
        </p:nvSpPr>
        <p:spPr>
          <a:xfrm>
            <a:off x="323528" y="6021288"/>
            <a:ext cx="648072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741344"/>
          </a:xfrm>
        </p:spPr>
        <p:txBody>
          <a:bodyPr/>
          <a:lstStyle/>
          <a:p>
            <a:pPr algn="ctr"/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1127125"/>
            <a:ext cx="82296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altLang="ko-KR" sz="12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48690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0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40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0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28670"/>
            <a:ext cx="88582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j-ea"/>
                <a:ea typeface="+mj-ea"/>
              </a:rPr>
              <a:t>1. </a:t>
            </a:r>
            <a:r>
              <a:rPr lang="ko-KR" altLang="en-US" sz="2400" b="1" dirty="0" smtClean="0">
                <a:latin typeface="+mj-ea"/>
                <a:ea typeface="+mj-ea"/>
              </a:rPr>
              <a:t>일본 근대 경제사</a:t>
            </a:r>
            <a:endParaRPr lang="ko-KR" altLang="en-US" sz="2400" dirty="0" smtClean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-</a:t>
            </a:r>
            <a:r>
              <a:rPr lang="ko-KR" altLang="en-US" dirty="0" smtClean="0">
                <a:latin typeface="+mj-ea"/>
                <a:ea typeface="+mj-ea"/>
              </a:rPr>
              <a:t>일본경제의 구조와 특징</a:t>
            </a:r>
            <a:endParaRPr lang="en-US" altLang="ko-KR" dirty="0" smtClean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-</a:t>
            </a:r>
            <a:r>
              <a:rPr lang="ko-KR" altLang="en-US" dirty="0" smtClean="0">
                <a:latin typeface="+mj-ea"/>
                <a:ea typeface="+mj-ea"/>
              </a:rPr>
              <a:t>버블경제</a:t>
            </a: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    -1990</a:t>
            </a:r>
            <a:r>
              <a:rPr lang="ko-KR" altLang="en-US" dirty="0" smtClean="0">
                <a:latin typeface="+mj-ea"/>
                <a:ea typeface="+mj-ea"/>
              </a:rPr>
              <a:t>년대의‘잃어버린 </a:t>
            </a:r>
            <a:r>
              <a:rPr lang="en-US" altLang="ko-KR" dirty="0" smtClean="0">
                <a:latin typeface="+mj-ea"/>
                <a:ea typeface="+mj-ea"/>
              </a:rPr>
              <a:t>10</a:t>
            </a:r>
            <a:r>
              <a:rPr lang="ko-KR" altLang="en-US" dirty="0" smtClean="0">
                <a:latin typeface="+mj-ea"/>
                <a:ea typeface="+mj-ea"/>
              </a:rPr>
              <a:t>년‘ </a:t>
            </a: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-</a:t>
            </a:r>
            <a:r>
              <a:rPr lang="ko-KR" altLang="en-US" dirty="0" smtClean="0">
                <a:latin typeface="+mj-ea"/>
                <a:ea typeface="+mj-ea"/>
              </a:rPr>
              <a:t>대지진 발생 이후의 일본경제</a:t>
            </a:r>
            <a:endParaRPr lang="en-US" altLang="ko-KR" dirty="0" smtClean="0">
              <a:latin typeface="+mj-ea"/>
              <a:ea typeface="+mj-ea"/>
            </a:endParaRPr>
          </a:p>
          <a:p>
            <a:pPr algn="ctr"/>
            <a:endParaRPr lang="en-US" altLang="ko-KR" sz="2400" b="1" dirty="0" smtClean="0">
              <a:latin typeface="+mj-ea"/>
              <a:ea typeface="+mj-ea"/>
            </a:endParaRPr>
          </a:p>
          <a:p>
            <a:pPr algn="ctr"/>
            <a:r>
              <a:rPr lang="en-US" altLang="ko-KR" sz="2400" b="1" dirty="0" smtClean="0">
                <a:latin typeface="+mj-ea"/>
                <a:ea typeface="+mj-ea"/>
              </a:rPr>
              <a:t>2.1 </a:t>
            </a:r>
            <a:r>
              <a:rPr lang="ko-KR" altLang="en-US" sz="2400" b="1" dirty="0" smtClean="0">
                <a:latin typeface="+mj-ea"/>
                <a:ea typeface="+mj-ea"/>
              </a:rPr>
              <a:t>일본의 기업구조</a:t>
            </a:r>
            <a:endParaRPr lang="en-US" altLang="ko-KR" sz="2400" b="1" dirty="0" smtClean="0">
              <a:latin typeface="+mj-ea"/>
              <a:ea typeface="+mj-ea"/>
            </a:endParaRPr>
          </a:p>
          <a:p>
            <a:pPr algn="ctr"/>
            <a:r>
              <a:rPr lang="en-US" altLang="ko-KR" dirty="0" smtClean="0">
                <a:latin typeface="+mj-ea"/>
                <a:ea typeface="+mj-ea"/>
              </a:rPr>
              <a:t> -</a:t>
            </a:r>
            <a:r>
              <a:rPr lang="ko-KR" altLang="en-US" dirty="0" smtClean="0">
                <a:latin typeface="+mj-ea"/>
                <a:ea typeface="+mj-ea"/>
              </a:rPr>
              <a:t>대기업</a:t>
            </a:r>
          </a:p>
          <a:p>
            <a:pPr algn="ctr"/>
            <a:r>
              <a:rPr lang="en-US" altLang="ko-KR" dirty="0" smtClean="0">
                <a:latin typeface="+mj-ea"/>
                <a:ea typeface="+mj-ea"/>
              </a:rPr>
              <a:t>    -</a:t>
            </a:r>
            <a:r>
              <a:rPr lang="ko-KR" altLang="en-US" dirty="0" smtClean="0">
                <a:latin typeface="+mj-ea"/>
                <a:ea typeface="+mj-ea"/>
              </a:rPr>
              <a:t>중소기업 </a:t>
            </a:r>
            <a:endParaRPr lang="en-US" altLang="ko-KR" dirty="0" smtClean="0">
              <a:latin typeface="+mj-ea"/>
              <a:ea typeface="+mj-ea"/>
            </a:endParaRPr>
          </a:p>
          <a:p>
            <a:pPr algn="ctr"/>
            <a:endParaRPr lang="en-US" altLang="ko-KR" sz="2400" b="1" dirty="0" smtClean="0">
              <a:latin typeface="+mj-ea"/>
              <a:ea typeface="+mj-ea"/>
            </a:endParaRPr>
          </a:p>
          <a:p>
            <a:pPr algn="ctr"/>
            <a:r>
              <a:rPr lang="en-US" altLang="ko-KR" sz="2400" b="1" dirty="0" smtClean="0">
                <a:latin typeface="+mj-ea"/>
                <a:ea typeface="+mj-ea"/>
              </a:rPr>
              <a:t>2.2 </a:t>
            </a:r>
            <a:r>
              <a:rPr lang="ko-KR" altLang="en-US" sz="2400" b="1" dirty="0" smtClean="0">
                <a:latin typeface="+mj-ea"/>
                <a:ea typeface="+mj-ea"/>
              </a:rPr>
              <a:t>일본기업의 현주소</a:t>
            </a:r>
            <a:endParaRPr lang="ko-KR" altLang="en-US" sz="2400" dirty="0" smtClean="0">
              <a:latin typeface="+mj-ea"/>
              <a:ea typeface="+mj-ea"/>
            </a:endParaRPr>
          </a:p>
          <a:p>
            <a:pPr algn="ctr"/>
            <a:r>
              <a:rPr lang="en-US" altLang="ko-KR" dirty="0" smtClean="0">
                <a:latin typeface="+mj-ea"/>
                <a:ea typeface="+mj-ea"/>
              </a:rPr>
              <a:t> -</a:t>
            </a:r>
            <a:r>
              <a:rPr lang="ko-KR" altLang="en-US" dirty="0" err="1" smtClean="0">
                <a:latin typeface="+mj-ea"/>
                <a:ea typeface="+mj-ea"/>
              </a:rPr>
              <a:t>도요타</a:t>
            </a:r>
            <a:endParaRPr lang="ko-KR" altLang="en-US" dirty="0" smtClean="0">
              <a:latin typeface="+mj-ea"/>
              <a:ea typeface="+mj-ea"/>
            </a:endParaRPr>
          </a:p>
          <a:p>
            <a:pPr algn="ctr"/>
            <a:r>
              <a:rPr lang="en-US" altLang="ko-KR" dirty="0" smtClean="0">
                <a:latin typeface="+mj-ea"/>
                <a:ea typeface="+mj-ea"/>
              </a:rPr>
              <a:t>    -</a:t>
            </a:r>
            <a:r>
              <a:rPr lang="ko-KR" altLang="en-US" dirty="0" err="1" smtClean="0">
                <a:latin typeface="+mj-ea"/>
                <a:ea typeface="+mj-ea"/>
              </a:rPr>
              <a:t>전자업계의몰락</a:t>
            </a:r>
            <a:endParaRPr lang="en-US" altLang="ko-KR" dirty="0" smtClean="0">
              <a:latin typeface="+mj-ea"/>
              <a:ea typeface="+mj-ea"/>
            </a:endParaRPr>
          </a:p>
          <a:p>
            <a:pPr algn="ctr"/>
            <a:endParaRPr lang="en-US" altLang="ko-KR" sz="2400" b="1" dirty="0" smtClean="0">
              <a:latin typeface="+mj-ea"/>
              <a:ea typeface="+mj-ea"/>
            </a:endParaRPr>
          </a:p>
          <a:p>
            <a:pPr algn="ctr"/>
            <a:r>
              <a:rPr lang="en-US" altLang="ko-KR" sz="2400" b="1" dirty="0" smtClean="0">
                <a:latin typeface="+mj-ea"/>
                <a:ea typeface="+mj-ea"/>
              </a:rPr>
              <a:t>3.</a:t>
            </a:r>
            <a:r>
              <a:rPr lang="ko-KR" altLang="en-US" sz="2400" b="1" dirty="0" smtClean="0">
                <a:latin typeface="+mj-ea"/>
                <a:ea typeface="+mj-ea"/>
              </a:rPr>
              <a:t> </a:t>
            </a:r>
            <a:r>
              <a:rPr lang="en-US" altLang="ko-KR" sz="2400" b="1" dirty="0" smtClean="0">
                <a:latin typeface="+mj-ea"/>
                <a:ea typeface="+mj-ea"/>
              </a:rPr>
              <a:t>2013</a:t>
            </a:r>
            <a:r>
              <a:rPr lang="ko-KR" altLang="en-US" sz="2400" b="1" dirty="0" smtClean="0">
                <a:latin typeface="+mj-ea"/>
                <a:ea typeface="+mj-ea"/>
              </a:rPr>
              <a:t>년 일본 경제 전망</a:t>
            </a:r>
            <a:endParaRPr lang="ko-KR" altLang="en-US" sz="2400" dirty="0" smtClean="0">
              <a:latin typeface="+mj-ea"/>
              <a:ea typeface="+mj-ea"/>
            </a:endParaRPr>
          </a:p>
          <a:p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3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3200" dirty="0" smtClean="0">
                <a:latin typeface="+mj-ea"/>
                <a:ea typeface="+mj-ea"/>
              </a:rPr>
              <a:t>동일본 대지진</a:t>
            </a:r>
            <a:endParaRPr lang="ko-KR" altLang="en-US" sz="3200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416184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모서리가 둥근 직사각형 6"/>
          <p:cNvSpPr/>
          <p:nvPr/>
        </p:nvSpPr>
        <p:spPr>
          <a:xfrm>
            <a:off x="4714876" y="2857496"/>
            <a:ext cx="4000528" cy="1785950"/>
          </a:xfrm>
          <a:prstGeom prst="roundRect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2011</a:t>
            </a:r>
            <a:r>
              <a:rPr lang="ko-KR" altLang="en-US" sz="2000" dirty="0" smtClean="0">
                <a:solidFill>
                  <a:schemeClr val="tx1"/>
                </a:solidFill>
              </a:rPr>
              <a:t>년 </a:t>
            </a:r>
            <a:r>
              <a:rPr lang="en-US" altLang="ko-KR" sz="2000" dirty="0" smtClean="0">
                <a:solidFill>
                  <a:schemeClr val="tx1"/>
                </a:solidFill>
              </a:rPr>
              <a:t>3</a:t>
            </a:r>
            <a:r>
              <a:rPr lang="ko-KR" altLang="en-US" sz="2000" dirty="0" smtClean="0">
                <a:solidFill>
                  <a:schemeClr val="tx1"/>
                </a:solidFill>
              </a:rPr>
              <a:t>월 </a:t>
            </a:r>
            <a:r>
              <a:rPr lang="en-US" altLang="ko-KR" sz="2000" dirty="0" smtClean="0">
                <a:solidFill>
                  <a:schemeClr val="tx1"/>
                </a:solidFill>
              </a:rPr>
              <a:t>11</a:t>
            </a:r>
            <a:r>
              <a:rPr lang="ko-KR" altLang="en-US" sz="2000" dirty="0" smtClean="0">
                <a:solidFill>
                  <a:schemeClr val="tx1"/>
                </a:solidFill>
              </a:rPr>
              <a:t>일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일본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도호쿠</a:t>
            </a:r>
            <a:r>
              <a:rPr lang="en-US" altLang="ko-KR" sz="2000" dirty="0" smtClean="0">
                <a:solidFill>
                  <a:schemeClr val="tx1"/>
                </a:solidFill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</a:rPr>
              <a:t>東北</a:t>
            </a:r>
            <a:r>
              <a:rPr lang="en-US" altLang="ko-KR" sz="2000" dirty="0" smtClean="0">
                <a:solidFill>
                  <a:schemeClr val="tx1"/>
                </a:solidFill>
              </a:rPr>
              <a:t>) </a:t>
            </a:r>
            <a:r>
              <a:rPr lang="ko-KR" altLang="en-US" sz="2000" dirty="0" smtClean="0">
                <a:solidFill>
                  <a:schemeClr val="tx1"/>
                </a:solidFill>
              </a:rPr>
              <a:t>지방에서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발생한 일본 관측 사상 최대인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err="1" smtClean="0">
                <a:solidFill>
                  <a:schemeClr val="tx1"/>
                </a:solidFill>
              </a:rPr>
              <a:t>리히터</a:t>
            </a:r>
            <a:r>
              <a:rPr lang="ko-KR" altLang="en-US" sz="2000" dirty="0" smtClean="0">
                <a:solidFill>
                  <a:schemeClr val="tx1"/>
                </a:solidFill>
              </a:rPr>
              <a:t> 규모 </a:t>
            </a:r>
            <a:r>
              <a:rPr lang="en-US" altLang="ko-KR" sz="2000" dirty="0" smtClean="0">
                <a:solidFill>
                  <a:schemeClr val="tx1"/>
                </a:solidFill>
              </a:rPr>
              <a:t>9.0</a:t>
            </a:r>
            <a:r>
              <a:rPr lang="ko-KR" altLang="en-US" sz="2000" dirty="0" smtClean="0">
                <a:solidFill>
                  <a:schemeClr val="tx1"/>
                </a:solidFill>
              </a:rPr>
              <a:t>의 지진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1000100" y="1214422"/>
          <a:ext cx="692948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1928794" y="1500174"/>
          <a:ext cx="542928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오른쪽 화살표 6"/>
          <p:cNvSpPr/>
          <p:nvPr/>
        </p:nvSpPr>
        <p:spPr>
          <a:xfrm>
            <a:off x="3357554" y="5429264"/>
            <a:ext cx="1571636" cy="571504"/>
          </a:xfrm>
          <a:prstGeom prst="rightArrow">
            <a:avLst>
              <a:gd name="adj1" fmla="val 50000"/>
              <a:gd name="adj2" fmla="val 12076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50070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+mj-ea"/>
                <a:ea typeface="+mj-ea"/>
              </a:rPr>
              <a:t>향후 일본 경제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535782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+mj-ea"/>
                <a:ea typeface="+mj-ea"/>
              </a:rPr>
              <a:t>무역적자 고착화</a:t>
            </a:r>
            <a:r>
              <a:rPr lang="en-US" altLang="ko-KR" sz="2400" dirty="0" smtClean="0">
                <a:latin typeface="+mj-ea"/>
                <a:ea typeface="+mj-ea"/>
              </a:rPr>
              <a:t>, </a:t>
            </a:r>
            <a:r>
              <a:rPr lang="ko-KR" altLang="en-US" sz="2400" dirty="0" smtClean="0">
                <a:latin typeface="+mj-ea"/>
                <a:ea typeface="+mj-ea"/>
              </a:rPr>
              <a:t>전력난에 따른 성장기반 훼손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1.1 </a:t>
            </a:r>
            <a:r>
              <a:rPr lang="ko-KR" altLang="en-US" smtClean="0"/>
              <a:t>일본 근대 경제사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1142984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+mj-ea"/>
                <a:ea typeface="+mj-ea"/>
              </a:rPr>
              <a:t>주요 산업의 구조 및 전략 변화 </a:t>
            </a:r>
            <a:endParaRPr lang="ko-KR" altLang="en-US" sz="2800" dirty="0">
              <a:latin typeface="+mj-ea"/>
              <a:ea typeface="+mj-ea"/>
            </a:endParaRPr>
          </a:p>
        </p:txBody>
      </p:sp>
      <p:graphicFrame>
        <p:nvGraphicFramePr>
          <p:cNvPr id="10" name="다이어그램 9"/>
          <p:cNvGraphicFramePr/>
          <p:nvPr/>
        </p:nvGraphicFramePr>
        <p:xfrm>
          <a:off x="357158" y="1428736"/>
          <a:ext cx="8143932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2.1 </a:t>
            </a:r>
            <a:r>
              <a:rPr lang="ko-KR" altLang="en-US" dirty="0" smtClean="0"/>
              <a:t>일본의 기업구조                          </a:t>
            </a:r>
            <a:r>
              <a:rPr lang="ko-KR" altLang="en-US" dirty="0" smtClean="0"/>
              <a:t>   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85011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latin typeface="+mj-ea"/>
                <a:ea typeface="+mj-ea"/>
              </a:rPr>
              <a:t>메이지 정부시대</a:t>
            </a:r>
            <a:endParaRPr lang="en-US" altLang="ko-KR" sz="32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-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회사제도</a:t>
            </a:r>
            <a:r>
              <a:rPr lang="ko-KR" altLang="en-US" sz="2800" dirty="0" smtClean="0">
                <a:latin typeface="+mj-ea"/>
                <a:ea typeface="+mj-ea"/>
              </a:rPr>
              <a:t>의 도입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-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민간자본</a:t>
            </a:r>
            <a:r>
              <a:rPr lang="ko-KR" altLang="en-US" sz="2800" dirty="0" smtClean="0">
                <a:latin typeface="+mj-ea"/>
                <a:ea typeface="+mj-ea"/>
              </a:rPr>
              <a:t>을 이용한 투자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-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관영사업</a:t>
            </a:r>
            <a:r>
              <a:rPr lang="ko-KR" altLang="en-US" sz="2800" dirty="0" smtClean="0">
                <a:latin typeface="+mj-ea"/>
                <a:ea typeface="+mj-ea"/>
              </a:rPr>
              <a:t>과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기업매수</a:t>
            </a:r>
            <a:r>
              <a:rPr lang="ko-KR" altLang="en-US" sz="2800" dirty="0" smtClean="0">
                <a:latin typeface="+mj-ea"/>
                <a:ea typeface="+mj-ea"/>
              </a:rPr>
              <a:t>를 통한 사세 확장  </a:t>
            </a:r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</a:t>
            </a:r>
            <a:endParaRPr lang="ko-KR" altLang="en-US" sz="3200" dirty="0">
              <a:latin typeface="+mj-ea"/>
              <a:ea typeface="+mj-ea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2643174" y="3429000"/>
            <a:ext cx="3571900" cy="171451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2844" y="5286388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ea"/>
                <a:ea typeface="+mj-ea"/>
              </a:rPr>
              <a:t>재벌 기업의 등장</a:t>
            </a:r>
            <a:endParaRPr lang="ko-KR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" name="그림 2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2214578" cy="2066926"/>
          </a:xfrm>
          <a:prstGeom prst="rect">
            <a:avLst/>
          </a:prstGeom>
        </p:spPr>
      </p:pic>
      <p:pic>
        <p:nvPicPr>
          <p:cNvPr id="4" name="그림 3" descr="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5" y="1500174"/>
            <a:ext cx="2137655" cy="2066400"/>
          </a:xfrm>
          <a:prstGeom prst="rect">
            <a:avLst/>
          </a:prstGeom>
        </p:spPr>
      </p:pic>
      <p:pic>
        <p:nvPicPr>
          <p:cNvPr id="5" name="그림 4" descr="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500174"/>
            <a:ext cx="2056068" cy="206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4071942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</a:t>
            </a:r>
            <a:r>
              <a:rPr lang="ko-KR" altLang="en-US" sz="2400" dirty="0" err="1" smtClean="0">
                <a:latin typeface="+mj-ea"/>
                <a:ea typeface="+mj-ea"/>
              </a:rPr>
              <a:t>미쓰이</a:t>
            </a:r>
            <a:r>
              <a:rPr lang="en-US" altLang="ko-KR" sz="2400" dirty="0" smtClean="0">
                <a:latin typeface="+mj-ea"/>
                <a:ea typeface="+mj-ea"/>
              </a:rPr>
              <a:t>(</a:t>
            </a:r>
            <a:r>
              <a:rPr lang="ko-KR" altLang="en-US" sz="2400" dirty="0" err="1" smtClean="0">
                <a:latin typeface="+mj-ea"/>
                <a:ea typeface="+mj-ea"/>
              </a:rPr>
              <a:t>三井</a:t>
            </a:r>
            <a:r>
              <a:rPr lang="en-US" altLang="ko-KR" sz="2400" dirty="0" smtClean="0">
                <a:latin typeface="+mj-ea"/>
                <a:ea typeface="+mj-ea"/>
              </a:rPr>
              <a:t>)         </a:t>
            </a:r>
            <a:r>
              <a:rPr lang="ko-KR" altLang="en-US" sz="2400" dirty="0" err="1" smtClean="0">
                <a:latin typeface="+mj-ea"/>
                <a:ea typeface="+mj-ea"/>
              </a:rPr>
              <a:t>미쓰비시</a:t>
            </a:r>
            <a:r>
              <a:rPr lang="en-US" altLang="ko-KR" sz="2400" dirty="0" smtClean="0">
                <a:latin typeface="+mj-ea"/>
                <a:ea typeface="+mj-ea"/>
              </a:rPr>
              <a:t>(</a:t>
            </a:r>
            <a:r>
              <a:rPr lang="ko-KR" altLang="en-US" sz="2400" dirty="0" smtClean="0">
                <a:latin typeface="+mj-ea"/>
                <a:ea typeface="+mj-ea"/>
              </a:rPr>
              <a:t>三菱</a:t>
            </a:r>
            <a:r>
              <a:rPr lang="en-US" altLang="ko-KR" sz="2400" dirty="0" smtClean="0">
                <a:latin typeface="+mj-ea"/>
                <a:ea typeface="+mj-ea"/>
              </a:rPr>
              <a:t>)     </a:t>
            </a:r>
            <a:r>
              <a:rPr lang="ko-KR" altLang="en-US" sz="2400" dirty="0" err="1" smtClean="0">
                <a:latin typeface="+mj-ea"/>
                <a:ea typeface="+mj-ea"/>
              </a:rPr>
              <a:t>스미토모</a:t>
            </a:r>
            <a:r>
              <a:rPr lang="en-US" altLang="ko-KR" sz="2400" dirty="0" smtClean="0">
                <a:latin typeface="+mj-ea"/>
                <a:ea typeface="+mj-ea"/>
              </a:rPr>
              <a:t>(</a:t>
            </a:r>
            <a:r>
              <a:rPr lang="ko-KR" altLang="en-US" sz="2400" dirty="0" err="1" smtClean="0">
                <a:latin typeface="+mj-ea"/>
                <a:ea typeface="+mj-ea"/>
              </a:rPr>
              <a:t>住友</a:t>
            </a:r>
            <a:r>
              <a:rPr lang="en-US" altLang="ko-KR" sz="2400" dirty="0" smtClean="0">
                <a:latin typeface="+mj-ea"/>
                <a:ea typeface="+mj-ea"/>
              </a:rPr>
              <a:t>)</a:t>
            </a:r>
          </a:p>
          <a:p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en-US" altLang="ko-KR" sz="2400" dirty="0" smtClean="0">
                <a:latin typeface="+mj-ea"/>
                <a:ea typeface="+mj-ea"/>
              </a:rPr>
              <a:t>                            </a:t>
            </a:r>
            <a:r>
              <a:rPr lang="ko-KR" altLang="en-US" sz="2400" dirty="0" err="1" smtClean="0">
                <a:latin typeface="+mj-ea"/>
                <a:ea typeface="+mj-ea"/>
              </a:rPr>
              <a:t>야스다</a:t>
            </a:r>
            <a:r>
              <a:rPr lang="en-US" altLang="ko-KR" sz="2400" dirty="0" smtClean="0">
                <a:latin typeface="+mj-ea"/>
                <a:ea typeface="+mj-ea"/>
              </a:rPr>
              <a:t>(</a:t>
            </a:r>
            <a:r>
              <a:rPr lang="ko-KR" altLang="en-US" sz="2400" dirty="0" smtClean="0">
                <a:latin typeface="+mj-ea"/>
                <a:ea typeface="+mj-ea"/>
              </a:rPr>
              <a:t>安田</a:t>
            </a:r>
            <a:r>
              <a:rPr lang="en-US" altLang="ko-KR" sz="2400" dirty="0" smtClean="0">
                <a:latin typeface="+mj-ea"/>
                <a:ea typeface="+mj-ea"/>
              </a:rPr>
              <a:t>)</a:t>
            </a:r>
            <a:endParaRPr lang="ko-KR" altLang="en-US" sz="2400" dirty="0" smtClean="0">
              <a:latin typeface="+mj-ea"/>
              <a:ea typeface="+mj-ea"/>
            </a:endParaRPr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878684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+mj-ea"/>
                <a:ea typeface="+mj-ea"/>
              </a:rPr>
              <a:t> </a:t>
            </a:r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latin typeface="+mj-ea"/>
                <a:ea typeface="+mj-ea"/>
              </a:rPr>
              <a:t>연합국에 의한 재벌해체와 독점금지</a:t>
            </a:r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 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 -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연합군</a:t>
            </a:r>
            <a:r>
              <a:rPr lang="ko-KR" altLang="en-US" sz="2800" dirty="0" smtClean="0">
                <a:latin typeface="+mj-ea"/>
                <a:ea typeface="+mj-ea"/>
              </a:rPr>
              <a:t>에 의한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경제민주화</a:t>
            </a:r>
            <a:r>
              <a:rPr lang="ko-KR" altLang="en-US" sz="2800" dirty="0" smtClean="0">
                <a:latin typeface="+mj-ea"/>
                <a:ea typeface="+mj-ea"/>
              </a:rPr>
              <a:t> 재벌해체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 -</a:t>
            </a:r>
            <a:r>
              <a:rPr lang="ko-KR" altLang="en-US" sz="2800" dirty="0" smtClean="0">
                <a:latin typeface="+mj-ea"/>
                <a:ea typeface="+mj-ea"/>
              </a:rPr>
              <a:t>대일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점령정책</a:t>
            </a:r>
            <a:r>
              <a:rPr lang="ko-KR" altLang="en-US" sz="2800" dirty="0" smtClean="0">
                <a:latin typeface="+mj-ea"/>
                <a:ea typeface="+mj-ea"/>
              </a:rPr>
              <a:t>의 일환</a:t>
            </a:r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</a:t>
            </a:r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latin typeface="+mj-ea"/>
                <a:ea typeface="+mj-ea"/>
              </a:rPr>
              <a:t>기적의 번영 한국전쟁 </a:t>
            </a:r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+mj-ea"/>
                <a:ea typeface="+mj-ea"/>
              </a:rPr>
              <a:t>  </a:t>
            </a:r>
            <a:r>
              <a:rPr lang="en-US" altLang="ko-KR" sz="2800" dirty="0" smtClean="0">
                <a:latin typeface="+mj-ea"/>
                <a:ea typeface="+mj-ea"/>
              </a:rPr>
              <a:t>-</a:t>
            </a:r>
            <a:r>
              <a:rPr lang="ko-KR" altLang="en-US" sz="2800" dirty="0" smtClean="0">
                <a:latin typeface="+mj-ea"/>
                <a:ea typeface="+mj-ea"/>
              </a:rPr>
              <a:t>전쟁특수 섬유</a:t>
            </a:r>
            <a:r>
              <a:rPr lang="en-US" altLang="ko-KR" sz="2800" dirty="0" smtClean="0">
                <a:latin typeface="+mj-ea"/>
                <a:ea typeface="+mj-ea"/>
              </a:rPr>
              <a:t>,</a:t>
            </a:r>
            <a:r>
              <a:rPr lang="ko-KR" altLang="en-US" sz="2800" dirty="0" err="1" smtClean="0">
                <a:latin typeface="+mj-ea"/>
                <a:ea typeface="+mj-ea"/>
              </a:rPr>
              <a:t>철강류의</a:t>
            </a:r>
            <a:r>
              <a:rPr lang="ko-KR" altLang="en-US" sz="2800" dirty="0" smtClean="0">
                <a:latin typeface="+mj-ea"/>
                <a:ea typeface="+mj-ea"/>
              </a:rPr>
              <a:t> 수출 대폭증가 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 -</a:t>
            </a:r>
            <a:r>
              <a:rPr lang="ko-KR" altLang="en-US" sz="2800" dirty="0" smtClean="0">
                <a:latin typeface="+mj-ea"/>
                <a:ea typeface="+mj-ea"/>
              </a:rPr>
              <a:t>전쟁특수로 인한 이익 창출 </a:t>
            </a:r>
            <a:r>
              <a:rPr lang="en-US" altLang="ko-KR" sz="2800" dirty="0" smtClean="0">
                <a:latin typeface="+mj-ea"/>
                <a:ea typeface="+mj-ea"/>
              </a:rPr>
              <a:t> `[</a:t>
            </a:r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16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억 </a:t>
            </a:r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2000</a:t>
            </a:r>
            <a:r>
              <a:rPr lang="ko-KR" altLang="en-US" sz="2800" dirty="0" err="1" smtClean="0">
                <a:solidFill>
                  <a:srgbClr val="FF0000"/>
                </a:solidFill>
                <a:latin typeface="+mj-ea"/>
                <a:ea typeface="+mj-ea"/>
              </a:rPr>
              <a:t>만달러</a:t>
            </a:r>
            <a:r>
              <a:rPr lang="en-US" altLang="ko-KR" sz="2800" dirty="0" smtClean="0">
                <a:latin typeface="+mj-ea"/>
                <a:ea typeface="+mj-ea"/>
              </a:rPr>
              <a:t>]</a:t>
            </a: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3200" dirty="0" smtClean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latin typeface="+mj-ea"/>
                <a:ea typeface="+mj-ea"/>
              </a:rPr>
              <a:t>한국전쟁 특수로 인한 기업집단 형성</a:t>
            </a:r>
            <a:endParaRPr lang="en-US" altLang="ko-KR" sz="32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+mj-ea"/>
                <a:ea typeface="+mj-ea"/>
              </a:rPr>
              <a:t> -</a:t>
            </a:r>
            <a:r>
              <a:rPr lang="ko-KR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주식상호보유</a:t>
            </a:r>
            <a:endParaRPr lang="en-US" altLang="ko-KR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+mj-ea"/>
                <a:ea typeface="+mj-ea"/>
              </a:rPr>
              <a:t> -</a:t>
            </a:r>
            <a:r>
              <a:rPr lang="ko-KR" altLang="en-US" sz="3200" dirty="0" err="1" smtClean="0">
                <a:solidFill>
                  <a:srgbClr val="FF0000"/>
                </a:solidFill>
                <a:latin typeface="+mj-ea"/>
                <a:ea typeface="+mj-ea"/>
              </a:rPr>
              <a:t>사장회</a:t>
            </a:r>
            <a:r>
              <a:rPr lang="ko-KR" altLang="en-US" sz="3200" dirty="0" err="1" smtClean="0">
                <a:latin typeface="+mj-ea"/>
                <a:ea typeface="+mj-ea"/>
              </a:rPr>
              <a:t>를</a:t>
            </a:r>
            <a:r>
              <a:rPr lang="ko-KR" altLang="en-US" sz="3200" dirty="0" smtClean="0">
                <a:latin typeface="+mj-ea"/>
                <a:ea typeface="+mj-ea"/>
              </a:rPr>
              <a:t> 통한 정보교환 및 상호거래</a:t>
            </a:r>
            <a:endParaRPr lang="en-US" altLang="ko-KR" sz="32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+mj-ea"/>
                <a:ea typeface="+mj-ea"/>
              </a:rPr>
              <a:t> -</a:t>
            </a:r>
            <a:r>
              <a:rPr lang="ko-KR" altLang="en-US" sz="3200" dirty="0" smtClean="0">
                <a:latin typeface="+mj-ea"/>
                <a:ea typeface="+mj-ea"/>
              </a:rPr>
              <a:t>타 그룹에 대한 배타적인 자세</a:t>
            </a:r>
            <a:endParaRPr lang="en-US" altLang="ko-KR" sz="3200" dirty="0" smtClean="0">
              <a:latin typeface="+mj-ea"/>
              <a:ea typeface="+mj-ea"/>
            </a:endParaRPr>
          </a:p>
          <a:p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   </a:t>
            </a:r>
            <a:endParaRPr lang="ko-KR" altLang="en-US" sz="3200" dirty="0">
              <a:latin typeface="+mj-ea"/>
              <a:ea typeface="+mj-ea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2643174" y="3786190"/>
            <a:ext cx="3571900" cy="171451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550070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+mj-ea"/>
                <a:ea typeface="+mj-ea"/>
              </a:rPr>
              <a:t>            </a:t>
            </a:r>
            <a:r>
              <a:rPr lang="ko-KR" altLang="en-US" sz="4000" dirty="0" smtClean="0">
                <a:latin typeface="+mj-ea"/>
                <a:ea typeface="+mj-ea"/>
              </a:rPr>
              <a:t>재벌기업의 재등장</a:t>
            </a:r>
            <a:endParaRPr lang="en-US" altLang="ko-KR" sz="40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878684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latin typeface="+mj-ea"/>
                <a:ea typeface="+mj-ea"/>
              </a:rPr>
              <a:t>지주회사의 설립</a:t>
            </a:r>
            <a:endParaRPr lang="en-US" altLang="ko-KR" sz="32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+mj-ea"/>
                <a:ea typeface="+mj-ea"/>
              </a:rPr>
              <a:t> </a:t>
            </a:r>
            <a:r>
              <a:rPr lang="en-US" altLang="ko-KR" sz="2800" dirty="0" smtClean="0">
                <a:latin typeface="+mj-ea"/>
                <a:ea typeface="+mj-ea"/>
              </a:rPr>
              <a:t>-1990</a:t>
            </a:r>
            <a:r>
              <a:rPr lang="ko-KR" altLang="en-US" sz="2800" dirty="0" smtClean="0">
                <a:latin typeface="+mj-ea"/>
                <a:ea typeface="+mj-ea"/>
              </a:rPr>
              <a:t>년대 일본의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장기불황</a:t>
            </a:r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-M&amp;A</a:t>
            </a:r>
            <a:r>
              <a:rPr lang="ko-KR" altLang="en-US" sz="2800" dirty="0" smtClean="0">
                <a:latin typeface="+mj-ea"/>
                <a:ea typeface="+mj-ea"/>
              </a:rPr>
              <a:t>를 통한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산업계 재편의 필요성 </a:t>
            </a:r>
            <a:r>
              <a:rPr lang="ko-KR" altLang="en-US" sz="2800" dirty="0" smtClean="0">
                <a:latin typeface="+mj-ea"/>
                <a:ea typeface="+mj-ea"/>
              </a:rPr>
              <a:t>실감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-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독점금지법</a:t>
            </a:r>
            <a:r>
              <a:rPr lang="ko-KR" altLang="en-US" sz="2800" dirty="0" smtClean="0">
                <a:latin typeface="+mj-ea"/>
                <a:ea typeface="+mj-ea"/>
              </a:rPr>
              <a:t>의 개정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-</a:t>
            </a:r>
            <a:r>
              <a:rPr lang="ko-KR" altLang="en-US" sz="2800" dirty="0" err="1" smtClean="0">
                <a:latin typeface="+mj-ea"/>
                <a:ea typeface="+mj-ea"/>
              </a:rPr>
              <a:t>다이에그룹</a:t>
            </a:r>
            <a:r>
              <a:rPr lang="ko-KR" altLang="en-US" sz="2800" dirty="0" smtClean="0">
                <a:latin typeface="+mj-ea"/>
                <a:ea typeface="+mj-ea"/>
              </a:rPr>
              <a:t> 일본최초의 지주회사</a:t>
            </a:r>
            <a:endParaRPr lang="en-US" altLang="ko-KR" sz="3200" dirty="0" smtClean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2.2 </a:t>
            </a:r>
            <a:r>
              <a:rPr lang="ko-KR" altLang="en-US" dirty="0" smtClean="0"/>
              <a:t>일본기업의 현주소                         </a:t>
            </a:r>
            <a:r>
              <a:rPr lang="ko-KR" altLang="en-US" dirty="0" err="1" smtClean="0"/>
              <a:t>도요타</a:t>
            </a:r>
            <a:r>
              <a:rPr lang="ko-KR" altLang="en-US" dirty="0" smtClean="0"/>
              <a:t>   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err="1" smtClean="0">
                <a:latin typeface="+mj-ea"/>
                <a:ea typeface="+mj-ea"/>
              </a:rPr>
              <a:t>도요타</a:t>
            </a:r>
            <a:r>
              <a:rPr lang="ko-KR" altLang="en-US" sz="3200" dirty="0" smtClean="0">
                <a:latin typeface="+mj-ea"/>
                <a:ea typeface="+mj-ea"/>
              </a:rPr>
              <a:t> 자동차</a:t>
            </a:r>
            <a:endParaRPr lang="en-US" altLang="ko-KR" sz="3200" dirty="0" smtClean="0">
              <a:latin typeface="+mj-ea"/>
              <a:ea typeface="+mj-ea"/>
            </a:endParaRPr>
          </a:p>
          <a:p>
            <a:endParaRPr lang="ko-KR" altLang="en-US" dirty="0"/>
          </a:p>
        </p:txBody>
      </p:sp>
      <p:pic>
        <p:nvPicPr>
          <p:cNvPr id="10" name="그림 9" descr="4444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8215200" cy="15001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3286124"/>
            <a:ext cx="85011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-</a:t>
            </a:r>
            <a:r>
              <a:rPr lang="ko-KR" altLang="en-US" sz="2800" dirty="0" smtClean="0">
                <a:latin typeface="+mj-ea"/>
                <a:ea typeface="+mj-ea"/>
              </a:rPr>
              <a:t>일본의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자존심</a:t>
            </a:r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-</a:t>
            </a:r>
            <a:r>
              <a:rPr lang="ko-KR" altLang="en-US" sz="2800" dirty="0" smtClean="0">
                <a:latin typeface="+mj-ea"/>
                <a:ea typeface="+mj-ea"/>
              </a:rPr>
              <a:t>일본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제조업의 역사</a:t>
            </a:r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-</a:t>
            </a:r>
            <a:r>
              <a:rPr lang="ko-KR" altLang="en-US" sz="2800" dirty="0" smtClean="0">
                <a:latin typeface="+mj-ea"/>
                <a:ea typeface="+mj-ea"/>
              </a:rPr>
              <a:t>월드베스트 </a:t>
            </a:r>
            <a:r>
              <a:rPr lang="ko-KR" altLang="en-US" sz="2800" dirty="0" err="1" smtClean="0">
                <a:latin typeface="+mj-ea"/>
                <a:ea typeface="+mj-ea"/>
              </a:rPr>
              <a:t>셀링</a:t>
            </a:r>
            <a:r>
              <a:rPr lang="ko-KR" altLang="en-US" sz="2800" dirty="0" smtClean="0">
                <a:latin typeface="+mj-ea"/>
                <a:ea typeface="+mj-ea"/>
              </a:rPr>
              <a:t> </a:t>
            </a:r>
            <a:endParaRPr lang="ko-KR" altLang="en-US" sz="2800" dirty="0">
              <a:latin typeface="+mj-ea"/>
              <a:ea typeface="+mj-ea"/>
            </a:endParaRPr>
          </a:p>
        </p:txBody>
      </p:sp>
      <p:pic>
        <p:nvPicPr>
          <p:cNvPr id="14" name="그림 13" descr="55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357562"/>
            <a:ext cx="8215200" cy="1257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ko-KR" altLang="en-US" dirty="0" smtClean="0">
                <a:latin typeface="+mj-ea"/>
                <a:ea typeface="+mj-ea"/>
              </a:rPr>
              <a:t>일본 경제와 구조의 특징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 smtClean="0">
                <a:latin typeface="+mj-ea"/>
                <a:ea typeface="+mj-ea"/>
              </a:rPr>
              <a:t>1900</a:t>
            </a:r>
            <a:r>
              <a:rPr lang="ko-KR" altLang="en-US" dirty="0" smtClean="0">
                <a:latin typeface="+mj-ea"/>
                <a:ea typeface="+mj-ea"/>
              </a:rPr>
              <a:t>년대 산업 혁명기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3000" dirty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3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그림 7" descr="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3528392" cy="4552950"/>
          </a:xfrm>
          <a:prstGeom prst="rect">
            <a:avLst/>
          </a:prstGeom>
        </p:spPr>
      </p:pic>
      <p:pic>
        <p:nvPicPr>
          <p:cNvPr id="10" name="그림 9" descr="kanazawa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988840"/>
            <a:ext cx="3779912" cy="4608512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3923928" y="3645024"/>
            <a:ext cx="115212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9297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latin typeface="+mj-ea"/>
                <a:ea typeface="+mj-ea"/>
              </a:rPr>
              <a:t>도요타자동차의 개요</a:t>
            </a:r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</a:t>
            </a:r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214414" y="1928802"/>
          <a:ext cx="6096000" cy="4265562"/>
        </p:xfrm>
        <a:graphic>
          <a:graphicData uri="http://schemas.openxmlformats.org/drawingml/2006/table">
            <a:tbl>
              <a:tblPr firstRow="1" bandRow="1">
                <a:effectLst>
                  <a:outerShdw blurRad="304800" dist="50800" dir="5400000" algn="ctr" rotWithShape="0">
                    <a:srgbClr val="000000">
                      <a:alpha val="58000"/>
                    </a:srgbClr>
                  </a:outerShdw>
                </a:effectLst>
                <a:tableStyleId>{5C22544A-7EE6-4342-B048-85BDC9FD1C3A}</a:tableStyleId>
              </a:tblPr>
              <a:tblGrid>
                <a:gridCol w="3048000"/>
                <a:gridCol w="3048000"/>
              </a:tblGrid>
              <a:tr h="517926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517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사업 종류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자동차 및 부품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7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취급</a:t>
                      </a:r>
                      <a:r>
                        <a:rPr lang="ko-KR" altLang="en-US" baseline="0" dirty="0" smtClean="0">
                          <a:latin typeface="+mj-ea"/>
                          <a:ea typeface="+mj-ea"/>
                        </a:rPr>
                        <a:t> 품목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자동차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7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국적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일본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7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본사 소재지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아이치현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7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기업대표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도요타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 아끼오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7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설립자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도요타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사키치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7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설립시기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1937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년 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8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월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87868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latin typeface="+mj-ea"/>
                <a:ea typeface="+mj-ea"/>
              </a:rPr>
              <a:t>도요타의 생산방식</a:t>
            </a:r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</a:t>
            </a:r>
            <a:r>
              <a:rPr lang="en-US" altLang="ko-KR" sz="2800" dirty="0" smtClean="0">
                <a:latin typeface="+mj-ea"/>
                <a:ea typeface="+mj-ea"/>
              </a:rPr>
              <a:t> TPS (TOYOTA Production System)</a:t>
            </a:r>
          </a:p>
          <a:p>
            <a:r>
              <a:rPr lang="en-US" altLang="ko-KR" sz="2800" dirty="0" smtClean="0">
                <a:latin typeface="+mj-ea"/>
                <a:ea typeface="+mj-ea"/>
              </a:rPr>
              <a:t>  -</a:t>
            </a:r>
            <a:r>
              <a:rPr lang="ko-KR" altLang="en-US" sz="2800" dirty="0" smtClean="0">
                <a:latin typeface="+mj-ea"/>
                <a:ea typeface="+mj-ea"/>
              </a:rPr>
              <a:t>질</a:t>
            </a:r>
            <a:r>
              <a:rPr lang="en-US" altLang="ko-KR" sz="2800" dirty="0" smtClean="0">
                <a:latin typeface="+mj-ea"/>
                <a:ea typeface="+mj-ea"/>
              </a:rPr>
              <a:t>(</a:t>
            </a:r>
            <a:r>
              <a:rPr lang="ko-KR" altLang="en-US" sz="2800" dirty="0" smtClean="0">
                <a:latin typeface="+mj-ea"/>
                <a:ea typeface="+mj-ea"/>
              </a:rPr>
              <a:t>質</a:t>
            </a:r>
            <a:r>
              <a:rPr lang="en-US" altLang="ko-KR" sz="2800" dirty="0" smtClean="0">
                <a:latin typeface="+mj-ea"/>
                <a:ea typeface="+mj-ea"/>
              </a:rPr>
              <a:t>), </a:t>
            </a:r>
            <a:r>
              <a:rPr lang="ko-KR" altLang="en-US" sz="2800" dirty="0" smtClean="0">
                <a:latin typeface="+mj-ea"/>
                <a:ea typeface="+mj-ea"/>
              </a:rPr>
              <a:t>양</a:t>
            </a:r>
            <a:r>
              <a:rPr lang="en-US" altLang="ko-KR" sz="2800" dirty="0" smtClean="0">
                <a:latin typeface="+mj-ea"/>
                <a:ea typeface="+mj-ea"/>
              </a:rPr>
              <a:t>(</a:t>
            </a:r>
            <a:r>
              <a:rPr lang="ko-KR" altLang="en-US" sz="2800" dirty="0" smtClean="0">
                <a:latin typeface="+mj-ea"/>
                <a:ea typeface="+mj-ea"/>
              </a:rPr>
              <a:t>量</a:t>
            </a:r>
            <a:r>
              <a:rPr lang="en-US" altLang="ko-KR" sz="2800" dirty="0" smtClean="0">
                <a:latin typeface="+mj-ea"/>
                <a:ea typeface="+mj-ea"/>
              </a:rPr>
              <a:t>), </a:t>
            </a:r>
            <a:r>
              <a:rPr lang="ko-KR" altLang="en-US" sz="2800" dirty="0" smtClean="0">
                <a:latin typeface="+mj-ea"/>
                <a:ea typeface="+mj-ea"/>
              </a:rPr>
              <a:t>타이밍의 조화를 통한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원가절감</a:t>
            </a:r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ko-KR" altLang="ko-KR" sz="2800" dirty="0" smtClean="0">
                <a:latin typeface="+mj-ea"/>
              </a:rPr>
              <a:t>▣</a:t>
            </a:r>
            <a:r>
              <a:rPr lang="en-US" altLang="ko-KR" sz="3200" dirty="0" smtClean="0">
                <a:latin typeface="+mj-ea"/>
                <a:ea typeface="+mj-ea"/>
              </a:rPr>
              <a:t>2009</a:t>
            </a:r>
            <a:r>
              <a:rPr lang="ko-KR" altLang="en-US" sz="3200" dirty="0" smtClean="0">
                <a:latin typeface="+mj-ea"/>
                <a:ea typeface="+mj-ea"/>
              </a:rPr>
              <a:t>년 </a:t>
            </a:r>
            <a:r>
              <a:rPr lang="en-US" altLang="ko-KR" sz="3200" dirty="0" smtClean="0">
                <a:latin typeface="+mj-ea"/>
                <a:ea typeface="+mj-ea"/>
              </a:rPr>
              <a:t>11</a:t>
            </a:r>
            <a:r>
              <a:rPr lang="ko-KR" altLang="en-US" sz="3200" dirty="0" smtClean="0">
                <a:latin typeface="+mj-ea"/>
                <a:ea typeface="+mj-ea"/>
              </a:rPr>
              <a:t>월 </a:t>
            </a:r>
            <a:r>
              <a:rPr lang="en-US" altLang="ko-KR" sz="3200" dirty="0" smtClean="0">
                <a:latin typeface="+mj-ea"/>
                <a:ea typeface="+mj-ea"/>
              </a:rPr>
              <a:t>25</a:t>
            </a:r>
            <a:r>
              <a:rPr lang="ko-KR" altLang="en-US" sz="3200" dirty="0" smtClean="0">
                <a:latin typeface="+mj-ea"/>
                <a:ea typeface="+mj-ea"/>
              </a:rPr>
              <a:t>일</a:t>
            </a:r>
            <a:r>
              <a:rPr lang="en-US" altLang="ko-KR" sz="3200" dirty="0" smtClean="0">
                <a:latin typeface="+mj-ea"/>
                <a:ea typeface="+mj-ea"/>
              </a:rPr>
              <a:t> </a:t>
            </a:r>
            <a:r>
              <a:rPr lang="ko-KR" altLang="en-US" sz="3200" dirty="0" smtClean="0">
                <a:latin typeface="+mj-ea"/>
                <a:ea typeface="+mj-ea"/>
              </a:rPr>
              <a:t>대규모 </a:t>
            </a:r>
            <a:r>
              <a:rPr lang="ko-KR" altLang="en-US" sz="3200" dirty="0" err="1" smtClean="0">
                <a:latin typeface="+mj-ea"/>
                <a:ea typeface="+mj-ea"/>
              </a:rPr>
              <a:t>리콜사태</a:t>
            </a:r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 </a:t>
            </a:r>
            <a:r>
              <a:rPr lang="en-US" altLang="ko-KR" sz="2800" dirty="0" smtClean="0">
                <a:latin typeface="+mj-ea"/>
                <a:ea typeface="+mj-ea"/>
              </a:rPr>
              <a:t>-</a:t>
            </a:r>
            <a:r>
              <a:rPr lang="ko-KR" altLang="en-US" sz="2800" dirty="0" smtClean="0">
                <a:latin typeface="+mj-ea"/>
                <a:ea typeface="+mj-ea"/>
              </a:rPr>
              <a:t>무분별한 글로벌 확장전략의 폐해</a:t>
            </a:r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  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품질관리</a:t>
            </a:r>
            <a:r>
              <a:rPr lang="ko-KR" altLang="en-US" sz="2800" dirty="0" smtClean="0">
                <a:latin typeface="+mj-ea"/>
                <a:ea typeface="+mj-ea"/>
              </a:rPr>
              <a:t>에 구멍</a:t>
            </a:r>
            <a:r>
              <a:rPr lang="en-US" altLang="ko-KR" sz="2800" dirty="0" smtClean="0">
                <a:latin typeface="+mj-ea"/>
                <a:ea typeface="+mj-ea"/>
              </a:rPr>
              <a:t> </a:t>
            </a:r>
            <a:r>
              <a:rPr lang="ko-KR" altLang="en-US" sz="2800" dirty="0" err="1" smtClean="0">
                <a:solidFill>
                  <a:srgbClr val="FF0000"/>
                </a:solidFill>
                <a:latin typeface="+mj-ea"/>
                <a:ea typeface="+mj-ea"/>
              </a:rPr>
              <a:t>도요타만의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 장인정신 </a:t>
            </a:r>
            <a:r>
              <a:rPr lang="ko-KR" altLang="en-US" sz="2800" dirty="0" smtClean="0">
                <a:latin typeface="+mj-ea"/>
                <a:ea typeface="+mj-ea"/>
              </a:rPr>
              <a:t>실종</a:t>
            </a:r>
            <a:endParaRPr lang="en-US" altLang="ko-KR" sz="3200" dirty="0" smtClean="0">
              <a:latin typeface="+mj-ea"/>
              <a:ea typeface="+mj-ea"/>
            </a:endParaRPr>
          </a:p>
          <a:p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endParaRPr lang="en-US" altLang="ko-KR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ko-KR" altLang="en-US" dirty="0"/>
          </a:p>
        </p:txBody>
      </p:sp>
      <p:pic>
        <p:nvPicPr>
          <p:cNvPr id="4" name="그림 3" descr="3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256"/>
            <a:ext cx="8001056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35729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00108"/>
            <a:ext cx="88582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err="1" smtClean="0">
                <a:latin typeface="+mj-ea"/>
                <a:ea typeface="+mj-ea"/>
              </a:rPr>
              <a:t>리콜</a:t>
            </a:r>
            <a:r>
              <a:rPr lang="ko-KR" altLang="en-US" sz="3200" dirty="0" smtClean="0">
                <a:latin typeface="+mj-ea"/>
                <a:ea typeface="+mj-ea"/>
              </a:rPr>
              <a:t> </a:t>
            </a:r>
            <a:r>
              <a:rPr lang="ko-KR" altLang="en-US" sz="3200" dirty="0" err="1" smtClean="0">
                <a:latin typeface="+mj-ea"/>
                <a:ea typeface="+mj-ea"/>
              </a:rPr>
              <a:t>사태이후</a:t>
            </a:r>
            <a:r>
              <a:rPr lang="ko-KR" altLang="en-US" sz="3200" dirty="0" smtClean="0">
                <a:latin typeface="+mj-ea"/>
                <a:ea typeface="+mj-ea"/>
              </a:rPr>
              <a:t> 도요타의 변화</a:t>
            </a:r>
            <a:endParaRPr lang="en-US" altLang="ko-KR" sz="32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+mj-ea"/>
                <a:ea typeface="+mj-ea"/>
              </a:rPr>
              <a:t>  </a:t>
            </a:r>
            <a:r>
              <a:rPr lang="en-US" altLang="ko-KR" sz="2800" dirty="0" smtClean="0">
                <a:latin typeface="+mj-ea"/>
                <a:ea typeface="+mj-ea"/>
              </a:rPr>
              <a:t>-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글로벌 품질특별위원회 </a:t>
            </a:r>
            <a:r>
              <a:rPr lang="ko-KR" altLang="en-US" sz="2800" dirty="0" smtClean="0">
                <a:latin typeface="+mj-ea"/>
                <a:ea typeface="+mj-ea"/>
              </a:rPr>
              <a:t>설치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 -</a:t>
            </a:r>
            <a:r>
              <a:rPr lang="ko-KR" altLang="en-US" sz="2800" dirty="0" smtClean="0">
                <a:latin typeface="+mj-ea"/>
                <a:ea typeface="+mj-ea"/>
              </a:rPr>
              <a:t>고객제일주의</a:t>
            </a:r>
            <a:r>
              <a:rPr lang="en-US" altLang="ko-KR" sz="2800" dirty="0" smtClean="0">
                <a:latin typeface="+mj-ea"/>
                <a:ea typeface="+mj-ea"/>
              </a:rPr>
              <a:t>, </a:t>
            </a:r>
            <a:r>
              <a:rPr lang="ko-KR" altLang="en-US" sz="2800" dirty="0" smtClean="0">
                <a:latin typeface="+mj-ea"/>
                <a:ea typeface="+mj-ea"/>
              </a:rPr>
              <a:t>현장중심</a:t>
            </a:r>
            <a:r>
              <a:rPr lang="en-US" altLang="ko-KR" sz="2800" dirty="0" smtClean="0">
                <a:latin typeface="+mj-ea"/>
                <a:ea typeface="+mj-ea"/>
              </a:rPr>
              <a:t>, </a:t>
            </a:r>
            <a:r>
              <a:rPr lang="ko-KR" altLang="en-US" sz="2800" dirty="0" smtClean="0">
                <a:latin typeface="+mj-ea"/>
                <a:ea typeface="+mj-ea"/>
              </a:rPr>
              <a:t>인재육성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 </a:t>
            </a:r>
          </a:p>
          <a:p>
            <a:r>
              <a:rPr lang="en-US" altLang="ko-KR" sz="2800" dirty="0" smtClean="0">
                <a:latin typeface="+mj-ea"/>
                <a:ea typeface="+mj-ea"/>
              </a:rPr>
              <a:t> 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고객제일주의</a:t>
            </a:r>
            <a:r>
              <a:rPr lang="en-US" altLang="ko-KR" sz="2800" dirty="0" smtClean="0">
                <a:latin typeface="+mj-ea"/>
                <a:ea typeface="+mj-ea"/>
              </a:rPr>
              <a:t>:</a:t>
            </a:r>
            <a:r>
              <a:rPr lang="ko-KR" altLang="en-US" sz="2800" dirty="0" err="1" smtClean="0">
                <a:latin typeface="+mj-ea"/>
                <a:ea typeface="+mj-ea"/>
              </a:rPr>
              <a:t>모든과정의</a:t>
            </a:r>
            <a:r>
              <a:rPr lang="ko-KR" altLang="en-US" sz="2800" dirty="0" smtClean="0">
                <a:latin typeface="+mj-ea"/>
                <a:ea typeface="+mj-ea"/>
              </a:rPr>
              <a:t> 품질을 고객의 시각에서</a:t>
            </a:r>
            <a:r>
              <a:rPr lang="en-US" altLang="ko-KR" sz="2800" dirty="0" smtClean="0">
                <a:latin typeface="+mj-ea"/>
                <a:ea typeface="+mj-ea"/>
              </a:rPr>
              <a:t>  </a:t>
            </a:r>
          </a:p>
          <a:p>
            <a:r>
              <a:rPr lang="en-US" altLang="ko-KR" sz="2800" dirty="0" smtClean="0">
                <a:latin typeface="+mj-ea"/>
                <a:ea typeface="+mj-ea"/>
              </a:rPr>
              <a:t>  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현장중심</a:t>
            </a:r>
            <a:r>
              <a:rPr lang="en-US" altLang="ko-KR" sz="2800" dirty="0" smtClean="0">
                <a:latin typeface="+mj-ea"/>
                <a:ea typeface="+mj-ea"/>
              </a:rPr>
              <a:t>: </a:t>
            </a:r>
            <a:r>
              <a:rPr lang="ko-KR" altLang="en-US" sz="2800" dirty="0" smtClean="0">
                <a:latin typeface="+mj-ea"/>
                <a:ea typeface="+mj-ea"/>
              </a:rPr>
              <a:t>본사에 집중된 권한을 각 지역으로 분산</a:t>
            </a:r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인재육성</a:t>
            </a:r>
            <a:r>
              <a:rPr lang="en-US" altLang="ko-KR" sz="2800" dirty="0" smtClean="0">
                <a:latin typeface="+mj-ea"/>
                <a:ea typeface="+mj-ea"/>
              </a:rPr>
              <a:t>: </a:t>
            </a:r>
            <a:r>
              <a:rPr lang="ko-KR" altLang="en-US" sz="2800" dirty="0" smtClean="0">
                <a:latin typeface="+mj-ea"/>
                <a:ea typeface="+mj-ea"/>
              </a:rPr>
              <a:t>품질관리 강화를 위한 전문 인력양성  </a:t>
            </a:r>
            <a:endParaRPr lang="en-US" altLang="ko-KR" sz="3200" dirty="0" smtClean="0">
              <a:latin typeface="+mj-ea"/>
              <a:ea typeface="+mj-ea"/>
            </a:endParaRPr>
          </a:p>
          <a:p>
            <a:endParaRPr lang="en-US" altLang="ko-KR" sz="3200" dirty="0" smtClean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900115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  </a:t>
            </a:r>
          </a:p>
          <a:p>
            <a:r>
              <a:rPr lang="en-US" altLang="ko-KR" sz="2800" dirty="0" smtClean="0">
                <a:latin typeface="+mj-ea"/>
                <a:ea typeface="+mj-ea"/>
              </a:rPr>
              <a:t>   </a:t>
            </a:r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</a:t>
            </a:r>
            <a:r>
              <a:rPr lang="en-US" altLang="ko-KR" sz="2800" dirty="0" smtClean="0">
                <a:latin typeface="+mj-ea"/>
                <a:ea typeface="+mj-ea"/>
              </a:rPr>
              <a:t> </a:t>
            </a:r>
            <a:r>
              <a:rPr lang="en-US" altLang="ko-KR" sz="2800" dirty="0" smtClean="0">
                <a:latin typeface="+mj-ea"/>
                <a:ea typeface="+mj-ea"/>
              </a:rPr>
              <a:t>▣</a:t>
            </a:r>
            <a:r>
              <a:rPr lang="ko-KR" altLang="en-US" sz="2800" dirty="0" smtClean="0">
                <a:latin typeface="+mj-ea"/>
                <a:ea typeface="+mj-ea"/>
              </a:rPr>
              <a:t>복합적 요인들에 의한 전자업계의 몰락</a:t>
            </a:r>
            <a:r>
              <a:rPr lang="en-US" altLang="ko-KR" sz="2800" dirty="0" smtClean="0">
                <a:latin typeface="+mj-ea"/>
                <a:ea typeface="+mj-ea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   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패러다임</a:t>
            </a:r>
            <a:r>
              <a:rPr lang="ko-KR" altLang="en-US" sz="2800" dirty="0" smtClean="0">
                <a:latin typeface="+mj-ea"/>
                <a:ea typeface="+mj-ea"/>
              </a:rPr>
              <a:t>에 대한 미숙한 대처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   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소극적인 투자</a:t>
            </a:r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   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오만한 경영</a:t>
            </a:r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    </a:t>
            </a:r>
            <a:r>
              <a:rPr lang="ko-KR" altLang="en-US" sz="2800" dirty="0" smtClean="0">
                <a:latin typeface="+mj-ea"/>
                <a:ea typeface="+mj-ea"/>
              </a:rPr>
              <a:t>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후발업체</a:t>
            </a:r>
            <a:r>
              <a:rPr lang="ko-KR" altLang="en-US" sz="2800" dirty="0" smtClean="0">
                <a:latin typeface="+mj-ea"/>
                <a:ea typeface="+mj-ea"/>
              </a:rPr>
              <a:t>의 맹렬한 추격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   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엔고현상</a:t>
            </a:r>
            <a:r>
              <a:rPr lang="ko-KR" altLang="en-US" sz="2800" dirty="0" smtClean="0">
                <a:latin typeface="+mj-ea"/>
                <a:ea typeface="+mj-ea"/>
              </a:rPr>
              <a:t> 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  </a:t>
            </a:r>
            <a:r>
              <a:rPr lang="ko-KR" altLang="en-US" sz="3200" dirty="0" smtClean="0">
                <a:latin typeface="+mj-ea"/>
                <a:ea typeface="+mj-ea"/>
              </a:rPr>
              <a:t> </a:t>
            </a:r>
            <a:endParaRPr lang="en-US" altLang="ko-KR" sz="3200" dirty="0" smtClean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+mj-ea"/>
                <a:ea typeface="+mj-ea"/>
              </a:rPr>
              <a:t>       </a:t>
            </a:r>
            <a:r>
              <a:rPr lang="ko-KR" altLang="en-US" sz="3600" dirty="0" smtClean="0">
                <a:latin typeface="+mj-ea"/>
                <a:ea typeface="+mj-ea"/>
              </a:rPr>
              <a:t>일본전자업계의 </a:t>
            </a:r>
            <a:r>
              <a:rPr lang="ko-KR" altLang="en-US" sz="3600" dirty="0" smtClean="0">
                <a:latin typeface="+mj-ea"/>
                <a:ea typeface="+mj-ea"/>
              </a:rPr>
              <a:t>몰락</a:t>
            </a:r>
            <a:endParaRPr lang="ko-KR" altLang="en-US" sz="3600" dirty="0">
              <a:latin typeface="+mj-ea"/>
              <a:ea typeface="+mj-ea"/>
            </a:endParaRPr>
          </a:p>
        </p:txBody>
      </p:sp>
      <p:pic>
        <p:nvPicPr>
          <p:cNvPr id="5" name="그림 4" descr="4543534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857232"/>
            <a:ext cx="4143404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                                                </a:t>
            </a:r>
            <a:r>
              <a:rPr lang="ko-KR" altLang="en-US" sz="3600" dirty="0" smtClean="0"/>
              <a:t>소니</a:t>
            </a:r>
            <a:r>
              <a:rPr lang="en-US" altLang="ko-KR" sz="3600" dirty="0" smtClean="0"/>
              <a:t>	</a:t>
            </a:r>
            <a:endParaRPr lang="ko-KR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+mj-ea"/>
                <a:ea typeface="+mj-ea"/>
              </a:rPr>
              <a:t> </a:t>
            </a:r>
          </a:p>
          <a:p>
            <a:r>
              <a:rPr lang="en-US" altLang="ko-KR" sz="3200" dirty="0" smtClean="0">
                <a:latin typeface="+mj-ea"/>
                <a:ea typeface="+mj-ea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892971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</a:t>
            </a:r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   </a:t>
            </a:r>
          </a:p>
          <a:p>
            <a:endParaRPr lang="en-US" altLang="ko-KR" sz="3200" dirty="0" smtClean="0">
              <a:latin typeface="+mj-ea"/>
              <a:ea typeface="+mj-ea"/>
            </a:endParaRPr>
          </a:p>
          <a:p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  </a:t>
            </a:r>
          </a:p>
          <a:p>
            <a:r>
              <a:rPr lang="en-US" altLang="ko-KR" sz="3200" dirty="0" smtClean="0">
                <a:latin typeface="+mj-ea"/>
                <a:ea typeface="+mj-ea"/>
              </a:rPr>
              <a:t>    </a:t>
            </a:r>
            <a:r>
              <a:rPr lang="ko-KR" altLang="ko-KR" sz="3200" dirty="0" smtClean="0">
                <a:latin typeface="+mj-ea"/>
              </a:rPr>
              <a:t>▣</a:t>
            </a:r>
            <a:r>
              <a:rPr lang="ko-KR" altLang="en-US" sz="3200" dirty="0" err="1" smtClean="0">
                <a:solidFill>
                  <a:srgbClr val="FF0000"/>
                </a:solidFill>
                <a:latin typeface="+mj-ea"/>
                <a:ea typeface="+mj-ea"/>
              </a:rPr>
              <a:t>트렌드</a:t>
            </a:r>
            <a:r>
              <a:rPr lang="ko-KR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 분석</a:t>
            </a:r>
            <a:r>
              <a:rPr lang="ko-KR" altLang="en-US" sz="3200" dirty="0" smtClean="0">
                <a:latin typeface="+mj-ea"/>
                <a:ea typeface="+mj-ea"/>
              </a:rPr>
              <a:t>의 실패</a:t>
            </a:r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      </a:t>
            </a:r>
          </a:p>
          <a:p>
            <a:r>
              <a:rPr lang="en-US" altLang="ko-KR" sz="3200" dirty="0" smtClean="0">
                <a:latin typeface="+mj-ea"/>
                <a:ea typeface="+mj-ea"/>
              </a:rPr>
              <a:t>    </a:t>
            </a:r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err="1" smtClean="0">
                <a:solidFill>
                  <a:srgbClr val="FF0000"/>
                </a:solidFill>
                <a:latin typeface="+mj-ea"/>
                <a:ea typeface="+mj-ea"/>
              </a:rPr>
              <a:t>리스크</a:t>
            </a:r>
            <a:r>
              <a:rPr lang="ko-KR" altLang="en-US" sz="3200" dirty="0" err="1" smtClean="0">
                <a:latin typeface="+mj-ea"/>
                <a:ea typeface="+mj-ea"/>
              </a:rPr>
              <a:t>의</a:t>
            </a:r>
            <a:r>
              <a:rPr lang="ko-KR" altLang="en-US" sz="3200" dirty="0" smtClean="0">
                <a:latin typeface="+mj-ea"/>
                <a:ea typeface="+mj-ea"/>
              </a:rPr>
              <a:t> 회피</a:t>
            </a:r>
            <a:endParaRPr lang="en-US" altLang="ko-KR" sz="3200" dirty="0" smtClean="0">
              <a:latin typeface="+mj-ea"/>
              <a:ea typeface="+mj-ea"/>
            </a:endParaRPr>
          </a:p>
          <a:p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   </a:t>
            </a:r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내수시장</a:t>
            </a:r>
            <a:r>
              <a:rPr lang="ko-KR" altLang="en-US" sz="3200" dirty="0" smtClean="0">
                <a:latin typeface="+mj-ea"/>
                <a:ea typeface="+mj-ea"/>
              </a:rPr>
              <a:t>에 대한 지나친 의존  </a:t>
            </a:r>
            <a:r>
              <a:rPr lang="en-US" altLang="ko-KR" sz="2800" dirty="0" smtClean="0">
                <a:latin typeface="+mj-ea"/>
                <a:ea typeface="+mj-ea"/>
              </a:rPr>
              <a:t/>
            </a:r>
            <a:br>
              <a:rPr lang="en-US" altLang="ko-KR" sz="2800" dirty="0" smtClean="0">
                <a:latin typeface="+mj-ea"/>
                <a:ea typeface="+mj-ea"/>
              </a:rPr>
            </a:br>
            <a:r>
              <a:rPr lang="en-US" altLang="ko-KR" sz="2800" dirty="0" smtClean="0">
                <a:latin typeface="+mj-ea"/>
                <a:ea typeface="+mj-ea"/>
              </a:rPr>
              <a:t>  </a:t>
            </a:r>
            <a:endParaRPr lang="ko-KR" altLang="en-US" sz="2800" dirty="0">
              <a:latin typeface="+mj-ea"/>
              <a:ea typeface="+mj-ea"/>
            </a:endParaRPr>
          </a:p>
        </p:txBody>
      </p:sp>
      <p:pic>
        <p:nvPicPr>
          <p:cNvPr id="6" name="그림 5" descr="55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8287200" cy="181736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                                           </a:t>
            </a:r>
            <a:r>
              <a:rPr lang="ko-KR" altLang="en-US" dirty="0" err="1" smtClean="0"/>
              <a:t>파나소닉</a:t>
            </a:r>
            <a:r>
              <a:rPr lang="en-US" altLang="ko-KR" dirty="0" smtClean="0"/>
              <a:t>     </a:t>
            </a:r>
            <a:endParaRPr lang="ko-KR" altLang="en-US" dirty="0"/>
          </a:p>
        </p:txBody>
      </p:sp>
      <p:pic>
        <p:nvPicPr>
          <p:cNvPr id="3" name="그림 2" descr="777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8286808" cy="1500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3286124"/>
            <a:ext cx="8643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ea"/>
              </a:rPr>
              <a:t>     </a:t>
            </a:r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오판</a:t>
            </a:r>
            <a:r>
              <a:rPr lang="ko-KR" altLang="en-US" sz="3200" dirty="0" smtClean="0">
                <a:latin typeface="+mj-ea"/>
                <a:ea typeface="+mj-ea"/>
              </a:rPr>
              <a:t>이 부른 몰락</a:t>
            </a:r>
            <a:endParaRPr lang="en-US" altLang="ko-KR" sz="3200" dirty="0" smtClean="0">
              <a:latin typeface="+mj-ea"/>
              <a:ea typeface="+mj-ea"/>
            </a:endParaRPr>
          </a:p>
          <a:p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  </a:t>
            </a:r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지배구조</a:t>
            </a:r>
            <a:endParaRPr lang="en-US" altLang="ko-KR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ko-KR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ko-KR" sz="3200" dirty="0" smtClean="0">
                <a:solidFill>
                  <a:srgbClr val="FF0000"/>
                </a:solidFill>
                <a:latin typeface="+mj-ea"/>
                <a:ea typeface="+mj-ea"/>
              </a:rPr>
              <a:t>   </a:t>
            </a:r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독자적 통신기술 고집</a:t>
            </a:r>
            <a:endParaRPr lang="ko-KR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                                    </a:t>
            </a:r>
            <a:r>
              <a:rPr lang="ko-KR" altLang="en-US" dirty="0" smtClean="0"/>
              <a:t>        샤프</a:t>
            </a:r>
            <a:endParaRPr lang="ko-KR" altLang="en-US" dirty="0"/>
          </a:p>
        </p:txBody>
      </p:sp>
      <p:pic>
        <p:nvPicPr>
          <p:cNvPr id="4" name="그림 3" descr="8888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8215370" cy="1500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3000372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</a:t>
            </a:r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오판</a:t>
            </a:r>
            <a:endParaRPr lang="en-US" altLang="ko-KR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ko-KR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ko-KR" sz="32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ko-KR" sz="3200" dirty="0" smtClean="0">
                <a:latin typeface="+mj-ea"/>
              </a:rPr>
              <a:t>▣</a:t>
            </a:r>
            <a:r>
              <a:rPr lang="ko-KR" altLang="en-US" sz="3200" dirty="0" smtClean="0">
                <a:latin typeface="+mj-ea"/>
                <a:ea typeface="+mj-ea"/>
              </a:rPr>
              <a:t>샤프 </a:t>
            </a:r>
            <a:r>
              <a:rPr lang="ko-KR" altLang="en-US" sz="3200" dirty="0" err="1" smtClean="0">
                <a:latin typeface="+mj-ea"/>
                <a:ea typeface="+mj-ea"/>
              </a:rPr>
              <a:t>온리원</a:t>
            </a:r>
            <a:r>
              <a:rPr lang="ko-KR" altLang="en-US" sz="3200" dirty="0" smtClean="0">
                <a:latin typeface="+mj-ea"/>
                <a:ea typeface="+mj-ea"/>
              </a:rPr>
              <a:t> </a:t>
            </a:r>
            <a:endParaRPr lang="en-US" altLang="ko-KR" sz="3200" dirty="0" smtClean="0">
              <a:latin typeface="+mj-ea"/>
              <a:ea typeface="+mj-ea"/>
            </a:endParaRPr>
          </a:p>
          <a:p>
            <a:endParaRPr lang="en-US" altLang="ko-KR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ko-KR" sz="32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endParaRPr lang="ko-KR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latin typeface="+mj-ea"/>
                <a:ea typeface="+mj-ea"/>
              </a:rPr>
              <a:t>삼성</a:t>
            </a:r>
            <a:r>
              <a:rPr lang="en-US" altLang="ko-KR" sz="3200" dirty="0" smtClean="0">
                <a:latin typeface="+mj-ea"/>
                <a:ea typeface="+mj-ea"/>
              </a:rPr>
              <a:t>,LG</a:t>
            </a:r>
            <a:r>
              <a:rPr lang="ko-KR" altLang="en-US" sz="3200" dirty="0" smtClean="0">
                <a:latin typeface="+mj-ea"/>
                <a:ea typeface="+mj-ea"/>
              </a:rPr>
              <a:t>등 후발업체의 등장</a:t>
            </a:r>
            <a:endParaRPr lang="en-US" altLang="ko-KR" sz="3200" dirty="0" smtClean="0">
              <a:latin typeface="+mj-ea"/>
              <a:ea typeface="+mj-ea"/>
            </a:endParaRPr>
          </a:p>
          <a:p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-</a:t>
            </a:r>
            <a:r>
              <a:rPr lang="ko-KR" altLang="en-US" sz="2800" dirty="0" smtClean="0">
                <a:latin typeface="+mj-ea"/>
                <a:ea typeface="+mj-ea"/>
              </a:rPr>
              <a:t>삼성</a:t>
            </a:r>
            <a:r>
              <a:rPr lang="en-US" altLang="ko-KR" sz="2800" dirty="0" smtClean="0">
                <a:latin typeface="+mj-ea"/>
                <a:ea typeface="+mj-ea"/>
              </a:rPr>
              <a:t>.LG,</a:t>
            </a:r>
            <a:r>
              <a:rPr lang="ko-KR" altLang="en-US" sz="2800" dirty="0" smtClean="0">
                <a:latin typeface="+mj-ea"/>
                <a:ea typeface="+mj-ea"/>
              </a:rPr>
              <a:t>애플 </a:t>
            </a:r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</a:t>
            </a:r>
          </a:p>
          <a:p>
            <a:r>
              <a:rPr lang="en-US" altLang="ko-KR" sz="2800" dirty="0" smtClean="0">
                <a:latin typeface="+mj-ea"/>
                <a:ea typeface="+mj-ea"/>
              </a:rPr>
              <a:t> 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고품질</a:t>
            </a:r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▶</a:t>
            </a:r>
            <a:r>
              <a:rPr lang="ko-KR" altLang="en-US" sz="2800" dirty="0" smtClean="0">
                <a:latin typeface="+mj-ea"/>
                <a:ea typeface="+mj-ea"/>
              </a:rPr>
              <a:t>합리적인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가격</a:t>
            </a:r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디자인</a:t>
            </a:r>
            <a:r>
              <a:rPr lang="ko-KR" altLang="en-US" sz="2800" dirty="0" smtClean="0">
                <a:latin typeface="+mj-ea"/>
                <a:ea typeface="+mj-ea"/>
              </a:rPr>
              <a:t>의 우위 </a:t>
            </a:r>
            <a:endParaRPr lang="ko-KR" altLang="en-US" sz="3200" dirty="0">
              <a:latin typeface="+mj-ea"/>
              <a:ea typeface="+mj-ea"/>
            </a:endParaRPr>
          </a:p>
        </p:txBody>
      </p:sp>
      <p:pic>
        <p:nvPicPr>
          <p:cNvPr id="4" name="그림 3" descr="QQQ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285992"/>
            <a:ext cx="2667000" cy="3786214"/>
          </a:xfrm>
          <a:prstGeom prst="rect">
            <a:avLst/>
          </a:prstGeom>
        </p:spPr>
      </p:pic>
      <p:pic>
        <p:nvPicPr>
          <p:cNvPr id="5" name="그림 4" descr="WWWW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285992"/>
            <a:ext cx="2643206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      </a:t>
            </a:r>
            <a:endParaRPr lang="ko-KR" altLang="en-US" dirty="0"/>
          </a:p>
        </p:txBody>
      </p:sp>
      <p:pic>
        <p:nvPicPr>
          <p:cNvPr id="3" name="그림 2" descr="11111111432432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3823178" cy="5143536"/>
          </a:xfrm>
          <a:prstGeom prst="rect">
            <a:avLst/>
          </a:prstGeom>
        </p:spPr>
      </p:pic>
      <p:pic>
        <p:nvPicPr>
          <p:cNvPr id="4" name="그림 3" descr="111111111111111432432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071546"/>
            <a:ext cx="4762500" cy="2171700"/>
          </a:xfrm>
          <a:prstGeom prst="rect">
            <a:avLst/>
          </a:prstGeom>
        </p:spPr>
      </p:pic>
      <p:pic>
        <p:nvPicPr>
          <p:cNvPr id="5" name="그림 4" descr="23143243232423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357562"/>
            <a:ext cx="4714908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                                              </a:t>
            </a:r>
            <a:r>
              <a:rPr lang="ko-KR" altLang="en-US" dirty="0" smtClean="0"/>
              <a:t>결론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071546"/>
            <a:ext cx="84296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smtClean="0">
                <a:latin typeface="+mj-ea"/>
                <a:ea typeface="+mj-ea"/>
              </a:rPr>
              <a:t>일본 </a:t>
            </a:r>
            <a:r>
              <a:rPr lang="ko-KR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기업의 몰락</a:t>
            </a:r>
            <a:r>
              <a:rPr lang="ko-KR" altLang="en-US" sz="3200" dirty="0" smtClean="0">
                <a:latin typeface="+mj-ea"/>
                <a:ea typeface="+mj-ea"/>
              </a:rPr>
              <a:t>이유</a:t>
            </a:r>
            <a:endParaRPr lang="en-US" altLang="ko-KR" sz="3200" dirty="0" smtClean="0">
              <a:latin typeface="+mj-ea"/>
              <a:ea typeface="+mj-ea"/>
            </a:endParaRPr>
          </a:p>
          <a:p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산업공동화</a:t>
            </a:r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2800" dirty="0" smtClean="0">
                <a:latin typeface="+mj-ea"/>
                <a:ea typeface="+mj-ea"/>
              </a:rPr>
              <a:t>-</a:t>
            </a:r>
            <a:r>
              <a:rPr lang="ko-KR" altLang="en-US" sz="2800" dirty="0" smtClean="0">
                <a:latin typeface="+mj-ea"/>
                <a:ea typeface="+mj-ea"/>
              </a:rPr>
              <a:t>플라자 합의로 인한 엔고현상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</a:t>
            </a:r>
          </a:p>
          <a:p>
            <a:r>
              <a:rPr lang="en-US" altLang="ko-KR" sz="2800" dirty="0" smtClean="0">
                <a:latin typeface="+mj-ea"/>
                <a:ea typeface="+mj-ea"/>
              </a:rPr>
              <a:t> 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창조력</a:t>
            </a:r>
            <a:r>
              <a:rPr lang="ko-KR" altLang="en-US" sz="2800" dirty="0" smtClean="0">
                <a:latin typeface="+mj-ea"/>
                <a:ea typeface="+mj-ea"/>
              </a:rPr>
              <a:t>의 부재</a:t>
            </a:r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   </a:t>
            </a:r>
          </a:p>
          <a:p>
            <a:r>
              <a:rPr lang="en-US" altLang="ko-KR" sz="2800" dirty="0" smtClean="0">
                <a:latin typeface="+mj-ea"/>
                <a:ea typeface="+mj-ea"/>
              </a:rPr>
              <a:t> 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내수시장</a:t>
            </a:r>
            <a:r>
              <a:rPr lang="ko-KR" altLang="en-US" sz="2800" dirty="0" smtClean="0">
                <a:latin typeface="+mj-ea"/>
                <a:ea typeface="+mj-ea"/>
              </a:rPr>
              <a:t>에 대한 지나친 의존 </a:t>
            </a:r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2800" dirty="0" smtClean="0">
              <a:latin typeface="+mj-ea"/>
            </a:endParaRPr>
          </a:p>
          <a:p>
            <a:r>
              <a:rPr lang="en-US" altLang="ko-KR" sz="2800" dirty="0" smtClean="0">
                <a:latin typeface="+mj-ea"/>
              </a:rPr>
              <a:t> 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인구고령화</a:t>
            </a:r>
            <a:r>
              <a:rPr lang="ko-KR" altLang="en-US" sz="2800" dirty="0" smtClean="0">
                <a:latin typeface="+mj-ea"/>
                <a:ea typeface="+mj-ea"/>
              </a:rPr>
              <a:t>와 </a:t>
            </a:r>
            <a:r>
              <a:rPr lang="ko-KR" altLang="en-US" sz="2800" dirty="0" err="1" smtClean="0">
                <a:solidFill>
                  <a:srgbClr val="FF0000"/>
                </a:solidFill>
                <a:latin typeface="+mj-ea"/>
                <a:ea typeface="+mj-ea"/>
              </a:rPr>
              <a:t>저출산</a:t>
            </a:r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en-US" altLang="ko-KR" sz="2800" dirty="0" smtClean="0">
                <a:latin typeface="+mj-ea"/>
                <a:ea typeface="+mj-ea"/>
              </a:rPr>
              <a:t>-</a:t>
            </a:r>
            <a:r>
              <a:rPr lang="ko-KR" altLang="en-US" sz="2800" dirty="0" err="1" smtClean="0">
                <a:solidFill>
                  <a:schemeClr val="accent2"/>
                </a:solidFill>
                <a:latin typeface="+mj-ea"/>
                <a:ea typeface="+mj-ea"/>
              </a:rPr>
              <a:t>초고령화사회</a:t>
            </a:r>
            <a:r>
              <a:rPr lang="ko-KR" altLang="en-US" sz="2800" dirty="0" err="1" smtClean="0">
                <a:latin typeface="+mj-ea"/>
                <a:ea typeface="+mj-ea"/>
              </a:rPr>
              <a:t>와</a:t>
            </a:r>
            <a:r>
              <a:rPr lang="ko-KR" altLang="en-US" sz="2800" dirty="0" smtClean="0">
                <a:latin typeface="+mj-ea"/>
                <a:ea typeface="+mj-ea"/>
              </a:rPr>
              <a:t>  </a:t>
            </a:r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1.57 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쇼크</a:t>
            </a:r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</a:t>
            </a:r>
            <a:r>
              <a:rPr lang="ko-KR" altLang="en-US" sz="2800" dirty="0" smtClean="0">
                <a:latin typeface="+mj-ea"/>
                <a:ea typeface="+mj-ea"/>
              </a:rPr>
              <a:t> </a:t>
            </a:r>
            <a:endParaRPr lang="en-US" altLang="ko-KR" sz="2800" dirty="0" smtClean="0">
              <a:latin typeface="+mj-ea"/>
              <a:ea typeface="+mj-ea"/>
            </a:endParaRPr>
          </a:p>
          <a:p>
            <a:endParaRPr lang="ko-KR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/>
          <a:lstStyle/>
          <a:p>
            <a:r>
              <a:rPr lang="en-US" altLang="ko-KR" dirty="0" smtClean="0">
                <a:latin typeface="+mj-ea"/>
              </a:rPr>
              <a:t>1.1 </a:t>
            </a:r>
            <a:r>
              <a:rPr lang="ko-KR" altLang="en-US" dirty="0" smtClean="0">
                <a:latin typeface="+mj-ea"/>
              </a:rPr>
              <a:t>일본 근대 경제사</a:t>
            </a:r>
            <a:endParaRPr lang="ko-KR" altLang="en-US" dirty="0">
              <a:latin typeface="+mj-ea"/>
            </a:endParaRPr>
          </a:p>
        </p:txBody>
      </p:sp>
      <p:sp>
        <p:nvSpPr>
          <p:cNvPr id="16" name="텍스트 개체 틀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/>
              <a:t>1945~50</a:t>
            </a:r>
            <a:r>
              <a:rPr lang="ko-KR" altLang="en-US" dirty="0" smtClean="0"/>
              <a:t>년대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고도성장의 준비기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3"/>
          </p:nvPr>
        </p:nvSpPr>
        <p:spPr>
          <a:xfrm>
            <a:off x="539552" y="980728"/>
            <a:ext cx="8075240" cy="49574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ko-KR" sz="3200" b="0" dirty="0" smtClean="0">
                <a:latin typeface="+mj-ea"/>
                <a:ea typeface="+mj-ea"/>
              </a:rPr>
              <a:t>1945~50</a:t>
            </a:r>
            <a:r>
              <a:rPr lang="ko-KR" altLang="en-US" sz="3200" b="0" dirty="0" smtClean="0">
                <a:latin typeface="+mj-ea"/>
                <a:ea typeface="+mj-ea"/>
              </a:rPr>
              <a:t>년대 </a:t>
            </a:r>
            <a:r>
              <a:rPr lang="en-US" altLang="ko-KR" sz="3200" b="0" dirty="0" smtClean="0">
                <a:latin typeface="+mj-ea"/>
                <a:ea typeface="+mj-ea"/>
              </a:rPr>
              <a:t>- </a:t>
            </a:r>
            <a:r>
              <a:rPr lang="ko-KR" altLang="en-US" sz="3200" b="0" dirty="0" smtClean="0">
                <a:latin typeface="+mj-ea"/>
                <a:ea typeface="+mj-ea"/>
              </a:rPr>
              <a:t>고도성장의 준비기</a:t>
            </a:r>
          </a:p>
        </p:txBody>
      </p:sp>
      <p:sp>
        <p:nvSpPr>
          <p:cNvPr id="24" name="내용 개체 틀 23"/>
          <p:cNvSpPr>
            <a:spLocks noGrp="1"/>
          </p:cNvSpPr>
          <p:nvPr>
            <p:ph sz="quarter" idx="4"/>
          </p:nvPr>
        </p:nvSpPr>
        <p:spPr>
          <a:xfrm>
            <a:off x="4499992" y="1556792"/>
            <a:ext cx="4248472" cy="5112568"/>
          </a:xfrm>
        </p:spPr>
        <p:txBody>
          <a:bodyPr/>
          <a:lstStyle/>
          <a:p>
            <a:pPr>
              <a:buNone/>
            </a:pPr>
            <a:r>
              <a:rPr lang="ko-KR" altLang="en-US" sz="2800" dirty="0" smtClean="0">
                <a:latin typeface="+mj-ea"/>
                <a:ea typeface="+mj-ea"/>
              </a:rPr>
              <a:t>제 </a:t>
            </a:r>
            <a:r>
              <a:rPr lang="en-US" altLang="ko-KR" sz="2800" dirty="0" smtClean="0">
                <a:latin typeface="+mj-ea"/>
                <a:ea typeface="+mj-ea"/>
              </a:rPr>
              <a:t>2</a:t>
            </a:r>
            <a:r>
              <a:rPr lang="ko-KR" altLang="en-US" sz="2800" dirty="0" smtClean="0">
                <a:latin typeface="+mj-ea"/>
                <a:ea typeface="+mj-ea"/>
              </a:rPr>
              <a:t>차 세계 대전 후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2800" dirty="0" smtClean="0">
                <a:latin typeface="+mj-ea"/>
                <a:ea typeface="+mj-ea"/>
              </a:rPr>
              <a:t>- </a:t>
            </a:r>
            <a:r>
              <a:rPr lang="ko-KR" altLang="en-US" sz="2800" dirty="0" smtClean="0">
                <a:latin typeface="+mj-ea"/>
                <a:ea typeface="+mj-ea"/>
              </a:rPr>
              <a:t>전 국토의 </a:t>
            </a:r>
            <a:r>
              <a:rPr lang="en-US" altLang="ko-KR" sz="2800" dirty="0" smtClean="0">
                <a:latin typeface="+mj-ea"/>
                <a:ea typeface="+mj-ea"/>
              </a:rPr>
              <a:t>1/4 </a:t>
            </a:r>
            <a:r>
              <a:rPr lang="ko-KR" altLang="en-US" sz="2800" dirty="0" smtClean="0">
                <a:latin typeface="+mj-ea"/>
                <a:ea typeface="+mj-ea"/>
              </a:rPr>
              <a:t>상실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endParaRPr lang="en-US" altLang="ko-KR" sz="2800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r>
              <a:rPr lang="ko-KR" altLang="en-US" sz="2800" dirty="0" smtClean="0">
                <a:latin typeface="+mj-ea"/>
                <a:ea typeface="+mj-ea"/>
              </a:rPr>
              <a:t>식량 문제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endParaRPr lang="en-US" altLang="ko-KR" sz="2800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r>
              <a:rPr lang="ko-KR" altLang="en-US" sz="2800" dirty="0" smtClean="0">
                <a:latin typeface="+mj-ea"/>
                <a:ea typeface="+mj-ea"/>
              </a:rPr>
              <a:t>실업 문제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endParaRPr lang="en-US" altLang="ko-KR" sz="2800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r>
              <a:rPr lang="ko-KR" altLang="en-US" sz="2800" dirty="0" smtClean="0">
                <a:latin typeface="+mj-ea"/>
                <a:ea typeface="+mj-ea"/>
              </a:rPr>
              <a:t>전력난 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pic>
        <p:nvPicPr>
          <p:cNvPr id="20" name="그림 19" descr="de554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960440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                              </a:t>
            </a:r>
            <a:r>
              <a:rPr lang="ko-KR" altLang="en-US" dirty="0" smtClean="0"/>
              <a:t>일본 경제의 전망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90011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3200" dirty="0" smtClean="0">
                <a:latin typeface="+mj-ea"/>
                <a:ea typeface="+mj-ea"/>
              </a:rPr>
              <a:t>▣</a:t>
            </a:r>
            <a:r>
              <a:rPr lang="ko-KR" altLang="en-US" sz="3200" dirty="0" err="1" smtClean="0">
                <a:latin typeface="+mj-ea"/>
                <a:ea typeface="+mj-ea"/>
              </a:rPr>
              <a:t>아베총리의</a:t>
            </a:r>
            <a:r>
              <a:rPr lang="ko-KR" altLang="en-US" sz="3200" dirty="0" smtClean="0">
                <a:latin typeface="+mj-ea"/>
                <a:ea typeface="+mj-ea"/>
              </a:rPr>
              <a:t> 경기부양 정책 </a:t>
            </a:r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 </a:t>
            </a:r>
          </a:p>
          <a:p>
            <a:r>
              <a:rPr lang="en-US" altLang="ko-KR" sz="2800" dirty="0" smtClean="0">
                <a:latin typeface="+mj-ea"/>
                <a:ea typeface="+mj-ea"/>
              </a:rPr>
              <a:t>   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통화정책</a:t>
            </a:r>
            <a:r>
              <a:rPr lang="ko-KR" altLang="en-US" sz="2800" dirty="0" smtClean="0">
                <a:latin typeface="+mj-ea"/>
                <a:ea typeface="+mj-ea"/>
              </a:rPr>
              <a:t> 완화</a:t>
            </a:r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     -</a:t>
            </a:r>
            <a:r>
              <a:rPr lang="ko-KR" altLang="en-US" sz="2800" dirty="0" smtClean="0">
                <a:latin typeface="+mj-ea"/>
                <a:ea typeface="+mj-ea"/>
              </a:rPr>
              <a:t>일본 은행압박을 통한 디플레이션 탈출</a:t>
            </a:r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  </a:t>
            </a:r>
          </a:p>
          <a:p>
            <a:r>
              <a:rPr lang="en-US" altLang="ko-KR" sz="2800" dirty="0" smtClean="0">
                <a:latin typeface="+mj-ea"/>
                <a:ea typeface="+mj-ea"/>
              </a:rPr>
              <a:t>   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재정 정책</a:t>
            </a:r>
            <a:r>
              <a:rPr lang="ko-KR" altLang="en-US" sz="2800" dirty="0" smtClean="0">
                <a:latin typeface="+mj-ea"/>
                <a:ea typeface="+mj-ea"/>
              </a:rPr>
              <a:t>확대</a:t>
            </a:r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     -</a:t>
            </a:r>
            <a:r>
              <a:rPr lang="ko-KR" altLang="en-US" sz="2800" dirty="0" smtClean="0">
                <a:latin typeface="+mj-ea"/>
                <a:ea typeface="+mj-ea"/>
              </a:rPr>
              <a:t>엔화가치 하락과 증시 상승</a:t>
            </a:r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  </a:t>
            </a:r>
          </a:p>
          <a:p>
            <a:r>
              <a:rPr lang="en-US" altLang="ko-KR" sz="2800" dirty="0" smtClean="0">
                <a:latin typeface="+mj-ea"/>
                <a:ea typeface="+mj-ea"/>
              </a:rPr>
              <a:t>   ▶</a:t>
            </a:r>
            <a:r>
              <a:rPr lang="ko-KR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환태평양경제동반자협정</a:t>
            </a:r>
            <a:r>
              <a:rPr lang="ko-KR" altLang="en-US" sz="2800" dirty="0" smtClean="0">
                <a:latin typeface="+mj-ea"/>
                <a:ea typeface="+mj-ea"/>
              </a:rPr>
              <a:t> 협상 참여</a:t>
            </a:r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en-US" altLang="ko-KR" sz="2800" dirty="0" smtClean="0">
                <a:latin typeface="+mj-ea"/>
                <a:ea typeface="+mj-ea"/>
              </a:rPr>
              <a:t>      -</a:t>
            </a:r>
            <a:r>
              <a:rPr lang="ko-KR" altLang="en-US" sz="2800" dirty="0" smtClean="0">
                <a:latin typeface="+mj-ea"/>
                <a:ea typeface="+mj-ea"/>
              </a:rPr>
              <a:t>일본 기업경쟁력 확보</a:t>
            </a:r>
            <a:endParaRPr lang="en-US" altLang="ko-KR" sz="2800" dirty="0" smtClean="0">
              <a:latin typeface="+mj-ea"/>
              <a:ea typeface="+mj-ea"/>
            </a:endParaRPr>
          </a:p>
          <a:p>
            <a:r>
              <a:rPr lang="ko-KR" altLang="en-US" sz="2800" dirty="0" smtClean="0">
                <a:latin typeface="+mj-ea"/>
                <a:ea typeface="+mj-ea"/>
              </a:rPr>
              <a:t> </a:t>
            </a:r>
            <a:endParaRPr lang="en-US" altLang="ko-KR" sz="2800" dirty="0" smtClean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      </a:t>
            </a:r>
            <a:r>
              <a:rPr lang="ko-KR" altLang="en-US" dirty="0" smtClean="0"/>
              <a:t>참고문헌 및 이미지발췌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428736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 smtClean="0">
              <a:latin typeface="+mj-ea"/>
              <a:ea typeface="+mj-ea"/>
            </a:endParaRPr>
          </a:p>
          <a:p>
            <a:endParaRPr lang="en-US" altLang="ko-KR" b="1" dirty="0" smtClean="0">
              <a:latin typeface="+mj-ea"/>
              <a:ea typeface="+mj-ea"/>
            </a:endParaRPr>
          </a:p>
          <a:p>
            <a:endParaRPr lang="en-US" altLang="ko-KR" b="1" dirty="0" smtClean="0">
              <a:latin typeface="+mj-ea"/>
              <a:ea typeface="+mj-ea"/>
            </a:endParaRPr>
          </a:p>
          <a:p>
            <a:r>
              <a:rPr lang="ko-KR" altLang="en-US" b="1" dirty="0" err="1" smtClean="0">
                <a:latin typeface="+mj-ea"/>
                <a:ea typeface="+mj-ea"/>
              </a:rPr>
              <a:t>이향철</a:t>
            </a:r>
            <a:r>
              <a:rPr lang="en-US" altLang="ko-KR" b="1" dirty="0" smtClean="0">
                <a:latin typeface="+mj-ea"/>
                <a:ea typeface="+mj-ea"/>
              </a:rPr>
              <a:t>. 2005. [</a:t>
            </a:r>
            <a:r>
              <a:rPr lang="ko-KR" altLang="en-US" b="1" dirty="0" err="1" smtClean="0">
                <a:latin typeface="+mj-ea"/>
                <a:ea typeface="+mj-ea"/>
              </a:rPr>
              <a:t>일본경재</a:t>
            </a:r>
            <a:r>
              <a:rPr lang="ko-KR" altLang="en-US" b="1" dirty="0" smtClean="0">
                <a:latin typeface="+mj-ea"/>
                <a:ea typeface="+mj-ea"/>
              </a:rPr>
              <a:t> 잃어버린 </a:t>
            </a:r>
            <a:r>
              <a:rPr lang="en-US" altLang="ko-KR" b="1" dirty="0" smtClean="0">
                <a:latin typeface="+mj-ea"/>
                <a:ea typeface="+mj-ea"/>
              </a:rPr>
              <a:t>10</a:t>
            </a:r>
            <a:r>
              <a:rPr lang="ko-KR" altLang="en-US" b="1" dirty="0" smtClean="0">
                <a:latin typeface="+mj-ea"/>
                <a:ea typeface="+mj-ea"/>
              </a:rPr>
              <a:t>년의 사투 그리고 회생</a:t>
            </a:r>
            <a:r>
              <a:rPr lang="en-US" altLang="ko-KR" b="1" dirty="0" smtClean="0">
                <a:latin typeface="+mj-ea"/>
                <a:ea typeface="+mj-ea"/>
              </a:rPr>
              <a:t>]</a:t>
            </a:r>
            <a:endParaRPr lang="ko-KR" altLang="en-US" dirty="0" smtClean="0">
              <a:latin typeface="+mj-ea"/>
              <a:ea typeface="+mj-ea"/>
            </a:endParaRPr>
          </a:p>
          <a:p>
            <a:r>
              <a:rPr lang="ko-KR" altLang="en-US" b="1" dirty="0" smtClean="0">
                <a:latin typeface="+mj-ea"/>
                <a:ea typeface="+mj-ea"/>
              </a:rPr>
              <a:t>박종규</a:t>
            </a:r>
            <a:r>
              <a:rPr lang="en-US" altLang="ko-KR" b="1" dirty="0" smtClean="0">
                <a:latin typeface="+mj-ea"/>
                <a:ea typeface="+mj-ea"/>
              </a:rPr>
              <a:t>. 2007. [</a:t>
            </a:r>
            <a:r>
              <a:rPr lang="ko-KR" altLang="en-US" b="1" dirty="0" smtClean="0">
                <a:latin typeface="+mj-ea"/>
                <a:ea typeface="+mj-ea"/>
              </a:rPr>
              <a:t>일본의 장기침체와 희생과정</a:t>
            </a:r>
            <a:r>
              <a:rPr lang="en-US" altLang="ko-KR" b="1" dirty="0" smtClean="0">
                <a:latin typeface="+mj-ea"/>
                <a:ea typeface="+mj-ea"/>
              </a:rPr>
              <a:t>]</a:t>
            </a:r>
            <a:endParaRPr lang="ko-KR" altLang="en-US" dirty="0" smtClean="0">
              <a:latin typeface="+mj-ea"/>
              <a:ea typeface="+mj-ea"/>
            </a:endParaRPr>
          </a:p>
          <a:p>
            <a:r>
              <a:rPr lang="ko-KR" altLang="en-US" b="1" dirty="0" err="1" smtClean="0">
                <a:latin typeface="+mj-ea"/>
                <a:ea typeface="+mj-ea"/>
              </a:rPr>
              <a:t>야하미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ko-KR" altLang="en-US" b="1" dirty="0" err="1" smtClean="0">
                <a:latin typeface="+mj-ea"/>
                <a:ea typeface="+mj-ea"/>
              </a:rPr>
              <a:t>아키라</a:t>
            </a:r>
            <a:r>
              <a:rPr lang="en-US" altLang="ko-KR" b="1" dirty="0" smtClean="0">
                <a:latin typeface="+mj-ea"/>
                <a:ea typeface="+mj-ea"/>
              </a:rPr>
              <a:t>. 2006. [</a:t>
            </a:r>
            <a:r>
              <a:rPr lang="ko-KR" altLang="en-US" b="1" dirty="0" smtClean="0">
                <a:latin typeface="+mj-ea"/>
                <a:ea typeface="+mj-ea"/>
              </a:rPr>
              <a:t>근세 일본의 경제발전과 근면혁명</a:t>
            </a:r>
            <a:r>
              <a:rPr lang="en-US" altLang="ko-KR" b="1" dirty="0" smtClean="0">
                <a:latin typeface="+mj-ea"/>
                <a:ea typeface="+mj-ea"/>
              </a:rPr>
              <a:t>]</a:t>
            </a:r>
            <a:endParaRPr lang="ko-KR" altLang="en-US" dirty="0" smtClean="0">
              <a:latin typeface="+mj-ea"/>
              <a:ea typeface="+mj-ea"/>
            </a:endParaRPr>
          </a:p>
          <a:p>
            <a:r>
              <a:rPr lang="ko-KR" altLang="en-US" b="1" dirty="0" err="1" smtClean="0">
                <a:latin typeface="+mj-ea"/>
                <a:ea typeface="+mj-ea"/>
              </a:rPr>
              <a:t>주노종</a:t>
            </a:r>
            <a:r>
              <a:rPr lang="en-US" altLang="ko-KR" b="1" dirty="0" smtClean="0">
                <a:latin typeface="+mj-ea"/>
                <a:ea typeface="+mj-ea"/>
              </a:rPr>
              <a:t>. 2007. [</a:t>
            </a:r>
            <a:r>
              <a:rPr lang="ko-KR" altLang="en-US" b="1" dirty="0" smtClean="0">
                <a:latin typeface="+mj-ea"/>
                <a:ea typeface="+mj-ea"/>
              </a:rPr>
              <a:t>알기 쉬운 일본 경제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경영 환경분석</a:t>
            </a:r>
            <a:r>
              <a:rPr lang="en-US" altLang="ko-KR" b="1" dirty="0" smtClean="0">
                <a:latin typeface="+mj-ea"/>
                <a:ea typeface="+mj-ea"/>
              </a:rPr>
              <a:t>]</a:t>
            </a:r>
            <a:endParaRPr lang="ko-KR" altLang="en-US" dirty="0" smtClean="0">
              <a:latin typeface="+mj-ea"/>
              <a:ea typeface="+mj-ea"/>
            </a:endParaRPr>
          </a:p>
          <a:p>
            <a:endParaRPr lang="en-US" altLang="ko-KR" dirty="0" smtClean="0"/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b="1" dirty="0" smtClean="0">
                <a:latin typeface="+mj-ea"/>
                <a:ea typeface="+mj-ea"/>
              </a:rPr>
              <a:t>일본대지진 관련자료</a:t>
            </a:r>
            <a:endParaRPr lang="ko-KR" altLang="en-US" dirty="0" smtClean="0">
              <a:latin typeface="+mj-ea"/>
              <a:ea typeface="+mj-ea"/>
            </a:endParaRPr>
          </a:p>
          <a:p>
            <a:r>
              <a:rPr lang="en-US" altLang="ko-KR" b="1" dirty="0" smtClean="0">
                <a:latin typeface="+mj-ea"/>
                <a:ea typeface="+mj-ea"/>
                <a:hlinkClick r:id="rId2"/>
              </a:rPr>
              <a:t>http://blog.naver.com/dlwlgns33200/110105564886</a:t>
            </a:r>
            <a:endParaRPr lang="en-US" altLang="ko-KR" b="1" dirty="0" smtClean="0">
              <a:latin typeface="+mj-ea"/>
              <a:ea typeface="+mj-ea"/>
            </a:endParaRPr>
          </a:p>
          <a:p>
            <a:endParaRPr lang="en-US" altLang="ko-KR" b="1" dirty="0" smtClean="0">
              <a:latin typeface="+mj-ea"/>
              <a:ea typeface="+mj-ea"/>
            </a:endParaRPr>
          </a:p>
          <a:p>
            <a:r>
              <a:rPr lang="ko-KR" altLang="en-US" b="1" dirty="0" smtClean="0">
                <a:latin typeface="+mj-ea"/>
                <a:ea typeface="+mj-ea"/>
              </a:rPr>
              <a:t>이미지발췌 </a:t>
            </a:r>
            <a:r>
              <a:rPr lang="en-US" altLang="ko-KR" b="1" dirty="0" smtClean="0">
                <a:latin typeface="+mj-ea"/>
                <a:ea typeface="+mj-ea"/>
              </a:rPr>
              <a:t>: NAVER </a:t>
            </a:r>
            <a:endParaRPr lang="ko-KR" altLang="en-US" dirty="0" smtClean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126" y="1500174"/>
            <a:ext cx="87868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9600" dirty="0" smtClean="0"/>
          </a:p>
          <a:p>
            <a:r>
              <a:rPr lang="ko-KR" altLang="en-US" sz="8800" dirty="0" smtClean="0">
                <a:latin typeface="+mj-ea"/>
                <a:ea typeface="+mj-ea"/>
              </a:rPr>
              <a:t> 감 사 합 </a:t>
            </a:r>
            <a:r>
              <a:rPr lang="ko-KR" altLang="en-US" sz="8800" dirty="0" err="1" smtClean="0">
                <a:latin typeface="+mj-ea"/>
                <a:ea typeface="+mj-ea"/>
              </a:rPr>
              <a:t>니</a:t>
            </a:r>
            <a:r>
              <a:rPr lang="ko-KR" altLang="en-US" sz="8800" dirty="0" smtClean="0">
                <a:latin typeface="+mj-ea"/>
                <a:ea typeface="+mj-ea"/>
              </a:rPr>
              <a:t> 다 </a:t>
            </a:r>
            <a:r>
              <a:rPr lang="en-US" altLang="ko-KR" sz="8800" dirty="0" smtClean="0">
                <a:latin typeface="+mj-ea"/>
                <a:ea typeface="+mj-ea"/>
              </a:rPr>
              <a:t>.</a:t>
            </a:r>
            <a:endParaRPr lang="ko-KR" altLang="en-US" sz="88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custGeom>
            <a:avLst/>
            <a:gdLst>
              <a:gd name="connsiteX0" fmla="*/ 0 w 9144000"/>
              <a:gd name="connsiteY0" fmla="*/ 0 h 6021288"/>
              <a:gd name="connsiteX1" fmla="*/ 9144000 w 9144000"/>
              <a:gd name="connsiteY1" fmla="*/ 0 h 6021288"/>
              <a:gd name="connsiteX2" fmla="*/ 6096030 w 9144000"/>
              <a:gd name="connsiteY2" fmla="*/ 2007076 h 6021288"/>
              <a:gd name="connsiteX3" fmla="*/ 2007076 w 9144000"/>
              <a:gd name="connsiteY3" fmla="*/ 2007076 h 6021288"/>
              <a:gd name="connsiteX4" fmla="*/ 2007076 w 9144000"/>
              <a:gd name="connsiteY4" fmla="*/ 4699636 h 6021288"/>
              <a:gd name="connsiteX5" fmla="*/ 0 w 9144000"/>
              <a:gd name="connsiteY5" fmla="*/ 6021288 h 6021288"/>
              <a:gd name="connsiteX6" fmla="*/ 0 w 9144000"/>
              <a:gd name="connsiteY6" fmla="*/ 0 h 60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021288">
                <a:moveTo>
                  <a:pt x="0" y="0"/>
                </a:moveTo>
                <a:lnTo>
                  <a:pt x="9144000" y="0"/>
                </a:lnTo>
                <a:lnTo>
                  <a:pt x="6096030" y="2007076"/>
                </a:lnTo>
                <a:lnTo>
                  <a:pt x="2007076" y="2007076"/>
                </a:lnTo>
                <a:lnTo>
                  <a:pt x="2007076" y="4699636"/>
                </a:lnTo>
                <a:lnTo>
                  <a:pt x="0" y="60212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altLang="ko-KR" dirty="0" smtClean="0">
                <a:latin typeface="+mj-lt"/>
              </a:rPr>
              <a:t>1945~ 50</a:t>
            </a:r>
            <a:r>
              <a:rPr lang="ko-KR" altLang="en-US" dirty="0" smtClean="0">
                <a:latin typeface="+mj-ea"/>
                <a:ea typeface="+mj-ea"/>
              </a:rPr>
              <a:t>년대 </a:t>
            </a:r>
            <a:r>
              <a:rPr lang="en-US" altLang="ko-KR" dirty="0" smtClean="0">
                <a:latin typeface="+mj-ea"/>
                <a:ea typeface="+mj-ea"/>
              </a:rPr>
              <a:t>– </a:t>
            </a:r>
            <a:r>
              <a:rPr lang="ko-KR" altLang="en-US" dirty="0" smtClean="0">
                <a:latin typeface="+mj-ea"/>
                <a:ea typeface="+mj-ea"/>
              </a:rPr>
              <a:t>고도 성장 준비기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▶</a:t>
            </a:r>
            <a:r>
              <a:rPr lang="ko-KR" altLang="en-US" sz="2800" dirty="0" smtClean="0">
                <a:latin typeface="+mj-ea"/>
                <a:ea typeface="+mj-ea"/>
              </a:rPr>
              <a:t>연합군의 경제 민주화 정책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800" dirty="0" smtClean="0">
                <a:latin typeface="+mj-ea"/>
                <a:ea typeface="+mj-ea"/>
              </a:rPr>
              <a:t>      재벌 개혁</a:t>
            </a:r>
          </a:p>
          <a:p>
            <a:pPr>
              <a:buNone/>
            </a:pPr>
            <a:r>
              <a:rPr lang="ko-KR" altLang="en-US" sz="2800" dirty="0" smtClean="0">
                <a:latin typeface="+mj-ea"/>
                <a:ea typeface="+mj-ea"/>
              </a:rPr>
              <a:t>      토지 개혁  </a:t>
            </a:r>
          </a:p>
          <a:p>
            <a:pPr>
              <a:buNone/>
            </a:pPr>
            <a:r>
              <a:rPr lang="ko-KR" altLang="en-US" sz="2800" dirty="0" smtClean="0">
                <a:latin typeface="+mj-ea"/>
                <a:ea typeface="+mj-ea"/>
              </a:rPr>
              <a:t>      노동 조합 육성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2800" dirty="0" smtClean="0">
                <a:latin typeface="+mj-ea"/>
                <a:ea typeface="+mj-ea"/>
              </a:rPr>
              <a:t>   </a:t>
            </a:r>
          </a:p>
          <a:p>
            <a:pPr>
              <a:buNone/>
            </a:pPr>
            <a:r>
              <a:rPr lang="en-US" altLang="ko-KR" sz="2800" dirty="0" smtClean="0">
                <a:latin typeface="+mj-ea"/>
                <a:ea typeface="+mj-ea"/>
              </a:rPr>
              <a:t>  </a:t>
            </a:r>
            <a:r>
              <a:rPr lang="ko-KR" altLang="en-US" sz="2800" dirty="0" smtClean="0">
                <a:latin typeface="+mj-ea"/>
                <a:ea typeface="+mj-ea"/>
              </a:rPr>
              <a:t>▶일본 정부의 경제 정책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2800" dirty="0" smtClean="0">
                <a:latin typeface="+mj-ea"/>
                <a:ea typeface="+mj-ea"/>
              </a:rPr>
              <a:t>      </a:t>
            </a:r>
            <a:r>
              <a:rPr lang="ko-KR" altLang="en-US" sz="2800" dirty="0" smtClean="0">
                <a:latin typeface="+mj-ea"/>
                <a:ea typeface="+mj-ea"/>
              </a:rPr>
              <a:t>경사 생산 방식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2800" dirty="0" smtClean="0"/>
              <a:t>          </a:t>
            </a: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    </a:t>
            </a: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 </a:t>
            </a:r>
          </a:p>
          <a:p>
            <a:pPr>
              <a:buNone/>
            </a:pPr>
            <a:r>
              <a:rPr lang="en-US" altLang="ko-KR" sz="2800" dirty="0" smtClean="0"/>
              <a:t>   </a:t>
            </a:r>
            <a:endParaRPr lang="ko-KR" altLang="en-US" sz="2800" dirty="0" smtClean="0"/>
          </a:p>
          <a:p>
            <a:pPr>
              <a:buNone/>
            </a:pPr>
            <a:r>
              <a:rPr lang="en-US" altLang="ko-KR" sz="2800" dirty="0" smtClean="0"/>
              <a:t>   </a:t>
            </a:r>
          </a:p>
          <a:p>
            <a:pPr>
              <a:buNone/>
            </a:pPr>
            <a:r>
              <a:rPr lang="en-US" altLang="ko-KR" dirty="0" smtClean="0"/>
              <a:t>     </a:t>
            </a:r>
            <a:endParaRPr lang="ko-KR" altLang="en-US" dirty="0"/>
          </a:p>
        </p:txBody>
      </p:sp>
      <p:grpSp>
        <p:nvGrpSpPr>
          <p:cNvPr id="2" name="그룹 21"/>
          <p:cNvGrpSpPr/>
          <p:nvPr/>
        </p:nvGrpSpPr>
        <p:grpSpPr>
          <a:xfrm>
            <a:off x="1403648" y="1124744"/>
            <a:ext cx="6264696" cy="5517232"/>
            <a:chOff x="2555776" y="188640"/>
            <a:chExt cx="6264696" cy="5517232"/>
          </a:xfrm>
        </p:grpSpPr>
        <p:sp>
          <p:nvSpPr>
            <p:cNvPr id="21" name="폭발 2 20"/>
            <p:cNvSpPr/>
            <p:nvPr/>
          </p:nvSpPr>
          <p:spPr>
            <a:xfrm>
              <a:off x="2555776" y="188640"/>
              <a:ext cx="6264696" cy="5517232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그룹 19"/>
            <p:cNvGrpSpPr/>
            <p:nvPr/>
          </p:nvGrpSpPr>
          <p:grpSpPr>
            <a:xfrm>
              <a:off x="4067944" y="2204864"/>
              <a:ext cx="3384376" cy="1941894"/>
              <a:chOff x="5508104" y="2132856"/>
              <a:chExt cx="3384376" cy="194189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508104" y="2132856"/>
                <a:ext cx="338437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인플레이션</a:t>
                </a:r>
                <a:r>
                  <a:rPr lang="ko-KR" altLang="en-US" sz="4400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   </a:t>
                </a:r>
                <a:endParaRPr lang="ko-KR" altLang="en-US" sz="4400" dirty="0">
                  <a:solidFill>
                    <a:srgbClr val="FF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372200" y="3212976"/>
                <a:ext cx="165618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5000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발생</a:t>
                </a:r>
                <a:endParaRPr lang="ko-KR" altLang="en-US" sz="5000" dirty="0">
                  <a:solidFill>
                    <a:srgbClr val="FF0000"/>
                  </a:solidFill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r>
              <a:rPr lang="en-US" altLang="ko-KR" dirty="0" smtClean="0"/>
              <a:t>1945~ 50</a:t>
            </a:r>
            <a:r>
              <a:rPr lang="ko-KR" altLang="en-US" dirty="0" smtClean="0"/>
              <a:t>년대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고도 성장 준비기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sz="3000" dirty="0" smtClean="0"/>
              <a:t>▶「</a:t>
            </a:r>
            <a:r>
              <a:rPr lang="ko-KR" altLang="en-US" sz="3000" dirty="0" err="1" smtClean="0"/>
              <a:t>닷지</a:t>
            </a:r>
            <a:r>
              <a:rPr lang="ko-KR" altLang="en-US" sz="3000" dirty="0" smtClean="0"/>
              <a:t> 라인」입안</a:t>
            </a:r>
            <a:endParaRPr lang="en-US" altLang="ko-KR" sz="3000" dirty="0" smtClean="0"/>
          </a:p>
          <a:p>
            <a:pPr>
              <a:buNone/>
            </a:pPr>
            <a:r>
              <a:rPr lang="en-US" altLang="ko-KR" sz="3000" dirty="0" smtClean="0"/>
              <a:t>      - </a:t>
            </a:r>
            <a:r>
              <a:rPr lang="ko-KR" altLang="en-US" sz="2800" dirty="0" smtClean="0"/>
              <a:t>경제안정 </a:t>
            </a:r>
            <a:r>
              <a:rPr lang="en-US" altLang="ko-KR" sz="2800" dirty="0" smtClean="0"/>
              <a:t>9</a:t>
            </a:r>
            <a:r>
              <a:rPr lang="ko-KR" altLang="en-US" sz="2800" dirty="0" smtClean="0"/>
              <a:t>원칙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         </a:t>
            </a:r>
            <a:r>
              <a:rPr lang="ko-KR" altLang="en-US" sz="2800" dirty="0" smtClean="0"/>
              <a:t>균형 예산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         </a:t>
            </a:r>
            <a:r>
              <a:rPr lang="ko-KR" altLang="en-US" sz="2800" dirty="0" smtClean="0"/>
              <a:t>징세 강화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         </a:t>
            </a:r>
            <a:r>
              <a:rPr lang="ko-KR" altLang="en-US" sz="2800" dirty="0" smtClean="0"/>
              <a:t>물가 통제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               ·</a:t>
            </a:r>
          </a:p>
          <a:p>
            <a:pPr>
              <a:buNone/>
            </a:pPr>
            <a:r>
              <a:rPr lang="en-US" altLang="ko-KR" sz="2800" dirty="0" smtClean="0"/>
              <a:t>                 · </a:t>
            </a:r>
          </a:p>
          <a:p>
            <a:pPr>
              <a:buNone/>
            </a:pPr>
            <a:r>
              <a:rPr lang="en-US" altLang="ko-KR" sz="2800" dirty="0" smtClean="0"/>
              <a:t>                 · </a:t>
            </a:r>
          </a:p>
          <a:p>
            <a:pPr>
              <a:buNone/>
            </a:pPr>
            <a:r>
              <a:rPr lang="en-US" altLang="ko-KR" sz="2800" dirty="0" smtClean="0"/>
              <a:t> </a:t>
            </a:r>
          </a:p>
          <a:p>
            <a:pPr>
              <a:buNone/>
            </a:pPr>
            <a:r>
              <a:rPr lang="ko-KR" altLang="en-US" sz="2800" dirty="0" smtClean="0"/>
              <a:t> </a:t>
            </a:r>
            <a:r>
              <a:rPr lang="en-US" altLang="ko-KR" dirty="0" smtClean="0"/>
              <a:t>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2924944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 smtClean="0"/>
              <a:t>=&gt;</a:t>
            </a:r>
            <a:endParaRPr lang="ko-KR" alt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2852936"/>
            <a:ext cx="2952328" cy="136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인플레이션 </a:t>
            </a:r>
            <a:endParaRPr lang="en-US" altLang="ko-KR" sz="4000" dirty="0" smtClean="0"/>
          </a:p>
          <a:p>
            <a:r>
              <a:rPr lang="en-US" altLang="ko-KR" sz="4000" dirty="0" smtClean="0"/>
              <a:t>     </a:t>
            </a:r>
            <a:r>
              <a:rPr lang="ko-KR" altLang="en-US" sz="4000" dirty="0" smtClean="0"/>
              <a:t>수습</a:t>
            </a:r>
            <a:endParaRPr lang="en-US" altLang="ko-KR" sz="4000" dirty="0" smtClean="0"/>
          </a:p>
        </p:txBody>
      </p:sp>
      <p:sp>
        <p:nvSpPr>
          <p:cNvPr id="7" name="폭발 1 6"/>
          <p:cNvSpPr/>
          <p:nvPr/>
        </p:nvSpPr>
        <p:spPr>
          <a:xfrm>
            <a:off x="6156176" y="1556792"/>
            <a:ext cx="2016224" cy="41764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 smtClean="0">
                <a:solidFill>
                  <a:schemeClr val="tx1"/>
                </a:solidFill>
              </a:rPr>
              <a:t>불황</a:t>
            </a:r>
            <a:endParaRPr lang="ko-KR" alt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 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ko-KR" sz="3200" b="0" dirty="0" smtClean="0"/>
              <a:t>1945~ 50</a:t>
            </a:r>
            <a:r>
              <a:rPr lang="ko-KR" altLang="en-US" sz="3200" b="0" dirty="0" smtClean="0"/>
              <a:t>년대 </a:t>
            </a:r>
            <a:r>
              <a:rPr lang="en-US" altLang="ko-KR" sz="3200" b="0" dirty="0" smtClean="0"/>
              <a:t>– </a:t>
            </a:r>
            <a:r>
              <a:rPr lang="ko-KR" altLang="en-US" sz="3200" b="0" dirty="0" smtClean="0"/>
              <a:t>고도 성장 준비기</a:t>
            </a:r>
            <a:endParaRPr lang="en-US" altLang="ko-KR" sz="3200" b="0" dirty="0" smtClean="0"/>
          </a:p>
        </p:txBody>
      </p:sp>
      <p:pic>
        <p:nvPicPr>
          <p:cNvPr id="22" name="내용 개체 틀 21" descr="그림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492896"/>
            <a:ext cx="4032448" cy="4146354"/>
          </a:xfrm>
        </p:spPr>
      </p:pic>
      <p:sp>
        <p:nvSpPr>
          <p:cNvPr id="10" name="TextBox 9"/>
          <p:cNvSpPr txBox="1"/>
          <p:nvPr/>
        </p:nvSpPr>
        <p:spPr>
          <a:xfrm>
            <a:off x="0" y="155679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3000" dirty="0" smtClean="0"/>
              <a:t>▶한국 전쟁 </a:t>
            </a:r>
            <a:endParaRPr lang="ko-KR" alt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패전 후 일본</a:t>
            </a:r>
            <a:endParaRPr lang="ko-KR" altLang="en-US" dirty="0"/>
          </a:p>
        </p:txBody>
      </p:sp>
      <p:pic>
        <p:nvPicPr>
          <p:cNvPr id="17" name="내용 개체 틀 16" descr="그림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3960440" cy="4149080"/>
          </a:xfr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148064" y="21328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한국 전쟁 후 일본</a:t>
            </a:r>
            <a:endParaRPr lang="ko-KR" alt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34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en-US" altLang="ko-KR" dirty="0" smtClean="0"/>
              <a:t>1960</a:t>
            </a:r>
            <a:r>
              <a:rPr lang="ko-KR" altLang="en-US" dirty="0" smtClean="0"/>
              <a:t>년대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고도 경제성장기</a:t>
            </a:r>
            <a:endParaRPr lang="en-US" altLang="ko-KR" dirty="0" smtClean="0"/>
          </a:p>
          <a:p>
            <a:pPr>
              <a:buNone/>
            </a:pPr>
            <a:r>
              <a:rPr lang="en-US" altLang="ko-KR" sz="2800" dirty="0" smtClean="0"/>
              <a:t>    </a:t>
            </a:r>
          </a:p>
          <a:p>
            <a:pPr>
              <a:buNone/>
            </a:pPr>
            <a:r>
              <a:rPr lang="en-US" altLang="ko-KR" sz="2800" dirty="0" smtClean="0"/>
              <a:t>           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30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51520" y="1553328"/>
          <a:ext cx="8712968" cy="5040560"/>
        </p:xfrm>
        <a:graphic>
          <a:graphicData uri="http://schemas.openxmlformats.org/drawingml/2006/table">
            <a:tbl>
              <a:tblPr/>
              <a:tblGrid>
                <a:gridCol w="3357339"/>
                <a:gridCol w="5355629"/>
              </a:tblGrid>
              <a:tr h="1260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진무 경기</a:t>
                      </a: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(</a:t>
                      </a:r>
                      <a:r>
                        <a:rPr lang="ko-KR" altLang="en-US" sz="2000" dirty="0" err="1" smtClean="0">
                          <a:solidFill>
                            <a:srgbClr val="000000"/>
                          </a:solidFill>
                          <a:latin typeface="한양중고딕"/>
                        </a:rPr>
                        <a:t>神武景気</a:t>
                      </a: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(31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개월 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1954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년 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12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월 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~ 1957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년 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6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월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2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 err="1" smtClean="0">
                          <a:solidFill>
                            <a:srgbClr val="000000"/>
                          </a:solidFill>
                          <a:latin typeface="한양중고딕"/>
                        </a:rPr>
                        <a:t>이와토경기</a:t>
                      </a: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(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岩戸景気</a:t>
                      </a: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(42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개월 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1958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년 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7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월 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~ 1961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년 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12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월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2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000" dirty="0">
                          <a:solidFill>
                            <a:srgbClr val="000000"/>
                          </a:solidFill>
                          <a:latin typeface="한양중고딕"/>
                        </a:rPr>
                        <a:t>올림픽경기</a:t>
                      </a:r>
                      <a:r>
                        <a:rPr lang="en-US" altLang="ja-JP" sz="2000" dirty="0">
                          <a:solidFill>
                            <a:srgbClr val="000000"/>
                          </a:solidFill>
                          <a:latin typeface="한양중고딕"/>
                        </a:rPr>
                        <a:t>(</a:t>
                      </a:r>
                      <a:r>
                        <a:rPr lang="ja-JP" altLang="en-US" sz="2000" dirty="0">
                          <a:solidFill>
                            <a:srgbClr val="000000"/>
                          </a:solidFill>
                          <a:latin typeface="한양중고딕"/>
                        </a:rPr>
                        <a:t>オリンピック景気</a:t>
                      </a:r>
                      <a:r>
                        <a:rPr lang="en-US" altLang="ja-JP" sz="2000" dirty="0">
                          <a:solidFill>
                            <a:srgbClr val="000000"/>
                          </a:solidFill>
                          <a:latin typeface="한양중고딕"/>
                        </a:rPr>
                        <a:t>)</a:t>
                      </a:r>
                      <a:endParaRPr lang="ja-JP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(24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개월 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1962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년 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11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월 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~ 1964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년 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10</a:t>
                      </a:r>
                      <a:r>
                        <a:rPr lang="ko-KR" altLang="en-US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월</a:t>
                      </a:r>
                      <a:r>
                        <a:rPr lang="en-US" altLang="ko-KR" sz="22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2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 err="1">
                          <a:solidFill>
                            <a:srgbClr val="000000"/>
                          </a:solidFill>
                          <a:latin typeface="한양중고딕"/>
                        </a:rPr>
                        <a:t>이자나기경기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한양중고딕"/>
                        </a:rPr>
                        <a:t>(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한양중고딕"/>
                        </a:rPr>
                        <a:t>いざなぎ景気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한양중고딕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(57</a:t>
                      </a:r>
                      <a:r>
                        <a:rPr lang="ko-KR" altLang="en-US" sz="22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개월 </a:t>
                      </a:r>
                      <a:r>
                        <a:rPr lang="en-US" altLang="ko-KR" sz="22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1965</a:t>
                      </a:r>
                      <a:r>
                        <a:rPr lang="ko-KR" altLang="en-US" sz="22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년 </a:t>
                      </a:r>
                      <a:r>
                        <a:rPr lang="en-US" altLang="ko-KR" sz="22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11</a:t>
                      </a:r>
                      <a:r>
                        <a:rPr lang="ko-KR" altLang="en-US" sz="22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월 </a:t>
                      </a:r>
                      <a:r>
                        <a:rPr lang="en-US" altLang="ko-KR" sz="22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~ 1970</a:t>
                      </a:r>
                      <a:r>
                        <a:rPr lang="ko-KR" altLang="en-US" sz="22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년 </a:t>
                      </a:r>
                      <a:r>
                        <a:rPr lang="en-US" altLang="ko-KR" sz="22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7</a:t>
                      </a:r>
                      <a:r>
                        <a:rPr lang="ko-KR" altLang="en-US" sz="22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월</a:t>
                      </a:r>
                      <a:r>
                        <a:rPr lang="en-US" altLang="ko-KR" sz="22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2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0714"/>
          </a:xfrm>
        </p:spPr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일본 근대 경제사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국외적 요인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세계적으로 성장</a:t>
            </a: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고정환율제</a:t>
            </a: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저 유가 </a:t>
            </a:r>
            <a:endParaRPr lang="en-US" altLang="ko-KR" dirty="0" smtClean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499992" y="1556792"/>
            <a:ext cx="4041775" cy="6397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국내적 요인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427985" y="2174875"/>
            <a:ext cx="4258816" cy="3951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「국민소득배증계획」발표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=&gt;</a:t>
            </a:r>
            <a:r>
              <a:rPr lang="ko-KR" altLang="en-US" dirty="0" smtClean="0"/>
              <a:t>실질경제성장률 </a:t>
            </a:r>
            <a:r>
              <a:rPr lang="en-US" altLang="ko-KR" dirty="0" smtClean="0"/>
              <a:t>10%</a:t>
            </a:r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높은 저축률 </a:t>
            </a: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기술 진보와 중화학 공업</a:t>
            </a: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소비 의욕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sz="2000" dirty="0" smtClean="0"/>
              <a:t>60</a:t>
            </a:r>
            <a:r>
              <a:rPr lang="ko-KR" altLang="en-US" sz="2000" dirty="0" smtClean="0"/>
              <a:t>년대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삼종신기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70</a:t>
            </a:r>
            <a:r>
              <a:rPr lang="ko-KR" altLang="en-US" sz="2000" dirty="0" smtClean="0"/>
              <a:t>년대 </a:t>
            </a:r>
            <a:r>
              <a:rPr lang="en-US" altLang="ko-KR" sz="2000" dirty="0" smtClean="0"/>
              <a:t>- 3C </a:t>
            </a:r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8367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/>
              <a:t>1960</a:t>
            </a:r>
            <a:r>
              <a:rPr lang="ko-KR" altLang="en-US" sz="3200" dirty="0" smtClean="0"/>
              <a:t>년대 </a:t>
            </a:r>
            <a:r>
              <a:rPr lang="en-US" altLang="ko-KR" sz="3200" dirty="0" smtClean="0"/>
              <a:t>- </a:t>
            </a:r>
            <a:r>
              <a:rPr lang="ko-KR" altLang="en-US" sz="3200" dirty="0" smtClean="0"/>
              <a:t>고도 경제성장기</a:t>
            </a:r>
            <a:endParaRPr lang="en-US" altLang="ko-KR" sz="3200" dirty="0" smtClean="0"/>
          </a:p>
        </p:txBody>
      </p:sp>
      <p:sp>
        <p:nvSpPr>
          <p:cNvPr id="9" name="위쪽 화살표 8"/>
          <p:cNvSpPr/>
          <p:nvPr/>
        </p:nvSpPr>
        <p:spPr>
          <a:xfrm>
            <a:off x="6228184" y="4869160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위쪽 화살표 9"/>
          <p:cNvSpPr/>
          <p:nvPr/>
        </p:nvSpPr>
        <p:spPr>
          <a:xfrm>
            <a:off x="8172400" y="2636912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9">
  <a:themeElements>
    <a:clrScheme name="ptline_17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tline_174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tline_17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7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7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7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7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7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7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7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7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7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7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7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1352</Words>
  <Application>Microsoft Office PowerPoint</Application>
  <PresentationFormat>화면 슬라이드 쇼(4:3)</PresentationFormat>
  <Paragraphs>462</Paragraphs>
  <Slides>42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089</vt:lpstr>
      <vt:lpstr>일본 경제와 기업</vt:lpstr>
      <vt:lpstr>목차</vt:lpstr>
      <vt:lpstr>1.1 일본 근대 경제사</vt:lpstr>
      <vt:lpstr>1.1 일본 근대 경제사</vt:lpstr>
      <vt:lpstr>1.1 일본 근대 경제사  </vt:lpstr>
      <vt:lpstr>1.1 일본 근대 경제사 </vt:lpstr>
      <vt:lpstr>1.1 일본 근대 경제사 </vt:lpstr>
      <vt:lpstr>1.1 일본 근대 경제사</vt:lpstr>
      <vt:lpstr>1.1 일본 근대 경제사</vt:lpstr>
      <vt:lpstr>1.1 일본 근대 경제사</vt:lpstr>
      <vt:lpstr>1.1 일본 근대 경제사</vt:lpstr>
      <vt:lpstr>1.1 일본 근대 경제사</vt:lpstr>
      <vt:lpstr>1.1 일본 근대 경제사</vt:lpstr>
      <vt:lpstr>1.1 일본 근대 경제사</vt:lpstr>
      <vt:lpstr>1.1 일본 근대 경제사</vt:lpstr>
      <vt:lpstr>1.1 일본 근대 경제사</vt:lpstr>
      <vt:lpstr>1.1 일본 근대 경제사</vt:lpstr>
      <vt:lpstr>1.1 일본 근대 경제사</vt:lpstr>
      <vt:lpstr>1.1 일본 근대 경제사</vt:lpstr>
      <vt:lpstr>1.1 일본 근대 경제사</vt:lpstr>
      <vt:lpstr>1.1 일본 근대 경제사</vt:lpstr>
      <vt:lpstr>1.1 일본 근대 경제사</vt:lpstr>
      <vt:lpstr>1.1 일본 근대 경제사</vt:lpstr>
      <vt:lpstr>2.1 일본의 기업구조                              </vt:lpstr>
      <vt:lpstr> </vt:lpstr>
      <vt:lpstr> </vt:lpstr>
      <vt:lpstr> </vt:lpstr>
      <vt:lpstr> </vt:lpstr>
      <vt:lpstr>2.2 일본기업의 현주소                         도요타    </vt:lpstr>
      <vt:lpstr> </vt:lpstr>
      <vt:lpstr> </vt:lpstr>
      <vt:lpstr> </vt:lpstr>
      <vt:lpstr> </vt:lpstr>
      <vt:lpstr>                                                소니 </vt:lpstr>
      <vt:lpstr>                                                   파나소닉     </vt:lpstr>
      <vt:lpstr>                                                    샤프</vt:lpstr>
      <vt:lpstr> </vt:lpstr>
      <vt:lpstr>              </vt:lpstr>
      <vt:lpstr>                                                      결론</vt:lpstr>
      <vt:lpstr>                                      일본 경제의 전망</vt:lpstr>
      <vt:lpstr>              참고문헌 및 이미지발췌</vt:lpstr>
      <vt:lpstr>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전자무역의 기초</dc:title>
  <dc:creator>빌 게이츠</dc:creator>
  <cp:lastModifiedBy>빌 게이츠</cp:lastModifiedBy>
  <cp:revision>116</cp:revision>
  <dcterms:created xsi:type="dcterms:W3CDTF">2012-11-09T05:42:04Z</dcterms:created>
  <dcterms:modified xsi:type="dcterms:W3CDTF">2013-03-27T10:36:37Z</dcterms:modified>
</cp:coreProperties>
</file>